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60" r:id="rId2"/>
    <p:sldId id="302" r:id="rId3"/>
    <p:sldId id="320" r:id="rId4"/>
    <p:sldId id="316" r:id="rId5"/>
    <p:sldId id="313" r:id="rId6"/>
    <p:sldId id="317" r:id="rId7"/>
    <p:sldId id="322" r:id="rId8"/>
    <p:sldId id="319" r:id="rId9"/>
    <p:sldId id="324" r:id="rId10"/>
    <p:sldId id="326" r:id="rId11"/>
    <p:sldId id="325" r:id="rId12"/>
    <p:sldId id="328" r:id="rId13"/>
    <p:sldId id="329" r:id="rId14"/>
    <p:sldId id="315" r:id="rId15"/>
    <p:sldId id="327" r:id="rId16"/>
    <p:sldId id="314" r:id="rId17"/>
    <p:sldId id="301" r:id="rId18"/>
  </p:sldIdLst>
  <p:sldSz cx="9906000" cy="6858000" type="A4"/>
  <p:notesSz cx="6794500" cy="99314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Valentina" initials="V" lastIdx="1" clrIdx="2">
    <p:extLst>
      <p:ext uri="{19B8F6BF-5375-455C-9EA6-DF929625EA0E}">
        <p15:presenceInfo xmlns:p15="http://schemas.microsoft.com/office/powerpoint/2012/main" userId="Valentin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0022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inimized">
    <p:restoredLeft sz="28235" autoAdjust="0"/>
    <p:restoredTop sz="27458" autoAdjust="0"/>
  </p:normalViewPr>
  <p:slideViewPr>
    <p:cSldViewPr>
      <p:cViewPr varScale="1">
        <p:scale>
          <a:sx n="19" d="100"/>
          <a:sy n="19" d="100"/>
        </p:scale>
        <p:origin x="2292" y="42"/>
      </p:cViewPr>
      <p:guideLst>
        <p:guide orient="horz" pos="2160"/>
        <p:guide pos="3120"/>
      </p:guideLst>
    </p:cSldViewPr>
  </p:slideViewPr>
  <p:notesTextViewPr>
    <p:cViewPr>
      <p:scale>
        <a:sx n="3" d="2"/>
        <a:sy n="3" d="2"/>
      </p:scale>
      <p:origin x="0" y="0"/>
    </p:cViewPr>
  </p:notesTextViewPr>
  <p:sorterViewPr>
    <p:cViewPr>
      <p:scale>
        <a:sx n="100" d="100"/>
        <a:sy n="100" d="100"/>
      </p:scale>
      <p:origin x="0" y="0"/>
    </p:cViewPr>
  </p:sorterViewPr>
  <p:notesViewPr>
    <p:cSldViewPr>
      <p:cViewPr varScale="1">
        <p:scale>
          <a:sx n="46" d="100"/>
          <a:sy n="46" d="100"/>
        </p:scale>
        <p:origin x="2736"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024" cy="497126"/>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47890" y="0"/>
            <a:ext cx="2945024" cy="497126"/>
          </a:xfrm>
          <a:prstGeom prst="rect">
            <a:avLst/>
          </a:prstGeom>
        </p:spPr>
        <p:txBody>
          <a:bodyPr vert="horz" lIns="91440" tIns="45720" rIns="91440" bIns="45720" rtlCol="0"/>
          <a:lstStyle>
            <a:lvl1pPr algn="r">
              <a:defRPr sz="1200"/>
            </a:lvl1pPr>
          </a:lstStyle>
          <a:p>
            <a:fld id="{650444C0-A7EF-4EA3-8820-17F066BF534F}" type="datetimeFigureOut">
              <a:rPr lang="it-IT" smtClean="0"/>
              <a:pPr/>
              <a:t>07/09/2020</a:t>
            </a:fld>
            <a:endParaRPr lang="it-IT"/>
          </a:p>
        </p:txBody>
      </p:sp>
      <p:sp>
        <p:nvSpPr>
          <p:cNvPr id="4" name="Segnaposto immagine diapositiva 3"/>
          <p:cNvSpPr>
            <a:spLocks noGrp="1" noRot="1" noChangeAspect="1"/>
          </p:cNvSpPr>
          <p:nvPr>
            <p:ph type="sldImg" idx="2"/>
          </p:nvPr>
        </p:nvSpPr>
        <p:spPr>
          <a:xfrm>
            <a:off x="708025" y="744538"/>
            <a:ext cx="5378450" cy="372427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133" y="4717137"/>
            <a:ext cx="5436235" cy="4469368"/>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32687"/>
            <a:ext cx="2945024" cy="497125"/>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47890" y="9432687"/>
            <a:ext cx="2945024" cy="497125"/>
          </a:xfrm>
          <a:prstGeom prst="rect">
            <a:avLst/>
          </a:prstGeom>
        </p:spPr>
        <p:txBody>
          <a:bodyPr vert="horz" lIns="91440" tIns="45720" rIns="91440" bIns="45720" rtlCol="0" anchor="b"/>
          <a:lstStyle>
            <a:lvl1pPr algn="r">
              <a:defRPr sz="1200"/>
            </a:lvl1pPr>
          </a:lstStyle>
          <a:p>
            <a:fld id="{731D05A4-B358-4E1A-8847-24DD721A61BB}" type="slidenum">
              <a:rPr lang="it-IT" smtClean="0"/>
              <a:pPr/>
              <a:t>‹N›</a:t>
            </a:fld>
            <a:endParaRPr lang="it-IT"/>
          </a:p>
        </p:txBody>
      </p:sp>
    </p:spTree>
    <p:extLst>
      <p:ext uri="{BB962C8B-B14F-4D97-AF65-F5344CB8AC3E}">
        <p14:creationId xmlns:p14="http://schemas.microsoft.com/office/powerpoint/2010/main" val="568815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31D05A4-B358-4E1A-8847-24DD721A61BB}" type="slidenum">
              <a:rPr lang="it-IT" smtClean="0"/>
              <a:pPr/>
              <a:t>1</a:t>
            </a:fld>
            <a:endParaRPr lang="it-IT"/>
          </a:p>
        </p:txBody>
      </p:sp>
    </p:spTree>
    <p:extLst>
      <p:ext uri="{BB962C8B-B14F-4D97-AF65-F5344CB8AC3E}">
        <p14:creationId xmlns:p14="http://schemas.microsoft.com/office/powerpoint/2010/main" val="29582689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ote 1">
            <a:extLst>
              <a:ext uri="{FF2B5EF4-FFF2-40B4-BE49-F238E27FC236}">
                <a16:creationId xmlns:a16="http://schemas.microsoft.com/office/drawing/2014/main" id="{C2D23478-DB41-4D8C-B20C-513479501469}"/>
              </a:ext>
            </a:extLst>
          </p:cNvPr>
          <p:cNvSpPr>
            <a:spLocks noGrp="1"/>
          </p:cNvSpPr>
          <p:nvPr>
            <p:ph type="body" idx="1"/>
          </p:nvPr>
        </p:nvSpPr>
        <p:spPr/>
        <p:txBody>
          <a:bodyPr/>
          <a:lstStyle/>
          <a:p>
            <a:endParaRPr lang="it-IT" dirty="0"/>
          </a:p>
        </p:txBody>
      </p:sp>
    </p:spTree>
    <p:extLst>
      <p:ext uri="{BB962C8B-B14F-4D97-AF65-F5344CB8AC3E}">
        <p14:creationId xmlns:p14="http://schemas.microsoft.com/office/powerpoint/2010/main" val="21586249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ote 1">
            <a:extLst>
              <a:ext uri="{FF2B5EF4-FFF2-40B4-BE49-F238E27FC236}">
                <a16:creationId xmlns:a16="http://schemas.microsoft.com/office/drawing/2014/main" id="{C2D23478-DB41-4D8C-B20C-513479501469}"/>
              </a:ext>
            </a:extLst>
          </p:cNvPr>
          <p:cNvSpPr>
            <a:spLocks noGrp="1"/>
          </p:cNvSpPr>
          <p:nvPr>
            <p:ph type="body" idx="1"/>
          </p:nvPr>
        </p:nvSpPr>
        <p:spPr/>
        <p:txBody>
          <a:bodyPr>
            <a:normAutofit fontScale="70000" lnSpcReduction="20000"/>
          </a:bodyPr>
          <a:lstStyle/>
          <a:p>
            <a:endParaRPr lang="it-IT" dirty="0"/>
          </a:p>
        </p:txBody>
      </p:sp>
    </p:spTree>
    <p:extLst>
      <p:ext uri="{BB962C8B-B14F-4D97-AF65-F5344CB8AC3E}">
        <p14:creationId xmlns:p14="http://schemas.microsoft.com/office/powerpoint/2010/main" val="41883909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ote 1">
            <a:extLst>
              <a:ext uri="{FF2B5EF4-FFF2-40B4-BE49-F238E27FC236}">
                <a16:creationId xmlns:a16="http://schemas.microsoft.com/office/drawing/2014/main" id="{0148F209-33D7-4BF3-A5A4-C57C19BB99E7}"/>
              </a:ext>
            </a:extLst>
          </p:cNvPr>
          <p:cNvSpPr>
            <a:spLocks noGrp="1"/>
          </p:cNvSpPr>
          <p:nvPr>
            <p:ph type="body" idx="1"/>
          </p:nvPr>
        </p:nvSpPr>
        <p:spPr/>
        <p:txBody>
          <a:bodyPr/>
          <a:lstStyle/>
          <a:p>
            <a:endParaRPr lang="it-IT" dirty="0"/>
          </a:p>
        </p:txBody>
      </p:sp>
    </p:spTree>
    <p:extLst>
      <p:ext uri="{BB962C8B-B14F-4D97-AF65-F5344CB8AC3E}">
        <p14:creationId xmlns:p14="http://schemas.microsoft.com/office/powerpoint/2010/main" val="32486127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ote 1">
            <a:extLst>
              <a:ext uri="{FF2B5EF4-FFF2-40B4-BE49-F238E27FC236}">
                <a16:creationId xmlns:a16="http://schemas.microsoft.com/office/drawing/2014/main" id="{0148F209-33D7-4BF3-A5A4-C57C19BB99E7}"/>
              </a:ext>
            </a:extLst>
          </p:cNvPr>
          <p:cNvSpPr>
            <a:spLocks noGrp="1"/>
          </p:cNvSpPr>
          <p:nvPr>
            <p:ph type="body" idx="1"/>
          </p:nvPr>
        </p:nvSpPr>
        <p:spPr/>
        <p:txBody>
          <a:bodyPr/>
          <a:lstStyle/>
          <a:p>
            <a:endParaRPr lang="it-IT" dirty="0"/>
          </a:p>
        </p:txBody>
      </p:sp>
    </p:spTree>
    <p:extLst>
      <p:ext uri="{BB962C8B-B14F-4D97-AF65-F5344CB8AC3E}">
        <p14:creationId xmlns:p14="http://schemas.microsoft.com/office/powerpoint/2010/main" val="40743028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lnSpcReduction="10000"/>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it-IT" dirty="0">
              <a:effectLst/>
              <a:latin typeface="Segoe UI Web (West European)"/>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it-IT" sz="1200" b="0" i="0" u="none" strike="noStrike" kern="1200" cap="none" spc="0" normalizeH="0" baseline="0" noProof="0" dirty="0">
              <a:ln>
                <a:noFill/>
              </a:ln>
              <a:solidFill>
                <a:prstClr val="black"/>
              </a:solidFill>
              <a:effectLst/>
              <a:uLnTx/>
              <a:uFillTx/>
              <a:ea typeface="+mn-ea"/>
              <a:cs typeface="+mn-cs"/>
            </a:endParaRPr>
          </a:p>
          <a:p>
            <a:pPr marL="171450" indent="-171450">
              <a:buFont typeface="Arial" panose="020B0604020202020204" pitchFamily="34" charset="0"/>
              <a:buChar char="•"/>
            </a:pPr>
            <a:endParaRPr lang="it-IT" dirty="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1D05A4-B358-4E1A-8847-24DD721A61BB}"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it-IT"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848949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171450" indent="-171450">
              <a:buFont typeface="Arial" panose="020B0604020202020204" pitchFamily="34" charset="0"/>
              <a:buChar char="•"/>
            </a:pPr>
            <a:endParaRPr lang="it-IT" dirty="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1D05A4-B358-4E1A-8847-24DD721A61BB}"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it-IT"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970149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1D05A4-B358-4E1A-8847-24DD721A61BB}"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it-IT"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652898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31D05A4-B358-4E1A-8847-24DD721A61BB}" type="slidenum">
              <a:rPr lang="it-IT" smtClean="0"/>
              <a:pPr/>
              <a:t>17</a:t>
            </a:fld>
            <a:endParaRPr lang="it-IT"/>
          </a:p>
        </p:txBody>
      </p:sp>
    </p:spTree>
    <p:extLst>
      <p:ext uri="{BB962C8B-B14F-4D97-AF65-F5344CB8AC3E}">
        <p14:creationId xmlns:p14="http://schemas.microsoft.com/office/powerpoint/2010/main" val="35133386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fontScale="70000" lnSpcReduction="20000"/>
          </a:bodyPr>
          <a:lstStyle/>
          <a:p>
            <a:pPr marL="171450" indent="-171450">
              <a:buFont typeface="Arial" panose="020B0604020202020204" pitchFamily="34" charset="0"/>
              <a:buChar char="•"/>
            </a:pPr>
            <a:endParaRPr lang="en-US" dirty="0"/>
          </a:p>
        </p:txBody>
      </p:sp>
      <p:sp>
        <p:nvSpPr>
          <p:cNvPr id="4" name="Segnaposto numero diapositiva 3"/>
          <p:cNvSpPr>
            <a:spLocks noGrp="1"/>
          </p:cNvSpPr>
          <p:nvPr>
            <p:ph type="sldNum" sz="quarter" idx="10"/>
          </p:nvPr>
        </p:nvSpPr>
        <p:spPr/>
        <p:txBody>
          <a:bodyPr/>
          <a:lstStyle/>
          <a:p>
            <a:fld id="{731D05A4-B358-4E1A-8847-24DD721A61BB}" type="slidenum">
              <a:rPr lang="it-IT" smtClean="0"/>
              <a:pPr/>
              <a:t>2</a:t>
            </a:fld>
            <a:endParaRPr lang="it-IT"/>
          </a:p>
        </p:txBody>
      </p:sp>
    </p:spTree>
    <p:extLst>
      <p:ext uri="{BB962C8B-B14F-4D97-AF65-F5344CB8AC3E}">
        <p14:creationId xmlns:p14="http://schemas.microsoft.com/office/powerpoint/2010/main" val="32871883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ote 1">
            <a:extLst>
              <a:ext uri="{FF2B5EF4-FFF2-40B4-BE49-F238E27FC236}">
                <a16:creationId xmlns:a16="http://schemas.microsoft.com/office/drawing/2014/main" id="{F7149E9D-C0C4-4559-A550-90C18592FB75}"/>
              </a:ext>
            </a:extLst>
          </p:cNvPr>
          <p:cNvSpPr>
            <a:spLocks noGrp="1"/>
          </p:cNvSpPr>
          <p:nvPr>
            <p:ph type="body" idx="1"/>
          </p:nvPr>
        </p:nvSpPr>
        <p:spPr/>
        <p:txBody>
          <a:bodyPr>
            <a:normAutofit fontScale="85000" lnSpcReduction="20000"/>
          </a:bodyPr>
          <a:lstStyle/>
          <a:p>
            <a:pPr marL="0" lvl="0" indent="0">
              <a:lnSpc>
                <a:spcPct val="107000"/>
              </a:lnSpc>
              <a:buFont typeface="Symbol" panose="05050102010706020507" pitchFamily="18" charset="2"/>
              <a:buNone/>
            </a:pP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ote 1">
            <a:extLst>
              <a:ext uri="{FF2B5EF4-FFF2-40B4-BE49-F238E27FC236}">
                <a16:creationId xmlns:a16="http://schemas.microsoft.com/office/drawing/2014/main" id="{CDC23D4E-1456-498A-B3D8-BBAE80346B4E}"/>
              </a:ext>
            </a:extLst>
          </p:cNvPr>
          <p:cNvSpPr>
            <a:spLocks noGrp="1"/>
          </p:cNvSpPr>
          <p:nvPr>
            <p:ph type="body" idx="1"/>
          </p:nvPr>
        </p:nvSpPr>
        <p:spPr/>
        <p:txBody>
          <a:bodyPr>
            <a:normAutofit fontScale="77500" lnSpcReduction="20000"/>
          </a:bodyPr>
          <a:lstStyle/>
          <a:p>
            <a:pPr marL="285750" indent="-285750" algn="just">
              <a:buFont typeface="Arial" panose="020B0604020202020204" pitchFamily="34" charset="0"/>
              <a:buChar char="•"/>
            </a:pPr>
            <a:endParaRPr lang="en-US" sz="1200" b="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it-IT" dirty="0">
                <a:effectLst/>
                <a:latin typeface="Segoe UI Web (West European)"/>
              </a:rPr>
              <a:t>•</a:t>
            </a:r>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1D05A4-B358-4E1A-8847-24DD721A61BB}"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it-IT"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055032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ote 1">
            <a:extLst>
              <a:ext uri="{FF2B5EF4-FFF2-40B4-BE49-F238E27FC236}">
                <a16:creationId xmlns:a16="http://schemas.microsoft.com/office/drawing/2014/main" id="{1FB1BD52-BAA6-4B0F-9054-AC7DFDD6AB9A}"/>
              </a:ext>
            </a:extLst>
          </p:cNvPr>
          <p:cNvSpPr>
            <a:spLocks noGrp="1"/>
          </p:cNvSpPr>
          <p:nvPr>
            <p:ph type="body" idx="1"/>
          </p:nvPr>
        </p:nvSpPr>
        <p:spPr/>
        <p:txBody>
          <a:bodyPr>
            <a:normAutofit/>
          </a:bodyPr>
          <a:lstStyle/>
          <a:p>
            <a:pPr marL="342900" indent="-342900" algn="just">
              <a:buFont typeface="Arial" panose="020B0604020202020204" pitchFamily="34" charset="0"/>
              <a:buChar char="•"/>
            </a:pPr>
            <a:endParaRPr lang="it-IT"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ote 1">
            <a:extLst>
              <a:ext uri="{FF2B5EF4-FFF2-40B4-BE49-F238E27FC236}">
                <a16:creationId xmlns:a16="http://schemas.microsoft.com/office/drawing/2014/main" id="{1FB1BD52-BAA6-4B0F-9054-AC7DFDD6AB9A}"/>
              </a:ext>
            </a:extLst>
          </p:cNvPr>
          <p:cNvSpPr>
            <a:spLocks noGrp="1"/>
          </p:cNvSpPr>
          <p:nvPr>
            <p:ph type="body" idx="1"/>
          </p:nvPr>
        </p:nvSpPr>
        <p:spPr/>
        <p:txBody>
          <a:bodyPr>
            <a:normAutofit fontScale="70000" lnSpcReduction="20000"/>
          </a:bodyPr>
          <a:lstStyle/>
          <a:p>
            <a:pPr marL="342900" indent="-342900" algn="just">
              <a:buFont typeface="Arial" panose="020B0604020202020204" pitchFamily="34" charset="0"/>
              <a:buChar char="•"/>
            </a:pPr>
            <a:endParaRPr lang="it-IT" dirty="0"/>
          </a:p>
        </p:txBody>
      </p:sp>
    </p:spTree>
    <p:extLst>
      <p:ext uri="{BB962C8B-B14F-4D97-AF65-F5344CB8AC3E}">
        <p14:creationId xmlns:p14="http://schemas.microsoft.com/office/powerpoint/2010/main" val="29849739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ote 1">
            <a:extLst>
              <a:ext uri="{FF2B5EF4-FFF2-40B4-BE49-F238E27FC236}">
                <a16:creationId xmlns:a16="http://schemas.microsoft.com/office/drawing/2014/main" id="{C2D23478-DB41-4D8C-B20C-513479501469}"/>
              </a:ext>
            </a:extLst>
          </p:cNvPr>
          <p:cNvSpPr>
            <a:spLocks noGrp="1"/>
          </p:cNvSpPr>
          <p:nvPr>
            <p:ph type="body" idx="1"/>
          </p:nvPr>
        </p:nvSpPr>
        <p:spPr/>
        <p:txBody>
          <a:bodyPr/>
          <a:lstStyle/>
          <a:p>
            <a:pPr marL="342900" lvl="0" indent="-342900" algn="just">
              <a:lnSpc>
                <a:spcPct val="107000"/>
              </a:lnSpc>
              <a:buFont typeface="Arial" panose="020B0604020202020204" pitchFamily="34" charset="0"/>
              <a:buChar char="•"/>
              <a:tabLst>
                <a:tab pos="457200" algn="l"/>
              </a:tabLst>
            </a:pPr>
            <a:endParaRPr lang="it-IT"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ote 1">
            <a:extLst>
              <a:ext uri="{FF2B5EF4-FFF2-40B4-BE49-F238E27FC236}">
                <a16:creationId xmlns:a16="http://schemas.microsoft.com/office/drawing/2014/main" id="{C2D23478-DB41-4D8C-B20C-513479501469}"/>
              </a:ext>
            </a:extLst>
          </p:cNvPr>
          <p:cNvSpPr>
            <a:spLocks noGrp="1"/>
          </p:cNvSpPr>
          <p:nvPr>
            <p:ph type="body" idx="1"/>
          </p:nvPr>
        </p:nvSpPr>
        <p:spPr/>
        <p:txBody>
          <a:bodyPr>
            <a:normAutofit fontScale="92500" lnSpcReduction="20000"/>
          </a:bodyPr>
          <a:lstStyle/>
          <a:p>
            <a:endParaRPr lang="it-IT"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79C81663-DC89-49E7-9A38-460E49CDD05B}"/>
              </a:ext>
            </a:extLst>
          </p:cNvPr>
          <p:cNvPicPr>
            <a:picLocks noChangeAspect="1"/>
          </p:cNvPicPr>
          <p:nvPr userDrawn="1"/>
        </p:nvPicPr>
        <p:blipFill>
          <a:blip r:embed="rId2"/>
          <a:stretch>
            <a:fillRect/>
          </a:stretch>
        </p:blipFill>
        <p:spPr>
          <a:xfrm>
            <a:off x="4880991" y="4129735"/>
            <a:ext cx="5030325" cy="2730748"/>
          </a:xfrm>
          <a:prstGeom prst="rect">
            <a:avLst/>
          </a:prstGeom>
        </p:spPr>
      </p:pic>
      <p:pic>
        <p:nvPicPr>
          <p:cNvPr id="9" name="Immagin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027675" y="24068"/>
            <a:ext cx="5850650" cy="2353391"/>
          </a:xfrm>
          <a:prstGeom prst="rect">
            <a:avLst/>
          </a:prstGeom>
        </p:spPr>
      </p:pic>
      <p:sp>
        <p:nvSpPr>
          <p:cNvPr id="12" name="CasellaDiTesto 11"/>
          <p:cNvSpPr txBox="1"/>
          <p:nvPr userDrawn="1"/>
        </p:nvSpPr>
        <p:spPr>
          <a:xfrm>
            <a:off x="-231576" y="5445224"/>
            <a:ext cx="6552728" cy="1631216"/>
          </a:xfrm>
          <a:prstGeom prst="rect">
            <a:avLst/>
          </a:prstGeom>
          <a:noFill/>
          <a:ln>
            <a:noFill/>
          </a:ln>
        </p:spPr>
        <p:txBody>
          <a:bodyPr wrap="square" rtlCol="0">
            <a:spAutoFit/>
          </a:bodyPr>
          <a:lstStyle/>
          <a:p>
            <a:pPr algn="ctr"/>
            <a:r>
              <a:rPr lang="it-IT" sz="2000" b="1" dirty="0">
                <a:solidFill>
                  <a:srgbClr val="008000"/>
                </a:solidFill>
              </a:rPr>
              <a:t>AISRe - XLI Conferenza scientifica annuale </a:t>
            </a:r>
          </a:p>
          <a:p>
            <a:pPr algn="ctr"/>
            <a:r>
              <a:rPr lang="it-IT" sz="2000" b="1" dirty="0" err="1">
                <a:solidFill>
                  <a:srgbClr val="008000"/>
                </a:solidFill>
              </a:rPr>
              <a:t>Webconference</a:t>
            </a:r>
            <a:r>
              <a:rPr lang="it-IT" sz="2000" b="1" dirty="0">
                <a:solidFill>
                  <a:srgbClr val="008000"/>
                </a:solidFill>
              </a:rPr>
              <a:t>, 2-4 Settembre 2020</a:t>
            </a:r>
          </a:p>
          <a:p>
            <a:pPr algn="ctr"/>
            <a:r>
              <a:rPr lang="it-IT" sz="2000" b="1" dirty="0"/>
              <a:t>SO 9 - La valutazione dell’efficacia delle politiche per la società e per le comunità locali</a:t>
            </a:r>
          </a:p>
          <a:p>
            <a:pPr algn="ctr"/>
            <a:endParaRPr lang="it-IT" sz="2000" b="1" dirty="0"/>
          </a:p>
        </p:txBody>
      </p:sp>
    </p:spTree>
    <p:extLst>
      <p:ext uri="{BB962C8B-B14F-4D97-AF65-F5344CB8AC3E}">
        <p14:creationId xmlns:p14="http://schemas.microsoft.com/office/powerpoint/2010/main" val="4279465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1817E379-9FBE-407C-9DA6-6B53F6DA19EE}" type="datetimeFigureOut">
              <a:rPr lang="it-IT" smtClean="0"/>
              <a:pPr/>
              <a:t>07/09/2020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1803C69-23F2-4BA4-BF67-8F8328F1F629}" type="slidenum">
              <a:rPr lang="it-IT" smtClean="0"/>
              <a:pPr/>
              <a:t>‹N›</a:t>
            </a:fld>
            <a:endParaRPr lang="it-IT"/>
          </a:p>
        </p:txBody>
      </p:sp>
    </p:spTree>
    <p:extLst>
      <p:ext uri="{BB962C8B-B14F-4D97-AF65-F5344CB8AC3E}">
        <p14:creationId xmlns:p14="http://schemas.microsoft.com/office/powerpoint/2010/main" val="19251259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7181850" y="274639"/>
            <a:ext cx="222885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95300" y="274639"/>
            <a:ext cx="652145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1817E379-9FBE-407C-9DA6-6B53F6DA19EE}" type="datetimeFigureOut">
              <a:rPr lang="it-IT" smtClean="0"/>
              <a:pPr/>
              <a:t>07/09/2020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1803C69-23F2-4BA4-BF67-8F8328F1F629}" type="slidenum">
              <a:rPr lang="it-IT" smtClean="0"/>
              <a:pPr/>
              <a:t>‹N›</a:t>
            </a:fld>
            <a:endParaRPr lang="it-IT"/>
          </a:p>
        </p:txBody>
      </p:sp>
    </p:spTree>
    <p:extLst>
      <p:ext uri="{BB962C8B-B14F-4D97-AF65-F5344CB8AC3E}">
        <p14:creationId xmlns:p14="http://schemas.microsoft.com/office/powerpoint/2010/main" val="1540783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olo e contenuto">
    <p:bg>
      <p:bgRef idx="1001">
        <a:schemeClr val="bg1"/>
      </p:bgRef>
    </p:bg>
    <p:spTree>
      <p:nvGrpSpPr>
        <p:cNvPr id="1" name=""/>
        <p:cNvGrpSpPr/>
        <p:nvPr/>
      </p:nvGrpSpPr>
      <p:grpSpPr>
        <a:xfrm>
          <a:off x="0" y="0"/>
          <a:ext cx="0" cy="0"/>
          <a:chOff x="0" y="0"/>
          <a:chExt cx="0" cy="0"/>
        </a:xfrm>
      </p:grpSpPr>
      <p:sp>
        <p:nvSpPr>
          <p:cNvPr id="10" name="Rettangolo 4"/>
          <p:cNvSpPr>
            <a:spLocks noChangeArrowheads="1"/>
          </p:cNvSpPr>
          <p:nvPr userDrawn="1"/>
        </p:nvSpPr>
        <p:spPr bwMode="auto">
          <a:xfrm>
            <a:off x="8658748" y="6342837"/>
            <a:ext cx="584729"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000">
                <a:solidFill>
                  <a:schemeClr val="tx1"/>
                </a:solidFill>
                <a:latin typeface="Tahoma" pitchFamily="34" charset="0"/>
              </a:defRPr>
            </a:lvl1pPr>
            <a:lvl2pPr marL="742950" indent="-285750">
              <a:defRPr kumimoji="1" sz="3000">
                <a:solidFill>
                  <a:schemeClr val="tx1"/>
                </a:solidFill>
                <a:latin typeface="Tahoma" pitchFamily="34" charset="0"/>
              </a:defRPr>
            </a:lvl2pPr>
            <a:lvl3pPr marL="1143000" indent="-228600">
              <a:defRPr kumimoji="1" sz="3000">
                <a:solidFill>
                  <a:schemeClr val="tx1"/>
                </a:solidFill>
                <a:latin typeface="Tahoma" pitchFamily="34" charset="0"/>
              </a:defRPr>
            </a:lvl3pPr>
            <a:lvl4pPr marL="1600200" indent="-228600">
              <a:defRPr kumimoji="1" sz="3000">
                <a:solidFill>
                  <a:schemeClr val="tx1"/>
                </a:solidFill>
                <a:latin typeface="Tahoma" pitchFamily="34" charset="0"/>
              </a:defRPr>
            </a:lvl4pPr>
            <a:lvl5pPr marL="2057400" indent="-228600">
              <a:defRPr kumimoji="1" sz="3000">
                <a:solidFill>
                  <a:schemeClr val="tx1"/>
                </a:solidFill>
                <a:latin typeface="Tahoma" pitchFamily="34" charset="0"/>
              </a:defRPr>
            </a:lvl5pPr>
            <a:lvl6pPr marL="2514600" indent="-228600" algn="ctr" eaLnBrk="0" fontAlgn="base" hangingPunct="0">
              <a:spcBef>
                <a:spcPct val="20000"/>
              </a:spcBef>
              <a:spcAft>
                <a:spcPct val="0"/>
              </a:spcAft>
              <a:buChar char="•"/>
              <a:defRPr kumimoji="1" sz="3000">
                <a:solidFill>
                  <a:schemeClr val="tx1"/>
                </a:solidFill>
                <a:latin typeface="Tahoma" pitchFamily="34" charset="0"/>
              </a:defRPr>
            </a:lvl6pPr>
            <a:lvl7pPr marL="2971800" indent="-228600" algn="ctr" eaLnBrk="0" fontAlgn="base" hangingPunct="0">
              <a:spcBef>
                <a:spcPct val="20000"/>
              </a:spcBef>
              <a:spcAft>
                <a:spcPct val="0"/>
              </a:spcAft>
              <a:buChar char="•"/>
              <a:defRPr kumimoji="1" sz="3000">
                <a:solidFill>
                  <a:schemeClr val="tx1"/>
                </a:solidFill>
                <a:latin typeface="Tahoma" pitchFamily="34" charset="0"/>
              </a:defRPr>
            </a:lvl7pPr>
            <a:lvl8pPr marL="3429000" indent="-228600" algn="ctr" eaLnBrk="0" fontAlgn="base" hangingPunct="0">
              <a:spcBef>
                <a:spcPct val="20000"/>
              </a:spcBef>
              <a:spcAft>
                <a:spcPct val="0"/>
              </a:spcAft>
              <a:buChar char="•"/>
              <a:defRPr kumimoji="1" sz="3000">
                <a:solidFill>
                  <a:schemeClr val="tx1"/>
                </a:solidFill>
                <a:latin typeface="Tahoma" pitchFamily="34" charset="0"/>
              </a:defRPr>
            </a:lvl8pPr>
            <a:lvl9pPr marL="3886200" indent="-228600" algn="ctr" eaLnBrk="0" fontAlgn="base" hangingPunct="0">
              <a:spcBef>
                <a:spcPct val="20000"/>
              </a:spcBef>
              <a:spcAft>
                <a:spcPct val="0"/>
              </a:spcAft>
              <a:buChar char="•"/>
              <a:defRPr kumimoji="1" sz="3000">
                <a:solidFill>
                  <a:schemeClr val="tx1"/>
                </a:solidFill>
                <a:latin typeface="Tahoma" pitchFamily="34" charset="0"/>
              </a:defRPr>
            </a:lvl9pPr>
          </a:lstStyle>
          <a:p>
            <a:pPr>
              <a:buFontTx/>
              <a:buNone/>
            </a:pPr>
            <a:fld id="{C1A4BACF-883B-4879-A0D3-F6863DF0CFCC}" type="slidenum">
              <a:rPr lang="it-IT" altLang="it-IT" sz="1800">
                <a:solidFill>
                  <a:srgbClr val="FFFFFF"/>
                </a:solidFill>
              </a:rPr>
              <a:pPr>
                <a:buFontTx/>
                <a:buNone/>
              </a:pPr>
              <a:t>‹N›</a:t>
            </a:fld>
            <a:endParaRPr lang="it-IT" altLang="it-IT" sz="1800" dirty="0">
              <a:solidFill>
                <a:srgbClr val="FFFFFF"/>
              </a:solidFill>
            </a:endParaRPr>
          </a:p>
        </p:txBody>
      </p:sp>
      <p:sp>
        <p:nvSpPr>
          <p:cNvPr id="9" name="Rettangolo 8"/>
          <p:cNvSpPr/>
          <p:nvPr userDrawn="1"/>
        </p:nvSpPr>
        <p:spPr>
          <a:xfrm>
            <a:off x="0" y="116632"/>
            <a:ext cx="9906001" cy="792088"/>
          </a:xfrm>
          <a:prstGeom prst="rect">
            <a:avLst/>
          </a:prstGeom>
          <a:solidFill>
            <a:srgbClr val="0022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Rettangolo 4"/>
          <p:cNvSpPr>
            <a:spLocks noChangeArrowheads="1"/>
          </p:cNvSpPr>
          <p:nvPr userDrawn="1"/>
        </p:nvSpPr>
        <p:spPr bwMode="auto">
          <a:xfrm>
            <a:off x="9045977" y="6369098"/>
            <a:ext cx="5875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sz="3000">
                <a:solidFill>
                  <a:schemeClr val="tx1"/>
                </a:solidFill>
                <a:latin typeface="Tahoma" pitchFamily="34" charset="0"/>
              </a:defRPr>
            </a:lvl1pPr>
            <a:lvl2pPr marL="742950" indent="-285750">
              <a:defRPr kumimoji="1" sz="3000">
                <a:solidFill>
                  <a:schemeClr val="tx1"/>
                </a:solidFill>
                <a:latin typeface="Tahoma" pitchFamily="34" charset="0"/>
              </a:defRPr>
            </a:lvl2pPr>
            <a:lvl3pPr marL="1143000" indent="-228600">
              <a:defRPr kumimoji="1" sz="3000">
                <a:solidFill>
                  <a:schemeClr val="tx1"/>
                </a:solidFill>
                <a:latin typeface="Tahoma" pitchFamily="34" charset="0"/>
              </a:defRPr>
            </a:lvl3pPr>
            <a:lvl4pPr marL="1600200" indent="-228600">
              <a:defRPr kumimoji="1" sz="3000">
                <a:solidFill>
                  <a:schemeClr val="tx1"/>
                </a:solidFill>
                <a:latin typeface="Tahoma" pitchFamily="34" charset="0"/>
              </a:defRPr>
            </a:lvl4pPr>
            <a:lvl5pPr marL="2057400" indent="-228600">
              <a:defRPr kumimoji="1" sz="3000">
                <a:solidFill>
                  <a:schemeClr val="tx1"/>
                </a:solidFill>
                <a:latin typeface="Tahoma" pitchFamily="34" charset="0"/>
              </a:defRPr>
            </a:lvl5pPr>
            <a:lvl6pPr marL="2514600" indent="-228600" algn="ctr" eaLnBrk="0" fontAlgn="base" hangingPunct="0">
              <a:spcBef>
                <a:spcPct val="20000"/>
              </a:spcBef>
              <a:spcAft>
                <a:spcPct val="0"/>
              </a:spcAft>
              <a:buChar char="•"/>
              <a:defRPr kumimoji="1" sz="3000">
                <a:solidFill>
                  <a:schemeClr val="tx1"/>
                </a:solidFill>
                <a:latin typeface="Tahoma" pitchFamily="34" charset="0"/>
              </a:defRPr>
            </a:lvl6pPr>
            <a:lvl7pPr marL="2971800" indent="-228600" algn="ctr" eaLnBrk="0" fontAlgn="base" hangingPunct="0">
              <a:spcBef>
                <a:spcPct val="20000"/>
              </a:spcBef>
              <a:spcAft>
                <a:spcPct val="0"/>
              </a:spcAft>
              <a:buChar char="•"/>
              <a:defRPr kumimoji="1" sz="3000">
                <a:solidFill>
                  <a:schemeClr val="tx1"/>
                </a:solidFill>
                <a:latin typeface="Tahoma" pitchFamily="34" charset="0"/>
              </a:defRPr>
            </a:lvl7pPr>
            <a:lvl8pPr marL="3429000" indent="-228600" algn="ctr" eaLnBrk="0" fontAlgn="base" hangingPunct="0">
              <a:spcBef>
                <a:spcPct val="20000"/>
              </a:spcBef>
              <a:spcAft>
                <a:spcPct val="0"/>
              </a:spcAft>
              <a:buChar char="•"/>
              <a:defRPr kumimoji="1" sz="3000">
                <a:solidFill>
                  <a:schemeClr val="tx1"/>
                </a:solidFill>
                <a:latin typeface="Tahoma" pitchFamily="34" charset="0"/>
              </a:defRPr>
            </a:lvl8pPr>
            <a:lvl9pPr marL="3886200" indent="-228600" algn="ctr" eaLnBrk="0" fontAlgn="base" hangingPunct="0">
              <a:spcBef>
                <a:spcPct val="20000"/>
              </a:spcBef>
              <a:spcAft>
                <a:spcPct val="0"/>
              </a:spcAft>
              <a:buChar char="•"/>
              <a:defRPr kumimoji="1" sz="3000">
                <a:solidFill>
                  <a:schemeClr val="tx1"/>
                </a:solidFill>
                <a:latin typeface="Tahoma" pitchFamily="34" charset="0"/>
              </a:defRPr>
            </a:lvl9pPr>
          </a:lstStyle>
          <a:p>
            <a:pPr>
              <a:buFontTx/>
              <a:buNone/>
            </a:pPr>
            <a:fld id="{78E9B7E6-31A6-4AC3-9CCB-5EB0184BF520}" type="slidenum">
              <a:rPr lang="it-IT" altLang="it-IT" sz="1800" b="1">
                <a:solidFill>
                  <a:schemeClr val="bg1"/>
                </a:solidFill>
                <a:latin typeface="Tahoma" panose="020B0604030504040204" pitchFamily="34" charset="0"/>
                <a:ea typeface="Tahoma" panose="020B0604030504040204" pitchFamily="34" charset="0"/>
                <a:cs typeface="Tahoma" panose="020B0604030504040204" pitchFamily="34" charset="0"/>
              </a:rPr>
              <a:pPr>
                <a:buFontTx/>
                <a:buNone/>
              </a:pPr>
              <a:t>‹N›</a:t>
            </a:fld>
            <a:endParaRPr lang="it-IT" altLang="it-IT" sz="18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grpSp>
        <p:nvGrpSpPr>
          <p:cNvPr id="5" name="Gruppo 4"/>
          <p:cNvGrpSpPr/>
          <p:nvPr userDrawn="1"/>
        </p:nvGrpSpPr>
        <p:grpSpPr>
          <a:xfrm>
            <a:off x="56456" y="6409305"/>
            <a:ext cx="2049127" cy="404997"/>
            <a:chOff x="183929" y="6324488"/>
            <a:chExt cx="2049127" cy="404997"/>
          </a:xfrm>
        </p:grpSpPr>
        <p:pic>
          <p:nvPicPr>
            <p:cNvPr id="8" name="Immagin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5398" t="36647" r="4867" b="23752"/>
            <a:stretch/>
          </p:blipFill>
          <p:spPr>
            <a:xfrm>
              <a:off x="759993" y="6419427"/>
              <a:ext cx="1473063" cy="273522"/>
            </a:xfrm>
            <a:prstGeom prst="rect">
              <a:avLst/>
            </a:prstGeom>
          </p:spPr>
        </p:pic>
        <p:pic>
          <p:nvPicPr>
            <p:cNvPr id="4" name="Immagin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1452" t="9490" r="85818" b="13513"/>
            <a:stretch/>
          </p:blipFill>
          <p:spPr>
            <a:xfrm>
              <a:off x="183929" y="6324488"/>
              <a:ext cx="439910" cy="404997"/>
            </a:xfrm>
            <a:prstGeom prst="rect">
              <a:avLst/>
            </a:prstGeom>
          </p:spPr>
        </p:pic>
      </p:grpSp>
      <p:pic>
        <p:nvPicPr>
          <p:cNvPr id="1026" name="Picture 2"/>
          <p:cNvPicPr>
            <a:picLocks noChangeAspect="1" noChangeArrowheads="1"/>
          </p:cNvPicPr>
          <p:nvPr userDrawn="1"/>
        </p:nvPicPr>
        <p:blipFill rotWithShape="1">
          <a:blip r:embed="rId4" cstate="print">
            <a:extLst>
              <a:ext uri="{28A0092B-C50C-407E-A947-70E740481C1C}">
                <a14:useLocalDpi xmlns:a14="http://schemas.microsoft.com/office/drawing/2010/main" val="0"/>
              </a:ext>
            </a:extLst>
          </a:blip>
          <a:srcRect r="1689" b="2359"/>
          <a:stretch/>
        </p:blipFill>
        <p:spPr bwMode="auto">
          <a:xfrm>
            <a:off x="8724918" y="6014130"/>
            <a:ext cx="1181082" cy="84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ttangolo 4"/>
          <p:cNvSpPr>
            <a:spLocks noChangeArrowheads="1"/>
          </p:cNvSpPr>
          <p:nvPr userDrawn="1"/>
        </p:nvSpPr>
        <p:spPr bwMode="auto">
          <a:xfrm>
            <a:off x="9147771" y="6510078"/>
            <a:ext cx="584729"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000">
                <a:solidFill>
                  <a:schemeClr val="tx1"/>
                </a:solidFill>
                <a:latin typeface="Tahoma" pitchFamily="34" charset="0"/>
              </a:defRPr>
            </a:lvl1pPr>
            <a:lvl2pPr marL="742950" indent="-285750">
              <a:defRPr kumimoji="1" sz="3000">
                <a:solidFill>
                  <a:schemeClr val="tx1"/>
                </a:solidFill>
                <a:latin typeface="Tahoma" pitchFamily="34" charset="0"/>
              </a:defRPr>
            </a:lvl2pPr>
            <a:lvl3pPr marL="1143000" indent="-228600">
              <a:defRPr kumimoji="1" sz="3000">
                <a:solidFill>
                  <a:schemeClr val="tx1"/>
                </a:solidFill>
                <a:latin typeface="Tahoma" pitchFamily="34" charset="0"/>
              </a:defRPr>
            </a:lvl3pPr>
            <a:lvl4pPr marL="1600200" indent="-228600">
              <a:defRPr kumimoji="1" sz="3000">
                <a:solidFill>
                  <a:schemeClr val="tx1"/>
                </a:solidFill>
                <a:latin typeface="Tahoma" pitchFamily="34" charset="0"/>
              </a:defRPr>
            </a:lvl4pPr>
            <a:lvl5pPr marL="2057400" indent="-228600">
              <a:defRPr kumimoji="1" sz="3000">
                <a:solidFill>
                  <a:schemeClr val="tx1"/>
                </a:solidFill>
                <a:latin typeface="Tahoma" pitchFamily="34" charset="0"/>
              </a:defRPr>
            </a:lvl5pPr>
            <a:lvl6pPr marL="2514600" indent="-228600" algn="ctr" eaLnBrk="0" fontAlgn="base" hangingPunct="0">
              <a:spcBef>
                <a:spcPct val="20000"/>
              </a:spcBef>
              <a:spcAft>
                <a:spcPct val="0"/>
              </a:spcAft>
              <a:buChar char="•"/>
              <a:defRPr kumimoji="1" sz="3000">
                <a:solidFill>
                  <a:schemeClr val="tx1"/>
                </a:solidFill>
                <a:latin typeface="Tahoma" pitchFamily="34" charset="0"/>
              </a:defRPr>
            </a:lvl6pPr>
            <a:lvl7pPr marL="2971800" indent="-228600" algn="ctr" eaLnBrk="0" fontAlgn="base" hangingPunct="0">
              <a:spcBef>
                <a:spcPct val="20000"/>
              </a:spcBef>
              <a:spcAft>
                <a:spcPct val="0"/>
              </a:spcAft>
              <a:buChar char="•"/>
              <a:defRPr kumimoji="1" sz="3000">
                <a:solidFill>
                  <a:schemeClr val="tx1"/>
                </a:solidFill>
                <a:latin typeface="Tahoma" pitchFamily="34" charset="0"/>
              </a:defRPr>
            </a:lvl7pPr>
            <a:lvl8pPr marL="3429000" indent="-228600" algn="ctr" eaLnBrk="0" fontAlgn="base" hangingPunct="0">
              <a:spcBef>
                <a:spcPct val="20000"/>
              </a:spcBef>
              <a:spcAft>
                <a:spcPct val="0"/>
              </a:spcAft>
              <a:buChar char="•"/>
              <a:defRPr kumimoji="1" sz="3000">
                <a:solidFill>
                  <a:schemeClr val="tx1"/>
                </a:solidFill>
                <a:latin typeface="Tahoma" pitchFamily="34" charset="0"/>
              </a:defRPr>
            </a:lvl8pPr>
            <a:lvl9pPr marL="3886200" indent="-228600" algn="ctr" eaLnBrk="0" fontAlgn="base" hangingPunct="0">
              <a:spcBef>
                <a:spcPct val="20000"/>
              </a:spcBef>
              <a:spcAft>
                <a:spcPct val="0"/>
              </a:spcAft>
              <a:buChar char="•"/>
              <a:defRPr kumimoji="1" sz="3000">
                <a:solidFill>
                  <a:schemeClr val="tx1"/>
                </a:solidFill>
                <a:latin typeface="Tahoma" pitchFamily="34" charset="0"/>
              </a:defRPr>
            </a:lvl9pPr>
          </a:lstStyle>
          <a:p>
            <a:pPr>
              <a:buFontTx/>
              <a:buNone/>
            </a:pPr>
            <a:fld id="{0E5982CC-D5B3-481A-84E0-72B9A85629CA}" type="slidenum">
              <a:rPr lang="it-IT" altLang="it-IT" sz="1300">
                <a:solidFill>
                  <a:srgbClr val="FFFFFF"/>
                </a:solidFill>
                <a:latin typeface="Antique Olive" panose="020B0603020204030204" pitchFamily="34" charset="0"/>
                <a:cs typeface="Rod" panose="02030509050101010101" pitchFamily="49" charset="-79"/>
              </a:rPr>
              <a:pPr>
                <a:buFontTx/>
                <a:buNone/>
              </a:pPr>
              <a:t>‹N›</a:t>
            </a:fld>
            <a:endParaRPr lang="it-IT" altLang="it-IT" sz="1300" dirty="0">
              <a:solidFill>
                <a:srgbClr val="FFFFFF"/>
              </a:solidFill>
              <a:latin typeface="Antique Olive" panose="020B0603020204030204" pitchFamily="34" charset="0"/>
              <a:cs typeface="Rod" panose="02030509050101010101" pitchFamily="49" charset="-79"/>
            </a:endParaRPr>
          </a:p>
        </p:txBody>
      </p:sp>
    </p:spTree>
    <p:extLst>
      <p:ext uri="{BB962C8B-B14F-4D97-AF65-F5344CB8AC3E}">
        <p14:creationId xmlns:p14="http://schemas.microsoft.com/office/powerpoint/2010/main" val="213938706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82506" y="4406901"/>
            <a:ext cx="84201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1817E379-9FBE-407C-9DA6-6B53F6DA19EE}" type="datetimeFigureOut">
              <a:rPr lang="it-IT" smtClean="0"/>
              <a:pPr/>
              <a:t>07/09/2020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1803C69-23F2-4BA4-BF67-8F8328F1F629}" type="slidenum">
              <a:rPr lang="it-IT" smtClean="0"/>
              <a:pPr/>
              <a:t>‹N›</a:t>
            </a:fld>
            <a:endParaRPr lang="it-IT"/>
          </a:p>
        </p:txBody>
      </p:sp>
    </p:spTree>
    <p:extLst>
      <p:ext uri="{BB962C8B-B14F-4D97-AF65-F5344CB8AC3E}">
        <p14:creationId xmlns:p14="http://schemas.microsoft.com/office/powerpoint/2010/main" val="2783291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1817E379-9FBE-407C-9DA6-6B53F6DA19EE}" type="datetimeFigureOut">
              <a:rPr lang="it-IT" smtClean="0"/>
              <a:pPr/>
              <a:t>07/09/2020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1803C69-23F2-4BA4-BF67-8F8328F1F629}" type="slidenum">
              <a:rPr lang="it-IT" smtClean="0"/>
              <a:pPr/>
              <a:t>‹N›</a:t>
            </a:fld>
            <a:endParaRPr lang="it-IT"/>
          </a:p>
        </p:txBody>
      </p:sp>
    </p:spTree>
    <p:extLst>
      <p:ext uri="{BB962C8B-B14F-4D97-AF65-F5344CB8AC3E}">
        <p14:creationId xmlns:p14="http://schemas.microsoft.com/office/powerpoint/2010/main" val="2773334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1817E379-9FBE-407C-9DA6-6B53F6DA19EE}" type="datetimeFigureOut">
              <a:rPr lang="it-IT" smtClean="0"/>
              <a:pPr/>
              <a:t>07/09/2020</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81803C69-23F2-4BA4-BF67-8F8328F1F629}" type="slidenum">
              <a:rPr lang="it-IT" smtClean="0"/>
              <a:pPr/>
              <a:t>‹N›</a:t>
            </a:fld>
            <a:endParaRPr lang="it-IT"/>
          </a:p>
        </p:txBody>
      </p:sp>
    </p:spTree>
    <p:extLst>
      <p:ext uri="{BB962C8B-B14F-4D97-AF65-F5344CB8AC3E}">
        <p14:creationId xmlns:p14="http://schemas.microsoft.com/office/powerpoint/2010/main" val="9267929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1817E379-9FBE-407C-9DA6-6B53F6DA19EE}" type="datetimeFigureOut">
              <a:rPr lang="it-IT" smtClean="0"/>
              <a:pPr/>
              <a:t>07/09/2020</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81803C69-23F2-4BA4-BF67-8F8328F1F629}" type="slidenum">
              <a:rPr lang="it-IT" smtClean="0"/>
              <a:pPr/>
              <a:t>‹N›</a:t>
            </a:fld>
            <a:endParaRPr lang="it-IT"/>
          </a:p>
        </p:txBody>
      </p:sp>
    </p:spTree>
    <p:extLst>
      <p:ext uri="{BB962C8B-B14F-4D97-AF65-F5344CB8AC3E}">
        <p14:creationId xmlns:p14="http://schemas.microsoft.com/office/powerpoint/2010/main" val="1864388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1817E379-9FBE-407C-9DA6-6B53F6DA19EE}" type="datetimeFigureOut">
              <a:rPr lang="it-IT" smtClean="0"/>
              <a:pPr/>
              <a:t>07/09/2020</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81803C69-23F2-4BA4-BF67-8F8328F1F629}" type="slidenum">
              <a:rPr lang="it-IT" smtClean="0"/>
              <a:pPr/>
              <a:t>‹N›</a:t>
            </a:fld>
            <a:endParaRPr lang="it-IT"/>
          </a:p>
        </p:txBody>
      </p:sp>
    </p:spTree>
    <p:extLst>
      <p:ext uri="{BB962C8B-B14F-4D97-AF65-F5344CB8AC3E}">
        <p14:creationId xmlns:p14="http://schemas.microsoft.com/office/powerpoint/2010/main" val="1755277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95300" y="273050"/>
            <a:ext cx="3259006"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1817E379-9FBE-407C-9DA6-6B53F6DA19EE}" type="datetimeFigureOut">
              <a:rPr lang="it-IT" smtClean="0"/>
              <a:pPr/>
              <a:t>07/09/2020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1803C69-23F2-4BA4-BF67-8F8328F1F629}" type="slidenum">
              <a:rPr lang="it-IT" smtClean="0"/>
              <a:pPr/>
              <a:t>‹N›</a:t>
            </a:fld>
            <a:endParaRPr lang="it-IT"/>
          </a:p>
        </p:txBody>
      </p:sp>
    </p:spTree>
    <p:extLst>
      <p:ext uri="{BB962C8B-B14F-4D97-AF65-F5344CB8AC3E}">
        <p14:creationId xmlns:p14="http://schemas.microsoft.com/office/powerpoint/2010/main" val="13159659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941645" y="4800600"/>
            <a:ext cx="59436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1817E379-9FBE-407C-9DA6-6B53F6DA19EE}" type="datetimeFigureOut">
              <a:rPr lang="it-IT" smtClean="0"/>
              <a:pPr/>
              <a:t>07/09/2020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1803C69-23F2-4BA4-BF67-8F8328F1F629}" type="slidenum">
              <a:rPr lang="it-IT" smtClean="0"/>
              <a:pPr/>
              <a:t>‹N›</a:t>
            </a:fld>
            <a:endParaRPr lang="it-IT"/>
          </a:p>
        </p:txBody>
      </p:sp>
    </p:spTree>
    <p:extLst>
      <p:ext uri="{BB962C8B-B14F-4D97-AF65-F5344CB8AC3E}">
        <p14:creationId xmlns:p14="http://schemas.microsoft.com/office/powerpoint/2010/main" val="38223567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17E379-9FBE-407C-9DA6-6B53F6DA19EE}" type="datetimeFigureOut">
              <a:rPr lang="it-IT" smtClean="0"/>
              <a:pPr/>
              <a:t>07/09/2020</a:t>
            </a:fld>
            <a:endParaRPr lang="it-IT"/>
          </a:p>
        </p:txBody>
      </p:sp>
      <p:sp>
        <p:nvSpPr>
          <p:cNvPr id="5" name="Segnaposto piè di pagina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803C69-23F2-4BA4-BF67-8F8328F1F629}" type="slidenum">
              <a:rPr lang="it-IT" smtClean="0"/>
              <a:pPr/>
              <a:t>‹N›</a:t>
            </a:fld>
            <a:endParaRPr lang="it-IT"/>
          </a:p>
        </p:txBody>
      </p:sp>
    </p:spTree>
    <p:extLst>
      <p:ext uri="{BB962C8B-B14F-4D97-AF65-F5344CB8AC3E}">
        <p14:creationId xmlns:p14="http://schemas.microsoft.com/office/powerpoint/2010/main" val="2105911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ceaseval.eu/publications/WP3_Italy.pdf"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mailto:igor.benati@ircres.cnr.it"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mailto:stefano.degliuberti@irpps.cnr.it" TargetMode="External"/><Relationship Id="rId5" Type="http://schemas.openxmlformats.org/officeDocument/2006/relationships/hyperlink" Target="mailto:elena.ragazzi@ircres.cnr.it" TargetMode="External"/><Relationship Id="rId4" Type="http://schemas.openxmlformats.org/officeDocument/2006/relationships/hyperlink" Target="mailto:valentina.lamonica@ircres.cnr.it"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776536" y="2924944"/>
            <a:ext cx="8424936" cy="1138773"/>
          </a:xfrm>
          <a:prstGeom prst="rect">
            <a:avLst/>
          </a:prstGeom>
          <a:noFill/>
        </p:spPr>
        <p:txBody>
          <a:bodyPr wrap="square" rtlCol="0">
            <a:spAutoFit/>
          </a:bodyPr>
          <a:lstStyle/>
          <a:p>
            <a:pPr algn="ctr"/>
            <a:r>
              <a:rPr lang="en-US" b="1" cap="all" dirty="0"/>
              <a:t>Is it possible to measure the effectiveness of reception system?</a:t>
            </a:r>
          </a:p>
          <a:p>
            <a:pPr algn="ctr"/>
            <a:r>
              <a:rPr lang="en-US" b="1" cap="all" dirty="0"/>
              <a:t>Reflections for an evaluation design</a:t>
            </a:r>
            <a:r>
              <a:rPr lang="it-IT" b="1" cap="all" dirty="0"/>
              <a:t> </a:t>
            </a:r>
            <a:r>
              <a:rPr lang="it-IT" sz="2400" dirty="0">
                <a:solidFill>
                  <a:srgbClr val="002255"/>
                </a:solidFill>
              </a:rPr>
              <a:t> </a:t>
            </a:r>
          </a:p>
          <a:p>
            <a:endParaRPr lang="it-IT" sz="800" dirty="0">
              <a:solidFill>
                <a:srgbClr val="002255"/>
              </a:solidFill>
            </a:endParaRPr>
          </a:p>
          <a:p>
            <a:pPr algn="ctr"/>
            <a:r>
              <a:rPr lang="it-IT" b="1" dirty="0">
                <a:solidFill>
                  <a:srgbClr val="FF6600"/>
                </a:solidFill>
              </a:rPr>
              <a:t>Igor Benati, Valentina Lamonica, Elena Ragazzi, Stefano degli Uberti</a:t>
            </a:r>
          </a:p>
        </p:txBody>
      </p:sp>
    </p:spTree>
    <p:extLst>
      <p:ext uri="{BB962C8B-B14F-4D97-AF65-F5344CB8AC3E}">
        <p14:creationId xmlns:p14="http://schemas.microsoft.com/office/powerpoint/2010/main" val="9726150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470502" y="260648"/>
            <a:ext cx="8226914" cy="584775"/>
          </a:xfrm>
          <a:prstGeom prst="rect">
            <a:avLst/>
          </a:prstGeom>
          <a:noFill/>
        </p:spPr>
        <p:txBody>
          <a:bodyPr wrap="square" rtlCol="0">
            <a:spAutoFit/>
          </a:bodyPr>
          <a:lstStyle/>
          <a:p>
            <a:pPr>
              <a:defRPr/>
            </a:pPr>
            <a:r>
              <a:rPr lang="en-US" sz="3200" dirty="0">
                <a:solidFill>
                  <a:prstClr val="white"/>
                </a:solidFill>
                <a:latin typeface="Aharoni" panose="02010803020104030203" pitchFamily="2" charset="-79"/>
                <a:cs typeface="Aharoni" panose="02010803020104030203" pitchFamily="2" charset="-79"/>
              </a:rPr>
              <a:t>Step 2. Establishing outcome indicators (II)</a:t>
            </a:r>
          </a:p>
        </p:txBody>
      </p:sp>
      <p:graphicFrame>
        <p:nvGraphicFramePr>
          <p:cNvPr id="3" name="Tabella 4">
            <a:extLst>
              <a:ext uri="{FF2B5EF4-FFF2-40B4-BE49-F238E27FC236}">
                <a16:creationId xmlns:a16="http://schemas.microsoft.com/office/drawing/2014/main" id="{B178FBFA-967E-4122-9977-88532A1DE402}"/>
              </a:ext>
            </a:extLst>
          </p:cNvPr>
          <p:cNvGraphicFramePr>
            <a:graphicFrameLocks noGrp="1"/>
          </p:cNvGraphicFramePr>
          <p:nvPr>
            <p:extLst>
              <p:ext uri="{D42A27DB-BD31-4B8C-83A1-F6EECF244321}">
                <p14:modId xmlns:p14="http://schemas.microsoft.com/office/powerpoint/2010/main" val="3784270648"/>
              </p:ext>
            </p:extLst>
          </p:nvPr>
        </p:nvGraphicFramePr>
        <p:xfrm>
          <a:off x="470501" y="1725455"/>
          <a:ext cx="8964997" cy="3407090"/>
        </p:xfrm>
        <a:graphic>
          <a:graphicData uri="http://schemas.openxmlformats.org/drawingml/2006/table">
            <a:tbl>
              <a:tblPr firstRow="1" bandRow="1">
                <a:tableStyleId>{5C22544A-7EE6-4342-B048-85BDC9FD1C3A}</a:tableStyleId>
              </a:tblPr>
              <a:tblGrid>
                <a:gridCol w="2178243">
                  <a:extLst>
                    <a:ext uri="{9D8B030D-6E8A-4147-A177-3AD203B41FA5}">
                      <a16:colId xmlns:a16="http://schemas.microsoft.com/office/drawing/2014/main" val="2534719780"/>
                    </a:ext>
                  </a:extLst>
                </a:gridCol>
                <a:gridCol w="4626513">
                  <a:extLst>
                    <a:ext uri="{9D8B030D-6E8A-4147-A177-3AD203B41FA5}">
                      <a16:colId xmlns:a16="http://schemas.microsoft.com/office/drawing/2014/main" val="1695308301"/>
                    </a:ext>
                  </a:extLst>
                </a:gridCol>
                <a:gridCol w="2160241">
                  <a:extLst>
                    <a:ext uri="{9D8B030D-6E8A-4147-A177-3AD203B41FA5}">
                      <a16:colId xmlns:a16="http://schemas.microsoft.com/office/drawing/2014/main" val="2792542574"/>
                    </a:ext>
                  </a:extLst>
                </a:gridCol>
              </a:tblGrid>
              <a:tr h="846770">
                <a:tc>
                  <a:txBody>
                    <a:bodyPr/>
                    <a:lstStyle/>
                    <a:p>
                      <a:pPr algn="ctr"/>
                      <a:r>
                        <a:rPr lang="it-IT" sz="2000" dirty="0"/>
                        <a:t>Policy objectives </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kern="1200" dirty="0">
                          <a:solidFill>
                            <a:schemeClr val="lt1"/>
                          </a:solidFill>
                          <a:effectLst/>
                          <a:latin typeface="+mn-lt"/>
                          <a:ea typeface="+mn-ea"/>
                          <a:cs typeface="+mn-cs"/>
                        </a:rPr>
                        <a:t>Potential outcome indicators</a:t>
                      </a:r>
                    </a:p>
                    <a:p>
                      <a:pPr algn="ctr"/>
                      <a:endParaRPr lang="it-IT" sz="2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2000" dirty="0"/>
                        <a:t>Data Source</a:t>
                      </a:r>
                    </a:p>
                    <a:p>
                      <a:pPr algn="ctr"/>
                      <a:endParaRPr lang="it-IT" sz="2000" dirty="0"/>
                    </a:p>
                  </a:txBody>
                  <a:tcPr/>
                </a:tc>
                <a:extLst>
                  <a:ext uri="{0D108BD9-81ED-4DB2-BD59-A6C34878D82A}">
                    <a16:rowId xmlns:a16="http://schemas.microsoft.com/office/drawing/2014/main" val="4066179604"/>
                  </a:ext>
                </a:extLst>
              </a:tr>
              <a:tr h="1572574">
                <a:tc>
                  <a:txBody>
                    <a:bodyPr/>
                    <a:lstStyle/>
                    <a:p>
                      <a:r>
                        <a:rPr lang="en-US" sz="1800" dirty="0">
                          <a:solidFill>
                            <a:prstClr val="black"/>
                          </a:solidFill>
                        </a:rPr>
                        <a:t>To ensure health conditions, food and accommodation</a:t>
                      </a:r>
                      <a:endParaRPr lang="it-IT" dirty="0"/>
                    </a:p>
                  </a:txBody>
                  <a:tcPr/>
                </a:tc>
                <a:tc>
                  <a:txBody>
                    <a:bodyPr/>
                    <a:lstStyle/>
                    <a:p>
                      <a:pPr marL="342900" indent="-342900" algn="just">
                        <a:buFont typeface="+mj-lt"/>
                        <a:buAutoNum type="arabicParenR" startAt="3"/>
                      </a:pPr>
                      <a:r>
                        <a:rPr lang="en-US" sz="1800" kern="1200" dirty="0">
                          <a:solidFill>
                            <a:schemeClr val="dk1"/>
                          </a:solidFill>
                          <a:effectLst/>
                          <a:latin typeface="+mn-lt"/>
                          <a:ea typeface="+mn-ea"/>
                          <a:cs typeface="+mn-cs"/>
                        </a:rPr>
                        <a:t>Number of undocumented migrants in reception centers who have undergone an health screening in a defined time interval/ number of undocumented migrants in reception centers in a defined time interval</a:t>
                      </a:r>
                    </a:p>
                    <a:p>
                      <a:pPr marL="342900" marR="0" lvl="0" indent="-342900" algn="just" defTabSz="914400" rtl="0" eaLnBrk="1" fontAlgn="auto" latinLnBrk="0" hangingPunct="1">
                        <a:lnSpc>
                          <a:spcPct val="100000"/>
                        </a:lnSpc>
                        <a:spcBef>
                          <a:spcPts val="0"/>
                        </a:spcBef>
                        <a:spcAft>
                          <a:spcPts val="0"/>
                        </a:spcAft>
                        <a:buClrTx/>
                        <a:buSzTx/>
                        <a:buFont typeface="+mj-lt"/>
                        <a:buAutoNum type="arabicParenR" startAt="3"/>
                        <a:tabLst/>
                        <a:defRPr/>
                      </a:pPr>
                      <a:r>
                        <a:rPr lang="en-US" sz="1800" kern="1200" dirty="0">
                          <a:solidFill>
                            <a:schemeClr val="dk1"/>
                          </a:solidFill>
                          <a:effectLst/>
                          <a:latin typeface="+mn-lt"/>
                          <a:ea typeface="+mn-ea"/>
                          <a:cs typeface="+mn-cs"/>
                        </a:rPr>
                        <a:t>Number of meals delivered in reception centers/ number of migrants in reception centers having access to</a:t>
                      </a:r>
                      <a:r>
                        <a:rPr lang="en-US" sz="1800" kern="1200" baseline="0" dirty="0">
                          <a:solidFill>
                            <a:schemeClr val="dk1"/>
                          </a:solidFill>
                          <a:effectLst/>
                          <a:latin typeface="+mn-lt"/>
                          <a:ea typeface="+mn-ea"/>
                          <a:cs typeface="+mn-cs"/>
                        </a:rPr>
                        <a:t> </a:t>
                      </a:r>
                      <a:r>
                        <a:rPr lang="en-US" sz="1800" kern="1200" dirty="0">
                          <a:solidFill>
                            <a:schemeClr val="dk1"/>
                          </a:solidFill>
                          <a:effectLst/>
                          <a:latin typeface="+mn-lt"/>
                          <a:ea typeface="+mn-ea"/>
                          <a:cs typeface="+mn-cs"/>
                        </a:rPr>
                        <a:t>meals </a:t>
                      </a:r>
                    </a:p>
                    <a:p>
                      <a:pPr marL="342900" indent="-342900" algn="ctr">
                        <a:buAutoNum type="arabicParenR" startAt="3"/>
                      </a:pPr>
                      <a:endParaRPr lang="en-US" sz="1800" kern="1200" dirty="0">
                        <a:solidFill>
                          <a:schemeClr val="dk1"/>
                        </a:solidFill>
                        <a:effectLst/>
                        <a:latin typeface="+mn-lt"/>
                        <a:ea typeface="+mn-ea"/>
                        <a:cs typeface="+mn-cs"/>
                      </a:endParaRPr>
                    </a:p>
                  </a:txBody>
                  <a:tcPr/>
                </a:tc>
                <a:tc>
                  <a:txBody>
                    <a:bodyPr/>
                    <a:lstStyle/>
                    <a:p>
                      <a:pPr algn="ctr"/>
                      <a:endParaRPr lang="it-IT" dirty="0">
                        <a:latin typeface="+mn-lt"/>
                      </a:endParaRPr>
                    </a:p>
                    <a:p>
                      <a:pPr algn="ctr"/>
                      <a:r>
                        <a:rPr lang="it-IT" sz="1800" b="0" i="1" kern="1200" dirty="0">
                          <a:solidFill>
                            <a:schemeClr val="dk1"/>
                          </a:solidFill>
                          <a:effectLst/>
                          <a:latin typeface="+mn-lt"/>
                          <a:ea typeface="+mn-ea"/>
                          <a:cs typeface="+mn-cs"/>
                        </a:rPr>
                        <a:t>Dati Progetto </a:t>
                      </a:r>
                      <a:r>
                        <a:rPr lang="it-IT" sz="1800" b="0" i="1" kern="1200" dirty="0" err="1">
                          <a:solidFill>
                            <a:schemeClr val="dk1"/>
                          </a:solidFill>
                          <a:effectLst/>
                          <a:latin typeface="+mn-lt"/>
                          <a:ea typeface="+mn-ea"/>
                          <a:cs typeface="+mn-cs"/>
                        </a:rPr>
                        <a:t>Mireco</a:t>
                      </a:r>
                      <a:r>
                        <a:rPr lang="it-IT" sz="1800" b="0" i="1" kern="1200" dirty="0">
                          <a:solidFill>
                            <a:schemeClr val="dk1"/>
                          </a:solidFill>
                          <a:effectLst/>
                          <a:latin typeface="+mn-lt"/>
                          <a:ea typeface="+mn-ea"/>
                          <a:cs typeface="+mn-cs"/>
                        </a:rPr>
                        <a:t> – Ministero dell’Interno</a:t>
                      </a:r>
                      <a:endParaRPr lang="it-IT" dirty="0">
                        <a:latin typeface="+mn-lt"/>
                      </a:endParaRPr>
                    </a:p>
                    <a:p>
                      <a:pPr algn="ctr"/>
                      <a:endParaRPr lang="en-US" sz="1800" kern="1200" dirty="0">
                        <a:solidFill>
                          <a:schemeClr val="dk1"/>
                        </a:solidFill>
                        <a:effectLst/>
                        <a:latin typeface="+mn-lt"/>
                        <a:ea typeface="+mn-ea"/>
                        <a:cs typeface="+mn-cs"/>
                      </a:endParaRPr>
                    </a:p>
                  </a:txBody>
                  <a:tcPr/>
                </a:tc>
                <a:extLst>
                  <a:ext uri="{0D108BD9-81ED-4DB2-BD59-A6C34878D82A}">
                    <a16:rowId xmlns:a16="http://schemas.microsoft.com/office/drawing/2014/main" val="1732483432"/>
                  </a:ext>
                </a:extLst>
              </a:tr>
            </a:tbl>
          </a:graphicData>
        </a:graphic>
      </p:graphicFrame>
    </p:spTree>
    <p:extLst>
      <p:ext uri="{BB962C8B-B14F-4D97-AF65-F5344CB8AC3E}">
        <p14:creationId xmlns:p14="http://schemas.microsoft.com/office/powerpoint/2010/main" val="31282604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32520" y="260648"/>
            <a:ext cx="8527102" cy="584775"/>
          </a:xfrm>
          <a:prstGeom prst="rect">
            <a:avLst/>
          </a:prstGeom>
          <a:noFill/>
        </p:spPr>
        <p:txBody>
          <a:bodyPr wrap="square" rtlCol="0">
            <a:spAutoFit/>
          </a:bodyPr>
          <a:lstStyle/>
          <a:p>
            <a:pPr>
              <a:defRPr/>
            </a:pPr>
            <a:r>
              <a:rPr lang="en-US" sz="3200" dirty="0">
                <a:solidFill>
                  <a:prstClr val="white"/>
                </a:solidFill>
                <a:latin typeface="Aharoni" panose="02010803020104030203" pitchFamily="2" charset="-79"/>
                <a:cs typeface="Aharoni" panose="02010803020104030203" pitchFamily="2" charset="-79"/>
              </a:rPr>
              <a:t>Step 2. Establishing outcome indicators (III)</a:t>
            </a:r>
          </a:p>
        </p:txBody>
      </p:sp>
      <p:graphicFrame>
        <p:nvGraphicFramePr>
          <p:cNvPr id="5" name="Tabella 4">
            <a:extLst>
              <a:ext uri="{FF2B5EF4-FFF2-40B4-BE49-F238E27FC236}">
                <a16:creationId xmlns:a16="http://schemas.microsoft.com/office/drawing/2014/main" id="{43A7F489-0E1C-473A-A5C1-B16FE3ADF5E6}"/>
              </a:ext>
            </a:extLst>
          </p:cNvPr>
          <p:cNvGraphicFramePr>
            <a:graphicFrameLocks noGrp="1"/>
          </p:cNvGraphicFramePr>
          <p:nvPr>
            <p:extLst>
              <p:ext uri="{D42A27DB-BD31-4B8C-83A1-F6EECF244321}">
                <p14:modId xmlns:p14="http://schemas.microsoft.com/office/powerpoint/2010/main" val="1237943030"/>
              </p:ext>
            </p:extLst>
          </p:nvPr>
        </p:nvGraphicFramePr>
        <p:xfrm>
          <a:off x="416496" y="1196753"/>
          <a:ext cx="9181021" cy="4824534"/>
        </p:xfrm>
        <a:graphic>
          <a:graphicData uri="http://schemas.openxmlformats.org/drawingml/2006/table">
            <a:tbl>
              <a:tblPr firstRow="1" bandRow="1">
                <a:tableStyleId>{5C22544A-7EE6-4342-B048-85BDC9FD1C3A}</a:tableStyleId>
              </a:tblPr>
              <a:tblGrid>
                <a:gridCol w="2249166">
                  <a:extLst>
                    <a:ext uri="{9D8B030D-6E8A-4147-A177-3AD203B41FA5}">
                      <a16:colId xmlns:a16="http://schemas.microsoft.com/office/drawing/2014/main" val="2534719780"/>
                    </a:ext>
                  </a:extLst>
                </a:gridCol>
                <a:gridCol w="4719560">
                  <a:extLst>
                    <a:ext uri="{9D8B030D-6E8A-4147-A177-3AD203B41FA5}">
                      <a16:colId xmlns:a16="http://schemas.microsoft.com/office/drawing/2014/main" val="1695308301"/>
                    </a:ext>
                  </a:extLst>
                </a:gridCol>
                <a:gridCol w="2212295">
                  <a:extLst>
                    <a:ext uri="{9D8B030D-6E8A-4147-A177-3AD203B41FA5}">
                      <a16:colId xmlns:a16="http://schemas.microsoft.com/office/drawing/2014/main" val="2792542574"/>
                    </a:ext>
                  </a:extLst>
                </a:gridCol>
              </a:tblGrid>
              <a:tr h="1009414">
                <a:tc>
                  <a:txBody>
                    <a:bodyPr/>
                    <a:lstStyle/>
                    <a:p>
                      <a:pPr algn="l"/>
                      <a:r>
                        <a:rPr lang="it-IT" dirty="0"/>
                        <a:t>Policy objectives </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kern="1200" dirty="0">
                          <a:solidFill>
                            <a:schemeClr val="lt1"/>
                          </a:solidFill>
                          <a:effectLst/>
                          <a:latin typeface="+mn-lt"/>
                          <a:ea typeface="+mn-ea"/>
                          <a:cs typeface="+mn-cs"/>
                        </a:rPr>
                        <a:t>Potential outcome indicators</a:t>
                      </a:r>
                    </a:p>
                    <a:p>
                      <a:pPr algn="ctr"/>
                      <a:endParaRPr lang="it-IT" dirty="0"/>
                    </a:p>
                  </a:txBody>
                  <a:tcPr/>
                </a:tc>
                <a:tc>
                  <a:txBody>
                    <a:bodyPr/>
                    <a:lstStyle/>
                    <a:p>
                      <a:pPr algn="ctr"/>
                      <a:r>
                        <a:rPr lang="it-IT" sz="2000" dirty="0"/>
                        <a:t>Data Source</a:t>
                      </a:r>
                    </a:p>
                  </a:txBody>
                  <a:tcPr/>
                </a:tc>
                <a:extLst>
                  <a:ext uri="{0D108BD9-81ED-4DB2-BD59-A6C34878D82A}">
                    <a16:rowId xmlns:a16="http://schemas.microsoft.com/office/drawing/2014/main" val="4066179604"/>
                  </a:ext>
                </a:extLst>
              </a:tr>
              <a:tr h="174405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prstClr val="black"/>
                          </a:solidFill>
                        </a:rPr>
                        <a:t>To</a:t>
                      </a:r>
                      <a:r>
                        <a:rPr lang="en-US" sz="1800" baseline="0" dirty="0">
                          <a:solidFill>
                            <a:prstClr val="black"/>
                          </a:solidFill>
                        </a:rPr>
                        <a:t> grant the possibility to apply</a:t>
                      </a:r>
                      <a:r>
                        <a:rPr lang="en-US" sz="1800" dirty="0">
                          <a:solidFill>
                            <a:prstClr val="black"/>
                          </a:solidFill>
                        </a:rPr>
                        <a:t> for international protection</a:t>
                      </a:r>
                      <a:endParaRPr lang="it-IT" dirty="0"/>
                    </a:p>
                    <a:p>
                      <a:endParaRPr lang="it-IT" dirty="0"/>
                    </a:p>
                  </a:txBody>
                  <a:tcPr/>
                </a:tc>
                <a:tc>
                  <a:txBody>
                    <a:bodyPr/>
                    <a:lstStyle/>
                    <a:p>
                      <a:pPr algn="just"/>
                      <a:r>
                        <a:rPr lang="en-US" dirty="0">
                          <a:latin typeface="+mn-lt"/>
                        </a:rPr>
                        <a:t>5) Number of undocumented migrants who applied  for international protection/ number of undocumented migrants in reception centers</a:t>
                      </a:r>
                    </a:p>
                    <a:p>
                      <a:pPr algn="ctr"/>
                      <a:endParaRPr lang="it-IT" dirty="0">
                        <a:latin typeface="+mn-lt"/>
                      </a:endParaRPr>
                    </a:p>
                  </a:txBody>
                  <a:tcPr/>
                </a:tc>
                <a:tc>
                  <a:txBody>
                    <a:bodyPr/>
                    <a:lstStyle/>
                    <a:p>
                      <a:pPr algn="ctr"/>
                      <a:endParaRPr lang="it-IT" dirty="0">
                        <a:latin typeface="+mn-lt"/>
                      </a:endParaRPr>
                    </a:p>
                    <a:p>
                      <a:pPr algn="ctr"/>
                      <a:r>
                        <a:rPr lang="it-IT" sz="1800" b="0" i="1" kern="1200" dirty="0">
                          <a:solidFill>
                            <a:schemeClr val="dk1"/>
                          </a:solidFill>
                          <a:effectLst/>
                          <a:latin typeface="+mn-lt"/>
                          <a:ea typeface="+mn-ea"/>
                          <a:cs typeface="+mn-cs"/>
                        </a:rPr>
                        <a:t>Cruscotto statistico- Dipartimento per le Libertà civili e l'Immigrazione – Ministero dell’Interno</a:t>
                      </a:r>
                      <a:endParaRPr lang="it-IT" dirty="0">
                        <a:latin typeface="+mn-lt"/>
                      </a:endParaRPr>
                    </a:p>
                  </a:txBody>
                  <a:tcPr/>
                </a:tc>
                <a:extLst>
                  <a:ext uri="{0D108BD9-81ED-4DB2-BD59-A6C34878D82A}">
                    <a16:rowId xmlns:a16="http://schemas.microsoft.com/office/drawing/2014/main" val="2237207096"/>
                  </a:ext>
                </a:extLst>
              </a:tr>
              <a:tr h="2071065">
                <a:tc>
                  <a:txBody>
                    <a:bodyPr/>
                    <a:lstStyle/>
                    <a:p>
                      <a:r>
                        <a:rPr lang="en-US" sz="1800" dirty="0">
                          <a:solidFill>
                            <a:prstClr val="black"/>
                          </a:solidFill>
                        </a:rPr>
                        <a:t>To guarantee the integration of migrants entitled to international protection</a:t>
                      </a:r>
                      <a:endParaRPr lang="it-IT" dirty="0"/>
                    </a:p>
                    <a:p>
                      <a:endParaRPr lang="it-IT" dirty="0"/>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6) Number of people employed among international protection holders (3 years after the residence permit)/ Total number of persons with international protection holders (3 years after the residence permit)</a:t>
                      </a:r>
                      <a:endParaRPr lang="it-IT" sz="1800" kern="1200" dirty="0">
                        <a:solidFill>
                          <a:schemeClr val="dk1"/>
                        </a:solidFill>
                        <a:latin typeface="+mn-lt"/>
                        <a:ea typeface="+mn-ea"/>
                        <a:cs typeface="+mn-cs"/>
                      </a:endParaRPr>
                    </a:p>
                    <a:p>
                      <a:pPr algn="ctr"/>
                      <a:endParaRPr lang="it-IT" dirty="0">
                        <a:latin typeface="+mn-lt"/>
                      </a:endParaRPr>
                    </a:p>
                  </a:txBody>
                  <a:tcPr/>
                </a:tc>
                <a:tc>
                  <a:txBody>
                    <a:bodyPr/>
                    <a:lstStyle/>
                    <a:p>
                      <a:pPr algn="ctr"/>
                      <a:endParaRPr lang="it-IT" dirty="0">
                        <a:latin typeface="+mn-lt"/>
                      </a:endParaRPr>
                    </a:p>
                    <a:p>
                      <a:pPr algn="ctr"/>
                      <a:r>
                        <a:rPr lang="it-IT" sz="1800" b="0" i="1" kern="1200" dirty="0">
                          <a:solidFill>
                            <a:schemeClr val="dk1"/>
                          </a:solidFill>
                          <a:effectLst/>
                          <a:latin typeface="+mn-lt"/>
                          <a:ea typeface="+mn-ea"/>
                          <a:cs typeface="+mn-cs"/>
                        </a:rPr>
                        <a:t>Banca dati sulle Comunicazioni Obbligatorie</a:t>
                      </a:r>
                      <a:r>
                        <a:rPr lang="it-IT" sz="1800" b="0" i="1" kern="1200" baseline="0" dirty="0">
                          <a:solidFill>
                            <a:schemeClr val="dk1"/>
                          </a:solidFill>
                          <a:effectLst/>
                          <a:latin typeface="+mn-lt"/>
                          <a:ea typeface="+mn-ea"/>
                          <a:cs typeface="+mn-cs"/>
                        </a:rPr>
                        <a:t> – Ministero del Lavoro</a:t>
                      </a:r>
                      <a:endParaRPr lang="it-IT" dirty="0">
                        <a:latin typeface="+mn-lt"/>
                      </a:endParaRPr>
                    </a:p>
                  </a:txBody>
                  <a:tcPr/>
                </a:tc>
                <a:extLst>
                  <a:ext uri="{0D108BD9-81ED-4DB2-BD59-A6C34878D82A}">
                    <a16:rowId xmlns:a16="http://schemas.microsoft.com/office/drawing/2014/main" val="729439814"/>
                  </a:ext>
                </a:extLst>
              </a:tr>
            </a:tbl>
          </a:graphicData>
        </a:graphic>
      </p:graphicFrame>
    </p:spTree>
    <p:extLst>
      <p:ext uri="{BB962C8B-B14F-4D97-AF65-F5344CB8AC3E}">
        <p14:creationId xmlns:p14="http://schemas.microsoft.com/office/powerpoint/2010/main" val="34315032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560512" y="198307"/>
            <a:ext cx="8208912" cy="584775"/>
          </a:xfrm>
          <a:prstGeom prst="rect">
            <a:avLst/>
          </a:prstGeom>
          <a:noFill/>
        </p:spPr>
        <p:txBody>
          <a:bodyPr wrap="square" rtlCol="0">
            <a:spAutoFit/>
          </a:bodyPr>
          <a:lstStyle/>
          <a:p>
            <a:pPr>
              <a:defRPr/>
            </a:pPr>
            <a:r>
              <a:rPr lang="en-US" sz="3200" dirty="0">
                <a:solidFill>
                  <a:prstClr val="white"/>
                </a:solidFill>
                <a:latin typeface="Aharoni" panose="02010803020104030203" pitchFamily="2" charset="-79"/>
                <a:cs typeface="Aharoni" panose="02010803020104030203" pitchFamily="2" charset="-79"/>
              </a:rPr>
              <a:t>Step 3. Check the objectives evaluability</a:t>
            </a:r>
            <a:endParaRPr kumimoji="0" lang="it-IT" sz="3200" b="0" i="0" u="none" strike="noStrike" kern="1200" cap="none" spc="0" normalizeH="0" baseline="0" noProof="0" dirty="0">
              <a:ln>
                <a:noFill/>
              </a:ln>
              <a:solidFill>
                <a:srgbClr val="FF6600"/>
              </a:solidFill>
              <a:effectLst/>
              <a:uLnTx/>
              <a:uFillTx/>
              <a:latin typeface="Aharoni" panose="02010803020104030203" pitchFamily="2" charset="-79"/>
              <a:cs typeface="Aharoni" panose="02010803020104030203" pitchFamily="2" charset="-79"/>
            </a:endParaRPr>
          </a:p>
        </p:txBody>
      </p:sp>
      <p:sp>
        <p:nvSpPr>
          <p:cNvPr id="4" name="CasellaDiTesto 3">
            <a:extLst>
              <a:ext uri="{FF2B5EF4-FFF2-40B4-BE49-F238E27FC236}">
                <a16:creationId xmlns:a16="http://schemas.microsoft.com/office/drawing/2014/main" id="{66FA4EE7-ED9A-4FCE-BE9B-F870F05C691E}"/>
              </a:ext>
            </a:extLst>
          </p:cNvPr>
          <p:cNvSpPr txBox="1"/>
          <p:nvPr/>
        </p:nvSpPr>
        <p:spPr>
          <a:xfrm>
            <a:off x="416496" y="1772816"/>
            <a:ext cx="9073008" cy="3046988"/>
          </a:xfrm>
          <a:prstGeom prst="rect">
            <a:avLst/>
          </a:prstGeom>
          <a:noFill/>
        </p:spPr>
        <p:txBody>
          <a:bodyPr wrap="square">
            <a:spAutoFit/>
          </a:bodyPr>
          <a:lstStyle/>
          <a:p>
            <a:r>
              <a:rPr lang="en-US" sz="2400" dirty="0">
                <a:effectLst/>
              </a:rPr>
              <a:t>In an internal effectiveness assessment, the evaluability analysis should consider the presence of at least two elements: </a:t>
            </a:r>
          </a:p>
          <a:p>
            <a:endParaRPr lang="en-US" sz="2400" dirty="0"/>
          </a:p>
          <a:p>
            <a:pPr marL="342900" indent="-342900">
              <a:buFont typeface="Wingdings" panose="05000000000000000000" pitchFamily="2" charset="2"/>
              <a:buChar char="ü"/>
            </a:pPr>
            <a:r>
              <a:rPr lang="en-US" sz="2400" b="1" dirty="0">
                <a:effectLst/>
              </a:rPr>
              <a:t>Availability of policy outcome data</a:t>
            </a:r>
            <a:r>
              <a:rPr lang="en-US" sz="2400" dirty="0"/>
              <a:t>: reliable and credible data on the potential effects of policy must be available for each policy objective.</a:t>
            </a:r>
          </a:p>
          <a:p>
            <a:pPr marL="342900" indent="-342900">
              <a:buFont typeface="Wingdings" panose="05000000000000000000" pitchFamily="2" charset="2"/>
              <a:buChar char="q"/>
            </a:pPr>
            <a:endParaRPr lang="en-US" sz="2400" dirty="0"/>
          </a:p>
          <a:p>
            <a:pPr marL="342900" indent="-342900" algn="just">
              <a:buFont typeface="Wingdings" panose="05000000000000000000" pitchFamily="2" charset="2"/>
              <a:buChar char="ü"/>
            </a:pPr>
            <a:r>
              <a:rPr lang="en-US" sz="2400" b="1" dirty="0">
                <a:effectLst/>
              </a:rPr>
              <a:t>Availability of target values for each policy objective: </a:t>
            </a:r>
            <a:r>
              <a:rPr lang="en-US" sz="2400" dirty="0"/>
              <a:t>objectives must be formulated in a defined and operational way.</a:t>
            </a:r>
            <a:endParaRPr lang="en-US" sz="2400" dirty="0">
              <a:effectLst/>
              <a:latin typeface="Segoe UI Web (West European)"/>
            </a:endParaRPr>
          </a:p>
        </p:txBody>
      </p:sp>
    </p:spTree>
    <p:extLst>
      <p:ext uri="{BB962C8B-B14F-4D97-AF65-F5344CB8AC3E}">
        <p14:creationId xmlns:p14="http://schemas.microsoft.com/office/powerpoint/2010/main" val="11264513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524508" y="234653"/>
            <a:ext cx="6521992" cy="584775"/>
          </a:xfrm>
          <a:prstGeom prst="rect">
            <a:avLst/>
          </a:prstGeom>
          <a:noFill/>
        </p:spPr>
        <p:txBody>
          <a:bodyPr wrap="square" rtlCol="0">
            <a:spAutoFit/>
          </a:bodyPr>
          <a:lstStyle/>
          <a:p>
            <a:pPr>
              <a:defRPr/>
            </a:pPr>
            <a:r>
              <a:rPr lang="en-US" sz="3200" dirty="0">
                <a:solidFill>
                  <a:prstClr val="white"/>
                </a:solidFill>
                <a:latin typeface="Aharoni" panose="02010803020104030203" pitchFamily="2" charset="-79"/>
                <a:cs typeface="Aharoni" panose="02010803020104030203" pitchFamily="2" charset="-79"/>
              </a:rPr>
              <a:t>Step 3. Evaluability of  RS</a:t>
            </a:r>
            <a:endParaRPr kumimoji="0" lang="it-IT" sz="3200" b="0" i="0" u="none" strike="noStrike" kern="1200" cap="none" spc="0" normalizeH="0" baseline="0" noProof="0" dirty="0">
              <a:ln>
                <a:noFill/>
              </a:ln>
              <a:solidFill>
                <a:srgbClr val="FF6600"/>
              </a:solidFill>
              <a:effectLst/>
              <a:uLnTx/>
              <a:uFillTx/>
              <a:latin typeface="Aharoni" panose="02010803020104030203" pitchFamily="2" charset="-79"/>
              <a:cs typeface="Aharoni" panose="02010803020104030203" pitchFamily="2" charset="-79"/>
            </a:endParaRPr>
          </a:p>
        </p:txBody>
      </p:sp>
      <p:graphicFrame>
        <p:nvGraphicFramePr>
          <p:cNvPr id="3" name="Tabella 4">
            <a:extLst>
              <a:ext uri="{FF2B5EF4-FFF2-40B4-BE49-F238E27FC236}">
                <a16:creationId xmlns:a16="http://schemas.microsoft.com/office/drawing/2014/main" id="{08C9F137-16C8-4811-8483-DF561A803677}"/>
              </a:ext>
            </a:extLst>
          </p:cNvPr>
          <p:cNvGraphicFramePr>
            <a:graphicFrameLocks noGrp="1"/>
          </p:cNvGraphicFramePr>
          <p:nvPr/>
        </p:nvGraphicFramePr>
        <p:xfrm>
          <a:off x="524508" y="1124745"/>
          <a:ext cx="8964996" cy="4542677"/>
        </p:xfrm>
        <a:graphic>
          <a:graphicData uri="http://schemas.openxmlformats.org/drawingml/2006/table">
            <a:tbl>
              <a:tblPr firstRow="1" bandRow="1">
                <a:tableStyleId>{5C22544A-7EE6-4342-B048-85BDC9FD1C3A}</a:tableStyleId>
              </a:tblPr>
              <a:tblGrid>
                <a:gridCol w="3725713">
                  <a:extLst>
                    <a:ext uri="{9D8B030D-6E8A-4147-A177-3AD203B41FA5}">
                      <a16:colId xmlns:a16="http://schemas.microsoft.com/office/drawing/2014/main" val="2534719780"/>
                    </a:ext>
                  </a:extLst>
                </a:gridCol>
                <a:gridCol w="2375142">
                  <a:extLst>
                    <a:ext uri="{9D8B030D-6E8A-4147-A177-3AD203B41FA5}">
                      <a16:colId xmlns:a16="http://schemas.microsoft.com/office/drawing/2014/main" val="1695308301"/>
                    </a:ext>
                  </a:extLst>
                </a:gridCol>
                <a:gridCol w="2864141">
                  <a:extLst>
                    <a:ext uri="{9D8B030D-6E8A-4147-A177-3AD203B41FA5}">
                      <a16:colId xmlns:a16="http://schemas.microsoft.com/office/drawing/2014/main" val="60440606"/>
                    </a:ext>
                  </a:extLst>
                </a:gridCol>
              </a:tblGrid>
              <a:tr h="1277110">
                <a:tc>
                  <a:txBody>
                    <a:bodyPr/>
                    <a:lstStyle/>
                    <a:p>
                      <a:r>
                        <a:rPr lang="it-IT" sz="2000" dirty="0"/>
                        <a:t>Policy </a:t>
                      </a:r>
                      <a:r>
                        <a:rPr lang="en-GB" sz="2000" noProof="0" dirty="0"/>
                        <a:t>objectives</a:t>
                      </a:r>
                      <a:r>
                        <a:rPr lang="it-IT" sz="2000" dirty="0"/>
                        <a:t> </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kern="1200" dirty="0">
                          <a:solidFill>
                            <a:schemeClr val="lt1"/>
                          </a:solidFill>
                          <a:effectLst/>
                          <a:latin typeface="+mn-lt"/>
                          <a:ea typeface="+mn-ea"/>
                          <a:cs typeface="+mn-cs"/>
                        </a:rPr>
                        <a:t>Availability of reliable data on policy outcomes</a:t>
                      </a:r>
                    </a:p>
                    <a:p>
                      <a:endParaRPr lang="it-IT" dirty="0"/>
                    </a:p>
                  </a:txBody>
                  <a:tcPr/>
                </a:tc>
                <a:tc>
                  <a:txBody>
                    <a:bodyPr/>
                    <a:lstStyle/>
                    <a:p>
                      <a:pPr algn="ctr"/>
                      <a:r>
                        <a:rPr lang="en-US" sz="2000" b="1" kern="1200" dirty="0">
                          <a:solidFill>
                            <a:schemeClr val="lt1"/>
                          </a:solidFill>
                          <a:effectLst/>
                          <a:latin typeface="+mn-lt"/>
                          <a:ea typeface="+mn-ea"/>
                          <a:cs typeface="+mn-cs"/>
                        </a:rPr>
                        <a:t>Availability of target values for each policy objective</a:t>
                      </a:r>
                      <a:endParaRPr lang="it-IT" sz="2000" b="1" kern="1200" dirty="0">
                        <a:solidFill>
                          <a:schemeClr val="lt1"/>
                        </a:solidFill>
                        <a:effectLst/>
                        <a:latin typeface="+mn-lt"/>
                        <a:ea typeface="+mn-ea"/>
                        <a:cs typeface="+mn-cs"/>
                      </a:endParaRPr>
                    </a:p>
                  </a:txBody>
                  <a:tcPr/>
                </a:tc>
                <a:extLst>
                  <a:ext uri="{0D108BD9-81ED-4DB2-BD59-A6C34878D82A}">
                    <a16:rowId xmlns:a16="http://schemas.microsoft.com/office/drawing/2014/main" val="4066179604"/>
                  </a:ext>
                </a:extLst>
              </a:tr>
              <a:tr h="606245">
                <a:tc>
                  <a:txBody>
                    <a:bodyPr/>
                    <a:lstStyle/>
                    <a:p>
                      <a:r>
                        <a:rPr lang="it-IT" dirty="0"/>
                        <a:t>To</a:t>
                      </a:r>
                      <a:r>
                        <a:rPr lang="it-IT" baseline="0" dirty="0"/>
                        <a:t> </a:t>
                      </a:r>
                      <a:r>
                        <a:rPr lang="it-IT" baseline="0" dirty="0" err="1"/>
                        <a:t>e</a:t>
                      </a:r>
                      <a:r>
                        <a:rPr lang="it-IT" dirty="0" err="1"/>
                        <a:t>nsure</a:t>
                      </a:r>
                      <a:r>
                        <a:rPr lang="it-IT" dirty="0"/>
                        <a:t>  rescue and first aid</a:t>
                      </a:r>
                    </a:p>
                    <a:p>
                      <a:endParaRPr lang="it-IT" dirty="0"/>
                    </a:p>
                  </a:txBody>
                  <a:tcPr/>
                </a:tc>
                <a:tc>
                  <a:txBody>
                    <a:bodyPr/>
                    <a:lstStyle/>
                    <a:p>
                      <a:pPr algn="ctr"/>
                      <a:endParaRPr lang="it-IT" dirty="0"/>
                    </a:p>
                  </a:txBody>
                  <a:tcPr/>
                </a:tc>
                <a:tc>
                  <a:txBody>
                    <a:bodyPr/>
                    <a:lstStyle/>
                    <a:p>
                      <a:pPr algn="ctr"/>
                      <a:endParaRPr lang="it-IT" dirty="0"/>
                    </a:p>
                  </a:txBody>
                  <a:tcPr/>
                </a:tc>
                <a:extLst>
                  <a:ext uri="{0D108BD9-81ED-4DB2-BD59-A6C34878D82A}">
                    <a16:rowId xmlns:a16="http://schemas.microsoft.com/office/drawing/2014/main" val="2237207096"/>
                  </a:ext>
                </a:extLst>
              </a:tr>
              <a:tr h="623428">
                <a:tc>
                  <a:txBody>
                    <a:bodyPr/>
                    <a:lstStyle/>
                    <a:p>
                      <a:r>
                        <a:rPr lang="en-US" sz="1800" dirty="0">
                          <a:solidFill>
                            <a:prstClr val="black"/>
                          </a:solidFill>
                        </a:rPr>
                        <a:t>To</a:t>
                      </a:r>
                      <a:r>
                        <a:rPr lang="en-US" sz="1800" baseline="0" dirty="0">
                          <a:solidFill>
                            <a:prstClr val="black"/>
                          </a:solidFill>
                        </a:rPr>
                        <a:t> e</a:t>
                      </a:r>
                      <a:r>
                        <a:rPr lang="en-US" sz="1800" dirty="0">
                          <a:solidFill>
                            <a:prstClr val="black"/>
                          </a:solidFill>
                        </a:rPr>
                        <a:t>nsure health conditions, food and accommodation</a:t>
                      </a:r>
                      <a:endParaRPr lang="it-IT" dirty="0"/>
                    </a:p>
                  </a:txBody>
                  <a:tcPr/>
                </a:tc>
                <a:tc>
                  <a:txBody>
                    <a:bodyPr/>
                    <a:lstStyle/>
                    <a:p>
                      <a:pPr algn="ctr"/>
                      <a:endParaRPr lang="it-IT" dirty="0"/>
                    </a:p>
                  </a:txBody>
                  <a:tcPr/>
                </a:tc>
                <a:tc>
                  <a:txBody>
                    <a:bodyPr/>
                    <a:lstStyle/>
                    <a:p>
                      <a:pPr algn="ctr"/>
                      <a:endParaRPr lang="it-IT" dirty="0"/>
                    </a:p>
                  </a:txBody>
                  <a:tcPr/>
                </a:tc>
                <a:extLst>
                  <a:ext uri="{0D108BD9-81ED-4DB2-BD59-A6C34878D82A}">
                    <a16:rowId xmlns:a16="http://schemas.microsoft.com/office/drawing/2014/main" val="1732483432"/>
                  </a:ext>
                </a:extLst>
              </a:tr>
              <a:tr h="893683">
                <a:tc>
                  <a:txBody>
                    <a:bodyPr/>
                    <a:lstStyle/>
                    <a:p>
                      <a:r>
                        <a:rPr lang="en-US" sz="1800" dirty="0">
                          <a:solidFill>
                            <a:prstClr val="black"/>
                          </a:solidFill>
                        </a:rPr>
                        <a:t>To</a:t>
                      </a:r>
                      <a:r>
                        <a:rPr lang="en-US" sz="1800" baseline="0" dirty="0">
                          <a:solidFill>
                            <a:prstClr val="black"/>
                          </a:solidFill>
                        </a:rPr>
                        <a:t> grant the possibility to apply for international</a:t>
                      </a:r>
                      <a:r>
                        <a:rPr lang="en-US" sz="1800" dirty="0">
                          <a:solidFill>
                            <a:prstClr val="black"/>
                          </a:solidFill>
                        </a:rPr>
                        <a:t> protection</a:t>
                      </a:r>
                      <a:endParaRPr lang="it-IT" dirty="0"/>
                    </a:p>
                  </a:txBody>
                  <a:tcPr/>
                </a:tc>
                <a:tc>
                  <a:txBody>
                    <a:bodyPr/>
                    <a:lstStyle/>
                    <a:p>
                      <a:pPr algn="ctr"/>
                      <a:endParaRPr lang="it-IT" dirty="0"/>
                    </a:p>
                  </a:txBody>
                  <a:tcPr/>
                </a:tc>
                <a:tc>
                  <a:txBody>
                    <a:bodyPr/>
                    <a:lstStyle/>
                    <a:p>
                      <a:pPr algn="ctr"/>
                      <a:endParaRPr lang="it-IT" dirty="0"/>
                    </a:p>
                  </a:txBody>
                  <a:tcPr/>
                </a:tc>
                <a:extLst>
                  <a:ext uri="{0D108BD9-81ED-4DB2-BD59-A6C34878D82A}">
                    <a16:rowId xmlns:a16="http://schemas.microsoft.com/office/drawing/2014/main" val="769936403"/>
                  </a:ext>
                </a:extLst>
              </a:tr>
              <a:tr h="1088674">
                <a:tc>
                  <a:txBody>
                    <a:bodyPr/>
                    <a:lstStyle/>
                    <a:p>
                      <a:r>
                        <a:rPr lang="en-US" sz="1800" dirty="0">
                          <a:solidFill>
                            <a:prstClr val="black"/>
                          </a:solidFill>
                        </a:rPr>
                        <a:t>To guarantee the social integration of migrants entitled to international protection</a:t>
                      </a:r>
                      <a:endParaRPr lang="it-IT" dirty="0"/>
                    </a:p>
                  </a:txBody>
                  <a:tcPr/>
                </a:tc>
                <a:tc>
                  <a:txBody>
                    <a:bodyPr/>
                    <a:lstStyle/>
                    <a:p>
                      <a:pPr algn="ctr"/>
                      <a:endParaRPr lang="it-IT" dirty="0"/>
                    </a:p>
                    <a:p>
                      <a:pPr algn="ctr"/>
                      <a:endParaRPr lang="it-IT" dirty="0"/>
                    </a:p>
                  </a:txBody>
                  <a:tcPr/>
                </a:tc>
                <a:tc>
                  <a:txBody>
                    <a:bodyPr/>
                    <a:lstStyle/>
                    <a:p>
                      <a:pPr algn="ctr"/>
                      <a:endParaRPr lang="it-IT" dirty="0"/>
                    </a:p>
                  </a:txBody>
                  <a:tcPr/>
                </a:tc>
                <a:extLst>
                  <a:ext uri="{0D108BD9-81ED-4DB2-BD59-A6C34878D82A}">
                    <a16:rowId xmlns:a16="http://schemas.microsoft.com/office/drawing/2014/main" val="2781511742"/>
                  </a:ext>
                </a:extLst>
              </a:tr>
            </a:tbl>
          </a:graphicData>
        </a:graphic>
      </p:graphicFrame>
      <p:pic>
        <p:nvPicPr>
          <p:cNvPr id="4" name="Immagine 3"/>
          <p:cNvPicPr>
            <a:picLocks noChangeAspect="1"/>
          </p:cNvPicPr>
          <p:nvPr/>
        </p:nvPicPr>
        <p:blipFill>
          <a:blip r:embed="rId3"/>
          <a:stretch>
            <a:fillRect/>
          </a:stretch>
        </p:blipFill>
        <p:spPr>
          <a:xfrm>
            <a:off x="5223930" y="2443949"/>
            <a:ext cx="498320" cy="465584"/>
          </a:xfrm>
          <a:prstGeom prst="rect">
            <a:avLst/>
          </a:prstGeom>
        </p:spPr>
      </p:pic>
      <p:pic>
        <p:nvPicPr>
          <p:cNvPr id="16" name="Immagine 15"/>
          <p:cNvPicPr>
            <a:picLocks noChangeAspect="1"/>
          </p:cNvPicPr>
          <p:nvPr/>
        </p:nvPicPr>
        <p:blipFill>
          <a:blip r:embed="rId3"/>
          <a:stretch>
            <a:fillRect/>
          </a:stretch>
        </p:blipFill>
        <p:spPr>
          <a:xfrm>
            <a:off x="5247469" y="3131957"/>
            <a:ext cx="498320" cy="465584"/>
          </a:xfrm>
          <a:prstGeom prst="rect">
            <a:avLst/>
          </a:prstGeom>
        </p:spPr>
      </p:pic>
      <p:pic>
        <p:nvPicPr>
          <p:cNvPr id="18" name="Immagine 17"/>
          <p:cNvPicPr>
            <a:picLocks noChangeAspect="1"/>
          </p:cNvPicPr>
          <p:nvPr/>
        </p:nvPicPr>
        <p:blipFill>
          <a:blip r:embed="rId3"/>
          <a:stretch>
            <a:fillRect/>
          </a:stretch>
        </p:blipFill>
        <p:spPr>
          <a:xfrm>
            <a:off x="5289785" y="3917495"/>
            <a:ext cx="467624" cy="436905"/>
          </a:xfrm>
          <a:prstGeom prst="rect">
            <a:avLst/>
          </a:prstGeom>
        </p:spPr>
      </p:pic>
      <p:pic>
        <p:nvPicPr>
          <p:cNvPr id="22" name="Immagine 21"/>
          <p:cNvPicPr>
            <a:picLocks noChangeAspect="1"/>
          </p:cNvPicPr>
          <p:nvPr/>
        </p:nvPicPr>
        <p:blipFill>
          <a:blip r:embed="rId3"/>
          <a:stretch>
            <a:fillRect/>
          </a:stretch>
        </p:blipFill>
        <p:spPr>
          <a:xfrm>
            <a:off x="7813833" y="3131957"/>
            <a:ext cx="520290" cy="465584"/>
          </a:xfrm>
          <a:prstGeom prst="rect">
            <a:avLst/>
          </a:prstGeom>
        </p:spPr>
      </p:pic>
      <p:pic>
        <p:nvPicPr>
          <p:cNvPr id="25" name="Immagine 24"/>
          <p:cNvPicPr>
            <a:picLocks noChangeAspect="1"/>
          </p:cNvPicPr>
          <p:nvPr/>
        </p:nvPicPr>
        <p:blipFill>
          <a:blip r:embed="rId4"/>
          <a:stretch>
            <a:fillRect/>
          </a:stretch>
        </p:blipFill>
        <p:spPr>
          <a:xfrm>
            <a:off x="7813833" y="4736715"/>
            <a:ext cx="566167" cy="528141"/>
          </a:xfrm>
          <a:prstGeom prst="rect">
            <a:avLst/>
          </a:prstGeom>
        </p:spPr>
      </p:pic>
      <p:pic>
        <p:nvPicPr>
          <p:cNvPr id="26" name="Immagine 25"/>
          <p:cNvPicPr>
            <a:picLocks noChangeAspect="1"/>
          </p:cNvPicPr>
          <p:nvPr/>
        </p:nvPicPr>
        <p:blipFill>
          <a:blip r:embed="rId3"/>
          <a:stretch>
            <a:fillRect/>
          </a:stretch>
        </p:blipFill>
        <p:spPr>
          <a:xfrm>
            <a:off x="7813833" y="3903156"/>
            <a:ext cx="520290" cy="465584"/>
          </a:xfrm>
          <a:prstGeom prst="rect">
            <a:avLst/>
          </a:prstGeom>
        </p:spPr>
      </p:pic>
      <p:pic>
        <p:nvPicPr>
          <p:cNvPr id="6" name="Immagine 5">
            <a:extLst>
              <a:ext uri="{FF2B5EF4-FFF2-40B4-BE49-F238E27FC236}">
                <a16:creationId xmlns:a16="http://schemas.microsoft.com/office/drawing/2014/main" id="{5C3DC0DD-3B1B-41C4-ABC7-BAF29E6CC200}"/>
              </a:ext>
            </a:extLst>
          </p:cNvPr>
          <p:cNvPicPr>
            <a:picLocks noChangeAspect="1"/>
          </p:cNvPicPr>
          <p:nvPr/>
        </p:nvPicPr>
        <p:blipFill>
          <a:blip r:embed="rId3"/>
          <a:stretch>
            <a:fillRect/>
          </a:stretch>
        </p:blipFill>
        <p:spPr>
          <a:xfrm>
            <a:off x="7813833" y="2443949"/>
            <a:ext cx="520290" cy="465584"/>
          </a:xfrm>
          <a:prstGeom prst="rect">
            <a:avLst/>
          </a:prstGeom>
        </p:spPr>
      </p:pic>
      <p:pic>
        <p:nvPicPr>
          <p:cNvPr id="12" name="Immagine 11"/>
          <p:cNvPicPr>
            <a:picLocks noChangeAspect="1"/>
          </p:cNvPicPr>
          <p:nvPr/>
        </p:nvPicPr>
        <p:blipFill>
          <a:blip r:embed="rId3"/>
          <a:stretch>
            <a:fillRect/>
          </a:stretch>
        </p:blipFill>
        <p:spPr>
          <a:xfrm>
            <a:off x="5289785" y="4782332"/>
            <a:ext cx="467624" cy="436905"/>
          </a:xfrm>
          <a:prstGeom prst="rect">
            <a:avLst/>
          </a:prstGeom>
        </p:spPr>
      </p:pic>
    </p:spTree>
    <p:extLst>
      <p:ext uri="{BB962C8B-B14F-4D97-AF65-F5344CB8AC3E}">
        <p14:creationId xmlns:p14="http://schemas.microsoft.com/office/powerpoint/2010/main" val="26258967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704529" y="260648"/>
            <a:ext cx="561038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3200" dirty="0" err="1">
                <a:solidFill>
                  <a:prstClr val="white"/>
                </a:solidFill>
                <a:latin typeface="Aharoni" panose="02010803020104030203" pitchFamily="2" charset="-79"/>
                <a:cs typeface="Aharoni" panose="02010803020104030203" pitchFamily="2" charset="-79"/>
              </a:rPr>
              <a:t>Conclusions</a:t>
            </a:r>
            <a:r>
              <a:rPr lang="it-IT" sz="2400" dirty="0">
                <a:solidFill>
                  <a:prstClr val="white"/>
                </a:solidFill>
                <a:latin typeface="Aharoni" panose="02010803020104030203" pitchFamily="2" charset="-79"/>
                <a:cs typeface="Aharoni" panose="02010803020104030203" pitchFamily="2" charset="-79"/>
              </a:rPr>
              <a:t> (I)</a:t>
            </a:r>
            <a:endParaRPr kumimoji="0" lang="it-IT" sz="2400" b="0" i="0" u="none" strike="noStrike" kern="1200" cap="none" spc="0" normalizeH="0" baseline="0" noProof="0" dirty="0">
              <a:ln>
                <a:noFill/>
              </a:ln>
              <a:solidFill>
                <a:srgbClr val="FF6600"/>
              </a:solidFill>
              <a:effectLst/>
              <a:uLnTx/>
              <a:uFillTx/>
              <a:latin typeface="Aharoni" panose="02010803020104030203" pitchFamily="2" charset="-79"/>
              <a:ea typeface="+mn-ea"/>
              <a:cs typeface="Aharoni" panose="02010803020104030203" pitchFamily="2" charset="-79"/>
            </a:endParaRPr>
          </a:p>
        </p:txBody>
      </p:sp>
      <p:sp>
        <p:nvSpPr>
          <p:cNvPr id="4" name="CasellaDiTesto 3"/>
          <p:cNvSpPr txBox="1"/>
          <p:nvPr/>
        </p:nvSpPr>
        <p:spPr>
          <a:xfrm>
            <a:off x="236476" y="1700808"/>
            <a:ext cx="9433048" cy="3785652"/>
          </a:xfrm>
          <a:prstGeom prst="rect">
            <a:avLst/>
          </a:prstGeom>
          <a:noFill/>
        </p:spPr>
        <p:txBody>
          <a:bodyPr wrap="square" rtlCol="0">
            <a:spAutoFit/>
          </a:bodyPr>
          <a:lstStyle/>
          <a:p>
            <a:pPr marL="342900" lvl="0" indent="-342900" algn="just">
              <a:buFont typeface="Arial" panose="020B0604020202020204" pitchFamily="34" charset="0"/>
              <a:buChar char="•"/>
            </a:pPr>
            <a:r>
              <a:rPr lang="en-GB" sz="2400" dirty="0">
                <a:solidFill>
                  <a:prstClr val="black"/>
                </a:solidFill>
              </a:rPr>
              <a:t>Evaluating the internal effectiveness of a reception system it is </a:t>
            </a:r>
            <a:r>
              <a:rPr lang="it-IT" sz="2400" dirty="0">
                <a:solidFill>
                  <a:prstClr val="black"/>
                </a:solidFill>
              </a:rPr>
              <a:t>a </a:t>
            </a:r>
            <a:r>
              <a:rPr lang="en-GB" sz="2400" b="1" dirty="0">
                <a:solidFill>
                  <a:prstClr val="black"/>
                </a:solidFill>
              </a:rPr>
              <a:t>complex,</a:t>
            </a:r>
            <a:r>
              <a:rPr lang="it-IT" sz="2400" b="1" dirty="0">
                <a:solidFill>
                  <a:prstClr val="black"/>
                </a:solidFill>
              </a:rPr>
              <a:t> </a:t>
            </a:r>
            <a:r>
              <a:rPr lang="it-IT" sz="2400" b="1" dirty="0" err="1">
                <a:solidFill>
                  <a:prstClr val="black"/>
                </a:solidFill>
              </a:rPr>
              <a:t>but</a:t>
            </a:r>
            <a:r>
              <a:rPr lang="it-IT" sz="2400" b="1" dirty="0">
                <a:solidFill>
                  <a:prstClr val="black"/>
                </a:solidFill>
              </a:rPr>
              <a:t> </a:t>
            </a:r>
            <a:r>
              <a:rPr lang="it-IT" sz="2400" b="1" dirty="0" err="1">
                <a:solidFill>
                  <a:prstClr val="black"/>
                </a:solidFill>
              </a:rPr>
              <a:t>possible</a:t>
            </a:r>
            <a:r>
              <a:rPr lang="it-IT" sz="2400" b="1" dirty="0">
                <a:solidFill>
                  <a:prstClr val="black"/>
                </a:solidFill>
              </a:rPr>
              <a:t> task</a:t>
            </a:r>
            <a:r>
              <a:rPr lang="it-IT" sz="2400" dirty="0">
                <a:solidFill>
                  <a:prstClr val="black"/>
                </a:solidFill>
              </a:rPr>
              <a:t>. </a:t>
            </a:r>
            <a:r>
              <a:rPr lang="en-US" sz="2400" dirty="0">
                <a:solidFill>
                  <a:prstClr val="black"/>
                </a:solidFill>
              </a:rPr>
              <a:t>The overall evaluation design must take into account all the dimensions of the system and </a:t>
            </a:r>
            <a:r>
              <a:rPr lang="en-US" sz="2400" b="1" dirty="0">
                <a:solidFill>
                  <a:prstClr val="black"/>
                </a:solidFill>
              </a:rPr>
              <a:t>provide relevant and measurable outcome indicators</a:t>
            </a:r>
            <a:r>
              <a:rPr lang="en-US" sz="2400" dirty="0">
                <a:solidFill>
                  <a:prstClr val="black"/>
                </a:solidFill>
              </a:rPr>
              <a:t>.</a:t>
            </a:r>
          </a:p>
          <a:p>
            <a:pPr marL="342900" lvl="0" indent="-342900" algn="just">
              <a:buFont typeface="Arial" panose="020B0604020202020204" pitchFamily="34" charset="0"/>
              <a:buChar char="•"/>
            </a:pPr>
            <a:endParaRPr lang="en-US" sz="2400" dirty="0">
              <a:solidFill>
                <a:prstClr val="black"/>
              </a:solidFill>
            </a:endParaRPr>
          </a:p>
          <a:p>
            <a:pPr marL="342900" indent="-342900" algn="just">
              <a:buFont typeface="Arial" panose="020B0604020202020204" pitchFamily="34" charset="0"/>
              <a:buChar char="•"/>
            </a:pPr>
            <a:r>
              <a:rPr lang="en-US" sz="2400" dirty="0">
                <a:solidFill>
                  <a:prstClr val="black"/>
                </a:solidFill>
              </a:rPr>
              <a:t>However a limited number of outcome indicators can provide </a:t>
            </a:r>
            <a:r>
              <a:rPr lang="en-US" sz="2400" b="1" dirty="0">
                <a:solidFill>
                  <a:prstClr val="black"/>
                </a:solidFill>
              </a:rPr>
              <a:t>an immediate but raw measure</a:t>
            </a:r>
            <a:r>
              <a:rPr lang="en-US" sz="2400" dirty="0">
                <a:solidFill>
                  <a:prstClr val="black"/>
                </a:solidFill>
              </a:rPr>
              <a:t> of how the system works. Multiplying the number of outcome indicators can provide a more detailed representation of how the reception system works, but at the same time also lead to greater management complexity.</a:t>
            </a:r>
            <a:endParaRPr lang="it-IT" sz="2400" dirty="0">
              <a:solidFill>
                <a:prstClr val="black"/>
              </a:solidFill>
            </a:endParaRPr>
          </a:p>
        </p:txBody>
      </p:sp>
    </p:spTree>
    <p:extLst>
      <p:ext uri="{BB962C8B-B14F-4D97-AF65-F5344CB8AC3E}">
        <p14:creationId xmlns:p14="http://schemas.microsoft.com/office/powerpoint/2010/main" val="18964231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776536" y="260648"/>
            <a:ext cx="562974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3200" dirty="0" err="1">
                <a:solidFill>
                  <a:prstClr val="white"/>
                </a:solidFill>
                <a:latin typeface="Aharoni" panose="02010803020104030203" pitchFamily="2" charset="-79"/>
                <a:cs typeface="Aharoni" panose="02010803020104030203" pitchFamily="2" charset="-79"/>
              </a:rPr>
              <a:t>Conclusions</a:t>
            </a:r>
            <a:r>
              <a:rPr lang="it-IT" sz="2400" dirty="0">
                <a:solidFill>
                  <a:prstClr val="white"/>
                </a:solidFill>
                <a:latin typeface="Aharoni" panose="02010803020104030203" pitchFamily="2" charset="-79"/>
                <a:cs typeface="Aharoni" panose="02010803020104030203" pitchFamily="2" charset="-79"/>
              </a:rPr>
              <a:t> (II)</a:t>
            </a:r>
            <a:endParaRPr kumimoji="0" lang="it-IT" sz="2400" b="0" i="0" u="none" strike="noStrike" kern="1200" cap="none" spc="0" normalizeH="0" baseline="0" noProof="0" dirty="0">
              <a:ln>
                <a:noFill/>
              </a:ln>
              <a:solidFill>
                <a:srgbClr val="FF6600"/>
              </a:solidFill>
              <a:effectLst/>
              <a:uLnTx/>
              <a:uFillTx/>
              <a:latin typeface="Aharoni" panose="02010803020104030203" pitchFamily="2" charset="-79"/>
              <a:ea typeface="+mn-ea"/>
              <a:cs typeface="Aharoni" panose="02010803020104030203" pitchFamily="2" charset="-79"/>
            </a:endParaRPr>
          </a:p>
        </p:txBody>
      </p:sp>
      <p:sp>
        <p:nvSpPr>
          <p:cNvPr id="4" name="CasellaDiTesto 3"/>
          <p:cNvSpPr txBox="1"/>
          <p:nvPr/>
        </p:nvSpPr>
        <p:spPr>
          <a:xfrm>
            <a:off x="236474" y="1340768"/>
            <a:ext cx="9433048" cy="4154984"/>
          </a:xfrm>
          <a:prstGeom prst="rect">
            <a:avLst/>
          </a:prstGeom>
          <a:noFill/>
        </p:spPr>
        <p:txBody>
          <a:bodyPr wrap="square" rtlCol="0">
            <a:spAutoFit/>
          </a:bodyPr>
          <a:lstStyle/>
          <a:p>
            <a:pPr lvl="0" algn="just"/>
            <a:endParaRPr lang="it-IT" sz="2400" dirty="0">
              <a:solidFill>
                <a:prstClr val="black"/>
              </a:solidFill>
            </a:endParaRPr>
          </a:p>
          <a:p>
            <a:pPr marL="342900" lvl="0" indent="-342900" algn="just">
              <a:buFont typeface="Arial" panose="020B0604020202020204" pitchFamily="34" charset="0"/>
              <a:buChar char="•"/>
            </a:pPr>
            <a:r>
              <a:rPr lang="en-US" sz="2400" dirty="0">
                <a:solidFill>
                  <a:prstClr val="black"/>
                </a:solidFill>
              </a:rPr>
              <a:t>The Internal effectiveness of the evaluation system must provide a </a:t>
            </a:r>
            <a:r>
              <a:rPr lang="en-US" sz="2400" b="1" dirty="0">
                <a:solidFill>
                  <a:prstClr val="black"/>
                </a:solidFill>
              </a:rPr>
              <a:t>correct identification of the desired levels of outcome</a:t>
            </a:r>
            <a:r>
              <a:rPr lang="en-US" sz="2400" dirty="0">
                <a:solidFill>
                  <a:prstClr val="black"/>
                </a:solidFill>
              </a:rPr>
              <a:t> for each dimension. The identification of these levels could be based </a:t>
            </a:r>
            <a:r>
              <a:rPr lang="en-US" sz="2400" b="1" dirty="0">
                <a:solidFill>
                  <a:prstClr val="black"/>
                </a:solidFill>
              </a:rPr>
              <a:t>on explicit regulatory provisions, the history of system performance or by comparison with similar systems in other countries</a:t>
            </a:r>
            <a:r>
              <a:rPr lang="en-US" sz="2400" dirty="0">
                <a:solidFill>
                  <a:prstClr val="black"/>
                </a:solidFill>
              </a:rPr>
              <a:t>.</a:t>
            </a:r>
          </a:p>
          <a:p>
            <a:pPr marL="342900" lvl="0" indent="-342900" algn="just">
              <a:buFont typeface="Arial" panose="020B0604020202020204" pitchFamily="34" charset="0"/>
              <a:buChar char="•"/>
            </a:pPr>
            <a:endParaRPr lang="en-US" sz="2400" dirty="0">
              <a:solidFill>
                <a:prstClr val="black"/>
              </a:solidFill>
            </a:endParaRPr>
          </a:p>
          <a:p>
            <a:pPr marL="342900" lvl="0" indent="-342900" algn="just">
              <a:buFont typeface="Arial" panose="020B0604020202020204" pitchFamily="34" charset="0"/>
              <a:buChar char="•"/>
            </a:pPr>
            <a:r>
              <a:rPr lang="en-US" sz="2400" dirty="0">
                <a:solidFill>
                  <a:prstClr val="black"/>
                </a:solidFill>
              </a:rPr>
              <a:t>The design and management of effectiveness assessment, for its political relevance, </a:t>
            </a:r>
            <a:r>
              <a:rPr lang="en-US" sz="2400" b="1" dirty="0">
                <a:solidFill>
                  <a:prstClr val="black"/>
                </a:solidFill>
              </a:rPr>
              <a:t>cannot exclude the involvement of all the most relevant stakeholders </a:t>
            </a:r>
            <a:r>
              <a:rPr lang="en-US" sz="2400" dirty="0">
                <a:solidFill>
                  <a:prstClr val="black"/>
                </a:solidFill>
              </a:rPr>
              <a:t>(Ministry of Interior, Prefectures, Municipalities and third sector subjects).</a:t>
            </a:r>
          </a:p>
        </p:txBody>
      </p:sp>
    </p:spTree>
    <p:extLst>
      <p:ext uri="{BB962C8B-B14F-4D97-AF65-F5344CB8AC3E}">
        <p14:creationId xmlns:p14="http://schemas.microsoft.com/office/powerpoint/2010/main" val="21203709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872880" y="375047"/>
            <a:ext cx="176683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2400" dirty="0" err="1">
                <a:solidFill>
                  <a:prstClr val="white"/>
                </a:solidFill>
                <a:latin typeface="Aharoni" panose="02010803020104030203" pitchFamily="2" charset="-79"/>
                <a:cs typeface="Aharoni" panose="02010803020104030203" pitchFamily="2" charset="-79"/>
              </a:rPr>
              <a:t>References</a:t>
            </a:r>
            <a:endParaRPr kumimoji="0" lang="it-IT" sz="2400" b="0" i="0" u="none" strike="noStrike" kern="1200" cap="none" spc="0" normalizeH="0" baseline="0" noProof="0" dirty="0">
              <a:ln>
                <a:noFill/>
              </a:ln>
              <a:solidFill>
                <a:srgbClr val="FF6600"/>
              </a:solidFill>
              <a:effectLst/>
              <a:uLnTx/>
              <a:uFillTx/>
              <a:latin typeface="Aharoni" panose="02010803020104030203" pitchFamily="2" charset="-79"/>
              <a:ea typeface="+mn-ea"/>
              <a:cs typeface="Aharoni" panose="02010803020104030203" pitchFamily="2" charset="-79"/>
            </a:endParaRPr>
          </a:p>
        </p:txBody>
      </p:sp>
      <p:sp>
        <p:nvSpPr>
          <p:cNvPr id="5" name="CasellaDiTesto 4">
            <a:extLst>
              <a:ext uri="{FF2B5EF4-FFF2-40B4-BE49-F238E27FC236}">
                <a16:creationId xmlns:a16="http://schemas.microsoft.com/office/drawing/2014/main" id="{17F963FD-C0D3-4288-8CAE-A07D1CCF7816}"/>
              </a:ext>
            </a:extLst>
          </p:cNvPr>
          <p:cNvSpPr txBox="1"/>
          <p:nvPr/>
        </p:nvSpPr>
        <p:spPr>
          <a:xfrm>
            <a:off x="398494" y="1116356"/>
            <a:ext cx="9109012" cy="5366597"/>
          </a:xfrm>
          <a:prstGeom prst="rect">
            <a:avLst/>
          </a:prstGeom>
          <a:noFill/>
        </p:spPr>
        <p:txBody>
          <a:bodyPr wrap="square">
            <a:spAutoFit/>
          </a:bodyPr>
          <a:lstStyle/>
          <a:p>
            <a:endParaRPr lang="it-IT" dirty="0"/>
          </a:p>
          <a:p>
            <a:pPr algn="just">
              <a:lnSpc>
                <a:spcPct val="115000"/>
              </a:lnSpc>
              <a:spcAft>
                <a:spcPts val="1000"/>
              </a:spcAft>
            </a:pPr>
            <a:r>
              <a:rPr lang="en-US" sz="1800" dirty="0" err="1">
                <a:effectLst/>
                <a:latin typeface="Calibri" panose="020F0502020204030204" pitchFamily="34" charset="0"/>
                <a:ea typeface="Calibri" panose="020F0502020204030204" pitchFamily="34" charset="0"/>
                <a:cs typeface="Arial" panose="020B0604020202020204" pitchFamily="34" charset="0"/>
              </a:rPr>
              <a:t>Ardittis</a:t>
            </a:r>
            <a:r>
              <a:rPr lang="en-US" sz="1800" dirty="0">
                <a:effectLst/>
                <a:latin typeface="Calibri" panose="020F0502020204030204" pitchFamily="34" charset="0"/>
                <a:ea typeface="Calibri" panose="020F0502020204030204" pitchFamily="34" charset="0"/>
                <a:cs typeface="Arial" panose="020B0604020202020204" pitchFamily="34" charset="0"/>
              </a:rPr>
              <a:t> e </a:t>
            </a:r>
            <a:r>
              <a:rPr lang="en-US" sz="1800" dirty="0" err="1">
                <a:effectLst/>
                <a:latin typeface="Calibri" panose="020F0502020204030204" pitchFamily="34" charset="0"/>
                <a:ea typeface="Calibri" panose="020F0502020204030204" pitchFamily="34" charset="0"/>
                <a:cs typeface="Arial" panose="020B0604020202020204" pitchFamily="34" charset="0"/>
              </a:rPr>
              <a:t>Laczko</a:t>
            </a:r>
            <a:r>
              <a:rPr lang="en-US" sz="1800" dirty="0">
                <a:effectLst/>
                <a:latin typeface="Calibri" panose="020F0502020204030204" pitchFamily="34" charset="0"/>
                <a:ea typeface="Calibri" panose="020F0502020204030204" pitchFamily="34" charset="0"/>
                <a:cs typeface="Arial" panose="020B0604020202020204" pitchFamily="34" charset="0"/>
              </a:rPr>
              <a:t> (2008), Assessing the Costs and Impacts of Migration Policy: An International Comparison, OIM and </a:t>
            </a:r>
            <a:r>
              <a:rPr lang="en-US" sz="1800" dirty="0" err="1">
                <a:effectLst/>
                <a:latin typeface="Calibri" panose="020F0502020204030204" pitchFamily="34" charset="0"/>
                <a:ea typeface="Calibri" panose="020F0502020204030204" pitchFamily="34" charset="0"/>
                <a:cs typeface="Arial" panose="020B0604020202020204" pitchFamily="34" charset="0"/>
              </a:rPr>
              <a:t>Eurasylum</a:t>
            </a:r>
            <a:r>
              <a:rPr lang="en-US" sz="1800" dirty="0">
                <a:effectLst/>
                <a:latin typeface="Calibri" panose="020F0502020204030204" pitchFamily="34" charset="0"/>
                <a:ea typeface="Calibri" panose="020F0502020204030204" pitchFamily="34" charset="0"/>
                <a:cs typeface="Arial" panose="020B0604020202020204" pitchFamily="34" charset="0"/>
              </a:rPr>
              <a:t>, Ginevra.</a:t>
            </a:r>
            <a:endParaRPr lang="it-IT" sz="1800" dirty="0">
              <a:effectLst/>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1000"/>
              </a:spcAft>
            </a:pPr>
            <a:r>
              <a:rPr lang="it-IT" sz="1800" dirty="0">
                <a:effectLst/>
                <a:latin typeface="Calibri" panose="020F0502020204030204" pitchFamily="34" charset="0"/>
                <a:ea typeface="Calibri" panose="020F0502020204030204" pitchFamily="34" charset="0"/>
                <a:cs typeface="Arial" panose="020B0604020202020204" pitchFamily="34" charset="0"/>
              </a:rPr>
              <a:t>Centro Studi e Ricerche </a:t>
            </a:r>
            <a:r>
              <a:rPr lang="it-IT" sz="1800" dirty="0" err="1">
                <a:effectLst/>
                <a:latin typeface="Calibri" panose="020F0502020204030204" pitchFamily="34" charset="0"/>
                <a:ea typeface="Calibri" panose="020F0502020204030204" pitchFamily="34" charset="0"/>
                <a:cs typeface="Arial" panose="020B0604020202020204" pitchFamily="34" charset="0"/>
              </a:rPr>
              <a:t>Idos</a:t>
            </a:r>
            <a:r>
              <a:rPr lang="it-IT" sz="1800" dirty="0">
                <a:effectLst/>
                <a:latin typeface="Calibri" panose="020F0502020204030204" pitchFamily="34" charset="0"/>
                <a:ea typeface="Calibri" panose="020F0502020204030204" pitchFamily="34" charset="0"/>
                <a:cs typeface="Arial" panose="020B0604020202020204" pitchFamily="34" charset="0"/>
              </a:rPr>
              <a:t> (2019), Dossier statistico Immigrazione, </a:t>
            </a:r>
            <a:r>
              <a:rPr lang="it-IT" sz="1800" dirty="0" err="1">
                <a:effectLst/>
                <a:latin typeface="Calibri" panose="020F0502020204030204" pitchFamily="34" charset="0"/>
                <a:ea typeface="Calibri" panose="020F0502020204030204" pitchFamily="34" charset="0"/>
                <a:cs typeface="Arial" panose="020B0604020202020204" pitchFamily="34" charset="0"/>
              </a:rPr>
              <a:t>Idos</a:t>
            </a:r>
            <a:r>
              <a:rPr lang="it-IT" sz="1800" dirty="0">
                <a:effectLst/>
                <a:latin typeface="Calibri" panose="020F0502020204030204" pitchFamily="34" charset="0"/>
                <a:ea typeface="Calibri" panose="020F0502020204030204" pitchFamily="34" charset="0"/>
                <a:cs typeface="Arial" panose="020B0604020202020204" pitchFamily="34" charset="0"/>
              </a:rPr>
              <a:t> Edizioni, Roma</a:t>
            </a:r>
          </a:p>
          <a:p>
            <a:pPr algn="just">
              <a:lnSpc>
                <a:spcPct val="115000"/>
              </a:lnSpc>
              <a:spcAft>
                <a:spcPts val="1000"/>
              </a:spcAft>
            </a:pPr>
            <a:r>
              <a:rPr lang="it-IT" sz="1800" dirty="0" err="1">
                <a:effectLst/>
                <a:latin typeface="Calibri" panose="020F0502020204030204" pitchFamily="34" charset="0"/>
                <a:ea typeface="Calibri" panose="020F0502020204030204" pitchFamily="34" charset="0"/>
                <a:cs typeface="Arial" panose="020B0604020202020204" pitchFamily="34" charset="0"/>
              </a:rPr>
              <a:t>Cittalia</a:t>
            </a:r>
            <a:r>
              <a:rPr lang="it-IT" sz="1800" dirty="0">
                <a:effectLst/>
                <a:latin typeface="Calibri" panose="020F0502020204030204" pitchFamily="34" charset="0"/>
                <a:ea typeface="Calibri" panose="020F0502020204030204" pitchFamily="34" charset="0"/>
                <a:cs typeface="Arial" panose="020B0604020202020204" pitchFamily="34" charset="0"/>
              </a:rPr>
              <a:t> (2017), Rapporto annuale SPRAR 2017. Sistema di protezione per richiedenti asilo e rifugiati -Atlante </a:t>
            </a:r>
            <a:r>
              <a:rPr lang="it-IT" sz="1800" dirty="0" err="1">
                <a:effectLst/>
                <a:latin typeface="Calibri" panose="020F0502020204030204" pitchFamily="34" charset="0"/>
                <a:ea typeface="Calibri" panose="020F0502020204030204" pitchFamily="34" charset="0"/>
                <a:cs typeface="Arial" panose="020B0604020202020204" pitchFamily="34" charset="0"/>
              </a:rPr>
              <a:t>Sprar</a:t>
            </a:r>
            <a:r>
              <a:rPr lang="it-IT" sz="1800" dirty="0">
                <a:effectLst/>
                <a:latin typeface="Calibri" panose="020F0502020204030204" pitchFamily="34" charset="0"/>
                <a:ea typeface="Calibri" panose="020F0502020204030204" pitchFamily="34" charset="0"/>
                <a:cs typeface="Arial" panose="020B0604020202020204" pitchFamily="34" charset="0"/>
              </a:rPr>
              <a:t> 2017, Anci, Roma.</a:t>
            </a:r>
            <a:r>
              <a:rPr lang="it-IT" dirty="0">
                <a:latin typeface="Calibri" panose="020F0502020204030204" pitchFamily="34" charset="0"/>
                <a:cs typeface="Arial" panose="020B0604020202020204" pitchFamily="34" charset="0"/>
              </a:rPr>
              <a:t> </a:t>
            </a:r>
          </a:p>
          <a:p>
            <a:pPr algn="just">
              <a:lnSpc>
                <a:spcPct val="115000"/>
              </a:lnSpc>
              <a:spcAft>
                <a:spcPts val="1000"/>
              </a:spcAft>
            </a:pPr>
            <a:r>
              <a:rPr lang="it-IT" sz="1800" dirty="0">
                <a:effectLst/>
                <a:latin typeface="Calibri" panose="020F0502020204030204" pitchFamily="34" charset="0"/>
                <a:ea typeface="Calibri" panose="020F0502020204030204" pitchFamily="34" charset="0"/>
                <a:cs typeface="Arial" panose="020B0604020202020204" pitchFamily="34" charset="0"/>
              </a:rPr>
              <a:t>ISMU (2016), Ventunesimo rapporto sulle migrazioni 2015, Franco Angeli, Milano</a:t>
            </a:r>
            <a:endParaRPr lang="it-IT" dirty="0">
              <a:latin typeface="Calibri" panose="020F0502020204030204" pitchFamily="34" charset="0"/>
              <a:cs typeface="Arial" panose="020B0604020202020204" pitchFamily="34" charset="0"/>
            </a:endParaRPr>
          </a:p>
          <a:p>
            <a:pPr algn="just">
              <a:lnSpc>
                <a:spcPct val="115000"/>
              </a:lnSpc>
              <a:spcAft>
                <a:spcPts val="1000"/>
              </a:spcAft>
            </a:pPr>
            <a:r>
              <a:rPr lang="it-IT" dirty="0">
                <a:latin typeface="Calibri" panose="020F0502020204030204" pitchFamily="34" charset="0"/>
                <a:cs typeface="Arial" panose="020B0604020202020204" pitchFamily="34" charset="0"/>
              </a:rPr>
              <a:t>Giannetto L., Ponzo I., Roman E. (2019): National report on the governance of the </a:t>
            </a:r>
            <a:r>
              <a:rPr lang="it-IT" dirty="0" err="1">
                <a:latin typeface="Calibri" panose="020F0502020204030204" pitchFamily="34" charset="0"/>
                <a:cs typeface="Arial" panose="020B0604020202020204" pitchFamily="34" charset="0"/>
              </a:rPr>
              <a:t>asylum</a:t>
            </a:r>
            <a:r>
              <a:rPr lang="it-IT" dirty="0">
                <a:latin typeface="Calibri" panose="020F0502020204030204" pitchFamily="34" charset="0"/>
                <a:cs typeface="Arial" panose="020B0604020202020204" pitchFamily="34" charset="0"/>
              </a:rPr>
              <a:t> reception system in </a:t>
            </a:r>
            <a:r>
              <a:rPr lang="it-IT" dirty="0" err="1">
                <a:latin typeface="Calibri" panose="020F0502020204030204" pitchFamily="34" charset="0"/>
                <a:cs typeface="Arial" panose="020B0604020202020204" pitchFamily="34" charset="0"/>
              </a:rPr>
              <a:t>Italy</a:t>
            </a:r>
            <a:r>
              <a:rPr lang="it-IT" dirty="0">
                <a:latin typeface="Calibri" panose="020F0502020204030204" pitchFamily="34" charset="0"/>
                <a:cs typeface="Arial" panose="020B0604020202020204" pitchFamily="34" charset="0"/>
              </a:rPr>
              <a:t>. In CEASEVAL RESEARCH ON THE COMMON EUROPEAN ASYLUM SYSTEM (21). </a:t>
            </a:r>
            <a:r>
              <a:rPr lang="it-IT" dirty="0" err="1">
                <a:latin typeface="Calibri" panose="020F0502020204030204" pitchFamily="34" charset="0"/>
                <a:cs typeface="Arial" panose="020B0604020202020204" pitchFamily="34" charset="0"/>
              </a:rPr>
              <a:t>Available</a:t>
            </a:r>
            <a:r>
              <a:rPr lang="it-IT" dirty="0">
                <a:latin typeface="Calibri" panose="020F0502020204030204" pitchFamily="34" charset="0"/>
                <a:cs typeface="Arial" panose="020B0604020202020204" pitchFamily="34" charset="0"/>
              </a:rPr>
              <a:t> online </a:t>
            </a:r>
            <a:r>
              <a:rPr lang="it-IT" dirty="0" err="1">
                <a:latin typeface="Calibri" panose="020F0502020204030204" pitchFamily="34" charset="0"/>
                <a:cs typeface="Arial" panose="020B0604020202020204" pitchFamily="34" charset="0"/>
              </a:rPr>
              <a:t>at</a:t>
            </a:r>
            <a:r>
              <a:rPr lang="it-IT" dirty="0">
                <a:latin typeface="Calibri" panose="020F0502020204030204" pitchFamily="34" charset="0"/>
                <a:cs typeface="Arial" panose="020B0604020202020204" pitchFamily="34" charset="0"/>
              </a:rPr>
              <a:t> </a:t>
            </a:r>
            <a:r>
              <a:rPr lang="it-IT" dirty="0">
                <a:latin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http://ceaseval.eu/publications/WP3_Italy.pdf</a:t>
            </a:r>
            <a:endParaRPr lang="it-IT" sz="1800" dirty="0">
              <a:effectLst/>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1000"/>
              </a:spcAft>
            </a:pPr>
            <a:r>
              <a:rPr lang="it-IT" sz="1800" dirty="0">
                <a:effectLst/>
                <a:latin typeface="Calibri" panose="020F0502020204030204" pitchFamily="34" charset="0"/>
                <a:ea typeface="Calibri" panose="020F0502020204030204" pitchFamily="34" charset="0"/>
                <a:cs typeface="Arial" panose="020B0604020202020204" pitchFamily="34" charset="0"/>
              </a:rPr>
              <a:t>Lippi A. (2009) La valutazione delle politiche pubbliche, il Mulino, Bologna</a:t>
            </a:r>
          </a:p>
          <a:p>
            <a:pPr algn="just">
              <a:lnSpc>
                <a:spcPct val="115000"/>
              </a:lnSpc>
              <a:spcAft>
                <a:spcPts val="1000"/>
              </a:spcAft>
            </a:pPr>
            <a:r>
              <a:rPr lang="en-US" dirty="0" err="1">
                <a:latin typeface="Calibri" panose="020F0502020204030204" pitchFamily="34" charset="0"/>
                <a:cs typeface="Arial" panose="020B0604020202020204" pitchFamily="34" charset="0"/>
              </a:rPr>
              <a:t>Trevisan</a:t>
            </a:r>
            <a:r>
              <a:rPr lang="en-US" dirty="0">
                <a:latin typeface="Calibri" panose="020F0502020204030204" pitchFamily="34" charset="0"/>
                <a:cs typeface="Arial" panose="020B0604020202020204" pitchFamily="34" charset="0"/>
              </a:rPr>
              <a:t>, M., &amp; Walser, T. (2015).Evaluability assessment. Thousand Oaks, CA: SAGE Publications, Inc. </a:t>
            </a:r>
            <a:r>
              <a:rPr lang="en-US" dirty="0" err="1">
                <a:latin typeface="Calibri" panose="020F0502020204030204" pitchFamily="34" charset="0"/>
                <a:cs typeface="Arial" panose="020B0604020202020204" pitchFamily="34" charset="0"/>
              </a:rPr>
              <a:t>doi</a:t>
            </a:r>
            <a:r>
              <a:rPr lang="en-US" dirty="0">
                <a:latin typeface="Calibri" panose="020F0502020204030204" pitchFamily="34" charset="0"/>
                <a:cs typeface="Arial" panose="020B0604020202020204" pitchFamily="34" charset="0"/>
              </a:rPr>
              <a:t>: 10.4135/9781483384634</a:t>
            </a:r>
            <a:endParaRPr lang="it-IT" dirty="0">
              <a:latin typeface="Calibri" panose="020F0502020204030204" pitchFamily="34" charset="0"/>
              <a:cs typeface="Arial" panose="020B0604020202020204" pitchFamily="34" charset="0"/>
            </a:endParaRPr>
          </a:p>
          <a:p>
            <a:endParaRPr lang="it-IT" dirty="0"/>
          </a:p>
        </p:txBody>
      </p:sp>
    </p:spTree>
    <p:extLst>
      <p:ext uri="{BB962C8B-B14F-4D97-AF65-F5344CB8AC3E}">
        <p14:creationId xmlns:p14="http://schemas.microsoft.com/office/powerpoint/2010/main" val="25848968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44488" y="187825"/>
            <a:ext cx="3788217" cy="646331"/>
          </a:xfrm>
          <a:prstGeom prst="rect">
            <a:avLst/>
          </a:prstGeom>
          <a:noFill/>
        </p:spPr>
        <p:txBody>
          <a:bodyPr wrap="none" rtlCol="0">
            <a:spAutoFit/>
          </a:bodyPr>
          <a:lstStyle/>
          <a:p>
            <a:r>
              <a:rPr lang="it-IT" sz="3600" dirty="0" err="1">
                <a:solidFill>
                  <a:prstClr val="white"/>
                </a:solidFill>
                <a:latin typeface="Aharoni" panose="02010803020104030203" pitchFamily="2" charset="-79"/>
                <a:cs typeface="Aharoni" panose="02010803020104030203" pitchFamily="2" charset="-79"/>
              </a:rPr>
              <a:t>Where</a:t>
            </a:r>
            <a:r>
              <a:rPr lang="it-IT" sz="3600" dirty="0">
                <a:solidFill>
                  <a:prstClr val="white"/>
                </a:solidFill>
                <a:latin typeface="Aharoni" panose="02010803020104030203" pitchFamily="2" charset="-79"/>
                <a:cs typeface="Aharoni" panose="02010803020104030203" pitchFamily="2" charset="-79"/>
              </a:rPr>
              <a:t> to </a:t>
            </a:r>
            <a:r>
              <a:rPr lang="it-IT" sz="3600" dirty="0" err="1">
                <a:solidFill>
                  <a:prstClr val="white"/>
                </a:solidFill>
                <a:latin typeface="Aharoni" panose="02010803020104030203" pitchFamily="2" charset="-79"/>
                <a:cs typeface="Aharoni" panose="02010803020104030203" pitchFamily="2" charset="-79"/>
              </a:rPr>
              <a:t>find</a:t>
            </a:r>
            <a:r>
              <a:rPr lang="it-IT" sz="3600" dirty="0">
                <a:solidFill>
                  <a:prstClr val="white"/>
                </a:solidFill>
                <a:latin typeface="Aharoni" panose="02010803020104030203" pitchFamily="2" charset="-79"/>
                <a:cs typeface="Aharoni" panose="02010803020104030203" pitchFamily="2" charset="-79"/>
              </a:rPr>
              <a:t> </a:t>
            </a:r>
            <a:r>
              <a:rPr lang="it-IT" sz="3600" dirty="0" err="1">
                <a:solidFill>
                  <a:prstClr val="white"/>
                </a:solidFill>
                <a:latin typeface="Aharoni" panose="02010803020104030203" pitchFamily="2" charset="-79"/>
                <a:cs typeface="Aharoni" panose="02010803020104030203" pitchFamily="2" charset="-79"/>
              </a:rPr>
              <a:t>us</a:t>
            </a:r>
            <a:endParaRPr lang="it-IT" sz="3600" dirty="0">
              <a:solidFill>
                <a:prstClr val="white"/>
              </a:solidFill>
              <a:latin typeface="Aharoni" panose="02010803020104030203" pitchFamily="2" charset="-79"/>
              <a:cs typeface="Aharoni" panose="02010803020104030203" pitchFamily="2" charset="-79"/>
            </a:endParaRPr>
          </a:p>
        </p:txBody>
      </p:sp>
      <p:sp>
        <p:nvSpPr>
          <p:cNvPr id="3" name="CasellaDiTesto 2"/>
          <p:cNvSpPr txBox="1"/>
          <p:nvPr/>
        </p:nvSpPr>
        <p:spPr>
          <a:xfrm>
            <a:off x="1436524" y="1988840"/>
            <a:ext cx="7032951" cy="3262432"/>
          </a:xfrm>
          <a:prstGeom prst="rect">
            <a:avLst/>
          </a:prstGeom>
          <a:noFill/>
        </p:spPr>
        <p:txBody>
          <a:bodyPr wrap="none" rtlCol="0">
            <a:spAutoFit/>
          </a:bodyPr>
          <a:lstStyle/>
          <a:p>
            <a:pPr algn="ctr"/>
            <a:r>
              <a:rPr lang="it-IT" sz="3200" b="1" dirty="0">
                <a:solidFill>
                  <a:srgbClr val="FF6600"/>
                </a:solidFill>
              </a:rPr>
              <a:t>Thank-</a:t>
            </a:r>
            <a:r>
              <a:rPr lang="it-IT" sz="3200" b="1" dirty="0" err="1">
                <a:solidFill>
                  <a:srgbClr val="FF6600"/>
                </a:solidFill>
              </a:rPr>
              <a:t>you</a:t>
            </a:r>
            <a:r>
              <a:rPr lang="it-IT" sz="3200" b="1" dirty="0">
                <a:solidFill>
                  <a:srgbClr val="FF6600"/>
                </a:solidFill>
              </a:rPr>
              <a:t> for </a:t>
            </a:r>
            <a:r>
              <a:rPr lang="it-IT" sz="3200" b="1" dirty="0" err="1">
                <a:solidFill>
                  <a:srgbClr val="FF6600"/>
                </a:solidFill>
              </a:rPr>
              <a:t>your</a:t>
            </a:r>
            <a:r>
              <a:rPr lang="it-IT" sz="3200" b="1" dirty="0">
                <a:solidFill>
                  <a:srgbClr val="FF6600"/>
                </a:solidFill>
              </a:rPr>
              <a:t> </a:t>
            </a:r>
            <a:r>
              <a:rPr lang="it-IT" sz="3200" b="1" dirty="0" err="1">
                <a:solidFill>
                  <a:srgbClr val="FF6600"/>
                </a:solidFill>
              </a:rPr>
              <a:t>attention</a:t>
            </a:r>
            <a:endParaRPr lang="it-IT" sz="3200" b="1" dirty="0">
              <a:solidFill>
                <a:srgbClr val="FF6600"/>
              </a:solidFill>
            </a:endParaRPr>
          </a:p>
          <a:p>
            <a:endParaRPr lang="it-IT" sz="2400" dirty="0">
              <a:solidFill>
                <a:prstClr val="black"/>
              </a:solidFill>
            </a:endParaRPr>
          </a:p>
          <a:p>
            <a:r>
              <a:rPr lang="it-IT" sz="2400" dirty="0">
                <a:solidFill>
                  <a:prstClr val="black"/>
                </a:solidFill>
              </a:rPr>
              <a:t>Igor </a:t>
            </a:r>
            <a:r>
              <a:rPr lang="it-IT" sz="2400" dirty="0" err="1">
                <a:solidFill>
                  <a:prstClr val="black"/>
                </a:solidFill>
              </a:rPr>
              <a:t>Benati</a:t>
            </a:r>
            <a:r>
              <a:rPr lang="it-IT" sz="2400" dirty="0">
                <a:solidFill>
                  <a:prstClr val="black"/>
                </a:solidFill>
              </a:rPr>
              <a:t> 		</a:t>
            </a:r>
            <a:r>
              <a:rPr lang="it-IT" sz="2400" dirty="0">
                <a:solidFill>
                  <a:prstClr val="black"/>
                </a:solidFill>
                <a:hlinkClick r:id="rId3"/>
              </a:rPr>
              <a:t>igor.benati@ircres.cnr.it</a:t>
            </a:r>
            <a:endParaRPr lang="it-IT" sz="2400" dirty="0">
              <a:solidFill>
                <a:prstClr val="black"/>
              </a:solidFill>
            </a:endParaRPr>
          </a:p>
          <a:p>
            <a:r>
              <a:rPr lang="it-IT" sz="2400" dirty="0">
                <a:solidFill>
                  <a:prstClr val="black"/>
                </a:solidFill>
              </a:rPr>
              <a:t>Valentina Lamonica	</a:t>
            </a:r>
            <a:r>
              <a:rPr lang="it-IT" sz="2400" dirty="0">
                <a:solidFill>
                  <a:prstClr val="black"/>
                </a:solidFill>
                <a:hlinkClick r:id="rId4"/>
              </a:rPr>
              <a:t>valentina.lamonica@ircres.cnr.it</a:t>
            </a:r>
            <a:r>
              <a:rPr lang="it-IT" sz="2400" dirty="0">
                <a:solidFill>
                  <a:prstClr val="black"/>
                </a:solidFill>
              </a:rPr>
              <a:t> </a:t>
            </a:r>
          </a:p>
          <a:p>
            <a:r>
              <a:rPr lang="it-IT" sz="2400" dirty="0">
                <a:solidFill>
                  <a:prstClr val="black"/>
                </a:solidFill>
              </a:rPr>
              <a:t>Elena Ragazzi 		</a:t>
            </a:r>
            <a:r>
              <a:rPr lang="it-IT" sz="2400" dirty="0">
                <a:solidFill>
                  <a:prstClr val="black"/>
                </a:solidFill>
                <a:hlinkClick r:id="rId5"/>
              </a:rPr>
              <a:t>elena.ragazzi@ircres.cnr.it</a:t>
            </a:r>
            <a:endParaRPr lang="it-IT" sz="2400" dirty="0">
              <a:solidFill>
                <a:prstClr val="black"/>
              </a:solidFill>
            </a:endParaRPr>
          </a:p>
          <a:p>
            <a:r>
              <a:rPr lang="it-IT" sz="2400" dirty="0">
                <a:solidFill>
                  <a:prstClr val="black"/>
                </a:solidFill>
              </a:rPr>
              <a:t>Stefano Degli Uberti	</a:t>
            </a:r>
            <a:r>
              <a:rPr lang="it-IT" sz="2400" dirty="0">
                <a:solidFill>
                  <a:prstClr val="black"/>
                </a:solidFill>
                <a:hlinkClick r:id="rId6"/>
              </a:rPr>
              <a:t>stefano.degliuberti@irpps.cnr.it</a:t>
            </a:r>
            <a:r>
              <a:rPr lang="it-IT" sz="2400" dirty="0">
                <a:solidFill>
                  <a:prstClr val="black"/>
                </a:solidFill>
              </a:rPr>
              <a:t> </a:t>
            </a:r>
          </a:p>
          <a:p>
            <a:endParaRPr lang="it-IT" dirty="0">
              <a:solidFill>
                <a:prstClr val="black"/>
              </a:solidFill>
            </a:endParaRPr>
          </a:p>
          <a:p>
            <a:endParaRPr lang="it-IT" dirty="0">
              <a:solidFill>
                <a:prstClr val="black"/>
              </a:solidFill>
              <a:latin typeface="Calibri Light" panose="020F0302020204030204" pitchFamily="34" charset="0"/>
            </a:endParaRPr>
          </a:p>
          <a:p>
            <a:endParaRPr lang="it-IT" dirty="0">
              <a:solidFill>
                <a:prstClr val="black"/>
              </a:solidFill>
              <a:latin typeface="Calibri Light" panose="020F0302020204030204" pitchFamily="34" charset="0"/>
            </a:endParaRPr>
          </a:p>
        </p:txBody>
      </p:sp>
    </p:spTree>
    <p:extLst>
      <p:ext uri="{BB962C8B-B14F-4D97-AF65-F5344CB8AC3E}">
        <p14:creationId xmlns:p14="http://schemas.microsoft.com/office/powerpoint/2010/main" val="28127495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32520" y="260648"/>
            <a:ext cx="5688631" cy="584775"/>
          </a:xfrm>
          <a:prstGeom prst="rect">
            <a:avLst/>
          </a:prstGeom>
          <a:noFill/>
        </p:spPr>
        <p:txBody>
          <a:bodyPr wrap="square" rtlCol="0">
            <a:spAutoFit/>
          </a:bodyPr>
          <a:lstStyle/>
          <a:p>
            <a:r>
              <a:rPr lang="en-GB" sz="3200" dirty="0">
                <a:solidFill>
                  <a:prstClr val="white"/>
                </a:solidFill>
                <a:latin typeface="Aharoni" panose="02010803020104030203" pitchFamily="2" charset="-79"/>
                <a:cs typeface="Aharoni" panose="02010803020104030203" pitchFamily="2" charset="-79"/>
              </a:rPr>
              <a:t>Introduction</a:t>
            </a:r>
            <a:r>
              <a:rPr lang="it-IT" sz="2800" dirty="0">
                <a:solidFill>
                  <a:prstClr val="white"/>
                </a:solidFill>
                <a:latin typeface="Aharoni" panose="02010803020104030203" pitchFamily="2" charset="-79"/>
                <a:cs typeface="Aharoni" panose="02010803020104030203" pitchFamily="2" charset="-79"/>
              </a:rPr>
              <a:t> </a:t>
            </a:r>
            <a:endParaRPr lang="it-IT" sz="2800" dirty="0">
              <a:solidFill>
                <a:srgbClr val="FF6600"/>
              </a:solidFill>
              <a:latin typeface="Aharoni" panose="02010803020104030203" pitchFamily="2" charset="-79"/>
              <a:cs typeface="Aharoni" panose="02010803020104030203" pitchFamily="2" charset="-79"/>
            </a:endParaRPr>
          </a:p>
        </p:txBody>
      </p:sp>
      <p:sp>
        <p:nvSpPr>
          <p:cNvPr id="3" name="Rettangolo 2">
            <a:extLst>
              <a:ext uri="{FF2B5EF4-FFF2-40B4-BE49-F238E27FC236}">
                <a16:creationId xmlns:a16="http://schemas.microsoft.com/office/drawing/2014/main" id="{F2811DE0-E993-4525-9C2B-16E66BE9E573}"/>
              </a:ext>
            </a:extLst>
          </p:cNvPr>
          <p:cNvSpPr/>
          <p:nvPr/>
        </p:nvSpPr>
        <p:spPr>
          <a:xfrm>
            <a:off x="128462" y="1412776"/>
            <a:ext cx="9361041" cy="4893647"/>
          </a:xfrm>
          <a:prstGeom prst="rect">
            <a:avLst/>
          </a:prstGeom>
        </p:spPr>
        <p:txBody>
          <a:bodyPr wrap="square">
            <a:spAutoFit/>
          </a:bodyPr>
          <a:lstStyle/>
          <a:p>
            <a:pPr marL="342900" indent="-342900" algn="just">
              <a:buFont typeface="Arial" panose="020B0604020202020204" pitchFamily="34" charset="0"/>
              <a:buChar char="•"/>
            </a:pPr>
            <a:r>
              <a:rPr lang="en-US" sz="2400" dirty="0"/>
              <a:t>The Reception of asylum seekers is an extremely </a:t>
            </a:r>
            <a:r>
              <a:rPr lang="en-US" sz="2400" b="1" dirty="0"/>
              <a:t>relevant issue </a:t>
            </a:r>
            <a:r>
              <a:rPr lang="en-US" sz="2400" dirty="0"/>
              <a:t>in the Italian public debate. In our country, politicians, scientists and ordinary citizens are constantly taking positions on this subject.</a:t>
            </a:r>
          </a:p>
          <a:p>
            <a:pPr marL="342900" indent="-342900" algn="just">
              <a:buFont typeface="Arial" panose="020B0604020202020204" pitchFamily="34" charset="0"/>
              <a:buChar char="•"/>
            </a:pPr>
            <a:r>
              <a:rPr lang="en-US" sz="2400" dirty="0"/>
              <a:t>The debate on </a:t>
            </a:r>
            <a:r>
              <a:rPr lang="en-US" sz="2400" b="1" dirty="0"/>
              <a:t>effectiveness of the reception system </a:t>
            </a:r>
            <a:r>
              <a:rPr lang="en-US" sz="2400" dirty="0"/>
              <a:t>is often based on partial statistical data, that do not provide the tools to correctly interpret the phenomenon under study.</a:t>
            </a:r>
          </a:p>
          <a:p>
            <a:pPr marL="342900" indent="-342900" algn="just">
              <a:buFont typeface="Arial" panose="020B0604020202020204" pitchFamily="34" charset="0"/>
              <a:buChar char="•"/>
            </a:pPr>
            <a:r>
              <a:rPr lang="en-US" sz="2400" dirty="0"/>
              <a:t>Currently neither the government nor the scientific community have conducted </a:t>
            </a:r>
            <a:r>
              <a:rPr lang="en-US" sz="2400" b="1" dirty="0"/>
              <a:t>assessments</a:t>
            </a:r>
            <a:r>
              <a:rPr lang="en-US" sz="2400" dirty="0"/>
              <a:t> on the overall effectiveness of the Italian reception system.</a:t>
            </a:r>
          </a:p>
          <a:p>
            <a:pPr marL="342900" indent="-342900" algn="just">
              <a:buFont typeface="Arial" panose="020B0604020202020204" pitchFamily="34" charset="0"/>
              <a:buChar char="•"/>
            </a:pPr>
            <a:r>
              <a:rPr lang="en-US" sz="2400" dirty="0"/>
              <a:t>Here, we would like to reflect on the evaluation design, starting from the monitoring experience of “</a:t>
            </a:r>
            <a:r>
              <a:rPr lang="en-US" sz="2400" b="1" dirty="0"/>
              <a:t>MIRECO project”, </a:t>
            </a:r>
            <a:r>
              <a:rPr lang="en-US" sz="2400" dirty="0"/>
              <a:t>which</a:t>
            </a:r>
            <a:r>
              <a:rPr lang="en-US" sz="2400" b="1" dirty="0"/>
              <a:t> </a:t>
            </a:r>
            <a:r>
              <a:rPr lang="en-US" sz="2400" dirty="0"/>
              <a:t>aim was the analysis of the governmental  reception structures in Italy (mainly-so called CAS: Emergency Reception </a:t>
            </a:r>
            <a:r>
              <a:rPr lang="en-US" sz="2400" dirty="0" err="1"/>
              <a:t>Centres</a:t>
            </a:r>
            <a:r>
              <a:rPr lang="en-US" sz="2400" dirty="0"/>
              <a:t>).</a:t>
            </a:r>
          </a:p>
        </p:txBody>
      </p:sp>
    </p:spTree>
    <p:extLst>
      <p:ext uri="{BB962C8B-B14F-4D97-AF65-F5344CB8AC3E}">
        <p14:creationId xmlns:p14="http://schemas.microsoft.com/office/powerpoint/2010/main" val="37060521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32520" y="244369"/>
            <a:ext cx="8532948" cy="584775"/>
          </a:xfrm>
          <a:prstGeom prst="rect">
            <a:avLst/>
          </a:prstGeom>
          <a:noFill/>
        </p:spPr>
        <p:txBody>
          <a:bodyPr wrap="square" rtlCol="0">
            <a:spAutoFit/>
          </a:bodyPr>
          <a:lstStyle/>
          <a:p>
            <a:pPr>
              <a:defRPr/>
            </a:pPr>
            <a:r>
              <a:rPr lang="it-IT" sz="3200" dirty="0" err="1">
                <a:solidFill>
                  <a:prstClr val="white"/>
                </a:solidFill>
                <a:latin typeface="Aharoni" panose="02010803020104030203" pitchFamily="2" charset="-79"/>
                <a:cs typeface="Aharoni" panose="02010803020104030203" pitchFamily="2" charset="-79"/>
              </a:rPr>
              <a:t>External</a:t>
            </a:r>
            <a:r>
              <a:rPr lang="it-IT" sz="3200" dirty="0">
                <a:solidFill>
                  <a:prstClr val="white"/>
                </a:solidFill>
                <a:latin typeface="Aharoni" panose="02010803020104030203" pitchFamily="2" charset="-79"/>
                <a:cs typeface="Aharoni" panose="02010803020104030203" pitchFamily="2" charset="-79"/>
              </a:rPr>
              <a:t> or </a:t>
            </a:r>
            <a:r>
              <a:rPr lang="it-IT" sz="3200" dirty="0" err="1">
                <a:solidFill>
                  <a:prstClr val="white"/>
                </a:solidFill>
                <a:latin typeface="Aharoni" panose="02010803020104030203" pitchFamily="2" charset="-79"/>
                <a:cs typeface="Aharoni" panose="02010803020104030203" pitchFamily="2" charset="-79"/>
              </a:rPr>
              <a:t>internal</a:t>
            </a:r>
            <a:r>
              <a:rPr lang="it-IT" sz="3200" dirty="0">
                <a:solidFill>
                  <a:prstClr val="white"/>
                </a:solidFill>
                <a:latin typeface="Aharoni" panose="02010803020104030203" pitchFamily="2" charset="-79"/>
                <a:cs typeface="Aharoni" panose="02010803020104030203" pitchFamily="2" charset="-79"/>
              </a:rPr>
              <a:t> </a:t>
            </a:r>
            <a:r>
              <a:rPr lang="it-IT" sz="3200" dirty="0" err="1">
                <a:solidFill>
                  <a:prstClr val="white"/>
                </a:solidFill>
                <a:latin typeface="Aharoni" panose="02010803020104030203" pitchFamily="2" charset="-79"/>
                <a:cs typeface="Aharoni" panose="02010803020104030203" pitchFamily="2" charset="-79"/>
              </a:rPr>
              <a:t>effectiveness</a:t>
            </a:r>
            <a:r>
              <a:rPr lang="it-IT" sz="3200" dirty="0">
                <a:solidFill>
                  <a:prstClr val="white"/>
                </a:solidFill>
                <a:latin typeface="Aharoni" panose="02010803020104030203" pitchFamily="2" charset="-79"/>
                <a:cs typeface="Aharoni" panose="02010803020104030203" pitchFamily="2" charset="-79"/>
              </a:rPr>
              <a:t>?</a:t>
            </a:r>
          </a:p>
        </p:txBody>
      </p:sp>
      <p:sp>
        <p:nvSpPr>
          <p:cNvPr id="4" name="CasellaDiTesto 3"/>
          <p:cNvSpPr txBox="1"/>
          <p:nvPr/>
        </p:nvSpPr>
        <p:spPr>
          <a:xfrm>
            <a:off x="272480" y="1556792"/>
            <a:ext cx="9253028" cy="3785652"/>
          </a:xfrm>
          <a:prstGeom prst="rect">
            <a:avLst/>
          </a:prstGeom>
          <a:noFill/>
        </p:spPr>
        <p:txBody>
          <a:bodyPr wrap="square" rtlCol="0">
            <a:spAutoFit/>
          </a:bodyPr>
          <a:lstStyle/>
          <a:p>
            <a:pPr algn="just"/>
            <a:endParaRPr lang="en-US" sz="2400" dirty="0">
              <a:solidFill>
                <a:prstClr val="black"/>
              </a:solidFill>
            </a:endParaRPr>
          </a:p>
          <a:p>
            <a:pPr marL="342900" indent="-342900" algn="just">
              <a:buFont typeface="Arial" panose="020B0604020202020204" pitchFamily="34" charset="0"/>
              <a:buChar char="•"/>
            </a:pPr>
            <a:r>
              <a:rPr lang="en-US" sz="2400" dirty="0">
                <a:solidFill>
                  <a:prstClr val="black"/>
                </a:solidFill>
              </a:rPr>
              <a:t>The concept of effectiveness can be referred to the capacity to </a:t>
            </a:r>
            <a:r>
              <a:rPr lang="en-US" sz="2400" b="1" dirty="0">
                <a:solidFill>
                  <a:prstClr val="black"/>
                </a:solidFill>
              </a:rPr>
              <a:t>produce external effects (external effectiveness)</a:t>
            </a:r>
            <a:r>
              <a:rPr lang="en-US" sz="2400" dirty="0">
                <a:solidFill>
                  <a:prstClr val="black"/>
                </a:solidFill>
              </a:rPr>
              <a:t> or </a:t>
            </a:r>
            <a:r>
              <a:rPr lang="en-US" sz="2400" b="1" dirty="0">
                <a:solidFill>
                  <a:prstClr val="black"/>
                </a:solidFill>
              </a:rPr>
              <a:t>achieve goals (internal effectiveness)</a:t>
            </a:r>
            <a:r>
              <a:rPr lang="en-US" sz="2400" dirty="0">
                <a:solidFill>
                  <a:prstClr val="black"/>
                </a:solidFill>
              </a:rPr>
              <a:t>. External effectiveness is usually verified using experimental or quasi experimental designs, while internal effectiveness is </a:t>
            </a:r>
            <a:r>
              <a:rPr lang="en-US" sz="2400" b="1" dirty="0">
                <a:solidFill>
                  <a:prstClr val="black"/>
                </a:solidFill>
              </a:rPr>
              <a:t>often measured through outcome indicators</a:t>
            </a:r>
            <a:r>
              <a:rPr lang="en-US" sz="2400" dirty="0">
                <a:solidFill>
                  <a:prstClr val="black"/>
                </a:solidFill>
              </a:rPr>
              <a:t>. </a:t>
            </a:r>
          </a:p>
          <a:p>
            <a:pPr marL="342900" indent="-342900" algn="just">
              <a:buFont typeface="Arial" panose="020B0604020202020204" pitchFamily="34" charset="0"/>
              <a:buChar char="•"/>
            </a:pPr>
            <a:endParaRPr lang="en-US" sz="2400" dirty="0">
              <a:solidFill>
                <a:prstClr val="black"/>
              </a:solidFill>
            </a:endParaRPr>
          </a:p>
          <a:p>
            <a:pPr marL="342900" indent="-342900" algn="just">
              <a:buFont typeface="Arial" panose="020B0604020202020204" pitchFamily="34" charset="0"/>
              <a:buChar char="•"/>
            </a:pPr>
            <a:r>
              <a:rPr lang="en-US" sz="2400" dirty="0">
                <a:solidFill>
                  <a:prstClr val="black"/>
                </a:solidFill>
              </a:rPr>
              <a:t>Due to the nature of the intervention and data available, </a:t>
            </a:r>
            <a:r>
              <a:rPr lang="en-US" sz="2400" dirty="0">
                <a:effectLst/>
              </a:rPr>
              <a:t>we propose some reflections on the organization of a research design for the </a:t>
            </a:r>
            <a:r>
              <a:rPr lang="en-US" sz="2400" b="1" dirty="0">
                <a:effectLst/>
              </a:rPr>
              <a:t>internal effectiveness assessment </a:t>
            </a:r>
            <a:r>
              <a:rPr lang="en-US" sz="2400" dirty="0">
                <a:effectLst/>
              </a:rPr>
              <a:t>of the reception system.</a:t>
            </a:r>
            <a:endParaRPr lang="en-US" sz="2400" dirty="0">
              <a:solidFill>
                <a:prstClr val="black"/>
              </a:solidFill>
            </a:endParaRPr>
          </a:p>
        </p:txBody>
      </p:sp>
    </p:spTree>
    <p:extLst>
      <p:ext uri="{BB962C8B-B14F-4D97-AF65-F5344CB8AC3E}">
        <p14:creationId xmlns:p14="http://schemas.microsoft.com/office/powerpoint/2010/main" val="42788615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09562" y="188640"/>
            <a:ext cx="7283597" cy="584775"/>
          </a:xfrm>
          <a:prstGeom prst="rect">
            <a:avLst/>
          </a:prstGeom>
          <a:noFill/>
        </p:spPr>
        <p:txBody>
          <a:bodyPr wrap="none" rtlCol="0">
            <a:spAutoFit/>
          </a:bodyPr>
          <a:lstStyle/>
          <a:p>
            <a:pPr lvl="0">
              <a:defRPr/>
            </a:pPr>
            <a:r>
              <a:rPr lang="it-IT" sz="3200" dirty="0">
                <a:solidFill>
                  <a:prstClr val="white"/>
                </a:solidFill>
                <a:latin typeface="Aharoni" panose="02010803020104030203" pitchFamily="2" charset="-79"/>
                <a:cs typeface="Aharoni" panose="02010803020104030203" pitchFamily="2" charset="-79"/>
              </a:rPr>
              <a:t>The </a:t>
            </a:r>
            <a:r>
              <a:rPr lang="en-GB" sz="3200" dirty="0" err="1">
                <a:solidFill>
                  <a:prstClr val="white"/>
                </a:solidFill>
                <a:latin typeface="Aharoni" panose="02010803020104030203" pitchFamily="2" charset="-79"/>
                <a:cs typeface="Aharoni" panose="02010803020104030203" pitchFamily="2" charset="-79"/>
              </a:rPr>
              <a:t>i</a:t>
            </a:r>
            <a:r>
              <a:rPr kumimoji="0" lang="en-GB" sz="3200" b="0" i="0" u="none" strike="noStrike" kern="1200" cap="none" spc="0" normalizeH="0" baseline="0" dirty="0" err="1">
                <a:ln>
                  <a:noFill/>
                </a:ln>
                <a:solidFill>
                  <a:prstClr val="white"/>
                </a:solidFill>
                <a:effectLst/>
                <a:uLnTx/>
                <a:uFillTx/>
                <a:latin typeface="Aharoni" panose="02010803020104030203" pitchFamily="2" charset="-79"/>
                <a:cs typeface="Aharoni" panose="02010803020104030203" pitchFamily="2" charset="-79"/>
              </a:rPr>
              <a:t>talian</a:t>
            </a:r>
            <a:r>
              <a:rPr kumimoji="0" lang="it-IT" sz="3200" b="0" i="0" u="none" strike="noStrike" kern="1200" cap="none" spc="0" normalizeH="0" baseline="0" noProof="0" dirty="0">
                <a:ln>
                  <a:noFill/>
                </a:ln>
                <a:solidFill>
                  <a:prstClr val="white"/>
                </a:solidFill>
                <a:effectLst/>
                <a:uLnTx/>
                <a:uFillTx/>
                <a:latin typeface="Aharoni" panose="02010803020104030203" pitchFamily="2" charset="-79"/>
                <a:cs typeface="Aharoni" panose="02010803020104030203" pitchFamily="2" charset="-79"/>
              </a:rPr>
              <a:t> Reception System (RS) in </a:t>
            </a:r>
            <a:r>
              <a:rPr lang="it-IT" sz="3200" dirty="0">
                <a:solidFill>
                  <a:srgbClr val="FF6600"/>
                </a:solidFill>
                <a:latin typeface="Aharoni" panose="02010803020104030203" pitchFamily="2" charset="-79"/>
                <a:cs typeface="Aharoni" panose="02010803020104030203" pitchFamily="2" charset="-79"/>
              </a:rPr>
              <a:t>a graphic</a:t>
            </a:r>
            <a:endParaRPr kumimoji="0" lang="it-IT" sz="3200" b="0" i="0" u="none" strike="noStrike" kern="1200" cap="none" spc="0" normalizeH="0" baseline="0" noProof="0" dirty="0">
              <a:ln>
                <a:noFill/>
              </a:ln>
              <a:solidFill>
                <a:srgbClr val="FF6600"/>
              </a:solidFill>
              <a:effectLst/>
              <a:uLnTx/>
              <a:uFillTx/>
              <a:latin typeface="Aharoni" panose="02010803020104030203" pitchFamily="2" charset="-79"/>
              <a:cs typeface="Aharoni" panose="02010803020104030203" pitchFamily="2" charset="-79"/>
            </a:endParaRPr>
          </a:p>
        </p:txBody>
      </p:sp>
      <p:pic>
        <p:nvPicPr>
          <p:cNvPr id="6" name="Immagine 5"/>
          <p:cNvPicPr>
            <a:picLocks noChangeAspect="1"/>
          </p:cNvPicPr>
          <p:nvPr/>
        </p:nvPicPr>
        <p:blipFill>
          <a:blip r:embed="rId3"/>
          <a:stretch>
            <a:fillRect/>
          </a:stretch>
        </p:blipFill>
        <p:spPr>
          <a:xfrm>
            <a:off x="609562" y="1340768"/>
            <a:ext cx="8159862" cy="5266402"/>
          </a:xfrm>
          <a:prstGeom prst="rect">
            <a:avLst/>
          </a:prstGeom>
        </p:spPr>
      </p:pic>
    </p:spTree>
    <p:extLst>
      <p:ext uri="{BB962C8B-B14F-4D97-AF65-F5344CB8AC3E}">
        <p14:creationId xmlns:p14="http://schemas.microsoft.com/office/powerpoint/2010/main" val="35224895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32520" y="188640"/>
            <a:ext cx="8136904" cy="954107"/>
          </a:xfrm>
          <a:prstGeom prst="rect">
            <a:avLst/>
          </a:prstGeom>
          <a:noFill/>
        </p:spPr>
        <p:txBody>
          <a:bodyPr wrap="square" rtlCol="0">
            <a:spAutoFit/>
          </a:bodyPr>
          <a:lstStyle/>
          <a:p>
            <a:pPr lvl="0">
              <a:defRPr/>
            </a:pPr>
            <a:r>
              <a:rPr lang="en-US" sz="3200" dirty="0">
                <a:solidFill>
                  <a:prstClr val="white"/>
                </a:solidFill>
                <a:latin typeface="Aharoni" panose="02010803020104030203" pitchFamily="2" charset="-79"/>
                <a:cs typeface="Aharoni" panose="02010803020104030203" pitchFamily="2" charset="-79"/>
              </a:rPr>
              <a:t>Steps to evaluate the effectiveness of RS</a:t>
            </a:r>
            <a:r>
              <a:rPr lang="en-US" sz="2400" dirty="0">
                <a:solidFill>
                  <a:prstClr val="white"/>
                </a:solidFill>
                <a:latin typeface="Aharoni" panose="02010803020104030203" pitchFamily="2" charset="-79"/>
                <a:cs typeface="Aharoni" panose="02010803020104030203" pitchFamily="2" charset="-79"/>
              </a:rPr>
              <a:t>
</a:t>
            </a:r>
            <a:endParaRPr kumimoji="0" lang="it-IT" sz="2400" b="0" i="0" u="none" strike="noStrike" kern="1200" cap="none" spc="0" normalizeH="0" baseline="0" noProof="0" dirty="0">
              <a:ln>
                <a:noFill/>
              </a:ln>
              <a:solidFill>
                <a:srgbClr val="FF6600"/>
              </a:solidFill>
              <a:effectLst/>
              <a:uLnTx/>
              <a:uFillTx/>
              <a:latin typeface="Aharoni" panose="02010803020104030203" pitchFamily="2" charset="-79"/>
              <a:ea typeface="+mn-ea"/>
              <a:cs typeface="Aharoni" panose="02010803020104030203" pitchFamily="2" charset="-79"/>
            </a:endParaRPr>
          </a:p>
        </p:txBody>
      </p:sp>
      <p:sp>
        <p:nvSpPr>
          <p:cNvPr id="4" name="CasellaDiTesto 3"/>
          <p:cNvSpPr txBox="1"/>
          <p:nvPr/>
        </p:nvSpPr>
        <p:spPr>
          <a:xfrm>
            <a:off x="632520" y="1700808"/>
            <a:ext cx="8568952" cy="3970318"/>
          </a:xfrm>
          <a:prstGeom prst="rect">
            <a:avLst/>
          </a:prstGeom>
          <a:noFill/>
        </p:spPr>
        <p:txBody>
          <a:bodyPr wrap="square" rtlCol="0">
            <a:spAutoFit/>
          </a:bodyPr>
          <a:lstStyle/>
          <a:p>
            <a:pPr marL="457200" indent="-457200" algn="just">
              <a:buFont typeface="Arial" panose="020B0604020202020204" pitchFamily="34" charset="0"/>
              <a:buChar char="•"/>
            </a:pPr>
            <a:r>
              <a:rPr lang="en-US" sz="2800" dirty="0">
                <a:effectLst/>
              </a:rPr>
              <a:t>Three operational steps are needed to assess the effectiveness of a system:</a:t>
            </a:r>
          </a:p>
          <a:p>
            <a:pPr lvl="0" algn="ctr"/>
            <a:endParaRPr kumimoji="0" lang="it-IT" sz="2800" b="0" i="0" u="none" strike="noStrike" kern="1200" cap="none" spc="0" normalizeH="0" baseline="0" noProof="0" dirty="0">
              <a:ln>
                <a:noFill/>
              </a:ln>
              <a:solidFill>
                <a:prstClr val="black"/>
              </a:solidFill>
              <a:effectLst/>
              <a:uLnTx/>
              <a:uFillTx/>
              <a:ea typeface="+mn-ea"/>
              <a:cs typeface="+mn-cs"/>
            </a:endParaRPr>
          </a:p>
          <a:p>
            <a:pPr marL="457200" indent="-457200" algn="ctr">
              <a:buFont typeface="+mj-lt"/>
              <a:buAutoNum type="arabicPeriod"/>
            </a:pPr>
            <a:r>
              <a:rPr lang="en-US" sz="2800" dirty="0">
                <a:solidFill>
                  <a:prstClr val="black"/>
                </a:solidFill>
              </a:rPr>
              <a:t>Identify the </a:t>
            </a:r>
            <a:r>
              <a:rPr lang="en-US" sz="2800" b="1" dirty="0">
                <a:solidFill>
                  <a:prstClr val="black"/>
                </a:solidFill>
              </a:rPr>
              <a:t>objectives</a:t>
            </a:r>
            <a:r>
              <a:rPr lang="en-US" sz="2800" dirty="0">
                <a:solidFill>
                  <a:prstClr val="black"/>
                </a:solidFill>
              </a:rPr>
              <a:t> of the system</a:t>
            </a:r>
          </a:p>
          <a:p>
            <a:pPr marL="457200" indent="-457200" algn="ctr">
              <a:buFont typeface="+mj-lt"/>
              <a:buAutoNum type="arabicPeriod"/>
            </a:pPr>
            <a:endParaRPr lang="en-US" sz="2800" dirty="0">
              <a:solidFill>
                <a:prstClr val="black"/>
              </a:solidFill>
            </a:endParaRPr>
          </a:p>
          <a:p>
            <a:pPr marL="457200" indent="-457200" algn="ctr">
              <a:buFont typeface="+mj-lt"/>
              <a:buAutoNum type="arabicPeriod"/>
            </a:pPr>
            <a:r>
              <a:rPr lang="en-US" sz="2800" dirty="0">
                <a:solidFill>
                  <a:prstClr val="black"/>
                </a:solidFill>
              </a:rPr>
              <a:t>Establish the outcome </a:t>
            </a:r>
            <a:r>
              <a:rPr lang="en-US" sz="2800" b="1" dirty="0">
                <a:solidFill>
                  <a:prstClr val="black"/>
                </a:solidFill>
              </a:rPr>
              <a:t>indicators</a:t>
            </a:r>
          </a:p>
          <a:p>
            <a:pPr marL="457200" indent="-457200" algn="ctr">
              <a:buFont typeface="+mj-lt"/>
              <a:buAutoNum type="arabicPeriod"/>
            </a:pPr>
            <a:endParaRPr lang="en-US" sz="2800" b="1" dirty="0">
              <a:solidFill>
                <a:prstClr val="black"/>
              </a:solidFill>
            </a:endParaRPr>
          </a:p>
          <a:p>
            <a:pPr marL="457200" indent="-457200" algn="ctr">
              <a:buFont typeface="+mj-lt"/>
              <a:buAutoNum type="arabicPeriod"/>
            </a:pPr>
            <a:r>
              <a:rPr lang="en-US" sz="2800" dirty="0">
                <a:solidFill>
                  <a:prstClr val="black"/>
                </a:solidFill>
              </a:rPr>
              <a:t>Check the </a:t>
            </a:r>
            <a:r>
              <a:rPr lang="en-US" sz="2800" b="1" dirty="0">
                <a:solidFill>
                  <a:prstClr val="black"/>
                </a:solidFill>
              </a:rPr>
              <a:t>evaluability</a:t>
            </a:r>
            <a:r>
              <a:rPr lang="en-US" sz="2800" dirty="0">
                <a:solidFill>
                  <a:prstClr val="black"/>
                </a:solidFill>
              </a:rPr>
              <a:t> for each objective</a:t>
            </a:r>
          </a:p>
          <a:p>
            <a:pPr marL="457200" indent="-457200" algn="ctr">
              <a:buFont typeface="+mj-lt"/>
              <a:buAutoNum type="arabicPeriod"/>
            </a:pPr>
            <a:endParaRPr lang="en-US" sz="2800" dirty="0">
              <a:solidFill>
                <a:prstClr val="black"/>
              </a:solidFill>
            </a:endParaRPr>
          </a:p>
        </p:txBody>
      </p:sp>
    </p:spTree>
    <p:extLst>
      <p:ext uri="{BB962C8B-B14F-4D97-AF65-F5344CB8AC3E}">
        <p14:creationId xmlns:p14="http://schemas.microsoft.com/office/powerpoint/2010/main" val="14998177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704528" y="260648"/>
            <a:ext cx="7707913" cy="954107"/>
          </a:xfrm>
          <a:prstGeom prst="rect">
            <a:avLst/>
          </a:prstGeom>
          <a:noFill/>
        </p:spPr>
        <p:txBody>
          <a:bodyPr wrap="square" rtlCol="0">
            <a:spAutoFit/>
          </a:bodyPr>
          <a:lstStyle/>
          <a:p>
            <a:pPr lvl="0">
              <a:defRPr/>
            </a:pPr>
            <a:r>
              <a:rPr lang="en-US" sz="3200" dirty="0">
                <a:solidFill>
                  <a:prstClr val="white"/>
                </a:solidFill>
                <a:latin typeface="Aharoni" panose="02010803020104030203" pitchFamily="2" charset="-79"/>
                <a:cs typeface="Aharoni" panose="02010803020104030203" pitchFamily="2" charset="-79"/>
              </a:rPr>
              <a:t>Step 1. Identify the objectives of RS</a:t>
            </a:r>
            <a:r>
              <a:rPr lang="en-US" sz="2400" dirty="0">
                <a:solidFill>
                  <a:prstClr val="white"/>
                </a:solidFill>
                <a:latin typeface="Aharoni" panose="02010803020104030203" pitchFamily="2" charset="-79"/>
                <a:cs typeface="Aharoni" panose="02010803020104030203" pitchFamily="2" charset="-79"/>
              </a:rPr>
              <a:t>
</a:t>
            </a:r>
            <a:endParaRPr kumimoji="0" lang="it-IT" sz="2400" b="0" i="0" u="none" strike="noStrike" kern="1200" cap="none" spc="0" normalizeH="0" baseline="0" noProof="0" dirty="0">
              <a:ln>
                <a:noFill/>
              </a:ln>
              <a:solidFill>
                <a:srgbClr val="FF6600"/>
              </a:solidFill>
              <a:effectLst/>
              <a:uLnTx/>
              <a:uFillTx/>
              <a:latin typeface="Aharoni" panose="02010803020104030203" pitchFamily="2" charset="-79"/>
              <a:ea typeface="+mn-ea"/>
              <a:cs typeface="Aharoni" panose="02010803020104030203" pitchFamily="2" charset="-79"/>
            </a:endParaRPr>
          </a:p>
        </p:txBody>
      </p:sp>
      <p:sp>
        <p:nvSpPr>
          <p:cNvPr id="4" name="CasellaDiTesto 3"/>
          <p:cNvSpPr txBox="1"/>
          <p:nvPr/>
        </p:nvSpPr>
        <p:spPr>
          <a:xfrm>
            <a:off x="272480" y="1484784"/>
            <a:ext cx="9433048" cy="4893647"/>
          </a:xfrm>
          <a:prstGeom prst="rect">
            <a:avLst/>
          </a:prstGeom>
          <a:noFill/>
        </p:spPr>
        <p:txBody>
          <a:bodyPr wrap="square" rtlCol="0">
            <a:spAutoFit/>
          </a:bodyPr>
          <a:lstStyle/>
          <a:p>
            <a:pPr lvl="0"/>
            <a:endParaRPr kumimoji="0" lang="it-IT" sz="2400" b="0" i="0" u="none" strike="noStrike" kern="1200" cap="none" spc="0" normalizeH="0" baseline="0" noProof="0" dirty="0">
              <a:ln>
                <a:noFill/>
              </a:ln>
              <a:solidFill>
                <a:prstClr val="black"/>
              </a:solidFill>
              <a:effectLst/>
              <a:uLnTx/>
              <a:uFillTx/>
              <a:latin typeface="Calibri"/>
              <a:ea typeface="+mn-ea"/>
              <a:cs typeface="+mn-cs"/>
            </a:endParaRPr>
          </a:p>
          <a:p>
            <a:pPr marL="457200" indent="-457200" algn="just">
              <a:buFont typeface="Arial" panose="020B0604020202020204" pitchFamily="34" charset="0"/>
              <a:buChar char="•"/>
            </a:pPr>
            <a:r>
              <a:rPr lang="en-US" sz="2400" dirty="0"/>
              <a:t>Each system represents a </a:t>
            </a:r>
            <a:r>
              <a:rPr lang="en-US" sz="2400" b="1" dirty="0"/>
              <a:t>static view of the organization built to respond to a given policy problem,</a:t>
            </a:r>
            <a:r>
              <a:rPr lang="en-US" sz="2400" dirty="0"/>
              <a:t> at a defined point in time. </a:t>
            </a:r>
          </a:p>
          <a:p>
            <a:pPr marL="457200" indent="-457200" algn="just">
              <a:buFont typeface="Arial" panose="020B0604020202020204" pitchFamily="34" charset="0"/>
              <a:buChar char="•"/>
            </a:pPr>
            <a:endParaRPr lang="en-US" sz="2400" b="1" dirty="0"/>
          </a:p>
          <a:p>
            <a:pPr marL="457200" indent="-457200" algn="just">
              <a:buFont typeface="Arial" panose="020B0604020202020204" pitchFamily="34" charset="0"/>
              <a:buChar char="•"/>
            </a:pPr>
            <a:r>
              <a:rPr lang="en-US" sz="2400" b="1" dirty="0"/>
              <a:t>Evaluating a system means considering all its objectives. </a:t>
            </a:r>
            <a:r>
              <a:rPr lang="en-US" sz="2400" dirty="0"/>
              <a:t>To define the objectives of a system it is necessary to </a:t>
            </a:r>
            <a:r>
              <a:rPr lang="en-US" sz="2400" b="1" dirty="0"/>
              <a:t>identify and analyze the various regulatory measures</a:t>
            </a:r>
            <a:r>
              <a:rPr lang="en-US" sz="2400" dirty="0"/>
              <a:t> accumulated on the subject.</a:t>
            </a:r>
          </a:p>
          <a:p>
            <a:pPr marL="457200" indent="-457200" algn="just">
              <a:buFont typeface="Arial" panose="020B0604020202020204" pitchFamily="34" charset="0"/>
              <a:buChar char="•"/>
            </a:pPr>
            <a:endParaRPr lang="en-US" sz="2400" dirty="0"/>
          </a:p>
          <a:p>
            <a:pPr marL="457200" indent="-457200" algn="just">
              <a:buFont typeface="Arial" panose="020B0604020202020204" pitchFamily="34" charset="0"/>
              <a:buChar char="•"/>
            </a:pPr>
            <a:r>
              <a:rPr lang="en-US" sz="2400" dirty="0"/>
              <a:t>The </a:t>
            </a:r>
            <a:r>
              <a:rPr lang="en-US" sz="2400" dirty="0">
                <a:solidFill>
                  <a:prstClr val="black"/>
                </a:solidFill>
              </a:rPr>
              <a:t>Italian Reception System is the output of </a:t>
            </a:r>
            <a:r>
              <a:rPr lang="en-US" sz="2400" b="1" dirty="0">
                <a:solidFill>
                  <a:prstClr val="black"/>
                </a:solidFill>
              </a:rPr>
              <a:t>different regulations on the asylum seekers reception</a:t>
            </a:r>
            <a:r>
              <a:rPr lang="en-US" sz="2400" dirty="0">
                <a:solidFill>
                  <a:prstClr val="black"/>
                </a:solidFill>
              </a:rPr>
              <a:t>, developed over the past 30 years (mainly Law 563/1995, Law 142/2015 and Law 132/2018).</a:t>
            </a:r>
          </a:p>
          <a:p>
            <a:pPr algn="just"/>
            <a:endParaRPr lang="en-US" sz="2400" dirty="0"/>
          </a:p>
          <a:p>
            <a:pPr marL="342900" indent="-342900" algn="just">
              <a:buFont typeface="Arial" panose="020B0604020202020204" pitchFamily="34" charset="0"/>
              <a:buChar char="•"/>
            </a:pPr>
            <a:endParaRPr lang="it-IT" sz="2400" dirty="0">
              <a:solidFill>
                <a:prstClr val="black"/>
              </a:solidFill>
              <a:latin typeface="Calibri"/>
            </a:endParaRPr>
          </a:p>
        </p:txBody>
      </p:sp>
    </p:spTree>
    <p:extLst>
      <p:ext uri="{BB962C8B-B14F-4D97-AF65-F5344CB8AC3E}">
        <p14:creationId xmlns:p14="http://schemas.microsoft.com/office/powerpoint/2010/main" val="17438734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776536" y="260649"/>
            <a:ext cx="5760640" cy="584775"/>
          </a:xfrm>
          <a:prstGeom prst="rect">
            <a:avLst/>
          </a:prstGeom>
          <a:noFill/>
        </p:spPr>
        <p:txBody>
          <a:bodyPr wrap="square" rtlCol="0">
            <a:spAutoFit/>
          </a:bodyPr>
          <a:lstStyle/>
          <a:p>
            <a:pPr lvl="0">
              <a:defRPr/>
            </a:pPr>
            <a:r>
              <a:rPr lang="en-US" sz="3200" dirty="0">
                <a:solidFill>
                  <a:prstClr val="white"/>
                </a:solidFill>
                <a:latin typeface="Aharoni" panose="02010803020104030203" pitchFamily="2" charset="-79"/>
                <a:cs typeface="Aharoni" panose="02010803020104030203" pitchFamily="2" charset="-79"/>
              </a:rPr>
              <a:t>Step 1. Objectives of RS</a:t>
            </a:r>
            <a:endParaRPr kumimoji="0" lang="it-IT" sz="2400" b="0" i="0" u="none" strike="noStrike" kern="1200" cap="none" spc="0" normalizeH="0" baseline="0" noProof="0" dirty="0">
              <a:ln>
                <a:noFill/>
              </a:ln>
              <a:solidFill>
                <a:srgbClr val="FF6600"/>
              </a:solidFill>
              <a:effectLst/>
              <a:uLnTx/>
              <a:uFillTx/>
              <a:latin typeface="Aharoni" panose="02010803020104030203" pitchFamily="2" charset="-79"/>
              <a:ea typeface="+mn-ea"/>
              <a:cs typeface="Aharoni" panose="02010803020104030203" pitchFamily="2" charset="-79"/>
            </a:endParaRPr>
          </a:p>
        </p:txBody>
      </p:sp>
      <p:sp>
        <p:nvSpPr>
          <p:cNvPr id="4" name="CasellaDiTesto 3"/>
          <p:cNvSpPr txBox="1"/>
          <p:nvPr/>
        </p:nvSpPr>
        <p:spPr>
          <a:xfrm>
            <a:off x="344488" y="1412776"/>
            <a:ext cx="9289032" cy="4693593"/>
          </a:xfrm>
          <a:prstGeom prst="rect">
            <a:avLst/>
          </a:prstGeom>
          <a:noFill/>
        </p:spPr>
        <p:txBody>
          <a:bodyPr wrap="square" rtlCol="0">
            <a:spAutoFit/>
          </a:bodyPr>
          <a:lstStyle/>
          <a:p>
            <a:pPr marL="342900" indent="-342900" algn="just">
              <a:buFont typeface="Arial" panose="020B0604020202020204" pitchFamily="34" charset="0"/>
              <a:buChar char="•"/>
            </a:pPr>
            <a:r>
              <a:rPr lang="en-US" sz="2300" dirty="0">
                <a:solidFill>
                  <a:prstClr val="black"/>
                </a:solidFill>
              </a:rPr>
              <a:t>Through the organization of a reception system, EU Countries intend to respond to </a:t>
            </a:r>
            <a:r>
              <a:rPr lang="en-US" sz="2300" b="1" dirty="0">
                <a:solidFill>
                  <a:prstClr val="black"/>
                </a:solidFill>
              </a:rPr>
              <a:t>the entry of undocumented foreign people, potentially recipients of international protection.</a:t>
            </a:r>
          </a:p>
          <a:p>
            <a:pPr marL="342900" indent="-342900" algn="just">
              <a:buFont typeface="Arial" panose="020B0604020202020204" pitchFamily="34" charset="0"/>
              <a:buChar char="•"/>
            </a:pPr>
            <a:endParaRPr lang="en-US" sz="2300" b="1" dirty="0">
              <a:solidFill>
                <a:prstClr val="black"/>
              </a:solidFill>
            </a:endParaRPr>
          </a:p>
          <a:p>
            <a:pPr marL="342900" indent="-342900" algn="just">
              <a:buFont typeface="Arial" panose="020B0604020202020204" pitchFamily="34" charset="0"/>
              <a:buChar char="•"/>
            </a:pPr>
            <a:r>
              <a:rPr lang="en-US" sz="2300" dirty="0">
                <a:solidFill>
                  <a:prstClr val="black"/>
                </a:solidFill>
              </a:rPr>
              <a:t>The reception system for asylum seekers therefore has more objectives:</a:t>
            </a:r>
          </a:p>
          <a:p>
            <a:pPr marL="800100" lvl="1" indent="-342900" algn="just">
              <a:buFont typeface="Wingdings" panose="05000000000000000000" pitchFamily="2" charset="2"/>
              <a:buChar char="ü"/>
            </a:pPr>
            <a:r>
              <a:rPr lang="en-US" sz="2300" b="1" dirty="0">
                <a:solidFill>
                  <a:prstClr val="black"/>
                </a:solidFill>
              </a:rPr>
              <a:t>To ensure rescue and first aid 
To ensure health conditions, food and accommodation 
To grant the possibility to apply for international protection 
To guarantee the social integration of those entitled to international protection</a:t>
            </a:r>
          </a:p>
          <a:p>
            <a:pPr marL="800100" lvl="1" indent="-342900" algn="just">
              <a:buFont typeface="Wingdings" panose="05000000000000000000" pitchFamily="2" charset="2"/>
              <a:buChar char="ü"/>
            </a:pPr>
            <a:endParaRPr lang="en-US" sz="2300" dirty="0">
              <a:solidFill>
                <a:prstClr val="black"/>
              </a:solidFill>
            </a:endParaRPr>
          </a:p>
          <a:p>
            <a:pPr marL="342900" indent="-342900" algn="just">
              <a:buFont typeface="Arial" panose="020B0604020202020204" pitchFamily="34" charset="0"/>
              <a:buChar char="•"/>
            </a:pPr>
            <a:r>
              <a:rPr lang="en-US" sz="2300" dirty="0">
                <a:solidFill>
                  <a:prstClr val="black"/>
                </a:solidFill>
              </a:rPr>
              <a:t>Each of these objectives is likely to be a </a:t>
            </a:r>
            <a:r>
              <a:rPr lang="en-US" sz="2300" b="1" dirty="0">
                <a:solidFill>
                  <a:prstClr val="black"/>
                </a:solidFill>
              </a:rPr>
              <a:t>specific dimension of assessing </a:t>
            </a:r>
            <a:r>
              <a:rPr lang="en-US" sz="2300" dirty="0">
                <a:solidFill>
                  <a:prstClr val="black"/>
                </a:solidFill>
              </a:rPr>
              <a:t>the effectiveness of the system</a:t>
            </a:r>
            <a:endParaRPr kumimoji="0" lang="it-IT" sz="2300" b="0" i="0" u="none" strike="noStrike" kern="1200" cap="none" spc="0" normalizeH="0" baseline="0" noProof="0" dirty="0">
              <a:ln>
                <a:noFill/>
              </a:ln>
              <a:solidFill>
                <a:prstClr val="black"/>
              </a:solidFill>
              <a:effectLst/>
              <a:uLnTx/>
              <a:uFillTx/>
              <a:latin typeface="Calibri"/>
            </a:endParaRPr>
          </a:p>
        </p:txBody>
      </p:sp>
    </p:spTree>
    <p:extLst>
      <p:ext uri="{BB962C8B-B14F-4D97-AF65-F5344CB8AC3E}">
        <p14:creationId xmlns:p14="http://schemas.microsoft.com/office/powerpoint/2010/main" val="39984913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956556" y="188640"/>
            <a:ext cx="8352928" cy="584775"/>
          </a:xfrm>
          <a:prstGeom prst="rect">
            <a:avLst/>
          </a:prstGeom>
          <a:noFill/>
        </p:spPr>
        <p:txBody>
          <a:bodyPr wrap="square" rtlCol="0">
            <a:spAutoFit/>
          </a:bodyPr>
          <a:lstStyle/>
          <a:p>
            <a:pPr>
              <a:defRPr/>
            </a:pPr>
            <a:r>
              <a:rPr lang="en-US" sz="3200" dirty="0">
                <a:solidFill>
                  <a:prstClr val="white"/>
                </a:solidFill>
                <a:latin typeface="Aharoni" panose="02010803020104030203" pitchFamily="2" charset="-79"/>
                <a:cs typeface="Aharoni" panose="02010803020104030203" pitchFamily="2" charset="-79"/>
              </a:rPr>
              <a:t>Step 2. Establishing outcome indicators</a:t>
            </a:r>
            <a:endParaRPr kumimoji="0" lang="it-IT" sz="2400" b="0" i="0" u="none" strike="noStrike" kern="1200" cap="none" spc="0" normalizeH="0" baseline="0" noProof="0" dirty="0">
              <a:ln>
                <a:noFill/>
              </a:ln>
              <a:solidFill>
                <a:srgbClr val="FF6600"/>
              </a:solidFill>
              <a:effectLst/>
              <a:uLnTx/>
              <a:uFillTx/>
              <a:latin typeface="Aharoni" panose="02010803020104030203" pitchFamily="2" charset="-79"/>
              <a:ea typeface="+mn-ea"/>
              <a:cs typeface="Aharoni" panose="02010803020104030203" pitchFamily="2" charset="-79"/>
            </a:endParaRPr>
          </a:p>
        </p:txBody>
      </p:sp>
      <p:sp>
        <p:nvSpPr>
          <p:cNvPr id="5" name="Rettangolo 4"/>
          <p:cNvSpPr/>
          <p:nvPr/>
        </p:nvSpPr>
        <p:spPr>
          <a:xfrm>
            <a:off x="704528" y="2060848"/>
            <a:ext cx="8856984" cy="3046988"/>
          </a:xfrm>
          <a:prstGeom prst="rect">
            <a:avLst/>
          </a:prstGeom>
        </p:spPr>
        <p:txBody>
          <a:bodyPr wrap="square">
            <a:spAutoFit/>
          </a:bodyPr>
          <a:lstStyle/>
          <a:p>
            <a:pPr marL="285750" indent="-285750" algn="just">
              <a:buFont typeface="Arial" panose="020B0604020202020204" pitchFamily="34" charset="0"/>
              <a:buChar char="•"/>
            </a:pPr>
            <a:r>
              <a:rPr lang="en-US" sz="2400" dirty="0"/>
              <a:t>In order to assess the internal effectiveness of reception system, it is necessary to build </a:t>
            </a:r>
            <a:r>
              <a:rPr lang="en-US" sz="2400" b="1" dirty="0"/>
              <a:t>a set of outcome indicators</a:t>
            </a:r>
            <a:r>
              <a:rPr lang="en-US" sz="2400" dirty="0"/>
              <a:t>.</a:t>
            </a:r>
          </a:p>
          <a:p>
            <a:pPr marL="285750" indent="-285750" algn="just">
              <a:buFont typeface="Arial" panose="020B0604020202020204" pitchFamily="34" charset="0"/>
              <a:buChar char="•"/>
            </a:pPr>
            <a:endParaRPr lang="en-US" sz="2400" dirty="0"/>
          </a:p>
          <a:p>
            <a:pPr marL="285750" indent="-285750" algn="just">
              <a:buFont typeface="Arial" panose="020B0604020202020204" pitchFamily="34" charset="0"/>
              <a:buChar char="•"/>
            </a:pPr>
            <a:r>
              <a:rPr lang="en-US" sz="2400" dirty="0"/>
              <a:t>Indicators must be </a:t>
            </a:r>
            <a:r>
              <a:rPr lang="en-US" sz="2400" b="1" dirty="0"/>
              <a:t>representative</a:t>
            </a:r>
            <a:r>
              <a:rPr lang="en-US" sz="2400" dirty="0"/>
              <a:t> and </a:t>
            </a:r>
            <a:r>
              <a:rPr lang="en-US" sz="2400" b="1" dirty="0"/>
              <a:t>easy to measure</a:t>
            </a:r>
            <a:r>
              <a:rPr lang="en-US" sz="2400" dirty="0"/>
              <a:t>.</a:t>
            </a:r>
          </a:p>
          <a:p>
            <a:pPr marL="285750" indent="-285750" algn="just">
              <a:buFont typeface="Arial" panose="020B0604020202020204" pitchFamily="34" charset="0"/>
              <a:buChar char="•"/>
            </a:pPr>
            <a:endParaRPr lang="en-US" sz="2400" dirty="0"/>
          </a:p>
          <a:p>
            <a:pPr marL="285750" indent="-285750" algn="just">
              <a:buFont typeface="Arial" panose="020B0604020202020204" pitchFamily="34" charset="0"/>
              <a:buChar char="•"/>
            </a:pPr>
            <a:r>
              <a:rPr lang="en-US" sz="2400" dirty="0"/>
              <a:t>For each indicator, it is essential to establish a </a:t>
            </a:r>
            <a:r>
              <a:rPr lang="en-US" sz="2400" b="1" dirty="0"/>
              <a:t>clear and identifiable data source.</a:t>
            </a:r>
            <a:endParaRPr lang="en-US" sz="2400" dirty="0"/>
          </a:p>
          <a:p>
            <a:pPr marL="285750" indent="-285750" algn="just">
              <a:buFont typeface="Arial" panose="020B0604020202020204" pitchFamily="34" charset="0"/>
              <a:buChar char="•"/>
            </a:pPr>
            <a:endParaRPr lang="en-US" sz="2400" dirty="0"/>
          </a:p>
        </p:txBody>
      </p:sp>
    </p:spTree>
    <p:extLst>
      <p:ext uri="{BB962C8B-B14F-4D97-AF65-F5344CB8AC3E}">
        <p14:creationId xmlns:p14="http://schemas.microsoft.com/office/powerpoint/2010/main" val="13475278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479503" y="260648"/>
            <a:ext cx="8217913" cy="584775"/>
          </a:xfrm>
          <a:prstGeom prst="rect">
            <a:avLst/>
          </a:prstGeom>
          <a:noFill/>
        </p:spPr>
        <p:txBody>
          <a:bodyPr wrap="square" rtlCol="0">
            <a:spAutoFit/>
          </a:bodyPr>
          <a:lstStyle/>
          <a:p>
            <a:pPr>
              <a:defRPr/>
            </a:pPr>
            <a:r>
              <a:rPr lang="en-US" sz="3200" dirty="0">
                <a:solidFill>
                  <a:prstClr val="white"/>
                </a:solidFill>
                <a:latin typeface="Aharoni" panose="02010803020104030203" pitchFamily="2" charset="-79"/>
                <a:cs typeface="Aharoni" panose="02010803020104030203" pitchFamily="2" charset="-79"/>
              </a:rPr>
              <a:t>Step 2. Establishing outcome indicators (I)</a:t>
            </a:r>
            <a:endParaRPr kumimoji="0" lang="it-IT" sz="3200" b="0" i="0" u="none" strike="noStrike" kern="1200" cap="none" spc="0" normalizeH="0" baseline="0" noProof="0" dirty="0">
              <a:ln>
                <a:noFill/>
              </a:ln>
              <a:solidFill>
                <a:srgbClr val="FF6600"/>
              </a:solidFill>
              <a:effectLst/>
              <a:uLnTx/>
              <a:uFillTx/>
              <a:latin typeface="Aharoni" panose="02010803020104030203" pitchFamily="2" charset="-79"/>
              <a:cs typeface="Aharoni" panose="02010803020104030203" pitchFamily="2" charset="-79"/>
            </a:endParaRPr>
          </a:p>
        </p:txBody>
      </p:sp>
      <p:graphicFrame>
        <p:nvGraphicFramePr>
          <p:cNvPr id="3" name="Tabella 4">
            <a:extLst>
              <a:ext uri="{FF2B5EF4-FFF2-40B4-BE49-F238E27FC236}">
                <a16:creationId xmlns:a16="http://schemas.microsoft.com/office/drawing/2014/main" id="{B178FBFA-967E-4122-9977-88532A1DE402}"/>
              </a:ext>
            </a:extLst>
          </p:cNvPr>
          <p:cNvGraphicFramePr>
            <a:graphicFrameLocks noGrp="1"/>
          </p:cNvGraphicFramePr>
          <p:nvPr>
            <p:extLst>
              <p:ext uri="{D42A27DB-BD31-4B8C-83A1-F6EECF244321}">
                <p14:modId xmlns:p14="http://schemas.microsoft.com/office/powerpoint/2010/main" val="3956279325"/>
              </p:ext>
            </p:extLst>
          </p:nvPr>
        </p:nvGraphicFramePr>
        <p:xfrm>
          <a:off x="479503" y="1484784"/>
          <a:ext cx="8946994" cy="4518049"/>
        </p:xfrm>
        <a:graphic>
          <a:graphicData uri="http://schemas.openxmlformats.org/drawingml/2006/table">
            <a:tbl>
              <a:tblPr firstRow="1" bandRow="1">
                <a:tableStyleId>{5C22544A-7EE6-4342-B048-85BDC9FD1C3A}</a:tableStyleId>
              </a:tblPr>
              <a:tblGrid>
                <a:gridCol w="1881209">
                  <a:extLst>
                    <a:ext uri="{9D8B030D-6E8A-4147-A177-3AD203B41FA5}">
                      <a16:colId xmlns:a16="http://schemas.microsoft.com/office/drawing/2014/main" val="2534719780"/>
                    </a:ext>
                  </a:extLst>
                </a:gridCol>
                <a:gridCol w="4680520">
                  <a:extLst>
                    <a:ext uri="{9D8B030D-6E8A-4147-A177-3AD203B41FA5}">
                      <a16:colId xmlns:a16="http://schemas.microsoft.com/office/drawing/2014/main" val="1695308301"/>
                    </a:ext>
                  </a:extLst>
                </a:gridCol>
                <a:gridCol w="2385265">
                  <a:extLst>
                    <a:ext uri="{9D8B030D-6E8A-4147-A177-3AD203B41FA5}">
                      <a16:colId xmlns:a16="http://schemas.microsoft.com/office/drawing/2014/main" val="2792542574"/>
                    </a:ext>
                  </a:extLst>
                </a:gridCol>
              </a:tblGrid>
              <a:tr h="1042421">
                <a:tc>
                  <a:txBody>
                    <a:bodyPr/>
                    <a:lstStyle/>
                    <a:p>
                      <a:pPr algn="l"/>
                      <a:r>
                        <a:rPr lang="it-IT" sz="2000" dirty="0"/>
                        <a:t>Policy objectives </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kern="1200" dirty="0">
                          <a:solidFill>
                            <a:schemeClr val="lt1"/>
                          </a:solidFill>
                          <a:effectLst/>
                          <a:latin typeface="+mn-lt"/>
                          <a:ea typeface="+mn-ea"/>
                          <a:cs typeface="+mn-cs"/>
                        </a:rPr>
                        <a:t>Potential outcome indicators</a:t>
                      </a:r>
                    </a:p>
                    <a:p>
                      <a:pPr algn="ctr"/>
                      <a:endParaRPr lang="it-IT" sz="2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2000" dirty="0"/>
                        <a:t>Data Source</a:t>
                      </a:r>
                    </a:p>
                    <a:p>
                      <a:pPr algn="ctr"/>
                      <a:endParaRPr lang="it-IT" sz="2000" dirty="0"/>
                    </a:p>
                  </a:txBody>
                  <a:tcPr/>
                </a:tc>
                <a:extLst>
                  <a:ext uri="{0D108BD9-81ED-4DB2-BD59-A6C34878D82A}">
                    <a16:rowId xmlns:a16="http://schemas.microsoft.com/office/drawing/2014/main" val="4066179604"/>
                  </a:ext>
                </a:extLst>
              </a:tr>
              <a:tr h="3475628">
                <a:tc>
                  <a:txBody>
                    <a:bodyPr/>
                    <a:lstStyle/>
                    <a:p>
                      <a:r>
                        <a:rPr lang="it-IT" dirty="0"/>
                        <a:t>To</a:t>
                      </a:r>
                      <a:r>
                        <a:rPr lang="it-IT" baseline="0" dirty="0"/>
                        <a:t> </a:t>
                      </a:r>
                      <a:r>
                        <a:rPr lang="it-IT" baseline="0" dirty="0" err="1"/>
                        <a:t>e</a:t>
                      </a:r>
                      <a:r>
                        <a:rPr lang="it-IT" dirty="0" err="1"/>
                        <a:t>nsure</a:t>
                      </a:r>
                      <a:r>
                        <a:rPr lang="it-IT" dirty="0"/>
                        <a:t> rescue and first aid</a:t>
                      </a:r>
                    </a:p>
                  </a:txBody>
                  <a:tcPr/>
                </a:tc>
                <a:tc>
                  <a:txBody>
                    <a:bodyPr/>
                    <a:lstStyle/>
                    <a:p>
                      <a:pPr marL="342900" indent="-342900" algn="just">
                        <a:buAutoNum type="arabicParenR"/>
                      </a:pPr>
                      <a:r>
                        <a:rPr lang="en-US" dirty="0">
                          <a:latin typeface="+mn-lt"/>
                        </a:rPr>
                        <a:t>Number of sea rescues carried out in the Italian Search and Rescue (SAR) area/ Number of rescue request calls made by missing people in the Italian Search and Rescue (SAR) area</a:t>
                      </a:r>
                    </a:p>
                    <a:p>
                      <a:pPr marL="342900" indent="-342900" algn="just">
                        <a:buAutoNum type="arabicParenR"/>
                      </a:pPr>
                      <a:endParaRPr lang="en-US" dirty="0">
                        <a:latin typeface="+mn-lt"/>
                      </a:endParaRPr>
                    </a:p>
                    <a:p>
                      <a:pPr marL="342900" indent="-342900" algn="just">
                        <a:buAutoNum type="arabicParenR"/>
                      </a:pPr>
                      <a:r>
                        <a:rPr lang="en-US" dirty="0">
                          <a:latin typeface="+mn-lt"/>
                        </a:rPr>
                        <a:t>Number of boats rescued in international waters by Italian Search and Rescue (SAR) service/ Number of distress calls made by ships in international waters to Italian Search and Rescue (SAR) service</a:t>
                      </a:r>
                    </a:p>
                  </a:txBody>
                  <a:tcPr/>
                </a:tc>
                <a:tc>
                  <a:txBody>
                    <a:bodyPr/>
                    <a:lstStyle/>
                    <a:p>
                      <a:pPr algn="ctr"/>
                      <a:r>
                        <a:rPr lang="it-IT" sz="1800" b="0" i="1" kern="1200" dirty="0">
                          <a:solidFill>
                            <a:schemeClr val="dk1"/>
                          </a:solidFill>
                          <a:effectLst/>
                          <a:latin typeface="+mn-lt"/>
                          <a:ea typeface="+mn-ea"/>
                          <a:cs typeface="+mn-cs"/>
                        </a:rPr>
                        <a:t>Rapporto annuale attività SAR nel Mediterraneo Centrale connessa al fenomeno migratorio</a:t>
                      </a:r>
                    </a:p>
                    <a:p>
                      <a:pPr algn="ctr"/>
                      <a:endParaRPr lang="it-IT" sz="1800" b="0" i="1" kern="1200" dirty="0">
                        <a:solidFill>
                          <a:schemeClr val="dk1"/>
                        </a:solidFill>
                        <a:effectLst/>
                        <a:latin typeface="+mn-lt"/>
                        <a:ea typeface="+mn-ea"/>
                        <a:cs typeface="+mn-cs"/>
                      </a:endParaRPr>
                    </a:p>
                    <a:p>
                      <a:pPr algn="ctr"/>
                      <a:r>
                        <a:rPr lang="it-IT" sz="1800" b="0" i="1" kern="1200" dirty="0">
                          <a:solidFill>
                            <a:schemeClr val="dk1"/>
                          </a:solidFill>
                          <a:effectLst/>
                          <a:latin typeface="+mn-lt"/>
                          <a:ea typeface="+mn-ea"/>
                          <a:cs typeface="+mn-cs"/>
                        </a:rPr>
                        <a:t>Guardia Costiera </a:t>
                      </a:r>
                      <a:endParaRPr lang="it-IT" dirty="0">
                        <a:latin typeface="+mn-lt"/>
                      </a:endParaRPr>
                    </a:p>
                  </a:txBody>
                  <a:tcPr/>
                </a:tc>
                <a:extLst>
                  <a:ext uri="{0D108BD9-81ED-4DB2-BD59-A6C34878D82A}">
                    <a16:rowId xmlns:a16="http://schemas.microsoft.com/office/drawing/2014/main" val="2237207096"/>
                  </a:ext>
                </a:extLst>
              </a:tr>
            </a:tbl>
          </a:graphicData>
        </a:graphic>
      </p:graphicFrame>
    </p:spTree>
    <p:extLst>
      <p:ext uri="{BB962C8B-B14F-4D97-AF65-F5344CB8AC3E}">
        <p14:creationId xmlns:p14="http://schemas.microsoft.com/office/powerpoint/2010/main" val="2634206369"/>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29515</TotalTime>
  <Words>1391</Words>
  <Application>Microsoft Office PowerPoint</Application>
  <PresentationFormat>A4 (21x29,7 cm)</PresentationFormat>
  <Paragraphs>125</Paragraphs>
  <Slides>17</Slides>
  <Notes>17</Notes>
  <HiddenSlides>0</HiddenSlides>
  <MMClips>0</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17</vt:i4>
      </vt:variant>
    </vt:vector>
  </HeadingPairs>
  <TitlesOfParts>
    <vt:vector size="27" baseType="lpstr">
      <vt:lpstr>Aharoni</vt:lpstr>
      <vt:lpstr>Antique Olive</vt:lpstr>
      <vt:lpstr>Arial</vt:lpstr>
      <vt:lpstr>Calibri</vt:lpstr>
      <vt:lpstr>Calibri Light</vt:lpstr>
      <vt:lpstr>Segoe UI Web (West European)</vt:lpstr>
      <vt:lpstr>Symbol</vt:lpstr>
      <vt:lpstr>Tahoma</vt:lpstr>
      <vt:lpstr>Wingdings</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Viarisio Enrico</dc:creator>
  <cp:lastModifiedBy>Igor Benati</cp:lastModifiedBy>
  <cp:revision>391</cp:revision>
  <cp:lastPrinted>2020-09-04T13:48:26Z</cp:lastPrinted>
  <dcterms:created xsi:type="dcterms:W3CDTF">2014-11-20T14:48:36Z</dcterms:created>
  <dcterms:modified xsi:type="dcterms:W3CDTF">2020-09-07T12:46:57Z</dcterms:modified>
</cp:coreProperties>
</file>