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26"/>
  </p:notesMasterIdLst>
  <p:sldIdLst>
    <p:sldId id="256" r:id="rId5"/>
    <p:sldId id="264" r:id="rId6"/>
    <p:sldId id="266" r:id="rId7"/>
    <p:sldId id="267" r:id="rId8"/>
    <p:sldId id="268" r:id="rId9"/>
    <p:sldId id="283" r:id="rId10"/>
    <p:sldId id="269" r:id="rId11"/>
    <p:sldId id="270" r:id="rId12"/>
    <p:sldId id="271" r:id="rId13"/>
    <p:sldId id="272" r:id="rId14"/>
    <p:sldId id="273" r:id="rId15"/>
    <p:sldId id="275" r:id="rId16"/>
    <p:sldId id="274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63" r:id="rId25"/>
  </p:sldIdLst>
  <p:sldSz cx="12192000" cy="6858000"/>
  <p:notesSz cx="6858000" cy="9144000"/>
  <p:embeddedFontLst>
    <p:embeddedFont>
      <p:font typeface="Calibri" panose="020F0502020204030204" pitchFamily="34" charset="0"/>
      <p:regular r:id="rId27"/>
      <p:bold r:id="rId28"/>
      <p:italic r:id="rId29"/>
      <p:boldItalic r:id="rId30"/>
    </p:embeddedFont>
    <p:embeddedFont>
      <p:font typeface="Futura Hv BT" panose="020B0702020204020204" pitchFamily="34" charset="0"/>
      <p:regular r:id="rId31"/>
    </p:embeddedFont>
    <p:embeddedFont>
      <p:font typeface="Futura Lt BT" panose="020B0402020204020303" pitchFamily="34" charset="0"/>
      <p:regular r:id="rId32"/>
    </p:embeddedFont>
    <p:embeddedFont>
      <p:font typeface="Futura Md BT" panose="020B0602020204020303" pitchFamily="34" charset="0"/>
      <p:regular r:id="rId33"/>
      <p:bold r:id="rId34"/>
    </p:embeddedFont>
  </p:embeddedFont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723"/>
    <a:srgbClr val="EC6400"/>
    <a:srgbClr val="004289"/>
    <a:srgbClr val="014289"/>
    <a:srgbClr val="002060"/>
    <a:srgbClr val="2B42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72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9" Type="http://schemas.microsoft.com/office/2016/11/relationships/changesInfo" Target="changesInfos/changesInfo1.xml"/><Relationship Id="rId21" Type="http://schemas.openxmlformats.org/officeDocument/2006/relationships/slide" Target="slides/slide17.xml"/><Relationship Id="rId34" Type="http://schemas.openxmlformats.org/officeDocument/2006/relationships/font" Target="fonts/font8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7.fntdata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3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6.fntdata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2.fntdata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dreghini Davide" userId="a75d2d4e-3bde-47c9-97da-d0508e3940ff" providerId="ADAL" clId="{F379A0DE-AB14-4315-8862-492367B5E0F5}"/>
    <pc:docChg chg="custSel delSld modSld">
      <pc:chgData name="Fedreghini Davide" userId="a75d2d4e-3bde-47c9-97da-d0508e3940ff" providerId="ADAL" clId="{F379A0DE-AB14-4315-8862-492367B5E0F5}" dt="2020-09-04T10:10:33.968" v="381" actId="1037"/>
      <pc:docMkLst>
        <pc:docMk/>
      </pc:docMkLst>
      <pc:sldChg chg="del">
        <pc:chgData name="Fedreghini Davide" userId="a75d2d4e-3bde-47c9-97da-d0508e3940ff" providerId="ADAL" clId="{F379A0DE-AB14-4315-8862-492367B5E0F5}" dt="2020-08-24T05:34:35.904" v="0" actId="2696"/>
        <pc:sldMkLst>
          <pc:docMk/>
          <pc:sldMk cId="2564544680" sldId="265"/>
        </pc:sldMkLst>
      </pc:sldChg>
      <pc:sldChg chg="addSp delSp modSp mod">
        <pc:chgData name="Fedreghini Davide" userId="a75d2d4e-3bde-47c9-97da-d0508e3940ff" providerId="ADAL" clId="{F379A0DE-AB14-4315-8862-492367B5E0F5}" dt="2020-08-24T08:56:25.119" v="19" actId="167"/>
        <pc:sldMkLst>
          <pc:docMk/>
          <pc:sldMk cId="2046785211" sldId="268"/>
        </pc:sldMkLst>
        <pc:spChg chg="mod">
          <ac:chgData name="Fedreghini Davide" userId="a75d2d4e-3bde-47c9-97da-d0508e3940ff" providerId="ADAL" clId="{F379A0DE-AB14-4315-8862-492367B5E0F5}" dt="2020-08-24T07:31:23.631" v="1" actId="20577"/>
          <ac:spMkLst>
            <pc:docMk/>
            <pc:sldMk cId="2046785211" sldId="268"/>
            <ac:spMk id="5" creationId="{16C00D61-882B-4458-825D-09F7067F65A1}"/>
          </ac:spMkLst>
        </pc:spChg>
        <pc:picChg chg="add mod ord">
          <ac:chgData name="Fedreghini Davide" userId="a75d2d4e-3bde-47c9-97da-d0508e3940ff" providerId="ADAL" clId="{F379A0DE-AB14-4315-8862-492367B5E0F5}" dt="2020-08-24T08:56:25.119" v="19" actId="167"/>
          <ac:picMkLst>
            <pc:docMk/>
            <pc:sldMk cId="2046785211" sldId="268"/>
            <ac:picMk id="3" creationId="{BB2E9857-52B9-4A63-908E-56C14080D880}"/>
          </ac:picMkLst>
        </pc:picChg>
        <pc:picChg chg="del">
          <ac:chgData name="Fedreghini Davide" userId="a75d2d4e-3bde-47c9-97da-d0508e3940ff" providerId="ADAL" clId="{F379A0DE-AB14-4315-8862-492367B5E0F5}" dt="2020-08-24T08:55:41.204" v="14" actId="478"/>
          <ac:picMkLst>
            <pc:docMk/>
            <pc:sldMk cId="2046785211" sldId="268"/>
            <ac:picMk id="4" creationId="{FADF5C80-2D48-46C5-9023-94E629B30B1A}"/>
          </ac:picMkLst>
        </pc:picChg>
      </pc:sldChg>
      <pc:sldChg chg="addSp delSp modSp mod">
        <pc:chgData name="Fedreghini Davide" userId="a75d2d4e-3bde-47c9-97da-d0508e3940ff" providerId="ADAL" clId="{F379A0DE-AB14-4315-8862-492367B5E0F5}" dt="2020-08-24T08:57:39.662" v="25" actId="167"/>
        <pc:sldMkLst>
          <pc:docMk/>
          <pc:sldMk cId="547807840" sldId="269"/>
        </pc:sldMkLst>
        <pc:picChg chg="del">
          <ac:chgData name="Fedreghini Davide" userId="a75d2d4e-3bde-47c9-97da-d0508e3940ff" providerId="ADAL" clId="{F379A0DE-AB14-4315-8862-492367B5E0F5}" dt="2020-08-24T08:56:54.815" v="20" actId="478"/>
          <ac:picMkLst>
            <pc:docMk/>
            <pc:sldMk cId="547807840" sldId="269"/>
            <ac:picMk id="2" creationId="{1E860621-9995-4975-9C5F-07048B050F61}"/>
          </ac:picMkLst>
        </pc:picChg>
        <pc:picChg chg="add mod ord">
          <ac:chgData name="Fedreghini Davide" userId="a75d2d4e-3bde-47c9-97da-d0508e3940ff" providerId="ADAL" clId="{F379A0DE-AB14-4315-8862-492367B5E0F5}" dt="2020-08-24T08:57:39.662" v="25" actId="167"/>
          <ac:picMkLst>
            <pc:docMk/>
            <pc:sldMk cId="547807840" sldId="269"/>
            <ac:picMk id="5" creationId="{1272968A-2A0E-41A2-A52B-6D11FCC51A83}"/>
          </ac:picMkLst>
        </pc:picChg>
      </pc:sldChg>
      <pc:sldChg chg="addSp delSp modSp mod">
        <pc:chgData name="Fedreghini Davide" userId="a75d2d4e-3bde-47c9-97da-d0508e3940ff" providerId="ADAL" clId="{F379A0DE-AB14-4315-8862-492367B5E0F5}" dt="2020-09-04T10:10:33.968" v="381" actId="1037"/>
        <pc:sldMkLst>
          <pc:docMk/>
          <pc:sldMk cId="2784415807" sldId="275"/>
        </pc:sldMkLst>
        <pc:picChg chg="add mod ord">
          <ac:chgData name="Fedreghini Davide" userId="a75d2d4e-3bde-47c9-97da-d0508e3940ff" providerId="ADAL" clId="{F379A0DE-AB14-4315-8862-492367B5E0F5}" dt="2020-09-04T10:10:33.968" v="381" actId="1037"/>
          <ac:picMkLst>
            <pc:docMk/>
            <pc:sldMk cId="2784415807" sldId="275"/>
            <ac:picMk id="3" creationId="{54908F37-5620-42D2-B464-824CCB160A67}"/>
          </ac:picMkLst>
        </pc:picChg>
        <pc:picChg chg="del">
          <ac:chgData name="Fedreghini Davide" userId="a75d2d4e-3bde-47c9-97da-d0508e3940ff" providerId="ADAL" clId="{F379A0DE-AB14-4315-8862-492367B5E0F5}" dt="2020-09-04T10:09:44.953" v="371" actId="478"/>
          <ac:picMkLst>
            <pc:docMk/>
            <pc:sldMk cId="2784415807" sldId="275"/>
            <ac:picMk id="5" creationId="{381A3A29-DE3D-4307-A218-FD589DFB38C3}"/>
          </ac:picMkLst>
        </pc:picChg>
      </pc:sldChg>
      <pc:sldChg chg="addSp delSp modSp mod">
        <pc:chgData name="Fedreghini Davide" userId="a75d2d4e-3bde-47c9-97da-d0508e3940ff" providerId="ADAL" clId="{F379A0DE-AB14-4315-8862-492367B5E0F5}" dt="2020-09-04T08:32:22.839" v="370" actId="1037"/>
        <pc:sldMkLst>
          <pc:docMk/>
          <pc:sldMk cId="4183592131" sldId="277"/>
        </pc:sldMkLst>
        <pc:spChg chg="mod">
          <ac:chgData name="Fedreghini Davide" userId="a75d2d4e-3bde-47c9-97da-d0508e3940ff" providerId="ADAL" clId="{F379A0DE-AB14-4315-8862-492367B5E0F5}" dt="2020-08-24T09:10:25.864" v="333" actId="20577"/>
          <ac:spMkLst>
            <pc:docMk/>
            <pc:sldMk cId="4183592131" sldId="277"/>
            <ac:spMk id="9" creationId="{2EE8219B-DB33-430C-92C5-F41A1C9809C8}"/>
          </ac:spMkLst>
        </pc:spChg>
        <pc:picChg chg="add mod ord">
          <ac:chgData name="Fedreghini Davide" userId="a75d2d4e-3bde-47c9-97da-d0508e3940ff" providerId="ADAL" clId="{F379A0DE-AB14-4315-8862-492367B5E0F5}" dt="2020-09-04T08:32:22.839" v="370" actId="1037"/>
          <ac:picMkLst>
            <pc:docMk/>
            <pc:sldMk cId="4183592131" sldId="277"/>
            <ac:picMk id="3" creationId="{4F13B5DC-08F6-41B8-A0AA-4B397A02ECF1}"/>
          </ac:picMkLst>
        </pc:picChg>
        <pc:picChg chg="del">
          <ac:chgData name="Fedreghini Davide" userId="a75d2d4e-3bde-47c9-97da-d0508e3940ff" providerId="ADAL" clId="{F379A0DE-AB14-4315-8862-492367B5E0F5}" dt="2020-09-04T08:31:52.094" v="358" actId="478"/>
          <ac:picMkLst>
            <pc:docMk/>
            <pc:sldMk cId="4183592131" sldId="277"/>
            <ac:picMk id="5" creationId="{3689CD73-17EA-4037-A456-C4C1FCA5D454}"/>
          </ac:picMkLst>
        </pc:picChg>
      </pc:sldChg>
      <pc:sldChg chg="modSp mod">
        <pc:chgData name="Fedreghini Davide" userId="a75d2d4e-3bde-47c9-97da-d0508e3940ff" providerId="ADAL" clId="{F379A0DE-AB14-4315-8862-492367B5E0F5}" dt="2020-08-24T07:33:12.882" v="3" actId="20577"/>
        <pc:sldMkLst>
          <pc:docMk/>
          <pc:sldMk cId="2760302142" sldId="280"/>
        </pc:sldMkLst>
        <pc:spChg chg="mod">
          <ac:chgData name="Fedreghini Davide" userId="a75d2d4e-3bde-47c9-97da-d0508e3940ff" providerId="ADAL" clId="{F379A0DE-AB14-4315-8862-492367B5E0F5}" dt="2020-08-24T07:33:12.882" v="3" actId="20577"/>
          <ac:spMkLst>
            <pc:docMk/>
            <pc:sldMk cId="2760302142" sldId="280"/>
            <ac:spMk id="4" creationId="{031D000F-C7D0-484A-A639-25CE1A694617}"/>
          </ac:spMkLst>
        </pc:spChg>
      </pc:sldChg>
      <pc:sldChg chg="modSp mod">
        <pc:chgData name="Fedreghini Davide" userId="a75d2d4e-3bde-47c9-97da-d0508e3940ff" providerId="ADAL" clId="{F379A0DE-AB14-4315-8862-492367B5E0F5}" dt="2020-08-24T09:40:46.213" v="357" actId="20577"/>
        <pc:sldMkLst>
          <pc:docMk/>
          <pc:sldMk cId="1544822762" sldId="282"/>
        </pc:sldMkLst>
        <pc:spChg chg="mod">
          <ac:chgData name="Fedreghini Davide" userId="a75d2d4e-3bde-47c9-97da-d0508e3940ff" providerId="ADAL" clId="{F379A0DE-AB14-4315-8862-492367B5E0F5}" dt="2020-08-24T09:40:46.213" v="357" actId="20577"/>
          <ac:spMkLst>
            <pc:docMk/>
            <pc:sldMk cId="1544822762" sldId="282"/>
            <ac:spMk id="13" creationId="{249FEB2C-07DB-4448-B92C-CB9E9BE97C8C}"/>
          </ac:spMkLst>
        </pc:spChg>
      </pc:sldChg>
    </pc:docChg>
  </pc:docChgLst>
  <pc:docChgLst>
    <pc:chgData name="Fedreghini Davide" userId="a75d2d4e-3bde-47c9-97da-d0508e3940ff" providerId="ADAL" clId="{5D6D4E2A-B96A-4447-A622-F406F68DD42E}"/>
    <pc:docChg chg="custSel modSld">
      <pc:chgData name="Fedreghini Davide" userId="a75d2d4e-3bde-47c9-97da-d0508e3940ff" providerId="ADAL" clId="{5D6D4E2A-B96A-4447-A622-F406F68DD42E}" dt="2020-08-03T09:48:24.125" v="53" actId="14100"/>
      <pc:docMkLst>
        <pc:docMk/>
      </pc:docMkLst>
      <pc:sldChg chg="addSp delSp modSp mod">
        <pc:chgData name="Fedreghini Davide" userId="a75d2d4e-3bde-47c9-97da-d0508e3940ff" providerId="ADAL" clId="{5D6D4E2A-B96A-4447-A622-F406F68DD42E}" dt="2020-08-03T09:48:24.125" v="53" actId="14100"/>
        <pc:sldMkLst>
          <pc:docMk/>
          <pc:sldMk cId="2564544680" sldId="265"/>
        </pc:sldMkLst>
        <pc:spChg chg="del">
          <ac:chgData name="Fedreghini Davide" userId="a75d2d4e-3bde-47c9-97da-d0508e3940ff" providerId="ADAL" clId="{5D6D4E2A-B96A-4447-A622-F406F68DD42E}" dt="2020-08-03T09:47:41.852" v="0" actId="478"/>
          <ac:spMkLst>
            <pc:docMk/>
            <pc:sldMk cId="2564544680" sldId="265"/>
            <ac:spMk id="12" creationId="{0F473E41-B62C-4176-8702-FFD989BD4213}"/>
          </ac:spMkLst>
        </pc:spChg>
        <pc:picChg chg="add mod">
          <ac:chgData name="Fedreghini Davide" userId="a75d2d4e-3bde-47c9-97da-d0508e3940ff" providerId="ADAL" clId="{5D6D4E2A-B96A-4447-A622-F406F68DD42E}" dt="2020-08-03T09:48:09.299" v="47" actId="1076"/>
          <ac:picMkLst>
            <pc:docMk/>
            <pc:sldMk cId="2564544680" sldId="265"/>
            <ac:picMk id="3" creationId="{DD5749B8-1649-4225-83C4-CE3A20B63DA3}"/>
          </ac:picMkLst>
        </pc:picChg>
        <pc:picChg chg="mod">
          <ac:chgData name="Fedreghini Davide" userId="a75d2d4e-3bde-47c9-97da-d0508e3940ff" providerId="ADAL" clId="{5D6D4E2A-B96A-4447-A622-F406F68DD42E}" dt="2020-08-03T09:48:24.125" v="53" actId="14100"/>
          <ac:picMkLst>
            <pc:docMk/>
            <pc:sldMk cId="2564544680" sldId="265"/>
            <ac:picMk id="9" creationId="{B7B4A9FD-6A46-4759-B01F-78550973BD9F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B80BE3-D4B5-48FB-BC0F-CE16CA9EA019}" type="datetimeFigureOut">
              <a:rPr lang="it-IT" smtClean="0"/>
              <a:t>04/09/2020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401BEF-6AD5-4A93-B608-D5FF5DE2F19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8901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Apert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>
            <a:extLst>
              <a:ext uri="{FF2B5EF4-FFF2-40B4-BE49-F238E27FC236}">
                <a16:creationId xmlns:a16="http://schemas.microsoft.com/office/drawing/2014/main" id="{38CACC96-8369-4230-81EA-2B864C06C1AD}"/>
              </a:ext>
            </a:extLst>
          </p:cNvPr>
          <p:cNvSpPr/>
          <p:nvPr userDrawn="1"/>
        </p:nvSpPr>
        <p:spPr>
          <a:xfrm>
            <a:off x="0" y="1459684"/>
            <a:ext cx="12192000" cy="5398316"/>
          </a:xfrm>
          <a:prstGeom prst="rect">
            <a:avLst/>
          </a:prstGeom>
          <a:solidFill>
            <a:srgbClr val="0142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4" name="Immagine 13" descr="Immagine che contiene orologio, segnale&#10;&#10;Descrizione generata automaticamente">
            <a:extLst>
              <a:ext uri="{FF2B5EF4-FFF2-40B4-BE49-F238E27FC236}">
                <a16:creationId xmlns:a16="http://schemas.microsoft.com/office/drawing/2014/main" id="{08B733A3-124B-4166-8026-9B35AE60ED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685" y="237552"/>
            <a:ext cx="3126626" cy="725046"/>
          </a:xfrm>
          <a:prstGeom prst="rect">
            <a:avLst/>
          </a:prstGeom>
        </p:spPr>
      </p:pic>
      <p:sp>
        <p:nvSpPr>
          <p:cNvPr id="15" name="Titolo 14">
            <a:extLst>
              <a:ext uri="{FF2B5EF4-FFF2-40B4-BE49-F238E27FC236}">
                <a16:creationId xmlns:a16="http://schemas.microsoft.com/office/drawing/2014/main" id="{B324E6F9-2EA9-4CEE-8F69-15CBCBCC4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2000" y="2033546"/>
            <a:ext cx="10548000" cy="1325563"/>
          </a:xfrm>
          <a:prstGeom prst="rect">
            <a:avLst/>
          </a:prstGeom>
        </p:spPr>
        <p:txBody>
          <a:bodyPr anchor="ctr"/>
          <a:lstStyle>
            <a:lvl1pPr algn="ctr">
              <a:defRPr sz="4000">
                <a:solidFill>
                  <a:schemeClr val="bg1"/>
                </a:solidFill>
                <a:latin typeface="Futura Hv BT" panose="020B0702020204020204" pitchFamily="34" charset="0"/>
              </a:defRPr>
            </a:lvl1pPr>
          </a:lstStyle>
          <a:p>
            <a:r>
              <a:rPr lang="it-IT" dirty="0"/>
              <a:t>TITOLO DELLA SLIDE</a:t>
            </a:r>
          </a:p>
        </p:txBody>
      </p:sp>
      <p:sp>
        <p:nvSpPr>
          <p:cNvPr id="19" name="Segnaposto testo 18">
            <a:extLst>
              <a:ext uri="{FF2B5EF4-FFF2-40B4-BE49-F238E27FC236}">
                <a16:creationId xmlns:a16="http://schemas.microsoft.com/office/drawing/2014/main" id="{E95E6998-7F06-4B0A-8B38-1C80F599D1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41972" y="3908811"/>
            <a:ext cx="10547286" cy="68879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000">
                <a:solidFill>
                  <a:schemeClr val="bg1"/>
                </a:solidFill>
                <a:latin typeface="Futura Hv BT" panose="020B0702020204020204" pitchFamily="34" charset="0"/>
              </a:defRPr>
            </a:lvl1pPr>
          </a:lstStyle>
          <a:p>
            <a:pPr lvl="0"/>
            <a:r>
              <a:rPr lang="it-IT" sz="3000" dirty="0">
                <a:latin typeface="Futura Hv BT" panose="020B0702020204020204" pitchFamily="34" charset="0"/>
              </a:rPr>
              <a:t>Sottotitolo della slide</a:t>
            </a:r>
            <a:endParaRPr lang="it-IT" dirty="0"/>
          </a:p>
        </p:txBody>
      </p:sp>
      <p:sp>
        <p:nvSpPr>
          <p:cNvPr id="22" name="Segnaposto testo 21">
            <a:extLst>
              <a:ext uri="{FF2B5EF4-FFF2-40B4-BE49-F238E27FC236}">
                <a16:creationId xmlns:a16="http://schemas.microsoft.com/office/drawing/2014/main" id="{C7DEC62B-2839-435A-A6D6-321D211E888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22000" y="5980004"/>
            <a:ext cx="10548000" cy="3933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500">
                <a:solidFill>
                  <a:schemeClr val="bg1"/>
                </a:solidFill>
                <a:latin typeface="Futura Md BT" panose="020B0602020204020303" pitchFamily="34" charset="0"/>
              </a:defRPr>
            </a:lvl1pPr>
          </a:lstStyle>
          <a:p>
            <a:pPr lvl="0"/>
            <a:r>
              <a:rPr lang="it-IT" dirty="0"/>
              <a:t>GG Mese AAAA</a:t>
            </a:r>
          </a:p>
        </p:txBody>
      </p:sp>
    </p:spTree>
    <p:extLst>
      <p:ext uri="{BB962C8B-B14F-4D97-AF65-F5344CB8AC3E}">
        <p14:creationId xmlns:p14="http://schemas.microsoft.com/office/powerpoint/2010/main" val="3689974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ttangolo 23">
            <a:extLst>
              <a:ext uri="{FF2B5EF4-FFF2-40B4-BE49-F238E27FC236}">
                <a16:creationId xmlns:a16="http://schemas.microsoft.com/office/drawing/2014/main" id="{DE8F22E1-7CA4-4CBF-981E-9B0007FDEF44}"/>
              </a:ext>
            </a:extLst>
          </p:cNvPr>
          <p:cNvSpPr/>
          <p:nvPr userDrawn="1"/>
        </p:nvSpPr>
        <p:spPr>
          <a:xfrm>
            <a:off x="1" y="462508"/>
            <a:ext cx="10058400" cy="737642"/>
          </a:xfrm>
          <a:prstGeom prst="rect">
            <a:avLst/>
          </a:prstGeom>
          <a:solidFill>
            <a:srgbClr val="0142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u="sng" dirty="0"/>
          </a:p>
        </p:txBody>
      </p:sp>
      <p:pic>
        <p:nvPicPr>
          <p:cNvPr id="25" name="Immagine 24" descr="Immagine che contiene disegnando, segnale&#10;&#10;Descrizione generata automaticamente">
            <a:extLst>
              <a:ext uri="{FF2B5EF4-FFF2-40B4-BE49-F238E27FC236}">
                <a16:creationId xmlns:a16="http://schemas.microsoft.com/office/drawing/2014/main" id="{564C3619-8DE1-4442-BF91-DFF39CBE7DE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08" y="578345"/>
            <a:ext cx="2189993" cy="505969"/>
          </a:xfrm>
          <a:prstGeom prst="rect">
            <a:avLst/>
          </a:prstGeom>
        </p:spPr>
      </p:pic>
      <p:sp>
        <p:nvSpPr>
          <p:cNvPr id="3" name="Titolo 2">
            <a:extLst>
              <a:ext uri="{FF2B5EF4-FFF2-40B4-BE49-F238E27FC236}">
                <a16:creationId xmlns:a16="http://schemas.microsoft.com/office/drawing/2014/main" id="{A40A897D-BD4D-4C1C-9341-7C85AA3A77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82388" y="556322"/>
            <a:ext cx="7103584" cy="562168"/>
          </a:xfrm>
          <a:prstGeom prst="rect">
            <a:avLst/>
          </a:prstGeom>
          <a:noFill/>
        </p:spPr>
        <p:txBody>
          <a:bodyPr anchor="ctr"/>
          <a:lstStyle>
            <a:lvl1pPr>
              <a:defRPr sz="3000">
                <a:solidFill>
                  <a:schemeClr val="bg1"/>
                </a:solidFill>
                <a:latin typeface="Futura Hv BT" panose="020B0702020204020204" pitchFamily="34" charset="0"/>
              </a:defRPr>
            </a:lvl1pPr>
          </a:lstStyle>
          <a:p>
            <a:r>
              <a:rPr lang="it-IT" dirty="0"/>
              <a:t>TITOLO</a:t>
            </a:r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0A37F77B-1BE5-4585-B9E7-5A0A1FA5297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96344" y="1406000"/>
            <a:ext cx="9789032" cy="464442"/>
          </a:xfrm>
          <a:prstGeom prst="rect">
            <a:avLst/>
          </a:prstGeo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Md BT" panose="020B0602020204020303" pitchFamily="34" charset="0"/>
                <a:ea typeface="+mn-ea"/>
                <a:cs typeface="+mn-cs"/>
              </a:rPr>
              <a:t>SOTTOTITOLO</a:t>
            </a:r>
          </a:p>
        </p:txBody>
      </p:sp>
      <p:sp>
        <p:nvSpPr>
          <p:cNvPr id="20" name="Segnaposto testo 18">
            <a:extLst>
              <a:ext uri="{FF2B5EF4-FFF2-40B4-BE49-F238E27FC236}">
                <a16:creationId xmlns:a16="http://schemas.microsoft.com/office/drawing/2014/main" id="{85041CF0-EE14-4C4F-BB98-C815E264B45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6344" y="2195513"/>
            <a:ext cx="11808000" cy="3625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latin typeface="Futura Lt BT" panose="020B0402020204020303" pitchFamily="34" charset="0"/>
              </a:defRPr>
            </a:lvl1pPr>
            <a:lvl2pPr marL="457200" indent="0">
              <a:buNone/>
              <a:defRPr sz="2000">
                <a:latin typeface="Futura Lt BT" panose="020B0402020204020303" pitchFamily="34" charset="0"/>
              </a:defRPr>
            </a:lvl2pPr>
            <a:lvl3pPr marL="914400" indent="0">
              <a:buNone/>
              <a:defRPr sz="2000">
                <a:latin typeface="Futura Lt BT" panose="020B0402020204020303" pitchFamily="34" charset="0"/>
              </a:defRPr>
            </a:lvl3pPr>
            <a:lvl4pPr marL="1371600" indent="0">
              <a:buNone/>
              <a:defRPr sz="2000">
                <a:latin typeface="Futura Lt BT" panose="020B0402020204020303" pitchFamily="34" charset="0"/>
              </a:defRPr>
            </a:lvl4pPr>
            <a:lvl5pPr marL="1828800" indent="0">
              <a:buNone/>
              <a:defRPr sz="2000">
                <a:latin typeface="Futura Lt BT" panose="020B0402020204020303" pitchFamily="34" charset="0"/>
              </a:defRPr>
            </a:lvl5pPr>
          </a:lstStyle>
          <a:p>
            <a:pPr lvl="0"/>
            <a:r>
              <a:rPr lang="it-IT" dirty="0"/>
              <a:t>Testo</a:t>
            </a:r>
          </a:p>
        </p:txBody>
      </p:sp>
      <p:sp>
        <p:nvSpPr>
          <p:cNvPr id="21" name="Segnaposto data 3">
            <a:extLst>
              <a:ext uri="{FF2B5EF4-FFF2-40B4-BE49-F238E27FC236}">
                <a16:creationId xmlns:a16="http://schemas.microsoft.com/office/drawing/2014/main" id="{4E7B1584-8679-463D-8B22-C860B1C77E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6343" y="6379858"/>
            <a:ext cx="3588006" cy="365125"/>
          </a:xfrm>
        </p:spPr>
        <p:txBody>
          <a:bodyPr anchor="b"/>
          <a:lstStyle>
            <a:lvl1pPr>
              <a:defRPr sz="1050"/>
            </a:lvl1pPr>
          </a:lstStyle>
          <a:p>
            <a:r>
              <a:rPr lang="it-IT">
                <a:solidFill>
                  <a:srgbClr val="014289"/>
                </a:solidFill>
                <a:latin typeface="Futura Md BT" panose="020B0602020204020303" pitchFamily="34" charset="0"/>
              </a:rPr>
              <a:t>Settore</a:t>
            </a:r>
            <a:endParaRPr lang="it-IT" dirty="0">
              <a:solidFill>
                <a:srgbClr val="014289"/>
              </a:solidFill>
              <a:latin typeface="Futura Md BT" panose="020B0602020204020303" pitchFamily="34" charset="0"/>
            </a:endParaRPr>
          </a:p>
        </p:txBody>
      </p:sp>
      <p:sp>
        <p:nvSpPr>
          <p:cNvPr id="22" name="Segnaposto numero diapositiva 5">
            <a:extLst>
              <a:ext uri="{FF2B5EF4-FFF2-40B4-BE49-F238E27FC236}">
                <a16:creationId xmlns:a16="http://schemas.microsoft.com/office/drawing/2014/main" id="{6A54C824-FDBA-44C8-9273-F98A19938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61144" y="6356350"/>
            <a:ext cx="2743200" cy="365125"/>
          </a:xfrm>
        </p:spPr>
        <p:txBody>
          <a:bodyPr anchor="b"/>
          <a:lstStyle>
            <a:lvl1pPr algn="r">
              <a:defRPr sz="1050"/>
            </a:lvl1pPr>
          </a:lstStyle>
          <a:p>
            <a:r>
              <a:rPr lang="it-IT">
                <a:solidFill>
                  <a:srgbClr val="014289"/>
                </a:solidFill>
                <a:latin typeface="Futura Md BT" panose="020B0602020204020303" pitchFamily="34" charset="0"/>
              </a:rPr>
              <a:t>Data</a:t>
            </a:r>
            <a:endParaRPr lang="it-IT" dirty="0">
              <a:solidFill>
                <a:srgbClr val="014289"/>
              </a:solidFill>
              <a:latin typeface="Futura Md BT" panose="020B0602020204020303" pitchFamily="34" charset="0"/>
            </a:endParaRPr>
          </a:p>
        </p:txBody>
      </p:sp>
      <p:sp>
        <p:nvSpPr>
          <p:cNvPr id="23" name="Segnaposto numero diapositiva 5">
            <a:extLst>
              <a:ext uri="{FF2B5EF4-FFF2-40B4-BE49-F238E27FC236}">
                <a16:creationId xmlns:a16="http://schemas.microsoft.com/office/drawing/2014/main" id="{4E111730-4F80-4B77-9017-22F221DB46D4}"/>
              </a:ext>
            </a:extLst>
          </p:cNvPr>
          <p:cNvSpPr txBox="1">
            <a:spLocks/>
          </p:cNvSpPr>
          <p:nvPr userDrawn="1"/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347B8B0-A5D9-4F82-A804-AC1C284BEC0D}" type="slidenum">
              <a:rPr lang="it-IT" sz="1200" smtClean="0">
                <a:solidFill>
                  <a:srgbClr val="014289"/>
                </a:solidFill>
                <a:latin typeface="Futura Lt BT" panose="020B0402020204020303" pitchFamily="34" charset="0"/>
              </a:rPr>
              <a:pPr algn="ctr"/>
              <a:t>‹N›</a:t>
            </a:fld>
            <a:endParaRPr lang="it-IT" sz="1200" dirty="0">
              <a:solidFill>
                <a:srgbClr val="014289"/>
              </a:solidFill>
              <a:latin typeface="Futura Lt BT" panose="020B04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64787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121" userDrawn="1">
          <p15:clr>
            <a:srgbClr val="FBAE40"/>
          </p15:clr>
        </p15:guide>
        <p15:guide id="4" pos="755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ontenuto v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ttangolo 23">
            <a:extLst>
              <a:ext uri="{FF2B5EF4-FFF2-40B4-BE49-F238E27FC236}">
                <a16:creationId xmlns:a16="http://schemas.microsoft.com/office/drawing/2014/main" id="{DE8F22E1-7CA4-4CBF-981E-9B0007FDEF44}"/>
              </a:ext>
            </a:extLst>
          </p:cNvPr>
          <p:cNvSpPr/>
          <p:nvPr userDrawn="1"/>
        </p:nvSpPr>
        <p:spPr>
          <a:xfrm>
            <a:off x="2815627" y="462508"/>
            <a:ext cx="7242773" cy="737642"/>
          </a:xfrm>
          <a:prstGeom prst="rect">
            <a:avLst/>
          </a:prstGeom>
          <a:solidFill>
            <a:srgbClr val="0142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u="sng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A40A897D-BD4D-4C1C-9341-7C85AA3A77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82388" y="556322"/>
            <a:ext cx="7103584" cy="562168"/>
          </a:xfrm>
          <a:prstGeom prst="rect">
            <a:avLst/>
          </a:prstGeom>
          <a:noFill/>
        </p:spPr>
        <p:txBody>
          <a:bodyPr anchor="ctr"/>
          <a:lstStyle>
            <a:lvl1pPr>
              <a:defRPr sz="3000">
                <a:solidFill>
                  <a:schemeClr val="bg1"/>
                </a:solidFill>
                <a:latin typeface="Futura Hv BT" panose="020B0702020204020204" pitchFamily="34" charset="0"/>
              </a:defRPr>
            </a:lvl1pPr>
          </a:lstStyle>
          <a:p>
            <a:r>
              <a:rPr lang="it-IT" dirty="0"/>
              <a:t>TITOLO</a:t>
            </a:r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0A37F77B-1BE5-4585-B9E7-5A0A1FA5297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96344" y="1406000"/>
            <a:ext cx="9789032" cy="464442"/>
          </a:xfrm>
          <a:prstGeom prst="rect">
            <a:avLst/>
          </a:prstGeo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Md BT" panose="020B0602020204020303" pitchFamily="34" charset="0"/>
                <a:ea typeface="+mn-ea"/>
                <a:cs typeface="+mn-cs"/>
              </a:rPr>
              <a:t>SOTTOTITOLO</a:t>
            </a:r>
          </a:p>
        </p:txBody>
      </p:sp>
      <p:sp>
        <p:nvSpPr>
          <p:cNvPr id="20" name="Segnaposto testo 18">
            <a:extLst>
              <a:ext uri="{FF2B5EF4-FFF2-40B4-BE49-F238E27FC236}">
                <a16:creationId xmlns:a16="http://schemas.microsoft.com/office/drawing/2014/main" id="{85041CF0-EE14-4C4F-BB98-C815E264B45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6344" y="2195513"/>
            <a:ext cx="11808000" cy="3625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latin typeface="Futura Lt BT" panose="020B0402020204020303" pitchFamily="34" charset="0"/>
              </a:defRPr>
            </a:lvl1pPr>
            <a:lvl2pPr marL="457200" indent="0">
              <a:buNone/>
              <a:defRPr sz="2000">
                <a:latin typeface="Futura Lt BT" panose="020B0402020204020303" pitchFamily="34" charset="0"/>
              </a:defRPr>
            </a:lvl2pPr>
            <a:lvl3pPr marL="914400" indent="0">
              <a:buNone/>
              <a:defRPr sz="2000">
                <a:latin typeface="Futura Lt BT" panose="020B0402020204020303" pitchFamily="34" charset="0"/>
              </a:defRPr>
            </a:lvl3pPr>
            <a:lvl4pPr marL="1371600" indent="0">
              <a:buNone/>
              <a:defRPr sz="2000">
                <a:latin typeface="Futura Lt BT" panose="020B0402020204020303" pitchFamily="34" charset="0"/>
              </a:defRPr>
            </a:lvl4pPr>
            <a:lvl5pPr marL="1828800" indent="0">
              <a:buNone/>
              <a:defRPr sz="2000">
                <a:latin typeface="Futura Lt BT" panose="020B0402020204020303" pitchFamily="34" charset="0"/>
              </a:defRPr>
            </a:lvl5pPr>
          </a:lstStyle>
          <a:p>
            <a:pPr lvl="0"/>
            <a:r>
              <a:rPr lang="it-IT" dirty="0"/>
              <a:t>Testo</a:t>
            </a:r>
          </a:p>
        </p:txBody>
      </p:sp>
      <p:sp>
        <p:nvSpPr>
          <p:cNvPr id="21" name="Segnaposto data 3">
            <a:extLst>
              <a:ext uri="{FF2B5EF4-FFF2-40B4-BE49-F238E27FC236}">
                <a16:creationId xmlns:a16="http://schemas.microsoft.com/office/drawing/2014/main" id="{4E7B1584-8679-463D-8B22-C860B1C77E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6343" y="6379858"/>
            <a:ext cx="3588006" cy="365125"/>
          </a:xfrm>
        </p:spPr>
        <p:txBody>
          <a:bodyPr anchor="b"/>
          <a:lstStyle>
            <a:lvl1pPr>
              <a:defRPr sz="1050"/>
            </a:lvl1pPr>
          </a:lstStyle>
          <a:p>
            <a:r>
              <a:rPr lang="it-IT">
                <a:solidFill>
                  <a:srgbClr val="014289"/>
                </a:solidFill>
                <a:latin typeface="Futura Md BT" panose="020B0602020204020303" pitchFamily="34" charset="0"/>
              </a:rPr>
              <a:t>Settore</a:t>
            </a:r>
            <a:endParaRPr lang="it-IT" dirty="0">
              <a:solidFill>
                <a:srgbClr val="014289"/>
              </a:solidFill>
              <a:latin typeface="Futura Md BT" panose="020B0602020204020303" pitchFamily="34" charset="0"/>
            </a:endParaRPr>
          </a:p>
        </p:txBody>
      </p:sp>
      <p:sp>
        <p:nvSpPr>
          <p:cNvPr id="22" name="Segnaposto numero diapositiva 5">
            <a:extLst>
              <a:ext uri="{FF2B5EF4-FFF2-40B4-BE49-F238E27FC236}">
                <a16:creationId xmlns:a16="http://schemas.microsoft.com/office/drawing/2014/main" id="{6A54C824-FDBA-44C8-9273-F98A19938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61144" y="6356350"/>
            <a:ext cx="2743200" cy="365125"/>
          </a:xfrm>
        </p:spPr>
        <p:txBody>
          <a:bodyPr anchor="b"/>
          <a:lstStyle>
            <a:lvl1pPr algn="r">
              <a:defRPr sz="1050"/>
            </a:lvl1pPr>
          </a:lstStyle>
          <a:p>
            <a:r>
              <a:rPr lang="it-IT">
                <a:solidFill>
                  <a:srgbClr val="014289"/>
                </a:solidFill>
                <a:latin typeface="Futura Md BT" panose="020B0602020204020303" pitchFamily="34" charset="0"/>
              </a:rPr>
              <a:t>Data</a:t>
            </a:r>
            <a:endParaRPr lang="it-IT" dirty="0">
              <a:solidFill>
                <a:srgbClr val="014289"/>
              </a:solidFill>
              <a:latin typeface="Futura Md BT" panose="020B0602020204020303" pitchFamily="34" charset="0"/>
            </a:endParaRPr>
          </a:p>
        </p:txBody>
      </p:sp>
      <p:sp>
        <p:nvSpPr>
          <p:cNvPr id="23" name="Segnaposto numero diapositiva 5">
            <a:extLst>
              <a:ext uri="{FF2B5EF4-FFF2-40B4-BE49-F238E27FC236}">
                <a16:creationId xmlns:a16="http://schemas.microsoft.com/office/drawing/2014/main" id="{4E111730-4F80-4B77-9017-22F221DB46D4}"/>
              </a:ext>
            </a:extLst>
          </p:cNvPr>
          <p:cNvSpPr txBox="1">
            <a:spLocks/>
          </p:cNvSpPr>
          <p:nvPr userDrawn="1"/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347B8B0-A5D9-4F82-A804-AC1C284BEC0D}" type="slidenum">
              <a:rPr lang="it-IT" sz="1200" smtClean="0">
                <a:solidFill>
                  <a:srgbClr val="014289"/>
                </a:solidFill>
                <a:latin typeface="Futura Lt BT" panose="020B0402020204020303" pitchFamily="34" charset="0"/>
              </a:rPr>
              <a:pPr algn="ctr"/>
              <a:t>‹N›</a:t>
            </a:fld>
            <a:endParaRPr lang="it-IT" sz="1200" dirty="0">
              <a:solidFill>
                <a:srgbClr val="014289"/>
              </a:solidFill>
              <a:latin typeface="Futura Lt BT" panose="020B0402020204020303" pitchFamily="34" charset="0"/>
            </a:endParaRPr>
          </a:p>
        </p:txBody>
      </p:sp>
      <p:pic>
        <p:nvPicPr>
          <p:cNvPr id="10" name="Immagine 9" descr="Immagine che contiene orologio, segnale&#10;&#10;Descrizione generata automaticamente">
            <a:extLst>
              <a:ext uri="{FF2B5EF4-FFF2-40B4-BE49-F238E27FC236}">
                <a16:creationId xmlns:a16="http://schemas.microsoft.com/office/drawing/2014/main" id="{281C1855-868C-4C6D-90BD-ED4E80B5CC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08" y="598820"/>
            <a:ext cx="2005309" cy="46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6779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21">
          <p15:clr>
            <a:srgbClr val="FBAE40"/>
          </p15:clr>
        </p15:guide>
        <p15:guide id="4" pos="7559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hius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>
            <a:extLst>
              <a:ext uri="{FF2B5EF4-FFF2-40B4-BE49-F238E27FC236}">
                <a16:creationId xmlns:a16="http://schemas.microsoft.com/office/drawing/2014/main" id="{38CACC96-8369-4230-81EA-2B864C06C1AD}"/>
              </a:ext>
            </a:extLst>
          </p:cNvPr>
          <p:cNvSpPr/>
          <p:nvPr userDrawn="1"/>
        </p:nvSpPr>
        <p:spPr>
          <a:xfrm>
            <a:off x="0" y="1459684"/>
            <a:ext cx="12192000" cy="5398316"/>
          </a:xfrm>
          <a:prstGeom prst="rect">
            <a:avLst/>
          </a:prstGeom>
          <a:solidFill>
            <a:srgbClr val="0142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D07B5EE-E40C-49AD-B4F0-67663B8B0B0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00" y="3611234"/>
            <a:ext cx="10548000" cy="41791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500">
                <a:solidFill>
                  <a:schemeClr val="bg1"/>
                </a:solidFill>
                <a:latin typeface="Futura Hv BT" panose="020B0702020204020204" pitchFamily="34" charset="0"/>
              </a:defRPr>
            </a:lvl1pPr>
          </a:lstStyle>
          <a:p>
            <a:pPr lvl="0"/>
            <a:r>
              <a:rPr lang="it-IT" sz="2500" dirty="0">
                <a:latin typeface="Futura Hv BT" panose="020B0702020204020204" pitchFamily="34" charset="0"/>
              </a:rPr>
              <a:t>Nome Cognome</a:t>
            </a:r>
          </a:p>
        </p:txBody>
      </p:sp>
      <p:pic>
        <p:nvPicPr>
          <p:cNvPr id="14" name="Immagine 13" descr="Immagine che contiene orologio, segnale&#10;&#10;Descrizione generata automaticamente">
            <a:extLst>
              <a:ext uri="{FF2B5EF4-FFF2-40B4-BE49-F238E27FC236}">
                <a16:creationId xmlns:a16="http://schemas.microsoft.com/office/drawing/2014/main" id="{08B733A3-124B-4166-8026-9B35AE60ED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685" y="237552"/>
            <a:ext cx="3126626" cy="725046"/>
          </a:xfrm>
          <a:prstGeom prst="rect">
            <a:avLst/>
          </a:prstGeom>
        </p:spPr>
      </p:pic>
      <p:sp>
        <p:nvSpPr>
          <p:cNvPr id="15" name="Titolo 14">
            <a:extLst>
              <a:ext uri="{FF2B5EF4-FFF2-40B4-BE49-F238E27FC236}">
                <a16:creationId xmlns:a16="http://schemas.microsoft.com/office/drawing/2014/main" id="{B324E6F9-2EA9-4CEE-8F69-15CBCBCC4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2000" y="2033546"/>
            <a:ext cx="10548000" cy="1325563"/>
          </a:xfrm>
          <a:prstGeom prst="rect">
            <a:avLst/>
          </a:prstGeom>
        </p:spPr>
        <p:txBody>
          <a:bodyPr anchor="ctr"/>
          <a:lstStyle>
            <a:lvl1pPr algn="ctr">
              <a:defRPr sz="4000">
                <a:solidFill>
                  <a:schemeClr val="bg1"/>
                </a:solidFill>
                <a:latin typeface="Futura Hv BT" panose="020B0702020204020204" pitchFamily="34" charset="0"/>
              </a:defRPr>
            </a:lvl1pPr>
          </a:lstStyle>
          <a:p>
            <a:r>
              <a:rPr lang="it-IT" dirty="0"/>
              <a:t>Grazie per l'attenzione!</a:t>
            </a:r>
          </a:p>
        </p:txBody>
      </p:sp>
      <p:sp>
        <p:nvSpPr>
          <p:cNvPr id="9" name="Segnaposto data 3">
            <a:extLst>
              <a:ext uri="{FF2B5EF4-FFF2-40B4-BE49-F238E27FC236}">
                <a16:creationId xmlns:a16="http://schemas.microsoft.com/office/drawing/2014/main" id="{4F2B989C-E3DA-4C57-8A04-42181FECC9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6343" y="6379858"/>
            <a:ext cx="3588006" cy="365125"/>
          </a:xfrm>
        </p:spPr>
        <p:txBody>
          <a:bodyPr anchor="b"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r>
              <a:rPr lang="it-IT">
                <a:latin typeface="Futura Md BT" panose="020B0602020204020303" pitchFamily="34" charset="0"/>
              </a:rPr>
              <a:t>Settore</a:t>
            </a:r>
            <a:endParaRPr lang="it-IT" dirty="0">
              <a:latin typeface="Futura Md BT" panose="020B0602020204020303" pitchFamily="34" charset="0"/>
            </a:endParaRPr>
          </a:p>
        </p:txBody>
      </p:sp>
      <p:sp>
        <p:nvSpPr>
          <p:cNvPr id="11" name="Segnaposto numero diapositiva 5">
            <a:extLst>
              <a:ext uri="{FF2B5EF4-FFF2-40B4-BE49-F238E27FC236}">
                <a16:creationId xmlns:a16="http://schemas.microsoft.com/office/drawing/2014/main" id="{09B52450-5B3C-4D54-9ABD-6B11E856F28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9261144" y="6356350"/>
            <a:ext cx="2743200" cy="365125"/>
          </a:xfrm>
        </p:spPr>
        <p:txBody>
          <a:bodyPr anchor="b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r>
              <a:rPr lang="it-IT">
                <a:latin typeface="Futura Md BT" panose="020B0602020204020303" pitchFamily="34" charset="0"/>
              </a:rPr>
              <a:t>Data</a:t>
            </a:r>
            <a:endParaRPr lang="it-IT" dirty="0">
              <a:latin typeface="Futura Md BT" panose="020B0602020204020303" pitchFamily="34" charset="0"/>
            </a:endParaRPr>
          </a:p>
        </p:txBody>
      </p:sp>
      <p:sp>
        <p:nvSpPr>
          <p:cNvPr id="16" name="Segnaposto testo 2">
            <a:extLst>
              <a:ext uri="{FF2B5EF4-FFF2-40B4-BE49-F238E27FC236}">
                <a16:creationId xmlns:a16="http://schemas.microsoft.com/office/drawing/2014/main" id="{C08E7C30-7F46-4E6D-982A-824AD61B742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2000" y="4104647"/>
            <a:ext cx="10548000" cy="41791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500">
                <a:solidFill>
                  <a:schemeClr val="bg1"/>
                </a:solidFill>
                <a:latin typeface="Futura Hv BT" panose="020B0702020204020204" pitchFamily="34" charset="0"/>
              </a:defRPr>
            </a:lvl1pPr>
          </a:lstStyle>
          <a:p>
            <a:pPr lvl="0"/>
            <a:r>
              <a:rPr lang="it-IT" sz="2500" dirty="0">
                <a:latin typeface="Futura Hv BT" panose="020B0702020204020204" pitchFamily="34" charset="0"/>
              </a:rPr>
              <a:t>Settore</a:t>
            </a:r>
          </a:p>
        </p:txBody>
      </p:sp>
      <p:sp>
        <p:nvSpPr>
          <p:cNvPr id="18" name="Segnaposto testo 2">
            <a:extLst>
              <a:ext uri="{FF2B5EF4-FFF2-40B4-BE49-F238E27FC236}">
                <a16:creationId xmlns:a16="http://schemas.microsoft.com/office/drawing/2014/main" id="{78922188-97B6-40B3-8025-6CF54886A75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2000" y="4598061"/>
            <a:ext cx="10548000" cy="41791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500">
                <a:solidFill>
                  <a:schemeClr val="bg1"/>
                </a:solidFill>
                <a:latin typeface="Futura Hv BT" panose="020B0702020204020204" pitchFamily="34" charset="0"/>
              </a:defRPr>
            </a:lvl1pPr>
          </a:lstStyle>
          <a:p>
            <a:pPr lvl="0"/>
            <a:r>
              <a:rPr lang="it-IT" sz="2500" dirty="0">
                <a:latin typeface="Futura Hv BT" panose="020B0702020204020204" pitchFamily="34" charset="0"/>
              </a:rPr>
              <a:t>Telefono – Email</a:t>
            </a:r>
          </a:p>
        </p:txBody>
      </p:sp>
    </p:spTree>
    <p:extLst>
      <p:ext uri="{BB962C8B-B14F-4D97-AF65-F5344CB8AC3E}">
        <p14:creationId xmlns:p14="http://schemas.microsoft.com/office/powerpoint/2010/main" val="230147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B7AB92E-99A1-49BA-BFC3-045C2A092B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Settore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835C0FC-56CD-42A9-9C55-6D47FAD751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56CFD8-EC52-4EF0-9C9A-9D5F0F6E20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47B8B0-A5D9-4F82-A804-AC1C284BEC0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7368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8B6DF1F-0792-428C-9379-04EDB82A2C2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22000" y="6036276"/>
            <a:ext cx="10548000" cy="393300"/>
          </a:xfrm>
        </p:spPr>
        <p:txBody>
          <a:bodyPr/>
          <a:lstStyle/>
          <a:p>
            <a:r>
              <a:rPr lang="it-IT" dirty="0"/>
              <a:t>2-4 settembre 2020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D7DA9D4-C476-4AEA-BD9C-E6AF35DC0C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2000" y="5315583"/>
            <a:ext cx="10547286" cy="688791"/>
          </a:xfrm>
        </p:spPr>
        <p:txBody>
          <a:bodyPr/>
          <a:lstStyle/>
          <a:p>
            <a:r>
              <a:rPr lang="it-IT" dirty="0"/>
              <a:t>XLI Conferenza Scientifica Annuale </a:t>
            </a:r>
            <a:r>
              <a:rPr lang="it-IT" dirty="0" err="1"/>
              <a:t>A.I.S.Re</a:t>
            </a:r>
            <a:r>
              <a:rPr lang="it-IT" dirty="0"/>
              <a:t>.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D1E2D31F-ABAE-4E8B-B5BF-F16A46ACC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286" y="2217672"/>
            <a:ext cx="10548000" cy="2771831"/>
          </a:xfrm>
        </p:spPr>
        <p:txBody>
          <a:bodyPr/>
          <a:lstStyle/>
          <a:p>
            <a:r>
              <a:rPr lang="it-IT" dirty="0"/>
              <a:t>IL MANIFATTURIERO BRESCIANO DI FRONTE ALLE SFIDE COMPETITIVE</a:t>
            </a:r>
            <a:br>
              <a:rPr lang="it-IT" dirty="0"/>
            </a:br>
            <a:r>
              <a:rPr lang="it-IT" sz="2600" dirty="0"/>
              <a:t>Davide Fedreghini</a:t>
            </a:r>
            <a:br>
              <a:rPr lang="it-IT" sz="2600" dirty="0"/>
            </a:br>
            <a:r>
              <a:rPr lang="it-IT" sz="2600" dirty="0"/>
              <a:t>Caterina Perugini</a:t>
            </a:r>
            <a:br>
              <a:rPr lang="it-IT" sz="2600" dirty="0"/>
            </a:br>
            <a:r>
              <a:rPr lang="it-IT" sz="2600" dirty="0"/>
              <a:t>Tommaso Ganugi</a:t>
            </a:r>
          </a:p>
        </p:txBody>
      </p:sp>
      <p:pic>
        <p:nvPicPr>
          <p:cNvPr id="13" name="Immagine 12" descr="Immagine che contiene orologio, segnale&#10;&#10;Descrizione generata automaticamente">
            <a:extLst>
              <a:ext uri="{FF2B5EF4-FFF2-40B4-BE49-F238E27FC236}">
                <a16:creationId xmlns:a16="http://schemas.microsoft.com/office/drawing/2014/main" id="{CAE4C372-9937-4D71-82BC-2975A6D72A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685" y="237552"/>
            <a:ext cx="3126626" cy="725046"/>
          </a:xfrm>
          <a:prstGeom prst="rect">
            <a:avLst/>
          </a:prstGeom>
        </p:spPr>
      </p:pic>
      <p:pic>
        <p:nvPicPr>
          <p:cNvPr id="8" name="Immagine 7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521CA2A8-2573-4D96-9AE3-4DCE4F8F62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844" y="5099448"/>
            <a:ext cx="956442" cy="100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5631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44685B8C-6DD3-41B3-BA1A-490F3681DC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3600" y="2160000"/>
            <a:ext cx="6495241" cy="4229162"/>
          </a:xfrm>
          <a:prstGeom prst="rect">
            <a:avLst/>
          </a:prstGeom>
        </p:spPr>
      </p:pic>
      <p:sp>
        <p:nvSpPr>
          <p:cNvPr id="7" name="Titolo 6">
            <a:extLst>
              <a:ext uri="{FF2B5EF4-FFF2-40B4-BE49-F238E27FC236}">
                <a16:creationId xmlns:a16="http://schemas.microsoft.com/office/drawing/2014/main" id="{1DFE74E1-6660-4876-B95A-0EF767270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 L’ADOZIONE DI TECNOLOGIE 4.0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A2586AA-094A-4BEF-B9C3-3BF5AA5CB548}"/>
              </a:ext>
            </a:extLst>
          </p:cNvPr>
          <p:cNvSpPr txBox="1"/>
          <p:nvPr/>
        </p:nvSpPr>
        <p:spPr>
          <a:xfrm>
            <a:off x="4596085" y="1379871"/>
            <a:ext cx="29998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>
                <a:latin typeface="Futura Lt BT" panose="020B0402020204020303" pitchFamily="34" charset="0"/>
                <a:ea typeface="MS ??"/>
              </a:rPr>
              <a:t>Le tecnologie 4.0 adottate</a:t>
            </a:r>
          </a:p>
          <a:p>
            <a:pPr algn="ctr"/>
            <a:r>
              <a:rPr lang="it-IT" sz="2000" dirty="0">
                <a:latin typeface="Futura Lt BT" panose="020B0402020204020303" pitchFamily="34" charset="0"/>
                <a:ea typeface="MS ??"/>
              </a:rPr>
              <a:t>(% imprese 4.0)</a:t>
            </a:r>
            <a:endParaRPr lang="it-IT" sz="2000" dirty="0">
              <a:effectLst/>
              <a:latin typeface="Futura Lt BT" panose="020B0402020204020303" pitchFamily="34" charset="0"/>
              <a:ea typeface="MS ??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6C00D61-882B-4458-825D-09F7067F65A1}"/>
              </a:ext>
            </a:extLst>
          </p:cNvPr>
          <p:cNvSpPr txBox="1"/>
          <p:nvPr/>
        </p:nvSpPr>
        <p:spPr>
          <a:xfrm>
            <a:off x="7269566" y="5722498"/>
            <a:ext cx="45386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>
                <a:latin typeface="Futura Lt BT" panose="020B0402020204020303" pitchFamily="34" charset="0"/>
              </a:rPr>
              <a:t>Domanda: </a:t>
            </a:r>
          </a:p>
          <a:p>
            <a:r>
              <a:rPr lang="it-IT" sz="1400" i="1" dirty="0">
                <a:latin typeface="Futura Lt BT" panose="020B0402020204020303" pitchFamily="34" charset="0"/>
              </a:rPr>
              <a:t>“Quali tecnologie 4.0 sono adottate dalla sua azienda?”</a:t>
            </a:r>
          </a:p>
          <a:p>
            <a:r>
              <a:rPr lang="it-IT" sz="1400" i="1" dirty="0">
                <a:latin typeface="Futura Lt BT" panose="020B0402020204020303" pitchFamily="34" charset="0"/>
              </a:rPr>
              <a:t>Possibili risposte multiple. </a:t>
            </a:r>
          </a:p>
        </p:txBody>
      </p:sp>
    </p:spTree>
    <p:extLst>
      <p:ext uri="{BB962C8B-B14F-4D97-AF65-F5344CB8AC3E}">
        <p14:creationId xmlns:p14="http://schemas.microsoft.com/office/powerpoint/2010/main" val="26306225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1DFE74E1-6660-4876-B95A-0EF767270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 L’ADOZIONE DI TECNOLOGIE 4.0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A2586AA-094A-4BEF-B9C3-3BF5AA5CB548}"/>
              </a:ext>
            </a:extLst>
          </p:cNvPr>
          <p:cNvSpPr txBox="1"/>
          <p:nvPr/>
        </p:nvSpPr>
        <p:spPr>
          <a:xfrm>
            <a:off x="755944" y="1682051"/>
            <a:ext cx="47278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>
                <a:effectLst/>
                <a:latin typeface="Futura Lt BT" panose="020B0402020204020303" pitchFamily="34" charset="0"/>
                <a:ea typeface="MS ??"/>
              </a:rPr>
              <a:t>Relazione fra l’adozione di tecnologie 4.0 </a:t>
            </a:r>
          </a:p>
          <a:p>
            <a:pPr algn="ctr"/>
            <a:r>
              <a:rPr lang="it-IT" sz="2000" dirty="0">
                <a:effectLst/>
                <a:latin typeface="Futura Lt BT" panose="020B0402020204020303" pitchFamily="34" charset="0"/>
                <a:ea typeface="MS ??"/>
              </a:rPr>
              <a:t>e l’introduzione di innovazioni (% imprese)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F7767132-DB10-4F3E-8B87-E5A2809A218F}"/>
              </a:ext>
            </a:extLst>
          </p:cNvPr>
          <p:cNvSpPr txBox="1"/>
          <p:nvPr/>
        </p:nvSpPr>
        <p:spPr>
          <a:xfrm>
            <a:off x="6077674" y="1682051"/>
            <a:ext cx="61638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>
                <a:effectLst/>
                <a:latin typeface="Futura Lt BT" panose="020B0402020204020303" pitchFamily="34" charset="0"/>
                <a:ea typeface="MS ??"/>
              </a:rPr>
              <a:t>Relazione fra l’adozione di tecnologie 4.0 e</a:t>
            </a:r>
          </a:p>
          <a:p>
            <a:pPr algn="ctr"/>
            <a:r>
              <a:rPr lang="it-IT" sz="2000" dirty="0">
                <a:effectLst/>
                <a:latin typeface="Futura Lt BT" panose="020B0402020204020303" pitchFamily="34" charset="0"/>
                <a:ea typeface="MS ??"/>
              </a:rPr>
              <a:t>l’introduzione di innovazioni organizzative (% imprese)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8563A127-1945-4E30-9B9C-82CE870C8D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800" y="2389824"/>
            <a:ext cx="5752928" cy="3745829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98C5EA0C-EE66-4167-9374-170F211050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000" y="2397024"/>
            <a:ext cx="5752928" cy="3745829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095FF503-D0EA-4F79-B68D-25BA7136AA4A}"/>
              </a:ext>
            </a:extLst>
          </p:cNvPr>
          <p:cNvSpPr txBox="1"/>
          <p:nvPr/>
        </p:nvSpPr>
        <p:spPr>
          <a:xfrm>
            <a:off x="192088" y="6076800"/>
            <a:ext cx="57363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>
                <a:latin typeface="Futura Lt BT" panose="020B0402020204020303" pitchFamily="34" charset="0"/>
              </a:rPr>
              <a:t>Domanda: “La sua azienda adotta tecnologie 4.0?”</a:t>
            </a:r>
          </a:p>
          <a:p>
            <a:r>
              <a:rPr lang="it-IT" sz="1400" i="1" dirty="0">
                <a:latin typeface="Futura Lt BT" panose="020B0402020204020303" pitchFamily="34" charset="0"/>
              </a:rPr>
              <a:t>Domanda: “Nel triennio 2016-2018 quali tipologie di innovazione si sono introdotte?”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DCB5114-B47D-4A05-A5D0-9CB7DADD6608}"/>
              </a:ext>
            </a:extLst>
          </p:cNvPr>
          <p:cNvSpPr txBox="1"/>
          <p:nvPr/>
        </p:nvSpPr>
        <p:spPr>
          <a:xfrm>
            <a:off x="6248274" y="6075092"/>
            <a:ext cx="548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>
                <a:latin typeface="Futura Lt BT" panose="020B0402020204020303" pitchFamily="34" charset="0"/>
              </a:rPr>
              <a:t>Domanda: “La sua azienda adotta tecnologie 4.0?”</a:t>
            </a:r>
          </a:p>
          <a:p>
            <a:r>
              <a:rPr lang="it-IT" sz="1400" i="1" dirty="0">
                <a:latin typeface="Futura Lt BT" panose="020B0402020204020303" pitchFamily="34" charset="0"/>
              </a:rPr>
              <a:t>Domanda: “Nel triennio 2016-2018 quali tipologie di innovazione si sono introdotte?”</a:t>
            </a:r>
          </a:p>
        </p:txBody>
      </p:sp>
    </p:spTree>
    <p:extLst>
      <p:ext uri="{BB962C8B-B14F-4D97-AF65-F5344CB8AC3E}">
        <p14:creationId xmlns:p14="http://schemas.microsoft.com/office/powerpoint/2010/main" val="16364988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54908F37-5620-42D2-B464-824CCB160A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1047" y="2247784"/>
            <a:ext cx="5752928" cy="3745829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344439DF-455C-4FFC-B6E8-3E9C5E2BB5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800" y="2247784"/>
            <a:ext cx="5752928" cy="3745829"/>
          </a:xfrm>
          <a:prstGeom prst="rect">
            <a:avLst/>
          </a:prstGeom>
        </p:spPr>
      </p:pic>
      <p:sp>
        <p:nvSpPr>
          <p:cNvPr id="7" name="Titolo 6">
            <a:extLst>
              <a:ext uri="{FF2B5EF4-FFF2-40B4-BE49-F238E27FC236}">
                <a16:creationId xmlns:a16="http://schemas.microsoft.com/office/drawing/2014/main" id="{1DFE74E1-6660-4876-B95A-0EF767270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 L’ADOZIONE DI TECNOLOGIE 4.0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A2586AA-094A-4BEF-B9C3-3BF5AA5CB548}"/>
              </a:ext>
            </a:extLst>
          </p:cNvPr>
          <p:cNvSpPr txBox="1"/>
          <p:nvPr/>
        </p:nvSpPr>
        <p:spPr>
          <a:xfrm>
            <a:off x="702412" y="1540011"/>
            <a:ext cx="48349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>
                <a:effectLst/>
                <a:latin typeface="Futura Lt BT" panose="020B0402020204020303" pitchFamily="34" charset="0"/>
                <a:ea typeface="MS ??"/>
              </a:rPr>
              <a:t>Le principali difficoltà incontrate </a:t>
            </a:r>
          </a:p>
          <a:p>
            <a:pPr algn="ctr"/>
            <a:r>
              <a:rPr lang="it-IT" sz="2000" dirty="0">
                <a:effectLst/>
                <a:latin typeface="Futura Lt BT" panose="020B0402020204020303" pitchFamily="34" charset="0"/>
                <a:ea typeface="MS ??"/>
              </a:rPr>
              <a:t>nell’adozion</a:t>
            </a:r>
            <a:r>
              <a:rPr lang="it-IT" sz="2000" dirty="0">
                <a:latin typeface="Futura Lt BT" panose="020B0402020204020303" pitchFamily="34" charset="0"/>
                <a:ea typeface="MS ??"/>
              </a:rPr>
              <a:t>e di tecnologie 4.0 </a:t>
            </a:r>
            <a:r>
              <a:rPr lang="it-IT" sz="2000" dirty="0">
                <a:effectLst/>
                <a:latin typeface="Futura Lt BT" panose="020B0402020204020303" pitchFamily="34" charset="0"/>
                <a:ea typeface="MS ??"/>
              </a:rPr>
              <a:t>(% imprese)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F7767132-DB10-4F3E-8B87-E5A2809A218F}"/>
              </a:ext>
            </a:extLst>
          </p:cNvPr>
          <p:cNvSpPr txBox="1"/>
          <p:nvPr/>
        </p:nvSpPr>
        <p:spPr>
          <a:xfrm>
            <a:off x="6656205" y="1540011"/>
            <a:ext cx="50068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>
                <a:effectLst/>
                <a:latin typeface="Futura Lt BT" panose="020B0402020204020303" pitchFamily="34" charset="0"/>
                <a:ea typeface="MS ??"/>
              </a:rPr>
              <a:t>Le motivazioni alla base del non utilizzo delle</a:t>
            </a:r>
          </a:p>
          <a:p>
            <a:pPr algn="ctr"/>
            <a:r>
              <a:rPr lang="it-IT" sz="2000" dirty="0">
                <a:latin typeface="Futura Lt BT" panose="020B0402020204020303" pitchFamily="34" charset="0"/>
                <a:ea typeface="MS ??"/>
              </a:rPr>
              <a:t>tecnologie 4.0 </a:t>
            </a:r>
            <a:r>
              <a:rPr lang="it-IT" sz="2000" dirty="0">
                <a:effectLst/>
                <a:latin typeface="Futura Lt BT" panose="020B0402020204020303" pitchFamily="34" charset="0"/>
                <a:ea typeface="MS ??"/>
              </a:rPr>
              <a:t>(% imprese non 4.0)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DCB5114-B47D-4A05-A5D0-9CB7DADD6608}"/>
              </a:ext>
            </a:extLst>
          </p:cNvPr>
          <p:cNvSpPr txBox="1"/>
          <p:nvPr/>
        </p:nvSpPr>
        <p:spPr>
          <a:xfrm>
            <a:off x="118391" y="5587237"/>
            <a:ext cx="5977609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i="1" dirty="0">
                <a:latin typeface="Futura Lt BT" panose="020B0402020204020303" pitchFamily="34" charset="0"/>
              </a:rPr>
              <a:t>Domanda: </a:t>
            </a:r>
          </a:p>
          <a:p>
            <a:r>
              <a:rPr lang="it-IT" sz="1300" i="1" dirty="0">
                <a:latin typeface="Futura Lt BT" panose="020B0402020204020303" pitchFamily="34" charset="0"/>
              </a:rPr>
              <a:t>«Quali sono state le maggiori difficoltà incontrate nell’adozione di tecnologie 4.0?”</a:t>
            </a:r>
          </a:p>
          <a:p>
            <a:r>
              <a:rPr lang="it-IT" sz="1300" i="1" dirty="0">
                <a:latin typeface="Futura Lt BT" panose="020B0402020204020303" pitchFamily="34" charset="0"/>
              </a:rPr>
              <a:t>Possibili risposte multiple. </a:t>
            </a:r>
          </a:p>
          <a:p>
            <a:r>
              <a:rPr lang="it-IT" sz="1300" i="1" dirty="0">
                <a:latin typeface="Futura Lt BT" panose="020B0402020204020303" pitchFamily="34" charset="0"/>
              </a:rPr>
              <a:t>NB – I colori delle barre si distinguono per: </a:t>
            </a:r>
            <a:r>
              <a:rPr lang="it-IT" sz="1300" i="1" dirty="0">
                <a:solidFill>
                  <a:srgbClr val="EC6400"/>
                </a:solidFill>
                <a:latin typeface="Futura Lt BT" panose="020B0402020204020303" pitchFamily="34" charset="0"/>
              </a:rPr>
              <a:t>arancione</a:t>
            </a:r>
            <a:r>
              <a:rPr lang="it-IT" sz="1300" i="1" dirty="0">
                <a:latin typeface="Futura Lt BT" panose="020B0402020204020303" pitchFamily="34" charset="0"/>
              </a:rPr>
              <a:t> (capitale umano), </a:t>
            </a:r>
          </a:p>
          <a:p>
            <a:r>
              <a:rPr lang="it-IT" sz="1300" i="1" dirty="0">
                <a:solidFill>
                  <a:srgbClr val="002060"/>
                </a:solidFill>
                <a:latin typeface="Futura Lt BT" panose="020B0402020204020303" pitchFamily="34" charset="0"/>
              </a:rPr>
              <a:t>blu</a:t>
            </a:r>
            <a:r>
              <a:rPr lang="it-IT" sz="1300" i="1" dirty="0">
                <a:latin typeface="Futura Lt BT" panose="020B0402020204020303" pitchFamily="34" charset="0"/>
              </a:rPr>
              <a:t> (risorse materiali interne), </a:t>
            </a:r>
            <a:r>
              <a:rPr lang="it-IT" sz="1300" i="1" dirty="0">
                <a:solidFill>
                  <a:srgbClr val="385723"/>
                </a:solidFill>
                <a:latin typeface="Futura Lt BT" panose="020B0402020204020303" pitchFamily="34" charset="0"/>
              </a:rPr>
              <a:t>verde</a:t>
            </a:r>
            <a:r>
              <a:rPr lang="it-IT" sz="1300" i="1" dirty="0">
                <a:latin typeface="Futura Lt BT" panose="020B0402020204020303" pitchFamily="34" charset="0"/>
              </a:rPr>
              <a:t> (infrastrutture).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13CFC72-C12A-4A7C-88B4-31E6B6A189DA}"/>
              </a:ext>
            </a:extLst>
          </p:cNvPr>
          <p:cNvSpPr txBox="1"/>
          <p:nvPr/>
        </p:nvSpPr>
        <p:spPr>
          <a:xfrm>
            <a:off x="6168410" y="5645872"/>
            <a:ext cx="575292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i="1" dirty="0">
                <a:latin typeface="Futura Lt BT" panose="020B0402020204020303" pitchFamily="34" charset="0"/>
              </a:rPr>
              <a:t>Domanda: </a:t>
            </a:r>
          </a:p>
          <a:p>
            <a:r>
              <a:rPr lang="it-IT" sz="1300" i="1" dirty="0">
                <a:latin typeface="Futura Lt BT" panose="020B0402020204020303" pitchFamily="34" charset="0"/>
              </a:rPr>
              <a:t>«Quali sono le motivazioni del non utilizzo nella sua azienda di tecnologie 4.0?”</a:t>
            </a:r>
          </a:p>
          <a:p>
            <a:r>
              <a:rPr lang="it-IT" sz="1300" i="1" dirty="0">
                <a:latin typeface="Futura Lt BT" panose="020B0402020204020303" pitchFamily="34" charset="0"/>
              </a:rPr>
              <a:t>Possibili risposte multiple. </a:t>
            </a:r>
          </a:p>
          <a:p>
            <a:r>
              <a:rPr lang="it-IT" sz="1300" i="1" dirty="0">
                <a:latin typeface="Futura Lt BT" panose="020B0402020204020303" pitchFamily="34" charset="0"/>
              </a:rPr>
              <a:t>NB – I colori delle barre si distinguono per: </a:t>
            </a:r>
            <a:r>
              <a:rPr lang="it-IT" sz="1300" i="1" dirty="0">
                <a:solidFill>
                  <a:srgbClr val="EC6400"/>
                </a:solidFill>
                <a:latin typeface="Futura Lt BT" panose="020B0402020204020303" pitchFamily="34" charset="0"/>
              </a:rPr>
              <a:t>arancione</a:t>
            </a:r>
            <a:r>
              <a:rPr lang="it-IT" sz="1300" i="1" dirty="0">
                <a:latin typeface="Futura Lt BT" panose="020B0402020204020303" pitchFamily="34" charset="0"/>
              </a:rPr>
              <a:t> (capitale umano), </a:t>
            </a:r>
            <a:r>
              <a:rPr lang="it-IT" sz="1300" i="1" dirty="0">
                <a:solidFill>
                  <a:srgbClr val="002060"/>
                </a:solidFill>
                <a:latin typeface="Futura Lt BT" panose="020B0402020204020303" pitchFamily="34" charset="0"/>
              </a:rPr>
              <a:t>blu</a:t>
            </a:r>
            <a:r>
              <a:rPr lang="it-IT" sz="1300" i="1" dirty="0">
                <a:latin typeface="Futura Lt BT" panose="020B0402020204020303" pitchFamily="34" charset="0"/>
              </a:rPr>
              <a:t> (fattori fisici interni all’azienda), </a:t>
            </a:r>
            <a:r>
              <a:rPr lang="it-IT" sz="1300" i="1" dirty="0">
                <a:solidFill>
                  <a:srgbClr val="385723"/>
                </a:solidFill>
                <a:latin typeface="Futura Lt BT" panose="020B0402020204020303" pitchFamily="34" charset="0"/>
              </a:rPr>
              <a:t>verde</a:t>
            </a:r>
            <a:r>
              <a:rPr lang="it-IT" sz="1300" i="1" dirty="0">
                <a:latin typeface="Futura Lt BT" panose="020B0402020204020303" pitchFamily="34" charset="0"/>
              </a:rPr>
              <a:t> (infrastrutture).</a:t>
            </a:r>
          </a:p>
        </p:txBody>
      </p:sp>
    </p:spTree>
    <p:extLst>
      <p:ext uri="{BB962C8B-B14F-4D97-AF65-F5344CB8AC3E}">
        <p14:creationId xmlns:p14="http://schemas.microsoft.com/office/powerpoint/2010/main" val="27844158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1DFE74E1-6660-4876-B95A-0EF767270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 LA GREEN ECONOMY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A2586AA-094A-4BEF-B9C3-3BF5AA5CB548}"/>
              </a:ext>
            </a:extLst>
          </p:cNvPr>
          <p:cNvSpPr txBox="1"/>
          <p:nvPr/>
        </p:nvSpPr>
        <p:spPr>
          <a:xfrm>
            <a:off x="102553" y="1637807"/>
            <a:ext cx="58576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>
                <a:effectLst/>
                <a:latin typeface="Futura Lt BT" panose="020B0402020204020303" pitchFamily="34" charset="0"/>
                <a:ea typeface="MS ??"/>
              </a:rPr>
              <a:t>Obiettivi dell’innovazione green </a:t>
            </a:r>
          </a:p>
          <a:p>
            <a:pPr algn="ctr"/>
            <a:r>
              <a:rPr lang="it-IT" sz="2000" dirty="0">
                <a:effectLst/>
                <a:latin typeface="Futura Lt BT" panose="020B0402020204020303" pitchFamily="34" charset="0"/>
                <a:ea typeface="MS ??"/>
              </a:rPr>
              <a:t>(% imprese, al netto della risposta «Non applicabile»)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F7767132-DB10-4F3E-8B87-E5A2809A218F}"/>
              </a:ext>
            </a:extLst>
          </p:cNvPr>
          <p:cNvSpPr txBox="1"/>
          <p:nvPr/>
        </p:nvSpPr>
        <p:spPr>
          <a:xfrm>
            <a:off x="6142280" y="1637807"/>
            <a:ext cx="58576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>
                <a:effectLst/>
                <a:latin typeface="Futura Lt BT" panose="020B0402020204020303" pitchFamily="34" charset="0"/>
                <a:ea typeface="MS ??"/>
              </a:rPr>
              <a:t>Le attività green nei processi produttivi </a:t>
            </a:r>
          </a:p>
          <a:p>
            <a:pPr algn="ctr"/>
            <a:r>
              <a:rPr lang="it-IT" sz="2000" dirty="0">
                <a:effectLst/>
                <a:latin typeface="Futura Lt BT" panose="020B0402020204020303" pitchFamily="34" charset="0"/>
                <a:ea typeface="MS ??"/>
              </a:rPr>
              <a:t>(% imprese, al netto della risposta «Non applicabile»)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72704C33-D65E-4DE3-B5F3-0E90873FCD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584" y="2400852"/>
            <a:ext cx="5752928" cy="3745829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0FB9C626-E703-4373-B30D-CBC22041AA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3306" y="2400852"/>
            <a:ext cx="5752928" cy="3745829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2EE8219B-DB33-430C-92C5-F41A1C9809C8}"/>
              </a:ext>
            </a:extLst>
          </p:cNvPr>
          <p:cNvSpPr txBox="1"/>
          <p:nvPr/>
        </p:nvSpPr>
        <p:spPr>
          <a:xfrm>
            <a:off x="164671" y="6043445"/>
            <a:ext cx="597760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>
                <a:latin typeface="Futura Lt BT" panose="020B0402020204020303" pitchFamily="34" charset="0"/>
              </a:rPr>
              <a:t>Domanda: </a:t>
            </a:r>
          </a:p>
          <a:p>
            <a:r>
              <a:rPr lang="it-IT" sz="1400" i="1" dirty="0">
                <a:latin typeface="Futura Lt BT" panose="020B0402020204020303" pitchFamily="34" charset="0"/>
              </a:rPr>
              <a:t>“La sua azienda ha messo in atto innovazioni di prodotto, di processo e organizzative finalizzate a …?”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E87DBF5-4D78-4BA7-A5C7-29F25611191B}"/>
              </a:ext>
            </a:extLst>
          </p:cNvPr>
          <p:cNvSpPr txBox="1"/>
          <p:nvPr/>
        </p:nvSpPr>
        <p:spPr>
          <a:xfrm>
            <a:off x="6643725" y="6151167"/>
            <a:ext cx="59776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>
                <a:latin typeface="Futura Lt BT" panose="020B0402020204020303" pitchFamily="34" charset="0"/>
              </a:rPr>
              <a:t>Domanda: </a:t>
            </a:r>
          </a:p>
          <a:p>
            <a:r>
              <a:rPr lang="it-IT" sz="1400" i="1" dirty="0">
                <a:latin typeface="Futura Lt BT" panose="020B0402020204020303" pitchFamily="34" charset="0"/>
              </a:rPr>
              <a:t>“Nella sua azienda vengono effettuate le seguenti attività?”</a:t>
            </a:r>
          </a:p>
        </p:txBody>
      </p:sp>
    </p:spTree>
    <p:extLst>
      <p:ext uri="{BB962C8B-B14F-4D97-AF65-F5344CB8AC3E}">
        <p14:creationId xmlns:p14="http://schemas.microsoft.com/office/powerpoint/2010/main" val="41215456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1DFE74E1-6660-4876-B95A-0EF767270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 LA GREEN ECONOMY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A2586AA-094A-4BEF-B9C3-3BF5AA5CB548}"/>
              </a:ext>
            </a:extLst>
          </p:cNvPr>
          <p:cNvSpPr txBox="1"/>
          <p:nvPr/>
        </p:nvSpPr>
        <p:spPr>
          <a:xfrm>
            <a:off x="4291688" y="1379871"/>
            <a:ext cx="36086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>
                <a:latin typeface="Futura Lt BT" panose="020B0402020204020303" pitchFamily="34" charset="0"/>
                <a:ea typeface="MS ??"/>
              </a:rPr>
              <a:t>Indice di posizionamento green </a:t>
            </a:r>
          </a:p>
          <a:p>
            <a:pPr algn="ctr"/>
            <a:r>
              <a:rPr lang="it-IT" sz="2000" dirty="0">
                <a:latin typeface="Futura Lt BT" panose="020B0402020204020303" pitchFamily="34" charset="0"/>
                <a:ea typeface="MS ??"/>
              </a:rPr>
              <a:t>per classe dimensionale</a:t>
            </a:r>
            <a:endParaRPr lang="it-IT" sz="2000" dirty="0">
              <a:effectLst/>
              <a:latin typeface="Futura Lt BT" panose="020B0402020204020303" pitchFamily="34" charset="0"/>
              <a:ea typeface="MS ??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EE5240E-6A7E-4B9B-A84B-84F66EDC6F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3600" y="2160000"/>
            <a:ext cx="6495241" cy="4229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8639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4F13B5DC-08F6-41B8-A0AA-4B397A02EC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6135" y="2297615"/>
            <a:ext cx="5752928" cy="3745829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43C7CD41-3BD4-49F5-B03A-229745EC55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132" y="2297615"/>
            <a:ext cx="5749148" cy="3745829"/>
          </a:xfrm>
          <a:prstGeom prst="rect">
            <a:avLst/>
          </a:prstGeom>
        </p:spPr>
      </p:pic>
      <p:sp>
        <p:nvSpPr>
          <p:cNvPr id="7" name="Titolo 6">
            <a:extLst>
              <a:ext uri="{FF2B5EF4-FFF2-40B4-BE49-F238E27FC236}">
                <a16:creationId xmlns:a16="http://schemas.microsoft.com/office/drawing/2014/main" id="{1DFE74E1-6660-4876-B95A-0EF767270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 LA GREEN ECONOMY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A2586AA-094A-4BEF-B9C3-3BF5AA5CB548}"/>
              </a:ext>
            </a:extLst>
          </p:cNvPr>
          <p:cNvSpPr txBox="1"/>
          <p:nvPr/>
        </p:nvSpPr>
        <p:spPr>
          <a:xfrm>
            <a:off x="2377398" y="1595003"/>
            <a:ext cx="74098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>
                <a:effectLst/>
                <a:latin typeface="Futura Lt BT" panose="020B0402020204020303" pitchFamily="34" charset="0"/>
                <a:ea typeface="MS ??"/>
              </a:rPr>
              <a:t>Principali ostacoli alla transizione aziendale verso l’economia green</a:t>
            </a:r>
          </a:p>
          <a:p>
            <a:pPr algn="ctr"/>
            <a:r>
              <a:rPr lang="it-IT" sz="2000" dirty="0">
                <a:effectLst/>
                <a:latin typeface="Futura Lt BT" panose="020B0402020204020303" pitchFamily="34" charset="0"/>
                <a:ea typeface="MS ??"/>
              </a:rPr>
              <a:t>(% imprese)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2EE8219B-DB33-430C-92C5-F41A1C9809C8}"/>
              </a:ext>
            </a:extLst>
          </p:cNvPr>
          <p:cNvSpPr txBox="1"/>
          <p:nvPr/>
        </p:nvSpPr>
        <p:spPr>
          <a:xfrm>
            <a:off x="626560" y="5688449"/>
            <a:ext cx="1091152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>
                <a:latin typeface="Futura Lt BT" panose="020B0402020204020303" pitchFamily="34" charset="0"/>
              </a:rPr>
              <a:t>Domanda: </a:t>
            </a:r>
          </a:p>
          <a:p>
            <a:r>
              <a:rPr lang="it-IT" sz="1400" i="1" dirty="0">
                <a:effectLst/>
                <a:latin typeface="Futura Lt BT" panose="020B0402020204020303" pitchFamily="34" charset="0"/>
                <a:ea typeface="MS ??"/>
              </a:rPr>
              <a:t>“Quali sono i maggiori ostacoli che frenano la sua azienda nella transizione all’economia circolare?”</a:t>
            </a:r>
            <a:endParaRPr lang="it-IT" sz="1400" dirty="0">
              <a:effectLst/>
              <a:latin typeface="Futura Lt BT" panose="020B0402020204020303" pitchFamily="34" charset="0"/>
              <a:ea typeface="MS ??"/>
            </a:endParaRPr>
          </a:p>
          <a:p>
            <a:r>
              <a:rPr lang="it-IT" sz="1400" i="1" dirty="0">
                <a:effectLst/>
                <a:latin typeface="Futura Lt BT" panose="020B0402020204020303" pitchFamily="34" charset="0"/>
                <a:ea typeface="MS ??"/>
              </a:rPr>
              <a:t>Possibili risposte multiple. </a:t>
            </a:r>
            <a:endParaRPr lang="it-IT" sz="1400" dirty="0">
              <a:effectLst/>
              <a:latin typeface="Futura Lt BT" panose="020B0402020204020303" pitchFamily="34" charset="0"/>
              <a:ea typeface="MS ??"/>
            </a:endParaRPr>
          </a:p>
          <a:p>
            <a:pPr algn="just"/>
            <a:r>
              <a:rPr lang="it-IT" sz="1400" i="1" dirty="0">
                <a:effectLst/>
                <a:latin typeface="Futura Lt BT" panose="020B0402020204020303" pitchFamily="34" charset="0"/>
                <a:ea typeface="MS ??"/>
              </a:rPr>
              <a:t>NB – I colori delle barre si distinguono per: </a:t>
            </a:r>
            <a:r>
              <a:rPr lang="it-IT" sz="1300" i="1" dirty="0">
                <a:solidFill>
                  <a:srgbClr val="EC6400"/>
                </a:solidFill>
                <a:latin typeface="Futura Lt BT" panose="020B0402020204020303" pitchFamily="34" charset="0"/>
              </a:rPr>
              <a:t>arancione</a:t>
            </a:r>
            <a:r>
              <a:rPr lang="it-IT" sz="1400" i="1" dirty="0">
                <a:effectLst/>
                <a:latin typeface="Futura Lt BT" panose="020B0402020204020303" pitchFamily="34" charset="0"/>
                <a:ea typeface="MS ??"/>
              </a:rPr>
              <a:t> (fattori di filiera), </a:t>
            </a:r>
            <a:r>
              <a:rPr lang="it-IT" sz="1400" i="1" dirty="0">
                <a:solidFill>
                  <a:srgbClr val="002060"/>
                </a:solidFill>
                <a:effectLst/>
                <a:latin typeface="Futura Lt BT" panose="020B0402020204020303" pitchFamily="34" charset="0"/>
                <a:ea typeface="MS ??"/>
              </a:rPr>
              <a:t>blu</a:t>
            </a:r>
            <a:r>
              <a:rPr lang="it-IT" sz="1400" i="1" dirty="0">
                <a:effectLst/>
                <a:latin typeface="Futura Lt BT" panose="020B0402020204020303" pitchFamily="34" charset="0"/>
                <a:ea typeface="MS ??"/>
              </a:rPr>
              <a:t> (fattori economici), </a:t>
            </a:r>
            <a:r>
              <a:rPr lang="it-IT" sz="1400" i="1" dirty="0">
                <a:solidFill>
                  <a:srgbClr val="385723"/>
                </a:solidFill>
                <a:effectLst/>
                <a:latin typeface="Futura Lt BT" panose="020B0402020204020303" pitchFamily="34" charset="0"/>
                <a:ea typeface="MS ??"/>
              </a:rPr>
              <a:t>verde</a:t>
            </a:r>
            <a:r>
              <a:rPr lang="it-IT" sz="1400" i="1" dirty="0">
                <a:effectLst/>
                <a:latin typeface="Futura Lt BT" panose="020B0402020204020303" pitchFamily="34" charset="0"/>
                <a:ea typeface="MS ??"/>
              </a:rPr>
              <a:t> (fattori di mercato), </a:t>
            </a:r>
            <a:r>
              <a:rPr lang="it-IT" sz="1400" i="1" dirty="0">
                <a:solidFill>
                  <a:srgbClr val="FFC000"/>
                </a:solidFill>
                <a:latin typeface="Futura Lt BT" panose="020B0402020204020303" pitchFamily="34" charset="0"/>
              </a:rPr>
              <a:t>giallo</a:t>
            </a:r>
            <a:r>
              <a:rPr lang="it-IT" sz="1400" i="1" dirty="0">
                <a:effectLst/>
                <a:latin typeface="Futura Lt BT" panose="020B0402020204020303" pitchFamily="34" charset="0"/>
                <a:ea typeface="MS ??"/>
              </a:rPr>
              <a:t> (fattori normativi, interpretativi, burocratici). </a:t>
            </a:r>
            <a:endParaRPr lang="it-IT" sz="1400" dirty="0">
              <a:effectLst/>
              <a:latin typeface="Futura Lt BT" panose="020B0402020204020303" pitchFamily="34" charset="0"/>
              <a:ea typeface="MS ??"/>
            </a:endParaRPr>
          </a:p>
        </p:txBody>
      </p:sp>
    </p:spTree>
    <p:extLst>
      <p:ext uri="{BB962C8B-B14F-4D97-AF65-F5344CB8AC3E}">
        <p14:creationId xmlns:p14="http://schemas.microsoft.com/office/powerpoint/2010/main" val="41835921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1DFE74E1-6660-4876-B95A-0EF767270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 IL CAPITALE UMANO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A2586AA-094A-4BEF-B9C3-3BF5AA5CB548}"/>
              </a:ext>
            </a:extLst>
          </p:cNvPr>
          <p:cNvSpPr txBox="1"/>
          <p:nvPr/>
        </p:nvSpPr>
        <p:spPr>
          <a:xfrm>
            <a:off x="2771169" y="1595003"/>
            <a:ext cx="66223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>
                <a:effectLst/>
                <a:latin typeface="Futura Lt BT" panose="020B0402020204020303" pitchFamily="34" charset="0"/>
                <a:ea typeface="MS ??"/>
              </a:rPr>
              <a:t>Imprese in cerca di personale per posizionamento strategico</a:t>
            </a:r>
          </a:p>
          <a:p>
            <a:pPr algn="ctr"/>
            <a:r>
              <a:rPr lang="it-IT" sz="2000" dirty="0">
                <a:effectLst/>
                <a:latin typeface="Futura Lt BT" panose="020B0402020204020303" pitchFamily="34" charset="0"/>
                <a:ea typeface="MS ??"/>
              </a:rPr>
              <a:t>(% imprese)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9E30B90C-F324-435A-95C7-0C58289EC8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072" y="2334629"/>
            <a:ext cx="5752928" cy="3745829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341929B4-05B1-4F9B-A202-8B733BD6BA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6985" y="2302889"/>
            <a:ext cx="5752928" cy="3745829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EDB63616-B8B9-4A53-A40D-10DA4DF076F9}"/>
              </a:ext>
            </a:extLst>
          </p:cNvPr>
          <p:cNvSpPr txBox="1"/>
          <p:nvPr/>
        </p:nvSpPr>
        <p:spPr>
          <a:xfrm>
            <a:off x="626569" y="6017940"/>
            <a:ext cx="81339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>
                <a:latin typeface="Futura Lt BT" panose="020B0402020204020303" pitchFamily="34" charset="0"/>
              </a:rPr>
              <a:t>Domanda: </a:t>
            </a:r>
          </a:p>
          <a:p>
            <a:r>
              <a:rPr lang="it-IT" sz="1400" i="1" dirty="0">
                <a:effectLst/>
                <a:latin typeface="Futura Lt BT" panose="020B0402020204020303" pitchFamily="34" charset="0"/>
                <a:ea typeface="MS ??"/>
              </a:rPr>
              <a:t>“Attualmente la sua azienda è alla ricerca di personale da assumere con contratto di lavoro dipendente?”</a:t>
            </a:r>
          </a:p>
          <a:p>
            <a:r>
              <a:rPr lang="it-IT" sz="1400" i="1" dirty="0">
                <a:effectLst/>
                <a:latin typeface="Futura Lt BT" panose="020B0402020204020303" pitchFamily="34" charset="0"/>
                <a:ea typeface="MS ??"/>
              </a:rPr>
              <a:t>Risultati incrociati con il grado di posizionamento strategico.</a:t>
            </a:r>
          </a:p>
        </p:txBody>
      </p:sp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D0CDD4DD-0CE1-4EFE-BE04-1EB4F013735B}"/>
              </a:ext>
            </a:extLst>
          </p:cNvPr>
          <p:cNvSpPr/>
          <p:nvPr/>
        </p:nvSpPr>
        <p:spPr>
          <a:xfrm>
            <a:off x="840657" y="4677336"/>
            <a:ext cx="4925961" cy="707886"/>
          </a:xfrm>
          <a:prstGeom prst="roundRect">
            <a:avLst/>
          </a:prstGeom>
          <a:noFill/>
          <a:ln>
            <a:solidFill>
              <a:srgbClr val="0042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434E0A9B-EAC1-402A-B76D-9E254C8B88E9}"/>
              </a:ext>
            </a:extLst>
          </p:cNvPr>
          <p:cNvCxnSpPr>
            <a:cxnSpLocks/>
          </p:cNvCxnSpPr>
          <p:nvPr/>
        </p:nvCxnSpPr>
        <p:spPr>
          <a:xfrm flipV="1">
            <a:off x="5766618" y="2610466"/>
            <a:ext cx="589937" cy="2066870"/>
          </a:xfrm>
          <a:prstGeom prst="line">
            <a:avLst/>
          </a:prstGeom>
          <a:ln>
            <a:solidFill>
              <a:srgbClr val="0042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464FB6F9-CDBD-40DA-91AA-BC7B7A3A0C40}"/>
              </a:ext>
            </a:extLst>
          </p:cNvPr>
          <p:cNvCxnSpPr>
            <a:cxnSpLocks/>
          </p:cNvCxnSpPr>
          <p:nvPr/>
        </p:nvCxnSpPr>
        <p:spPr>
          <a:xfrm>
            <a:off x="5766618" y="5405159"/>
            <a:ext cx="953730" cy="686161"/>
          </a:xfrm>
          <a:prstGeom prst="line">
            <a:avLst/>
          </a:prstGeom>
          <a:ln>
            <a:solidFill>
              <a:srgbClr val="0042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36153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B2E60C18-BCD2-4D3D-831B-3245D324D8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862" y="2257205"/>
            <a:ext cx="5752928" cy="3745829"/>
          </a:xfrm>
          <a:prstGeom prst="rect">
            <a:avLst/>
          </a:prstGeom>
        </p:spPr>
      </p:pic>
      <p:sp>
        <p:nvSpPr>
          <p:cNvPr id="7" name="Titolo 6">
            <a:extLst>
              <a:ext uri="{FF2B5EF4-FFF2-40B4-BE49-F238E27FC236}">
                <a16:creationId xmlns:a16="http://schemas.microsoft.com/office/drawing/2014/main" id="{1DFE74E1-6660-4876-B95A-0EF767270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 IL CAPITALE UMANO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DB63616-B8B9-4A53-A40D-10DA4DF076F9}"/>
              </a:ext>
            </a:extLst>
          </p:cNvPr>
          <p:cNvSpPr txBox="1"/>
          <p:nvPr/>
        </p:nvSpPr>
        <p:spPr>
          <a:xfrm>
            <a:off x="179997" y="5688449"/>
            <a:ext cx="526215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i="1" dirty="0">
                <a:latin typeface="Futura Lt BT" panose="020B0402020204020303" pitchFamily="34" charset="0"/>
              </a:rPr>
              <a:t>Domanda:</a:t>
            </a:r>
          </a:p>
          <a:p>
            <a:r>
              <a:rPr lang="it-IT" sz="1300" i="1" dirty="0">
                <a:latin typeface="Futura Lt BT" panose="020B0402020204020303" pitchFamily="34" charset="0"/>
              </a:rPr>
              <a:t>“Quali figure tra i seguenti profili professionali sta cercando?”</a:t>
            </a:r>
          </a:p>
          <a:p>
            <a:r>
              <a:rPr lang="it-IT" sz="1300" i="1" dirty="0">
                <a:latin typeface="Futura Lt BT" panose="020B0402020204020303" pitchFamily="34" charset="0"/>
              </a:rPr>
              <a:t>Possibili risposte multiple. </a:t>
            </a:r>
          </a:p>
          <a:p>
            <a:r>
              <a:rPr lang="it-IT" sz="1300" i="1" dirty="0">
                <a:latin typeface="Futura Lt BT" panose="020B0402020204020303" pitchFamily="34" charset="0"/>
              </a:rPr>
              <a:t>NB – I colori delle barre si distinguono per: </a:t>
            </a:r>
            <a:r>
              <a:rPr lang="it-IT" sz="1300" i="1" dirty="0">
                <a:solidFill>
                  <a:srgbClr val="002060"/>
                </a:solidFill>
                <a:latin typeface="Futura Lt BT" panose="020B0402020204020303" pitchFamily="34" charset="0"/>
              </a:rPr>
              <a:t>blu</a:t>
            </a:r>
            <a:r>
              <a:rPr lang="it-IT" sz="1300" i="1" dirty="0">
                <a:latin typeface="Futura Lt BT" panose="020B0402020204020303" pitchFamily="34" charset="0"/>
              </a:rPr>
              <a:t> (operai e tecnici), </a:t>
            </a:r>
          </a:p>
          <a:p>
            <a:r>
              <a:rPr lang="it-IT" sz="1300" i="1" dirty="0">
                <a:solidFill>
                  <a:srgbClr val="EC6400"/>
                </a:solidFill>
                <a:latin typeface="Futura Lt BT" panose="020B0402020204020303" pitchFamily="34" charset="0"/>
              </a:rPr>
              <a:t>arancione</a:t>
            </a:r>
            <a:r>
              <a:rPr lang="it-IT" sz="1300" i="1" dirty="0">
                <a:latin typeface="Futura Lt BT" panose="020B0402020204020303" pitchFamily="34" charset="0"/>
              </a:rPr>
              <a:t> (high skill), </a:t>
            </a:r>
            <a:r>
              <a:rPr lang="it-IT" sz="1300" i="1" dirty="0">
                <a:solidFill>
                  <a:srgbClr val="385723"/>
                </a:solidFill>
                <a:latin typeface="Futura Lt BT" panose="020B0402020204020303" pitchFamily="34" charset="0"/>
              </a:rPr>
              <a:t>verde</a:t>
            </a:r>
            <a:r>
              <a:rPr lang="it-IT" sz="1300" i="1" dirty="0">
                <a:latin typeface="Futura Lt BT" panose="020B0402020204020303" pitchFamily="34" charset="0"/>
              </a:rPr>
              <a:t> (commerciale), </a:t>
            </a:r>
            <a:r>
              <a:rPr lang="it-IT" sz="1300" i="1" dirty="0">
                <a:solidFill>
                  <a:srgbClr val="FFC000"/>
                </a:solidFill>
                <a:latin typeface="Futura Lt BT" panose="020B0402020204020303" pitchFamily="34" charset="0"/>
              </a:rPr>
              <a:t>giallo</a:t>
            </a:r>
            <a:r>
              <a:rPr lang="it-IT" sz="1300" i="1" dirty="0">
                <a:latin typeface="Futura Lt BT" panose="020B0402020204020303" pitchFamily="34" charset="0"/>
              </a:rPr>
              <a:t> (impiegati).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093090E-4CE7-42D6-9631-47293471B5CB}"/>
              </a:ext>
            </a:extLst>
          </p:cNvPr>
          <p:cNvSpPr txBox="1"/>
          <p:nvPr/>
        </p:nvSpPr>
        <p:spPr>
          <a:xfrm>
            <a:off x="62012" y="1549319"/>
            <a:ext cx="61157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>
                <a:effectLst/>
                <a:latin typeface="Futura Lt BT" panose="020B0402020204020303" pitchFamily="34" charset="0"/>
                <a:ea typeface="MS ??"/>
              </a:rPr>
              <a:t>Le figure professionali più ricercate</a:t>
            </a:r>
          </a:p>
          <a:p>
            <a:pPr algn="ctr"/>
            <a:r>
              <a:rPr lang="it-IT" sz="2000" dirty="0">
                <a:effectLst/>
                <a:latin typeface="Futura Lt BT" panose="020B0402020204020303" pitchFamily="34" charset="0"/>
                <a:ea typeface="MS ??"/>
              </a:rPr>
              <a:t>(% imprese sul totale di quelle alla ricerca di personale)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2E3BBA6-7068-4ED1-96CD-83FEB52AAD6C}"/>
              </a:ext>
            </a:extLst>
          </p:cNvPr>
          <p:cNvSpPr txBox="1"/>
          <p:nvPr/>
        </p:nvSpPr>
        <p:spPr>
          <a:xfrm>
            <a:off x="5998491" y="1549319"/>
            <a:ext cx="61157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>
                <a:effectLst/>
                <a:latin typeface="Futura Lt BT" panose="020B0402020204020303" pitchFamily="34" charset="0"/>
                <a:ea typeface="MS ??"/>
              </a:rPr>
              <a:t>Le figure professionali di più difficile reperimento</a:t>
            </a:r>
          </a:p>
          <a:p>
            <a:pPr algn="ctr"/>
            <a:r>
              <a:rPr lang="it-IT" sz="2000" dirty="0">
                <a:effectLst/>
                <a:latin typeface="Futura Lt BT" panose="020B0402020204020303" pitchFamily="34" charset="0"/>
                <a:ea typeface="MS ??"/>
              </a:rPr>
              <a:t>(% imprese sul totale di quelle alla ricerca di personale)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5A0F61F9-3B46-45F7-8E72-CD38A8814A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4832" y="2257204"/>
            <a:ext cx="5752928" cy="3745829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9EA38171-B244-48DB-A1C3-10CEF46F1754}"/>
              </a:ext>
            </a:extLst>
          </p:cNvPr>
          <p:cNvSpPr txBox="1"/>
          <p:nvPr/>
        </p:nvSpPr>
        <p:spPr>
          <a:xfrm>
            <a:off x="6214832" y="5703196"/>
            <a:ext cx="5899436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i="1" dirty="0">
                <a:latin typeface="Futura Lt BT" panose="020B0402020204020303" pitchFamily="34" charset="0"/>
              </a:rPr>
              <a:t>Domanda:</a:t>
            </a:r>
          </a:p>
          <a:p>
            <a:r>
              <a:rPr lang="it-IT" sz="1300" i="1" dirty="0">
                <a:latin typeface="Futura Lt BT" panose="020B0402020204020303" pitchFamily="34" charset="0"/>
              </a:rPr>
              <a:t>“Quali sono le figure professionali che più fatica a trovare sul mercato?”</a:t>
            </a:r>
          </a:p>
          <a:p>
            <a:r>
              <a:rPr lang="it-IT" sz="1300" i="1" dirty="0">
                <a:latin typeface="Futura Lt BT" panose="020B0402020204020303" pitchFamily="34" charset="0"/>
              </a:rPr>
              <a:t>Possibili risposte multiple. </a:t>
            </a:r>
          </a:p>
          <a:p>
            <a:r>
              <a:rPr lang="it-IT" sz="1300" i="1" dirty="0">
                <a:latin typeface="Futura Lt BT" panose="020B0402020204020303" pitchFamily="34" charset="0"/>
              </a:rPr>
              <a:t>NB – I colori delle barre si distinguono per: </a:t>
            </a:r>
            <a:r>
              <a:rPr lang="it-IT" sz="1300" i="1" dirty="0">
                <a:solidFill>
                  <a:srgbClr val="002060"/>
                </a:solidFill>
                <a:latin typeface="Futura Lt BT" panose="020B0402020204020303" pitchFamily="34" charset="0"/>
              </a:rPr>
              <a:t>blu</a:t>
            </a:r>
            <a:r>
              <a:rPr lang="it-IT" sz="1300" i="1" dirty="0">
                <a:latin typeface="Futura Lt BT" panose="020B0402020204020303" pitchFamily="34" charset="0"/>
              </a:rPr>
              <a:t> (operai e tecnici), </a:t>
            </a:r>
          </a:p>
          <a:p>
            <a:r>
              <a:rPr lang="it-IT" sz="1300" i="1" dirty="0">
                <a:solidFill>
                  <a:srgbClr val="EC6400"/>
                </a:solidFill>
                <a:latin typeface="Futura Lt BT" panose="020B0402020204020303" pitchFamily="34" charset="0"/>
              </a:rPr>
              <a:t>arancione</a:t>
            </a:r>
            <a:r>
              <a:rPr lang="it-IT" sz="1300" i="1" dirty="0">
                <a:latin typeface="Futura Lt BT" panose="020B0402020204020303" pitchFamily="34" charset="0"/>
              </a:rPr>
              <a:t> (high skill), </a:t>
            </a:r>
            <a:r>
              <a:rPr lang="it-IT" sz="1300" i="1" dirty="0">
                <a:solidFill>
                  <a:srgbClr val="385723"/>
                </a:solidFill>
                <a:latin typeface="Futura Lt BT" panose="020B0402020204020303" pitchFamily="34" charset="0"/>
              </a:rPr>
              <a:t>verde</a:t>
            </a:r>
            <a:r>
              <a:rPr lang="it-IT" sz="1300" i="1" dirty="0">
                <a:latin typeface="Futura Lt BT" panose="020B0402020204020303" pitchFamily="34" charset="0"/>
              </a:rPr>
              <a:t> (commerciale), </a:t>
            </a:r>
            <a:r>
              <a:rPr lang="it-IT" sz="1300" i="1" dirty="0">
                <a:solidFill>
                  <a:srgbClr val="FFC000"/>
                </a:solidFill>
                <a:latin typeface="Futura Lt BT" panose="020B0402020204020303" pitchFamily="34" charset="0"/>
              </a:rPr>
              <a:t>giallo</a:t>
            </a:r>
            <a:r>
              <a:rPr lang="it-IT" sz="1300" i="1" dirty="0">
                <a:latin typeface="Futura Lt BT" panose="020B0402020204020303" pitchFamily="34" charset="0"/>
              </a:rPr>
              <a:t> (impiegati).</a:t>
            </a:r>
          </a:p>
        </p:txBody>
      </p:sp>
    </p:spTree>
    <p:extLst>
      <p:ext uri="{BB962C8B-B14F-4D97-AF65-F5344CB8AC3E}">
        <p14:creationId xmlns:p14="http://schemas.microsoft.com/office/powerpoint/2010/main" val="34099475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1DFE74E1-6660-4876-B95A-0EF767270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 IL CAPITALE UMANO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A2586AA-094A-4BEF-B9C3-3BF5AA5CB548}"/>
              </a:ext>
            </a:extLst>
          </p:cNvPr>
          <p:cNvSpPr txBox="1"/>
          <p:nvPr/>
        </p:nvSpPr>
        <p:spPr>
          <a:xfrm>
            <a:off x="3611229" y="1379871"/>
            <a:ext cx="49696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>
                <a:latin typeface="Futura Lt BT" panose="020B0402020204020303" pitchFamily="34" charset="0"/>
                <a:ea typeface="MS ??"/>
              </a:rPr>
              <a:t>I canali di assunzione utilizzati dalle imprese </a:t>
            </a:r>
          </a:p>
          <a:p>
            <a:pPr algn="ctr"/>
            <a:r>
              <a:rPr lang="it-IT" sz="2000" dirty="0">
                <a:latin typeface="Futura Lt BT" panose="020B0402020204020303" pitchFamily="34" charset="0"/>
                <a:ea typeface="MS ??"/>
              </a:rPr>
              <a:t>(% imprese)</a:t>
            </a:r>
            <a:endParaRPr lang="it-IT" sz="2000" dirty="0">
              <a:effectLst/>
              <a:latin typeface="Futura Lt BT" panose="020B0402020204020303" pitchFamily="34" charset="0"/>
              <a:ea typeface="MS ??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07ECE57E-EFB8-40C5-8BD4-D97DC917E9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8852" y="2158260"/>
            <a:ext cx="6495241" cy="4229162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031D000F-C7D0-484A-A639-25CE1A694617}"/>
              </a:ext>
            </a:extLst>
          </p:cNvPr>
          <p:cNvSpPr txBox="1"/>
          <p:nvPr/>
        </p:nvSpPr>
        <p:spPr>
          <a:xfrm>
            <a:off x="6885598" y="5306292"/>
            <a:ext cx="5262158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i="1" dirty="0">
                <a:latin typeface="Futura Lt BT" panose="020B0402020204020303" pitchFamily="34" charset="0"/>
              </a:rPr>
              <a:t>Domanda:</a:t>
            </a:r>
          </a:p>
          <a:p>
            <a:r>
              <a:rPr lang="it-IT" sz="1300" i="1" dirty="0">
                <a:latin typeface="Futura Lt BT" panose="020B0402020204020303" pitchFamily="34" charset="0"/>
              </a:rPr>
              <a:t>“Quali sono i canali di assunzione del personale </a:t>
            </a:r>
          </a:p>
          <a:p>
            <a:r>
              <a:rPr lang="it-IT" sz="1300" i="1" dirty="0">
                <a:latin typeface="Futura Lt BT" panose="020B0402020204020303" pitchFamily="34" charset="0"/>
              </a:rPr>
              <a:t>(recruiting) adottati dalla sua azienda?”</a:t>
            </a:r>
          </a:p>
          <a:p>
            <a:r>
              <a:rPr lang="it-IT" sz="1300" i="1" dirty="0">
                <a:latin typeface="Futura Lt BT" panose="020B0402020204020303" pitchFamily="34" charset="0"/>
              </a:rPr>
              <a:t>Possibili risposte multiple. </a:t>
            </a:r>
          </a:p>
          <a:p>
            <a:r>
              <a:rPr lang="it-IT" sz="1300" i="1" dirty="0">
                <a:latin typeface="Futura Lt BT" panose="020B0402020204020303" pitchFamily="34" charset="0"/>
              </a:rPr>
              <a:t>NB – I colori delle barre si distinguono per: </a:t>
            </a:r>
            <a:r>
              <a:rPr lang="it-IT" sz="1300" i="1" dirty="0">
                <a:solidFill>
                  <a:srgbClr val="002060"/>
                </a:solidFill>
                <a:latin typeface="Futura Lt BT" panose="020B0402020204020303" pitchFamily="34" charset="0"/>
              </a:rPr>
              <a:t>blu</a:t>
            </a:r>
            <a:r>
              <a:rPr lang="it-IT" sz="1300" i="1" dirty="0">
                <a:latin typeface="Futura Lt BT" panose="020B0402020204020303" pitchFamily="34" charset="0"/>
              </a:rPr>
              <a:t> (</a:t>
            </a:r>
            <a:r>
              <a:rPr lang="it-IT" sz="1300" i="1" dirty="0" err="1">
                <a:latin typeface="Futura Lt BT" panose="020B0402020204020303" pitchFamily="34" charset="0"/>
              </a:rPr>
              <a:t>education</a:t>
            </a:r>
            <a:r>
              <a:rPr lang="it-IT" sz="1300" i="1" dirty="0">
                <a:latin typeface="Futura Lt BT" panose="020B0402020204020303" pitchFamily="34" charset="0"/>
              </a:rPr>
              <a:t>), </a:t>
            </a:r>
            <a:r>
              <a:rPr lang="it-IT" sz="1300" i="1" dirty="0">
                <a:solidFill>
                  <a:srgbClr val="EC6400"/>
                </a:solidFill>
                <a:latin typeface="Futura Lt BT" panose="020B0402020204020303" pitchFamily="34" charset="0"/>
              </a:rPr>
              <a:t>arancione</a:t>
            </a:r>
            <a:r>
              <a:rPr lang="it-IT" sz="1300" i="1" dirty="0">
                <a:latin typeface="Futura Lt BT" panose="020B0402020204020303" pitchFamily="34" charset="0"/>
              </a:rPr>
              <a:t> (procedure informali e reti distrettuali), </a:t>
            </a:r>
            <a:r>
              <a:rPr lang="it-IT" sz="1300" i="1" dirty="0">
                <a:solidFill>
                  <a:srgbClr val="385723"/>
                </a:solidFill>
                <a:latin typeface="Futura Lt BT" panose="020B0402020204020303" pitchFamily="34" charset="0"/>
              </a:rPr>
              <a:t>verde</a:t>
            </a:r>
            <a:r>
              <a:rPr lang="it-IT" sz="1300" i="1" dirty="0">
                <a:latin typeface="Futura Lt BT" panose="020B0402020204020303" pitchFamily="34" charset="0"/>
              </a:rPr>
              <a:t> (agenzie per il lavoro, società di selezione del personale, centri per l’impiego).</a:t>
            </a:r>
          </a:p>
        </p:txBody>
      </p:sp>
    </p:spTree>
    <p:extLst>
      <p:ext uri="{BB962C8B-B14F-4D97-AF65-F5344CB8AC3E}">
        <p14:creationId xmlns:p14="http://schemas.microsoft.com/office/powerpoint/2010/main" val="27603021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1DFE74E1-6660-4876-B95A-0EF767270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 LE SFIDE COMPETITIVE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A2586AA-094A-4BEF-B9C3-3BF5AA5CB548}"/>
              </a:ext>
            </a:extLst>
          </p:cNvPr>
          <p:cNvSpPr txBox="1"/>
          <p:nvPr/>
        </p:nvSpPr>
        <p:spPr>
          <a:xfrm>
            <a:off x="1972812" y="1379871"/>
            <a:ext cx="82464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>
                <a:latin typeface="Futura Lt BT" panose="020B0402020204020303" pitchFamily="34" charset="0"/>
                <a:ea typeface="MS ??"/>
              </a:rPr>
              <a:t>Le sfide competitive da affrontare nei prossimi anni per classe dimensionale</a:t>
            </a:r>
          </a:p>
          <a:p>
            <a:pPr algn="ctr"/>
            <a:r>
              <a:rPr lang="it-IT" sz="2000" dirty="0">
                <a:latin typeface="Futura Lt BT" panose="020B0402020204020303" pitchFamily="34" charset="0"/>
                <a:ea typeface="MS ??"/>
              </a:rPr>
              <a:t>(posizione calcolata sulle priorità «Media» e «Alta»)</a:t>
            </a:r>
            <a:endParaRPr lang="it-IT" sz="2000" dirty="0">
              <a:effectLst/>
              <a:latin typeface="Futura Lt BT" panose="020B0402020204020303" pitchFamily="34" charset="0"/>
              <a:ea typeface="MS ??"/>
            </a:endParaRPr>
          </a:p>
        </p:txBody>
      </p:sp>
      <p:graphicFrame>
        <p:nvGraphicFramePr>
          <p:cNvPr id="2" name="Tabella 4">
            <a:extLst>
              <a:ext uri="{FF2B5EF4-FFF2-40B4-BE49-F238E27FC236}">
                <a16:creationId xmlns:a16="http://schemas.microsoft.com/office/drawing/2014/main" id="{4CBA41DA-DF3E-4975-AAC4-62EC1E9E74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161903"/>
              </p:ext>
            </p:extLst>
          </p:nvPr>
        </p:nvGraphicFramePr>
        <p:xfrm>
          <a:off x="2287256" y="2079428"/>
          <a:ext cx="7590545" cy="42100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90545">
                  <a:extLst>
                    <a:ext uri="{9D8B030D-6E8A-4147-A177-3AD203B41FA5}">
                      <a16:colId xmlns:a16="http://schemas.microsoft.com/office/drawing/2014/main" val="425446493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424679745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46489595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9389891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410748572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9455386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Futura Lt BT" panose="020B0402020204020303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solidFill>
                      <a:srgbClr val="0042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Futura Lt BT" panose="020B0402020204020303" pitchFamily="34" charset="0"/>
                        </a:rPr>
                        <a:t>Totale</a:t>
                      </a:r>
                    </a:p>
                  </a:txBody>
                  <a:tcPr marL="9525" marR="9525" marT="9525" marB="0" anchor="ctr">
                    <a:solidFill>
                      <a:srgbClr val="0042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Futura Lt BT" panose="020B0402020204020303" pitchFamily="34" charset="0"/>
                        </a:rPr>
                        <a:t>Micro</a:t>
                      </a:r>
                    </a:p>
                  </a:txBody>
                  <a:tcPr marL="9525" marR="9525" marT="9525" marB="0" anchor="ctr">
                    <a:solidFill>
                      <a:srgbClr val="0042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Futura Lt BT" panose="020B0402020204020303" pitchFamily="34" charset="0"/>
                        </a:rPr>
                        <a:t>Piccole</a:t>
                      </a:r>
                    </a:p>
                  </a:txBody>
                  <a:tcPr marL="9525" marR="9525" marT="9525" marB="0" anchor="ctr">
                    <a:solidFill>
                      <a:srgbClr val="0042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Futura Lt BT" panose="020B0402020204020303" pitchFamily="34" charset="0"/>
                        </a:rPr>
                        <a:t>Medie</a:t>
                      </a:r>
                    </a:p>
                  </a:txBody>
                  <a:tcPr marL="9525" marR="9525" marT="9525" marB="0" anchor="ctr">
                    <a:solidFill>
                      <a:srgbClr val="0042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Futura Lt BT" panose="020B0402020204020303" pitchFamily="34" charset="0"/>
                        </a:rPr>
                        <a:t>Grandi</a:t>
                      </a:r>
                    </a:p>
                  </a:txBody>
                  <a:tcPr marL="9525" marR="9525" marT="9525" marB="0" anchor="ctr">
                    <a:solidFill>
                      <a:srgbClr val="00428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27993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Futura Lt BT" panose="020B0402020204020303" pitchFamily="34" charset="0"/>
                        </a:rPr>
                        <a:t>Fidelizzazione clientela</a:t>
                      </a:r>
                    </a:p>
                  </a:txBody>
                  <a:tcPr marL="9525" marR="9525" marT="9525" marB="0" anchor="ctr">
                    <a:solidFill>
                      <a:srgbClr val="0042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1°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1°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1°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1°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3°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790470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Futura Lt BT" panose="020B0402020204020303" pitchFamily="34" charset="0"/>
                        </a:rPr>
                        <a:t>Incertezza mercati</a:t>
                      </a:r>
                    </a:p>
                  </a:txBody>
                  <a:tcPr marL="9525" marR="9525" marT="9525" marB="0" anchor="ctr">
                    <a:solidFill>
                      <a:srgbClr val="0042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2°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2°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2°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2°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6°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4791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Futura Lt BT" panose="020B0402020204020303" pitchFamily="34" charset="0"/>
                        </a:rPr>
                        <a:t>Formazione</a:t>
                      </a:r>
                    </a:p>
                  </a:txBody>
                  <a:tcPr marL="9525" marR="9525" marT="9525" marB="0" anchor="ctr">
                    <a:solidFill>
                      <a:srgbClr val="0042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3°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4°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5°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3°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1°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59935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Futura Lt BT" panose="020B0402020204020303" pitchFamily="34" charset="0"/>
                        </a:rPr>
                        <a:t>Ricerca e assunzione di personale qualificato</a:t>
                      </a:r>
                    </a:p>
                  </a:txBody>
                  <a:tcPr marL="9525" marR="9525" marT="9525" marB="0" anchor="ctr">
                    <a:solidFill>
                      <a:srgbClr val="0042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4°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9°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4°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4°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1°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08689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Futura Lt BT" panose="020B0402020204020303" pitchFamily="34" charset="0"/>
                        </a:rPr>
                        <a:t>Avviare o potenziare l'attività di export</a:t>
                      </a:r>
                    </a:p>
                  </a:txBody>
                  <a:tcPr marL="9525" marR="9525" marT="9525" marB="0" anchor="ctr">
                    <a:solidFill>
                      <a:srgbClr val="0042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5°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8°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3°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5°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3°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455993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Futura Lt BT" panose="020B0402020204020303" pitchFamily="34" charset="0"/>
                        </a:rPr>
                        <a:t>Aumentare il potere contrattuale verso i fornitori</a:t>
                      </a:r>
                    </a:p>
                  </a:txBody>
                  <a:tcPr marL="9525" marR="9525" marT="9525" marB="0" anchor="ctr">
                    <a:solidFill>
                      <a:srgbClr val="0042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6°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4°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7°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5°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8°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865800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Futura Lt BT" panose="020B0402020204020303" pitchFamily="34" charset="0"/>
                        </a:rPr>
                        <a:t>Maggiore attenzione alle tematiche di sostenibilità ambientale</a:t>
                      </a:r>
                    </a:p>
                  </a:txBody>
                  <a:tcPr marL="9525" marR="9525" marT="9525" marB="0" anchor="ctr">
                    <a:solidFill>
                      <a:srgbClr val="0042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7°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3°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9°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7°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3°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97375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Futura Lt BT" panose="020B0402020204020303" pitchFamily="34" charset="0"/>
                        </a:rPr>
                        <a:t>Introduzione di nuove tecnologie</a:t>
                      </a:r>
                    </a:p>
                  </a:txBody>
                  <a:tcPr marL="9525" marR="9525" marT="9525" marB="0" anchor="ctr">
                    <a:solidFill>
                      <a:srgbClr val="0042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8°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7°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6°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8°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6°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991955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Futura Lt BT" panose="020B0402020204020303" pitchFamily="34" charset="0"/>
                        </a:rPr>
                        <a:t>Diversificazione delle produzioni</a:t>
                      </a:r>
                    </a:p>
                  </a:txBody>
                  <a:tcPr marL="9525" marR="9525" marT="9525" marB="0" anchor="ctr">
                    <a:solidFill>
                      <a:srgbClr val="0042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9°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6°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8°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9°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8°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2331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Futura Lt BT" panose="020B0402020204020303" pitchFamily="34" charset="0"/>
                        </a:rPr>
                        <a:t>Ricambio generazionale della conduzione dell'azienda</a:t>
                      </a:r>
                    </a:p>
                  </a:txBody>
                  <a:tcPr marL="9525" marR="9525" marT="9525" marB="0" anchor="ctr">
                    <a:solidFill>
                      <a:srgbClr val="0042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10°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10°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10°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10°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Lt BT" panose="020B0402020204020303" pitchFamily="34" charset="0"/>
                        </a:rPr>
                        <a:t>10°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21037443"/>
                  </a:ext>
                </a:extLst>
              </a:tr>
            </a:tbl>
          </a:graphicData>
        </a:graphic>
      </p:graphicFrame>
      <p:sp>
        <p:nvSpPr>
          <p:cNvPr id="5" name="CasellaDiTesto 4">
            <a:extLst>
              <a:ext uri="{FF2B5EF4-FFF2-40B4-BE49-F238E27FC236}">
                <a16:creationId xmlns:a16="http://schemas.microsoft.com/office/drawing/2014/main" id="{AC4B1DC9-D18D-432D-802C-DEFB72535AA6}"/>
              </a:ext>
            </a:extLst>
          </p:cNvPr>
          <p:cNvSpPr txBox="1"/>
          <p:nvPr/>
        </p:nvSpPr>
        <p:spPr>
          <a:xfrm>
            <a:off x="384269" y="6091200"/>
            <a:ext cx="52621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>
                <a:latin typeface="Futura Lt BT" panose="020B0402020204020303" pitchFamily="34" charset="0"/>
              </a:rPr>
              <a:t>Domanda:</a:t>
            </a:r>
          </a:p>
          <a:p>
            <a:r>
              <a:rPr lang="it-IT" sz="1400" i="1" dirty="0">
                <a:latin typeface="Futura Lt BT" panose="020B0402020204020303" pitchFamily="34" charset="0"/>
              </a:rPr>
              <a:t>“Quale rilevanza avranno nei prossimi anni i seguenti aspetti nella gestione aziendale?”</a:t>
            </a:r>
          </a:p>
        </p:txBody>
      </p:sp>
    </p:spTree>
    <p:extLst>
      <p:ext uri="{BB962C8B-B14F-4D97-AF65-F5344CB8AC3E}">
        <p14:creationId xmlns:p14="http://schemas.microsoft.com/office/powerpoint/2010/main" val="1494895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1DFE74E1-6660-4876-B95A-0EF767270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 IL MADE IN BRESCIA</a:t>
            </a:r>
          </a:p>
        </p:txBody>
      </p:sp>
      <p:sp>
        <p:nvSpPr>
          <p:cNvPr id="13" name="Segnaposto testo 14">
            <a:extLst>
              <a:ext uri="{FF2B5EF4-FFF2-40B4-BE49-F238E27FC236}">
                <a16:creationId xmlns:a16="http://schemas.microsoft.com/office/drawing/2014/main" id="{249FEB2C-07DB-4448-B92C-CB9E9BE97C8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2022" y="1732848"/>
            <a:ext cx="11347956" cy="4696088"/>
          </a:xfrm>
        </p:spPr>
        <p:txBody>
          <a:bodyPr/>
          <a:lstStyle/>
          <a:p>
            <a:pPr algn="just"/>
            <a:r>
              <a:rPr lang="it-IT" sz="2400" dirty="0"/>
              <a:t>Il sistema economico bresciano vanta un’antica e rinomata tradizione nell’ambito industriale e un sistema manifatturiero riconosciuto a livello nazionale e internazionale per l’entità e la qualità delle sue produzioni. </a:t>
            </a:r>
          </a:p>
          <a:p>
            <a:pPr algn="just"/>
            <a:r>
              <a:rPr lang="it-IT" sz="2400" dirty="0"/>
              <a:t>Alcuni primati del made in Brescia: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2400" dirty="0"/>
              <a:t>Brescia si colloca al quinto posto nella classifica delle province italiane per valore aggiunto complessivo (dietro Milano, Roma, Torino e Napoli), terza nelle attività manifatturiere (dietro Milano e Torino).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2400" dirty="0"/>
              <a:t>Brescia è una realtà fortemente internazionalizzata. Nel 2019 le imprese hanno esportato beni per un ammontare pari a 16,3 miliardi di euro, valore che colloca la provincia al quinto posto nella classifica nazionale, dietro Milano, Torino, Vicenza e Firenze. Il saldo commerciale, pari a 7,2 miliardi, è il quarto più alto in Italia, dopo Vicenza (9,4), Firenze (9,2), Modena (7,2).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6733290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1DFE74E1-6660-4876-B95A-0EF767270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 CONCLUSIONI</a:t>
            </a:r>
          </a:p>
        </p:txBody>
      </p:sp>
      <p:sp>
        <p:nvSpPr>
          <p:cNvPr id="13" name="Segnaposto testo 14">
            <a:extLst>
              <a:ext uri="{FF2B5EF4-FFF2-40B4-BE49-F238E27FC236}">
                <a16:creationId xmlns:a16="http://schemas.microsoft.com/office/drawing/2014/main" id="{249FEB2C-07DB-4448-B92C-CB9E9BE97C8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2022" y="1499827"/>
            <a:ext cx="11347956" cy="5004212"/>
          </a:xfrm>
        </p:spPr>
        <p:txBody>
          <a:bodyPr/>
          <a:lstStyle/>
          <a:p>
            <a:pPr algn="just"/>
            <a:r>
              <a:rPr lang="it-IT" sz="2400" dirty="0"/>
              <a:t>L’indagine, condotta prima dell’esplosione della pandemia da Covid-19, ha dipinto un sistema industriale bresciano in </a:t>
            </a:r>
            <a:r>
              <a:rPr lang="it-IT" sz="2400" b="1" dirty="0"/>
              <a:t>forte rinnovamento</a:t>
            </a:r>
            <a:r>
              <a:rPr lang="it-IT" sz="2400" dirty="0"/>
              <a:t>, </a:t>
            </a:r>
            <a:r>
              <a:rPr lang="it-IT" sz="2400" b="1" dirty="0"/>
              <a:t>complessivamente attrezzato </a:t>
            </a:r>
            <a:r>
              <a:rPr lang="it-IT" sz="2400" dirty="0"/>
              <a:t>ad affrontate le importanti sfide che lo attendono nei prossimi anni. </a:t>
            </a:r>
          </a:p>
          <a:p>
            <a:pPr algn="just"/>
            <a:r>
              <a:rPr lang="it-IT" sz="2400" dirty="0"/>
              <a:t>Tuttavia, il percorso di sviluppo intrapreso si caratterizza per velocità diverse da parte delle imprese: in più di un ambito, le </a:t>
            </a:r>
            <a:r>
              <a:rPr lang="it-IT" sz="2400" b="1" dirty="0"/>
              <a:t>realtà dimensionali più piccole sono emerse “rincorrere” quelle più grandi</a:t>
            </a:r>
            <a:r>
              <a:rPr lang="it-IT" sz="2400" dirty="0"/>
              <a:t>. </a:t>
            </a:r>
          </a:p>
          <a:p>
            <a:pPr algn="just"/>
            <a:r>
              <a:rPr lang="it-IT" sz="2400" dirty="0"/>
              <a:t>Allo stesso tempo, sono risultati alcuni elementi di </a:t>
            </a:r>
            <a:r>
              <a:rPr lang="it-IT" sz="2400" b="1" dirty="0"/>
              <a:t>fragilità </a:t>
            </a:r>
            <a:r>
              <a:rPr lang="it-IT" sz="2400" dirty="0"/>
              <a:t>(scarso livello di managerialità, elevato utilizzo di canali di assunzione </a:t>
            </a:r>
            <a:r>
              <a:rPr lang="it-IT" sz="2400"/>
              <a:t>informali, ridotta </a:t>
            </a:r>
            <a:r>
              <a:rPr lang="it-IT" sz="2400" dirty="0"/>
              <a:t>attenzione al ricambio generazionale), che, se non opportunamente corretti, potrebbero tramutarsi in vere e proprie </a:t>
            </a:r>
            <a:r>
              <a:rPr lang="it-IT" sz="2400" b="1" dirty="0"/>
              <a:t>minacce per il futuro </a:t>
            </a:r>
            <a:r>
              <a:rPr lang="it-IT" sz="2400" dirty="0"/>
              <a:t>dell’industria del territorio.</a:t>
            </a:r>
          </a:p>
          <a:p>
            <a:pPr algn="just"/>
            <a:r>
              <a:rPr lang="it-IT" sz="2400" dirty="0"/>
              <a:t>La «nuova normalità» derivante dal Coronavirus imporrà, a tutte le realtà imprenditoriali, </a:t>
            </a:r>
            <a:r>
              <a:rPr lang="it-IT" sz="2400" b="1" dirty="0"/>
              <a:t>ingenti interventi di cambiamento</a:t>
            </a:r>
            <a:r>
              <a:rPr lang="it-IT" sz="2400" dirty="0"/>
              <a:t> rispetto al recente passato. Vi è il rischio che i gap riscontrati in alcuni ambiti mettano a rischio la sopravvivenza di alcuni importanti pezzi dell’industria bresciana.</a:t>
            </a:r>
          </a:p>
          <a:p>
            <a:pPr algn="just"/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5448227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>
            <a:extLst>
              <a:ext uri="{FF2B5EF4-FFF2-40B4-BE49-F238E27FC236}">
                <a16:creationId xmlns:a16="http://schemas.microsoft.com/office/drawing/2014/main" id="{543D2C18-4753-4055-814B-797B5DC6A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000" y="2033546"/>
            <a:ext cx="10548000" cy="1034119"/>
          </a:xfrm>
        </p:spPr>
        <p:txBody>
          <a:bodyPr/>
          <a:lstStyle/>
          <a:p>
            <a:r>
              <a:rPr lang="it-IT" dirty="0"/>
              <a:t>CONTATTI</a:t>
            </a:r>
          </a:p>
        </p:txBody>
      </p:sp>
      <p:sp>
        <p:nvSpPr>
          <p:cNvPr id="15" name="Segnaposto testo 9">
            <a:extLst>
              <a:ext uri="{FF2B5EF4-FFF2-40B4-BE49-F238E27FC236}">
                <a16:creationId xmlns:a16="http://schemas.microsoft.com/office/drawing/2014/main" id="{5F2ADED3-CD7D-4988-B6AB-E410BD8E99F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22000" y="3611234"/>
            <a:ext cx="10548000" cy="1417966"/>
          </a:xfrm>
        </p:spPr>
        <p:txBody>
          <a:bodyPr/>
          <a:lstStyle/>
          <a:p>
            <a:r>
              <a:rPr lang="it-IT" dirty="0"/>
              <a:t>Davide Fedreghini </a:t>
            </a:r>
            <a:r>
              <a:rPr lang="it-IT" sz="2000" i="1" dirty="0"/>
              <a:t>(fedreghini@aib.bs.it)</a:t>
            </a:r>
          </a:p>
          <a:p>
            <a:r>
              <a:rPr lang="it-IT" dirty="0"/>
              <a:t>Caterina Perugini </a:t>
            </a:r>
            <a:r>
              <a:rPr lang="it-IT" sz="2000" i="1" dirty="0"/>
              <a:t>(perugini@aib.bs.it)</a:t>
            </a:r>
          </a:p>
          <a:p>
            <a:r>
              <a:rPr lang="it-IT" dirty="0"/>
              <a:t>Tommaso Ganugi </a:t>
            </a:r>
            <a:r>
              <a:rPr lang="it-IT" sz="2000" i="1" dirty="0"/>
              <a:t>(ganugi@aib.bs.it)</a:t>
            </a:r>
          </a:p>
        </p:txBody>
      </p:sp>
    </p:spTree>
    <p:extLst>
      <p:ext uri="{BB962C8B-B14F-4D97-AF65-F5344CB8AC3E}">
        <p14:creationId xmlns:p14="http://schemas.microsoft.com/office/powerpoint/2010/main" val="225742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1DFE74E1-6660-4876-B95A-0EF767270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 IL CAMPIONE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FEF24748-CA23-4915-BAEA-0C02ADF708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088" y="2493173"/>
            <a:ext cx="5735935" cy="3734765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70F60638-ABC2-478F-9036-52B23A95B2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3979" y="2499766"/>
            <a:ext cx="5752928" cy="3745829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5A2586AA-094A-4BEF-B9C3-3BF5AA5CB548}"/>
              </a:ext>
            </a:extLst>
          </p:cNvPr>
          <p:cNvSpPr txBox="1"/>
          <p:nvPr/>
        </p:nvSpPr>
        <p:spPr>
          <a:xfrm>
            <a:off x="143730" y="1785287"/>
            <a:ext cx="59522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>
                <a:effectLst/>
                <a:latin typeface="Futura Lt BT" panose="020B0402020204020303" pitchFamily="34" charset="0"/>
                <a:ea typeface="MS ??"/>
              </a:rPr>
              <a:t>Composizione del campione per classe dimensionale </a:t>
            </a:r>
          </a:p>
          <a:p>
            <a:pPr algn="ctr"/>
            <a:r>
              <a:rPr lang="it-IT" sz="2000" dirty="0">
                <a:effectLst/>
                <a:latin typeface="Futura Lt BT" panose="020B0402020204020303" pitchFamily="34" charset="0"/>
                <a:ea typeface="MS ??"/>
              </a:rPr>
              <a:t>(% imprese)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F7767132-DB10-4F3E-8B87-E5A2809A218F}"/>
              </a:ext>
            </a:extLst>
          </p:cNvPr>
          <p:cNvSpPr txBox="1"/>
          <p:nvPr/>
        </p:nvSpPr>
        <p:spPr>
          <a:xfrm>
            <a:off x="6991538" y="1785287"/>
            <a:ext cx="44486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>
                <a:effectLst/>
                <a:latin typeface="Futura Lt BT" panose="020B0402020204020303" pitchFamily="34" charset="0"/>
                <a:ea typeface="MS ??"/>
              </a:rPr>
              <a:t>Composizione del campione per </a:t>
            </a:r>
            <a:r>
              <a:rPr lang="it-IT" sz="2000" dirty="0">
                <a:latin typeface="Futura Lt BT" panose="020B0402020204020303" pitchFamily="34" charset="0"/>
                <a:ea typeface="MS ??"/>
              </a:rPr>
              <a:t>settore</a:t>
            </a:r>
            <a:endParaRPr lang="it-IT" sz="2000" dirty="0">
              <a:effectLst/>
              <a:latin typeface="Futura Lt BT" panose="020B0402020204020303" pitchFamily="34" charset="0"/>
              <a:ea typeface="MS ??"/>
            </a:endParaRPr>
          </a:p>
          <a:p>
            <a:pPr algn="ctr"/>
            <a:r>
              <a:rPr lang="it-IT" sz="2000" dirty="0">
                <a:effectLst/>
                <a:latin typeface="Futura Lt BT" panose="020B0402020204020303" pitchFamily="34" charset="0"/>
                <a:ea typeface="MS ??"/>
              </a:rPr>
              <a:t>(% imprese)</a:t>
            </a:r>
          </a:p>
        </p:txBody>
      </p:sp>
      <p:sp>
        <p:nvSpPr>
          <p:cNvPr id="14" name="Ovale 13">
            <a:extLst>
              <a:ext uri="{FF2B5EF4-FFF2-40B4-BE49-F238E27FC236}">
                <a16:creationId xmlns:a16="http://schemas.microsoft.com/office/drawing/2014/main" id="{BD9FBDF3-BBED-433C-882C-7E401BFA66FB}"/>
              </a:ext>
            </a:extLst>
          </p:cNvPr>
          <p:cNvSpPr/>
          <p:nvPr/>
        </p:nvSpPr>
        <p:spPr>
          <a:xfrm>
            <a:off x="2044307" y="1681802"/>
            <a:ext cx="8200102" cy="4475301"/>
          </a:xfrm>
          <a:prstGeom prst="ellipse">
            <a:avLst/>
          </a:prstGeom>
          <a:solidFill>
            <a:srgbClr val="00428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000" dirty="0">
                <a:latin typeface="Futura Hv BT" panose="020B0702020204020204" pitchFamily="34" charset="0"/>
              </a:rPr>
              <a:t>Imprese: 215</a:t>
            </a:r>
          </a:p>
          <a:p>
            <a:pPr algn="ctr"/>
            <a:r>
              <a:rPr lang="it-IT" sz="4000" dirty="0">
                <a:latin typeface="Futura Hv BT" panose="020B0702020204020204" pitchFamily="34" charset="0"/>
              </a:rPr>
              <a:t>Addetti: 15 mila</a:t>
            </a:r>
          </a:p>
          <a:p>
            <a:pPr algn="ctr"/>
            <a:r>
              <a:rPr lang="it-IT" sz="4000" dirty="0">
                <a:latin typeface="Futura Hv BT" panose="020B0702020204020204" pitchFamily="34" charset="0"/>
              </a:rPr>
              <a:t>Fatturato: 5,5 miliardi</a:t>
            </a:r>
          </a:p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83269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1DFE74E1-6660-4876-B95A-0EF767270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 AGENDA</a:t>
            </a: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10F98856-FADF-4D4F-9993-D05F5F523CF9}"/>
              </a:ext>
            </a:extLst>
          </p:cNvPr>
          <p:cNvSpPr/>
          <p:nvPr/>
        </p:nvSpPr>
        <p:spPr>
          <a:xfrm>
            <a:off x="710061" y="2485674"/>
            <a:ext cx="4698609" cy="914400"/>
          </a:xfrm>
          <a:prstGeom prst="roundRect">
            <a:avLst/>
          </a:prstGeom>
          <a:solidFill>
            <a:srgbClr val="0042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200" dirty="0">
                <a:latin typeface="Futura Hv BT" panose="020B0702020204020204" pitchFamily="34" charset="0"/>
              </a:rPr>
              <a:t>I VANTAGGI COMPETITIVI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F8F0190D-8A73-4044-9FBD-160D681F3D04}"/>
              </a:ext>
            </a:extLst>
          </p:cNvPr>
          <p:cNvSpPr/>
          <p:nvPr/>
        </p:nvSpPr>
        <p:spPr>
          <a:xfrm>
            <a:off x="710061" y="3575921"/>
            <a:ext cx="4698609" cy="914400"/>
          </a:xfrm>
          <a:prstGeom prst="roundRect">
            <a:avLst/>
          </a:prstGeom>
          <a:solidFill>
            <a:srgbClr val="0042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200" dirty="0">
                <a:latin typeface="Futura Hv BT" panose="020B0702020204020204" pitchFamily="34" charset="0"/>
              </a:rPr>
              <a:t>I RAPPORTI CON IL TERRITORIO</a:t>
            </a:r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C273D260-8E2E-441E-9CFF-C00ADB4451BF}"/>
              </a:ext>
            </a:extLst>
          </p:cNvPr>
          <p:cNvSpPr/>
          <p:nvPr/>
        </p:nvSpPr>
        <p:spPr>
          <a:xfrm>
            <a:off x="710060" y="4666168"/>
            <a:ext cx="4698609" cy="914400"/>
          </a:xfrm>
          <a:prstGeom prst="roundRect">
            <a:avLst/>
          </a:prstGeom>
          <a:solidFill>
            <a:srgbClr val="0042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200" dirty="0">
                <a:latin typeface="Futura Hv BT" panose="020B0702020204020204" pitchFamily="34" charset="0"/>
              </a:rPr>
              <a:t>L’ADOZIONE DI TECNOLOGIE 4.0</a:t>
            </a:r>
          </a:p>
        </p:txBody>
      </p:sp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9C228C6C-7583-492E-BB60-FF0A1D7544C3}"/>
              </a:ext>
            </a:extLst>
          </p:cNvPr>
          <p:cNvSpPr/>
          <p:nvPr/>
        </p:nvSpPr>
        <p:spPr>
          <a:xfrm>
            <a:off x="6783332" y="2485674"/>
            <a:ext cx="4698609" cy="914400"/>
          </a:xfrm>
          <a:prstGeom prst="roundRect">
            <a:avLst/>
          </a:prstGeom>
          <a:solidFill>
            <a:srgbClr val="0042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200" dirty="0">
                <a:latin typeface="Futura Hv BT" panose="020B0702020204020204" pitchFamily="34" charset="0"/>
              </a:rPr>
              <a:t>LA GREEN ECONOMY</a:t>
            </a:r>
          </a:p>
        </p:txBody>
      </p:sp>
      <p:sp>
        <p:nvSpPr>
          <p:cNvPr id="14" name="Rettangolo con angoli arrotondati 13">
            <a:extLst>
              <a:ext uri="{FF2B5EF4-FFF2-40B4-BE49-F238E27FC236}">
                <a16:creationId xmlns:a16="http://schemas.microsoft.com/office/drawing/2014/main" id="{6FDB6F67-976E-4860-A4C4-389D5140167F}"/>
              </a:ext>
            </a:extLst>
          </p:cNvPr>
          <p:cNvSpPr/>
          <p:nvPr/>
        </p:nvSpPr>
        <p:spPr>
          <a:xfrm>
            <a:off x="6783330" y="3575921"/>
            <a:ext cx="4698609" cy="914400"/>
          </a:xfrm>
          <a:prstGeom prst="roundRect">
            <a:avLst/>
          </a:prstGeom>
          <a:solidFill>
            <a:srgbClr val="0042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200" dirty="0">
                <a:latin typeface="Futura Hv BT" panose="020B0702020204020204" pitchFamily="34" charset="0"/>
              </a:rPr>
              <a:t>IL CAPITALE UMANO</a:t>
            </a:r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4963A792-8294-4263-B653-CFDC0B3FCBB2}"/>
              </a:ext>
            </a:extLst>
          </p:cNvPr>
          <p:cNvSpPr/>
          <p:nvPr/>
        </p:nvSpPr>
        <p:spPr>
          <a:xfrm>
            <a:off x="6783330" y="4666168"/>
            <a:ext cx="4698609" cy="914400"/>
          </a:xfrm>
          <a:prstGeom prst="roundRect">
            <a:avLst/>
          </a:prstGeom>
          <a:solidFill>
            <a:srgbClr val="0042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200" dirty="0">
                <a:latin typeface="Futura Hv BT" panose="020B0702020204020204" pitchFamily="34" charset="0"/>
              </a:rPr>
              <a:t>LE SFIDE COMPETITIVE</a:t>
            </a:r>
          </a:p>
        </p:txBody>
      </p:sp>
    </p:spTree>
    <p:extLst>
      <p:ext uri="{BB962C8B-B14F-4D97-AF65-F5344CB8AC3E}">
        <p14:creationId xmlns:p14="http://schemas.microsoft.com/office/powerpoint/2010/main" val="2599010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  <p:bldP spid="12" grpId="0" animBg="1"/>
      <p:bldP spid="14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BB2E9857-52B9-4A63-908E-56C14080D8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3600" y="2160000"/>
            <a:ext cx="6495241" cy="4229162"/>
          </a:xfrm>
          <a:prstGeom prst="rect">
            <a:avLst/>
          </a:prstGeom>
        </p:spPr>
      </p:pic>
      <p:sp>
        <p:nvSpPr>
          <p:cNvPr id="7" name="Titolo 6">
            <a:extLst>
              <a:ext uri="{FF2B5EF4-FFF2-40B4-BE49-F238E27FC236}">
                <a16:creationId xmlns:a16="http://schemas.microsoft.com/office/drawing/2014/main" id="{1DFE74E1-6660-4876-B95A-0EF767270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 I VANTAGGI COMPETITIVI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A2586AA-094A-4BEF-B9C3-3BF5AA5CB548}"/>
              </a:ext>
            </a:extLst>
          </p:cNvPr>
          <p:cNvSpPr txBox="1"/>
          <p:nvPr/>
        </p:nvSpPr>
        <p:spPr>
          <a:xfrm>
            <a:off x="4298072" y="1379871"/>
            <a:ext cx="35958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>
                <a:latin typeface="Futura Lt BT" panose="020B0402020204020303" pitchFamily="34" charset="0"/>
                <a:ea typeface="MS ??"/>
              </a:rPr>
              <a:t>I principali vantaggi competitivi </a:t>
            </a:r>
          </a:p>
          <a:p>
            <a:pPr algn="ctr"/>
            <a:r>
              <a:rPr lang="it-IT" sz="2000" dirty="0">
                <a:latin typeface="Futura Lt BT" panose="020B0402020204020303" pitchFamily="34" charset="0"/>
                <a:ea typeface="MS ??"/>
              </a:rPr>
              <a:t>(% imprese)</a:t>
            </a:r>
            <a:endParaRPr lang="it-IT" sz="2000" dirty="0">
              <a:effectLst/>
              <a:latin typeface="Futura Lt BT" panose="020B0402020204020303" pitchFamily="34" charset="0"/>
              <a:ea typeface="MS ??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6C00D61-882B-4458-825D-09F7067F65A1}"/>
              </a:ext>
            </a:extLst>
          </p:cNvPr>
          <p:cNvSpPr txBox="1"/>
          <p:nvPr/>
        </p:nvSpPr>
        <p:spPr>
          <a:xfrm>
            <a:off x="6607889" y="5045822"/>
            <a:ext cx="51859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>
                <a:latin typeface="Futura Lt BT" panose="020B0402020204020303" pitchFamily="34" charset="0"/>
              </a:rPr>
              <a:t>Domanda: </a:t>
            </a:r>
          </a:p>
          <a:p>
            <a:r>
              <a:rPr lang="it-IT" sz="1400" i="1" dirty="0">
                <a:latin typeface="Futura Lt BT" panose="020B0402020204020303" pitchFamily="34" charset="0"/>
              </a:rPr>
              <a:t>“Qual è il principale vantaggio competitivo della sua azienda?”</a:t>
            </a:r>
          </a:p>
          <a:p>
            <a:pPr>
              <a:spcAft>
                <a:spcPts val="0"/>
              </a:spcAft>
            </a:pPr>
            <a:r>
              <a:rPr lang="it-IT" sz="1400" i="1" dirty="0">
                <a:effectLst/>
                <a:latin typeface="Futura Lt BT" panose="020B0402020204020303" pitchFamily="34" charset="0"/>
                <a:ea typeface="MS ??"/>
              </a:rPr>
              <a:t>Possibili risposte multiple. </a:t>
            </a:r>
            <a:endParaRPr lang="it-IT" sz="1400" dirty="0">
              <a:effectLst/>
              <a:latin typeface="Futura Lt BT" panose="020B0402020204020303" pitchFamily="34" charset="0"/>
              <a:ea typeface="MS ??"/>
            </a:endParaRPr>
          </a:p>
          <a:p>
            <a:pPr>
              <a:spcAft>
                <a:spcPts val="0"/>
              </a:spcAft>
            </a:pPr>
            <a:r>
              <a:rPr lang="it-IT" sz="1400" i="1" dirty="0">
                <a:effectLst/>
                <a:latin typeface="Futura Lt BT" panose="020B0402020204020303" pitchFamily="34" charset="0"/>
                <a:ea typeface="MS ??"/>
              </a:rPr>
              <a:t>NB – I colori delle barre si distinguono per: </a:t>
            </a:r>
          </a:p>
          <a:p>
            <a:pPr>
              <a:spcAft>
                <a:spcPts val="0"/>
              </a:spcAft>
            </a:pPr>
            <a:r>
              <a:rPr lang="it-IT" sz="1400" i="1" dirty="0">
                <a:solidFill>
                  <a:srgbClr val="EC6400"/>
                </a:solidFill>
                <a:effectLst/>
                <a:latin typeface="Futura Lt BT" panose="020B0402020204020303" pitchFamily="34" charset="0"/>
                <a:ea typeface="MS ??"/>
              </a:rPr>
              <a:t>arancione</a:t>
            </a:r>
            <a:r>
              <a:rPr lang="it-IT" sz="1400" i="1" dirty="0">
                <a:effectLst/>
                <a:latin typeface="Futura Lt BT" panose="020B0402020204020303" pitchFamily="34" charset="0"/>
                <a:ea typeface="MS ??"/>
              </a:rPr>
              <a:t> (prodotto), </a:t>
            </a:r>
            <a:r>
              <a:rPr lang="it-IT" sz="1400" i="1" dirty="0">
                <a:solidFill>
                  <a:srgbClr val="002060"/>
                </a:solidFill>
                <a:effectLst/>
                <a:latin typeface="Futura Lt BT" panose="020B0402020204020303" pitchFamily="34" charset="0"/>
                <a:ea typeface="MS ??"/>
              </a:rPr>
              <a:t>blu</a:t>
            </a:r>
            <a:r>
              <a:rPr lang="it-IT" sz="1400" i="1" dirty="0">
                <a:effectLst/>
                <a:latin typeface="Futura Lt BT" panose="020B0402020204020303" pitchFamily="34" charset="0"/>
                <a:ea typeface="MS ??"/>
              </a:rPr>
              <a:t> (cliente), </a:t>
            </a:r>
            <a:r>
              <a:rPr lang="it-IT" sz="1400" i="1" dirty="0">
                <a:solidFill>
                  <a:srgbClr val="385723"/>
                </a:solidFill>
                <a:effectLst/>
                <a:latin typeface="Futura Lt BT" panose="020B0402020204020303" pitchFamily="34" charset="0"/>
                <a:ea typeface="MS ??"/>
              </a:rPr>
              <a:t>verde</a:t>
            </a:r>
            <a:r>
              <a:rPr lang="it-IT" sz="1400" i="1" dirty="0">
                <a:effectLst/>
                <a:latin typeface="Futura Lt BT" panose="020B0402020204020303" pitchFamily="34" charset="0"/>
                <a:ea typeface="MS ??"/>
              </a:rPr>
              <a:t> (organizzazione), </a:t>
            </a:r>
            <a:r>
              <a:rPr lang="it-IT" sz="1400" i="1" dirty="0">
                <a:solidFill>
                  <a:srgbClr val="FFC000"/>
                </a:solidFill>
                <a:effectLst/>
                <a:latin typeface="Futura Lt BT" panose="020B0402020204020303" pitchFamily="34" charset="0"/>
                <a:ea typeface="MS ??"/>
              </a:rPr>
              <a:t>giallo</a:t>
            </a:r>
            <a:r>
              <a:rPr lang="it-IT" sz="1400" i="1" dirty="0">
                <a:effectLst/>
                <a:latin typeface="Futura Lt BT" panose="020B0402020204020303" pitchFamily="34" charset="0"/>
                <a:ea typeface="MS ??"/>
              </a:rPr>
              <a:t> (vendita). </a:t>
            </a:r>
            <a:endParaRPr lang="it-IT" sz="1400" dirty="0">
              <a:latin typeface="Futura Lt BT" panose="020B0402020204020303" pitchFamily="34" charset="0"/>
            </a:endParaRPr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B657EE16-4E9B-4311-837C-DCB7FB09C05A}"/>
              </a:ext>
            </a:extLst>
          </p:cNvPr>
          <p:cNvSpPr/>
          <p:nvPr/>
        </p:nvSpPr>
        <p:spPr>
          <a:xfrm>
            <a:off x="3126658" y="2389239"/>
            <a:ext cx="6182954" cy="1268361"/>
          </a:xfrm>
          <a:prstGeom prst="roundRect">
            <a:avLst/>
          </a:prstGeom>
          <a:noFill/>
          <a:ln w="19050">
            <a:solidFill>
              <a:srgbClr val="EC6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ttangolo con angoli arrotondati 19">
            <a:extLst>
              <a:ext uri="{FF2B5EF4-FFF2-40B4-BE49-F238E27FC236}">
                <a16:creationId xmlns:a16="http://schemas.microsoft.com/office/drawing/2014/main" id="{C9088445-F3A5-4CE3-BE68-0E3A1AE52DD7}"/>
              </a:ext>
            </a:extLst>
          </p:cNvPr>
          <p:cNvSpPr/>
          <p:nvPr/>
        </p:nvSpPr>
        <p:spPr>
          <a:xfrm>
            <a:off x="3126658" y="4484706"/>
            <a:ext cx="3362632" cy="1831720"/>
          </a:xfrm>
          <a:prstGeom prst="roundRect">
            <a:avLst/>
          </a:prstGeom>
          <a:noFill/>
          <a:ln w="19050">
            <a:solidFill>
              <a:srgbClr val="3857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6785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1B323D80-5CF8-4311-B952-6DC69FAC3D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3600" y="2160000"/>
            <a:ext cx="6495241" cy="4229162"/>
          </a:xfrm>
          <a:prstGeom prst="rect">
            <a:avLst/>
          </a:prstGeom>
        </p:spPr>
      </p:pic>
      <p:sp>
        <p:nvSpPr>
          <p:cNvPr id="7" name="Titolo 6">
            <a:extLst>
              <a:ext uri="{FF2B5EF4-FFF2-40B4-BE49-F238E27FC236}">
                <a16:creationId xmlns:a16="http://schemas.microsoft.com/office/drawing/2014/main" id="{1DFE74E1-6660-4876-B95A-0EF767270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 I VANTAGGI COMPETITIVI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A2586AA-094A-4BEF-B9C3-3BF5AA5CB548}"/>
              </a:ext>
            </a:extLst>
          </p:cNvPr>
          <p:cNvSpPr txBox="1"/>
          <p:nvPr/>
        </p:nvSpPr>
        <p:spPr>
          <a:xfrm>
            <a:off x="2786225" y="1379871"/>
            <a:ext cx="66195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>
                <a:latin typeface="Futura Lt BT" panose="020B0402020204020303" pitchFamily="34" charset="0"/>
                <a:ea typeface="MS ??"/>
              </a:rPr>
              <a:t>Presenza di un piano pluriennale per livello di managerialità</a:t>
            </a:r>
          </a:p>
          <a:p>
            <a:pPr algn="ctr"/>
            <a:r>
              <a:rPr lang="it-IT" sz="2000" dirty="0">
                <a:latin typeface="Futura Lt BT" panose="020B0402020204020303" pitchFamily="34" charset="0"/>
                <a:ea typeface="MS ??"/>
              </a:rPr>
              <a:t>(% imprese)</a:t>
            </a:r>
            <a:endParaRPr lang="it-IT" sz="2000" dirty="0">
              <a:effectLst/>
              <a:latin typeface="Futura Lt BT" panose="020B0402020204020303" pitchFamily="34" charset="0"/>
              <a:ea typeface="MS ??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6C00D61-882B-4458-825D-09F7067F65A1}"/>
              </a:ext>
            </a:extLst>
          </p:cNvPr>
          <p:cNvSpPr txBox="1"/>
          <p:nvPr/>
        </p:nvSpPr>
        <p:spPr>
          <a:xfrm>
            <a:off x="193273" y="5478129"/>
            <a:ext cx="415750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>
                <a:latin typeface="Futura Lt BT" panose="020B0402020204020303" pitchFamily="34" charset="0"/>
              </a:rPr>
              <a:t>Domanda: </a:t>
            </a:r>
          </a:p>
          <a:p>
            <a:r>
              <a:rPr lang="it-IT" sz="1400" i="1" dirty="0">
                <a:latin typeface="Futura Lt BT" panose="020B0402020204020303" pitchFamily="34" charset="0"/>
              </a:rPr>
              <a:t>“La sua azienda dispone di un piano </a:t>
            </a:r>
          </a:p>
          <a:p>
            <a:r>
              <a:rPr lang="it-IT" sz="1400" i="1" dirty="0">
                <a:latin typeface="Futura Lt BT" panose="020B0402020204020303" pitchFamily="34" charset="0"/>
              </a:rPr>
              <a:t>industriale pluriennale?”</a:t>
            </a:r>
          </a:p>
          <a:p>
            <a:r>
              <a:rPr lang="it-IT" sz="1400" i="1" dirty="0">
                <a:latin typeface="Futura Lt BT" panose="020B0402020204020303" pitchFamily="34" charset="0"/>
              </a:rPr>
              <a:t>Domanda: </a:t>
            </a:r>
          </a:p>
          <a:p>
            <a:r>
              <a:rPr lang="it-IT" sz="1400" i="1" dirty="0">
                <a:latin typeface="Futura Lt BT" panose="020B0402020204020303" pitchFamily="34" charset="0"/>
              </a:rPr>
              <a:t>“Chi esercita la gestione diretta dell’impresa?”</a:t>
            </a:r>
          </a:p>
        </p:txBody>
      </p:sp>
    </p:spTree>
    <p:extLst>
      <p:ext uri="{BB962C8B-B14F-4D97-AF65-F5344CB8AC3E}">
        <p14:creationId xmlns:p14="http://schemas.microsoft.com/office/powerpoint/2010/main" val="1155339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1272968A-2A0E-41A2-A52B-6D11FCC51A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3600" y="2160000"/>
            <a:ext cx="6495241" cy="4229162"/>
          </a:xfrm>
          <a:prstGeom prst="rect">
            <a:avLst/>
          </a:prstGeom>
        </p:spPr>
      </p:pic>
      <p:sp>
        <p:nvSpPr>
          <p:cNvPr id="7" name="Titolo 6">
            <a:extLst>
              <a:ext uri="{FF2B5EF4-FFF2-40B4-BE49-F238E27FC236}">
                <a16:creationId xmlns:a16="http://schemas.microsoft.com/office/drawing/2014/main" id="{1DFE74E1-6660-4876-B95A-0EF767270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 I RAPPORTI CON IL TERRITORIO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A2586AA-094A-4BEF-B9C3-3BF5AA5CB548}"/>
              </a:ext>
            </a:extLst>
          </p:cNvPr>
          <p:cNvSpPr txBox="1"/>
          <p:nvPr/>
        </p:nvSpPr>
        <p:spPr>
          <a:xfrm>
            <a:off x="3006051" y="1379871"/>
            <a:ext cx="61798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>
                <a:latin typeface="Futura Lt BT" panose="020B0402020204020303" pitchFamily="34" charset="0"/>
                <a:ea typeface="MS ??"/>
              </a:rPr>
              <a:t>Le relazioni tra imprese della provincia </a:t>
            </a:r>
          </a:p>
          <a:p>
            <a:pPr algn="ctr"/>
            <a:r>
              <a:rPr lang="it-IT" sz="2000" dirty="0">
                <a:latin typeface="Futura Lt BT" panose="020B0402020204020303" pitchFamily="34" charset="0"/>
                <a:ea typeface="MS ??"/>
              </a:rPr>
              <a:t>(% imprese per grado di consenso “Discreto” e “Molto”)</a:t>
            </a:r>
            <a:endParaRPr lang="it-IT" sz="2000" dirty="0">
              <a:effectLst/>
              <a:latin typeface="Futura Lt BT" panose="020B0402020204020303" pitchFamily="34" charset="0"/>
              <a:ea typeface="MS ??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1C4BCD7-62AD-458B-B404-4FA6CCC345A4}"/>
              </a:ext>
            </a:extLst>
          </p:cNvPr>
          <p:cNvSpPr txBox="1"/>
          <p:nvPr/>
        </p:nvSpPr>
        <p:spPr>
          <a:xfrm>
            <a:off x="7590756" y="5507055"/>
            <a:ext cx="46012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>
                <a:latin typeface="Futura Lt BT" panose="020B0402020204020303" pitchFamily="34" charset="0"/>
              </a:rPr>
              <a:t>Domanda: </a:t>
            </a:r>
          </a:p>
          <a:p>
            <a:r>
              <a:rPr lang="it-IT" sz="1400" i="1" dirty="0">
                <a:latin typeface="Futura Lt BT" panose="020B0402020204020303" pitchFamily="34" charset="0"/>
              </a:rPr>
              <a:t>“Valutare il grado di accordo con le diverse affermazioni”</a:t>
            </a:r>
          </a:p>
          <a:p>
            <a:r>
              <a:rPr lang="it-IT" sz="1400" i="1" dirty="0">
                <a:latin typeface="Futura Lt BT" panose="020B0402020204020303" pitchFamily="34" charset="0"/>
              </a:rPr>
              <a:t>Possibili risposte: </a:t>
            </a:r>
          </a:p>
          <a:p>
            <a:r>
              <a:rPr lang="it-IT" sz="1400" i="1" dirty="0">
                <a:latin typeface="Futura Lt BT" panose="020B0402020204020303" pitchFamily="34" charset="0"/>
              </a:rPr>
              <a:t>“Nullo”, “Scarso”, “Lieve”, “Discreto”, “Molto”. </a:t>
            </a:r>
          </a:p>
        </p:txBody>
      </p:sp>
    </p:spTree>
    <p:extLst>
      <p:ext uri="{BB962C8B-B14F-4D97-AF65-F5344CB8AC3E}">
        <p14:creationId xmlns:p14="http://schemas.microsoft.com/office/powerpoint/2010/main" val="547807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1DFE74E1-6660-4876-B95A-0EF767270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 I RAPPORTI CON IL TERRITORIO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A2586AA-094A-4BEF-B9C3-3BF5AA5CB548}"/>
              </a:ext>
            </a:extLst>
          </p:cNvPr>
          <p:cNvSpPr txBox="1"/>
          <p:nvPr/>
        </p:nvSpPr>
        <p:spPr>
          <a:xfrm>
            <a:off x="857881" y="1859027"/>
            <a:ext cx="45239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>
                <a:effectLst/>
                <a:latin typeface="Futura Lt BT" panose="020B0402020204020303" pitchFamily="34" charset="0"/>
                <a:ea typeface="MS ??"/>
              </a:rPr>
              <a:t>Meccanica: composizione degli acquisti </a:t>
            </a:r>
          </a:p>
          <a:p>
            <a:pPr algn="ctr"/>
            <a:r>
              <a:rPr lang="it-IT" sz="2000" dirty="0">
                <a:effectLst/>
                <a:latin typeface="Futura Lt BT" panose="020B0402020204020303" pitchFamily="34" charset="0"/>
                <a:ea typeface="MS ??"/>
              </a:rPr>
              <a:t>per fascia chilometrica (% acquisti)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F7767132-DB10-4F3E-8B87-E5A2809A218F}"/>
              </a:ext>
            </a:extLst>
          </p:cNvPr>
          <p:cNvSpPr txBox="1"/>
          <p:nvPr/>
        </p:nvSpPr>
        <p:spPr>
          <a:xfrm>
            <a:off x="6290069" y="1859027"/>
            <a:ext cx="57390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>
                <a:effectLst/>
                <a:latin typeface="Futura Lt BT" panose="020B0402020204020303" pitchFamily="34" charset="0"/>
                <a:ea typeface="MS ??"/>
              </a:rPr>
              <a:t>Meccanica: distanza media di approvvigionamento </a:t>
            </a:r>
          </a:p>
          <a:p>
            <a:pPr algn="ctr"/>
            <a:r>
              <a:rPr lang="it-IT" sz="2000" dirty="0">
                <a:latin typeface="Futura Lt BT" panose="020B0402020204020303" pitchFamily="34" charset="0"/>
                <a:ea typeface="MS ??"/>
              </a:rPr>
              <a:t>n</a:t>
            </a:r>
            <a:r>
              <a:rPr lang="it-IT" sz="2000" dirty="0">
                <a:effectLst/>
                <a:latin typeface="Futura Lt BT" panose="020B0402020204020303" pitchFamily="34" charset="0"/>
                <a:ea typeface="MS ??"/>
              </a:rPr>
              <a:t>elle province italiane (Km)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557D714E-BCC5-4F33-9CCC-8203CD7B8E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800" y="2566800"/>
            <a:ext cx="5752928" cy="3745829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AA11D95C-CBB3-4A6D-8D43-18F5956D67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000" y="2574000"/>
            <a:ext cx="5752928" cy="3745829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0AA6427B-BE40-4003-AD03-6CB2279638B5}"/>
              </a:ext>
            </a:extLst>
          </p:cNvPr>
          <p:cNvSpPr txBox="1"/>
          <p:nvPr/>
        </p:nvSpPr>
        <p:spPr>
          <a:xfrm>
            <a:off x="437789" y="6319829"/>
            <a:ext cx="46012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>
                <a:latin typeface="Futura Lt BT" panose="020B0402020204020303" pitchFamily="34" charset="0"/>
              </a:rPr>
              <a:t>Fonte: Intesa Sanpaolo </a:t>
            </a:r>
            <a:r>
              <a:rPr lang="it-IT" sz="1400" i="1" dirty="0" err="1">
                <a:latin typeface="Futura Lt BT" panose="020B0402020204020303" pitchFamily="34" charset="0"/>
              </a:rPr>
              <a:t>Integrated</a:t>
            </a:r>
            <a:r>
              <a:rPr lang="it-IT" sz="1400" i="1" dirty="0">
                <a:latin typeface="Futura Lt BT" panose="020B0402020204020303" pitchFamily="34" charset="0"/>
              </a:rPr>
              <a:t> Database.</a:t>
            </a:r>
          </a:p>
        </p:txBody>
      </p:sp>
    </p:spTree>
    <p:extLst>
      <p:ext uri="{BB962C8B-B14F-4D97-AF65-F5344CB8AC3E}">
        <p14:creationId xmlns:p14="http://schemas.microsoft.com/office/powerpoint/2010/main" val="40100526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EF99E5F8-865C-4088-A4C1-6D89BEE679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3600" y="2160000"/>
            <a:ext cx="6495241" cy="4229162"/>
          </a:xfrm>
          <a:prstGeom prst="rect">
            <a:avLst/>
          </a:prstGeom>
        </p:spPr>
      </p:pic>
      <p:sp>
        <p:nvSpPr>
          <p:cNvPr id="7" name="Titolo 6">
            <a:extLst>
              <a:ext uri="{FF2B5EF4-FFF2-40B4-BE49-F238E27FC236}">
                <a16:creationId xmlns:a16="http://schemas.microsoft.com/office/drawing/2014/main" id="{1DFE74E1-6660-4876-B95A-0EF767270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 L’ADOZIONE DI TECNOLOGIE 4.0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A2586AA-094A-4BEF-B9C3-3BF5AA5CB548}"/>
              </a:ext>
            </a:extLst>
          </p:cNvPr>
          <p:cNvSpPr txBox="1"/>
          <p:nvPr/>
        </p:nvSpPr>
        <p:spPr>
          <a:xfrm>
            <a:off x="2695080" y="1379871"/>
            <a:ext cx="68018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>
                <a:latin typeface="Futura Lt BT" panose="020B0402020204020303" pitchFamily="34" charset="0"/>
                <a:ea typeface="MS ??"/>
              </a:rPr>
              <a:t>Grado di diffusione di tecnologie 4.0 per classe dimensionale</a:t>
            </a:r>
          </a:p>
          <a:p>
            <a:pPr algn="ctr"/>
            <a:r>
              <a:rPr lang="it-IT" sz="2000" dirty="0">
                <a:latin typeface="Futura Lt BT" panose="020B0402020204020303" pitchFamily="34" charset="0"/>
                <a:ea typeface="MS ??"/>
              </a:rPr>
              <a:t>(% imprese)</a:t>
            </a:r>
            <a:endParaRPr lang="it-IT" sz="2000" dirty="0">
              <a:effectLst/>
              <a:latin typeface="Futura Lt BT" panose="020B0402020204020303" pitchFamily="34" charset="0"/>
              <a:ea typeface="MS ??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6C00D61-882B-4458-825D-09F7067F65A1}"/>
              </a:ext>
            </a:extLst>
          </p:cNvPr>
          <p:cNvSpPr txBox="1"/>
          <p:nvPr/>
        </p:nvSpPr>
        <p:spPr>
          <a:xfrm>
            <a:off x="8503883" y="5937942"/>
            <a:ext cx="36723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>
                <a:latin typeface="Futura Lt BT" panose="020B0402020204020303" pitchFamily="34" charset="0"/>
              </a:rPr>
              <a:t>Domanda: </a:t>
            </a:r>
          </a:p>
          <a:p>
            <a:r>
              <a:rPr lang="it-IT" sz="1400" i="1" dirty="0">
                <a:latin typeface="Futura Lt BT" panose="020B0402020204020303" pitchFamily="34" charset="0"/>
              </a:rPr>
              <a:t>“</a:t>
            </a:r>
            <a:r>
              <a:rPr lang="it-IT" sz="1400" i="1" dirty="0">
                <a:effectLst/>
                <a:latin typeface="Futura Lt BT" panose="020B0402020204020303" pitchFamily="34" charset="0"/>
                <a:ea typeface="MS ??"/>
              </a:rPr>
              <a:t>La sua azienda adotta tecnologie 4.0?”</a:t>
            </a:r>
            <a:endParaRPr lang="it-IT" sz="1400" dirty="0">
              <a:effectLst/>
              <a:latin typeface="Futura Lt BT" panose="020B0402020204020303" pitchFamily="34" charset="0"/>
              <a:ea typeface="MS ??"/>
            </a:endParaRPr>
          </a:p>
        </p:txBody>
      </p:sp>
    </p:spTree>
    <p:extLst>
      <p:ext uri="{BB962C8B-B14F-4D97-AF65-F5344CB8AC3E}">
        <p14:creationId xmlns:p14="http://schemas.microsoft.com/office/powerpoint/2010/main" val="8420134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9128FCCA14D064ABF3B33A0804F71DA" ma:contentTypeVersion="2" ma:contentTypeDescription="Creare un nuovo documento." ma:contentTypeScope="" ma:versionID="563c3fc962c2a55bf9a2022ac87e4a20">
  <xsd:schema xmlns:xsd="http://www.w3.org/2001/XMLSchema" xmlns:xs="http://www.w3.org/2001/XMLSchema" xmlns:p="http://schemas.microsoft.com/office/2006/metadata/properties" xmlns:ns2="8b5bdc6f-de6c-4269-ae85-fc2a9fac9ec0" targetNamespace="http://schemas.microsoft.com/office/2006/metadata/properties" ma:root="true" ma:fieldsID="07be60bf4f33533c66087121f50efcdc" ns2:_="">
    <xsd:import namespace="8b5bdc6f-de6c-4269-ae85-fc2a9fac9ec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5bdc6f-de6c-4269-ae85-fc2a9fac9ec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D2ADFD4-B2B0-4877-A103-86217B022B9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462F44-3603-404A-8216-15A7455EB427}">
  <ds:schemaRefs>
    <ds:schemaRef ds:uri="http://www.w3.org/XML/1998/namespace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terms/"/>
    <ds:schemaRef ds:uri="8b5bdc6f-de6c-4269-ae85-fc2a9fac9ec0"/>
  </ds:schemaRefs>
</ds:datastoreItem>
</file>

<file path=customXml/itemProps3.xml><?xml version="1.0" encoding="utf-8"?>
<ds:datastoreItem xmlns:ds="http://schemas.openxmlformats.org/officeDocument/2006/customXml" ds:itemID="{83CA3D5A-5539-43D0-BAC2-F4BA06FF7D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5bdc6f-de6c-4269-ae85-fc2a9fac9ec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innexHUB</Template>
  <TotalTime>519</TotalTime>
  <Words>1484</Words>
  <Application>Microsoft Office PowerPoint</Application>
  <PresentationFormat>Widescreen</PresentationFormat>
  <Paragraphs>214</Paragraphs>
  <Slides>21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7" baseType="lpstr">
      <vt:lpstr>Futura Lt BT</vt:lpstr>
      <vt:lpstr>Futura Md BT</vt:lpstr>
      <vt:lpstr>Arial</vt:lpstr>
      <vt:lpstr>Calibri</vt:lpstr>
      <vt:lpstr>Futura Hv BT</vt:lpstr>
      <vt:lpstr>Tema di Office</vt:lpstr>
      <vt:lpstr>IL MANIFATTURIERO BRESCIANO DI FRONTE ALLE SFIDE COMPETITIVE Davide Fedreghini Caterina Perugini Tommaso Ganugi</vt:lpstr>
      <vt:lpstr> IL MADE IN BRESCIA</vt:lpstr>
      <vt:lpstr> IL CAMPIONE</vt:lpstr>
      <vt:lpstr> AGENDA</vt:lpstr>
      <vt:lpstr> I VANTAGGI COMPETITIVI</vt:lpstr>
      <vt:lpstr> I VANTAGGI COMPETITIVI</vt:lpstr>
      <vt:lpstr> I RAPPORTI CON IL TERRITORIO</vt:lpstr>
      <vt:lpstr> I RAPPORTI CON IL TERRITORIO</vt:lpstr>
      <vt:lpstr> L’ADOZIONE DI TECNOLOGIE 4.0</vt:lpstr>
      <vt:lpstr> L’ADOZIONE DI TECNOLOGIE 4.0</vt:lpstr>
      <vt:lpstr> L’ADOZIONE DI TECNOLOGIE 4.0</vt:lpstr>
      <vt:lpstr> L’ADOZIONE DI TECNOLOGIE 4.0</vt:lpstr>
      <vt:lpstr> LA GREEN ECONOMY</vt:lpstr>
      <vt:lpstr> LA GREEN ECONOMY</vt:lpstr>
      <vt:lpstr> LA GREEN ECONOMY</vt:lpstr>
      <vt:lpstr> IL CAPITALE UMANO</vt:lpstr>
      <vt:lpstr> IL CAPITALE UMANO</vt:lpstr>
      <vt:lpstr> IL CAPITALE UMANO</vt:lpstr>
      <vt:lpstr> LE SFIDE COMPETITIVE</vt:lpstr>
      <vt:lpstr> CONCLUSIONI</vt:lpstr>
      <vt:lpstr>CONTATTI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Migliorati Camilla</dc:creator>
  <cp:lastModifiedBy>Fedreghini Davide</cp:lastModifiedBy>
  <cp:revision>76</cp:revision>
  <dcterms:created xsi:type="dcterms:W3CDTF">2020-04-15T12:43:32Z</dcterms:created>
  <dcterms:modified xsi:type="dcterms:W3CDTF">2020-09-04T10:10:38Z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0x01010059128FCCA14D064ABF3B33A0804F71DA</vt:lpwstr>
  </property>
</Properties>
</file>