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notesMasterIdLst>
    <p:notesMasterId r:id="rId27"/>
  </p:notesMasterIdLst>
  <p:sldIdLst>
    <p:sldId id="256" r:id="rId2"/>
    <p:sldId id="257" r:id="rId3"/>
    <p:sldId id="268" r:id="rId4"/>
    <p:sldId id="258" r:id="rId5"/>
    <p:sldId id="265" r:id="rId6"/>
    <p:sldId id="264" r:id="rId7"/>
    <p:sldId id="260" r:id="rId8"/>
    <p:sldId id="269" r:id="rId9"/>
    <p:sldId id="267" r:id="rId10"/>
    <p:sldId id="266" r:id="rId11"/>
    <p:sldId id="261" r:id="rId12"/>
    <p:sldId id="271" r:id="rId13"/>
    <p:sldId id="270" r:id="rId14"/>
    <p:sldId id="272" r:id="rId15"/>
    <p:sldId id="276" r:id="rId16"/>
    <p:sldId id="274" r:id="rId17"/>
    <p:sldId id="277" r:id="rId18"/>
    <p:sldId id="273" r:id="rId19"/>
    <p:sldId id="278" r:id="rId20"/>
    <p:sldId id="275" r:id="rId21"/>
    <p:sldId id="279" r:id="rId22"/>
    <p:sldId id="262" r:id="rId23"/>
    <p:sldId id="281" r:id="rId24"/>
    <p:sldId id="263" r:id="rId25"/>
    <p:sldId id="280" r:id="rId2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4" autoAdjust="0"/>
    <p:restoredTop sz="94660"/>
  </p:normalViewPr>
  <p:slideViewPr>
    <p:cSldViewPr snapToGrid="0">
      <p:cViewPr>
        <p:scale>
          <a:sx n="81" d="100"/>
          <a:sy n="81" d="100"/>
        </p:scale>
        <p:origin x="30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9C0C8B-09B8-4E6E-B97E-F3A8991EEE16}" type="datetimeFigureOut">
              <a:rPr lang="it-IT" smtClean="0"/>
              <a:t>02/09/2020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DDABF7-08BF-456C-B73C-99533898BBBA}" type="slidenum">
              <a:rPr lang="it-IT" smtClean="0"/>
              <a:t>‹N›</a:t>
            </a:fld>
            <a:endParaRPr lang="it-IT"/>
          </a:p>
        </p:txBody>
      </p:sp>
    </p:spTree>
    <p:extLst>
      <p:ext uri="{BB962C8B-B14F-4D97-AF65-F5344CB8AC3E}">
        <p14:creationId xmlns:p14="http://schemas.microsoft.com/office/powerpoint/2010/main" val="1548877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A5DDABF7-08BF-456C-B73C-99533898BBBA}" type="slidenum">
              <a:rPr lang="it-IT" smtClean="0"/>
              <a:t>1</a:t>
            </a:fld>
            <a:endParaRPr lang="it-IT"/>
          </a:p>
        </p:txBody>
      </p:sp>
    </p:spTree>
    <p:extLst>
      <p:ext uri="{BB962C8B-B14F-4D97-AF65-F5344CB8AC3E}">
        <p14:creationId xmlns:p14="http://schemas.microsoft.com/office/powerpoint/2010/main" val="3527872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it-IT" smtClean="0"/>
              <a:t>Fare clic per modificare lo stile del titolo</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DB6B7BF3-1232-436F-88A5-1CDEF7CE2B47}" type="datetimeFigureOut">
              <a:rPr lang="it-IT" smtClean="0"/>
              <a:t>02/09/2020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835015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it-IT" smtClean="0"/>
              <a:t>Fare clic per modificare lo stile del titolo</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DB6B7BF3-1232-436F-88A5-1CDEF7CE2B47}" type="datetimeFigureOut">
              <a:rPr lang="it-IT" smtClean="0"/>
              <a:t>02/09/2020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1840676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DB6B7BF3-1232-436F-88A5-1CDEF7CE2B47}" type="datetimeFigureOut">
              <a:rPr lang="it-IT" smtClean="0"/>
              <a:t>02/09/2020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5077899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it-IT" smtClean="0"/>
              <a:t>Fare clic per modificare lo stile del titolo</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it-IT" smtClean="0"/>
              <a:t>Fare clic per modificare stili del testo dello schema</a:t>
            </a:r>
          </a:p>
        </p:txBody>
      </p:sp>
      <p:sp>
        <p:nvSpPr>
          <p:cNvPr id="2" name="Date Placeholder 1"/>
          <p:cNvSpPr>
            <a:spLocks noGrp="1"/>
          </p:cNvSpPr>
          <p:nvPr>
            <p:ph type="dt" sz="half" idx="10"/>
          </p:nvPr>
        </p:nvSpPr>
        <p:spPr/>
        <p:txBody>
          <a:bodyPr/>
          <a:lstStyle/>
          <a:p>
            <a:fld id="{DB6B7BF3-1232-436F-88A5-1CDEF7CE2B47}" type="datetimeFigureOut">
              <a:rPr lang="it-IT" smtClean="0"/>
              <a:t>02/09/2020</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446089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B6B7BF3-1232-436F-88A5-1CDEF7CE2B47}" type="datetimeFigureOut">
              <a:rPr lang="it-IT" smtClean="0"/>
              <a:t>02/09/2020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31585266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B6B7BF3-1232-436F-88A5-1CDEF7CE2B47}" type="datetimeFigureOut">
              <a:rPr lang="it-IT" smtClean="0"/>
              <a:t>02/09/2020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146276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it-IT" smtClean="0"/>
              <a:t>Fare clic per modificare lo stile del titolo</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B6B7BF3-1232-436F-88A5-1CDEF7CE2B47}" type="datetimeFigureOut">
              <a:rPr lang="it-IT" smtClean="0"/>
              <a:t>02/09/2020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161019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DB6B7BF3-1232-436F-88A5-1CDEF7CE2B47}" type="datetimeFigureOut">
              <a:rPr lang="it-IT" smtClean="0"/>
              <a:t>02/09/2020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2354268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DB6B7BF3-1232-436F-88A5-1CDEF7CE2B47}" type="datetimeFigureOut">
              <a:rPr lang="it-IT" smtClean="0"/>
              <a:t>02/09/2020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871502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DB6B7BF3-1232-436F-88A5-1CDEF7CE2B47}" type="datetimeFigureOut">
              <a:rPr lang="it-IT" smtClean="0"/>
              <a:t>02/09/2020</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4124343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DB6B7BF3-1232-436F-88A5-1CDEF7CE2B47}" type="datetimeFigureOut">
              <a:rPr lang="it-IT" smtClean="0"/>
              <a:t>02/09/2020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1764657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6B7BF3-1232-436F-88A5-1CDEF7CE2B47}" type="datetimeFigureOut">
              <a:rPr lang="it-IT" smtClean="0"/>
              <a:t>02/09/2020</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978699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it-IT" smtClean="0"/>
              <a:t>Fare clic per modificare lo stile del titolo</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DB6B7BF3-1232-436F-88A5-1CDEF7CE2B47}" type="datetimeFigureOut">
              <a:rPr lang="it-IT" smtClean="0"/>
              <a:t>02/09/2020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4085652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it-IT" smtClean="0"/>
              <a:t>Fare clic per modificare lo stile del titolo</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a:xfrm>
            <a:off x="3885810" y="6041362"/>
            <a:ext cx="976879" cy="365125"/>
          </a:xfrm>
        </p:spPr>
        <p:txBody>
          <a:bodyPr/>
          <a:lstStyle/>
          <a:p>
            <a:fld id="{DB6B7BF3-1232-436F-88A5-1CDEF7CE2B47}" type="datetimeFigureOut">
              <a:rPr lang="it-IT" smtClean="0"/>
              <a:t>02/09/2020</a:t>
            </a:fld>
            <a:endParaRPr lang="it-IT"/>
          </a:p>
        </p:txBody>
      </p:sp>
      <p:sp>
        <p:nvSpPr>
          <p:cNvPr id="6" name="Footer Placeholder 5"/>
          <p:cNvSpPr>
            <a:spLocks noGrp="1"/>
          </p:cNvSpPr>
          <p:nvPr>
            <p:ph type="ftr" sz="quarter" idx="11"/>
          </p:nvPr>
        </p:nvSpPr>
        <p:spPr>
          <a:xfrm>
            <a:off x="590396" y="6041362"/>
            <a:ext cx="3295413" cy="365125"/>
          </a:xfrm>
        </p:spPr>
        <p:txBody>
          <a:bodyPr/>
          <a:lstStyle/>
          <a:p>
            <a:endParaRPr lang="it-IT"/>
          </a:p>
        </p:txBody>
      </p:sp>
      <p:sp>
        <p:nvSpPr>
          <p:cNvPr id="7" name="Slide Number Placeholder 6"/>
          <p:cNvSpPr>
            <a:spLocks noGrp="1"/>
          </p:cNvSpPr>
          <p:nvPr>
            <p:ph type="sldNum" sz="quarter" idx="12"/>
          </p:nvPr>
        </p:nvSpPr>
        <p:spPr>
          <a:xfrm>
            <a:off x="4862689" y="5915888"/>
            <a:ext cx="1062155" cy="490599"/>
          </a:xfrm>
        </p:spPr>
        <p:txBody>
          <a:bodyPr/>
          <a:lstStyle/>
          <a:p>
            <a:fld id="{AB4340B4-7C4C-4866-A821-831F483012E6}" type="slidenum">
              <a:rPr lang="it-IT" smtClean="0"/>
              <a:t>‹N›</a:t>
            </a:fld>
            <a:endParaRPr lang="it-IT"/>
          </a:p>
        </p:txBody>
      </p:sp>
    </p:spTree>
    <p:extLst>
      <p:ext uri="{BB962C8B-B14F-4D97-AF65-F5344CB8AC3E}">
        <p14:creationId xmlns:p14="http://schemas.microsoft.com/office/powerpoint/2010/main" val="3777572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it-IT"/>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DB6B7BF3-1232-436F-88A5-1CDEF7CE2B47}" type="datetimeFigureOut">
              <a:rPr lang="it-IT" smtClean="0"/>
              <a:t>02/09/2020</a:t>
            </a:fld>
            <a:endParaRPr lang="it-IT"/>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AB4340B4-7C4C-4866-A821-831F483012E6}" type="slidenum">
              <a:rPr lang="it-IT" smtClean="0"/>
              <a:t>‹N›</a:t>
            </a:fld>
            <a:endParaRPr lang="it-IT"/>
          </a:p>
        </p:txBody>
      </p:sp>
    </p:spTree>
    <p:extLst>
      <p:ext uri="{BB962C8B-B14F-4D97-AF65-F5344CB8AC3E}">
        <p14:creationId xmlns:p14="http://schemas.microsoft.com/office/powerpoint/2010/main" val="688822245"/>
      </p:ext>
    </p:extLst>
  </p:cSld>
  <p:clrMap bg1="dk1" tx1="lt1" bg2="dk2" tx2="lt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mailto:gabriella.punziano@unina.it"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mailto:domenico.trezza@unina.it" TargetMode="External"/><Relationship Id="rId4" Type="http://schemas.openxmlformats.org/officeDocument/2006/relationships/hyperlink" Target="mailto:ciroclemente.defalco@unina.it"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tandfonline.com/doi/full/10.1080/22797254.2019.158645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5765" y="1228096"/>
            <a:ext cx="10736236" cy="4052751"/>
          </a:xfrm>
        </p:spPr>
        <p:txBody>
          <a:bodyPr/>
          <a:lstStyle/>
          <a:p>
            <a:pPr algn="ctr"/>
            <a:r>
              <a:rPr lang="it-IT" sz="4000" dirty="0"/>
              <a:t>La geografia delle percezioni degli italiani sul Covid-19</a:t>
            </a:r>
            <a:r>
              <a:rPr lang="it-IT" sz="4000" dirty="0" smtClean="0"/>
              <a:t>. </a:t>
            </a:r>
            <a:r>
              <a:rPr lang="it-IT" sz="4000" dirty="0"/>
              <a:t>Comprendere la pandemia e i suoi effetti attraverso l’analisi spaziale dei </a:t>
            </a:r>
            <a:r>
              <a:rPr lang="it-IT" sz="4000" dirty="0" err="1"/>
              <a:t>tweet</a:t>
            </a:r>
            <a:r>
              <a:rPr lang="it-IT" sz="4000" dirty="0" smtClean="0"/>
              <a:t> </a:t>
            </a:r>
            <a:r>
              <a:rPr lang="it-IT" sz="4000" dirty="0"/>
              <a:t/>
            </a:r>
            <a:br>
              <a:rPr lang="it-IT" sz="4000" dirty="0"/>
            </a:br>
            <a:endParaRPr lang="it-IT" sz="4000" dirty="0"/>
          </a:p>
        </p:txBody>
      </p:sp>
      <p:sp>
        <p:nvSpPr>
          <p:cNvPr id="3" name="Sottotitolo 2"/>
          <p:cNvSpPr>
            <a:spLocks noGrp="1"/>
          </p:cNvSpPr>
          <p:nvPr>
            <p:ph type="subTitle" idx="1"/>
          </p:nvPr>
        </p:nvSpPr>
        <p:spPr>
          <a:xfrm>
            <a:off x="417376" y="4889658"/>
            <a:ext cx="11774624" cy="1262823"/>
          </a:xfrm>
        </p:spPr>
        <p:txBody>
          <a:bodyPr>
            <a:noAutofit/>
          </a:bodyPr>
          <a:lstStyle/>
          <a:p>
            <a:pPr algn="ctr"/>
            <a:r>
              <a:rPr lang="it-IT" sz="1750" dirty="0" smtClean="0"/>
              <a:t>Gabriella Punziano(</a:t>
            </a:r>
            <a:r>
              <a:rPr lang="it-IT" sz="1750" dirty="0" smtClean="0">
                <a:hlinkClick r:id="rId3"/>
              </a:rPr>
              <a:t>gabriella.punziano@unina.it</a:t>
            </a:r>
            <a:r>
              <a:rPr lang="it-IT" sz="1750" dirty="0" smtClean="0"/>
              <a:t>)*</a:t>
            </a:r>
          </a:p>
          <a:p>
            <a:pPr algn="ctr"/>
            <a:r>
              <a:rPr lang="it-IT" sz="1750" dirty="0" smtClean="0"/>
              <a:t>Ciro C. De Falco (</a:t>
            </a:r>
            <a:r>
              <a:rPr lang="it-IT" sz="1750" dirty="0" smtClean="0">
                <a:hlinkClick r:id="rId4"/>
              </a:rPr>
              <a:t>ciroclemente.defalco@unina.it</a:t>
            </a:r>
            <a:r>
              <a:rPr lang="it-IT" sz="1750" dirty="0" smtClean="0"/>
              <a:t>)*</a:t>
            </a:r>
          </a:p>
          <a:p>
            <a:pPr algn="ctr"/>
            <a:r>
              <a:rPr lang="it-IT" sz="1750" dirty="0" smtClean="0"/>
              <a:t>Domenico Trezza (</a:t>
            </a:r>
            <a:r>
              <a:rPr lang="it-IT" sz="1750" dirty="0" smtClean="0">
                <a:hlinkClick r:id="rId5"/>
              </a:rPr>
              <a:t>domenico.trezza@unina.it</a:t>
            </a:r>
            <a:r>
              <a:rPr lang="it-IT" sz="1750" dirty="0" smtClean="0"/>
              <a:t>)*</a:t>
            </a:r>
          </a:p>
          <a:p>
            <a:pPr algn="ctr"/>
            <a:r>
              <a:rPr lang="it-IT" sz="1750" dirty="0" smtClean="0"/>
              <a:t>*</a:t>
            </a:r>
            <a:r>
              <a:rPr lang="it-IT" sz="1750" i="1" dirty="0" smtClean="0"/>
              <a:t>Dipartimento di Scienze Sociali, Università di Napoli Federico II</a:t>
            </a:r>
          </a:p>
          <a:p>
            <a:pPr algn="ctr"/>
            <a:endParaRPr lang="it-IT" sz="1750" dirty="0" smtClean="0"/>
          </a:p>
          <a:p>
            <a:pPr algn="ctr"/>
            <a:endParaRPr lang="it-IT" sz="1750" dirty="0" smtClean="0"/>
          </a:p>
          <a:p>
            <a:pPr algn="ctr"/>
            <a:endParaRPr lang="it-IT" sz="1750" dirty="0"/>
          </a:p>
        </p:txBody>
      </p:sp>
      <p:pic>
        <p:nvPicPr>
          <p:cNvPr id="4" name="Immagine 3"/>
          <p:cNvPicPr>
            <a:picLocks noChangeAspect="1"/>
          </p:cNvPicPr>
          <p:nvPr/>
        </p:nvPicPr>
        <p:blipFill>
          <a:blip r:embed="rId6"/>
          <a:stretch>
            <a:fillRect/>
          </a:stretch>
        </p:blipFill>
        <p:spPr>
          <a:xfrm>
            <a:off x="4756448" y="34727"/>
            <a:ext cx="2682740" cy="1892586"/>
          </a:xfrm>
          <a:prstGeom prst="rect">
            <a:avLst/>
          </a:prstGeom>
          <a:solidFill>
            <a:schemeClr val="accent1">
              <a:lumMod val="75000"/>
            </a:schemeClr>
          </a:solidFill>
          <a:ln>
            <a:solidFill>
              <a:schemeClr val="accent1"/>
            </a:solidFill>
          </a:ln>
        </p:spPr>
      </p:pic>
      <p:pic>
        <p:nvPicPr>
          <p:cNvPr id="5" name="Immagine 4"/>
          <p:cNvPicPr>
            <a:picLocks noChangeAspect="1"/>
          </p:cNvPicPr>
          <p:nvPr/>
        </p:nvPicPr>
        <p:blipFill>
          <a:blip r:embed="rId7"/>
          <a:stretch>
            <a:fillRect/>
          </a:stretch>
        </p:blipFill>
        <p:spPr>
          <a:xfrm>
            <a:off x="4245002" y="6508943"/>
            <a:ext cx="4352925" cy="228600"/>
          </a:xfrm>
          <a:prstGeom prst="rect">
            <a:avLst/>
          </a:prstGeom>
        </p:spPr>
      </p:pic>
      <p:pic>
        <p:nvPicPr>
          <p:cNvPr id="6" name="Immagine 5"/>
          <p:cNvPicPr>
            <a:picLocks noChangeAspect="1"/>
          </p:cNvPicPr>
          <p:nvPr/>
        </p:nvPicPr>
        <p:blipFill>
          <a:blip r:embed="rId8"/>
          <a:stretch>
            <a:fillRect/>
          </a:stretch>
        </p:blipFill>
        <p:spPr>
          <a:xfrm>
            <a:off x="0" y="0"/>
            <a:ext cx="3994285" cy="766903"/>
          </a:xfrm>
          <a:prstGeom prst="rect">
            <a:avLst/>
          </a:prstGeom>
        </p:spPr>
      </p:pic>
    </p:spTree>
    <p:extLst>
      <p:ext uri="{BB962C8B-B14F-4D97-AF65-F5344CB8AC3E}">
        <p14:creationId xmlns:p14="http://schemas.microsoft.com/office/powerpoint/2010/main" val="38764310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Metodi e dati</a:t>
            </a:r>
            <a:br>
              <a:rPr lang="it-IT" dirty="0" smtClean="0"/>
            </a:br>
            <a:r>
              <a:rPr lang="it-IT" sz="2800" dirty="0" smtClean="0"/>
              <a:t>Tecniche e strumenti per l’analisi </a:t>
            </a:r>
            <a:endParaRPr lang="it-IT" sz="2800" dirty="0"/>
          </a:p>
        </p:txBody>
      </p:sp>
      <p:sp>
        <p:nvSpPr>
          <p:cNvPr id="5" name="Rettangolo 4"/>
          <p:cNvSpPr/>
          <p:nvPr/>
        </p:nvSpPr>
        <p:spPr>
          <a:xfrm>
            <a:off x="273804" y="2706361"/>
            <a:ext cx="3879741" cy="1200329"/>
          </a:xfrm>
          <a:prstGeom prst="rect">
            <a:avLst/>
          </a:prstGeom>
          <a:ln>
            <a:solidFill>
              <a:schemeClr val="bg1"/>
            </a:solidFill>
          </a:ln>
        </p:spPr>
        <p:txBody>
          <a:bodyPr wrap="square">
            <a:spAutoFit/>
          </a:bodyPr>
          <a:lstStyle/>
          <a:p>
            <a:r>
              <a:rPr lang="it-IT" dirty="0" smtClean="0">
                <a:latin typeface="+mj-lt"/>
                <a:ea typeface="Times New Roman" panose="02020603050405020304" pitchFamily="18" charset="0"/>
              </a:rPr>
              <a:t>Analisi dei lemmi con Tag </a:t>
            </a:r>
            <a:r>
              <a:rPr lang="it-IT" dirty="0" err="1" smtClean="0">
                <a:latin typeface="+mj-lt"/>
                <a:ea typeface="Times New Roman" panose="02020603050405020304" pitchFamily="18" charset="0"/>
              </a:rPr>
              <a:t>Clouds</a:t>
            </a:r>
            <a:endParaRPr lang="it-IT" dirty="0" smtClean="0">
              <a:latin typeface="+mj-lt"/>
              <a:ea typeface="Times New Roman" panose="02020603050405020304" pitchFamily="18" charset="0"/>
            </a:endParaRPr>
          </a:p>
          <a:p>
            <a:r>
              <a:rPr lang="it-IT" dirty="0" smtClean="0">
                <a:latin typeface="+mj-lt"/>
                <a:ea typeface="Times New Roman" panose="02020603050405020304" pitchFamily="18" charset="0"/>
              </a:rPr>
              <a:t>Analisi dei contesti elementari</a:t>
            </a:r>
            <a:endParaRPr lang="it-IT" dirty="0" smtClean="0">
              <a:latin typeface="+mj-lt"/>
            </a:endParaRPr>
          </a:p>
          <a:p>
            <a:r>
              <a:rPr lang="it-IT" dirty="0" smtClean="0">
                <a:latin typeface="+mj-lt"/>
                <a:ea typeface="Times New Roman" panose="02020603050405020304" pitchFamily="18" charset="0"/>
              </a:rPr>
              <a:t>Analisi </a:t>
            </a:r>
            <a:r>
              <a:rPr lang="it-IT" dirty="0" err="1" smtClean="0">
                <a:latin typeface="+mj-lt"/>
                <a:ea typeface="Times New Roman" panose="02020603050405020304" pitchFamily="18" charset="0"/>
              </a:rPr>
              <a:t>georeferenziata</a:t>
            </a:r>
            <a:endParaRPr lang="it-IT" dirty="0" smtClean="0">
              <a:latin typeface="+mj-lt"/>
              <a:ea typeface="Times New Roman" panose="02020603050405020304" pitchFamily="18" charset="0"/>
            </a:endParaRPr>
          </a:p>
          <a:p>
            <a:endParaRPr lang="it-IT" dirty="0" smtClean="0">
              <a:latin typeface="+mj-lt"/>
              <a:ea typeface="Times New Roman" panose="02020603050405020304" pitchFamily="18" charset="0"/>
            </a:endParaRPr>
          </a:p>
        </p:txBody>
      </p:sp>
      <p:sp>
        <p:nvSpPr>
          <p:cNvPr id="7" name="Rettangolo 6"/>
          <p:cNvSpPr/>
          <p:nvPr/>
        </p:nvSpPr>
        <p:spPr>
          <a:xfrm>
            <a:off x="273804" y="2340675"/>
            <a:ext cx="3879741" cy="369332"/>
          </a:xfrm>
          <a:prstGeom prst="rect">
            <a:avLst/>
          </a:prstGeom>
          <a:ln>
            <a:solidFill>
              <a:schemeClr val="bg1"/>
            </a:solidFill>
          </a:ln>
        </p:spPr>
        <p:txBody>
          <a:bodyPr wrap="square">
            <a:spAutoFit/>
          </a:bodyPr>
          <a:lstStyle/>
          <a:p>
            <a:r>
              <a:rPr lang="it-IT" dirty="0" smtClean="0">
                <a:latin typeface="+mj-lt"/>
              </a:rPr>
              <a:t>Tipi di analisi</a:t>
            </a:r>
            <a:endParaRPr lang="it-IT" dirty="0">
              <a:latin typeface="+mj-lt"/>
            </a:endParaRPr>
          </a:p>
        </p:txBody>
      </p:sp>
      <p:sp>
        <p:nvSpPr>
          <p:cNvPr id="8" name="Rettangolo 7"/>
          <p:cNvSpPr/>
          <p:nvPr/>
        </p:nvSpPr>
        <p:spPr>
          <a:xfrm>
            <a:off x="4768311" y="2337029"/>
            <a:ext cx="3507783" cy="369332"/>
          </a:xfrm>
          <a:prstGeom prst="rect">
            <a:avLst/>
          </a:prstGeom>
          <a:ln>
            <a:solidFill>
              <a:schemeClr val="bg1"/>
            </a:solidFill>
          </a:ln>
        </p:spPr>
        <p:txBody>
          <a:bodyPr wrap="square">
            <a:spAutoFit/>
          </a:bodyPr>
          <a:lstStyle/>
          <a:p>
            <a:r>
              <a:rPr lang="it-IT" dirty="0" smtClean="0">
                <a:latin typeface="+mj-lt"/>
              </a:rPr>
              <a:t>I software</a:t>
            </a:r>
            <a:endParaRPr lang="it-IT" dirty="0">
              <a:latin typeface="+mj-lt"/>
            </a:endParaRPr>
          </a:p>
        </p:txBody>
      </p:sp>
      <p:sp>
        <p:nvSpPr>
          <p:cNvPr id="10" name="Rettangolo 9"/>
          <p:cNvSpPr/>
          <p:nvPr/>
        </p:nvSpPr>
        <p:spPr>
          <a:xfrm>
            <a:off x="4768312" y="2714076"/>
            <a:ext cx="3507782" cy="1200329"/>
          </a:xfrm>
          <a:prstGeom prst="rect">
            <a:avLst/>
          </a:prstGeom>
          <a:ln>
            <a:solidFill>
              <a:schemeClr val="bg1"/>
            </a:solidFill>
          </a:ln>
        </p:spPr>
        <p:txBody>
          <a:bodyPr wrap="square">
            <a:spAutoFit/>
          </a:bodyPr>
          <a:lstStyle/>
          <a:p>
            <a:r>
              <a:rPr lang="it-IT" dirty="0" smtClean="0">
                <a:latin typeface="+mj-lt"/>
                <a:ea typeface="Times New Roman" panose="02020603050405020304" pitchFamily="18" charset="0"/>
              </a:rPr>
              <a:t>R</a:t>
            </a:r>
          </a:p>
          <a:p>
            <a:r>
              <a:rPr lang="it-IT" dirty="0" smtClean="0">
                <a:latin typeface="+mj-lt"/>
                <a:ea typeface="Times New Roman" panose="02020603050405020304" pitchFamily="18" charset="0"/>
              </a:rPr>
              <a:t>T-Lab</a:t>
            </a:r>
          </a:p>
          <a:p>
            <a:r>
              <a:rPr lang="it-IT" dirty="0" err="1" smtClean="0">
                <a:latin typeface="+mj-lt"/>
                <a:ea typeface="Times New Roman" panose="02020603050405020304" pitchFamily="18" charset="0"/>
              </a:rPr>
              <a:t>Arc-Gis</a:t>
            </a:r>
            <a:endParaRPr lang="it-IT" dirty="0" smtClean="0">
              <a:latin typeface="+mj-lt"/>
              <a:ea typeface="Times New Roman" panose="02020603050405020304" pitchFamily="18" charset="0"/>
            </a:endParaRPr>
          </a:p>
          <a:p>
            <a:endParaRPr lang="it-IT" dirty="0" smtClean="0">
              <a:latin typeface="+mj-lt"/>
              <a:ea typeface="Times New Roman" panose="02020603050405020304" pitchFamily="18" charset="0"/>
            </a:endParaRPr>
          </a:p>
        </p:txBody>
      </p:sp>
    </p:spTree>
    <p:extLst>
      <p:ext uri="{BB962C8B-B14F-4D97-AF65-F5344CB8AC3E}">
        <p14:creationId xmlns:p14="http://schemas.microsoft.com/office/powerpoint/2010/main" val="417534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1382000" cy="963158"/>
          </a:xfrm>
        </p:spPr>
        <p:txBody>
          <a:bodyPr/>
          <a:lstStyle/>
          <a:p>
            <a:r>
              <a:rPr lang="it-IT" dirty="0" smtClean="0"/>
              <a:t>Analisi </a:t>
            </a:r>
            <a:br>
              <a:rPr lang="it-IT" dirty="0" smtClean="0"/>
            </a:br>
            <a:r>
              <a:rPr lang="it-IT" sz="2800" dirty="0" smtClean="0"/>
              <a:t>Territori e narrazioni durante le fasi normative della pandemia</a:t>
            </a:r>
            <a:endParaRPr lang="it-IT" sz="2800" dirty="0"/>
          </a:p>
        </p:txBody>
      </p:sp>
      <p:sp>
        <p:nvSpPr>
          <p:cNvPr id="5" name="Rettangolo 4"/>
          <p:cNvSpPr/>
          <p:nvPr/>
        </p:nvSpPr>
        <p:spPr>
          <a:xfrm>
            <a:off x="273802" y="4536966"/>
            <a:ext cx="7056895" cy="1631216"/>
          </a:xfrm>
          <a:prstGeom prst="rect">
            <a:avLst/>
          </a:prstGeom>
          <a:ln>
            <a:solidFill>
              <a:schemeClr val="bg1"/>
            </a:solidFill>
          </a:ln>
        </p:spPr>
        <p:txBody>
          <a:bodyPr wrap="square">
            <a:spAutoFit/>
          </a:bodyPr>
          <a:lstStyle/>
          <a:p>
            <a:r>
              <a:rPr lang="it-IT" sz="2000" u="sng" dirty="0" smtClean="0">
                <a:effectLst>
                  <a:outerShdw blurRad="38100" dist="38100" dir="2700000" algn="tl">
                    <a:srgbClr val="000000">
                      <a:alpha val="43137"/>
                    </a:srgbClr>
                  </a:outerShdw>
                </a:effectLst>
                <a:latin typeface="+mj-lt"/>
                <a:ea typeface="Times New Roman" panose="02020603050405020304" pitchFamily="18" charset="0"/>
              </a:rPr>
              <a:t>Sezioni analitiche per dimensione normativa</a:t>
            </a:r>
          </a:p>
          <a:p>
            <a:pPr marL="285750" indent="-285750">
              <a:buFontTx/>
              <a:buChar char="-"/>
            </a:pPr>
            <a:r>
              <a:rPr lang="it-IT" sz="2000" dirty="0" err="1" smtClean="0"/>
              <a:t>Covid</a:t>
            </a:r>
            <a:r>
              <a:rPr lang="it-IT" sz="2000" dirty="0" smtClean="0"/>
              <a:t> </a:t>
            </a:r>
            <a:r>
              <a:rPr lang="it-IT" sz="2000" dirty="0" err="1" smtClean="0"/>
              <a:t>Issues</a:t>
            </a:r>
            <a:endParaRPr lang="it-IT" sz="2000" dirty="0" smtClean="0"/>
          </a:p>
          <a:p>
            <a:pPr marL="285750" indent="-285750">
              <a:buFontTx/>
              <a:buChar char="-"/>
            </a:pPr>
            <a:r>
              <a:rPr lang="it-IT" sz="2000" dirty="0" smtClean="0">
                <a:latin typeface="+mj-lt"/>
                <a:ea typeface="Times New Roman" panose="02020603050405020304" pitchFamily="18" charset="0"/>
              </a:rPr>
              <a:t>Analisi dei cluster tematici</a:t>
            </a:r>
          </a:p>
          <a:p>
            <a:pPr marL="285750" indent="-285750">
              <a:buFontTx/>
              <a:buChar char="-"/>
            </a:pPr>
            <a:r>
              <a:rPr lang="it-IT" sz="2000" dirty="0" smtClean="0">
                <a:latin typeface="+mj-lt"/>
                <a:ea typeface="Times New Roman" panose="02020603050405020304" pitchFamily="18" charset="0"/>
              </a:rPr>
              <a:t>Geografia del contagio</a:t>
            </a:r>
          </a:p>
          <a:p>
            <a:pPr marL="285750" indent="-285750">
              <a:buFontTx/>
              <a:buChar char="-"/>
            </a:pPr>
            <a:r>
              <a:rPr lang="it-IT" sz="2000" dirty="0" smtClean="0">
                <a:latin typeface="+mj-lt"/>
                <a:ea typeface="Times New Roman" panose="02020603050405020304" pitchFamily="18" charset="0"/>
              </a:rPr>
              <a:t>Geografia delle narrazioni</a:t>
            </a:r>
          </a:p>
        </p:txBody>
      </p:sp>
      <p:sp>
        <p:nvSpPr>
          <p:cNvPr id="6" name="Rettangolo 5"/>
          <p:cNvSpPr/>
          <p:nvPr/>
        </p:nvSpPr>
        <p:spPr>
          <a:xfrm>
            <a:off x="273802" y="2305209"/>
            <a:ext cx="7056895" cy="1938992"/>
          </a:xfrm>
          <a:prstGeom prst="rect">
            <a:avLst/>
          </a:prstGeom>
          <a:ln>
            <a:solidFill>
              <a:schemeClr val="bg1"/>
            </a:solidFill>
          </a:ln>
        </p:spPr>
        <p:txBody>
          <a:bodyPr wrap="square">
            <a:spAutoFit/>
          </a:bodyPr>
          <a:lstStyle/>
          <a:p>
            <a:r>
              <a:rPr lang="it-IT" sz="2000" u="sng" dirty="0" smtClean="0">
                <a:effectLst>
                  <a:outerShdw blurRad="38100" dist="38100" dir="2700000" algn="tl">
                    <a:srgbClr val="000000">
                      <a:alpha val="43137"/>
                    </a:srgbClr>
                  </a:outerShdw>
                </a:effectLst>
                <a:latin typeface="+mj-lt"/>
                <a:ea typeface="Times New Roman" panose="02020603050405020304" pitchFamily="18" charset="0"/>
              </a:rPr>
              <a:t>Dimensione Normativa</a:t>
            </a:r>
          </a:p>
          <a:p>
            <a:r>
              <a:rPr lang="it-IT" sz="2000" i="1" dirty="0" err="1"/>
              <a:t>Zonerosse</a:t>
            </a:r>
            <a:r>
              <a:rPr lang="it-IT" sz="2000" dirty="0"/>
              <a:t> (5-10 Marzo)</a:t>
            </a:r>
          </a:p>
          <a:p>
            <a:r>
              <a:rPr lang="it-IT" sz="2000" i="1" dirty="0" err="1"/>
              <a:t>Iorestoacasa</a:t>
            </a:r>
            <a:r>
              <a:rPr lang="it-IT" sz="2000" dirty="0"/>
              <a:t> (11-16 Marzo)</a:t>
            </a:r>
          </a:p>
          <a:p>
            <a:r>
              <a:rPr lang="it-IT" sz="2000" i="1" dirty="0" err="1"/>
              <a:t>ChiudiItalia</a:t>
            </a:r>
            <a:r>
              <a:rPr lang="it-IT" sz="2000" dirty="0"/>
              <a:t> (29 Marzo-3 Maggio)</a:t>
            </a:r>
          </a:p>
          <a:p>
            <a:r>
              <a:rPr lang="it-IT" sz="2000" i="1" dirty="0"/>
              <a:t>Fase2</a:t>
            </a:r>
            <a:r>
              <a:rPr lang="it-IT" sz="2000" dirty="0"/>
              <a:t> (4- 17 Maggio)</a:t>
            </a:r>
          </a:p>
          <a:p>
            <a:r>
              <a:rPr lang="it-IT" sz="2000" i="1" dirty="0"/>
              <a:t>Nuove riaperture </a:t>
            </a:r>
            <a:r>
              <a:rPr lang="it-IT" sz="2000" dirty="0"/>
              <a:t>(4 Maggio-10 </a:t>
            </a:r>
            <a:r>
              <a:rPr lang="it-IT" sz="2000" dirty="0" smtClean="0"/>
              <a:t>Giugno)</a:t>
            </a:r>
            <a:endParaRPr lang="it-IT" sz="2000" dirty="0" smtClean="0">
              <a:latin typeface="+mj-lt"/>
              <a:ea typeface="Times New Roman" panose="02020603050405020304" pitchFamily="18" charset="0"/>
            </a:endParaRPr>
          </a:p>
        </p:txBody>
      </p:sp>
    </p:spTree>
    <p:extLst>
      <p:ext uri="{BB962C8B-B14F-4D97-AF65-F5344CB8AC3E}">
        <p14:creationId xmlns:p14="http://schemas.microsoft.com/office/powerpoint/2010/main" val="12140190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err="1" smtClean="0"/>
              <a:t>Zonerosse</a:t>
            </a:r>
            <a:r>
              <a:rPr lang="it-IT" sz="2800" dirty="0" smtClean="0"/>
              <a:t> 5 – 10 Marzo </a:t>
            </a:r>
            <a:endParaRPr lang="it-IT" sz="2800" dirty="0"/>
          </a:p>
        </p:txBody>
      </p:sp>
      <p:sp>
        <p:nvSpPr>
          <p:cNvPr id="10" name="Rettangolo 9"/>
          <p:cNvSpPr/>
          <p:nvPr/>
        </p:nvSpPr>
        <p:spPr>
          <a:xfrm>
            <a:off x="78250" y="2212982"/>
            <a:ext cx="6023094" cy="338554"/>
          </a:xfrm>
          <a:prstGeom prst="rect">
            <a:avLst/>
          </a:prstGeom>
          <a:ln>
            <a:solidFill>
              <a:schemeClr val="bg1"/>
            </a:solidFill>
          </a:ln>
        </p:spPr>
        <p:txBody>
          <a:bodyPr wrap="square">
            <a:spAutoFit/>
          </a:bodyPr>
          <a:lstStyle/>
          <a:p>
            <a:r>
              <a:rPr lang="it-IT" sz="1600" dirty="0" err="1" smtClean="0">
                <a:latin typeface="+mj-lt"/>
              </a:rPr>
              <a:t>Covid</a:t>
            </a:r>
            <a:r>
              <a:rPr lang="it-IT" sz="1600" dirty="0" smtClean="0">
                <a:latin typeface="+mj-lt"/>
              </a:rPr>
              <a:t> </a:t>
            </a:r>
            <a:r>
              <a:rPr lang="it-IT" sz="1600" dirty="0" err="1" smtClean="0">
                <a:latin typeface="+mj-lt"/>
              </a:rPr>
              <a:t>issues</a:t>
            </a:r>
            <a:endParaRPr lang="it-IT" sz="1600" dirty="0">
              <a:latin typeface="+mj-lt"/>
            </a:endParaRPr>
          </a:p>
        </p:txBody>
      </p:sp>
      <p:sp>
        <p:nvSpPr>
          <p:cNvPr id="11" name="Rettangolo 10"/>
          <p:cNvSpPr/>
          <p:nvPr/>
        </p:nvSpPr>
        <p:spPr>
          <a:xfrm>
            <a:off x="6283493" y="2203825"/>
            <a:ext cx="5676225" cy="338554"/>
          </a:xfrm>
          <a:prstGeom prst="rect">
            <a:avLst/>
          </a:prstGeom>
          <a:ln>
            <a:solidFill>
              <a:schemeClr val="bg1"/>
            </a:solidFill>
          </a:ln>
        </p:spPr>
        <p:txBody>
          <a:bodyPr wrap="square">
            <a:spAutoFit/>
          </a:bodyPr>
          <a:lstStyle/>
          <a:p>
            <a:r>
              <a:rPr lang="it-IT" sz="1600" dirty="0" smtClean="0">
                <a:latin typeface="+mj-lt"/>
              </a:rPr>
              <a:t>Distribuzione dei cluster tematici</a:t>
            </a:r>
            <a:endParaRPr lang="it-IT" sz="1600" dirty="0">
              <a:latin typeface="+mj-lt"/>
            </a:endParaRPr>
          </a:p>
        </p:txBody>
      </p:sp>
      <p:pic>
        <p:nvPicPr>
          <p:cNvPr id="5122" name="image4.jpg" descr="Immagine che contiene ombrello&#10;&#10;Descrizione generata automaticamen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3493" y="2587865"/>
            <a:ext cx="5676225" cy="3038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6283493" y="5626063"/>
            <a:ext cx="3762568" cy="1200329"/>
          </a:xfrm>
          <a:prstGeom prst="rect">
            <a:avLst/>
          </a:prstGeom>
          <a:noFill/>
        </p:spPr>
        <p:txBody>
          <a:bodyPr wrap="none" rtlCol="0">
            <a:spAutoFit/>
          </a:bodyPr>
          <a:lstStyle/>
          <a:p>
            <a:r>
              <a:rPr lang="it-IT" sz="1200" dirty="0" err="1" smtClean="0"/>
              <a:t>Governance</a:t>
            </a:r>
            <a:r>
              <a:rPr lang="it-IT" sz="1200" dirty="0" smtClean="0"/>
              <a:t> e informazione ufficiale</a:t>
            </a:r>
          </a:p>
          <a:p>
            <a:r>
              <a:rPr lang="it-IT" sz="1200" dirty="0" smtClean="0"/>
              <a:t>Paure e speranze dei cittadini</a:t>
            </a:r>
          </a:p>
          <a:p>
            <a:r>
              <a:rPr lang="it-IT" sz="1200" dirty="0" smtClean="0"/>
              <a:t>Quarantena e comportamenti </a:t>
            </a:r>
          </a:p>
          <a:p>
            <a:r>
              <a:rPr lang="it-IT" sz="1200" dirty="0" smtClean="0"/>
              <a:t>Emergenza sanitaria e comportamenti protettivi</a:t>
            </a:r>
          </a:p>
          <a:p>
            <a:r>
              <a:rPr lang="it-IT" sz="1200" dirty="0" smtClean="0"/>
              <a:t>Racconti ed esperienze sul territorio</a:t>
            </a:r>
          </a:p>
          <a:p>
            <a:endParaRPr lang="it-IT" sz="1200" dirty="0"/>
          </a:p>
        </p:txBody>
      </p:sp>
      <p:pic>
        <p:nvPicPr>
          <p:cNvPr id="1026" name="image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50" y="2699879"/>
            <a:ext cx="6029502" cy="2926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CasellaDiTesto 11"/>
          <p:cNvSpPr txBox="1"/>
          <p:nvPr/>
        </p:nvSpPr>
        <p:spPr>
          <a:xfrm>
            <a:off x="78250" y="5707974"/>
            <a:ext cx="5272597" cy="1015663"/>
          </a:xfrm>
          <a:prstGeom prst="rect">
            <a:avLst/>
          </a:prstGeom>
          <a:noFill/>
        </p:spPr>
        <p:txBody>
          <a:bodyPr wrap="none" rtlCol="0">
            <a:spAutoFit/>
          </a:bodyPr>
          <a:lstStyle/>
          <a:p>
            <a:r>
              <a:rPr lang="it-IT" sz="1200" dirty="0" smtClean="0"/>
              <a:t>Azioni governative (</a:t>
            </a:r>
            <a:r>
              <a:rPr lang="it-IT" sz="1200" i="1" dirty="0" smtClean="0"/>
              <a:t>chiusure, decreto, misura, </a:t>
            </a:r>
            <a:r>
              <a:rPr lang="it-IT" sz="1200" i="1" dirty="0" err="1" smtClean="0"/>
              <a:t>zonarossa</a:t>
            </a:r>
            <a:r>
              <a:rPr lang="it-IT" sz="1200" i="1" dirty="0" smtClean="0"/>
              <a:t>…</a:t>
            </a:r>
            <a:r>
              <a:rPr lang="it-IT" sz="1200" dirty="0" smtClean="0"/>
              <a:t>)</a:t>
            </a:r>
          </a:p>
          <a:p>
            <a:r>
              <a:rPr lang="it-IT" sz="1200" dirty="0" smtClean="0"/>
              <a:t>Comportamenti, azioni protettive (</a:t>
            </a:r>
            <a:r>
              <a:rPr lang="it-IT" sz="1200" i="1" dirty="0" smtClean="0"/>
              <a:t>Restiamo a Casa, evitare, regole</a:t>
            </a:r>
            <a:r>
              <a:rPr lang="it-IT" sz="1200" dirty="0" smtClean="0"/>
              <a:t>)</a:t>
            </a:r>
          </a:p>
          <a:p>
            <a:r>
              <a:rPr lang="it-IT" sz="1200" dirty="0" smtClean="0"/>
              <a:t>Attori dell’emergenza (</a:t>
            </a:r>
            <a:r>
              <a:rPr lang="it-IT" sz="1200" i="1" dirty="0" smtClean="0"/>
              <a:t>governo, medico, </a:t>
            </a:r>
            <a:r>
              <a:rPr lang="it-IT" sz="1200" i="1" dirty="0" smtClean="0"/>
              <a:t>sanitario, Italiani</a:t>
            </a:r>
            <a:r>
              <a:rPr lang="it-IT" sz="1200" dirty="0" smtClean="0"/>
              <a:t>)</a:t>
            </a:r>
          </a:p>
          <a:p>
            <a:r>
              <a:rPr lang="it-IT" sz="1200" dirty="0" smtClean="0"/>
              <a:t>Luoghi (</a:t>
            </a:r>
            <a:r>
              <a:rPr lang="it-IT" sz="1200" i="1" dirty="0" smtClean="0"/>
              <a:t>Lombardia, Sud, Paese</a:t>
            </a:r>
            <a:r>
              <a:rPr lang="it-IT" sz="1200" dirty="0" smtClean="0"/>
              <a:t>)</a:t>
            </a:r>
            <a:endParaRPr lang="it-IT" sz="1200" dirty="0" smtClean="0"/>
          </a:p>
          <a:p>
            <a:endParaRPr lang="it-IT" sz="1200" dirty="0"/>
          </a:p>
        </p:txBody>
      </p:sp>
    </p:spTree>
    <p:extLst>
      <p:ext uri="{BB962C8B-B14F-4D97-AF65-F5344CB8AC3E}">
        <p14:creationId xmlns:p14="http://schemas.microsoft.com/office/powerpoint/2010/main" val="12942992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err="1" smtClean="0"/>
              <a:t>Zonerosse</a:t>
            </a:r>
            <a:r>
              <a:rPr lang="it-IT" sz="2800" dirty="0" smtClean="0"/>
              <a:t> 5 – 10 Marzo</a:t>
            </a:r>
            <a:endParaRPr lang="it-IT" sz="2800" dirty="0"/>
          </a:p>
        </p:txBody>
      </p:sp>
      <p:pic>
        <p:nvPicPr>
          <p:cNvPr id="4100" name="Immagin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820" y="2511602"/>
            <a:ext cx="9128502" cy="3678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ttangolo 9"/>
          <p:cNvSpPr/>
          <p:nvPr/>
        </p:nvSpPr>
        <p:spPr>
          <a:xfrm>
            <a:off x="259820" y="2203824"/>
            <a:ext cx="4560153" cy="307778"/>
          </a:xfrm>
          <a:prstGeom prst="rect">
            <a:avLst/>
          </a:prstGeom>
          <a:ln>
            <a:solidFill>
              <a:schemeClr val="bg1"/>
            </a:solidFill>
          </a:ln>
        </p:spPr>
        <p:txBody>
          <a:bodyPr wrap="square">
            <a:spAutoFit/>
          </a:bodyPr>
          <a:lstStyle/>
          <a:p>
            <a:r>
              <a:rPr lang="it-IT" sz="1400" dirty="0" smtClean="0">
                <a:latin typeface="+mj-lt"/>
              </a:rPr>
              <a:t>Geografia del contagio</a:t>
            </a:r>
            <a:endParaRPr lang="it-IT" sz="1400" dirty="0">
              <a:latin typeface="+mj-lt"/>
            </a:endParaRPr>
          </a:p>
        </p:txBody>
      </p:sp>
      <p:sp>
        <p:nvSpPr>
          <p:cNvPr id="11" name="Rettangolo 10"/>
          <p:cNvSpPr/>
          <p:nvPr/>
        </p:nvSpPr>
        <p:spPr>
          <a:xfrm>
            <a:off x="5074625" y="2191390"/>
            <a:ext cx="4313697" cy="307777"/>
          </a:xfrm>
          <a:prstGeom prst="rect">
            <a:avLst/>
          </a:prstGeom>
          <a:ln>
            <a:solidFill>
              <a:schemeClr val="bg1"/>
            </a:solidFill>
          </a:ln>
        </p:spPr>
        <p:txBody>
          <a:bodyPr wrap="square">
            <a:spAutoFit/>
          </a:bodyPr>
          <a:lstStyle/>
          <a:p>
            <a:r>
              <a:rPr lang="it-IT" sz="1400" dirty="0" smtClean="0">
                <a:latin typeface="+mj-lt"/>
              </a:rPr>
              <a:t>Geografia delle narrazioni</a:t>
            </a:r>
            <a:endParaRPr lang="it-IT" sz="1400" dirty="0">
              <a:latin typeface="+mj-lt"/>
            </a:endParaRPr>
          </a:p>
        </p:txBody>
      </p:sp>
      <p:sp>
        <p:nvSpPr>
          <p:cNvPr id="8" name="CasellaDiTesto 7"/>
          <p:cNvSpPr txBox="1"/>
          <p:nvPr/>
        </p:nvSpPr>
        <p:spPr>
          <a:xfrm>
            <a:off x="9388322" y="2611848"/>
            <a:ext cx="2684858" cy="3647152"/>
          </a:xfrm>
          <a:prstGeom prst="rect">
            <a:avLst/>
          </a:prstGeom>
          <a:noFill/>
        </p:spPr>
        <p:txBody>
          <a:bodyPr wrap="square" rtlCol="0">
            <a:spAutoFit/>
          </a:bodyPr>
          <a:lstStyle/>
          <a:p>
            <a:pPr marL="171450" indent="-171450">
              <a:buFontTx/>
              <a:buChar char="-"/>
            </a:pPr>
            <a:r>
              <a:rPr lang="it-IT" sz="1100" b="1" dirty="0" smtClean="0"/>
              <a:t>Piemonte, Marche, Puglia e Calabria</a:t>
            </a:r>
            <a:r>
              <a:rPr lang="it-IT" sz="1100" dirty="0" smtClean="0"/>
              <a:t>, regioni rosse (polarità negativa della comunicazione e percezione dell’emergenza, come le critiche sull’operato delle Istituzioni)</a:t>
            </a:r>
          </a:p>
          <a:p>
            <a:pPr marL="171450" indent="-171450">
              <a:buFontTx/>
              <a:buChar char="-"/>
            </a:pPr>
            <a:r>
              <a:rPr lang="it-IT" sz="1100" b="1" dirty="0" smtClean="0"/>
              <a:t>Sicilia, Basilicata, Toscana, Lazio Trentino e Friuli</a:t>
            </a:r>
            <a:r>
              <a:rPr lang="it-IT" sz="1100" dirty="0" smtClean="0"/>
              <a:t>, regioni gialle (polarità intermedia, si tratta di una comunicazione </a:t>
            </a:r>
            <a:r>
              <a:rPr lang="it-IT" sz="1100" dirty="0" smtClean="0"/>
              <a:t>orientata a mantenere </a:t>
            </a:r>
            <a:r>
              <a:rPr lang="it-IT" sz="1100" dirty="0" smtClean="0"/>
              <a:t>l’</a:t>
            </a:r>
            <a:r>
              <a:rPr lang="it-IT" sz="1100" dirty="0" smtClean="0"/>
              <a:t>attenzione e a richiedere o fornire informazioni)</a:t>
            </a:r>
            <a:endParaRPr lang="it-IT" sz="1100" dirty="0" smtClean="0"/>
          </a:p>
          <a:p>
            <a:pPr marL="171450" indent="-171450">
              <a:buFontTx/>
              <a:buChar char="-"/>
            </a:pPr>
            <a:r>
              <a:rPr lang="it-IT" sz="1100" b="1" dirty="0" smtClean="0"/>
              <a:t>Valle d’Aosta, Lombardia, Veneto, Liguria, Molise, Emilia Romagna, Abruzzo, Campania e Sardegna</a:t>
            </a:r>
            <a:r>
              <a:rPr lang="it-IT" sz="1100" dirty="0" smtClean="0"/>
              <a:t>, regioni verdi (polarità positiva, comunicazione orientata ai racconti dell’emergenza, ma anche alle paure e alle speranze di ripresa)</a:t>
            </a:r>
          </a:p>
          <a:p>
            <a:endParaRPr lang="it-IT" sz="1100" dirty="0"/>
          </a:p>
        </p:txBody>
      </p:sp>
    </p:spTree>
    <p:extLst>
      <p:ext uri="{BB962C8B-B14F-4D97-AF65-F5344CB8AC3E}">
        <p14:creationId xmlns:p14="http://schemas.microsoft.com/office/powerpoint/2010/main" val="2033275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err="1" smtClean="0"/>
              <a:t>IoRestoaCasa</a:t>
            </a:r>
            <a:r>
              <a:rPr lang="it-IT" sz="2800" dirty="0" smtClean="0"/>
              <a:t> 11 – 16 Marzo</a:t>
            </a:r>
            <a:endParaRPr lang="it-IT" sz="2800" dirty="0"/>
          </a:p>
        </p:txBody>
      </p:sp>
      <p:sp>
        <p:nvSpPr>
          <p:cNvPr id="10" name="Rettangolo 9"/>
          <p:cNvSpPr/>
          <p:nvPr/>
        </p:nvSpPr>
        <p:spPr>
          <a:xfrm>
            <a:off x="81759" y="2235356"/>
            <a:ext cx="6023094" cy="338554"/>
          </a:xfrm>
          <a:prstGeom prst="rect">
            <a:avLst/>
          </a:prstGeom>
          <a:ln>
            <a:solidFill>
              <a:schemeClr val="bg1"/>
            </a:solidFill>
          </a:ln>
        </p:spPr>
        <p:txBody>
          <a:bodyPr wrap="square">
            <a:spAutoFit/>
          </a:bodyPr>
          <a:lstStyle/>
          <a:p>
            <a:r>
              <a:rPr lang="it-IT" sz="1600" dirty="0" err="1" smtClean="0">
                <a:latin typeface="+mj-lt"/>
              </a:rPr>
              <a:t>Covid</a:t>
            </a:r>
            <a:r>
              <a:rPr lang="it-IT" sz="1600" dirty="0" smtClean="0">
                <a:latin typeface="+mj-lt"/>
              </a:rPr>
              <a:t> </a:t>
            </a:r>
            <a:r>
              <a:rPr lang="it-IT" sz="1600" dirty="0" err="1" smtClean="0">
                <a:latin typeface="+mj-lt"/>
              </a:rPr>
              <a:t>issues</a:t>
            </a:r>
            <a:endParaRPr lang="it-IT" sz="1600" dirty="0">
              <a:latin typeface="+mj-lt"/>
            </a:endParaRPr>
          </a:p>
        </p:txBody>
      </p:sp>
      <p:sp>
        <p:nvSpPr>
          <p:cNvPr id="11" name="Rettangolo 10"/>
          <p:cNvSpPr/>
          <p:nvPr/>
        </p:nvSpPr>
        <p:spPr>
          <a:xfrm>
            <a:off x="6283493" y="2235356"/>
            <a:ext cx="5676225" cy="338554"/>
          </a:xfrm>
          <a:prstGeom prst="rect">
            <a:avLst/>
          </a:prstGeom>
          <a:ln>
            <a:solidFill>
              <a:schemeClr val="bg1"/>
            </a:solidFill>
          </a:ln>
        </p:spPr>
        <p:txBody>
          <a:bodyPr wrap="square">
            <a:spAutoFit/>
          </a:bodyPr>
          <a:lstStyle/>
          <a:p>
            <a:r>
              <a:rPr lang="it-IT" sz="1600" dirty="0" smtClean="0">
                <a:latin typeface="+mj-lt"/>
              </a:rPr>
              <a:t>Distribuzione dei cluster tematici</a:t>
            </a:r>
            <a:endParaRPr lang="it-IT" sz="1600" dirty="0">
              <a:latin typeface="+mj-lt"/>
            </a:endParaRPr>
          </a:p>
        </p:txBody>
      </p:sp>
      <p:pic>
        <p:nvPicPr>
          <p:cNvPr id="6146" name="image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50" y="2605631"/>
            <a:ext cx="6026603" cy="286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image17.jpg" descr="Immagine che contiene ombrello&#10;&#10;Descrizione generata automaticamen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3493" y="2605631"/>
            <a:ext cx="5703043" cy="286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asellaDiTesto 8"/>
          <p:cNvSpPr txBox="1"/>
          <p:nvPr/>
        </p:nvSpPr>
        <p:spPr>
          <a:xfrm>
            <a:off x="6283493" y="5473005"/>
            <a:ext cx="3785011" cy="1569660"/>
          </a:xfrm>
          <a:prstGeom prst="rect">
            <a:avLst/>
          </a:prstGeom>
          <a:noFill/>
        </p:spPr>
        <p:txBody>
          <a:bodyPr wrap="none" rtlCol="0">
            <a:spAutoFit/>
          </a:bodyPr>
          <a:lstStyle/>
          <a:p>
            <a:r>
              <a:rPr lang="it-IT" sz="1200" dirty="0" smtClean="0"/>
              <a:t>Quarantena tra gente comune e nuovi eroi</a:t>
            </a:r>
          </a:p>
          <a:p>
            <a:r>
              <a:rPr lang="it-IT" sz="1200" dirty="0" smtClean="0"/>
              <a:t>Informazione ufficiale e </a:t>
            </a:r>
            <a:r>
              <a:rPr lang="it-IT" sz="1200" dirty="0" err="1" smtClean="0"/>
              <a:t>governance</a:t>
            </a:r>
            <a:r>
              <a:rPr lang="it-IT" sz="1200" dirty="0" smtClean="0"/>
              <a:t> istituzionale</a:t>
            </a:r>
          </a:p>
          <a:p>
            <a:r>
              <a:rPr lang="it-IT" sz="1200" dirty="0" smtClean="0"/>
              <a:t>Nuove abitudini</a:t>
            </a:r>
          </a:p>
          <a:p>
            <a:r>
              <a:rPr lang="it-IT" sz="1200" dirty="0" smtClean="0"/>
              <a:t>Emergenza sanitaria</a:t>
            </a:r>
          </a:p>
          <a:p>
            <a:r>
              <a:rPr lang="it-IT" sz="1200" dirty="0" smtClean="0"/>
              <a:t>Insieme ma divisi </a:t>
            </a:r>
          </a:p>
          <a:p>
            <a:r>
              <a:rPr lang="it-IT" sz="1200" dirty="0" smtClean="0"/>
              <a:t>Critica, allarmismo e polemica</a:t>
            </a:r>
          </a:p>
          <a:p>
            <a:r>
              <a:rPr lang="it-IT" sz="1200" dirty="0" smtClean="0"/>
              <a:t>Misure e comparazioni internazionali</a:t>
            </a:r>
          </a:p>
          <a:p>
            <a:endParaRPr lang="it-IT" sz="1200" dirty="0"/>
          </a:p>
        </p:txBody>
      </p:sp>
      <p:sp>
        <p:nvSpPr>
          <p:cNvPr id="12" name="CasellaDiTesto 11"/>
          <p:cNvSpPr txBox="1"/>
          <p:nvPr/>
        </p:nvSpPr>
        <p:spPr>
          <a:xfrm>
            <a:off x="78250" y="5606374"/>
            <a:ext cx="4116833" cy="1200329"/>
          </a:xfrm>
          <a:prstGeom prst="rect">
            <a:avLst/>
          </a:prstGeom>
          <a:noFill/>
        </p:spPr>
        <p:txBody>
          <a:bodyPr wrap="none" rtlCol="0">
            <a:spAutoFit/>
          </a:bodyPr>
          <a:lstStyle/>
          <a:p>
            <a:r>
              <a:rPr lang="it-IT" sz="1200" dirty="0" smtClean="0"/>
              <a:t>Emergenza(</a:t>
            </a:r>
            <a:r>
              <a:rPr lang="it-IT" sz="1200" i="1" dirty="0" smtClean="0"/>
              <a:t>Pandemia, Emergenza</a:t>
            </a:r>
            <a:r>
              <a:rPr lang="it-IT" sz="1200" dirty="0" smtClean="0"/>
              <a:t>)</a:t>
            </a:r>
            <a:endParaRPr lang="it-IT" sz="1200" dirty="0" smtClean="0"/>
          </a:p>
          <a:p>
            <a:r>
              <a:rPr lang="it-IT" sz="1200" dirty="0" smtClean="0"/>
              <a:t>Limiti temporali (</a:t>
            </a:r>
            <a:r>
              <a:rPr lang="it-IT" sz="1200" i="1" dirty="0" smtClean="0"/>
              <a:t>Tempo, giorni..</a:t>
            </a:r>
            <a:r>
              <a:rPr lang="it-IT" sz="1200" dirty="0" smtClean="0"/>
              <a:t>)</a:t>
            </a:r>
          </a:p>
          <a:p>
            <a:r>
              <a:rPr lang="it-IT" sz="1200" dirty="0" smtClean="0"/>
              <a:t>Riferimenti a luoghi (</a:t>
            </a:r>
            <a:r>
              <a:rPr lang="it-IT" sz="1200" i="1" dirty="0" smtClean="0"/>
              <a:t>Cina, città, Europa.</a:t>
            </a:r>
            <a:r>
              <a:rPr lang="it-IT" sz="1200" dirty="0" smtClean="0"/>
              <a:t>.)</a:t>
            </a:r>
            <a:endParaRPr lang="it-IT" sz="1200" dirty="0" smtClean="0"/>
          </a:p>
          <a:p>
            <a:r>
              <a:rPr lang="it-IT" sz="1200" dirty="0" smtClean="0"/>
              <a:t>Esortazioni (</a:t>
            </a:r>
            <a:r>
              <a:rPr lang="it-IT" sz="1200" i="1" dirty="0" err="1" smtClean="0"/>
              <a:t>Andràtuttobene</a:t>
            </a:r>
            <a:r>
              <a:rPr lang="it-IT" sz="1200" i="1" dirty="0" smtClean="0"/>
              <a:t>, speranza, restare, casa</a:t>
            </a:r>
            <a:r>
              <a:rPr lang="it-IT" sz="1200" dirty="0" smtClean="0"/>
              <a:t>)</a:t>
            </a:r>
          </a:p>
          <a:p>
            <a:endParaRPr lang="it-IT" sz="1200" dirty="0" smtClean="0"/>
          </a:p>
          <a:p>
            <a:endParaRPr lang="it-IT" sz="1200" dirty="0"/>
          </a:p>
        </p:txBody>
      </p:sp>
    </p:spTree>
    <p:extLst>
      <p:ext uri="{BB962C8B-B14F-4D97-AF65-F5344CB8AC3E}">
        <p14:creationId xmlns:p14="http://schemas.microsoft.com/office/powerpoint/2010/main" val="121172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err="1" smtClean="0"/>
              <a:t>IoRestoaCasa</a:t>
            </a:r>
            <a:r>
              <a:rPr lang="it-IT" sz="2800" dirty="0" smtClean="0"/>
              <a:t> 11 – 16 Marzo</a:t>
            </a:r>
            <a:endParaRPr lang="it-IT" sz="2800" dirty="0"/>
          </a:p>
        </p:txBody>
      </p:sp>
      <p:sp>
        <p:nvSpPr>
          <p:cNvPr id="10" name="Rettangolo 9"/>
          <p:cNvSpPr/>
          <p:nvPr/>
        </p:nvSpPr>
        <p:spPr>
          <a:xfrm>
            <a:off x="199440" y="2212983"/>
            <a:ext cx="4651529" cy="338554"/>
          </a:xfrm>
          <a:prstGeom prst="rect">
            <a:avLst/>
          </a:prstGeom>
          <a:ln>
            <a:solidFill>
              <a:schemeClr val="bg1"/>
            </a:solidFill>
          </a:ln>
        </p:spPr>
        <p:txBody>
          <a:bodyPr wrap="square">
            <a:spAutoFit/>
          </a:bodyPr>
          <a:lstStyle/>
          <a:p>
            <a:r>
              <a:rPr lang="it-IT" sz="1600" dirty="0" smtClean="0">
                <a:latin typeface="+mj-lt"/>
              </a:rPr>
              <a:t>Geografia del contagio</a:t>
            </a:r>
            <a:endParaRPr lang="it-IT" sz="1600" dirty="0">
              <a:latin typeface="+mj-lt"/>
            </a:endParaRPr>
          </a:p>
        </p:txBody>
      </p:sp>
      <p:sp>
        <p:nvSpPr>
          <p:cNvPr id="11" name="Rettangolo 10"/>
          <p:cNvSpPr/>
          <p:nvPr/>
        </p:nvSpPr>
        <p:spPr>
          <a:xfrm>
            <a:off x="5028130" y="2216049"/>
            <a:ext cx="4410337" cy="335488"/>
          </a:xfrm>
          <a:prstGeom prst="rect">
            <a:avLst/>
          </a:prstGeom>
          <a:ln>
            <a:solidFill>
              <a:schemeClr val="bg1"/>
            </a:solidFill>
          </a:ln>
        </p:spPr>
        <p:txBody>
          <a:bodyPr wrap="square">
            <a:spAutoFit/>
          </a:bodyPr>
          <a:lstStyle/>
          <a:p>
            <a:r>
              <a:rPr lang="it-IT" sz="1600" dirty="0" smtClean="0">
                <a:latin typeface="+mj-lt"/>
              </a:rPr>
              <a:t>Geografia delle narrazioni</a:t>
            </a:r>
            <a:endParaRPr lang="it-IT" sz="1600" dirty="0">
              <a:latin typeface="+mj-lt"/>
            </a:endParaRPr>
          </a:p>
        </p:txBody>
      </p:sp>
      <p:pic>
        <p:nvPicPr>
          <p:cNvPr id="7170" name="Immagin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9440" y="2670472"/>
            <a:ext cx="9239028" cy="384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sellaDiTesto 6"/>
          <p:cNvSpPr txBox="1"/>
          <p:nvPr/>
        </p:nvSpPr>
        <p:spPr>
          <a:xfrm>
            <a:off x="9438467" y="2670472"/>
            <a:ext cx="2684858" cy="3477875"/>
          </a:xfrm>
          <a:prstGeom prst="rect">
            <a:avLst/>
          </a:prstGeom>
          <a:noFill/>
        </p:spPr>
        <p:txBody>
          <a:bodyPr wrap="square" rtlCol="0">
            <a:spAutoFit/>
          </a:bodyPr>
          <a:lstStyle/>
          <a:p>
            <a:pPr marL="171450" indent="-171450">
              <a:buFontTx/>
              <a:buChar char="-"/>
            </a:pPr>
            <a:r>
              <a:rPr lang="it-IT" sz="1100" b="1" dirty="0" smtClean="0"/>
              <a:t>Piemonte, Valle d’Aosta, Toscana, Marche, Umbria, Abruzzo, Campania, Calabria, Sicilia </a:t>
            </a:r>
            <a:r>
              <a:rPr lang="it-IT" sz="1100" dirty="0" smtClean="0"/>
              <a:t>regioni rosse (Atteggiamento allarmistico, critico e orientamento alla comparazione con altri Paesi)</a:t>
            </a:r>
          </a:p>
          <a:p>
            <a:pPr marL="171450" indent="-171450">
              <a:buFontTx/>
              <a:buChar char="-"/>
            </a:pPr>
            <a:r>
              <a:rPr lang="it-IT" sz="1100" b="1" dirty="0" smtClean="0"/>
              <a:t>Liguria, Molise e Basilicata</a:t>
            </a:r>
            <a:r>
              <a:rPr lang="it-IT" sz="1100" dirty="0" smtClean="0"/>
              <a:t>, regioni gialle (polarità intermedia, comunicazione limitata all’informazione sull’emergenza e sul racconto degli eventi)</a:t>
            </a:r>
          </a:p>
          <a:p>
            <a:pPr marL="171450" indent="-171450">
              <a:buFontTx/>
              <a:buChar char="-"/>
            </a:pPr>
            <a:r>
              <a:rPr lang="it-IT" sz="1100" b="1" dirty="0" smtClean="0"/>
              <a:t>Lombardia, Trentino, Friuli, Veneto, Emilia Romagna, Lazio, Sardegna </a:t>
            </a:r>
            <a:r>
              <a:rPr lang="it-IT" sz="1100" dirty="0" smtClean="0"/>
              <a:t>regioni verdi (polarità positiva, si parla dell’esperienza nuova della quarantena, in chiave positiva, e sulle nuove abitudini che ha accomunato le persone)</a:t>
            </a:r>
          </a:p>
          <a:p>
            <a:endParaRPr lang="it-IT" sz="1100" dirty="0"/>
          </a:p>
        </p:txBody>
      </p:sp>
    </p:spTree>
    <p:extLst>
      <p:ext uri="{BB962C8B-B14F-4D97-AF65-F5344CB8AC3E}">
        <p14:creationId xmlns:p14="http://schemas.microsoft.com/office/powerpoint/2010/main" val="20180832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err="1" smtClean="0"/>
              <a:t>ChiudiItalia</a:t>
            </a:r>
            <a:r>
              <a:rPr lang="it-IT" sz="2800" dirty="0" smtClean="0"/>
              <a:t> 29 Marzo – 3 Maggio</a:t>
            </a:r>
            <a:endParaRPr lang="it-IT" sz="2800" dirty="0"/>
          </a:p>
        </p:txBody>
      </p:sp>
      <p:sp>
        <p:nvSpPr>
          <p:cNvPr id="10" name="Rettangolo 9"/>
          <p:cNvSpPr/>
          <p:nvPr/>
        </p:nvSpPr>
        <p:spPr>
          <a:xfrm>
            <a:off x="78250" y="2212982"/>
            <a:ext cx="6023094" cy="338554"/>
          </a:xfrm>
          <a:prstGeom prst="rect">
            <a:avLst/>
          </a:prstGeom>
          <a:ln>
            <a:solidFill>
              <a:schemeClr val="bg1"/>
            </a:solidFill>
          </a:ln>
        </p:spPr>
        <p:txBody>
          <a:bodyPr wrap="square">
            <a:spAutoFit/>
          </a:bodyPr>
          <a:lstStyle/>
          <a:p>
            <a:r>
              <a:rPr lang="it-IT" sz="1600" dirty="0" err="1" smtClean="0">
                <a:latin typeface="+mj-lt"/>
              </a:rPr>
              <a:t>Covid</a:t>
            </a:r>
            <a:r>
              <a:rPr lang="it-IT" sz="1600" dirty="0" smtClean="0">
                <a:latin typeface="+mj-lt"/>
              </a:rPr>
              <a:t> </a:t>
            </a:r>
            <a:r>
              <a:rPr lang="it-IT" sz="1600" dirty="0" err="1" smtClean="0">
                <a:latin typeface="+mj-lt"/>
              </a:rPr>
              <a:t>issues</a:t>
            </a:r>
            <a:endParaRPr lang="it-IT" sz="1600" dirty="0">
              <a:latin typeface="+mj-lt"/>
            </a:endParaRPr>
          </a:p>
        </p:txBody>
      </p:sp>
      <p:sp>
        <p:nvSpPr>
          <p:cNvPr id="11" name="Rettangolo 10"/>
          <p:cNvSpPr/>
          <p:nvPr/>
        </p:nvSpPr>
        <p:spPr>
          <a:xfrm>
            <a:off x="6283493" y="2203825"/>
            <a:ext cx="5676225" cy="338554"/>
          </a:xfrm>
          <a:prstGeom prst="rect">
            <a:avLst/>
          </a:prstGeom>
          <a:ln>
            <a:solidFill>
              <a:schemeClr val="bg1"/>
            </a:solidFill>
          </a:ln>
        </p:spPr>
        <p:txBody>
          <a:bodyPr wrap="square">
            <a:spAutoFit/>
          </a:bodyPr>
          <a:lstStyle/>
          <a:p>
            <a:r>
              <a:rPr lang="it-IT" sz="1600" dirty="0" smtClean="0">
                <a:latin typeface="+mj-lt"/>
              </a:rPr>
              <a:t>Distribuzione dei cluster tematici</a:t>
            </a:r>
            <a:endParaRPr lang="it-IT" sz="1600" dirty="0">
              <a:latin typeface="+mj-lt"/>
            </a:endParaRPr>
          </a:p>
        </p:txBody>
      </p:sp>
      <p:pic>
        <p:nvPicPr>
          <p:cNvPr id="8194" name="image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50" y="2701468"/>
            <a:ext cx="6059663" cy="27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image21.jpg" descr="Immagine che contiene ombrello&#10;&#10;Descrizione generata automaticamen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3493" y="2701468"/>
            <a:ext cx="5676225" cy="27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asellaDiTesto 8"/>
          <p:cNvSpPr txBox="1"/>
          <p:nvPr/>
        </p:nvSpPr>
        <p:spPr>
          <a:xfrm>
            <a:off x="6283493" y="5473005"/>
            <a:ext cx="3268844" cy="1569660"/>
          </a:xfrm>
          <a:prstGeom prst="rect">
            <a:avLst/>
          </a:prstGeom>
          <a:noFill/>
        </p:spPr>
        <p:txBody>
          <a:bodyPr wrap="none" rtlCol="0">
            <a:spAutoFit/>
          </a:bodyPr>
          <a:lstStyle/>
          <a:p>
            <a:r>
              <a:rPr lang="it-IT" sz="1200" dirty="0" smtClean="0"/>
              <a:t>Cronaca e informazione</a:t>
            </a:r>
          </a:p>
          <a:p>
            <a:r>
              <a:rPr lang="it-IT" sz="1200" dirty="0" smtClean="0"/>
              <a:t>Vita quotidiana, routine</a:t>
            </a:r>
          </a:p>
          <a:p>
            <a:r>
              <a:rPr lang="it-IT" sz="1200" dirty="0" smtClean="0"/>
              <a:t>Racconti localizzati e identità territoriali</a:t>
            </a:r>
          </a:p>
          <a:p>
            <a:r>
              <a:rPr lang="it-IT" sz="1200" dirty="0" smtClean="0"/>
              <a:t>Emergenza sanitaria e attori istituzionali</a:t>
            </a:r>
          </a:p>
          <a:p>
            <a:r>
              <a:rPr lang="it-IT" sz="1200" dirty="0" smtClean="0"/>
              <a:t>Critiche, paure e frustrazioni</a:t>
            </a:r>
          </a:p>
          <a:p>
            <a:r>
              <a:rPr lang="it-IT" sz="1200" dirty="0" smtClean="0"/>
              <a:t>Diari di rete per organizzarsi</a:t>
            </a:r>
          </a:p>
          <a:p>
            <a:r>
              <a:rPr lang="it-IT" sz="1200" dirty="0" smtClean="0"/>
              <a:t>Aggiornamenti su notizie della pandemia</a:t>
            </a:r>
          </a:p>
          <a:p>
            <a:endParaRPr lang="it-IT" sz="1200" dirty="0"/>
          </a:p>
        </p:txBody>
      </p:sp>
      <p:sp>
        <p:nvSpPr>
          <p:cNvPr id="12" name="CasellaDiTesto 11"/>
          <p:cNvSpPr txBox="1"/>
          <p:nvPr/>
        </p:nvSpPr>
        <p:spPr>
          <a:xfrm>
            <a:off x="78250" y="5622938"/>
            <a:ext cx="5577168" cy="830997"/>
          </a:xfrm>
          <a:prstGeom prst="rect">
            <a:avLst/>
          </a:prstGeom>
          <a:noFill/>
        </p:spPr>
        <p:txBody>
          <a:bodyPr wrap="none" rtlCol="0">
            <a:spAutoFit/>
          </a:bodyPr>
          <a:lstStyle/>
          <a:p>
            <a:r>
              <a:rPr lang="it-IT" sz="1200" dirty="0" smtClean="0"/>
              <a:t>Azioni governative </a:t>
            </a:r>
            <a:r>
              <a:rPr lang="it-IT" sz="1200" dirty="0" smtClean="0"/>
              <a:t>(</a:t>
            </a:r>
            <a:r>
              <a:rPr lang="it-IT" sz="1200" i="1" dirty="0" err="1" smtClean="0"/>
              <a:t>lockdown</a:t>
            </a:r>
            <a:r>
              <a:rPr lang="it-IT" sz="1200" i="1" dirty="0" smtClean="0"/>
              <a:t>, quarantena</a:t>
            </a:r>
            <a:r>
              <a:rPr lang="it-IT" sz="1200" dirty="0" smtClean="0"/>
              <a:t>)</a:t>
            </a:r>
            <a:endParaRPr lang="it-IT" sz="1200" dirty="0" smtClean="0"/>
          </a:p>
          <a:p>
            <a:r>
              <a:rPr lang="it-IT" sz="1200" dirty="0" smtClean="0"/>
              <a:t>Riferimenti temporali</a:t>
            </a:r>
            <a:r>
              <a:rPr lang="it-IT" sz="1200" dirty="0" smtClean="0"/>
              <a:t> (</a:t>
            </a:r>
            <a:r>
              <a:rPr lang="it-IT" sz="1200" i="1" dirty="0" smtClean="0"/>
              <a:t>Aprile, Pasqua, Pasquetta, Domenica, giornata…</a:t>
            </a:r>
            <a:r>
              <a:rPr lang="it-IT" sz="1200" dirty="0" smtClean="0"/>
              <a:t>)</a:t>
            </a:r>
            <a:endParaRPr lang="it-IT" sz="1200" dirty="0" smtClean="0"/>
          </a:p>
          <a:p>
            <a:r>
              <a:rPr lang="it-IT" sz="1200" dirty="0" smtClean="0"/>
              <a:t>Esortazioni </a:t>
            </a:r>
            <a:r>
              <a:rPr lang="it-IT" sz="1200" dirty="0" smtClean="0"/>
              <a:t>(</a:t>
            </a:r>
            <a:r>
              <a:rPr lang="it-IT" sz="1200" i="1" dirty="0" err="1" smtClean="0"/>
              <a:t>stayhome</a:t>
            </a:r>
            <a:r>
              <a:rPr lang="it-IT" sz="1200" i="1" dirty="0" smtClean="0"/>
              <a:t>, </a:t>
            </a:r>
            <a:r>
              <a:rPr lang="it-IT" sz="1200" i="1" dirty="0" err="1" smtClean="0"/>
              <a:t>andràtuttobene</a:t>
            </a:r>
            <a:r>
              <a:rPr lang="it-IT" sz="1200" i="1" dirty="0" smtClean="0"/>
              <a:t>, </a:t>
            </a:r>
            <a:r>
              <a:rPr lang="it-IT" sz="1200" i="1" dirty="0" err="1" smtClean="0"/>
              <a:t>celafaremo</a:t>
            </a:r>
            <a:r>
              <a:rPr lang="it-IT" sz="1200" i="1" dirty="0" smtClean="0"/>
              <a:t>, </a:t>
            </a:r>
            <a:r>
              <a:rPr lang="it-IT" sz="1200" i="1" dirty="0" err="1" smtClean="0"/>
              <a:t>restateacasa</a:t>
            </a:r>
            <a:r>
              <a:rPr lang="it-IT" sz="1200" dirty="0" smtClean="0"/>
              <a:t>)</a:t>
            </a:r>
            <a:endParaRPr lang="it-IT" sz="1200" dirty="0" smtClean="0"/>
          </a:p>
          <a:p>
            <a:r>
              <a:rPr lang="it-IT" sz="1200" dirty="0" smtClean="0"/>
              <a:t>Nuove liturgie (</a:t>
            </a:r>
            <a:r>
              <a:rPr lang="it-IT" sz="1200" i="1" dirty="0" smtClean="0"/>
              <a:t>Dati, diretta…</a:t>
            </a:r>
            <a:r>
              <a:rPr lang="it-IT" sz="1200" dirty="0" smtClean="0"/>
              <a:t>)</a:t>
            </a:r>
            <a:endParaRPr lang="it-IT" sz="1200" dirty="0"/>
          </a:p>
        </p:txBody>
      </p:sp>
    </p:spTree>
    <p:extLst>
      <p:ext uri="{BB962C8B-B14F-4D97-AF65-F5344CB8AC3E}">
        <p14:creationId xmlns:p14="http://schemas.microsoft.com/office/powerpoint/2010/main" val="20823501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err="1" smtClean="0"/>
              <a:t>ChiudiItalia</a:t>
            </a:r>
            <a:r>
              <a:rPr lang="it-IT" sz="2800" dirty="0" smtClean="0"/>
              <a:t> 29 Marzo – 3 Maggio</a:t>
            </a:r>
            <a:endParaRPr lang="it-IT" sz="2800" dirty="0"/>
          </a:p>
        </p:txBody>
      </p:sp>
      <p:sp>
        <p:nvSpPr>
          <p:cNvPr id="5" name="Rettangolo 4"/>
          <p:cNvSpPr/>
          <p:nvPr/>
        </p:nvSpPr>
        <p:spPr>
          <a:xfrm>
            <a:off x="199440" y="2212983"/>
            <a:ext cx="4651529" cy="338554"/>
          </a:xfrm>
          <a:prstGeom prst="rect">
            <a:avLst/>
          </a:prstGeom>
          <a:ln>
            <a:solidFill>
              <a:schemeClr val="bg1"/>
            </a:solidFill>
          </a:ln>
        </p:spPr>
        <p:txBody>
          <a:bodyPr wrap="square">
            <a:spAutoFit/>
          </a:bodyPr>
          <a:lstStyle/>
          <a:p>
            <a:r>
              <a:rPr lang="it-IT" sz="1600" dirty="0" smtClean="0">
                <a:latin typeface="+mj-lt"/>
              </a:rPr>
              <a:t>Geografia del contagio</a:t>
            </a:r>
            <a:endParaRPr lang="it-IT" sz="1600" dirty="0">
              <a:latin typeface="+mj-lt"/>
            </a:endParaRPr>
          </a:p>
        </p:txBody>
      </p:sp>
      <p:sp>
        <p:nvSpPr>
          <p:cNvPr id="6" name="Rettangolo 5"/>
          <p:cNvSpPr/>
          <p:nvPr/>
        </p:nvSpPr>
        <p:spPr>
          <a:xfrm>
            <a:off x="5121190" y="2212983"/>
            <a:ext cx="4410337" cy="335488"/>
          </a:xfrm>
          <a:prstGeom prst="rect">
            <a:avLst/>
          </a:prstGeom>
          <a:ln>
            <a:solidFill>
              <a:schemeClr val="bg1"/>
            </a:solidFill>
          </a:ln>
        </p:spPr>
        <p:txBody>
          <a:bodyPr wrap="square">
            <a:spAutoFit/>
          </a:bodyPr>
          <a:lstStyle/>
          <a:p>
            <a:r>
              <a:rPr lang="it-IT" sz="1600" dirty="0" smtClean="0">
                <a:latin typeface="+mj-lt"/>
              </a:rPr>
              <a:t>Geografia delle narrazioni</a:t>
            </a:r>
            <a:endParaRPr lang="it-IT" sz="1600" dirty="0">
              <a:latin typeface="+mj-lt"/>
            </a:endParaRPr>
          </a:p>
        </p:txBody>
      </p:sp>
      <p:sp>
        <p:nvSpPr>
          <p:cNvPr id="7" name="CasellaDiTesto 6"/>
          <p:cNvSpPr txBox="1"/>
          <p:nvPr/>
        </p:nvSpPr>
        <p:spPr>
          <a:xfrm>
            <a:off x="9438467" y="2519582"/>
            <a:ext cx="2684858" cy="3816429"/>
          </a:xfrm>
          <a:prstGeom prst="rect">
            <a:avLst/>
          </a:prstGeom>
          <a:noFill/>
        </p:spPr>
        <p:txBody>
          <a:bodyPr wrap="square" rtlCol="0">
            <a:spAutoFit/>
          </a:bodyPr>
          <a:lstStyle/>
          <a:p>
            <a:pPr marL="171450" indent="-171450">
              <a:buFontTx/>
              <a:buChar char="-"/>
            </a:pPr>
            <a:r>
              <a:rPr lang="it-IT" sz="1100" b="1" dirty="0" smtClean="0"/>
              <a:t>Piemonte, </a:t>
            </a:r>
            <a:r>
              <a:rPr lang="it-IT" sz="1100" b="1" dirty="0" smtClean="0"/>
              <a:t>Umbria, </a:t>
            </a:r>
            <a:r>
              <a:rPr lang="it-IT" sz="1100" b="1" dirty="0" smtClean="0"/>
              <a:t>Abruzzo </a:t>
            </a:r>
            <a:r>
              <a:rPr lang="it-IT" sz="1100" dirty="0" smtClean="0"/>
              <a:t>regioni rosse (Comunicazione incentrata sulle vittime della pandemia, sulle critiche alle Istituzioni e sulla paura. Si tende inoltre a discutere sull’emergenza sanitaria e sugli attori istituzionali in chiave critica)</a:t>
            </a:r>
          </a:p>
          <a:p>
            <a:pPr marL="171450" indent="-171450">
              <a:buFontTx/>
              <a:buChar char="-"/>
            </a:pPr>
            <a:r>
              <a:rPr lang="it-IT" sz="1100" b="1" dirty="0" smtClean="0"/>
              <a:t>Trentino, Friuli, Liguria, Lazio, </a:t>
            </a:r>
            <a:r>
              <a:rPr lang="it-IT" sz="1100" b="1" dirty="0" smtClean="0"/>
              <a:t>Molise e Basilicata</a:t>
            </a:r>
            <a:r>
              <a:rPr lang="it-IT" sz="1100" dirty="0" smtClean="0"/>
              <a:t>, regioni gialle (regioni sono a polarità intermedia, con </a:t>
            </a:r>
            <a:r>
              <a:rPr lang="it-IT" sz="1100" dirty="0" err="1" smtClean="0"/>
              <a:t>tweet</a:t>
            </a:r>
            <a:r>
              <a:rPr lang="it-IT" sz="1100" dirty="0" smtClean="0"/>
              <a:t> su cronaca e su aggiornamenti dell’emergenza)</a:t>
            </a:r>
          </a:p>
          <a:p>
            <a:pPr marL="171450" indent="-171450">
              <a:buFontTx/>
              <a:buChar char="-"/>
            </a:pPr>
            <a:r>
              <a:rPr lang="it-IT" sz="1100" b="1" dirty="0" smtClean="0"/>
              <a:t>Valle d’Aosta, Lombardia, Veneto, Emilia Romagna, </a:t>
            </a:r>
            <a:r>
              <a:rPr lang="it-IT" sz="1100" b="1" dirty="0" smtClean="0"/>
              <a:t>Toscana, Marche, Campania, Calabria Sardegna</a:t>
            </a:r>
            <a:r>
              <a:rPr lang="it-IT" sz="1100" dirty="0" smtClean="0"/>
              <a:t>, regioni verdi (polarità positiva, comunicazione orientata ai racconti dell’emergenza, ma anche alle paure e alle speranze di ripresa)</a:t>
            </a:r>
          </a:p>
          <a:p>
            <a:endParaRPr lang="it-IT" sz="1100" dirty="0"/>
          </a:p>
        </p:txBody>
      </p:sp>
      <p:pic>
        <p:nvPicPr>
          <p:cNvPr id="1026" name="Picture 2" descr="sA7U6IlnQrmRehk2rU4bqf3H7_oslWOlcw6lJwtYYe-SE6N8PTpK3JwJzL1HoVA4phWXQcGBea6Qk7d1lLJsL5KKIujyYUMDs5L4MK4KF9e8gyEt5n8az6ps9a6Y2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1190" y="2637663"/>
            <a:ext cx="4224217" cy="3580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magine 1"/>
          <p:cNvPicPr>
            <a:picLocks noChangeAspect="1"/>
          </p:cNvPicPr>
          <p:nvPr/>
        </p:nvPicPr>
        <p:blipFill>
          <a:blip r:embed="rId3"/>
          <a:stretch>
            <a:fillRect/>
          </a:stretch>
        </p:blipFill>
        <p:spPr>
          <a:xfrm>
            <a:off x="199440" y="2637663"/>
            <a:ext cx="4651529" cy="3629905"/>
          </a:xfrm>
          <a:prstGeom prst="rect">
            <a:avLst/>
          </a:prstGeom>
        </p:spPr>
      </p:pic>
    </p:spTree>
    <p:extLst>
      <p:ext uri="{BB962C8B-B14F-4D97-AF65-F5344CB8AC3E}">
        <p14:creationId xmlns:p14="http://schemas.microsoft.com/office/powerpoint/2010/main" val="10307646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smtClean="0"/>
              <a:t>Fase2 </a:t>
            </a:r>
            <a:r>
              <a:rPr lang="it-IT" sz="2800" dirty="0"/>
              <a:t>4</a:t>
            </a:r>
            <a:r>
              <a:rPr lang="it-IT" sz="2800" dirty="0" smtClean="0"/>
              <a:t> – 17 </a:t>
            </a:r>
            <a:r>
              <a:rPr lang="it-IT" sz="2800" dirty="0" smtClean="0"/>
              <a:t>Maggio</a:t>
            </a:r>
            <a:endParaRPr lang="it-IT" sz="2800" dirty="0"/>
          </a:p>
        </p:txBody>
      </p:sp>
      <p:sp>
        <p:nvSpPr>
          <p:cNvPr id="10" name="Rettangolo 9"/>
          <p:cNvSpPr/>
          <p:nvPr/>
        </p:nvSpPr>
        <p:spPr>
          <a:xfrm>
            <a:off x="78250" y="2212982"/>
            <a:ext cx="6023094" cy="338554"/>
          </a:xfrm>
          <a:prstGeom prst="rect">
            <a:avLst/>
          </a:prstGeom>
          <a:ln>
            <a:solidFill>
              <a:schemeClr val="bg1"/>
            </a:solidFill>
          </a:ln>
        </p:spPr>
        <p:txBody>
          <a:bodyPr wrap="square">
            <a:spAutoFit/>
          </a:bodyPr>
          <a:lstStyle/>
          <a:p>
            <a:r>
              <a:rPr lang="it-IT" sz="1600" dirty="0" err="1" smtClean="0">
                <a:latin typeface="+mj-lt"/>
              </a:rPr>
              <a:t>Covid</a:t>
            </a:r>
            <a:r>
              <a:rPr lang="it-IT" sz="1600" dirty="0" smtClean="0">
                <a:latin typeface="+mj-lt"/>
              </a:rPr>
              <a:t> </a:t>
            </a:r>
            <a:r>
              <a:rPr lang="it-IT" sz="1600" dirty="0" err="1" smtClean="0">
                <a:latin typeface="+mj-lt"/>
              </a:rPr>
              <a:t>issues</a:t>
            </a:r>
            <a:endParaRPr lang="it-IT" sz="1600" dirty="0">
              <a:latin typeface="+mj-lt"/>
            </a:endParaRPr>
          </a:p>
        </p:txBody>
      </p:sp>
      <p:sp>
        <p:nvSpPr>
          <p:cNvPr id="11" name="Rettangolo 10"/>
          <p:cNvSpPr/>
          <p:nvPr/>
        </p:nvSpPr>
        <p:spPr>
          <a:xfrm>
            <a:off x="6283493" y="2203825"/>
            <a:ext cx="5676225" cy="338554"/>
          </a:xfrm>
          <a:prstGeom prst="rect">
            <a:avLst/>
          </a:prstGeom>
          <a:ln>
            <a:solidFill>
              <a:schemeClr val="bg1"/>
            </a:solidFill>
          </a:ln>
        </p:spPr>
        <p:txBody>
          <a:bodyPr wrap="square">
            <a:spAutoFit/>
          </a:bodyPr>
          <a:lstStyle/>
          <a:p>
            <a:r>
              <a:rPr lang="it-IT" sz="1600" dirty="0" smtClean="0">
                <a:latin typeface="+mj-lt"/>
              </a:rPr>
              <a:t>Distribuzione dei cluster tematici</a:t>
            </a:r>
            <a:endParaRPr lang="it-IT" sz="1600" dirty="0">
              <a:latin typeface="+mj-lt"/>
            </a:endParaRPr>
          </a:p>
        </p:txBody>
      </p:sp>
      <p:pic>
        <p:nvPicPr>
          <p:cNvPr id="10242" name="image1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50" y="2685969"/>
            <a:ext cx="6023094" cy="304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image24.jpg" descr="Immagine che contiene disegnando, ombrello&#10;&#10;Descrizione generata automaticamen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3493" y="2685968"/>
            <a:ext cx="5689869" cy="304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asellaDiTesto 8"/>
          <p:cNvSpPr txBox="1"/>
          <p:nvPr/>
        </p:nvSpPr>
        <p:spPr>
          <a:xfrm>
            <a:off x="6283493" y="5734374"/>
            <a:ext cx="3459601" cy="1015663"/>
          </a:xfrm>
          <a:prstGeom prst="rect">
            <a:avLst/>
          </a:prstGeom>
          <a:noFill/>
        </p:spPr>
        <p:txBody>
          <a:bodyPr wrap="none" rtlCol="0">
            <a:spAutoFit/>
          </a:bodyPr>
          <a:lstStyle/>
          <a:p>
            <a:r>
              <a:rPr lang="it-IT" sz="1200" dirty="0" smtClean="0"/>
              <a:t>Ripartenza e speranze per il futuro</a:t>
            </a:r>
          </a:p>
          <a:p>
            <a:r>
              <a:rPr lang="it-IT" sz="1200" dirty="0" smtClean="0"/>
              <a:t>Emergenza sanitaria, economica e sociale</a:t>
            </a:r>
          </a:p>
          <a:p>
            <a:r>
              <a:rPr lang="it-IT" sz="1200" dirty="0" smtClean="0"/>
              <a:t>Passaggio alla normalità tra timori e sospetti</a:t>
            </a:r>
          </a:p>
          <a:p>
            <a:r>
              <a:rPr lang="it-IT" sz="1200" dirty="0" smtClean="0"/>
              <a:t>Rilancio dei territori</a:t>
            </a:r>
          </a:p>
          <a:p>
            <a:endParaRPr lang="it-IT" sz="1200" dirty="0"/>
          </a:p>
        </p:txBody>
      </p:sp>
      <p:sp>
        <p:nvSpPr>
          <p:cNvPr id="12" name="CasellaDiTesto 11"/>
          <p:cNvSpPr txBox="1"/>
          <p:nvPr/>
        </p:nvSpPr>
        <p:spPr>
          <a:xfrm>
            <a:off x="78250" y="5875482"/>
            <a:ext cx="6023094" cy="1200329"/>
          </a:xfrm>
          <a:prstGeom prst="rect">
            <a:avLst/>
          </a:prstGeom>
          <a:noFill/>
        </p:spPr>
        <p:txBody>
          <a:bodyPr wrap="square" rtlCol="0">
            <a:spAutoFit/>
          </a:bodyPr>
          <a:lstStyle/>
          <a:p>
            <a:r>
              <a:rPr lang="it-IT" sz="1200" dirty="0" smtClean="0"/>
              <a:t>Riferimenti normativi</a:t>
            </a:r>
            <a:r>
              <a:rPr lang="it-IT" sz="1200" dirty="0" smtClean="0"/>
              <a:t> (</a:t>
            </a:r>
            <a:r>
              <a:rPr lang="it-IT" sz="1200" i="1" dirty="0" err="1" smtClean="0"/>
              <a:t>Lockdown</a:t>
            </a:r>
            <a:r>
              <a:rPr lang="it-IT" sz="1200" i="1" dirty="0" smtClean="0"/>
              <a:t>, </a:t>
            </a:r>
            <a:r>
              <a:rPr lang="it-IT" sz="1200" i="1" dirty="0" err="1" smtClean="0"/>
              <a:t>fasedue</a:t>
            </a:r>
            <a:r>
              <a:rPr lang="it-IT" sz="1200" dirty="0" smtClean="0"/>
              <a:t>)</a:t>
            </a:r>
          </a:p>
          <a:p>
            <a:r>
              <a:rPr lang="it-IT" sz="1200" dirty="0" smtClean="0"/>
              <a:t>Esortazioni / Incitamenti (</a:t>
            </a:r>
            <a:r>
              <a:rPr lang="it-IT" sz="1200" i="1" dirty="0" smtClean="0"/>
              <a:t>Ripartire, iniziare, inizio, tornare, riapertura, sicurezza</a:t>
            </a:r>
            <a:r>
              <a:rPr lang="it-IT" sz="1200" dirty="0" smtClean="0"/>
              <a:t>)</a:t>
            </a:r>
          </a:p>
          <a:p>
            <a:r>
              <a:rPr lang="it-IT" sz="1200" dirty="0" smtClean="0"/>
              <a:t>Luoghi / attività (</a:t>
            </a:r>
            <a:r>
              <a:rPr lang="it-IT" sz="1200" i="1" dirty="0" smtClean="0"/>
              <a:t>Mare, parco, bar, gente</a:t>
            </a:r>
            <a:r>
              <a:rPr lang="it-IT" sz="1200" dirty="0" smtClean="0"/>
              <a:t>)</a:t>
            </a:r>
            <a:endParaRPr lang="it-IT" sz="1200" i="1" dirty="0" smtClean="0"/>
          </a:p>
          <a:p>
            <a:r>
              <a:rPr lang="it-IT" sz="1200" dirty="0" smtClean="0"/>
              <a:t>Strumenti / Comportamenti protettivi (</a:t>
            </a:r>
            <a:r>
              <a:rPr lang="it-IT" sz="1200" i="1" dirty="0" smtClean="0"/>
              <a:t>mascherine, tamponi, </a:t>
            </a:r>
            <a:r>
              <a:rPr lang="it-IT" sz="1200" i="1" dirty="0" err="1" smtClean="0"/>
              <a:t>distanziamentosociale</a:t>
            </a:r>
            <a:r>
              <a:rPr lang="it-IT" sz="1200" i="1" dirty="0" smtClean="0"/>
              <a:t>)</a:t>
            </a:r>
            <a:endParaRPr lang="it-IT" sz="1200" i="1" dirty="0" smtClean="0"/>
          </a:p>
          <a:p>
            <a:endParaRPr lang="it-IT" sz="1200" dirty="0"/>
          </a:p>
        </p:txBody>
      </p:sp>
    </p:spTree>
    <p:extLst>
      <p:ext uri="{BB962C8B-B14F-4D97-AF65-F5344CB8AC3E}">
        <p14:creationId xmlns:p14="http://schemas.microsoft.com/office/powerpoint/2010/main" val="2934247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smtClean="0"/>
              <a:t>Fase2 </a:t>
            </a:r>
            <a:r>
              <a:rPr lang="it-IT" sz="2800" dirty="0"/>
              <a:t>4</a:t>
            </a:r>
            <a:r>
              <a:rPr lang="it-IT" sz="2800" dirty="0" smtClean="0"/>
              <a:t> – 17 </a:t>
            </a:r>
            <a:r>
              <a:rPr lang="it-IT" sz="2800" dirty="0" smtClean="0"/>
              <a:t>Maggio</a:t>
            </a:r>
            <a:endParaRPr lang="it-IT" sz="2800" dirty="0"/>
          </a:p>
        </p:txBody>
      </p:sp>
      <p:sp>
        <p:nvSpPr>
          <p:cNvPr id="5" name="Rettangolo 4"/>
          <p:cNvSpPr/>
          <p:nvPr/>
        </p:nvSpPr>
        <p:spPr>
          <a:xfrm>
            <a:off x="199440" y="2212983"/>
            <a:ext cx="4651529" cy="338554"/>
          </a:xfrm>
          <a:prstGeom prst="rect">
            <a:avLst/>
          </a:prstGeom>
          <a:ln>
            <a:solidFill>
              <a:schemeClr val="bg1"/>
            </a:solidFill>
          </a:ln>
        </p:spPr>
        <p:txBody>
          <a:bodyPr wrap="square">
            <a:spAutoFit/>
          </a:bodyPr>
          <a:lstStyle/>
          <a:p>
            <a:r>
              <a:rPr lang="it-IT" sz="1600" dirty="0" smtClean="0">
                <a:latin typeface="+mj-lt"/>
              </a:rPr>
              <a:t>Geografia del contagio</a:t>
            </a:r>
            <a:endParaRPr lang="it-IT" sz="1600" dirty="0">
              <a:latin typeface="+mj-lt"/>
            </a:endParaRPr>
          </a:p>
        </p:txBody>
      </p:sp>
      <p:sp>
        <p:nvSpPr>
          <p:cNvPr id="6" name="Rettangolo 5"/>
          <p:cNvSpPr/>
          <p:nvPr/>
        </p:nvSpPr>
        <p:spPr>
          <a:xfrm>
            <a:off x="4916544" y="2192217"/>
            <a:ext cx="4410337" cy="335488"/>
          </a:xfrm>
          <a:prstGeom prst="rect">
            <a:avLst/>
          </a:prstGeom>
          <a:ln>
            <a:solidFill>
              <a:schemeClr val="bg1"/>
            </a:solidFill>
          </a:ln>
        </p:spPr>
        <p:txBody>
          <a:bodyPr wrap="square">
            <a:spAutoFit/>
          </a:bodyPr>
          <a:lstStyle/>
          <a:p>
            <a:r>
              <a:rPr lang="it-IT" sz="1600" dirty="0" smtClean="0">
                <a:latin typeface="+mj-lt"/>
              </a:rPr>
              <a:t>Geografia delle narrazioni</a:t>
            </a:r>
            <a:endParaRPr lang="it-IT" sz="1600" dirty="0">
              <a:latin typeface="+mj-lt"/>
            </a:endParaRPr>
          </a:p>
        </p:txBody>
      </p:sp>
      <p:pic>
        <p:nvPicPr>
          <p:cNvPr id="12290" name="Immagin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9441" y="2551537"/>
            <a:ext cx="9127440" cy="3492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asellaDiTesto 7"/>
          <p:cNvSpPr txBox="1"/>
          <p:nvPr/>
        </p:nvSpPr>
        <p:spPr>
          <a:xfrm>
            <a:off x="9326881" y="2551537"/>
            <a:ext cx="2684858" cy="2631490"/>
          </a:xfrm>
          <a:prstGeom prst="rect">
            <a:avLst/>
          </a:prstGeom>
          <a:noFill/>
        </p:spPr>
        <p:txBody>
          <a:bodyPr wrap="square" rtlCol="0">
            <a:spAutoFit/>
          </a:bodyPr>
          <a:lstStyle/>
          <a:p>
            <a:pPr marL="171450" indent="-171450">
              <a:buFontTx/>
              <a:buChar char="-"/>
            </a:pPr>
            <a:r>
              <a:rPr lang="it-IT" sz="1100" b="1" dirty="0" smtClean="0"/>
              <a:t>Piemonte, </a:t>
            </a:r>
            <a:r>
              <a:rPr lang="it-IT" sz="1100" b="1" dirty="0" smtClean="0"/>
              <a:t>Veneto, Friuli, Basilicata </a:t>
            </a:r>
            <a:r>
              <a:rPr lang="it-IT" sz="1100" dirty="0" smtClean="0"/>
              <a:t>regioni </a:t>
            </a:r>
            <a:r>
              <a:rPr lang="it-IT" sz="1100" dirty="0" smtClean="0"/>
              <a:t>rosse </a:t>
            </a:r>
            <a:r>
              <a:rPr lang="it-IT" sz="1100" dirty="0" smtClean="0"/>
              <a:t>(Passaggio alla normalità tra timori e sospetti)</a:t>
            </a:r>
            <a:endParaRPr lang="it-IT" sz="1100" dirty="0" smtClean="0"/>
          </a:p>
          <a:p>
            <a:pPr marL="171450" indent="-171450">
              <a:buFontTx/>
              <a:buChar char="-"/>
            </a:pPr>
            <a:r>
              <a:rPr lang="it-IT" sz="1100" b="1" dirty="0" smtClean="0"/>
              <a:t>Marche, Lazio, Molise, Campania e Sicilia</a:t>
            </a:r>
            <a:r>
              <a:rPr lang="it-IT" sz="1100" dirty="0" smtClean="0"/>
              <a:t>, </a:t>
            </a:r>
            <a:r>
              <a:rPr lang="it-IT" sz="1100" dirty="0" smtClean="0"/>
              <a:t>regioni gialle </a:t>
            </a:r>
            <a:r>
              <a:rPr lang="it-IT" sz="1100" dirty="0" smtClean="0"/>
              <a:t>(Comunicazione su Emergenza sanitaria e sociale)</a:t>
            </a:r>
            <a:endParaRPr lang="it-IT" sz="1100" dirty="0" smtClean="0"/>
          </a:p>
          <a:p>
            <a:pPr marL="171450" indent="-171450">
              <a:buFontTx/>
              <a:buChar char="-"/>
            </a:pPr>
            <a:r>
              <a:rPr lang="it-IT" sz="1100" b="1" dirty="0" smtClean="0"/>
              <a:t>Valle d’Aosta, Lombardia, </a:t>
            </a:r>
            <a:r>
              <a:rPr lang="it-IT" sz="1100" b="1" dirty="0" smtClean="0"/>
              <a:t>Trentino</a:t>
            </a:r>
            <a:r>
              <a:rPr lang="it-IT" sz="1100" b="1" dirty="0" smtClean="0"/>
              <a:t>, </a:t>
            </a:r>
            <a:r>
              <a:rPr lang="it-IT" sz="1100" b="1" dirty="0" err="1" smtClean="0"/>
              <a:t>Liguria,Emilia</a:t>
            </a:r>
            <a:r>
              <a:rPr lang="it-IT" sz="1100" b="1" dirty="0" smtClean="0"/>
              <a:t> </a:t>
            </a:r>
            <a:r>
              <a:rPr lang="it-IT" sz="1100" b="1" dirty="0" smtClean="0"/>
              <a:t>Romagna, </a:t>
            </a:r>
            <a:r>
              <a:rPr lang="it-IT" sz="1100" b="1" dirty="0" smtClean="0"/>
              <a:t>Toscana, Umbria, Abruzzo, Puglia, Calabria Sardegna</a:t>
            </a:r>
            <a:r>
              <a:rPr lang="it-IT" sz="1100" dirty="0" smtClean="0"/>
              <a:t>, regioni verdi (polarità positiva, </a:t>
            </a:r>
            <a:r>
              <a:rPr lang="it-IT" sz="1100" dirty="0" smtClean="0"/>
              <a:t>comunicazione incentrata sul rilancio dei territori e sulla speranza per la ripartenza)</a:t>
            </a:r>
            <a:endParaRPr lang="it-IT" sz="1100" dirty="0" smtClean="0"/>
          </a:p>
          <a:p>
            <a:endParaRPr lang="it-IT" sz="1100" dirty="0"/>
          </a:p>
        </p:txBody>
      </p:sp>
    </p:spTree>
    <p:extLst>
      <p:ext uri="{BB962C8B-B14F-4D97-AF65-F5344CB8AC3E}">
        <p14:creationId xmlns:p14="http://schemas.microsoft.com/office/powerpoint/2010/main" val="1185639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Indice </a:t>
            </a:r>
            <a:endParaRPr lang="it-IT" dirty="0"/>
          </a:p>
        </p:txBody>
      </p:sp>
      <p:sp>
        <p:nvSpPr>
          <p:cNvPr id="5" name="Rettangolo 4"/>
          <p:cNvSpPr/>
          <p:nvPr/>
        </p:nvSpPr>
        <p:spPr>
          <a:xfrm>
            <a:off x="103713" y="2415731"/>
            <a:ext cx="9335996" cy="3046988"/>
          </a:xfrm>
          <a:prstGeom prst="rect">
            <a:avLst/>
          </a:prstGeom>
          <a:ln>
            <a:solidFill>
              <a:schemeClr val="bg1"/>
            </a:solidFill>
          </a:ln>
        </p:spPr>
        <p:txBody>
          <a:bodyPr wrap="square">
            <a:spAutoFit/>
          </a:bodyPr>
          <a:lstStyle/>
          <a:p>
            <a:pPr marL="342900" indent="-342900">
              <a:buFontTx/>
              <a:buChar char="-"/>
            </a:pPr>
            <a:r>
              <a:rPr lang="it-IT" sz="2400" u="sng" dirty="0" smtClean="0">
                <a:latin typeface="+mj-lt"/>
                <a:ea typeface="Times New Roman" panose="02020603050405020304" pitchFamily="18" charset="0"/>
              </a:rPr>
              <a:t>Introduzione</a:t>
            </a:r>
          </a:p>
          <a:p>
            <a:pPr marL="342900" indent="-342900">
              <a:buFontTx/>
              <a:buChar char="-"/>
            </a:pPr>
            <a:r>
              <a:rPr lang="it-IT" sz="2400" u="sng" dirty="0" smtClean="0">
                <a:latin typeface="+mj-lt"/>
                <a:ea typeface="Times New Roman" panose="02020603050405020304" pitchFamily="18" charset="0"/>
              </a:rPr>
              <a:t>Quadro teorico</a:t>
            </a:r>
          </a:p>
          <a:p>
            <a:pPr marL="342900" indent="-342900">
              <a:buFontTx/>
              <a:buChar char="-"/>
            </a:pPr>
            <a:r>
              <a:rPr lang="it-IT" sz="2400" u="sng" dirty="0" smtClean="0">
                <a:latin typeface="+mj-lt"/>
                <a:ea typeface="Times New Roman" panose="02020603050405020304" pitchFamily="18" charset="0"/>
              </a:rPr>
              <a:t>Il Caso Studio</a:t>
            </a:r>
          </a:p>
          <a:p>
            <a:pPr marL="342900" indent="-342900">
              <a:buFontTx/>
              <a:buChar char="-"/>
            </a:pPr>
            <a:r>
              <a:rPr lang="it-IT" sz="2400" u="sng" dirty="0" smtClean="0">
                <a:latin typeface="+mj-lt"/>
                <a:ea typeface="Times New Roman" panose="02020603050405020304" pitchFamily="18" charset="0"/>
              </a:rPr>
              <a:t>Metodi e dati (costruzione del corpus e tecniche di analisi)</a:t>
            </a:r>
          </a:p>
          <a:p>
            <a:pPr marL="342900" indent="-342900">
              <a:buFontTx/>
              <a:buChar char="-"/>
            </a:pPr>
            <a:r>
              <a:rPr lang="it-IT" sz="2400" u="sng" dirty="0" smtClean="0">
                <a:latin typeface="+mj-lt"/>
                <a:ea typeface="Times New Roman" panose="02020603050405020304" pitchFamily="18" charset="0"/>
              </a:rPr>
              <a:t>Analisi per fase normativa</a:t>
            </a:r>
          </a:p>
          <a:p>
            <a:pPr marL="342900" indent="-342900">
              <a:buFontTx/>
              <a:buChar char="-"/>
            </a:pPr>
            <a:r>
              <a:rPr lang="it-IT" sz="2400" u="sng" dirty="0" smtClean="0">
                <a:latin typeface="+mj-lt"/>
                <a:ea typeface="Times New Roman" panose="02020603050405020304" pitchFamily="18" charset="0"/>
              </a:rPr>
              <a:t>Discussione dei risultati </a:t>
            </a:r>
          </a:p>
          <a:p>
            <a:pPr marL="342900" indent="-342900">
              <a:buFontTx/>
              <a:buChar char="-"/>
            </a:pPr>
            <a:r>
              <a:rPr lang="it-IT" sz="2400" u="sng" dirty="0" smtClean="0">
                <a:latin typeface="+mj-lt"/>
                <a:ea typeface="Times New Roman" panose="02020603050405020304" pitchFamily="18" charset="0"/>
              </a:rPr>
              <a:t>Conclusioni</a:t>
            </a:r>
            <a:endParaRPr lang="it-IT" sz="2400" u="sng" dirty="0" smtClean="0">
              <a:latin typeface="+mj-lt"/>
              <a:ea typeface="Times New Roman" panose="02020603050405020304" pitchFamily="18" charset="0"/>
            </a:endParaRPr>
          </a:p>
          <a:p>
            <a:pPr marL="342900" indent="-342900">
              <a:buFontTx/>
              <a:buChar char="-"/>
            </a:pPr>
            <a:endParaRPr lang="it-IT" sz="2400" u="sng" dirty="0" smtClean="0">
              <a:latin typeface="+mj-lt"/>
              <a:ea typeface="Times New Roman" panose="02020603050405020304" pitchFamily="18" charset="0"/>
            </a:endParaRPr>
          </a:p>
        </p:txBody>
      </p:sp>
    </p:spTree>
    <p:extLst>
      <p:ext uri="{BB962C8B-B14F-4D97-AF65-F5344CB8AC3E}">
        <p14:creationId xmlns:p14="http://schemas.microsoft.com/office/powerpoint/2010/main" val="15254818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err="1" smtClean="0"/>
              <a:t>NuoveRiaperture</a:t>
            </a:r>
            <a:r>
              <a:rPr lang="it-IT" sz="2800" i="1" dirty="0" smtClean="0"/>
              <a:t> </a:t>
            </a:r>
            <a:r>
              <a:rPr lang="it-IT" sz="2800" dirty="0" smtClean="0"/>
              <a:t>18 Maggio – 10 Giugno</a:t>
            </a:r>
            <a:endParaRPr lang="it-IT" sz="2800" dirty="0"/>
          </a:p>
        </p:txBody>
      </p:sp>
      <p:sp>
        <p:nvSpPr>
          <p:cNvPr id="10" name="Rettangolo 9"/>
          <p:cNvSpPr/>
          <p:nvPr/>
        </p:nvSpPr>
        <p:spPr>
          <a:xfrm>
            <a:off x="78250" y="2212982"/>
            <a:ext cx="6023094" cy="338554"/>
          </a:xfrm>
          <a:prstGeom prst="rect">
            <a:avLst/>
          </a:prstGeom>
          <a:ln>
            <a:solidFill>
              <a:schemeClr val="bg1"/>
            </a:solidFill>
          </a:ln>
        </p:spPr>
        <p:txBody>
          <a:bodyPr wrap="square">
            <a:spAutoFit/>
          </a:bodyPr>
          <a:lstStyle/>
          <a:p>
            <a:r>
              <a:rPr lang="it-IT" sz="1600" dirty="0" err="1" smtClean="0">
                <a:latin typeface="+mj-lt"/>
              </a:rPr>
              <a:t>Covid</a:t>
            </a:r>
            <a:r>
              <a:rPr lang="it-IT" sz="1600" dirty="0" smtClean="0">
                <a:latin typeface="+mj-lt"/>
              </a:rPr>
              <a:t> </a:t>
            </a:r>
            <a:r>
              <a:rPr lang="it-IT" sz="1600" dirty="0" err="1" smtClean="0">
                <a:latin typeface="+mj-lt"/>
              </a:rPr>
              <a:t>issues</a:t>
            </a:r>
            <a:endParaRPr lang="it-IT" sz="1600" dirty="0">
              <a:latin typeface="+mj-lt"/>
            </a:endParaRPr>
          </a:p>
        </p:txBody>
      </p:sp>
      <p:sp>
        <p:nvSpPr>
          <p:cNvPr id="11" name="Rettangolo 10"/>
          <p:cNvSpPr/>
          <p:nvPr/>
        </p:nvSpPr>
        <p:spPr>
          <a:xfrm>
            <a:off x="6283493" y="2203825"/>
            <a:ext cx="5676225" cy="338554"/>
          </a:xfrm>
          <a:prstGeom prst="rect">
            <a:avLst/>
          </a:prstGeom>
          <a:ln>
            <a:solidFill>
              <a:schemeClr val="bg1"/>
            </a:solidFill>
          </a:ln>
        </p:spPr>
        <p:txBody>
          <a:bodyPr wrap="square">
            <a:spAutoFit/>
          </a:bodyPr>
          <a:lstStyle/>
          <a:p>
            <a:r>
              <a:rPr lang="it-IT" sz="1600" dirty="0" smtClean="0">
                <a:latin typeface="+mj-lt"/>
              </a:rPr>
              <a:t>Distribuzione dei cluster tematici</a:t>
            </a:r>
            <a:endParaRPr lang="it-IT" sz="1600" dirty="0">
              <a:latin typeface="+mj-lt"/>
            </a:endParaRPr>
          </a:p>
        </p:txBody>
      </p:sp>
      <p:pic>
        <p:nvPicPr>
          <p:cNvPr id="13314" name="image1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50" y="2749549"/>
            <a:ext cx="6023094" cy="292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image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3493" y="2734051"/>
            <a:ext cx="5686490" cy="292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sellaDiTesto 6"/>
          <p:cNvSpPr txBox="1"/>
          <p:nvPr/>
        </p:nvSpPr>
        <p:spPr>
          <a:xfrm>
            <a:off x="6283493" y="5734374"/>
            <a:ext cx="3174267" cy="1015663"/>
          </a:xfrm>
          <a:prstGeom prst="rect">
            <a:avLst/>
          </a:prstGeom>
          <a:noFill/>
        </p:spPr>
        <p:txBody>
          <a:bodyPr wrap="none" rtlCol="0">
            <a:spAutoFit/>
          </a:bodyPr>
          <a:lstStyle/>
          <a:p>
            <a:r>
              <a:rPr lang="it-IT" sz="1200" dirty="0" smtClean="0"/>
              <a:t>Critica alla </a:t>
            </a:r>
            <a:r>
              <a:rPr lang="it-IT" sz="1200" dirty="0" err="1" smtClean="0"/>
              <a:t>governance</a:t>
            </a:r>
            <a:r>
              <a:rPr lang="it-IT" sz="1200" dirty="0" smtClean="0"/>
              <a:t> della ripartenza</a:t>
            </a:r>
          </a:p>
          <a:p>
            <a:r>
              <a:rPr lang="it-IT" sz="1200" dirty="0" smtClean="0"/>
              <a:t>Aggiornamenti informativi</a:t>
            </a:r>
          </a:p>
          <a:p>
            <a:r>
              <a:rPr lang="it-IT" sz="1200" dirty="0" smtClean="0"/>
              <a:t>Emergenza economica e sociale</a:t>
            </a:r>
          </a:p>
          <a:p>
            <a:r>
              <a:rPr lang="it-IT" sz="1200" dirty="0" smtClean="0"/>
              <a:t>Ritorno alle vecchie abitudini</a:t>
            </a:r>
          </a:p>
          <a:p>
            <a:endParaRPr lang="it-IT" sz="1200" dirty="0"/>
          </a:p>
        </p:txBody>
      </p:sp>
      <p:sp>
        <p:nvSpPr>
          <p:cNvPr id="9" name="CasellaDiTesto 8"/>
          <p:cNvSpPr txBox="1"/>
          <p:nvPr/>
        </p:nvSpPr>
        <p:spPr>
          <a:xfrm>
            <a:off x="78250" y="5734374"/>
            <a:ext cx="4394152" cy="830997"/>
          </a:xfrm>
          <a:prstGeom prst="rect">
            <a:avLst/>
          </a:prstGeom>
          <a:noFill/>
        </p:spPr>
        <p:txBody>
          <a:bodyPr wrap="none" rtlCol="0">
            <a:spAutoFit/>
          </a:bodyPr>
          <a:lstStyle/>
          <a:p>
            <a:r>
              <a:rPr lang="it-IT" sz="1200" dirty="0" smtClean="0"/>
              <a:t>Ripartenza (</a:t>
            </a:r>
            <a:r>
              <a:rPr lang="it-IT" sz="1200" i="1" dirty="0" smtClean="0"/>
              <a:t>Ripartire, riaprire, inizio, </a:t>
            </a:r>
            <a:r>
              <a:rPr lang="it-IT" sz="1200" i="1" dirty="0" err="1" smtClean="0"/>
              <a:t>fasedue</a:t>
            </a:r>
            <a:r>
              <a:rPr lang="it-IT" sz="1200" i="1" dirty="0" smtClean="0"/>
              <a:t>, guarire</a:t>
            </a:r>
            <a:r>
              <a:rPr lang="it-IT" sz="1200" dirty="0" smtClean="0"/>
              <a:t>)</a:t>
            </a:r>
          </a:p>
          <a:p>
            <a:r>
              <a:rPr lang="it-IT" sz="1200" dirty="0" smtClean="0"/>
              <a:t>Nuove sfide</a:t>
            </a:r>
            <a:r>
              <a:rPr lang="it-IT" sz="1200" dirty="0" smtClean="0"/>
              <a:t> (scuola, sicurezza, crisi, servizi, gestione, test)</a:t>
            </a:r>
          </a:p>
          <a:p>
            <a:r>
              <a:rPr lang="it-IT" sz="1200" dirty="0" smtClean="0"/>
              <a:t>Recrudescenza (</a:t>
            </a:r>
            <a:r>
              <a:rPr lang="it-IT" sz="1200" i="1" dirty="0" smtClean="0"/>
              <a:t>Lombardia, casi, contagi</a:t>
            </a:r>
            <a:r>
              <a:rPr lang="it-IT" sz="1200" dirty="0" smtClean="0"/>
              <a:t>)</a:t>
            </a:r>
            <a:endParaRPr lang="it-IT" sz="1200" dirty="0" smtClean="0"/>
          </a:p>
          <a:p>
            <a:endParaRPr lang="it-IT" sz="1200" dirty="0"/>
          </a:p>
        </p:txBody>
      </p:sp>
    </p:spTree>
    <p:extLst>
      <p:ext uri="{BB962C8B-B14F-4D97-AF65-F5344CB8AC3E}">
        <p14:creationId xmlns:p14="http://schemas.microsoft.com/office/powerpoint/2010/main" val="21424209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Analisi </a:t>
            </a:r>
            <a:br>
              <a:rPr lang="it-IT" dirty="0" smtClean="0"/>
            </a:br>
            <a:r>
              <a:rPr lang="it-IT" sz="2800" i="1" dirty="0" err="1" smtClean="0"/>
              <a:t>NuoveRiaperture</a:t>
            </a:r>
            <a:r>
              <a:rPr lang="it-IT" sz="2800" i="1" dirty="0" smtClean="0"/>
              <a:t> </a:t>
            </a:r>
            <a:r>
              <a:rPr lang="it-IT" sz="2800" dirty="0" smtClean="0"/>
              <a:t>18 Maggio – 10 Giugno</a:t>
            </a:r>
            <a:endParaRPr lang="it-IT" sz="2800" dirty="0"/>
          </a:p>
        </p:txBody>
      </p:sp>
      <p:sp>
        <p:nvSpPr>
          <p:cNvPr id="5" name="Rettangolo 4"/>
          <p:cNvSpPr/>
          <p:nvPr/>
        </p:nvSpPr>
        <p:spPr>
          <a:xfrm>
            <a:off x="199440" y="2317995"/>
            <a:ext cx="4651529" cy="338554"/>
          </a:xfrm>
          <a:prstGeom prst="rect">
            <a:avLst/>
          </a:prstGeom>
          <a:ln>
            <a:solidFill>
              <a:schemeClr val="bg1"/>
            </a:solidFill>
          </a:ln>
        </p:spPr>
        <p:txBody>
          <a:bodyPr wrap="square">
            <a:spAutoFit/>
          </a:bodyPr>
          <a:lstStyle/>
          <a:p>
            <a:r>
              <a:rPr lang="it-IT" sz="1600" dirty="0" smtClean="0">
                <a:latin typeface="+mj-lt"/>
              </a:rPr>
              <a:t>Geografia del contagio</a:t>
            </a:r>
            <a:endParaRPr lang="it-IT" sz="1600" dirty="0">
              <a:latin typeface="+mj-lt"/>
            </a:endParaRPr>
          </a:p>
        </p:txBody>
      </p:sp>
      <p:sp>
        <p:nvSpPr>
          <p:cNvPr id="6" name="Rettangolo 5"/>
          <p:cNvSpPr/>
          <p:nvPr/>
        </p:nvSpPr>
        <p:spPr>
          <a:xfrm>
            <a:off x="5134416" y="2319528"/>
            <a:ext cx="4410337" cy="335488"/>
          </a:xfrm>
          <a:prstGeom prst="rect">
            <a:avLst/>
          </a:prstGeom>
          <a:ln>
            <a:solidFill>
              <a:schemeClr val="bg1"/>
            </a:solidFill>
          </a:ln>
        </p:spPr>
        <p:txBody>
          <a:bodyPr wrap="square">
            <a:spAutoFit/>
          </a:bodyPr>
          <a:lstStyle/>
          <a:p>
            <a:r>
              <a:rPr lang="it-IT" sz="1600" dirty="0" smtClean="0">
                <a:latin typeface="+mj-lt"/>
              </a:rPr>
              <a:t>Geografia delle narrazioni</a:t>
            </a:r>
            <a:endParaRPr lang="it-IT" sz="1600" dirty="0">
              <a:latin typeface="+mj-lt"/>
            </a:endParaRPr>
          </a:p>
        </p:txBody>
      </p:sp>
      <p:pic>
        <p:nvPicPr>
          <p:cNvPr id="2" name="Immagine 1"/>
          <p:cNvPicPr>
            <a:picLocks noChangeAspect="1"/>
          </p:cNvPicPr>
          <p:nvPr/>
        </p:nvPicPr>
        <p:blipFill>
          <a:blip r:embed="rId2"/>
          <a:stretch>
            <a:fillRect/>
          </a:stretch>
        </p:blipFill>
        <p:spPr>
          <a:xfrm>
            <a:off x="199440" y="2662511"/>
            <a:ext cx="4672672" cy="3567602"/>
          </a:xfrm>
          <a:prstGeom prst="rect">
            <a:avLst/>
          </a:prstGeom>
        </p:spPr>
      </p:pic>
      <p:pic>
        <p:nvPicPr>
          <p:cNvPr id="2050" name="Picture 2" descr="e10NYviI6TjJi_8BH1jPFADl8OaQWclCUja0nSivt5aYIIgbsa-Qrr8uanM1O83xO8NG0F1-I_mb7vv5-FC8IoY7jXzK690rlO-HtWtNcVZtED_yj2J6F3zWkQkSK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4416" y="2662511"/>
            <a:ext cx="4410337" cy="3567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asellaDiTesto 7"/>
          <p:cNvSpPr txBox="1"/>
          <p:nvPr/>
        </p:nvSpPr>
        <p:spPr>
          <a:xfrm>
            <a:off x="9507142" y="2795377"/>
            <a:ext cx="2684858" cy="2631490"/>
          </a:xfrm>
          <a:prstGeom prst="rect">
            <a:avLst/>
          </a:prstGeom>
          <a:noFill/>
        </p:spPr>
        <p:txBody>
          <a:bodyPr wrap="square" rtlCol="0">
            <a:spAutoFit/>
          </a:bodyPr>
          <a:lstStyle/>
          <a:p>
            <a:pPr marL="171450" indent="-171450">
              <a:buFontTx/>
              <a:buChar char="-"/>
            </a:pPr>
            <a:r>
              <a:rPr lang="it-IT" sz="1100" b="1" dirty="0" smtClean="0"/>
              <a:t>Veneto, Marche, Abruzzo, Calabria, </a:t>
            </a:r>
            <a:r>
              <a:rPr lang="it-IT" sz="1100" dirty="0" smtClean="0"/>
              <a:t>regioni </a:t>
            </a:r>
            <a:r>
              <a:rPr lang="it-IT" sz="1100" dirty="0" smtClean="0"/>
              <a:t>rosse </a:t>
            </a:r>
            <a:r>
              <a:rPr lang="it-IT" sz="1100" dirty="0" smtClean="0"/>
              <a:t>(Critica alla </a:t>
            </a:r>
            <a:r>
              <a:rPr lang="it-IT" sz="1100" dirty="0" err="1" smtClean="0"/>
              <a:t>governance</a:t>
            </a:r>
            <a:r>
              <a:rPr lang="it-IT" sz="1100" dirty="0" smtClean="0"/>
              <a:t> della ripartenza)</a:t>
            </a:r>
            <a:endParaRPr lang="it-IT" sz="1100" dirty="0" smtClean="0"/>
          </a:p>
          <a:p>
            <a:pPr marL="171450" indent="-171450">
              <a:buFontTx/>
              <a:buChar char="-"/>
            </a:pPr>
            <a:r>
              <a:rPr lang="it-IT" sz="1100" b="1" dirty="0" smtClean="0"/>
              <a:t>Valle d’Aosta, Friuli, Liguria, Toscana, Lazio, Campania, Basilicata, Sicilia</a:t>
            </a:r>
            <a:r>
              <a:rPr lang="it-IT" sz="1100" dirty="0" smtClean="0"/>
              <a:t>, </a:t>
            </a:r>
            <a:r>
              <a:rPr lang="it-IT" sz="1100" dirty="0" smtClean="0"/>
              <a:t>regioni gialle </a:t>
            </a:r>
            <a:r>
              <a:rPr lang="it-IT" sz="1100" dirty="0" smtClean="0"/>
              <a:t>(</a:t>
            </a:r>
            <a:r>
              <a:rPr lang="it-IT" sz="1100" dirty="0" err="1" smtClean="0"/>
              <a:t>Tweet</a:t>
            </a:r>
            <a:r>
              <a:rPr lang="it-IT" sz="1100" dirty="0" smtClean="0"/>
              <a:t> su aggiornamenti ed Emergenza sanitaria, economica e locale)</a:t>
            </a:r>
            <a:endParaRPr lang="it-IT" sz="1100" dirty="0" smtClean="0"/>
          </a:p>
          <a:p>
            <a:pPr marL="171450" indent="-171450">
              <a:buFontTx/>
              <a:buChar char="-"/>
            </a:pPr>
            <a:r>
              <a:rPr lang="it-IT" sz="1100" b="1" dirty="0" smtClean="0"/>
              <a:t>Piemonte, </a:t>
            </a:r>
            <a:r>
              <a:rPr lang="it-IT" sz="1100" b="1" dirty="0" smtClean="0"/>
              <a:t>Lombardia, </a:t>
            </a:r>
            <a:r>
              <a:rPr lang="it-IT" sz="1100" b="1" dirty="0" err="1" smtClean="0"/>
              <a:t>Trentino,Emilia</a:t>
            </a:r>
            <a:r>
              <a:rPr lang="it-IT" sz="1100" b="1" dirty="0" smtClean="0"/>
              <a:t> Romagna, Umbria, </a:t>
            </a:r>
            <a:r>
              <a:rPr lang="it-IT" sz="1100" b="1" dirty="0" err="1" smtClean="0"/>
              <a:t>Molise,Puglia</a:t>
            </a:r>
            <a:r>
              <a:rPr lang="it-IT" sz="1100" b="1" dirty="0" smtClean="0"/>
              <a:t>, Sardegna</a:t>
            </a:r>
            <a:r>
              <a:rPr lang="it-IT" sz="1100" dirty="0" smtClean="0"/>
              <a:t>, regioni verdi </a:t>
            </a:r>
            <a:r>
              <a:rPr lang="it-IT" sz="1100" dirty="0" smtClean="0"/>
              <a:t>(comunicazione su ritorno alle vecchie abitudini)</a:t>
            </a:r>
            <a:endParaRPr lang="it-IT" sz="1100" dirty="0" smtClean="0"/>
          </a:p>
          <a:p>
            <a:endParaRPr lang="it-IT" sz="1100" dirty="0"/>
          </a:p>
        </p:txBody>
      </p:sp>
    </p:spTree>
    <p:extLst>
      <p:ext uri="{BB962C8B-B14F-4D97-AF65-F5344CB8AC3E}">
        <p14:creationId xmlns:p14="http://schemas.microsoft.com/office/powerpoint/2010/main" val="18570313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Narrazione e impatto del contagio</a:t>
            </a:r>
            <a:br>
              <a:rPr lang="it-IT" dirty="0" smtClean="0"/>
            </a:br>
            <a:r>
              <a:rPr lang="it-IT" sz="2800" dirty="0" smtClean="0"/>
              <a:t>Cosa emerge?</a:t>
            </a:r>
            <a:endParaRPr lang="it-IT" sz="2800" dirty="0"/>
          </a:p>
        </p:txBody>
      </p:sp>
      <p:pic>
        <p:nvPicPr>
          <p:cNvPr id="6" name="Immagine 5"/>
          <p:cNvPicPr>
            <a:picLocks noChangeAspect="1"/>
          </p:cNvPicPr>
          <p:nvPr/>
        </p:nvPicPr>
        <p:blipFill>
          <a:blip r:embed="rId2"/>
          <a:stretch>
            <a:fillRect/>
          </a:stretch>
        </p:blipFill>
        <p:spPr>
          <a:xfrm>
            <a:off x="130064" y="2340495"/>
            <a:ext cx="8036906" cy="3944288"/>
          </a:xfrm>
          <a:prstGeom prst="rect">
            <a:avLst/>
          </a:prstGeom>
        </p:spPr>
      </p:pic>
      <p:sp>
        <p:nvSpPr>
          <p:cNvPr id="7" name="CasellaDiTesto 6"/>
          <p:cNvSpPr txBox="1"/>
          <p:nvPr/>
        </p:nvSpPr>
        <p:spPr>
          <a:xfrm>
            <a:off x="8508944" y="2340495"/>
            <a:ext cx="1707614" cy="2308324"/>
          </a:xfrm>
          <a:prstGeom prst="rect">
            <a:avLst/>
          </a:prstGeom>
          <a:solidFill>
            <a:schemeClr val="tx1"/>
          </a:solidFill>
        </p:spPr>
        <p:txBody>
          <a:bodyPr wrap="square" rtlCol="0">
            <a:spAutoFit/>
          </a:bodyPr>
          <a:lstStyle/>
          <a:p>
            <a:pPr algn="ctr"/>
            <a:r>
              <a:rPr lang="it-IT" sz="1200" dirty="0" smtClean="0">
                <a:solidFill>
                  <a:schemeClr val="bg1"/>
                </a:solidFill>
              </a:rPr>
              <a:t>Notiamo una differenza territoriale. Mentre nelle regioni del Centro e del Sud, emerge una tendenziale concordanza, al Nord riscontriamo una relazione inversa tra i due piani</a:t>
            </a:r>
            <a:endParaRPr lang="it-IT" sz="1200" dirty="0">
              <a:solidFill>
                <a:schemeClr val="bg1"/>
              </a:solidFill>
            </a:endParaRPr>
          </a:p>
        </p:txBody>
      </p:sp>
    </p:spTree>
    <p:extLst>
      <p:ext uri="{BB962C8B-B14F-4D97-AF65-F5344CB8AC3E}">
        <p14:creationId xmlns:p14="http://schemas.microsoft.com/office/powerpoint/2010/main" val="38778282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Narrazione e impatto del contagio</a:t>
            </a:r>
            <a:br>
              <a:rPr lang="it-IT" dirty="0" smtClean="0"/>
            </a:br>
            <a:r>
              <a:rPr lang="it-IT" sz="2800" dirty="0" smtClean="0"/>
              <a:t>L’indice di concordanza tra contagi e narrazione</a:t>
            </a:r>
            <a:endParaRPr lang="it-IT" sz="2800" dirty="0"/>
          </a:p>
        </p:txBody>
      </p:sp>
      <p:sp>
        <p:nvSpPr>
          <p:cNvPr id="7" name="CasellaDiTesto 6"/>
          <p:cNvSpPr txBox="1"/>
          <p:nvPr/>
        </p:nvSpPr>
        <p:spPr>
          <a:xfrm>
            <a:off x="0" y="1928553"/>
            <a:ext cx="4389090" cy="830997"/>
          </a:xfrm>
          <a:prstGeom prst="rect">
            <a:avLst/>
          </a:prstGeom>
          <a:solidFill>
            <a:schemeClr val="tx1"/>
          </a:solidFill>
          <a:ln>
            <a:solidFill>
              <a:schemeClr val="bg1"/>
            </a:solidFill>
          </a:ln>
        </p:spPr>
        <p:txBody>
          <a:bodyPr wrap="square" rtlCol="0">
            <a:spAutoFit/>
          </a:bodyPr>
          <a:lstStyle/>
          <a:p>
            <a:pPr algn="ctr"/>
            <a:r>
              <a:rPr lang="it-IT" sz="1200" dirty="0" smtClean="0">
                <a:solidFill>
                  <a:schemeClr val="bg1"/>
                </a:solidFill>
              </a:rPr>
              <a:t>Si tratta di un indice sommatorio (0=nessuna concordanza, 5=massima concordanza) calcolato sulle concordanze massime, medie e nulle tra la polarità della narrazione e l’impatto epidemiologico sul territorio.</a:t>
            </a:r>
            <a:endParaRPr lang="it-IT" sz="1200" dirty="0">
              <a:solidFill>
                <a:schemeClr val="bg1"/>
              </a:solidFill>
            </a:endParaRPr>
          </a:p>
        </p:txBody>
      </p:sp>
      <p:sp>
        <p:nvSpPr>
          <p:cNvPr id="8" name="CasellaDiTesto 7"/>
          <p:cNvSpPr txBox="1"/>
          <p:nvPr/>
        </p:nvSpPr>
        <p:spPr>
          <a:xfrm>
            <a:off x="7822424" y="2759550"/>
            <a:ext cx="3559574" cy="830997"/>
          </a:xfrm>
          <a:prstGeom prst="rect">
            <a:avLst/>
          </a:prstGeom>
          <a:solidFill>
            <a:schemeClr val="tx1"/>
          </a:solidFill>
          <a:ln>
            <a:solidFill>
              <a:schemeClr val="bg1"/>
            </a:solidFill>
          </a:ln>
        </p:spPr>
        <p:txBody>
          <a:bodyPr wrap="square" rtlCol="0">
            <a:spAutoFit/>
          </a:bodyPr>
          <a:lstStyle/>
          <a:p>
            <a:pPr algn="ctr"/>
            <a:r>
              <a:rPr lang="it-IT" sz="1200" dirty="0" smtClean="0">
                <a:solidFill>
                  <a:schemeClr val="bg1"/>
                </a:solidFill>
              </a:rPr>
              <a:t>Regioni con situazione epidemiologica nella media (Friuli, Campania, Lazio, Toscana, etc.) hanno mostrato più coerenza nel tipo di comunicazione</a:t>
            </a:r>
            <a:endParaRPr lang="it-IT" sz="1200" dirty="0">
              <a:solidFill>
                <a:schemeClr val="bg1"/>
              </a:solidFill>
            </a:endParaRPr>
          </a:p>
        </p:txBody>
      </p:sp>
      <p:sp>
        <p:nvSpPr>
          <p:cNvPr id="9" name="CasellaDiTesto 8"/>
          <p:cNvSpPr txBox="1"/>
          <p:nvPr/>
        </p:nvSpPr>
        <p:spPr>
          <a:xfrm>
            <a:off x="7822424" y="5357259"/>
            <a:ext cx="4022561" cy="1384995"/>
          </a:xfrm>
          <a:prstGeom prst="rect">
            <a:avLst/>
          </a:prstGeom>
          <a:solidFill>
            <a:schemeClr val="tx1"/>
          </a:solidFill>
          <a:ln>
            <a:solidFill>
              <a:schemeClr val="bg1"/>
            </a:solidFill>
          </a:ln>
        </p:spPr>
        <p:txBody>
          <a:bodyPr wrap="square" rtlCol="0">
            <a:spAutoFit/>
          </a:bodyPr>
          <a:lstStyle/>
          <a:p>
            <a:pPr algn="ctr"/>
            <a:r>
              <a:rPr lang="it-IT" sz="1200" dirty="0" smtClean="0">
                <a:solidFill>
                  <a:schemeClr val="bg1"/>
                </a:solidFill>
              </a:rPr>
              <a:t>Regioni con una situazione epidemiologica rilevante (Veneto, Lombardia, Liguria, Emilia Romagna) o trascurabile (Molise, Basilicata, Valle d’Aosta) hanno mostrato polarità di narrazione non coerenti. Le prime, orientate ad una comunicazione positiva, le seconde invece ad una narrazione negativa dell’emergenza</a:t>
            </a:r>
            <a:endParaRPr lang="it-IT" sz="1200" dirty="0">
              <a:solidFill>
                <a:schemeClr val="bg1"/>
              </a:solidFill>
            </a:endParaRPr>
          </a:p>
        </p:txBody>
      </p:sp>
      <p:pic>
        <p:nvPicPr>
          <p:cNvPr id="10" name="Immagine 9"/>
          <p:cNvPicPr>
            <a:picLocks noChangeAspect="1"/>
          </p:cNvPicPr>
          <p:nvPr/>
        </p:nvPicPr>
        <p:blipFill>
          <a:blip r:embed="rId2"/>
          <a:stretch>
            <a:fillRect/>
          </a:stretch>
        </p:blipFill>
        <p:spPr>
          <a:xfrm>
            <a:off x="5007209" y="1945654"/>
            <a:ext cx="2411104" cy="4796600"/>
          </a:xfrm>
          <a:prstGeom prst="rect">
            <a:avLst/>
          </a:prstGeom>
          <a:ln>
            <a:solidFill>
              <a:schemeClr val="bg1"/>
            </a:solidFill>
          </a:ln>
        </p:spPr>
      </p:pic>
    </p:spTree>
    <p:extLst>
      <p:ext uri="{BB962C8B-B14F-4D97-AF65-F5344CB8AC3E}">
        <p14:creationId xmlns:p14="http://schemas.microsoft.com/office/powerpoint/2010/main" val="18460492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2100088" cy="1056148"/>
          </a:xfrm>
        </p:spPr>
        <p:txBody>
          <a:bodyPr/>
          <a:lstStyle/>
          <a:p>
            <a:r>
              <a:rPr lang="it-IT" dirty="0" smtClean="0"/>
              <a:t>In conclusione </a:t>
            </a:r>
            <a:br>
              <a:rPr lang="it-IT" dirty="0" smtClean="0"/>
            </a:br>
            <a:r>
              <a:rPr lang="it-IT" sz="2500" dirty="0" smtClean="0"/>
              <a:t>La resilienza dei territori nella comunicazione della pandemia</a:t>
            </a:r>
            <a:endParaRPr lang="it-IT" sz="2500" dirty="0"/>
          </a:p>
        </p:txBody>
      </p:sp>
      <p:sp>
        <p:nvSpPr>
          <p:cNvPr id="6" name="CasellaDiTesto 5"/>
          <p:cNvSpPr txBox="1"/>
          <p:nvPr/>
        </p:nvSpPr>
        <p:spPr>
          <a:xfrm>
            <a:off x="191514" y="2768381"/>
            <a:ext cx="8193069" cy="3416320"/>
          </a:xfrm>
          <a:prstGeom prst="rect">
            <a:avLst/>
          </a:prstGeom>
          <a:noFill/>
        </p:spPr>
        <p:txBody>
          <a:bodyPr wrap="square" rtlCol="0">
            <a:spAutoFit/>
          </a:bodyPr>
          <a:lstStyle/>
          <a:p>
            <a:pPr algn="just"/>
            <a:r>
              <a:rPr lang="it-IT" u="sng" dirty="0" smtClean="0"/>
              <a:t>Relazione tra piani delle geografie analizzate </a:t>
            </a:r>
            <a:endParaRPr lang="it-IT" dirty="0" smtClean="0">
              <a:sym typeface="Wingdings" panose="05000000000000000000" pitchFamily="2" charset="2"/>
            </a:endParaRPr>
          </a:p>
          <a:p>
            <a:pPr algn="just"/>
            <a:r>
              <a:rPr lang="it-IT" dirty="0" smtClean="0">
                <a:sym typeface="Wingdings" panose="05000000000000000000" pitchFamily="2" charset="2"/>
              </a:rPr>
              <a:t>La diffusione del contagio ha fatto emergere una narrazione ‘resiliente’ in alcuni territori fortemente colpiti dalla pandemia.</a:t>
            </a:r>
          </a:p>
          <a:p>
            <a:pPr algn="just"/>
            <a:r>
              <a:rPr lang="it-IT" dirty="0" smtClean="0"/>
              <a:t>La </a:t>
            </a:r>
            <a:r>
              <a:rPr lang="it-IT" dirty="0"/>
              <a:t>risposta del popolo social di </a:t>
            </a:r>
            <a:r>
              <a:rPr lang="it-IT" dirty="0" err="1" smtClean="0"/>
              <a:t>Twitter</a:t>
            </a:r>
            <a:r>
              <a:rPr lang="it-IT" dirty="0" smtClean="0"/>
              <a:t>, in alcuni casi, è risultata in controtendenza rispetto a ciò che avveniva sul territorio</a:t>
            </a:r>
            <a:r>
              <a:rPr lang="it-IT" dirty="0" smtClean="0"/>
              <a:t>. </a:t>
            </a:r>
          </a:p>
          <a:p>
            <a:pPr algn="just"/>
            <a:r>
              <a:rPr lang="it-IT" dirty="0" smtClean="0"/>
              <a:t>Ciò </a:t>
            </a:r>
            <a:r>
              <a:rPr lang="it-IT" dirty="0" smtClean="0"/>
              <a:t>mette </a:t>
            </a:r>
            <a:r>
              <a:rPr lang="it-IT" dirty="0"/>
              <a:t>in luce un atteggiamento fattivo più che disfattista ed inutilmente negativo, segno che se un’influenza della geografia, dello spazio e della dimensione territoriale esiste nella costruzione delle percezioni e delle opinioni diffuse in rete, questa crea dinamiche lontane da quanto si sarebbe potuto presupporre, ovvero che all’aumento della gravità della situazione locale si potesse associare un aumento della negatività della narrazione costruita in </a:t>
            </a:r>
            <a:r>
              <a:rPr lang="it-IT" dirty="0" smtClean="0"/>
              <a:t>rete</a:t>
            </a:r>
            <a:endParaRPr lang="it-IT" dirty="0"/>
          </a:p>
        </p:txBody>
      </p:sp>
    </p:spTree>
    <p:extLst>
      <p:ext uri="{BB962C8B-B14F-4D97-AF65-F5344CB8AC3E}">
        <p14:creationId xmlns:p14="http://schemas.microsoft.com/office/powerpoint/2010/main" val="23166642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p:txBody>
          <a:bodyPr/>
          <a:lstStyle/>
          <a:p>
            <a:r>
              <a:rPr lang="it-IT" dirty="0" smtClean="0"/>
              <a:t>Grazie per l’attenzione</a:t>
            </a:r>
            <a:endParaRPr lang="it-IT" dirty="0"/>
          </a:p>
        </p:txBody>
      </p:sp>
      <p:sp>
        <p:nvSpPr>
          <p:cNvPr id="5" name="Sottotitolo 4"/>
          <p:cNvSpPr>
            <a:spLocks noGrp="1"/>
          </p:cNvSpPr>
          <p:nvPr>
            <p:ph type="subTitle" idx="1"/>
          </p:nvPr>
        </p:nvSpPr>
        <p:spPr/>
        <p:txBody>
          <a:bodyPr/>
          <a:lstStyle/>
          <a:p>
            <a:r>
              <a:rPr lang="it-IT" dirty="0"/>
              <a:t>d</a:t>
            </a:r>
            <a:r>
              <a:rPr lang="it-IT" dirty="0" smtClean="0"/>
              <a:t>omenico.trezza@unina.it</a:t>
            </a:r>
            <a:endParaRPr lang="it-IT" dirty="0"/>
          </a:p>
        </p:txBody>
      </p:sp>
    </p:spTree>
    <p:extLst>
      <p:ext uri="{BB962C8B-B14F-4D97-AF65-F5344CB8AC3E}">
        <p14:creationId xmlns:p14="http://schemas.microsoft.com/office/powerpoint/2010/main" val="3248243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Introduzione </a:t>
            </a:r>
            <a:endParaRPr lang="it-IT" dirty="0"/>
          </a:p>
        </p:txBody>
      </p:sp>
      <p:sp>
        <p:nvSpPr>
          <p:cNvPr id="4" name="Rettangolo 3"/>
          <p:cNvSpPr/>
          <p:nvPr/>
        </p:nvSpPr>
        <p:spPr>
          <a:xfrm>
            <a:off x="196311" y="2647225"/>
            <a:ext cx="9335996" cy="1937301"/>
          </a:xfrm>
          <a:prstGeom prst="rect">
            <a:avLst/>
          </a:prstGeom>
        </p:spPr>
        <p:txBody>
          <a:bodyPr wrap="square">
            <a:spAutoFit/>
          </a:bodyPr>
          <a:lstStyle/>
          <a:p>
            <a:r>
              <a:rPr lang="it-IT" sz="2400" u="sng" dirty="0" smtClean="0">
                <a:latin typeface="+mj-lt"/>
                <a:ea typeface="Times New Roman" panose="02020603050405020304" pitchFamily="18" charset="0"/>
              </a:rPr>
              <a:t>La ricerca</a:t>
            </a:r>
          </a:p>
          <a:p>
            <a:pPr algn="just"/>
            <a:r>
              <a:rPr lang="it-IT" sz="2400" dirty="0" smtClean="0">
                <a:latin typeface="+mj-lt"/>
                <a:ea typeface="Times New Roman" panose="02020603050405020304" pitchFamily="18" charset="0"/>
              </a:rPr>
              <a:t>Il nostro studio ha esplorato il </a:t>
            </a:r>
            <a:r>
              <a:rPr lang="it-IT" sz="2400" dirty="0">
                <a:latin typeface="+mj-lt"/>
                <a:ea typeface="Times New Roman" panose="02020603050405020304" pitchFamily="18" charset="0"/>
              </a:rPr>
              <a:t>contenuto </a:t>
            </a:r>
            <a:r>
              <a:rPr lang="it-IT" sz="2400" dirty="0" smtClean="0">
                <a:latin typeface="+mj-lt"/>
                <a:ea typeface="Times New Roman" panose="02020603050405020304" pitchFamily="18" charset="0"/>
              </a:rPr>
              <a:t>testuale di </a:t>
            </a:r>
            <a:r>
              <a:rPr lang="it-IT" sz="2400" dirty="0">
                <a:latin typeface="+mj-lt"/>
                <a:ea typeface="Times New Roman" panose="02020603050405020304" pitchFamily="18" charset="0"/>
              </a:rPr>
              <a:t>un corpus di </a:t>
            </a:r>
            <a:r>
              <a:rPr lang="it-IT" sz="2400" dirty="0" err="1">
                <a:latin typeface="+mj-lt"/>
                <a:ea typeface="Times New Roman" panose="02020603050405020304" pitchFamily="18" charset="0"/>
              </a:rPr>
              <a:t>tweet</a:t>
            </a:r>
            <a:r>
              <a:rPr lang="it-IT" sz="2400" dirty="0">
                <a:latin typeface="+mj-lt"/>
                <a:ea typeface="Times New Roman" panose="02020603050405020304" pitchFamily="18" charset="0"/>
              </a:rPr>
              <a:t> </a:t>
            </a:r>
            <a:r>
              <a:rPr lang="it-IT" sz="2400" dirty="0" err="1">
                <a:latin typeface="+mj-lt"/>
                <a:ea typeface="Times New Roman" panose="02020603050405020304" pitchFamily="18" charset="0"/>
              </a:rPr>
              <a:t>geolocalizzati</a:t>
            </a:r>
            <a:r>
              <a:rPr lang="it-IT" sz="2400" dirty="0">
                <a:latin typeface="+mj-lt"/>
                <a:ea typeface="Times New Roman" panose="02020603050405020304" pitchFamily="18" charset="0"/>
              </a:rPr>
              <a:t>, in lingua italiana, </a:t>
            </a:r>
            <a:r>
              <a:rPr lang="it-IT" sz="2400" dirty="0" smtClean="0">
                <a:latin typeface="+mj-lt"/>
                <a:ea typeface="Times New Roman" panose="02020603050405020304" pitchFamily="18" charset="0"/>
              </a:rPr>
              <a:t>prodotti dagli </a:t>
            </a:r>
            <a:r>
              <a:rPr lang="it-IT" sz="2400" dirty="0">
                <a:latin typeface="+mj-lt"/>
                <a:ea typeface="Times New Roman" panose="02020603050405020304" pitchFamily="18" charset="0"/>
              </a:rPr>
              <a:t>utenti nel macro-periodo dell’emergenza </a:t>
            </a:r>
            <a:r>
              <a:rPr lang="it-IT" sz="2400" dirty="0" smtClean="0">
                <a:latin typeface="+mj-lt"/>
                <a:ea typeface="Times New Roman" panose="02020603050405020304" pitchFamily="18" charset="0"/>
              </a:rPr>
              <a:t>Coronavirus che </a:t>
            </a:r>
            <a:r>
              <a:rPr lang="it-IT" sz="2400" dirty="0">
                <a:latin typeface="+mj-lt"/>
                <a:ea typeface="Times New Roman" panose="02020603050405020304" pitchFamily="18" charset="0"/>
              </a:rPr>
              <a:t>va dal 5 Marzo al 10 Giugno 2020.</a:t>
            </a:r>
            <a:endParaRPr lang="it-IT" sz="2400" dirty="0">
              <a:latin typeface="+mj-lt"/>
            </a:endParaRPr>
          </a:p>
        </p:txBody>
      </p:sp>
    </p:spTree>
    <p:extLst>
      <p:ext uri="{BB962C8B-B14F-4D97-AF65-F5344CB8AC3E}">
        <p14:creationId xmlns:p14="http://schemas.microsoft.com/office/powerpoint/2010/main" val="3350206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Quadro teorico e applicazioni </a:t>
            </a:r>
            <a:br>
              <a:rPr lang="it-IT" dirty="0" smtClean="0"/>
            </a:br>
            <a:r>
              <a:rPr lang="it-IT" sz="2800" dirty="0" smtClean="0"/>
              <a:t>I social media e la georeferenziazione del dato</a:t>
            </a:r>
            <a:endParaRPr lang="it-IT" sz="2800" dirty="0"/>
          </a:p>
        </p:txBody>
      </p:sp>
      <p:sp>
        <p:nvSpPr>
          <p:cNvPr id="5" name="CasellaDiTesto 4"/>
          <p:cNvSpPr txBox="1"/>
          <p:nvPr/>
        </p:nvSpPr>
        <p:spPr>
          <a:xfrm>
            <a:off x="0" y="2215695"/>
            <a:ext cx="12192000" cy="4770537"/>
          </a:xfrm>
          <a:prstGeom prst="rect">
            <a:avLst/>
          </a:prstGeom>
          <a:noFill/>
        </p:spPr>
        <p:txBody>
          <a:bodyPr wrap="square" rtlCol="0">
            <a:spAutoFit/>
          </a:bodyPr>
          <a:lstStyle/>
          <a:p>
            <a:pPr algn="just"/>
            <a:r>
              <a:rPr lang="it-IT" sz="1600" b="1" dirty="0" smtClean="0"/>
              <a:t>L’analisi spaziale attraverso i contenuti dei Social Media: la Social </a:t>
            </a:r>
            <a:r>
              <a:rPr lang="it-IT" sz="1600" b="1" dirty="0"/>
              <a:t>Media </a:t>
            </a:r>
            <a:r>
              <a:rPr lang="it-IT" sz="1600" b="1" dirty="0" err="1"/>
              <a:t>Geographic</a:t>
            </a:r>
            <a:r>
              <a:rPr lang="it-IT" sz="1600" b="1" dirty="0"/>
              <a:t> Information</a:t>
            </a:r>
            <a:endParaRPr lang="it-IT" sz="1600" b="1" dirty="0" smtClean="0"/>
          </a:p>
          <a:p>
            <a:r>
              <a:rPr lang="it-IT" sz="1600" dirty="0" smtClean="0"/>
              <a:t>L’inserimento della funzionalità GIS nei Social Network consente di </a:t>
            </a:r>
            <a:r>
              <a:rPr lang="it-IT" sz="1600" dirty="0" err="1" smtClean="0"/>
              <a:t>geolocalizzare</a:t>
            </a:r>
            <a:r>
              <a:rPr lang="it-IT" sz="1600" dirty="0" smtClean="0"/>
              <a:t> l’utente, ma anche i contenuti che produce relativi a fatti, avvenimenti, opinioni, conferendo a questi una nuova caratteristica analitica (Massa, Campagna, 2014)</a:t>
            </a:r>
          </a:p>
          <a:p>
            <a:endParaRPr lang="it-IT" sz="1600" dirty="0" smtClean="0"/>
          </a:p>
          <a:p>
            <a:r>
              <a:rPr lang="it-IT" sz="1600" dirty="0" smtClean="0"/>
              <a:t>Il micro-blogging </a:t>
            </a:r>
            <a:r>
              <a:rPr lang="it-IT" sz="1600" dirty="0" err="1" smtClean="0"/>
              <a:t>Twitter</a:t>
            </a:r>
            <a:r>
              <a:rPr lang="it-IT" sz="1600" dirty="0" smtClean="0"/>
              <a:t> come contesto ‘ideale’ per questo tipo di ricerca </a:t>
            </a:r>
          </a:p>
          <a:p>
            <a:r>
              <a:rPr lang="it-IT" sz="1600" dirty="0" smtClean="0"/>
              <a:t>Alcuni esempi applicativi nel campo ingegneristico e urbanistico</a:t>
            </a:r>
          </a:p>
          <a:p>
            <a:pPr marL="285750" indent="-285750">
              <a:buFontTx/>
              <a:buChar char="-"/>
            </a:pPr>
            <a:r>
              <a:rPr lang="it-IT" sz="1600" dirty="0" smtClean="0"/>
              <a:t>Gestione </a:t>
            </a:r>
            <a:r>
              <a:rPr lang="it-IT" sz="1600" dirty="0"/>
              <a:t>delle emergenze(Ad esempio, la combinazione di dati di telerilevamento e messaggi </a:t>
            </a:r>
            <a:r>
              <a:rPr lang="it-IT" sz="1600" dirty="0" err="1"/>
              <a:t>Twitter</a:t>
            </a:r>
            <a:r>
              <a:rPr lang="it-IT" sz="1600" dirty="0"/>
              <a:t> si traduce in un miglioramento del rilevamento e della previsione delle inondazioni (</a:t>
            </a:r>
            <a:r>
              <a:rPr lang="it-IT" sz="1600" dirty="0" err="1"/>
              <a:t>Wang</a:t>
            </a:r>
            <a:r>
              <a:rPr lang="it-IT" sz="1600" dirty="0"/>
              <a:t>, </a:t>
            </a:r>
            <a:r>
              <a:rPr lang="it-IT" sz="1600" dirty="0" err="1"/>
              <a:t>Skau</a:t>
            </a:r>
            <a:r>
              <a:rPr lang="it-IT" sz="1600" dirty="0"/>
              <a:t>, Krim e Cervone, </a:t>
            </a:r>
            <a:r>
              <a:rPr lang="it-IT" sz="1600" dirty="0">
                <a:hlinkClick r:id="rId2"/>
              </a:rPr>
              <a:t>2018</a:t>
            </a:r>
            <a:r>
              <a:rPr lang="it-IT" sz="1600" dirty="0"/>
              <a:t> ) e </a:t>
            </a:r>
            <a:r>
              <a:rPr lang="it-IT" sz="1600" dirty="0" smtClean="0"/>
              <a:t>della gestione </a:t>
            </a:r>
            <a:r>
              <a:rPr lang="it-IT" sz="1600" dirty="0"/>
              <a:t>del rischio di alluvione (de </a:t>
            </a:r>
            <a:r>
              <a:rPr lang="it-IT" sz="1600" dirty="0" err="1"/>
              <a:t>Assis</a:t>
            </a:r>
            <a:r>
              <a:rPr lang="it-IT" sz="1600" dirty="0"/>
              <a:t>, </a:t>
            </a:r>
            <a:r>
              <a:rPr lang="it-IT" sz="1600" dirty="0" err="1"/>
              <a:t>Herfort</a:t>
            </a:r>
            <a:r>
              <a:rPr lang="it-IT" sz="1600" dirty="0"/>
              <a:t>, </a:t>
            </a:r>
            <a:r>
              <a:rPr lang="it-IT" sz="1600" dirty="0" err="1"/>
              <a:t>Steiger</a:t>
            </a:r>
            <a:r>
              <a:rPr lang="it-IT" sz="1600" dirty="0"/>
              <a:t>, </a:t>
            </a:r>
            <a:r>
              <a:rPr lang="it-IT" sz="1600" dirty="0" err="1"/>
              <a:t>Horita</a:t>
            </a:r>
            <a:r>
              <a:rPr lang="it-IT" sz="1600" dirty="0"/>
              <a:t> e Porto de Albuquerque, </a:t>
            </a:r>
            <a:r>
              <a:rPr lang="it-IT" sz="1600" dirty="0" smtClean="0">
                <a:hlinkClick r:id="rId2"/>
              </a:rPr>
              <a:t>2015</a:t>
            </a:r>
            <a:r>
              <a:rPr lang="it-IT" sz="1600" dirty="0" smtClean="0"/>
              <a:t>)</a:t>
            </a:r>
          </a:p>
          <a:p>
            <a:pPr marL="285750" indent="-285750">
              <a:buFontTx/>
              <a:buChar char="-"/>
            </a:pPr>
            <a:r>
              <a:rPr lang="it-IT" sz="1600" dirty="0"/>
              <a:t>P</a:t>
            </a:r>
            <a:r>
              <a:rPr lang="it-IT" sz="1600" dirty="0" smtClean="0"/>
              <a:t>ianificazione </a:t>
            </a:r>
            <a:r>
              <a:rPr lang="it-IT" sz="1600" dirty="0"/>
              <a:t>urbanistica </a:t>
            </a:r>
            <a:r>
              <a:rPr lang="it-IT" sz="1600" dirty="0" smtClean="0"/>
              <a:t>attraverso i modelli </a:t>
            </a:r>
            <a:r>
              <a:rPr lang="it-IT" sz="1600" dirty="0"/>
              <a:t>di </a:t>
            </a:r>
            <a:r>
              <a:rPr lang="it-IT" sz="1600" dirty="0" smtClean="0"/>
              <a:t>mobilità estraendo i </a:t>
            </a:r>
            <a:r>
              <a:rPr lang="it-IT" sz="1600" dirty="0" err="1" smtClean="0"/>
              <a:t>tweet</a:t>
            </a:r>
            <a:r>
              <a:rPr lang="it-IT" sz="1600" dirty="0" smtClean="0"/>
              <a:t> </a:t>
            </a:r>
            <a:r>
              <a:rPr lang="it-IT" sz="1600" dirty="0" err="1" smtClean="0"/>
              <a:t>geolocalizzati</a:t>
            </a:r>
            <a:r>
              <a:rPr lang="it-IT" sz="1600" dirty="0" smtClean="0"/>
              <a:t> da profili mobile (</a:t>
            </a:r>
            <a:r>
              <a:rPr lang="it-IT" sz="1600" dirty="0" err="1" smtClean="0"/>
              <a:t>Sobolevsky</a:t>
            </a:r>
            <a:r>
              <a:rPr lang="it-IT" sz="1600" dirty="0" smtClean="0"/>
              <a:t> </a:t>
            </a:r>
            <a:r>
              <a:rPr lang="it-IT" sz="1600" dirty="0"/>
              <a:t>et al. </a:t>
            </a:r>
            <a:r>
              <a:rPr lang="it-IT" sz="1600" dirty="0">
                <a:hlinkClick r:id="rId2"/>
              </a:rPr>
              <a:t>2018</a:t>
            </a:r>
            <a:r>
              <a:rPr lang="it-IT" sz="1600" dirty="0"/>
              <a:t>)</a:t>
            </a:r>
          </a:p>
          <a:p>
            <a:endParaRPr lang="it-IT" sz="1600" dirty="0"/>
          </a:p>
          <a:p>
            <a:r>
              <a:rPr lang="it-IT" sz="1600" dirty="0" smtClean="0"/>
              <a:t>Nell’ambito politologico e sociologico</a:t>
            </a:r>
            <a:endParaRPr lang="it-IT" sz="1600" dirty="0"/>
          </a:p>
          <a:p>
            <a:pPr marL="285750" indent="-285750">
              <a:buFontTx/>
              <a:buChar char="-"/>
            </a:pPr>
            <a:r>
              <a:rPr lang="it-IT" sz="1600" dirty="0"/>
              <a:t>Analisi </a:t>
            </a:r>
            <a:r>
              <a:rPr lang="it-IT" sz="1600" dirty="0" smtClean="0"/>
              <a:t>spaziale del </a:t>
            </a:r>
            <a:r>
              <a:rPr lang="it-IT" sz="1600" dirty="0" err="1" smtClean="0"/>
              <a:t>sentiment</a:t>
            </a:r>
            <a:r>
              <a:rPr lang="it-IT" sz="1600" dirty="0" smtClean="0"/>
              <a:t> su eventi, persone e luoghi(Mitchell</a:t>
            </a:r>
            <a:r>
              <a:rPr lang="it-IT" sz="1600" dirty="0"/>
              <a:t>, Frank, </a:t>
            </a:r>
            <a:r>
              <a:rPr lang="it-IT" sz="1600" dirty="0" err="1"/>
              <a:t>Decker</a:t>
            </a:r>
            <a:r>
              <a:rPr lang="it-IT" sz="1600" dirty="0"/>
              <a:t> Harris, Sheridan </a:t>
            </a:r>
            <a:r>
              <a:rPr lang="it-IT" sz="1600" dirty="0" err="1"/>
              <a:t>Dodds</a:t>
            </a:r>
            <a:r>
              <a:rPr lang="it-IT" sz="1600" dirty="0"/>
              <a:t> e </a:t>
            </a:r>
            <a:r>
              <a:rPr lang="it-IT" sz="1600" dirty="0" err="1"/>
              <a:t>Danforth</a:t>
            </a:r>
            <a:r>
              <a:rPr lang="it-IT" sz="1600" dirty="0"/>
              <a:t>, </a:t>
            </a:r>
            <a:r>
              <a:rPr lang="it-IT" sz="1600" dirty="0">
                <a:hlinkClick r:id="rId2"/>
              </a:rPr>
              <a:t>2013</a:t>
            </a:r>
            <a:r>
              <a:rPr lang="it-IT" sz="1600" dirty="0"/>
              <a:t> </a:t>
            </a:r>
            <a:r>
              <a:rPr lang="it-IT" sz="1600" dirty="0" smtClean="0"/>
              <a:t>)</a:t>
            </a:r>
          </a:p>
          <a:p>
            <a:pPr marL="285750" indent="-285750">
              <a:buFontTx/>
              <a:buChar char="-"/>
            </a:pPr>
            <a:r>
              <a:rPr lang="it-IT" sz="1600" dirty="0" smtClean="0"/>
              <a:t>Mappatura dell’</a:t>
            </a:r>
            <a:r>
              <a:rPr lang="it-IT" sz="1600" dirty="0" err="1" smtClean="0"/>
              <a:t>hate</a:t>
            </a:r>
            <a:r>
              <a:rPr lang="it-IT" sz="1600" dirty="0" smtClean="0"/>
              <a:t> </a:t>
            </a:r>
            <a:r>
              <a:rPr lang="it-IT" sz="1600" dirty="0" err="1" smtClean="0"/>
              <a:t>speech</a:t>
            </a:r>
            <a:r>
              <a:rPr lang="it-IT" sz="1600" dirty="0" smtClean="0"/>
              <a:t> in Italia (Rapporto </a:t>
            </a:r>
            <a:r>
              <a:rPr lang="it-IT" sz="1600" dirty="0" err="1" smtClean="0"/>
              <a:t>Vox</a:t>
            </a:r>
            <a:r>
              <a:rPr lang="it-IT" sz="1600" dirty="0" smtClean="0"/>
              <a:t> sulle intolleranze)</a:t>
            </a:r>
          </a:p>
          <a:p>
            <a:pPr marL="285750" indent="-285750">
              <a:buFontTx/>
              <a:buChar char="-"/>
            </a:pPr>
            <a:r>
              <a:rPr lang="it-IT" sz="1600" dirty="0" smtClean="0"/>
              <a:t>Distribuzione territoriale del </a:t>
            </a:r>
            <a:r>
              <a:rPr lang="it-IT" sz="1600" dirty="0" err="1" smtClean="0"/>
              <a:t>sentiment</a:t>
            </a:r>
            <a:r>
              <a:rPr lang="it-IT" sz="1600" dirty="0" smtClean="0"/>
              <a:t> relativo alla </a:t>
            </a:r>
            <a:r>
              <a:rPr lang="it-IT" sz="1600" dirty="0" err="1" smtClean="0"/>
              <a:t>Brexit</a:t>
            </a:r>
            <a:r>
              <a:rPr lang="it-IT" sz="1600" dirty="0" smtClean="0"/>
              <a:t> (</a:t>
            </a:r>
            <a:r>
              <a:rPr lang="it-IT" sz="1600" dirty="0" err="1" smtClean="0"/>
              <a:t>Singh</a:t>
            </a:r>
            <a:r>
              <a:rPr lang="it-IT" sz="1600" dirty="0" smtClean="0"/>
              <a:t> e </a:t>
            </a:r>
            <a:r>
              <a:rPr lang="it-IT" sz="1600" dirty="0" err="1" smtClean="0"/>
              <a:t>Toshniwal</a:t>
            </a:r>
            <a:r>
              <a:rPr lang="it-IT" sz="1600" dirty="0" smtClean="0"/>
              <a:t>, 2018) </a:t>
            </a:r>
            <a:endParaRPr lang="it-IT" sz="1600" dirty="0"/>
          </a:p>
          <a:p>
            <a:r>
              <a:rPr lang="it-IT" sz="1600" dirty="0" smtClean="0"/>
              <a:t> </a:t>
            </a:r>
            <a:endParaRPr lang="it-IT" sz="1600" dirty="0"/>
          </a:p>
        </p:txBody>
      </p:sp>
    </p:spTree>
    <p:extLst>
      <p:ext uri="{BB962C8B-B14F-4D97-AF65-F5344CB8AC3E}">
        <p14:creationId xmlns:p14="http://schemas.microsoft.com/office/powerpoint/2010/main" val="3745010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Background dello studio</a:t>
            </a:r>
            <a:br>
              <a:rPr lang="it-IT" dirty="0" smtClean="0"/>
            </a:br>
            <a:r>
              <a:rPr lang="it-IT" sz="2800" dirty="0" smtClean="0"/>
              <a:t>L’emergenza da Covid-19 in Italia</a:t>
            </a:r>
            <a:endParaRPr lang="it-IT" sz="2800" dirty="0"/>
          </a:p>
        </p:txBody>
      </p:sp>
      <p:sp>
        <p:nvSpPr>
          <p:cNvPr id="3" name="Rettangolo 2"/>
          <p:cNvSpPr/>
          <p:nvPr/>
        </p:nvSpPr>
        <p:spPr>
          <a:xfrm>
            <a:off x="196311" y="2268656"/>
            <a:ext cx="11799375" cy="2092881"/>
          </a:xfrm>
          <a:prstGeom prst="rect">
            <a:avLst/>
          </a:prstGeom>
        </p:spPr>
        <p:txBody>
          <a:bodyPr wrap="square">
            <a:spAutoFit/>
          </a:bodyPr>
          <a:lstStyle/>
          <a:p>
            <a:r>
              <a:rPr lang="it-IT" u="sng" dirty="0" smtClean="0">
                <a:latin typeface="+mj-lt"/>
              </a:rPr>
              <a:t>Alcuni aspetti da tenere in considerazione</a:t>
            </a:r>
          </a:p>
          <a:p>
            <a:r>
              <a:rPr lang="it-IT" sz="1600" dirty="0" smtClean="0">
                <a:latin typeface="+mj-lt"/>
              </a:rPr>
              <a:t>- Italia come uno dei paesi più colpiti, almeno nella fase iniziale della pandemia</a:t>
            </a:r>
          </a:p>
          <a:p>
            <a:r>
              <a:rPr lang="it-IT" sz="1600" dirty="0" smtClean="0">
                <a:latin typeface="+mj-lt"/>
              </a:rPr>
              <a:t>- Il contagio nel nostro paese si è diffuso in maniera disomogenea sul territorio (Differenze salienti tra il Nord del Paese e il Mezzogiorno, con il rapporto di contagiati di 30 su 10000 ab. al Nord, solo 6 al Sud, nel periodo 29/3 – 3/5, Dati Protezione Civile)</a:t>
            </a:r>
          </a:p>
          <a:p>
            <a:r>
              <a:rPr lang="it-IT" sz="1600" dirty="0" smtClean="0">
                <a:latin typeface="+mj-lt"/>
              </a:rPr>
              <a:t>- Fenomeno comunicativo ‘totalizzante’ (circa due milioni di contenuti prodotti dagli italiani sui principali social network relativamente all’argomento ‘Coronavirus’ da Febbraio al 30 Giugno 2020, dati Intarget 2020)</a:t>
            </a:r>
          </a:p>
          <a:p>
            <a:r>
              <a:rPr lang="it-IT" sz="1600" dirty="0" smtClean="0">
                <a:latin typeface="+mj-lt"/>
              </a:rPr>
              <a:t> </a:t>
            </a:r>
            <a:endParaRPr lang="it-IT" sz="1600" dirty="0">
              <a:latin typeface="+mj-lt"/>
            </a:endParaRPr>
          </a:p>
        </p:txBody>
      </p:sp>
      <p:pic>
        <p:nvPicPr>
          <p:cNvPr id="1026" name="image1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636" y="4299980"/>
            <a:ext cx="5777693" cy="2440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ttangolo 12"/>
          <p:cNvSpPr/>
          <p:nvPr/>
        </p:nvSpPr>
        <p:spPr>
          <a:xfrm>
            <a:off x="6137329" y="4689334"/>
            <a:ext cx="3549112" cy="907941"/>
          </a:xfrm>
          <a:prstGeom prst="rect">
            <a:avLst/>
          </a:prstGeom>
        </p:spPr>
        <p:txBody>
          <a:bodyPr wrap="square">
            <a:spAutoFit/>
          </a:bodyPr>
          <a:lstStyle/>
          <a:p>
            <a:pPr algn="just"/>
            <a:r>
              <a:rPr lang="it-IT" sz="1400" i="1" dirty="0" smtClean="0">
                <a:latin typeface="+mj-lt"/>
              </a:rPr>
              <a:t>Figura: La curva del contagio in Italia durante i mesi considerati secondo le fasi normative </a:t>
            </a:r>
          </a:p>
          <a:p>
            <a:pPr algn="just"/>
            <a:r>
              <a:rPr lang="it-IT" sz="1100" i="1" dirty="0" smtClean="0">
                <a:latin typeface="+mj-lt"/>
              </a:rPr>
              <a:t>Fonte: Labgedidigital.it</a:t>
            </a:r>
            <a:endParaRPr lang="it-IT" sz="1100" i="1" dirty="0">
              <a:latin typeface="+mj-lt"/>
            </a:endParaRPr>
          </a:p>
        </p:txBody>
      </p:sp>
    </p:spTree>
    <p:extLst>
      <p:ext uri="{BB962C8B-B14F-4D97-AF65-F5344CB8AC3E}">
        <p14:creationId xmlns:p14="http://schemas.microsoft.com/office/powerpoint/2010/main" val="7745121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Scopo, finalità e interrogativi principali</a:t>
            </a:r>
            <a:br>
              <a:rPr lang="it-IT" dirty="0" smtClean="0"/>
            </a:br>
            <a:endParaRPr lang="it-IT" sz="2800" dirty="0"/>
          </a:p>
        </p:txBody>
      </p:sp>
      <p:sp>
        <p:nvSpPr>
          <p:cNvPr id="6" name="Rettangolo 5"/>
          <p:cNvSpPr/>
          <p:nvPr/>
        </p:nvSpPr>
        <p:spPr>
          <a:xfrm>
            <a:off x="1699646" y="5072134"/>
            <a:ext cx="9102671" cy="1200329"/>
          </a:xfrm>
          <a:prstGeom prst="rect">
            <a:avLst/>
          </a:prstGeom>
          <a:ln>
            <a:solidFill>
              <a:schemeClr val="bg1"/>
            </a:solidFill>
          </a:ln>
        </p:spPr>
        <p:txBody>
          <a:bodyPr wrap="square">
            <a:spAutoFit/>
          </a:bodyPr>
          <a:lstStyle/>
          <a:p>
            <a:r>
              <a:rPr lang="it-IT" u="sng" dirty="0" smtClean="0">
                <a:latin typeface="+mj-lt"/>
                <a:ea typeface="Times New Roman" panose="02020603050405020304" pitchFamily="18" charset="0"/>
              </a:rPr>
              <a:t>Interrogativi</a:t>
            </a:r>
            <a:endParaRPr lang="it-IT" i="1" u="sng" dirty="0" smtClean="0">
              <a:latin typeface="+mj-lt"/>
              <a:ea typeface="Times New Roman" panose="02020603050405020304" pitchFamily="18" charset="0"/>
            </a:endParaRPr>
          </a:p>
          <a:p>
            <a:r>
              <a:rPr lang="it-IT" dirty="0" smtClean="0">
                <a:latin typeface="+mj-lt"/>
                <a:ea typeface="Times New Roman" panose="02020603050405020304" pitchFamily="18" charset="0"/>
              </a:rPr>
              <a:t>La </a:t>
            </a:r>
            <a:r>
              <a:rPr lang="it-IT" dirty="0">
                <a:latin typeface="+mj-lt"/>
                <a:ea typeface="Times New Roman" panose="02020603050405020304" pitchFamily="18" charset="0"/>
              </a:rPr>
              <a:t>disomogeneità territoriale della diffusione del </a:t>
            </a:r>
            <a:r>
              <a:rPr lang="it-IT" dirty="0" smtClean="0">
                <a:latin typeface="+mj-lt"/>
                <a:ea typeface="Times New Roman" panose="02020603050405020304" pitchFamily="18" charset="0"/>
              </a:rPr>
              <a:t>virus ha avuto </a:t>
            </a:r>
            <a:r>
              <a:rPr lang="it-IT" dirty="0">
                <a:latin typeface="+mj-lt"/>
                <a:ea typeface="Times New Roman" panose="02020603050405020304" pitchFamily="18" charset="0"/>
              </a:rPr>
              <a:t>effetti </a:t>
            </a:r>
            <a:r>
              <a:rPr lang="it-IT" dirty="0" smtClean="0">
                <a:latin typeface="+mj-lt"/>
                <a:ea typeface="Times New Roman" panose="02020603050405020304" pitchFamily="18" charset="0"/>
              </a:rPr>
              <a:t>sulla narrazione sociale dell’emergenza sul </a:t>
            </a:r>
            <a:r>
              <a:rPr lang="it-IT" dirty="0">
                <a:latin typeface="+mj-lt"/>
                <a:ea typeface="Times New Roman" panose="02020603050405020304" pitchFamily="18" charset="0"/>
              </a:rPr>
              <a:t>web, dunque sulla geografia delle sue rappresentazioni e </a:t>
            </a:r>
            <a:r>
              <a:rPr lang="it-IT" dirty="0" smtClean="0">
                <a:latin typeface="+mj-lt"/>
                <a:ea typeface="Times New Roman" panose="02020603050405020304" pitchFamily="18" charset="0"/>
              </a:rPr>
              <a:t>narrazioni? Entro quali modalità? </a:t>
            </a:r>
            <a:endParaRPr lang="it-IT" dirty="0">
              <a:latin typeface="+mj-lt"/>
            </a:endParaRPr>
          </a:p>
        </p:txBody>
      </p:sp>
      <p:sp>
        <p:nvSpPr>
          <p:cNvPr id="7" name="Rettangolo 6"/>
          <p:cNvSpPr/>
          <p:nvPr/>
        </p:nvSpPr>
        <p:spPr>
          <a:xfrm>
            <a:off x="1699646" y="2235694"/>
            <a:ext cx="9102671" cy="1200329"/>
          </a:xfrm>
          <a:prstGeom prst="rect">
            <a:avLst/>
          </a:prstGeom>
          <a:ln>
            <a:solidFill>
              <a:schemeClr val="bg1"/>
            </a:solidFill>
          </a:ln>
        </p:spPr>
        <p:txBody>
          <a:bodyPr wrap="square">
            <a:spAutoFit/>
          </a:bodyPr>
          <a:lstStyle/>
          <a:p>
            <a:r>
              <a:rPr lang="it-IT" u="sng" dirty="0" smtClean="0">
                <a:latin typeface="+mj-lt"/>
                <a:ea typeface="Times New Roman" panose="02020603050405020304" pitchFamily="18" charset="0"/>
              </a:rPr>
              <a:t>Scopo primario</a:t>
            </a:r>
            <a:endParaRPr lang="it-IT" i="1" u="sng" dirty="0" smtClean="0">
              <a:latin typeface="+mj-lt"/>
              <a:ea typeface="Times New Roman" panose="02020603050405020304" pitchFamily="18" charset="0"/>
            </a:endParaRPr>
          </a:p>
          <a:p>
            <a:r>
              <a:rPr lang="it-IT" dirty="0" smtClean="0"/>
              <a:t>Capire se e come </a:t>
            </a:r>
            <a:r>
              <a:rPr lang="it-IT" dirty="0"/>
              <a:t>la dimensione spaziale </a:t>
            </a:r>
            <a:r>
              <a:rPr lang="it-IT" dirty="0" smtClean="0"/>
              <a:t>sia </a:t>
            </a:r>
            <a:r>
              <a:rPr lang="it-IT" dirty="0"/>
              <a:t>utile nell’analisi dei contenuti dei social </a:t>
            </a:r>
            <a:r>
              <a:rPr lang="it-IT" dirty="0" smtClean="0"/>
              <a:t>media quando </a:t>
            </a:r>
            <a:r>
              <a:rPr lang="it-IT" dirty="0"/>
              <a:t>a stravolgere lo scenario quotidiano interviene un fenomeno unico come l’epidemia da Covid-19</a:t>
            </a:r>
            <a:endParaRPr lang="it-IT" dirty="0">
              <a:latin typeface="+mj-lt"/>
            </a:endParaRPr>
          </a:p>
        </p:txBody>
      </p:sp>
      <p:sp>
        <p:nvSpPr>
          <p:cNvPr id="8" name="Rettangolo 7"/>
          <p:cNvSpPr/>
          <p:nvPr/>
        </p:nvSpPr>
        <p:spPr>
          <a:xfrm>
            <a:off x="1699647" y="3653914"/>
            <a:ext cx="9102670" cy="1200329"/>
          </a:xfrm>
          <a:prstGeom prst="rect">
            <a:avLst/>
          </a:prstGeom>
          <a:ln>
            <a:solidFill>
              <a:schemeClr val="bg1"/>
            </a:solidFill>
          </a:ln>
        </p:spPr>
        <p:txBody>
          <a:bodyPr wrap="square">
            <a:spAutoFit/>
          </a:bodyPr>
          <a:lstStyle/>
          <a:p>
            <a:r>
              <a:rPr lang="it-IT" u="sng" dirty="0" smtClean="0">
                <a:latin typeface="+mj-lt"/>
                <a:ea typeface="Times New Roman" panose="02020603050405020304" pitchFamily="18" charset="0"/>
              </a:rPr>
              <a:t>Finalità</a:t>
            </a:r>
            <a:r>
              <a:rPr lang="it-IT" dirty="0" smtClean="0">
                <a:latin typeface="+mj-lt"/>
                <a:ea typeface="Times New Roman" panose="02020603050405020304" pitchFamily="18" charset="0"/>
              </a:rPr>
              <a:t> </a:t>
            </a:r>
          </a:p>
          <a:p>
            <a:r>
              <a:rPr lang="it-IT" dirty="0" smtClean="0">
                <a:latin typeface="+mj-lt"/>
                <a:ea typeface="Times New Roman" panose="02020603050405020304" pitchFamily="18" charset="0"/>
              </a:rPr>
              <a:t>Lo studio </a:t>
            </a:r>
            <a:r>
              <a:rPr lang="it-IT" dirty="0">
                <a:latin typeface="+mj-lt"/>
                <a:ea typeface="Times New Roman" panose="02020603050405020304" pitchFamily="18" charset="0"/>
              </a:rPr>
              <a:t>considera il quadro normativo e il territorio, combinati con la dimensione del contagio, come possibili fattori caratterizzanti la percezione dell’emergenza</a:t>
            </a:r>
            <a:endParaRPr lang="it-IT" dirty="0">
              <a:latin typeface="+mj-lt"/>
            </a:endParaRPr>
          </a:p>
        </p:txBody>
      </p:sp>
    </p:spTree>
    <p:extLst>
      <p:ext uri="{BB962C8B-B14F-4D97-AF65-F5344CB8AC3E}">
        <p14:creationId xmlns:p14="http://schemas.microsoft.com/office/powerpoint/2010/main" val="37351573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Metodi e dati</a:t>
            </a:r>
            <a:br>
              <a:rPr lang="it-IT" dirty="0" smtClean="0"/>
            </a:br>
            <a:r>
              <a:rPr lang="it-IT" sz="2800" dirty="0" smtClean="0"/>
              <a:t>La costruzione del corpus </a:t>
            </a:r>
            <a:r>
              <a:rPr lang="it-IT" sz="2800" dirty="0" err="1" smtClean="0"/>
              <a:t>georeferenziato</a:t>
            </a:r>
            <a:r>
              <a:rPr lang="it-IT" sz="2800" dirty="0" smtClean="0"/>
              <a:t> </a:t>
            </a:r>
            <a:endParaRPr lang="it-IT" sz="2800" dirty="0"/>
          </a:p>
        </p:txBody>
      </p:sp>
      <p:sp>
        <p:nvSpPr>
          <p:cNvPr id="8" name="Rettangolo 7"/>
          <p:cNvSpPr/>
          <p:nvPr/>
        </p:nvSpPr>
        <p:spPr>
          <a:xfrm>
            <a:off x="242801" y="5034647"/>
            <a:ext cx="11139195" cy="1200329"/>
          </a:xfrm>
          <a:prstGeom prst="rect">
            <a:avLst/>
          </a:prstGeom>
          <a:ln>
            <a:solidFill>
              <a:schemeClr val="bg1"/>
            </a:solidFill>
          </a:ln>
        </p:spPr>
        <p:txBody>
          <a:bodyPr wrap="square">
            <a:spAutoFit/>
          </a:bodyPr>
          <a:lstStyle/>
          <a:p>
            <a:r>
              <a:rPr lang="it-IT" u="sng" dirty="0" smtClean="0">
                <a:latin typeface="+mj-lt"/>
                <a:ea typeface="Times New Roman" panose="02020603050405020304" pitchFamily="18" charset="0"/>
              </a:rPr>
              <a:t>Tecnica di estrazione dei </a:t>
            </a:r>
            <a:r>
              <a:rPr lang="it-IT" u="sng" dirty="0" err="1" smtClean="0">
                <a:latin typeface="+mj-lt"/>
                <a:ea typeface="Times New Roman" panose="02020603050405020304" pitchFamily="18" charset="0"/>
              </a:rPr>
              <a:t>tweet</a:t>
            </a:r>
            <a:r>
              <a:rPr lang="it-IT" dirty="0" smtClean="0">
                <a:latin typeface="+mj-lt"/>
                <a:ea typeface="Times New Roman" panose="02020603050405020304" pitchFamily="18" charset="0"/>
                <a:sym typeface="Wingdings" panose="05000000000000000000" pitchFamily="2" charset="2"/>
              </a:rPr>
              <a:t> </a:t>
            </a:r>
            <a:r>
              <a:rPr lang="it-IT" dirty="0"/>
              <a:t>I </a:t>
            </a:r>
            <a:r>
              <a:rPr lang="it-IT" dirty="0" err="1"/>
              <a:t>tweets</a:t>
            </a:r>
            <a:r>
              <a:rPr lang="it-IT" dirty="0"/>
              <a:t> sono stati estratti tramite le API ufficiali di </a:t>
            </a:r>
            <a:r>
              <a:rPr lang="it-IT" dirty="0" err="1"/>
              <a:t>Twitter</a:t>
            </a:r>
            <a:r>
              <a:rPr lang="it-IT" dirty="0"/>
              <a:t> per mezzo del pacchetto ‘</a:t>
            </a:r>
            <a:r>
              <a:rPr lang="it-IT" dirty="0" err="1"/>
              <a:t>rtweet</a:t>
            </a:r>
            <a:r>
              <a:rPr lang="it-IT" dirty="0"/>
              <a:t>’ del software R. Le </a:t>
            </a:r>
            <a:r>
              <a:rPr lang="it-IT" dirty="0" smtClean="0"/>
              <a:t>API (</a:t>
            </a:r>
            <a:r>
              <a:rPr lang="it-IT" i="1" dirty="0"/>
              <a:t>Application Programming </a:t>
            </a:r>
            <a:r>
              <a:rPr lang="it-IT" i="1" dirty="0" err="1"/>
              <a:t>Interfaces</a:t>
            </a:r>
            <a:r>
              <a:rPr lang="it-IT" dirty="0"/>
              <a:t>, ovvero le interfacce di programmazione delle </a:t>
            </a:r>
            <a:r>
              <a:rPr lang="it-IT" dirty="0" smtClean="0"/>
              <a:t>applicazioni) </a:t>
            </a:r>
            <a:r>
              <a:rPr lang="it-IT" dirty="0"/>
              <a:t>di </a:t>
            </a:r>
            <a:r>
              <a:rPr lang="it-IT" dirty="0" err="1"/>
              <a:t>Twitter</a:t>
            </a:r>
            <a:r>
              <a:rPr lang="it-IT" dirty="0"/>
              <a:t> ci hanno consentito l’estrazione automatica di tutti i </a:t>
            </a:r>
            <a:r>
              <a:rPr lang="it-IT" dirty="0" err="1"/>
              <a:t>tweet</a:t>
            </a:r>
            <a:r>
              <a:rPr lang="it-IT" dirty="0"/>
              <a:t> prodotti tramite </a:t>
            </a:r>
            <a:r>
              <a:rPr lang="it-IT" dirty="0" smtClean="0"/>
              <a:t>gli </a:t>
            </a:r>
            <a:r>
              <a:rPr lang="it-IT" dirty="0" err="1" smtClean="0"/>
              <a:t>hashtag</a:t>
            </a:r>
            <a:r>
              <a:rPr lang="it-IT" dirty="0" smtClean="0"/>
              <a:t> selezionati</a:t>
            </a:r>
            <a:endParaRPr lang="it-IT" i="1" dirty="0">
              <a:ea typeface="Times New Roman" panose="02020603050405020304" pitchFamily="18" charset="0"/>
            </a:endParaRPr>
          </a:p>
        </p:txBody>
      </p:sp>
      <p:sp>
        <p:nvSpPr>
          <p:cNvPr id="13" name="CasellaDiTesto 12"/>
          <p:cNvSpPr txBox="1"/>
          <p:nvPr/>
        </p:nvSpPr>
        <p:spPr>
          <a:xfrm>
            <a:off x="242803" y="2525520"/>
            <a:ext cx="8327760" cy="2238153"/>
          </a:xfrm>
          <a:prstGeom prst="rect">
            <a:avLst/>
          </a:prstGeom>
          <a:solidFill>
            <a:schemeClr val="tx1"/>
          </a:solidFill>
        </p:spPr>
        <p:txBody>
          <a:bodyPr wrap="square" rtlCol="0">
            <a:spAutoFit/>
          </a:bodyPr>
          <a:lstStyle/>
          <a:p>
            <a:endParaRPr lang="it-IT" dirty="0"/>
          </a:p>
        </p:txBody>
      </p:sp>
      <p:pic>
        <p:nvPicPr>
          <p:cNvPr id="15" name="Immagine 14"/>
          <p:cNvPicPr>
            <a:picLocks noChangeAspect="1"/>
          </p:cNvPicPr>
          <p:nvPr/>
        </p:nvPicPr>
        <p:blipFill>
          <a:blip r:embed="rId2"/>
          <a:stretch>
            <a:fillRect/>
          </a:stretch>
        </p:blipFill>
        <p:spPr>
          <a:xfrm>
            <a:off x="-704062" y="2502341"/>
            <a:ext cx="10591860" cy="2532305"/>
          </a:xfrm>
          <a:prstGeom prst="rect">
            <a:avLst/>
          </a:prstGeom>
        </p:spPr>
      </p:pic>
      <p:sp>
        <p:nvSpPr>
          <p:cNvPr id="16" name="Rettangolo 15"/>
          <p:cNvSpPr/>
          <p:nvPr/>
        </p:nvSpPr>
        <p:spPr>
          <a:xfrm>
            <a:off x="242802" y="2134494"/>
            <a:ext cx="8327762" cy="338554"/>
          </a:xfrm>
          <a:prstGeom prst="rect">
            <a:avLst/>
          </a:prstGeom>
          <a:ln>
            <a:solidFill>
              <a:schemeClr val="bg1"/>
            </a:solidFill>
          </a:ln>
        </p:spPr>
        <p:txBody>
          <a:bodyPr wrap="square">
            <a:spAutoFit/>
          </a:bodyPr>
          <a:lstStyle/>
          <a:p>
            <a:r>
              <a:rPr lang="it-IT" sz="1600" u="sng" dirty="0" smtClean="0">
                <a:latin typeface="+mj-lt"/>
                <a:ea typeface="Times New Roman" panose="02020603050405020304" pitchFamily="18" charset="0"/>
              </a:rPr>
              <a:t>GRIGLIA DEGLI HASHTAG SELEZIONATI PER TEMATICA E FASE NORMATIVA</a:t>
            </a:r>
            <a:endParaRPr lang="it-IT" sz="1600" i="1" dirty="0" smtClean="0">
              <a:latin typeface="+mj-lt"/>
              <a:ea typeface="Times New Roman" panose="02020603050405020304" pitchFamily="18" charset="0"/>
            </a:endParaRPr>
          </a:p>
        </p:txBody>
      </p:sp>
      <p:sp>
        <p:nvSpPr>
          <p:cNvPr id="18" name="Rettangolo 17"/>
          <p:cNvSpPr/>
          <p:nvPr/>
        </p:nvSpPr>
        <p:spPr>
          <a:xfrm>
            <a:off x="242802" y="6237155"/>
            <a:ext cx="11139195" cy="369332"/>
          </a:xfrm>
          <a:prstGeom prst="rect">
            <a:avLst/>
          </a:prstGeom>
          <a:ln>
            <a:solidFill>
              <a:schemeClr val="bg1"/>
            </a:solidFill>
          </a:ln>
        </p:spPr>
        <p:txBody>
          <a:bodyPr wrap="square">
            <a:spAutoFit/>
          </a:bodyPr>
          <a:lstStyle/>
          <a:p>
            <a:r>
              <a:rPr lang="it-IT" u="sng" dirty="0" smtClean="0">
                <a:latin typeface="+mj-lt"/>
                <a:ea typeface="Times New Roman" panose="02020603050405020304" pitchFamily="18" charset="0"/>
              </a:rPr>
              <a:t>Periodi di estrazione</a:t>
            </a:r>
            <a:r>
              <a:rPr lang="it-IT" dirty="0" smtClean="0">
                <a:latin typeface="+mj-lt"/>
                <a:ea typeface="Times New Roman" panose="02020603050405020304" pitchFamily="18" charset="0"/>
                <a:sym typeface="Wingdings" panose="05000000000000000000" pitchFamily="2" charset="2"/>
              </a:rPr>
              <a:t></a:t>
            </a:r>
            <a:r>
              <a:rPr lang="it-IT" dirty="0">
                <a:latin typeface="+mj-lt"/>
                <a:ea typeface="Times New Roman" panose="02020603050405020304" pitchFamily="18" charset="0"/>
                <a:sym typeface="Wingdings" panose="05000000000000000000" pitchFamily="2" charset="2"/>
              </a:rPr>
              <a:t> </a:t>
            </a:r>
            <a:r>
              <a:rPr lang="it-IT" dirty="0" smtClean="0">
                <a:latin typeface="+mj-lt"/>
                <a:ea typeface="Times New Roman" panose="02020603050405020304" pitchFamily="18" charset="0"/>
                <a:sym typeface="Wingdings" panose="05000000000000000000" pitchFamily="2" charset="2"/>
              </a:rPr>
              <a:t>dal 5 al 16 Marzo e dal 29 Marzo al 10 Giugno 2020 </a:t>
            </a:r>
            <a:endParaRPr lang="it-IT" i="1" dirty="0">
              <a:ea typeface="Times New Roman" panose="02020603050405020304" pitchFamily="18" charset="0"/>
            </a:endParaRPr>
          </a:p>
        </p:txBody>
      </p:sp>
      <p:sp>
        <p:nvSpPr>
          <p:cNvPr id="3" name="CasellaDiTesto 2"/>
          <p:cNvSpPr txBox="1"/>
          <p:nvPr/>
        </p:nvSpPr>
        <p:spPr>
          <a:xfrm>
            <a:off x="8678930" y="2982876"/>
            <a:ext cx="3232241" cy="1569660"/>
          </a:xfrm>
          <a:prstGeom prst="rect">
            <a:avLst/>
          </a:prstGeom>
          <a:noFill/>
        </p:spPr>
        <p:txBody>
          <a:bodyPr wrap="square" rtlCol="0">
            <a:spAutoFit/>
          </a:bodyPr>
          <a:lstStyle/>
          <a:p>
            <a:r>
              <a:rPr lang="it-IT" sz="1600" dirty="0" smtClean="0"/>
              <a:t>Gli </a:t>
            </a:r>
            <a:r>
              <a:rPr lang="it-IT" sz="1600" dirty="0" err="1" smtClean="0"/>
              <a:t>hashtag</a:t>
            </a:r>
            <a:r>
              <a:rPr lang="it-IT" sz="1600" dirty="0" smtClean="0"/>
              <a:t> sono stati selezionati tra i </a:t>
            </a:r>
            <a:r>
              <a:rPr lang="it-IT" sz="1600" dirty="0" err="1" smtClean="0"/>
              <a:t>topic</a:t>
            </a:r>
            <a:r>
              <a:rPr lang="it-IT" sz="1600" dirty="0" smtClean="0"/>
              <a:t> trend di ciascun periodo, secondo due categorie di significato (conoscenza e pro-attività sull’emergenza)</a:t>
            </a:r>
          </a:p>
        </p:txBody>
      </p:sp>
    </p:spTree>
    <p:extLst>
      <p:ext uri="{BB962C8B-B14F-4D97-AF65-F5344CB8AC3E}">
        <p14:creationId xmlns:p14="http://schemas.microsoft.com/office/powerpoint/2010/main" val="21081958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Metodi e dati</a:t>
            </a:r>
            <a:br>
              <a:rPr lang="it-IT" dirty="0" smtClean="0"/>
            </a:br>
            <a:r>
              <a:rPr lang="it-IT" sz="2800" dirty="0" smtClean="0"/>
              <a:t>La costruzione del corpus </a:t>
            </a:r>
            <a:r>
              <a:rPr lang="it-IT" sz="2800" dirty="0" err="1" smtClean="0"/>
              <a:t>georeferenziato</a:t>
            </a:r>
            <a:r>
              <a:rPr lang="it-IT" sz="2800" dirty="0" smtClean="0"/>
              <a:t> </a:t>
            </a:r>
            <a:endParaRPr lang="it-IT" sz="2800" dirty="0"/>
          </a:p>
        </p:txBody>
      </p:sp>
      <p:pic>
        <p:nvPicPr>
          <p:cNvPr id="3074" name="image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312" y="3397743"/>
            <a:ext cx="7940301" cy="335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ttangolo 8"/>
          <p:cNvSpPr/>
          <p:nvPr/>
        </p:nvSpPr>
        <p:spPr>
          <a:xfrm>
            <a:off x="165312" y="2614238"/>
            <a:ext cx="7940302" cy="646331"/>
          </a:xfrm>
          <a:prstGeom prst="rect">
            <a:avLst/>
          </a:prstGeom>
          <a:ln>
            <a:solidFill>
              <a:schemeClr val="bg1"/>
            </a:solidFill>
          </a:ln>
        </p:spPr>
        <p:txBody>
          <a:bodyPr wrap="square">
            <a:spAutoFit/>
          </a:bodyPr>
          <a:lstStyle/>
          <a:p>
            <a:r>
              <a:rPr lang="it-IT" u="sng" dirty="0" smtClean="0">
                <a:latin typeface="+mj-lt"/>
                <a:ea typeface="Times New Roman" panose="02020603050405020304" pitchFamily="18" charset="0"/>
              </a:rPr>
              <a:t>Corpus definitivo</a:t>
            </a:r>
            <a:r>
              <a:rPr lang="it-IT" dirty="0" smtClean="0">
                <a:latin typeface="+mj-lt"/>
                <a:ea typeface="Times New Roman" panose="02020603050405020304" pitchFamily="18" charset="0"/>
                <a:sym typeface="Wingdings" panose="05000000000000000000" pitchFamily="2" charset="2"/>
              </a:rPr>
              <a:t> 37545 </a:t>
            </a:r>
            <a:r>
              <a:rPr lang="it-IT" dirty="0" err="1" smtClean="0">
                <a:latin typeface="+mj-lt"/>
                <a:ea typeface="Times New Roman" panose="02020603050405020304" pitchFamily="18" charset="0"/>
                <a:sym typeface="Wingdings" panose="05000000000000000000" pitchFamily="2" charset="2"/>
              </a:rPr>
              <a:t>Tweet</a:t>
            </a:r>
            <a:r>
              <a:rPr lang="it-IT" dirty="0" smtClean="0">
                <a:latin typeface="+mj-lt"/>
                <a:ea typeface="Times New Roman" panose="02020603050405020304" pitchFamily="18" charset="0"/>
                <a:sym typeface="Wingdings" panose="05000000000000000000" pitchFamily="2" charset="2"/>
              </a:rPr>
              <a:t> </a:t>
            </a:r>
            <a:r>
              <a:rPr lang="it-IT" dirty="0" err="1" smtClean="0">
                <a:latin typeface="+mj-lt"/>
                <a:ea typeface="Times New Roman" panose="02020603050405020304" pitchFamily="18" charset="0"/>
                <a:sym typeface="Wingdings" panose="05000000000000000000" pitchFamily="2" charset="2"/>
              </a:rPr>
              <a:t>georeferenziati</a:t>
            </a:r>
            <a:r>
              <a:rPr lang="it-IT" dirty="0" smtClean="0">
                <a:latin typeface="+mj-lt"/>
                <a:ea typeface="Times New Roman" panose="02020603050405020304" pitchFamily="18" charset="0"/>
                <a:sym typeface="Wingdings" panose="05000000000000000000" pitchFamily="2" charset="2"/>
              </a:rPr>
              <a:t> (esclusi </a:t>
            </a:r>
            <a:r>
              <a:rPr lang="it-IT" dirty="0" err="1" smtClean="0">
                <a:latin typeface="+mj-lt"/>
                <a:ea typeface="Times New Roman" panose="02020603050405020304" pitchFamily="18" charset="0"/>
                <a:sym typeface="Wingdings" panose="05000000000000000000" pitchFamily="2" charset="2"/>
              </a:rPr>
              <a:t>retweet</a:t>
            </a:r>
            <a:r>
              <a:rPr lang="it-IT" dirty="0" smtClean="0">
                <a:latin typeface="+mj-lt"/>
                <a:ea typeface="Times New Roman" panose="02020603050405020304" pitchFamily="18" charset="0"/>
                <a:sym typeface="Wingdings" panose="05000000000000000000" pitchFamily="2" charset="2"/>
              </a:rPr>
              <a:t>) prodotti da 10516 account </a:t>
            </a:r>
            <a:endParaRPr lang="it-IT" i="1" dirty="0" smtClean="0">
              <a:latin typeface="+mj-lt"/>
              <a:ea typeface="Times New Roman" panose="02020603050405020304" pitchFamily="18" charset="0"/>
            </a:endParaRPr>
          </a:p>
        </p:txBody>
      </p:sp>
      <p:sp>
        <p:nvSpPr>
          <p:cNvPr id="6" name="Rettangolo 5"/>
          <p:cNvSpPr/>
          <p:nvPr/>
        </p:nvSpPr>
        <p:spPr>
          <a:xfrm>
            <a:off x="8230382" y="5370442"/>
            <a:ext cx="3808495" cy="1384995"/>
          </a:xfrm>
          <a:prstGeom prst="rect">
            <a:avLst/>
          </a:prstGeom>
          <a:ln>
            <a:solidFill>
              <a:schemeClr val="bg1"/>
            </a:solidFill>
          </a:ln>
        </p:spPr>
        <p:txBody>
          <a:bodyPr wrap="square">
            <a:spAutoFit/>
          </a:bodyPr>
          <a:lstStyle/>
          <a:p>
            <a:r>
              <a:rPr lang="it-IT" sz="1200" u="sng" dirty="0" smtClean="0">
                <a:latin typeface="+mj-lt"/>
                <a:ea typeface="Times New Roman" panose="02020603050405020304" pitchFamily="18" charset="0"/>
              </a:rPr>
              <a:t>Nota sulla costruzione del corpus di </a:t>
            </a:r>
            <a:r>
              <a:rPr lang="it-IT" sz="1200" u="sng" dirty="0" err="1" smtClean="0">
                <a:latin typeface="+mj-lt"/>
                <a:ea typeface="Times New Roman" panose="02020603050405020304" pitchFamily="18" charset="0"/>
              </a:rPr>
              <a:t>tweet</a:t>
            </a:r>
            <a:endParaRPr lang="it-IT" sz="1200" u="sng" dirty="0" smtClean="0">
              <a:latin typeface="+mj-lt"/>
              <a:ea typeface="Times New Roman" panose="02020603050405020304" pitchFamily="18" charset="0"/>
            </a:endParaRPr>
          </a:p>
          <a:p>
            <a:pPr marL="285750" indent="-285750">
              <a:buFont typeface="Wingdings" panose="05000000000000000000" pitchFamily="2" charset="2"/>
              <a:buChar char="à"/>
            </a:pPr>
            <a:r>
              <a:rPr lang="it-IT" sz="1200" dirty="0" smtClean="0">
                <a:latin typeface="+mj-lt"/>
                <a:ea typeface="Times New Roman" panose="02020603050405020304" pitchFamily="18" charset="0"/>
                <a:sym typeface="Wingdings" panose="05000000000000000000" pitchFamily="2" charset="2"/>
              </a:rPr>
              <a:t>L’estrazione tramite </a:t>
            </a:r>
            <a:r>
              <a:rPr lang="it-IT" sz="1200" dirty="0" err="1" smtClean="0">
                <a:latin typeface="+mj-lt"/>
                <a:ea typeface="Times New Roman" panose="02020603050405020304" pitchFamily="18" charset="0"/>
                <a:sym typeface="Wingdings" panose="05000000000000000000" pitchFamily="2" charset="2"/>
              </a:rPr>
              <a:t>search</a:t>
            </a:r>
            <a:r>
              <a:rPr lang="it-IT" sz="1200" dirty="0" smtClean="0">
                <a:latin typeface="+mj-lt"/>
                <a:ea typeface="Times New Roman" panose="02020603050405020304" pitchFamily="18" charset="0"/>
                <a:sym typeface="Wingdings" panose="05000000000000000000" pitchFamily="2" charset="2"/>
              </a:rPr>
              <a:t> API di </a:t>
            </a:r>
            <a:r>
              <a:rPr lang="it-IT" sz="1200" dirty="0" err="1" smtClean="0">
                <a:latin typeface="+mj-lt"/>
                <a:ea typeface="Times New Roman" panose="02020603050405020304" pitchFamily="18" charset="0"/>
                <a:sym typeface="Wingdings" panose="05000000000000000000" pitchFamily="2" charset="2"/>
              </a:rPr>
              <a:t>Twitter</a:t>
            </a:r>
            <a:r>
              <a:rPr lang="it-IT" sz="1200" dirty="0" smtClean="0">
                <a:latin typeface="+mj-lt"/>
                <a:ea typeface="Times New Roman" panose="02020603050405020304" pitchFamily="18" charset="0"/>
                <a:sym typeface="Wingdings" panose="05000000000000000000" pitchFamily="2" charset="2"/>
              </a:rPr>
              <a:t> privilegia la pertinenza delle </a:t>
            </a:r>
            <a:r>
              <a:rPr lang="it-IT" sz="1200" dirty="0" err="1" smtClean="0">
                <a:latin typeface="+mj-lt"/>
                <a:ea typeface="Times New Roman" panose="02020603050405020304" pitchFamily="18" charset="0"/>
                <a:sym typeface="Wingdings" panose="05000000000000000000" pitchFamily="2" charset="2"/>
              </a:rPr>
              <a:t>search</a:t>
            </a:r>
            <a:r>
              <a:rPr lang="it-IT" sz="1200" dirty="0" smtClean="0">
                <a:latin typeface="+mj-lt"/>
                <a:ea typeface="Times New Roman" panose="02020603050405020304" pitchFamily="18" charset="0"/>
                <a:sym typeface="Wingdings" panose="05000000000000000000" pitchFamily="2" charset="2"/>
              </a:rPr>
              <a:t> </a:t>
            </a:r>
            <a:r>
              <a:rPr lang="it-IT" sz="1200" dirty="0" err="1" smtClean="0">
                <a:latin typeface="+mj-lt"/>
                <a:ea typeface="Times New Roman" panose="02020603050405020304" pitchFamily="18" charset="0"/>
                <a:sym typeface="Wingdings" panose="05000000000000000000" pitchFamily="2" charset="2"/>
              </a:rPr>
              <a:t>key</a:t>
            </a:r>
            <a:r>
              <a:rPr lang="it-IT" sz="1200" dirty="0" smtClean="0">
                <a:latin typeface="+mj-lt"/>
                <a:ea typeface="Times New Roman" panose="02020603050405020304" pitchFamily="18" charset="0"/>
                <a:sym typeface="Wingdings" panose="05000000000000000000" pitchFamily="2" charset="2"/>
              </a:rPr>
              <a:t> anziché la completezza (sono esclusi i </a:t>
            </a:r>
            <a:r>
              <a:rPr lang="it-IT" sz="1200" dirty="0" err="1" smtClean="0">
                <a:latin typeface="+mj-lt"/>
                <a:ea typeface="Times New Roman" panose="02020603050405020304" pitchFamily="18" charset="0"/>
                <a:sym typeface="Wingdings" panose="05000000000000000000" pitchFamily="2" charset="2"/>
              </a:rPr>
              <a:t>tweet</a:t>
            </a:r>
            <a:r>
              <a:rPr lang="it-IT" sz="1200" dirty="0" smtClean="0">
                <a:latin typeface="+mj-lt"/>
                <a:ea typeface="Times New Roman" panose="02020603050405020304" pitchFamily="18" charset="0"/>
                <a:sym typeface="Wingdings" panose="05000000000000000000" pitchFamily="2" charset="2"/>
              </a:rPr>
              <a:t> degli account con limiti di privacy e quelli giudicati come probabile SPAM)</a:t>
            </a:r>
          </a:p>
          <a:p>
            <a:pPr marL="285750" indent="-285750">
              <a:buFont typeface="Wingdings" panose="05000000000000000000" pitchFamily="2" charset="2"/>
              <a:buChar char="à"/>
            </a:pPr>
            <a:endParaRPr lang="it-IT" sz="1200" i="1" dirty="0">
              <a:ea typeface="Times New Roman" panose="02020603050405020304" pitchFamily="18" charset="0"/>
            </a:endParaRPr>
          </a:p>
        </p:txBody>
      </p:sp>
      <p:sp>
        <p:nvSpPr>
          <p:cNvPr id="7" name="Rettangolo 6"/>
          <p:cNvSpPr/>
          <p:nvPr/>
        </p:nvSpPr>
        <p:spPr>
          <a:xfrm>
            <a:off x="8230382" y="3397743"/>
            <a:ext cx="3808495" cy="1384995"/>
          </a:xfrm>
          <a:prstGeom prst="rect">
            <a:avLst/>
          </a:prstGeom>
          <a:ln>
            <a:solidFill>
              <a:schemeClr val="bg1"/>
            </a:solidFill>
          </a:ln>
        </p:spPr>
        <p:txBody>
          <a:bodyPr wrap="square">
            <a:spAutoFit/>
          </a:bodyPr>
          <a:lstStyle/>
          <a:p>
            <a:r>
              <a:rPr lang="it-IT" sz="1200" u="sng" dirty="0" smtClean="0">
                <a:latin typeface="+mj-lt"/>
                <a:ea typeface="Times New Roman" panose="02020603050405020304" pitchFamily="18" charset="0"/>
              </a:rPr>
              <a:t>Trend temporale dei </a:t>
            </a:r>
            <a:r>
              <a:rPr lang="it-IT" sz="1200" u="sng" dirty="0" err="1" smtClean="0">
                <a:latin typeface="+mj-lt"/>
                <a:ea typeface="Times New Roman" panose="02020603050405020304" pitchFamily="18" charset="0"/>
              </a:rPr>
              <a:t>tweet</a:t>
            </a:r>
            <a:r>
              <a:rPr lang="it-IT" sz="1200" u="sng" dirty="0" smtClean="0">
                <a:latin typeface="+mj-lt"/>
                <a:ea typeface="Times New Roman" panose="02020603050405020304" pitchFamily="18" charset="0"/>
              </a:rPr>
              <a:t> con </a:t>
            </a:r>
            <a:r>
              <a:rPr lang="it-IT" sz="1200" u="sng" dirty="0" err="1" smtClean="0">
                <a:latin typeface="+mj-lt"/>
                <a:ea typeface="Times New Roman" panose="02020603050405020304" pitchFamily="18" charset="0"/>
              </a:rPr>
              <a:t>geotagging</a:t>
            </a:r>
            <a:endParaRPr lang="it-IT" sz="1200" u="sng" dirty="0" smtClean="0">
              <a:latin typeface="+mj-lt"/>
              <a:ea typeface="Times New Roman" panose="02020603050405020304" pitchFamily="18" charset="0"/>
            </a:endParaRPr>
          </a:p>
          <a:p>
            <a:pPr marL="285750" indent="-285750">
              <a:buFont typeface="Wingdings" panose="05000000000000000000" pitchFamily="2" charset="2"/>
              <a:buChar char="à"/>
            </a:pPr>
            <a:r>
              <a:rPr lang="it-IT" sz="1200" dirty="0" smtClean="0">
                <a:latin typeface="+mj-lt"/>
                <a:ea typeface="Times New Roman" panose="02020603050405020304" pitchFamily="18" charset="0"/>
                <a:sym typeface="Wingdings" panose="05000000000000000000" pitchFamily="2" charset="2"/>
              </a:rPr>
              <a:t>L’utenza ha prodotto una media di circa 1300 </a:t>
            </a:r>
            <a:r>
              <a:rPr lang="it-IT" sz="1200" dirty="0" err="1" smtClean="0">
                <a:latin typeface="+mj-lt"/>
                <a:ea typeface="Times New Roman" panose="02020603050405020304" pitchFamily="18" charset="0"/>
                <a:sym typeface="Wingdings" panose="05000000000000000000" pitchFamily="2" charset="2"/>
              </a:rPr>
              <a:t>tweet</a:t>
            </a:r>
            <a:r>
              <a:rPr lang="it-IT" sz="1200" dirty="0" smtClean="0">
                <a:latin typeface="+mj-lt"/>
                <a:ea typeface="Times New Roman" panose="02020603050405020304" pitchFamily="18" charset="0"/>
                <a:sym typeface="Wingdings" panose="05000000000000000000" pitchFamily="2" charset="2"/>
              </a:rPr>
              <a:t> al giorno durante le prime due fasi, per poi progressivamente diminuire nelle ultime tre fasi normative (rispettivamente 388, 312 e 152 </a:t>
            </a:r>
            <a:r>
              <a:rPr lang="it-IT" sz="1200" dirty="0" err="1" smtClean="0">
                <a:latin typeface="+mj-lt"/>
                <a:ea typeface="Times New Roman" panose="02020603050405020304" pitchFamily="18" charset="0"/>
                <a:sym typeface="Wingdings" panose="05000000000000000000" pitchFamily="2" charset="2"/>
              </a:rPr>
              <a:t>tweet</a:t>
            </a:r>
            <a:r>
              <a:rPr lang="it-IT" sz="1200" dirty="0" smtClean="0">
                <a:latin typeface="+mj-lt"/>
                <a:ea typeface="Times New Roman" panose="02020603050405020304" pitchFamily="18" charset="0"/>
                <a:sym typeface="Wingdings" panose="05000000000000000000" pitchFamily="2" charset="2"/>
              </a:rPr>
              <a:t> giornalieri)</a:t>
            </a:r>
            <a:endParaRPr lang="it-IT" sz="1200" dirty="0" smtClean="0">
              <a:latin typeface="+mj-lt"/>
              <a:ea typeface="Times New Roman" panose="02020603050405020304" pitchFamily="18" charset="0"/>
              <a:sym typeface="Wingdings" panose="05000000000000000000" pitchFamily="2" charset="2"/>
            </a:endParaRPr>
          </a:p>
          <a:p>
            <a:pPr marL="285750" indent="-285750">
              <a:buFont typeface="Wingdings" panose="05000000000000000000" pitchFamily="2" charset="2"/>
              <a:buChar char="à"/>
            </a:pPr>
            <a:endParaRPr lang="it-IT" sz="1200" i="1" dirty="0">
              <a:ea typeface="Times New Roman" panose="02020603050405020304" pitchFamily="18" charset="0"/>
            </a:endParaRPr>
          </a:p>
        </p:txBody>
      </p:sp>
    </p:spTree>
    <p:extLst>
      <p:ext uri="{BB962C8B-B14F-4D97-AF65-F5344CB8AC3E}">
        <p14:creationId xmlns:p14="http://schemas.microsoft.com/office/powerpoint/2010/main" val="3078215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810000" y="447188"/>
            <a:ext cx="10571998" cy="970450"/>
          </a:xfrm>
        </p:spPr>
        <p:txBody>
          <a:bodyPr/>
          <a:lstStyle/>
          <a:p>
            <a:r>
              <a:rPr lang="it-IT" dirty="0" smtClean="0"/>
              <a:t>Metodi e dati</a:t>
            </a:r>
            <a:br>
              <a:rPr lang="it-IT" dirty="0" smtClean="0"/>
            </a:br>
            <a:r>
              <a:rPr lang="it-IT" sz="2800" dirty="0" smtClean="0"/>
              <a:t>Il modello e le dimensioni di analisi </a:t>
            </a:r>
            <a:endParaRPr lang="it-IT" sz="2800" dirty="0"/>
          </a:p>
        </p:txBody>
      </p:sp>
      <p:sp>
        <p:nvSpPr>
          <p:cNvPr id="5" name="Rettangolo 4"/>
          <p:cNvSpPr/>
          <p:nvPr/>
        </p:nvSpPr>
        <p:spPr>
          <a:xfrm>
            <a:off x="351295" y="2289711"/>
            <a:ext cx="5383078" cy="1661993"/>
          </a:xfrm>
          <a:prstGeom prst="rect">
            <a:avLst/>
          </a:prstGeom>
          <a:ln>
            <a:solidFill>
              <a:schemeClr val="bg1"/>
            </a:solidFill>
          </a:ln>
        </p:spPr>
        <p:txBody>
          <a:bodyPr wrap="square">
            <a:spAutoFit/>
          </a:bodyPr>
          <a:lstStyle/>
          <a:p>
            <a:r>
              <a:rPr lang="it-IT" u="sng" dirty="0" smtClean="0">
                <a:effectLst>
                  <a:outerShdw blurRad="38100" dist="38100" dir="2700000" algn="tl">
                    <a:srgbClr val="000000">
                      <a:alpha val="43137"/>
                    </a:srgbClr>
                  </a:outerShdw>
                </a:effectLst>
                <a:latin typeface="+mj-lt"/>
                <a:ea typeface="Times New Roman" panose="02020603050405020304" pitchFamily="18" charset="0"/>
              </a:rPr>
              <a:t>Dimensione Normativa</a:t>
            </a:r>
          </a:p>
          <a:p>
            <a:r>
              <a:rPr lang="it-IT" sz="1600" i="1" dirty="0" err="1"/>
              <a:t>Zonerosse</a:t>
            </a:r>
            <a:r>
              <a:rPr lang="it-IT" sz="1600" dirty="0"/>
              <a:t> (5-10 Marzo)</a:t>
            </a:r>
          </a:p>
          <a:p>
            <a:r>
              <a:rPr lang="it-IT" sz="1600" i="1" dirty="0" err="1"/>
              <a:t>Iorestoacasa</a:t>
            </a:r>
            <a:r>
              <a:rPr lang="it-IT" sz="1600" dirty="0"/>
              <a:t> (11-16 Marzo)</a:t>
            </a:r>
          </a:p>
          <a:p>
            <a:r>
              <a:rPr lang="it-IT" sz="1600" i="1" dirty="0" err="1"/>
              <a:t>ChiudiItalia</a:t>
            </a:r>
            <a:r>
              <a:rPr lang="it-IT" sz="1600" dirty="0"/>
              <a:t> (29 Marzo-3 Maggio)</a:t>
            </a:r>
          </a:p>
          <a:p>
            <a:r>
              <a:rPr lang="it-IT" sz="1600" i="1" dirty="0"/>
              <a:t>Fase2</a:t>
            </a:r>
            <a:r>
              <a:rPr lang="it-IT" sz="1600" dirty="0"/>
              <a:t> (4- 17 Maggio)</a:t>
            </a:r>
          </a:p>
          <a:p>
            <a:r>
              <a:rPr lang="it-IT" sz="1600" i="1" dirty="0"/>
              <a:t>Nuove riaperture </a:t>
            </a:r>
            <a:r>
              <a:rPr lang="it-IT" sz="1600" dirty="0" smtClean="0"/>
              <a:t>(</a:t>
            </a:r>
            <a:r>
              <a:rPr lang="it-IT" sz="1600" dirty="0" smtClean="0"/>
              <a:t>18 </a:t>
            </a:r>
            <a:r>
              <a:rPr lang="it-IT" sz="1600" dirty="0" smtClean="0"/>
              <a:t>Maggio-10 </a:t>
            </a:r>
            <a:r>
              <a:rPr lang="it-IT" sz="1600" dirty="0" smtClean="0"/>
              <a:t>Giugno)</a:t>
            </a:r>
            <a:endParaRPr lang="it-IT" sz="1600" dirty="0" smtClean="0">
              <a:latin typeface="+mj-lt"/>
              <a:ea typeface="Times New Roman" panose="02020603050405020304" pitchFamily="18" charset="0"/>
            </a:endParaRPr>
          </a:p>
        </p:txBody>
      </p:sp>
      <p:sp>
        <p:nvSpPr>
          <p:cNvPr id="6" name="Freccia a destra 5"/>
          <p:cNvSpPr/>
          <p:nvPr/>
        </p:nvSpPr>
        <p:spPr>
          <a:xfrm>
            <a:off x="6400800" y="3918211"/>
            <a:ext cx="852407" cy="3409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a:off x="351295" y="4208224"/>
            <a:ext cx="5383078" cy="615553"/>
          </a:xfrm>
          <a:prstGeom prst="rect">
            <a:avLst/>
          </a:prstGeom>
          <a:ln>
            <a:solidFill>
              <a:schemeClr val="bg1"/>
            </a:solidFill>
          </a:ln>
        </p:spPr>
        <p:txBody>
          <a:bodyPr wrap="square">
            <a:spAutoFit/>
          </a:bodyPr>
          <a:lstStyle/>
          <a:p>
            <a:r>
              <a:rPr lang="it-IT" u="sng" dirty="0" smtClean="0">
                <a:effectLst>
                  <a:outerShdw blurRad="38100" dist="38100" dir="2700000" algn="tl">
                    <a:srgbClr val="000000">
                      <a:alpha val="43137"/>
                    </a:srgbClr>
                  </a:outerShdw>
                </a:effectLst>
                <a:latin typeface="+mj-lt"/>
                <a:ea typeface="Times New Roman" panose="02020603050405020304" pitchFamily="18" charset="0"/>
              </a:rPr>
              <a:t>Dimensione Territoriale</a:t>
            </a:r>
          </a:p>
          <a:p>
            <a:r>
              <a:rPr lang="it-IT" sz="1600" i="1" dirty="0" smtClean="0"/>
              <a:t>Appartenenza regionale dei contenuti</a:t>
            </a:r>
            <a:endParaRPr lang="it-IT" sz="1600" dirty="0" smtClean="0"/>
          </a:p>
        </p:txBody>
      </p:sp>
      <p:sp>
        <p:nvSpPr>
          <p:cNvPr id="9" name="Rettangolo 8"/>
          <p:cNvSpPr/>
          <p:nvPr/>
        </p:nvSpPr>
        <p:spPr>
          <a:xfrm>
            <a:off x="351295" y="5102927"/>
            <a:ext cx="5383078" cy="861774"/>
          </a:xfrm>
          <a:prstGeom prst="rect">
            <a:avLst/>
          </a:prstGeom>
          <a:ln>
            <a:solidFill>
              <a:schemeClr val="bg1"/>
            </a:solidFill>
          </a:ln>
        </p:spPr>
        <p:txBody>
          <a:bodyPr wrap="square">
            <a:spAutoFit/>
          </a:bodyPr>
          <a:lstStyle/>
          <a:p>
            <a:r>
              <a:rPr lang="it-IT" u="sng" dirty="0" smtClean="0">
                <a:effectLst>
                  <a:outerShdw blurRad="38100" dist="38100" dir="2700000" algn="tl">
                    <a:srgbClr val="000000">
                      <a:alpha val="43137"/>
                    </a:srgbClr>
                  </a:outerShdw>
                </a:effectLst>
                <a:latin typeface="+mj-lt"/>
                <a:ea typeface="Times New Roman" panose="02020603050405020304" pitchFamily="18" charset="0"/>
              </a:rPr>
              <a:t>Dimensione Epidemiologica</a:t>
            </a:r>
          </a:p>
          <a:p>
            <a:r>
              <a:rPr lang="it-IT" sz="1600" i="1" dirty="0" smtClean="0"/>
              <a:t>Grado del contagio relativo alla dimensione territoriale</a:t>
            </a:r>
            <a:endParaRPr lang="it-IT" sz="1600" dirty="0" smtClean="0"/>
          </a:p>
        </p:txBody>
      </p:sp>
      <p:sp>
        <p:nvSpPr>
          <p:cNvPr id="10" name="Rettangolo 9"/>
          <p:cNvSpPr/>
          <p:nvPr/>
        </p:nvSpPr>
        <p:spPr>
          <a:xfrm>
            <a:off x="7625167" y="3918211"/>
            <a:ext cx="3507783" cy="369332"/>
          </a:xfrm>
          <a:prstGeom prst="rect">
            <a:avLst/>
          </a:prstGeom>
          <a:ln>
            <a:solidFill>
              <a:schemeClr val="bg1"/>
            </a:solidFill>
          </a:ln>
        </p:spPr>
        <p:txBody>
          <a:bodyPr wrap="square">
            <a:spAutoFit/>
          </a:bodyPr>
          <a:lstStyle/>
          <a:p>
            <a:r>
              <a:rPr lang="it-IT" dirty="0" smtClean="0">
                <a:latin typeface="+mj-lt"/>
                <a:ea typeface="Times New Roman" panose="02020603050405020304" pitchFamily="18" charset="0"/>
              </a:rPr>
              <a:t>Narrazione dell’emergenza</a:t>
            </a:r>
            <a:endParaRPr lang="it-IT" dirty="0">
              <a:latin typeface="+mj-lt"/>
            </a:endParaRPr>
          </a:p>
        </p:txBody>
      </p:sp>
    </p:spTree>
    <p:extLst>
      <p:ext uri="{BB962C8B-B14F-4D97-AF65-F5344CB8AC3E}">
        <p14:creationId xmlns:p14="http://schemas.microsoft.com/office/powerpoint/2010/main" val="38434630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zione">
  <a:themeElements>
    <a:clrScheme name="Verde giallo">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itazion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itazion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98D1675B-7325-48AD-994B-0DEF3379A98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TM03457503[[fn=Citazione]]</Template>
  <TotalTime>3687</TotalTime>
  <Words>1899</Words>
  <Application>Microsoft Office PowerPoint</Application>
  <PresentationFormat>Widescreen</PresentationFormat>
  <Paragraphs>195</Paragraphs>
  <Slides>25</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25</vt:i4>
      </vt:variant>
    </vt:vector>
  </HeadingPairs>
  <TitlesOfParts>
    <vt:vector size="31" baseType="lpstr">
      <vt:lpstr>Calibri</vt:lpstr>
      <vt:lpstr>Century Gothic</vt:lpstr>
      <vt:lpstr>Times New Roman</vt:lpstr>
      <vt:lpstr>Wingdings</vt:lpstr>
      <vt:lpstr>Wingdings 2</vt:lpstr>
      <vt:lpstr>Citazione</vt:lpstr>
      <vt:lpstr>La geografia delle percezioni degli italiani sul Covid-19. Comprendere la pandemia e i suoi effetti attraverso l’analisi spaziale dei tweet  </vt:lpstr>
      <vt:lpstr>Indice </vt:lpstr>
      <vt:lpstr>Introduzione </vt:lpstr>
      <vt:lpstr>Quadro teorico e applicazioni  I social media e la georeferenziazione del dato</vt:lpstr>
      <vt:lpstr>Background dello studio L’emergenza da Covid-19 in Italia</vt:lpstr>
      <vt:lpstr>Scopo, finalità e interrogativi principali </vt:lpstr>
      <vt:lpstr>Metodi e dati La costruzione del corpus georeferenziato </vt:lpstr>
      <vt:lpstr>Metodi e dati La costruzione del corpus georeferenziato </vt:lpstr>
      <vt:lpstr>Metodi e dati Il modello e le dimensioni di analisi </vt:lpstr>
      <vt:lpstr>Metodi e dati Tecniche e strumenti per l’analisi </vt:lpstr>
      <vt:lpstr>Analisi  Territori e narrazioni durante le fasi normative della pandemia</vt:lpstr>
      <vt:lpstr>Analisi  Zonerosse 5 – 10 Marzo </vt:lpstr>
      <vt:lpstr>Analisi  Zonerosse 5 – 10 Marzo</vt:lpstr>
      <vt:lpstr>Analisi  IoRestoaCasa 11 – 16 Marzo</vt:lpstr>
      <vt:lpstr>Analisi  IoRestoaCasa 11 – 16 Marzo</vt:lpstr>
      <vt:lpstr>Analisi  ChiudiItalia 29 Marzo – 3 Maggio</vt:lpstr>
      <vt:lpstr>Analisi  ChiudiItalia 29 Marzo – 3 Maggio</vt:lpstr>
      <vt:lpstr>Analisi  Fase2 4 – 17 Maggio</vt:lpstr>
      <vt:lpstr>Analisi  Fase2 4 – 17 Maggio</vt:lpstr>
      <vt:lpstr>Analisi  NuoveRiaperture 18 Maggio – 10 Giugno</vt:lpstr>
      <vt:lpstr>Analisi  NuoveRiaperture 18 Maggio – 10 Giugno</vt:lpstr>
      <vt:lpstr>Narrazione e impatto del contagio Cosa emerge?</vt:lpstr>
      <vt:lpstr>Narrazione e impatto del contagio L’indice di concordanza tra contagi e narrazione</vt:lpstr>
      <vt:lpstr>In conclusione  La resilienza dei territori nella comunicazione della pandemia</vt:lpstr>
      <vt:lpstr>Grazie per l’attenzione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geografia delle percezioni degli italiani sul Covid-19. Comprendere la pandemia e i suoi effetti attraverso l’analisi spaziale dei tweet  </dc:title>
  <dc:creator>dm tr</dc:creator>
  <cp:lastModifiedBy>dm tr</cp:lastModifiedBy>
  <cp:revision>91</cp:revision>
  <dcterms:created xsi:type="dcterms:W3CDTF">2020-07-21T21:56:22Z</dcterms:created>
  <dcterms:modified xsi:type="dcterms:W3CDTF">2020-09-03T11:40:40Z</dcterms:modified>
</cp:coreProperties>
</file>