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1.xml" ContentType="application/vnd.openxmlformats-officedocument.drawingml.chartshapes+xml"/>
  <Override PartName="/ppt/notesSlides/notesSlide15.xml" ContentType="application/vnd.openxmlformats-officedocument.presentationml.notesSlide+xml"/>
  <Override PartName="/ppt/charts/chart8.xml" ContentType="application/vnd.openxmlformats-officedocument.drawingml.chart+xml"/>
  <Override PartName="/ppt/notesSlides/notesSlide16.xml" ContentType="application/vnd.openxmlformats-officedocument.presentationml.notesSlid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5" r:id="rId2"/>
    <p:sldId id="259" r:id="rId3"/>
    <p:sldId id="266" r:id="rId4"/>
    <p:sldId id="267" r:id="rId5"/>
    <p:sldId id="275" r:id="rId6"/>
    <p:sldId id="274" r:id="rId7"/>
    <p:sldId id="268" r:id="rId8"/>
    <p:sldId id="272" r:id="rId9"/>
    <p:sldId id="271" r:id="rId10"/>
    <p:sldId id="276" r:id="rId11"/>
    <p:sldId id="264" r:id="rId12"/>
    <p:sldId id="278" r:id="rId13"/>
    <p:sldId id="280" r:id="rId14"/>
    <p:sldId id="269" r:id="rId15"/>
    <p:sldId id="261" r:id="rId16"/>
    <p:sldId id="263" r:id="rId17"/>
    <p:sldId id="279" r:id="rId18"/>
    <p:sldId id="281" r:id="rId19"/>
    <p:sldId id="283" r:id="rId2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2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3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4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S:\Personal%20Folders\mobilit&#224;\Fesce2009-2019.xls" TargetMode="Externa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1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S:\Cartelle%20personali\mobilit&#224;\Fesce2009-2019.xls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S:\Cartelle%20personali\mobilit&#224;\Fesce2009-2019.xls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'serie storica'!$C$41</c:f>
              <c:strCache>
                <c:ptCount val="1"/>
                <c:pt idx="0">
                  <c:v>cambiament climatici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'serie storica'!$D$40:$L$40</c:f>
              <c:strCache>
                <c:ptCount val="9"/>
                <c:pt idx="0">
                  <c:v> anno 1998</c:v>
                </c:pt>
                <c:pt idx="1">
                  <c:v>anno 2012</c:v>
                </c:pt>
                <c:pt idx="2">
                  <c:v>anno 2013</c:v>
                </c:pt>
                <c:pt idx="3">
                  <c:v>anno 2014</c:v>
                </c:pt>
                <c:pt idx="4">
                  <c:v>anno 2015</c:v>
                </c:pt>
                <c:pt idx="5">
                  <c:v>anno 2016</c:v>
                </c:pt>
                <c:pt idx="6">
                  <c:v>anno 2017</c:v>
                </c:pt>
                <c:pt idx="7">
                  <c:v>anno 2018</c:v>
                </c:pt>
                <c:pt idx="8">
                  <c:v>anno 2019</c:v>
                </c:pt>
              </c:strCache>
            </c:strRef>
          </c:cat>
          <c:val>
            <c:numRef>
              <c:f>'serie storica'!$D$41:$L$41</c:f>
              <c:numCache>
                <c:formatCode>#,##0.0</c:formatCode>
                <c:ptCount val="9"/>
                <c:pt idx="0">
                  <c:v>36</c:v>
                </c:pt>
                <c:pt idx="1">
                  <c:v>46.643304223108018</c:v>
                </c:pt>
                <c:pt idx="2">
                  <c:v>40.700000000000003</c:v>
                </c:pt>
                <c:pt idx="3">
                  <c:v>41.6</c:v>
                </c:pt>
                <c:pt idx="4">
                  <c:v>44.2</c:v>
                </c:pt>
                <c:pt idx="5">
                  <c:v>49.1</c:v>
                </c:pt>
                <c:pt idx="6">
                  <c:v>45.8</c:v>
                </c:pt>
                <c:pt idx="7">
                  <c:v>51</c:v>
                </c:pt>
                <c:pt idx="8">
                  <c:v>55.6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B9B6-4920-BD86-1325260649F6}"/>
            </c:ext>
          </c:extLst>
        </c:ser>
        <c:ser>
          <c:idx val="1"/>
          <c:order val="1"/>
          <c:tx>
            <c:strRef>
              <c:f>'serie storica'!$C$42</c:f>
              <c:strCache>
                <c:ptCount val="1"/>
                <c:pt idx="0">
                  <c:v>effetto serra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'serie storica'!$D$40:$L$40</c:f>
              <c:strCache>
                <c:ptCount val="9"/>
                <c:pt idx="0">
                  <c:v> anno 1998</c:v>
                </c:pt>
                <c:pt idx="1">
                  <c:v>anno 2012</c:v>
                </c:pt>
                <c:pt idx="2">
                  <c:v>anno 2013</c:v>
                </c:pt>
                <c:pt idx="3">
                  <c:v>anno 2014</c:v>
                </c:pt>
                <c:pt idx="4">
                  <c:v>anno 2015</c:v>
                </c:pt>
                <c:pt idx="5">
                  <c:v>anno 2016</c:v>
                </c:pt>
                <c:pt idx="6">
                  <c:v>anno 2017</c:v>
                </c:pt>
                <c:pt idx="7">
                  <c:v>anno 2018</c:v>
                </c:pt>
                <c:pt idx="8">
                  <c:v>anno 2019</c:v>
                </c:pt>
              </c:strCache>
            </c:strRef>
          </c:cat>
          <c:val>
            <c:numRef>
              <c:f>'serie storica'!$D$42:$L$42</c:f>
              <c:numCache>
                <c:formatCode>General</c:formatCode>
                <c:ptCount val="9"/>
                <c:pt idx="0" formatCode="#,##0.0">
                  <c:v>57.9</c:v>
                </c:pt>
                <c:pt idx="1">
                  <c:v>34.9</c:v>
                </c:pt>
                <c:pt idx="2" formatCode="#,##0.0">
                  <c:v>34.799999999999997</c:v>
                </c:pt>
                <c:pt idx="3" formatCode="#,##0.0">
                  <c:v>33.299999999999997</c:v>
                </c:pt>
                <c:pt idx="4" formatCode="#,##0.0">
                  <c:v>34.6</c:v>
                </c:pt>
                <c:pt idx="5">
                  <c:v>37.4</c:v>
                </c:pt>
                <c:pt idx="6" formatCode="#,##0.0">
                  <c:v>35.6</c:v>
                </c:pt>
                <c:pt idx="7">
                  <c:v>35.799999999999997</c:v>
                </c:pt>
                <c:pt idx="8">
                  <c:v>40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'serie storica'!$C$43</c:f>
              <c:strCache>
                <c:ptCount val="1"/>
                <c:pt idx="0">
                  <c:v>inquinamento dell'aria 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'serie storica'!$D$40:$L$40</c:f>
              <c:strCache>
                <c:ptCount val="9"/>
                <c:pt idx="0">
                  <c:v> anno 1998</c:v>
                </c:pt>
                <c:pt idx="1">
                  <c:v>anno 2012</c:v>
                </c:pt>
                <c:pt idx="2">
                  <c:v>anno 2013</c:v>
                </c:pt>
                <c:pt idx="3">
                  <c:v>anno 2014</c:v>
                </c:pt>
                <c:pt idx="4">
                  <c:v>anno 2015</c:v>
                </c:pt>
                <c:pt idx="5">
                  <c:v>anno 2016</c:v>
                </c:pt>
                <c:pt idx="6">
                  <c:v>anno 2017</c:v>
                </c:pt>
                <c:pt idx="7">
                  <c:v>anno 2018</c:v>
                </c:pt>
                <c:pt idx="8">
                  <c:v>anno 2019</c:v>
                </c:pt>
              </c:strCache>
            </c:strRef>
          </c:cat>
          <c:val>
            <c:numRef>
              <c:f>'serie storica'!$D$43:$L$43</c:f>
              <c:numCache>
                <c:formatCode>#,##0.0</c:formatCode>
                <c:ptCount val="9"/>
                <c:pt idx="0">
                  <c:v>50.8</c:v>
                </c:pt>
                <c:pt idx="1">
                  <c:v>52.1</c:v>
                </c:pt>
                <c:pt idx="2">
                  <c:v>50.3</c:v>
                </c:pt>
                <c:pt idx="3">
                  <c:v>50</c:v>
                </c:pt>
                <c:pt idx="4">
                  <c:v>48.2</c:v>
                </c:pt>
                <c:pt idx="5">
                  <c:v>51.9</c:v>
                </c:pt>
                <c:pt idx="6">
                  <c:v>51</c:v>
                </c:pt>
                <c:pt idx="7">
                  <c:v>51</c:v>
                </c:pt>
                <c:pt idx="8">
                  <c:v>53.7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'serie storica'!$C$44</c:f>
              <c:strCache>
                <c:ptCount val="1"/>
                <c:pt idx="0">
                  <c:v>dissesto idrogeologico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'serie storica'!$D$40:$L$40</c:f>
              <c:strCache>
                <c:ptCount val="9"/>
                <c:pt idx="0">
                  <c:v> anno 1998</c:v>
                </c:pt>
                <c:pt idx="1">
                  <c:v>anno 2012</c:v>
                </c:pt>
                <c:pt idx="2">
                  <c:v>anno 2013</c:v>
                </c:pt>
                <c:pt idx="3">
                  <c:v>anno 2014</c:v>
                </c:pt>
                <c:pt idx="4">
                  <c:v>anno 2015</c:v>
                </c:pt>
                <c:pt idx="5">
                  <c:v>anno 2016</c:v>
                </c:pt>
                <c:pt idx="6">
                  <c:v>anno 2017</c:v>
                </c:pt>
                <c:pt idx="7">
                  <c:v>anno 2018</c:v>
                </c:pt>
                <c:pt idx="8">
                  <c:v>anno 2019</c:v>
                </c:pt>
              </c:strCache>
            </c:strRef>
          </c:cat>
          <c:val>
            <c:numRef>
              <c:f>'serie storica'!$D$44:$L$44</c:f>
              <c:numCache>
                <c:formatCode>#,##0.0</c:formatCode>
                <c:ptCount val="9"/>
                <c:pt idx="0">
                  <c:v>34</c:v>
                </c:pt>
                <c:pt idx="1">
                  <c:v>33.200000000000003</c:v>
                </c:pt>
                <c:pt idx="2">
                  <c:v>26.2</c:v>
                </c:pt>
                <c:pt idx="3">
                  <c:v>28.4</c:v>
                </c:pt>
                <c:pt idx="4">
                  <c:v>31.1</c:v>
                </c:pt>
                <c:pt idx="5">
                  <c:v>25.7</c:v>
                </c:pt>
                <c:pt idx="6">
                  <c:v>28.6</c:v>
                </c:pt>
                <c:pt idx="7">
                  <c:v>28.3</c:v>
                </c:pt>
                <c:pt idx="8">
                  <c:v>24.3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35442592"/>
        <c:axId val="235444832"/>
      </c:lineChart>
      <c:catAx>
        <c:axId val="235442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35444832"/>
        <c:crosses val="autoZero"/>
        <c:auto val="1"/>
        <c:lblAlgn val="ctr"/>
        <c:lblOffset val="100"/>
        <c:noMultiLvlLbl val="0"/>
      </c:catAx>
      <c:valAx>
        <c:axId val="235444832"/>
        <c:scaling>
          <c:orientation val="minMax"/>
        </c:scaling>
        <c:delete val="0"/>
        <c:axPos val="l"/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35442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2865886155587339E-2"/>
          <c:y val="9.0702947845804988E-2"/>
          <c:w val="0.60252400993290112"/>
          <c:h val="0.80613226918063818"/>
        </c:manualLayout>
      </c:layout>
      <c:lineChart>
        <c:grouping val="standard"/>
        <c:varyColors val="0"/>
        <c:ser>
          <c:idx val="0"/>
          <c:order val="0"/>
          <c:tx>
            <c:strRef>
              <c:f>'serie storica'!$C$69</c:f>
              <c:strCache>
                <c:ptCount val="1"/>
                <c:pt idx="0">
                  <c:v>Inquinamento del suolo 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'serie storica'!$D$68:$L$68</c:f>
              <c:strCache>
                <c:ptCount val="9"/>
                <c:pt idx="0">
                  <c:v> anno 1998</c:v>
                </c:pt>
                <c:pt idx="1">
                  <c:v>anno 2012</c:v>
                </c:pt>
                <c:pt idx="2">
                  <c:v>anno 2013</c:v>
                </c:pt>
                <c:pt idx="3">
                  <c:v>anno 2014</c:v>
                </c:pt>
                <c:pt idx="4">
                  <c:v>anno 2015</c:v>
                </c:pt>
                <c:pt idx="5">
                  <c:v>anno 2016</c:v>
                </c:pt>
                <c:pt idx="6">
                  <c:v>anno 2017</c:v>
                </c:pt>
                <c:pt idx="7">
                  <c:v>anno 2018</c:v>
                </c:pt>
                <c:pt idx="8">
                  <c:v>anno 2019</c:v>
                </c:pt>
              </c:strCache>
            </c:strRef>
          </c:cat>
          <c:val>
            <c:numRef>
              <c:f>'serie storica'!$D$69:$L$69</c:f>
              <c:numCache>
                <c:formatCode>#,##0.0</c:formatCode>
                <c:ptCount val="9"/>
                <c:pt idx="0">
                  <c:v>20.3</c:v>
                </c:pt>
                <c:pt idx="1">
                  <c:v>22.6</c:v>
                </c:pt>
                <c:pt idx="2">
                  <c:v>24.7</c:v>
                </c:pt>
                <c:pt idx="3">
                  <c:v>28</c:v>
                </c:pt>
                <c:pt idx="4">
                  <c:v>27.2</c:v>
                </c:pt>
                <c:pt idx="5">
                  <c:v>26.6</c:v>
                </c:pt>
                <c:pt idx="6">
                  <c:v>27.4</c:v>
                </c:pt>
                <c:pt idx="7">
                  <c:v>27.1</c:v>
                </c:pt>
                <c:pt idx="8" formatCode="General">
                  <c:v>25.1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B9B6-4920-BD86-1325260649F6}"/>
            </c:ext>
          </c:extLst>
        </c:ser>
        <c:ser>
          <c:idx val="1"/>
          <c:order val="1"/>
          <c:tx>
            <c:strRef>
              <c:f>'serie storica'!$C$70</c:f>
              <c:strCache>
                <c:ptCount val="1"/>
                <c:pt idx="0">
                  <c:v>Inquinamento di fiumi, mari, ecc. 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'serie storica'!$D$68:$L$68</c:f>
              <c:strCache>
                <c:ptCount val="9"/>
                <c:pt idx="0">
                  <c:v> anno 1998</c:v>
                </c:pt>
                <c:pt idx="1">
                  <c:v>anno 2012</c:v>
                </c:pt>
                <c:pt idx="2">
                  <c:v>anno 2013</c:v>
                </c:pt>
                <c:pt idx="3">
                  <c:v>anno 2014</c:v>
                </c:pt>
                <c:pt idx="4">
                  <c:v>anno 2015</c:v>
                </c:pt>
                <c:pt idx="5">
                  <c:v>anno 2016</c:v>
                </c:pt>
                <c:pt idx="6">
                  <c:v>anno 2017</c:v>
                </c:pt>
                <c:pt idx="7">
                  <c:v>anno 2018</c:v>
                </c:pt>
                <c:pt idx="8">
                  <c:v>anno 2019</c:v>
                </c:pt>
              </c:strCache>
            </c:strRef>
          </c:cat>
          <c:val>
            <c:numRef>
              <c:f>'serie storica'!$D$70:$L$70</c:f>
              <c:numCache>
                <c:formatCode>General</c:formatCode>
                <c:ptCount val="9"/>
                <c:pt idx="0" formatCode="#,##0.0">
                  <c:v>40.1</c:v>
                </c:pt>
                <c:pt idx="1">
                  <c:v>37.6</c:v>
                </c:pt>
                <c:pt idx="2" formatCode="#,##0.0">
                  <c:v>37.1</c:v>
                </c:pt>
                <c:pt idx="3" formatCode="#,##0.0">
                  <c:v>37.700000000000003</c:v>
                </c:pt>
                <c:pt idx="4" formatCode="#,##0.0">
                  <c:v>37.4</c:v>
                </c:pt>
                <c:pt idx="5">
                  <c:v>38.9</c:v>
                </c:pt>
                <c:pt idx="6" formatCode="#,##0.0">
                  <c:v>38.9</c:v>
                </c:pt>
                <c:pt idx="7">
                  <c:v>40.9</c:v>
                </c:pt>
                <c:pt idx="8">
                  <c:v>41.8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'serie storica'!$C$71</c:f>
              <c:strCache>
                <c:ptCount val="1"/>
                <c:pt idx="0">
                  <c:v>Distruzione delle foreste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'serie storica'!$D$68:$L$68</c:f>
              <c:strCache>
                <c:ptCount val="9"/>
                <c:pt idx="0">
                  <c:v> anno 1998</c:v>
                </c:pt>
                <c:pt idx="1">
                  <c:v>anno 2012</c:v>
                </c:pt>
                <c:pt idx="2">
                  <c:v>anno 2013</c:v>
                </c:pt>
                <c:pt idx="3">
                  <c:v>anno 2014</c:v>
                </c:pt>
                <c:pt idx="4">
                  <c:v>anno 2015</c:v>
                </c:pt>
                <c:pt idx="5">
                  <c:v>anno 2016</c:v>
                </c:pt>
                <c:pt idx="6">
                  <c:v>anno 2017</c:v>
                </c:pt>
                <c:pt idx="7">
                  <c:v>anno 2018</c:v>
                </c:pt>
                <c:pt idx="8">
                  <c:v>anno 2019</c:v>
                </c:pt>
              </c:strCache>
            </c:strRef>
          </c:cat>
          <c:val>
            <c:numRef>
              <c:f>'serie storica'!$D$71:$L$71</c:f>
              <c:numCache>
                <c:formatCode>#,##0.0</c:formatCode>
                <c:ptCount val="9"/>
                <c:pt idx="0">
                  <c:v>25.2</c:v>
                </c:pt>
                <c:pt idx="1">
                  <c:v>18.100000000000001</c:v>
                </c:pt>
                <c:pt idx="2">
                  <c:v>15.7</c:v>
                </c:pt>
                <c:pt idx="3">
                  <c:v>16.3</c:v>
                </c:pt>
                <c:pt idx="4">
                  <c:v>17.600000000000001</c:v>
                </c:pt>
                <c:pt idx="5">
                  <c:v>18.2</c:v>
                </c:pt>
                <c:pt idx="6">
                  <c:v>17.8</c:v>
                </c:pt>
                <c:pt idx="7">
                  <c:v>17.8</c:v>
                </c:pt>
                <c:pt idx="8" formatCode="General">
                  <c:v>18.2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'serie storica'!$C$72</c:f>
              <c:strCache>
                <c:ptCount val="1"/>
                <c:pt idx="0">
                  <c:v>Produzione e smaltimento dei rifiuti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'serie storica'!$D$68:$L$68</c:f>
              <c:strCache>
                <c:ptCount val="9"/>
                <c:pt idx="0">
                  <c:v> anno 1998</c:v>
                </c:pt>
                <c:pt idx="1">
                  <c:v>anno 2012</c:v>
                </c:pt>
                <c:pt idx="2">
                  <c:v>anno 2013</c:v>
                </c:pt>
                <c:pt idx="3">
                  <c:v>anno 2014</c:v>
                </c:pt>
                <c:pt idx="4">
                  <c:v>anno 2015</c:v>
                </c:pt>
                <c:pt idx="5">
                  <c:v>anno 2016</c:v>
                </c:pt>
                <c:pt idx="6">
                  <c:v>anno 2017</c:v>
                </c:pt>
                <c:pt idx="7">
                  <c:v>anno 2018</c:v>
                </c:pt>
                <c:pt idx="8">
                  <c:v>anno 2019</c:v>
                </c:pt>
              </c:strCache>
            </c:strRef>
          </c:cat>
          <c:val>
            <c:numRef>
              <c:f>'serie storica'!$D$72:$L$72</c:f>
              <c:numCache>
                <c:formatCode>#,##0.0</c:formatCode>
                <c:ptCount val="9"/>
                <c:pt idx="0">
                  <c:v>46.7</c:v>
                </c:pt>
                <c:pt idx="1">
                  <c:v>39.4</c:v>
                </c:pt>
                <c:pt idx="2">
                  <c:v>44.7</c:v>
                </c:pt>
                <c:pt idx="3">
                  <c:v>47.2</c:v>
                </c:pt>
                <c:pt idx="4">
                  <c:v>43.4</c:v>
                </c:pt>
                <c:pt idx="5">
                  <c:v>41.7</c:v>
                </c:pt>
                <c:pt idx="6">
                  <c:v>40</c:v>
                </c:pt>
                <c:pt idx="7">
                  <c:v>46</c:v>
                </c:pt>
                <c:pt idx="8">
                  <c:v>47.1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9488496"/>
        <c:axId val="179485696"/>
      </c:lineChart>
      <c:catAx>
        <c:axId val="179488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9485696"/>
        <c:crosses val="autoZero"/>
        <c:auto val="1"/>
        <c:lblAlgn val="ctr"/>
        <c:lblOffset val="100"/>
        <c:noMultiLvlLbl val="0"/>
      </c:catAx>
      <c:valAx>
        <c:axId val="179485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9488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'serie storica'!$C$41</c:f>
              <c:strCache>
                <c:ptCount val="1"/>
                <c:pt idx="0">
                  <c:v>cambiament climatici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'serie storica'!$D$40:$L$40</c:f>
              <c:strCache>
                <c:ptCount val="9"/>
                <c:pt idx="0">
                  <c:v> anno 1998</c:v>
                </c:pt>
                <c:pt idx="1">
                  <c:v>anno 2012</c:v>
                </c:pt>
                <c:pt idx="2">
                  <c:v>anno 2013</c:v>
                </c:pt>
                <c:pt idx="3">
                  <c:v>anno 2014</c:v>
                </c:pt>
                <c:pt idx="4">
                  <c:v>anno 2015</c:v>
                </c:pt>
                <c:pt idx="5">
                  <c:v>anno 2016</c:v>
                </c:pt>
                <c:pt idx="6">
                  <c:v>anno 2017</c:v>
                </c:pt>
                <c:pt idx="7">
                  <c:v>anno 2018</c:v>
                </c:pt>
                <c:pt idx="8">
                  <c:v>anno 2019</c:v>
                </c:pt>
              </c:strCache>
            </c:strRef>
          </c:cat>
          <c:val>
            <c:numRef>
              <c:f>'serie storica'!$D$41:$L$41</c:f>
              <c:numCache>
                <c:formatCode>#,##0.0</c:formatCode>
                <c:ptCount val="9"/>
                <c:pt idx="0">
                  <c:v>36</c:v>
                </c:pt>
                <c:pt idx="1">
                  <c:v>46.643304223108018</c:v>
                </c:pt>
                <c:pt idx="2">
                  <c:v>40.700000000000003</c:v>
                </c:pt>
                <c:pt idx="3">
                  <c:v>41.6</c:v>
                </c:pt>
                <c:pt idx="4">
                  <c:v>44.2</c:v>
                </c:pt>
                <c:pt idx="5">
                  <c:v>49.1</c:v>
                </c:pt>
                <c:pt idx="6">
                  <c:v>45.8</c:v>
                </c:pt>
                <c:pt idx="7">
                  <c:v>51</c:v>
                </c:pt>
                <c:pt idx="8">
                  <c:v>55.6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B9B6-4920-BD86-1325260649F6}"/>
            </c:ext>
          </c:extLst>
        </c:ser>
        <c:ser>
          <c:idx val="1"/>
          <c:order val="1"/>
          <c:tx>
            <c:strRef>
              <c:f>'serie storica'!$C$42</c:f>
              <c:strCache>
                <c:ptCount val="1"/>
                <c:pt idx="0">
                  <c:v>effetto serra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'serie storica'!$D$40:$L$40</c:f>
              <c:strCache>
                <c:ptCount val="9"/>
                <c:pt idx="0">
                  <c:v> anno 1998</c:v>
                </c:pt>
                <c:pt idx="1">
                  <c:v>anno 2012</c:v>
                </c:pt>
                <c:pt idx="2">
                  <c:v>anno 2013</c:v>
                </c:pt>
                <c:pt idx="3">
                  <c:v>anno 2014</c:v>
                </c:pt>
                <c:pt idx="4">
                  <c:v>anno 2015</c:v>
                </c:pt>
                <c:pt idx="5">
                  <c:v>anno 2016</c:v>
                </c:pt>
                <c:pt idx="6">
                  <c:v>anno 2017</c:v>
                </c:pt>
                <c:pt idx="7">
                  <c:v>anno 2018</c:v>
                </c:pt>
                <c:pt idx="8">
                  <c:v>anno 2019</c:v>
                </c:pt>
              </c:strCache>
            </c:strRef>
          </c:cat>
          <c:val>
            <c:numRef>
              <c:f>'serie storica'!$D$42:$L$42</c:f>
              <c:numCache>
                <c:formatCode>General</c:formatCode>
                <c:ptCount val="9"/>
                <c:pt idx="0" formatCode="#,##0.0">
                  <c:v>57.9</c:v>
                </c:pt>
                <c:pt idx="1">
                  <c:v>34.9</c:v>
                </c:pt>
                <c:pt idx="2" formatCode="#,##0.0">
                  <c:v>34.799999999999997</c:v>
                </c:pt>
                <c:pt idx="3" formatCode="#,##0.0">
                  <c:v>33.299999999999997</c:v>
                </c:pt>
                <c:pt idx="4" formatCode="#,##0.0">
                  <c:v>34.6</c:v>
                </c:pt>
                <c:pt idx="5">
                  <c:v>37.4</c:v>
                </c:pt>
                <c:pt idx="6" formatCode="#,##0.0">
                  <c:v>35.6</c:v>
                </c:pt>
                <c:pt idx="7">
                  <c:v>35.799999999999997</c:v>
                </c:pt>
                <c:pt idx="8">
                  <c:v>40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'serie storica'!$C$43</c:f>
              <c:strCache>
                <c:ptCount val="1"/>
                <c:pt idx="0">
                  <c:v>inquinamento dell'aria 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'serie storica'!$D$40:$L$40</c:f>
              <c:strCache>
                <c:ptCount val="9"/>
                <c:pt idx="0">
                  <c:v> anno 1998</c:v>
                </c:pt>
                <c:pt idx="1">
                  <c:v>anno 2012</c:v>
                </c:pt>
                <c:pt idx="2">
                  <c:v>anno 2013</c:v>
                </c:pt>
                <c:pt idx="3">
                  <c:v>anno 2014</c:v>
                </c:pt>
                <c:pt idx="4">
                  <c:v>anno 2015</c:v>
                </c:pt>
                <c:pt idx="5">
                  <c:v>anno 2016</c:v>
                </c:pt>
                <c:pt idx="6">
                  <c:v>anno 2017</c:v>
                </c:pt>
                <c:pt idx="7">
                  <c:v>anno 2018</c:v>
                </c:pt>
                <c:pt idx="8">
                  <c:v>anno 2019</c:v>
                </c:pt>
              </c:strCache>
            </c:strRef>
          </c:cat>
          <c:val>
            <c:numRef>
              <c:f>'serie storica'!$D$43:$L$43</c:f>
              <c:numCache>
                <c:formatCode>#,##0.0</c:formatCode>
                <c:ptCount val="9"/>
                <c:pt idx="0">
                  <c:v>50.8</c:v>
                </c:pt>
                <c:pt idx="1">
                  <c:v>52.1</c:v>
                </c:pt>
                <c:pt idx="2">
                  <c:v>50.3</c:v>
                </c:pt>
                <c:pt idx="3">
                  <c:v>50</c:v>
                </c:pt>
                <c:pt idx="4">
                  <c:v>48.2</c:v>
                </c:pt>
                <c:pt idx="5">
                  <c:v>51.9</c:v>
                </c:pt>
                <c:pt idx="6">
                  <c:v>51</c:v>
                </c:pt>
                <c:pt idx="7">
                  <c:v>51</c:v>
                </c:pt>
                <c:pt idx="8">
                  <c:v>53.7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'serie storica'!$C$44</c:f>
              <c:strCache>
                <c:ptCount val="1"/>
                <c:pt idx="0">
                  <c:v>dissesto idrogeologico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'serie storica'!$D$40:$L$40</c:f>
              <c:strCache>
                <c:ptCount val="9"/>
                <c:pt idx="0">
                  <c:v> anno 1998</c:v>
                </c:pt>
                <c:pt idx="1">
                  <c:v>anno 2012</c:v>
                </c:pt>
                <c:pt idx="2">
                  <c:v>anno 2013</c:v>
                </c:pt>
                <c:pt idx="3">
                  <c:v>anno 2014</c:v>
                </c:pt>
                <c:pt idx="4">
                  <c:v>anno 2015</c:v>
                </c:pt>
                <c:pt idx="5">
                  <c:v>anno 2016</c:v>
                </c:pt>
                <c:pt idx="6">
                  <c:v>anno 2017</c:v>
                </c:pt>
                <c:pt idx="7">
                  <c:v>anno 2018</c:v>
                </c:pt>
                <c:pt idx="8">
                  <c:v>anno 2019</c:v>
                </c:pt>
              </c:strCache>
            </c:strRef>
          </c:cat>
          <c:val>
            <c:numRef>
              <c:f>'serie storica'!$D$44:$L$44</c:f>
              <c:numCache>
                <c:formatCode>#,##0.0</c:formatCode>
                <c:ptCount val="9"/>
                <c:pt idx="0">
                  <c:v>34</c:v>
                </c:pt>
                <c:pt idx="1">
                  <c:v>33.200000000000003</c:v>
                </c:pt>
                <c:pt idx="2">
                  <c:v>26.2</c:v>
                </c:pt>
                <c:pt idx="3">
                  <c:v>28.4</c:v>
                </c:pt>
                <c:pt idx="4">
                  <c:v>31.1</c:v>
                </c:pt>
                <c:pt idx="5">
                  <c:v>25.7</c:v>
                </c:pt>
                <c:pt idx="6">
                  <c:v>28.6</c:v>
                </c:pt>
                <c:pt idx="7">
                  <c:v>28.3</c:v>
                </c:pt>
                <c:pt idx="8">
                  <c:v>24.3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9463264"/>
        <c:axId val="239106448"/>
      </c:lineChart>
      <c:catAx>
        <c:axId val="179463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39106448"/>
        <c:crosses val="autoZero"/>
        <c:auto val="1"/>
        <c:lblAlgn val="ctr"/>
        <c:lblOffset val="100"/>
        <c:noMultiLvlLbl val="0"/>
      </c:catAx>
      <c:valAx>
        <c:axId val="239106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9463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2865886155587339E-2"/>
          <c:y val="9.0702947845804988E-2"/>
          <c:w val="0.60252400993290112"/>
          <c:h val="0.80613226918063818"/>
        </c:manualLayout>
      </c:layout>
      <c:lineChart>
        <c:grouping val="standard"/>
        <c:varyColors val="0"/>
        <c:ser>
          <c:idx val="0"/>
          <c:order val="0"/>
          <c:tx>
            <c:strRef>
              <c:f>'serie storica'!$C$69</c:f>
              <c:strCache>
                <c:ptCount val="1"/>
                <c:pt idx="0">
                  <c:v>Inquinamento del suolo 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'serie storica'!$D$68:$L$68</c:f>
              <c:strCache>
                <c:ptCount val="9"/>
                <c:pt idx="0">
                  <c:v> anno 1998</c:v>
                </c:pt>
                <c:pt idx="1">
                  <c:v>anno 2012</c:v>
                </c:pt>
                <c:pt idx="2">
                  <c:v>anno 2013</c:v>
                </c:pt>
                <c:pt idx="3">
                  <c:v>anno 2014</c:v>
                </c:pt>
                <c:pt idx="4">
                  <c:v>anno 2015</c:v>
                </c:pt>
                <c:pt idx="5">
                  <c:v>anno 2016</c:v>
                </c:pt>
                <c:pt idx="6">
                  <c:v>anno 2017</c:v>
                </c:pt>
                <c:pt idx="7">
                  <c:v>anno 2018</c:v>
                </c:pt>
                <c:pt idx="8">
                  <c:v>anno 2019</c:v>
                </c:pt>
              </c:strCache>
            </c:strRef>
          </c:cat>
          <c:val>
            <c:numRef>
              <c:f>'serie storica'!$D$69:$L$69</c:f>
              <c:numCache>
                <c:formatCode>#,##0.0</c:formatCode>
                <c:ptCount val="9"/>
                <c:pt idx="0">
                  <c:v>20.3</c:v>
                </c:pt>
                <c:pt idx="1">
                  <c:v>22.6</c:v>
                </c:pt>
                <c:pt idx="2">
                  <c:v>24.7</c:v>
                </c:pt>
                <c:pt idx="3">
                  <c:v>28</c:v>
                </c:pt>
                <c:pt idx="4">
                  <c:v>27.2</c:v>
                </c:pt>
                <c:pt idx="5">
                  <c:v>26.6</c:v>
                </c:pt>
                <c:pt idx="6">
                  <c:v>27.4</c:v>
                </c:pt>
                <c:pt idx="7">
                  <c:v>27.1</c:v>
                </c:pt>
                <c:pt idx="8" formatCode="General">
                  <c:v>25.1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B9B6-4920-BD86-1325260649F6}"/>
            </c:ext>
          </c:extLst>
        </c:ser>
        <c:ser>
          <c:idx val="1"/>
          <c:order val="1"/>
          <c:tx>
            <c:strRef>
              <c:f>'serie storica'!$C$70</c:f>
              <c:strCache>
                <c:ptCount val="1"/>
                <c:pt idx="0">
                  <c:v>Inquinamento di fiumi, mari, ecc. 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'serie storica'!$D$68:$L$68</c:f>
              <c:strCache>
                <c:ptCount val="9"/>
                <c:pt idx="0">
                  <c:v> anno 1998</c:v>
                </c:pt>
                <c:pt idx="1">
                  <c:v>anno 2012</c:v>
                </c:pt>
                <c:pt idx="2">
                  <c:v>anno 2013</c:v>
                </c:pt>
                <c:pt idx="3">
                  <c:v>anno 2014</c:v>
                </c:pt>
                <c:pt idx="4">
                  <c:v>anno 2015</c:v>
                </c:pt>
                <c:pt idx="5">
                  <c:v>anno 2016</c:v>
                </c:pt>
                <c:pt idx="6">
                  <c:v>anno 2017</c:v>
                </c:pt>
                <c:pt idx="7">
                  <c:v>anno 2018</c:v>
                </c:pt>
                <c:pt idx="8">
                  <c:v>anno 2019</c:v>
                </c:pt>
              </c:strCache>
            </c:strRef>
          </c:cat>
          <c:val>
            <c:numRef>
              <c:f>'serie storica'!$D$70:$L$70</c:f>
              <c:numCache>
                <c:formatCode>General</c:formatCode>
                <c:ptCount val="9"/>
                <c:pt idx="0" formatCode="#,##0.0">
                  <c:v>40.1</c:v>
                </c:pt>
                <c:pt idx="1">
                  <c:v>37.6</c:v>
                </c:pt>
                <c:pt idx="2" formatCode="#,##0.0">
                  <c:v>37.1</c:v>
                </c:pt>
                <c:pt idx="3" formatCode="#,##0.0">
                  <c:v>37.700000000000003</c:v>
                </c:pt>
                <c:pt idx="4" formatCode="#,##0.0">
                  <c:v>37.4</c:v>
                </c:pt>
                <c:pt idx="5">
                  <c:v>38.9</c:v>
                </c:pt>
                <c:pt idx="6" formatCode="#,##0.0">
                  <c:v>38.9</c:v>
                </c:pt>
                <c:pt idx="7">
                  <c:v>40.9</c:v>
                </c:pt>
                <c:pt idx="8">
                  <c:v>41.8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'serie storica'!$C$71</c:f>
              <c:strCache>
                <c:ptCount val="1"/>
                <c:pt idx="0">
                  <c:v>Distruzione delle foreste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'serie storica'!$D$68:$L$68</c:f>
              <c:strCache>
                <c:ptCount val="9"/>
                <c:pt idx="0">
                  <c:v> anno 1998</c:v>
                </c:pt>
                <c:pt idx="1">
                  <c:v>anno 2012</c:v>
                </c:pt>
                <c:pt idx="2">
                  <c:v>anno 2013</c:v>
                </c:pt>
                <c:pt idx="3">
                  <c:v>anno 2014</c:v>
                </c:pt>
                <c:pt idx="4">
                  <c:v>anno 2015</c:v>
                </c:pt>
                <c:pt idx="5">
                  <c:v>anno 2016</c:v>
                </c:pt>
                <c:pt idx="6">
                  <c:v>anno 2017</c:v>
                </c:pt>
                <c:pt idx="7">
                  <c:v>anno 2018</c:v>
                </c:pt>
                <c:pt idx="8">
                  <c:v>anno 2019</c:v>
                </c:pt>
              </c:strCache>
            </c:strRef>
          </c:cat>
          <c:val>
            <c:numRef>
              <c:f>'serie storica'!$D$71:$L$71</c:f>
              <c:numCache>
                <c:formatCode>#,##0.0</c:formatCode>
                <c:ptCount val="9"/>
                <c:pt idx="0">
                  <c:v>25.2</c:v>
                </c:pt>
                <c:pt idx="1">
                  <c:v>18.100000000000001</c:v>
                </c:pt>
                <c:pt idx="2">
                  <c:v>15.7</c:v>
                </c:pt>
                <c:pt idx="3">
                  <c:v>16.3</c:v>
                </c:pt>
                <c:pt idx="4">
                  <c:v>17.600000000000001</c:v>
                </c:pt>
                <c:pt idx="5">
                  <c:v>18.2</c:v>
                </c:pt>
                <c:pt idx="6">
                  <c:v>17.8</c:v>
                </c:pt>
                <c:pt idx="7">
                  <c:v>17.8</c:v>
                </c:pt>
                <c:pt idx="8" formatCode="General">
                  <c:v>18.2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'serie storica'!$C$72</c:f>
              <c:strCache>
                <c:ptCount val="1"/>
                <c:pt idx="0">
                  <c:v>Produzione e smaltimento dei rifiuti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'serie storica'!$D$68:$L$68</c:f>
              <c:strCache>
                <c:ptCount val="9"/>
                <c:pt idx="0">
                  <c:v> anno 1998</c:v>
                </c:pt>
                <c:pt idx="1">
                  <c:v>anno 2012</c:v>
                </c:pt>
                <c:pt idx="2">
                  <c:v>anno 2013</c:v>
                </c:pt>
                <c:pt idx="3">
                  <c:v>anno 2014</c:v>
                </c:pt>
                <c:pt idx="4">
                  <c:v>anno 2015</c:v>
                </c:pt>
                <c:pt idx="5">
                  <c:v>anno 2016</c:v>
                </c:pt>
                <c:pt idx="6">
                  <c:v>anno 2017</c:v>
                </c:pt>
                <c:pt idx="7">
                  <c:v>anno 2018</c:v>
                </c:pt>
                <c:pt idx="8">
                  <c:v>anno 2019</c:v>
                </c:pt>
              </c:strCache>
            </c:strRef>
          </c:cat>
          <c:val>
            <c:numRef>
              <c:f>'serie storica'!$D$72:$L$72</c:f>
              <c:numCache>
                <c:formatCode>#,##0.0</c:formatCode>
                <c:ptCount val="9"/>
                <c:pt idx="0">
                  <c:v>46.7</c:v>
                </c:pt>
                <c:pt idx="1">
                  <c:v>39.4</c:v>
                </c:pt>
                <c:pt idx="2">
                  <c:v>44.7</c:v>
                </c:pt>
                <c:pt idx="3">
                  <c:v>47.2</c:v>
                </c:pt>
                <c:pt idx="4">
                  <c:v>43.4</c:v>
                </c:pt>
                <c:pt idx="5">
                  <c:v>41.7</c:v>
                </c:pt>
                <c:pt idx="6">
                  <c:v>40</c:v>
                </c:pt>
                <c:pt idx="7">
                  <c:v>46</c:v>
                </c:pt>
                <c:pt idx="8">
                  <c:v>47.1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01578432"/>
        <c:axId val="301578992"/>
      </c:lineChart>
      <c:catAx>
        <c:axId val="301578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01578992"/>
        <c:crosses val="autoZero"/>
        <c:auto val="1"/>
        <c:lblAlgn val="ctr"/>
        <c:lblOffset val="100"/>
        <c:noMultiLvlLbl val="0"/>
      </c:catAx>
      <c:valAx>
        <c:axId val="301578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01578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Foglio1!$B$2</c:f>
              <c:strCache>
                <c:ptCount val="1"/>
                <c:pt idx="0">
                  <c:v>1998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Foglio1!$A$3:$A$11</c:f>
              <c:strCache>
                <c:ptCount val="9"/>
                <c:pt idx="0">
                  <c:v>Inquinamento acustico</c:v>
                </c:pt>
                <c:pt idx="1">
                  <c:v>Estinzione di alcune specie vegetali/animali</c:v>
                </c:pt>
                <c:pt idx="2">
                  <c:v>Dissesto idrogeologico</c:v>
                </c:pt>
                <c:pt idx="3">
                  <c:v>Inquinamento del suolo</c:v>
                </c:pt>
                <c:pt idx="4">
                  <c:v>Effetto serra, buco dell'ozono</c:v>
                </c:pt>
                <c:pt idx="5">
                  <c:v>Inquinamento di fiumi, mari, ecc.</c:v>
                </c:pt>
                <c:pt idx="6">
                  <c:v>Produzione e smaltimento di rifiuti</c:v>
                </c:pt>
                <c:pt idx="7">
                  <c:v>Inquinamento dell'aria</c:v>
                </c:pt>
                <c:pt idx="8">
                  <c:v>Cambiamenti climatici</c:v>
                </c:pt>
              </c:strCache>
            </c:strRef>
          </c:cat>
          <c:val>
            <c:numRef>
              <c:f>Foglio1!$B$3:$B$11</c:f>
              <c:numCache>
                <c:formatCode>General</c:formatCode>
                <c:ptCount val="9"/>
                <c:pt idx="0">
                  <c:v>14.4</c:v>
                </c:pt>
                <c:pt idx="1">
                  <c:v>16</c:v>
                </c:pt>
                <c:pt idx="2">
                  <c:v>34</c:v>
                </c:pt>
                <c:pt idx="3">
                  <c:v>20.3</c:v>
                </c:pt>
                <c:pt idx="4">
                  <c:v>57.9</c:v>
                </c:pt>
                <c:pt idx="5">
                  <c:v>40.1</c:v>
                </c:pt>
                <c:pt idx="6">
                  <c:v>39.4</c:v>
                </c:pt>
                <c:pt idx="7">
                  <c:v>50.8</c:v>
                </c:pt>
                <c:pt idx="8">
                  <c:v>36</c:v>
                </c:pt>
              </c:numCache>
            </c:numRef>
          </c:val>
        </c:ser>
        <c:ser>
          <c:idx val="1"/>
          <c:order val="1"/>
          <c:tx>
            <c:strRef>
              <c:f>Foglio1!$C$2</c:f>
              <c:strCache>
                <c:ptCount val="1"/>
                <c:pt idx="0">
                  <c:v>2019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Foglio1!$A$3:$A$11</c:f>
              <c:strCache>
                <c:ptCount val="9"/>
                <c:pt idx="0">
                  <c:v>Inquinamento acustico</c:v>
                </c:pt>
                <c:pt idx="1">
                  <c:v>Estinzione di alcune specie vegetali/animali</c:v>
                </c:pt>
                <c:pt idx="2">
                  <c:v>Dissesto idrogeologico</c:v>
                </c:pt>
                <c:pt idx="3">
                  <c:v>Inquinamento del suolo</c:v>
                </c:pt>
                <c:pt idx="4">
                  <c:v>Effetto serra, buco dell'ozono</c:v>
                </c:pt>
                <c:pt idx="5">
                  <c:v>Inquinamento di fiumi, mari, ecc.</c:v>
                </c:pt>
                <c:pt idx="6">
                  <c:v>Produzione e smaltimento di rifiuti</c:v>
                </c:pt>
                <c:pt idx="7">
                  <c:v>Inquinamento dell'aria</c:v>
                </c:pt>
                <c:pt idx="8">
                  <c:v>Cambiamenti climatici</c:v>
                </c:pt>
              </c:strCache>
            </c:strRef>
          </c:cat>
          <c:val>
            <c:numRef>
              <c:f>Foglio1!$C$3:$C$11</c:f>
              <c:numCache>
                <c:formatCode>General</c:formatCode>
                <c:ptCount val="9"/>
                <c:pt idx="0">
                  <c:v>12.7</c:v>
                </c:pt>
                <c:pt idx="1">
                  <c:v>22.2</c:v>
                </c:pt>
                <c:pt idx="2">
                  <c:v>24.3</c:v>
                </c:pt>
                <c:pt idx="3">
                  <c:v>25.1</c:v>
                </c:pt>
                <c:pt idx="4">
                  <c:v>40</c:v>
                </c:pt>
                <c:pt idx="5">
                  <c:v>41.8</c:v>
                </c:pt>
                <c:pt idx="6">
                  <c:v>47.1</c:v>
                </c:pt>
                <c:pt idx="7">
                  <c:v>53.7</c:v>
                </c:pt>
                <c:pt idx="8">
                  <c:v>55.6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301581792"/>
        <c:axId val="301582352"/>
      </c:barChart>
      <c:catAx>
        <c:axId val="3015817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01582352"/>
        <c:crosses val="autoZero"/>
        <c:auto val="1"/>
        <c:lblAlgn val="ctr"/>
        <c:lblOffset val="100"/>
        <c:noMultiLvlLbl val="0"/>
      </c:catAx>
      <c:valAx>
        <c:axId val="3015823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01581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0498589404197688"/>
          <c:y val="0"/>
          <c:w val="0.55908361223710779"/>
          <c:h val="0.86220477812018048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graduatoria!$A$11:$A$20</c:f>
              <c:strCache>
                <c:ptCount val="10"/>
                <c:pt idx="1">
                  <c:v>Acquistare alimenti/prodotti biologici</c:v>
                </c:pt>
                <c:pt idx="2">
                  <c:v>parcheggiare in doppia fila </c:v>
                </c:pt>
                <c:pt idx="3">
                  <c:v>scegliere mezzi di trasporto alternativi</c:v>
                </c:pt>
                <c:pt idx="4">
                  <c:v>usare prodotti usa e getta</c:v>
                </c:pt>
                <c:pt idx="5">
                  <c:v>Acquistare prodotti a chilometo zero</c:v>
                </c:pt>
                <c:pt idx="6">
                  <c:v>Leggere etichette degli ingredienti</c:v>
                </c:pt>
                <c:pt idx="7">
                  <c:v>guida rumorosa (mai)</c:v>
                </c:pt>
                <c:pt idx="8">
                  <c:v>Attenzione a non sprecare acqua</c:v>
                </c:pt>
                <c:pt idx="9">
                  <c:v>Attenzione a non sprecare energia</c:v>
                </c:pt>
              </c:strCache>
            </c:strRef>
          </c:cat>
          <c:val>
            <c:numRef>
              <c:f>graduatoria!$B$11:$B$20</c:f>
              <c:numCache>
                <c:formatCode>General</c:formatCode>
                <c:ptCount val="10"/>
                <c:pt idx="1">
                  <c:v>12.6</c:v>
                </c:pt>
                <c:pt idx="2">
                  <c:v>13.8</c:v>
                </c:pt>
                <c:pt idx="3">
                  <c:v>18.7</c:v>
                </c:pt>
                <c:pt idx="4">
                  <c:v>21.2</c:v>
                </c:pt>
                <c:pt idx="5">
                  <c:v>21.9</c:v>
                </c:pt>
                <c:pt idx="6">
                  <c:v>38.1</c:v>
                </c:pt>
                <c:pt idx="7">
                  <c:v>46.4</c:v>
                </c:pt>
                <c:pt idx="8">
                  <c:v>64.7</c:v>
                </c:pt>
                <c:pt idx="9">
                  <c:v>67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308651664"/>
        <c:axId val="308652224"/>
      </c:barChart>
      <c:catAx>
        <c:axId val="3086516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08652224"/>
        <c:crosses val="autoZero"/>
        <c:auto val="1"/>
        <c:lblAlgn val="l"/>
        <c:lblOffset val="100"/>
        <c:noMultiLvlLbl val="0"/>
      </c:catAx>
      <c:valAx>
        <c:axId val="3086522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086516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Foglio6!$D$4</c:f>
              <c:strCache>
                <c:ptCount val="1"/>
                <c:pt idx="0">
                  <c:v>a piedi o in bici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pattFill prst="ltDnDiag">
                <a:fgClr>
                  <a:srgbClr val="0070C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4B9-4C90-BB18-F988C14681E6}"/>
              </c:ext>
            </c:extLst>
          </c:dPt>
          <c:dPt>
            <c:idx val="4"/>
            <c:invertIfNegative val="0"/>
            <c:bubble3D val="0"/>
            <c:spPr>
              <a:pattFill prst="ltDnDiag">
                <a:fgClr>
                  <a:srgbClr val="0070C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4B9-4C90-BB18-F988C14681E6}"/>
              </c:ext>
            </c:extLst>
          </c:dPt>
          <c:dPt>
            <c:idx val="7"/>
            <c:invertIfNegative val="0"/>
            <c:bubble3D val="0"/>
            <c:spPr>
              <a:pattFill prst="ltDnDiag">
                <a:fgClr>
                  <a:srgbClr val="0070C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4B9-4C90-BB18-F988C14681E6}"/>
              </c:ext>
            </c:extLst>
          </c:dPt>
          <c:dPt>
            <c:idx val="10"/>
            <c:invertIfNegative val="0"/>
            <c:bubble3D val="0"/>
            <c:spPr>
              <a:pattFill prst="ltDnDiag">
                <a:fgClr>
                  <a:srgbClr val="0070C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4B9-4C90-BB18-F988C14681E6}"/>
              </c:ext>
            </c:extLst>
          </c:dPt>
          <c:dPt>
            <c:idx val="13"/>
            <c:invertIfNegative val="0"/>
            <c:bubble3D val="0"/>
            <c:spPr>
              <a:pattFill prst="ltDnDiag">
                <a:fgClr>
                  <a:srgbClr val="0070C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E4B9-4C90-BB18-F988C14681E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Foglio6!$B$5:$C$18</c:f>
              <c:strCache>
                <c:ptCount val="13"/>
                <c:pt idx="0">
                  <c:v>15-17</c:v>
                </c:pt>
                <c:pt idx="3">
                  <c:v>18-24</c:v>
                </c:pt>
                <c:pt idx="6">
                  <c:v>25-34</c:v>
                </c:pt>
                <c:pt idx="9">
                  <c:v>35-64</c:v>
                </c:pt>
                <c:pt idx="12">
                  <c:v>Totale</c:v>
                </c:pt>
              </c:strCache>
            </c:strRef>
          </c:cat>
          <c:val>
            <c:numRef>
              <c:f>Foglio6!$D$5:$D$18</c:f>
              <c:numCache>
                <c:formatCode>General</c:formatCode>
                <c:ptCount val="14"/>
                <c:pt idx="0">
                  <c:v>20.2</c:v>
                </c:pt>
                <c:pt idx="1">
                  <c:v>20.3</c:v>
                </c:pt>
                <c:pt idx="3">
                  <c:v>15.9</c:v>
                </c:pt>
                <c:pt idx="4">
                  <c:v>13.5</c:v>
                </c:pt>
                <c:pt idx="6">
                  <c:v>13.2</c:v>
                </c:pt>
                <c:pt idx="7">
                  <c:v>10.7</c:v>
                </c:pt>
                <c:pt idx="9">
                  <c:v>14.1</c:v>
                </c:pt>
                <c:pt idx="10">
                  <c:v>13.8</c:v>
                </c:pt>
                <c:pt idx="12">
                  <c:v>14.6</c:v>
                </c:pt>
                <c:pt idx="13">
                  <c:v>13.5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E4B9-4C90-BB18-F988C14681E6}"/>
            </c:ext>
          </c:extLst>
        </c:ser>
        <c:ser>
          <c:idx val="1"/>
          <c:order val="1"/>
          <c:tx>
            <c:strRef>
              <c:f>Foglio6!$E$4</c:f>
              <c:strCache>
                <c:ptCount val="1"/>
                <c:pt idx="0">
                  <c:v>mezzi pubblici o collettivi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pattFill prst="ltDnDiag">
                <a:fgClr>
                  <a:srgbClr val="FF8181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E4B9-4C90-BB18-F988C14681E6}"/>
              </c:ext>
            </c:extLst>
          </c:dPt>
          <c:dPt>
            <c:idx val="4"/>
            <c:invertIfNegative val="0"/>
            <c:bubble3D val="0"/>
            <c:spPr>
              <a:pattFill prst="ltDnDiag">
                <a:fgClr>
                  <a:srgbClr val="FF8181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E-E4B9-4C90-BB18-F988C14681E6}"/>
              </c:ext>
            </c:extLst>
          </c:dPt>
          <c:dPt>
            <c:idx val="7"/>
            <c:invertIfNegative val="0"/>
            <c:bubble3D val="0"/>
            <c:spPr>
              <a:pattFill prst="ltDnDiag">
                <a:fgClr>
                  <a:srgbClr val="FF8181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0-E4B9-4C90-BB18-F988C14681E6}"/>
              </c:ext>
            </c:extLst>
          </c:dPt>
          <c:dPt>
            <c:idx val="10"/>
            <c:invertIfNegative val="0"/>
            <c:bubble3D val="0"/>
            <c:spPr>
              <a:pattFill prst="ltDnDiag">
                <a:fgClr>
                  <a:srgbClr val="FF8181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2-E4B9-4C90-BB18-F988C14681E6}"/>
              </c:ext>
            </c:extLst>
          </c:dPt>
          <c:dPt>
            <c:idx val="13"/>
            <c:invertIfNegative val="0"/>
            <c:bubble3D val="0"/>
            <c:spPr>
              <a:pattFill prst="ltDnDiag">
                <a:fgClr>
                  <a:srgbClr val="FF8181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4-E4B9-4C90-BB18-F988C14681E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Foglio6!$B$5:$C$18</c:f>
              <c:strCache>
                <c:ptCount val="13"/>
                <c:pt idx="0">
                  <c:v>15-17</c:v>
                </c:pt>
                <c:pt idx="3">
                  <c:v>18-24</c:v>
                </c:pt>
                <c:pt idx="6">
                  <c:v>25-34</c:v>
                </c:pt>
                <c:pt idx="9">
                  <c:v>35-64</c:v>
                </c:pt>
                <c:pt idx="12">
                  <c:v>Totale</c:v>
                </c:pt>
              </c:strCache>
            </c:strRef>
          </c:cat>
          <c:val>
            <c:numRef>
              <c:f>Foglio6!$E$5:$E$18</c:f>
              <c:numCache>
                <c:formatCode>General</c:formatCode>
                <c:ptCount val="14"/>
                <c:pt idx="0">
                  <c:v>52.9</c:v>
                </c:pt>
                <c:pt idx="1">
                  <c:v>49.9</c:v>
                </c:pt>
                <c:pt idx="3">
                  <c:v>38.1</c:v>
                </c:pt>
                <c:pt idx="4">
                  <c:v>35.1</c:v>
                </c:pt>
                <c:pt idx="6">
                  <c:v>13</c:v>
                </c:pt>
                <c:pt idx="7">
                  <c:v>10.7</c:v>
                </c:pt>
                <c:pt idx="9">
                  <c:v>7.2</c:v>
                </c:pt>
                <c:pt idx="10">
                  <c:v>7.4</c:v>
                </c:pt>
                <c:pt idx="12">
                  <c:v>14.8</c:v>
                </c:pt>
                <c:pt idx="13">
                  <c:v>14.3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5-E4B9-4C90-BB18-F988C14681E6}"/>
            </c:ext>
          </c:extLst>
        </c:ser>
        <c:ser>
          <c:idx val="2"/>
          <c:order val="2"/>
          <c:tx>
            <c:strRef>
              <c:f>Foglio6!$F$4</c:f>
              <c:strCache>
                <c:ptCount val="1"/>
                <c:pt idx="0">
                  <c:v>mezzi privati (a motore)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pattFill prst="ltDnDiag">
                <a:fgClr>
                  <a:schemeClr val="accent4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E4B9-4C90-BB18-F988C14681E6}"/>
              </c:ext>
            </c:extLst>
          </c:dPt>
          <c:dPt>
            <c:idx val="4"/>
            <c:invertIfNegative val="0"/>
            <c:bubble3D val="0"/>
            <c:spPr>
              <a:pattFill prst="ltDnDiag">
                <a:fgClr>
                  <a:schemeClr val="accent4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E4B9-4C90-BB18-F988C14681E6}"/>
              </c:ext>
            </c:extLst>
          </c:dPt>
          <c:dPt>
            <c:idx val="7"/>
            <c:invertIfNegative val="0"/>
            <c:bubble3D val="0"/>
            <c:spPr>
              <a:pattFill prst="ltDnDiag">
                <a:fgClr>
                  <a:schemeClr val="accent4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B-E4B9-4C90-BB18-F988C14681E6}"/>
              </c:ext>
            </c:extLst>
          </c:dPt>
          <c:dPt>
            <c:idx val="10"/>
            <c:invertIfNegative val="0"/>
            <c:bubble3D val="0"/>
            <c:spPr>
              <a:pattFill prst="ltDnDiag">
                <a:fgClr>
                  <a:schemeClr val="accent4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D-E4B9-4C90-BB18-F988C14681E6}"/>
              </c:ext>
            </c:extLst>
          </c:dPt>
          <c:dPt>
            <c:idx val="13"/>
            <c:invertIfNegative val="0"/>
            <c:bubble3D val="0"/>
            <c:spPr>
              <a:pattFill prst="ltDnDiag">
                <a:fgClr>
                  <a:schemeClr val="accent4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F-E4B9-4C90-BB18-F988C14681E6}"/>
              </c:ext>
            </c:extLst>
          </c:dPt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Foglio6!$B$5:$C$18</c:f>
              <c:strCache>
                <c:ptCount val="13"/>
                <c:pt idx="0">
                  <c:v>15-17</c:v>
                </c:pt>
                <c:pt idx="3">
                  <c:v>18-24</c:v>
                </c:pt>
                <c:pt idx="6">
                  <c:v>25-34</c:v>
                </c:pt>
                <c:pt idx="9">
                  <c:v>35-64</c:v>
                </c:pt>
                <c:pt idx="12">
                  <c:v>Totale</c:v>
                </c:pt>
              </c:strCache>
            </c:strRef>
          </c:cat>
          <c:val>
            <c:numRef>
              <c:f>Foglio6!$F$5:$F$18</c:f>
              <c:numCache>
                <c:formatCode>General</c:formatCode>
                <c:ptCount val="14"/>
                <c:pt idx="0">
                  <c:v>20.7</c:v>
                </c:pt>
                <c:pt idx="1">
                  <c:v>22.2</c:v>
                </c:pt>
                <c:pt idx="3">
                  <c:v>37.799999999999997</c:v>
                </c:pt>
                <c:pt idx="4">
                  <c:v>40.700000000000003</c:v>
                </c:pt>
                <c:pt idx="6">
                  <c:v>68.900000000000006</c:v>
                </c:pt>
                <c:pt idx="7">
                  <c:v>71.900000000000006</c:v>
                </c:pt>
                <c:pt idx="9">
                  <c:v>74.400000000000006</c:v>
                </c:pt>
                <c:pt idx="10" formatCode="0.0">
                  <c:v>73</c:v>
                </c:pt>
                <c:pt idx="12">
                  <c:v>65.599999999999994</c:v>
                </c:pt>
                <c:pt idx="13">
                  <c:v>65.5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0-E4B9-4C90-BB18-F988C14681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"/>
        <c:overlap val="100"/>
        <c:axId val="308656144"/>
        <c:axId val="308656704"/>
      </c:barChart>
      <c:catAx>
        <c:axId val="308656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6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08656704"/>
        <c:crosses val="autoZero"/>
        <c:auto val="1"/>
        <c:lblAlgn val="ctr"/>
        <c:lblOffset val="100"/>
        <c:noMultiLvlLbl val="0"/>
      </c:catAx>
      <c:valAx>
        <c:axId val="30865670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086561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1.3981448771483057E-2"/>
          <c:y val="0"/>
          <c:w val="0.75685691460657212"/>
          <c:h val="8.310599299312591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3775965218470334E-2"/>
          <c:y val="0.14278236411165052"/>
          <c:w val="0.86298523699652407"/>
          <c:h val="0.596520129900219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'fig2'!$D$1</c:f>
              <c:strCache>
                <c:ptCount val="1"/>
                <c:pt idx="0">
                  <c:v>a piedi o in bici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pattFill prst="ltDnDiag">
                <a:fgClr>
                  <a:srgbClr val="0070C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465-495A-912C-72FB72AD47C2}"/>
              </c:ext>
            </c:extLst>
          </c:dPt>
          <c:dPt>
            <c:idx val="4"/>
            <c:invertIfNegative val="0"/>
            <c:bubble3D val="0"/>
            <c:spPr>
              <a:pattFill prst="ltDnDiag">
                <a:fgClr>
                  <a:srgbClr val="0070C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465-495A-912C-72FB72AD47C2}"/>
              </c:ext>
            </c:extLst>
          </c:dPt>
          <c:dPt>
            <c:idx val="7"/>
            <c:invertIfNegative val="0"/>
            <c:bubble3D val="0"/>
            <c:spPr>
              <a:pattFill prst="ltDnDiag">
                <a:fgClr>
                  <a:srgbClr val="0070C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465-495A-912C-72FB72AD47C2}"/>
              </c:ext>
            </c:extLst>
          </c:dPt>
          <c:dPt>
            <c:idx val="10"/>
            <c:invertIfNegative val="0"/>
            <c:bubble3D val="0"/>
            <c:spPr>
              <a:pattFill prst="ltDnDiag">
                <a:fgClr>
                  <a:srgbClr val="0070C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465-495A-912C-72FB72AD47C2}"/>
              </c:ext>
            </c:extLst>
          </c:dPt>
          <c:dPt>
            <c:idx val="13"/>
            <c:invertIfNegative val="0"/>
            <c:bubble3D val="0"/>
            <c:spPr>
              <a:pattFill prst="ltDnDiag">
                <a:fgClr>
                  <a:srgbClr val="0070C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6465-495A-912C-72FB72AD47C2}"/>
              </c:ext>
            </c:extLst>
          </c:dPt>
          <c:dPt>
            <c:idx val="1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A-6465-495A-912C-72FB72AD47C2}"/>
              </c:ext>
            </c:extLst>
          </c:dPt>
          <c:dPt>
            <c:idx val="17"/>
            <c:invertIfNegative val="0"/>
            <c:bubble3D val="0"/>
            <c:spPr>
              <a:pattFill prst="ltDnDiag">
                <a:fgClr>
                  <a:srgbClr val="0070C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6465-495A-912C-72FB72AD47C2}"/>
              </c:ext>
            </c:extLst>
          </c:dPt>
          <c:dPt>
            <c:idx val="19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D-6465-495A-912C-72FB72AD47C2}"/>
              </c:ext>
            </c:extLst>
          </c:dPt>
          <c:dPt>
            <c:idx val="21"/>
            <c:invertIfNegative val="0"/>
            <c:bubble3D val="0"/>
            <c:spPr>
              <a:pattFill prst="ltDnDiag">
                <a:fgClr>
                  <a:srgbClr val="0070C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6465-495A-912C-72FB72AD47C2}"/>
              </c:ext>
            </c:extLst>
          </c:dPt>
          <c:dPt>
            <c:idx val="2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0-6465-495A-912C-72FB72AD47C2}"/>
              </c:ext>
            </c:extLst>
          </c:dPt>
          <c:dPt>
            <c:idx val="24"/>
            <c:invertIfNegative val="0"/>
            <c:bubble3D val="0"/>
            <c:spPr>
              <a:pattFill prst="ltDnDiag">
                <a:fgClr>
                  <a:srgbClr val="0070C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2-6465-495A-912C-72FB72AD47C2}"/>
              </c:ext>
            </c:extLst>
          </c:dPt>
          <c:dPt>
            <c:idx val="2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3-6465-495A-912C-72FB72AD47C2}"/>
              </c:ext>
            </c:extLst>
          </c:dPt>
          <c:dPt>
            <c:idx val="27"/>
            <c:invertIfNegative val="0"/>
            <c:bubble3D val="0"/>
            <c:spPr>
              <a:pattFill prst="ltDnDiag">
                <a:fgClr>
                  <a:srgbClr val="0070C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6465-495A-912C-72FB72AD47C2}"/>
              </c:ext>
            </c:extLst>
          </c:dPt>
          <c:dPt>
            <c:idx val="28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6-6465-495A-912C-72FB72AD47C2}"/>
              </c:ext>
            </c:extLst>
          </c:dPt>
          <c:dPt>
            <c:idx val="30"/>
            <c:invertIfNegative val="0"/>
            <c:bubble3D val="0"/>
            <c:spPr>
              <a:pattFill prst="ltDnDiag">
                <a:fgClr>
                  <a:srgbClr val="0070C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8-6465-495A-912C-72FB72AD47C2}"/>
              </c:ext>
            </c:extLst>
          </c:dPt>
          <c:dPt>
            <c:idx val="3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9-6465-495A-912C-72FB72AD47C2}"/>
              </c:ext>
            </c:extLst>
          </c:dPt>
          <c:dPt>
            <c:idx val="33"/>
            <c:invertIfNegative val="0"/>
            <c:bubble3D val="0"/>
            <c:spPr>
              <a:pattFill prst="ltDnDiag">
                <a:fgClr>
                  <a:srgbClr val="0070C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B-6465-495A-912C-72FB72AD47C2}"/>
              </c:ext>
            </c:extLst>
          </c:dPt>
          <c:dPt>
            <c:idx val="36"/>
            <c:invertIfNegative val="0"/>
            <c:bubble3D val="0"/>
            <c:spPr>
              <a:pattFill prst="ltDnDiag">
                <a:fgClr>
                  <a:srgbClr val="0070C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D-6465-495A-912C-72FB72AD47C2}"/>
              </c:ext>
            </c:extLst>
          </c:dPt>
          <c:cat>
            <c:multiLvlStrRef>
              <c:f>'fig2'!$B$2:$C$38</c:f>
              <c:multiLvlStrCache>
                <c:ptCount val="36"/>
                <c:lvl>
                  <c:pt idx="0">
                    <c:v>Sud</c:v>
                  </c:pt>
                  <c:pt idx="3">
                    <c:v>Isole</c:v>
                  </c:pt>
                  <c:pt idx="6">
                    <c:v>Centro</c:v>
                  </c:pt>
                  <c:pt idx="9">
                    <c:v>Nord-est</c:v>
                  </c:pt>
                  <c:pt idx="12">
                    <c:v>Nord-ovest</c:v>
                  </c:pt>
                  <c:pt idx="16">
                    <c:v>Totale</c:v>
                  </c:pt>
                  <c:pt idx="20">
                    <c:v>centro area metr.</c:v>
                  </c:pt>
                  <c:pt idx="23">
                    <c:v>oltre 50mila ab.</c:v>
                  </c:pt>
                  <c:pt idx="26">
                    <c:v>10mila-50mila ab.</c:v>
                  </c:pt>
                  <c:pt idx="29">
                    <c:v>periferia area metr.</c:v>
                  </c:pt>
                  <c:pt idx="32">
                    <c:v>2mila-10mila ab.</c:v>
                  </c:pt>
                  <c:pt idx="35">
                    <c:v>fino a 2mila ab.</c:v>
                  </c:pt>
                </c:lvl>
                <c:lvl>
                  <c:pt idx="0">
                    <c:v>Ripartizione</c:v>
                  </c:pt>
                  <c:pt idx="15">
                    <c:v> </c:v>
                  </c:pt>
                  <c:pt idx="19">
                    <c:v>Tipologia comunale</c:v>
                  </c:pt>
                </c:lvl>
              </c:multiLvlStrCache>
            </c:multiLvlStrRef>
          </c:cat>
          <c:val>
            <c:numRef>
              <c:f>'fig2'!$D$2:$D$38</c:f>
              <c:numCache>
                <c:formatCode>General</c:formatCode>
                <c:ptCount val="37"/>
                <c:pt idx="0">
                  <c:v>19.600000000000001</c:v>
                </c:pt>
                <c:pt idx="1">
                  <c:v>19.600000000000001</c:v>
                </c:pt>
                <c:pt idx="3">
                  <c:v>27.1</c:v>
                </c:pt>
                <c:pt idx="4">
                  <c:v>14.7</c:v>
                </c:pt>
                <c:pt idx="6">
                  <c:v>10.9</c:v>
                </c:pt>
                <c:pt idx="7">
                  <c:v>12</c:v>
                </c:pt>
                <c:pt idx="9">
                  <c:v>17.5</c:v>
                </c:pt>
                <c:pt idx="10">
                  <c:v>11.1</c:v>
                </c:pt>
                <c:pt idx="12">
                  <c:v>11.4</c:v>
                </c:pt>
                <c:pt idx="13">
                  <c:v>9.6</c:v>
                </c:pt>
                <c:pt idx="16">
                  <c:v>15.9</c:v>
                </c:pt>
                <c:pt idx="17">
                  <c:v>13.5</c:v>
                </c:pt>
                <c:pt idx="20">
                  <c:v>17.399999999999999</c:v>
                </c:pt>
                <c:pt idx="21">
                  <c:v>10.199999999999999</c:v>
                </c:pt>
                <c:pt idx="23">
                  <c:v>21.7</c:v>
                </c:pt>
                <c:pt idx="24">
                  <c:v>19.600000000000001</c:v>
                </c:pt>
                <c:pt idx="26">
                  <c:v>20.6</c:v>
                </c:pt>
                <c:pt idx="27">
                  <c:v>14.9</c:v>
                </c:pt>
                <c:pt idx="29">
                  <c:v>4.4000000000000004</c:v>
                </c:pt>
                <c:pt idx="30">
                  <c:v>7</c:v>
                </c:pt>
                <c:pt idx="32">
                  <c:v>13.4</c:v>
                </c:pt>
                <c:pt idx="33">
                  <c:v>13.7</c:v>
                </c:pt>
                <c:pt idx="35">
                  <c:v>13.6</c:v>
                </c:pt>
                <c:pt idx="36">
                  <c:v>8.6999999999999993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E-6465-495A-912C-72FB72AD47C2}"/>
            </c:ext>
          </c:extLst>
        </c:ser>
        <c:ser>
          <c:idx val="1"/>
          <c:order val="1"/>
          <c:tx>
            <c:strRef>
              <c:f>'fig2'!$E$1</c:f>
              <c:strCache>
                <c:ptCount val="1"/>
                <c:pt idx="0">
                  <c:v>mezzi pubblici o collettivi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pattFill prst="ltDnDiag">
                <a:fgClr>
                  <a:srgbClr val="C0000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0-6465-495A-912C-72FB72AD47C2}"/>
              </c:ext>
            </c:extLst>
          </c:dPt>
          <c:dPt>
            <c:idx val="4"/>
            <c:invertIfNegative val="0"/>
            <c:bubble3D val="0"/>
            <c:spPr>
              <a:pattFill prst="ltDnDiag">
                <a:fgClr>
                  <a:srgbClr val="C0000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2-6465-495A-912C-72FB72AD47C2}"/>
              </c:ext>
            </c:extLst>
          </c:dPt>
          <c:dPt>
            <c:idx val="7"/>
            <c:invertIfNegative val="0"/>
            <c:bubble3D val="0"/>
            <c:spPr>
              <a:pattFill prst="ltDnDiag">
                <a:fgClr>
                  <a:srgbClr val="C0000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4-6465-495A-912C-72FB72AD47C2}"/>
              </c:ext>
            </c:extLst>
          </c:dPt>
          <c:dPt>
            <c:idx val="10"/>
            <c:invertIfNegative val="0"/>
            <c:bubble3D val="0"/>
            <c:spPr>
              <a:pattFill prst="ltDnDiag">
                <a:fgClr>
                  <a:srgbClr val="C0000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6-6465-495A-912C-72FB72AD47C2}"/>
              </c:ext>
            </c:extLst>
          </c:dPt>
          <c:dPt>
            <c:idx val="13"/>
            <c:invertIfNegative val="0"/>
            <c:bubble3D val="0"/>
            <c:spPr>
              <a:pattFill prst="ltDnDiag">
                <a:fgClr>
                  <a:srgbClr val="C0000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8-6465-495A-912C-72FB72AD47C2}"/>
              </c:ext>
            </c:extLst>
          </c:dPt>
          <c:dPt>
            <c:idx val="1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29-6465-495A-912C-72FB72AD47C2}"/>
              </c:ext>
            </c:extLst>
          </c:dPt>
          <c:dPt>
            <c:idx val="17"/>
            <c:invertIfNegative val="0"/>
            <c:bubble3D val="0"/>
            <c:spPr>
              <a:pattFill prst="ltDnDiag">
                <a:fgClr>
                  <a:srgbClr val="C0000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B-6465-495A-912C-72FB72AD47C2}"/>
              </c:ext>
            </c:extLst>
          </c:dPt>
          <c:dPt>
            <c:idx val="19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2C-6465-495A-912C-72FB72AD47C2}"/>
              </c:ext>
            </c:extLst>
          </c:dPt>
          <c:dPt>
            <c:idx val="21"/>
            <c:invertIfNegative val="0"/>
            <c:bubble3D val="0"/>
            <c:spPr>
              <a:pattFill prst="ltDnDiag">
                <a:fgClr>
                  <a:srgbClr val="C0000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E-6465-495A-912C-72FB72AD47C2}"/>
              </c:ext>
            </c:extLst>
          </c:dPt>
          <c:dPt>
            <c:idx val="2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2F-6465-495A-912C-72FB72AD47C2}"/>
              </c:ext>
            </c:extLst>
          </c:dPt>
          <c:dPt>
            <c:idx val="24"/>
            <c:invertIfNegative val="0"/>
            <c:bubble3D val="0"/>
            <c:spPr>
              <a:pattFill prst="ltDnDiag">
                <a:fgClr>
                  <a:srgbClr val="C0000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1-6465-495A-912C-72FB72AD47C2}"/>
              </c:ext>
            </c:extLst>
          </c:dPt>
          <c:dPt>
            <c:idx val="2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32-6465-495A-912C-72FB72AD47C2}"/>
              </c:ext>
            </c:extLst>
          </c:dPt>
          <c:dPt>
            <c:idx val="27"/>
            <c:invertIfNegative val="0"/>
            <c:bubble3D val="0"/>
            <c:spPr>
              <a:pattFill prst="ltDnDiag">
                <a:fgClr>
                  <a:srgbClr val="C0000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4-6465-495A-912C-72FB72AD47C2}"/>
              </c:ext>
            </c:extLst>
          </c:dPt>
          <c:dPt>
            <c:idx val="28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35-6465-495A-912C-72FB72AD47C2}"/>
              </c:ext>
            </c:extLst>
          </c:dPt>
          <c:dPt>
            <c:idx val="30"/>
            <c:invertIfNegative val="0"/>
            <c:bubble3D val="0"/>
            <c:spPr>
              <a:pattFill prst="ltDnDiag">
                <a:fgClr>
                  <a:srgbClr val="C0000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7-6465-495A-912C-72FB72AD47C2}"/>
              </c:ext>
            </c:extLst>
          </c:dPt>
          <c:dPt>
            <c:idx val="3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38-6465-495A-912C-72FB72AD47C2}"/>
              </c:ext>
            </c:extLst>
          </c:dPt>
          <c:dPt>
            <c:idx val="33"/>
            <c:invertIfNegative val="0"/>
            <c:bubble3D val="0"/>
            <c:spPr>
              <a:pattFill prst="ltDnDiag">
                <a:fgClr>
                  <a:srgbClr val="C0000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A-6465-495A-912C-72FB72AD47C2}"/>
              </c:ext>
            </c:extLst>
          </c:dPt>
          <c:dPt>
            <c:idx val="36"/>
            <c:invertIfNegative val="0"/>
            <c:bubble3D val="0"/>
            <c:spPr>
              <a:pattFill prst="ltDnDiag">
                <a:fgClr>
                  <a:srgbClr val="C0000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C-6465-495A-912C-72FB72AD47C2}"/>
              </c:ext>
            </c:extLst>
          </c:dPt>
          <c:dLbls>
            <c:dLbl>
              <c:idx val="1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-5400000" vert="horz" wrap="square" lIns="38100" tIns="19050" rIns="38100" bIns="19050" anchor="ctr">
                  <a:spAutoFit/>
                </a:bodyPr>
                <a:lstStyle/>
                <a:p>
                  <a:pPr>
                    <a:defRPr b="0">
                      <a:solidFill>
                        <a:schemeClr val="tx1"/>
                      </a:solidFill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-5400000" vert="horz" wrap="square" lIns="38100" tIns="19050" rIns="38100" bIns="19050" anchor="ctr">
                  <a:spAutoFit/>
                </a:bodyPr>
                <a:lstStyle/>
                <a:p>
                  <a:pPr>
                    <a:defRPr b="0">
                      <a:solidFill>
                        <a:schemeClr val="tx1"/>
                      </a:solidFill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-5400000" vert="horz" wrap="square" lIns="38100" tIns="19050" rIns="38100" bIns="19050" anchor="ctr">
                  <a:spAutoFit/>
                </a:bodyPr>
                <a:lstStyle/>
                <a:p>
                  <a:pPr>
                    <a:defRPr b="0">
                      <a:solidFill>
                        <a:schemeClr val="tx1"/>
                      </a:solidFill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-5400000" vert="horz" wrap="square" lIns="38100" tIns="19050" rIns="38100" bIns="19050" anchor="ctr">
                  <a:spAutoFit/>
                </a:bodyPr>
                <a:lstStyle/>
                <a:p>
                  <a:pPr>
                    <a:defRPr b="0">
                      <a:solidFill>
                        <a:schemeClr val="tx1"/>
                      </a:solidFill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-5400000" vert="horz" wrap="square" lIns="38100" tIns="19050" rIns="38100" bIns="19050" anchor="ctr">
                  <a:spAutoFit/>
                </a:bodyPr>
                <a:lstStyle/>
                <a:p>
                  <a:pPr>
                    <a:defRPr b="0">
                      <a:solidFill>
                        <a:schemeClr val="tx1"/>
                      </a:solidFill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-5400000" vert="horz" wrap="square" lIns="38100" tIns="19050" rIns="38100" bIns="19050" anchor="ctr">
                  <a:spAutoFit/>
                </a:bodyPr>
                <a:lstStyle/>
                <a:p>
                  <a:pPr>
                    <a:defRPr b="0">
                      <a:solidFill>
                        <a:schemeClr val="tx1"/>
                      </a:solidFill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-5400000" vert="horz" wrap="square" lIns="38100" tIns="19050" rIns="38100" bIns="19050" anchor="ctr">
                  <a:spAutoFit/>
                </a:bodyPr>
                <a:lstStyle/>
                <a:p>
                  <a:pPr>
                    <a:defRPr b="0">
                      <a:solidFill>
                        <a:schemeClr val="tx1"/>
                      </a:solidFill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-5400000" vert="horz" wrap="square" lIns="38100" tIns="19050" rIns="38100" bIns="19050" anchor="ctr">
                  <a:spAutoFit/>
                </a:bodyPr>
                <a:lstStyle/>
                <a:p>
                  <a:pPr>
                    <a:defRPr b="0">
                      <a:solidFill>
                        <a:schemeClr val="tx1"/>
                      </a:solidFill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7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-5400000" vert="horz" wrap="square" lIns="38100" tIns="19050" rIns="38100" bIns="19050" anchor="ctr">
                  <a:spAutoFit/>
                </a:bodyPr>
                <a:lstStyle/>
                <a:p>
                  <a:pPr>
                    <a:defRPr b="0">
                      <a:solidFill>
                        <a:schemeClr val="tx1"/>
                      </a:solidFill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0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-5400000" vert="horz" wrap="square" lIns="38100" tIns="19050" rIns="38100" bIns="19050" anchor="ctr">
                  <a:spAutoFit/>
                </a:bodyPr>
                <a:lstStyle/>
                <a:p>
                  <a:pPr>
                    <a:defRPr b="0">
                      <a:solidFill>
                        <a:schemeClr val="tx1"/>
                      </a:solidFill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3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-5400000" vert="horz" wrap="square" lIns="38100" tIns="19050" rIns="38100" bIns="19050" anchor="ctr">
                  <a:spAutoFit/>
                </a:bodyPr>
                <a:lstStyle/>
                <a:p>
                  <a:pPr>
                    <a:defRPr b="0">
                      <a:solidFill>
                        <a:schemeClr val="tx1"/>
                      </a:solidFill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6"/>
              <c:layout>
                <c:manualLayout>
                  <c:x val="3.082771941143815E-3"/>
                  <c:y val="0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-5400000" vert="horz" wrap="square" lIns="38100" tIns="19050" rIns="38100" bIns="19050" anchor="ctr">
                  <a:spAutoFit/>
                </a:bodyPr>
                <a:lstStyle/>
                <a:p>
                  <a:pPr>
                    <a:defRPr b="0">
                      <a:solidFill>
                        <a:schemeClr val="tx1"/>
                      </a:solidFill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C-6465-495A-912C-72FB72AD47C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>
                  <a:defRPr b="0">
                    <a:solidFill>
                      <a:schemeClr val="bg2"/>
                    </a:solidFill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multiLvlStrRef>
              <c:f>'fig2'!$B$2:$C$38</c:f>
              <c:multiLvlStrCache>
                <c:ptCount val="36"/>
                <c:lvl>
                  <c:pt idx="0">
                    <c:v>Sud</c:v>
                  </c:pt>
                  <c:pt idx="3">
                    <c:v>Isole</c:v>
                  </c:pt>
                  <c:pt idx="6">
                    <c:v>Centro</c:v>
                  </c:pt>
                  <c:pt idx="9">
                    <c:v>Nord-est</c:v>
                  </c:pt>
                  <c:pt idx="12">
                    <c:v>Nord-ovest</c:v>
                  </c:pt>
                  <c:pt idx="16">
                    <c:v>Totale</c:v>
                  </c:pt>
                  <c:pt idx="20">
                    <c:v>centro area metr.</c:v>
                  </c:pt>
                  <c:pt idx="23">
                    <c:v>oltre 50mila ab.</c:v>
                  </c:pt>
                  <c:pt idx="26">
                    <c:v>10mila-50mila ab.</c:v>
                  </c:pt>
                  <c:pt idx="29">
                    <c:v>periferia area metr.</c:v>
                  </c:pt>
                  <c:pt idx="32">
                    <c:v>2mila-10mila ab.</c:v>
                  </c:pt>
                  <c:pt idx="35">
                    <c:v>fino a 2mila ab.</c:v>
                  </c:pt>
                </c:lvl>
                <c:lvl>
                  <c:pt idx="0">
                    <c:v>Ripartizione</c:v>
                  </c:pt>
                  <c:pt idx="15">
                    <c:v> </c:v>
                  </c:pt>
                  <c:pt idx="19">
                    <c:v>Tipologia comunale</c:v>
                  </c:pt>
                </c:lvl>
              </c:multiLvlStrCache>
            </c:multiLvlStrRef>
          </c:cat>
          <c:val>
            <c:numRef>
              <c:f>'fig2'!$E$2:$E$38</c:f>
              <c:numCache>
                <c:formatCode>General</c:formatCode>
                <c:ptCount val="37"/>
                <c:pt idx="0">
                  <c:v>43.4</c:v>
                </c:pt>
                <c:pt idx="1">
                  <c:v>40.799999999999997</c:v>
                </c:pt>
                <c:pt idx="3">
                  <c:v>35</c:v>
                </c:pt>
                <c:pt idx="4">
                  <c:v>40.299999999999997</c:v>
                </c:pt>
                <c:pt idx="6">
                  <c:v>41.6</c:v>
                </c:pt>
                <c:pt idx="7">
                  <c:v>29.4</c:v>
                </c:pt>
                <c:pt idx="9">
                  <c:v>33</c:v>
                </c:pt>
                <c:pt idx="10">
                  <c:v>27.6</c:v>
                </c:pt>
                <c:pt idx="12">
                  <c:v>35.9</c:v>
                </c:pt>
                <c:pt idx="13">
                  <c:v>36.9</c:v>
                </c:pt>
                <c:pt idx="16">
                  <c:v>38.1</c:v>
                </c:pt>
                <c:pt idx="17">
                  <c:v>35.1</c:v>
                </c:pt>
                <c:pt idx="20">
                  <c:v>54.7</c:v>
                </c:pt>
                <c:pt idx="21">
                  <c:v>45.5</c:v>
                </c:pt>
                <c:pt idx="23">
                  <c:v>36.200000000000003</c:v>
                </c:pt>
                <c:pt idx="24">
                  <c:v>29.7</c:v>
                </c:pt>
                <c:pt idx="26">
                  <c:v>31.3</c:v>
                </c:pt>
                <c:pt idx="27">
                  <c:v>32.6</c:v>
                </c:pt>
                <c:pt idx="29">
                  <c:v>44.7</c:v>
                </c:pt>
                <c:pt idx="30">
                  <c:v>44.3</c:v>
                </c:pt>
                <c:pt idx="32">
                  <c:v>33.5</c:v>
                </c:pt>
                <c:pt idx="33">
                  <c:v>30.9</c:v>
                </c:pt>
                <c:pt idx="35">
                  <c:v>31.8</c:v>
                </c:pt>
                <c:pt idx="36">
                  <c:v>38.6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3D-6465-495A-912C-72FB72AD47C2}"/>
            </c:ext>
          </c:extLst>
        </c:ser>
        <c:ser>
          <c:idx val="2"/>
          <c:order val="2"/>
          <c:tx>
            <c:strRef>
              <c:f>'fig2'!$F$1</c:f>
              <c:strCache>
                <c:ptCount val="1"/>
                <c:pt idx="0">
                  <c:v>mezzi privati (a motore)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Pt>
            <c:idx val="1"/>
            <c:invertIfNegative val="0"/>
            <c:bubble3D val="0"/>
            <c:spPr>
              <a:pattFill prst="ltDnDiag">
                <a:fgClr>
                  <a:schemeClr val="accent4"/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F-6465-495A-912C-72FB72AD47C2}"/>
              </c:ext>
            </c:extLst>
          </c:dPt>
          <c:dPt>
            <c:idx val="4"/>
            <c:invertIfNegative val="0"/>
            <c:bubble3D val="0"/>
            <c:spPr>
              <a:pattFill prst="ltDnDiag">
                <a:fgClr>
                  <a:schemeClr val="accent4"/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1-6465-495A-912C-72FB72AD47C2}"/>
              </c:ext>
            </c:extLst>
          </c:dPt>
          <c:dPt>
            <c:idx val="7"/>
            <c:invertIfNegative val="0"/>
            <c:bubble3D val="0"/>
            <c:spPr>
              <a:pattFill prst="ltDnDiag">
                <a:fgClr>
                  <a:schemeClr val="accent4"/>
                </a:fgClr>
                <a:bgClr>
                  <a:prstClr val="white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3-6465-495A-912C-72FB72AD47C2}"/>
              </c:ext>
            </c:extLst>
          </c:dPt>
          <c:dPt>
            <c:idx val="10"/>
            <c:invertIfNegative val="0"/>
            <c:bubble3D val="0"/>
            <c:spPr>
              <a:pattFill prst="ltDnDiag">
                <a:fgClr>
                  <a:schemeClr val="accent4"/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5-6465-495A-912C-72FB72AD47C2}"/>
              </c:ext>
            </c:extLst>
          </c:dPt>
          <c:dPt>
            <c:idx val="13"/>
            <c:invertIfNegative val="0"/>
            <c:bubble3D val="0"/>
            <c:spPr>
              <a:pattFill prst="ltDnDiag">
                <a:fgClr>
                  <a:schemeClr val="accent4"/>
                </a:fgClr>
                <a:bgClr>
                  <a:prstClr val="white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7-6465-495A-912C-72FB72AD47C2}"/>
              </c:ext>
            </c:extLst>
          </c:dPt>
          <c:dPt>
            <c:idx val="17"/>
            <c:invertIfNegative val="0"/>
            <c:bubble3D val="0"/>
            <c:spPr>
              <a:pattFill prst="ltDnDiag">
                <a:fgClr>
                  <a:schemeClr val="accent4"/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9-6465-495A-912C-72FB72AD47C2}"/>
              </c:ext>
            </c:extLst>
          </c:dPt>
          <c:dPt>
            <c:idx val="21"/>
            <c:invertIfNegative val="0"/>
            <c:bubble3D val="0"/>
            <c:spPr>
              <a:pattFill prst="ltDnDiag">
                <a:fgClr>
                  <a:schemeClr val="accent4"/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B-6465-495A-912C-72FB72AD47C2}"/>
              </c:ext>
            </c:extLst>
          </c:dPt>
          <c:dPt>
            <c:idx val="24"/>
            <c:invertIfNegative val="0"/>
            <c:bubble3D val="0"/>
            <c:spPr>
              <a:pattFill prst="ltDnDiag">
                <a:fgClr>
                  <a:schemeClr val="accent4"/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D-6465-495A-912C-72FB72AD47C2}"/>
              </c:ext>
            </c:extLst>
          </c:dPt>
          <c:dPt>
            <c:idx val="27"/>
            <c:invertIfNegative val="0"/>
            <c:bubble3D val="0"/>
            <c:spPr>
              <a:pattFill prst="ltDnDiag">
                <a:fgClr>
                  <a:schemeClr val="accent4"/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F-6465-495A-912C-72FB72AD47C2}"/>
              </c:ext>
            </c:extLst>
          </c:dPt>
          <c:dPt>
            <c:idx val="30"/>
            <c:invertIfNegative val="0"/>
            <c:bubble3D val="0"/>
            <c:spPr>
              <a:pattFill prst="ltDnDiag">
                <a:fgClr>
                  <a:schemeClr val="accent4"/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51-6465-495A-912C-72FB72AD47C2}"/>
              </c:ext>
            </c:extLst>
          </c:dPt>
          <c:dPt>
            <c:idx val="33"/>
            <c:invertIfNegative val="0"/>
            <c:bubble3D val="0"/>
            <c:spPr>
              <a:pattFill prst="ltUpDiag">
                <a:fgClr>
                  <a:schemeClr val="accent4"/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53-6465-495A-912C-72FB72AD47C2}"/>
              </c:ext>
            </c:extLst>
          </c:dPt>
          <c:dPt>
            <c:idx val="36"/>
            <c:invertIfNegative val="0"/>
            <c:bubble3D val="0"/>
            <c:spPr>
              <a:pattFill prst="ltDnDiag">
                <a:fgClr>
                  <a:schemeClr val="accent4"/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55-6465-495A-912C-72FB72AD47C2}"/>
              </c:ext>
            </c:extLst>
          </c:dPt>
          <c:cat>
            <c:multiLvlStrRef>
              <c:f>'fig2'!$B$2:$C$38</c:f>
              <c:multiLvlStrCache>
                <c:ptCount val="36"/>
                <c:lvl>
                  <c:pt idx="0">
                    <c:v>Sud</c:v>
                  </c:pt>
                  <c:pt idx="3">
                    <c:v>Isole</c:v>
                  </c:pt>
                  <c:pt idx="6">
                    <c:v>Centro</c:v>
                  </c:pt>
                  <c:pt idx="9">
                    <c:v>Nord-est</c:v>
                  </c:pt>
                  <c:pt idx="12">
                    <c:v>Nord-ovest</c:v>
                  </c:pt>
                  <c:pt idx="16">
                    <c:v>Totale</c:v>
                  </c:pt>
                  <c:pt idx="20">
                    <c:v>centro area metr.</c:v>
                  </c:pt>
                  <c:pt idx="23">
                    <c:v>oltre 50mila ab.</c:v>
                  </c:pt>
                  <c:pt idx="26">
                    <c:v>10mila-50mila ab.</c:v>
                  </c:pt>
                  <c:pt idx="29">
                    <c:v>periferia area metr.</c:v>
                  </c:pt>
                  <c:pt idx="32">
                    <c:v>2mila-10mila ab.</c:v>
                  </c:pt>
                  <c:pt idx="35">
                    <c:v>fino a 2mila ab.</c:v>
                  </c:pt>
                </c:lvl>
                <c:lvl>
                  <c:pt idx="0">
                    <c:v>Ripartizione</c:v>
                  </c:pt>
                  <c:pt idx="15">
                    <c:v> </c:v>
                  </c:pt>
                  <c:pt idx="19">
                    <c:v>Tipologia comunale</c:v>
                  </c:pt>
                </c:lvl>
              </c:multiLvlStrCache>
            </c:multiLvlStrRef>
          </c:cat>
          <c:val>
            <c:numRef>
              <c:f>'fig2'!$F$2:$F$38</c:f>
              <c:numCache>
                <c:formatCode>General</c:formatCode>
                <c:ptCount val="37"/>
                <c:pt idx="0">
                  <c:v>30.5</c:v>
                </c:pt>
                <c:pt idx="1">
                  <c:v>29.7</c:v>
                </c:pt>
                <c:pt idx="3">
                  <c:v>35.6</c:v>
                </c:pt>
                <c:pt idx="4">
                  <c:v>38.5</c:v>
                </c:pt>
                <c:pt idx="6" formatCode="0.0">
                  <c:v>40</c:v>
                </c:pt>
                <c:pt idx="7">
                  <c:v>48.7</c:v>
                </c:pt>
                <c:pt idx="9">
                  <c:v>41.3</c:v>
                </c:pt>
                <c:pt idx="10">
                  <c:v>39.700000000000003</c:v>
                </c:pt>
                <c:pt idx="12">
                  <c:v>40.4</c:v>
                </c:pt>
                <c:pt idx="13">
                  <c:v>50.8</c:v>
                </c:pt>
                <c:pt idx="16">
                  <c:v>37.799999999999997</c:v>
                </c:pt>
                <c:pt idx="17">
                  <c:v>40.700000000000003</c:v>
                </c:pt>
                <c:pt idx="20">
                  <c:v>24.8</c:v>
                </c:pt>
                <c:pt idx="21">
                  <c:v>38.200000000000003</c:v>
                </c:pt>
                <c:pt idx="23">
                  <c:v>34.200000000000003</c:v>
                </c:pt>
                <c:pt idx="24">
                  <c:v>38.9</c:v>
                </c:pt>
                <c:pt idx="26">
                  <c:v>39.4</c:v>
                </c:pt>
                <c:pt idx="27">
                  <c:v>42</c:v>
                </c:pt>
                <c:pt idx="29">
                  <c:v>39.299999999999997</c:v>
                </c:pt>
                <c:pt idx="30">
                  <c:v>38.200000000000003</c:v>
                </c:pt>
                <c:pt idx="32">
                  <c:v>43.8</c:v>
                </c:pt>
                <c:pt idx="33">
                  <c:v>42.9</c:v>
                </c:pt>
                <c:pt idx="35">
                  <c:v>46.9</c:v>
                </c:pt>
                <c:pt idx="36">
                  <c:v>40.9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56-6465-495A-912C-72FB72AD47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"/>
        <c:overlap val="100"/>
        <c:axId val="184015376"/>
        <c:axId val="184015936"/>
      </c:barChart>
      <c:catAx>
        <c:axId val="184015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1560000"/>
          <a:lstStyle/>
          <a:p>
            <a:pPr>
              <a:defRPr/>
            </a:pPr>
            <a:endParaRPr lang="it-IT"/>
          </a:p>
        </c:txPr>
        <c:crossAx val="184015936"/>
        <c:crosses val="autoZero"/>
        <c:auto val="1"/>
        <c:lblAlgn val="ctr"/>
        <c:lblOffset val="100"/>
        <c:noMultiLvlLbl val="0"/>
      </c:catAx>
      <c:valAx>
        <c:axId val="18401593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it-IT"/>
          </a:p>
        </c:txPr>
        <c:crossAx val="184015376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8.6355007633722003E-2"/>
          <c:y val="1.8590240123934933E-2"/>
          <c:w val="0.52360546111490436"/>
          <c:h val="5.6027616997139491E-2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it-IT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00">
          <a:latin typeface="+mn-lt"/>
        </a:defRPr>
      </a:pPr>
      <a:endParaRPr lang="it-IT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bike sharing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Foglio1!$A$2:$A$6</c:f>
              <c:strCache>
                <c:ptCount val="5"/>
                <c:pt idx="0">
                  <c:v>18-24</c:v>
                </c:pt>
                <c:pt idx="1">
                  <c:v>25-34</c:v>
                </c:pt>
                <c:pt idx="2">
                  <c:v>35-64</c:v>
                </c:pt>
                <c:pt idx="3">
                  <c:v>65 e più</c:v>
                </c:pt>
                <c:pt idx="4">
                  <c:v>All</c:v>
                </c:pt>
              </c:strCache>
            </c:strRef>
          </c:cat>
          <c:val>
            <c:numRef>
              <c:f>Foglio1!$B$2:$B$6</c:f>
              <c:numCache>
                <c:formatCode>General</c:formatCode>
                <c:ptCount val="5"/>
                <c:pt idx="0">
                  <c:v>2.7</c:v>
                </c:pt>
                <c:pt idx="1">
                  <c:v>3.7</c:v>
                </c:pt>
                <c:pt idx="2">
                  <c:v>1.3</c:v>
                </c:pt>
                <c:pt idx="3">
                  <c:v>1.1000000000000001</c:v>
                </c:pt>
                <c:pt idx="4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AC5-4F8E-8CCA-61239A71F433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car sharing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Foglio1!$A$2:$A$6</c:f>
              <c:strCache>
                <c:ptCount val="5"/>
                <c:pt idx="0">
                  <c:v>18-24</c:v>
                </c:pt>
                <c:pt idx="1">
                  <c:v>25-34</c:v>
                </c:pt>
                <c:pt idx="2">
                  <c:v>35-64</c:v>
                </c:pt>
                <c:pt idx="3">
                  <c:v>65 e più</c:v>
                </c:pt>
                <c:pt idx="4">
                  <c:v>All</c:v>
                </c:pt>
              </c:strCache>
            </c:strRef>
          </c:cat>
          <c:val>
            <c:numRef>
              <c:f>Foglio1!$C$2:$C$6</c:f>
              <c:numCache>
                <c:formatCode>General</c:formatCode>
                <c:ptCount val="5"/>
                <c:pt idx="0">
                  <c:v>4.3</c:v>
                </c:pt>
                <c:pt idx="1">
                  <c:v>4.5999999999999996</c:v>
                </c:pt>
                <c:pt idx="2">
                  <c:v>1.6</c:v>
                </c:pt>
                <c:pt idx="3">
                  <c:v>1.4</c:v>
                </c:pt>
                <c:pt idx="4">
                  <c:v>2.6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AC5-4F8E-8CCA-61239A71F4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4018736"/>
        <c:axId val="184019296"/>
      </c:barChart>
      <c:catAx>
        <c:axId val="184018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84019296"/>
        <c:crosses val="autoZero"/>
        <c:auto val="1"/>
        <c:lblAlgn val="ctr"/>
        <c:lblOffset val="100"/>
        <c:noMultiLvlLbl val="0"/>
      </c:catAx>
      <c:valAx>
        <c:axId val="184019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8401873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0.77778</cdr:x>
      <cdr:y>0.03133</cdr:y>
    </cdr:from>
    <cdr:to>
      <cdr:x>0.95775</cdr:x>
      <cdr:y>0.08193</cdr:y>
    </cdr:to>
    <cdr:sp macro="" textlink="">
      <cdr:nvSpPr>
        <cdr:cNvPr id="3" name="CasellaDiTesto 2"/>
        <cdr:cNvSpPr txBox="1"/>
      </cdr:nvSpPr>
      <cdr:spPr>
        <a:xfrm xmlns:a="http://schemas.openxmlformats.org/drawingml/2006/main">
          <a:off x="4590472" y="120074"/>
          <a:ext cx="1062181" cy="1939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it-IT" sz="1100" dirty="0"/>
        </a:p>
      </cdr:txBody>
    </cdr:sp>
  </cdr:relSizeAnchor>
  <cdr:relSizeAnchor xmlns:cdr="http://schemas.openxmlformats.org/drawingml/2006/chartDrawing">
    <cdr:from>
      <cdr:x>0.77465</cdr:x>
      <cdr:y>0.03133</cdr:y>
    </cdr:from>
    <cdr:to>
      <cdr:x>0.95931</cdr:x>
      <cdr:y>0.1012</cdr:y>
    </cdr:to>
    <cdr:sp macro="" textlink="">
      <cdr:nvSpPr>
        <cdr:cNvPr id="4" name="CasellaDiTesto 3"/>
        <cdr:cNvSpPr txBox="1"/>
      </cdr:nvSpPr>
      <cdr:spPr>
        <a:xfrm xmlns:a="http://schemas.openxmlformats.org/drawingml/2006/main">
          <a:off x="4572000" y="120074"/>
          <a:ext cx="1089891" cy="2678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it-IT" sz="1100" dirty="0"/>
        </a:p>
      </cdr:txBody>
    </cdr:sp>
  </cdr:relSizeAnchor>
  <cdr:relSizeAnchor xmlns:cdr="http://schemas.openxmlformats.org/drawingml/2006/chartDrawing">
    <cdr:from>
      <cdr:x>0.74804</cdr:x>
      <cdr:y>0.00764</cdr:y>
    </cdr:from>
    <cdr:to>
      <cdr:x>1</cdr:x>
      <cdr:y>0.08193</cdr:y>
    </cdr:to>
    <cdr:sp macro="" textlink="">
      <cdr:nvSpPr>
        <cdr:cNvPr id="6" name="CasellaDiTesto 5"/>
        <cdr:cNvSpPr txBox="1"/>
      </cdr:nvSpPr>
      <cdr:spPr>
        <a:xfrm xmlns:a="http://schemas.openxmlformats.org/drawingml/2006/main">
          <a:off x="4414982" y="29269"/>
          <a:ext cx="1487053" cy="2847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it-IT" sz="1100" dirty="0"/>
        </a:p>
      </cdr:txBody>
    </cdr:sp>
  </cdr:relSizeAnchor>
  <cdr:relSizeAnchor xmlns:cdr="http://schemas.openxmlformats.org/drawingml/2006/chartDrawing">
    <cdr:from>
      <cdr:x>0.76682</cdr:x>
      <cdr:y>0.00764</cdr:y>
    </cdr:from>
    <cdr:to>
      <cdr:x>0.88732</cdr:x>
      <cdr:y>0.07511</cdr:y>
    </cdr:to>
    <cdr:grpSp>
      <cdr:nvGrpSpPr>
        <cdr:cNvPr id="10" name="Gruppo 9"/>
        <cdr:cNvGrpSpPr/>
      </cdr:nvGrpSpPr>
      <cdr:grpSpPr>
        <a:xfrm xmlns:a="http://schemas.openxmlformats.org/drawingml/2006/main">
          <a:off x="4525798" y="29285"/>
          <a:ext cx="711196" cy="258619"/>
          <a:chOff x="4525817" y="29269"/>
          <a:chExt cx="711201" cy="258616"/>
        </a:xfrm>
      </cdr:grpSpPr>
      <cdr:sp macro="" textlink="">
        <cdr:nvSpPr>
          <cdr:cNvPr id="7" name="CasellaDiTesto 6"/>
          <cdr:cNvSpPr txBox="1"/>
        </cdr:nvSpPr>
        <cdr:spPr>
          <a:xfrm xmlns:a="http://schemas.openxmlformats.org/drawingml/2006/main">
            <a:off x="4525817" y="29269"/>
            <a:ext cx="711201" cy="258616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vertOverflow="clip" wrap="square" rtlCol="0"/>
          <a:lstStyle xmlns:a="http://schemas.openxmlformats.org/drawingml/2006/main"/>
          <a:p xmlns:a="http://schemas.openxmlformats.org/drawingml/2006/main">
            <a:r>
              <a:rPr lang="it-IT" sz="1000" dirty="0" smtClean="0"/>
              <a:t>      2019</a:t>
            </a:r>
            <a:endParaRPr lang="it-IT" sz="1000" dirty="0"/>
          </a:p>
        </cdr:txBody>
      </cdr:sp>
      <cdr:sp macro="" textlink="">
        <cdr:nvSpPr>
          <cdr:cNvPr id="8" name="Rettangolo 7"/>
          <cdr:cNvSpPr/>
        </cdr:nvSpPr>
        <cdr:spPr>
          <a:xfrm xmlns:a="http://schemas.openxmlformats.org/drawingml/2006/main" flipH="1">
            <a:off x="4525817" y="101601"/>
            <a:ext cx="166255" cy="101600"/>
          </a:xfrm>
          <a:prstGeom xmlns:a="http://schemas.openxmlformats.org/drawingml/2006/main" prst="rect">
            <a:avLst/>
          </a:prstGeom>
          <a:solidFill xmlns:a="http://schemas.openxmlformats.org/drawingml/2006/main">
            <a:schemeClr val="bg1">
              <a:lumMod val="65000"/>
            </a:schemeClr>
          </a:solidFill>
          <a:ln xmlns:a="http://schemas.openxmlformats.org/drawingml/2006/main">
            <a:solidFill>
              <a:schemeClr val="bg1">
                <a:lumMod val="65000"/>
              </a:schemeClr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it-IT" sz="1000"/>
          </a:p>
        </cdr:txBody>
      </cdr:sp>
    </cdr:grp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8B8B6D-F2DD-44D9-8724-2E4C4F37394B}" type="datetimeFigureOut">
              <a:rPr lang="it-IT" smtClean="0"/>
              <a:t>03/09/2020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59AD83-0775-468D-9FA6-54F1CF141E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1850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924376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709931" y="4773450"/>
            <a:ext cx="5679440" cy="4605576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84491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709931" y="4773450"/>
            <a:ext cx="5679440" cy="4605576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86609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709931" y="4773450"/>
            <a:ext cx="5679440" cy="4605576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5540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709931" y="4773450"/>
            <a:ext cx="5679440" cy="4605576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23125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709931" y="4773450"/>
            <a:ext cx="5679440" cy="4605576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06770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709931" y="4773450"/>
            <a:ext cx="5679440" cy="4605576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62154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709931" y="4773450"/>
            <a:ext cx="5679440" cy="4605576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72617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709931" y="4773450"/>
            <a:ext cx="5679440" cy="4605576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20892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709931" y="4773450"/>
            <a:ext cx="5679440" cy="4605576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65861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709931" y="4773450"/>
            <a:ext cx="5679440" cy="4605576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5493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709931" y="4773450"/>
            <a:ext cx="5679440" cy="4605576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5261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709931" y="4773450"/>
            <a:ext cx="5679440" cy="4605576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7009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709931" y="4773450"/>
            <a:ext cx="5679440" cy="4605576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65677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74613" y="739775"/>
            <a:ext cx="6569075" cy="36957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71830" y="4596491"/>
            <a:ext cx="5374640" cy="4434840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16261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79768" y="4629809"/>
            <a:ext cx="5438140" cy="4466987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35626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709931" y="4773450"/>
            <a:ext cx="5679440" cy="4605576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54786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709931" y="4773450"/>
            <a:ext cx="5679440" cy="4605576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49804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709931" y="4773450"/>
            <a:ext cx="5679440" cy="4605576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DC2D9-3DBA-4042-BDB9-A8016BB39CB7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4465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FDF72-7F06-4D17-94B1-AAC86124DC22}" type="datetime1">
              <a:rPr lang="it-IT" smtClean="0"/>
              <a:t>03/09/2020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9601-3CFC-446E-899B-441778F718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0297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DE830-76CD-4F2E-80A3-571D86FFDED0}" type="datetime1">
              <a:rPr lang="it-IT" smtClean="0"/>
              <a:t>03/09/2020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9601-3CFC-446E-899B-441778F718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70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C06BB-2F31-4A43-BB82-662F80BF5C47}" type="datetime1">
              <a:rPr lang="it-IT" smtClean="0"/>
              <a:t>03/09/2020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9601-3CFC-446E-899B-441778F718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785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33860-DE69-4823-A312-91601D269E4E}" type="datetime1">
              <a:rPr lang="it-IT" smtClean="0"/>
              <a:t>03/09/2020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9601-3CFC-446E-899B-441778F718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9124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65F3-5AC1-451F-8A5E-F71DC642265C}" type="datetime1">
              <a:rPr lang="it-IT" smtClean="0"/>
              <a:t>03/09/2020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9601-3CFC-446E-899B-441778F718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0552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113C-9E65-4A16-AC65-E54C0BBBACBC}" type="datetime1">
              <a:rPr lang="it-IT" smtClean="0"/>
              <a:t>03/09/2020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9601-3CFC-446E-899B-441778F718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0212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7617E-C636-495C-A77B-F4EE86584D15}" type="datetime1">
              <a:rPr lang="it-IT" smtClean="0"/>
              <a:t>03/09/2020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9601-3CFC-446E-899B-441778F718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7216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0CAEC-075A-4FBA-BF71-72780F2E688B}" type="datetime1">
              <a:rPr lang="it-IT" smtClean="0"/>
              <a:t>03/09/2020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9601-3CFC-446E-899B-441778F718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741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27CF-AC62-4504-A0F1-FF30C67AE4AC}" type="datetime1">
              <a:rPr lang="it-IT" smtClean="0"/>
              <a:t>03/09/2020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9601-3CFC-446E-899B-441778F718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5223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DF018-EEDA-418F-BCF5-F7F818054DB0}" type="datetime1">
              <a:rPr lang="it-IT" smtClean="0"/>
              <a:t>03/09/2020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9601-3CFC-446E-899B-441778F718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0434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8C17-7209-4628-B96D-4BD8A2D99855}" type="datetime1">
              <a:rPr lang="it-IT" smtClean="0"/>
              <a:t>03/09/2020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9601-3CFC-446E-899B-441778F718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3056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61D96-70E6-4605-A14B-22502C06E3CB}" type="datetime1">
              <a:rPr lang="it-IT" smtClean="0"/>
              <a:t>03/09/2020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89601-3CFC-446E-899B-441778F718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960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delbufal@istat.it" TargetMode="Externa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550053" y="-1"/>
            <a:ext cx="10732257" cy="596900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121861" tIns="60932" rIns="121861" bIns="60932" rtlCol="0" anchor="ctr">
            <a:normAutofit fontScale="6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5867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1550052" y="2501792"/>
            <a:ext cx="10049280" cy="34624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lnSpc>
                <a:spcPts val="3000"/>
              </a:lnSpc>
            </a:pPr>
            <a:r>
              <a:rPr lang="it-IT" sz="4400" b="1" dirty="0"/>
              <a:t>La percezione dei problemi ambientali e </a:t>
            </a:r>
            <a:r>
              <a:rPr lang="it-IT" sz="4400" b="1" dirty="0" smtClean="0"/>
              <a:t>i</a:t>
            </a:r>
          </a:p>
          <a:p>
            <a:pPr fontAlgn="base">
              <a:lnSpc>
                <a:spcPts val="3000"/>
              </a:lnSpc>
            </a:pPr>
            <a:endParaRPr lang="it-IT" sz="4400" b="1" dirty="0"/>
          </a:p>
          <a:p>
            <a:pPr fontAlgn="base">
              <a:lnSpc>
                <a:spcPts val="3000"/>
              </a:lnSpc>
            </a:pPr>
            <a:r>
              <a:rPr lang="it-IT" sz="4400" b="1" dirty="0" smtClean="0"/>
              <a:t>comportamenti </a:t>
            </a:r>
            <a:r>
              <a:rPr lang="it-IT" sz="4400" b="1" dirty="0"/>
              <a:t>ecocompatibili: giovani </a:t>
            </a:r>
            <a:endParaRPr lang="it-IT" sz="4400" b="1" dirty="0" smtClean="0"/>
          </a:p>
          <a:p>
            <a:pPr fontAlgn="base">
              <a:lnSpc>
                <a:spcPts val="3000"/>
              </a:lnSpc>
            </a:pPr>
            <a:endParaRPr lang="it-IT" sz="4400" b="1" dirty="0" smtClean="0"/>
          </a:p>
          <a:p>
            <a:pPr fontAlgn="base">
              <a:lnSpc>
                <a:spcPts val="3000"/>
              </a:lnSpc>
            </a:pPr>
            <a:r>
              <a:rPr lang="it-IT" sz="4400" b="1" dirty="0" smtClean="0"/>
              <a:t>come </a:t>
            </a:r>
            <a:r>
              <a:rPr lang="it-IT" sz="4400" b="1" dirty="0"/>
              <a:t>elemento di forza</a:t>
            </a:r>
            <a:endParaRPr lang="it-IT" sz="4400" b="1" dirty="0">
              <a:solidFill>
                <a:srgbClr val="CF1E24"/>
              </a:solidFill>
            </a:endParaRPr>
          </a:p>
          <a:p>
            <a:pPr fontAlgn="base">
              <a:lnSpc>
                <a:spcPts val="4000"/>
              </a:lnSpc>
            </a:pPr>
            <a:endParaRPr lang="it-IT" sz="4267" b="1" dirty="0">
              <a:solidFill>
                <a:srgbClr val="CF1E24"/>
              </a:solidFill>
            </a:endParaRPr>
          </a:p>
          <a:p>
            <a:pPr fontAlgn="base">
              <a:lnSpc>
                <a:spcPts val="4000"/>
              </a:lnSpc>
            </a:pPr>
            <a:endParaRPr lang="it-IT" sz="2667" b="1" dirty="0"/>
          </a:p>
          <a:p>
            <a:pPr fontAlgn="base">
              <a:lnSpc>
                <a:spcPts val="4000"/>
              </a:lnSpc>
            </a:pPr>
            <a:endParaRPr lang="it-IT" sz="2667" b="1" dirty="0"/>
          </a:p>
        </p:txBody>
      </p:sp>
      <p:pic>
        <p:nvPicPr>
          <p:cNvPr id="12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0053" y="6304100"/>
            <a:ext cx="1811215" cy="309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Connettore 1 12"/>
          <p:cNvCxnSpPr/>
          <p:nvPr/>
        </p:nvCxnSpPr>
        <p:spPr>
          <a:xfrm>
            <a:off x="1550054" y="6088436"/>
            <a:ext cx="10867724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1550054" y="682233"/>
            <a:ext cx="839483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2000" b="1" dirty="0"/>
              <a:t>XLI Conferenza Scientifica Annuale</a:t>
            </a:r>
            <a:br>
              <a:rPr lang="it-IT" sz="2000" b="1" dirty="0"/>
            </a:br>
            <a:r>
              <a:rPr lang="it-IT" sz="2000" b="1" dirty="0"/>
              <a:t>Web Conference, 2-5 settembre 2020</a:t>
            </a:r>
          </a:p>
          <a:p>
            <a:r>
              <a:rPr lang="it-IT" sz="2000" b="1" dirty="0"/>
              <a:t>Regioni tra sfide e opportunità inattese</a:t>
            </a:r>
            <a:endParaRPr lang="it-IT" sz="2000" b="1" dirty="0">
              <a:effectLst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xmlns="" id="{8DCC37D4-405F-234D-9448-9F4FFA1FBB36}"/>
              </a:ext>
            </a:extLst>
          </p:cNvPr>
          <p:cNvSpPr/>
          <p:nvPr/>
        </p:nvSpPr>
        <p:spPr>
          <a:xfrm>
            <a:off x="1550051" y="5194837"/>
            <a:ext cx="10475693" cy="447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fontAlgn="base">
              <a:lnSpc>
                <a:spcPts val="4000"/>
              </a:lnSpc>
            </a:pPr>
            <a:r>
              <a:rPr lang="it-IT" sz="1867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Elisabetta Del Bufalo,  ricercatore Istat, </a:t>
            </a:r>
            <a:r>
              <a:rPr lang="it-IT" sz="1867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Valentina </a:t>
            </a:r>
            <a:r>
              <a:rPr lang="it-IT" sz="1867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Joffre</a:t>
            </a:r>
            <a:r>
              <a:rPr lang="it-IT" sz="1867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ricercatore Istat</a:t>
            </a:r>
          </a:p>
        </p:txBody>
      </p:sp>
    </p:spTree>
    <p:extLst>
      <p:ext uri="{BB962C8B-B14F-4D97-AF65-F5344CB8AC3E}">
        <p14:creationId xmlns:p14="http://schemas.microsoft.com/office/powerpoint/2010/main" val="31044744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 txBox="1">
            <a:spLocks/>
          </p:cNvSpPr>
          <p:nvPr/>
        </p:nvSpPr>
        <p:spPr>
          <a:xfrm>
            <a:off x="1550051" y="-1"/>
            <a:ext cx="10641949" cy="548815"/>
          </a:xfrm>
          <a:prstGeom prst="rect">
            <a:avLst/>
          </a:prstGeom>
          <a:solidFill>
            <a:srgbClr val="AE1023"/>
          </a:solidFill>
          <a:ln>
            <a:noFill/>
          </a:ln>
        </p:spPr>
        <p:txBody>
          <a:bodyPr vert="horz" lIns="121861" tIns="60932" rIns="121861" bIns="60932" rtlCol="0" anchor="ctr">
            <a:normAutofit fontScale="5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5867" dirty="0"/>
          </a:p>
        </p:txBody>
      </p:sp>
      <p:pic>
        <p:nvPicPr>
          <p:cNvPr id="12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68690" y="6430383"/>
            <a:ext cx="1724453" cy="309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1550051" y="87149"/>
            <a:ext cx="1064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chemeClr val="bg1"/>
                </a:solidFill>
              </a:rPr>
              <a:t>Le preoccupazioni ambientali: il territorio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7" name="Fumetto 3 17"/>
          <p:cNvSpPr/>
          <p:nvPr/>
        </p:nvSpPr>
        <p:spPr>
          <a:xfrm>
            <a:off x="1084191" y="1409515"/>
            <a:ext cx="4199881" cy="1912349"/>
          </a:xfrm>
          <a:prstGeom prst="wedgeEllipseCallout">
            <a:avLst>
              <a:gd name="adj1" fmla="val -68501"/>
              <a:gd name="adj2" fmla="val 9517"/>
            </a:avLst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it-IT" sz="1600" dirty="0" smtClean="0"/>
              <a:t>Produzione </a:t>
            </a:r>
            <a:r>
              <a:rPr lang="it-IT" sz="1600" dirty="0"/>
              <a:t>e smaltimento dei rifiuti (52,3%), inquinamento del suolo (29%) e dissesto idrogeologico (28,3%) richiamano l’attenzione soprattutto di quanti risiedono nel Mezzogiorno</a:t>
            </a:r>
            <a:endParaRPr lang="it-IT" sz="1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Fumetto 3 17"/>
          <p:cNvSpPr/>
          <p:nvPr/>
        </p:nvSpPr>
        <p:spPr>
          <a:xfrm>
            <a:off x="6516979" y="2505636"/>
            <a:ext cx="4319082" cy="2020128"/>
          </a:xfrm>
          <a:prstGeom prst="wedgeEllipseCallout">
            <a:avLst>
              <a:gd name="adj1" fmla="val -68501"/>
              <a:gd name="adj2" fmla="val 9517"/>
            </a:avLst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it-IT" sz="1600" dirty="0"/>
              <a:t>L’inquinamento delle acque sono più frequentemente avvertiti dagli abitanti di entrambe le ripartizioni settentrionali e, di nuovo, meno sentiti dalla popolazione meridionale, soprattutto delle Isole</a:t>
            </a:r>
            <a:endParaRPr lang="it-IT" sz="1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1" name="Fumetto 3 17"/>
          <p:cNvSpPr/>
          <p:nvPr/>
        </p:nvSpPr>
        <p:spPr>
          <a:xfrm>
            <a:off x="6619000" y="699028"/>
            <a:ext cx="3299497" cy="1571673"/>
          </a:xfrm>
          <a:prstGeom prst="wedgeEllipseCallout">
            <a:avLst>
              <a:gd name="adj1" fmla="val -68501"/>
              <a:gd name="adj2" fmla="val 9517"/>
            </a:avLst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it-IT" sz="1600" dirty="0"/>
              <a:t>I cambiamenti climatici preoccupano il 60,3% degli abitanti del Nord-Est rispetto al 51,5% dei residenti del Sud Italia.</a:t>
            </a:r>
            <a:endParaRPr lang="it-IT" sz="1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Fumetto 3 17"/>
          <p:cNvSpPr/>
          <p:nvPr/>
        </p:nvSpPr>
        <p:spPr>
          <a:xfrm>
            <a:off x="1762234" y="3766707"/>
            <a:ext cx="5108791" cy="2398566"/>
          </a:xfrm>
          <a:prstGeom prst="wedgeEllipseCallout">
            <a:avLst>
              <a:gd name="adj1" fmla="val -68501"/>
              <a:gd name="adj2" fmla="val 9517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it-IT" sz="1600" dirty="0"/>
              <a:t>Vivere in centri dell’area metropolitana incide negativamente sulla  preoccupazione rispetto a Inquinamento dell’aria, inquinamento acustico e produzione e smaltimento dei rifiuti. </a:t>
            </a:r>
            <a:endParaRPr lang="it-IT" sz="1600" dirty="0" smtClean="0"/>
          </a:p>
          <a:p>
            <a:pPr algn="ctr"/>
            <a:r>
              <a:rPr lang="it-IT" sz="1600" dirty="0" smtClean="0"/>
              <a:t>Nei </a:t>
            </a:r>
            <a:r>
              <a:rPr lang="it-IT" sz="1600" dirty="0"/>
              <a:t>piccolissimi comuni aumenta la sensibilità rispetto all’inquinamento del suolo e al dissesto idrogeologico</a:t>
            </a:r>
            <a:endParaRPr lang="it-IT" sz="1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79785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 txBox="1">
            <a:spLocks/>
          </p:cNvSpPr>
          <p:nvPr/>
        </p:nvSpPr>
        <p:spPr>
          <a:xfrm>
            <a:off x="1550051" y="-1"/>
            <a:ext cx="10641949" cy="548815"/>
          </a:xfrm>
          <a:prstGeom prst="rect">
            <a:avLst/>
          </a:prstGeom>
          <a:solidFill>
            <a:srgbClr val="AE1023"/>
          </a:solidFill>
          <a:ln>
            <a:noFill/>
          </a:ln>
        </p:spPr>
        <p:txBody>
          <a:bodyPr vert="horz" lIns="121861" tIns="60932" rIns="121861" bIns="60932" rtlCol="0" anchor="ctr">
            <a:normAutofit fontScale="5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5867" dirty="0"/>
          </a:p>
        </p:txBody>
      </p:sp>
      <p:pic>
        <p:nvPicPr>
          <p:cNvPr id="12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68690" y="6430383"/>
            <a:ext cx="1724453" cy="309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1550051" y="150213"/>
            <a:ext cx="10641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La statistica ufficiale misura  anche i comportamenti </a:t>
            </a:r>
            <a:r>
              <a:rPr lang="it-IT" sz="2000" b="1" dirty="0" err="1" smtClean="0">
                <a:solidFill>
                  <a:schemeClr val="bg1"/>
                </a:solidFill>
              </a:rPr>
              <a:t>ecompatibili</a:t>
            </a:r>
            <a:endParaRPr lang="it-IT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14" name="Grafico 13"/>
          <p:cNvGraphicFramePr/>
          <p:nvPr>
            <p:extLst>
              <p:ext uri="{D42A27DB-BD31-4B8C-83A1-F6EECF244321}">
                <p14:modId xmlns:p14="http://schemas.microsoft.com/office/powerpoint/2010/main" val="53065381"/>
              </p:ext>
            </p:extLst>
          </p:nvPr>
        </p:nvGraphicFramePr>
        <p:xfrm>
          <a:off x="1011383" y="1593273"/>
          <a:ext cx="9892144" cy="39485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533232" y="852488"/>
            <a:ext cx="10697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 smtClean="0"/>
              <a:t>Attenzione allo spreco di energia e acqua: adulti protagonisti</a:t>
            </a:r>
            <a:r>
              <a:rPr lang="it-IT" sz="2000" dirty="0" smtClean="0">
                <a:solidFill>
                  <a:srgbClr val="FF0000"/>
                </a:solidFill>
              </a:rPr>
              <a:t>. I giovani in primo piano per le scelte di mobilità alternativa </a:t>
            </a:r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645374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 txBox="1">
            <a:spLocks/>
          </p:cNvSpPr>
          <p:nvPr/>
        </p:nvSpPr>
        <p:spPr>
          <a:xfrm>
            <a:off x="1550051" y="-1"/>
            <a:ext cx="10641949" cy="548815"/>
          </a:xfrm>
          <a:prstGeom prst="rect">
            <a:avLst/>
          </a:prstGeom>
          <a:solidFill>
            <a:srgbClr val="AE1023"/>
          </a:solidFill>
          <a:ln>
            <a:noFill/>
          </a:ln>
        </p:spPr>
        <p:txBody>
          <a:bodyPr vert="horz" lIns="121861" tIns="60932" rIns="121861" bIns="60932" rtlCol="0" anchor="ctr">
            <a:normAutofit fontScale="5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5867" dirty="0"/>
          </a:p>
        </p:txBody>
      </p:sp>
      <p:pic>
        <p:nvPicPr>
          <p:cNvPr id="12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68690" y="6430383"/>
            <a:ext cx="1724453" cy="309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1550051" y="150213"/>
            <a:ext cx="10641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I comportamenti ecocompatibili: </a:t>
            </a:r>
            <a:r>
              <a:rPr lang="it-IT" sz="2000" b="1" dirty="0">
                <a:solidFill>
                  <a:schemeClr val="bg1"/>
                </a:solidFill>
              </a:rPr>
              <a:t>il </a:t>
            </a:r>
            <a:r>
              <a:rPr lang="it-IT" sz="2000" b="1" dirty="0" smtClean="0">
                <a:solidFill>
                  <a:schemeClr val="bg1"/>
                </a:solidFill>
              </a:rPr>
              <a:t>territorio, età e  genere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7" name="Fumetto 3 17"/>
          <p:cNvSpPr/>
          <p:nvPr/>
        </p:nvSpPr>
        <p:spPr>
          <a:xfrm>
            <a:off x="1550051" y="979164"/>
            <a:ext cx="4966928" cy="2355683"/>
          </a:xfrm>
          <a:prstGeom prst="wedgeEllipseCallout">
            <a:avLst>
              <a:gd name="adj1" fmla="val -68501"/>
              <a:gd name="adj2" fmla="val 9517"/>
            </a:avLst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it-IT" sz="1600" dirty="0" smtClean="0"/>
              <a:t>Il Nord-est si </a:t>
            </a:r>
            <a:r>
              <a:rPr lang="it-IT" sz="1600" dirty="0"/>
              <a:t>discosta dalla media nazionale soprattutto per l’attenzione a leggere le etichette dei prodotti e per adottare comportamenti di guida non rumorosi. </a:t>
            </a:r>
            <a:endParaRPr lang="it-IT" sz="1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Fumetto 3 17"/>
          <p:cNvSpPr/>
          <p:nvPr/>
        </p:nvSpPr>
        <p:spPr>
          <a:xfrm>
            <a:off x="7514506" y="1687615"/>
            <a:ext cx="4319082" cy="2718130"/>
          </a:xfrm>
          <a:prstGeom prst="wedgeEllipseCallout">
            <a:avLst>
              <a:gd name="adj1" fmla="val -68501"/>
              <a:gd name="adj2" fmla="val 9517"/>
            </a:avLst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it-IT" sz="1600" dirty="0"/>
              <a:t>Nel Nord Ovest emerge l’attenzione verso l’uso di mezzi di trasporto alternativi. I residenti nel Sud e Isole, si distinguono, per l’elevata frequenza di acquisto di alimenti e prodotti locali e per l’attenzione a non sprecare acqua ed energia elettrica. </a:t>
            </a:r>
            <a:endParaRPr lang="it-IT" sz="1600" b="1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algn="ctr"/>
            <a:endParaRPr lang="it-IT" sz="1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Fumetto 3 17"/>
          <p:cNvSpPr/>
          <p:nvPr/>
        </p:nvSpPr>
        <p:spPr>
          <a:xfrm>
            <a:off x="1550051" y="3570317"/>
            <a:ext cx="6786021" cy="2714370"/>
          </a:xfrm>
          <a:prstGeom prst="wedgeEllipseCallout">
            <a:avLst>
              <a:gd name="adj1" fmla="val -68501"/>
              <a:gd name="adj2" fmla="val 9517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it-IT" sz="1600" dirty="0" smtClean="0"/>
              <a:t>Dopo i </a:t>
            </a:r>
            <a:r>
              <a:rPr lang="it-IT" sz="1600" dirty="0"/>
              <a:t>30 anni le percentuali di coloro che adottano comportamenti ecocompatibili sono più elevate, tranne che per la scelta di mezzi di trasporto alternativi in cui i giovani sotto questa soglia di età mostrano particolare attitudine. </a:t>
            </a:r>
            <a:endParaRPr lang="it-IT" sz="1600" dirty="0" smtClean="0"/>
          </a:p>
          <a:p>
            <a:pPr algn="ctr"/>
            <a:r>
              <a:rPr lang="it-IT" sz="1600" dirty="0" smtClean="0"/>
              <a:t>Le </a:t>
            </a:r>
            <a:r>
              <a:rPr lang="it-IT" sz="1600" dirty="0"/>
              <a:t>donne sono mediamente più attente a mantenere comportamenti di acquisto ecocompatibili rispetto agli uomini</a:t>
            </a:r>
            <a:endParaRPr lang="it-IT" sz="1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766084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 txBox="1">
            <a:spLocks/>
          </p:cNvSpPr>
          <p:nvPr/>
        </p:nvSpPr>
        <p:spPr>
          <a:xfrm>
            <a:off x="1550051" y="-1"/>
            <a:ext cx="10641949" cy="548815"/>
          </a:xfrm>
          <a:prstGeom prst="rect">
            <a:avLst/>
          </a:prstGeom>
          <a:solidFill>
            <a:srgbClr val="AE1023"/>
          </a:solidFill>
          <a:ln>
            <a:noFill/>
          </a:ln>
        </p:spPr>
        <p:txBody>
          <a:bodyPr vert="horz" lIns="121861" tIns="60932" rIns="121861" bIns="60932" rtlCol="0" anchor="ctr">
            <a:normAutofit fontScale="5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5867" dirty="0"/>
          </a:p>
        </p:txBody>
      </p:sp>
      <p:pic>
        <p:nvPicPr>
          <p:cNvPr id="12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68690" y="6430383"/>
            <a:ext cx="1724453" cy="309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1550051" y="148704"/>
            <a:ext cx="10641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LA RELAZIONE TRA PREOCCUPAZIONI E COMPORTAMENTI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550051" y="1072292"/>
            <a:ext cx="821322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Effetto 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serra, cambiamenti climatici, dissesto idrogeologico e inquinamento </a:t>
            </a:r>
            <a:r>
              <a:rPr lang="it-IT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dell’aria:</a:t>
            </a:r>
            <a:endParaRPr lang="it-IT" sz="800" dirty="0"/>
          </a:p>
          <a:p>
            <a:r>
              <a:rPr lang="it-IT" b="1" dirty="0" smtClean="0">
                <a:solidFill>
                  <a:srgbClr val="C00000"/>
                </a:solidFill>
              </a:rPr>
              <a:t>Attenzione a non sprecare energia = 70,1% (almeno 2 preoccupazioni) vs 61,8% (1 preoccupazioni)</a:t>
            </a:r>
          </a:p>
          <a:p>
            <a:r>
              <a:rPr lang="it-IT" b="1" dirty="0">
                <a:solidFill>
                  <a:srgbClr val="C00000"/>
                </a:solidFill>
              </a:rPr>
              <a:t>Attenzione a non sprecare </a:t>
            </a:r>
            <a:r>
              <a:rPr lang="it-IT" b="1" dirty="0" smtClean="0">
                <a:solidFill>
                  <a:srgbClr val="C00000"/>
                </a:solidFill>
              </a:rPr>
              <a:t>acqua </a:t>
            </a:r>
            <a:r>
              <a:rPr lang="it-IT" b="1" dirty="0">
                <a:solidFill>
                  <a:srgbClr val="C00000"/>
                </a:solidFill>
              </a:rPr>
              <a:t>= </a:t>
            </a:r>
            <a:r>
              <a:rPr lang="it-IT" b="1" dirty="0" smtClean="0">
                <a:solidFill>
                  <a:srgbClr val="C00000"/>
                </a:solidFill>
              </a:rPr>
              <a:t>68,4% </a:t>
            </a:r>
            <a:r>
              <a:rPr lang="it-IT" b="1" dirty="0">
                <a:solidFill>
                  <a:srgbClr val="C00000"/>
                </a:solidFill>
              </a:rPr>
              <a:t>(almeno 2 preoccupazioni) vs </a:t>
            </a:r>
            <a:r>
              <a:rPr lang="it-IT" b="1" dirty="0" smtClean="0">
                <a:solidFill>
                  <a:srgbClr val="C00000"/>
                </a:solidFill>
              </a:rPr>
              <a:t>59,3% </a:t>
            </a:r>
            <a:r>
              <a:rPr lang="it-IT" b="1" dirty="0">
                <a:solidFill>
                  <a:srgbClr val="C00000"/>
                </a:solidFill>
              </a:rPr>
              <a:t>(1 preoccupazioni)</a:t>
            </a:r>
          </a:p>
          <a:p>
            <a:endParaRPr lang="it-IT" b="1" dirty="0">
              <a:solidFill>
                <a:srgbClr val="C00000"/>
              </a:solidFill>
            </a:endParaRPr>
          </a:p>
          <a:p>
            <a:endParaRPr lang="it-IT" b="1" dirty="0">
              <a:solidFill>
                <a:srgbClr val="C00000"/>
              </a:solidFill>
            </a:endParaRPr>
          </a:p>
        </p:txBody>
      </p:sp>
      <p:sp>
        <p:nvSpPr>
          <p:cNvPr id="7" name="Fumetto 3 17"/>
          <p:cNvSpPr/>
          <p:nvPr/>
        </p:nvSpPr>
        <p:spPr>
          <a:xfrm>
            <a:off x="3300089" y="2838452"/>
            <a:ext cx="6231839" cy="2714370"/>
          </a:xfrm>
          <a:prstGeom prst="wedgeEllipseCallout">
            <a:avLst>
              <a:gd name="adj1" fmla="val -68501"/>
              <a:gd name="adj2" fmla="val 9517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Almeno 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preoccupazioni tra inquinamento del suolo, delle acque e quello delle foreste, si mostrano più attenti nell’utilizzo di acqua ed energia, ma anche nel leggere le etichette degli ingredienti e nell’acquistare prodotti a chilometro zero.</a:t>
            </a: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304181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 txBox="1">
            <a:spLocks/>
          </p:cNvSpPr>
          <p:nvPr/>
        </p:nvSpPr>
        <p:spPr>
          <a:xfrm>
            <a:off x="1550051" y="-1"/>
            <a:ext cx="10641949" cy="548815"/>
          </a:xfrm>
          <a:prstGeom prst="rect">
            <a:avLst/>
          </a:prstGeom>
          <a:solidFill>
            <a:srgbClr val="AE1023"/>
          </a:solidFill>
          <a:ln>
            <a:noFill/>
          </a:ln>
        </p:spPr>
        <p:txBody>
          <a:bodyPr vert="horz" lIns="121861" tIns="60932" rIns="121861" bIns="60932" rtlCol="0" anchor="ctr">
            <a:normAutofit fontScale="5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5867" dirty="0"/>
          </a:p>
        </p:txBody>
      </p:sp>
      <p:pic>
        <p:nvPicPr>
          <p:cNvPr id="12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68690" y="6430383"/>
            <a:ext cx="1724453" cy="309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1550051" y="150213"/>
            <a:ext cx="10641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Le scelte di mobilità dei giovani 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540292" y="1054052"/>
            <a:ext cx="10697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 smtClean="0"/>
              <a:t>I giovani fanno scelte di </a:t>
            </a:r>
            <a:r>
              <a:rPr lang="it-IT" sz="2000" b="1" dirty="0" smtClean="0">
                <a:solidFill>
                  <a:srgbClr val="B80000"/>
                </a:solidFill>
              </a:rPr>
              <a:t>mobilità </a:t>
            </a:r>
            <a:r>
              <a:rPr lang="it-IT" sz="2000" dirty="0" smtClean="0"/>
              <a:t>più </a:t>
            </a:r>
            <a:r>
              <a:rPr lang="it-IT" sz="2000" b="1" dirty="0" smtClean="0">
                <a:solidFill>
                  <a:srgbClr val="B80000"/>
                </a:solidFill>
              </a:rPr>
              <a:t>sostenibili</a:t>
            </a:r>
            <a:r>
              <a:rPr lang="it-IT" sz="2000" dirty="0" smtClean="0"/>
              <a:t> e più </a:t>
            </a:r>
            <a:r>
              <a:rPr lang="it-IT" sz="2000" b="1" dirty="0">
                <a:solidFill>
                  <a:srgbClr val="B80000"/>
                </a:solidFill>
              </a:rPr>
              <a:t>attive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7032532" y="2187456"/>
            <a:ext cx="4593215" cy="2542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dirty="0" smtClean="0"/>
              <a:t>Rispetto a 10 anni fa, </a:t>
            </a:r>
            <a:r>
              <a:rPr lang="it-IT" b="1" dirty="0" smtClean="0">
                <a:solidFill>
                  <a:srgbClr val="C00000"/>
                </a:solidFill>
              </a:rPr>
              <a:t>meno giovani</a:t>
            </a:r>
            <a:r>
              <a:rPr lang="it-IT" dirty="0" smtClean="0"/>
              <a:t> vanno a scuola o a lavoro </a:t>
            </a:r>
            <a:r>
              <a:rPr lang="it-IT" b="1" dirty="0" smtClean="0">
                <a:solidFill>
                  <a:srgbClr val="C00000"/>
                </a:solidFill>
              </a:rPr>
              <a:t>in auto e moto</a:t>
            </a:r>
            <a:r>
              <a:rPr lang="it-IT" dirty="0" smtClean="0"/>
              <a:t>.</a:t>
            </a:r>
          </a:p>
          <a:p>
            <a:pPr algn="just">
              <a:lnSpc>
                <a:spcPct val="150000"/>
              </a:lnSpc>
            </a:pPr>
            <a:endParaRPr lang="it-IT" dirty="0" smtClean="0"/>
          </a:p>
          <a:p>
            <a:pPr algn="just">
              <a:lnSpc>
                <a:spcPct val="150000"/>
              </a:lnSpc>
            </a:pPr>
            <a:endParaRPr lang="it-IT" dirty="0"/>
          </a:p>
          <a:p>
            <a:pPr algn="just">
              <a:lnSpc>
                <a:spcPct val="150000"/>
              </a:lnSpc>
            </a:pPr>
            <a:r>
              <a:rPr lang="it-IT" b="1" dirty="0" smtClean="0">
                <a:solidFill>
                  <a:srgbClr val="C00000"/>
                </a:solidFill>
              </a:rPr>
              <a:t>Aumentano</a:t>
            </a:r>
            <a:r>
              <a:rPr lang="it-IT" dirty="0" smtClean="0"/>
              <a:t> quelli che si spostano </a:t>
            </a:r>
            <a:r>
              <a:rPr lang="it-IT" b="1" dirty="0">
                <a:solidFill>
                  <a:srgbClr val="B80000"/>
                </a:solidFill>
              </a:rPr>
              <a:t>a piedi </a:t>
            </a:r>
            <a:r>
              <a:rPr lang="it-IT" dirty="0" smtClean="0"/>
              <a:t>o usano </a:t>
            </a:r>
            <a:r>
              <a:rPr lang="it-IT" b="1" dirty="0">
                <a:solidFill>
                  <a:srgbClr val="B80000"/>
                </a:solidFill>
              </a:rPr>
              <a:t>mezzi pubblici </a:t>
            </a:r>
            <a:r>
              <a:rPr lang="it-IT" dirty="0" smtClean="0"/>
              <a:t>e </a:t>
            </a:r>
            <a:r>
              <a:rPr lang="it-IT" b="1" dirty="0">
                <a:solidFill>
                  <a:srgbClr val="B80000"/>
                </a:solidFill>
              </a:rPr>
              <a:t>bici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1283539"/>
              </p:ext>
            </p:extLst>
          </p:nvPr>
        </p:nvGraphicFramePr>
        <p:xfrm>
          <a:off x="314036" y="2650630"/>
          <a:ext cx="5902035" cy="38330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0" name="Gruppo 9"/>
          <p:cNvGrpSpPr/>
          <p:nvPr/>
        </p:nvGrpSpPr>
        <p:grpSpPr>
          <a:xfrm>
            <a:off x="5571400" y="2679899"/>
            <a:ext cx="711201" cy="258616"/>
            <a:chOff x="4543570" y="57852"/>
            <a:chExt cx="1394691" cy="184727"/>
          </a:xfrm>
        </p:grpSpPr>
        <p:sp>
          <p:nvSpPr>
            <p:cNvPr id="11" name="CasellaDiTesto 2"/>
            <p:cNvSpPr txBox="1"/>
            <p:nvPr/>
          </p:nvSpPr>
          <p:spPr>
            <a:xfrm>
              <a:off x="4543570" y="57852"/>
              <a:ext cx="1394691" cy="184727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100" dirty="0" smtClean="0"/>
                <a:t>      </a:t>
              </a:r>
              <a:r>
                <a:rPr lang="it-IT" sz="1000" dirty="0" smtClean="0"/>
                <a:t>2009</a:t>
              </a:r>
              <a:endParaRPr lang="it-IT" sz="1100" dirty="0"/>
            </a:p>
          </p:txBody>
        </p:sp>
        <p:sp>
          <p:nvSpPr>
            <p:cNvPr id="13" name="Rettangolo 12"/>
            <p:cNvSpPr/>
            <p:nvPr/>
          </p:nvSpPr>
          <p:spPr>
            <a:xfrm flipH="1">
              <a:off x="4543570" y="109518"/>
              <a:ext cx="326032" cy="72572"/>
            </a:xfrm>
            <a:prstGeom prst="rect">
              <a:avLst/>
            </a:prstGeom>
            <a:pattFill prst="ltDnDiag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t-IT"/>
            </a:p>
          </p:txBody>
        </p:sp>
      </p:grp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128241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 txBox="1">
            <a:spLocks/>
          </p:cNvSpPr>
          <p:nvPr/>
        </p:nvSpPr>
        <p:spPr>
          <a:xfrm>
            <a:off x="1550051" y="-1"/>
            <a:ext cx="10641949" cy="548815"/>
          </a:xfrm>
          <a:prstGeom prst="rect">
            <a:avLst/>
          </a:prstGeom>
          <a:solidFill>
            <a:srgbClr val="AE1023"/>
          </a:solidFill>
          <a:ln>
            <a:noFill/>
          </a:ln>
        </p:spPr>
        <p:txBody>
          <a:bodyPr vert="horz" lIns="121861" tIns="60932" rIns="121861" bIns="60932" rtlCol="0" anchor="ctr">
            <a:normAutofit fontScale="5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5867" dirty="0"/>
          </a:p>
        </p:txBody>
      </p:sp>
      <p:pic>
        <p:nvPicPr>
          <p:cNvPr id="12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68690" y="6430383"/>
            <a:ext cx="1724453" cy="309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1550051" y="150213"/>
            <a:ext cx="10641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Giovani di 18-24 anni che si recano quotidianamente a scuola o a lavoro, per scelte di mobilità.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557190" y="1053405"/>
            <a:ext cx="11092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b="1" dirty="0" smtClean="0">
                <a:solidFill>
                  <a:srgbClr val="B80000"/>
                </a:solidFill>
              </a:rPr>
              <a:t>27</a:t>
            </a:r>
            <a:r>
              <a:rPr lang="it-IT" b="1" dirty="0">
                <a:solidFill>
                  <a:srgbClr val="B80000"/>
                </a:solidFill>
              </a:rPr>
              <a:t>% </a:t>
            </a:r>
            <a:r>
              <a:rPr lang="it-IT" dirty="0"/>
              <a:t>di giovani di 18-24 anni </a:t>
            </a:r>
            <a:r>
              <a:rPr lang="it-IT" b="1" dirty="0">
                <a:solidFill>
                  <a:srgbClr val="B80000"/>
                </a:solidFill>
              </a:rPr>
              <a:t>a piedi o in bici </a:t>
            </a:r>
            <a:r>
              <a:rPr lang="it-IT" dirty="0"/>
              <a:t>nelle </a:t>
            </a:r>
            <a:r>
              <a:rPr lang="it-IT" b="1" dirty="0">
                <a:solidFill>
                  <a:srgbClr val="B80000"/>
                </a:solidFill>
              </a:rPr>
              <a:t>Isole</a:t>
            </a:r>
            <a:r>
              <a:rPr lang="it-IT" dirty="0"/>
              <a:t> e 21,7% nei comuni con oltre 50mila abitanti</a:t>
            </a:r>
            <a:endParaRPr lang="it-IT" sz="2000" dirty="0">
              <a:solidFill>
                <a:srgbClr val="B80000"/>
              </a:solidFill>
            </a:endParaRPr>
          </a:p>
        </p:txBody>
      </p:sp>
      <p:grpSp>
        <p:nvGrpSpPr>
          <p:cNvPr id="24" name="Gruppo 23"/>
          <p:cNvGrpSpPr/>
          <p:nvPr/>
        </p:nvGrpSpPr>
        <p:grpSpPr>
          <a:xfrm>
            <a:off x="1562424" y="2481326"/>
            <a:ext cx="8806266" cy="3767074"/>
            <a:chOff x="1054652" y="2267662"/>
            <a:chExt cx="8531225" cy="4098925"/>
          </a:xfrm>
        </p:grpSpPr>
        <p:graphicFrame>
          <p:nvGraphicFramePr>
            <p:cNvPr id="14" name="Grafico 1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22401132"/>
                </p:ext>
              </p:extLst>
            </p:nvPr>
          </p:nvGraphicFramePr>
          <p:xfrm>
            <a:off x="1054652" y="2267662"/>
            <a:ext cx="8531225" cy="409892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pSp>
          <p:nvGrpSpPr>
            <p:cNvPr id="7" name="Gruppo 6"/>
            <p:cNvGrpSpPr/>
            <p:nvPr/>
          </p:nvGrpSpPr>
          <p:grpSpPr>
            <a:xfrm>
              <a:off x="6609332" y="2357322"/>
              <a:ext cx="1540597" cy="270614"/>
              <a:chOff x="5914671" y="2386591"/>
              <a:chExt cx="1540597" cy="270614"/>
            </a:xfrm>
          </p:grpSpPr>
          <p:grpSp>
            <p:nvGrpSpPr>
              <p:cNvPr id="4" name="Gruppo 3"/>
              <p:cNvGrpSpPr/>
              <p:nvPr/>
            </p:nvGrpSpPr>
            <p:grpSpPr>
              <a:xfrm>
                <a:off x="5914671" y="2386591"/>
                <a:ext cx="731111" cy="270614"/>
                <a:chOff x="5723800" y="2832804"/>
                <a:chExt cx="731111" cy="270614"/>
              </a:xfrm>
            </p:grpSpPr>
            <p:sp>
              <p:nvSpPr>
                <p:cNvPr id="19" name="CasellaDiTesto 2"/>
                <p:cNvSpPr txBox="1"/>
                <p:nvPr/>
              </p:nvSpPr>
              <p:spPr>
                <a:xfrm>
                  <a:off x="5723973" y="2832804"/>
                  <a:ext cx="730938" cy="270614"/>
                </a:xfrm>
                <a:prstGeom prst="rect">
                  <a:avLst/>
                </a:prstGeom>
              </p:spPr>
              <p:txBody>
                <a:bodyPr wrap="square" rtlCol="0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it-IT" sz="1100" dirty="0" smtClean="0"/>
                    <a:t>      </a:t>
                  </a:r>
                  <a:r>
                    <a:rPr lang="it-IT" sz="1000" dirty="0" smtClean="0"/>
                    <a:t>2009</a:t>
                  </a:r>
                  <a:endParaRPr lang="it-IT" sz="1100" dirty="0"/>
                </a:p>
              </p:txBody>
            </p:sp>
            <p:sp>
              <p:nvSpPr>
                <p:cNvPr id="20" name="Rettangolo 19"/>
                <p:cNvSpPr/>
                <p:nvPr/>
              </p:nvSpPr>
              <p:spPr>
                <a:xfrm flipH="1">
                  <a:off x="5723800" y="2904630"/>
                  <a:ext cx="166255" cy="101600"/>
                </a:xfrm>
                <a:prstGeom prst="rect">
                  <a:avLst/>
                </a:prstGeom>
                <a:pattFill prst="ltDnDiag">
                  <a:fgClr>
                    <a:schemeClr val="bg1">
                      <a:lumMod val="65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it-IT"/>
                </a:p>
              </p:txBody>
            </p:sp>
          </p:grpSp>
          <p:grpSp>
            <p:nvGrpSpPr>
              <p:cNvPr id="21" name="Gruppo 20"/>
              <p:cNvGrpSpPr/>
              <p:nvPr/>
            </p:nvGrpSpPr>
            <p:grpSpPr>
              <a:xfrm>
                <a:off x="6744072" y="2398586"/>
                <a:ext cx="711196" cy="258619"/>
                <a:chOff x="4525817" y="29269"/>
                <a:chExt cx="711201" cy="258616"/>
              </a:xfrm>
            </p:grpSpPr>
            <p:sp>
              <p:nvSpPr>
                <p:cNvPr id="22" name="CasellaDiTesto 2"/>
                <p:cNvSpPr txBox="1"/>
                <p:nvPr/>
              </p:nvSpPr>
              <p:spPr>
                <a:xfrm>
                  <a:off x="4525817" y="29269"/>
                  <a:ext cx="711201" cy="258616"/>
                </a:xfrm>
                <a:prstGeom prst="rect">
                  <a:avLst/>
                </a:prstGeom>
              </p:spPr>
              <p:txBody>
                <a:bodyPr wrap="square" rtlCol="0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it-IT" sz="1000" dirty="0" smtClean="0"/>
                    <a:t>      2019</a:t>
                  </a:r>
                  <a:endParaRPr lang="it-IT" sz="1000" dirty="0"/>
                </a:p>
              </p:txBody>
            </p:sp>
            <p:sp>
              <p:nvSpPr>
                <p:cNvPr id="23" name="Rettangolo 22"/>
                <p:cNvSpPr/>
                <p:nvPr/>
              </p:nvSpPr>
              <p:spPr>
                <a:xfrm flipH="1">
                  <a:off x="4525817" y="101601"/>
                  <a:ext cx="166255" cy="1016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it-IT" sz="1000"/>
                </a:p>
              </p:txBody>
            </p:sp>
          </p:grpSp>
        </p:grpSp>
      </p:grpSp>
      <p:sp>
        <p:nvSpPr>
          <p:cNvPr id="25" name="CasellaDiTesto 24"/>
          <p:cNvSpPr txBox="1"/>
          <p:nvPr/>
        </p:nvSpPr>
        <p:spPr>
          <a:xfrm>
            <a:off x="627294" y="1557996"/>
            <a:ext cx="110922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b="1" dirty="0" smtClean="0">
                <a:solidFill>
                  <a:srgbClr val="B80000"/>
                </a:solidFill>
              </a:rPr>
              <a:t>1 su 2 </a:t>
            </a:r>
            <a:r>
              <a:rPr lang="it-IT" dirty="0" smtClean="0"/>
              <a:t>si sposta con i</a:t>
            </a:r>
            <a:r>
              <a:rPr lang="it-IT" b="1" dirty="0" smtClean="0">
                <a:solidFill>
                  <a:srgbClr val="B80000"/>
                </a:solidFill>
              </a:rPr>
              <a:t> mezzi pubblici </a:t>
            </a:r>
            <a:r>
              <a:rPr lang="it-IT" dirty="0" smtClean="0"/>
              <a:t>nei comuni al </a:t>
            </a:r>
            <a:r>
              <a:rPr lang="it-IT" b="1" dirty="0">
                <a:solidFill>
                  <a:srgbClr val="B80000"/>
                </a:solidFill>
              </a:rPr>
              <a:t>centro delle aree </a:t>
            </a:r>
            <a:r>
              <a:rPr lang="it-IT" b="1" dirty="0" smtClean="0">
                <a:solidFill>
                  <a:srgbClr val="B80000"/>
                </a:solidFill>
              </a:rPr>
              <a:t>metropolitane</a:t>
            </a:r>
            <a:r>
              <a:rPr lang="it-IT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it-IT" dirty="0" smtClean="0"/>
              <a:t>Il </a:t>
            </a:r>
            <a:r>
              <a:rPr lang="it-IT" b="1" dirty="0">
                <a:solidFill>
                  <a:srgbClr val="B80000"/>
                </a:solidFill>
              </a:rPr>
              <a:t>56,</a:t>
            </a:r>
            <a:r>
              <a:rPr lang="it-IT" b="1" dirty="0">
                <a:solidFill>
                  <a:srgbClr val="C00000"/>
                </a:solidFill>
              </a:rPr>
              <a:t>5</a:t>
            </a:r>
            <a:r>
              <a:rPr lang="it-IT" b="1" dirty="0" smtClean="0">
                <a:solidFill>
                  <a:srgbClr val="C00000"/>
                </a:solidFill>
              </a:rPr>
              <a:t>% </a:t>
            </a:r>
            <a:r>
              <a:rPr lang="it-IT" dirty="0" smtClean="0"/>
              <a:t>nel </a:t>
            </a:r>
            <a:r>
              <a:rPr lang="it-IT" b="1" dirty="0" smtClean="0">
                <a:solidFill>
                  <a:srgbClr val="C00000"/>
                </a:solidFill>
              </a:rPr>
              <a:t>Lazio.</a:t>
            </a:r>
            <a:endParaRPr lang="it-IT" b="1" dirty="0">
              <a:solidFill>
                <a:srgbClr val="C000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82475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 txBox="1">
            <a:spLocks/>
          </p:cNvSpPr>
          <p:nvPr/>
        </p:nvSpPr>
        <p:spPr>
          <a:xfrm>
            <a:off x="1550051" y="-1"/>
            <a:ext cx="10641949" cy="548815"/>
          </a:xfrm>
          <a:prstGeom prst="rect">
            <a:avLst/>
          </a:prstGeom>
          <a:solidFill>
            <a:srgbClr val="AE1023"/>
          </a:solidFill>
          <a:ln>
            <a:noFill/>
          </a:ln>
        </p:spPr>
        <p:txBody>
          <a:bodyPr vert="horz" lIns="121861" tIns="60932" rIns="121861" bIns="60932" rtlCol="0" anchor="ctr">
            <a:normAutofit fontScale="5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5867" dirty="0"/>
          </a:p>
        </p:txBody>
      </p:sp>
      <p:pic>
        <p:nvPicPr>
          <p:cNvPr id="12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68690" y="6430383"/>
            <a:ext cx="1724453" cy="309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1550051" y="150213"/>
            <a:ext cx="10641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Persone di 18 anni e più che hanno usato un servizio di </a:t>
            </a:r>
            <a:r>
              <a:rPr lang="it-IT" sz="2000" b="1" i="1" dirty="0" smtClean="0">
                <a:solidFill>
                  <a:schemeClr val="bg1"/>
                </a:solidFill>
              </a:rPr>
              <a:t>bike</a:t>
            </a:r>
            <a:r>
              <a:rPr lang="it-IT" sz="2000" b="1" dirty="0" smtClean="0">
                <a:solidFill>
                  <a:schemeClr val="bg1"/>
                </a:solidFill>
              </a:rPr>
              <a:t> o </a:t>
            </a:r>
            <a:r>
              <a:rPr lang="it-IT" sz="2000" b="1" i="1" dirty="0" smtClean="0">
                <a:solidFill>
                  <a:schemeClr val="bg1"/>
                </a:solidFill>
              </a:rPr>
              <a:t>car </a:t>
            </a:r>
            <a:r>
              <a:rPr lang="it-IT" sz="2000" b="1" i="1" dirty="0" err="1" smtClean="0">
                <a:solidFill>
                  <a:schemeClr val="bg1"/>
                </a:solidFill>
              </a:rPr>
              <a:t>sharing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644988" y="1010874"/>
            <a:ext cx="11092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/>
              <a:t>I giovani usano di più i servizi di </a:t>
            </a:r>
            <a:r>
              <a:rPr lang="it-IT" b="1" dirty="0" smtClean="0">
                <a:solidFill>
                  <a:srgbClr val="B80000"/>
                </a:solidFill>
              </a:rPr>
              <a:t>mobilità condivisa</a:t>
            </a:r>
            <a:endParaRPr lang="it-IT" sz="2000" dirty="0">
              <a:solidFill>
                <a:srgbClr val="B80000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627294" y="1557996"/>
            <a:ext cx="86677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it-IT" dirty="0" smtClean="0"/>
              <a:t>Oltre </a:t>
            </a:r>
            <a:r>
              <a:rPr lang="it-IT" b="1" dirty="0">
                <a:solidFill>
                  <a:srgbClr val="C00000"/>
                </a:solidFill>
              </a:rPr>
              <a:t>200 mila giovani</a:t>
            </a:r>
            <a:r>
              <a:rPr lang="it-IT" dirty="0"/>
              <a:t> di 18-24 anni </a:t>
            </a:r>
            <a:r>
              <a:rPr lang="it-IT" dirty="0" smtClean="0"/>
              <a:t>ha usato almeno una volta il servizio di </a:t>
            </a:r>
            <a:r>
              <a:rPr lang="it-IT" b="1" i="1" dirty="0">
                <a:solidFill>
                  <a:srgbClr val="B80000"/>
                </a:solidFill>
              </a:rPr>
              <a:t>car </a:t>
            </a:r>
            <a:r>
              <a:rPr lang="it-IT" b="1" i="1" dirty="0" err="1">
                <a:solidFill>
                  <a:srgbClr val="B80000"/>
                </a:solidFill>
              </a:rPr>
              <a:t>sharing</a:t>
            </a:r>
            <a:r>
              <a:rPr lang="it-IT" b="1" i="1" dirty="0">
                <a:solidFill>
                  <a:srgbClr val="B80000"/>
                </a:solidFill>
              </a:rPr>
              <a:t> </a:t>
            </a:r>
            <a:r>
              <a:rPr lang="it-IT" dirty="0" smtClean="0"/>
              <a:t>e </a:t>
            </a:r>
            <a:r>
              <a:rPr lang="it-IT" b="1" dirty="0">
                <a:solidFill>
                  <a:srgbClr val="C00000"/>
                </a:solidFill>
              </a:rPr>
              <a:t>160 mila </a:t>
            </a:r>
            <a:r>
              <a:rPr lang="it-IT" dirty="0" smtClean="0"/>
              <a:t>il </a:t>
            </a:r>
            <a:r>
              <a:rPr lang="it-IT" b="1" i="1" dirty="0">
                <a:solidFill>
                  <a:srgbClr val="B80000"/>
                </a:solidFill>
              </a:rPr>
              <a:t>bike </a:t>
            </a:r>
            <a:r>
              <a:rPr lang="it-IT" b="1" i="1" dirty="0" err="1">
                <a:solidFill>
                  <a:srgbClr val="B80000"/>
                </a:solidFill>
              </a:rPr>
              <a:t>sharing</a:t>
            </a:r>
            <a:endParaRPr lang="it-IT" b="1" i="1" dirty="0">
              <a:solidFill>
                <a:srgbClr val="B80000"/>
              </a:solidFill>
            </a:endParaRPr>
          </a:p>
        </p:txBody>
      </p:sp>
      <p:graphicFrame>
        <p:nvGraphicFramePr>
          <p:cNvPr id="16" name="Gra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6278600"/>
              </p:ext>
            </p:extLst>
          </p:nvPr>
        </p:nvGraphicFramePr>
        <p:xfrm>
          <a:off x="893064" y="3035808"/>
          <a:ext cx="6230112" cy="3108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928803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 txBox="1">
            <a:spLocks/>
          </p:cNvSpPr>
          <p:nvPr/>
        </p:nvSpPr>
        <p:spPr>
          <a:xfrm>
            <a:off x="1550051" y="-1"/>
            <a:ext cx="10641949" cy="548815"/>
          </a:xfrm>
          <a:prstGeom prst="rect">
            <a:avLst/>
          </a:prstGeom>
          <a:solidFill>
            <a:srgbClr val="AE1023"/>
          </a:solidFill>
          <a:ln>
            <a:noFill/>
          </a:ln>
        </p:spPr>
        <p:txBody>
          <a:bodyPr vert="horz" lIns="121861" tIns="60932" rIns="121861" bIns="60932" rtlCol="0" anchor="ctr">
            <a:normAutofit fontScale="5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5867" dirty="0"/>
          </a:p>
        </p:txBody>
      </p:sp>
      <p:pic>
        <p:nvPicPr>
          <p:cNvPr id="12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68690" y="6430383"/>
            <a:ext cx="1724453" cy="309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1550051" y="148704"/>
            <a:ext cx="10641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CONCLUSIONI e PROSPETTIVE DELLO STUDIO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080654" y="1160110"/>
            <a:ext cx="107095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/>
              <a:t>Il panorama internazionale: Italia in linea con gli altri Paesi rispetto alle preoccupazioni e in ritardo nei comportamenti ecocompatibili. 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1080654" y="1891288"/>
            <a:ext cx="9864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 smtClean="0"/>
              <a:t>Indicatori oggettivi  % di energia rinnovabile sul totale dell’energia buona performance dell’Italia ; emissioni di gas serra l’Italia sotto la media europea.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1080654" y="2783326"/>
            <a:ext cx="98644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 smtClean="0"/>
              <a:t>I cambiamenti climatici in cima alle preoccupazioni degli Italiani, vent’anni prima era l’effetto serra</a:t>
            </a:r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1080654" y="3285568"/>
            <a:ext cx="9864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 smtClean="0"/>
              <a:t>Le regioni del Nord molto sensibili in tema di cambiamenti climatici; le regioni del Sud preoccupate per lo smaltimento dei rifiuti, inquinamento del suolo e dissesto idrogeologico.   </a:t>
            </a:r>
            <a:endParaRPr lang="it-IT" dirty="0"/>
          </a:p>
        </p:txBody>
      </p:sp>
      <p:sp>
        <p:nvSpPr>
          <p:cNvPr id="11" name="Rettangolo 10"/>
          <p:cNvSpPr/>
          <p:nvPr/>
        </p:nvSpPr>
        <p:spPr>
          <a:xfrm>
            <a:off x="1080654" y="3955881"/>
            <a:ext cx="98644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 smtClean="0"/>
              <a:t>Vivere in piccoli centri aumenta la sensibilità rispetto all’inquinamento del suolo e il dissesto idrogeologico; mentre nei grandi centri dell’area metropolitana  le preoccupazioni maggiori sono l’inquinamento dell’aria, l’inquinamento acustico e lo smaltimento dei rifiuti.</a:t>
            </a:r>
            <a:endParaRPr lang="it-IT" dirty="0"/>
          </a:p>
        </p:txBody>
      </p:sp>
      <p:sp>
        <p:nvSpPr>
          <p:cNvPr id="13" name="Rettangolo 12"/>
          <p:cNvSpPr/>
          <p:nvPr/>
        </p:nvSpPr>
        <p:spPr>
          <a:xfrm>
            <a:off x="1080654" y="4903193"/>
            <a:ext cx="9864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 smtClean="0"/>
              <a:t>Attenzione a non sprecare energia è il comportamento maggiormente adottato </a:t>
            </a:r>
            <a:r>
              <a:rPr lang="it-IT" b="1" dirty="0"/>
              <a:t>; i giovani  in primo piano in tema di scelte di mobilità </a:t>
            </a:r>
            <a:r>
              <a:rPr lang="it-IT" b="1" dirty="0" smtClean="0"/>
              <a:t>sostenibile</a:t>
            </a:r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38705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 txBox="1">
            <a:spLocks/>
          </p:cNvSpPr>
          <p:nvPr/>
        </p:nvSpPr>
        <p:spPr>
          <a:xfrm>
            <a:off x="1550051" y="-1"/>
            <a:ext cx="10641949" cy="548815"/>
          </a:xfrm>
          <a:prstGeom prst="rect">
            <a:avLst/>
          </a:prstGeom>
          <a:solidFill>
            <a:srgbClr val="AE1023"/>
          </a:solidFill>
          <a:ln>
            <a:noFill/>
          </a:ln>
        </p:spPr>
        <p:txBody>
          <a:bodyPr vert="horz" lIns="121861" tIns="60932" rIns="121861" bIns="60932" rtlCol="0" anchor="ctr">
            <a:normAutofit fontScale="5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5867" dirty="0"/>
          </a:p>
        </p:txBody>
      </p:sp>
      <p:pic>
        <p:nvPicPr>
          <p:cNvPr id="12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68690" y="6430383"/>
            <a:ext cx="1724453" cy="309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1550051" y="148704"/>
            <a:ext cx="10641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CONCLUSIONI e PROSPETTIVE DELLO STUDIO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080654" y="1160110"/>
            <a:ext cx="107095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 smtClean="0"/>
              <a:t>I giovani fanno scelte di mobilità più sostenibili e più attive; aumentano </a:t>
            </a:r>
            <a:r>
              <a:rPr lang="it-IT" b="1" dirty="0"/>
              <a:t>quelli che si spostano a piedi o usano mezzi pubblici e bici</a:t>
            </a:r>
          </a:p>
          <a:p>
            <a:r>
              <a:rPr lang="it-IT" b="1" dirty="0" smtClean="0"/>
              <a:t> </a:t>
            </a:r>
            <a:endParaRPr lang="it-IT" b="1" dirty="0"/>
          </a:p>
        </p:txBody>
      </p:sp>
      <p:sp>
        <p:nvSpPr>
          <p:cNvPr id="6" name="Rettangolo 5"/>
          <p:cNvSpPr/>
          <p:nvPr/>
        </p:nvSpPr>
        <p:spPr>
          <a:xfrm>
            <a:off x="1080654" y="1891288"/>
            <a:ext cx="98644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 smtClean="0"/>
              <a:t>I giovani </a:t>
            </a:r>
            <a:r>
              <a:rPr lang="it-IT" b="1" dirty="0"/>
              <a:t>di 18-24 anni </a:t>
            </a:r>
            <a:r>
              <a:rPr lang="it-IT" b="1" dirty="0" smtClean="0"/>
              <a:t>vanno a </a:t>
            </a:r>
            <a:r>
              <a:rPr lang="it-IT" b="1" dirty="0"/>
              <a:t>piedi o in bici nelle Isole e </a:t>
            </a:r>
            <a:r>
              <a:rPr lang="it-IT" b="1" dirty="0" smtClean="0"/>
              <a:t>nei </a:t>
            </a:r>
            <a:r>
              <a:rPr lang="it-IT" b="1" dirty="0"/>
              <a:t>comuni con oltre 50mila abitanti</a:t>
            </a:r>
          </a:p>
        </p:txBody>
      </p:sp>
      <p:sp>
        <p:nvSpPr>
          <p:cNvPr id="7" name="Rettangolo 6"/>
          <p:cNvSpPr/>
          <p:nvPr/>
        </p:nvSpPr>
        <p:spPr>
          <a:xfrm>
            <a:off x="1080654" y="2445286"/>
            <a:ext cx="98644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b="1" dirty="0"/>
              <a:t>1 su 2 si sposta con i mezzi pubblici nei comuni al centro delle aree metropolitane</a:t>
            </a:r>
            <a:endParaRPr lang="it-IT" dirty="0"/>
          </a:p>
        </p:txBody>
      </p:sp>
      <p:sp>
        <p:nvSpPr>
          <p:cNvPr id="14" name="Saetta 13"/>
          <p:cNvSpPr/>
          <p:nvPr/>
        </p:nvSpPr>
        <p:spPr bwMode="auto">
          <a:xfrm rot="297847">
            <a:off x="3824777" y="3227662"/>
            <a:ext cx="2419350" cy="523875"/>
          </a:xfrm>
          <a:prstGeom prst="lightningBol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1550051" y="4072245"/>
            <a:ext cx="98644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/>
              <a:t>Approfondire la relazione tra preoccupazione e comportamenti cercando di individuare le componenti esogene che maggiormente influiscono sulle percezioni e sulle sensibilità ambientali come strumento per i policy </a:t>
            </a:r>
            <a:r>
              <a:rPr lang="it-IT" b="1" dirty="0" err="1" smtClean="0"/>
              <a:t>makers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40765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 txBox="1">
            <a:spLocks/>
          </p:cNvSpPr>
          <p:nvPr/>
        </p:nvSpPr>
        <p:spPr>
          <a:xfrm>
            <a:off x="1550051" y="-1"/>
            <a:ext cx="10641949" cy="548815"/>
          </a:xfrm>
          <a:prstGeom prst="rect">
            <a:avLst/>
          </a:prstGeom>
          <a:solidFill>
            <a:srgbClr val="AE1023"/>
          </a:solidFill>
          <a:ln>
            <a:noFill/>
          </a:ln>
        </p:spPr>
        <p:txBody>
          <a:bodyPr vert="horz" lIns="121861" tIns="60932" rIns="121861" bIns="60932" rtlCol="0" anchor="ctr">
            <a:normAutofit fontScale="5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5867" dirty="0"/>
          </a:p>
        </p:txBody>
      </p:sp>
      <p:pic>
        <p:nvPicPr>
          <p:cNvPr id="12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68690" y="6430383"/>
            <a:ext cx="1724453" cy="309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sellaDiTesto 9"/>
          <p:cNvSpPr txBox="1"/>
          <p:nvPr/>
        </p:nvSpPr>
        <p:spPr>
          <a:xfrm>
            <a:off x="1760124" y="2086391"/>
            <a:ext cx="4245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b="1" dirty="0">
                <a:solidFill>
                  <a:srgbClr val="000000"/>
                </a:solidFill>
              </a:rPr>
              <a:t>Grazie per l’attenzione!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7556" y="1526953"/>
            <a:ext cx="5730153" cy="3557666"/>
          </a:xfrm>
          <a:prstGeom prst="rect">
            <a:avLst/>
          </a:prstGeom>
        </p:spPr>
      </p:pic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  <p:sp>
        <p:nvSpPr>
          <p:cNvPr id="16" name="Rettangolo 15"/>
          <p:cNvSpPr/>
          <p:nvPr/>
        </p:nvSpPr>
        <p:spPr>
          <a:xfrm>
            <a:off x="1303781" y="3107494"/>
            <a:ext cx="371502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>
                <a:hlinkClick r:id="rId5"/>
              </a:rPr>
              <a:t>Contatti</a:t>
            </a:r>
          </a:p>
          <a:p>
            <a:endParaRPr lang="it-IT" b="1" dirty="0">
              <a:hlinkClick r:id="rId5"/>
            </a:endParaRPr>
          </a:p>
          <a:p>
            <a:r>
              <a:rPr lang="it-IT" b="1" dirty="0" smtClean="0">
                <a:hlinkClick r:id="rId5"/>
              </a:rPr>
              <a:t>Elisabetta Del Bufalo </a:t>
            </a:r>
          </a:p>
          <a:p>
            <a:r>
              <a:rPr lang="it-IT" b="1" dirty="0" smtClean="0">
                <a:hlinkClick r:id="rId5"/>
              </a:rPr>
              <a:t>delbufal@istat.it</a:t>
            </a:r>
            <a:endParaRPr lang="it-IT" b="1" dirty="0" smtClean="0"/>
          </a:p>
          <a:p>
            <a:endParaRPr lang="it-IT" b="1" dirty="0" smtClean="0"/>
          </a:p>
          <a:p>
            <a:r>
              <a:rPr lang="it-IT" b="1" dirty="0" smtClean="0"/>
              <a:t>Valentina </a:t>
            </a:r>
            <a:r>
              <a:rPr lang="it-IT" b="1" dirty="0" err="1" smtClean="0"/>
              <a:t>Joffre</a:t>
            </a:r>
            <a:endParaRPr lang="it-IT" b="1" dirty="0" smtClean="0"/>
          </a:p>
          <a:p>
            <a:r>
              <a:rPr lang="it-IT" b="1" dirty="0" smtClean="0"/>
              <a:t>valentina.joffre@istat.it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344732131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 txBox="1">
            <a:spLocks/>
          </p:cNvSpPr>
          <p:nvPr/>
        </p:nvSpPr>
        <p:spPr>
          <a:xfrm>
            <a:off x="1550051" y="-1"/>
            <a:ext cx="10641949" cy="548815"/>
          </a:xfrm>
          <a:prstGeom prst="rect">
            <a:avLst/>
          </a:prstGeom>
          <a:solidFill>
            <a:srgbClr val="AE1023"/>
          </a:solidFill>
          <a:ln>
            <a:noFill/>
          </a:ln>
        </p:spPr>
        <p:txBody>
          <a:bodyPr vert="horz" lIns="121861" tIns="60932" rIns="121861" bIns="60932" rtlCol="0" anchor="ctr">
            <a:normAutofit fontScale="5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5867" dirty="0"/>
          </a:p>
        </p:txBody>
      </p:sp>
      <p:pic>
        <p:nvPicPr>
          <p:cNvPr id="12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68690" y="6430383"/>
            <a:ext cx="1724453" cy="309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1550051" y="150213"/>
            <a:ext cx="10641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L’ambiente al centro delle strategie della Comunità europea: Agenda Europa 2020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540292" y="1054052"/>
            <a:ext cx="106976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 smtClean="0"/>
              <a:t>Tra le priorità vi  </a:t>
            </a:r>
            <a:r>
              <a:rPr lang="it-IT" sz="2000" dirty="0"/>
              <a:t>è quella di incentivare </a:t>
            </a:r>
            <a:r>
              <a:rPr lang="it-IT" sz="2000" dirty="0" smtClean="0"/>
              <a:t>una «crescita»</a:t>
            </a:r>
          </a:p>
          <a:p>
            <a:pPr algn="just"/>
            <a:endParaRPr lang="it-IT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«intelligente</a:t>
            </a:r>
            <a:r>
              <a:rPr lang="it-IT" sz="2000" dirty="0"/>
              <a:t>, attraverso lo sviluppo delle conoscenze e </a:t>
            </a:r>
            <a:r>
              <a:rPr lang="it-IT" sz="2000" dirty="0" smtClean="0"/>
              <a:t>dell'innovazione»; </a:t>
            </a:r>
            <a:endParaRPr lang="it-IT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«sostenibile</a:t>
            </a:r>
            <a:r>
              <a:rPr lang="it-IT" sz="2000" dirty="0"/>
              <a:t>, basata su un'economia più verde, più efficiente nella gestione delle risorse e più </a:t>
            </a:r>
            <a:r>
              <a:rPr lang="it-IT" sz="2000" dirty="0" smtClean="0"/>
              <a:t>competitiva»; </a:t>
            </a:r>
            <a:endParaRPr lang="it-IT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«inclusiva</a:t>
            </a:r>
            <a:r>
              <a:rPr lang="it-IT" sz="2000" dirty="0"/>
              <a:t>, volta a promuovere l'occupazione e la coesione sociale e </a:t>
            </a:r>
            <a:r>
              <a:rPr lang="it-IT" sz="2000" dirty="0" smtClean="0"/>
              <a:t>territoriale». </a:t>
            </a:r>
            <a:endParaRPr lang="it-IT" sz="2000" dirty="0"/>
          </a:p>
          <a:p>
            <a:pPr algn="just"/>
            <a:endParaRPr lang="it-IT" sz="2000" b="1" dirty="0">
              <a:solidFill>
                <a:srgbClr val="B80000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540292" y="3062961"/>
            <a:ext cx="106976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I cinque </a:t>
            </a:r>
            <a:r>
              <a:rPr lang="it-IT" sz="2000" dirty="0"/>
              <a:t>grandi obiettivi </a:t>
            </a:r>
            <a:r>
              <a:rPr lang="it-IT" sz="2000" dirty="0" smtClean="0"/>
              <a:t>che l’Unione Europea doveva raggiungere </a:t>
            </a:r>
            <a:r>
              <a:rPr lang="it-IT" sz="2000" dirty="0"/>
              <a:t>entro il 2020</a:t>
            </a:r>
            <a:r>
              <a:rPr lang="it-IT" sz="2000" dirty="0" smtClean="0"/>
              <a:t>:</a:t>
            </a:r>
          </a:p>
          <a:p>
            <a:r>
              <a:rPr lang="it-IT" sz="2000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smtClean="0"/>
              <a:t>«portare </a:t>
            </a:r>
            <a:r>
              <a:rPr lang="it-IT" sz="2000" dirty="0"/>
              <a:t>almeno al 75% il tasso di occupazione delle persone di età compresa tra 20 e 64 anni;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investire il 3% del prodotto interno lordo in ricerca e sviluppo;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ridurre le emissioni di gas serra almeno al 20%, portare al 20% la quota di energie rinnovabili e aumentare l'efficienza energetica del 20%;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ridurre il tasso di abbandono scolastico a meno del 10% e portare almeno al 40% il tasso dei giovani laureati;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ridurre di 20 milioni il numero delle persone a rischio di povertà o di esclusione </a:t>
            </a:r>
            <a:r>
              <a:rPr lang="it-IT" sz="2000" dirty="0" smtClean="0"/>
              <a:t>sociale». </a:t>
            </a:r>
            <a:endParaRPr lang="it-IT" sz="20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778739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 txBox="1">
            <a:spLocks/>
          </p:cNvSpPr>
          <p:nvPr/>
        </p:nvSpPr>
        <p:spPr>
          <a:xfrm>
            <a:off x="1550051" y="-1"/>
            <a:ext cx="10641949" cy="548815"/>
          </a:xfrm>
          <a:prstGeom prst="rect">
            <a:avLst/>
          </a:prstGeom>
          <a:solidFill>
            <a:srgbClr val="AE1023"/>
          </a:solidFill>
          <a:ln>
            <a:noFill/>
          </a:ln>
        </p:spPr>
        <p:txBody>
          <a:bodyPr vert="horz" lIns="121861" tIns="60932" rIns="121861" bIns="60932" rtlCol="0" anchor="ctr">
            <a:normAutofit fontScale="5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5867" dirty="0"/>
          </a:p>
        </p:txBody>
      </p:sp>
      <p:pic>
        <p:nvPicPr>
          <p:cNvPr id="12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68690" y="6430383"/>
            <a:ext cx="1724453" cy="309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1550051" y="150213"/>
            <a:ext cx="10641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L’ambiente al centro delle strategie della Comunità europea: Agenda Europa 2020</a:t>
            </a:r>
            <a:endParaRPr lang="it-IT" sz="2000" b="1" dirty="0">
              <a:solidFill>
                <a:schemeClr val="bg1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50" y="1798823"/>
            <a:ext cx="5507181" cy="3612573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744" y="1798823"/>
            <a:ext cx="6163399" cy="3418436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3460040" y="831553"/>
            <a:ext cx="50172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/>
              <a:t>Il monitoraggio dell’Unione Europea sugli obiettivi raggiunti</a:t>
            </a:r>
            <a:r>
              <a:rPr lang="it-IT" sz="2000" dirty="0">
                <a:solidFill>
                  <a:srgbClr val="FF0000"/>
                </a:solidFill>
              </a:rPr>
              <a:t>: l’Italia in affanno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542821" y="5217259"/>
            <a:ext cx="50172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Commissione</a:t>
            </a:r>
            <a:r>
              <a:rPr lang="en-US" sz="1400" dirty="0"/>
              <a:t> </a:t>
            </a:r>
            <a:r>
              <a:rPr lang="en-US" sz="1400" dirty="0" err="1"/>
              <a:t>Europea</a:t>
            </a:r>
            <a:r>
              <a:rPr lang="en-US" sz="1400" dirty="0"/>
              <a:t>, Europe 2020 targets: statistics and indicators for Italy, EU target: 20% less compared to 1990 levels</a:t>
            </a:r>
            <a:br>
              <a:rPr lang="en-US" sz="1400" dirty="0"/>
            </a:br>
            <a:r>
              <a:rPr lang="en-US" sz="1400" dirty="0"/>
              <a:t>National target: 13% less </a:t>
            </a:r>
            <a:r>
              <a:rPr lang="en-US" sz="1400" dirty="0" err="1"/>
              <a:t>comparered</a:t>
            </a:r>
            <a:r>
              <a:rPr lang="en-US" sz="1400" dirty="0"/>
              <a:t> to 2005 levels</a:t>
            </a:r>
            <a:endParaRPr lang="en-US" sz="1400" b="1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6213631" y="5254144"/>
            <a:ext cx="50172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Commissione</a:t>
            </a:r>
            <a:r>
              <a:rPr lang="en-US" sz="1400" dirty="0"/>
              <a:t> </a:t>
            </a:r>
            <a:r>
              <a:rPr lang="en-US" sz="1400" dirty="0" err="1"/>
              <a:t>Europea</a:t>
            </a:r>
            <a:r>
              <a:rPr lang="en-US" sz="1400" dirty="0"/>
              <a:t>, Europe 2020 targets: statistics and indicators for Italy, EU target: 20 % from renewable sources</a:t>
            </a:r>
            <a:br>
              <a:rPr lang="en-US" sz="1400" dirty="0"/>
            </a:br>
            <a:r>
              <a:rPr lang="en-US" sz="1400" dirty="0"/>
              <a:t>National target: 17%  from renewable sources</a:t>
            </a:r>
            <a:endParaRPr lang="en-US" sz="1400" b="1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54702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 txBox="1">
            <a:spLocks/>
          </p:cNvSpPr>
          <p:nvPr/>
        </p:nvSpPr>
        <p:spPr>
          <a:xfrm>
            <a:off x="1550051" y="-1"/>
            <a:ext cx="10641949" cy="548815"/>
          </a:xfrm>
          <a:prstGeom prst="rect">
            <a:avLst/>
          </a:prstGeom>
          <a:solidFill>
            <a:srgbClr val="AE1023"/>
          </a:solidFill>
          <a:ln>
            <a:noFill/>
          </a:ln>
        </p:spPr>
        <p:txBody>
          <a:bodyPr vert="horz" lIns="121861" tIns="60932" rIns="121861" bIns="60932" rtlCol="0" anchor="ctr">
            <a:normAutofit fontScale="5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5867" dirty="0"/>
          </a:p>
        </p:txBody>
      </p:sp>
      <p:pic>
        <p:nvPicPr>
          <p:cNvPr id="12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68690" y="6430383"/>
            <a:ext cx="1724453" cy="309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1550051" y="150213"/>
            <a:ext cx="10641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La percezione dei rischi ambientali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011382" y="831553"/>
            <a:ext cx="99475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 smtClean="0"/>
              <a:t>L’obiettivo del lavoro è quello di studiare </a:t>
            </a:r>
            <a:r>
              <a:rPr lang="it-IT" sz="2000" dirty="0"/>
              <a:t>la percezione che i singoli hanno delle numerose questioni ambientali e </a:t>
            </a:r>
            <a:r>
              <a:rPr lang="it-IT" sz="2000" dirty="0" smtClean="0"/>
              <a:t>di analizzare </a:t>
            </a:r>
            <a:r>
              <a:rPr lang="it-IT" sz="2000" dirty="0"/>
              <a:t>come i comportamenti si siano adeguati per effetto sia delle  policy sia del modificato sentire comune</a:t>
            </a:r>
            <a:endParaRPr lang="it-IT" sz="2000" dirty="0">
              <a:solidFill>
                <a:srgbClr val="FF0000"/>
              </a:solidFill>
            </a:endParaRPr>
          </a:p>
        </p:txBody>
      </p:sp>
      <p:sp>
        <p:nvSpPr>
          <p:cNvPr id="11" name="Oval 6"/>
          <p:cNvSpPr>
            <a:spLocks noChangeArrowheads="1"/>
          </p:cNvSpPr>
          <p:nvPr/>
        </p:nvSpPr>
        <p:spPr bwMode="auto">
          <a:xfrm>
            <a:off x="2439340" y="3316494"/>
            <a:ext cx="2354331" cy="822305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defTabSz="685800"/>
            <a:r>
              <a:rPr lang="it-IT" altLang="it-IT" sz="1600" b="1" dirty="0" smtClean="0">
                <a:solidFill>
                  <a:srgbClr val="505150"/>
                </a:solidFill>
                <a:latin typeface="+mn-lt"/>
              </a:rPr>
              <a:t>Componenti endogene</a:t>
            </a:r>
            <a:endParaRPr lang="it-IT" altLang="it-IT" sz="1600" b="1" dirty="0">
              <a:solidFill>
                <a:srgbClr val="505150"/>
              </a:solidFill>
              <a:latin typeface="+mn-lt"/>
            </a:endParaRPr>
          </a:p>
        </p:txBody>
      </p:sp>
      <p:sp>
        <p:nvSpPr>
          <p:cNvPr id="14" name="Oval 7"/>
          <p:cNvSpPr>
            <a:spLocks noChangeArrowheads="1"/>
          </p:cNvSpPr>
          <p:nvPr/>
        </p:nvSpPr>
        <p:spPr bwMode="auto">
          <a:xfrm>
            <a:off x="7148946" y="3316494"/>
            <a:ext cx="2228387" cy="822305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defTabSz="685800" eaLnBrk="1" hangingPunct="1">
              <a:spcBef>
                <a:spcPct val="50000"/>
              </a:spcBef>
            </a:pPr>
            <a:r>
              <a:rPr lang="it-IT" altLang="it-IT" sz="1600" b="1" dirty="0" smtClean="0">
                <a:solidFill>
                  <a:srgbClr val="505150"/>
                </a:solidFill>
                <a:latin typeface="+mn-lt"/>
              </a:rPr>
              <a:t>Componenti esogene</a:t>
            </a:r>
            <a:endParaRPr lang="it-IT" altLang="it-IT" sz="1600" b="1" dirty="0">
              <a:solidFill>
                <a:srgbClr val="505150"/>
              </a:solidFill>
              <a:latin typeface="+mn-lt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859736" y="4619487"/>
            <a:ext cx="5318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attitudini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esperienze pregresse, conoscenze personali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6329333" y="444486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influenza dei media e dei social media, appartenenza a determinati gruppi sociali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407284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154943" y="2282876"/>
            <a:ext cx="10510557" cy="3282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333"/>
              </a:spcAft>
              <a:buClr>
                <a:srgbClr val="CF1E24"/>
              </a:buClr>
              <a:buSzPct val="90000"/>
              <a:defRPr/>
            </a:pPr>
            <a:r>
              <a:rPr lang="it-IT" altLang="it-IT" sz="2133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Possiamo raggruppare i contenuti informativi in quattro grandi </a:t>
            </a:r>
            <a:r>
              <a:rPr lang="it-IT" altLang="it-IT" sz="2133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macroaree</a:t>
            </a:r>
            <a:r>
              <a:rPr lang="it-IT" altLang="it-IT" sz="2133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:</a:t>
            </a:r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54943" y="66070"/>
            <a:ext cx="11139435" cy="932601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121861" tIns="60932" rIns="121861" bIns="60932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5867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75985" y="6304100"/>
            <a:ext cx="1811215" cy="309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>
            <a:off x="1550054" y="6088436"/>
            <a:ext cx="10867724" cy="0"/>
          </a:xfrm>
          <a:prstGeom prst="line">
            <a:avLst/>
          </a:prstGeom>
          <a:ln w="1270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662545" y="177806"/>
            <a:ext cx="10123054" cy="410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333"/>
              </a:spcAft>
              <a:buClr>
                <a:srgbClr val="CF1E24"/>
              </a:buClr>
              <a:buSzPct val="90000"/>
              <a:defRPr/>
            </a:pPr>
            <a:r>
              <a:rPr lang="it-IT" altLang="it-IT" sz="2667" b="1" dirty="0" smtClean="0">
                <a:solidFill>
                  <a:schemeClr val="bg1"/>
                </a:solidFill>
                <a:latin typeface="+mj-lt"/>
              </a:rPr>
              <a:t>Indagine Istat «Aspetti della Vita Quotidiana»</a:t>
            </a:r>
            <a:endParaRPr lang="it-IT" altLang="it-IT" sz="2667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Oval 6"/>
          <p:cNvSpPr>
            <a:spLocks noChangeArrowheads="1"/>
          </p:cNvSpPr>
          <p:nvPr/>
        </p:nvSpPr>
        <p:spPr bwMode="auto">
          <a:xfrm>
            <a:off x="1538765" y="2971430"/>
            <a:ext cx="2089151" cy="1514773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AC0000"/>
              </a:buClr>
              <a:buFont typeface="Wingdings" pitchFamily="2" charset="2"/>
              <a:buChar char="n"/>
              <a:defRPr sz="2000">
                <a:solidFill>
                  <a:srgbClr val="000066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AC0000"/>
              </a:buClr>
              <a:buSzPct val="120000"/>
              <a:buAutoNum type="arabicPeriod"/>
              <a:defRPr sz="2000">
                <a:solidFill>
                  <a:srgbClr val="000066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panose="020F0704030504030204" pitchFamily="34" charset="0"/>
              </a:rPr>
              <a:t>la famiglia, l’abitazione e la zona in cui si vive</a:t>
            </a:r>
            <a:endParaRPr lang="it-IT" altLang="it-IT" sz="1600" dirty="0">
              <a:solidFill>
                <a:schemeClr val="tx1">
                  <a:lumMod val="65000"/>
                  <a:lumOff val="35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2" name="Oval 7"/>
          <p:cNvSpPr>
            <a:spLocks noChangeArrowheads="1"/>
          </p:cNvSpPr>
          <p:nvPr/>
        </p:nvSpPr>
        <p:spPr bwMode="auto">
          <a:xfrm>
            <a:off x="3264289" y="3185028"/>
            <a:ext cx="2303463" cy="1168539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AC0000"/>
              </a:buClr>
              <a:buFont typeface="Wingdings" pitchFamily="2" charset="2"/>
              <a:buChar char="n"/>
              <a:defRPr sz="2000">
                <a:solidFill>
                  <a:srgbClr val="000066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AC0000"/>
              </a:buClr>
              <a:buSzPct val="120000"/>
              <a:buAutoNum type="arabicPeriod"/>
              <a:defRPr sz="2000">
                <a:solidFill>
                  <a:srgbClr val="000066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panose="020F0704030504030204" pitchFamily="34" charset="0"/>
              </a:rPr>
              <a:t>le condizioni di salute e gli stili di vita</a:t>
            </a:r>
            <a:endParaRPr lang="it-IT" altLang="it-IT" sz="1600" dirty="0">
              <a:solidFill>
                <a:schemeClr val="tx1">
                  <a:lumMod val="65000"/>
                  <a:lumOff val="35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4" name="Oval 8"/>
          <p:cNvSpPr>
            <a:spLocks noChangeArrowheads="1"/>
          </p:cNvSpPr>
          <p:nvPr/>
        </p:nvSpPr>
        <p:spPr bwMode="auto">
          <a:xfrm>
            <a:off x="5262091" y="2996038"/>
            <a:ext cx="2173287" cy="1514773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AC0000"/>
              </a:buClr>
              <a:buFont typeface="Wingdings" pitchFamily="2" charset="2"/>
              <a:buChar char="n"/>
              <a:defRPr sz="2000">
                <a:solidFill>
                  <a:srgbClr val="000066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AC0000"/>
              </a:buClr>
              <a:buSzPct val="120000"/>
              <a:buAutoNum type="arabicPeriod"/>
              <a:defRPr sz="2000">
                <a:solidFill>
                  <a:srgbClr val="000066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panose="020F0704030504030204" pitchFamily="34" charset="0"/>
              </a:rPr>
              <a:t>la cultura, la socialità e le attività del tempo libero</a:t>
            </a:r>
            <a:endParaRPr lang="it-IT" altLang="it-IT" sz="1600" dirty="0">
              <a:solidFill>
                <a:schemeClr val="tx1">
                  <a:lumMod val="65000"/>
                  <a:lumOff val="35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5" name="Oval 9"/>
          <p:cNvSpPr>
            <a:spLocks noChangeArrowheads="1"/>
          </p:cNvSpPr>
          <p:nvPr/>
        </p:nvSpPr>
        <p:spPr bwMode="auto">
          <a:xfrm>
            <a:off x="7040721" y="3163599"/>
            <a:ext cx="2305051" cy="1168539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AC0000"/>
              </a:buClr>
              <a:buFont typeface="Wingdings" pitchFamily="2" charset="2"/>
              <a:buChar char="n"/>
              <a:defRPr sz="2000">
                <a:solidFill>
                  <a:srgbClr val="000066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AC0000"/>
              </a:buClr>
              <a:buSzPct val="120000"/>
              <a:buAutoNum type="arabicPeriod"/>
              <a:defRPr sz="2000">
                <a:solidFill>
                  <a:srgbClr val="000066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16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panose="020F0704030504030204" pitchFamily="34" charset="0"/>
              </a:rPr>
              <a:t>I’interazione</a:t>
            </a:r>
            <a:r>
              <a:rPr lang="it-IT" altLang="it-IT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panose="020F0704030504030204" pitchFamily="34" charset="0"/>
              </a:rPr>
              <a:t> tra i cittadini e i servizi</a:t>
            </a:r>
          </a:p>
        </p:txBody>
      </p:sp>
      <p:sp>
        <p:nvSpPr>
          <p:cNvPr id="16" name="Line 10"/>
          <p:cNvSpPr>
            <a:spLocks noChangeShapeType="1"/>
          </p:cNvSpPr>
          <p:nvPr/>
        </p:nvSpPr>
        <p:spPr bwMode="auto">
          <a:xfrm>
            <a:off x="3016373" y="4784504"/>
            <a:ext cx="4797425" cy="9525"/>
          </a:xfrm>
          <a:prstGeom prst="line">
            <a:avLst/>
          </a:prstGeom>
          <a:noFill/>
          <a:ln w="38100" cmpd="dbl">
            <a:solidFill>
              <a:srgbClr val="993300"/>
            </a:solidFill>
            <a:prstDash val="sysDot"/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 sz="1900"/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1538765" y="4559080"/>
            <a:ext cx="155040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AC0000"/>
              </a:buClr>
              <a:buFont typeface="Wingdings" pitchFamily="2" charset="2"/>
              <a:buChar char="n"/>
              <a:defRPr sz="2000">
                <a:solidFill>
                  <a:srgbClr val="000066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AC0000"/>
              </a:buClr>
              <a:buSzPct val="120000"/>
              <a:buAutoNum type="arabicPeriod"/>
              <a:defRPr sz="2000">
                <a:solidFill>
                  <a:srgbClr val="000066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dirty="0">
                <a:solidFill>
                  <a:srgbClr val="FF9900"/>
                </a:solidFill>
                <a:latin typeface="Arial Rounded MT Bold" panose="020F0704030504030204" pitchFamily="34" charset="0"/>
              </a:rPr>
              <a:t>individuo</a:t>
            </a: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7832758" y="4559080"/>
            <a:ext cx="136366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AC0000"/>
              </a:buClr>
              <a:buFont typeface="Wingdings" pitchFamily="2" charset="2"/>
              <a:buChar char="n"/>
              <a:defRPr sz="2000">
                <a:solidFill>
                  <a:srgbClr val="000066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AC0000"/>
              </a:buClr>
              <a:buSzPct val="120000"/>
              <a:buAutoNum type="arabicPeriod"/>
              <a:defRPr sz="2000">
                <a:solidFill>
                  <a:srgbClr val="000066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dirty="0">
                <a:solidFill>
                  <a:srgbClr val="FF9900"/>
                </a:solidFill>
                <a:latin typeface="Arial Rounded MT Bold" panose="020F0704030504030204" pitchFamily="34" charset="0"/>
              </a:rPr>
              <a:t>società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1157073" y="968660"/>
            <a:ext cx="10049889" cy="1077026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AC0000"/>
              </a:buClr>
              <a:buFont typeface="Wingdings" pitchFamily="2" charset="2"/>
              <a:buChar char="n"/>
              <a:defRPr sz="2000">
                <a:solidFill>
                  <a:srgbClr val="000066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AC0000"/>
              </a:buClr>
              <a:buSzPct val="120000"/>
              <a:buAutoNum type="arabicPeriod"/>
              <a:defRPr sz="2000">
                <a:solidFill>
                  <a:srgbClr val="000066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it-IT" sz="2133" dirty="0">
                <a:solidFill>
                  <a:schemeClr val="folHlink"/>
                </a:solidFill>
                <a:latin typeface="+mn-lt"/>
              </a:rPr>
              <a:t>All’interno dei questionari d’indagine, si susseguono, </a:t>
            </a:r>
            <a:r>
              <a:rPr lang="it-IT" altLang="it-IT" sz="2133" b="1" dirty="0">
                <a:solidFill>
                  <a:schemeClr val="folHlink"/>
                </a:solidFill>
                <a:latin typeface="+mn-lt"/>
              </a:rPr>
              <a:t>procedendo dall’ambito individuale a quello sociale,</a:t>
            </a:r>
            <a:r>
              <a:rPr lang="it-IT" altLang="it-IT" sz="2133" dirty="0">
                <a:solidFill>
                  <a:schemeClr val="folHlink"/>
                </a:solidFill>
                <a:latin typeface="+mn-lt"/>
              </a:rPr>
              <a:t> una pluralità d’aree tematiche: dalle caratteristiche degli ambienti e delle condizioni di vita, ai comportamenti, all’interazione tra cittadini e servizi.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21156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 txBox="1">
            <a:spLocks/>
          </p:cNvSpPr>
          <p:nvPr/>
        </p:nvSpPr>
        <p:spPr>
          <a:xfrm>
            <a:off x="1550053" y="0"/>
            <a:ext cx="10732257" cy="588240"/>
          </a:xfrm>
          <a:prstGeom prst="rect">
            <a:avLst/>
          </a:prstGeom>
          <a:solidFill>
            <a:srgbClr val="CF1E24"/>
          </a:solidFill>
          <a:ln>
            <a:noFill/>
          </a:ln>
        </p:spPr>
        <p:txBody>
          <a:bodyPr vert="horz" lIns="121861" tIns="60932" rIns="121861" bIns="60932" rtlCol="0" anchor="ctr">
            <a:normAutofit fontScale="6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5867" dirty="0"/>
          </a:p>
        </p:txBody>
      </p:sp>
      <p:pic>
        <p:nvPicPr>
          <p:cNvPr id="7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75985" y="6304100"/>
            <a:ext cx="1811215" cy="309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asellaDiTesto 12"/>
          <p:cNvSpPr txBox="1"/>
          <p:nvPr/>
        </p:nvSpPr>
        <p:spPr>
          <a:xfrm>
            <a:off x="1739900" y="177806"/>
            <a:ext cx="10147299" cy="410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333"/>
              </a:spcAft>
              <a:buClr>
                <a:srgbClr val="CF1E24"/>
              </a:buClr>
              <a:buSzPct val="90000"/>
              <a:defRPr/>
            </a:pPr>
            <a:r>
              <a:rPr lang="it-IT" altLang="it-IT" sz="2667" b="1" dirty="0">
                <a:solidFill>
                  <a:schemeClr val="bg1"/>
                </a:solidFill>
              </a:rPr>
              <a:t>Indagine Istat «Aspetti della Vita Quotidiana»</a:t>
            </a: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37" y="0"/>
            <a:ext cx="1333815" cy="18796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0053" y="673015"/>
            <a:ext cx="2716530" cy="5415421"/>
          </a:xfrm>
          <a:prstGeom prst="rect">
            <a:avLst/>
          </a:prstGeom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4748646" y="856153"/>
            <a:ext cx="2628900" cy="4588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ts val="600"/>
              </a:spcBef>
              <a:spcAft>
                <a:spcPts val="0"/>
              </a:spcAft>
              <a:buSzPts val="1000"/>
              <a:tabLst>
                <a:tab pos="311150" algn="l"/>
                <a:tab pos="1417955" algn="l"/>
              </a:tabLst>
            </a:pPr>
            <a:r>
              <a:rPr lang="it-IT" sz="700" b="1" dirty="0">
                <a:latin typeface="Arial" panose="020B0604020202020204" pitchFamily="34" charset="0"/>
                <a:ea typeface="Times New Roman" panose="02020603050405020304" pitchFamily="18" charset="0"/>
              </a:rPr>
              <a:t>Quali dei seguenti problemi ambientali la preoccupano maggiormente?</a:t>
            </a:r>
            <a:endParaRPr lang="it-IT" sz="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37820">
              <a:spcAft>
                <a:spcPts val="0"/>
              </a:spcAft>
            </a:pPr>
            <a:r>
              <a:rPr lang="it-IT" sz="700" b="1" i="1" spc="-2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(</a:t>
            </a:r>
            <a:r>
              <a:rPr lang="it-IT" sz="700" b="1" i="1" u="sng" spc="-2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massimo 5 risposte</a:t>
            </a:r>
            <a:r>
              <a:rPr lang="it-IT" sz="700" b="1" i="1" spc="-2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)</a:t>
            </a:r>
            <a:endParaRPr lang="it-IT" sz="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985">
              <a:spcBef>
                <a:spcPts val="1200"/>
              </a:spcBef>
              <a:spcAft>
                <a:spcPts val="0"/>
              </a:spcAft>
            </a:pP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</a:rPr>
              <a:t>Aumento dell’effetto serra, buco dell’ozono	01 </a:t>
            </a: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 2" panose="05020102010507070707" pitchFamily="18" charset="2"/>
              </a:rPr>
              <a:t></a:t>
            </a:r>
            <a:endParaRPr lang="it-IT" sz="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985">
              <a:spcBef>
                <a:spcPts val="1200"/>
              </a:spcBef>
              <a:spcAft>
                <a:spcPts val="0"/>
              </a:spcAft>
              <a:tabLst>
                <a:tab pos="2551430" algn="l"/>
              </a:tabLst>
            </a:pP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</a:rPr>
              <a:t>Estinzione di alcune specie </a:t>
            </a:r>
            <a:endParaRPr lang="it-IT" sz="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890">
              <a:lnSpc>
                <a:spcPts val="1300"/>
              </a:lnSpc>
              <a:spcAft>
                <a:spcPts val="0"/>
              </a:spcAft>
            </a:pP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</a:rPr>
              <a:t>vegetali/animali	</a:t>
            </a:r>
            <a:r>
              <a:rPr lang="it-IT" sz="7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02 </a:t>
            </a: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 2" panose="05020102010507070707" pitchFamily="18" charset="2"/>
              </a:rPr>
              <a:t></a:t>
            </a:r>
            <a:endParaRPr lang="it-IT" sz="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985">
              <a:spcBef>
                <a:spcPts val="1200"/>
              </a:spcBef>
              <a:spcAft>
                <a:spcPts val="0"/>
              </a:spcAft>
              <a:tabLst>
                <a:tab pos="2551430" algn="l"/>
              </a:tabLst>
            </a:pP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</a:rPr>
              <a:t>Cambiamenti climatici (innalzamento </a:t>
            </a:r>
            <a:endParaRPr lang="it-IT" sz="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890">
              <a:lnSpc>
                <a:spcPts val="1200"/>
              </a:lnSpc>
              <a:spcAft>
                <a:spcPts val="0"/>
              </a:spcAft>
            </a:pP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</a:rPr>
              <a:t>temperatura, variazione del regime delle</a:t>
            </a:r>
            <a:endParaRPr lang="it-IT" sz="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890">
              <a:lnSpc>
                <a:spcPts val="1300"/>
              </a:lnSpc>
              <a:spcAft>
                <a:spcPts val="0"/>
              </a:spcAft>
            </a:pP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</a:rPr>
              <a:t>precipitazioni) 	</a:t>
            </a:r>
            <a:r>
              <a:rPr lang="it-IT" sz="7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03 </a:t>
            </a: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 2" panose="05020102010507070707" pitchFamily="18" charset="2"/>
              </a:rPr>
              <a:t></a:t>
            </a:r>
            <a:endParaRPr lang="it-IT" sz="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985">
              <a:spcBef>
                <a:spcPts val="1200"/>
              </a:spcBef>
              <a:spcAft>
                <a:spcPts val="0"/>
              </a:spcAft>
            </a:pP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</a:rPr>
              <a:t>Produzione e smaltimento rifiuti	04 </a:t>
            </a: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 2" panose="05020102010507070707" pitchFamily="18" charset="2"/>
              </a:rPr>
              <a:t></a:t>
            </a:r>
            <a:endParaRPr lang="it-IT" sz="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985">
              <a:spcBef>
                <a:spcPts val="1200"/>
              </a:spcBef>
              <a:spcAft>
                <a:spcPts val="0"/>
              </a:spcAft>
            </a:pP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</a:rPr>
              <a:t>Inquinamento acustico (rumore)	05 </a:t>
            </a: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 2" panose="05020102010507070707" pitchFamily="18" charset="2"/>
              </a:rPr>
              <a:t></a:t>
            </a:r>
            <a:endParaRPr lang="it-IT" sz="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985">
              <a:spcBef>
                <a:spcPts val="1200"/>
              </a:spcBef>
              <a:spcAft>
                <a:spcPts val="0"/>
              </a:spcAft>
            </a:pP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</a:rPr>
              <a:t>Inquinamento dell’aria	</a:t>
            </a:r>
            <a:r>
              <a:rPr lang="it-IT" sz="7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06 </a:t>
            </a: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 2" panose="05020102010507070707" pitchFamily="18" charset="2"/>
              </a:rPr>
              <a:t></a:t>
            </a:r>
            <a:endParaRPr lang="it-IT" sz="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985">
              <a:spcBef>
                <a:spcPts val="1200"/>
              </a:spcBef>
              <a:spcAft>
                <a:spcPts val="0"/>
              </a:spcAft>
              <a:tabLst>
                <a:tab pos="2551430" algn="l"/>
              </a:tabLst>
            </a:pP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</a:rPr>
              <a:t>Inquinamento del suolo (ad es. causato</a:t>
            </a:r>
            <a:endParaRPr lang="it-IT" sz="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890">
              <a:lnSpc>
                <a:spcPts val="1300"/>
              </a:lnSpc>
              <a:spcAft>
                <a:spcPts val="0"/>
              </a:spcAft>
            </a:pP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</a:rPr>
              <a:t>dai pesticidi) 	</a:t>
            </a:r>
            <a:r>
              <a:rPr lang="it-IT" sz="7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07 </a:t>
            </a: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 2" panose="05020102010507070707" pitchFamily="18" charset="2"/>
              </a:rPr>
              <a:t></a:t>
            </a:r>
            <a:endParaRPr lang="it-IT" sz="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985">
              <a:spcBef>
                <a:spcPts val="1200"/>
              </a:spcBef>
              <a:spcAft>
                <a:spcPts val="0"/>
              </a:spcAft>
            </a:pP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</a:rPr>
              <a:t>Inquinamento di fiumi, mari, laghi, falde	08 </a:t>
            </a: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 2" panose="05020102010507070707" pitchFamily="18" charset="2"/>
              </a:rPr>
              <a:t></a:t>
            </a:r>
            <a:endParaRPr lang="it-IT" sz="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985">
              <a:spcBef>
                <a:spcPts val="1200"/>
              </a:spcBef>
              <a:spcAft>
                <a:spcPts val="0"/>
              </a:spcAft>
              <a:tabLst>
                <a:tab pos="2551430" algn="l"/>
              </a:tabLst>
            </a:pP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</a:rPr>
              <a:t>Dissesto idrogeologico (alluvioni, inondazioni,</a:t>
            </a:r>
            <a:endParaRPr lang="it-IT" sz="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890">
              <a:lnSpc>
                <a:spcPts val="1300"/>
              </a:lnSpc>
              <a:spcAft>
                <a:spcPts val="0"/>
              </a:spcAft>
            </a:pP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</a:rPr>
              <a:t>allagamenti, frane, valanghe) 	09 </a:t>
            </a: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 2" panose="05020102010507070707" pitchFamily="18" charset="2"/>
              </a:rPr>
              <a:t></a:t>
            </a:r>
            <a:endParaRPr lang="it-IT" sz="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985">
              <a:spcBef>
                <a:spcPts val="1200"/>
              </a:spcBef>
              <a:spcAft>
                <a:spcPts val="0"/>
              </a:spcAft>
              <a:tabLst>
                <a:tab pos="2551430" algn="l"/>
              </a:tabLst>
            </a:pP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</a:rPr>
              <a:t>Catastrofi provocate dall’uomo </a:t>
            </a:r>
            <a:endParaRPr lang="it-IT" sz="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890">
              <a:lnSpc>
                <a:spcPts val="1200"/>
              </a:lnSpc>
              <a:spcAft>
                <a:spcPts val="0"/>
              </a:spcAft>
              <a:tabLst>
                <a:tab pos="2711450" algn="l"/>
              </a:tabLst>
            </a:pP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</a:rPr>
              <a:t>(incidenti industriali, perdite/sversamenti</a:t>
            </a:r>
            <a:endParaRPr lang="it-IT" sz="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890">
              <a:lnSpc>
                <a:spcPts val="1200"/>
              </a:lnSpc>
              <a:spcAft>
                <a:spcPts val="0"/>
              </a:spcAft>
            </a:pP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</a:rPr>
              <a:t>di petrolio, olio e altre sostanze tossiche o</a:t>
            </a:r>
            <a:endParaRPr lang="it-IT" sz="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890">
              <a:lnSpc>
                <a:spcPts val="1300"/>
              </a:lnSpc>
              <a:spcAft>
                <a:spcPts val="0"/>
              </a:spcAft>
            </a:pP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</a:rPr>
              <a:t>radioattive, ecc.)	</a:t>
            </a:r>
            <a:r>
              <a:rPr lang="it-IT" sz="7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10 </a:t>
            </a: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 2" panose="05020102010507070707" pitchFamily="18" charset="2"/>
              </a:rPr>
              <a:t></a:t>
            </a:r>
            <a:endParaRPr lang="it-IT" sz="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985">
              <a:spcBef>
                <a:spcPts val="1200"/>
              </a:spcBef>
              <a:spcAft>
                <a:spcPts val="0"/>
              </a:spcAft>
            </a:pPr>
            <a:r>
              <a:rPr lang="it-IT" sz="700" dirty="0">
                <a:latin typeface="Arial" panose="020B0604020202020204" pitchFamily="34" charset="0"/>
                <a:ea typeface="Times New Roman" panose="02020603050405020304" pitchFamily="18" charset="0"/>
              </a:rPr>
              <a:t>Distruzione delle foreste	11 </a:t>
            </a:r>
            <a:r>
              <a:rPr lang="it-IT" sz="7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 2" panose="05020102010507070707" pitchFamily="18" charset="2"/>
              </a:rPr>
              <a:t></a:t>
            </a:r>
            <a:endParaRPr lang="it-IT" sz="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7859609" y="1326795"/>
            <a:ext cx="3379005" cy="1977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85">
              <a:spcBef>
                <a:spcPts val="1200"/>
              </a:spcBef>
              <a:spcAft>
                <a:spcPts val="0"/>
              </a:spcAft>
              <a:tabLst>
                <a:tab pos="2551430" algn="l"/>
              </a:tabLst>
            </a:pPr>
            <a:r>
              <a:rPr lang="it-IT" sz="800" dirty="0">
                <a:latin typeface="Arial" panose="020B0604020202020204" pitchFamily="34" charset="0"/>
                <a:ea typeface="Times New Roman" panose="02020603050405020304" pitchFamily="18" charset="0"/>
              </a:rPr>
              <a:t>Inquinamento elettromagnetico (causato da</a:t>
            </a:r>
            <a:endParaRPr lang="it-IT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890">
              <a:lnSpc>
                <a:spcPts val="1200"/>
              </a:lnSpc>
              <a:spcAft>
                <a:spcPts val="0"/>
              </a:spcAft>
            </a:pPr>
            <a:r>
              <a:rPr lang="it-IT" sz="800" dirty="0">
                <a:latin typeface="Arial" panose="020B0604020202020204" pitchFamily="34" charset="0"/>
                <a:ea typeface="Times New Roman" panose="02020603050405020304" pitchFamily="18" charset="0"/>
              </a:rPr>
              <a:t>ripetitori radio-TV e telefonici, linee elettriche</a:t>
            </a:r>
            <a:endParaRPr lang="it-IT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890">
              <a:lnSpc>
                <a:spcPts val="1300"/>
              </a:lnSpc>
              <a:spcAft>
                <a:spcPts val="0"/>
              </a:spcAft>
            </a:pPr>
            <a:r>
              <a:rPr lang="it-IT" sz="800" dirty="0">
                <a:latin typeface="Arial" panose="020B0604020202020204" pitchFamily="34" charset="0"/>
                <a:ea typeface="Times New Roman" panose="02020603050405020304" pitchFamily="18" charset="0"/>
              </a:rPr>
              <a:t>ad alta tensione)	</a:t>
            </a:r>
            <a:r>
              <a:rPr lang="it-IT" sz="8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12 </a:t>
            </a:r>
            <a:r>
              <a:rPr lang="it-IT" sz="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 2" panose="05020102010507070707" pitchFamily="18" charset="2"/>
              </a:rPr>
              <a:t></a:t>
            </a:r>
            <a:endParaRPr lang="it-IT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985">
              <a:spcBef>
                <a:spcPts val="1200"/>
              </a:spcBef>
              <a:spcAft>
                <a:spcPts val="0"/>
              </a:spcAft>
              <a:tabLst>
                <a:tab pos="2551430" algn="l"/>
              </a:tabLst>
            </a:pPr>
            <a:r>
              <a:rPr lang="it-IT" sz="800" dirty="0">
                <a:latin typeface="Arial" panose="020B0604020202020204" pitchFamily="34" charset="0"/>
                <a:ea typeface="Times New Roman" panose="02020603050405020304" pitchFamily="18" charset="0"/>
              </a:rPr>
              <a:t>Rovina del paesaggio causata dalla </a:t>
            </a:r>
            <a:endParaRPr lang="it-IT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890">
              <a:lnSpc>
                <a:spcPts val="1300"/>
              </a:lnSpc>
              <a:spcAft>
                <a:spcPts val="0"/>
              </a:spcAft>
            </a:pPr>
            <a:r>
              <a:rPr lang="it-IT" sz="800" dirty="0">
                <a:latin typeface="Arial" panose="020B0604020202020204" pitchFamily="34" charset="0"/>
                <a:ea typeface="Times New Roman" panose="02020603050405020304" pitchFamily="18" charset="0"/>
              </a:rPr>
              <a:t>eccessiva costruzione di edifici	</a:t>
            </a:r>
            <a:r>
              <a:rPr lang="it-IT" sz="8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         13 </a:t>
            </a:r>
            <a:r>
              <a:rPr lang="it-IT" sz="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 2" panose="05020102010507070707" pitchFamily="18" charset="2"/>
              </a:rPr>
              <a:t></a:t>
            </a:r>
            <a:endParaRPr lang="it-IT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985">
              <a:spcBef>
                <a:spcPts val="1200"/>
              </a:spcBef>
              <a:spcAft>
                <a:spcPts val="0"/>
              </a:spcAft>
              <a:tabLst>
                <a:tab pos="2551430" algn="l"/>
              </a:tabLst>
            </a:pPr>
            <a:r>
              <a:rPr lang="it-IT" sz="800" dirty="0">
                <a:latin typeface="Arial" panose="020B0604020202020204" pitchFamily="34" charset="0"/>
                <a:ea typeface="Times New Roman" panose="02020603050405020304" pitchFamily="18" charset="0"/>
              </a:rPr>
              <a:t>Esaurimento delle risorse naturali del mondo</a:t>
            </a:r>
            <a:endParaRPr lang="it-IT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890">
              <a:lnSpc>
                <a:spcPts val="1300"/>
              </a:lnSpc>
              <a:spcAft>
                <a:spcPts val="0"/>
              </a:spcAft>
            </a:pPr>
            <a:r>
              <a:rPr lang="it-IT" sz="800" dirty="0">
                <a:latin typeface="Arial" panose="020B0604020202020204" pitchFamily="34" charset="0"/>
                <a:ea typeface="Times New Roman" panose="02020603050405020304" pitchFamily="18" charset="0"/>
              </a:rPr>
              <a:t>(acqua, minerali, petrolio, ecc.)	</a:t>
            </a:r>
            <a:r>
              <a:rPr lang="it-IT" sz="8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         14 </a:t>
            </a:r>
            <a:r>
              <a:rPr lang="it-IT" sz="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 2" panose="05020102010507070707" pitchFamily="18" charset="2"/>
              </a:rPr>
              <a:t></a:t>
            </a:r>
            <a:endParaRPr lang="it-IT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985">
              <a:spcBef>
                <a:spcPts val="1200"/>
              </a:spcBef>
              <a:spcAft>
                <a:spcPts val="0"/>
              </a:spcAft>
              <a:tabLst>
                <a:tab pos="2915920" algn="l"/>
              </a:tabLst>
            </a:pPr>
            <a:r>
              <a:rPr lang="it-IT" sz="8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Altro                                                                      15 </a:t>
            </a:r>
            <a:r>
              <a:rPr lang="it-IT" sz="8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 2" panose="05020102010507070707" pitchFamily="18" charset="2"/>
              </a:rPr>
              <a:t></a:t>
            </a:r>
            <a:endParaRPr lang="it-IT" sz="800" dirty="0" smtClean="0">
              <a:latin typeface="Times New Roman" panose="02020603050405020304" pitchFamily="18" charset="0"/>
              <a:ea typeface="Times New Roman" panose="02020603050405020304" pitchFamily="18" charset="0"/>
              <a:sym typeface="Wingdings 2" panose="05020102010507070707" pitchFamily="18" charset="2"/>
            </a:endParaRPr>
          </a:p>
          <a:p>
            <a:pPr marL="6985">
              <a:spcBef>
                <a:spcPts val="1200"/>
              </a:spcBef>
              <a:spcAft>
                <a:spcPts val="0"/>
              </a:spcAft>
              <a:tabLst>
                <a:tab pos="2915920" algn="l"/>
              </a:tabLst>
            </a:pPr>
            <a:r>
              <a:rPr lang="it-IT" sz="800" dirty="0">
                <a:latin typeface="Times New Roman" panose="02020603050405020304" pitchFamily="18" charset="0"/>
                <a:ea typeface="Times New Roman" panose="02020603050405020304" pitchFamily="18" charset="0"/>
                <a:sym typeface="Wingdings 2" panose="05020102010507070707" pitchFamily="18" charset="2"/>
              </a:rPr>
              <a:t> </a:t>
            </a:r>
            <a:r>
              <a:rPr lang="it-IT" sz="800" dirty="0" smtClean="0">
                <a:latin typeface="Times New Roman" panose="02020603050405020304" pitchFamily="18" charset="0"/>
                <a:ea typeface="Times New Roman" panose="02020603050405020304" pitchFamily="18" charset="0"/>
                <a:sym typeface="Wingdings 2" panose="05020102010507070707" pitchFamily="18" charset="2"/>
              </a:rPr>
              <a:t>                                 </a:t>
            </a:r>
            <a:r>
              <a:rPr lang="it-IT" sz="8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(</a:t>
            </a:r>
            <a:r>
              <a:rPr lang="it-IT" sz="800" dirty="0">
                <a:latin typeface="Arial" panose="020B0604020202020204" pitchFamily="34" charset="0"/>
                <a:ea typeface="Times New Roman" panose="02020603050405020304" pitchFamily="18" charset="0"/>
              </a:rPr>
              <a:t>specificare)</a:t>
            </a:r>
            <a:endParaRPr lang="it-IT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55916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 txBox="1">
            <a:spLocks/>
          </p:cNvSpPr>
          <p:nvPr/>
        </p:nvSpPr>
        <p:spPr>
          <a:xfrm>
            <a:off x="1550051" y="-1"/>
            <a:ext cx="10641949" cy="548815"/>
          </a:xfrm>
          <a:prstGeom prst="rect">
            <a:avLst/>
          </a:prstGeom>
          <a:solidFill>
            <a:srgbClr val="AE1023"/>
          </a:solidFill>
          <a:ln>
            <a:noFill/>
          </a:ln>
        </p:spPr>
        <p:txBody>
          <a:bodyPr vert="horz" lIns="121861" tIns="60932" rIns="121861" bIns="60932" rtlCol="0" anchor="ctr">
            <a:normAutofit fontScale="5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5867" dirty="0"/>
          </a:p>
        </p:txBody>
      </p:sp>
      <p:pic>
        <p:nvPicPr>
          <p:cNvPr id="12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68690" y="6430383"/>
            <a:ext cx="1724453" cy="309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1550051" y="150213"/>
            <a:ext cx="10641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Vent’anni di cambiamenti tra le preoccupazioni ambientali</a:t>
            </a:r>
            <a:endParaRPr lang="it-IT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10" name="Grafico 9"/>
          <p:cNvGraphicFramePr/>
          <p:nvPr>
            <p:extLst>
              <p:ext uri="{D42A27DB-BD31-4B8C-83A1-F6EECF244321}">
                <p14:modId xmlns:p14="http://schemas.microsoft.com/office/powerpoint/2010/main" val="3125369892"/>
              </p:ext>
            </p:extLst>
          </p:nvPr>
        </p:nvGraphicFramePr>
        <p:xfrm>
          <a:off x="1872152" y="1034241"/>
          <a:ext cx="9959629" cy="2332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Grafico 12"/>
          <p:cNvGraphicFramePr/>
          <p:nvPr>
            <p:extLst>
              <p:ext uri="{D42A27DB-BD31-4B8C-83A1-F6EECF244321}">
                <p14:modId xmlns:p14="http://schemas.microsoft.com/office/powerpoint/2010/main" val="2651758200"/>
              </p:ext>
            </p:extLst>
          </p:nvPr>
        </p:nvGraphicFramePr>
        <p:xfrm>
          <a:off x="1872153" y="3758441"/>
          <a:ext cx="9959628" cy="224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649848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 txBox="1">
            <a:spLocks/>
          </p:cNvSpPr>
          <p:nvPr/>
        </p:nvSpPr>
        <p:spPr>
          <a:xfrm>
            <a:off x="1550051" y="-1"/>
            <a:ext cx="10641949" cy="548815"/>
          </a:xfrm>
          <a:prstGeom prst="rect">
            <a:avLst/>
          </a:prstGeom>
          <a:solidFill>
            <a:srgbClr val="AE1023"/>
          </a:solidFill>
          <a:ln>
            <a:noFill/>
          </a:ln>
        </p:spPr>
        <p:txBody>
          <a:bodyPr vert="horz" lIns="121861" tIns="60932" rIns="121861" bIns="60932" rtlCol="0" anchor="ctr">
            <a:normAutofit fontScale="5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5867" dirty="0"/>
          </a:p>
        </p:txBody>
      </p:sp>
      <p:pic>
        <p:nvPicPr>
          <p:cNvPr id="12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68690" y="6430383"/>
            <a:ext cx="1724453" cy="309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1550051" y="150213"/>
            <a:ext cx="10641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Vent’anni di cambiamenti tra le preoccupazioni ambientali</a:t>
            </a:r>
            <a:endParaRPr lang="it-IT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10" name="Grafico 9"/>
          <p:cNvGraphicFramePr/>
          <p:nvPr>
            <p:extLst>
              <p:ext uri="{D42A27DB-BD31-4B8C-83A1-F6EECF244321}">
                <p14:modId xmlns:p14="http://schemas.microsoft.com/office/powerpoint/2010/main" val="3125369892"/>
              </p:ext>
            </p:extLst>
          </p:nvPr>
        </p:nvGraphicFramePr>
        <p:xfrm>
          <a:off x="1872152" y="1034241"/>
          <a:ext cx="9959629" cy="2332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Grafico 12"/>
          <p:cNvGraphicFramePr/>
          <p:nvPr>
            <p:extLst>
              <p:ext uri="{D42A27DB-BD31-4B8C-83A1-F6EECF244321}">
                <p14:modId xmlns:p14="http://schemas.microsoft.com/office/powerpoint/2010/main" val="2651758200"/>
              </p:ext>
            </p:extLst>
          </p:nvPr>
        </p:nvGraphicFramePr>
        <p:xfrm>
          <a:off x="1872153" y="3758441"/>
          <a:ext cx="9959628" cy="224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13683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 txBox="1">
            <a:spLocks/>
          </p:cNvSpPr>
          <p:nvPr/>
        </p:nvSpPr>
        <p:spPr>
          <a:xfrm>
            <a:off x="1550051" y="-1"/>
            <a:ext cx="10641949" cy="548815"/>
          </a:xfrm>
          <a:prstGeom prst="rect">
            <a:avLst/>
          </a:prstGeom>
          <a:solidFill>
            <a:srgbClr val="AE1023"/>
          </a:solidFill>
          <a:ln>
            <a:noFill/>
          </a:ln>
        </p:spPr>
        <p:txBody>
          <a:bodyPr vert="horz" lIns="121861" tIns="60932" rIns="121861" bIns="60932" rtlCol="0" anchor="ctr">
            <a:normAutofit fontScale="5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5867" dirty="0"/>
          </a:p>
        </p:txBody>
      </p:sp>
      <p:pic>
        <p:nvPicPr>
          <p:cNvPr id="12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68690" y="6430383"/>
            <a:ext cx="1724453" cy="309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1550051" y="150213"/>
            <a:ext cx="10641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Vent’anni di cambiamenti tra le preoccupazioni ambientali</a:t>
            </a:r>
            <a:endParaRPr lang="it-IT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766948"/>
              </p:ext>
            </p:extLst>
          </p:nvPr>
        </p:nvGraphicFramePr>
        <p:xfrm>
          <a:off x="346364" y="1957891"/>
          <a:ext cx="10501745" cy="4221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CasellaDiTesto 13"/>
          <p:cNvSpPr txBox="1"/>
          <p:nvPr/>
        </p:nvSpPr>
        <p:spPr>
          <a:xfrm>
            <a:off x="533232" y="852488"/>
            <a:ext cx="10697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 smtClean="0"/>
              <a:t>Cambiamenti climatici è la preoccupazione più sentita in tema ambientale: </a:t>
            </a:r>
            <a:r>
              <a:rPr lang="it-IT" sz="2000" dirty="0" smtClean="0">
                <a:solidFill>
                  <a:srgbClr val="FF0000"/>
                </a:solidFill>
              </a:rPr>
              <a:t>giovani e over 50 i più sensibili </a:t>
            </a:r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AISRE web-conference SO-41-Popolazione e sviluppo sostenibile: opinioni, conoscenze ed esperienze sul territorio.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298632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4797</TotalTime>
  <Words>1639</Words>
  <Application>Microsoft Office PowerPoint</Application>
  <PresentationFormat>Widescreen</PresentationFormat>
  <Paragraphs>181</Paragraphs>
  <Slides>19</Slides>
  <Notes>19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7" baseType="lpstr">
      <vt:lpstr>Arial</vt:lpstr>
      <vt:lpstr>Arial Rounded MT Bold</vt:lpstr>
      <vt:lpstr>Calibri</vt:lpstr>
      <vt:lpstr>Calibri Light</vt:lpstr>
      <vt:lpstr>Times New Roman</vt:lpstr>
      <vt:lpstr>Wingdings</vt:lpstr>
      <vt:lpstr>Wingdings 2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Valentina Joffre</dc:creator>
  <cp:lastModifiedBy>Elisabetta Del Bufalo</cp:lastModifiedBy>
  <cp:revision>96</cp:revision>
  <dcterms:created xsi:type="dcterms:W3CDTF">2020-07-05T11:08:21Z</dcterms:created>
  <dcterms:modified xsi:type="dcterms:W3CDTF">2020-09-03T09:02:06Z</dcterms:modified>
</cp:coreProperties>
</file>