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950" r:id="rId1"/>
  </p:sldMasterIdLst>
  <p:notesMasterIdLst>
    <p:notesMasterId r:id="rId21"/>
  </p:notesMasterIdLst>
  <p:handoutMasterIdLst>
    <p:handoutMasterId r:id="rId22"/>
  </p:handoutMasterIdLst>
  <p:sldIdLst>
    <p:sldId id="256" r:id="rId2"/>
    <p:sldId id="257" r:id="rId3"/>
    <p:sldId id="258" r:id="rId4"/>
    <p:sldId id="259" r:id="rId5"/>
    <p:sldId id="278" r:id="rId6"/>
    <p:sldId id="279" r:id="rId7"/>
    <p:sldId id="261" r:id="rId8"/>
    <p:sldId id="262" r:id="rId9"/>
    <p:sldId id="268" r:id="rId10"/>
    <p:sldId id="263" r:id="rId11"/>
    <p:sldId id="264" r:id="rId12"/>
    <p:sldId id="265" r:id="rId13"/>
    <p:sldId id="266" r:id="rId14"/>
    <p:sldId id="267" r:id="rId15"/>
    <p:sldId id="269" r:id="rId16"/>
    <p:sldId id="270" r:id="rId17"/>
    <p:sldId id="271" r:id="rId18"/>
    <p:sldId id="274" r:id="rId19"/>
    <p:sldId id="275"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G" initials="P" lastIdx="1" clrIdx="0">
    <p:extLst>
      <p:ext uri="{19B8F6BF-5375-455C-9EA6-DF929625EA0E}">
        <p15:presenceInfo xmlns:p15="http://schemas.microsoft.com/office/powerpoint/2012/main" userId="PG"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3979" autoAdjust="0"/>
  </p:normalViewPr>
  <p:slideViewPr>
    <p:cSldViewPr snapToGrid="0">
      <p:cViewPr varScale="1">
        <p:scale>
          <a:sx n="69" d="100"/>
          <a:sy n="69" d="100"/>
        </p:scale>
        <p:origin x="600" y="44"/>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0-09-02T22:35:21.218" idx="1">
    <p:pos x="10" y="10"/>
    <p:text/>
    <p:extLst>
      <p:ext uri="{C676402C-5697-4E1C-873F-D02D1690AC5C}">
        <p15:threadingInfo xmlns:p15="http://schemas.microsoft.com/office/powerpoint/2012/main" timeZoneBias="-12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8B867F-9C26-4885-AE6A-DEB579B12EA5}" type="datetimeFigureOut">
              <a:rPr lang="it-IT" smtClean="0"/>
              <a:t>03/09/2020</a:t>
            </a:fld>
            <a:endParaRPr lang="it-IT"/>
          </a:p>
        </p:txBody>
      </p:sp>
      <p:sp>
        <p:nvSpPr>
          <p:cNvPr id="4" name="Segnaposto piè di pa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it-IT" smtClean="0"/>
              <a:t>SPSS Lezione </a:t>
            </a:r>
            <a:endParaRPr lang="it-IT"/>
          </a:p>
        </p:txBody>
      </p:sp>
      <p:sp>
        <p:nvSpPr>
          <p:cNvPr id="5" name="Segnaposto numero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39B280-DF35-4C5C-AE61-560A84CD4913}" type="slidenum">
              <a:rPr lang="it-IT" smtClean="0"/>
              <a:t>‹N›</a:t>
            </a:fld>
            <a:endParaRPr lang="it-IT"/>
          </a:p>
        </p:txBody>
      </p:sp>
    </p:spTree>
    <p:extLst>
      <p:ext uri="{BB962C8B-B14F-4D97-AF65-F5344CB8AC3E}">
        <p14:creationId xmlns:p14="http://schemas.microsoft.com/office/powerpoint/2010/main" val="132815020"/>
      </p:ext>
    </p:extLst>
  </p:cSld>
  <p:clrMap bg1="lt1" tx1="dk1" bg2="lt2" tx2="dk2" accent1="accent1" accent2="accent2" accent3="accent3" accent4="accent4" accent5="accent5" accent6="accent6" hlink="hlink" folHlink="folHlink"/>
  <p:hf sldNum="0"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EF82C05-A0C4-42CD-93AC-8E98A349274C}" type="datetimeFigureOut">
              <a:rPr lang="it-IT" smtClean="0"/>
              <a:t>03/09/2020</a:t>
            </a:fld>
            <a:endParaRPr lang="it-IT"/>
          </a:p>
        </p:txBody>
      </p:sp>
      <p:sp>
        <p:nvSpPr>
          <p:cNvPr id="4" name="Segnaposto immagin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it-IT" smtClean="0"/>
              <a:t>SPSS Lezione </a:t>
            </a:r>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358C4A2-DE3C-416C-938C-BE3BD307B53C}" type="slidenum">
              <a:rPr lang="it-IT" smtClean="0"/>
              <a:t>‹N›</a:t>
            </a:fld>
            <a:endParaRPr lang="it-IT"/>
          </a:p>
        </p:txBody>
      </p:sp>
    </p:spTree>
    <p:extLst>
      <p:ext uri="{BB962C8B-B14F-4D97-AF65-F5344CB8AC3E}">
        <p14:creationId xmlns:p14="http://schemas.microsoft.com/office/powerpoint/2010/main" val="1930371285"/>
      </p:ext>
    </p:extLst>
  </p:cSld>
  <p:clrMap bg1="lt1" tx1="dk1" bg2="lt2" tx2="dk2" accent1="accent1" accent2="accent2" accent3="accent3" accent4="accent4" accent5="accent5" accent6="accent6" hlink="hlink" folHlink="folHlink"/>
  <p:hf sldNum="0"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piè di pagina 3"/>
          <p:cNvSpPr>
            <a:spLocks noGrp="1"/>
          </p:cNvSpPr>
          <p:nvPr>
            <p:ph type="ftr" sz="quarter" idx="10"/>
          </p:nvPr>
        </p:nvSpPr>
        <p:spPr/>
        <p:txBody>
          <a:bodyPr/>
          <a:lstStyle/>
          <a:p>
            <a:r>
              <a:rPr lang="it-IT" smtClean="0"/>
              <a:t>SPSS Lezione </a:t>
            </a:r>
            <a:endParaRPr lang="it-IT"/>
          </a:p>
        </p:txBody>
      </p:sp>
    </p:spTree>
    <p:extLst>
      <p:ext uri="{BB962C8B-B14F-4D97-AF65-F5344CB8AC3E}">
        <p14:creationId xmlns:p14="http://schemas.microsoft.com/office/powerpoint/2010/main" val="10748379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piè di pagina 3"/>
          <p:cNvSpPr>
            <a:spLocks noGrp="1"/>
          </p:cNvSpPr>
          <p:nvPr>
            <p:ph type="ftr" sz="quarter" idx="10"/>
          </p:nvPr>
        </p:nvSpPr>
        <p:spPr/>
        <p:txBody>
          <a:bodyPr/>
          <a:lstStyle/>
          <a:p>
            <a:r>
              <a:rPr lang="it-IT" smtClean="0"/>
              <a:t>SPSS Lezione </a:t>
            </a:r>
            <a:endParaRPr lang="it-IT"/>
          </a:p>
        </p:txBody>
      </p:sp>
    </p:spTree>
    <p:extLst>
      <p:ext uri="{BB962C8B-B14F-4D97-AF65-F5344CB8AC3E}">
        <p14:creationId xmlns:p14="http://schemas.microsoft.com/office/powerpoint/2010/main" val="33886799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it-IT" smtClean="0"/>
              <a:t>Fare clic per modificare lo stile del titolo</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it-IT" smtClean="0"/>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C7CE12B0-1B33-4B27-94E0-8AF71F462BF5}" type="datetime1">
              <a:rPr lang="en-US" smtClean="0"/>
              <a:t>9/3/2020</a:t>
            </a:fld>
            <a:endParaRPr lang="en-US" dirty="0"/>
          </a:p>
        </p:txBody>
      </p:sp>
      <p:sp>
        <p:nvSpPr>
          <p:cNvPr id="5" name="Footer Placeholder 4"/>
          <p:cNvSpPr>
            <a:spLocks noGrp="1"/>
          </p:cNvSpPr>
          <p:nvPr>
            <p:ph type="ftr" sz="quarter" idx="11"/>
          </p:nvPr>
        </p:nvSpPr>
        <p:spPr/>
        <p:txBody>
          <a:bodyPr/>
          <a:lstStyle/>
          <a:p>
            <a:r>
              <a:rPr lang="en-US" smtClean="0"/>
              <a:t>SPSS Corso Base Lezione</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a:t>
            </a:fld>
            <a:endParaRPr lang="en-US" dirty="0"/>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74423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31841E6E-CB6E-465C-B1F5-6AFCC6855F9B}" type="datetime1">
              <a:rPr lang="en-US" smtClean="0"/>
              <a:t>9/3/2020</a:t>
            </a:fld>
            <a:endParaRPr lang="en-US" dirty="0"/>
          </a:p>
        </p:txBody>
      </p:sp>
      <p:sp>
        <p:nvSpPr>
          <p:cNvPr id="5" name="Footer Placeholder 4"/>
          <p:cNvSpPr>
            <a:spLocks noGrp="1"/>
          </p:cNvSpPr>
          <p:nvPr>
            <p:ph type="ftr" sz="quarter" idx="11"/>
          </p:nvPr>
        </p:nvSpPr>
        <p:spPr/>
        <p:txBody>
          <a:bodyPr/>
          <a:lstStyle/>
          <a:p>
            <a:r>
              <a:rPr lang="en-US" smtClean="0"/>
              <a:t>SPSS Corso Base Lezione</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37222947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1_Titolo e testo verticale">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2302"/>
            <a:ext cx="1971675" cy="5759898"/>
          </a:xfrm>
        </p:spPr>
        <p:txBody>
          <a:bodyPr vert="eaVert"/>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a:xfrm>
            <a:off x="628650" y="412302"/>
            <a:ext cx="5800725" cy="5759898"/>
          </a:xfrm>
        </p:spPr>
        <p:txBody>
          <a:bodyPr vert="eaVert" lIns="45720" tIns="0" rIns="45720" bIns="0"/>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B7561DB0-64C4-4ED7-AD6F-809C19355751}" type="datetime1">
              <a:rPr lang="en-US" smtClean="0"/>
              <a:t>9/3/2020</a:t>
            </a:fld>
            <a:endParaRPr lang="en-US" dirty="0"/>
          </a:p>
        </p:txBody>
      </p:sp>
      <p:sp>
        <p:nvSpPr>
          <p:cNvPr id="5" name="Footer Placeholder 4"/>
          <p:cNvSpPr>
            <a:spLocks noGrp="1"/>
          </p:cNvSpPr>
          <p:nvPr>
            <p:ph type="ftr" sz="quarter" idx="11"/>
          </p:nvPr>
        </p:nvSpPr>
        <p:spPr/>
        <p:txBody>
          <a:bodyPr/>
          <a:lstStyle/>
          <a:p>
            <a:r>
              <a:rPr lang="en-US" smtClean="0"/>
              <a:t>SPSS Corso Base Lezione</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a:t>
            </a:fld>
            <a:endParaRPr lang="en-US" dirty="0"/>
          </a:p>
        </p:txBody>
      </p:sp>
    </p:spTree>
    <p:extLst>
      <p:ext uri="{BB962C8B-B14F-4D97-AF65-F5344CB8AC3E}">
        <p14:creationId xmlns:p14="http://schemas.microsoft.com/office/powerpoint/2010/main" val="19946017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Content Placeholder 2"/>
          <p:cNvSpPr>
            <a:spLocks noGrp="1"/>
          </p:cNvSpPr>
          <p:nvPr>
            <p:ph idx="1"/>
          </p:nvPr>
        </p:nvSpPr>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5F5D16A5-3888-4241-860A-449CCFDAE9AF}" type="datetime1">
              <a:rPr lang="en-US" smtClean="0"/>
              <a:t>9/3/2020</a:t>
            </a:fld>
            <a:endParaRPr lang="en-US" dirty="0"/>
          </a:p>
        </p:txBody>
      </p:sp>
      <p:sp>
        <p:nvSpPr>
          <p:cNvPr id="5" name="Footer Placeholder 4"/>
          <p:cNvSpPr>
            <a:spLocks noGrp="1"/>
          </p:cNvSpPr>
          <p:nvPr>
            <p:ph type="ftr" sz="quarter" idx="11"/>
          </p:nvPr>
        </p:nvSpPr>
        <p:spPr/>
        <p:txBody>
          <a:bodyPr/>
          <a:lstStyle/>
          <a:p>
            <a:r>
              <a:rPr lang="en-US" smtClean="0"/>
              <a:t>SPSS Corso Base Lezione</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5225913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Modifica gli stili del testo dello schema</a:t>
            </a:r>
          </a:p>
        </p:txBody>
      </p:sp>
      <p:sp>
        <p:nvSpPr>
          <p:cNvPr id="4" name="Date Placeholder 3"/>
          <p:cNvSpPr>
            <a:spLocks noGrp="1"/>
          </p:cNvSpPr>
          <p:nvPr>
            <p:ph type="dt" sz="half" idx="10"/>
          </p:nvPr>
        </p:nvSpPr>
        <p:spPr/>
        <p:txBody>
          <a:bodyPr/>
          <a:lstStyle/>
          <a:p>
            <a:fld id="{C93FA6D9-6744-4A47-B16D-AB109EC99B8E}" type="datetime1">
              <a:rPr lang="en-US" smtClean="0"/>
              <a:t>9/3/2020</a:t>
            </a:fld>
            <a:endParaRPr lang="en-US" dirty="0"/>
          </a:p>
        </p:txBody>
      </p:sp>
      <p:sp>
        <p:nvSpPr>
          <p:cNvPr id="5" name="Footer Placeholder 4"/>
          <p:cNvSpPr>
            <a:spLocks noGrp="1"/>
          </p:cNvSpPr>
          <p:nvPr>
            <p:ph type="ftr" sz="quarter" idx="11"/>
          </p:nvPr>
        </p:nvSpPr>
        <p:spPr/>
        <p:txBody>
          <a:bodyPr/>
          <a:lstStyle/>
          <a:p>
            <a:r>
              <a:rPr lang="en-US" smtClean="0"/>
              <a:t>SPSS Corso Base Lezione</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a:t>
            </a:fld>
            <a:endParaRPr lang="en-US" dirty="0"/>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547389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it-IT" smtClean="0"/>
              <a:t>Fare clic per modificare lo stile del titolo</a:t>
            </a:r>
            <a:endParaRPr lang="en-US" dirty="0"/>
          </a:p>
        </p:txBody>
      </p:sp>
      <p:sp>
        <p:nvSpPr>
          <p:cNvPr id="3" name="Content Placeholder 2"/>
          <p:cNvSpPr>
            <a:spLocks noGrp="1"/>
          </p:cNvSpPr>
          <p:nvPr>
            <p:ph sz="half" idx="1"/>
          </p:nvPr>
        </p:nvSpPr>
        <p:spPr>
          <a:xfrm>
            <a:off x="822960" y="1845735"/>
            <a:ext cx="3703320" cy="4023359"/>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Content Placeholder 3"/>
          <p:cNvSpPr>
            <a:spLocks noGrp="1"/>
          </p:cNvSpPr>
          <p:nvPr>
            <p:ph sz="half" idx="2"/>
          </p:nvPr>
        </p:nvSpPr>
        <p:spPr>
          <a:xfrm>
            <a:off x="4663440" y="1845735"/>
            <a:ext cx="3703320" cy="4023360"/>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Date Placeholder 4"/>
          <p:cNvSpPr>
            <a:spLocks noGrp="1"/>
          </p:cNvSpPr>
          <p:nvPr>
            <p:ph type="dt" sz="half" idx="10"/>
          </p:nvPr>
        </p:nvSpPr>
        <p:spPr/>
        <p:txBody>
          <a:bodyPr/>
          <a:lstStyle/>
          <a:p>
            <a:fld id="{A55A9E4E-0B85-4D65-82DC-2871B112B159}" type="datetime1">
              <a:rPr lang="en-US" smtClean="0"/>
              <a:t>9/3/2020</a:t>
            </a:fld>
            <a:endParaRPr lang="en-US" dirty="0"/>
          </a:p>
        </p:txBody>
      </p:sp>
      <p:sp>
        <p:nvSpPr>
          <p:cNvPr id="6" name="Footer Placeholder 5"/>
          <p:cNvSpPr>
            <a:spLocks noGrp="1"/>
          </p:cNvSpPr>
          <p:nvPr>
            <p:ph type="ftr" sz="quarter" idx="11"/>
          </p:nvPr>
        </p:nvSpPr>
        <p:spPr/>
        <p:txBody>
          <a:bodyPr/>
          <a:lstStyle/>
          <a:p>
            <a:r>
              <a:rPr lang="en-US" smtClean="0"/>
              <a:t>SPSS Corso Base Lezione</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15574500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4" name="Content Placeholder 3"/>
          <p:cNvSpPr>
            <a:spLocks noGrp="1"/>
          </p:cNvSpPr>
          <p:nvPr>
            <p:ph sz="half" idx="2"/>
          </p:nvPr>
        </p:nvSpPr>
        <p:spPr>
          <a:xfrm>
            <a:off x="822960" y="2582335"/>
            <a:ext cx="3703320" cy="3286760"/>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6" name="Content Placeholder 5"/>
          <p:cNvSpPr>
            <a:spLocks noGrp="1"/>
          </p:cNvSpPr>
          <p:nvPr>
            <p:ph sz="quarter" idx="4"/>
          </p:nvPr>
        </p:nvSpPr>
        <p:spPr>
          <a:xfrm>
            <a:off x="4663440" y="2582334"/>
            <a:ext cx="3703320" cy="3286760"/>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7" name="Date Placeholder 6"/>
          <p:cNvSpPr>
            <a:spLocks noGrp="1"/>
          </p:cNvSpPr>
          <p:nvPr>
            <p:ph type="dt" sz="half" idx="10"/>
          </p:nvPr>
        </p:nvSpPr>
        <p:spPr/>
        <p:txBody>
          <a:bodyPr/>
          <a:lstStyle/>
          <a:p>
            <a:fld id="{3461EEB8-FD60-4E7B-BFDA-8E262C924291}" type="datetime1">
              <a:rPr lang="en-US" smtClean="0"/>
              <a:t>9/3/2020</a:t>
            </a:fld>
            <a:endParaRPr lang="en-US" dirty="0"/>
          </a:p>
        </p:txBody>
      </p:sp>
      <p:sp>
        <p:nvSpPr>
          <p:cNvPr id="8" name="Footer Placeholder 7"/>
          <p:cNvSpPr>
            <a:spLocks noGrp="1"/>
          </p:cNvSpPr>
          <p:nvPr>
            <p:ph type="ftr" sz="quarter" idx="11"/>
          </p:nvPr>
        </p:nvSpPr>
        <p:spPr/>
        <p:txBody>
          <a:bodyPr/>
          <a:lstStyle/>
          <a:p>
            <a:r>
              <a:rPr lang="en-US" smtClean="0"/>
              <a:t>SPSS Corso Base Lezione</a:t>
            </a:r>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23115404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Date Placeholder 2"/>
          <p:cNvSpPr>
            <a:spLocks noGrp="1"/>
          </p:cNvSpPr>
          <p:nvPr>
            <p:ph type="dt" sz="half" idx="10"/>
          </p:nvPr>
        </p:nvSpPr>
        <p:spPr/>
        <p:txBody>
          <a:bodyPr/>
          <a:lstStyle/>
          <a:p>
            <a:fld id="{82B81CF2-2CB7-4858-B957-ED64C710F42E}" type="datetime1">
              <a:rPr lang="en-US" smtClean="0"/>
              <a:t>9/3/2020</a:t>
            </a:fld>
            <a:endParaRPr lang="en-US" dirty="0"/>
          </a:p>
        </p:txBody>
      </p:sp>
      <p:sp>
        <p:nvSpPr>
          <p:cNvPr id="4" name="Footer Placeholder 3"/>
          <p:cNvSpPr>
            <a:spLocks noGrp="1"/>
          </p:cNvSpPr>
          <p:nvPr>
            <p:ph type="ftr" sz="quarter" idx="11"/>
          </p:nvPr>
        </p:nvSpPr>
        <p:spPr/>
        <p:txBody>
          <a:bodyPr/>
          <a:lstStyle/>
          <a:p>
            <a:r>
              <a:rPr lang="en-US" smtClean="0"/>
              <a:t>SPSS Corso Base Lezione</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24103515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8581E8DB-A749-4FF8-A183-C1DF259C361A}" type="datetime1">
              <a:rPr lang="en-US" smtClean="0"/>
              <a:t>9/3/2020</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US" smtClean="0"/>
              <a:t>SPSS Corso Base Lezione</a:t>
            </a:r>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6893629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it-IT" smtClean="0"/>
              <a:t>Fare clic per modificare lo stile del titolo</a:t>
            </a:r>
            <a:endParaRPr lang="en-US" dirty="0"/>
          </a:p>
        </p:txBody>
      </p:sp>
      <p:sp>
        <p:nvSpPr>
          <p:cNvPr id="3" name="Content Placeholder 2"/>
          <p:cNvSpPr>
            <a:spLocks noGrp="1"/>
          </p:cNvSpPr>
          <p:nvPr>
            <p:ph idx="1"/>
          </p:nvPr>
        </p:nvSpPr>
        <p:spPr>
          <a:xfrm>
            <a:off x="3600450" y="731520"/>
            <a:ext cx="4869180" cy="5257800"/>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Modifica gli stili del testo dello schema</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EB943F9B-2F81-46A7-A93D-B9BF0F936120}" type="datetime1">
              <a:rPr lang="en-US" smtClean="0"/>
              <a:t>9/3/2020</a:t>
            </a:fld>
            <a:endParaRPr lang="en-US" dirty="0"/>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r>
              <a:rPr lang="en-US" smtClean="0"/>
              <a:t>SPSS Corso Base Lezione</a:t>
            </a:r>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6D22F896-40B5-4ADD-8801-0D06FADFA095}" type="slidenum">
              <a:rPr lang="en-US" smtClean="0"/>
              <a:t>‹N›</a:t>
            </a:fld>
            <a:endParaRPr lang="en-US" dirty="0"/>
          </a:p>
        </p:txBody>
      </p:sp>
    </p:spTree>
    <p:extLst>
      <p:ext uri="{BB962C8B-B14F-4D97-AF65-F5344CB8AC3E}">
        <p14:creationId xmlns:p14="http://schemas.microsoft.com/office/powerpoint/2010/main" val="42734306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it-IT" smtClean="0"/>
              <a:t>Fare clic per modificare lo stile del titolo</a:t>
            </a:r>
            <a:endParaRPr lang="en-US" dirty="0"/>
          </a:p>
        </p:txBody>
      </p:sp>
      <p:sp>
        <p:nvSpPr>
          <p:cNvPr id="3" name="Picture Placeholder 2"/>
          <p:cNvSpPr>
            <a:spLocks noGrp="1" noChangeAspect="1"/>
          </p:cNvSpPr>
          <p:nvPr>
            <p:ph type="pic" idx="1"/>
          </p:nvPr>
        </p:nvSpPr>
        <p:spPr>
          <a:xfrm>
            <a:off x="12" y="0"/>
            <a:ext cx="9143989"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Fare clic sull'icona per inserire un'immagine</a:t>
            </a:r>
            <a:endParaRPr lang="en-US" dirty="0"/>
          </a:p>
        </p:txBody>
      </p:sp>
      <p:sp>
        <p:nvSpPr>
          <p:cNvPr id="4" name="Text Placeholder 3"/>
          <p:cNvSpPr>
            <a:spLocks noGrp="1"/>
          </p:cNvSpPr>
          <p:nvPr>
            <p:ph type="body" sz="half" idx="2"/>
          </p:nvPr>
        </p:nvSpPr>
        <p:spPr>
          <a:xfrm>
            <a:off x="822960"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Modifica gli stili del testo dello schema</a:t>
            </a:r>
          </a:p>
        </p:txBody>
      </p:sp>
      <p:sp>
        <p:nvSpPr>
          <p:cNvPr id="5" name="Date Placeholder 4"/>
          <p:cNvSpPr>
            <a:spLocks noGrp="1"/>
          </p:cNvSpPr>
          <p:nvPr>
            <p:ph type="dt" sz="half" idx="10"/>
          </p:nvPr>
        </p:nvSpPr>
        <p:spPr/>
        <p:txBody>
          <a:bodyPr/>
          <a:lstStyle/>
          <a:p>
            <a:fld id="{2D6C2C57-EDE7-45E2-AB0C-5A843961DCFA}" type="datetime1">
              <a:rPr lang="en-US" smtClean="0"/>
              <a:t>9/3/2020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1585851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9144001"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707B7636-BC61-43AC-83F6-71C43A0A161C}" type="datetime1">
              <a:rPr lang="en-US" smtClean="0"/>
              <a:t>9/3/2020</a:t>
            </a:fld>
            <a:endParaRPr lang="en-US" dirty="0"/>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US" smtClean="0"/>
              <a:t>SPSS Corso Base Lezione</a:t>
            </a:r>
            <a:endParaRPr lang="en-US" dirty="0"/>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6D22F896-40B5-4ADD-8801-0D06FADFA095}" type="slidenum">
              <a:rPr lang="en-US" smtClean="0"/>
              <a:pPr/>
              <a:t>‹N›</a:t>
            </a:fld>
            <a:endParaRPr lang="en-US" dirty="0"/>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11522128"/>
      </p:ext>
    </p:extLst>
  </p:cSld>
  <p:clrMap bg1="lt1" tx1="dk1" bg2="lt2" tx2="dk2" accent1="accent1" accent2="accent2" accent3="accent3" accent4="accent4" accent5="accent5" accent6="accent6" hlink="hlink" folHlink="folHlink"/>
  <p:sldLayoutIdLst>
    <p:sldLayoutId id="2147483951" r:id="rId1"/>
    <p:sldLayoutId id="2147483952" r:id="rId2"/>
    <p:sldLayoutId id="2147483953" r:id="rId3"/>
    <p:sldLayoutId id="2147483954" r:id="rId4"/>
    <p:sldLayoutId id="2147483955" r:id="rId5"/>
    <p:sldLayoutId id="2147483956" r:id="rId6"/>
    <p:sldLayoutId id="2147483957" r:id="rId7"/>
    <p:sldLayoutId id="2147483958" r:id="rId8"/>
    <p:sldLayoutId id="2147483959" r:id="rId9"/>
    <p:sldLayoutId id="2147483960" r:id="rId10"/>
    <p:sldLayoutId id="2147483961" r:id="rId11"/>
  </p:sldLayoutIdLst>
  <p:hf sldNum="0" hd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comments" Target="../comments/comment1.xml"/><Relationship Id="rId4" Type="http://schemas.openxmlformats.org/officeDocument/2006/relationships/image" Target="../media/image2.jpg"/></Relationships>
</file>

<file path=ppt/slides/_rels/slide1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1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emf"/></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59549" y="513285"/>
            <a:ext cx="812071" cy="816577"/>
          </a:xfrm>
          <a:prstGeom prst="rect">
            <a:avLst/>
          </a:prstGeom>
        </p:spPr>
      </p:pic>
      <p:pic>
        <p:nvPicPr>
          <p:cNvPr id="7" name="Immagin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107" y="513285"/>
            <a:ext cx="748944" cy="850913"/>
          </a:xfrm>
          <a:prstGeom prst="rect">
            <a:avLst/>
          </a:prstGeom>
        </p:spPr>
      </p:pic>
      <p:sp>
        <p:nvSpPr>
          <p:cNvPr id="8" name="Sottotitolo 2"/>
          <p:cNvSpPr txBox="1">
            <a:spLocks/>
          </p:cNvSpPr>
          <p:nvPr/>
        </p:nvSpPr>
        <p:spPr>
          <a:xfrm>
            <a:off x="685801" y="1498303"/>
            <a:ext cx="7628020" cy="2881191"/>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endParaRPr lang="it-IT" dirty="0"/>
          </a:p>
          <a:p>
            <a:pPr algn="ctr"/>
            <a:r>
              <a:rPr lang="it-IT" dirty="0"/>
              <a:t> XLI CONFERENZA ITALIANA DI SCIENZE REGIONALI </a:t>
            </a:r>
            <a:endParaRPr lang="it-IT" dirty="0" smtClean="0"/>
          </a:p>
          <a:p>
            <a:pPr algn="ctr"/>
            <a:endParaRPr lang="it-IT" dirty="0"/>
          </a:p>
          <a:p>
            <a:pPr algn="ctr"/>
            <a:r>
              <a:rPr lang="it-IT" b="1" dirty="0"/>
              <a:t>Le competenze scientifiche degli studenti: evidenze dall’indagine OCSE – PISA </a:t>
            </a:r>
            <a:endParaRPr lang="it-IT" dirty="0"/>
          </a:p>
        </p:txBody>
      </p:sp>
      <p:sp>
        <p:nvSpPr>
          <p:cNvPr id="9" name="Sottotitolo 8"/>
          <p:cNvSpPr>
            <a:spLocks noGrp="1"/>
          </p:cNvSpPr>
          <p:nvPr>
            <p:ph type="subTitle" idx="1"/>
          </p:nvPr>
        </p:nvSpPr>
        <p:spPr>
          <a:xfrm>
            <a:off x="2389143" y="4490295"/>
            <a:ext cx="4504951" cy="320916"/>
          </a:xfrm>
        </p:spPr>
        <p:txBody>
          <a:bodyPr>
            <a:normAutofit lnSpcReduction="10000"/>
          </a:bodyPr>
          <a:lstStyle/>
          <a:p>
            <a:pPr algn="ctr"/>
            <a:r>
              <a:rPr lang="it-IT" sz="1600" dirty="0"/>
              <a:t>Patrizia </a:t>
            </a:r>
            <a:r>
              <a:rPr lang="it-IT" sz="1600" dirty="0" smtClean="0"/>
              <a:t>Falzetti, </a:t>
            </a:r>
            <a:r>
              <a:rPr lang="it-IT" sz="1600" dirty="0"/>
              <a:t>Paola Giangiacomo </a:t>
            </a:r>
            <a:endParaRPr lang="it-IT" sz="1600" b="1" cap="none" dirty="0">
              <a:latin typeface="Cambria" panose="02040503050406030204" pitchFamily="18" charset="0"/>
              <a:ea typeface="Cambria" panose="02040503050406030204" pitchFamily="18" charset="0"/>
            </a:endParaRPr>
          </a:p>
          <a:p>
            <a:pPr algn="ctr"/>
            <a:endParaRPr lang="it-IT" dirty="0"/>
          </a:p>
        </p:txBody>
      </p:sp>
    </p:spTree>
    <p:extLst>
      <p:ext uri="{BB962C8B-B14F-4D97-AF65-F5344CB8AC3E}">
        <p14:creationId xmlns:p14="http://schemas.microsoft.com/office/powerpoint/2010/main" val="1590693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59549" y="513285"/>
            <a:ext cx="812071" cy="816577"/>
          </a:xfrm>
          <a:prstGeom prst="rect">
            <a:avLst/>
          </a:prstGeom>
        </p:spPr>
      </p:pic>
      <p:pic>
        <p:nvPicPr>
          <p:cNvPr id="8" name="Immagin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107" y="513285"/>
            <a:ext cx="748944" cy="850913"/>
          </a:xfrm>
          <a:prstGeom prst="rect">
            <a:avLst/>
          </a:prstGeom>
        </p:spPr>
      </p:pic>
      <p:sp>
        <p:nvSpPr>
          <p:cNvPr id="2" name="Rettangolo 1"/>
          <p:cNvSpPr/>
          <p:nvPr/>
        </p:nvSpPr>
        <p:spPr>
          <a:xfrm>
            <a:off x="733458" y="1899457"/>
            <a:ext cx="7928811" cy="2862322"/>
          </a:xfrm>
          <a:prstGeom prst="rect">
            <a:avLst/>
          </a:prstGeom>
        </p:spPr>
        <p:txBody>
          <a:bodyPr wrap="square">
            <a:spAutoFit/>
          </a:bodyPr>
          <a:lstStyle/>
          <a:p>
            <a:pPr indent="180340" algn="just">
              <a:lnSpc>
                <a:spcPct val="150000"/>
              </a:lnSpc>
              <a:spcBef>
                <a:spcPts val="300"/>
              </a:spcBef>
              <a:spcAft>
                <a:spcPts val="300"/>
              </a:spcAft>
            </a:pPr>
            <a:r>
              <a:rPr lang="it-IT" sz="2000" dirty="0">
                <a:latin typeface="+mj-lt"/>
                <a:ea typeface="Calibri" panose="020F0502020204030204" pitchFamily="34" charset="0"/>
                <a:cs typeface="Times New Roman" panose="02020603050405020304" pitchFamily="18" charset="0"/>
              </a:rPr>
              <a:t>S</a:t>
            </a:r>
            <a:r>
              <a:rPr lang="it-IT" sz="2000" dirty="0" smtClean="0">
                <a:latin typeface="+mj-lt"/>
                <a:ea typeface="Calibri" panose="020F0502020204030204" pitchFamily="34" charset="0"/>
                <a:cs typeface="Times New Roman" panose="02020603050405020304" pitchFamily="18" charset="0"/>
              </a:rPr>
              <a:t>i </a:t>
            </a:r>
            <a:r>
              <a:rPr lang="it-IT" sz="2000" dirty="0">
                <a:latin typeface="+mj-lt"/>
                <a:ea typeface="Calibri" panose="020F0502020204030204" pitchFamily="34" charset="0"/>
                <a:cs typeface="Times New Roman" panose="02020603050405020304" pitchFamily="18" charset="0"/>
              </a:rPr>
              <a:t>notano immediatamente delle differenze in termini di punteggi medi tra studenti con genitori coinvolti e quelli con genitori meno coinvolti rispetto ad argomenti sull’ambiente (Tabelle dalla 2 alla 4). Si nota infatti una differenza sempre significativa che varia tra gli 12 e i 44 punti in favore di studenti che hanno genitori coinvolti/informati/interessati rispetto a temi sull’ambiente.</a:t>
            </a:r>
          </a:p>
        </p:txBody>
      </p:sp>
      <p:sp>
        <p:nvSpPr>
          <p:cNvPr id="5" name="CasellaDiTesto 4"/>
          <p:cNvSpPr txBox="1"/>
          <p:nvPr/>
        </p:nvSpPr>
        <p:spPr>
          <a:xfrm>
            <a:off x="2623931" y="736907"/>
            <a:ext cx="4285753" cy="461665"/>
          </a:xfrm>
          <a:prstGeom prst="rect">
            <a:avLst/>
          </a:prstGeom>
          <a:noFill/>
        </p:spPr>
        <p:txBody>
          <a:bodyPr wrap="square" rtlCol="0">
            <a:spAutoFit/>
          </a:bodyPr>
          <a:lstStyle/>
          <a:p>
            <a:r>
              <a:rPr lang="it-IT" sz="2400" dirty="0">
                <a:latin typeface="+mj-lt"/>
                <a:ea typeface="Calibri" panose="020F0502020204030204" pitchFamily="34" charset="0"/>
              </a:rPr>
              <a:t>Il Questionario Genitori</a:t>
            </a:r>
          </a:p>
        </p:txBody>
      </p:sp>
    </p:spTree>
    <p:extLst>
      <p:ext uri="{BB962C8B-B14F-4D97-AF65-F5344CB8AC3E}">
        <p14:creationId xmlns:p14="http://schemas.microsoft.com/office/powerpoint/2010/main" val="27898184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59549" y="513285"/>
            <a:ext cx="812071" cy="816577"/>
          </a:xfrm>
          <a:prstGeom prst="rect">
            <a:avLst/>
          </a:prstGeom>
        </p:spPr>
      </p:pic>
      <p:pic>
        <p:nvPicPr>
          <p:cNvPr id="8" name="Immagin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107" y="513285"/>
            <a:ext cx="748944" cy="850913"/>
          </a:xfrm>
          <a:prstGeom prst="rect">
            <a:avLst/>
          </a:prstGeom>
        </p:spPr>
      </p:pic>
      <p:sp>
        <p:nvSpPr>
          <p:cNvPr id="2" name="Rettangolo 1"/>
          <p:cNvSpPr/>
          <p:nvPr/>
        </p:nvSpPr>
        <p:spPr>
          <a:xfrm>
            <a:off x="1804946" y="598407"/>
            <a:ext cx="5565913" cy="830997"/>
          </a:xfrm>
          <a:prstGeom prst="rect">
            <a:avLst/>
          </a:prstGeom>
        </p:spPr>
        <p:txBody>
          <a:bodyPr wrap="square">
            <a:spAutoFit/>
          </a:bodyPr>
          <a:lstStyle/>
          <a:p>
            <a:pPr>
              <a:spcBef>
                <a:spcPts val="600"/>
              </a:spcBef>
              <a:spcAft>
                <a:spcPts val="600"/>
              </a:spcAft>
            </a:pPr>
            <a:r>
              <a:rPr lang="it-IT" sz="2400" dirty="0">
                <a:latin typeface="+mj-lt"/>
                <a:ea typeface="Calibri" panose="020F0502020204030204" pitchFamily="34" charset="0"/>
              </a:rPr>
              <a:t>Tabella 2 – Domande Q22_1 e Q22_2 – analisi delle differenze</a:t>
            </a:r>
          </a:p>
        </p:txBody>
      </p:sp>
      <p:graphicFrame>
        <p:nvGraphicFramePr>
          <p:cNvPr id="3" name="Tabella 2"/>
          <p:cNvGraphicFramePr>
            <a:graphicFrameLocks noGrp="1"/>
          </p:cNvGraphicFramePr>
          <p:nvPr/>
        </p:nvGraphicFramePr>
        <p:xfrm>
          <a:off x="822325" y="2949893"/>
          <a:ext cx="7543800" cy="1815465"/>
        </p:xfrm>
        <a:graphic>
          <a:graphicData uri="http://schemas.openxmlformats.org/drawingml/2006/table">
            <a:tbl>
              <a:tblPr firstRow="1" firstCol="1" bandRow="1">
                <a:tableStyleId>{5C22544A-7EE6-4342-B048-85BDC9FD1C3A}</a:tableStyleId>
              </a:tblPr>
              <a:tblGrid>
                <a:gridCol w="2514600">
                  <a:extLst>
                    <a:ext uri="{9D8B030D-6E8A-4147-A177-3AD203B41FA5}">
                      <a16:colId xmlns:a16="http://schemas.microsoft.com/office/drawing/2014/main" val="268290896"/>
                    </a:ext>
                  </a:extLst>
                </a:gridCol>
                <a:gridCol w="2514600">
                  <a:extLst>
                    <a:ext uri="{9D8B030D-6E8A-4147-A177-3AD203B41FA5}">
                      <a16:colId xmlns:a16="http://schemas.microsoft.com/office/drawing/2014/main" val="2220724835"/>
                    </a:ext>
                  </a:extLst>
                </a:gridCol>
                <a:gridCol w="2514600">
                  <a:extLst>
                    <a:ext uri="{9D8B030D-6E8A-4147-A177-3AD203B41FA5}">
                      <a16:colId xmlns:a16="http://schemas.microsoft.com/office/drawing/2014/main" val="3721992903"/>
                    </a:ext>
                  </a:extLst>
                </a:gridCol>
              </a:tblGrid>
              <a:tr h="393065">
                <a:tc>
                  <a:txBody>
                    <a:bodyPr/>
                    <a:lstStyle/>
                    <a:p>
                      <a:pPr>
                        <a:lnSpc>
                          <a:spcPts val="1400"/>
                        </a:lnSpc>
                        <a:spcBef>
                          <a:spcPts val="300"/>
                        </a:spcBef>
                        <a:spcAft>
                          <a:spcPts val="300"/>
                        </a:spcAft>
                      </a:pPr>
                      <a:r>
                        <a:rPr lang="it-IT" sz="1000">
                          <a:effectLst/>
                        </a:rPr>
                        <a:t>Quanto è informato/a sui seguenti argomenti?</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indent="10160" algn="ctr">
                        <a:lnSpc>
                          <a:spcPts val="1400"/>
                        </a:lnSpc>
                        <a:spcBef>
                          <a:spcPts val="300"/>
                        </a:spcBef>
                        <a:spcAft>
                          <a:spcPts val="300"/>
                        </a:spcAft>
                      </a:pPr>
                      <a:r>
                        <a:rPr lang="it-IT" sz="1000">
                          <a:effectLst/>
                        </a:rPr>
                        <a:t>Cambiamento climatico e riscaldamento globale</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ts val="1400"/>
                        </a:lnSpc>
                        <a:spcBef>
                          <a:spcPts val="300"/>
                        </a:spcBef>
                        <a:spcAft>
                          <a:spcPts val="300"/>
                        </a:spcAft>
                      </a:pPr>
                      <a:r>
                        <a:rPr lang="it-IT" sz="1000">
                          <a:effectLst/>
                        </a:rPr>
                        <a:t>Salute a livello mondiale (per esempio epidemie)</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4136614203"/>
                  </a:ext>
                </a:extLst>
              </a:tr>
              <a:tr h="466725">
                <a:tc>
                  <a:txBody>
                    <a:bodyPr/>
                    <a:lstStyle/>
                    <a:p>
                      <a:pPr algn="just">
                        <a:lnSpc>
                          <a:spcPts val="1400"/>
                        </a:lnSpc>
                        <a:spcBef>
                          <a:spcPts val="300"/>
                        </a:spcBef>
                        <a:spcAft>
                          <a:spcPts val="300"/>
                        </a:spcAft>
                      </a:pPr>
                      <a:r>
                        <a:rPr lang="it-IT" sz="1000">
                          <a:effectLst/>
                        </a:rPr>
                        <a:t>Non ne ho mai sentito parlare/Ne ho sentito parlare ma non saprei spiegare di che cosa si tratta esattamente</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indent="180340" algn="ctr">
                        <a:lnSpc>
                          <a:spcPts val="1400"/>
                        </a:lnSpc>
                        <a:spcBef>
                          <a:spcPts val="300"/>
                        </a:spcBef>
                        <a:spcAft>
                          <a:spcPts val="300"/>
                        </a:spcAft>
                      </a:pPr>
                      <a:r>
                        <a:rPr lang="it-IT" sz="1000">
                          <a:effectLst/>
                        </a:rPr>
                        <a:t>437,39</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indent="180340" algn="ctr">
                        <a:lnSpc>
                          <a:spcPts val="1400"/>
                        </a:lnSpc>
                        <a:spcBef>
                          <a:spcPts val="300"/>
                        </a:spcBef>
                        <a:spcAft>
                          <a:spcPts val="300"/>
                        </a:spcAft>
                      </a:pPr>
                      <a:r>
                        <a:rPr lang="it-IT" sz="1000">
                          <a:effectLst/>
                        </a:rPr>
                        <a:t>465,24</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3722220912"/>
                  </a:ext>
                </a:extLst>
              </a:tr>
              <a:tr h="212090">
                <a:tc>
                  <a:txBody>
                    <a:bodyPr/>
                    <a:lstStyle/>
                    <a:p>
                      <a:pPr>
                        <a:lnSpc>
                          <a:spcPts val="1400"/>
                        </a:lnSpc>
                        <a:spcBef>
                          <a:spcPts val="300"/>
                        </a:spcBef>
                        <a:spcAft>
                          <a:spcPts val="300"/>
                        </a:spcAft>
                      </a:pPr>
                      <a:r>
                        <a:rPr lang="it-IT" sz="1000">
                          <a:effectLst/>
                        </a:rPr>
                        <a:t>Ne so qualcosa e ne potrei dare una spiegazione in termini generali /Conosco l’argomento e saprei spiegarlo piuttosto bene</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indent="180340" algn="ctr">
                        <a:lnSpc>
                          <a:spcPts val="1400"/>
                        </a:lnSpc>
                        <a:spcBef>
                          <a:spcPts val="300"/>
                        </a:spcBef>
                        <a:spcAft>
                          <a:spcPts val="300"/>
                        </a:spcAft>
                      </a:pPr>
                      <a:r>
                        <a:rPr lang="it-IT" sz="1000">
                          <a:effectLst/>
                        </a:rPr>
                        <a:t>481,13</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indent="180340" algn="ctr">
                        <a:lnSpc>
                          <a:spcPts val="1400"/>
                        </a:lnSpc>
                        <a:spcBef>
                          <a:spcPts val="300"/>
                        </a:spcBef>
                        <a:spcAft>
                          <a:spcPts val="300"/>
                        </a:spcAft>
                      </a:pPr>
                      <a:r>
                        <a:rPr lang="it-IT" sz="1000">
                          <a:effectLst/>
                        </a:rPr>
                        <a:t>477,32</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1574849552"/>
                  </a:ext>
                </a:extLst>
              </a:tr>
              <a:tr h="53340">
                <a:tc>
                  <a:txBody>
                    <a:bodyPr/>
                    <a:lstStyle/>
                    <a:p>
                      <a:pPr>
                        <a:lnSpc>
                          <a:spcPts val="1400"/>
                        </a:lnSpc>
                        <a:spcBef>
                          <a:spcPts val="300"/>
                        </a:spcBef>
                        <a:spcAft>
                          <a:spcPts val="300"/>
                        </a:spcAft>
                      </a:pPr>
                      <a:r>
                        <a:rPr lang="it-IT" sz="1000">
                          <a:effectLst/>
                        </a:rPr>
                        <a:t>Differenza</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indent="180340" algn="ctr">
                        <a:lnSpc>
                          <a:spcPts val="1400"/>
                        </a:lnSpc>
                        <a:spcBef>
                          <a:spcPts val="300"/>
                        </a:spcBef>
                        <a:spcAft>
                          <a:spcPts val="300"/>
                        </a:spcAft>
                      </a:pPr>
                      <a:r>
                        <a:rPr lang="it-IT" sz="1000">
                          <a:effectLst/>
                        </a:rPr>
                        <a:t>43,75</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indent="180340" algn="ctr">
                        <a:lnSpc>
                          <a:spcPts val="1400"/>
                        </a:lnSpc>
                        <a:spcBef>
                          <a:spcPts val="300"/>
                        </a:spcBef>
                        <a:spcAft>
                          <a:spcPts val="300"/>
                        </a:spcAft>
                      </a:pPr>
                      <a:r>
                        <a:rPr lang="it-IT" sz="1000">
                          <a:effectLst/>
                        </a:rPr>
                        <a:t>12,09</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572517121"/>
                  </a:ext>
                </a:extLst>
              </a:tr>
              <a:tr h="66040">
                <a:tc>
                  <a:txBody>
                    <a:bodyPr/>
                    <a:lstStyle/>
                    <a:p>
                      <a:pPr>
                        <a:lnSpc>
                          <a:spcPts val="1400"/>
                        </a:lnSpc>
                        <a:spcBef>
                          <a:spcPts val="300"/>
                        </a:spcBef>
                        <a:spcAft>
                          <a:spcPts val="300"/>
                        </a:spcAft>
                      </a:pPr>
                      <a:r>
                        <a:rPr lang="it-IT" sz="1000">
                          <a:effectLst/>
                        </a:rPr>
                        <a:t>Significatività della differenza</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indent="180340" algn="ctr">
                        <a:lnSpc>
                          <a:spcPts val="1400"/>
                        </a:lnSpc>
                        <a:spcBef>
                          <a:spcPts val="300"/>
                        </a:spcBef>
                        <a:spcAft>
                          <a:spcPts val="300"/>
                        </a:spcAft>
                      </a:pPr>
                      <a:r>
                        <a:rPr lang="it-IT" sz="1000">
                          <a:effectLst/>
                        </a:rPr>
                        <a:t>9,19</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indent="180340" algn="ctr">
                        <a:lnSpc>
                          <a:spcPts val="1400"/>
                        </a:lnSpc>
                        <a:spcBef>
                          <a:spcPts val="300"/>
                        </a:spcBef>
                        <a:spcAft>
                          <a:spcPts val="300"/>
                        </a:spcAft>
                      </a:pPr>
                      <a:r>
                        <a:rPr lang="it-IT" sz="1000" dirty="0">
                          <a:effectLst/>
                        </a:rPr>
                        <a:t>3,18</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2267445570"/>
                  </a:ext>
                </a:extLst>
              </a:tr>
            </a:tbl>
          </a:graphicData>
        </a:graphic>
      </p:graphicFrame>
    </p:spTree>
    <p:extLst>
      <p:ext uri="{BB962C8B-B14F-4D97-AF65-F5344CB8AC3E}">
        <p14:creationId xmlns:p14="http://schemas.microsoft.com/office/powerpoint/2010/main" val="32968503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59549" y="513285"/>
            <a:ext cx="812071" cy="816577"/>
          </a:xfrm>
          <a:prstGeom prst="rect">
            <a:avLst/>
          </a:prstGeom>
        </p:spPr>
      </p:pic>
      <p:pic>
        <p:nvPicPr>
          <p:cNvPr id="8" name="Immagin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107" y="513285"/>
            <a:ext cx="748944" cy="850913"/>
          </a:xfrm>
          <a:prstGeom prst="rect">
            <a:avLst/>
          </a:prstGeom>
        </p:spPr>
      </p:pic>
      <p:sp>
        <p:nvSpPr>
          <p:cNvPr id="2" name="Rettangolo 1"/>
          <p:cNvSpPr/>
          <p:nvPr/>
        </p:nvSpPr>
        <p:spPr>
          <a:xfrm>
            <a:off x="1653871" y="513285"/>
            <a:ext cx="5868063" cy="830997"/>
          </a:xfrm>
          <a:prstGeom prst="rect">
            <a:avLst/>
          </a:prstGeom>
        </p:spPr>
        <p:txBody>
          <a:bodyPr wrap="square">
            <a:spAutoFit/>
          </a:bodyPr>
          <a:lstStyle/>
          <a:p>
            <a:pPr>
              <a:spcBef>
                <a:spcPts val="600"/>
              </a:spcBef>
              <a:spcAft>
                <a:spcPts val="600"/>
              </a:spcAft>
            </a:pPr>
            <a:r>
              <a:rPr lang="it-IT" sz="2400" dirty="0">
                <a:latin typeface="+mj-lt"/>
                <a:ea typeface="Calibri" panose="020F0502020204030204" pitchFamily="34" charset="0"/>
              </a:rPr>
              <a:t>Tabella 3 – Domande Q23_1, Q23_3 e Q23_6 – analisi delle differenze</a:t>
            </a:r>
          </a:p>
        </p:txBody>
      </p:sp>
      <p:graphicFrame>
        <p:nvGraphicFramePr>
          <p:cNvPr id="3" name="Tabella 2"/>
          <p:cNvGraphicFramePr>
            <a:graphicFrameLocks noGrp="1"/>
          </p:cNvGraphicFramePr>
          <p:nvPr/>
        </p:nvGraphicFramePr>
        <p:xfrm>
          <a:off x="1534160" y="2958465"/>
          <a:ext cx="6120130" cy="1798320"/>
        </p:xfrm>
        <a:graphic>
          <a:graphicData uri="http://schemas.openxmlformats.org/drawingml/2006/table">
            <a:tbl>
              <a:tblPr firstRow="1" firstCol="1" bandRow="1">
                <a:tableStyleId>{5C22544A-7EE6-4342-B048-85BDC9FD1C3A}</a:tableStyleId>
              </a:tblPr>
              <a:tblGrid>
                <a:gridCol w="1710690">
                  <a:extLst>
                    <a:ext uri="{9D8B030D-6E8A-4147-A177-3AD203B41FA5}">
                      <a16:colId xmlns:a16="http://schemas.microsoft.com/office/drawing/2014/main" val="2615993452"/>
                    </a:ext>
                  </a:extLst>
                </a:gridCol>
                <a:gridCol w="1889760">
                  <a:extLst>
                    <a:ext uri="{9D8B030D-6E8A-4147-A177-3AD203B41FA5}">
                      <a16:colId xmlns:a16="http://schemas.microsoft.com/office/drawing/2014/main" val="3566898387"/>
                    </a:ext>
                  </a:extLst>
                </a:gridCol>
                <a:gridCol w="1350645">
                  <a:extLst>
                    <a:ext uri="{9D8B030D-6E8A-4147-A177-3AD203B41FA5}">
                      <a16:colId xmlns:a16="http://schemas.microsoft.com/office/drawing/2014/main" val="603081587"/>
                    </a:ext>
                  </a:extLst>
                </a:gridCol>
                <a:gridCol w="1169035">
                  <a:extLst>
                    <a:ext uri="{9D8B030D-6E8A-4147-A177-3AD203B41FA5}">
                      <a16:colId xmlns:a16="http://schemas.microsoft.com/office/drawing/2014/main" val="704622858"/>
                    </a:ext>
                  </a:extLst>
                </a:gridCol>
              </a:tblGrid>
              <a:tr h="876300">
                <a:tc>
                  <a:txBody>
                    <a:bodyPr/>
                    <a:lstStyle/>
                    <a:p>
                      <a:pPr>
                        <a:lnSpc>
                          <a:spcPts val="1400"/>
                        </a:lnSpc>
                        <a:spcBef>
                          <a:spcPts val="300"/>
                        </a:spcBef>
                        <a:spcAft>
                          <a:spcPts val="300"/>
                        </a:spcAft>
                      </a:pPr>
                      <a:r>
                        <a:rPr lang="it-IT" sz="1000">
                          <a:effectLst/>
                        </a:rPr>
                        <a:t>È coinvolto/a nelle seguenti attività?</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ts val="1400"/>
                        </a:lnSpc>
                        <a:spcBef>
                          <a:spcPts val="300"/>
                        </a:spcBef>
                        <a:spcAft>
                          <a:spcPts val="300"/>
                        </a:spcAft>
                      </a:pPr>
                      <a:r>
                        <a:rPr lang="it-IT" sz="1000">
                          <a:effectLst/>
                        </a:rPr>
                        <a:t>Per tutelare l'ambiente, riduco l'energia che uso a casa (per esempio spegnendo l'impianto di riscaldamento, dell'aria condizionata o spegnendo le luci quando esco da una stanza).</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ts val="1400"/>
                        </a:lnSpc>
                        <a:spcBef>
                          <a:spcPts val="300"/>
                        </a:spcBef>
                        <a:spcAft>
                          <a:spcPts val="300"/>
                        </a:spcAft>
                      </a:pPr>
                      <a:r>
                        <a:rPr lang="it-IT" sz="1000">
                          <a:effectLst/>
                        </a:rPr>
                        <a:t>Scelgo certi prodotti secondo ragioni politiche, etiche o ambientali, anche se costano un po' di più.</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ts val="1400"/>
                        </a:lnSpc>
                        <a:spcBef>
                          <a:spcPts val="300"/>
                        </a:spcBef>
                        <a:spcAft>
                          <a:spcPts val="300"/>
                        </a:spcAft>
                      </a:pPr>
                      <a:r>
                        <a:rPr lang="it-IT" sz="1000">
                          <a:effectLst/>
                        </a:rPr>
                        <a:t>Boicotto prodotti o compagnie per ragioni politiche, etiche o ambientali.</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1797999532"/>
                  </a:ext>
                </a:extLst>
              </a:tr>
              <a:tr h="182880">
                <a:tc>
                  <a:txBody>
                    <a:bodyPr/>
                    <a:lstStyle/>
                    <a:p>
                      <a:pPr>
                        <a:lnSpc>
                          <a:spcPts val="1400"/>
                        </a:lnSpc>
                        <a:spcBef>
                          <a:spcPts val="300"/>
                        </a:spcBef>
                        <a:spcAft>
                          <a:spcPts val="300"/>
                        </a:spcAft>
                      </a:pPr>
                      <a:r>
                        <a:rPr lang="it-IT" sz="1000">
                          <a:effectLst/>
                        </a:rPr>
                        <a:t>Sì</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indent="180340" algn="ctr">
                        <a:lnSpc>
                          <a:spcPts val="1400"/>
                        </a:lnSpc>
                        <a:spcBef>
                          <a:spcPts val="300"/>
                        </a:spcBef>
                        <a:spcAft>
                          <a:spcPts val="300"/>
                        </a:spcAft>
                      </a:pPr>
                      <a:r>
                        <a:rPr lang="it-IT" sz="1000">
                          <a:effectLst/>
                        </a:rPr>
                        <a:t>476,36</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indent="180340" algn="ctr">
                        <a:lnSpc>
                          <a:spcPts val="1400"/>
                        </a:lnSpc>
                        <a:spcBef>
                          <a:spcPts val="300"/>
                        </a:spcBef>
                        <a:spcAft>
                          <a:spcPts val="300"/>
                        </a:spcAft>
                      </a:pPr>
                      <a:r>
                        <a:rPr lang="it-IT" sz="1000">
                          <a:effectLst/>
                        </a:rPr>
                        <a:t>480,80</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indent="180340" algn="ctr">
                        <a:lnSpc>
                          <a:spcPts val="1400"/>
                        </a:lnSpc>
                        <a:spcBef>
                          <a:spcPts val="300"/>
                        </a:spcBef>
                        <a:spcAft>
                          <a:spcPts val="300"/>
                        </a:spcAft>
                      </a:pPr>
                      <a:r>
                        <a:rPr lang="it-IT" sz="1000">
                          <a:effectLst/>
                        </a:rPr>
                        <a:t>492,19</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2449499714"/>
                  </a:ext>
                </a:extLst>
              </a:tr>
              <a:tr h="182880">
                <a:tc>
                  <a:txBody>
                    <a:bodyPr/>
                    <a:lstStyle/>
                    <a:p>
                      <a:pPr>
                        <a:lnSpc>
                          <a:spcPts val="1400"/>
                        </a:lnSpc>
                        <a:spcBef>
                          <a:spcPts val="300"/>
                        </a:spcBef>
                        <a:spcAft>
                          <a:spcPts val="300"/>
                        </a:spcAft>
                      </a:pPr>
                      <a:r>
                        <a:rPr lang="it-IT" sz="1000">
                          <a:effectLst/>
                        </a:rPr>
                        <a:t>No</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indent="180340" algn="ctr">
                        <a:lnSpc>
                          <a:spcPts val="1400"/>
                        </a:lnSpc>
                        <a:spcBef>
                          <a:spcPts val="300"/>
                        </a:spcBef>
                        <a:spcAft>
                          <a:spcPts val="300"/>
                        </a:spcAft>
                      </a:pPr>
                      <a:r>
                        <a:rPr lang="it-IT" sz="1000">
                          <a:effectLst/>
                        </a:rPr>
                        <a:t>452,61</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indent="180340" algn="ctr">
                        <a:lnSpc>
                          <a:spcPts val="1400"/>
                        </a:lnSpc>
                        <a:spcBef>
                          <a:spcPts val="300"/>
                        </a:spcBef>
                        <a:spcAft>
                          <a:spcPts val="300"/>
                        </a:spcAft>
                      </a:pPr>
                      <a:r>
                        <a:rPr lang="it-IT" sz="1000">
                          <a:effectLst/>
                        </a:rPr>
                        <a:t>468,88</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indent="180340" algn="ctr">
                        <a:lnSpc>
                          <a:spcPts val="1400"/>
                        </a:lnSpc>
                        <a:spcBef>
                          <a:spcPts val="300"/>
                        </a:spcBef>
                        <a:spcAft>
                          <a:spcPts val="300"/>
                        </a:spcAft>
                      </a:pPr>
                      <a:r>
                        <a:rPr lang="it-IT" sz="1000">
                          <a:effectLst/>
                        </a:rPr>
                        <a:t>470,69</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1639829916"/>
                  </a:ext>
                </a:extLst>
              </a:tr>
              <a:tr h="182880">
                <a:tc>
                  <a:txBody>
                    <a:bodyPr/>
                    <a:lstStyle/>
                    <a:p>
                      <a:pPr>
                        <a:lnSpc>
                          <a:spcPts val="1400"/>
                        </a:lnSpc>
                        <a:spcBef>
                          <a:spcPts val="300"/>
                        </a:spcBef>
                        <a:spcAft>
                          <a:spcPts val="300"/>
                        </a:spcAft>
                      </a:pPr>
                      <a:r>
                        <a:rPr lang="it-IT" sz="1000">
                          <a:effectLst/>
                        </a:rPr>
                        <a:t>Differenza</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indent="180340" algn="ctr">
                        <a:lnSpc>
                          <a:spcPts val="1400"/>
                        </a:lnSpc>
                        <a:spcBef>
                          <a:spcPts val="300"/>
                        </a:spcBef>
                        <a:spcAft>
                          <a:spcPts val="300"/>
                        </a:spcAft>
                      </a:pPr>
                      <a:r>
                        <a:rPr lang="it-IT" sz="1000">
                          <a:effectLst/>
                        </a:rPr>
                        <a:t>23,75</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indent="180340" algn="ctr">
                        <a:lnSpc>
                          <a:spcPts val="1400"/>
                        </a:lnSpc>
                        <a:spcBef>
                          <a:spcPts val="300"/>
                        </a:spcBef>
                        <a:spcAft>
                          <a:spcPts val="300"/>
                        </a:spcAft>
                      </a:pPr>
                      <a:r>
                        <a:rPr lang="it-IT" sz="1000">
                          <a:effectLst/>
                        </a:rPr>
                        <a:t>11,92</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indent="180340" algn="ctr">
                        <a:lnSpc>
                          <a:spcPts val="1400"/>
                        </a:lnSpc>
                        <a:spcBef>
                          <a:spcPts val="300"/>
                        </a:spcBef>
                        <a:spcAft>
                          <a:spcPts val="300"/>
                        </a:spcAft>
                      </a:pPr>
                      <a:r>
                        <a:rPr lang="it-IT" sz="1000">
                          <a:effectLst/>
                        </a:rPr>
                        <a:t>21,51</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3297696926"/>
                  </a:ext>
                </a:extLst>
              </a:tr>
              <a:tr h="182880">
                <a:tc>
                  <a:txBody>
                    <a:bodyPr/>
                    <a:lstStyle/>
                    <a:p>
                      <a:pPr>
                        <a:lnSpc>
                          <a:spcPts val="1400"/>
                        </a:lnSpc>
                        <a:spcBef>
                          <a:spcPts val="300"/>
                        </a:spcBef>
                        <a:spcAft>
                          <a:spcPts val="300"/>
                        </a:spcAft>
                      </a:pPr>
                      <a:r>
                        <a:rPr lang="it-IT" sz="1000">
                          <a:effectLst/>
                        </a:rPr>
                        <a:t>Significatività della differenza</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indent="180340" algn="ctr">
                        <a:lnSpc>
                          <a:spcPts val="1400"/>
                        </a:lnSpc>
                        <a:spcBef>
                          <a:spcPts val="300"/>
                        </a:spcBef>
                        <a:spcAft>
                          <a:spcPts val="300"/>
                        </a:spcAft>
                      </a:pPr>
                      <a:r>
                        <a:rPr lang="it-IT" sz="1000">
                          <a:effectLst/>
                        </a:rPr>
                        <a:t>4,13</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indent="180340" algn="ctr">
                        <a:lnSpc>
                          <a:spcPts val="1400"/>
                        </a:lnSpc>
                        <a:spcBef>
                          <a:spcPts val="300"/>
                        </a:spcBef>
                        <a:spcAft>
                          <a:spcPts val="300"/>
                        </a:spcAft>
                      </a:pPr>
                      <a:r>
                        <a:rPr lang="it-IT" sz="1000">
                          <a:effectLst/>
                        </a:rPr>
                        <a:t>4,50</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indent="180340" algn="ctr">
                        <a:lnSpc>
                          <a:spcPts val="1400"/>
                        </a:lnSpc>
                        <a:spcBef>
                          <a:spcPts val="300"/>
                        </a:spcBef>
                        <a:spcAft>
                          <a:spcPts val="300"/>
                        </a:spcAft>
                      </a:pPr>
                      <a:r>
                        <a:rPr lang="it-IT" sz="1000" dirty="0">
                          <a:effectLst/>
                        </a:rPr>
                        <a:t>5,44</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3924129979"/>
                  </a:ext>
                </a:extLst>
              </a:tr>
            </a:tbl>
          </a:graphicData>
        </a:graphic>
      </p:graphicFrame>
    </p:spTree>
    <p:extLst>
      <p:ext uri="{BB962C8B-B14F-4D97-AF65-F5344CB8AC3E}">
        <p14:creationId xmlns:p14="http://schemas.microsoft.com/office/powerpoint/2010/main" val="37780908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59549" y="513285"/>
            <a:ext cx="812071" cy="816577"/>
          </a:xfrm>
          <a:prstGeom prst="rect">
            <a:avLst/>
          </a:prstGeom>
        </p:spPr>
      </p:pic>
      <p:pic>
        <p:nvPicPr>
          <p:cNvPr id="8" name="Immagin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107" y="513285"/>
            <a:ext cx="748944" cy="850913"/>
          </a:xfrm>
          <a:prstGeom prst="rect">
            <a:avLst/>
          </a:prstGeom>
        </p:spPr>
      </p:pic>
      <p:sp>
        <p:nvSpPr>
          <p:cNvPr id="2" name="Rettangolo 1"/>
          <p:cNvSpPr/>
          <p:nvPr/>
        </p:nvSpPr>
        <p:spPr>
          <a:xfrm>
            <a:off x="1796995" y="717867"/>
            <a:ext cx="5732889" cy="830997"/>
          </a:xfrm>
          <a:prstGeom prst="rect">
            <a:avLst/>
          </a:prstGeom>
        </p:spPr>
        <p:txBody>
          <a:bodyPr wrap="square">
            <a:spAutoFit/>
          </a:bodyPr>
          <a:lstStyle/>
          <a:p>
            <a:pPr>
              <a:spcBef>
                <a:spcPts val="600"/>
              </a:spcBef>
              <a:spcAft>
                <a:spcPts val="600"/>
              </a:spcAft>
            </a:pPr>
            <a:r>
              <a:rPr lang="it-IT" sz="2400" dirty="0">
                <a:latin typeface="+mj-lt"/>
                <a:ea typeface="Calibri" panose="020F0502020204030204" pitchFamily="34" charset="0"/>
              </a:rPr>
              <a:t>Tabella 4 – Domande Q21_3 e Q21_4 – analisi delle differenze</a:t>
            </a:r>
          </a:p>
        </p:txBody>
      </p:sp>
      <p:graphicFrame>
        <p:nvGraphicFramePr>
          <p:cNvPr id="3" name="Tabella 2"/>
          <p:cNvGraphicFramePr>
            <a:graphicFrameLocks noGrp="1"/>
          </p:cNvGraphicFramePr>
          <p:nvPr/>
        </p:nvGraphicFramePr>
        <p:xfrm>
          <a:off x="1533207" y="3298190"/>
          <a:ext cx="6122035" cy="1118870"/>
        </p:xfrm>
        <a:graphic>
          <a:graphicData uri="http://schemas.openxmlformats.org/drawingml/2006/table">
            <a:tbl>
              <a:tblPr firstRow="1" firstCol="1" bandRow="1">
                <a:tableStyleId>{5C22544A-7EE6-4342-B048-85BDC9FD1C3A}</a:tableStyleId>
              </a:tblPr>
              <a:tblGrid>
                <a:gridCol w="2522220">
                  <a:extLst>
                    <a:ext uri="{9D8B030D-6E8A-4147-A177-3AD203B41FA5}">
                      <a16:colId xmlns:a16="http://schemas.microsoft.com/office/drawing/2014/main" val="361488462"/>
                    </a:ext>
                  </a:extLst>
                </a:gridCol>
                <a:gridCol w="1890395">
                  <a:extLst>
                    <a:ext uri="{9D8B030D-6E8A-4147-A177-3AD203B41FA5}">
                      <a16:colId xmlns:a16="http://schemas.microsoft.com/office/drawing/2014/main" val="2783600914"/>
                    </a:ext>
                  </a:extLst>
                </a:gridCol>
                <a:gridCol w="1709420">
                  <a:extLst>
                    <a:ext uri="{9D8B030D-6E8A-4147-A177-3AD203B41FA5}">
                      <a16:colId xmlns:a16="http://schemas.microsoft.com/office/drawing/2014/main" val="405382509"/>
                    </a:ext>
                  </a:extLst>
                </a:gridCol>
              </a:tblGrid>
              <a:tr h="372745">
                <a:tc>
                  <a:txBody>
                    <a:bodyPr/>
                    <a:lstStyle/>
                    <a:p>
                      <a:pPr>
                        <a:lnSpc>
                          <a:spcPts val="1400"/>
                        </a:lnSpc>
                        <a:spcBef>
                          <a:spcPts val="300"/>
                        </a:spcBef>
                        <a:spcAft>
                          <a:spcPts val="300"/>
                        </a:spcAft>
                      </a:pPr>
                      <a:r>
                        <a:rPr lang="it-IT" sz="1000">
                          <a:effectLst/>
                        </a:rPr>
                        <a:t>Quanto è interessato ai seguenti temi?</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indent="180340" algn="ctr">
                        <a:lnSpc>
                          <a:spcPts val="1400"/>
                        </a:lnSpc>
                        <a:spcBef>
                          <a:spcPts val="300"/>
                        </a:spcBef>
                        <a:spcAft>
                          <a:spcPts val="300"/>
                        </a:spcAft>
                      </a:pPr>
                      <a:r>
                        <a:rPr lang="it-IT" sz="1000">
                          <a:effectLst/>
                        </a:rPr>
                        <a:t>Questioni ambientali che riguardano il suo paese</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indent="180340" algn="ctr">
                        <a:lnSpc>
                          <a:spcPts val="1400"/>
                        </a:lnSpc>
                        <a:spcBef>
                          <a:spcPts val="300"/>
                        </a:spcBef>
                        <a:spcAft>
                          <a:spcPts val="300"/>
                        </a:spcAft>
                      </a:pPr>
                      <a:r>
                        <a:rPr lang="it-IT" sz="1000">
                          <a:effectLst/>
                        </a:rPr>
                        <a:t>Questioni ambientali che riguardano altri paesi</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2300938008"/>
                  </a:ext>
                </a:extLst>
              </a:tr>
              <a:tr h="207645">
                <a:tc>
                  <a:txBody>
                    <a:bodyPr/>
                    <a:lstStyle/>
                    <a:p>
                      <a:pPr>
                        <a:lnSpc>
                          <a:spcPts val="1400"/>
                        </a:lnSpc>
                        <a:spcBef>
                          <a:spcPts val="300"/>
                        </a:spcBef>
                        <a:spcAft>
                          <a:spcPts val="300"/>
                        </a:spcAft>
                      </a:pPr>
                      <a:r>
                        <a:rPr lang="it-IT" sz="1000">
                          <a:effectLst/>
                        </a:rPr>
                        <a:t>Per niente interessato/Poco interessato</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indent="180340" algn="ctr">
                        <a:lnSpc>
                          <a:spcPts val="1400"/>
                        </a:lnSpc>
                        <a:spcBef>
                          <a:spcPts val="300"/>
                        </a:spcBef>
                        <a:spcAft>
                          <a:spcPts val="300"/>
                        </a:spcAft>
                      </a:pPr>
                      <a:r>
                        <a:rPr lang="it-IT" sz="1000">
                          <a:effectLst/>
                        </a:rPr>
                        <a:t>444,77</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indent="180340" algn="ctr">
                        <a:lnSpc>
                          <a:spcPts val="1400"/>
                        </a:lnSpc>
                        <a:spcBef>
                          <a:spcPts val="300"/>
                        </a:spcBef>
                        <a:spcAft>
                          <a:spcPts val="300"/>
                        </a:spcAft>
                      </a:pPr>
                      <a:r>
                        <a:rPr lang="it-IT" sz="1000">
                          <a:effectLst/>
                        </a:rPr>
                        <a:t>453,82</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3477228247"/>
                  </a:ext>
                </a:extLst>
              </a:tr>
              <a:tr h="135890">
                <a:tc>
                  <a:txBody>
                    <a:bodyPr/>
                    <a:lstStyle/>
                    <a:p>
                      <a:pPr>
                        <a:lnSpc>
                          <a:spcPts val="1400"/>
                        </a:lnSpc>
                        <a:spcBef>
                          <a:spcPts val="300"/>
                        </a:spcBef>
                        <a:spcAft>
                          <a:spcPts val="300"/>
                        </a:spcAft>
                      </a:pPr>
                      <a:r>
                        <a:rPr lang="it-IT" sz="1000">
                          <a:effectLst/>
                        </a:rPr>
                        <a:t>Abbastanza interessato/Molto interessato</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indent="180340" algn="ctr">
                        <a:lnSpc>
                          <a:spcPts val="1400"/>
                        </a:lnSpc>
                        <a:spcBef>
                          <a:spcPts val="300"/>
                        </a:spcBef>
                        <a:spcAft>
                          <a:spcPts val="300"/>
                        </a:spcAft>
                      </a:pPr>
                      <a:r>
                        <a:rPr lang="it-IT" sz="1000">
                          <a:effectLst/>
                        </a:rPr>
                        <a:t>476,34</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indent="180340" algn="ctr">
                        <a:lnSpc>
                          <a:spcPts val="1400"/>
                        </a:lnSpc>
                        <a:spcBef>
                          <a:spcPts val="300"/>
                        </a:spcBef>
                        <a:spcAft>
                          <a:spcPts val="300"/>
                        </a:spcAft>
                      </a:pPr>
                      <a:r>
                        <a:rPr lang="it-IT" sz="1000">
                          <a:effectLst/>
                        </a:rPr>
                        <a:t>482,98</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2433999399"/>
                  </a:ext>
                </a:extLst>
              </a:tr>
              <a:tr h="148590">
                <a:tc>
                  <a:txBody>
                    <a:bodyPr/>
                    <a:lstStyle/>
                    <a:p>
                      <a:pPr>
                        <a:lnSpc>
                          <a:spcPts val="1400"/>
                        </a:lnSpc>
                        <a:spcBef>
                          <a:spcPts val="300"/>
                        </a:spcBef>
                        <a:spcAft>
                          <a:spcPts val="300"/>
                        </a:spcAft>
                      </a:pPr>
                      <a:r>
                        <a:rPr lang="it-IT" sz="1000">
                          <a:effectLst/>
                        </a:rPr>
                        <a:t>Differenza</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indent="180340" algn="ctr">
                        <a:lnSpc>
                          <a:spcPts val="1400"/>
                        </a:lnSpc>
                        <a:spcBef>
                          <a:spcPts val="300"/>
                        </a:spcBef>
                        <a:spcAft>
                          <a:spcPts val="300"/>
                        </a:spcAft>
                      </a:pPr>
                      <a:r>
                        <a:rPr lang="it-IT" sz="1000">
                          <a:effectLst/>
                        </a:rPr>
                        <a:t>31,57</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indent="180340" algn="ctr">
                        <a:lnSpc>
                          <a:spcPts val="1400"/>
                        </a:lnSpc>
                        <a:spcBef>
                          <a:spcPts val="300"/>
                        </a:spcBef>
                        <a:spcAft>
                          <a:spcPts val="300"/>
                        </a:spcAft>
                      </a:pPr>
                      <a:r>
                        <a:rPr lang="it-IT" sz="1000">
                          <a:effectLst/>
                        </a:rPr>
                        <a:t>29,16</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1447047925"/>
                  </a:ext>
                </a:extLst>
              </a:tr>
              <a:tr h="182880">
                <a:tc>
                  <a:txBody>
                    <a:bodyPr/>
                    <a:lstStyle/>
                    <a:p>
                      <a:pPr>
                        <a:lnSpc>
                          <a:spcPts val="1400"/>
                        </a:lnSpc>
                        <a:spcBef>
                          <a:spcPts val="300"/>
                        </a:spcBef>
                        <a:spcAft>
                          <a:spcPts val="300"/>
                        </a:spcAft>
                      </a:pPr>
                      <a:r>
                        <a:rPr lang="it-IT" sz="1000">
                          <a:effectLst/>
                        </a:rPr>
                        <a:t>Significatività della differenza</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indent="180340" algn="ctr">
                        <a:lnSpc>
                          <a:spcPts val="1400"/>
                        </a:lnSpc>
                        <a:spcBef>
                          <a:spcPts val="300"/>
                        </a:spcBef>
                        <a:spcAft>
                          <a:spcPts val="300"/>
                        </a:spcAft>
                      </a:pPr>
                      <a:r>
                        <a:rPr lang="it-IT" sz="1000">
                          <a:effectLst/>
                        </a:rPr>
                        <a:t>4,41</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indent="180340" algn="ctr">
                        <a:lnSpc>
                          <a:spcPts val="1400"/>
                        </a:lnSpc>
                        <a:spcBef>
                          <a:spcPts val="300"/>
                        </a:spcBef>
                        <a:spcAft>
                          <a:spcPts val="300"/>
                        </a:spcAft>
                      </a:pPr>
                      <a:r>
                        <a:rPr lang="it-IT" sz="1000" dirty="0">
                          <a:effectLst/>
                        </a:rPr>
                        <a:t>8,16</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1239466146"/>
                  </a:ext>
                </a:extLst>
              </a:tr>
            </a:tbl>
          </a:graphicData>
        </a:graphic>
      </p:graphicFrame>
    </p:spTree>
    <p:extLst>
      <p:ext uri="{BB962C8B-B14F-4D97-AF65-F5344CB8AC3E}">
        <p14:creationId xmlns:p14="http://schemas.microsoft.com/office/powerpoint/2010/main" val="334822655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59549" y="513285"/>
            <a:ext cx="812071" cy="816577"/>
          </a:xfrm>
          <a:prstGeom prst="rect">
            <a:avLst/>
          </a:prstGeom>
        </p:spPr>
      </p:pic>
      <p:pic>
        <p:nvPicPr>
          <p:cNvPr id="8" name="Immagin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107" y="513285"/>
            <a:ext cx="748944" cy="850913"/>
          </a:xfrm>
          <a:prstGeom prst="rect">
            <a:avLst/>
          </a:prstGeom>
        </p:spPr>
      </p:pic>
      <p:sp>
        <p:nvSpPr>
          <p:cNvPr id="2" name="Rettangolo 1"/>
          <p:cNvSpPr/>
          <p:nvPr/>
        </p:nvSpPr>
        <p:spPr>
          <a:xfrm>
            <a:off x="539107" y="1840832"/>
            <a:ext cx="8075504" cy="3785652"/>
          </a:xfrm>
          <a:prstGeom prst="rect">
            <a:avLst/>
          </a:prstGeom>
        </p:spPr>
        <p:txBody>
          <a:bodyPr wrap="square">
            <a:spAutoFit/>
          </a:bodyPr>
          <a:lstStyle/>
          <a:p>
            <a:pPr indent="180340" algn="just">
              <a:lnSpc>
                <a:spcPct val="150000"/>
              </a:lnSpc>
              <a:spcBef>
                <a:spcPts val="300"/>
              </a:spcBef>
              <a:spcAft>
                <a:spcPts val="300"/>
              </a:spcAft>
            </a:pPr>
            <a:r>
              <a:rPr lang="it-IT" sz="2000" dirty="0">
                <a:latin typeface="+mj-lt"/>
                <a:ea typeface="Calibri" panose="020F0502020204030204" pitchFamily="34" charset="0"/>
                <a:cs typeface="Times New Roman" panose="02020603050405020304" pitchFamily="18" charset="0"/>
              </a:rPr>
              <a:t>È anche vero però che le differenze nella </a:t>
            </a:r>
            <a:r>
              <a:rPr lang="it-IT" sz="2000" i="1" dirty="0">
                <a:latin typeface="+mj-lt"/>
                <a:ea typeface="Calibri" panose="020F0502020204030204" pitchFamily="34" charset="0"/>
                <a:cs typeface="Times New Roman" panose="02020603050405020304" pitchFamily="18" charset="0"/>
              </a:rPr>
              <a:t>performance</a:t>
            </a:r>
            <a:r>
              <a:rPr lang="it-IT" sz="2000" dirty="0">
                <a:latin typeface="+mj-lt"/>
                <a:ea typeface="Calibri" panose="020F0502020204030204" pitchFamily="34" charset="0"/>
                <a:cs typeface="Times New Roman" panose="02020603050405020304" pitchFamily="18" charset="0"/>
              </a:rPr>
              <a:t> associate al coinvolgimento dei genitori rispecchiano in parte anche le differenze nel </a:t>
            </a:r>
            <a:r>
              <a:rPr lang="it-IT" sz="2000" i="1" dirty="0">
                <a:latin typeface="+mj-lt"/>
                <a:ea typeface="Calibri" panose="020F0502020204030204" pitchFamily="34" charset="0"/>
                <a:cs typeface="Times New Roman" panose="02020603050405020304" pitchFamily="18" charset="0"/>
              </a:rPr>
              <a:t>background</a:t>
            </a:r>
            <a:r>
              <a:rPr lang="it-IT" sz="2000" dirty="0">
                <a:latin typeface="+mj-lt"/>
                <a:ea typeface="Calibri" panose="020F0502020204030204" pitchFamily="34" charset="0"/>
                <a:cs typeface="Times New Roman" panose="02020603050405020304" pitchFamily="18" charset="0"/>
              </a:rPr>
              <a:t> socio-economico e culturale delle famiglie, poiché, in media, gli studenti provenienti da contesti familiari socio-economicamente avvantaggiati godono di un ambiente che favorisce l'apprendimento in molti modi, incluso quello di avere genitori maggiormente coinvolti. Per tale motivo viene calcolato un </a:t>
            </a:r>
            <a:r>
              <a:rPr lang="it-IT" sz="2000" dirty="0" smtClean="0">
                <a:latin typeface="+mj-lt"/>
                <a:ea typeface="Calibri" panose="020F0502020204030204" pitchFamily="34" charset="0"/>
                <a:cs typeface="Times New Roman" panose="02020603050405020304" pitchFamily="18" charset="0"/>
              </a:rPr>
              <a:t>modello </a:t>
            </a:r>
            <a:r>
              <a:rPr lang="it-IT" sz="2000" dirty="0">
                <a:latin typeface="+mj-lt"/>
                <a:ea typeface="Calibri" panose="020F0502020204030204" pitchFamily="34" charset="0"/>
                <a:cs typeface="Times New Roman" panose="02020603050405020304" pitchFamily="18" charset="0"/>
              </a:rPr>
              <a:t>di regressione al fine di depurare l’esito anche dall’effetto </a:t>
            </a:r>
            <a:r>
              <a:rPr lang="it-IT" sz="2000" i="1" dirty="0">
                <a:latin typeface="+mj-lt"/>
                <a:ea typeface="Calibri" panose="020F0502020204030204" pitchFamily="34" charset="0"/>
                <a:cs typeface="Times New Roman" panose="02020603050405020304" pitchFamily="18" charset="0"/>
              </a:rPr>
              <a:t>background</a:t>
            </a:r>
            <a:r>
              <a:rPr lang="it-IT" sz="2000" dirty="0">
                <a:latin typeface="+mj-lt"/>
                <a:ea typeface="Calibri" panose="020F0502020204030204" pitchFamily="34" charset="0"/>
                <a:cs typeface="Times New Roman" panose="02020603050405020304" pitchFamily="18" charset="0"/>
              </a:rPr>
              <a:t>.</a:t>
            </a:r>
          </a:p>
        </p:txBody>
      </p:sp>
      <p:sp>
        <p:nvSpPr>
          <p:cNvPr id="3" name="CasellaDiTesto 2"/>
          <p:cNvSpPr txBox="1"/>
          <p:nvPr/>
        </p:nvSpPr>
        <p:spPr>
          <a:xfrm>
            <a:off x="2051437" y="850790"/>
            <a:ext cx="4627659" cy="461665"/>
          </a:xfrm>
          <a:prstGeom prst="rect">
            <a:avLst/>
          </a:prstGeom>
          <a:noFill/>
        </p:spPr>
        <p:txBody>
          <a:bodyPr wrap="square" rtlCol="0">
            <a:spAutoFit/>
          </a:bodyPr>
          <a:lstStyle/>
          <a:p>
            <a:r>
              <a:rPr lang="it-IT" sz="2400" dirty="0">
                <a:latin typeface="+mj-lt"/>
                <a:ea typeface="Calibri" panose="020F0502020204030204" pitchFamily="34" charset="0"/>
              </a:rPr>
              <a:t>Il background socioeconomico</a:t>
            </a:r>
          </a:p>
        </p:txBody>
      </p:sp>
    </p:spTree>
    <p:extLst>
      <p:ext uri="{BB962C8B-B14F-4D97-AF65-F5344CB8AC3E}">
        <p14:creationId xmlns:p14="http://schemas.microsoft.com/office/powerpoint/2010/main" val="26913747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59549" y="513285"/>
            <a:ext cx="812071" cy="816577"/>
          </a:xfrm>
          <a:prstGeom prst="rect">
            <a:avLst/>
          </a:prstGeom>
        </p:spPr>
      </p:pic>
      <p:pic>
        <p:nvPicPr>
          <p:cNvPr id="8" name="Immagin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9107" y="513285"/>
            <a:ext cx="748944" cy="850913"/>
          </a:xfrm>
          <a:prstGeom prst="rect">
            <a:avLst/>
          </a:prstGeom>
        </p:spPr>
      </p:pic>
      <p:graphicFrame>
        <p:nvGraphicFramePr>
          <p:cNvPr id="2" name="Tabella 1"/>
          <p:cNvGraphicFramePr>
            <a:graphicFrameLocks noGrp="1"/>
          </p:cNvGraphicFramePr>
          <p:nvPr>
            <p:extLst>
              <p:ext uri="{D42A27DB-BD31-4B8C-83A1-F6EECF244321}">
                <p14:modId xmlns:p14="http://schemas.microsoft.com/office/powerpoint/2010/main" val="4240443606"/>
              </p:ext>
            </p:extLst>
          </p:nvPr>
        </p:nvGraphicFramePr>
        <p:xfrm>
          <a:off x="822325" y="3260408"/>
          <a:ext cx="7543800" cy="1872001"/>
        </p:xfrm>
        <a:graphic>
          <a:graphicData uri="http://schemas.openxmlformats.org/drawingml/2006/table">
            <a:tbl>
              <a:tblPr firstRow="1" firstCol="1" bandRow="1">
                <a:tableStyleId>{5C22544A-7EE6-4342-B048-85BDC9FD1C3A}</a:tableStyleId>
              </a:tblPr>
              <a:tblGrid>
                <a:gridCol w="1508760">
                  <a:extLst>
                    <a:ext uri="{9D8B030D-6E8A-4147-A177-3AD203B41FA5}">
                      <a16:colId xmlns:a16="http://schemas.microsoft.com/office/drawing/2014/main" val="425849096"/>
                    </a:ext>
                  </a:extLst>
                </a:gridCol>
                <a:gridCol w="1508760">
                  <a:extLst>
                    <a:ext uri="{9D8B030D-6E8A-4147-A177-3AD203B41FA5}">
                      <a16:colId xmlns:a16="http://schemas.microsoft.com/office/drawing/2014/main" val="1453572271"/>
                    </a:ext>
                  </a:extLst>
                </a:gridCol>
                <a:gridCol w="1508760">
                  <a:extLst>
                    <a:ext uri="{9D8B030D-6E8A-4147-A177-3AD203B41FA5}">
                      <a16:colId xmlns:a16="http://schemas.microsoft.com/office/drawing/2014/main" val="2350687559"/>
                    </a:ext>
                  </a:extLst>
                </a:gridCol>
                <a:gridCol w="1508760">
                  <a:extLst>
                    <a:ext uri="{9D8B030D-6E8A-4147-A177-3AD203B41FA5}">
                      <a16:colId xmlns:a16="http://schemas.microsoft.com/office/drawing/2014/main" val="3506567930"/>
                    </a:ext>
                  </a:extLst>
                </a:gridCol>
                <a:gridCol w="1508760">
                  <a:extLst>
                    <a:ext uri="{9D8B030D-6E8A-4147-A177-3AD203B41FA5}">
                      <a16:colId xmlns:a16="http://schemas.microsoft.com/office/drawing/2014/main" val="2993135141"/>
                    </a:ext>
                  </a:extLst>
                </a:gridCol>
              </a:tblGrid>
              <a:tr h="725509">
                <a:tc>
                  <a:txBody>
                    <a:bodyPr/>
                    <a:lstStyle/>
                    <a:p>
                      <a:pPr>
                        <a:lnSpc>
                          <a:spcPts val="1400"/>
                        </a:lnSpc>
                        <a:spcBef>
                          <a:spcPts val="300"/>
                        </a:spcBef>
                        <a:spcAft>
                          <a:spcPts val="300"/>
                        </a:spcAft>
                      </a:pPr>
                      <a:r>
                        <a:rPr lang="it-IT" sz="1000">
                          <a:effectLst/>
                        </a:rPr>
                        <a:t>Quanto è informato/a sui seguenti argomenti?</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gridSpan="2">
                  <a:txBody>
                    <a:bodyPr/>
                    <a:lstStyle/>
                    <a:p>
                      <a:pPr algn="ctr">
                        <a:lnSpc>
                          <a:spcPts val="1400"/>
                        </a:lnSpc>
                        <a:spcBef>
                          <a:spcPts val="300"/>
                        </a:spcBef>
                        <a:spcAft>
                          <a:spcPts val="300"/>
                        </a:spcAft>
                      </a:pPr>
                      <a:r>
                        <a:rPr lang="it-IT" sz="1000">
                          <a:effectLst/>
                        </a:rPr>
                        <a:t>Cambiamento climatico e riscaldamento globale</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hMerge="1">
                  <a:txBody>
                    <a:bodyPr/>
                    <a:lstStyle/>
                    <a:p>
                      <a:endParaRPr lang="it-IT"/>
                    </a:p>
                  </a:txBody>
                  <a:tcPr/>
                </a:tc>
                <a:tc gridSpan="2">
                  <a:txBody>
                    <a:bodyPr/>
                    <a:lstStyle/>
                    <a:p>
                      <a:pPr indent="4445" algn="ctr">
                        <a:lnSpc>
                          <a:spcPts val="1400"/>
                        </a:lnSpc>
                        <a:spcBef>
                          <a:spcPts val="300"/>
                        </a:spcBef>
                        <a:spcAft>
                          <a:spcPts val="300"/>
                        </a:spcAft>
                      </a:pPr>
                      <a:r>
                        <a:rPr lang="it-IT" sz="1000">
                          <a:effectLst/>
                        </a:rPr>
                        <a:t>Salute a livello mondiale (per esempio epidemie)</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hMerge="1">
                  <a:txBody>
                    <a:bodyPr/>
                    <a:lstStyle/>
                    <a:p>
                      <a:endParaRPr lang="it-IT"/>
                    </a:p>
                  </a:txBody>
                  <a:tcPr/>
                </a:tc>
                <a:extLst>
                  <a:ext uri="{0D108BD9-81ED-4DB2-BD59-A6C34878D82A}">
                    <a16:rowId xmlns:a16="http://schemas.microsoft.com/office/drawing/2014/main" val="1659358043"/>
                  </a:ext>
                </a:extLst>
              </a:tr>
              <a:tr h="286623">
                <a:tc>
                  <a:txBody>
                    <a:bodyPr/>
                    <a:lstStyle/>
                    <a:p>
                      <a:pPr>
                        <a:lnSpc>
                          <a:spcPts val="1400"/>
                        </a:lnSpc>
                        <a:spcBef>
                          <a:spcPts val="300"/>
                        </a:spcBef>
                        <a:spcAft>
                          <a:spcPts val="300"/>
                        </a:spcAft>
                      </a:pPr>
                      <a:r>
                        <a:rPr lang="it-IT" sz="1000">
                          <a:effectLst/>
                        </a:rPr>
                        <a:t>EqVar</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ts val="1400"/>
                        </a:lnSpc>
                        <a:spcBef>
                          <a:spcPts val="300"/>
                        </a:spcBef>
                        <a:spcAft>
                          <a:spcPts val="300"/>
                        </a:spcAft>
                      </a:pPr>
                      <a:r>
                        <a:rPr lang="it-IT" sz="1000">
                          <a:effectLst/>
                        </a:rPr>
                        <a:t>b</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ts val="1400"/>
                        </a:lnSpc>
                        <a:spcBef>
                          <a:spcPts val="300"/>
                        </a:spcBef>
                        <a:spcAft>
                          <a:spcPts val="300"/>
                        </a:spcAft>
                      </a:pPr>
                      <a:r>
                        <a:rPr lang="it-IT" sz="1000">
                          <a:effectLst/>
                        </a:rPr>
                        <a:t>b.t</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ts val="1400"/>
                        </a:lnSpc>
                        <a:spcBef>
                          <a:spcPts val="300"/>
                        </a:spcBef>
                        <a:spcAft>
                          <a:spcPts val="300"/>
                        </a:spcAft>
                      </a:pPr>
                      <a:r>
                        <a:rPr lang="it-IT" sz="1000">
                          <a:effectLst/>
                        </a:rPr>
                        <a:t>b</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ts val="1400"/>
                        </a:lnSpc>
                        <a:spcBef>
                          <a:spcPts val="300"/>
                        </a:spcBef>
                        <a:spcAft>
                          <a:spcPts val="300"/>
                        </a:spcAft>
                      </a:pPr>
                      <a:r>
                        <a:rPr lang="it-IT" sz="1000">
                          <a:effectLst/>
                        </a:rPr>
                        <a:t>b.t</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401955515"/>
                  </a:ext>
                </a:extLst>
              </a:tr>
              <a:tr h="286623">
                <a:tc>
                  <a:txBody>
                    <a:bodyPr/>
                    <a:lstStyle/>
                    <a:p>
                      <a:pPr>
                        <a:lnSpc>
                          <a:spcPts val="1400"/>
                        </a:lnSpc>
                        <a:spcBef>
                          <a:spcPts val="300"/>
                        </a:spcBef>
                        <a:spcAft>
                          <a:spcPts val="300"/>
                        </a:spcAft>
                      </a:pPr>
                      <a:r>
                        <a:rPr lang="it-IT" sz="1000">
                          <a:effectLst/>
                        </a:rPr>
                        <a:t>(CONSTANT)</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indent="180340" algn="ctr">
                        <a:lnSpc>
                          <a:spcPts val="1400"/>
                        </a:lnSpc>
                        <a:spcBef>
                          <a:spcPts val="300"/>
                        </a:spcBef>
                        <a:spcAft>
                          <a:spcPts val="300"/>
                        </a:spcAft>
                      </a:pPr>
                      <a:r>
                        <a:rPr lang="it-IT" sz="1000">
                          <a:effectLst/>
                        </a:rPr>
                        <a:t>456,41</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indent="180340" algn="ctr">
                        <a:lnSpc>
                          <a:spcPts val="1400"/>
                        </a:lnSpc>
                        <a:spcBef>
                          <a:spcPts val="300"/>
                        </a:spcBef>
                        <a:spcAft>
                          <a:spcPts val="300"/>
                        </a:spcAft>
                      </a:pPr>
                      <a:r>
                        <a:rPr lang="it-IT" sz="1000">
                          <a:effectLst/>
                        </a:rPr>
                        <a:t>95,18</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indent="180340" algn="ctr">
                        <a:lnSpc>
                          <a:spcPts val="1400"/>
                        </a:lnSpc>
                        <a:spcBef>
                          <a:spcPts val="300"/>
                        </a:spcBef>
                        <a:spcAft>
                          <a:spcPts val="300"/>
                        </a:spcAft>
                      </a:pPr>
                      <a:r>
                        <a:rPr lang="it-IT" sz="1000">
                          <a:effectLst/>
                        </a:rPr>
                        <a:t>478,84</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indent="180340" algn="ctr">
                        <a:lnSpc>
                          <a:spcPts val="1400"/>
                        </a:lnSpc>
                        <a:spcBef>
                          <a:spcPts val="300"/>
                        </a:spcBef>
                        <a:spcAft>
                          <a:spcPts val="300"/>
                        </a:spcAft>
                      </a:pPr>
                      <a:r>
                        <a:rPr lang="it-IT" sz="1000">
                          <a:effectLst/>
                        </a:rPr>
                        <a:t>118,38</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3393480439"/>
                  </a:ext>
                </a:extLst>
              </a:tr>
              <a:tr h="286623">
                <a:tc>
                  <a:txBody>
                    <a:bodyPr/>
                    <a:lstStyle/>
                    <a:p>
                      <a:pPr>
                        <a:lnSpc>
                          <a:spcPts val="1400"/>
                        </a:lnSpc>
                        <a:spcBef>
                          <a:spcPts val="300"/>
                        </a:spcBef>
                        <a:spcAft>
                          <a:spcPts val="300"/>
                        </a:spcAft>
                      </a:pPr>
                      <a:r>
                        <a:rPr lang="it-IT" sz="1000">
                          <a:effectLst/>
                        </a:rPr>
                        <a:t>ESCS</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indent="180340" algn="ctr">
                        <a:lnSpc>
                          <a:spcPts val="1400"/>
                        </a:lnSpc>
                        <a:spcBef>
                          <a:spcPts val="300"/>
                        </a:spcBef>
                        <a:spcAft>
                          <a:spcPts val="300"/>
                        </a:spcAft>
                      </a:pPr>
                      <a:r>
                        <a:rPr lang="it-IT" sz="1000">
                          <a:effectLst/>
                        </a:rPr>
                        <a:t>24,51</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indent="180340" algn="ctr">
                        <a:lnSpc>
                          <a:spcPts val="1400"/>
                        </a:lnSpc>
                        <a:spcBef>
                          <a:spcPts val="300"/>
                        </a:spcBef>
                        <a:spcAft>
                          <a:spcPts val="300"/>
                        </a:spcAft>
                      </a:pPr>
                      <a:r>
                        <a:rPr lang="it-IT" sz="1000">
                          <a:effectLst/>
                        </a:rPr>
                        <a:t>13,22</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indent="180340" algn="ctr">
                        <a:lnSpc>
                          <a:spcPts val="1400"/>
                        </a:lnSpc>
                        <a:spcBef>
                          <a:spcPts val="300"/>
                        </a:spcBef>
                        <a:spcAft>
                          <a:spcPts val="300"/>
                        </a:spcAft>
                      </a:pPr>
                      <a:r>
                        <a:rPr lang="it-IT" sz="1000">
                          <a:effectLst/>
                        </a:rPr>
                        <a:t>27,23</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indent="180340" algn="ctr">
                        <a:lnSpc>
                          <a:spcPts val="1400"/>
                        </a:lnSpc>
                        <a:spcBef>
                          <a:spcPts val="300"/>
                        </a:spcBef>
                        <a:spcAft>
                          <a:spcPts val="300"/>
                        </a:spcAft>
                      </a:pPr>
                      <a:r>
                        <a:rPr lang="it-IT" sz="1000">
                          <a:effectLst/>
                        </a:rPr>
                        <a:t>14,74</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3245187016"/>
                  </a:ext>
                </a:extLst>
              </a:tr>
              <a:tr h="286623">
                <a:tc>
                  <a:txBody>
                    <a:bodyPr/>
                    <a:lstStyle/>
                    <a:p>
                      <a:pPr>
                        <a:lnSpc>
                          <a:spcPts val="1400"/>
                        </a:lnSpc>
                        <a:spcBef>
                          <a:spcPts val="300"/>
                        </a:spcBef>
                        <a:spcAft>
                          <a:spcPts val="300"/>
                        </a:spcAft>
                      </a:pPr>
                      <a:r>
                        <a:rPr lang="it-IT" sz="1000">
                          <a:effectLst/>
                        </a:rPr>
                        <a:t>QST_VB</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indent="180340" algn="ctr">
                        <a:lnSpc>
                          <a:spcPts val="1400"/>
                        </a:lnSpc>
                        <a:spcBef>
                          <a:spcPts val="300"/>
                        </a:spcBef>
                        <a:spcAft>
                          <a:spcPts val="300"/>
                        </a:spcAft>
                      </a:pPr>
                      <a:r>
                        <a:rPr lang="it-IT" sz="1000">
                          <a:effectLst/>
                        </a:rPr>
                        <a:t>27,07</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indent="180340" algn="ctr">
                        <a:lnSpc>
                          <a:spcPts val="1400"/>
                        </a:lnSpc>
                        <a:spcBef>
                          <a:spcPts val="300"/>
                        </a:spcBef>
                        <a:spcAft>
                          <a:spcPts val="300"/>
                        </a:spcAft>
                      </a:pPr>
                      <a:r>
                        <a:rPr lang="it-IT" sz="1000">
                          <a:effectLst/>
                        </a:rPr>
                        <a:t>5,64</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indent="180340" algn="ctr">
                        <a:lnSpc>
                          <a:spcPts val="1400"/>
                        </a:lnSpc>
                        <a:spcBef>
                          <a:spcPts val="300"/>
                        </a:spcBef>
                        <a:spcAft>
                          <a:spcPts val="300"/>
                        </a:spcAft>
                      </a:pPr>
                      <a:r>
                        <a:rPr lang="it-IT" sz="1000">
                          <a:effectLst/>
                        </a:rPr>
                        <a:t>1,19</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indent="180340" algn="ctr">
                        <a:lnSpc>
                          <a:spcPts val="1400"/>
                        </a:lnSpc>
                        <a:spcBef>
                          <a:spcPts val="300"/>
                        </a:spcBef>
                        <a:spcAft>
                          <a:spcPts val="300"/>
                        </a:spcAft>
                      </a:pPr>
                      <a:r>
                        <a:rPr lang="it-IT" sz="1000" dirty="0">
                          <a:effectLst/>
                        </a:rPr>
                        <a:t>0,31</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2499014470"/>
                  </a:ext>
                </a:extLst>
              </a:tr>
            </a:tbl>
          </a:graphicData>
        </a:graphic>
      </p:graphicFrame>
      <p:sp>
        <p:nvSpPr>
          <p:cNvPr id="3" name="Rettangolo 2"/>
          <p:cNvSpPr/>
          <p:nvPr/>
        </p:nvSpPr>
        <p:spPr>
          <a:xfrm>
            <a:off x="1756610" y="717867"/>
            <a:ext cx="5494979" cy="830997"/>
          </a:xfrm>
          <a:prstGeom prst="rect">
            <a:avLst/>
          </a:prstGeom>
        </p:spPr>
        <p:txBody>
          <a:bodyPr wrap="square">
            <a:spAutoFit/>
          </a:bodyPr>
          <a:lstStyle/>
          <a:p>
            <a:pPr>
              <a:spcBef>
                <a:spcPts val="600"/>
              </a:spcBef>
              <a:spcAft>
                <a:spcPts val="600"/>
              </a:spcAft>
            </a:pPr>
            <a:r>
              <a:rPr lang="it-IT" sz="2400" dirty="0">
                <a:latin typeface="+mj-lt"/>
                <a:ea typeface="Calibri" panose="020F0502020204030204" pitchFamily="34" charset="0"/>
              </a:rPr>
              <a:t>Tabella 5 – Domande Q22_1 e Q22_2 – analisi di regressione</a:t>
            </a:r>
          </a:p>
        </p:txBody>
      </p:sp>
    </p:spTree>
    <p:extLst>
      <p:ext uri="{BB962C8B-B14F-4D97-AF65-F5344CB8AC3E}">
        <p14:creationId xmlns:p14="http://schemas.microsoft.com/office/powerpoint/2010/main" val="12743061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59549" y="513285"/>
            <a:ext cx="812071" cy="816577"/>
          </a:xfrm>
          <a:prstGeom prst="rect">
            <a:avLst/>
          </a:prstGeom>
        </p:spPr>
      </p:pic>
      <p:pic>
        <p:nvPicPr>
          <p:cNvPr id="8" name="Immagin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107" y="513285"/>
            <a:ext cx="748944" cy="850913"/>
          </a:xfrm>
          <a:prstGeom prst="rect">
            <a:avLst/>
          </a:prstGeom>
        </p:spPr>
      </p:pic>
      <p:graphicFrame>
        <p:nvGraphicFramePr>
          <p:cNvPr id="2" name="Tabella 1"/>
          <p:cNvGraphicFramePr>
            <a:graphicFrameLocks noGrp="1"/>
          </p:cNvGraphicFramePr>
          <p:nvPr>
            <p:extLst>
              <p:ext uri="{D42A27DB-BD31-4B8C-83A1-F6EECF244321}">
                <p14:modId xmlns:p14="http://schemas.microsoft.com/office/powerpoint/2010/main" val="2812117531"/>
              </p:ext>
            </p:extLst>
          </p:nvPr>
        </p:nvGraphicFramePr>
        <p:xfrm>
          <a:off x="822324" y="2990533"/>
          <a:ext cx="7543802" cy="2304000"/>
        </p:xfrm>
        <a:graphic>
          <a:graphicData uri="http://schemas.openxmlformats.org/drawingml/2006/table">
            <a:tbl>
              <a:tblPr firstRow="1" firstCol="1" bandRow="1">
                <a:tableStyleId>{5C22544A-7EE6-4342-B048-85BDC9FD1C3A}</a:tableStyleId>
              </a:tblPr>
              <a:tblGrid>
                <a:gridCol w="1077686">
                  <a:extLst>
                    <a:ext uri="{9D8B030D-6E8A-4147-A177-3AD203B41FA5}">
                      <a16:colId xmlns:a16="http://schemas.microsoft.com/office/drawing/2014/main" val="151260559"/>
                    </a:ext>
                  </a:extLst>
                </a:gridCol>
                <a:gridCol w="1077686">
                  <a:extLst>
                    <a:ext uri="{9D8B030D-6E8A-4147-A177-3AD203B41FA5}">
                      <a16:colId xmlns:a16="http://schemas.microsoft.com/office/drawing/2014/main" val="4162263831"/>
                    </a:ext>
                  </a:extLst>
                </a:gridCol>
                <a:gridCol w="1077686">
                  <a:extLst>
                    <a:ext uri="{9D8B030D-6E8A-4147-A177-3AD203B41FA5}">
                      <a16:colId xmlns:a16="http://schemas.microsoft.com/office/drawing/2014/main" val="2886655237"/>
                    </a:ext>
                  </a:extLst>
                </a:gridCol>
                <a:gridCol w="1077686">
                  <a:extLst>
                    <a:ext uri="{9D8B030D-6E8A-4147-A177-3AD203B41FA5}">
                      <a16:colId xmlns:a16="http://schemas.microsoft.com/office/drawing/2014/main" val="3865786944"/>
                    </a:ext>
                  </a:extLst>
                </a:gridCol>
                <a:gridCol w="1077686">
                  <a:extLst>
                    <a:ext uri="{9D8B030D-6E8A-4147-A177-3AD203B41FA5}">
                      <a16:colId xmlns:a16="http://schemas.microsoft.com/office/drawing/2014/main" val="4205637436"/>
                    </a:ext>
                  </a:extLst>
                </a:gridCol>
                <a:gridCol w="1077686">
                  <a:extLst>
                    <a:ext uri="{9D8B030D-6E8A-4147-A177-3AD203B41FA5}">
                      <a16:colId xmlns:a16="http://schemas.microsoft.com/office/drawing/2014/main" val="2515079283"/>
                    </a:ext>
                  </a:extLst>
                </a:gridCol>
                <a:gridCol w="1077686">
                  <a:extLst>
                    <a:ext uri="{9D8B030D-6E8A-4147-A177-3AD203B41FA5}">
                      <a16:colId xmlns:a16="http://schemas.microsoft.com/office/drawing/2014/main" val="4253065584"/>
                    </a:ext>
                  </a:extLst>
                </a:gridCol>
              </a:tblGrid>
              <a:tr h="1366780">
                <a:tc>
                  <a:txBody>
                    <a:bodyPr/>
                    <a:lstStyle/>
                    <a:p>
                      <a:pPr>
                        <a:lnSpc>
                          <a:spcPts val="1400"/>
                        </a:lnSpc>
                        <a:spcBef>
                          <a:spcPts val="300"/>
                        </a:spcBef>
                        <a:spcAft>
                          <a:spcPts val="300"/>
                        </a:spcAft>
                      </a:pPr>
                      <a:r>
                        <a:rPr lang="it-IT" sz="1000">
                          <a:effectLst/>
                        </a:rPr>
                        <a:t>È coinvolto/a nelle seguenti attività?</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gridSpan="2">
                  <a:txBody>
                    <a:bodyPr/>
                    <a:lstStyle/>
                    <a:p>
                      <a:pPr indent="8255" algn="ctr">
                        <a:lnSpc>
                          <a:spcPts val="1400"/>
                        </a:lnSpc>
                        <a:spcBef>
                          <a:spcPts val="300"/>
                        </a:spcBef>
                        <a:spcAft>
                          <a:spcPts val="300"/>
                        </a:spcAft>
                      </a:pPr>
                      <a:r>
                        <a:rPr lang="it-IT" sz="1000">
                          <a:effectLst/>
                        </a:rPr>
                        <a:t>Per tutelare l'ambiente, riduco l'energia che uso a casa (per esempio spegnendo l'impianto di riscaldamento, dell'aria condizionata o spegnendo le luci quando esco da una stanza).</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hMerge="1">
                  <a:txBody>
                    <a:bodyPr/>
                    <a:lstStyle/>
                    <a:p>
                      <a:endParaRPr lang="it-IT"/>
                    </a:p>
                  </a:txBody>
                  <a:tcPr/>
                </a:tc>
                <a:tc gridSpan="2">
                  <a:txBody>
                    <a:bodyPr/>
                    <a:lstStyle/>
                    <a:p>
                      <a:pPr algn="ctr">
                        <a:lnSpc>
                          <a:spcPts val="1400"/>
                        </a:lnSpc>
                        <a:spcBef>
                          <a:spcPts val="300"/>
                        </a:spcBef>
                        <a:spcAft>
                          <a:spcPts val="300"/>
                        </a:spcAft>
                      </a:pPr>
                      <a:r>
                        <a:rPr lang="it-IT" sz="1000" dirty="0">
                          <a:effectLst/>
                        </a:rPr>
                        <a:t>Scelgo certi prodotti secondo ragioni politiche, etiche o ambientali, anche se costano un po' di più.</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hMerge="1">
                  <a:txBody>
                    <a:bodyPr/>
                    <a:lstStyle/>
                    <a:p>
                      <a:endParaRPr lang="it-IT"/>
                    </a:p>
                  </a:txBody>
                  <a:tcPr/>
                </a:tc>
                <a:tc gridSpan="2">
                  <a:txBody>
                    <a:bodyPr/>
                    <a:lstStyle/>
                    <a:p>
                      <a:pPr algn="ctr">
                        <a:lnSpc>
                          <a:spcPts val="1400"/>
                        </a:lnSpc>
                        <a:spcBef>
                          <a:spcPts val="300"/>
                        </a:spcBef>
                        <a:spcAft>
                          <a:spcPts val="300"/>
                        </a:spcAft>
                      </a:pPr>
                      <a:r>
                        <a:rPr lang="it-IT" sz="1000">
                          <a:effectLst/>
                        </a:rPr>
                        <a:t>Boicotto prodotti o compagnie per ragioni politiche, etiche o ambientali.</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hMerge="1">
                  <a:txBody>
                    <a:bodyPr/>
                    <a:lstStyle/>
                    <a:p>
                      <a:endParaRPr lang="it-IT"/>
                    </a:p>
                  </a:txBody>
                  <a:tcPr/>
                </a:tc>
                <a:extLst>
                  <a:ext uri="{0D108BD9-81ED-4DB2-BD59-A6C34878D82A}">
                    <a16:rowId xmlns:a16="http://schemas.microsoft.com/office/drawing/2014/main" val="2623997091"/>
                  </a:ext>
                </a:extLst>
              </a:tr>
              <a:tr h="234305">
                <a:tc>
                  <a:txBody>
                    <a:bodyPr/>
                    <a:lstStyle/>
                    <a:p>
                      <a:pPr indent="180340">
                        <a:lnSpc>
                          <a:spcPts val="1400"/>
                        </a:lnSpc>
                        <a:spcBef>
                          <a:spcPts val="300"/>
                        </a:spcBef>
                        <a:spcAft>
                          <a:spcPts val="300"/>
                        </a:spcAft>
                      </a:pPr>
                      <a:r>
                        <a:rPr lang="it-IT" sz="1000">
                          <a:effectLst/>
                        </a:rPr>
                        <a:t>EqVar</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indent="180340" algn="ctr">
                        <a:lnSpc>
                          <a:spcPts val="1400"/>
                        </a:lnSpc>
                        <a:spcBef>
                          <a:spcPts val="300"/>
                        </a:spcBef>
                        <a:spcAft>
                          <a:spcPts val="300"/>
                        </a:spcAft>
                      </a:pPr>
                      <a:r>
                        <a:rPr lang="it-IT" sz="1000">
                          <a:effectLst/>
                        </a:rPr>
                        <a:t>b</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indent="180340" algn="ctr">
                        <a:lnSpc>
                          <a:spcPts val="1400"/>
                        </a:lnSpc>
                        <a:spcBef>
                          <a:spcPts val="300"/>
                        </a:spcBef>
                        <a:spcAft>
                          <a:spcPts val="300"/>
                        </a:spcAft>
                      </a:pPr>
                      <a:r>
                        <a:rPr lang="it-IT" sz="1000">
                          <a:effectLst/>
                        </a:rPr>
                        <a:t>b.t</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indent="180340" algn="ctr">
                        <a:lnSpc>
                          <a:spcPts val="1400"/>
                        </a:lnSpc>
                        <a:spcBef>
                          <a:spcPts val="300"/>
                        </a:spcBef>
                        <a:spcAft>
                          <a:spcPts val="300"/>
                        </a:spcAft>
                      </a:pPr>
                      <a:r>
                        <a:rPr lang="it-IT" sz="1000">
                          <a:effectLst/>
                        </a:rPr>
                        <a:t>b</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indent="180340" algn="ctr">
                        <a:lnSpc>
                          <a:spcPts val="1400"/>
                        </a:lnSpc>
                        <a:spcBef>
                          <a:spcPts val="300"/>
                        </a:spcBef>
                        <a:spcAft>
                          <a:spcPts val="300"/>
                        </a:spcAft>
                      </a:pPr>
                      <a:r>
                        <a:rPr lang="it-IT" sz="1000">
                          <a:effectLst/>
                        </a:rPr>
                        <a:t>b.t</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indent="180340" algn="ctr">
                        <a:lnSpc>
                          <a:spcPts val="1400"/>
                        </a:lnSpc>
                        <a:spcBef>
                          <a:spcPts val="300"/>
                        </a:spcBef>
                        <a:spcAft>
                          <a:spcPts val="300"/>
                        </a:spcAft>
                      </a:pPr>
                      <a:r>
                        <a:rPr lang="it-IT" sz="1000">
                          <a:effectLst/>
                        </a:rPr>
                        <a:t>b</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indent="180340" algn="ctr">
                        <a:lnSpc>
                          <a:spcPts val="1400"/>
                        </a:lnSpc>
                        <a:spcBef>
                          <a:spcPts val="300"/>
                        </a:spcBef>
                        <a:spcAft>
                          <a:spcPts val="300"/>
                        </a:spcAft>
                      </a:pPr>
                      <a:r>
                        <a:rPr lang="it-IT" sz="1000">
                          <a:effectLst/>
                        </a:rPr>
                        <a:t>b.t</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847013181"/>
                  </a:ext>
                </a:extLst>
              </a:tr>
              <a:tr h="234305">
                <a:tc>
                  <a:txBody>
                    <a:bodyPr/>
                    <a:lstStyle/>
                    <a:p>
                      <a:pPr indent="180340">
                        <a:lnSpc>
                          <a:spcPts val="1400"/>
                        </a:lnSpc>
                        <a:spcBef>
                          <a:spcPts val="300"/>
                        </a:spcBef>
                        <a:spcAft>
                          <a:spcPts val="300"/>
                        </a:spcAft>
                      </a:pPr>
                      <a:r>
                        <a:rPr lang="it-IT" sz="1000">
                          <a:effectLst/>
                        </a:rPr>
                        <a:t>(CONSTANT)</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indent="180340" algn="ctr">
                        <a:lnSpc>
                          <a:spcPts val="1400"/>
                        </a:lnSpc>
                        <a:spcBef>
                          <a:spcPts val="300"/>
                        </a:spcBef>
                        <a:spcAft>
                          <a:spcPts val="300"/>
                        </a:spcAft>
                      </a:pPr>
                      <a:r>
                        <a:rPr lang="it-IT" sz="1000">
                          <a:effectLst/>
                        </a:rPr>
                        <a:t>463,82</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indent="180340" algn="ctr">
                        <a:lnSpc>
                          <a:spcPts val="1400"/>
                        </a:lnSpc>
                        <a:spcBef>
                          <a:spcPts val="300"/>
                        </a:spcBef>
                        <a:spcAft>
                          <a:spcPts val="300"/>
                        </a:spcAft>
                      </a:pPr>
                      <a:r>
                        <a:rPr lang="it-IT" sz="1000">
                          <a:effectLst/>
                        </a:rPr>
                        <a:t>74,71</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indent="180340" algn="ctr">
                        <a:lnSpc>
                          <a:spcPts val="1400"/>
                        </a:lnSpc>
                        <a:spcBef>
                          <a:spcPts val="300"/>
                        </a:spcBef>
                        <a:spcAft>
                          <a:spcPts val="300"/>
                        </a:spcAft>
                      </a:pPr>
                      <a:r>
                        <a:rPr lang="it-IT" sz="1000">
                          <a:effectLst/>
                        </a:rPr>
                        <a:t>477,59</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indent="180340" algn="ctr">
                        <a:lnSpc>
                          <a:spcPts val="1400"/>
                        </a:lnSpc>
                        <a:spcBef>
                          <a:spcPts val="300"/>
                        </a:spcBef>
                        <a:spcAft>
                          <a:spcPts val="300"/>
                        </a:spcAft>
                      </a:pPr>
                      <a:r>
                        <a:rPr lang="it-IT" sz="1000">
                          <a:effectLst/>
                        </a:rPr>
                        <a:t>175,60</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indent="180340" algn="ctr">
                        <a:lnSpc>
                          <a:spcPts val="1400"/>
                        </a:lnSpc>
                        <a:spcBef>
                          <a:spcPts val="300"/>
                        </a:spcBef>
                        <a:spcAft>
                          <a:spcPts val="300"/>
                        </a:spcAft>
                      </a:pPr>
                      <a:r>
                        <a:rPr lang="it-IT" sz="1000">
                          <a:effectLst/>
                        </a:rPr>
                        <a:t>478,04</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indent="180340" algn="ctr">
                        <a:lnSpc>
                          <a:spcPts val="1400"/>
                        </a:lnSpc>
                        <a:spcBef>
                          <a:spcPts val="300"/>
                        </a:spcBef>
                        <a:spcAft>
                          <a:spcPts val="300"/>
                        </a:spcAft>
                      </a:pPr>
                      <a:r>
                        <a:rPr lang="it-IT" sz="1000">
                          <a:effectLst/>
                        </a:rPr>
                        <a:t>189,16</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2130357967"/>
                  </a:ext>
                </a:extLst>
              </a:tr>
              <a:tr h="234305">
                <a:tc>
                  <a:txBody>
                    <a:bodyPr/>
                    <a:lstStyle/>
                    <a:p>
                      <a:pPr indent="180340">
                        <a:lnSpc>
                          <a:spcPts val="1400"/>
                        </a:lnSpc>
                        <a:spcBef>
                          <a:spcPts val="300"/>
                        </a:spcBef>
                        <a:spcAft>
                          <a:spcPts val="300"/>
                        </a:spcAft>
                      </a:pPr>
                      <a:r>
                        <a:rPr lang="it-IT" sz="1000">
                          <a:effectLst/>
                        </a:rPr>
                        <a:t>ESCS</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indent="180340" algn="ctr">
                        <a:lnSpc>
                          <a:spcPts val="1400"/>
                        </a:lnSpc>
                        <a:spcBef>
                          <a:spcPts val="300"/>
                        </a:spcBef>
                        <a:spcAft>
                          <a:spcPts val="300"/>
                        </a:spcAft>
                      </a:pPr>
                      <a:r>
                        <a:rPr lang="it-IT" sz="1000">
                          <a:effectLst/>
                        </a:rPr>
                        <a:t>27,15</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indent="180340" algn="ctr">
                        <a:lnSpc>
                          <a:spcPts val="1400"/>
                        </a:lnSpc>
                        <a:spcBef>
                          <a:spcPts val="300"/>
                        </a:spcBef>
                        <a:spcAft>
                          <a:spcPts val="300"/>
                        </a:spcAft>
                      </a:pPr>
                      <a:r>
                        <a:rPr lang="it-IT" sz="1000">
                          <a:effectLst/>
                        </a:rPr>
                        <a:t>14,54</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indent="180340" algn="ctr">
                        <a:lnSpc>
                          <a:spcPts val="1400"/>
                        </a:lnSpc>
                        <a:spcBef>
                          <a:spcPts val="300"/>
                        </a:spcBef>
                        <a:spcAft>
                          <a:spcPts val="300"/>
                        </a:spcAft>
                      </a:pPr>
                      <a:r>
                        <a:rPr lang="it-IT" sz="1000">
                          <a:effectLst/>
                        </a:rPr>
                        <a:t>27,27</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indent="180340" algn="ctr">
                        <a:lnSpc>
                          <a:spcPts val="1400"/>
                        </a:lnSpc>
                        <a:spcBef>
                          <a:spcPts val="300"/>
                        </a:spcBef>
                        <a:spcAft>
                          <a:spcPts val="300"/>
                        </a:spcAft>
                      </a:pPr>
                      <a:r>
                        <a:rPr lang="it-IT" sz="1000">
                          <a:effectLst/>
                        </a:rPr>
                        <a:t>14,89</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indent="180340" algn="ctr">
                        <a:lnSpc>
                          <a:spcPts val="1400"/>
                        </a:lnSpc>
                        <a:spcBef>
                          <a:spcPts val="300"/>
                        </a:spcBef>
                        <a:spcAft>
                          <a:spcPts val="300"/>
                        </a:spcAft>
                      </a:pPr>
                      <a:r>
                        <a:rPr lang="it-IT" sz="1000">
                          <a:effectLst/>
                        </a:rPr>
                        <a:t>26,56</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indent="180340" algn="ctr">
                        <a:lnSpc>
                          <a:spcPts val="1400"/>
                        </a:lnSpc>
                        <a:spcBef>
                          <a:spcPts val="300"/>
                        </a:spcBef>
                        <a:spcAft>
                          <a:spcPts val="300"/>
                        </a:spcAft>
                      </a:pPr>
                      <a:r>
                        <a:rPr lang="it-IT" sz="1000">
                          <a:effectLst/>
                        </a:rPr>
                        <a:t>14,31</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1681158087"/>
                  </a:ext>
                </a:extLst>
              </a:tr>
              <a:tr h="234305">
                <a:tc>
                  <a:txBody>
                    <a:bodyPr/>
                    <a:lstStyle/>
                    <a:p>
                      <a:pPr indent="180340">
                        <a:lnSpc>
                          <a:spcPts val="1400"/>
                        </a:lnSpc>
                        <a:spcBef>
                          <a:spcPts val="300"/>
                        </a:spcBef>
                        <a:spcAft>
                          <a:spcPts val="300"/>
                        </a:spcAft>
                      </a:pPr>
                      <a:r>
                        <a:rPr lang="it-IT" sz="1000">
                          <a:effectLst/>
                        </a:rPr>
                        <a:t>QST_VB</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indent="180340" algn="ctr">
                        <a:lnSpc>
                          <a:spcPts val="1400"/>
                        </a:lnSpc>
                        <a:spcBef>
                          <a:spcPts val="300"/>
                        </a:spcBef>
                        <a:spcAft>
                          <a:spcPts val="300"/>
                        </a:spcAft>
                      </a:pPr>
                      <a:r>
                        <a:rPr lang="it-IT" sz="1000">
                          <a:effectLst/>
                        </a:rPr>
                        <a:t>17,47</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indent="180340" algn="ctr">
                        <a:lnSpc>
                          <a:spcPts val="1400"/>
                        </a:lnSpc>
                        <a:spcBef>
                          <a:spcPts val="300"/>
                        </a:spcBef>
                        <a:spcAft>
                          <a:spcPts val="300"/>
                        </a:spcAft>
                      </a:pPr>
                      <a:r>
                        <a:rPr lang="it-IT" sz="1000">
                          <a:effectLst/>
                        </a:rPr>
                        <a:t>3,04</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indent="180340" algn="ctr">
                        <a:lnSpc>
                          <a:spcPts val="1400"/>
                        </a:lnSpc>
                        <a:spcBef>
                          <a:spcPts val="300"/>
                        </a:spcBef>
                        <a:spcAft>
                          <a:spcPts val="300"/>
                        </a:spcAft>
                      </a:pPr>
                      <a:r>
                        <a:rPr lang="it-IT" sz="1000">
                          <a:effectLst/>
                        </a:rPr>
                        <a:t>5,13</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indent="180340" algn="ctr">
                        <a:lnSpc>
                          <a:spcPts val="1400"/>
                        </a:lnSpc>
                        <a:spcBef>
                          <a:spcPts val="300"/>
                        </a:spcBef>
                        <a:spcAft>
                          <a:spcPts val="300"/>
                        </a:spcAft>
                      </a:pPr>
                      <a:r>
                        <a:rPr lang="it-IT" sz="1000">
                          <a:effectLst/>
                        </a:rPr>
                        <a:t>1,94</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indent="180340" algn="ctr">
                        <a:lnSpc>
                          <a:spcPts val="1400"/>
                        </a:lnSpc>
                        <a:spcBef>
                          <a:spcPts val="300"/>
                        </a:spcBef>
                        <a:spcAft>
                          <a:spcPts val="300"/>
                        </a:spcAft>
                      </a:pPr>
                      <a:r>
                        <a:rPr lang="it-IT" sz="1000">
                          <a:effectLst/>
                        </a:rPr>
                        <a:t>11,28</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indent="180340" algn="ctr">
                        <a:lnSpc>
                          <a:spcPts val="1400"/>
                        </a:lnSpc>
                        <a:spcBef>
                          <a:spcPts val="300"/>
                        </a:spcBef>
                        <a:spcAft>
                          <a:spcPts val="300"/>
                        </a:spcAft>
                      </a:pPr>
                      <a:r>
                        <a:rPr lang="it-IT" sz="1000" dirty="0">
                          <a:effectLst/>
                        </a:rPr>
                        <a:t>2,97</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2143878361"/>
                  </a:ext>
                </a:extLst>
              </a:tr>
            </a:tbl>
          </a:graphicData>
        </a:graphic>
      </p:graphicFrame>
      <p:sp>
        <p:nvSpPr>
          <p:cNvPr id="3" name="Rettangolo 2"/>
          <p:cNvSpPr/>
          <p:nvPr/>
        </p:nvSpPr>
        <p:spPr>
          <a:xfrm>
            <a:off x="2045368" y="683531"/>
            <a:ext cx="5937742" cy="830997"/>
          </a:xfrm>
          <a:prstGeom prst="rect">
            <a:avLst/>
          </a:prstGeom>
        </p:spPr>
        <p:txBody>
          <a:bodyPr wrap="square">
            <a:spAutoFit/>
          </a:bodyPr>
          <a:lstStyle/>
          <a:p>
            <a:pPr>
              <a:spcBef>
                <a:spcPts val="600"/>
              </a:spcBef>
              <a:spcAft>
                <a:spcPts val="600"/>
              </a:spcAft>
            </a:pPr>
            <a:r>
              <a:rPr lang="it-IT" sz="2400" dirty="0">
                <a:latin typeface="+mj-lt"/>
                <a:ea typeface="Calibri" panose="020F0502020204030204" pitchFamily="34" charset="0"/>
              </a:rPr>
              <a:t>Tabella 6 – Domande Q23_1, Q23_3 e Q23_6 – analisi di regressione</a:t>
            </a:r>
          </a:p>
        </p:txBody>
      </p:sp>
    </p:spTree>
    <p:extLst>
      <p:ext uri="{BB962C8B-B14F-4D97-AF65-F5344CB8AC3E}">
        <p14:creationId xmlns:p14="http://schemas.microsoft.com/office/powerpoint/2010/main" val="136428665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59549" y="513285"/>
            <a:ext cx="812071" cy="816577"/>
          </a:xfrm>
          <a:prstGeom prst="rect">
            <a:avLst/>
          </a:prstGeom>
        </p:spPr>
      </p:pic>
      <p:pic>
        <p:nvPicPr>
          <p:cNvPr id="8" name="Immagin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9107" y="513285"/>
            <a:ext cx="748944" cy="850913"/>
          </a:xfrm>
          <a:prstGeom prst="rect">
            <a:avLst/>
          </a:prstGeom>
        </p:spPr>
      </p:pic>
      <p:graphicFrame>
        <p:nvGraphicFramePr>
          <p:cNvPr id="2" name="Tabella 1"/>
          <p:cNvGraphicFramePr>
            <a:graphicFrameLocks noGrp="1"/>
          </p:cNvGraphicFramePr>
          <p:nvPr>
            <p:extLst>
              <p:ext uri="{D42A27DB-BD31-4B8C-83A1-F6EECF244321}">
                <p14:modId xmlns:p14="http://schemas.microsoft.com/office/powerpoint/2010/main" val="4176884919"/>
              </p:ext>
            </p:extLst>
          </p:nvPr>
        </p:nvGraphicFramePr>
        <p:xfrm>
          <a:off x="822325" y="3256280"/>
          <a:ext cx="7543800" cy="2051999"/>
        </p:xfrm>
        <a:graphic>
          <a:graphicData uri="http://schemas.openxmlformats.org/drawingml/2006/table">
            <a:tbl>
              <a:tblPr firstRow="1" firstCol="1" bandRow="1">
                <a:tableStyleId>{5C22544A-7EE6-4342-B048-85BDC9FD1C3A}</a:tableStyleId>
              </a:tblPr>
              <a:tblGrid>
                <a:gridCol w="1508760">
                  <a:extLst>
                    <a:ext uri="{9D8B030D-6E8A-4147-A177-3AD203B41FA5}">
                      <a16:colId xmlns:a16="http://schemas.microsoft.com/office/drawing/2014/main" val="3729839302"/>
                    </a:ext>
                  </a:extLst>
                </a:gridCol>
                <a:gridCol w="1508760">
                  <a:extLst>
                    <a:ext uri="{9D8B030D-6E8A-4147-A177-3AD203B41FA5}">
                      <a16:colId xmlns:a16="http://schemas.microsoft.com/office/drawing/2014/main" val="3648312951"/>
                    </a:ext>
                  </a:extLst>
                </a:gridCol>
                <a:gridCol w="1508760">
                  <a:extLst>
                    <a:ext uri="{9D8B030D-6E8A-4147-A177-3AD203B41FA5}">
                      <a16:colId xmlns:a16="http://schemas.microsoft.com/office/drawing/2014/main" val="886502069"/>
                    </a:ext>
                  </a:extLst>
                </a:gridCol>
                <a:gridCol w="1508760">
                  <a:extLst>
                    <a:ext uri="{9D8B030D-6E8A-4147-A177-3AD203B41FA5}">
                      <a16:colId xmlns:a16="http://schemas.microsoft.com/office/drawing/2014/main" val="3830713014"/>
                    </a:ext>
                  </a:extLst>
                </a:gridCol>
                <a:gridCol w="1508760">
                  <a:extLst>
                    <a:ext uri="{9D8B030D-6E8A-4147-A177-3AD203B41FA5}">
                      <a16:colId xmlns:a16="http://schemas.microsoft.com/office/drawing/2014/main" val="333178618"/>
                    </a:ext>
                  </a:extLst>
                </a:gridCol>
              </a:tblGrid>
              <a:tr h="803911">
                <a:tc>
                  <a:txBody>
                    <a:bodyPr/>
                    <a:lstStyle/>
                    <a:p>
                      <a:pPr>
                        <a:lnSpc>
                          <a:spcPts val="1400"/>
                        </a:lnSpc>
                        <a:spcBef>
                          <a:spcPts val="300"/>
                        </a:spcBef>
                        <a:spcAft>
                          <a:spcPts val="300"/>
                        </a:spcAft>
                      </a:pPr>
                      <a:r>
                        <a:rPr lang="it-IT" sz="1000">
                          <a:effectLst/>
                        </a:rPr>
                        <a:t>Quanto è interessato ai seguenti temi?</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gridSpan="2">
                  <a:txBody>
                    <a:bodyPr/>
                    <a:lstStyle/>
                    <a:p>
                      <a:pPr algn="ctr">
                        <a:lnSpc>
                          <a:spcPts val="1400"/>
                        </a:lnSpc>
                        <a:spcBef>
                          <a:spcPts val="300"/>
                        </a:spcBef>
                        <a:spcAft>
                          <a:spcPts val="300"/>
                        </a:spcAft>
                      </a:pPr>
                      <a:r>
                        <a:rPr lang="it-IT" sz="1000">
                          <a:effectLst/>
                        </a:rPr>
                        <a:t>Questioni ambientali che riguardano il suo paese</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hMerge="1">
                  <a:txBody>
                    <a:bodyPr/>
                    <a:lstStyle/>
                    <a:p>
                      <a:endParaRPr lang="it-IT"/>
                    </a:p>
                  </a:txBody>
                  <a:tcPr/>
                </a:tc>
                <a:tc gridSpan="2">
                  <a:txBody>
                    <a:bodyPr/>
                    <a:lstStyle/>
                    <a:p>
                      <a:pPr algn="ctr">
                        <a:lnSpc>
                          <a:spcPts val="1400"/>
                        </a:lnSpc>
                        <a:spcBef>
                          <a:spcPts val="300"/>
                        </a:spcBef>
                        <a:spcAft>
                          <a:spcPts val="300"/>
                        </a:spcAft>
                      </a:pPr>
                      <a:r>
                        <a:rPr lang="it-IT" sz="1000" dirty="0">
                          <a:effectLst/>
                        </a:rPr>
                        <a:t>Questioni ambientali che riguardano altri paesi</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hMerge="1">
                  <a:txBody>
                    <a:bodyPr/>
                    <a:lstStyle/>
                    <a:p>
                      <a:endParaRPr lang="it-IT"/>
                    </a:p>
                  </a:txBody>
                  <a:tcPr/>
                </a:tc>
                <a:extLst>
                  <a:ext uri="{0D108BD9-81ED-4DB2-BD59-A6C34878D82A}">
                    <a16:rowId xmlns:a16="http://schemas.microsoft.com/office/drawing/2014/main" val="3757201788"/>
                  </a:ext>
                </a:extLst>
              </a:tr>
              <a:tr h="312022">
                <a:tc>
                  <a:txBody>
                    <a:bodyPr/>
                    <a:lstStyle/>
                    <a:p>
                      <a:pPr indent="180340">
                        <a:lnSpc>
                          <a:spcPts val="1400"/>
                        </a:lnSpc>
                        <a:spcBef>
                          <a:spcPts val="300"/>
                        </a:spcBef>
                        <a:spcAft>
                          <a:spcPts val="300"/>
                        </a:spcAft>
                      </a:pPr>
                      <a:r>
                        <a:rPr lang="it-IT" sz="1000">
                          <a:effectLst/>
                        </a:rPr>
                        <a:t>EqVar</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indent="180340" algn="ctr">
                        <a:lnSpc>
                          <a:spcPts val="1400"/>
                        </a:lnSpc>
                        <a:spcBef>
                          <a:spcPts val="300"/>
                        </a:spcBef>
                        <a:spcAft>
                          <a:spcPts val="300"/>
                        </a:spcAft>
                      </a:pPr>
                      <a:r>
                        <a:rPr lang="it-IT" sz="1000">
                          <a:effectLst/>
                        </a:rPr>
                        <a:t>b</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indent="180340" algn="ctr">
                        <a:lnSpc>
                          <a:spcPts val="1400"/>
                        </a:lnSpc>
                        <a:spcBef>
                          <a:spcPts val="300"/>
                        </a:spcBef>
                        <a:spcAft>
                          <a:spcPts val="300"/>
                        </a:spcAft>
                      </a:pPr>
                      <a:r>
                        <a:rPr lang="it-IT" sz="1000">
                          <a:effectLst/>
                        </a:rPr>
                        <a:t>b.t</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indent="180340" algn="ctr">
                        <a:lnSpc>
                          <a:spcPts val="1400"/>
                        </a:lnSpc>
                        <a:spcBef>
                          <a:spcPts val="300"/>
                        </a:spcBef>
                        <a:spcAft>
                          <a:spcPts val="300"/>
                        </a:spcAft>
                      </a:pPr>
                      <a:r>
                        <a:rPr lang="it-IT" sz="1000">
                          <a:effectLst/>
                        </a:rPr>
                        <a:t>b</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indent="180340" algn="ctr">
                        <a:lnSpc>
                          <a:spcPts val="1400"/>
                        </a:lnSpc>
                        <a:spcBef>
                          <a:spcPts val="300"/>
                        </a:spcBef>
                        <a:spcAft>
                          <a:spcPts val="300"/>
                        </a:spcAft>
                      </a:pPr>
                      <a:r>
                        <a:rPr lang="it-IT" sz="1000">
                          <a:effectLst/>
                        </a:rPr>
                        <a:t>b.t</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557871968"/>
                  </a:ext>
                </a:extLst>
              </a:tr>
              <a:tr h="312022">
                <a:tc>
                  <a:txBody>
                    <a:bodyPr/>
                    <a:lstStyle/>
                    <a:p>
                      <a:pPr indent="180340">
                        <a:lnSpc>
                          <a:spcPts val="1400"/>
                        </a:lnSpc>
                        <a:spcBef>
                          <a:spcPts val="300"/>
                        </a:spcBef>
                        <a:spcAft>
                          <a:spcPts val="300"/>
                        </a:spcAft>
                      </a:pPr>
                      <a:r>
                        <a:rPr lang="it-IT" sz="1000">
                          <a:effectLst/>
                        </a:rPr>
                        <a:t>(CONSTANT)</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indent="180340" algn="ctr">
                        <a:lnSpc>
                          <a:spcPts val="1400"/>
                        </a:lnSpc>
                        <a:spcBef>
                          <a:spcPts val="300"/>
                        </a:spcBef>
                        <a:spcAft>
                          <a:spcPts val="300"/>
                        </a:spcAft>
                      </a:pPr>
                      <a:r>
                        <a:rPr lang="it-IT" sz="1000">
                          <a:effectLst/>
                        </a:rPr>
                        <a:t>462,65</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indent="180340" algn="ctr">
                        <a:lnSpc>
                          <a:spcPts val="1400"/>
                        </a:lnSpc>
                        <a:spcBef>
                          <a:spcPts val="300"/>
                        </a:spcBef>
                        <a:spcAft>
                          <a:spcPts val="300"/>
                        </a:spcAft>
                      </a:pPr>
                      <a:r>
                        <a:rPr lang="it-IT" sz="1000">
                          <a:effectLst/>
                        </a:rPr>
                        <a:t>64,49</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indent="180340" algn="ctr">
                        <a:lnSpc>
                          <a:spcPts val="1400"/>
                        </a:lnSpc>
                        <a:spcBef>
                          <a:spcPts val="300"/>
                        </a:spcBef>
                        <a:spcAft>
                          <a:spcPts val="300"/>
                        </a:spcAft>
                      </a:pPr>
                      <a:r>
                        <a:rPr lang="it-IT" sz="1000">
                          <a:effectLst/>
                        </a:rPr>
                        <a:t>467,68</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indent="180340" algn="ctr">
                        <a:lnSpc>
                          <a:spcPts val="1400"/>
                        </a:lnSpc>
                        <a:spcBef>
                          <a:spcPts val="300"/>
                        </a:spcBef>
                        <a:spcAft>
                          <a:spcPts val="300"/>
                        </a:spcAft>
                      </a:pPr>
                      <a:r>
                        <a:rPr lang="it-IT" sz="1000">
                          <a:effectLst/>
                        </a:rPr>
                        <a:t>131,24</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992496059"/>
                  </a:ext>
                </a:extLst>
              </a:tr>
              <a:tr h="312022">
                <a:tc>
                  <a:txBody>
                    <a:bodyPr/>
                    <a:lstStyle/>
                    <a:p>
                      <a:pPr indent="180340">
                        <a:lnSpc>
                          <a:spcPts val="1400"/>
                        </a:lnSpc>
                        <a:spcBef>
                          <a:spcPts val="300"/>
                        </a:spcBef>
                        <a:spcAft>
                          <a:spcPts val="300"/>
                        </a:spcAft>
                      </a:pPr>
                      <a:r>
                        <a:rPr lang="it-IT" sz="1000">
                          <a:effectLst/>
                        </a:rPr>
                        <a:t>ESCS</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indent="180340" algn="ctr">
                        <a:lnSpc>
                          <a:spcPts val="1400"/>
                        </a:lnSpc>
                        <a:spcBef>
                          <a:spcPts val="300"/>
                        </a:spcBef>
                        <a:spcAft>
                          <a:spcPts val="300"/>
                        </a:spcAft>
                      </a:pPr>
                      <a:r>
                        <a:rPr lang="it-IT" sz="1000">
                          <a:effectLst/>
                        </a:rPr>
                        <a:t>26,78</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indent="180340" algn="ctr">
                        <a:lnSpc>
                          <a:spcPts val="1400"/>
                        </a:lnSpc>
                        <a:spcBef>
                          <a:spcPts val="300"/>
                        </a:spcBef>
                        <a:spcAft>
                          <a:spcPts val="300"/>
                        </a:spcAft>
                      </a:pPr>
                      <a:r>
                        <a:rPr lang="it-IT" sz="1000">
                          <a:effectLst/>
                        </a:rPr>
                        <a:t>13,84</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indent="180340" algn="ctr">
                        <a:lnSpc>
                          <a:spcPts val="1400"/>
                        </a:lnSpc>
                        <a:spcBef>
                          <a:spcPts val="300"/>
                        </a:spcBef>
                        <a:spcAft>
                          <a:spcPts val="300"/>
                        </a:spcAft>
                      </a:pPr>
                      <a:r>
                        <a:rPr lang="it-IT" sz="1000">
                          <a:effectLst/>
                        </a:rPr>
                        <a:t>25,29</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indent="180340" algn="ctr">
                        <a:lnSpc>
                          <a:spcPts val="1400"/>
                        </a:lnSpc>
                        <a:spcBef>
                          <a:spcPts val="300"/>
                        </a:spcBef>
                        <a:spcAft>
                          <a:spcPts val="300"/>
                        </a:spcAft>
                      </a:pPr>
                      <a:r>
                        <a:rPr lang="it-IT" sz="1000">
                          <a:effectLst/>
                        </a:rPr>
                        <a:t>13,27</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2518655635"/>
                  </a:ext>
                </a:extLst>
              </a:tr>
              <a:tr h="312022">
                <a:tc>
                  <a:txBody>
                    <a:bodyPr/>
                    <a:lstStyle/>
                    <a:p>
                      <a:pPr indent="180340">
                        <a:lnSpc>
                          <a:spcPts val="1400"/>
                        </a:lnSpc>
                        <a:spcBef>
                          <a:spcPts val="300"/>
                        </a:spcBef>
                        <a:spcAft>
                          <a:spcPts val="300"/>
                        </a:spcAft>
                      </a:pPr>
                      <a:r>
                        <a:rPr lang="it-IT" sz="1000">
                          <a:effectLst/>
                        </a:rPr>
                        <a:t>QST_VB</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indent="180340" algn="ctr">
                        <a:lnSpc>
                          <a:spcPts val="1400"/>
                        </a:lnSpc>
                        <a:spcBef>
                          <a:spcPts val="300"/>
                        </a:spcBef>
                        <a:spcAft>
                          <a:spcPts val="300"/>
                        </a:spcAft>
                      </a:pPr>
                      <a:r>
                        <a:rPr lang="it-IT" sz="1000">
                          <a:effectLst/>
                        </a:rPr>
                        <a:t>18,12</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indent="180340" algn="ctr">
                        <a:lnSpc>
                          <a:spcPts val="1400"/>
                        </a:lnSpc>
                        <a:spcBef>
                          <a:spcPts val="300"/>
                        </a:spcBef>
                        <a:spcAft>
                          <a:spcPts val="300"/>
                        </a:spcAft>
                      </a:pPr>
                      <a:r>
                        <a:rPr lang="it-IT" sz="1000">
                          <a:effectLst/>
                        </a:rPr>
                        <a:t>2,46</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indent="180340" algn="ctr">
                        <a:lnSpc>
                          <a:spcPts val="1400"/>
                        </a:lnSpc>
                        <a:spcBef>
                          <a:spcPts val="300"/>
                        </a:spcBef>
                        <a:spcAft>
                          <a:spcPts val="300"/>
                        </a:spcAft>
                      </a:pPr>
                      <a:r>
                        <a:rPr lang="it-IT" sz="1000">
                          <a:effectLst/>
                        </a:rPr>
                        <a:t>16,70</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indent="180340" algn="ctr">
                        <a:lnSpc>
                          <a:spcPts val="1400"/>
                        </a:lnSpc>
                        <a:spcBef>
                          <a:spcPts val="300"/>
                        </a:spcBef>
                        <a:spcAft>
                          <a:spcPts val="300"/>
                        </a:spcAft>
                      </a:pPr>
                      <a:r>
                        <a:rPr lang="it-IT" sz="1000" dirty="0">
                          <a:effectLst/>
                        </a:rPr>
                        <a:t>4,78</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1726403904"/>
                  </a:ext>
                </a:extLst>
              </a:tr>
            </a:tbl>
          </a:graphicData>
        </a:graphic>
      </p:graphicFrame>
      <p:sp>
        <p:nvSpPr>
          <p:cNvPr id="3" name="Rettangolo 2"/>
          <p:cNvSpPr/>
          <p:nvPr/>
        </p:nvSpPr>
        <p:spPr>
          <a:xfrm>
            <a:off x="1391478" y="717867"/>
            <a:ext cx="5488747" cy="830997"/>
          </a:xfrm>
          <a:prstGeom prst="rect">
            <a:avLst/>
          </a:prstGeom>
        </p:spPr>
        <p:txBody>
          <a:bodyPr wrap="square">
            <a:spAutoFit/>
          </a:bodyPr>
          <a:lstStyle/>
          <a:p>
            <a:pPr>
              <a:spcBef>
                <a:spcPts val="600"/>
              </a:spcBef>
              <a:spcAft>
                <a:spcPts val="600"/>
              </a:spcAft>
            </a:pPr>
            <a:r>
              <a:rPr lang="it-IT" sz="2400" dirty="0">
                <a:latin typeface="+mj-lt"/>
                <a:ea typeface="Calibri" panose="020F0502020204030204" pitchFamily="34" charset="0"/>
              </a:rPr>
              <a:t>Tabella 7 – Domande Q21_3 e Q21_4 – analisi di regressione</a:t>
            </a:r>
          </a:p>
        </p:txBody>
      </p:sp>
    </p:spTree>
    <p:extLst>
      <p:ext uri="{BB962C8B-B14F-4D97-AF65-F5344CB8AC3E}">
        <p14:creationId xmlns:p14="http://schemas.microsoft.com/office/powerpoint/2010/main" val="140179277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59549" y="513285"/>
            <a:ext cx="812071" cy="816577"/>
          </a:xfrm>
          <a:prstGeom prst="rect">
            <a:avLst/>
          </a:prstGeom>
        </p:spPr>
      </p:pic>
      <p:pic>
        <p:nvPicPr>
          <p:cNvPr id="8" name="Immagin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107" y="513285"/>
            <a:ext cx="748944" cy="850913"/>
          </a:xfrm>
          <a:prstGeom prst="rect">
            <a:avLst/>
          </a:prstGeom>
        </p:spPr>
      </p:pic>
      <p:sp>
        <p:nvSpPr>
          <p:cNvPr id="3" name="Rettangolo 2"/>
          <p:cNvSpPr/>
          <p:nvPr/>
        </p:nvSpPr>
        <p:spPr>
          <a:xfrm>
            <a:off x="539107" y="1682292"/>
            <a:ext cx="8013032" cy="3990836"/>
          </a:xfrm>
          <a:prstGeom prst="rect">
            <a:avLst/>
          </a:prstGeom>
        </p:spPr>
        <p:txBody>
          <a:bodyPr wrap="square">
            <a:spAutoFit/>
          </a:bodyPr>
          <a:lstStyle/>
          <a:p>
            <a:pPr indent="180340" algn="just">
              <a:lnSpc>
                <a:spcPct val="150000"/>
              </a:lnSpc>
              <a:spcAft>
                <a:spcPts val="800"/>
              </a:spcAft>
            </a:pPr>
            <a:r>
              <a:rPr lang="it-IT" sz="2000" dirty="0" smtClean="0">
                <a:latin typeface="+mj-lt"/>
                <a:ea typeface="Calibri" panose="020F0502020204030204" pitchFamily="34" charset="0"/>
                <a:cs typeface="Times New Roman" panose="02020603050405020304" pitchFamily="18" charset="0"/>
              </a:rPr>
              <a:t>L’atteggiamento </a:t>
            </a:r>
            <a:r>
              <a:rPr lang="it-IT" sz="2000" dirty="0">
                <a:latin typeface="+mj-lt"/>
                <a:ea typeface="Calibri" panose="020F0502020204030204" pitchFamily="34" charset="0"/>
                <a:cs typeface="Times New Roman" panose="02020603050405020304" pitchFamily="18" charset="0"/>
              </a:rPr>
              <a:t>a casa, dei genitori, sembrerebbe avere un impatto quindi sui risultati scolastici</a:t>
            </a:r>
            <a:r>
              <a:rPr lang="it-IT" sz="2000" dirty="0" smtClean="0">
                <a:latin typeface="+mj-lt"/>
                <a:ea typeface="Calibri" panose="020F0502020204030204" pitchFamily="34" charset="0"/>
                <a:cs typeface="Times New Roman" panose="02020603050405020304" pitchFamily="18" charset="0"/>
              </a:rPr>
              <a:t>. </a:t>
            </a:r>
            <a:r>
              <a:rPr lang="it-IT" sz="2000" dirty="0">
                <a:latin typeface="+mj-lt"/>
                <a:ea typeface="Calibri" panose="020F0502020204030204" pitchFamily="34" charset="0"/>
                <a:cs typeface="Times New Roman" panose="02020603050405020304" pitchFamily="18" charset="0"/>
              </a:rPr>
              <a:t>Questi risultati forniscono alcuni spunti per la formulazione delle politiche per quanto riguarda la cooperazione scuola-famiglia per il miglioramento del sistema scolastico. </a:t>
            </a:r>
            <a:endParaRPr lang="it-IT" sz="2000" dirty="0" smtClean="0">
              <a:latin typeface="+mj-lt"/>
              <a:ea typeface="Calibri" panose="020F0502020204030204" pitchFamily="34" charset="0"/>
              <a:cs typeface="Times New Roman" panose="02020603050405020304" pitchFamily="18" charset="0"/>
            </a:endParaRPr>
          </a:p>
          <a:p>
            <a:pPr indent="180340" algn="just">
              <a:lnSpc>
                <a:spcPct val="150000"/>
              </a:lnSpc>
              <a:spcAft>
                <a:spcPts val="800"/>
              </a:spcAft>
            </a:pPr>
            <a:r>
              <a:rPr lang="it-IT" sz="2000" dirty="0" smtClean="0">
                <a:latin typeface="+mj-lt"/>
                <a:ea typeface="Calibri" panose="020F0502020204030204" pitchFamily="34" charset="0"/>
                <a:cs typeface="Times New Roman" panose="02020603050405020304" pitchFamily="18" charset="0"/>
              </a:rPr>
              <a:t>Questi risultati portano </a:t>
            </a:r>
            <a:r>
              <a:rPr lang="it-IT" sz="2000" dirty="0">
                <a:latin typeface="+mj-lt"/>
                <a:ea typeface="Calibri" panose="020F0502020204030204" pitchFamily="34" charset="0"/>
                <a:cs typeface="Times New Roman" panose="02020603050405020304" pitchFamily="18" charset="0"/>
              </a:rPr>
              <a:t>in primo piano l’importanza della collaborazione tra le scuole e le famiglie per la formazione delle competenze di base di uno studente e futuro cittadino.</a:t>
            </a:r>
          </a:p>
          <a:p>
            <a:pPr indent="180340" algn="just">
              <a:lnSpc>
                <a:spcPct val="150000"/>
              </a:lnSpc>
              <a:spcAft>
                <a:spcPts val="800"/>
              </a:spcAft>
            </a:pPr>
            <a:endParaRPr lang="it-IT" sz="2000" dirty="0">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1796641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59549" y="513285"/>
            <a:ext cx="812071" cy="816577"/>
          </a:xfrm>
          <a:prstGeom prst="rect">
            <a:avLst/>
          </a:prstGeom>
        </p:spPr>
      </p:pic>
      <p:pic>
        <p:nvPicPr>
          <p:cNvPr id="8" name="Immagin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107" y="513285"/>
            <a:ext cx="748944" cy="850913"/>
          </a:xfrm>
          <a:prstGeom prst="rect">
            <a:avLst/>
          </a:prstGeom>
        </p:spPr>
      </p:pic>
      <p:sp>
        <p:nvSpPr>
          <p:cNvPr id="2" name="Rettangolo 1"/>
          <p:cNvSpPr/>
          <p:nvPr/>
        </p:nvSpPr>
        <p:spPr>
          <a:xfrm>
            <a:off x="427786" y="2441363"/>
            <a:ext cx="8332513" cy="2814617"/>
          </a:xfrm>
          <a:prstGeom prst="rect">
            <a:avLst/>
          </a:prstGeom>
        </p:spPr>
        <p:txBody>
          <a:bodyPr wrap="square">
            <a:spAutoFit/>
          </a:bodyPr>
          <a:lstStyle/>
          <a:p>
            <a:pPr indent="180340" algn="just">
              <a:lnSpc>
                <a:spcPct val="150000"/>
              </a:lnSpc>
              <a:spcAft>
                <a:spcPts val="800"/>
              </a:spcAft>
            </a:pPr>
            <a:r>
              <a:rPr lang="it-IT" sz="2000" dirty="0">
                <a:latin typeface="+mj-lt"/>
                <a:ea typeface="Calibri" panose="020F0502020204030204" pitchFamily="34" charset="0"/>
                <a:cs typeface="Times New Roman" panose="02020603050405020304" pitchFamily="18" charset="0"/>
              </a:rPr>
              <a:t>Le opinioni dei genitori sull’importanza delle Scienze possono essere utilizzate come un indicatore efficace dell’influenza familiare sulle prestazioni scientifiche degli studenti. Provando a cercare una spiegazione al fenomeno lo si potrebbe attribuire al fatto che i genitori trasmettono tale passione ai propri figli tramite insegnamento e spiegazione della materia, un approfondimento della stessa che porta gli studenti ad avere più strumenti per affrontare tali temi anche a scuola.</a:t>
            </a:r>
          </a:p>
        </p:txBody>
      </p:sp>
    </p:spTree>
    <p:extLst>
      <p:ext uri="{BB962C8B-B14F-4D97-AF65-F5344CB8AC3E}">
        <p14:creationId xmlns:p14="http://schemas.microsoft.com/office/powerpoint/2010/main" val="4885856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59549" y="513285"/>
            <a:ext cx="812071" cy="816577"/>
          </a:xfrm>
          <a:prstGeom prst="rect">
            <a:avLst/>
          </a:prstGeom>
        </p:spPr>
      </p:pic>
      <p:pic>
        <p:nvPicPr>
          <p:cNvPr id="8" name="Immagin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107" y="513285"/>
            <a:ext cx="748944" cy="850913"/>
          </a:xfrm>
          <a:prstGeom prst="rect">
            <a:avLst/>
          </a:prstGeom>
        </p:spPr>
      </p:pic>
      <p:sp>
        <p:nvSpPr>
          <p:cNvPr id="2" name="Rettangolo 1"/>
          <p:cNvSpPr/>
          <p:nvPr/>
        </p:nvSpPr>
        <p:spPr>
          <a:xfrm>
            <a:off x="837563" y="2203603"/>
            <a:ext cx="7628021" cy="1938992"/>
          </a:xfrm>
          <a:prstGeom prst="rect">
            <a:avLst/>
          </a:prstGeom>
        </p:spPr>
        <p:txBody>
          <a:bodyPr wrap="square">
            <a:spAutoFit/>
          </a:bodyPr>
          <a:lstStyle/>
          <a:p>
            <a:pPr algn="ctr"/>
            <a:endParaRPr lang="it-IT" sz="2400" dirty="0">
              <a:solidFill>
                <a:srgbClr val="000000"/>
              </a:solidFill>
              <a:latin typeface="+mj-lt"/>
            </a:endParaRPr>
          </a:p>
          <a:p>
            <a:pPr algn="ctr"/>
            <a:r>
              <a:rPr lang="it-IT" sz="2400" dirty="0">
                <a:solidFill>
                  <a:srgbClr val="000000"/>
                </a:solidFill>
                <a:latin typeface="+mj-lt"/>
              </a:rPr>
              <a:t> Quali competenze dovrebbe avere un cittadino per muoversi in maniera consapevole ed efficiente in un mondo ormai largamente basato sui risultati della scienza e della tecnologia? </a:t>
            </a:r>
            <a:endParaRPr lang="it-IT" sz="2400" dirty="0">
              <a:latin typeface="+mj-lt"/>
            </a:endParaRPr>
          </a:p>
        </p:txBody>
      </p:sp>
    </p:spTree>
    <p:extLst>
      <p:ext uri="{BB962C8B-B14F-4D97-AF65-F5344CB8AC3E}">
        <p14:creationId xmlns:p14="http://schemas.microsoft.com/office/powerpoint/2010/main" val="10725511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59549" y="513285"/>
            <a:ext cx="812071" cy="816577"/>
          </a:xfrm>
          <a:prstGeom prst="rect">
            <a:avLst/>
          </a:prstGeom>
        </p:spPr>
      </p:pic>
      <p:pic>
        <p:nvPicPr>
          <p:cNvPr id="8" name="Immagin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107" y="513285"/>
            <a:ext cx="748944" cy="850913"/>
          </a:xfrm>
          <a:prstGeom prst="rect">
            <a:avLst/>
          </a:prstGeom>
        </p:spPr>
      </p:pic>
      <p:sp>
        <p:nvSpPr>
          <p:cNvPr id="2" name="Rettangolo 1"/>
          <p:cNvSpPr/>
          <p:nvPr/>
        </p:nvSpPr>
        <p:spPr>
          <a:xfrm>
            <a:off x="539107" y="2183502"/>
            <a:ext cx="7774714" cy="3724096"/>
          </a:xfrm>
          <a:prstGeom prst="rect">
            <a:avLst/>
          </a:prstGeom>
        </p:spPr>
        <p:txBody>
          <a:bodyPr wrap="square">
            <a:spAutoFit/>
          </a:bodyPr>
          <a:lstStyle/>
          <a:p>
            <a:pPr indent="180340" algn="ctr">
              <a:lnSpc>
                <a:spcPct val="150000"/>
              </a:lnSpc>
              <a:spcBef>
                <a:spcPts val="1200"/>
              </a:spcBef>
              <a:spcAft>
                <a:spcPts val="1200"/>
              </a:spcAft>
            </a:pPr>
            <a:r>
              <a:rPr lang="it-IT" sz="2400" dirty="0" smtClean="0">
                <a:solidFill>
                  <a:srgbClr val="000000"/>
                </a:solidFill>
                <a:latin typeface="+mj-lt"/>
              </a:rPr>
              <a:t>Tentiamo di rispondere a questa domanda utilizzando i dati OCSE </a:t>
            </a:r>
            <a:r>
              <a:rPr lang="it-IT" sz="2400" dirty="0">
                <a:solidFill>
                  <a:srgbClr val="000000"/>
                </a:solidFill>
                <a:latin typeface="+mj-lt"/>
              </a:rPr>
              <a:t>- PISA 2018 </a:t>
            </a:r>
            <a:r>
              <a:rPr lang="it-IT" sz="2400" dirty="0" smtClean="0">
                <a:solidFill>
                  <a:srgbClr val="000000"/>
                </a:solidFill>
                <a:latin typeface="+mj-lt"/>
              </a:rPr>
              <a:t>che ci </a:t>
            </a:r>
            <a:r>
              <a:rPr lang="it-IT" sz="2400" dirty="0">
                <a:solidFill>
                  <a:srgbClr val="000000"/>
                </a:solidFill>
                <a:latin typeface="+mj-lt"/>
              </a:rPr>
              <a:t>permettono di analizzare la competenza nella </a:t>
            </a:r>
            <a:r>
              <a:rPr lang="it-IT" sz="2400" b="1" i="1" dirty="0" err="1">
                <a:solidFill>
                  <a:srgbClr val="000000"/>
                </a:solidFill>
                <a:effectLst>
                  <a:outerShdw blurRad="38100" dist="38100" dir="2700000" algn="tl">
                    <a:srgbClr val="000000">
                      <a:alpha val="43137"/>
                    </a:srgbClr>
                  </a:outerShdw>
                </a:effectLst>
                <a:latin typeface="+mj-lt"/>
              </a:rPr>
              <a:t>literacy</a:t>
            </a:r>
            <a:r>
              <a:rPr lang="it-IT" sz="2400" b="1" i="1" dirty="0">
                <a:solidFill>
                  <a:srgbClr val="000000"/>
                </a:solidFill>
                <a:effectLst>
                  <a:outerShdw blurRad="38100" dist="38100" dir="2700000" algn="tl">
                    <a:srgbClr val="000000">
                      <a:alpha val="43137"/>
                    </a:srgbClr>
                  </a:outerShdw>
                </a:effectLst>
                <a:latin typeface="+mj-lt"/>
              </a:rPr>
              <a:t> </a:t>
            </a:r>
            <a:r>
              <a:rPr lang="it-IT" sz="2400" b="1" i="1" dirty="0" smtClean="0">
                <a:solidFill>
                  <a:srgbClr val="000000"/>
                </a:solidFill>
                <a:effectLst>
                  <a:outerShdw blurRad="38100" dist="38100" dir="2700000" algn="tl">
                    <a:srgbClr val="000000">
                      <a:alpha val="43137"/>
                    </a:srgbClr>
                  </a:outerShdw>
                </a:effectLst>
                <a:latin typeface="+mj-lt"/>
              </a:rPr>
              <a:t>scientifica</a:t>
            </a:r>
            <a:endParaRPr lang="it-IT" sz="2400" b="1" dirty="0" smtClean="0">
              <a:solidFill>
                <a:srgbClr val="000000"/>
              </a:solidFill>
              <a:effectLst>
                <a:outerShdw blurRad="38100" dist="38100" dir="2700000" algn="tl">
                  <a:srgbClr val="000000">
                    <a:alpha val="43137"/>
                  </a:srgbClr>
                </a:outerShdw>
              </a:effectLst>
              <a:latin typeface="+mj-lt"/>
            </a:endParaRPr>
          </a:p>
          <a:p>
            <a:pPr indent="180340" algn="ctr">
              <a:lnSpc>
                <a:spcPct val="150000"/>
              </a:lnSpc>
              <a:spcBef>
                <a:spcPts val="1200"/>
              </a:spcBef>
              <a:spcAft>
                <a:spcPts val="1200"/>
              </a:spcAft>
            </a:pPr>
            <a:r>
              <a:rPr lang="it-IT" sz="2400" dirty="0" smtClean="0">
                <a:solidFill>
                  <a:srgbClr val="000000"/>
                </a:solidFill>
                <a:latin typeface="+mj-lt"/>
              </a:rPr>
              <a:t>“</a:t>
            </a:r>
            <a:r>
              <a:rPr lang="it-IT" sz="2400" dirty="0">
                <a:solidFill>
                  <a:srgbClr val="000000"/>
                </a:solidFill>
                <a:latin typeface="+mj-lt"/>
              </a:rPr>
              <a:t>l’abilità di un individuo di confrontarsi con questioni di tipo scientifico e con le idee che riguardano la scienza, come cittadino che riflette</a:t>
            </a:r>
            <a:r>
              <a:rPr lang="it-IT" sz="2400" dirty="0" smtClean="0">
                <a:solidFill>
                  <a:srgbClr val="000000"/>
                </a:solidFill>
                <a:latin typeface="+mj-lt"/>
              </a:rPr>
              <a:t>”</a:t>
            </a:r>
            <a:endParaRPr lang="it-IT" sz="2400" dirty="0">
              <a:solidFill>
                <a:srgbClr val="000000"/>
              </a:solidFill>
              <a:latin typeface="+mj-lt"/>
            </a:endParaRPr>
          </a:p>
        </p:txBody>
      </p:sp>
    </p:spTree>
    <p:extLst>
      <p:ext uri="{BB962C8B-B14F-4D97-AF65-F5344CB8AC3E}">
        <p14:creationId xmlns:p14="http://schemas.microsoft.com/office/powerpoint/2010/main" val="24376894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59549" y="513285"/>
            <a:ext cx="812071" cy="816577"/>
          </a:xfrm>
          <a:prstGeom prst="rect">
            <a:avLst/>
          </a:prstGeom>
        </p:spPr>
      </p:pic>
      <p:pic>
        <p:nvPicPr>
          <p:cNvPr id="8" name="Immagin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107" y="513285"/>
            <a:ext cx="748944" cy="850913"/>
          </a:xfrm>
          <a:prstGeom prst="rect">
            <a:avLst/>
          </a:prstGeom>
        </p:spPr>
      </p:pic>
      <p:sp>
        <p:nvSpPr>
          <p:cNvPr id="3" name="Rettangolo 2"/>
          <p:cNvSpPr/>
          <p:nvPr/>
        </p:nvSpPr>
        <p:spPr>
          <a:xfrm>
            <a:off x="733926" y="1780674"/>
            <a:ext cx="7471611" cy="4467057"/>
          </a:xfrm>
          <a:prstGeom prst="rect">
            <a:avLst/>
          </a:prstGeom>
        </p:spPr>
        <p:txBody>
          <a:bodyPr wrap="square">
            <a:spAutoFit/>
          </a:bodyPr>
          <a:lstStyle/>
          <a:p>
            <a:pPr indent="180340" algn="just">
              <a:lnSpc>
                <a:spcPct val="150000"/>
              </a:lnSpc>
              <a:spcBef>
                <a:spcPts val="300"/>
              </a:spcBef>
              <a:spcAft>
                <a:spcPts val="300"/>
              </a:spcAft>
            </a:pPr>
            <a:r>
              <a:rPr lang="it-IT" sz="2400" dirty="0">
                <a:solidFill>
                  <a:srgbClr val="000000"/>
                </a:solidFill>
                <a:latin typeface="+mj-lt"/>
              </a:rPr>
              <a:t>Il progetto OCSE PISA (</a:t>
            </a:r>
            <a:r>
              <a:rPr lang="it-IT" sz="2400" dirty="0" err="1">
                <a:solidFill>
                  <a:srgbClr val="000000"/>
                </a:solidFill>
                <a:latin typeface="+mj-lt"/>
              </a:rPr>
              <a:t>Programme</a:t>
            </a:r>
            <a:r>
              <a:rPr lang="it-IT" sz="2400" dirty="0">
                <a:solidFill>
                  <a:srgbClr val="000000"/>
                </a:solidFill>
                <a:latin typeface="+mj-lt"/>
              </a:rPr>
              <a:t> for </a:t>
            </a:r>
            <a:r>
              <a:rPr lang="it-IT" sz="2400" dirty="0" err="1">
                <a:solidFill>
                  <a:srgbClr val="000000"/>
                </a:solidFill>
                <a:latin typeface="+mj-lt"/>
              </a:rPr>
              <a:t>international</a:t>
            </a:r>
            <a:r>
              <a:rPr lang="it-IT" sz="2400" dirty="0">
                <a:solidFill>
                  <a:srgbClr val="000000"/>
                </a:solidFill>
                <a:latin typeface="+mj-lt"/>
              </a:rPr>
              <a:t> </a:t>
            </a:r>
            <a:r>
              <a:rPr lang="it-IT" sz="2400" dirty="0" err="1">
                <a:solidFill>
                  <a:srgbClr val="000000"/>
                </a:solidFill>
                <a:latin typeface="+mj-lt"/>
              </a:rPr>
              <a:t>student</a:t>
            </a:r>
            <a:r>
              <a:rPr lang="it-IT" sz="2400" dirty="0">
                <a:solidFill>
                  <a:srgbClr val="000000"/>
                </a:solidFill>
                <a:latin typeface="+mj-lt"/>
              </a:rPr>
              <a:t> </a:t>
            </a:r>
            <a:r>
              <a:rPr lang="it-IT" sz="2400" dirty="0" err="1">
                <a:solidFill>
                  <a:srgbClr val="000000"/>
                </a:solidFill>
                <a:latin typeface="+mj-lt"/>
              </a:rPr>
              <a:t>assessment</a:t>
            </a:r>
            <a:r>
              <a:rPr lang="it-IT" sz="2400" dirty="0">
                <a:solidFill>
                  <a:srgbClr val="000000"/>
                </a:solidFill>
                <a:latin typeface="+mj-lt"/>
              </a:rPr>
              <a:t>) è un’indagine promossa dall’OCSE (Organizzazione per la Cooperazione e lo Sviluppo Economico) che ha coinvolto circa 80 paesi, membri dell’OCSE ed economie partner e ha come obiettivo quello di rilevare in che misura gli studenti quindicenni siano preparati ad affrontare le sfide che potrebbero incontrare nel corso della propria vita.</a:t>
            </a:r>
          </a:p>
        </p:txBody>
      </p:sp>
      <p:sp>
        <p:nvSpPr>
          <p:cNvPr id="4" name="Rettangolo 3"/>
          <p:cNvSpPr/>
          <p:nvPr/>
        </p:nvSpPr>
        <p:spPr>
          <a:xfrm>
            <a:off x="2598609" y="707908"/>
            <a:ext cx="3742243" cy="461665"/>
          </a:xfrm>
          <a:prstGeom prst="rect">
            <a:avLst/>
          </a:prstGeom>
        </p:spPr>
        <p:txBody>
          <a:bodyPr wrap="none">
            <a:spAutoFit/>
          </a:bodyPr>
          <a:lstStyle/>
          <a:p>
            <a:r>
              <a:rPr lang="it-IT" sz="2400" dirty="0">
                <a:solidFill>
                  <a:srgbClr val="000000"/>
                </a:solidFill>
                <a:latin typeface="+mj-lt"/>
              </a:rPr>
              <a:t>Cosa è il progetto OCSE PISA </a:t>
            </a:r>
          </a:p>
        </p:txBody>
      </p:sp>
    </p:spTree>
    <p:extLst>
      <p:ext uri="{BB962C8B-B14F-4D97-AF65-F5344CB8AC3E}">
        <p14:creationId xmlns:p14="http://schemas.microsoft.com/office/powerpoint/2010/main" val="4570338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noAutofit/>
          </a:bodyPr>
          <a:lstStyle/>
          <a:p>
            <a:pPr algn="just"/>
            <a:r>
              <a:rPr lang="it-IT" sz="2400" dirty="0">
                <a:solidFill>
                  <a:srgbClr val="000000"/>
                </a:solidFill>
                <a:latin typeface="+mj-lt"/>
              </a:rPr>
              <a:t>L’utilizzo dell'espressione “</a:t>
            </a:r>
            <a:r>
              <a:rPr lang="it-IT" sz="2400" dirty="0" err="1">
                <a:solidFill>
                  <a:srgbClr val="000000"/>
                </a:solidFill>
                <a:latin typeface="+mj-lt"/>
              </a:rPr>
              <a:t>literacy</a:t>
            </a:r>
            <a:r>
              <a:rPr lang="it-IT" sz="2400" dirty="0">
                <a:solidFill>
                  <a:srgbClr val="000000"/>
                </a:solidFill>
                <a:latin typeface="+mj-lt"/>
              </a:rPr>
              <a:t> scientifica” evidenzia il vero obiettivo di PISA e cioè non rilevare soltanto che cosa gli studenti sanno sulle scienze ma anche se sono in grado di utilizzare le loro conoscenze per poterle applicare in situazioni di vita reale. Imparare a conoscere l'ambiente fin dalle prime classi della scuola può aiutare a modellare il modo in cui lo studente interagirà con l'ambiente da adulto. </a:t>
            </a:r>
          </a:p>
          <a:p>
            <a:pPr algn="just"/>
            <a:r>
              <a:rPr lang="it-IT" sz="2400" dirty="0">
                <a:solidFill>
                  <a:srgbClr val="000000"/>
                </a:solidFill>
                <a:latin typeface="+mj-lt"/>
              </a:rPr>
              <a:t>L’obiettivo del presente lavoro è analizzare la competenza nella </a:t>
            </a:r>
            <a:r>
              <a:rPr lang="it-IT" sz="2400" dirty="0" err="1">
                <a:solidFill>
                  <a:srgbClr val="000000"/>
                </a:solidFill>
                <a:latin typeface="+mj-lt"/>
              </a:rPr>
              <a:t>literacy</a:t>
            </a:r>
            <a:r>
              <a:rPr lang="it-IT" sz="2400" dirty="0">
                <a:solidFill>
                  <a:srgbClr val="000000"/>
                </a:solidFill>
                <a:latin typeface="+mj-lt"/>
              </a:rPr>
              <a:t> scientifica degli studenti italiani mettendo in relazione questi risultati con le risposte date ad un questionario, appositamente somministrato ai genitori, con domande sul coinvolgimento e sull’interesse da loro mostrato rispetto ai temi ambientali, oggi di grande attualità. </a:t>
            </a:r>
          </a:p>
        </p:txBody>
      </p:sp>
      <p:pic>
        <p:nvPicPr>
          <p:cNvPr id="5" name="Immagin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59549" y="513285"/>
            <a:ext cx="812071" cy="816577"/>
          </a:xfrm>
          <a:prstGeom prst="rect">
            <a:avLst/>
          </a:prstGeom>
        </p:spPr>
      </p:pic>
      <p:pic>
        <p:nvPicPr>
          <p:cNvPr id="6" name="Immagin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107" y="513285"/>
            <a:ext cx="748944" cy="850913"/>
          </a:xfrm>
          <a:prstGeom prst="rect">
            <a:avLst/>
          </a:prstGeom>
        </p:spPr>
      </p:pic>
      <p:sp>
        <p:nvSpPr>
          <p:cNvPr id="7" name="Rettangolo 6"/>
          <p:cNvSpPr/>
          <p:nvPr/>
        </p:nvSpPr>
        <p:spPr>
          <a:xfrm>
            <a:off x="1609228" y="604559"/>
            <a:ext cx="5753883" cy="461665"/>
          </a:xfrm>
          <a:prstGeom prst="rect">
            <a:avLst/>
          </a:prstGeom>
        </p:spPr>
        <p:txBody>
          <a:bodyPr wrap="none">
            <a:spAutoFit/>
          </a:bodyPr>
          <a:lstStyle/>
          <a:p>
            <a:r>
              <a:rPr lang="it-IT" sz="2400" dirty="0">
                <a:latin typeface="+mj-lt"/>
                <a:ea typeface="Calibri" panose="020F0502020204030204" pitchFamily="34" charset="0"/>
              </a:rPr>
              <a:t>La rilevazione della </a:t>
            </a:r>
            <a:r>
              <a:rPr lang="it-IT" sz="2400" i="1" dirty="0" err="1">
                <a:latin typeface="+mj-lt"/>
                <a:ea typeface="Calibri" panose="020F0502020204030204" pitchFamily="34" charset="0"/>
              </a:rPr>
              <a:t>literacy</a:t>
            </a:r>
            <a:r>
              <a:rPr lang="it-IT" sz="2400" dirty="0">
                <a:latin typeface="+mj-lt"/>
                <a:ea typeface="Calibri" panose="020F0502020204030204" pitchFamily="34" charset="0"/>
              </a:rPr>
              <a:t> scientifica in PISA </a:t>
            </a:r>
            <a:endParaRPr lang="it-IT" sz="2400" dirty="0">
              <a:latin typeface="+mj-lt"/>
            </a:endParaRPr>
          </a:p>
        </p:txBody>
      </p:sp>
    </p:spTree>
    <p:extLst>
      <p:ext uri="{BB962C8B-B14F-4D97-AF65-F5344CB8AC3E}">
        <p14:creationId xmlns:p14="http://schemas.microsoft.com/office/powerpoint/2010/main" val="8817329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noAutofit/>
          </a:bodyPr>
          <a:lstStyle/>
          <a:p>
            <a:pPr algn="just"/>
            <a:r>
              <a:rPr lang="it-IT" sz="2400" dirty="0">
                <a:solidFill>
                  <a:srgbClr val="000000"/>
                </a:solidFill>
                <a:latin typeface="+mj-lt"/>
              </a:rPr>
              <a:t>Molti studi hanno messo in evidenza gli effetti benefici del coinvolgimento dei genitori nella vita educativa dei figli. Alcuni Paesi, tra cui l’Italia, hanno implementato l'opzione del questionario genitori. Questo strumento valuta i livelli di </a:t>
            </a:r>
            <a:r>
              <a:rPr lang="it-IT" sz="2400" dirty="0" smtClean="0">
                <a:solidFill>
                  <a:srgbClr val="000000"/>
                </a:solidFill>
                <a:latin typeface="+mj-lt"/>
              </a:rPr>
              <a:t>partecipazione della famiglia </a:t>
            </a:r>
            <a:r>
              <a:rPr lang="it-IT" sz="2400" dirty="0">
                <a:solidFill>
                  <a:srgbClr val="000000"/>
                </a:solidFill>
                <a:latin typeface="+mj-lt"/>
              </a:rPr>
              <a:t>nonché la relazione </a:t>
            </a:r>
            <a:r>
              <a:rPr lang="it-IT" sz="2400" dirty="0" smtClean="0">
                <a:solidFill>
                  <a:srgbClr val="000000"/>
                </a:solidFill>
                <a:latin typeface="+mj-lt"/>
              </a:rPr>
              <a:t>con la </a:t>
            </a:r>
            <a:r>
              <a:rPr lang="it-IT" sz="2400" i="1" dirty="0" smtClean="0">
                <a:solidFill>
                  <a:srgbClr val="000000"/>
                </a:solidFill>
                <a:latin typeface="+mj-lt"/>
              </a:rPr>
              <a:t>performance</a:t>
            </a:r>
            <a:r>
              <a:rPr lang="it-IT" sz="2400" dirty="0" smtClean="0">
                <a:solidFill>
                  <a:srgbClr val="000000"/>
                </a:solidFill>
                <a:latin typeface="+mj-lt"/>
              </a:rPr>
              <a:t>. </a:t>
            </a:r>
            <a:r>
              <a:rPr lang="it-IT" sz="2400" dirty="0">
                <a:solidFill>
                  <a:srgbClr val="000000"/>
                </a:solidFill>
                <a:latin typeface="+mj-lt"/>
              </a:rPr>
              <a:t>I </a:t>
            </a:r>
            <a:r>
              <a:rPr lang="it-IT" sz="2400" dirty="0" smtClean="0">
                <a:solidFill>
                  <a:srgbClr val="000000"/>
                </a:solidFill>
                <a:latin typeface="+mj-lt"/>
              </a:rPr>
              <a:t>dati </a:t>
            </a:r>
            <a:r>
              <a:rPr lang="it-IT" sz="2400" dirty="0">
                <a:solidFill>
                  <a:srgbClr val="000000"/>
                </a:solidFill>
                <a:latin typeface="+mj-lt"/>
              </a:rPr>
              <a:t>suggeriscono che alcune forme di </a:t>
            </a:r>
            <a:r>
              <a:rPr lang="it-IT" sz="2400" dirty="0" smtClean="0">
                <a:solidFill>
                  <a:srgbClr val="000000"/>
                </a:solidFill>
                <a:latin typeface="+mj-lt"/>
              </a:rPr>
              <a:t>interesse </a:t>
            </a:r>
            <a:r>
              <a:rPr lang="it-IT" sz="2400" dirty="0">
                <a:solidFill>
                  <a:srgbClr val="000000"/>
                </a:solidFill>
                <a:latin typeface="+mj-lt"/>
              </a:rPr>
              <a:t>sono </a:t>
            </a:r>
            <a:r>
              <a:rPr lang="it-IT" sz="2400" dirty="0" smtClean="0">
                <a:solidFill>
                  <a:srgbClr val="000000"/>
                </a:solidFill>
                <a:latin typeface="+mj-lt"/>
              </a:rPr>
              <a:t>fortemente </a:t>
            </a:r>
            <a:r>
              <a:rPr lang="it-IT" sz="2400" dirty="0">
                <a:solidFill>
                  <a:srgbClr val="000000"/>
                </a:solidFill>
                <a:latin typeface="+mj-lt"/>
              </a:rPr>
              <a:t>correlate ai </a:t>
            </a:r>
            <a:r>
              <a:rPr lang="it-IT" sz="2400" dirty="0" smtClean="0">
                <a:solidFill>
                  <a:srgbClr val="000000"/>
                </a:solidFill>
                <a:latin typeface="+mj-lt"/>
              </a:rPr>
              <a:t>risultati ottenuti. </a:t>
            </a:r>
            <a:endParaRPr lang="it-IT" sz="2400" dirty="0">
              <a:solidFill>
                <a:srgbClr val="000000"/>
              </a:solidFill>
              <a:latin typeface="+mj-lt"/>
            </a:endParaRPr>
          </a:p>
          <a:p>
            <a:pPr algn="just"/>
            <a:r>
              <a:rPr lang="it-IT" sz="2400" dirty="0">
                <a:solidFill>
                  <a:srgbClr val="000000"/>
                </a:solidFill>
                <a:latin typeface="+mj-lt"/>
              </a:rPr>
              <a:t>Le implicazioni politiche segnalano la possibilità che la promozione di livelli più alti di coinvolgimento dei genitori possa migliorare i risultati degli studenti </a:t>
            </a:r>
            <a:r>
              <a:rPr lang="it-IT" sz="2400" dirty="0" smtClean="0">
                <a:solidFill>
                  <a:srgbClr val="000000"/>
                </a:solidFill>
                <a:latin typeface="+mj-lt"/>
              </a:rPr>
              <a:t>e possa </a:t>
            </a:r>
            <a:r>
              <a:rPr lang="it-IT" sz="2400" dirty="0">
                <a:solidFill>
                  <a:srgbClr val="000000"/>
                </a:solidFill>
                <a:latin typeface="+mj-lt"/>
              </a:rPr>
              <a:t>aiutare a ridurre le differenze di prestazioni tra gruppi socio-economici.</a:t>
            </a:r>
          </a:p>
        </p:txBody>
      </p:sp>
      <p:pic>
        <p:nvPicPr>
          <p:cNvPr id="5" name="Immagin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59549" y="513285"/>
            <a:ext cx="812071" cy="816577"/>
          </a:xfrm>
          <a:prstGeom prst="rect">
            <a:avLst/>
          </a:prstGeom>
        </p:spPr>
      </p:pic>
      <p:pic>
        <p:nvPicPr>
          <p:cNvPr id="6" name="Immagin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107" y="513285"/>
            <a:ext cx="748944" cy="850913"/>
          </a:xfrm>
          <a:prstGeom prst="rect">
            <a:avLst/>
          </a:prstGeom>
        </p:spPr>
      </p:pic>
      <p:sp>
        <p:nvSpPr>
          <p:cNvPr id="7" name="Rettangolo 6"/>
          <p:cNvSpPr/>
          <p:nvPr/>
        </p:nvSpPr>
        <p:spPr>
          <a:xfrm>
            <a:off x="1609228" y="604559"/>
            <a:ext cx="5753883" cy="461665"/>
          </a:xfrm>
          <a:prstGeom prst="rect">
            <a:avLst/>
          </a:prstGeom>
        </p:spPr>
        <p:txBody>
          <a:bodyPr wrap="none">
            <a:spAutoFit/>
          </a:bodyPr>
          <a:lstStyle/>
          <a:p>
            <a:r>
              <a:rPr lang="it-IT" sz="2400" dirty="0">
                <a:latin typeface="+mj-lt"/>
                <a:ea typeface="Calibri" panose="020F0502020204030204" pitchFamily="34" charset="0"/>
              </a:rPr>
              <a:t>La rilevazione della </a:t>
            </a:r>
            <a:r>
              <a:rPr lang="it-IT" sz="2400" i="1" dirty="0" err="1">
                <a:latin typeface="+mj-lt"/>
                <a:ea typeface="Calibri" panose="020F0502020204030204" pitchFamily="34" charset="0"/>
              </a:rPr>
              <a:t>literacy</a:t>
            </a:r>
            <a:r>
              <a:rPr lang="it-IT" sz="2400" dirty="0">
                <a:latin typeface="+mj-lt"/>
                <a:ea typeface="Calibri" panose="020F0502020204030204" pitchFamily="34" charset="0"/>
              </a:rPr>
              <a:t> scientifica in PISA </a:t>
            </a:r>
            <a:endParaRPr lang="it-IT" sz="2400" dirty="0">
              <a:latin typeface="+mj-lt"/>
            </a:endParaRPr>
          </a:p>
        </p:txBody>
      </p:sp>
    </p:spTree>
    <p:extLst>
      <p:ext uri="{BB962C8B-B14F-4D97-AF65-F5344CB8AC3E}">
        <p14:creationId xmlns:p14="http://schemas.microsoft.com/office/powerpoint/2010/main" val="10449061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59549" y="513285"/>
            <a:ext cx="812071" cy="816577"/>
          </a:xfrm>
          <a:prstGeom prst="rect">
            <a:avLst/>
          </a:prstGeom>
        </p:spPr>
      </p:pic>
      <p:pic>
        <p:nvPicPr>
          <p:cNvPr id="8" name="Immagin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107" y="513285"/>
            <a:ext cx="748944" cy="850913"/>
          </a:xfrm>
          <a:prstGeom prst="rect">
            <a:avLst/>
          </a:prstGeom>
        </p:spPr>
      </p:pic>
      <p:sp>
        <p:nvSpPr>
          <p:cNvPr id="2" name="Rettangolo 1"/>
          <p:cNvSpPr/>
          <p:nvPr/>
        </p:nvSpPr>
        <p:spPr>
          <a:xfrm>
            <a:off x="1518699" y="598407"/>
            <a:ext cx="6082747" cy="830997"/>
          </a:xfrm>
          <a:prstGeom prst="rect">
            <a:avLst/>
          </a:prstGeom>
        </p:spPr>
        <p:txBody>
          <a:bodyPr wrap="square">
            <a:spAutoFit/>
          </a:bodyPr>
          <a:lstStyle/>
          <a:p>
            <a:pPr algn="just">
              <a:spcBef>
                <a:spcPts val="600"/>
              </a:spcBef>
              <a:spcAft>
                <a:spcPts val="600"/>
              </a:spcAft>
            </a:pPr>
            <a:r>
              <a:rPr lang="it-IT" sz="2400" dirty="0">
                <a:latin typeface="+mj-lt"/>
                <a:ea typeface="Calibri" panose="020F0502020204030204" pitchFamily="34" charset="0"/>
              </a:rPr>
              <a:t>Tabella 1 – Distribuzione dei punteggi medi e dei percentili nella </a:t>
            </a:r>
            <a:r>
              <a:rPr lang="it-IT" sz="2400" dirty="0" err="1">
                <a:latin typeface="+mj-lt"/>
                <a:ea typeface="Calibri" panose="020F0502020204030204" pitchFamily="34" charset="0"/>
              </a:rPr>
              <a:t>literacy</a:t>
            </a:r>
            <a:r>
              <a:rPr lang="it-IT" sz="2400" dirty="0">
                <a:latin typeface="+mj-lt"/>
                <a:ea typeface="Calibri" panose="020F0502020204030204" pitchFamily="34" charset="0"/>
              </a:rPr>
              <a:t> </a:t>
            </a:r>
            <a:r>
              <a:rPr lang="it-IT" sz="2400" dirty="0" smtClean="0">
                <a:latin typeface="+mj-lt"/>
                <a:ea typeface="Calibri" panose="020F0502020204030204" pitchFamily="34" charset="0"/>
              </a:rPr>
              <a:t>scientifica</a:t>
            </a:r>
            <a:endParaRPr lang="it-IT" sz="2400" dirty="0">
              <a:latin typeface="+mj-lt"/>
              <a:ea typeface="Calibri" panose="020F0502020204030204" pitchFamily="34" charset="0"/>
            </a:endParaRPr>
          </a:p>
        </p:txBody>
      </p:sp>
      <p:graphicFrame>
        <p:nvGraphicFramePr>
          <p:cNvPr id="3" name="Tabella 2"/>
          <p:cNvGraphicFramePr>
            <a:graphicFrameLocks noGrp="1"/>
          </p:cNvGraphicFramePr>
          <p:nvPr>
            <p:extLst>
              <p:ext uri="{D42A27DB-BD31-4B8C-83A1-F6EECF244321}">
                <p14:modId xmlns:p14="http://schemas.microsoft.com/office/powerpoint/2010/main" val="2078700316"/>
              </p:ext>
            </p:extLst>
          </p:nvPr>
        </p:nvGraphicFramePr>
        <p:xfrm>
          <a:off x="902377" y="2363100"/>
          <a:ext cx="6588499" cy="2870447"/>
        </p:xfrm>
        <a:graphic>
          <a:graphicData uri="http://schemas.openxmlformats.org/drawingml/2006/table">
            <a:tbl>
              <a:tblPr firstRow="1" firstCol="1" bandRow="1">
                <a:tableStyleId>{5C22544A-7EE6-4342-B048-85BDC9FD1C3A}</a:tableStyleId>
              </a:tblPr>
              <a:tblGrid>
                <a:gridCol w="331531">
                  <a:extLst>
                    <a:ext uri="{9D8B030D-6E8A-4147-A177-3AD203B41FA5}">
                      <a16:colId xmlns:a16="http://schemas.microsoft.com/office/drawing/2014/main" val="4120519128"/>
                    </a:ext>
                  </a:extLst>
                </a:gridCol>
                <a:gridCol w="331531">
                  <a:extLst>
                    <a:ext uri="{9D8B030D-6E8A-4147-A177-3AD203B41FA5}">
                      <a16:colId xmlns:a16="http://schemas.microsoft.com/office/drawing/2014/main" val="615694485"/>
                    </a:ext>
                  </a:extLst>
                </a:gridCol>
                <a:gridCol w="331531">
                  <a:extLst>
                    <a:ext uri="{9D8B030D-6E8A-4147-A177-3AD203B41FA5}">
                      <a16:colId xmlns:a16="http://schemas.microsoft.com/office/drawing/2014/main" val="3890582823"/>
                    </a:ext>
                  </a:extLst>
                </a:gridCol>
                <a:gridCol w="331531">
                  <a:extLst>
                    <a:ext uri="{9D8B030D-6E8A-4147-A177-3AD203B41FA5}">
                      <a16:colId xmlns:a16="http://schemas.microsoft.com/office/drawing/2014/main" val="265359904"/>
                    </a:ext>
                  </a:extLst>
                </a:gridCol>
                <a:gridCol w="469405">
                  <a:extLst>
                    <a:ext uri="{9D8B030D-6E8A-4147-A177-3AD203B41FA5}">
                      <a16:colId xmlns:a16="http://schemas.microsoft.com/office/drawing/2014/main" val="253981641"/>
                    </a:ext>
                  </a:extLst>
                </a:gridCol>
                <a:gridCol w="407299">
                  <a:extLst>
                    <a:ext uri="{9D8B030D-6E8A-4147-A177-3AD203B41FA5}">
                      <a16:colId xmlns:a16="http://schemas.microsoft.com/office/drawing/2014/main" val="2156243135"/>
                    </a:ext>
                  </a:extLst>
                </a:gridCol>
                <a:gridCol w="407299">
                  <a:extLst>
                    <a:ext uri="{9D8B030D-6E8A-4147-A177-3AD203B41FA5}">
                      <a16:colId xmlns:a16="http://schemas.microsoft.com/office/drawing/2014/main" val="179982413"/>
                    </a:ext>
                  </a:extLst>
                </a:gridCol>
                <a:gridCol w="331531">
                  <a:extLst>
                    <a:ext uri="{9D8B030D-6E8A-4147-A177-3AD203B41FA5}">
                      <a16:colId xmlns:a16="http://schemas.microsoft.com/office/drawing/2014/main" val="2190945587"/>
                    </a:ext>
                  </a:extLst>
                </a:gridCol>
                <a:gridCol w="331531">
                  <a:extLst>
                    <a:ext uri="{9D8B030D-6E8A-4147-A177-3AD203B41FA5}">
                      <a16:colId xmlns:a16="http://schemas.microsoft.com/office/drawing/2014/main" val="2464884211"/>
                    </a:ext>
                  </a:extLst>
                </a:gridCol>
                <a:gridCol w="331531">
                  <a:extLst>
                    <a:ext uri="{9D8B030D-6E8A-4147-A177-3AD203B41FA5}">
                      <a16:colId xmlns:a16="http://schemas.microsoft.com/office/drawing/2014/main" val="3646859999"/>
                    </a:ext>
                  </a:extLst>
                </a:gridCol>
                <a:gridCol w="331531">
                  <a:extLst>
                    <a:ext uri="{9D8B030D-6E8A-4147-A177-3AD203B41FA5}">
                      <a16:colId xmlns:a16="http://schemas.microsoft.com/office/drawing/2014/main" val="9149578"/>
                    </a:ext>
                  </a:extLst>
                </a:gridCol>
                <a:gridCol w="331531">
                  <a:extLst>
                    <a:ext uri="{9D8B030D-6E8A-4147-A177-3AD203B41FA5}">
                      <a16:colId xmlns:a16="http://schemas.microsoft.com/office/drawing/2014/main" val="3904604954"/>
                    </a:ext>
                  </a:extLst>
                </a:gridCol>
                <a:gridCol w="331531">
                  <a:extLst>
                    <a:ext uri="{9D8B030D-6E8A-4147-A177-3AD203B41FA5}">
                      <a16:colId xmlns:a16="http://schemas.microsoft.com/office/drawing/2014/main" val="3913938287"/>
                    </a:ext>
                  </a:extLst>
                </a:gridCol>
                <a:gridCol w="331531">
                  <a:extLst>
                    <a:ext uri="{9D8B030D-6E8A-4147-A177-3AD203B41FA5}">
                      <a16:colId xmlns:a16="http://schemas.microsoft.com/office/drawing/2014/main" val="2299382566"/>
                    </a:ext>
                  </a:extLst>
                </a:gridCol>
                <a:gridCol w="331531">
                  <a:extLst>
                    <a:ext uri="{9D8B030D-6E8A-4147-A177-3AD203B41FA5}">
                      <a16:colId xmlns:a16="http://schemas.microsoft.com/office/drawing/2014/main" val="726887886"/>
                    </a:ext>
                  </a:extLst>
                </a:gridCol>
                <a:gridCol w="331531">
                  <a:extLst>
                    <a:ext uri="{9D8B030D-6E8A-4147-A177-3AD203B41FA5}">
                      <a16:colId xmlns:a16="http://schemas.microsoft.com/office/drawing/2014/main" val="2771255256"/>
                    </a:ext>
                  </a:extLst>
                </a:gridCol>
                <a:gridCol w="331531">
                  <a:extLst>
                    <a:ext uri="{9D8B030D-6E8A-4147-A177-3AD203B41FA5}">
                      <a16:colId xmlns:a16="http://schemas.microsoft.com/office/drawing/2014/main" val="3862291200"/>
                    </a:ext>
                  </a:extLst>
                </a:gridCol>
                <a:gridCol w="331531">
                  <a:extLst>
                    <a:ext uri="{9D8B030D-6E8A-4147-A177-3AD203B41FA5}">
                      <a16:colId xmlns:a16="http://schemas.microsoft.com/office/drawing/2014/main" val="2829578470"/>
                    </a:ext>
                  </a:extLst>
                </a:gridCol>
                <a:gridCol w="331531">
                  <a:extLst>
                    <a:ext uri="{9D8B030D-6E8A-4147-A177-3AD203B41FA5}">
                      <a16:colId xmlns:a16="http://schemas.microsoft.com/office/drawing/2014/main" val="2113986294"/>
                    </a:ext>
                  </a:extLst>
                </a:gridCol>
              </a:tblGrid>
              <a:tr h="178671">
                <a:tc>
                  <a:txBody>
                    <a:bodyPr/>
                    <a:lstStyle/>
                    <a:p>
                      <a:pPr>
                        <a:lnSpc>
                          <a:spcPct val="107000"/>
                        </a:lnSpc>
                        <a:spcAft>
                          <a:spcPts val="0"/>
                        </a:spcAft>
                      </a:pPr>
                      <a:r>
                        <a:rPr lang="it-IT" sz="1100">
                          <a:effectLst/>
                        </a:rPr>
                        <a:t> </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rowSpan="2" gridSpan="2">
                  <a:txBody>
                    <a:bodyPr/>
                    <a:lstStyle/>
                    <a:p>
                      <a:pPr algn="ctr">
                        <a:lnSpc>
                          <a:spcPct val="107000"/>
                        </a:lnSpc>
                        <a:spcAft>
                          <a:spcPts val="0"/>
                        </a:spcAft>
                      </a:pPr>
                      <a:r>
                        <a:rPr lang="it-IT" sz="700">
                          <a:effectLst/>
                        </a:rPr>
                        <a:t>Punt medio</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rowSpan="2" hMerge="1">
                  <a:txBody>
                    <a:bodyPr/>
                    <a:lstStyle/>
                    <a:p>
                      <a:endParaRPr lang="it-IT"/>
                    </a:p>
                  </a:txBody>
                  <a:tcPr/>
                </a:tc>
                <a:tc rowSpan="2" gridSpan="2">
                  <a:txBody>
                    <a:bodyPr/>
                    <a:lstStyle/>
                    <a:p>
                      <a:pPr algn="ctr">
                        <a:lnSpc>
                          <a:spcPct val="107000"/>
                        </a:lnSpc>
                        <a:spcAft>
                          <a:spcPts val="0"/>
                        </a:spcAft>
                      </a:pPr>
                      <a:r>
                        <a:rPr lang="it-IT" sz="700">
                          <a:effectLst/>
                        </a:rPr>
                        <a:t>Deviazione Standard</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rowSpan="2" hMerge="1">
                  <a:txBody>
                    <a:bodyPr/>
                    <a:lstStyle/>
                    <a:p>
                      <a:endParaRPr lang="it-IT"/>
                    </a:p>
                  </a:txBody>
                  <a:tcPr/>
                </a:tc>
                <a:tc gridSpan="14">
                  <a:txBody>
                    <a:bodyPr/>
                    <a:lstStyle/>
                    <a:p>
                      <a:pPr algn="ctr">
                        <a:lnSpc>
                          <a:spcPct val="107000"/>
                        </a:lnSpc>
                        <a:spcAft>
                          <a:spcPts val="0"/>
                        </a:spcAft>
                      </a:pPr>
                      <a:r>
                        <a:rPr lang="it-IT" sz="700">
                          <a:effectLst/>
                        </a:rPr>
                        <a:t>Percentili</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2814375938"/>
                  </a:ext>
                </a:extLst>
              </a:tr>
              <a:tr h="218190">
                <a:tc>
                  <a:txBody>
                    <a:bodyPr/>
                    <a:lstStyle/>
                    <a:p>
                      <a:pPr>
                        <a:lnSpc>
                          <a:spcPct val="107000"/>
                        </a:lnSpc>
                        <a:spcAft>
                          <a:spcPts val="0"/>
                        </a:spcAft>
                      </a:pPr>
                      <a:r>
                        <a:rPr lang="it-IT" sz="1100">
                          <a:effectLst/>
                        </a:rPr>
                        <a:t> </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gridSpan="2" vMerge="1">
                  <a:txBody>
                    <a:bodyPr/>
                    <a:lstStyle/>
                    <a:p>
                      <a:endParaRPr lang="it-IT"/>
                    </a:p>
                  </a:txBody>
                  <a:tcPr/>
                </a:tc>
                <a:tc hMerge="1" vMerge="1">
                  <a:txBody>
                    <a:bodyPr/>
                    <a:lstStyle/>
                    <a:p>
                      <a:endParaRPr lang="it-IT"/>
                    </a:p>
                  </a:txBody>
                  <a:tcPr/>
                </a:tc>
                <a:tc gridSpan="2" vMerge="1">
                  <a:txBody>
                    <a:bodyPr/>
                    <a:lstStyle/>
                    <a:p>
                      <a:endParaRPr lang="it-IT"/>
                    </a:p>
                  </a:txBody>
                  <a:tcPr/>
                </a:tc>
                <a:tc hMerge="1" vMerge="1">
                  <a:txBody>
                    <a:bodyPr/>
                    <a:lstStyle/>
                    <a:p>
                      <a:endParaRPr lang="it-IT"/>
                    </a:p>
                  </a:txBody>
                  <a:tcPr/>
                </a:tc>
                <a:tc gridSpan="2">
                  <a:txBody>
                    <a:bodyPr/>
                    <a:lstStyle/>
                    <a:p>
                      <a:pPr algn="ctr">
                        <a:lnSpc>
                          <a:spcPct val="107000"/>
                        </a:lnSpc>
                        <a:spcAft>
                          <a:spcPts val="0"/>
                        </a:spcAft>
                      </a:pPr>
                      <a:r>
                        <a:rPr lang="it-IT" sz="700">
                          <a:effectLst/>
                        </a:rPr>
                        <a:t>5°</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hMerge="1">
                  <a:txBody>
                    <a:bodyPr/>
                    <a:lstStyle/>
                    <a:p>
                      <a:endParaRPr lang="it-IT"/>
                    </a:p>
                  </a:txBody>
                  <a:tcPr/>
                </a:tc>
                <a:tc gridSpan="2">
                  <a:txBody>
                    <a:bodyPr/>
                    <a:lstStyle/>
                    <a:p>
                      <a:pPr algn="ctr">
                        <a:lnSpc>
                          <a:spcPct val="107000"/>
                        </a:lnSpc>
                        <a:spcAft>
                          <a:spcPts val="0"/>
                        </a:spcAft>
                      </a:pPr>
                      <a:r>
                        <a:rPr lang="it-IT" sz="700">
                          <a:effectLst/>
                        </a:rPr>
                        <a:t>10°</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hMerge="1">
                  <a:txBody>
                    <a:bodyPr/>
                    <a:lstStyle/>
                    <a:p>
                      <a:endParaRPr lang="it-IT"/>
                    </a:p>
                  </a:txBody>
                  <a:tcPr/>
                </a:tc>
                <a:tc gridSpan="2">
                  <a:txBody>
                    <a:bodyPr/>
                    <a:lstStyle/>
                    <a:p>
                      <a:pPr algn="ctr">
                        <a:lnSpc>
                          <a:spcPct val="107000"/>
                        </a:lnSpc>
                        <a:spcAft>
                          <a:spcPts val="0"/>
                        </a:spcAft>
                      </a:pPr>
                      <a:r>
                        <a:rPr lang="it-IT" sz="700">
                          <a:effectLst/>
                        </a:rPr>
                        <a:t>25°</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hMerge="1">
                  <a:txBody>
                    <a:bodyPr/>
                    <a:lstStyle/>
                    <a:p>
                      <a:endParaRPr lang="it-IT"/>
                    </a:p>
                  </a:txBody>
                  <a:tcPr/>
                </a:tc>
                <a:tc gridSpan="2">
                  <a:txBody>
                    <a:bodyPr/>
                    <a:lstStyle/>
                    <a:p>
                      <a:pPr algn="ctr">
                        <a:lnSpc>
                          <a:spcPct val="107000"/>
                        </a:lnSpc>
                        <a:spcAft>
                          <a:spcPts val="0"/>
                        </a:spcAft>
                      </a:pPr>
                      <a:r>
                        <a:rPr lang="it-IT" sz="700">
                          <a:effectLst/>
                        </a:rPr>
                        <a:t>Mediana (50°)</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hMerge="1">
                  <a:txBody>
                    <a:bodyPr/>
                    <a:lstStyle/>
                    <a:p>
                      <a:endParaRPr lang="it-IT"/>
                    </a:p>
                  </a:txBody>
                  <a:tcPr/>
                </a:tc>
                <a:tc gridSpan="2">
                  <a:txBody>
                    <a:bodyPr/>
                    <a:lstStyle/>
                    <a:p>
                      <a:pPr algn="ctr">
                        <a:lnSpc>
                          <a:spcPct val="107000"/>
                        </a:lnSpc>
                        <a:spcAft>
                          <a:spcPts val="0"/>
                        </a:spcAft>
                      </a:pPr>
                      <a:r>
                        <a:rPr lang="it-IT" sz="700">
                          <a:effectLst/>
                        </a:rPr>
                        <a:t>75°</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hMerge="1">
                  <a:txBody>
                    <a:bodyPr/>
                    <a:lstStyle/>
                    <a:p>
                      <a:endParaRPr lang="it-IT"/>
                    </a:p>
                  </a:txBody>
                  <a:tcPr/>
                </a:tc>
                <a:tc gridSpan="2">
                  <a:txBody>
                    <a:bodyPr/>
                    <a:lstStyle/>
                    <a:p>
                      <a:pPr algn="ctr">
                        <a:lnSpc>
                          <a:spcPct val="107000"/>
                        </a:lnSpc>
                        <a:spcAft>
                          <a:spcPts val="0"/>
                        </a:spcAft>
                      </a:pPr>
                      <a:r>
                        <a:rPr lang="it-IT" sz="700">
                          <a:effectLst/>
                        </a:rPr>
                        <a:t>90°</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hMerge="1">
                  <a:txBody>
                    <a:bodyPr/>
                    <a:lstStyle/>
                    <a:p>
                      <a:endParaRPr lang="it-IT"/>
                    </a:p>
                  </a:txBody>
                  <a:tcPr/>
                </a:tc>
                <a:tc gridSpan="2">
                  <a:txBody>
                    <a:bodyPr/>
                    <a:lstStyle/>
                    <a:p>
                      <a:pPr algn="ctr">
                        <a:lnSpc>
                          <a:spcPct val="107000"/>
                        </a:lnSpc>
                        <a:spcAft>
                          <a:spcPts val="0"/>
                        </a:spcAft>
                      </a:pPr>
                      <a:r>
                        <a:rPr lang="it-IT" sz="700">
                          <a:effectLst/>
                        </a:rPr>
                        <a:t>95°</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hMerge="1">
                  <a:txBody>
                    <a:bodyPr/>
                    <a:lstStyle/>
                    <a:p>
                      <a:endParaRPr lang="it-IT"/>
                    </a:p>
                  </a:txBody>
                  <a:tcPr/>
                </a:tc>
                <a:extLst>
                  <a:ext uri="{0D108BD9-81ED-4DB2-BD59-A6C34878D82A}">
                    <a16:rowId xmlns:a16="http://schemas.microsoft.com/office/drawing/2014/main" val="2897258636"/>
                  </a:ext>
                </a:extLst>
              </a:tr>
              <a:tr h="218190">
                <a:tc>
                  <a:txBody>
                    <a:bodyPr/>
                    <a:lstStyle/>
                    <a:p>
                      <a:pPr>
                        <a:lnSpc>
                          <a:spcPct val="107000"/>
                        </a:lnSpc>
                        <a:spcAft>
                          <a:spcPts val="0"/>
                        </a:spcAft>
                      </a:pPr>
                      <a:r>
                        <a:rPr lang="it-IT" sz="1100">
                          <a:effectLst/>
                        </a:rPr>
                        <a:t> </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Media</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E.S.</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D.S.</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E.S.</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Punt.</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E.S.</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Punt</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E.S.</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Punt</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E.S.</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Punt</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E.S.</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Punt</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E.S.</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Punt</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E.S.</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Punt</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E.S.</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69771323"/>
                  </a:ext>
                </a:extLst>
              </a:tr>
              <a:tr h="329736">
                <a:tc>
                  <a:txBody>
                    <a:bodyPr/>
                    <a:lstStyle/>
                    <a:p>
                      <a:pPr>
                        <a:lnSpc>
                          <a:spcPct val="107000"/>
                        </a:lnSpc>
                        <a:spcAft>
                          <a:spcPts val="0"/>
                        </a:spcAft>
                      </a:pPr>
                      <a:r>
                        <a:rPr lang="it-IT" sz="700">
                          <a:effectLst/>
                        </a:rPr>
                        <a:t>Nord Ovest</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491</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-5,4</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89</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-3,6</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336</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-10,1</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371</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-9,9</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432</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-6</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495</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-6,3</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555</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-6,7</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602</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-8,9</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630</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-11,3</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319352355"/>
                  </a:ext>
                </a:extLst>
              </a:tr>
              <a:tr h="218190">
                <a:tc>
                  <a:txBody>
                    <a:bodyPr/>
                    <a:lstStyle/>
                    <a:p>
                      <a:pPr>
                        <a:lnSpc>
                          <a:spcPct val="107000"/>
                        </a:lnSpc>
                        <a:spcAft>
                          <a:spcPts val="0"/>
                        </a:spcAft>
                      </a:pPr>
                      <a:r>
                        <a:rPr lang="it-IT" sz="700">
                          <a:effectLst/>
                        </a:rPr>
                        <a:t>Nord Est</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497</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-5,2</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84</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-2,9</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347</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-11,6</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385</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-11</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443</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-6,7</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501</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-6,4</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556</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-6</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602</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-6,5</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629</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-6,2</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3226135943"/>
                  </a:ext>
                </a:extLst>
              </a:tr>
              <a:tr h="218190">
                <a:tc>
                  <a:txBody>
                    <a:bodyPr/>
                    <a:lstStyle/>
                    <a:p>
                      <a:pPr>
                        <a:lnSpc>
                          <a:spcPct val="107000"/>
                        </a:lnSpc>
                        <a:spcAft>
                          <a:spcPts val="0"/>
                        </a:spcAft>
                      </a:pPr>
                      <a:r>
                        <a:rPr lang="it-IT" sz="700">
                          <a:effectLst/>
                        </a:rPr>
                        <a:t>Centro</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473</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-5,1</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85</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-2,9</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331</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-8,7</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360</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-7,4</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416</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-7,3</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473</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-6</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534</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-5,9</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584</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-6,2</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612</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-8,9</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3655591943"/>
                  </a:ext>
                </a:extLst>
              </a:tr>
              <a:tr h="178671">
                <a:tc>
                  <a:txBody>
                    <a:bodyPr/>
                    <a:lstStyle/>
                    <a:p>
                      <a:pPr>
                        <a:lnSpc>
                          <a:spcPct val="107000"/>
                        </a:lnSpc>
                        <a:spcAft>
                          <a:spcPts val="0"/>
                        </a:spcAft>
                      </a:pPr>
                      <a:r>
                        <a:rPr lang="it-IT" sz="700">
                          <a:effectLst/>
                        </a:rPr>
                        <a:t>Sud</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443</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-4,5</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84</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-2,5</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304</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-7,5</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332</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-6,8</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384</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-4,8</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445</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-5,8</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500</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-5,7</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550</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-6,1</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580</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-8,4</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1042748785"/>
                  </a:ext>
                </a:extLst>
              </a:tr>
              <a:tr h="218190">
                <a:tc>
                  <a:txBody>
                    <a:bodyPr/>
                    <a:lstStyle/>
                    <a:p>
                      <a:pPr>
                        <a:lnSpc>
                          <a:spcPct val="107000"/>
                        </a:lnSpc>
                        <a:spcAft>
                          <a:spcPts val="0"/>
                        </a:spcAft>
                      </a:pPr>
                      <a:r>
                        <a:rPr lang="it-IT" sz="700">
                          <a:effectLst/>
                        </a:rPr>
                        <a:t>Sud Isole</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430</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-7,4</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89</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-3,5</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283</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-11,7</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313</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-12,1</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371</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-10,8</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433</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-9,2</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491</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-7,4</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542</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-7,8</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574</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-10,5</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2392626525"/>
                  </a:ext>
                </a:extLst>
              </a:tr>
              <a:tr h="178671">
                <a:tc>
                  <a:txBody>
                    <a:bodyPr/>
                    <a:lstStyle/>
                    <a:p>
                      <a:pPr>
                        <a:lnSpc>
                          <a:spcPct val="107000"/>
                        </a:lnSpc>
                        <a:spcAft>
                          <a:spcPts val="0"/>
                        </a:spcAft>
                      </a:pPr>
                      <a:r>
                        <a:rPr lang="it-IT" sz="700">
                          <a:effectLst/>
                        </a:rPr>
                        <a:t>Italia</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468</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-2,4</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90</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-1,7</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316</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-4,7</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348</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-3,9</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407</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-3,1</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470</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-3</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532</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-3</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583</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-3,7</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612</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-4,7</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872725640"/>
                  </a:ext>
                </a:extLst>
              </a:tr>
              <a:tr h="329736">
                <a:tc>
                  <a:txBody>
                    <a:bodyPr/>
                    <a:lstStyle/>
                    <a:p>
                      <a:pPr>
                        <a:lnSpc>
                          <a:spcPct val="107000"/>
                        </a:lnSpc>
                        <a:spcAft>
                          <a:spcPts val="0"/>
                        </a:spcAft>
                      </a:pPr>
                      <a:r>
                        <a:rPr lang="it-IT" sz="700">
                          <a:effectLst/>
                        </a:rPr>
                        <a:t>Media OCSE</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489</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-0,4</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94</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-0,2</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333</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-0,7</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365</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-0,6</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423</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-0,5</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491</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-0,5</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555</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-0,5</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609</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-0,5</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639</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-0,6</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148526354"/>
                  </a:ext>
                </a:extLst>
              </a:tr>
              <a:tr h="552827">
                <a:tc>
                  <a:txBody>
                    <a:bodyPr/>
                    <a:lstStyle/>
                    <a:p>
                      <a:pPr>
                        <a:lnSpc>
                          <a:spcPct val="107000"/>
                        </a:lnSpc>
                        <a:spcAft>
                          <a:spcPts val="0"/>
                        </a:spcAft>
                      </a:pPr>
                      <a:r>
                        <a:rPr lang="it-IT" sz="700">
                          <a:effectLst/>
                        </a:rPr>
                        <a:t>Media OCSE totale</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486</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-1,1</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99</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-0,5</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325</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-1,5</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357</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-1,5</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415</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-1,3</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486</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-1,2</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558</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-1,3</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616</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-1,4</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a:effectLst/>
                        </a:rPr>
                        <a:t>648</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it-IT" sz="700" dirty="0">
                          <a:effectLst/>
                        </a:rPr>
                        <a:t>-1,6</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3625245356"/>
                  </a:ext>
                </a:extLst>
              </a:tr>
            </a:tbl>
          </a:graphicData>
        </a:graphic>
      </p:graphicFrame>
    </p:spTree>
    <p:extLst>
      <p:ext uri="{BB962C8B-B14F-4D97-AF65-F5344CB8AC3E}">
        <p14:creationId xmlns:p14="http://schemas.microsoft.com/office/powerpoint/2010/main" val="39593605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59549" y="513285"/>
            <a:ext cx="812071" cy="816577"/>
          </a:xfrm>
          <a:prstGeom prst="rect">
            <a:avLst/>
          </a:prstGeom>
        </p:spPr>
      </p:pic>
      <p:pic>
        <p:nvPicPr>
          <p:cNvPr id="8" name="Immagin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107" y="513285"/>
            <a:ext cx="748944" cy="850913"/>
          </a:xfrm>
          <a:prstGeom prst="rect">
            <a:avLst/>
          </a:prstGeom>
        </p:spPr>
      </p:pic>
      <p:sp>
        <p:nvSpPr>
          <p:cNvPr id="2" name="Rettangolo 1"/>
          <p:cNvSpPr/>
          <p:nvPr/>
        </p:nvSpPr>
        <p:spPr>
          <a:xfrm>
            <a:off x="2387800" y="615575"/>
            <a:ext cx="4572000" cy="830997"/>
          </a:xfrm>
          <a:prstGeom prst="rect">
            <a:avLst/>
          </a:prstGeom>
        </p:spPr>
        <p:txBody>
          <a:bodyPr>
            <a:spAutoFit/>
          </a:bodyPr>
          <a:lstStyle/>
          <a:p>
            <a:pPr>
              <a:spcBef>
                <a:spcPts val="600"/>
              </a:spcBef>
              <a:spcAft>
                <a:spcPts val="600"/>
              </a:spcAft>
            </a:pPr>
            <a:r>
              <a:rPr lang="it-IT" sz="2400" dirty="0">
                <a:latin typeface="+mj-lt"/>
                <a:ea typeface="Calibri" panose="020F0502020204030204" pitchFamily="34" charset="0"/>
              </a:rPr>
              <a:t>Figura 1 – Distribuzione dei percentili nella </a:t>
            </a:r>
            <a:r>
              <a:rPr lang="it-IT" sz="2400" dirty="0" err="1">
                <a:latin typeface="+mj-lt"/>
                <a:ea typeface="Calibri" panose="020F0502020204030204" pitchFamily="34" charset="0"/>
              </a:rPr>
              <a:t>Literacy</a:t>
            </a:r>
            <a:r>
              <a:rPr lang="it-IT" sz="2400" dirty="0">
                <a:latin typeface="+mj-lt"/>
                <a:ea typeface="Calibri" panose="020F0502020204030204" pitchFamily="34" charset="0"/>
              </a:rPr>
              <a:t> </a:t>
            </a:r>
            <a:r>
              <a:rPr lang="it-IT" sz="2400" dirty="0" smtClean="0">
                <a:latin typeface="+mj-lt"/>
                <a:ea typeface="Calibri" panose="020F0502020204030204" pitchFamily="34" charset="0"/>
              </a:rPr>
              <a:t>scientifica</a:t>
            </a:r>
            <a:endParaRPr lang="it-IT" sz="2400" dirty="0">
              <a:latin typeface="+mj-lt"/>
              <a:ea typeface="Calibri" panose="020F0502020204030204" pitchFamily="34" charset="0"/>
            </a:endParaRPr>
          </a:p>
        </p:txBody>
      </p:sp>
      <p:pic>
        <p:nvPicPr>
          <p:cNvPr id="5" name="Immagine 4"/>
          <p:cNvPicPr/>
          <p:nvPr/>
        </p:nvPicPr>
        <p:blipFill>
          <a:blip r:embed="rId4">
            <a:extLst>
              <a:ext uri="{28A0092B-C50C-407E-A947-70E740481C1C}">
                <a14:useLocalDpi xmlns:a14="http://schemas.microsoft.com/office/drawing/2010/main" val="0"/>
              </a:ext>
            </a:extLst>
          </a:blip>
          <a:srcRect/>
          <a:stretch>
            <a:fillRect/>
          </a:stretch>
        </p:blipFill>
        <p:spPr bwMode="auto">
          <a:xfrm>
            <a:off x="913579" y="2175910"/>
            <a:ext cx="6858821" cy="3719563"/>
          </a:xfrm>
          <a:prstGeom prst="rect">
            <a:avLst/>
          </a:prstGeom>
          <a:noFill/>
          <a:ln>
            <a:noFill/>
          </a:ln>
        </p:spPr>
      </p:pic>
    </p:spTree>
    <p:extLst>
      <p:ext uri="{BB962C8B-B14F-4D97-AF65-F5344CB8AC3E}">
        <p14:creationId xmlns:p14="http://schemas.microsoft.com/office/powerpoint/2010/main" val="38789148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59549" y="513285"/>
            <a:ext cx="812071" cy="816577"/>
          </a:xfrm>
          <a:prstGeom prst="rect">
            <a:avLst/>
          </a:prstGeom>
        </p:spPr>
      </p:pic>
      <p:pic>
        <p:nvPicPr>
          <p:cNvPr id="8" name="Immagin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107" y="513285"/>
            <a:ext cx="748944" cy="850913"/>
          </a:xfrm>
          <a:prstGeom prst="rect">
            <a:avLst/>
          </a:prstGeom>
        </p:spPr>
      </p:pic>
      <p:sp>
        <p:nvSpPr>
          <p:cNvPr id="2" name="Rettangolo 1"/>
          <p:cNvSpPr/>
          <p:nvPr/>
        </p:nvSpPr>
        <p:spPr>
          <a:xfrm>
            <a:off x="938463" y="2773018"/>
            <a:ext cx="7411453" cy="2308324"/>
          </a:xfrm>
          <a:prstGeom prst="rect">
            <a:avLst/>
          </a:prstGeom>
        </p:spPr>
        <p:txBody>
          <a:bodyPr wrap="square">
            <a:spAutoFit/>
          </a:bodyPr>
          <a:lstStyle/>
          <a:p>
            <a:pPr algn="just"/>
            <a:r>
              <a:rPr lang="it-IT" sz="2400" dirty="0">
                <a:solidFill>
                  <a:srgbClr val="000000"/>
                </a:solidFill>
                <a:latin typeface="+mj-lt"/>
              </a:rPr>
              <a:t>Inserendo in un ulteriore </a:t>
            </a:r>
            <a:r>
              <a:rPr lang="it-IT" sz="2400" dirty="0" err="1">
                <a:solidFill>
                  <a:srgbClr val="000000"/>
                </a:solidFill>
                <a:latin typeface="+mj-lt"/>
              </a:rPr>
              <a:t>step</a:t>
            </a:r>
            <a:r>
              <a:rPr lang="it-IT" sz="2400" dirty="0">
                <a:solidFill>
                  <a:srgbClr val="000000"/>
                </a:solidFill>
                <a:latin typeface="+mj-lt"/>
              </a:rPr>
              <a:t> l’analisi delle variabili provenienti dalle domande del questionario somministrato alla famiglia dello studente abbiamo verificato se avere genitori più o meno interessati/coinvolti relativamente ad aspetti sull’ambiente possa avere un effetto sull’apprendimento delle </a:t>
            </a:r>
            <a:r>
              <a:rPr lang="it-IT" sz="2400" dirty="0" smtClean="0">
                <a:solidFill>
                  <a:srgbClr val="000000"/>
                </a:solidFill>
                <a:latin typeface="+mj-lt"/>
              </a:rPr>
              <a:t>Scienze.</a:t>
            </a:r>
            <a:endParaRPr lang="it-IT" sz="2400" dirty="0">
              <a:solidFill>
                <a:srgbClr val="000000"/>
              </a:solidFill>
              <a:latin typeface="+mj-lt"/>
            </a:endParaRPr>
          </a:p>
        </p:txBody>
      </p:sp>
      <p:sp>
        <p:nvSpPr>
          <p:cNvPr id="3" name="CasellaDiTesto 2"/>
          <p:cNvSpPr txBox="1"/>
          <p:nvPr/>
        </p:nvSpPr>
        <p:spPr>
          <a:xfrm>
            <a:off x="2623931" y="736907"/>
            <a:ext cx="4285753" cy="461665"/>
          </a:xfrm>
          <a:prstGeom prst="rect">
            <a:avLst/>
          </a:prstGeom>
          <a:noFill/>
        </p:spPr>
        <p:txBody>
          <a:bodyPr wrap="square" rtlCol="0">
            <a:spAutoFit/>
          </a:bodyPr>
          <a:lstStyle/>
          <a:p>
            <a:r>
              <a:rPr lang="it-IT" sz="2400" dirty="0">
                <a:latin typeface="+mj-lt"/>
                <a:ea typeface="Calibri" panose="020F0502020204030204" pitchFamily="34" charset="0"/>
              </a:rPr>
              <a:t>Il Questionario Genitori</a:t>
            </a:r>
          </a:p>
        </p:txBody>
      </p:sp>
    </p:spTree>
    <p:extLst>
      <p:ext uri="{BB962C8B-B14F-4D97-AF65-F5344CB8AC3E}">
        <p14:creationId xmlns:p14="http://schemas.microsoft.com/office/powerpoint/2010/main" val="3226396525"/>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ttivo">
  <a:themeElements>
    <a:clrScheme name="Retrospettivo">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ttivo">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ttivo">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670</TotalTime>
  <Words>1491</Words>
  <Application>Microsoft Office PowerPoint</Application>
  <PresentationFormat>Presentazione su schermo (4:3)</PresentationFormat>
  <Paragraphs>347</Paragraphs>
  <Slides>19</Slides>
  <Notes>2</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19</vt:i4>
      </vt:variant>
    </vt:vector>
  </HeadingPairs>
  <TitlesOfParts>
    <vt:vector size="24" baseType="lpstr">
      <vt:lpstr>Calibri</vt:lpstr>
      <vt:lpstr>Calibri Light</vt:lpstr>
      <vt:lpstr>Cambria</vt:lpstr>
      <vt:lpstr>Times New Roman</vt:lpstr>
      <vt:lpstr>Retrospettivo</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Silvia Donno</dc:creator>
  <cp:lastModifiedBy>PG</cp:lastModifiedBy>
  <cp:revision>39</cp:revision>
  <dcterms:created xsi:type="dcterms:W3CDTF">2020-05-14T10:54:53Z</dcterms:created>
  <dcterms:modified xsi:type="dcterms:W3CDTF">2020-09-03T05:46:15Z</dcterms:modified>
</cp:coreProperties>
</file>