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Ex1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charts/chartEx2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7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8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9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515" r:id="rId6"/>
    <p:sldId id="519" r:id="rId7"/>
    <p:sldId id="516" r:id="rId8"/>
    <p:sldId id="518" r:id="rId9"/>
    <p:sldId id="522" r:id="rId10"/>
    <p:sldId id="520" r:id="rId11"/>
    <p:sldId id="521" r:id="rId12"/>
    <p:sldId id="523" r:id="rId13"/>
    <p:sldId id="525" r:id="rId14"/>
    <p:sldId id="524" r:id="rId15"/>
    <p:sldId id="526" r:id="rId16"/>
    <p:sldId id="528" r:id="rId17"/>
    <p:sldId id="529" r:id="rId18"/>
    <p:sldId id="527" r:id="rId19"/>
    <p:sldId id="530" r:id="rId20"/>
    <p:sldId id="531" r:id="rId21"/>
  </p:sldIdLst>
  <p:sldSz cx="9144000" cy="5143500" type="screen16x9"/>
  <p:notesSz cx="6797675" cy="9926638"/>
  <p:defaultTextStyle>
    <a:defPPr>
      <a:defRPr lang="it-IT"/>
    </a:defPPr>
    <a:lvl1pPr marL="0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9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45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4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93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928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1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725" userDrawn="1">
          <p15:clr>
            <a:srgbClr val="A4A3A4"/>
          </p15:clr>
        </p15:guide>
        <p15:guide id="4" orient="horz" pos="509" userDrawn="1">
          <p15:clr>
            <a:srgbClr val="A4A3A4"/>
          </p15:clr>
        </p15:guide>
        <p15:guide id="5" pos="3009">
          <p15:clr>
            <a:srgbClr val="A4A3A4"/>
          </p15:clr>
        </p15:guide>
        <p15:guide id="6" orient="horz" pos="3121">
          <p15:clr>
            <a:srgbClr val="A4A3A4"/>
          </p15:clr>
        </p15:guide>
        <p15:guide id="7" orient="horz" pos="282" userDrawn="1">
          <p15:clr>
            <a:srgbClr val="A4A3A4"/>
          </p15:clr>
        </p15:guide>
        <p15:guide id="8" pos="37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 segre" initials="" lastIdx="0" clrIdx="0"/>
  <p:cmAuthor id="1" name="Annalisa Cicerchia" initials="A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00"/>
    <a:srgbClr val="008000"/>
    <a:srgbClr val="AE1023"/>
    <a:srgbClr val="003300"/>
    <a:srgbClr val="D9D9D9"/>
    <a:srgbClr val="CF1E24"/>
    <a:srgbClr val="F4C34F"/>
    <a:srgbClr val="4479CB"/>
    <a:srgbClr val="FDB409"/>
    <a:srgbClr val="CB6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3" autoAdjust="0"/>
    <p:restoredTop sz="89425" autoAdjust="0"/>
  </p:normalViewPr>
  <p:slideViewPr>
    <p:cSldViewPr snapToGrid="0" snapToObjects="1" showGuides="1">
      <p:cViewPr varScale="1">
        <p:scale>
          <a:sx n="80" d="100"/>
          <a:sy n="80" d="100"/>
        </p:scale>
        <p:origin x="1056" y="84"/>
      </p:cViewPr>
      <p:guideLst>
        <p:guide orient="horz" pos="3411"/>
        <p:guide orient="horz" pos="2132"/>
        <p:guide pos="725"/>
        <p:guide orient="horz" pos="509"/>
        <p:guide pos="3009"/>
        <p:guide orient="horz" pos="3121"/>
        <p:guide orient="horz" pos="282"/>
        <p:guide pos="37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938" y="708"/>
      </p:cViewPr>
      <p:guideLst>
        <p:guide orient="horz" pos="3126"/>
        <p:guide pos="213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Cartel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Grafici_QuartiliComuni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Cartel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Cartel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Cartel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Elab14Lug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Elab14Lug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Elab14Lug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Elab14Lug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AISRE\Elaborazioni\Elab14Lug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D:\AISRE\Elaborazioni\Elab13Lug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D:\AISRE\Elaborazioni\Elab13Lu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96243659703103"/>
          <c:y val="7.8647200593147393E-2"/>
          <c:w val="0.72913559584394561"/>
          <c:h val="0.9211540702600424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Foglio4!$B$6:$B$14</c:f>
              <c:strCache>
                <c:ptCount val="9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  <c:pt idx="8">
                  <c:v>Mezzogiorno</c:v>
                </c:pt>
              </c:strCache>
            </c:strRef>
          </c:cat>
          <c:val>
            <c:numRef>
              <c:f>Foglio4!$C$6:$C$14</c:f>
              <c:numCache>
                <c:formatCode>0.0</c:formatCode>
                <c:ptCount val="9"/>
                <c:pt idx="0">
                  <c:v>20.5</c:v>
                </c:pt>
                <c:pt idx="1">
                  <c:v>30.6</c:v>
                </c:pt>
                <c:pt idx="2">
                  <c:v>36.9</c:v>
                </c:pt>
                <c:pt idx="3">
                  <c:v>27.4</c:v>
                </c:pt>
                <c:pt idx="4">
                  <c:v>27.7</c:v>
                </c:pt>
                <c:pt idx="5">
                  <c:v>34.6</c:v>
                </c:pt>
                <c:pt idx="6">
                  <c:v>41.8</c:v>
                </c:pt>
                <c:pt idx="7">
                  <c:v>26.4</c:v>
                </c:pt>
                <c:pt idx="8">
                  <c:v>33.799999999999997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95-4E51-B8CA-DADCDC3E02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86593408"/>
        <c:axId val="682088440"/>
      </c:barChart>
      <c:catAx>
        <c:axId val="68659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82088440"/>
        <c:crosses val="autoZero"/>
        <c:auto val="1"/>
        <c:lblAlgn val="ctr"/>
        <c:lblOffset val="100"/>
        <c:noMultiLvlLbl val="0"/>
      </c:catAx>
      <c:valAx>
        <c:axId val="68208844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865934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84461365565009"/>
          <c:y val="9.874795127670502E-2"/>
          <c:w val="0.78925575101488499"/>
          <c:h val="0.7033747409042824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Foglio6!$B$13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Foglio6!$A$14:$A$21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Foglio6!$B$14:$B$21</c:f>
              <c:numCache>
                <c:formatCode>General</c:formatCode>
                <c:ptCount val="8"/>
                <c:pt idx="0">
                  <c:v>223</c:v>
                </c:pt>
                <c:pt idx="1">
                  <c:v>48</c:v>
                </c:pt>
                <c:pt idx="2">
                  <c:v>54</c:v>
                </c:pt>
                <c:pt idx="3">
                  <c:v>97</c:v>
                </c:pt>
                <c:pt idx="4">
                  <c:v>46</c:v>
                </c:pt>
                <c:pt idx="5">
                  <c:v>22</c:v>
                </c:pt>
                <c:pt idx="6">
                  <c:v>28</c:v>
                </c:pt>
                <c:pt idx="7">
                  <c:v>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9A-4EB6-AB1A-15CD6E9B7167}"/>
            </c:ext>
          </c:extLst>
        </c:ser>
        <c:ser>
          <c:idx val="1"/>
          <c:order val="1"/>
          <c:tx>
            <c:strRef>
              <c:f>Foglio6!$C$13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Foglio6!$A$14:$A$21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Foglio6!$C$14:$C$21</c:f>
              <c:numCache>
                <c:formatCode>General</c:formatCode>
                <c:ptCount val="8"/>
                <c:pt idx="0">
                  <c:v>37</c:v>
                </c:pt>
                <c:pt idx="1">
                  <c:v>42</c:v>
                </c:pt>
                <c:pt idx="2">
                  <c:v>147</c:v>
                </c:pt>
                <c:pt idx="3">
                  <c:v>82</c:v>
                </c:pt>
                <c:pt idx="4">
                  <c:v>47</c:v>
                </c:pt>
                <c:pt idx="5">
                  <c:v>58</c:v>
                </c:pt>
                <c:pt idx="6">
                  <c:v>85</c:v>
                </c:pt>
                <c:pt idx="7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9A-4EB6-AB1A-15CD6E9B7167}"/>
            </c:ext>
          </c:extLst>
        </c:ser>
        <c:ser>
          <c:idx val="2"/>
          <c:order val="2"/>
          <c:tx>
            <c:strRef>
              <c:f>Foglio6!$D$13</c:f>
              <c:strCache>
                <c:ptCount val="1"/>
                <c:pt idx="0">
                  <c:v>Q3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Foglio6!$A$14:$A$21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Foglio6!$D$14:$D$21</c:f>
              <c:numCache>
                <c:formatCode>General</c:formatCode>
                <c:ptCount val="8"/>
                <c:pt idx="0">
                  <c:v>33</c:v>
                </c:pt>
                <c:pt idx="1">
                  <c:v>26</c:v>
                </c:pt>
                <c:pt idx="2">
                  <c:v>171</c:v>
                </c:pt>
                <c:pt idx="3">
                  <c:v>54</c:v>
                </c:pt>
                <c:pt idx="4">
                  <c:v>32</c:v>
                </c:pt>
                <c:pt idx="5">
                  <c:v>118</c:v>
                </c:pt>
                <c:pt idx="6">
                  <c:v>116</c:v>
                </c:pt>
                <c:pt idx="7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9A-4EB6-AB1A-15CD6E9B7167}"/>
            </c:ext>
          </c:extLst>
        </c:ser>
        <c:ser>
          <c:idx val="3"/>
          <c:order val="3"/>
          <c:tx>
            <c:strRef>
              <c:f>Foglio6!$E$13</c:f>
              <c:strCache>
                <c:ptCount val="1"/>
                <c:pt idx="0">
                  <c:v>Q4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Foglio6!$A$14:$A$21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Foglio6!$E$14:$E$21</c:f>
              <c:numCache>
                <c:formatCode>General</c:formatCode>
                <c:ptCount val="8"/>
                <c:pt idx="0">
                  <c:v>12</c:v>
                </c:pt>
                <c:pt idx="1">
                  <c:v>20</c:v>
                </c:pt>
                <c:pt idx="2">
                  <c:v>177</c:v>
                </c:pt>
                <c:pt idx="3">
                  <c:v>25</c:v>
                </c:pt>
                <c:pt idx="4">
                  <c:v>6</c:v>
                </c:pt>
                <c:pt idx="5">
                  <c:v>211</c:v>
                </c:pt>
                <c:pt idx="6">
                  <c:v>161</c:v>
                </c:pt>
                <c:pt idx="7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C9A-4EB6-AB1A-15CD6E9B7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8443632"/>
        <c:axId val="778445928"/>
      </c:barChart>
      <c:catAx>
        <c:axId val="778443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78445928"/>
        <c:crosses val="autoZero"/>
        <c:auto val="1"/>
        <c:lblAlgn val="ctr"/>
        <c:lblOffset val="100"/>
        <c:noMultiLvlLbl val="0"/>
      </c:catAx>
      <c:valAx>
        <c:axId val="778445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77844363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70856481481481"/>
          <c:y val="1.7638888888888888E-2"/>
          <c:w val="0.80408541666666666"/>
          <c:h val="0.84596388888888885"/>
        </c:manualLayout>
      </c:layout>
      <c:barChart>
        <c:barDir val="bar"/>
        <c:grouping val="percentStacked"/>
        <c:varyColors val="0"/>
        <c:ser>
          <c:idx val="1"/>
          <c:order val="0"/>
          <c:tx>
            <c:v>Altri</c:v>
          </c:tx>
          <c:spPr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c:spPr>
          <c:invertIfNegative val="0"/>
          <c:cat>
            <c:strRef>
              <c:f>('Diap 14'!$A$7,'Diap 14'!$A$10,'Diap 14'!$A$16,'Diap 14'!$A$23,'Diap 14'!$A$26,'Diap 14'!$A$32,'Diap 14'!$A$42,'Diap 14'!$A$48)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('Diap 14'!$C$7,'Diap 14'!$C$10,'Diap 14'!$C$16,'Diap 14'!$C$23,'Diap 14'!$C$26,'Diap 14'!$C$32,'Diap 14'!$C$42,'Diap 14'!$C$48)</c:f>
              <c:numCache>
                <c:formatCode>General</c:formatCode>
                <c:ptCount val="8"/>
                <c:pt idx="0">
                  <c:v>289</c:v>
                </c:pt>
                <c:pt idx="1">
                  <c:v>130</c:v>
                </c:pt>
                <c:pt idx="2">
                  <c:v>449</c:v>
                </c:pt>
                <c:pt idx="3">
                  <c:v>255</c:v>
                </c:pt>
                <c:pt idx="4">
                  <c:v>129</c:v>
                </c:pt>
                <c:pt idx="5">
                  <c:v>236</c:v>
                </c:pt>
                <c:pt idx="6">
                  <c:v>294</c:v>
                </c:pt>
                <c:pt idx="7">
                  <c:v>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5B-4BDC-8990-5488BD619C24}"/>
            </c:ext>
          </c:extLst>
        </c:ser>
        <c:ser>
          <c:idx val="2"/>
          <c:order val="1"/>
          <c:tx>
            <c:v>High-High</c:v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('Diap 14'!$A$7,'Diap 14'!$A$10,'Diap 14'!$A$16,'Diap 14'!$A$23,'Diap 14'!$A$26,'Diap 14'!$A$32,'Diap 14'!$A$42,'Diap 14'!$A$48)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('Diap 14'!$D$7,'Diap 14'!$D$10,'Diap 14'!$D$16,'Diap 14'!$D$23,'Diap 14'!$D$26,'Diap 14'!$D$32,'Diap 14'!$D$42,'Diap 14'!$D$48)</c:f>
              <c:numCache>
                <c:formatCode>General</c:formatCode>
                <c:ptCount val="8"/>
                <c:pt idx="1">
                  <c:v>2</c:v>
                </c:pt>
                <c:pt idx="2">
                  <c:v>101</c:v>
                </c:pt>
                <c:pt idx="3">
                  <c:v>1</c:v>
                </c:pt>
                <c:pt idx="5">
                  <c:v>171</c:v>
                </c:pt>
                <c:pt idx="6">
                  <c:v>93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5B-4BDC-8990-5488BD619C24}"/>
            </c:ext>
          </c:extLst>
        </c:ser>
        <c:ser>
          <c:idx val="3"/>
          <c:order val="2"/>
          <c:tx>
            <c:v>High-Low</c:v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('Diap 14'!$A$7,'Diap 14'!$A$10,'Diap 14'!$A$16,'Diap 14'!$A$23,'Diap 14'!$A$26,'Diap 14'!$A$32,'Diap 14'!$A$42,'Diap 14'!$A$48)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('Diap 14'!$E$7,'Diap 14'!$E$10,'Diap 14'!$E$16,'Diap 14'!$E$23,'Diap 14'!$E$26,'Diap 14'!$E$32,'Diap 14'!$E$42,'Diap 14'!$E$48)</c:f>
              <c:numCache>
                <c:formatCode>General</c:formatCode>
                <c:ptCount val="8"/>
                <c:pt idx="0">
                  <c:v>16</c:v>
                </c:pt>
                <c:pt idx="1">
                  <c:v>4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5B-4BDC-8990-5488BD619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1730664"/>
        <c:axId val="541730992"/>
      </c:barChart>
      <c:catAx>
        <c:axId val="541730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1730992"/>
        <c:crosses val="autoZero"/>
        <c:auto val="1"/>
        <c:lblAlgn val="ctr"/>
        <c:lblOffset val="100"/>
        <c:noMultiLvlLbl val="0"/>
      </c:catAx>
      <c:valAx>
        <c:axId val="541730992"/>
        <c:scaling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1730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Foglio4!$B$6:$B$14</c:f>
              <c:strCache>
                <c:ptCount val="9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  <c:pt idx="8">
                  <c:v>Mezzogiorno</c:v>
                </c:pt>
              </c:strCache>
            </c:strRef>
          </c:cat>
          <c:val>
            <c:numRef>
              <c:f>Foglio4!$G$6:$G$14</c:f>
              <c:numCache>
                <c:formatCode>0.0</c:formatCode>
                <c:ptCount val="9"/>
                <c:pt idx="0">
                  <c:v>28.663909914075735</c:v>
                </c:pt>
                <c:pt idx="1">
                  <c:v>35.401858762506549</c:v>
                </c:pt>
                <c:pt idx="2">
                  <c:v>46.0503241768847</c:v>
                </c:pt>
                <c:pt idx="3">
                  <c:v>38.679498541253501</c:v>
                </c:pt>
                <c:pt idx="4">
                  <c:v>35.205250928795024</c:v>
                </c:pt>
                <c:pt idx="5">
                  <c:v>46.606939935376133</c:v>
                </c:pt>
                <c:pt idx="6">
                  <c:v>47.459783424951475</c:v>
                </c:pt>
                <c:pt idx="7">
                  <c:v>34.472513126307859</c:v>
                </c:pt>
                <c:pt idx="8">
                  <c:v>42.518768868214288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B-4CFB-9E2C-2115E732C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86593408"/>
        <c:axId val="682088440"/>
      </c:barChart>
      <c:catAx>
        <c:axId val="68659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82088440"/>
        <c:crosses val="autoZero"/>
        <c:auto val="1"/>
        <c:lblAlgn val="ctr"/>
        <c:lblOffset val="100"/>
        <c:noMultiLvlLbl val="0"/>
      </c:catAx>
      <c:valAx>
        <c:axId val="68208844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865934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96341773305153"/>
          <c:y val="7.8647200593147393E-2"/>
          <c:w val="0.81303658226694842"/>
          <c:h val="0.8856040718645128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Foglio4!$C$57:$C$58</c:f>
              <c:strCache>
                <c:ptCount val="2"/>
                <c:pt idx="0">
                  <c:v>Famiglie</c:v>
                </c:pt>
                <c:pt idx="1">
                  <c:v>Persone</c:v>
                </c:pt>
              </c:strCache>
            </c:strRef>
          </c:cat>
          <c:val>
            <c:numRef>
              <c:f>Foglio4!$D$57:$D$58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0-DC25-4AA2-A2D3-B09A6F107C4C}"/>
            </c:ext>
          </c:extLst>
        </c:ser>
        <c:ser>
          <c:idx val="1"/>
          <c:order val="1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Foglio4!$C$57:$C$58</c:f>
              <c:strCache>
                <c:ptCount val="2"/>
                <c:pt idx="0">
                  <c:v>Famiglie</c:v>
                </c:pt>
                <c:pt idx="1">
                  <c:v>Persone</c:v>
                </c:pt>
              </c:strCache>
            </c:strRef>
          </c:cat>
          <c:val>
            <c:numRef>
              <c:f>Foglio4!$E$57:$E$58</c:f>
              <c:numCache>
                <c:formatCode>0.0</c:formatCode>
                <c:ptCount val="2"/>
                <c:pt idx="0">
                  <c:v>8.5</c:v>
                </c:pt>
                <c:pt idx="1">
                  <c:v>9.8000000000000007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25-4AA2-A2D3-B09A6F107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86593408"/>
        <c:axId val="682088440"/>
      </c:barChart>
      <c:catAx>
        <c:axId val="68659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82088440"/>
        <c:crosses val="autoZero"/>
        <c:auto val="1"/>
        <c:lblAlgn val="ctr"/>
        <c:lblOffset val="100"/>
        <c:noMultiLvlLbl val="0"/>
      </c:catAx>
      <c:valAx>
        <c:axId val="682088440"/>
        <c:scaling>
          <c:orientation val="minMax"/>
          <c:max val="25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865934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Foglio4!$M$51</c:f>
              <c:strCache>
                <c:ptCount val="1"/>
                <c:pt idx="0">
                  <c:v>Con reddito lordo &lt;&gt; 0</c:v>
                </c:pt>
              </c:strCache>
            </c:strRef>
          </c:tx>
          <c:spPr>
            <a:pattFill prst="dkUpDiag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Foglio4!$L$52:$L$53</c:f>
              <c:strCache>
                <c:ptCount val="2"/>
                <c:pt idx="0">
                  <c:v>Famiglie</c:v>
                </c:pt>
                <c:pt idx="1">
                  <c:v>Persone</c:v>
                </c:pt>
              </c:strCache>
            </c:strRef>
          </c:cat>
          <c:val>
            <c:numRef>
              <c:f>Foglio4!$M$52:$M$53</c:f>
              <c:numCache>
                <c:formatCode>General</c:formatCode>
                <c:ptCount val="2"/>
                <c:pt idx="0">
                  <c:v>17.31688539980648</c:v>
                </c:pt>
                <c:pt idx="1">
                  <c:v>19.48739884685827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38-4467-81A7-6A1CFE25D5F2}"/>
            </c:ext>
          </c:extLst>
        </c:ser>
        <c:ser>
          <c:idx val="1"/>
          <c:order val="1"/>
          <c:tx>
            <c:strRef>
              <c:f>Foglio4!$N$51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Foglio4!$L$52:$L$53</c:f>
              <c:strCache>
                <c:ptCount val="2"/>
                <c:pt idx="0">
                  <c:v>Famiglie</c:v>
                </c:pt>
                <c:pt idx="1">
                  <c:v>Persone</c:v>
                </c:pt>
              </c:strCache>
            </c:strRef>
          </c:cat>
          <c:val>
            <c:numRef>
              <c:f>Foglio4!$N$52:$N$53</c:f>
              <c:numCache>
                <c:formatCode>General</c:formatCode>
                <c:ptCount val="2"/>
                <c:pt idx="0">
                  <c:v>23.443405644633113</c:v>
                </c:pt>
                <c:pt idx="1">
                  <c:v>23.904337655919051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38-4467-81A7-6A1CFE25D5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86593408"/>
        <c:axId val="682088440"/>
      </c:barChart>
      <c:catAx>
        <c:axId val="68659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82088440"/>
        <c:crosses val="autoZero"/>
        <c:auto val="1"/>
        <c:lblAlgn val="ctr"/>
        <c:lblOffset val="100"/>
        <c:noMultiLvlLbl val="0"/>
      </c:catAx>
      <c:valAx>
        <c:axId val="682088440"/>
        <c:scaling>
          <c:orientation val="minMax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865934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D7-4F00-9B1D-4AF005F1D8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Foglio1!$B$2:$B$11</c:f>
              <c:strCache>
                <c:ptCount val="10"/>
                <c:pt idx="0">
                  <c:v>Unipersonali</c:v>
                </c:pt>
                <c:pt idx="1">
                  <c:v>Coppie senza figli</c:v>
                </c:pt>
                <c:pt idx="2">
                  <c:v>Coppie con figli</c:v>
                </c:pt>
                <c:pt idx="3">
                  <c:v>Monogenitore</c:v>
                </c:pt>
                <c:pt idx="4">
                  <c:v>Altro</c:v>
                </c:pt>
                <c:pt idx="5">
                  <c:v>Con minori</c:v>
                </c:pt>
                <c:pt idx="6">
                  <c:v>Con over 64</c:v>
                </c:pt>
                <c:pt idx="7">
                  <c:v>Solo ita.</c:v>
                </c:pt>
                <c:pt idx="8">
                  <c:v>Solo stra.</c:v>
                </c:pt>
                <c:pt idx="9">
                  <c:v>Ita. e str.</c:v>
                </c:pt>
              </c:strCache>
            </c:strRef>
          </c:cat>
          <c:val>
            <c:numRef>
              <c:f>Foglio1!$C$2:$C$11</c:f>
              <c:numCache>
                <c:formatCode>#,##0.0</c:formatCode>
                <c:ptCount val="10"/>
                <c:pt idx="0">
                  <c:v>30.11975251075128</c:v>
                </c:pt>
                <c:pt idx="1">
                  <c:v>15.307025260259291</c:v>
                </c:pt>
                <c:pt idx="2">
                  <c:v>33.330116555913868</c:v>
                </c:pt>
                <c:pt idx="3">
                  <c:v>9.9412588997676767</c:v>
                </c:pt>
                <c:pt idx="4">
                  <c:v>11.301846773307883</c:v>
                </c:pt>
                <c:pt idx="5">
                  <c:v>26.793523936880288</c:v>
                </c:pt>
                <c:pt idx="6">
                  <c:v>38.178566987412069</c:v>
                </c:pt>
                <c:pt idx="7">
                  <c:v>94.525065012605367</c:v>
                </c:pt>
                <c:pt idx="8">
                  <c:v>4.0811097712580651</c:v>
                </c:pt>
                <c:pt idx="9">
                  <c:v>1.3938252161365663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D7-4F00-9B1D-4AF005F1D89E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5FD7-4F00-9B1D-4AF005F1D89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FD7-4F00-9B1D-4AF005F1D89E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5FD7-4F00-9B1D-4AF005F1D89E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D7-4F00-9B1D-4AF005F1D89E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5FD7-4F00-9B1D-4AF005F1D89E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5FD7-4F00-9B1D-4AF005F1D8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Foglio1!$B$2:$B$11</c:f>
              <c:strCache>
                <c:ptCount val="10"/>
                <c:pt idx="0">
                  <c:v>Unipersonali</c:v>
                </c:pt>
                <c:pt idx="1">
                  <c:v>Coppie senza figli</c:v>
                </c:pt>
                <c:pt idx="2">
                  <c:v>Coppie con figli</c:v>
                </c:pt>
                <c:pt idx="3">
                  <c:v>Monogenitore</c:v>
                </c:pt>
                <c:pt idx="4">
                  <c:v>Altro</c:v>
                </c:pt>
                <c:pt idx="5">
                  <c:v>Con minori</c:v>
                </c:pt>
                <c:pt idx="6">
                  <c:v>Con over 64</c:v>
                </c:pt>
                <c:pt idx="7">
                  <c:v>Solo ita.</c:v>
                </c:pt>
                <c:pt idx="8">
                  <c:v>Solo stra.</c:v>
                </c:pt>
                <c:pt idx="9">
                  <c:v>Ita. e str.</c:v>
                </c:pt>
              </c:strCache>
            </c:strRef>
          </c:cat>
          <c:val>
            <c:numRef>
              <c:f>Foglio1!$D$2:$D$11</c:f>
              <c:numCache>
                <c:formatCode>#,##0.0</c:formatCode>
                <c:ptCount val="10"/>
                <c:pt idx="0">
                  <c:v>35.102523577840444</c:v>
                </c:pt>
                <c:pt idx="1">
                  <c:v>7.0730938878386898</c:v>
                </c:pt>
                <c:pt idx="2">
                  <c:v>31.602415114609485</c:v>
                </c:pt>
                <c:pt idx="3">
                  <c:v>14.01892425134546</c:v>
                </c:pt>
                <c:pt idx="4">
                  <c:v>12.203043168365923</c:v>
                </c:pt>
                <c:pt idx="5">
                  <c:v>37.865753509560257</c:v>
                </c:pt>
                <c:pt idx="6">
                  <c:v>12.561333374652659</c:v>
                </c:pt>
                <c:pt idx="7">
                  <c:v>86.294069643724114</c:v>
                </c:pt>
                <c:pt idx="8">
                  <c:v>11.277438614976191</c:v>
                </c:pt>
                <c:pt idx="9">
                  <c:v>2.4284917412996996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FD7-4F00-9B1D-4AF005F1D8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535640"/>
        <c:axId val="533905120"/>
      </c:barChart>
      <c:catAx>
        <c:axId val="53353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3905120"/>
        <c:crosses val="autoZero"/>
        <c:auto val="1"/>
        <c:lblAlgn val="ctr"/>
        <c:lblOffset val="100"/>
        <c:noMultiLvlLbl val="0"/>
      </c:catAx>
      <c:valAx>
        <c:axId val="533905120"/>
        <c:scaling>
          <c:orientation val="minMax"/>
          <c:max val="5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crossAx val="533535640"/>
        <c:crosses val="autoZero"/>
        <c:crossBetween val="between"/>
        <c:majorUnit val="5"/>
        <c:min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Foglio1!$B$22:$B$26</c:f>
              <c:strCache>
                <c:ptCount val="5"/>
                <c:pt idx="0">
                  <c:v>Monoreddito</c:v>
                </c:pt>
                <c:pt idx="1">
                  <c:v>Con occupati</c:v>
                </c:pt>
                <c:pt idx="2">
                  <c:v>Con occ. precari</c:v>
                </c:pt>
                <c:pt idx="3">
                  <c:v>Con solo occ. precari</c:v>
                </c:pt>
                <c:pt idx="4">
                  <c:v>Con bassa intensità di lavoro</c:v>
                </c:pt>
              </c:strCache>
            </c:strRef>
          </c:cat>
          <c:val>
            <c:numRef>
              <c:f>Foglio1!$C$22:$C$26</c:f>
              <c:numCache>
                <c:formatCode>#,##0.0</c:formatCode>
                <c:ptCount val="5"/>
                <c:pt idx="0">
                  <c:v>46.394632235766458</c:v>
                </c:pt>
                <c:pt idx="1">
                  <c:v>55.265406537500738</c:v>
                </c:pt>
                <c:pt idx="2">
                  <c:v>11.673681219133618</c:v>
                </c:pt>
                <c:pt idx="3">
                  <c:v>7.090112429397891</c:v>
                </c:pt>
                <c:pt idx="4">
                  <c:v>49.443362296842039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99-4AE6-B902-C31E125CC6C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A99-4AE6-B902-C31E125CC6C5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FA99-4AE6-B902-C31E125CC6C5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A99-4AE6-B902-C31E125CC6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Foglio1!$B$22:$B$26</c:f>
              <c:strCache>
                <c:ptCount val="5"/>
                <c:pt idx="0">
                  <c:v>Monoreddito</c:v>
                </c:pt>
                <c:pt idx="1">
                  <c:v>Con occupati</c:v>
                </c:pt>
                <c:pt idx="2">
                  <c:v>Con occ. precari</c:v>
                </c:pt>
                <c:pt idx="3">
                  <c:v>Con solo occ. precari</c:v>
                </c:pt>
                <c:pt idx="4">
                  <c:v>Con bassa intensità di lavoro</c:v>
                </c:pt>
              </c:strCache>
            </c:strRef>
          </c:cat>
          <c:val>
            <c:numRef>
              <c:f>Foglio1!$D$22:$D$26</c:f>
              <c:numCache>
                <c:formatCode>#,##0.0</c:formatCode>
                <c:ptCount val="5"/>
                <c:pt idx="0">
                  <c:v>48.944291218610225</c:v>
                </c:pt>
                <c:pt idx="1">
                  <c:v>38.679847531686754</c:v>
                </c:pt>
                <c:pt idx="2">
                  <c:v>10.962998543493756</c:v>
                </c:pt>
                <c:pt idx="3">
                  <c:v>9.0821428202506027</c:v>
                </c:pt>
                <c:pt idx="4">
                  <c:v>65.071792329067108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99-4AE6-B902-C31E125CC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535640"/>
        <c:axId val="533905120"/>
      </c:barChart>
      <c:catAx>
        <c:axId val="53353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3905120"/>
        <c:crosses val="autoZero"/>
        <c:auto val="1"/>
        <c:lblAlgn val="ctr"/>
        <c:lblOffset val="100"/>
        <c:noMultiLvlLbl val="0"/>
      </c:catAx>
      <c:valAx>
        <c:axId val="533905120"/>
        <c:scaling>
          <c:orientation val="minMax"/>
          <c:max val="7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crossAx val="533535640"/>
        <c:crosses val="autoZero"/>
        <c:crossBetween val="between"/>
        <c:majorUnit val="5"/>
        <c:min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Foglio1!$B$27:$B$29</c:f>
              <c:strCache>
                <c:ptCount val="3"/>
                <c:pt idx="0">
                  <c:v>Aree metropolitane</c:v>
                </c:pt>
                <c:pt idx="1">
                  <c:v>Grandi comuni</c:v>
                </c:pt>
                <c:pt idx="2">
                  <c:v>Altri comuni</c:v>
                </c:pt>
              </c:strCache>
            </c:strRef>
          </c:cat>
          <c:val>
            <c:numRef>
              <c:f>Foglio1!$C$27:$C$29</c:f>
              <c:numCache>
                <c:formatCode>#,##0.0</c:formatCode>
                <c:ptCount val="3"/>
                <c:pt idx="0">
                  <c:v>10.913545010203077</c:v>
                </c:pt>
                <c:pt idx="1">
                  <c:v>27.27866805557187</c:v>
                </c:pt>
                <c:pt idx="2">
                  <c:v>61.807786934225049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23-4CA4-B11B-A3BD8DA15F1B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E823-4CA4-B11B-A3BD8DA15F1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823-4CA4-B11B-A3BD8DA15F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Foglio1!$B$27:$B$29</c:f>
              <c:strCache>
                <c:ptCount val="3"/>
                <c:pt idx="0">
                  <c:v>Aree metropolitane</c:v>
                </c:pt>
                <c:pt idx="1">
                  <c:v>Grandi comuni</c:v>
                </c:pt>
                <c:pt idx="2">
                  <c:v>Altri comuni</c:v>
                </c:pt>
              </c:strCache>
            </c:strRef>
          </c:cat>
          <c:val>
            <c:numRef>
              <c:f>Foglio1!$D$27:$D$29</c:f>
              <c:numCache>
                <c:formatCode>#,##0.0</c:formatCode>
                <c:ptCount val="3"/>
                <c:pt idx="0">
                  <c:v>13.119299224229653</c:v>
                </c:pt>
                <c:pt idx="1">
                  <c:v>27.029708595452806</c:v>
                </c:pt>
                <c:pt idx="2">
                  <c:v>59.85099218031754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23-4CA4-B11B-A3BD8DA15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535640"/>
        <c:axId val="533905120"/>
      </c:barChart>
      <c:catAx>
        <c:axId val="53353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3905120"/>
        <c:crosses val="autoZero"/>
        <c:auto val="1"/>
        <c:lblAlgn val="ctr"/>
        <c:lblOffset val="100"/>
        <c:noMultiLvlLbl val="0"/>
      </c:catAx>
      <c:valAx>
        <c:axId val="533905120"/>
        <c:scaling>
          <c:orientation val="minMax"/>
          <c:max val="7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crossAx val="533535640"/>
        <c:crosses val="autoZero"/>
        <c:crossBetween val="between"/>
        <c:majorUnit val="5"/>
        <c:min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523E-3"/>
                  <c:y val="0.1111111111111110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FE8-457C-B677-23C7D5515A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(Foglio2!$L$21:$L$22,Foglio2!$L$24:$L$25,Foglio2!$L$30:$L$32)</c:f>
              <c:strCache>
                <c:ptCount val="7"/>
                <c:pt idx="0">
                  <c:v>Maschio</c:v>
                </c:pt>
                <c:pt idx="1">
                  <c:v>Femmina</c:v>
                </c:pt>
                <c:pt idx="3">
                  <c:v>Non disponibile</c:v>
                </c:pt>
                <c:pt idx="4">
                  <c:v>Fino alla scuola media inf</c:v>
                </c:pt>
                <c:pt idx="5">
                  <c:v>Media superiore</c:v>
                </c:pt>
                <c:pt idx="6">
                  <c:v>Università</c:v>
                </c:pt>
              </c:strCache>
            </c:strRef>
          </c:cat>
          <c:val>
            <c:numRef>
              <c:f>(Foglio2!$O$21:$O$22,Foglio2!$O$24:$O$25,Foglio2!$O$30:$O$32)</c:f>
              <c:numCache>
                <c:formatCode>0.0</c:formatCode>
                <c:ptCount val="7"/>
                <c:pt idx="0">
                  <c:v>67.833868500964371</c:v>
                </c:pt>
                <c:pt idx="1">
                  <c:v>32.085744352406401</c:v>
                </c:pt>
                <c:pt idx="3">
                  <c:v>4.0562634954811143</c:v>
                </c:pt>
                <c:pt idx="4">
                  <c:v>53.423149633547709</c:v>
                </c:pt>
                <c:pt idx="5">
                  <c:v>29.139559666357624</c:v>
                </c:pt>
                <c:pt idx="6">
                  <c:v>13.381027204613559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E8-457C-B677-23C7D5515AF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5555555555555558E-3"/>
                  <c:y val="9.259259259259258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FE8-457C-B677-23C7D5515AF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FE8-457C-B677-23C7D5515AF1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7FE8-457C-B677-23C7D5515AF1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FE8-457C-B677-23C7D5515A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(Foglio2!$L$21:$L$22,Foglio2!$L$24:$L$25,Foglio2!$L$30:$L$32)</c:f>
              <c:strCache>
                <c:ptCount val="7"/>
                <c:pt idx="0">
                  <c:v>Maschio</c:v>
                </c:pt>
                <c:pt idx="1">
                  <c:v>Femmina</c:v>
                </c:pt>
                <c:pt idx="3">
                  <c:v>Non disponibile</c:v>
                </c:pt>
                <c:pt idx="4">
                  <c:v>Fino alla scuola media inf</c:v>
                </c:pt>
                <c:pt idx="5">
                  <c:v>Media superiore</c:v>
                </c:pt>
                <c:pt idx="6">
                  <c:v>Università</c:v>
                </c:pt>
              </c:strCache>
            </c:strRef>
          </c:cat>
          <c:val>
            <c:numRef>
              <c:f>(Foglio2!$S$21:$S$22,Foglio2!$S$24:$S$25,Foglio2!$S$30:$S$32)</c:f>
              <c:numCache>
                <c:formatCode>0.0</c:formatCode>
                <c:ptCount val="7"/>
                <c:pt idx="0">
                  <c:v>64.035710227566184</c:v>
                </c:pt>
                <c:pt idx="1">
                  <c:v>35.840899934922064</c:v>
                </c:pt>
                <c:pt idx="3">
                  <c:v>10.291662792979848</c:v>
                </c:pt>
                <c:pt idx="4">
                  <c:v>55.670509363992274</c:v>
                </c:pt>
                <c:pt idx="5">
                  <c:v>26.79088289070005</c:v>
                </c:pt>
                <c:pt idx="6">
                  <c:v>7.2469449523278273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E8-457C-B677-23C7D5515A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4848024"/>
        <c:axId val="664848352"/>
      </c:barChart>
      <c:catAx>
        <c:axId val="664848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64848352"/>
        <c:crosses val="autoZero"/>
        <c:auto val="1"/>
        <c:lblAlgn val="ctr"/>
        <c:lblOffset val="100"/>
        <c:noMultiLvlLbl val="0"/>
      </c:catAx>
      <c:valAx>
        <c:axId val="6648483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64848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3937007874016"/>
          <c:y val="2.0833333333333332E-2"/>
          <c:w val="0.58472222222222225"/>
          <c:h val="0.97453703703703709"/>
        </c:manualLayout>
      </c:layout>
      <c:doughnutChart>
        <c:varyColors val="1"/>
        <c:ser>
          <c:idx val="1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2BC-4B23-A385-772B26EFD6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2BC-4B23-A385-772B26EFD6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2BC-4B23-A385-772B26EFD6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2BC-4B23-A385-772B26EFD60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2BC-4B23-A385-772B26EFD60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2BC-4B23-A385-772B26EFD60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2BC-4B23-A385-772B26EFD60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2BC-4B23-A385-772B26EFD6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Foglio4!$A$4:$A$11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Foglio4!$C$4:$C$11</c:f>
              <c:numCache>
                <c:formatCode>0.0</c:formatCode>
                <c:ptCount val="8"/>
                <c:pt idx="0">
                  <c:v>4.6584957699339924</c:v>
                </c:pt>
                <c:pt idx="1">
                  <c:v>1.3257822264918859</c:v>
                </c:pt>
                <c:pt idx="2">
                  <c:v>29.35381738923838</c:v>
                </c:pt>
                <c:pt idx="3">
                  <c:v>16.44576321960189</c:v>
                </c:pt>
                <c:pt idx="4">
                  <c:v>2.24007561436673</c:v>
                </c:pt>
                <c:pt idx="5">
                  <c:v>11.115415207577964</c:v>
                </c:pt>
                <c:pt idx="6">
                  <c:v>27.369921596578763</c:v>
                </c:pt>
                <c:pt idx="7">
                  <c:v>7.4907289762103977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2BC-4B23-A385-772B26EFD60F}"/>
            </c:ext>
          </c:extLst>
        </c:ser>
        <c:ser>
          <c:idx val="0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72BC-4B23-A385-772B26EFD6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72BC-4B23-A385-772B26EFD6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72BC-4B23-A385-772B26EFD6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72BC-4B23-A385-772B26EFD60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72BC-4B23-A385-772B26EFD60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72BC-4B23-A385-772B26EFD60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72BC-4B23-A385-772B26EFD60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72BC-4B23-A385-772B26EFD6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Foglio4!$A$4:$A$11</c:f>
              <c:strCache>
                <c:ptCount val="8"/>
                <c:pt idx="0">
                  <c:v>Abruzzo</c:v>
                </c:pt>
                <c:pt idx="1">
                  <c:v>Molise</c:v>
                </c:pt>
                <c:pt idx="2">
                  <c:v>Campania</c:v>
                </c:pt>
                <c:pt idx="3">
                  <c:v>Puglia</c:v>
                </c:pt>
                <c:pt idx="4">
                  <c:v>Basilicata</c:v>
                </c:pt>
                <c:pt idx="5">
                  <c:v>Calabria</c:v>
                </c:pt>
                <c:pt idx="6">
                  <c:v>Sicilia</c:v>
                </c:pt>
                <c:pt idx="7">
                  <c:v>Sardegna</c:v>
                </c:pt>
              </c:strCache>
            </c:strRef>
          </c:cat>
          <c:val>
            <c:numRef>
              <c:f>Foglio4!$B$4:$B$11</c:f>
              <c:numCache>
                <c:formatCode>0.0</c:formatCode>
                <c:ptCount val="8"/>
                <c:pt idx="0">
                  <c:v>6.7063028535802429</c:v>
                </c:pt>
                <c:pt idx="1">
                  <c:v>1.5997635486971868</c:v>
                </c:pt>
                <c:pt idx="2">
                  <c:v>26.231455651516693</c:v>
                </c:pt>
                <c:pt idx="3">
                  <c:v>19.39647766505065</c:v>
                </c:pt>
                <c:pt idx="4">
                  <c:v>2.8803880668616673</c:v>
                </c:pt>
                <c:pt idx="5">
                  <c:v>9.7657366708872235</c:v>
                </c:pt>
                <c:pt idx="6">
                  <c:v>24.602535264578329</c:v>
                </c:pt>
                <c:pt idx="7">
                  <c:v>8.8173402788280058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72BC-4B23-A385-772B26EFD6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'Graf diap 8'!$F$12:$F$15</cx:f>
        <cx:lvl ptCount="4">
          <cx:pt idx="0">Non povere</cx:pt>
          <cx:pt idx="1">Povertà assoluta</cx:pt>
          <cx:pt idx="2">Rischio povertà</cx:pt>
          <cx:pt idx="3">A rischio povertà e povertà assoluta</cx:pt>
        </cx:lvl>
      </cx:strDim>
      <cx:numDim type="size">
        <cx:f>'Graf diap 8'!$H$12:$H$15</cx:f>
        <cx:lvl ptCount="4" formatCode="Standard">
          <cx:pt idx="0">71.129148205007937</cx:pt>
          <cx:pt idx="1">0.0021916061966999255</cx:pt>
          <cx:pt idx="2">5.4274461503589579</cx:pt>
          <cx:pt idx="3">23.441214038436414</cx:pt>
        </cx:lvl>
      </cx:numDim>
    </cx:data>
  </cx:chartData>
  <cx:chart>
    <cx:plotArea>
      <cx:plotAreaRegion>
        <cx:series layoutId="treemap" uniqueId="{20A49114-BC5B-4D07-AB05-58D69B558C4A}">
          <cx:spPr>
            <a:solidFill>
              <a:schemeClr val="accent6">
                <a:lumMod val="50000"/>
                <a:alpha val="13000"/>
              </a:schemeClr>
            </a:solidFill>
          </cx:spPr>
          <cx:dataPt idx="0">
            <cx:spPr>
              <a:solidFill>
                <a:srgbClr val="70AD47">
                  <a:lumMod val="40000"/>
                  <a:lumOff val="60000"/>
                </a:srgbClr>
              </a:solidFill>
            </cx:spPr>
          </cx:dataPt>
          <cx:dataPt idx="2">
            <cx:spPr>
              <a:solidFill>
                <a:srgbClr val="70AD47">
                  <a:lumMod val="75000"/>
                </a:srgbClr>
              </a:solidFill>
            </cx:spPr>
          </cx:dataPt>
          <cx:dataPt idx="3">
            <cx:spPr>
              <a:solidFill>
                <a:srgbClr val="70AD47">
                  <a:lumMod val="50000"/>
                </a:srgbClr>
              </a:solidFill>
            </cx:spPr>
          </cx:dataPt>
          <cx:dataLabels pos="inEnd">
            <cx:numFmt formatCode="#.##0,0" sourceLinked="0"/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050" b="1">
                    <a:solidFill>
                      <a:srgbClr val="FF0000"/>
                    </a:solidFill>
                  </a:defRPr>
                </a:pPr>
                <a:endParaRPr lang="it-IT" sz="1050" b="1" i="0" u="none" strike="noStrike" baseline="0">
                  <a:solidFill>
                    <a:srgbClr val="FF0000"/>
                  </a:solidFill>
                  <a:latin typeface="Calibri" panose="020F0502020204030204"/>
                </a:endParaRPr>
              </a:p>
            </cx:txPr>
            <cx:visibility seriesName="0" categoryName="0" value="0"/>
            <cx:separator>
</cx:separator>
            <cx:dataLabel idx="0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sz="1100"/>
                  </a:pPr>
                  <a:endParaRPr lang="it-IT" sz="1100" b="1" i="0" u="none" strike="noStrike" baseline="0">
                    <a:solidFill>
                      <a:srgbClr val="FF0000"/>
                    </a:solidFill>
                    <a:latin typeface="Calibri" panose="020F0502020204030204"/>
                  </a:endParaRPr>
                </a:p>
              </cx:txPr>
            </cx:dataLabel>
            <cx:dataLabel idx="2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sz="1100"/>
                  </a:pPr>
                  <a:endParaRPr lang="it-IT" sz="1100" b="1" i="0" u="none" strike="noStrike" baseline="0">
                    <a:solidFill>
                      <a:srgbClr val="FF0000"/>
                    </a:solidFill>
                    <a:latin typeface="Calibri" panose="020F0502020204030204"/>
                  </a:endParaRPr>
                </a:p>
              </cx:txPr>
            </cx:dataLabel>
            <cx:dataLabel idx="3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sz="1100"/>
                  </a:pPr>
                  <a:endParaRPr lang="it-IT" sz="1100" b="1" i="0" u="none" strike="noStrike" baseline="0">
                    <a:solidFill>
                      <a:srgbClr val="FF0000"/>
                    </a:solidFill>
                    <a:latin typeface="Calibri" panose="020F0502020204030204"/>
                  </a:endParaRPr>
                </a:p>
              </cx:txPr>
            </cx:dataLabel>
          </cx:dataLabels>
          <cx:dataId val="0"/>
          <cx:layoutPr>
            <cx:parentLabelLayout val="none"/>
          </cx:layoutPr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'Graf diap 8'!$J$12:$J$15</cx:f>
        <cx:lvl ptCount="4">
          <cx:pt idx="0">Non povere</cx:pt>
          <cx:pt idx="1">Povertà assoluta</cx:pt>
          <cx:pt idx="2">Rischio povertà</cx:pt>
          <cx:pt idx="3">A rischio povertà e povertà assoluta</cx:pt>
        </cx:lvl>
      </cx:strDim>
      <cx:numDim type="size">
        <cx:f>'Graf diap 8'!$K$12:$K$15</cx:f>
        <cx:lvl ptCount="4" formatCode="0,0">
          <cx:pt idx="0">70.221347638975089</cx:pt>
          <cx:pt idx="1">0.0021232433719942175</cx:pt>
          <cx:pt idx="2">5.8743147051058644</cx:pt>
          <cx:pt idx="3">23.902214412547057</cx:pt>
        </cx:lvl>
      </cx:numDim>
    </cx:data>
  </cx:chartData>
  <cx:chart>
    <cx:plotArea>
      <cx:plotAreaRegion>
        <cx:series layoutId="treemap" uniqueId="{C48EBC66-A0CB-4755-8858-DBE0941C78A7}">
          <cx:dataPt idx="0">
            <cx:spPr>
              <a:solidFill>
                <a:srgbClr val="70AD47">
                  <a:lumMod val="40000"/>
                  <a:lumOff val="60000"/>
                </a:srgbClr>
              </a:solidFill>
            </cx:spPr>
          </cx:dataPt>
          <cx:dataPt idx="2">
            <cx:spPr>
              <a:solidFill>
                <a:srgbClr val="70AD47">
                  <a:lumMod val="75000"/>
                </a:srgbClr>
              </a:solidFill>
            </cx:spPr>
          </cx:dataPt>
          <cx:dataPt idx="3">
            <cx:spPr>
              <a:solidFill>
                <a:srgbClr val="70AD47">
                  <a:lumMod val="50000"/>
                </a:srgbClr>
              </a:solidFill>
            </cx:spPr>
          </cx:dataPt>
          <cx:dataId val="0"/>
          <cx:layoutPr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0.37761</cdr:x>
      <cdr:y>0.40929</cdr:y>
    </cdr:from>
    <cdr:to>
      <cdr:x>0.60595</cdr:x>
      <cdr:y>0.58073</cdr:y>
    </cdr:to>
    <cdr:sp macro="" textlink="">
      <cdr:nvSpPr>
        <cdr:cNvPr id="3" name="Callout: linea con barra in risalto 2">
          <a:extLst xmlns:a="http://schemas.openxmlformats.org/drawingml/2006/main">
            <a:ext uri="{FF2B5EF4-FFF2-40B4-BE49-F238E27FC236}">
              <a16:creationId xmlns:a16="http://schemas.microsoft.com/office/drawing/2014/main" id="{5ABA1BF9-9A5E-40FE-A802-3A1B275B6533}"/>
            </a:ext>
          </a:extLst>
        </cdr:cNvPr>
        <cdr:cNvSpPr/>
      </cdr:nvSpPr>
      <cdr:spPr>
        <a:xfrm xmlns:a="http://schemas.openxmlformats.org/drawingml/2006/main">
          <a:off x="1722833" y="1122761"/>
          <a:ext cx="1041797" cy="470296"/>
        </a:xfrm>
        <a:prstGeom xmlns:a="http://schemas.openxmlformats.org/drawingml/2006/main" prst="accentCallout1">
          <a:avLst>
            <a:gd name="adj1" fmla="val 40061"/>
            <a:gd name="adj2" fmla="val -2998"/>
            <a:gd name="adj3" fmla="val 38895"/>
            <a:gd name="adj4" fmla="val -20113"/>
          </a:avLst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  <a:headEnd type="none" w="med" len="med"/>
          <a:tailEnd type="triangle" w="med" len="med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lIns="18000" tIns="18000" rIns="18000" bIns="18000"/>
        <a:lstStyle xmlns:a="http://schemas.openxmlformats.org/drawingml/2006/main"/>
        <a:p xmlns:a="http://schemas.openxmlformats.org/drawingml/2006/main">
          <a:pPr>
            <a:lnSpc>
              <a:spcPts val="1100"/>
            </a:lnSpc>
          </a:pPr>
          <a:r>
            <a:rPr lang="it-IT" sz="1050" b="1" baseline="0">
              <a:latin typeface="+mn-lt"/>
            </a:rPr>
            <a:t>con reddito lordo &lt; soglia povertà assoluta</a:t>
          </a:r>
          <a:endParaRPr lang="it-IT" sz="1050" b="1">
            <a:latin typeface="+mn-lt"/>
          </a:endParaRPr>
        </a:p>
      </cdr:txBody>
    </cdr:sp>
  </cdr:relSizeAnchor>
  <cdr:relSizeAnchor xmlns:cdr="http://schemas.openxmlformats.org/drawingml/2006/chartDrawing">
    <cdr:from>
      <cdr:x>0.71716</cdr:x>
      <cdr:y>0.84459</cdr:y>
    </cdr:from>
    <cdr:to>
      <cdr:x>0.86441</cdr:x>
      <cdr:y>0.90291</cdr:y>
    </cdr:to>
    <cdr:sp macro="" textlink="">
      <cdr:nvSpPr>
        <cdr:cNvPr id="4" name="Callout: linea con barra in risalto 3">
          <a:extLst xmlns:a="http://schemas.openxmlformats.org/drawingml/2006/main">
            <a:ext uri="{FF2B5EF4-FFF2-40B4-BE49-F238E27FC236}">
              <a16:creationId xmlns:a16="http://schemas.microsoft.com/office/drawing/2014/main" id="{D339F392-997B-4F1F-830D-75CF05C526C7}"/>
            </a:ext>
          </a:extLst>
        </cdr:cNvPr>
        <cdr:cNvSpPr/>
      </cdr:nvSpPr>
      <cdr:spPr>
        <a:xfrm xmlns:a="http://schemas.openxmlformats.org/drawingml/2006/main">
          <a:off x="3274647" y="2316866"/>
          <a:ext cx="672367" cy="160002"/>
        </a:xfrm>
        <a:prstGeom xmlns:a="http://schemas.openxmlformats.org/drawingml/2006/main" prst="accentCallout1">
          <a:avLst>
            <a:gd name="adj1" fmla="val 40061"/>
            <a:gd name="adj2" fmla="val -2998"/>
            <a:gd name="adj3" fmla="val 17084"/>
            <a:gd name="adj4" fmla="val -26438"/>
          </a:avLst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  <a:headEnd type="none" w="med" len="med"/>
          <a:tailEnd type="triangle" w="med" len="med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18000" tIns="18000" rIns="18000" bIns="1800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100"/>
            </a:lnSpc>
          </a:pPr>
          <a:r>
            <a:rPr lang="it-IT" sz="1050" b="1" baseline="0">
              <a:latin typeface="+mn-lt"/>
            </a:rPr>
            <a:t>Totale</a:t>
          </a:r>
          <a:endParaRPr lang="it-IT" sz="1050" b="1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97E234F1-5CD4-4491-B051-D7AA0C744754}" type="datetimeFigureOut">
              <a:rPr lang="it-IT" smtClean="0"/>
              <a:pPr/>
              <a:t>01/09/2020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B8DE55D1-629F-49A4-9FDE-99C53E24F7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334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03675B2E-259A-455A-90BD-8AAEC99B0A21}" type="datetimeFigureOut">
              <a:rPr lang="it-IT" smtClean="0"/>
              <a:pPr/>
              <a:t>01/09/2020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79" rIns="93158" bIns="4657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58" tIns="46579" rIns="93158" bIns="46579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A0CDC2D9-3DBA-4042-BDB9-A8016BB39CB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14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7259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9546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74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858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2475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257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828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244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599" y="2794087"/>
            <a:ext cx="7257563" cy="899497"/>
          </a:xfrm>
          <a:prstGeom prst="rect">
            <a:avLst/>
          </a:prstGeom>
        </p:spPr>
        <p:txBody>
          <a:bodyPr lIns="36000" rIns="36000"/>
          <a:lstStyle>
            <a:lvl1pPr marL="0" indent="0" algn="l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0" hasCustomPrompt="1"/>
          </p:nvPr>
        </p:nvSpPr>
        <p:spPr>
          <a:xfrm>
            <a:off x="489927" y="754783"/>
            <a:ext cx="6804000" cy="252000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it-IT" dirty="0"/>
              <a:t>Luogo, data</a:t>
            </a:r>
          </a:p>
        </p:txBody>
      </p:sp>
      <p:sp>
        <p:nvSpPr>
          <p:cNvPr id="14" name="Segnaposto contenuto 11"/>
          <p:cNvSpPr>
            <a:spLocks noGrp="1"/>
          </p:cNvSpPr>
          <p:nvPr>
            <p:ph sz="quarter" idx="11" hasCustomPrompt="1"/>
          </p:nvPr>
        </p:nvSpPr>
        <p:spPr>
          <a:xfrm>
            <a:off x="489927" y="472686"/>
            <a:ext cx="6804000" cy="252000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400" baseline="0">
                <a:solidFill>
                  <a:srgbClr val="CF1E24"/>
                </a:solidFill>
              </a:defRPr>
            </a:lvl1pPr>
          </a:lstStyle>
          <a:p>
            <a:pPr lvl="0"/>
            <a:r>
              <a:rPr lang="it-IT" dirty="0"/>
              <a:t>Titolo evento</a:t>
            </a:r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2" hasCustomPrompt="1"/>
          </p:nvPr>
        </p:nvSpPr>
        <p:spPr>
          <a:xfrm>
            <a:off x="914400" y="1882462"/>
            <a:ext cx="7714762" cy="878190"/>
          </a:xfrm>
          <a:prstGeom prst="rect">
            <a:avLst/>
          </a:prstGeom>
        </p:spPr>
        <p:txBody>
          <a:bodyPr/>
          <a:lstStyle>
            <a:lvl1pPr marL="0" indent="0" algn="l" defTabSz="456981" rtl="0" eaLnBrk="1" fontAlgn="base" latinLnBrk="0" hangingPunct="1">
              <a:lnSpc>
                <a:spcPts val="3000"/>
              </a:lnSpc>
              <a:buFontTx/>
              <a:buNone/>
              <a:defRPr lang="it-IT" sz="3600" b="1" kern="1200" dirty="0" smtClean="0">
                <a:solidFill>
                  <a:srgbClr val="CF1E2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Titolo</a:t>
            </a:r>
          </a:p>
        </p:txBody>
      </p:sp>
      <p:sp>
        <p:nvSpPr>
          <p:cNvPr id="18" name="Segnaposto contenuto 11"/>
          <p:cNvSpPr>
            <a:spLocks noGrp="1"/>
          </p:cNvSpPr>
          <p:nvPr>
            <p:ph sz="quarter" idx="13" hasCustomPrompt="1"/>
          </p:nvPr>
        </p:nvSpPr>
        <p:spPr>
          <a:xfrm>
            <a:off x="439129" y="4533520"/>
            <a:ext cx="6804000" cy="252000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Qualifica</a:t>
            </a:r>
          </a:p>
        </p:txBody>
      </p:sp>
      <p:sp>
        <p:nvSpPr>
          <p:cNvPr id="19" name="Segnaposto contenuto 11"/>
          <p:cNvSpPr>
            <a:spLocks noGrp="1"/>
          </p:cNvSpPr>
          <p:nvPr>
            <p:ph sz="quarter" idx="14" hasCustomPrompt="1"/>
          </p:nvPr>
        </p:nvSpPr>
        <p:spPr>
          <a:xfrm>
            <a:off x="439129" y="4251423"/>
            <a:ext cx="6804000" cy="252000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4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Autore</a:t>
            </a:r>
          </a:p>
        </p:txBody>
      </p:sp>
    </p:spTree>
    <p:extLst>
      <p:ext uri="{BB962C8B-B14F-4D97-AF65-F5344CB8AC3E}">
        <p14:creationId xmlns:p14="http://schemas.microsoft.com/office/powerpoint/2010/main" val="84602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492369"/>
            <a:ext cx="8229600" cy="410225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Titolo 6"/>
          <p:cNvSpPr>
            <a:spLocks noGrp="1"/>
          </p:cNvSpPr>
          <p:nvPr>
            <p:ph type="title"/>
          </p:nvPr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10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/>
          <a:lstStyle/>
          <a:p>
            <a:fld id="{74108BEB-58C6-41C9-A476-75C9D3D8F8A1}" type="datetime1">
              <a:rPr lang="it-IT" smtClean="0"/>
              <a:t>01/09/2020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5815" y="492369"/>
            <a:ext cx="8573476" cy="422030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C00000"/>
                </a:solidFill>
                <a:latin typeface="+mn-lt"/>
              </a:defRPr>
            </a:lvl1pPr>
            <a:lvl2pPr marL="265113" indent="-265113">
              <a:buClr>
                <a:srgbClr val="AE1023"/>
              </a:buClr>
              <a:buFont typeface="Wingdings" panose="05000000000000000000" pitchFamily="2" charset="2"/>
              <a:buChar char="q"/>
              <a:tabLst>
                <a:tab pos="265113" algn="l"/>
              </a:tabLst>
              <a:defRPr sz="3000"/>
            </a:lvl2pPr>
            <a:lvl3pPr marL="358775" indent="0">
              <a:buFontTx/>
              <a:buNone/>
              <a:defRPr>
                <a:solidFill>
                  <a:srgbClr val="C00000"/>
                </a:solidFill>
              </a:defRPr>
            </a:lvl3pPr>
            <a:lvl4pPr marL="539750" indent="-180975">
              <a:buClr>
                <a:srgbClr val="AE1023"/>
              </a:buClr>
              <a:buFont typeface="Wingdings" panose="05000000000000000000" pitchFamily="2" charset="2"/>
              <a:buChar char="§"/>
              <a:defRPr sz="2400"/>
            </a:lvl4pPr>
            <a:lvl5pPr marL="539750" marR="0" indent="0" algn="l" defTabSz="4569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  <a:p>
            <a:pPr lvl="4"/>
            <a:endParaRPr lang="it-IT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10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4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39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7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4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1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8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59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8563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199" y="648677"/>
            <a:ext cx="4276969" cy="39459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88869" y="648677"/>
            <a:ext cx="4276969" cy="394594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8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6"/>
          <p:cNvSpPr>
            <a:spLocks noGrp="1"/>
          </p:cNvSpPr>
          <p:nvPr>
            <p:ph type="title"/>
          </p:nvPr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36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199" y="768371"/>
            <a:ext cx="4247223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248189"/>
            <a:ext cx="4247222" cy="337844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09141" y="768371"/>
            <a:ext cx="4248890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809141" y="1248189"/>
            <a:ext cx="4248890" cy="337844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Titolo 6"/>
          <p:cNvSpPr txBox="1">
            <a:spLocks/>
          </p:cNvSpPr>
          <p:nvPr userDrawn="1"/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 defTabSz="456981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15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95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Titolo 6"/>
          <p:cNvSpPr>
            <a:spLocks noGrp="1"/>
          </p:cNvSpPr>
          <p:nvPr>
            <p:ph type="title"/>
          </p:nvPr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3" y="508000"/>
            <a:ext cx="3008312" cy="56832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507999"/>
            <a:ext cx="5451718" cy="417341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2" cy="35930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6"/>
          <p:cNvSpPr txBox="1">
            <a:spLocks/>
          </p:cNvSpPr>
          <p:nvPr userDrawn="1"/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 defTabSz="456981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41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6981" indent="0">
              <a:buNone/>
              <a:defRPr sz="2800"/>
            </a:lvl2pPr>
            <a:lvl3pPr marL="913981" indent="0">
              <a:buNone/>
              <a:defRPr sz="2400"/>
            </a:lvl3pPr>
            <a:lvl4pPr marL="1370969" indent="0">
              <a:buNone/>
              <a:defRPr sz="2000"/>
            </a:lvl4pPr>
            <a:lvl5pPr marL="1827964" indent="0">
              <a:buNone/>
              <a:defRPr sz="2000"/>
            </a:lvl5pPr>
            <a:lvl6pPr marL="2284945" indent="0">
              <a:buNone/>
              <a:defRPr sz="2000"/>
            </a:lvl6pPr>
            <a:lvl7pPr marL="2741943" indent="0">
              <a:buNone/>
              <a:defRPr sz="2000"/>
            </a:lvl7pPr>
            <a:lvl8pPr marL="3198933" indent="0">
              <a:buNone/>
              <a:defRPr sz="2000"/>
            </a:lvl8pPr>
            <a:lvl9pPr marL="3655928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402551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6"/>
          <p:cNvSpPr txBox="1">
            <a:spLocks/>
          </p:cNvSpPr>
          <p:nvPr userDrawn="1"/>
        </p:nvSpPr>
        <p:spPr>
          <a:xfrm>
            <a:off x="515815" y="0"/>
            <a:ext cx="8628185" cy="432000"/>
          </a:xfrm>
          <a:prstGeom prst="rect">
            <a:avLst/>
          </a:prstGeom>
        </p:spPr>
        <p:txBody>
          <a:bodyPr/>
          <a:lstStyle>
            <a:lvl1pPr algn="l" defTabSz="456981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58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1"/>
          <p:cNvSpPr>
            <a:spLocks noGrp="1"/>
          </p:cNvSpPr>
          <p:nvPr>
            <p:ph type="sldNum" sz="quarter" idx="4"/>
          </p:nvPr>
        </p:nvSpPr>
        <p:spPr>
          <a:xfrm>
            <a:off x="36479" y="4626639"/>
            <a:ext cx="360000" cy="288000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1" name="CasellaDiTesto 20"/>
          <p:cNvSpPr txBox="1"/>
          <p:nvPr userDrawn="1"/>
        </p:nvSpPr>
        <p:spPr>
          <a:xfrm>
            <a:off x="6204857" y="4776064"/>
            <a:ext cx="271054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rgbClr val="CF1E24"/>
              </a:buClr>
              <a:buSzPct val="90000"/>
              <a:defRPr/>
            </a:pPr>
            <a:r>
              <a:rPr lang="it-IT" altLang="it-IT" sz="1000" b="1" kern="1200" dirty="0" err="1">
                <a:solidFill>
                  <a:srgbClr val="006100"/>
                </a:solidFill>
                <a:latin typeface="+mn-lt"/>
                <a:ea typeface="+mn-ea"/>
                <a:cs typeface="+mn-cs"/>
              </a:rPr>
              <a:t>A.I.S.Re</a:t>
            </a:r>
            <a:r>
              <a:rPr lang="it-IT" altLang="it-IT" sz="1000" b="1" kern="1200" dirty="0">
                <a:solidFill>
                  <a:srgbClr val="00610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it-IT" sz="1000" b="1" dirty="0">
                <a:solidFill>
                  <a:srgbClr val="006100"/>
                </a:solidFill>
              </a:rPr>
              <a:t>XLI CONFERENZA ITALIANA DI SCIENZE REGIONALI</a:t>
            </a:r>
          </a:p>
        </p:txBody>
      </p:sp>
      <p:cxnSp>
        <p:nvCxnSpPr>
          <p:cNvPr id="22" name="Connettore 1 7"/>
          <p:cNvCxnSpPr/>
          <p:nvPr userDrawn="1"/>
        </p:nvCxnSpPr>
        <p:spPr>
          <a:xfrm>
            <a:off x="492370" y="4761702"/>
            <a:ext cx="8676000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 userDrawn="1"/>
        </p:nvSpPr>
        <p:spPr>
          <a:xfrm>
            <a:off x="484555" y="7404"/>
            <a:ext cx="8676000" cy="432000"/>
          </a:xfrm>
          <a:prstGeom prst="rect">
            <a:avLst/>
          </a:prstGeom>
          <a:solidFill>
            <a:srgbClr val="CF1E24"/>
          </a:solidFill>
        </p:spPr>
        <p:txBody>
          <a:bodyPr wrap="square" lIns="36000" tIns="0" rIns="36000" bIns="0" rtlCol="0" anchor="ctr" anchorCtr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 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24" name="Immagine 2">
            <a:extLst>
              <a:ext uri="{FF2B5EF4-FFF2-40B4-BE49-F238E27FC236}">
                <a16:creationId xmlns:a16="http://schemas.microsoft.com/office/drawing/2014/main" id="{4C245832-8BD5-4244-BCE3-1C08CC03BF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413" y="480622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E1F40CAF-122E-4951-9032-62476B1F2EA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891222" y="4811506"/>
            <a:ext cx="278416" cy="2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569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45" indent="-342745" algn="l" defTabSz="45698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3" indent="-285618" algn="l" defTabSz="45698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72" indent="-228497" algn="l" defTabSz="45698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67" indent="-228497" algn="l" defTabSz="45698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55" indent="-228497" algn="l" defTabSz="45698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55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36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31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19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9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64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45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4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3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28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image" Target="../media/image15.pn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chart" Target="../charts/char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9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ixabay.com/en/target-bull-s-eye-red-white-296483/" TargetMode="External"/><Relationship Id="rId5" Type="http://schemas.openxmlformats.org/officeDocument/2006/relationships/image" Target="../media/image30.png"/><Relationship Id="rId4" Type="http://schemas.openxmlformats.org/officeDocument/2006/relationships/hyperlink" Target="http://iononperdonoetocco.wordpress.com/2010/10/21/fare-rete-lo-scenario-di-forum-pa-2011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0.png"/><Relationship Id="rId4" Type="http://schemas.microsoft.com/office/2014/relationships/chartEx" Target="../charts/chartEx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contenuto 14"/>
          <p:cNvSpPr>
            <a:spLocks noGrp="1"/>
          </p:cNvSpPr>
          <p:nvPr>
            <p:ph type="subTitle" idx="1"/>
          </p:nvPr>
        </p:nvSpPr>
        <p:spPr>
          <a:xfrm>
            <a:off x="1070811" y="2794087"/>
            <a:ext cx="7558351" cy="899497"/>
          </a:xfrm>
        </p:spPr>
        <p:txBody>
          <a:bodyPr/>
          <a:lstStyle/>
          <a:p>
            <a:pPr lvl="8"/>
            <a:endParaRPr lang="it-IT" dirty="0"/>
          </a:p>
        </p:txBody>
      </p:sp>
      <p:sp>
        <p:nvSpPr>
          <p:cNvPr id="16" name="Segnaposto contenuto 1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it-IT" b="1" dirty="0"/>
              <a:t>Web Conference - 2-5 settembre 2020</a:t>
            </a:r>
          </a:p>
        </p:txBody>
      </p:sp>
      <p:sp>
        <p:nvSpPr>
          <p:cNvPr id="17" name="Segnaposto contenuto 1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it-IT" b="1" dirty="0"/>
              <a:t>XLI CONFERENZA ITALIANA DI SCIENZE REGIONALI</a:t>
            </a:r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2"/>
          </p:nvPr>
        </p:nvSpPr>
        <p:spPr>
          <a:xfrm>
            <a:off x="914400" y="2105557"/>
            <a:ext cx="3320716" cy="878190"/>
          </a:xfrm>
        </p:spPr>
        <p:txBody>
          <a:bodyPr/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povertà nei comuni del mezzogiorno</a:t>
            </a:r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it-IT" dirty="0">
                <a:solidFill>
                  <a:srgbClr val="AE1023"/>
                </a:solidFill>
              </a:rPr>
              <a:t>Monica Carbonara – Salvatore Cariello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0" y="4625975"/>
            <a:ext cx="360363" cy="288925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</a:t>
            </a:fld>
            <a:endParaRPr lang="it-IT" dirty="0"/>
          </a:p>
        </p:txBody>
      </p:sp>
      <p:sp>
        <p:nvSpPr>
          <p:cNvPr id="9" name="Segnaposto contenuto 15">
            <a:extLst>
              <a:ext uri="{FF2B5EF4-FFF2-40B4-BE49-F238E27FC236}">
                <a16:creationId xmlns:a16="http://schemas.microsoft.com/office/drawing/2014/main" id="{6512F945-7954-45FB-BCA4-F126D85DDEFF}"/>
              </a:ext>
            </a:extLst>
          </p:cNvPr>
          <p:cNvSpPr txBox="1">
            <a:spLocks/>
          </p:cNvSpPr>
          <p:nvPr/>
        </p:nvSpPr>
        <p:spPr>
          <a:xfrm>
            <a:off x="914400" y="1374167"/>
            <a:ext cx="3043989" cy="579983"/>
          </a:xfrm>
          <a:prstGeom prst="rect">
            <a:avLst/>
          </a:prstGeom>
        </p:spPr>
        <p:txBody>
          <a:bodyPr lIns="36000" tIns="36000" rIns="36000" bIns="36000"/>
          <a:lstStyle>
            <a:lvl1pPr indent="0">
              <a:spcBef>
                <a:spcPct val="20000"/>
              </a:spcBef>
              <a:buFont typeface="Arial"/>
              <a:buNone/>
              <a:defRPr sz="1400" b="1" baseline="0">
                <a:solidFill>
                  <a:srgbClr val="CF1E24"/>
                </a:solidFill>
              </a:defRPr>
            </a:lvl1pPr>
            <a:lvl2pPr marL="742613" indent="-285618">
              <a:spcBef>
                <a:spcPct val="20000"/>
              </a:spcBef>
              <a:buFont typeface="Arial"/>
              <a:buChar char="–"/>
              <a:defRPr sz="2800"/>
            </a:lvl2pPr>
            <a:lvl3pPr marL="1142472" indent="-228497">
              <a:spcBef>
                <a:spcPct val="20000"/>
              </a:spcBef>
              <a:buFont typeface="Arial"/>
              <a:buChar char="•"/>
              <a:defRPr sz="2400"/>
            </a:lvl3pPr>
            <a:lvl4pPr marL="1599467" indent="-228497">
              <a:spcBef>
                <a:spcPct val="20000"/>
              </a:spcBef>
              <a:buFont typeface="Arial"/>
              <a:buChar char="–"/>
              <a:defRPr sz="2000"/>
            </a:lvl4pPr>
            <a:lvl5pPr marL="2056455" indent="-228497">
              <a:spcBef>
                <a:spcPct val="20000"/>
              </a:spcBef>
              <a:buFont typeface="Arial"/>
              <a:buChar char="»"/>
              <a:defRPr sz="2000"/>
            </a:lvl5pPr>
            <a:lvl6pPr marL="2513455" indent="-228497">
              <a:spcBef>
                <a:spcPct val="20000"/>
              </a:spcBef>
              <a:buFont typeface="Arial"/>
              <a:buChar char="•"/>
              <a:defRPr sz="2000"/>
            </a:lvl6pPr>
            <a:lvl7pPr marL="2970436" indent="-228497">
              <a:spcBef>
                <a:spcPct val="20000"/>
              </a:spcBef>
              <a:buFont typeface="Arial"/>
              <a:buChar char="•"/>
              <a:defRPr sz="2000"/>
            </a:lvl7pPr>
            <a:lvl8pPr marL="3427431" indent="-228497">
              <a:spcBef>
                <a:spcPct val="20000"/>
              </a:spcBef>
              <a:buFont typeface="Arial"/>
              <a:buChar char="•"/>
              <a:defRPr sz="2000"/>
            </a:lvl8pPr>
            <a:lvl9pPr marL="3884419" indent="-228497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it-IT" dirty="0">
                <a:solidFill>
                  <a:srgbClr val="AE1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SO.02 La statistica pubblica per il territorio: fonti, strumenti, applicazioni</a:t>
            </a:r>
          </a:p>
          <a:p>
            <a:endParaRPr lang="it-IT" dirty="0">
              <a:solidFill>
                <a:srgbClr val="AE10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B214C479-CCEF-46D6-99F8-F505800FD23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2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188FA5-E183-408D-B50A-867C62633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B7AE5C9-E5CF-4BBC-98F3-52BF9829D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famiglie povere nel Mezzogiorno – Anno 2016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77CE5805-5E58-4B4C-89DA-705544DE2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3" y="2793077"/>
            <a:ext cx="625646" cy="589551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B1E386F0-59F6-46FB-B332-77D1DB7EC52F}"/>
              </a:ext>
            </a:extLst>
          </p:cNvPr>
          <p:cNvGrpSpPr/>
          <p:nvPr/>
        </p:nvGrpSpPr>
        <p:grpSpPr>
          <a:xfrm>
            <a:off x="324288" y="480231"/>
            <a:ext cx="8669216" cy="4321671"/>
            <a:chOff x="324288" y="480231"/>
            <a:chExt cx="8669216" cy="4321671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686F94F7-98D0-4A69-BCA4-FF242900855E}"/>
                </a:ext>
              </a:extLst>
            </p:cNvPr>
            <p:cNvSpPr txBox="1"/>
            <p:nvPr/>
          </p:nvSpPr>
          <p:spPr>
            <a:xfrm rot="16200000">
              <a:off x="6010451" y="-342823"/>
              <a:ext cx="2160000" cy="3806107"/>
            </a:xfrm>
            <a:prstGeom prst="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it-IT" sz="900" b="1" dirty="0">
                <a:solidFill>
                  <a:srgbClr val="C00000"/>
                </a:solidFill>
              </a:endParaRPr>
            </a:p>
            <a:p>
              <a:pPr algn="ctr"/>
              <a:endParaRPr lang="it-IT" sz="105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r>
                <a:rPr lang="it-IT" sz="1400" b="1" dirty="0">
                  <a:solidFill>
                    <a:srgbClr val="C00000"/>
                  </a:solidFill>
                </a:rPr>
                <a:t> </a:t>
              </a:r>
            </a:p>
            <a:p>
              <a:pPr algn="ctr">
                <a:lnSpc>
                  <a:spcPts val="1400"/>
                </a:lnSpc>
              </a:pPr>
              <a:r>
                <a:rPr lang="it-IT" sz="1400" b="1" dirty="0">
                  <a:solidFill>
                    <a:srgbClr val="C00000"/>
                  </a:solidFill>
                </a:rPr>
                <a:t>Reddito e occupazione</a:t>
              </a:r>
            </a:p>
          </p:txBody>
        </p:sp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526AFFDA-6E67-4E81-9B12-D3282C8DCD22}"/>
                </a:ext>
              </a:extLst>
            </p:cNvPr>
            <p:cNvGrpSpPr/>
            <p:nvPr/>
          </p:nvGrpSpPr>
          <p:grpSpPr>
            <a:xfrm>
              <a:off x="324288" y="492161"/>
              <a:ext cx="4224233" cy="4309741"/>
              <a:chOff x="324288" y="492161"/>
              <a:chExt cx="4224233" cy="4309741"/>
            </a:xfrm>
          </p:grpSpPr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58E45E39-8A9E-4CBF-94DF-95ED497DCE89}"/>
                  </a:ext>
                </a:extLst>
              </p:cNvPr>
              <p:cNvSpPr txBox="1"/>
              <p:nvPr/>
            </p:nvSpPr>
            <p:spPr>
              <a:xfrm rot="16200000">
                <a:off x="1362370" y="-545921"/>
                <a:ext cx="2148070" cy="4224233"/>
              </a:xfrm>
              <a:prstGeom prst="rect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>
                    <a:solidFill>
                      <a:srgbClr val="C00000"/>
                    </a:solidFill>
                  </a:rPr>
                  <a:t>Composizione</a:t>
                </a: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5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05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C47B9129-59CC-42CA-ACE0-8E616CB3DE3B}"/>
                  </a:ext>
                </a:extLst>
              </p:cNvPr>
              <p:cNvSpPr txBox="1"/>
              <p:nvPr/>
            </p:nvSpPr>
            <p:spPr>
              <a:xfrm rot="16200000">
                <a:off x="1362370" y="1615750"/>
                <a:ext cx="2148070" cy="4224233"/>
              </a:xfrm>
              <a:prstGeom prst="rect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>
                    <a:solidFill>
                      <a:srgbClr val="C00000"/>
                    </a:solidFill>
                  </a:rPr>
                  <a:t>Intestatario</a:t>
                </a: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4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500" b="1" dirty="0">
                  <a:solidFill>
                    <a:srgbClr val="C00000"/>
                  </a:solidFill>
                </a:endParaRPr>
              </a:p>
              <a:p>
                <a:pPr algn="ctr"/>
                <a:endParaRPr lang="it-IT" sz="105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968B7131-58C6-4C11-ABCA-D044AB1D3109}"/>
                </a:ext>
              </a:extLst>
            </p:cNvPr>
            <p:cNvSpPr txBox="1"/>
            <p:nvPr/>
          </p:nvSpPr>
          <p:spPr>
            <a:xfrm rot="16200000">
              <a:off x="6032782" y="1796516"/>
              <a:ext cx="2115337" cy="3806107"/>
            </a:xfrm>
            <a:prstGeom prst="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it-IT" sz="900" b="1" dirty="0">
                <a:solidFill>
                  <a:srgbClr val="C00000"/>
                </a:solidFill>
              </a:endParaRPr>
            </a:p>
            <a:p>
              <a:pPr algn="ctr"/>
              <a:endParaRPr lang="it-IT" sz="105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endParaRPr lang="it-IT" sz="1400" b="1" dirty="0">
                <a:solidFill>
                  <a:srgbClr val="C00000"/>
                </a:solidFill>
              </a:endParaRPr>
            </a:p>
            <a:p>
              <a:pPr algn="ctr"/>
              <a:r>
                <a:rPr lang="it-IT" sz="1400" b="1" dirty="0">
                  <a:solidFill>
                    <a:srgbClr val="C00000"/>
                  </a:solidFill>
                </a:rPr>
                <a:t> </a:t>
              </a:r>
            </a:p>
            <a:p>
              <a:pPr algn="ctr">
                <a:lnSpc>
                  <a:spcPts val="1400"/>
                </a:lnSpc>
              </a:pPr>
              <a:r>
                <a:rPr lang="it-IT" sz="1400" b="1" dirty="0">
                  <a:solidFill>
                    <a:srgbClr val="C00000"/>
                  </a:solidFill>
                </a:rPr>
                <a:t>Tipo di </a:t>
              </a:r>
              <a:r>
                <a:rPr lang="it-IT" sz="1400" b="1" dirty="0" err="1">
                  <a:solidFill>
                    <a:srgbClr val="C00000"/>
                  </a:solidFill>
                </a:rPr>
                <a:t>comume</a:t>
              </a:r>
              <a:endParaRPr lang="it-IT" sz="1400" b="1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12" name="Grafico 11">
              <a:extLst>
                <a:ext uri="{FF2B5EF4-FFF2-40B4-BE49-F238E27FC236}">
                  <a16:creationId xmlns:a16="http://schemas.microsoft.com/office/drawing/2014/main" id="{A77F7007-81E8-433E-87DF-80D6D2325D5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3119688"/>
                </p:ext>
              </p:extLst>
            </p:nvPr>
          </p:nvGraphicFramePr>
          <p:xfrm>
            <a:off x="540863" y="490720"/>
            <a:ext cx="3958953" cy="22314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4" name="Grafico 13">
              <a:extLst>
                <a:ext uri="{FF2B5EF4-FFF2-40B4-BE49-F238E27FC236}">
                  <a16:creationId xmlns:a16="http://schemas.microsoft.com/office/drawing/2014/main" id="{7154589E-548D-4940-80C0-674C4C88F60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7052455"/>
                </p:ext>
              </p:extLst>
            </p:nvPr>
          </p:nvGraphicFramePr>
          <p:xfrm>
            <a:off x="5197639" y="564590"/>
            <a:ext cx="3607397" cy="20332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5" name="Grafico 14">
              <a:extLst>
                <a:ext uri="{FF2B5EF4-FFF2-40B4-BE49-F238E27FC236}">
                  <a16:creationId xmlns:a16="http://schemas.microsoft.com/office/drawing/2014/main" id="{6DBCCE6E-1457-4EE3-B8D8-F5BC9D29403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2466422"/>
                </p:ext>
              </p:extLst>
            </p:nvPr>
          </p:nvGraphicFramePr>
          <p:xfrm>
            <a:off x="5197639" y="2638790"/>
            <a:ext cx="3607397" cy="20332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21" name="Grafico 20">
              <a:extLst>
                <a:ext uri="{FF2B5EF4-FFF2-40B4-BE49-F238E27FC236}">
                  <a16:creationId xmlns:a16="http://schemas.microsoft.com/office/drawing/2014/main" id="{F2B2B69A-C53F-4758-AE1A-02083DCD1D0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96790153"/>
                </p:ext>
              </p:extLst>
            </p:nvPr>
          </p:nvGraphicFramePr>
          <p:xfrm>
            <a:off x="556056" y="2525486"/>
            <a:ext cx="4104000" cy="223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FA87ACD8-4E1B-48F0-9580-8FD0A43F0AD7}"/>
              </a:ext>
            </a:extLst>
          </p:cNvPr>
          <p:cNvGrpSpPr/>
          <p:nvPr/>
        </p:nvGrpSpPr>
        <p:grpSpPr>
          <a:xfrm>
            <a:off x="2283092" y="845127"/>
            <a:ext cx="4853826" cy="3442372"/>
            <a:chOff x="2283092" y="845127"/>
            <a:chExt cx="4853826" cy="3442372"/>
          </a:xfrm>
        </p:grpSpPr>
        <p:graphicFrame>
          <p:nvGraphicFramePr>
            <p:cNvPr id="13" name="Grafico 12">
              <a:extLst>
                <a:ext uri="{FF2B5EF4-FFF2-40B4-BE49-F238E27FC236}">
                  <a16:creationId xmlns:a16="http://schemas.microsoft.com/office/drawing/2014/main" id="{E39D626D-2ECB-4095-BF73-19BF685BADA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66473256"/>
                </p:ext>
              </p:extLst>
            </p:nvPr>
          </p:nvGraphicFramePr>
          <p:xfrm>
            <a:off x="2299855" y="845127"/>
            <a:ext cx="4837063" cy="32911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725DD4F-F997-4EEC-B70B-AA3718F36B1F}"/>
                </a:ext>
              </a:extLst>
            </p:cNvPr>
            <p:cNvSpPr txBox="1"/>
            <p:nvPr/>
          </p:nvSpPr>
          <p:spPr>
            <a:xfrm>
              <a:off x="2283092" y="3948945"/>
              <a:ext cx="48370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AE1023"/>
                  </a:solidFill>
                </a:rPr>
                <a:t>Famiglie e famiglie povere. Distribuzione % per regione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127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00B6DD7-9F61-49E9-9043-183C3CAD4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2E62C7B-9719-4F3B-ABF9-FF9C6FC6B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povertà nei comuni del Mezzogiorno – Anno 2016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93611706-44FB-4097-A038-196A44AAB612}"/>
              </a:ext>
            </a:extLst>
          </p:cNvPr>
          <p:cNvGrpSpPr/>
          <p:nvPr/>
        </p:nvGrpSpPr>
        <p:grpSpPr>
          <a:xfrm>
            <a:off x="300835" y="615309"/>
            <a:ext cx="4305376" cy="3970318"/>
            <a:chOff x="192547" y="615309"/>
            <a:chExt cx="4305376" cy="3970318"/>
          </a:xfrm>
        </p:grpSpPr>
        <p:pic>
          <p:nvPicPr>
            <p:cNvPr id="5" name="Immagine 4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3FD7D992-11B4-46FA-B600-04E85C07A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924" r="12639" b="15767"/>
            <a:stretch/>
          </p:blipFill>
          <p:spPr>
            <a:xfrm>
              <a:off x="236316" y="1034152"/>
              <a:ext cx="4217838" cy="3375197"/>
            </a:xfrm>
            <a:prstGeom prst="rect">
              <a:avLst/>
            </a:prstGeom>
            <a:ln>
              <a:noFill/>
            </a:ln>
          </p:spPr>
        </p:pic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327D589F-4877-4347-A75E-910E51017A53}"/>
                </a:ext>
              </a:extLst>
            </p:cNvPr>
            <p:cNvSpPr txBox="1"/>
            <p:nvPr/>
          </p:nvSpPr>
          <p:spPr>
            <a:xfrm>
              <a:off x="192547" y="615309"/>
              <a:ext cx="4305376" cy="397031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AE1023"/>
                  </a:solidFill>
                </a:rPr>
                <a:t>% Famiglie con reddito lordo &lt; soglia </a:t>
              </a:r>
              <a:r>
                <a:rPr lang="it-IT" sz="1200" b="1" dirty="0" err="1">
                  <a:solidFill>
                    <a:srgbClr val="AE1023"/>
                  </a:solidFill>
                </a:rPr>
                <a:t>pov</a:t>
              </a:r>
              <a:r>
                <a:rPr lang="it-IT" sz="1200" b="1" dirty="0">
                  <a:solidFill>
                    <a:srgbClr val="AE1023"/>
                  </a:solidFill>
                </a:rPr>
                <a:t>. assoluta </a:t>
              </a:r>
              <a:r>
                <a:rPr lang="it-IT" sz="1200" i="1" dirty="0">
                  <a:solidFill>
                    <a:srgbClr val="AE1023"/>
                  </a:solidFill>
                </a:rPr>
                <a:t>(quartili)</a:t>
              </a: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3A5F1F80-9225-43C5-BB4C-B5EE65EEBAA9}"/>
              </a:ext>
            </a:extLst>
          </p:cNvPr>
          <p:cNvGrpSpPr/>
          <p:nvPr/>
        </p:nvGrpSpPr>
        <p:grpSpPr>
          <a:xfrm>
            <a:off x="4763558" y="3029231"/>
            <a:ext cx="1971692" cy="1569660"/>
            <a:chOff x="4191150" y="3142113"/>
            <a:chExt cx="1971692" cy="1569660"/>
          </a:xfrm>
        </p:grpSpPr>
        <p:pic>
          <p:nvPicPr>
            <p:cNvPr id="7" name="Immagine 6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463C955E-70EE-42DC-8869-781A984BA2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953" r="12120" b="13962"/>
            <a:stretch/>
          </p:blipFill>
          <p:spPr>
            <a:xfrm>
              <a:off x="4234032" y="3381905"/>
              <a:ext cx="1928810" cy="1292505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F3292B4B-E07D-4F39-98A6-242BAC9496FD}"/>
                </a:ext>
              </a:extLst>
            </p:cNvPr>
            <p:cNvSpPr txBox="1"/>
            <p:nvPr/>
          </p:nvSpPr>
          <p:spPr>
            <a:xfrm>
              <a:off x="4191150" y="3142113"/>
              <a:ext cx="1931484" cy="1569660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lIns="18000" rIns="18000" rtlCol="0">
              <a:spAutoFit/>
            </a:bodyPr>
            <a:lstStyle/>
            <a:p>
              <a:pPr algn="ctr"/>
              <a:r>
                <a:rPr lang="it-IT" sz="800" b="1" dirty="0">
                  <a:solidFill>
                    <a:srgbClr val="AE1023"/>
                  </a:solidFill>
                </a:rPr>
                <a:t>% Famiglie con reddito lordo = 0 </a:t>
              </a:r>
              <a:r>
                <a:rPr lang="it-IT" sz="800" i="1" dirty="0">
                  <a:solidFill>
                    <a:srgbClr val="AE1023"/>
                  </a:solidFill>
                </a:rPr>
                <a:t>(quartili)</a:t>
              </a: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  <a:p>
              <a:pPr algn="ctr"/>
              <a:endParaRPr lang="it-IT" sz="800" i="1" dirty="0">
                <a:solidFill>
                  <a:srgbClr val="AE1023"/>
                </a:solidFill>
              </a:endParaRP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577FC8BE-27B5-4C18-AC09-0A505FC60304}"/>
              </a:ext>
            </a:extLst>
          </p:cNvPr>
          <p:cNvGrpSpPr/>
          <p:nvPr/>
        </p:nvGrpSpPr>
        <p:grpSpPr>
          <a:xfrm>
            <a:off x="4652873" y="612369"/>
            <a:ext cx="4459357" cy="2416862"/>
            <a:chOff x="4448329" y="648465"/>
            <a:chExt cx="4459357" cy="2416862"/>
          </a:xfrm>
        </p:grpSpPr>
        <p:graphicFrame>
          <p:nvGraphicFramePr>
            <p:cNvPr id="11" name="Grafico 10">
              <a:extLst>
                <a:ext uri="{FF2B5EF4-FFF2-40B4-BE49-F238E27FC236}">
                  <a16:creationId xmlns:a16="http://schemas.microsoft.com/office/drawing/2014/main" id="{45F794F2-0AAF-4B60-9764-B9D2643E287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382300"/>
                </p:ext>
              </p:extLst>
            </p:nvPr>
          </p:nvGraphicFramePr>
          <p:xfrm>
            <a:off x="4689848" y="914476"/>
            <a:ext cx="4217838" cy="21508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BFDFAAFB-CFB0-4045-B7DC-6EB580DE8430}"/>
                </a:ext>
              </a:extLst>
            </p:cNvPr>
            <p:cNvSpPr txBox="1"/>
            <p:nvPr/>
          </p:nvSpPr>
          <p:spPr>
            <a:xfrm>
              <a:off x="4448329" y="648465"/>
              <a:ext cx="4305376" cy="230832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>
                  <a:solidFill>
                    <a:srgbClr val="AE1023"/>
                  </a:solidFill>
                </a:rPr>
                <a:t>Distribuzione dei comuni per regione e quartile di incidenza delle famiglie con reddito lordo &lt; soglia </a:t>
              </a:r>
              <a:r>
                <a:rPr lang="it-IT" sz="1200" b="1" dirty="0" err="1">
                  <a:solidFill>
                    <a:srgbClr val="AE1023"/>
                  </a:solidFill>
                </a:rPr>
                <a:t>pov</a:t>
              </a:r>
              <a:r>
                <a:rPr lang="it-IT" sz="1200" b="1" dirty="0">
                  <a:solidFill>
                    <a:srgbClr val="AE1023"/>
                  </a:solidFill>
                </a:rPr>
                <a:t>. assoluta </a:t>
              </a: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b="1" i="1" dirty="0">
                <a:solidFill>
                  <a:srgbClr val="AE1023"/>
                </a:solidFill>
              </a:endParaRPr>
            </a:p>
            <a:p>
              <a:pPr algn="ctr"/>
              <a:endParaRPr lang="it-IT" sz="1200" i="1" dirty="0">
                <a:solidFill>
                  <a:srgbClr val="AE1023"/>
                </a:solidFill>
              </a:endParaRPr>
            </a:p>
          </p:txBody>
        </p:sp>
      </p:grpSp>
      <p:sp>
        <p:nvSpPr>
          <p:cNvPr id="14" name="Freccia bidirezionale orizzontale 13">
            <a:extLst>
              <a:ext uri="{FF2B5EF4-FFF2-40B4-BE49-F238E27FC236}">
                <a16:creationId xmlns:a16="http://schemas.microsoft.com/office/drawing/2014/main" id="{23727F3E-0D62-4938-9EED-77A1B4ABF034}"/>
              </a:ext>
            </a:extLst>
          </p:cNvPr>
          <p:cNvSpPr/>
          <p:nvPr/>
        </p:nvSpPr>
        <p:spPr>
          <a:xfrm rot="1471109">
            <a:off x="4271211" y="3222800"/>
            <a:ext cx="709863" cy="152832"/>
          </a:xfrm>
          <a:prstGeom prst="leftRight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75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FD7582-A1A6-4F3D-BC22-17A189126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23904EA-50B7-49C4-B261-BD5DCE441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Incidenza della povertà e indicatori socio-economici -  – Anno 2016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AFA2198-C77C-43AD-9383-2AAC025CB2BC}"/>
              </a:ext>
            </a:extLst>
          </p:cNvPr>
          <p:cNvGrpSpPr/>
          <p:nvPr/>
        </p:nvGrpSpPr>
        <p:grpSpPr>
          <a:xfrm>
            <a:off x="2913267" y="1232541"/>
            <a:ext cx="2333482" cy="2827421"/>
            <a:chOff x="2913267" y="1232541"/>
            <a:chExt cx="2333482" cy="2827421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CC971A9-0168-49C2-969C-DF8BDF696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3267" y="1545986"/>
              <a:ext cx="2331313" cy="2189873"/>
            </a:xfrm>
            <a:prstGeom prst="rect">
              <a:avLst/>
            </a:prstGeom>
          </p:spPr>
        </p:pic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3B28AFCA-C901-47EF-BA37-7A491EF1AAA6}"/>
                </a:ext>
              </a:extLst>
            </p:cNvPr>
            <p:cNvSpPr/>
            <p:nvPr/>
          </p:nvSpPr>
          <p:spPr>
            <a:xfrm>
              <a:off x="2935703" y="1232541"/>
              <a:ext cx="2311046" cy="282742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Istruzione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7" name="Immagine 26">
            <a:extLst>
              <a:ext uri="{FF2B5EF4-FFF2-40B4-BE49-F238E27FC236}">
                <a16:creationId xmlns:a16="http://schemas.microsoft.com/office/drawing/2014/main" id="{EF044511-DDFF-4F42-8310-A928EF586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883" y="4358936"/>
            <a:ext cx="1895475" cy="228600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47CD64D4-425D-4F27-A2C4-8FBE91C35B66}"/>
              </a:ext>
            </a:extLst>
          </p:cNvPr>
          <p:cNvGrpSpPr/>
          <p:nvPr/>
        </p:nvGrpSpPr>
        <p:grpSpPr>
          <a:xfrm>
            <a:off x="5383796" y="474431"/>
            <a:ext cx="3587267" cy="4194638"/>
            <a:chOff x="5383796" y="474431"/>
            <a:chExt cx="3587267" cy="4194638"/>
          </a:xfrm>
        </p:grpSpPr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9E3EE9C1-4175-4E09-832B-EB131324A22D}"/>
                </a:ext>
              </a:extLst>
            </p:cNvPr>
            <p:cNvSpPr/>
            <p:nvPr/>
          </p:nvSpPr>
          <p:spPr>
            <a:xfrm>
              <a:off x="5383796" y="474431"/>
              <a:ext cx="3587267" cy="4194638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8000" rtlCol="0" anchor="t" anchorCtr="0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Famiglie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D3E33ED8-2577-470A-9727-BD73E6FB4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18202" y="812094"/>
              <a:ext cx="3534402" cy="3809355"/>
            </a:xfrm>
            <a:prstGeom prst="rect">
              <a:avLst/>
            </a:prstGeom>
          </p:spPr>
        </p:pic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6DAF889D-2971-40E0-8985-89E370B29B0C}"/>
              </a:ext>
            </a:extLst>
          </p:cNvPr>
          <p:cNvGrpSpPr/>
          <p:nvPr/>
        </p:nvGrpSpPr>
        <p:grpSpPr>
          <a:xfrm>
            <a:off x="249025" y="1227213"/>
            <a:ext cx="2527195" cy="2827421"/>
            <a:chOff x="249025" y="1227213"/>
            <a:chExt cx="2527195" cy="2827421"/>
          </a:xfrm>
        </p:grpSpPr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0FD02968-9047-4AF1-B485-574C38CFE5AF}"/>
                </a:ext>
              </a:extLst>
            </p:cNvPr>
            <p:cNvSpPr/>
            <p:nvPr/>
          </p:nvSpPr>
          <p:spPr>
            <a:xfrm>
              <a:off x="249025" y="1227213"/>
              <a:ext cx="2527195" cy="282742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Popolazione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A3E465EE-CE7B-4B33-93A4-FAB494277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5509" y="1568857"/>
              <a:ext cx="2414226" cy="2194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408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FD7582-A1A6-4F3D-BC22-17A189126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23904EA-50B7-49C4-B261-BD5DCE441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Incidenza della povertà e indicatori socio-economici– Anno 2016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E2189CAB-288B-4072-B63F-DE4AC6068C70}"/>
              </a:ext>
            </a:extLst>
          </p:cNvPr>
          <p:cNvGrpSpPr/>
          <p:nvPr/>
        </p:nvGrpSpPr>
        <p:grpSpPr>
          <a:xfrm>
            <a:off x="249032" y="569040"/>
            <a:ext cx="4541487" cy="4032722"/>
            <a:chOff x="249032" y="569040"/>
            <a:chExt cx="4541487" cy="4032722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1352D13D-E3E0-4121-B5A7-9A5CA336C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032" y="910315"/>
              <a:ext cx="4541487" cy="3345165"/>
            </a:xfrm>
            <a:prstGeom prst="rect">
              <a:avLst/>
            </a:prstGeom>
          </p:spPr>
        </p:pic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346BDF24-F900-498E-9E85-BF696A84CD77}"/>
                </a:ext>
              </a:extLst>
            </p:cNvPr>
            <p:cNvSpPr/>
            <p:nvPr/>
          </p:nvSpPr>
          <p:spPr>
            <a:xfrm>
              <a:off x="299246" y="569040"/>
              <a:ext cx="4394636" cy="403272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8000" rtlCol="0" anchor="t" anchorCtr="0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Struttura economica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A1B42A95-D75E-41C1-ABDB-6DDB0EE375C9}"/>
              </a:ext>
            </a:extLst>
          </p:cNvPr>
          <p:cNvGrpSpPr/>
          <p:nvPr/>
        </p:nvGrpSpPr>
        <p:grpSpPr>
          <a:xfrm>
            <a:off x="5898641" y="478741"/>
            <a:ext cx="2910605" cy="2173162"/>
            <a:chOff x="5898641" y="478741"/>
            <a:chExt cx="2910605" cy="2173162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F46C2E8A-26D0-4852-9031-1784AA2AF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5992" y="649193"/>
              <a:ext cx="2656928" cy="2002710"/>
            </a:xfrm>
            <a:prstGeom prst="rect">
              <a:avLst/>
            </a:prstGeom>
          </p:spPr>
        </p:pic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B6212F1D-5840-4429-9F13-A3C72297D08C}"/>
                </a:ext>
              </a:extLst>
            </p:cNvPr>
            <p:cNvSpPr/>
            <p:nvPr/>
          </p:nvSpPr>
          <p:spPr>
            <a:xfrm>
              <a:off x="5898641" y="478741"/>
              <a:ext cx="2910605" cy="216705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8000" rtlCol="0" anchor="t" anchorCtr="0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Lavoro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9" name="Immagine 18">
            <a:extLst>
              <a:ext uri="{FF2B5EF4-FFF2-40B4-BE49-F238E27FC236}">
                <a16:creationId xmlns:a16="http://schemas.microsoft.com/office/drawing/2014/main" id="{7FE07BB8-FD71-42F4-86E9-1D7E23775D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5434" y="2434788"/>
            <a:ext cx="504825" cy="1304925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E91B7C90-4B67-40F9-859E-447BD1E719EE}"/>
              </a:ext>
            </a:extLst>
          </p:cNvPr>
          <p:cNvGrpSpPr/>
          <p:nvPr/>
        </p:nvGrpSpPr>
        <p:grpSpPr>
          <a:xfrm>
            <a:off x="5909711" y="2708789"/>
            <a:ext cx="3018283" cy="2074069"/>
            <a:chOff x="5909711" y="2708789"/>
            <a:chExt cx="3018283" cy="2074069"/>
          </a:xfrm>
        </p:grpSpPr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F009EE3C-B1E5-45C6-AF7F-02C86C8F508E}"/>
                </a:ext>
              </a:extLst>
            </p:cNvPr>
            <p:cNvSpPr/>
            <p:nvPr/>
          </p:nvSpPr>
          <p:spPr>
            <a:xfrm>
              <a:off x="5909711" y="2708789"/>
              <a:ext cx="2910605" cy="2061849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8000" rtlCol="0" anchor="t" anchorCtr="0"/>
            <a:lstStyle/>
            <a:p>
              <a:pPr algn="ctr"/>
              <a:r>
                <a:rPr lang="it-IT" sz="1800" b="1" dirty="0">
                  <a:solidFill>
                    <a:srgbClr val="C00000"/>
                  </a:solidFill>
                </a:rPr>
                <a:t>Reddito</a:t>
              </a: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  <a:p>
              <a:pPr algn="ctr"/>
              <a:endParaRPr lang="it-IT" sz="1800" b="1" dirty="0">
                <a:solidFill>
                  <a:srgbClr val="C00000"/>
                </a:solidFill>
              </a:endParaRPr>
            </a:p>
          </p:txBody>
        </p:sp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4F5F3361-9DB8-4884-BFCF-77F6E4B98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5754" y="2730858"/>
              <a:ext cx="2982240" cy="205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804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D3F9A1B-F1A1-48A6-A32A-07116BA63D6F}"/>
              </a:ext>
            </a:extLst>
          </p:cNvPr>
          <p:cNvSpPr txBox="1"/>
          <p:nvPr/>
        </p:nvSpPr>
        <p:spPr>
          <a:xfrm>
            <a:off x="36479" y="565484"/>
            <a:ext cx="9071043" cy="41549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C00000"/>
                </a:solidFill>
              </a:rPr>
              <a:t>Distribuzione dei comuni per cluster, regione e provincia </a:t>
            </a: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  <a:p>
            <a:pPr algn="ctr"/>
            <a:r>
              <a:rPr lang="it-IT" sz="800" b="1" dirty="0">
                <a:solidFill>
                  <a:srgbClr val="C00000"/>
                </a:solidFill>
              </a:rPr>
              <a:t> </a:t>
            </a:r>
          </a:p>
          <a:p>
            <a:pPr algn="ctr"/>
            <a:endParaRPr lang="it-IT" sz="1600" b="1" dirty="0">
              <a:solidFill>
                <a:srgbClr val="C00000"/>
              </a:solidFill>
            </a:endParaRPr>
          </a:p>
        </p:txBody>
      </p:sp>
      <p:pic>
        <p:nvPicPr>
          <p:cNvPr id="5" name="Immagine 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4E1B75F5-1604-4466-9043-083B611743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94" t="-2887" r="13947" b="17421"/>
          <a:stretch/>
        </p:blipFill>
        <p:spPr>
          <a:xfrm>
            <a:off x="72573" y="1001985"/>
            <a:ext cx="3585021" cy="2961647"/>
          </a:xfrm>
          <a:prstGeom prst="rect">
            <a:avLst/>
          </a:prstGeom>
          <a:noFill/>
        </p:spPr>
      </p:pic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7DCD2540-A908-4327-BED7-63019F4FF8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965416"/>
              </p:ext>
            </p:extLst>
          </p:nvPr>
        </p:nvGraphicFramePr>
        <p:xfrm>
          <a:off x="3345050" y="1641646"/>
          <a:ext cx="2969713" cy="190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egnaposto numero diapositiva 1" hidden="1">
            <a:extLst>
              <a:ext uri="{FF2B5EF4-FFF2-40B4-BE49-F238E27FC236}">
                <a16:creationId xmlns:a16="http://schemas.microsoft.com/office/drawing/2014/main" id="{C36D5AE2-88EB-48AB-8790-3E878BEEFD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8555E64-09E7-E944-8DB2-BD243D665CB3}" type="slidenum">
              <a:rPr lang="it-IT" smtClean="0"/>
              <a:pPr>
                <a:spcAft>
                  <a:spcPts val="600"/>
                </a:spcAft>
              </a:pPr>
              <a:t>14</a:t>
            </a:fld>
            <a:endParaRPr lang="it-IT"/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770BE347-F9D8-4099-BD6B-920349CE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povertà nei comuni del Mezzogiorno. Le aree «calde»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23DCE86C-4B5B-419B-A5F0-56F35C9FA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120" y="907241"/>
            <a:ext cx="2886401" cy="3762168"/>
          </a:xfrm>
          <a:prstGeom prst="rect">
            <a:avLst/>
          </a:prstGeom>
        </p:spPr>
      </p:pic>
      <p:sp>
        <p:nvSpPr>
          <p:cNvPr id="18" name="Callout: linea piegata 17">
            <a:extLst>
              <a:ext uri="{FF2B5EF4-FFF2-40B4-BE49-F238E27FC236}">
                <a16:creationId xmlns:a16="http://schemas.microsoft.com/office/drawing/2014/main" id="{5CEDCB75-B9D0-4CAE-9190-386CF7A22F01}"/>
              </a:ext>
            </a:extLst>
          </p:cNvPr>
          <p:cNvSpPr/>
          <p:nvPr/>
        </p:nvSpPr>
        <p:spPr>
          <a:xfrm>
            <a:off x="6221120" y="1001985"/>
            <a:ext cx="2730375" cy="1452457"/>
          </a:xfrm>
          <a:prstGeom prst="borderCallout2">
            <a:avLst>
              <a:gd name="adj1" fmla="val 48019"/>
              <a:gd name="adj2" fmla="val -2952"/>
              <a:gd name="adj3" fmla="val 60234"/>
              <a:gd name="adj4" fmla="val -33503"/>
              <a:gd name="adj5" fmla="val 65390"/>
              <a:gd name="adj6" fmla="val -37464"/>
            </a:avLst>
          </a:prstGeom>
          <a:noFill/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llout: linea piegata 18">
            <a:extLst>
              <a:ext uri="{FF2B5EF4-FFF2-40B4-BE49-F238E27FC236}">
                <a16:creationId xmlns:a16="http://schemas.microsoft.com/office/drawing/2014/main" id="{D2676604-25A3-4560-A88A-51242EB4DD01}"/>
              </a:ext>
            </a:extLst>
          </p:cNvPr>
          <p:cNvSpPr/>
          <p:nvPr/>
        </p:nvSpPr>
        <p:spPr>
          <a:xfrm>
            <a:off x="6221119" y="2509082"/>
            <a:ext cx="2730375" cy="1004140"/>
          </a:xfrm>
          <a:prstGeom prst="borderCallout2">
            <a:avLst>
              <a:gd name="adj1" fmla="val 48019"/>
              <a:gd name="adj2" fmla="val -2952"/>
              <a:gd name="adj3" fmla="val -5105"/>
              <a:gd name="adj4" fmla="val -5575"/>
              <a:gd name="adj5" fmla="val -28617"/>
              <a:gd name="adj6" fmla="val -20838"/>
            </a:avLst>
          </a:prstGeom>
          <a:noFill/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llout: linea piegata 19">
            <a:extLst>
              <a:ext uri="{FF2B5EF4-FFF2-40B4-BE49-F238E27FC236}">
                <a16:creationId xmlns:a16="http://schemas.microsoft.com/office/drawing/2014/main" id="{62C3D956-3DA7-4A3D-AEC5-69A381ED530E}"/>
              </a:ext>
            </a:extLst>
          </p:cNvPr>
          <p:cNvSpPr/>
          <p:nvPr/>
        </p:nvSpPr>
        <p:spPr>
          <a:xfrm>
            <a:off x="6221120" y="3567862"/>
            <a:ext cx="2730375" cy="859759"/>
          </a:xfrm>
          <a:prstGeom prst="borderCallout2">
            <a:avLst>
              <a:gd name="adj1" fmla="val 48019"/>
              <a:gd name="adj2" fmla="val -2952"/>
              <a:gd name="adj3" fmla="val 43874"/>
              <a:gd name="adj4" fmla="val -28501"/>
              <a:gd name="adj5" fmla="val -89514"/>
              <a:gd name="adj6" fmla="val -33367"/>
            </a:avLst>
          </a:prstGeom>
          <a:noFill/>
          <a:ln w="28575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477B1F3-3579-426C-B36E-6862FE72F8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1493" y="4267326"/>
            <a:ext cx="2050577" cy="20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9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231A237-5CD9-4ACF-A57D-2E598BDBB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3092489A-00EB-40AE-893E-99452069C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Conclusioni</a:t>
            </a:r>
          </a:p>
        </p:txBody>
      </p:sp>
      <p:pic>
        <p:nvPicPr>
          <p:cNvPr id="5" name="Immagine 4" descr="Immagine che contiene disegnando, segnale&#10;&#10;Descrizione generata automaticamente">
            <a:extLst>
              <a:ext uri="{FF2B5EF4-FFF2-40B4-BE49-F238E27FC236}">
                <a16:creationId xmlns:a16="http://schemas.microsoft.com/office/drawing/2014/main" id="{78474DF7-D812-4D69-B25A-BCDFCF633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2053" y="747212"/>
            <a:ext cx="1419726" cy="162558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1DA2231-4F82-4B3E-9215-9CA626449929}"/>
              </a:ext>
            </a:extLst>
          </p:cNvPr>
          <p:cNvSpPr txBox="1"/>
          <p:nvPr/>
        </p:nvSpPr>
        <p:spPr>
          <a:xfrm>
            <a:off x="2610853" y="1034720"/>
            <a:ext cx="626845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dirty="0"/>
              <a:t>Analisi dati in serie storica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dirty="0"/>
              <a:t>Approfondimento famiglie con reddito zero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dirty="0"/>
              <a:t>Confronti con altre fonti</a:t>
            </a:r>
          </a:p>
        </p:txBody>
      </p:sp>
      <p:pic>
        <p:nvPicPr>
          <p:cNvPr id="10" name="Immagine 9" descr="Immagine che contiene segnale, arresto, alto, inpiedi&#10;&#10;Descrizione generata automaticamente">
            <a:extLst>
              <a:ext uri="{FF2B5EF4-FFF2-40B4-BE49-F238E27FC236}">
                <a16:creationId xmlns:a16="http://schemas.microsoft.com/office/drawing/2014/main" id="{FEB24C3A-0ADC-4A11-B3CC-D3B573FD61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52977" y="3103713"/>
            <a:ext cx="1352549" cy="137159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5AA9FAD-3A11-4356-861E-422D0F690707}"/>
              </a:ext>
            </a:extLst>
          </p:cNvPr>
          <p:cNvSpPr txBox="1"/>
          <p:nvPr/>
        </p:nvSpPr>
        <p:spPr>
          <a:xfrm>
            <a:off x="1263314" y="3597152"/>
            <a:ext cx="67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</a:rPr>
              <a:t>1</a:t>
            </a:r>
          </a:p>
        </p:txBody>
      </p:sp>
      <p:pic>
        <p:nvPicPr>
          <p:cNvPr id="12" name="Immagine 11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5EF580ED-DBA5-4F73-9ACA-E62E575CCA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5457" t="8039" r="14004" b="60636"/>
          <a:stretch/>
        </p:blipFill>
        <p:spPr>
          <a:xfrm>
            <a:off x="6124074" y="3392761"/>
            <a:ext cx="1913021" cy="10566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  <a:effectLst/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1AF25B1-ABAE-4036-BCF2-3A5B0938850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5251" y="3415627"/>
            <a:ext cx="1559097" cy="101997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ECCD8B8-1636-4CF5-BE8C-91F663DDD411}"/>
              </a:ext>
            </a:extLst>
          </p:cNvPr>
          <p:cNvSpPr txBox="1"/>
          <p:nvPr/>
        </p:nvSpPr>
        <p:spPr>
          <a:xfrm>
            <a:off x="1864894" y="2914711"/>
            <a:ext cx="720691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Potenzialità integrazione e utilizzo a fini statistici di fonti amministrative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                  </a:t>
            </a:r>
            <a:r>
              <a:rPr lang="it-IT" b="1" dirty="0">
                <a:solidFill>
                  <a:srgbClr val="C00000"/>
                </a:solidFill>
              </a:rPr>
              <a:t>da                                           a</a:t>
            </a:r>
          </a:p>
        </p:txBody>
      </p:sp>
    </p:spTree>
    <p:extLst>
      <p:ext uri="{BB962C8B-B14F-4D97-AF65-F5344CB8AC3E}">
        <p14:creationId xmlns:p14="http://schemas.microsoft.com/office/powerpoint/2010/main" val="36502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3F91C0B-DDE0-4DA5-B873-CBCDB148F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E116DCB-113C-4C09-8D9B-B6CDA93CC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FE13D43-A8A9-4824-8AA8-722E3ADA6AE9}"/>
              </a:ext>
            </a:extLst>
          </p:cNvPr>
          <p:cNvSpPr txBox="1"/>
          <p:nvPr/>
        </p:nvSpPr>
        <p:spPr>
          <a:xfrm>
            <a:off x="2165684" y="1515979"/>
            <a:ext cx="51254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rgbClr val="006100"/>
                </a:solidFill>
                <a:latin typeface="Viner Hand ITC" panose="03070502030502020203" pitchFamily="66" charset="0"/>
                <a:cs typeface="Vijaya" panose="020B0604020202020204" pitchFamily="34" charset="0"/>
              </a:rPr>
              <a:t>Grazie per l’attenzione!</a:t>
            </a:r>
          </a:p>
        </p:txBody>
      </p:sp>
    </p:spTree>
    <p:extLst>
      <p:ext uri="{BB962C8B-B14F-4D97-AF65-F5344CB8AC3E}">
        <p14:creationId xmlns:p14="http://schemas.microsoft.com/office/powerpoint/2010/main" val="15125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E7FA9B6-E0EA-45E1-8A3F-C7CAD0747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/>
              <a:t>… le misure di povertà che possono essere utilizzate sono molteplici [ma] solo per alcune di esse è possibile analizzare il fenomeno a livello locale </a:t>
            </a:r>
          </a:p>
          <a:p>
            <a:pPr algn="r"/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Regione Toscana, Le povertà in Toscana, Secondo Rapporto 2018</a:t>
            </a:r>
          </a:p>
          <a:p>
            <a:endParaRPr lang="it-IT" sz="2400" dirty="0"/>
          </a:p>
          <a:p>
            <a:r>
              <a:rPr lang="it-IT" sz="2400" dirty="0"/>
              <a:t>Il vuoto informativo delle statistiche ufficiali vincola anche la predisposizione di politiche […] Si deduce che sia in caso di misure universalistiche sia di misure condizionate, per quantificare l’insieme dei potenziali beneficiari è necessario ricorrere alle statistiche individuali di fonte amministrativa ed erariale</a:t>
            </a:r>
          </a:p>
          <a:p>
            <a:pPr algn="r">
              <a:lnSpc>
                <a:spcPts val="2000"/>
              </a:lnSpc>
              <a:spcBef>
                <a:spcPts val="0"/>
              </a:spcBef>
            </a:pPr>
            <a:r>
              <a:rPr lang="it-IT" b="1" dirty="0"/>
              <a:t>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G. Bonanno, F. Foglia e F. Aiello, La povertà assoluta in Calabria, Open Calabria, 15 febbraio 2017</a:t>
            </a:r>
          </a:p>
          <a:p>
            <a:endParaRPr lang="it-IT" sz="240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4149AC4-D1C6-4581-AEF7-AE3FE016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Analisi della povertà a livello locale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962865-B112-4A75-8E97-8BC25EA3A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426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dirty="0"/>
              <a:t>Programmazione Istat</a:t>
            </a:r>
          </a:p>
          <a:p>
            <a:r>
              <a:rPr lang="it-IT" sz="2000" dirty="0"/>
              <a:t>	</a:t>
            </a:r>
            <a:r>
              <a:rPr lang="it-IT" sz="2000" b="1" dirty="0"/>
              <a:t>Iniziativa 2043 ST – Sistemi di indicatori a livello comunale</a:t>
            </a:r>
          </a:p>
          <a:p>
            <a:r>
              <a:rPr lang="it-IT" sz="2000" dirty="0"/>
              <a:t>Programmazione SISTAN</a:t>
            </a:r>
          </a:p>
          <a:p>
            <a:r>
              <a:rPr lang="it-IT" sz="2000" dirty="0"/>
              <a:t>	</a:t>
            </a:r>
            <a:r>
              <a:rPr lang="it-IT" sz="2000" b="1" dirty="0"/>
              <a:t>SDE IST-02755 - Misure di benessere e programmazione a livello comunale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Contesto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304D40D-EDB8-49D8-931D-B5792E39187C}"/>
              </a:ext>
            </a:extLst>
          </p:cNvPr>
          <p:cNvSpPr/>
          <p:nvPr/>
        </p:nvSpPr>
        <p:spPr>
          <a:xfrm>
            <a:off x="1058779" y="2483204"/>
            <a:ext cx="6978315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9BDD037-1711-40EE-B473-B07B79960EC7}"/>
              </a:ext>
            </a:extLst>
          </p:cNvPr>
          <p:cNvSpPr/>
          <p:nvPr/>
        </p:nvSpPr>
        <p:spPr>
          <a:xfrm>
            <a:off x="2022787" y="2303532"/>
            <a:ext cx="64163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Fornire un articolato set di indicatori utili per i compiti di pianificazione, programmazione e gestione degli Enti Locali</a:t>
            </a:r>
          </a:p>
        </p:txBody>
      </p:sp>
      <p:pic>
        <p:nvPicPr>
          <p:cNvPr id="10" name="Elemento grafico 9" descr="Tiro a segno">
            <a:extLst>
              <a:ext uri="{FF2B5EF4-FFF2-40B4-BE49-F238E27FC236}">
                <a16:creationId xmlns:a16="http://schemas.microsoft.com/office/drawing/2014/main" id="{B6932477-41B0-4D31-A7A8-0715AEE4BA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3630844">
            <a:off x="1138639" y="2212460"/>
            <a:ext cx="926208" cy="92620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1E48476-7D9E-46AA-8FF5-9D6427537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056" y="3229111"/>
            <a:ext cx="2468880" cy="126587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6" name="Freccia destra con strisce 15">
            <a:extLst>
              <a:ext uri="{FF2B5EF4-FFF2-40B4-BE49-F238E27FC236}">
                <a16:creationId xmlns:a16="http://schemas.microsoft.com/office/drawing/2014/main" id="{C288DF33-E5C1-42B0-93E3-5899AE3018D9}"/>
              </a:ext>
            </a:extLst>
          </p:cNvPr>
          <p:cNvSpPr/>
          <p:nvPr/>
        </p:nvSpPr>
        <p:spPr>
          <a:xfrm rot="10800000">
            <a:off x="4930918" y="3689593"/>
            <a:ext cx="857250" cy="332417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9" name="Immagine 1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7BA9485C-69DB-417B-AE98-C6F426628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5422" y="3178326"/>
            <a:ext cx="1159779" cy="12923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grpSp>
        <p:nvGrpSpPr>
          <p:cNvPr id="30" name="Gruppo 29">
            <a:extLst>
              <a:ext uri="{FF2B5EF4-FFF2-40B4-BE49-F238E27FC236}">
                <a16:creationId xmlns:a16="http://schemas.microsoft.com/office/drawing/2014/main" id="{8A92E397-954B-4B87-A7CF-BB8E7064A616}"/>
              </a:ext>
            </a:extLst>
          </p:cNvPr>
          <p:cNvGrpSpPr/>
          <p:nvPr/>
        </p:nvGrpSpPr>
        <p:grpSpPr>
          <a:xfrm>
            <a:off x="158715" y="970848"/>
            <a:ext cx="900064" cy="1897077"/>
            <a:chOff x="241549" y="970848"/>
            <a:chExt cx="817230" cy="2130491"/>
          </a:xfrm>
        </p:grpSpPr>
        <p:sp>
          <p:nvSpPr>
            <p:cNvPr id="31" name="Freccia circolare a destra 30">
              <a:extLst>
                <a:ext uri="{FF2B5EF4-FFF2-40B4-BE49-F238E27FC236}">
                  <a16:creationId xmlns:a16="http://schemas.microsoft.com/office/drawing/2014/main" id="{ED3487E9-D124-40B1-8279-B9FAD2E6CB83}"/>
                </a:ext>
              </a:extLst>
            </p:cNvPr>
            <p:cNvSpPr/>
            <p:nvPr/>
          </p:nvSpPr>
          <p:spPr>
            <a:xfrm>
              <a:off x="474296" y="1726658"/>
              <a:ext cx="524732" cy="1308907"/>
            </a:xfrm>
            <a:prstGeom prst="curvedRightArrow">
              <a:avLst>
                <a:gd name="adj1" fmla="val 33890"/>
                <a:gd name="adj2" fmla="val 50000"/>
                <a:gd name="adj3" fmla="val 27904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29" name="Freccia circolare a destra 28">
              <a:extLst>
                <a:ext uri="{FF2B5EF4-FFF2-40B4-BE49-F238E27FC236}">
                  <a16:creationId xmlns:a16="http://schemas.microsoft.com/office/drawing/2014/main" id="{66D24ACC-0C29-441E-AE98-372D0FE99118}"/>
                </a:ext>
              </a:extLst>
            </p:cNvPr>
            <p:cNvSpPr/>
            <p:nvPr/>
          </p:nvSpPr>
          <p:spPr>
            <a:xfrm>
              <a:off x="241549" y="970848"/>
              <a:ext cx="817230" cy="2130491"/>
            </a:xfrm>
            <a:prstGeom prst="curved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sp>
        <p:nvSpPr>
          <p:cNvPr id="1024" name="Freccia circolare a sinistra 1023">
            <a:extLst>
              <a:ext uri="{FF2B5EF4-FFF2-40B4-BE49-F238E27FC236}">
                <a16:creationId xmlns:a16="http://schemas.microsoft.com/office/drawing/2014/main" id="{84A790D3-5749-48F6-B623-E0AFE5CED1EE}"/>
              </a:ext>
            </a:extLst>
          </p:cNvPr>
          <p:cNvSpPr/>
          <p:nvPr/>
        </p:nvSpPr>
        <p:spPr>
          <a:xfrm>
            <a:off x="8354123" y="2612655"/>
            <a:ext cx="631162" cy="1308907"/>
          </a:xfrm>
          <a:prstGeom prst="curvedLef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07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3486379-92B7-4A2F-8134-76C6B482D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815" y="571832"/>
            <a:ext cx="8573476" cy="4140845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Analisi open data rilevazione fabbisogni standard SOSE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it-IT" sz="2400" dirty="0"/>
              <a:t>Elaborazioni sui </a:t>
            </a:r>
            <a:r>
              <a:rPr lang="it-IT" sz="2400" dirty="0" err="1"/>
              <a:t>microdati</a:t>
            </a:r>
            <a:r>
              <a:rPr lang="it-IT" sz="2400" dirty="0"/>
              <a:t> resi disponibili dal Progetto </a:t>
            </a:r>
            <a:r>
              <a:rPr lang="it-IT" sz="2400" b="1" dirty="0"/>
              <a:t>Arch</a:t>
            </a:r>
            <a:r>
              <a:rPr lang="it-IT" sz="2400" dirty="0"/>
              <a:t>ivio </a:t>
            </a:r>
            <a:r>
              <a:rPr lang="it-IT" sz="2400" b="1" dirty="0"/>
              <a:t>I</a:t>
            </a:r>
            <a:r>
              <a:rPr lang="it-IT" sz="2400" dirty="0"/>
              <a:t>ntegrato </a:t>
            </a:r>
            <a:r>
              <a:rPr lang="it-IT" sz="2400" b="1" dirty="0" err="1"/>
              <a:t>M</a:t>
            </a:r>
            <a:r>
              <a:rPr lang="it-IT" sz="2400" dirty="0" err="1"/>
              <a:t>icrodati</a:t>
            </a:r>
            <a:r>
              <a:rPr lang="it-IT" sz="2400" dirty="0"/>
              <a:t> </a:t>
            </a:r>
            <a:r>
              <a:rPr lang="it-IT" sz="2400" b="1" dirty="0"/>
              <a:t>E</a:t>
            </a:r>
            <a:r>
              <a:rPr lang="it-IT" sz="2400" dirty="0"/>
              <a:t>conomici e </a:t>
            </a:r>
            <a:r>
              <a:rPr lang="it-IT" sz="2400" b="1" dirty="0"/>
              <a:t>De</a:t>
            </a:r>
            <a:r>
              <a:rPr lang="it-IT" sz="2400" dirty="0"/>
              <a:t>mografici (</a:t>
            </a:r>
            <a:r>
              <a:rPr lang="it-IT" sz="2400" dirty="0" err="1"/>
              <a:t>Arch.I.M.E.De</a:t>
            </a:r>
            <a:r>
              <a:rPr lang="it-IT" sz="2400" dirty="0"/>
              <a:t>)</a:t>
            </a:r>
          </a:p>
          <a:p>
            <a:pPr marL="817562" lvl="1" indent="-4572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C00000"/>
                </a:solidFill>
              </a:rPr>
              <a:t>14 indicatori già pubblicati</a:t>
            </a:r>
          </a:p>
          <a:p>
            <a:pPr marL="806450" lvl="1" indent="-446088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it-IT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Analisi per indicatori di povertà 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B861D70C-6579-4CBF-AC55-2250035B5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Sperimentazioni per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136D61-2272-472D-9F42-C94499A0D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F2AB283-4FC0-4F9F-B808-4235D5F949DC}"/>
              </a:ext>
            </a:extLst>
          </p:cNvPr>
          <p:cNvSpPr/>
          <p:nvPr/>
        </p:nvSpPr>
        <p:spPr>
          <a:xfrm>
            <a:off x="3677441" y="36000"/>
            <a:ext cx="3912526" cy="3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Segnaposto contenuto 5" descr="Immagine che contiene orologio, segnale, computer, sedendo&#10;&#10;Descrizione generata automaticamente">
            <a:extLst>
              <a:ext uri="{FF2B5EF4-FFF2-40B4-BE49-F238E27FC236}">
                <a16:creationId xmlns:a16="http://schemas.microsoft.com/office/drawing/2014/main" id="{223CAD66-B204-4194-A641-E27202581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568" y="-85166"/>
            <a:ext cx="3888457" cy="571832"/>
          </a:xfrm>
          <a:prstGeom prst="rect">
            <a:avLst/>
          </a:prstGeom>
        </p:spPr>
      </p:pic>
      <p:pic>
        <p:nvPicPr>
          <p:cNvPr id="10" name="Immagine 9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47621B15-1C3F-42DF-ADB1-E27B91A47E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649"/>
          <a:stretch/>
        </p:blipFill>
        <p:spPr>
          <a:xfrm>
            <a:off x="4411449" y="2623521"/>
            <a:ext cx="1725383" cy="11020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0E072E27-B79C-4189-AA9F-29747A63BA94}"/>
              </a:ext>
            </a:extLst>
          </p:cNvPr>
          <p:cNvGrpSpPr/>
          <p:nvPr/>
        </p:nvGrpSpPr>
        <p:grpSpPr>
          <a:xfrm>
            <a:off x="2007516" y="2893627"/>
            <a:ext cx="1437304" cy="1819050"/>
            <a:chOff x="830324" y="2795557"/>
            <a:chExt cx="1437304" cy="1819050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B84434F2-8D5A-4541-AF14-23C83F4831F5}"/>
                </a:ext>
              </a:extLst>
            </p:cNvPr>
            <p:cNvGrpSpPr/>
            <p:nvPr/>
          </p:nvGrpSpPr>
          <p:grpSpPr>
            <a:xfrm>
              <a:off x="830324" y="2795557"/>
              <a:ext cx="1317967" cy="1729680"/>
              <a:chOff x="830324" y="2795557"/>
              <a:chExt cx="1317967" cy="1729680"/>
            </a:xfrm>
          </p:grpSpPr>
          <p:sp>
            <p:nvSpPr>
              <p:cNvPr id="8" name="Disco magnetico 7">
                <a:extLst>
                  <a:ext uri="{FF2B5EF4-FFF2-40B4-BE49-F238E27FC236}">
                    <a16:creationId xmlns:a16="http://schemas.microsoft.com/office/drawing/2014/main" id="{5A357A31-BE4D-4F1B-A5EA-C76D111C0139}"/>
                  </a:ext>
                </a:extLst>
              </p:cNvPr>
              <p:cNvSpPr/>
              <p:nvPr/>
            </p:nvSpPr>
            <p:spPr>
              <a:xfrm>
                <a:off x="890337" y="2795557"/>
                <a:ext cx="1257954" cy="1729680"/>
              </a:xfrm>
              <a:prstGeom prst="flowChartMagneticDisk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2400" b="1" dirty="0">
                  <a:solidFill>
                    <a:srgbClr val="AE1023"/>
                  </a:solidFill>
                </a:endParaRPr>
              </a:p>
              <a:p>
                <a:pPr algn="ctr"/>
                <a:endParaRPr lang="it-IT" sz="2400" b="1" dirty="0">
                  <a:solidFill>
                    <a:srgbClr val="AE1023"/>
                  </a:solidFill>
                </a:endParaRPr>
              </a:p>
              <a:p>
                <a:pPr algn="ctr"/>
                <a:endParaRPr lang="it-IT" sz="2400" b="1" dirty="0">
                  <a:solidFill>
                    <a:srgbClr val="AE1023"/>
                  </a:solidFill>
                </a:endParaRPr>
              </a:p>
              <a:p>
                <a:pPr algn="ctr"/>
                <a:endParaRPr lang="it-IT" sz="2400" b="1" dirty="0">
                  <a:solidFill>
                    <a:srgbClr val="AE1023"/>
                  </a:solidFill>
                </a:endParaRPr>
              </a:p>
            </p:txBody>
          </p:sp>
          <p:sp>
            <p:nvSpPr>
              <p:cNvPr id="13" name="Rettangolo 12">
                <a:extLst>
                  <a:ext uri="{FF2B5EF4-FFF2-40B4-BE49-F238E27FC236}">
                    <a16:creationId xmlns:a16="http://schemas.microsoft.com/office/drawing/2014/main" id="{63910971-520F-4D86-930D-7E52BBE8CC40}"/>
                  </a:ext>
                </a:extLst>
              </p:cNvPr>
              <p:cNvSpPr/>
              <p:nvPr/>
            </p:nvSpPr>
            <p:spPr>
              <a:xfrm rot="16200000">
                <a:off x="360612" y="3644559"/>
                <a:ext cx="1324145" cy="3847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b="1" dirty="0" err="1">
                    <a:solidFill>
                      <a:srgbClr val="AE1023"/>
                    </a:solidFill>
                  </a:rPr>
                  <a:t>ArchIMEDe</a:t>
                </a:r>
                <a:endParaRPr lang="it-IT" b="1" dirty="0">
                  <a:solidFill>
                    <a:srgbClr val="AE1023"/>
                  </a:solidFill>
                </a:endParaRPr>
              </a:p>
            </p:txBody>
          </p:sp>
        </p:grp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29CC9C55-6D5D-45AE-B273-675F171E9ED9}"/>
                </a:ext>
              </a:extLst>
            </p:cNvPr>
            <p:cNvSpPr/>
            <p:nvPr/>
          </p:nvSpPr>
          <p:spPr>
            <a:xfrm>
              <a:off x="1022686" y="3368112"/>
              <a:ext cx="1244942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4138">
                <a:lnSpc>
                  <a:spcPts val="1500"/>
                </a:lnSpc>
              </a:pPr>
              <a:r>
                <a:rPr lang="it-IT" sz="1400" b="1" dirty="0">
                  <a:solidFill>
                    <a:srgbClr val="AE1023"/>
                  </a:solidFill>
                </a:rPr>
                <a:t>Reddito</a:t>
              </a:r>
            </a:p>
            <a:p>
              <a:pPr marL="84138">
                <a:lnSpc>
                  <a:spcPts val="1500"/>
                </a:lnSpc>
              </a:pPr>
              <a:r>
                <a:rPr lang="it-IT" sz="1400" dirty="0">
                  <a:solidFill>
                    <a:srgbClr val="AE1023"/>
                  </a:solidFill>
                </a:rPr>
                <a:t>Componenti</a:t>
              </a:r>
            </a:p>
            <a:p>
              <a:pPr marL="84138">
                <a:lnSpc>
                  <a:spcPts val="1500"/>
                </a:lnSpc>
              </a:pPr>
              <a:r>
                <a:rPr lang="it-IT" sz="1400" dirty="0">
                  <a:solidFill>
                    <a:srgbClr val="AE1023"/>
                  </a:solidFill>
                </a:rPr>
                <a:t>Istruzione</a:t>
              </a:r>
            </a:p>
            <a:p>
              <a:pPr marL="84138">
                <a:lnSpc>
                  <a:spcPts val="1500"/>
                </a:lnSpc>
              </a:pPr>
              <a:r>
                <a:rPr lang="it-IT" sz="1400" dirty="0">
                  <a:solidFill>
                    <a:srgbClr val="AE1023"/>
                  </a:solidFill>
                </a:rPr>
                <a:t>Occupazione </a:t>
              </a:r>
            </a:p>
            <a:p>
              <a:pPr marL="84138">
                <a:lnSpc>
                  <a:spcPts val="1500"/>
                </a:lnSpc>
              </a:pPr>
              <a:r>
                <a:rPr lang="it-IT" sz="1400" dirty="0">
                  <a:solidFill>
                    <a:srgbClr val="AE1023"/>
                  </a:solidFill>
                </a:rPr>
                <a:t>Età</a:t>
              </a:r>
            </a:p>
            <a:p>
              <a:pPr marL="84138">
                <a:lnSpc>
                  <a:spcPts val="1200"/>
                </a:lnSpc>
              </a:pPr>
              <a:r>
                <a:rPr lang="it-IT" sz="1400" dirty="0">
                  <a:solidFill>
                    <a:srgbClr val="AE1023"/>
                  </a:solidFill>
                </a:rPr>
                <a:t> …</a:t>
              </a:r>
            </a:p>
          </p:txBody>
        </p:sp>
      </p:grp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B16081D-BC60-4AA7-95E8-A7B8F6A7E59D}"/>
              </a:ext>
            </a:extLst>
          </p:cNvPr>
          <p:cNvCxnSpPr>
            <a:stCxn id="8" idx="4"/>
            <a:endCxn id="10" idx="1"/>
          </p:cNvCxnSpPr>
          <p:nvPr/>
        </p:nvCxnSpPr>
        <p:spPr>
          <a:xfrm flipV="1">
            <a:off x="3325483" y="3174529"/>
            <a:ext cx="1085966" cy="5839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C6D026A7-AB4A-4A55-89A9-ACE7F6847549}"/>
              </a:ext>
            </a:extLst>
          </p:cNvPr>
          <p:cNvCxnSpPr>
            <a:cxnSpLocks/>
            <a:stCxn id="8" idx="4"/>
            <a:endCxn id="7" idx="1"/>
          </p:cNvCxnSpPr>
          <p:nvPr/>
        </p:nvCxnSpPr>
        <p:spPr>
          <a:xfrm>
            <a:off x="3325483" y="3758467"/>
            <a:ext cx="2539101" cy="3604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Segnaposto contenuto 11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8FC15801-E536-4DB9-8C91-5F9C0E3046E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0649"/>
          <a:stretch/>
        </p:blipFill>
        <p:spPr>
          <a:xfrm>
            <a:off x="5864584" y="3567922"/>
            <a:ext cx="1725383" cy="11020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</p:pic>
      <p:sp>
        <p:nvSpPr>
          <p:cNvPr id="23" name="Freccia a sinistra 22">
            <a:extLst>
              <a:ext uri="{FF2B5EF4-FFF2-40B4-BE49-F238E27FC236}">
                <a16:creationId xmlns:a16="http://schemas.microsoft.com/office/drawing/2014/main" id="{2C36E342-81B1-44D9-A0BC-06BB97A448B3}"/>
              </a:ext>
            </a:extLst>
          </p:cNvPr>
          <p:cNvSpPr/>
          <p:nvPr/>
        </p:nvSpPr>
        <p:spPr>
          <a:xfrm>
            <a:off x="6136831" y="2701084"/>
            <a:ext cx="1453135" cy="691005"/>
          </a:xfrm>
          <a:prstGeom prst="leftArrow">
            <a:avLst>
              <a:gd name="adj1" fmla="val 63929"/>
              <a:gd name="adj2" fmla="val 50000"/>
            </a:avLst>
          </a:prstGeom>
          <a:noFill/>
          <a:ln>
            <a:solidFill>
              <a:srgbClr val="AE10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C00000"/>
                </a:solidFill>
              </a:rPr>
              <a:t>Rischio povertà</a:t>
            </a:r>
          </a:p>
        </p:txBody>
      </p:sp>
      <p:sp>
        <p:nvSpPr>
          <p:cNvPr id="24" name="Freccia a sinistra 23">
            <a:extLst>
              <a:ext uri="{FF2B5EF4-FFF2-40B4-BE49-F238E27FC236}">
                <a16:creationId xmlns:a16="http://schemas.microsoft.com/office/drawing/2014/main" id="{5D29A37B-80C7-4E78-B1C8-589BEA0E827F}"/>
              </a:ext>
            </a:extLst>
          </p:cNvPr>
          <p:cNvSpPr/>
          <p:nvPr/>
        </p:nvSpPr>
        <p:spPr>
          <a:xfrm>
            <a:off x="7589966" y="3778117"/>
            <a:ext cx="1453135" cy="691005"/>
          </a:xfrm>
          <a:prstGeom prst="leftArrow">
            <a:avLst>
              <a:gd name="adj1" fmla="val 63929"/>
              <a:gd name="adj2" fmla="val 50000"/>
            </a:avLst>
          </a:prstGeom>
          <a:noFill/>
          <a:ln>
            <a:solidFill>
              <a:srgbClr val="AE10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600" b="1" dirty="0">
                <a:solidFill>
                  <a:srgbClr val="C00000"/>
                </a:solidFill>
              </a:rPr>
              <a:t>Povertà assoluta</a:t>
            </a:r>
          </a:p>
        </p:txBody>
      </p:sp>
    </p:spTree>
    <p:extLst>
      <p:ext uri="{BB962C8B-B14F-4D97-AF65-F5344CB8AC3E}">
        <p14:creationId xmlns:p14="http://schemas.microsoft.com/office/powerpoint/2010/main" val="326546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ccia circolare a sinistra 9">
            <a:extLst>
              <a:ext uri="{FF2B5EF4-FFF2-40B4-BE49-F238E27FC236}">
                <a16:creationId xmlns:a16="http://schemas.microsoft.com/office/drawing/2014/main" id="{AB68AA3A-D028-4B4C-B636-1BF62146F454}"/>
              </a:ext>
            </a:extLst>
          </p:cNvPr>
          <p:cNvSpPr/>
          <p:nvPr/>
        </p:nvSpPr>
        <p:spPr>
          <a:xfrm rot="929966">
            <a:off x="2981188" y="2492598"/>
            <a:ext cx="395350" cy="1051395"/>
          </a:xfrm>
          <a:prstGeom prst="curvedLef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B887675-5008-4DFD-9303-4A403A012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815" y="479843"/>
            <a:ext cx="3888000" cy="4014000"/>
          </a:xfrm>
          <a:ln>
            <a:solidFill>
              <a:srgbClr val="AE1023"/>
            </a:solidFill>
          </a:ln>
        </p:spPr>
        <p:txBody>
          <a:bodyPr/>
          <a:lstStyle/>
          <a:p>
            <a:pPr>
              <a:lnSpc>
                <a:spcPts val="2200"/>
              </a:lnSpc>
              <a:spcBef>
                <a:spcPts val="200"/>
              </a:spcBef>
            </a:pPr>
            <a:r>
              <a:rPr lang="it-IT" sz="2000" b="1" dirty="0"/>
              <a:t>Le stime ufficiali della povertà (assoluta e relativa) sono calcolate nello spazio dei consumi</a:t>
            </a:r>
          </a:p>
          <a:p>
            <a:pPr>
              <a:lnSpc>
                <a:spcPts val="2200"/>
              </a:lnSpc>
              <a:spcBef>
                <a:spcPts val="200"/>
              </a:spcBef>
            </a:pPr>
            <a:r>
              <a:rPr lang="it-IT" sz="2000" b="1" dirty="0"/>
              <a:t>Il rischio di povertà nello spazio del reddito (disponibile)</a:t>
            </a:r>
          </a:p>
          <a:p>
            <a:endParaRPr lang="it-IT" sz="2800" b="1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FE44C38-6B67-4CA9-9E0F-57E275281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Consumi vs reddito? Survey vs fonti amministrative?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7104D7-A9D4-426A-A17F-EBAF5C35A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5</a:t>
            </a:fld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74CEA483-67D6-4522-AE1D-EB01E6D57E6D}"/>
              </a:ext>
            </a:extLst>
          </p:cNvPr>
          <p:cNvGrpSpPr/>
          <p:nvPr/>
        </p:nvGrpSpPr>
        <p:grpSpPr>
          <a:xfrm>
            <a:off x="44887" y="1021321"/>
            <a:ext cx="551148" cy="1748989"/>
            <a:chOff x="241549" y="970848"/>
            <a:chExt cx="817230" cy="2130491"/>
          </a:xfrm>
        </p:grpSpPr>
        <p:sp>
          <p:nvSpPr>
            <p:cNvPr id="6" name="Freccia circolare a destra 5">
              <a:extLst>
                <a:ext uri="{FF2B5EF4-FFF2-40B4-BE49-F238E27FC236}">
                  <a16:creationId xmlns:a16="http://schemas.microsoft.com/office/drawing/2014/main" id="{A2C3DD32-E26B-4D4D-B77F-D36705BC8491}"/>
                </a:ext>
              </a:extLst>
            </p:cNvPr>
            <p:cNvSpPr/>
            <p:nvPr/>
          </p:nvSpPr>
          <p:spPr>
            <a:xfrm>
              <a:off x="474296" y="1726658"/>
              <a:ext cx="524732" cy="1308907"/>
            </a:xfrm>
            <a:prstGeom prst="curvedRightArrow">
              <a:avLst>
                <a:gd name="adj1" fmla="val 33890"/>
                <a:gd name="adj2" fmla="val 50000"/>
                <a:gd name="adj3" fmla="val 27904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7" name="Freccia circolare a destra 6">
              <a:extLst>
                <a:ext uri="{FF2B5EF4-FFF2-40B4-BE49-F238E27FC236}">
                  <a16:creationId xmlns:a16="http://schemas.microsoft.com/office/drawing/2014/main" id="{0D29CB91-A805-42B5-89D4-B11AF274C582}"/>
                </a:ext>
              </a:extLst>
            </p:cNvPr>
            <p:cNvSpPr/>
            <p:nvPr/>
          </p:nvSpPr>
          <p:spPr>
            <a:xfrm>
              <a:off x="241549" y="970848"/>
              <a:ext cx="817230" cy="2130491"/>
            </a:xfrm>
            <a:prstGeom prst="curved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pic>
        <p:nvPicPr>
          <p:cNvPr id="8" name="Picture 2" descr="C:\Users\cariello\AppData\Local\Microsoft\Windows\Temporary Internet Files\Content.IE5\0WL4XHKM\urna-lotto1[1].gif">
            <a:extLst>
              <a:ext uri="{FF2B5EF4-FFF2-40B4-BE49-F238E27FC236}">
                <a16:creationId xmlns:a16="http://schemas.microsoft.com/office/drawing/2014/main" id="{93758559-BA72-4DB7-BFBD-9F3DB37855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" t="6407" r="17352"/>
          <a:stretch/>
        </p:blipFill>
        <p:spPr bwMode="auto">
          <a:xfrm>
            <a:off x="1478721" y="2075416"/>
            <a:ext cx="1153412" cy="125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9215854-038C-4FA3-BECA-796FE6074D63}"/>
              </a:ext>
            </a:extLst>
          </p:cNvPr>
          <p:cNvSpPr txBox="1"/>
          <p:nvPr/>
        </p:nvSpPr>
        <p:spPr>
          <a:xfrm>
            <a:off x="869699" y="2233941"/>
            <a:ext cx="2457657" cy="38472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Indagini campionarie</a:t>
            </a:r>
          </a:p>
        </p:txBody>
      </p:sp>
      <p:sp>
        <p:nvSpPr>
          <p:cNvPr id="13" name="Segnaposto contenuto 1">
            <a:extLst>
              <a:ext uri="{FF2B5EF4-FFF2-40B4-BE49-F238E27FC236}">
                <a16:creationId xmlns:a16="http://schemas.microsoft.com/office/drawing/2014/main" id="{C52426AF-7C75-4BAC-8B27-B5A13D264444}"/>
              </a:ext>
            </a:extLst>
          </p:cNvPr>
          <p:cNvSpPr txBox="1">
            <a:spLocks/>
          </p:cNvSpPr>
          <p:nvPr/>
        </p:nvSpPr>
        <p:spPr>
          <a:xfrm>
            <a:off x="4858835" y="492369"/>
            <a:ext cx="3888000" cy="4014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rIns="36000"/>
          <a:lstStyle>
            <a:lvl1pPr marL="0" indent="0" algn="l" defTabSz="456981" rtl="0" eaLnBrk="1" latinLnBrk="0" hangingPunct="1">
              <a:spcBef>
                <a:spcPct val="20000"/>
              </a:spcBef>
              <a:buFontTx/>
              <a:buNone/>
              <a:defRPr sz="3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265113" indent="-265113" algn="l" defTabSz="456981" rtl="0" eaLnBrk="1" latinLnBrk="0" hangingPunct="1">
              <a:spcBef>
                <a:spcPct val="20000"/>
              </a:spcBef>
              <a:buClr>
                <a:srgbClr val="AE1023"/>
              </a:buClr>
              <a:buFont typeface="Wingdings" panose="05000000000000000000" pitchFamily="2" charset="2"/>
              <a:buChar char="q"/>
              <a:tabLst>
                <a:tab pos="265113" algn="l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0" algn="l" defTabSz="456981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539750" indent="-180975" algn="l" defTabSz="456981" rtl="0" eaLnBrk="1" latinLnBrk="0" hangingPunct="1">
              <a:spcBef>
                <a:spcPct val="20000"/>
              </a:spcBef>
              <a:buClr>
                <a:srgbClr val="AE1023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marR="0" indent="0" algn="l" defTabSz="4569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455" indent="-228497" algn="l" defTabSz="45698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436" indent="-228497" algn="l" defTabSz="45698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431" indent="-228497" algn="l" defTabSz="45698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419" indent="-228497" algn="l" defTabSz="45698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200"/>
              </a:lnSpc>
              <a:spcBef>
                <a:spcPts val="200"/>
              </a:spcBef>
            </a:pP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Arch.I.M.E.De</a:t>
            </a: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 consente di superare i limiti di rappresentatività e dettaglio territoriale</a:t>
            </a:r>
          </a:p>
          <a:p>
            <a:pPr>
              <a:lnSpc>
                <a:spcPts val="2200"/>
              </a:lnSpc>
              <a:spcBef>
                <a:spcPts val="200"/>
              </a:spcBef>
            </a:pP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ts val="2200"/>
              </a:lnSpc>
              <a:spcBef>
                <a:spcPts val="200"/>
              </a:spcBef>
            </a:pP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ts val="2200"/>
              </a:lnSpc>
              <a:spcBef>
                <a:spcPts val="200"/>
              </a:spcBef>
            </a:pP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ts val="2200"/>
              </a:lnSpc>
              <a:spcBef>
                <a:spcPts val="200"/>
              </a:spcBef>
            </a:pP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ts val="2200"/>
              </a:lnSpc>
              <a:spcBef>
                <a:spcPts val="200"/>
              </a:spcBef>
            </a:pP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Ma:</a:t>
            </a:r>
          </a:p>
          <a:p>
            <a:pPr marL="363538">
              <a:lnSpc>
                <a:spcPts val="2200"/>
              </a:lnSpc>
              <a:spcBef>
                <a:spcPts val="200"/>
              </a:spcBef>
              <a:buSzPct val="200000"/>
            </a:pP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Definizioni e nomenclature diverse, es:</a:t>
            </a:r>
          </a:p>
          <a:p>
            <a:pPr marL="706438" indent="-342900">
              <a:lnSpc>
                <a:spcPts val="2200"/>
              </a:lnSpc>
              <a:spcBef>
                <a:spcPts val="200"/>
              </a:spcBef>
              <a:buSzPct val="100000"/>
              <a:buFont typeface="Wingdings 2" panose="05020102010507070707" pitchFamily="18" charset="2"/>
              <a:buChar char=""/>
            </a:pPr>
            <a:r>
              <a:rPr lang="it-IT" sz="1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Reddito imponibile ai fini IRPEF</a:t>
            </a:r>
          </a:p>
          <a:p>
            <a:pPr marL="363538">
              <a:lnSpc>
                <a:spcPts val="2200"/>
              </a:lnSpc>
              <a:spcBef>
                <a:spcPts val="200"/>
              </a:spcBef>
              <a:buSzPct val="200000"/>
            </a:pP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Dati non sovrapponibili con dati da indagine</a:t>
            </a:r>
          </a:p>
          <a:p>
            <a:endParaRPr lang="it-IT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Freccia circolare a sinistra 14">
            <a:extLst>
              <a:ext uri="{FF2B5EF4-FFF2-40B4-BE49-F238E27FC236}">
                <a16:creationId xmlns:a16="http://schemas.microsoft.com/office/drawing/2014/main" id="{D9D53E74-0750-489D-A070-D29A08D8228C}"/>
              </a:ext>
            </a:extLst>
          </p:cNvPr>
          <p:cNvSpPr/>
          <p:nvPr/>
        </p:nvSpPr>
        <p:spPr>
          <a:xfrm>
            <a:off x="7997759" y="914273"/>
            <a:ext cx="470928" cy="1205271"/>
          </a:xfrm>
          <a:prstGeom prst="curvedLef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6" name="Immagine 15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2EA7CFDF-63B0-4784-8EBA-F6B49EA634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457" t="8039" r="14004" b="60636"/>
          <a:stretch/>
        </p:blipFill>
        <p:spPr>
          <a:xfrm>
            <a:off x="6159288" y="1516909"/>
            <a:ext cx="1805617" cy="9973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5ED88F45-9A80-4220-9A25-2656233EA554}"/>
              </a:ext>
            </a:extLst>
          </p:cNvPr>
          <p:cNvSpPr/>
          <p:nvPr/>
        </p:nvSpPr>
        <p:spPr>
          <a:xfrm>
            <a:off x="478237" y="4543947"/>
            <a:ext cx="8365138" cy="18675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riangolo isoscele 17">
            <a:extLst>
              <a:ext uri="{FF2B5EF4-FFF2-40B4-BE49-F238E27FC236}">
                <a16:creationId xmlns:a16="http://schemas.microsoft.com/office/drawing/2014/main" id="{C385BDB4-0079-41E0-9C95-86D6EB5E4C10}"/>
              </a:ext>
            </a:extLst>
          </p:cNvPr>
          <p:cNvSpPr/>
          <p:nvPr/>
        </p:nvSpPr>
        <p:spPr>
          <a:xfrm>
            <a:off x="4572000" y="4727076"/>
            <a:ext cx="250520" cy="288000"/>
          </a:xfrm>
          <a:prstGeom prst="triangle">
            <a:avLst/>
          </a:prstGeom>
          <a:solidFill>
            <a:srgbClr val="FFC000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CC0D82C9-AC00-4444-AA6C-B9368A95D0B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8798" y="3378658"/>
            <a:ext cx="1559097" cy="10199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7073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ella 21">
            <a:extLst>
              <a:ext uri="{FF2B5EF4-FFF2-40B4-BE49-F238E27FC236}">
                <a16:creationId xmlns:a16="http://schemas.microsoft.com/office/drawing/2014/main" id="{CEFFC6E3-DD4B-45AA-9DF7-E92026CE125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39053431"/>
              </p:ext>
            </p:extLst>
          </p:nvPr>
        </p:nvGraphicFramePr>
        <p:xfrm>
          <a:off x="457200" y="865864"/>
          <a:ext cx="4276725" cy="3352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76725">
                  <a:extLst>
                    <a:ext uri="{9D8B030D-6E8A-4147-A177-3AD203B41FA5}">
                      <a16:colId xmlns:a16="http://schemas.microsoft.com/office/drawing/2014/main" val="647305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Statistiche ufficiali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863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Rischio povertà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242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0975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unità con </a:t>
                      </a:r>
                      <a:r>
                        <a:rPr lang="it-IT" b="1" dirty="0"/>
                        <a:t>reddito disponibile </a:t>
                      </a:r>
                      <a:r>
                        <a:rPr lang="it-IT" dirty="0"/>
                        <a:t>equivalente &lt;= 60% mediana del </a:t>
                      </a:r>
                      <a:r>
                        <a:rPr lang="it-IT" sz="1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reddito disponibile </a:t>
                      </a:r>
                      <a:r>
                        <a:rPr lang="it-IT" dirty="0"/>
                        <a:t>equivalente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985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Povertà assoluta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68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0975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unità con </a:t>
                      </a:r>
                      <a:r>
                        <a:rPr lang="it-IT" sz="1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spesa media </a:t>
                      </a:r>
                      <a:r>
                        <a:rPr lang="it-IT" dirty="0"/>
                        <a:t>&lt;= soglia di povertà assoluta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782681"/>
                  </a:ext>
                </a:extLst>
              </a:tr>
            </a:tbl>
          </a:graphicData>
        </a:graphic>
      </p:graphicFrame>
      <p:graphicFrame>
        <p:nvGraphicFramePr>
          <p:cNvPr id="23" name="Tabella 23">
            <a:extLst>
              <a:ext uri="{FF2B5EF4-FFF2-40B4-BE49-F238E27FC236}">
                <a16:creationId xmlns:a16="http://schemas.microsoft.com/office/drawing/2014/main" id="{35EC4B58-EA6A-495C-B616-75BFA646856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44254237"/>
              </p:ext>
            </p:extLst>
          </p:nvPr>
        </p:nvGraphicFramePr>
        <p:xfrm>
          <a:off x="4789488" y="865864"/>
          <a:ext cx="4276725" cy="3352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76725">
                  <a:extLst>
                    <a:ext uri="{9D8B030D-6E8A-4147-A177-3AD203B41FA5}">
                      <a16:colId xmlns:a16="http://schemas.microsoft.com/office/drawing/2014/main" val="2174531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Statistiche sperimentali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138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Rischio povertà da fonti amministrative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60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0975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unità con </a:t>
                      </a:r>
                      <a:r>
                        <a:rPr lang="it-IT" sz="1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reddito lordo </a:t>
                      </a:r>
                      <a:r>
                        <a:rPr lang="it-IT" dirty="0"/>
                        <a:t>equivalente &lt;= 60% mediana del </a:t>
                      </a:r>
                      <a:r>
                        <a:rPr lang="it-IT" sz="1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reddito lordo </a:t>
                      </a:r>
                      <a:r>
                        <a:rPr lang="it-IT" dirty="0"/>
                        <a:t>equivalente</a:t>
                      </a:r>
                    </a:p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43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Povertà assoluta da fonti amministrative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88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0975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unità con </a:t>
                      </a:r>
                      <a:r>
                        <a:rPr lang="it-IT" sz="1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reddito lordo </a:t>
                      </a:r>
                      <a:r>
                        <a:rPr lang="it-IT" dirty="0"/>
                        <a:t>&lt;= soglia di povertà assoluta</a:t>
                      </a:r>
                    </a:p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19647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D6704C8-EF8D-44C6-9534-927B55FDA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8009723-BECA-45FC-B8E8-70D19F65F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Statistiche sperimentali vs Statistiche ufficiali</a:t>
            </a:r>
          </a:p>
        </p:txBody>
      </p:sp>
    </p:spTree>
    <p:extLst>
      <p:ext uri="{BB962C8B-B14F-4D97-AF65-F5344CB8AC3E}">
        <p14:creationId xmlns:p14="http://schemas.microsoft.com/office/powerpoint/2010/main" val="96698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C49EAD7-458D-4FAD-BDDD-3B94FC605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638"/>
            <a:endParaRPr lang="it-IT" sz="2000" dirty="0"/>
          </a:p>
          <a:p>
            <a:pPr marL="457200" indent="-457200">
              <a:buAutoNum type="arabicPeriod"/>
            </a:pPr>
            <a:r>
              <a:rPr lang="it-IT" sz="2000" dirty="0"/>
              <a:t>Classificazione dei comuni per tipologia: Aree metropolitane (&gt;250.000 ab.),  Grandi comuni  (&gt;=50.000 ab. e comuni della periferia delle aree metropolitane) e Altri comuni</a:t>
            </a:r>
          </a:p>
          <a:p>
            <a:pPr marL="457200" indent="-457200">
              <a:buFontTx/>
              <a:buAutoNum type="arabicPeriod"/>
            </a:pPr>
            <a:r>
              <a:rPr lang="it-IT" sz="2000" dirty="0"/>
              <a:t>Classificazione delle famiglie per tipologia del comune di residenza e numero di componenti per classe di età (0-3, 4-10, 11-17, 18-59, 60-74, 75 e più)</a:t>
            </a:r>
          </a:p>
          <a:p>
            <a:pPr marL="457200" indent="-457200">
              <a:buFontTx/>
              <a:buAutoNum type="arabicPeriod"/>
            </a:pPr>
            <a:r>
              <a:rPr lang="it-IT" sz="2000" dirty="0"/>
              <a:t>Costruzione della tabella delle soglie di povertà assoluta per i comuni del Mezzogiorno </a:t>
            </a:r>
          </a:p>
          <a:p>
            <a:pPr marL="457200" indent="-457200">
              <a:buFontTx/>
              <a:buAutoNum type="arabicPeriod"/>
            </a:pPr>
            <a:r>
              <a:rPr lang="it-IT" sz="2000" dirty="0"/>
              <a:t>Join tra tabella delle soglie e tabella della classificazione delle famiglie e attribuzione ad ogni famiglia della corrispondente soglia di povertà</a:t>
            </a:r>
          </a:p>
          <a:p>
            <a:pPr marL="457200" indent="-457200">
              <a:buFontTx/>
              <a:buAutoNum type="arabicPeriod"/>
            </a:pPr>
            <a:r>
              <a:rPr lang="it-IT" sz="2000" dirty="0"/>
              <a:t>Confronto fra reddito familiare lordo e soglia di povertà per l’attribuzione del relativo flag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AC6746A-FB5E-4073-99BE-DD03EFC2D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Calcolo dell’indicatore di povertà assoluta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AF5A04F-173B-4AA1-9D75-1040816AC2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986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ella 21">
            <a:extLst>
              <a:ext uri="{FF2B5EF4-FFF2-40B4-BE49-F238E27FC236}">
                <a16:creationId xmlns:a16="http://schemas.microsoft.com/office/drawing/2014/main" id="{CEFFC6E3-DD4B-45AA-9DF7-E92026CE125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8136156"/>
              </p:ext>
            </p:extLst>
          </p:nvPr>
        </p:nvGraphicFramePr>
        <p:xfrm>
          <a:off x="457200" y="480128"/>
          <a:ext cx="4276725" cy="4245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76725">
                  <a:extLst>
                    <a:ext uri="{9D8B030D-6E8A-4147-A177-3AD203B41FA5}">
                      <a16:colId xmlns:a16="http://schemas.microsoft.com/office/drawing/2014/main" val="64730533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it-IT" sz="1800" dirty="0"/>
                        <a:t>Statistiche ufficiali – Anno 2016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78186305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it-IT" sz="1600" dirty="0"/>
                        <a:t>Rischio povertà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900242612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985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it-IT" sz="1600" dirty="0"/>
                        <a:t>Povertà assoluta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601819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081069"/>
                  </a:ext>
                </a:extLst>
              </a:tr>
            </a:tbl>
          </a:graphicData>
        </a:graphic>
      </p:graphicFrame>
      <p:graphicFrame>
        <p:nvGraphicFramePr>
          <p:cNvPr id="23" name="Tabella 23">
            <a:extLst>
              <a:ext uri="{FF2B5EF4-FFF2-40B4-BE49-F238E27FC236}">
                <a16:creationId xmlns:a16="http://schemas.microsoft.com/office/drawing/2014/main" id="{35EC4B58-EA6A-495C-B616-75BFA646856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88242950"/>
              </p:ext>
            </p:extLst>
          </p:nvPr>
        </p:nvGraphicFramePr>
        <p:xfrm>
          <a:off x="4789488" y="480128"/>
          <a:ext cx="4276725" cy="4270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76725">
                  <a:extLst>
                    <a:ext uri="{9D8B030D-6E8A-4147-A177-3AD203B41FA5}">
                      <a16:colId xmlns:a16="http://schemas.microsoft.com/office/drawing/2014/main" val="217453131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it-IT" sz="1800" dirty="0"/>
                        <a:t>Statistiche sperimentali – Anno 2016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16113884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it-IT" sz="1600" dirty="0"/>
                        <a:t>Rischio povertà da dati di fonte amministrativa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67260377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435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Povertà assoluta da dati di fonte amministrativa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762885290"/>
                  </a:ext>
                </a:extLst>
              </a:tr>
              <a:tr h="1656000">
                <a:tc>
                  <a:txBody>
                    <a:bodyPr/>
                    <a:lstStyle/>
                    <a:p>
                      <a:pPr marL="0" marR="0" lvl="0" indent="0" algn="l" defTabSz="4569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19647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D6704C8-EF8D-44C6-9534-927B55FDA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8009723-BECA-45FC-B8E8-70D19F65F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Statistiche sperimentali vs Statistiche ufficiali</a:t>
            </a: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888BC020-C789-4DFE-A48C-67B2C24F38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361441"/>
              </p:ext>
            </p:extLst>
          </p:nvPr>
        </p:nvGraphicFramePr>
        <p:xfrm>
          <a:off x="581757" y="1003008"/>
          <a:ext cx="3785706" cy="177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28E163A0-585A-4F90-BE96-2A729F1CD2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062388"/>
              </p:ext>
            </p:extLst>
          </p:nvPr>
        </p:nvGraphicFramePr>
        <p:xfrm>
          <a:off x="4901094" y="1005861"/>
          <a:ext cx="3785706" cy="19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D2AE3C61-9509-4CC6-AB34-946A33F9FF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6780881"/>
              </p:ext>
            </p:extLst>
          </p:nvPr>
        </p:nvGraphicFramePr>
        <p:xfrm>
          <a:off x="877803" y="2945420"/>
          <a:ext cx="3435517" cy="177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7CBB6C76-C6D4-4F4A-AFCE-C31B9D1177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208673"/>
              </p:ext>
            </p:extLst>
          </p:nvPr>
        </p:nvGraphicFramePr>
        <p:xfrm>
          <a:off x="4838864" y="2824162"/>
          <a:ext cx="4042089" cy="1926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2055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661DBEF-6EC3-4C48-883E-49CC431CB2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sz="2400" b="1" dirty="0">
                <a:solidFill>
                  <a:srgbClr val="AE1023"/>
                </a:solidFill>
              </a:rPr>
              <a:t>8.258.783 famiglie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50F29499-E709-4EAE-958D-D31239AADF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sz="2400" b="1" dirty="0">
                <a:solidFill>
                  <a:srgbClr val="AE1023"/>
                </a:solidFill>
              </a:rPr>
              <a:t>20.723.013 individui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688910-C73A-4628-B0D5-CABD44A90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F444610-05B5-4EAB-991C-B146BB185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0"/>
            <a:ext cx="8987590" cy="432000"/>
          </a:xfrm>
        </p:spPr>
        <p:txBody>
          <a:bodyPr/>
          <a:lstStyle/>
          <a:p>
            <a:r>
              <a:rPr lang="it-IT" dirty="0"/>
              <a:t>Le stime della povertà da fonti amministrative – </a:t>
            </a:r>
            <a:r>
              <a:rPr lang="it-IT" sz="2400" dirty="0"/>
              <a:t>Anno 2016</a:t>
            </a:r>
            <a:endParaRPr lang="it-IT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92FBE6BF-FE8A-44E7-ADC8-12C7F6DDE728}"/>
              </a:ext>
            </a:extLst>
          </p:cNvPr>
          <p:cNvGrpSpPr/>
          <p:nvPr/>
        </p:nvGrpSpPr>
        <p:grpSpPr>
          <a:xfrm>
            <a:off x="515815" y="1065980"/>
            <a:ext cx="3691921" cy="3107598"/>
            <a:chOff x="515815" y="1282556"/>
            <a:chExt cx="3691921" cy="3107598"/>
          </a:xfrm>
        </p:grpSpPr>
        <mc:AlternateContent xmlns:mc="http://schemas.openxmlformats.org/markup-compatibility/2006" xmlns:cx1="http://schemas.microsoft.com/office/drawing/2015/9/8/chartex">
          <mc:Choice Requires="cx1">
            <p:graphicFrame>
              <p:nvGraphicFramePr>
                <p:cNvPr id="8" name="Grafico 7">
                  <a:extLst>
                    <a:ext uri="{FF2B5EF4-FFF2-40B4-BE49-F238E27FC236}">
                      <a16:creationId xmlns:a16="http://schemas.microsoft.com/office/drawing/2014/main" id="{85802B9C-DFD0-481A-8A0C-516F85D50792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888933159"/>
                    </p:ext>
                  </p:extLst>
                </p:nvPr>
              </p:nvGraphicFramePr>
              <p:xfrm>
                <a:off x="515815" y="1282556"/>
                <a:ext cx="3691921" cy="3107598"/>
              </p:xfrm>
              <a:graphic>
                <a:graphicData uri="http://schemas.microsoft.com/office/drawing/2014/chartex">
                  <cx:chart xmlns:cx="http://schemas.microsoft.com/office/drawing/2014/chartex" xmlns:r="http://schemas.openxmlformats.org/officeDocument/2006/relationships" r:id="rId2"/>
                </a:graphicData>
              </a:graphic>
            </p:graphicFrame>
          </mc:Choice>
          <mc:Fallback xmlns="">
            <p:pic>
              <p:nvPicPr>
                <p:cNvPr id="8" name="Grafico 7">
                  <a:extLst>
                    <a:ext uri="{FF2B5EF4-FFF2-40B4-BE49-F238E27FC236}">
                      <a16:creationId xmlns:a16="http://schemas.microsoft.com/office/drawing/2014/main" id="{85802B9C-DFD0-481A-8A0C-516F85D50792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15815" y="1065980"/>
                  <a:ext cx="3691921" cy="3107598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A6FC67D1-9821-48F1-BE51-8B466446CE77}"/>
                </a:ext>
              </a:extLst>
            </p:cNvPr>
            <p:cNvSpPr txBox="1"/>
            <p:nvPr/>
          </p:nvSpPr>
          <p:spPr>
            <a:xfrm>
              <a:off x="914400" y="2406316"/>
              <a:ext cx="16964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solidFill>
                    <a:srgbClr val="AE102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 povere</a:t>
              </a:r>
            </a:p>
            <a:p>
              <a:pPr algn="ctr"/>
              <a:r>
                <a:rPr lang="it-IT" sz="1400" b="1" dirty="0">
                  <a:solidFill>
                    <a:srgbClr val="AE102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(71,1%)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FCFE7CD-C217-4B07-87DA-044187E0E945}"/>
                </a:ext>
              </a:extLst>
            </p:cNvPr>
            <p:cNvSpPr txBox="1"/>
            <p:nvPr/>
          </p:nvSpPr>
          <p:spPr>
            <a:xfrm rot="16200000">
              <a:off x="2530353" y="2205426"/>
              <a:ext cx="21897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rischio povertà e in povertà assoluta</a:t>
              </a:r>
            </a:p>
            <a:p>
              <a:pPr algn="ctr"/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(23,4%)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A6276AA2-BA1C-41E7-A605-1E27075D5EAE}"/>
                </a:ext>
              </a:extLst>
            </p:cNvPr>
            <p:cNvSpPr txBox="1"/>
            <p:nvPr/>
          </p:nvSpPr>
          <p:spPr>
            <a:xfrm>
              <a:off x="3140242" y="3696046"/>
              <a:ext cx="96252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rischio povertà</a:t>
              </a:r>
            </a:p>
            <a:p>
              <a:pPr algn="ctr">
                <a:lnSpc>
                  <a:spcPts val="1500"/>
                </a:lnSpc>
              </a:pPr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(5,4%)</a:t>
              </a:r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E9D7194-F24E-447F-BFF4-55481EED7DAC}"/>
              </a:ext>
            </a:extLst>
          </p:cNvPr>
          <p:cNvGrpSpPr/>
          <p:nvPr/>
        </p:nvGrpSpPr>
        <p:grpSpPr>
          <a:xfrm>
            <a:off x="4941018" y="1065980"/>
            <a:ext cx="3689586" cy="3107598"/>
            <a:chOff x="4941018" y="1282556"/>
            <a:chExt cx="3689586" cy="3107598"/>
          </a:xfrm>
        </p:grpSpPr>
        <mc:AlternateContent xmlns:mc="http://schemas.openxmlformats.org/markup-compatibility/2006" xmlns:cx1="http://schemas.microsoft.com/office/drawing/2015/9/8/chartex">
          <mc:Choice Requires="cx1">
            <p:graphicFrame>
              <p:nvGraphicFramePr>
                <p:cNvPr id="9" name="Grafico 8">
                  <a:extLst>
                    <a:ext uri="{FF2B5EF4-FFF2-40B4-BE49-F238E27FC236}">
                      <a16:creationId xmlns:a16="http://schemas.microsoft.com/office/drawing/2014/main" id="{ED42FE8D-91E0-41C4-BAEE-43D235848715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2132244299"/>
                    </p:ext>
                  </p:extLst>
                </p:nvPr>
              </p:nvGraphicFramePr>
              <p:xfrm>
                <a:off x="4941018" y="1282556"/>
                <a:ext cx="3689586" cy="3107598"/>
              </p:xfrm>
              <a:graphic>
                <a:graphicData uri="http://schemas.microsoft.com/office/drawing/2014/chartex">
                  <cx:chart xmlns:cx="http://schemas.microsoft.com/office/drawing/2014/chartex" xmlns:r="http://schemas.openxmlformats.org/officeDocument/2006/relationships" r:id="rId4"/>
                </a:graphicData>
              </a:graphic>
            </p:graphicFrame>
          </mc:Choice>
          <mc:Fallback xmlns="">
            <p:pic>
              <p:nvPicPr>
                <p:cNvPr id="9" name="Grafico 8">
                  <a:extLst>
                    <a:ext uri="{FF2B5EF4-FFF2-40B4-BE49-F238E27FC236}">
                      <a16:creationId xmlns:a16="http://schemas.microsoft.com/office/drawing/2014/main" id="{ED42FE8D-91E0-41C4-BAEE-43D23584871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941018" y="1065980"/>
                  <a:ext cx="3689586" cy="3107598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BB436F5-F330-4D64-933D-3645537BBF56}"/>
                </a:ext>
              </a:extLst>
            </p:cNvPr>
            <p:cNvSpPr txBox="1"/>
            <p:nvPr/>
          </p:nvSpPr>
          <p:spPr>
            <a:xfrm>
              <a:off x="5350932" y="2321156"/>
              <a:ext cx="16964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solidFill>
                    <a:srgbClr val="AE102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 poveri</a:t>
              </a:r>
            </a:p>
            <a:p>
              <a:pPr algn="ctr"/>
              <a:r>
                <a:rPr lang="it-IT" sz="1400" b="1" dirty="0">
                  <a:solidFill>
                    <a:srgbClr val="AE102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(70,2%)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BD55C00E-D50F-415B-B16C-F991EA260786}"/>
                </a:ext>
              </a:extLst>
            </p:cNvPr>
            <p:cNvSpPr txBox="1"/>
            <p:nvPr/>
          </p:nvSpPr>
          <p:spPr>
            <a:xfrm rot="16200000">
              <a:off x="6917868" y="2036984"/>
              <a:ext cx="21897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rischio povertà e in povertà assoluta</a:t>
              </a:r>
            </a:p>
            <a:p>
              <a:pPr algn="ctr"/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(23,9%)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06DA9DB-A6F4-4A07-B576-79F435812781}"/>
                </a:ext>
              </a:extLst>
            </p:cNvPr>
            <p:cNvSpPr txBox="1"/>
            <p:nvPr/>
          </p:nvSpPr>
          <p:spPr>
            <a:xfrm>
              <a:off x="7531479" y="3680376"/>
              <a:ext cx="96252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rischio povertà</a:t>
              </a:r>
            </a:p>
            <a:p>
              <a:pPr algn="ctr">
                <a:lnSpc>
                  <a:spcPts val="1500"/>
                </a:lnSpc>
              </a:pPr>
              <a:r>
                <a:rPr lang="it-IT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(5,9%)</a:t>
              </a:r>
            </a:p>
          </p:txBody>
        </p:sp>
      </p:grpSp>
      <p:cxnSp>
        <p:nvCxnSpPr>
          <p:cNvPr id="20" name="Connettore a gomito 19">
            <a:extLst>
              <a:ext uri="{FF2B5EF4-FFF2-40B4-BE49-F238E27FC236}">
                <a16:creationId xmlns:a16="http://schemas.microsoft.com/office/drawing/2014/main" id="{0CF51FC0-F6F1-4263-9DA2-B785CB21820B}"/>
              </a:ext>
            </a:extLst>
          </p:cNvPr>
          <p:cNvCxnSpPr>
            <a:cxnSpLocks/>
            <a:stCxn id="18" idx="0"/>
          </p:cNvCxnSpPr>
          <p:nvPr/>
        </p:nvCxnSpPr>
        <p:spPr>
          <a:xfrm rot="16200000" flipV="1">
            <a:off x="3961978" y="3692452"/>
            <a:ext cx="755328" cy="473748"/>
          </a:xfrm>
          <a:prstGeom prst="bentConnector3">
            <a:avLst>
              <a:gd name="adj1" fmla="val 97787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Connettore a gomito 30">
            <a:extLst>
              <a:ext uri="{FF2B5EF4-FFF2-40B4-BE49-F238E27FC236}">
                <a16:creationId xmlns:a16="http://schemas.microsoft.com/office/drawing/2014/main" id="{8040BFFF-C742-473F-A5C8-18D3196CF7A6}"/>
              </a:ext>
            </a:extLst>
          </p:cNvPr>
          <p:cNvCxnSpPr>
            <a:cxnSpLocks/>
          </p:cNvCxnSpPr>
          <p:nvPr/>
        </p:nvCxnSpPr>
        <p:spPr>
          <a:xfrm flipV="1">
            <a:off x="4572000" y="3520105"/>
            <a:ext cx="2959481" cy="669413"/>
          </a:xfrm>
          <a:prstGeom prst="bentConnector3">
            <a:avLst>
              <a:gd name="adj1" fmla="val 402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24C3EA6-5425-4F81-8AD5-DFFE226F32BE}"/>
              </a:ext>
            </a:extLst>
          </p:cNvPr>
          <p:cNvSpPr txBox="1"/>
          <p:nvPr/>
        </p:nvSpPr>
        <p:spPr>
          <a:xfrm>
            <a:off x="3197396" y="4306990"/>
            <a:ext cx="2758240" cy="307777"/>
          </a:xfrm>
          <a:prstGeom prst="rect">
            <a:avLst/>
          </a:prstGeom>
          <a:solidFill>
            <a:srgbClr val="003300">
              <a:alpha val="8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0,002% solo povertà assoluta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CE78021-3B09-4620-A89F-DFCF49CE4EDB}"/>
              </a:ext>
            </a:extLst>
          </p:cNvPr>
          <p:cNvGrpSpPr/>
          <p:nvPr/>
        </p:nvGrpSpPr>
        <p:grpSpPr>
          <a:xfrm>
            <a:off x="3128213" y="1126984"/>
            <a:ext cx="5400088" cy="3487782"/>
            <a:chOff x="3128213" y="1126984"/>
            <a:chExt cx="5400088" cy="3487782"/>
          </a:xfrm>
        </p:grpSpPr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6C8BA763-8123-4971-807C-3BF84D9C8EA6}"/>
                </a:ext>
              </a:extLst>
            </p:cNvPr>
            <p:cNvSpPr/>
            <p:nvPr/>
          </p:nvSpPr>
          <p:spPr>
            <a:xfrm>
              <a:off x="3128213" y="1127168"/>
              <a:ext cx="1008000" cy="2412000"/>
            </a:xfrm>
            <a:prstGeom prst="rect">
              <a:avLst/>
            </a:prstGeom>
            <a:solidFill>
              <a:srgbClr val="FF0000">
                <a:alpha val="66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72D03AB2-7D26-4A03-B2BA-EE090EAE6D42}"/>
                </a:ext>
              </a:extLst>
            </p:cNvPr>
            <p:cNvSpPr/>
            <p:nvPr/>
          </p:nvSpPr>
          <p:spPr>
            <a:xfrm>
              <a:off x="7520301" y="1126984"/>
              <a:ext cx="1008000" cy="2412000"/>
            </a:xfrm>
            <a:prstGeom prst="rect">
              <a:avLst/>
            </a:prstGeom>
            <a:solidFill>
              <a:srgbClr val="FF0000">
                <a:alpha val="66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D417DE29-1D17-4294-BD8F-F1EDDF35F673}"/>
                </a:ext>
              </a:extLst>
            </p:cNvPr>
            <p:cNvSpPr/>
            <p:nvPr/>
          </p:nvSpPr>
          <p:spPr>
            <a:xfrm rot="5400000">
              <a:off x="4422627" y="3081760"/>
              <a:ext cx="307775" cy="2758238"/>
            </a:xfrm>
            <a:prstGeom prst="rect">
              <a:avLst/>
            </a:prstGeom>
            <a:solidFill>
              <a:srgbClr val="FF0000">
                <a:alpha val="66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76936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Slide_Istat.potx" id="{675F9F0F-CA2C-4318-BDCA-C400CCB170CD}" vid="{B350A131-EDFC-4759-875B-042011E823B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INTRANET-14-139</_dlc_DocId>
    <_dlc_DocIdUrl xmlns="459159c4-d20a-4ff3-9b11-fbd127bd52e5">
      <Url>https://intranet.istat.it/Collaborativi/_layouts/15/DocIdRedir.aspx?ID=INTRANET-14-139</Url>
      <Description>INTRANET-14-139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2ad8b07f9840a1ce9cd199d874146b74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ffb0e16fb90ffea59fef1085e90ecca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  <xsd:enumeration value="Censimenti permanent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  <xsd:enumeration value="7- CP Agricoltura202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1F3400-3218-46A8-B7DF-4CAC3240349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A0E81DE-5F0B-421A-93B4-EF95C1639E19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459159c4-d20a-4ff3-9b11-fbd127bd52e5"/>
    <ds:schemaRef ds:uri="http://schemas.microsoft.com/office/infopath/2007/PartnerControls"/>
    <ds:schemaRef ds:uri="679261c3-551f-4e86-913f-177e0e529669"/>
    <ds:schemaRef ds:uri="c58f2efd-82a8-4ecf-b395-8c25e928921d"/>
  </ds:schemaRefs>
</ds:datastoreItem>
</file>

<file path=customXml/itemProps3.xml><?xml version="1.0" encoding="utf-8"?>
<ds:datastoreItem xmlns:ds="http://schemas.openxmlformats.org/officeDocument/2006/customXml" ds:itemID="{A8E1E69A-D261-41D1-B2E5-EDFC0C28DA6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AAA0DE0-1792-4461-8C0E-C44FDC2F5E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3773</TotalTime>
  <Words>818</Words>
  <Application>Microsoft Office PowerPoint</Application>
  <PresentationFormat>Presentazione su schermo (16:9)</PresentationFormat>
  <Paragraphs>337</Paragraphs>
  <Slides>16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2" baseType="lpstr">
      <vt:lpstr>Arial</vt:lpstr>
      <vt:lpstr>Calibri</vt:lpstr>
      <vt:lpstr>Viner Hand ITC</vt:lpstr>
      <vt:lpstr>Wingdings</vt:lpstr>
      <vt:lpstr>Wingdings 2</vt:lpstr>
      <vt:lpstr>Tema di Office</vt:lpstr>
      <vt:lpstr>Presentazione standard di PowerPoint</vt:lpstr>
      <vt:lpstr>Analisi della povertà a livello locale</vt:lpstr>
      <vt:lpstr>Contesto</vt:lpstr>
      <vt:lpstr>Sperimentazioni per</vt:lpstr>
      <vt:lpstr>Consumi vs reddito? Survey vs fonti amministrative?</vt:lpstr>
      <vt:lpstr>Statistiche sperimentali vs Statistiche ufficiali</vt:lpstr>
      <vt:lpstr>Calcolo dell’indicatore di povertà assoluta</vt:lpstr>
      <vt:lpstr>Statistiche sperimentali vs Statistiche ufficiali</vt:lpstr>
      <vt:lpstr>Le stime della povertà da fonti amministrative – Anno 2016</vt:lpstr>
      <vt:lpstr>Le famiglie povere nel Mezzogiorno – Anno 2016</vt:lpstr>
      <vt:lpstr>La povertà nei comuni del Mezzogiorno – Anno 2016</vt:lpstr>
      <vt:lpstr>Incidenza della povertà e indicatori socio-economici -  – Anno 2016</vt:lpstr>
      <vt:lpstr>Incidenza della povertà e indicatori socio-economici– Anno 2016</vt:lpstr>
      <vt:lpstr>La povertà nei comuni del Mezzogiorno. Le aree «calde»</vt:lpstr>
      <vt:lpstr>Conclusioni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Salvatore Cariello</dc:creator>
  <cp:lastModifiedBy>Salvatore Cariello</cp:lastModifiedBy>
  <cp:revision>64</cp:revision>
  <dcterms:created xsi:type="dcterms:W3CDTF">2020-07-15T20:27:34Z</dcterms:created>
  <dcterms:modified xsi:type="dcterms:W3CDTF">2020-09-01T08:52:35Z</dcterms:modified>
</cp:coreProperties>
</file>