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13" r:id="rId2"/>
  </p:sldMasterIdLst>
  <p:sldIdLst>
    <p:sldId id="256" r:id="rId3"/>
    <p:sldId id="257" r:id="rId4"/>
    <p:sldId id="263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1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26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308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7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50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298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64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17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26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99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68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89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03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47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6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6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76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95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97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05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6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2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9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4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06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co.pizzi@studenti.unipg.i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unnipg.academia.edu/MarcoPizzi" TargetMode="External"/><Relationship Id="rId4" Type="http://schemas.openxmlformats.org/officeDocument/2006/relationships/hyperlink" Target="https://www.scipol.unipg.it/dottorato/dottorand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Immagine 5" descr="Immagine che contiene esterni, erba, strada, edificio&#10;&#10;Descrizione generata automaticamente">
            <a:extLst>
              <a:ext uri="{FF2B5EF4-FFF2-40B4-BE49-F238E27FC236}">
                <a16:creationId xmlns:a16="http://schemas.microsoft.com/office/drawing/2014/main" id="{AB7D6C6F-4942-4D72-B835-5FC6901864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2" b="5321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EFC1EB0-DB92-4E98-B3A9-0CD6FA5A8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8326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DB196B7-EF5E-4064-BF2D-1FE032C657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277" y="1475234"/>
            <a:ext cx="3214307" cy="2901694"/>
          </a:xfrm>
        </p:spPr>
        <p:txBody>
          <a:bodyPr anchor="b">
            <a:noAutofit/>
          </a:bodyPr>
          <a:lstStyle/>
          <a:p>
            <a:r>
              <a:rPr lang="it-IT" sz="3600" dirty="0">
                <a:solidFill>
                  <a:schemeClr val="bg1"/>
                </a:solidFill>
              </a:rPr>
              <a:t>IL RUOLO DELLA </a:t>
            </a:r>
            <a:r>
              <a:rPr lang="it-IT" sz="3200" dirty="0">
                <a:solidFill>
                  <a:schemeClr val="bg1"/>
                </a:solidFill>
              </a:rPr>
              <a:t>CULTURA NEL RILANCIO DI UN BORGO DI AREA INTERNA</a:t>
            </a:r>
            <a:endParaRPr lang="it-IT" sz="3600" dirty="0">
              <a:solidFill>
                <a:schemeClr val="bg1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5B4BE92-FD54-4BCD-B2FD-007DA7ECD4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8610" y="4571039"/>
            <a:ext cx="3205640" cy="774186"/>
          </a:xfrm>
        </p:spPr>
        <p:txBody>
          <a:bodyPr anchor="t">
            <a:normAutofit/>
          </a:bodyPr>
          <a:lstStyle/>
          <a:p>
            <a:r>
              <a:rPr lang="it-IT" sz="2000" dirty="0">
                <a:solidFill>
                  <a:schemeClr val="bg1"/>
                </a:solidFill>
              </a:rPr>
              <a:t>IL CASO UMBRO DI POSTIGNANO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6CE04B-A46E-4C40-85D4-1B0EDD44B748}"/>
              </a:ext>
            </a:extLst>
          </p:cNvPr>
          <p:cNvSpPr txBox="1"/>
          <p:nvPr/>
        </p:nvSpPr>
        <p:spPr>
          <a:xfrm>
            <a:off x="854277" y="5504853"/>
            <a:ext cx="46321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Marco Pizzi</a:t>
            </a:r>
            <a:r>
              <a:rPr lang="it-IT" sz="1400" dirty="0">
                <a:solidFill>
                  <a:schemeClr val="bg1"/>
                </a:solidFill>
              </a:rPr>
              <a:t>, PhD </a:t>
            </a:r>
            <a:r>
              <a:rPr lang="it-IT" sz="1400" dirty="0" err="1">
                <a:solidFill>
                  <a:schemeClr val="bg1"/>
                </a:solidFill>
              </a:rPr>
              <a:t>Student</a:t>
            </a:r>
            <a:br>
              <a:rPr lang="it-IT" sz="1400" dirty="0">
                <a:solidFill>
                  <a:schemeClr val="bg1"/>
                </a:solidFill>
              </a:rPr>
            </a:br>
            <a:r>
              <a:rPr lang="it-IT" sz="1400" dirty="0" err="1">
                <a:solidFill>
                  <a:schemeClr val="bg1"/>
                </a:solidFill>
              </a:rPr>
              <a:t>Political</a:t>
            </a:r>
            <a:r>
              <a:rPr lang="it-IT" sz="1400" dirty="0">
                <a:solidFill>
                  <a:schemeClr val="bg1"/>
                </a:solidFill>
              </a:rPr>
              <a:t> Science Department – University of Perugia</a:t>
            </a:r>
          </a:p>
          <a:p>
            <a:r>
              <a:rPr lang="it-IT" sz="1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marco.pizzi@studenti.unipg.it</a:t>
            </a:r>
            <a:endParaRPr lang="it-IT" sz="1400" dirty="0">
              <a:solidFill>
                <a:schemeClr val="bg1"/>
              </a:solidFill>
            </a:endParaRPr>
          </a:p>
          <a:p>
            <a:r>
              <a:rPr lang="it-IT" sz="1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https://www.scipol.unipg.it/dottorato/dottorandi</a:t>
            </a:r>
            <a:endParaRPr lang="it-IT" sz="1400" dirty="0">
              <a:solidFill>
                <a:schemeClr val="bg1"/>
              </a:solidFill>
            </a:endParaRPr>
          </a:p>
          <a:p>
            <a:r>
              <a:rPr lang="it-IT" sz="14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https://unnipg.academia.edu/MarcoPizzi</a:t>
            </a:r>
            <a:endParaRPr lang="it-I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0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4040D6-A10C-4E90-B8C6-AC4371C9C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hamlet history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3996BF-7C8D-4AEA-BD8A-55B63746A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Postignano is a Middle-Age-hamlet situated </a:t>
            </a:r>
            <a:r>
              <a:rPr lang="en-GB" b="1" dirty="0"/>
              <a:t>in Umbria</a:t>
            </a:r>
            <a:r>
              <a:rPr lang="en-GB" dirty="0"/>
              <a:t>, in the </a:t>
            </a:r>
            <a:r>
              <a:rPr lang="en-GB" dirty="0" err="1"/>
              <a:t>center</a:t>
            </a:r>
            <a:r>
              <a:rPr lang="en-GB" dirty="0"/>
              <a:t> of </a:t>
            </a:r>
            <a:r>
              <a:rPr lang="en-GB" b="1" dirty="0"/>
              <a:t>Italy</a:t>
            </a:r>
            <a:r>
              <a:rPr lang="en-GB" dirty="0"/>
              <a:t>. </a:t>
            </a:r>
          </a:p>
          <a:p>
            <a:r>
              <a:rPr lang="en-GB" dirty="0"/>
              <a:t>It has been founded in the XIII Century and it thrived thanks to a craftmanship-based economy. </a:t>
            </a:r>
          </a:p>
          <a:p>
            <a:r>
              <a:rPr lang="en-GB" dirty="0"/>
              <a:t>Its population reached the </a:t>
            </a:r>
            <a:r>
              <a:rPr lang="en-GB" b="1" dirty="0"/>
              <a:t>maximum </a:t>
            </a:r>
            <a:r>
              <a:rPr lang="en-GB" b="1" dirty="0" err="1"/>
              <a:t>expansioni</a:t>
            </a:r>
            <a:r>
              <a:rPr lang="en-GB" b="1" dirty="0"/>
              <a:t> in the XVI Century</a:t>
            </a:r>
            <a:r>
              <a:rPr lang="en-GB" dirty="0"/>
              <a:t>, with the number of </a:t>
            </a:r>
            <a:r>
              <a:rPr lang="en-GB" b="1" dirty="0"/>
              <a:t>400 inhabitants</a:t>
            </a:r>
            <a:r>
              <a:rPr lang="en-GB" dirty="0"/>
              <a:t>.</a:t>
            </a:r>
          </a:p>
          <a:p>
            <a:r>
              <a:rPr lang="en-GB" b="1" dirty="0"/>
              <a:t>During the XX Century</a:t>
            </a:r>
            <a:r>
              <a:rPr lang="en-GB" dirty="0"/>
              <a:t>, the village has been affected by the </a:t>
            </a:r>
            <a:r>
              <a:rPr lang="en-GB" b="1" dirty="0"/>
              <a:t>depopulation processes </a:t>
            </a:r>
            <a:r>
              <a:rPr lang="en-GB" dirty="0"/>
              <a:t>that were working in many </a:t>
            </a:r>
            <a:r>
              <a:rPr lang="en-GB" dirty="0" err="1"/>
              <a:t>hilltowns</a:t>
            </a:r>
            <a:r>
              <a:rPr lang="en-GB" dirty="0"/>
              <a:t> in the </a:t>
            </a:r>
            <a:r>
              <a:rPr lang="en-GB" dirty="0" err="1"/>
              <a:t>Appennines</a:t>
            </a:r>
            <a:r>
              <a:rPr lang="en-GB" dirty="0"/>
              <a:t>.</a:t>
            </a:r>
          </a:p>
          <a:p>
            <a:r>
              <a:rPr lang="en-GB" dirty="0"/>
              <a:t>The hamlet reached the </a:t>
            </a:r>
            <a:r>
              <a:rPr lang="en-GB" b="1" dirty="0"/>
              <a:t>complete desertification</a:t>
            </a:r>
            <a:r>
              <a:rPr lang="en-GB" dirty="0"/>
              <a:t>, in the Sixties, when the Municipality imposed its evacuation due to the </a:t>
            </a:r>
            <a:r>
              <a:rPr lang="en-GB" b="1" dirty="0"/>
              <a:t>seismic risk </a:t>
            </a:r>
            <a:r>
              <a:rPr lang="en-GB" dirty="0"/>
              <a:t>concerning the zone.</a:t>
            </a:r>
          </a:p>
          <a:p>
            <a:r>
              <a:rPr lang="en-GB" dirty="0"/>
              <a:t>The hamlet remained deserted until </a:t>
            </a:r>
            <a:r>
              <a:rPr lang="en-GB" b="1" dirty="0"/>
              <a:t>1992</a:t>
            </a:r>
            <a:r>
              <a:rPr lang="en-GB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730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6B559C-3BBA-4B6B-B11B-3214A3B4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hamlet restoration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F89361A4-0512-4E66-AD31-DF02B79A48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942784"/>
              </p:ext>
            </p:extLst>
          </p:nvPr>
        </p:nvGraphicFramePr>
        <p:xfrm>
          <a:off x="2309018" y="1898650"/>
          <a:ext cx="7573964" cy="43891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786982">
                  <a:extLst>
                    <a:ext uri="{9D8B030D-6E8A-4147-A177-3AD203B41FA5}">
                      <a16:colId xmlns:a16="http://schemas.microsoft.com/office/drawing/2014/main" val="864029019"/>
                    </a:ext>
                  </a:extLst>
                </a:gridCol>
                <a:gridCol w="3786982">
                  <a:extLst>
                    <a:ext uri="{9D8B030D-6E8A-4147-A177-3AD203B41FA5}">
                      <a16:colId xmlns:a16="http://schemas.microsoft.com/office/drawing/2014/main" val="1918646448"/>
                    </a:ext>
                  </a:extLst>
                </a:gridCol>
              </a:tblGrid>
              <a:tr h="347180">
                <a:tc>
                  <a:txBody>
                    <a:bodyPr/>
                    <a:lstStyle/>
                    <a:p>
                      <a:pPr algn="r"/>
                      <a:r>
                        <a:rPr lang="it-IT" dirty="0" err="1"/>
                        <a:t>Year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092074"/>
                  </a:ext>
                </a:extLst>
              </a:tr>
              <a:tr h="289316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1992-1994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A company </a:t>
                      </a:r>
                      <a:r>
                        <a:rPr lang="it-IT" sz="1400" dirty="0" err="1"/>
                        <a:t>buys</a:t>
                      </a:r>
                      <a:r>
                        <a:rPr lang="it-IT" sz="1400" dirty="0"/>
                        <a:t> the </a:t>
                      </a:r>
                      <a:r>
                        <a:rPr lang="it-IT" sz="1400" dirty="0" err="1"/>
                        <a:t>hamlet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873174"/>
                  </a:ext>
                </a:extLst>
              </a:tr>
              <a:tr h="491838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1995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err="1"/>
                        <a:t>Failed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attempt</a:t>
                      </a:r>
                      <a:r>
                        <a:rPr lang="it-IT" sz="1400" dirty="0"/>
                        <a:t> to sell the </a:t>
                      </a:r>
                      <a:r>
                        <a:rPr lang="it-IT" sz="1400" dirty="0" err="1"/>
                        <a:t>hamlet</a:t>
                      </a:r>
                      <a:r>
                        <a:rPr lang="it-IT" sz="1400" dirty="0"/>
                        <a:t> to an American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873103"/>
                  </a:ext>
                </a:extLst>
              </a:tr>
              <a:tr h="289316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1996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The </a:t>
                      </a:r>
                      <a:r>
                        <a:rPr lang="it-IT" sz="1400" dirty="0" err="1"/>
                        <a:t>hamlet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restoration</a:t>
                      </a:r>
                      <a:r>
                        <a:rPr lang="it-IT" sz="1400" dirty="0"/>
                        <a:t> starts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264733"/>
                  </a:ext>
                </a:extLst>
              </a:tr>
              <a:tr h="694360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1997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The </a:t>
                      </a:r>
                      <a:r>
                        <a:rPr lang="it-IT" sz="1400" dirty="0" err="1"/>
                        <a:t>earthquake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causes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serious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damage</a:t>
                      </a:r>
                      <a:r>
                        <a:rPr lang="it-IT" sz="1400" dirty="0"/>
                        <a:t> to the </a:t>
                      </a:r>
                      <a:r>
                        <a:rPr lang="it-IT" sz="1400" dirty="0" err="1"/>
                        <a:t>hamlet</a:t>
                      </a:r>
                      <a:r>
                        <a:rPr lang="it-IT" sz="1400" dirty="0"/>
                        <a:t> and the </a:t>
                      </a:r>
                      <a:r>
                        <a:rPr lang="it-IT" sz="1400" dirty="0" err="1"/>
                        <a:t>Municipality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purposes</a:t>
                      </a:r>
                      <a:r>
                        <a:rPr lang="it-IT" sz="1400" dirty="0"/>
                        <a:t> to </a:t>
                      </a:r>
                      <a:r>
                        <a:rPr lang="it-IT" sz="1400" dirty="0" err="1"/>
                        <a:t>demolish</a:t>
                      </a:r>
                      <a:r>
                        <a:rPr lang="it-IT" sz="1400" dirty="0"/>
                        <a:t>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289621"/>
                  </a:ext>
                </a:extLst>
              </a:tr>
              <a:tr h="694360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Ministry of Cultural Heritage and Activities and the </a:t>
                      </a:r>
                      <a:r>
                        <a:rPr lang="en-US" sz="1400" dirty="0" err="1"/>
                        <a:t>Regione</a:t>
                      </a:r>
                      <a:r>
                        <a:rPr lang="en-US" sz="1400" dirty="0"/>
                        <a:t> Umbria legally protect the hamlet as Cultural Heritage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534958"/>
                  </a:ext>
                </a:extLst>
              </a:tr>
              <a:tr h="289316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2007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The </a:t>
                      </a:r>
                      <a:r>
                        <a:rPr lang="it-IT" sz="1400" dirty="0" err="1"/>
                        <a:t>renovation</a:t>
                      </a:r>
                      <a:r>
                        <a:rPr lang="it-IT" sz="1400" dirty="0"/>
                        <a:t> works </a:t>
                      </a:r>
                      <a:r>
                        <a:rPr lang="it-IT" sz="1400" dirty="0" err="1"/>
                        <a:t>resume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923221"/>
                  </a:ext>
                </a:extLst>
              </a:tr>
              <a:tr h="289316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Starts the </a:t>
                      </a:r>
                      <a:r>
                        <a:rPr lang="it-IT" sz="1400" dirty="0" err="1"/>
                        <a:t>hamlet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promotional</a:t>
                      </a:r>
                      <a:r>
                        <a:rPr lang="it-IT" sz="1400" dirty="0"/>
                        <a:t> 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773883"/>
                  </a:ext>
                </a:extLst>
              </a:tr>
              <a:tr h="289316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The </a:t>
                      </a:r>
                      <a:r>
                        <a:rPr lang="it-IT" sz="1400" dirty="0" err="1"/>
                        <a:t>restaurant</a:t>
                      </a:r>
                      <a:r>
                        <a:rPr lang="it-IT" sz="1400" dirty="0"/>
                        <a:t> starts to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065043"/>
                  </a:ext>
                </a:extLst>
              </a:tr>
              <a:tr h="494456">
                <a:tc>
                  <a:txBody>
                    <a:bodyPr/>
                    <a:lstStyle/>
                    <a:p>
                      <a:pPr algn="r"/>
                      <a:r>
                        <a:rPr lang="it-IT" sz="1400" dirty="0"/>
                        <a:t>2016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The </a:t>
                      </a:r>
                      <a:r>
                        <a:rPr lang="it-IT" sz="1400" dirty="0" err="1"/>
                        <a:t>earthquake</a:t>
                      </a:r>
                      <a:r>
                        <a:rPr lang="it-IT" sz="1400" dirty="0"/>
                        <a:t> strikes the </a:t>
                      </a:r>
                      <a:r>
                        <a:rPr lang="it-IT" sz="1400" dirty="0" err="1"/>
                        <a:t>hamlet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without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causing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any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damage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409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104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D3B323-B25C-4585-80DE-EA7421865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reasons to study the hamlet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6883FB-5A5A-4F10-9B7E-FDB24FD58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dirty="0"/>
              <a:t>The </a:t>
            </a:r>
            <a:r>
              <a:rPr lang="en-GB" dirty="0"/>
              <a:t>hamlet has become </a:t>
            </a:r>
            <a:r>
              <a:rPr lang="en-GB" b="1" dirty="0"/>
              <a:t>a deserted place with no identity</a:t>
            </a:r>
            <a:r>
              <a:rPr lang="en-GB" dirty="0"/>
              <a:t>. Until 1992 there has been </a:t>
            </a:r>
            <a:r>
              <a:rPr lang="en-GB" b="1" dirty="0"/>
              <a:t>no community </a:t>
            </a:r>
            <a:r>
              <a:rPr lang="en-GB" dirty="0"/>
              <a:t>and </a:t>
            </a:r>
            <a:r>
              <a:rPr lang="en-GB" b="1" dirty="0"/>
              <a:t>no local historical memory</a:t>
            </a:r>
            <a:r>
              <a:rPr lang="it-IT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The </a:t>
            </a:r>
            <a:r>
              <a:rPr lang="en-GB" dirty="0"/>
              <a:t>restoration process is </a:t>
            </a:r>
            <a:r>
              <a:rPr lang="it-IT" b="1" dirty="0"/>
              <a:t>an </a:t>
            </a:r>
            <a:r>
              <a:rPr lang="en-US" b="1" dirty="0"/>
              <a:t>arbitrary process of attribution of cultural value</a:t>
            </a:r>
            <a:r>
              <a:rPr lang="it-IT" b="1" dirty="0"/>
              <a:t> </a:t>
            </a:r>
            <a:r>
              <a:rPr lang="it-IT" dirty="0"/>
              <a:t>(</a:t>
            </a:r>
            <a:r>
              <a:rPr lang="en-GB" dirty="0"/>
              <a:t>separation between memory, cultural heritage, landscape, identity</a:t>
            </a:r>
            <a:r>
              <a:rPr lang="it-IT" dirty="0"/>
              <a:t>);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hamlet restoration is an example of the importance of local </a:t>
            </a:r>
            <a:r>
              <a:rPr lang="it-IT" dirty="0" err="1"/>
              <a:t>identity</a:t>
            </a:r>
            <a:r>
              <a:rPr lang="it-IT" dirty="0"/>
              <a:t> and </a:t>
            </a:r>
            <a:r>
              <a:rPr lang="en-GB" dirty="0"/>
              <a:t>local community in the touristic performance</a:t>
            </a:r>
            <a:r>
              <a:rPr lang="it-IT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992798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53845E-690F-448B-89FB-B1090CBA1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9CFB63F-BDDA-45B6-A748-A1C6F3A0A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In-depth interviews to key-actors</a:t>
            </a:r>
            <a:r>
              <a:rPr lang="en-GB" dirty="0"/>
              <a:t>:</a:t>
            </a:r>
          </a:p>
          <a:p>
            <a:r>
              <a:rPr lang="en-GB" dirty="0"/>
              <a:t>I interviewed the restoration project founder and his </a:t>
            </a:r>
            <a:r>
              <a:rPr lang="en-GB" dirty="0" err="1"/>
              <a:t>collegues</a:t>
            </a:r>
            <a:r>
              <a:rPr lang="en-GB" dirty="0"/>
              <a:t>, who helped him in </a:t>
            </a:r>
            <a:r>
              <a:rPr lang="en-GB" dirty="0" err="1"/>
              <a:t>concieving</a:t>
            </a:r>
            <a:r>
              <a:rPr lang="en-GB" dirty="0"/>
              <a:t> the fundamental ideas about the hamlet’s present structure and future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0241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ACF78A-A18F-4014-A906-6EA27DD36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B7D3D3-C8B4-4C46-A4D3-520F0596C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It’s necessary, for a touristic destination to have a living local community, in order to offer a touristic performance;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Touristic and local development overlap, in this case, as </a:t>
            </a:r>
            <a:r>
              <a:rPr lang="en-GB" i="1" dirty="0"/>
              <a:t>branding</a:t>
            </a:r>
            <a:r>
              <a:rPr lang="en-GB" dirty="0"/>
              <a:t> and local identity do;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A </a:t>
            </a:r>
            <a:r>
              <a:rPr lang="en-GB" b="1" dirty="0"/>
              <a:t>coordination</a:t>
            </a:r>
            <a:r>
              <a:rPr lang="en-GB" dirty="0"/>
              <a:t> among local players is necessary in </a:t>
            </a:r>
            <a:r>
              <a:rPr lang="en-GB" dirty="0" err="1"/>
              <a:t>orde</a:t>
            </a:r>
            <a:r>
              <a:rPr lang="en-GB" dirty="0"/>
              <a:t> to avoid a mere show-landscape instead of a lived-one (</a:t>
            </a:r>
            <a:r>
              <a:rPr lang="en-GB" dirty="0" err="1"/>
              <a:t>vedi</a:t>
            </a:r>
            <a:r>
              <a:rPr lang="en-GB" dirty="0"/>
              <a:t> </a:t>
            </a:r>
            <a:r>
              <a:rPr lang="en-GB" dirty="0" err="1"/>
              <a:t>pag</a:t>
            </a:r>
            <a:r>
              <a:rPr lang="en-GB" dirty="0"/>
              <a:t>. 15 del paper);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</a:t>
            </a:r>
            <a:r>
              <a:rPr lang="en-GB" dirty="0" err="1"/>
              <a:t>partecipation</a:t>
            </a:r>
            <a:r>
              <a:rPr lang="en-GB" dirty="0"/>
              <a:t> of local public institutions is necessary to guarantee the sustainability of all aspects of the hamlet’s life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3318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639AAE-458C-41DD-8DB5-0BB53149B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</a:t>
            </a:r>
            <a:r>
              <a:rPr lang="it-IT" dirty="0"/>
              <a:t> to </a:t>
            </a:r>
            <a:r>
              <a:rPr lang="it-IT" dirty="0" err="1"/>
              <a:t>direct</a:t>
            </a:r>
            <a:r>
              <a:rPr lang="it-IT" dirty="0"/>
              <a:t> the </a:t>
            </a:r>
            <a:r>
              <a:rPr lang="it-IT" dirty="0" err="1"/>
              <a:t>research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553356-32C0-4391-8F33-9AF5B0F02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it-IT" dirty="0"/>
              <a:t>Interview the </a:t>
            </a:r>
            <a:r>
              <a:rPr lang="en-GB" dirty="0"/>
              <a:t>local population </a:t>
            </a:r>
            <a:r>
              <a:rPr lang="it-IT" dirty="0"/>
              <a:t>living </a:t>
            </a:r>
            <a:r>
              <a:rPr lang="en-GB" dirty="0"/>
              <a:t>around</a:t>
            </a:r>
            <a:r>
              <a:rPr lang="it-IT" dirty="0"/>
              <a:t> Postignano to </a:t>
            </a:r>
            <a:r>
              <a:rPr lang="it-IT" dirty="0" err="1"/>
              <a:t>understand</a:t>
            </a:r>
            <a:r>
              <a:rPr lang="it-IT" dirty="0"/>
              <a:t> </a:t>
            </a:r>
            <a:r>
              <a:rPr lang="en-GB" dirty="0"/>
              <a:t>what is the </a:t>
            </a:r>
            <a:r>
              <a:rPr lang="it-IT" dirty="0" err="1"/>
              <a:t>perception</a:t>
            </a:r>
            <a:r>
              <a:rPr lang="it-IT" dirty="0"/>
              <a:t> </a:t>
            </a:r>
            <a:r>
              <a:rPr lang="en-GB" dirty="0"/>
              <a:t>of</a:t>
            </a:r>
            <a:r>
              <a:rPr lang="it-IT" dirty="0"/>
              <a:t> the new </a:t>
            </a:r>
            <a:r>
              <a:rPr lang="it-IT" dirty="0" err="1"/>
              <a:t>hamlet</a:t>
            </a:r>
            <a:r>
              <a:rPr lang="it-IT" dirty="0"/>
              <a:t>: do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see</a:t>
            </a:r>
            <a:r>
              <a:rPr lang="it-IT" dirty="0"/>
              <a:t> it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en-US" dirty="0"/>
              <a:t>something separate from the rest of the territory</a:t>
            </a:r>
            <a:r>
              <a:rPr lang="it-IT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Study the </a:t>
            </a:r>
            <a:r>
              <a:rPr lang="it-IT" dirty="0" err="1"/>
              <a:t>visitors</a:t>
            </a:r>
            <a:r>
              <a:rPr lang="it-IT" dirty="0"/>
              <a:t>’ </a:t>
            </a:r>
            <a:r>
              <a:rPr lang="en-GB" dirty="0"/>
              <a:t>perception of </a:t>
            </a:r>
            <a:r>
              <a:rPr lang="en-GB" i="1" dirty="0"/>
              <a:t>authenticity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57054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243C41"/>
      </a:dk2>
      <a:lt2>
        <a:srgbClr val="E3E8E2"/>
      </a:lt2>
      <a:accent1>
        <a:srgbClr val="AD4DC3"/>
      </a:accent1>
      <a:accent2>
        <a:srgbClr val="7A50BA"/>
      </a:accent2>
      <a:accent3>
        <a:srgbClr val="5659C6"/>
      </a:accent3>
      <a:accent4>
        <a:srgbClr val="3B6FB1"/>
      </a:accent4>
      <a:accent5>
        <a:srgbClr val="4BAFC0"/>
      </a:accent5>
      <a:accent6>
        <a:srgbClr val="3BB191"/>
      </a:accent6>
      <a:hlink>
        <a:srgbClr val="3A8BAF"/>
      </a:hlink>
      <a:folHlink>
        <a:srgbClr val="828282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496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Elephant</vt:lpstr>
      <vt:lpstr>Tw Cen MT</vt:lpstr>
      <vt:lpstr>RetrospectVTI</vt:lpstr>
      <vt:lpstr>BrushVTI</vt:lpstr>
      <vt:lpstr>IL RUOLO DELLA CULTURA NEL RILANCIO DI UN BORGO DI AREA INTERNA</vt:lpstr>
      <vt:lpstr>The hamlet history</vt:lpstr>
      <vt:lpstr>The hamlet restoration</vt:lpstr>
      <vt:lpstr>Some reasons to study the hamlet</vt:lpstr>
      <vt:lpstr>Methodology</vt:lpstr>
      <vt:lpstr>Results</vt:lpstr>
      <vt:lpstr>Where to direct the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RUOLO DELLA CULTURA NEL RILANCIO DI UN BORGO DI AREA INTERNA</dc:title>
  <dc:creator>Marco Pizzi</dc:creator>
  <cp:keywords>postignano</cp:keywords>
  <cp:lastModifiedBy>Marco Pizzi</cp:lastModifiedBy>
  <cp:revision>15</cp:revision>
  <dcterms:created xsi:type="dcterms:W3CDTF">2020-08-30T17:47:44Z</dcterms:created>
  <dcterms:modified xsi:type="dcterms:W3CDTF">2020-08-31T13:15:10Z</dcterms:modified>
</cp:coreProperties>
</file>