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Lst>
  <p:notesMasterIdLst>
    <p:notesMasterId r:id="rId18"/>
  </p:notesMasterIdLst>
  <p:handoutMasterIdLst>
    <p:handoutMasterId r:id="rId19"/>
  </p:handoutMasterIdLst>
  <p:sldIdLst>
    <p:sldId id="338" r:id="rId5"/>
    <p:sldId id="348" r:id="rId6"/>
    <p:sldId id="349" r:id="rId7"/>
    <p:sldId id="350" r:id="rId8"/>
    <p:sldId id="351" r:id="rId9"/>
    <p:sldId id="360" r:id="rId10"/>
    <p:sldId id="352" r:id="rId11"/>
    <p:sldId id="359" r:id="rId12"/>
    <p:sldId id="353" r:id="rId13"/>
    <p:sldId id="355" r:id="rId14"/>
    <p:sldId id="356" r:id="rId15"/>
    <p:sldId id="357" r:id="rId16"/>
    <p:sldId id="35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3507"/>
  </p:normalViewPr>
  <p:slideViewPr>
    <p:cSldViewPr snapToGrid="0">
      <p:cViewPr varScale="1">
        <p:scale>
          <a:sx n="67" d="100"/>
          <a:sy n="67" d="100"/>
        </p:scale>
        <p:origin x="604" y="44"/>
      </p:cViewPr>
      <p:guideLst/>
    </p:cSldViewPr>
  </p:slideViewPr>
  <p:notesTextViewPr>
    <p:cViewPr>
      <p:scale>
        <a:sx n="1" d="1"/>
        <a:sy n="1" d="1"/>
      </p:scale>
      <p:origin x="0" y="0"/>
    </p:cViewPr>
  </p:notesTextViewPr>
  <p:notesViewPr>
    <p:cSldViewPr snapToGrid="0" showGuides="1">
      <p:cViewPr varScale="1">
        <p:scale>
          <a:sx n="86" d="100"/>
          <a:sy n="86" d="100"/>
        </p:scale>
        <p:origin x="385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AB08916B-8145-4DD4-A4F0-4944307B250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1"/>
          </a:p>
        </p:txBody>
      </p:sp>
      <p:sp>
        <p:nvSpPr>
          <p:cNvPr id="3" name="Segnaposto data 2">
            <a:extLst>
              <a:ext uri="{FF2B5EF4-FFF2-40B4-BE49-F238E27FC236}">
                <a16:creationId xmlns:a16="http://schemas.microsoft.com/office/drawing/2014/main" id="{CE8868C6-14E0-456B-8627-6ED3D5EA25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7C258FF-B939-4084-BB71-F4E5B81231E3}" type="datetime1">
              <a:rPr lang="it-IT" noProof="1" smtClean="0"/>
              <a:t>24/08/2020</a:t>
            </a:fld>
            <a:endParaRPr lang="it-IT" noProof="1"/>
          </a:p>
        </p:txBody>
      </p:sp>
      <p:sp>
        <p:nvSpPr>
          <p:cNvPr id="4" name="Segnaposto piè di pagina 3">
            <a:extLst>
              <a:ext uri="{FF2B5EF4-FFF2-40B4-BE49-F238E27FC236}">
                <a16:creationId xmlns:a16="http://schemas.microsoft.com/office/drawing/2014/main" id="{420B6480-DE26-42CA-B861-D6EFA45FC70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1"/>
          </a:p>
        </p:txBody>
      </p:sp>
      <p:sp>
        <p:nvSpPr>
          <p:cNvPr id="5" name="Segnaposto numero diapositiva 4">
            <a:extLst>
              <a:ext uri="{FF2B5EF4-FFF2-40B4-BE49-F238E27FC236}">
                <a16:creationId xmlns:a16="http://schemas.microsoft.com/office/drawing/2014/main" id="{31DDB9B3-0030-40C0-AFA9-FACA7EA513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D5F12C2-4DB0-4437-81E7-A0C89F24ADC0}" type="slidenum">
              <a:rPr lang="it-IT" noProof="1" smtClean="0"/>
              <a:t>‹N›</a:t>
            </a:fld>
            <a:endParaRPr lang="it-IT" noProof="1"/>
          </a:p>
        </p:txBody>
      </p:sp>
    </p:spTree>
    <p:extLst>
      <p:ext uri="{BB962C8B-B14F-4D97-AF65-F5344CB8AC3E}">
        <p14:creationId xmlns:p14="http://schemas.microsoft.com/office/powerpoint/2010/main" val="3515292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1"/>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FA42FBD-51A1-4377-888C-A1AF337CAB94}" type="datetime1">
              <a:rPr lang="it-IT" noProof="1" smtClean="0"/>
              <a:t>24/08/2020</a:t>
            </a:fld>
            <a:endParaRPr lang="it-IT" noProof="1"/>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1"/>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1"/>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F8442E7-1E35-4707-8504-AE37222ED57D}" type="slidenum">
              <a:rPr lang="it-IT" noProof="1" dirty="0" smtClean="0"/>
              <a:t>‹N›</a:t>
            </a:fld>
            <a:endParaRPr lang="it-IT" noProof="1"/>
          </a:p>
        </p:txBody>
      </p:sp>
    </p:spTree>
    <p:extLst>
      <p:ext uri="{BB962C8B-B14F-4D97-AF65-F5344CB8AC3E}">
        <p14:creationId xmlns:p14="http://schemas.microsoft.com/office/powerpoint/2010/main" val="247168277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noProof="1"/>
          </a:p>
        </p:txBody>
      </p:sp>
      <p:sp>
        <p:nvSpPr>
          <p:cNvPr id="4" name="Segnaposto numero diapositiva 3"/>
          <p:cNvSpPr>
            <a:spLocks noGrp="1"/>
          </p:cNvSpPr>
          <p:nvPr>
            <p:ph type="sldNum" sz="quarter" idx="5"/>
          </p:nvPr>
        </p:nvSpPr>
        <p:spPr/>
        <p:txBody>
          <a:bodyPr/>
          <a:lstStyle/>
          <a:p>
            <a:pPr rtl="0"/>
            <a:fld id="{0F8442E7-1E35-4707-8504-AE37222ED57D}" type="slidenum">
              <a:rPr lang="it-IT" noProof="1" smtClean="0"/>
              <a:t>1</a:t>
            </a:fld>
            <a:endParaRPr lang="it-IT" noProof="1"/>
          </a:p>
        </p:txBody>
      </p:sp>
    </p:spTree>
    <p:extLst>
      <p:ext uri="{BB962C8B-B14F-4D97-AF65-F5344CB8AC3E}">
        <p14:creationId xmlns:p14="http://schemas.microsoft.com/office/powerpoint/2010/main" val="2406135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noProof="1"/>
          </a:p>
        </p:txBody>
      </p:sp>
      <p:sp>
        <p:nvSpPr>
          <p:cNvPr id="4" name="Segnaposto numero diapositiva 3"/>
          <p:cNvSpPr>
            <a:spLocks noGrp="1"/>
          </p:cNvSpPr>
          <p:nvPr>
            <p:ph type="sldNum" sz="quarter" idx="5"/>
          </p:nvPr>
        </p:nvSpPr>
        <p:spPr/>
        <p:txBody>
          <a:bodyPr/>
          <a:lstStyle/>
          <a:p>
            <a:pPr rtl="0"/>
            <a:fld id="{0F8442E7-1E35-4707-8504-AE37222ED57D}" type="slidenum">
              <a:rPr lang="it-IT" noProof="1" smtClean="0"/>
              <a:t>13</a:t>
            </a:fld>
            <a:endParaRPr lang="it-IT" noProof="1"/>
          </a:p>
        </p:txBody>
      </p:sp>
    </p:spTree>
    <p:extLst>
      <p:ext uri="{BB962C8B-B14F-4D97-AF65-F5344CB8AC3E}">
        <p14:creationId xmlns:p14="http://schemas.microsoft.com/office/powerpoint/2010/main" val="168948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F29BC9-ED59-465D-96A1-58FA0D11A18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GB"/>
          </a:p>
        </p:txBody>
      </p:sp>
      <p:sp>
        <p:nvSpPr>
          <p:cNvPr id="3" name="Sottotitolo 2">
            <a:extLst>
              <a:ext uri="{FF2B5EF4-FFF2-40B4-BE49-F238E27FC236}">
                <a16:creationId xmlns:a16="http://schemas.microsoft.com/office/drawing/2014/main" id="{FB1DC954-CE1C-4395-A39F-6208765C73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a:extLst>
              <a:ext uri="{FF2B5EF4-FFF2-40B4-BE49-F238E27FC236}">
                <a16:creationId xmlns:a16="http://schemas.microsoft.com/office/drawing/2014/main" id="{EB003695-2449-4F82-9F5C-2EDEA1E254EA}"/>
              </a:ext>
            </a:extLst>
          </p:cNvPr>
          <p:cNvSpPr>
            <a:spLocks noGrp="1"/>
          </p:cNvSpPr>
          <p:nvPr>
            <p:ph type="dt" sz="half" idx="10"/>
          </p:nvPr>
        </p:nvSpPr>
        <p:spPr/>
        <p:txBody>
          <a:bodyPr/>
          <a:lstStyle/>
          <a:p>
            <a:pPr rtl="0"/>
            <a:fld id="{960E2FE9-A01C-4608-9C79-3D74EF3457EA}"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83AE873A-3882-42B5-BA82-A6F0FF62E977}"/>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BEE970A5-3FE4-4835-8CBA-56D177B7A633}"/>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B3836196-3749-4514-BB8A-074E791D09F1}"/>
              </a:ext>
            </a:extLst>
          </p:cNvPr>
          <p:cNvSpPr/>
          <p:nvPr userDrawn="1"/>
        </p:nvSpPr>
        <p:spPr>
          <a:xfrm>
            <a:off x="109259" y="456433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224573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DA05BE-9282-4CD7-B4DA-7A6C3AF2267D}"/>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DE3A3358-D6E5-460A-ADDF-C5FF5117261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E85381F0-04E2-4EBD-BA81-A53BE24AC4EA}"/>
              </a:ext>
            </a:extLst>
          </p:cNvPr>
          <p:cNvSpPr>
            <a:spLocks noGrp="1"/>
          </p:cNvSpPr>
          <p:nvPr>
            <p:ph type="dt" sz="half" idx="10"/>
          </p:nvPr>
        </p:nvSpPr>
        <p:spPr/>
        <p:txBody>
          <a:bodyPr/>
          <a:lstStyle/>
          <a:p>
            <a:pPr rtl="0"/>
            <a:fld id="{A3146707-98BC-46B7-A6CC-ECEA345A3384}"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EB22D100-CAE3-4C13-9594-7C3148DDE6BC}"/>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A80224B2-4150-493B-B4EE-1D1A20308C19}"/>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46743907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BB4A8A0-7A54-441C-911A-8423AB4191B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GB"/>
          </a:p>
        </p:txBody>
      </p:sp>
      <p:sp>
        <p:nvSpPr>
          <p:cNvPr id="3" name="Segnaposto testo verticale 2">
            <a:extLst>
              <a:ext uri="{FF2B5EF4-FFF2-40B4-BE49-F238E27FC236}">
                <a16:creationId xmlns:a16="http://schemas.microsoft.com/office/drawing/2014/main" id="{DDC701ED-ADFF-4771-8161-22237CF187F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75759DC2-1E4E-4581-88AB-4CCDC47BF328}"/>
              </a:ext>
            </a:extLst>
          </p:cNvPr>
          <p:cNvSpPr>
            <a:spLocks noGrp="1"/>
          </p:cNvSpPr>
          <p:nvPr>
            <p:ph type="dt" sz="half" idx="10"/>
          </p:nvPr>
        </p:nvSpPr>
        <p:spPr/>
        <p:txBody>
          <a:bodyPr/>
          <a:lstStyle/>
          <a:p>
            <a:pPr rtl="0"/>
            <a:fld id="{A3146707-98BC-46B7-A6CC-ECEA345A3384}"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BEE1AC81-965B-4EEF-AA6C-FD33D7B5948B}"/>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6B458E7D-0E06-414A-95D8-4B5F1F3EA53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61958560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itazione">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904E630D-6765-4E94-96E9-A1CF33C58091}" type="datetime1">
              <a:rPr lang="it-IT" noProof="1" smtClean="0"/>
              <a:t>24/08/2020</a:t>
            </a:fld>
            <a:endParaRPr lang="it-IT" noProof="1"/>
          </a:p>
        </p:txBody>
      </p:sp>
      <p:sp>
        <p:nvSpPr>
          <p:cNvPr id="3" name="Segnaposto piè di pagina 2"/>
          <p:cNvSpPr>
            <a:spLocks noGrp="1"/>
          </p:cNvSpPr>
          <p:nvPr>
            <p:ph type="ftr" sz="quarter" idx="11"/>
          </p:nvPr>
        </p:nvSpPr>
        <p:spPr/>
        <p:txBody>
          <a:bodyPr rtlCol="0"/>
          <a:lstStyle/>
          <a:p>
            <a:pPr rtl="0"/>
            <a:endParaRPr lang="it-IT" noProof="1"/>
          </a:p>
        </p:txBody>
      </p:sp>
      <p:sp>
        <p:nvSpPr>
          <p:cNvPr id="4" name="Segnaposto numero diapositiva 3"/>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5" name="Rettangolo 1">
            <a:extLst>
              <a:ext uri="{FF2B5EF4-FFF2-40B4-BE49-F238E27FC236}">
                <a16:creationId xmlns:a16="http://schemas.microsoft.com/office/drawing/2014/main" id="{B5C4D9A4-C8E3-4644-9D63-86142FA59A02}"/>
              </a:ext>
            </a:extLst>
          </p:cNvPr>
          <p:cNvSpPr/>
          <p:nvPr userDrawn="1"/>
        </p:nvSpPr>
        <p:spPr>
          <a:xfrm>
            <a:off x="952500" y="952500"/>
            <a:ext cx="10287000" cy="4953000"/>
          </a:xfrm>
          <a:prstGeom prst="rect">
            <a:avLst/>
          </a:prstGeom>
          <a:solidFill>
            <a:schemeClr val="tx2"/>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6" name="Rettangolo 1">
            <a:extLst>
              <a:ext uri="{FF2B5EF4-FFF2-40B4-BE49-F238E27FC236}">
                <a16:creationId xmlns:a16="http://schemas.microsoft.com/office/drawing/2014/main" id="{7047AEE3-4D24-FE4F-BC8C-1050F33A970F}"/>
              </a:ext>
            </a:extLst>
          </p:cNvPr>
          <p:cNvSpPr/>
          <p:nvPr userDrawn="1"/>
        </p:nvSpPr>
        <p:spPr>
          <a:xfrm rot="16200000">
            <a:off x="5454650" y="1104900"/>
            <a:ext cx="1270000" cy="12700"/>
          </a:xfrm>
          <a:prstGeom prst="rect">
            <a:avLst/>
          </a:prstGeom>
          <a:solidFill>
            <a:srgbClr val="24282B"/>
          </a:solidFill>
          <a:ln w="12700">
            <a:miter lim="400000"/>
          </a:ln>
        </p:spPr>
        <p:txBody>
          <a:bodyPr lIns="25400" tIns="25400" rIns="25400" bIns="25400" rtlCol="0" anchor="ctr"/>
          <a:lstStyle/>
          <a:p>
            <a:pPr algn="ctr" defTabSz="412750" rtl="0" hangingPunct="0">
              <a:defRPr sz="3200" spc="0">
                <a:solidFill>
                  <a:srgbClr val="0433FF"/>
                </a:solidFill>
                <a:latin typeface="Helvetica Light"/>
                <a:ea typeface="Helvetica Light"/>
                <a:cs typeface="Helvetica Light"/>
                <a:sym typeface="Helvetica Light"/>
              </a:defRPr>
            </a:pPr>
            <a:endParaRPr lang="it-IT" sz="1600" kern="0" noProof="1">
              <a:solidFill>
                <a:srgbClr val="0433FF"/>
              </a:solidFill>
              <a:latin typeface="Helvetica Light"/>
              <a:sym typeface="Helvetica Light"/>
            </a:endParaRPr>
          </a:p>
        </p:txBody>
      </p:sp>
      <p:sp>
        <p:nvSpPr>
          <p:cNvPr id="7" name="Rettangolo 1">
            <a:extLst>
              <a:ext uri="{FF2B5EF4-FFF2-40B4-BE49-F238E27FC236}">
                <a16:creationId xmlns:a16="http://schemas.microsoft.com/office/drawing/2014/main" id="{2B45386C-7F1B-4D47-959C-DE1A73B407E7}"/>
              </a:ext>
            </a:extLst>
          </p:cNvPr>
          <p:cNvSpPr/>
          <p:nvPr userDrawn="1"/>
        </p:nvSpPr>
        <p:spPr>
          <a:xfrm>
            <a:off x="431799" y="136524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8" name="Rettangolo 1">
            <a:extLst>
              <a:ext uri="{FF2B5EF4-FFF2-40B4-BE49-F238E27FC236}">
                <a16:creationId xmlns:a16="http://schemas.microsoft.com/office/drawing/2014/main" id="{FB1C5AC5-B8E6-EC4F-8CB9-43E091C422EF}"/>
              </a:ext>
            </a:extLst>
          </p:cNvPr>
          <p:cNvSpPr/>
          <p:nvPr userDrawn="1"/>
        </p:nvSpPr>
        <p:spPr>
          <a:xfrm>
            <a:off x="10731499" y="506537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11" name="Titolo 1">
            <a:extLst>
              <a:ext uri="{FF2B5EF4-FFF2-40B4-BE49-F238E27FC236}">
                <a16:creationId xmlns:a16="http://schemas.microsoft.com/office/drawing/2014/main" id="{33ACFFFD-2D44-B943-8B58-CC9B7641E79D}"/>
              </a:ext>
            </a:extLst>
          </p:cNvPr>
          <p:cNvSpPr>
            <a:spLocks noGrp="1"/>
          </p:cNvSpPr>
          <p:nvPr>
            <p:ph type="title" hasCustomPrompt="1"/>
          </p:nvPr>
        </p:nvSpPr>
        <p:spPr>
          <a:xfrm>
            <a:off x="1443567" y="3019274"/>
            <a:ext cx="9304867" cy="1613201"/>
          </a:xfrm>
        </p:spPr>
        <p:txBody>
          <a:bodyPr lIns="0" tIns="0" rIns="0" bIns="0" rtlCol="0" anchor="ctr">
            <a:normAutofit/>
          </a:bodyPr>
          <a:lstStyle>
            <a:lvl1pPr algn="ctr">
              <a:defRPr sz="3400">
                <a:solidFill>
                  <a:schemeClr val="bg1"/>
                </a:solidFill>
              </a:defRPr>
            </a:lvl1pPr>
          </a:lstStyle>
          <a:p>
            <a:pPr rtl="0"/>
            <a:r>
              <a:rPr lang="it-IT" noProof="1"/>
              <a:t>INSERIRE QUI IL TITOLO</a:t>
            </a:r>
          </a:p>
        </p:txBody>
      </p:sp>
      <p:sp>
        <p:nvSpPr>
          <p:cNvPr id="13" name="Segnaposto contenuto 13">
            <a:extLst>
              <a:ext uri="{FF2B5EF4-FFF2-40B4-BE49-F238E27FC236}">
                <a16:creationId xmlns:a16="http://schemas.microsoft.com/office/drawing/2014/main" id="{8E96E8CE-45C0-D643-B7F3-08C20CF5F760}"/>
              </a:ext>
            </a:extLst>
          </p:cNvPr>
          <p:cNvSpPr>
            <a:spLocks noGrp="1"/>
          </p:cNvSpPr>
          <p:nvPr>
            <p:ph sz="quarter" idx="21" hasCustomPrompt="1"/>
          </p:nvPr>
        </p:nvSpPr>
        <p:spPr>
          <a:xfrm>
            <a:off x="4437501" y="2348318"/>
            <a:ext cx="3316999" cy="269370"/>
          </a:xfrm>
        </p:spPr>
        <p:txBody>
          <a:bodyPr rtlCol="0">
            <a:noAutofit/>
          </a:bodyPr>
          <a:lstStyle>
            <a:lvl1pPr marL="0" indent="0" algn="ctr">
              <a:lnSpc>
                <a:spcPct val="80000"/>
              </a:lnSpc>
              <a:buNone/>
              <a:defRPr sz="1600" cap="all" baseline="0">
                <a:solidFill>
                  <a:schemeClr val="bg1"/>
                </a:solidFill>
                <a:latin typeface="+mj-lt"/>
                <a:ea typeface="Open Sans" panose="020B0606030504020204" pitchFamily="34" charset="0"/>
                <a:cs typeface="Open Sans" panose="020B0606030504020204" pitchFamily="34" charset="0"/>
              </a:defRPr>
            </a:lvl1pPr>
            <a:lvl2pPr marL="0" indent="0">
              <a:lnSpc>
                <a:spcPct val="90000"/>
              </a:lnSpc>
              <a:spcBef>
                <a:spcPts val="0"/>
              </a:spcBef>
              <a:spcAft>
                <a:spcPts val="800"/>
              </a:spcAft>
              <a:buFont typeface="Arial" panose="020B0604020202020204" pitchFamily="34" charset="0"/>
              <a:buNone/>
              <a:defRPr sz="1200" i="1"/>
            </a:lvl2pPr>
            <a:lvl3pPr marL="0" indent="0">
              <a:buNone/>
              <a:defRPr sz="1200"/>
            </a:lvl3pPr>
            <a:lvl4pPr marL="514350" indent="-171450">
              <a:defRPr sz="1200"/>
            </a:lvl4pPr>
            <a:lvl5pPr>
              <a:defRPr sz="1200"/>
            </a:lvl5pPr>
          </a:lstStyle>
          <a:p>
            <a:pPr lvl="0" rtl="0"/>
            <a:r>
              <a:rPr lang="it-IT" noProof="1"/>
              <a:t>INSERIRE QUI IL SOTTOTITOLO</a:t>
            </a:r>
          </a:p>
        </p:txBody>
      </p:sp>
    </p:spTree>
    <p:extLst>
      <p:ext uri="{BB962C8B-B14F-4D97-AF65-F5344CB8AC3E}">
        <p14:creationId xmlns:p14="http://schemas.microsoft.com/office/powerpoint/2010/main" val="3387995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581194" y="1956391"/>
            <a:ext cx="3863216" cy="4467523"/>
          </a:xfrm>
        </p:spPr>
        <p:txBody>
          <a:bodyPr rtlCol="0" anchor="t">
            <a:normAutofit/>
          </a:bodyPr>
          <a:lstStyle>
            <a:lvl1pPr>
              <a:defRPr sz="1600"/>
            </a:lvl1pPr>
            <a:lvl2pPr>
              <a:defRPr sz="1400"/>
            </a:lvl2pPr>
            <a:lvl3pPr>
              <a:defRPr sz="1200"/>
            </a:lvl3pPr>
            <a:lvl4pPr>
              <a:defRPr sz="1100"/>
            </a:lvl4pPr>
            <a:lvl5pPr>
              <a:defRPr sz="1100"/>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4" name="Segnaposto contenuto 3"/>
          <p:cNvSpPr>
            <a:spLocks noGrp="1"/>
          </p:cNvSpPr>
          <p:nvPr>
            <p:ph sz="half" idx="2"/>
          </p:nvPr>
        </p:nvSpPr>
        <p:spPr>
          <a:xfrm>
            <a:off x="4693599" y="1956391"/>
            <a:ext cx="6917210" cy="4467523"/>
          </a:xfrm>
        </p:spPr>
        <p:txBody>
          <a:bodyPr rtlCol="0" anchor="t">
            <a:normAutofit/>
          </a:body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5" name="Segnaposto data 4"/>
          <p:cNvSpPr>
            <a:spLocks noGrp="1"/>
          </p:cNvSpPr>
          <p:nvPr>
            <p:ph type="dt" sz="half" idx="10"/>
          </p:nvPr>
        </p:nvSpPr>
        <p:spPr/>
        <p:txBody>
          <a:bodyPr rtlCol="0"/>
          <a:lstStyle/>
          <a:p>
            <a:pPr rtl="0"/>
            <a:fld id="{D36C318F-B44F-476F-8171-2DE3EA2C4EF1}" type="datetime1">
              <a:rPr lang="it-IT" noProof="1" smtClean="0"/>
              <a:t>24/08/2020</a:t>
            </a:fld>
            <a:endParaRPr lang="it-IT" noProof="1"/>
          </a:p>
        </p:txBody>
      </p:sp>
      <p:sp>
        <p:nvSpPr>
          <p:cNvPr id="6" name="Segnaposto piè di pagina 5"/>
          <p:cNvSpPr>
            <a:spLocks noGrp="1"/>
          </p:cNvSpPr>
          <p:nvPr>
            <p:ph type="ftr" sz="quarter" idx="11"/>
          </p:nvPr>
        </p:nvSpPr>
        <p:spPr/>
        <p:txBody>
          <a:bodyPr rtlCol="0"/>
          <a:lstStyle/>
          <a:p>
            <a:pPr rtl="0"/>
            <a:endParaRPr lang="it-IT" noProof="1"/>
          </a:p>
        </p:txBody>
      </p:sp>
      <p:sp>
        <p:nvSpPr>
          <p:cNvPr id="7" name="Segnaposto numero diapositiva 6"/>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8" name="Titolo 1">
            <a:extLst>
              <a:ext uri="{FF2B5EF4-FFF2-40B4-BE49-F238E27FC236}">
                <a16:creationId xmlns:a16="http://schemas.microsoft.com/office/drawing/2014/main" id="{4C75DA6C-B626-714A-8BBC-6FDDB6BE4083}"/>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9" name="Rettangolo 1">
            <a:extLst>
              <a:ext uri="{FF2B5EF4-FFF2-40B4-BE49-F238E27FC236}">
                <a16:creationId xmlns:a16="http://schemas.microsoft.com/office/drawing/2014/main" id="{72B4D55A-70C8-E04B-B7E3-3355A1131891}"/>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2301660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nfronto">
    <p:spTree>
      <p:nvGrpSpPr>
        <p:cNvPr id="1" name=""/>
        <p:cNvGrpSpPr/>
        <p:nvPr/>
      </p:nvGrpSpPr>
      <p:grpSpPr>
        <a:xfrm>
          <a:off x="0" y="0"/>
          <a:ext cx="0" cy="0"/>
          <a:chOff x="0" y="0"/>
          <a:chExt cx="0" cy="0"/>
        </a:xfrm>
      </p:grpSpPr>
      <p:sp>
        <p:nvSpPr>
          <p:cNvPr id="3" name="Segnaposto testo 2"/>
          <p:cNvSpPr>
            <a:spLocks noGrp="1"/>
          </p:cNvSpPr>
          <p:nvPr>
            <p:ph type="body" idx="1" hasCustomPrompt="1"/>
          </p:nvPr>
        </p:nvSpPr>
        <p:spPr>
          <a:xfrm>
            <a:off x="581192" y="2847885"/>
            <a:ext cx="4757482" cy="557784"/>
          </a:xfrm>
        </p:spPr>
        <p:txBody>
          <a:bodyPr rtlCol="0" anchor="ctr">
            <a:noAutofit/>
          </a:bodyPr>
          <a:lstStyle>
            <a:lvl1pPr marL="0" indent="0" algn="ctr">
              <a:buNone/>
              <a:defRPr sz="28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1"/>
              <a:t>Inserire qui il titolo</a:t>
            </a:r>
          </a:p>
        </p:txBody>
      </p:sp>
      <p:sp>
        <p:nvSpPr>
          <p:cNvPr id="4" name="Segnaposto contenuto 3"/>
          <p:cNvSpPr>
            <a:spLocks noGrp="1"/>
          </p:cNvSpPr>
          <p:nvPr>
            <p:ph sz="half" idx="2"/>
          </p:nvPr>
        </p:nvSpPr>
        <p:spPr>
          <a:xfrm>
            <a:off x="581194" y="3523046"/>
            <a:ext cx="4757479" cy="2131499"/>
          </a:xfrm>
        </p:spPr>
        <p:txBody>
          <a:bodyPr rtlCol="0" anchor="t">
            <a:normAutofit/>
          </a:bodyPr>
          <a:lstStyle>
            <a:lvl1pPr algn="ctr">
              <a:defRPr/>
            </a:lvl1pPr>
            <a:lvl2pPr algn="ctr">
              <a:defRPr/>
            </a:lvl2pPr>
            <a:lvl3pPr algn="ctr">
              <a:defRPr/>
            </a:lvl3pPr>
            <a:lvl4pPr algn="ctr">
              <a:defRPr/>
            </a:lvl4pPr>
            <a:lvl5pPr algn="ctr">
              <a:defRPr/>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5" name="Segnaposto testo 4"/>
          <p:cNvSpPr>
            <a:spLocks noGrp="1"/>
          </p:cNvSpPr>
          <p:nvPr>
            <p:ph type="body" sz="quarter" idx="3" hasCustomPrompt="1"/>
          </p:nvPr>
        </p:nvSpPr>
        <p:spPr>
          <a:xfrm>
            <a:off x="6604002" y="2847886"/>
            <a:ext cx="4757483" cy="553373"/>
          </a:xfrm>
        </p:spPr>
        <p:txBody>
          <a:bodyPr rtlCol="0" anchor="ctr">
            <a:noAutofit/>
          </a:bodyPr>
          <a:lstStyle>
            <a:lvl1pPr marL="0" marR="0" indent="0" algn="ctr"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8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1"/>
              <a:t>Inserire qui il titolo</a:t>
            </a:r>
          </a:p>
        </p:txBody>
      </p:sp>
      <p:sp>
        <p:nvSpPr>
          <p:cNvPr id="6" name="Segnaposto contenuto 5"/>
          <p:cNvSpPr>
            <a:spLocks noGrp="1"/>
          </p:cNvSpPr>
          <p:nvPr>
            <p:ph sz="quarter" idx="4"/>
          </p:nvPr>
        </p:nvSpPr>
        <p:spPr>
          <a:xfrm>
            <a:off x="6604001" y="3523046"/>
            <a:ext cx="4757484" cy="2131499"/>
          </a:xfrm>
        </p:spPr>
        <p:txBody>
          <a:bodyPr rtlCol="0" anchor="t">
            <a:normAutofit/>
          </a:bodyPr>
          <a:lstStyle>
            <a:lvl1pPr algn="ctr">
              <a:defRPr/>
            </a:lvl1pPr>
            <a:lvl2pPr algn="ctr">
              <a:defRPr/>
            </a:lvl2pPr>
            <a:lvl3pPr algn="ctr">
              <a:defRPr/>
            </a:lvl3pPr>
            <a:lvl4pPr algn="ctr">
              <a:defRPr/>
            </a:lvl4pPr>
            <a:lvl5pPr algn="ctr">
              <a:defRPr/>
            </a:lvl5pPr>
          </a:lstStyle>
          <a:p>
            <a:pPr lvl="0" rtl="0"/>
            <a:r>
              <a:rPr lang="it-IT" noProof="1"/>
              <a:t>Fare clic per modificare gli stili del testo dello schema</a:t>
            </a:r>
          </a:p>
          <a:p>
            <a:pPr lvl="1" rtl="0"/>
            <a:r>
              <a:rPr lang="it-IT" noProof="1"/>
              <a:t>Secondo livello</a:t>
            </a:r>
          </a:p>
          <a:p>
            <a:pPr lvl="2" rtl="0"/>
            <a:r>
              <a:rPr lang="it-IT" noProof="1"/>
              <a:t>Terzo livello</a:t>
            </a:r>
          </a:p>
          <a:p>
            <a:pPr lvl="3" rtl="0"/>
            <a:r>
              <a:rPr lang="it-IT" noProof="1"/>
              <a:t>Quarto livello</a:t>
            </a:r>
          </a:p>
          <a:p>
            <a:pPr lvl="4" rtl="0"/>
            <a:r>
              <a:rPr lang="it-IT" noProof="1"/>
              <a:t>Quinto livello</a:t>
            </a:r>
          </a:p>
        </p:txBody>
      </p:sp>
      <p:sp>
        <p:nvSpPr>
          <p:cNvPr id="7" name="Segnaposto data 6"/>
          <p:cNvSpPr>
            <a:spLocks noGrp="1"/>
          </p:cNvSpPr>
          <p:nvPr>
            <p:ph type="dt" sz="half" idx="10"/>
          </p:nvPr>
        </p:nvSpPr>
        <p:spPr/>
        <p:txBody>
          <a:bodyPr rtlCol="0"/>
          <a:lstStyle/>
          <a:p>
            <a:pPr rtl="0"/>
            <a:fld id="{66D8F0D0-BD00-4B59-BEB1-EFBFC9DF4202}" type="datetime1">
              <a:rPr lang="it-IT" noProof="1" smtClean="0"/>
              <a:t>24/08/2020</a:t>
            </a:fld>
            <a:endParaRPr lang="it-IT" noProof="1"/>
          </a:p>
        </p:txBody>
      </p:sp>
      <p:sp>
        <p:nvSpPr>
          <p:cNvPr id="8" name="Segnaposto piè di pagina 7"/>
          <p:cNvSpPr>
            <a:spLocks noGrp="1"/>
          </p:cNvSpPr>
          <p:nvPr>
            <p:ph type="ftr" sz="quarter" idx="11"/>
          </p:nvPr>
        </p:nvSpPr>
        <p:spPr/>
        <p:txBody>
          <a:bodyPr rtlCol="0"/>
          <a:lstStyle/>
          <a:p>
            <a:pPr rtl="0"/>
            <a:endParaRPr lang="it-IT" noProof="1"/>
          </a:p>
        </p:txBody>
      </p:sp>
      <p:sp>
        <p:nvSpPr>
          <p:cNvPr id="9" name="Segnaposto numero diapositiva 8"/>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10" name="Titolo 1">
            <a:extLst>
              <a:ext uri="{FF2B5EF4-FFF2-40B4-BE49-F238E27FC236}">
                <a16:creationId xmlns:a16="http://schemas.microsoft.com/office/drawing/2014/main" id="{73CA278B-C101-7F4E-B11A-7B91B0C8E60A}"/>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11" name="Rettangolo 1">
            <a:extLst>
              <a:ext uri="{FF2B5EF4-FFF2-40B4-BE49-F238E27FC236}">
                <a16:creationId xmlns:a16="http://schemas.microsoft.com/office/drawing/2014/main" id="{FE5F6035-AACE-6847-8AF4-EB3C4D79EE95}"/>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grpSp>
        <p:nvGrpSpPr>
          <p:cNvPr id="13" name="Gruppo 12">
            <a:extLst>
              <a:ext uri="{FF2B5EF4-FFF2-40B4-BE49-F238E27FC236}">
                <a16:creationId xmlns:a16="http://schemas.microsoft.com/office/drawing/2014/main" id="{7D914FC0-3771-6041-9E7C-1C624C85A803}"/>
              </a:ext>
            </a:extLst>
          </p:cNvPr>
          <p:cNvGrpSpPr/>
          <p:nvPr userDrawn="1"/>
        </p:nvGrpSpPr>
        <p:grpSpPr>
          <a:xfrm>
            <a:off x="5463336" y="2250891"/>
            <a:ext cx="1016001" cy="3839220"/>
            <a:chOff x="5510085" y="2250891"/>
            <a:chExt cx="1016001" cy="3839220"/>
          </a:xfrm>
        </p:grpSpPr>
        <p:cxnSp>
          <p:nvCxnSpPr>
            <p:cNvPr id="14" name="Connettore diritto 13">
              <a:extLst>
                <a:ext uri="{FF2B5EF4-FFF2-40B4-BE49-F238E27FC236}">
                  <a16:creationId xmlns:a16="http://schemas.microsoft.com/office/drawing/2014/main" id="{0AED3128-974C-7F4B-BF36-A3836D1725F6}"/>
                </a:ext>
              </a:extLst>
            </p:cNvPr>
            <p:cNvCxnSpPr/>
            <p:nvPr/>
          </p:nvCxnSpPr>
          <p:spPr>
            <a:xfrm>
              <a:off x="6018085" y="2340176"/>
              <a:ext cx="0" cy="3749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ttangolo 1">
              <a:extLst>
                <a:ext uri="{FF2B5EF4-FFF2-40B4-BE49-F238E27FC236}">
                  <a16:creationId xmlns:a16="http://schemas.microsoft.com/office/drawing/2014/main" id="{2D2224CB-5DFF-3D4B-816B-1A44228A23EE}"/>
                </a:ext>
              </a:extLst>
            </p:cNvPr>
            <p:cNvSpPr/>
            <p:nvPr/>
          </p:nvSpPr>
          <p:spPr>
            <a:xfrm>
              <a:off x="5510085" y="2250891"/>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r>
                <a:rPr lang="it-IT" sz="1600" kern="0" noProof="1">
                  <a:solidFill>
                    <a:srgbClr val="FFFFFF"/>
                  </a:solidFill>
                  <a:latin typeface="Helvetica Light"/>
                  <a:sym typeface="Helvetica Light"/>
                </a:rPr>
                <a:t>VS</a:t>
              </a:r>
            </a:p>
          </p:txBody>
        </p:sp>
      </p:grpSp>
    </p:spTree>
    <p:extLst>
      <p:ext uri="{BB962C8B-B14F-4D97-AF65-F5344CB8AC3E}">
        <p14:creationId xmlns:p14="http://schemas.microsoft.com/office/powerpoint/2010/main" val="3308255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rtlCol="0"/>
          <a:lstStyle/>
          <a:p>
            <a:pPr rtl="0"/>
            <a:fld id="{30999805-9573-4FF5-9AB9-B36A1077C9B1}" type="datetime1">
              <a:rPr lang="it-IT" noProof="1" smtClean="0"/>
              <a:t>24/08/2020</a:t>
            </a:fld>
            <a:endParaRPr lang="it-IT" noProof="1"/>
          </a:p>
        </p:txBody>
      </p:sp>
      <p:sp>
        <p:nvSpPr>
          <p:cNvPr id="4" name="Segnaposto piè di pagina 3"/>
          <p:cNvSpPr>
            <a:spLocks noGrp="1"/>
          </p:cNvSpPr>
          <p:nvPr>
            <p:ph type="ftr" sz="quarter" idx="11"/>
          </p:nvPr>
        </p:nvSpPr>
        <p:spPr/>
        <p:txBody>
          <a:bodyPr rtlCol="0"/>
          <a:lstStyle/>
          <a:p>
            <a:pPr rtl="0"/>
            <a:endParaRPr lang="it-IT" noProof="1"/>
          </a:p>
        </p:txBody>
      </p:sp>
      <p:sp>
        <p:nvSpPr>
          <p:cNvPr id="5" name="Segnaposto numero diapositiva 4"/>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6" name="Titolo 1">
            <a:extLst>
              <a:ext uri="{FF2B5EF4-FFF2-40B4-BE49-F238E27FC236}">
                <a16:creationId xmlns:a16="http://schemas.microsoft.com/office/drawing/2014/main" id="{E2F4516B-8A37-894B-82AE-60204E6767D9}"/>
              </a:ext>
            </a:extLst>
          </p:cNvPr>
          <p:cNvSpPr>
            <a:spLocks noGrp="1"/>
          </p:cNvSpPr>
          <p:nvPr>
            <p:ph type="title"/>
          </p:nvPr>
        </p:nvSpPr>
        <p:spPr>
          <a:xfrm>
            <a:off x="581192" y="702156"/>
            <a:ext cx="11029616" cy="740156"/>
          </a:xfrm>
        </p:spPr>
        <p:txBody>
          <a:bodyPr rtlCol="0" anchor="t">
            <a:normAutofit/>
          </a:bodyPr>
          <a:lstStyle>
            <a:lvl1pPr>
              <a:defRPr sz="3400"/>
            </a:lvl1pPr>
          </a:lstStyle>
          <a:p>
            <a:pPr rtl="0"/>
            <a:r>
              <a:rPr lang="it-IT" noProof="1"/>
              <a:t>Fare clic per modificare lo stile del titolo dello schema</a:t>
            </a:r>
          </a:p>
        </p:txBody>
      </p:sp>
      <p:sp>
        <p:nvSpPr>
          <p:cNvPr id="7" name="Rettangolo 1">
            <a:extLst>
              <a:ext uri="{FF2B5EF4-FFF2-40B4-BE49-F238E27FC236}">
                <a16:creationId xmlns:a16="http://schemas.microsoft.com/office/drawing/2014/main" id="{CC16CE43-CB3C-7544-B05B-0A9F706D6FD8}"/>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970103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magine e titol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4CF97612-7693-41A8-9BF6-6549D1308F1D}" type="datetime1">
              <a:rPr lang="it-IT" noProof="1" smtClean="0"/>
              <a:t>24/08/2020</a:t>
            </a:fld>
            <a:endParaRPr lang="it-IT" noProof="1"/>
          </a:p>
        </p:txBody>
      </p:sp>
      <p:sp>
        <p:nvSpPr>
          <p:cNvPr id="3" name="Segnaposto piè di pagina 2"/>
          <p:cNvSpPr>
            <a:spLocks noGrp="1"/>
          </p:cNvSpPr>
          <p:nvPr>
            <p:ph type="ftr" sz="quarter" idx="11"/>
          </p:nvPr>
        </p:nvSpPr>
        <p:spPr/>
        <p:txBody>
          <a:bodyPr rtlCol="0"/>
          <a:lstStyle/>
          <a:p>
            <a:pPr rtl="0"/>
            <a:endParaRPr lang="it-IT" noProof="1"/>
          </a:p>
        </p:txBody>
      </p:sp>
      <p:sp>
        <p:nvSpPr>
          <p:cNvPr id="4" name="Segnaposto numero diapositiva 3"/>
          <p:cNvSpPr>
            <a:spLocks noGrp="1"/>
          </p:cNvSpPr>
          <p:nvPr>
            <p:ph type="sldNum" sz="quarter" idx="12"/>
          </p:nvPr>
        </p:nvSpPr>
        <p:spPr/>
        <p:txBody>
          <a:bodyPr rtlCol="0"/>
          <a:lstStyle/>
          <a:p>
            <a:pPr rtl="0"/>
            <a:fld id="{3A98EE3D-8CD1-4C3F-BD1C-C98C9596463C}" type="slidenum">
              <a:rPr lang="it-IT" noProof="1" dirty="0" smtClean="0"/>
              <a:t>‹N›</a:t>
            </a:fld>
            <a:endParaRPr lang="it-IT" noProof="1"/>
          </a:p>
        </p:txBody>
      </p:sp>
      <p:sp>
        <p:nvSpPr>
          <p:cNvPr id="6" name="Rettangolo 1">
            <a:extLst>
              <a:ext uri="{FF2B5EF4-FFF2-40B4-BE49-F238E27FC236}">
                <a16:creationId xmlns:a16="http://schemas.microsoft.com/office/drawing/2014/main" id="{8640E59D-783A-C149-B212-716E0C4FE00D}"/>
              </a:ext>
            </a:extLst>
          </p:cNvPr>
          <p:cNvSpPr/>
          <p:nvPr userDrawn="1"/>
        </p:nvSpPr>
        <p:spPr>
          <a:xfrm rot="5400000">
            <a:off x="1660484" y="1257302"/>
            <a:ext cx="2540001" cy="25400"/>
          </a:xfrm>
          <a:prstGeom prst="rect">
            <a:avLst/>
          </a:prstGeom>
          <a:solidFill>
            <a:srgbClr val="24282B"/>
          </a:solidFill>
          <a:ln w="12700">
            <a:miter lim="400000"/>
          </a:ln>
        </p:spPr>
        <p:txBody>
          <a:bodyPr lIns="50800" tIns="50800" rIns="50800" bIns="50800" rtlCol="0" anchor="ctr"/>
          <a:lstStyle/>
          <a:p>
            <a:pPr algn="ctr" rtl="0">
              <a:defRPr sz="3200" spc="0">
                <a:solidFill>
                  <a:srgbClr val="0433FF"/>
                </a:solidFill>
                <a:latin typeface="Helvetica Light"/>
                <a:ea typeface="Helvetica Light"/>
                <a:cs typeface="Helvetica Light"/>
                <a:sym typeface="Helvetica Light"/>
              </a:defRPr>
            </a:pPr>
            <a:endParaRPr lang="it-IT" noProof="1"/>
          </a:p>
        </p:txBody>
      </p:sp>
      <p:sp>
        <p:nvSpPr>
          <p:cNvPr id="12" name="Segnaposto immagine 11">
            <a:extLst>
              <a:ext uri="{FF2B5EF4-FFF2-40B4-BE49-F238E27FC236}">
                <a16:creationId xmlns:a16="http://schemas.microsoft.com/office/drawing/2014/main" id="{4E9C988F-F5FE-BA4D-BDC5-02CCC5D68FF5}"/>
              </a:ext>
            </a:extLst>
          </p:cNvPr>
          <p:cNvSpPr>
            <a:spLocks noGrp="1"/>
          </p:cNvSpPr>
          <p:nvPr>
            <p:ph type="pic" sz="quarter" idx="13"/>
          </p:nvPr>
        </p:nvSpPr>
        <p:spPr>
          <a:xfrm>
            <a:off x="546100" y="520700"/>
            <a:ext cx="4743450" cy="5816600"/>
          </a:xfrm>
          <a:custGeom>
            <a:avLst/>
            <a:gdLst>
              <a:gd name="connsiteX0" fmla="*/ 0 w 4743450"/>
              <a:gd name="connsiteY0" fmla="*/ 0 h 5816600"/>
              <a:gd name="connsiteX1" fmla="*/ 4743450 w 4743450"/>
              <a:gd name="connsiteY1" fmla="*/ 0 h 5816600"/>
              <a:gd name="connsiteX2" fmla="*/ 4743450 w 4743450"/>
              <a:gd name="connsiteY2" fmla="*/ 285838 h 5816600"/>
              <a:gd name="connsiteX3" fmla="*/ 4406308 w 4743450"/>
              <a:gd name="connsiteY3" fmla="*/ 285838 h 5816600"/>
              <a:gd name="connsiteX4" fmla="*/ 4406308 w 4743450"/>
              <a:gd name="connsiteY4" fmla="*/ 666839 h 5816600"/>
              <a:gd name="connsiteX5" fmla="*/ 4743450 w 4743450"/>
              <a:gd name="connsiteY5" fmla="*/ 666839 h 5816600"/>
              <a:gd name="connsiteX6" fmla="*/ 4743450 w 4743450"/>
              <a:gd name="connsiteY6" fmla="*/ 5816600 h 5816600"/>
              <a:gd name="connsiteX7" fmla="*/ 0 w 4743450"/>
              <a:gd name="connsiteY7" fmla="*/ 5816600 h 581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43450" h="5816600">
                <a:moveTo>
                  <a:pt x="0" y="0"/>
                </a:moveTo>
                <a:lnTo>
                  <a:pt x="4743450" y="0"/>
                </a:lnTo>
                <a:lnTo>
                  <a:pt x="4743450" y="285838"/>
                </a:lnTo>
                <a:lnTo>
                  <a:pt x="4406308" y="285838"/>
                </a:lnTo>
                <a:lnTo>
                  <a:pt x="4406308" y="666839"/>
                </a:lnTo>
                <a:lnTo>
                  <a:pt x="4743450" y="666839"/>
                </a:lnTo>
                <a:lnTo>
                  <a:pt x="4743450" y="5816600"/>
                </a:lnTo>
                <a:lnTo>
                  <a:pt x="0" y="5816600"/>
                </a:lnTo>
                <a:close/>
              </a:path>
            </a:pathLst>
          </a:custGeom>
          <a:solidFill>
            <a:schemeClr val="tx2"/>
          </a:solidFill>
        </p:spPr>
        <p:txBody>
          <a:bodyPr wrap="square" rtlCol="0">
            <a:noAutofit/>
          </a:bodyPr>
          <a:lstStyle>
            <a:lvl1pPr marL="0" indent="0" algn="ctr">
              <a:buNone/>
              <a:defRPr>
                <a:solidFill>
                  <a:schemeClr val="bg1"/>
                </a:solidFill>
              </a:defRPr>
            </a:lvl1pPr>
          </a:lstStyle>
          <a:p>
            <a:pPr rtl="0"/>
            <a:r>
              <a:rPr lang="it-IT" noProof="1"/>
              <a:t>Fare clic sull'icona per inserire un'immagine</a:t>
            </a:r>
          </a:p>
        </p:txBody>
      </p:sp>
      <p:sp>
        <p:nvSpPr>
          <p:cNvPr id="14" name="Rettangolo 1">
            <a:extLst>
              <a:ext uri="{FF2B5EF4-FFF2-40B4-BE49-F238E27FC236}">
                <a16:creationId xmlns:a16="http://schemas.microsoft.com/office/drawing/2014/main" id="{4E3F3D93-DB12-4C41-A747-8781702C1204}"/>
              </a:ext>
            </a:extLst>
          </p:cNvPr>
          <p:cNvSpPr/>
          <p:nvPr userDrawn="1"/>
        </p:nvSpPr>
        <p:spPr>
          <a:xfrm>
            <a:off x="4952408" y="806538"/>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
        <p:nvSpPr>
          <p:cNvPr id="16" name="Titolo 1">
            <a:extLst>
              <a:ext uri="{FF2B5EF4-FFF2-40B4-BE49-F238E27FC236}">
                <a16:creationId xmlns:a16="http://schemas.microsoft.com/office/drawing/2014/main" id="{D6C315ED-F22B-A649-80D5-44A63CE74044}"/>
              </a:ext>
            </a:extLst>
          </p:cNvPr>
          <p:cNvSpPr>
            <a:spLocks noGrp="1"/>
          </p:cNvSpPr>
          <p:nvPr>
            <p:ph type="title" hasCustomPrompt="1"/>
          </p:nvPr>
        </p:nvSpPr>
        <p:spPr>
          <a:xfrm>
            <a:off x="6096000" y="702156"/>
            <a:ext cx="6096000" cy="740156"/>
          </a:xfrm>
        </p:spPr>
        <p:txBody>
          <a:bodyPr rtlCol="0" anchor="t">
            <a:normAutofit/>
          </a:bodyPr>
          <a:lstStyle>
            <a:lvl1pPr>
              <a:defRPr sz="3400"/>
            </a:lvl1pPr>
          </a:lstStyle>
          <a:p>
            <a:pPr rtl="0"/>
            <a:r>
              <a:rPr lang="it-IT" noProof="1"/>
              <a:t>INSERIRE QUI IL TITOLO</a:t>
            </a:r>
          </a:p>
        </p:txBody>
      </p:sp>
    </p:spTree>
    <p:extLst>
      <p:ext uri="{BB962C8B-B14F-4D97-AF65-F5344CB8AC3E}">
        <p14:creationId xmlns:p14="http://schemas.microsoft.com/office/powerpoint/2010/main" val="2873204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B5A0FE-CB9C-4AE2-93B6-AF3A6102C714}"/>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9E30F73C-3541-4245-8A07-9D36682E224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98F72112-983A-45EE-A09E-C42E2C90D839}"/>
              </a:ext>
            </a:extLst>
          </p:cNvPr>
          <p:cNvSpPr>
            <a:spLocks noGrp="1"/>
          </p:cNvSpPr>
          <p:nvPr>
            <p:ph type="dt" sz="half" idx="10"/>
          </p:nvPr>
        </p:nvSpPr>
        <p:spPr/>
        <p:txBody>
          <a:bodyPr/>
          <a:lstStyle/>
          <a:p>
            <a:pPr rtl="0"/>
            <a:fld id="{E71F1EF8-0898-4509-BE00-CF438AED9361}"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1D09F22C-904F-4A58-A497-FE97BA2CDA1B}"/>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213EB2D6-FDAC-4843-B3E0-FC4A48BD4DBA}"/>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698F61EF-2B0D-44F5-AEAE-928321000A31}"/>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223543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05A043-E44B-4165-A25F-3867A88D8B6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7FBDDE7C-FCB6-4124-8C95-EF6E3BE44E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BC44917-5B6F-4F3D-ACC3-6C543914DD67}"/>
              </a:ext>
            </a:extLst>
          </p:cNvPr>
          <p:cNvSpPr>
            <a:spLocks noGrp="1"/>
          </p:cNvSpPr>
          <p:nvPr>
            <p:ph type="dt" sz="half" idx="10"/>
          </p:nvPr>
        </p:nvSpPr>
        <p:spPr/>
        <p:txBody>
          <a:bodyPr/>
          <a:lstStyle/>
          <a:p>
            <a:pPr rtl="0"/>
            <a:fld id="{A9201161-BA2D-47D0-8F4F-69E96EE23BB3}"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94B67D12-E07F-4157-912F-DF4271896A0D}"/>
              </a:ext>
            </a:extLst>
          </p:cNvPr>
          <p:cNvSpPr>
            <a:spLocks noGrp="1"/>
          </p:cNvSpPr>
          <p:nvPr>
            <p:ph type="ftr" sz="quarter" idx="11"/>
          </p:nvPr>
        </p:nvSpPr>
        <p:spPr/>
        <p:txBody>
          <a:bodyPr/>
          <a:lstStyle/>
          <a:p>
            <a:pPr rtl="0"/>
            <a:endParaRPr lang="it-IT" noProof="1"/>
          </a:p>
        </p:txBody>
      </p:sp>
      <p:sp>
        <p:nvSpPr>
          <p:cNvPr id="6" name="Segnaposto numero diapositiva 5">
            <a:extLst>
              <a:ext uri="{FF2B5EF4-FFF2-40B4-BE49-F238E27FC236}">
                <a16:creationId xmlns:a16="http://schemas.microsoft.com/office/drawing/2014/main" id="{433E0F84-310D-4516-9F46-691BD7C543BC}"/>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7" name="Rettangolo 1">
            <a:extLst>
              <a:ext uri="{FF2B5EF4-FFF2-40B4-BE49-F238E27FC236}">
                <a16:creationId xmlns:a16="http://schemas.microsoft.com/office/drawing/2014/main" id="{585FE79D-FE34-4031-A851-B853B0CFBF63}"/>
              </a:ext>
            </a:extLst>
          </p:cNvPr>
          <p:cNvSpPr/>
          <p:nvPr userDrawn="1"/>
        </p:nvSpPr>
        <p:spPr>
          <a:xfrm>
            <a:off x="109259" y="5552029"/>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18328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8B7C5C-F442-4F39-B121-A7E42CC8B07E}"/>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E045AD18-7174-4A5E-9637-69CC7307548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a:extLst>
              <a:ext uri="{FF2B5EF4-FFF2-40B4-BE49-F238E27FC236}">
                <a16:creationId xmlns:a16="http://schemas.microsoft.com/office/drawing/2014/main" id="{AC4BDAC6-2D22-405D-9BB0-B4CAB693183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a:extLst>
              <a:ext uri="{FF2B5EF4-FFF2-40B4-BE49-F238E27FC236}">
                <a16:creationId xmlns:a16="http://schemas.microsoft.com/office/drawing/2014/main" id="{8D4771E1-D939-442F-A09D-03765EA9C4A8}"/>
              </a:ext>
            </a:extLst>
          </p:cNvPr>
          <p:cNvSpPr>
            <a:spLocks noGrp="1"/>
          </p:cNvSpPr>
          <p:nvPr>
            <p:ph type="dt" sz="half" idx="10"/>
          </p:nvPr>
        </p:nvSpPr>
        <p:spPr/>
        <p:txBody>
          <a:bodyPr/>
          <a:lstStyle/>
          <a:p>
            <a:pPr rtl="0"/>
            <a:fld id="{D36C318F-B44F-476F-8171-2DE3EA2C4EF1}" type="datetime1">
              <a:rPr lang="it-IT" noProof="1" smtClean="0"/>
              <a:t>24/08/2020</a:t>
            </a:fld>
            <a:endParaRPr lang="it-IT" noProof="1"/>
          </a:p>
        </p:txBody>
      </p:sp>
      <p:sp>
        <p:nvSpPr>
          <p:cNvPr id="6" name="Segnaposto piè di pagina 5">
            <a:extLst>
              <a:ext uri="{FF2B5EF4-FFF2-40B4-BE49-F238E27FC236}">
                <a16:creationId xmlns:a16="http://schemas.microsoft.com/office/drawing/2014/main" id="{774F4BF4-4F46-486C-B1C5-5CEE6F7E6636}"/>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246712B1-4F92-45FB-856B-2D418305563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8" name="Rettangolo 1">
            <a:extLst>
              <a:ext uri="{FF2B5EF4-FFF2-40B4-BE49-F238E27FC236}">
                <a16:creationId xmlns:a16="http://schemas.microsoft.com/office/drawing/2014/main" id="{F2A1089F-CAFC-46C8-A299-AB681C3767A0}"/>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3629133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33DA5E-E450-4ECA-8A9D-81C53DC1BCB3}"/>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1AC80A30-D753-47A4-9B57-05AE55E055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D094E8D-15FB-43C4-B0F3-ABCCD50D007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a:extLst>
              <a:ext uri="{FF2B5EF4-FFF2-40B4-BE49-F238E27FC236}">
                <a16:creationId xmlns:a16="http://schemas.microsoft.com/office/drawing/2014/main" id="{82A8D3FF-51A6-4AE9-BBCE-B5AC0C4D57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F9C84F9-7FB5-4899-BC3C-8BBC0EA1502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a:extLst>
              <a:ext uri="{FF2B5EF4-FFF2-40B4-BE49-F238E27FC236}">
                <a16:creationId xmlns:a16="http://schemas.microsoft.com/office/drawing/2014/main" id="{87FA4A7B-7914-4005-A786-7E9CC870A585}"/>
              </a:ext>
            </a:extLst>
          </p:cNvPr>
          <p:cNvSpPr>
            <a:spLocks noGrp="1"/>
          </p:cNvSpPr>
          <p:nvPr>
            <p:ph type="dt" sz="half" idx="10"/>
          </p:nvPr>
        </p:nvSpPr>
        <p:spPr/>
        <p:txBody>
          <a:bodyPr/>
          <a:lstStyle/>
          <a:p>
            <a:pPr rtl="0"/>
            <a:fld id="{66D8F0D0-BD00-4B59-BEB1-EFBFC9DF4202}" type="datetime1">
              <a:rPr lang="it-IT" noProof="1" smtClean="0"/>
              <a:t>24/08/2020</a:t>
            </a:fld>
            <a:endParaRPr lang="it-IT" noProof="1"/>
          </a:p>
        </p:txBody>
      </p:sp>
      <p:sp>
        <p:nvSpPr>
          <p:cNvPr id="8" name="Segnaposto piè di pagina 7">
            <a:extLst>
              <a:ext uri="{FF2B5EF4-FFF2-40B4-BE49-F238E27FC236}">
                <a16:creationId xmlns:a16="http://schemas.microsoft.com/office/drawing/2014/main" id="{A6A0C279-182D-4C8C-9818-E3349FD0C5FE}"/>
              </a:ext>
            </a:extLst>
          </p:cNvPr>
          <p:cNvSpPr>
            <a:spLocks noGrp="1"/>
          </p:cNvSpPr>
          <p:nvPr>
            <p:ph type="ftr" sz="quarter" idx="11"/>
          </p:nvPr>
        </p:nvSpPr>
        <p:spPr/>
        <p:txBody>
          <a:bodyPr/>
          <a:lstStyle/>
          <a:p>
            <a:pPr rtl="0"/>
            <a:endParaRPr lang="it-IT" noProof="1"/>
          </a:p>
        </p:txBody>
      </p:sp>
      <p:sp>
        <p:nvSpPr>
          <p:cNvPr id="9" name="Segnaposto numero diapositiva 8">
            <a:extLst>
              <a:ext uri="{FF2B5EF4-FFF2-40B4-BE49-F238E27FC236}">
                <a16:creationId xmlns:a16="http://schemas.microsoft.com/office/drawing/2014/main" id="{6452767E-FB57-429E-8EBE-E068460F415E}"/>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10" name="Rettangolo 1">
            <a:extLst>
              <a:ext uri="{FF2B5EF4-FFF2-40B4-BE49-F238E27FC236}">
                <a16:creationId xmlns:a16="http://schemas.microsoft.com/office/drawing/2014/main" id="{4CA7B4F8-AE70-4F85-BCE4-48220A12E58F}"/>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grpSp>
        <p:nvGrpSpPr>
          <p:cNvPr id="11" name="Gruppo 10">
            <a:extLst>
              <a:ext uri="{FF2B5EF4-FFF2-40B4-BE49-F238E27FC236}">
                <a16:creationId xmlns:a16="http://schemas.microsoft.com/office/drawing/2014/main" id="{D527B1A2-6CB8-4864-870D-F3783E4FD68D}"/>
              </a:ext>
            </a:extLst>
          </p:cNvPr>
          <p:cNvGrpSpPr/>
          <p:nvPr userDrawn="1"/>
        </p:nvGrpSpPr>
        <p:grpSpPr>
          <a:xfrm>
            <a:off x="5463336" y="2250891"/>
            <a:ext cx="1016001" cy="3839220"/>
            <a:chOff x="5510085" y="2250891"/>
            <a:chExt cx="1016001" cy="3839220"/>
          </a:xfrm>
        </p:grpSpPr>
        <p:cxnSp>
          <p:nvCxnSpPr>
            <p:cNvPr id="12" name="Connettore diritto 11">
              <a:extLst>
                <a:ext uri="{FF2B5EF4-FFF2-40B4-BE49-F238E27FC236}">
                  <a16:creationId xmlns:a16="http://schemas.microsoft.com/office/drawing/2014/main" id="{4F282CC4-491F-45E1-AFAE-9211E8AB1BD1}"/>
                </a:ext>
              </a:extLst>
            </p:cNvPr>
            <p:cNvCxnSpPr/>
            <p:nvPr/>
          </p:nvCxnSpPr>
          <p:spPr>
            <a:xfrm>
              <a:off x="6018085" y="2340176"/>
              <a:ext cx="0" cy="3749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ttangolo 1">
              <a:extLst>
                <a:ext uri="{FF2B5EF4-FFF2-40B4-BE49-F238E27FC236}">
                  <a16:creationId xmlns:a16="http://schemas.microsoft.com/office/drawing/2014/main" id="{0AE47736-AEA7-4187-9BA2-886D00F13CCA}"/>
                </a:ext>
              </a:extLst>
            </p:cNvPr>
            <p:cNvSpPr/>
            <p:nvPr/>
          </p:nvSpPr>
          <p:spPr>
            <a:xfrm>
              <a:off x="5510085" y="2250891"/>
              <a:ext cx="1016001" cy="381001"/>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r>
                <a:rPr lang="it-IT" sz="1600" kern="0" noProof="1">
                  <a:solidFill>
                    <a:srgbClr val="FFFFFF"/>
                  </a:solidFill>
                  <a:latin typeface="Helvetica Light"/>
                  <a:sym typeface="Helvetica Light"/>
                </a:rPr>
                <a:t>VS</a:t>
              </a:r>
            </a:p>
          </p:txBody>
        </p:sp>
      </p:grpSp>
    </p:spTree>
    <p:extLst>
      <p:ext uri="{BB962C8B-B14F-4D97-AF65-F5344CB8AC3E}">
        <p14:creationId xmlns:p14="http://schemas.microsoft.com/office/powerpoint/2010/main" val="626208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6DB28D-58BD-445B-8875-ADA2F842AD6F}"/>
              </a:ext>
            </a:extLst>
          </p:cNvPr>
          <p:cNvSpPr>
            <a:spLocks noGrp="1"/>
          </p:cNvSpPr>
          <p:nvPr>
            <p:ph type="title"/>
          </p:nvPr>
        </p:nvSpPr>
        <p:spPr/>
        <p:txBody>
          <a:bodyPr/>
          <a:lstStyle/>
          <a:p>
            <a:r>
              <a:rPr lang="it-IT"/>
              <a:t>Fare clic per modificare lo stile del titolo dello schema</a:t>
            </a:r>
            <a:endParaRPr lang="en-GB"/>
          </a:p>
        </p:txBody>
      </p:sp>
      <p:sp>
        <p:nvSpPr>
          <p:cNvPr id="3" name="Segnaposto data 2">
            <a:extLst>
              <a:ext uri="{FF2B5EF4-FFF2-40B4-BE49-F238E27FC236}">
                <a16:creationId xmlns:a16="http://schemas.microsoft.com/office/drawing/2014/main" id="{475646A1-DA13-4983-B282-64224BCED3CE}"/>
              </a:ext>
            </a:extLst>
          </p:cNvPr>
          <p:cNvSpPr>
            <a:spLocks noGrp="1"/>
          </p:cNvSpPr>
          <p:nvPr>
            <p:ph type="dt" sz="half" idx="10"/>
          </p:nvPr>
        </p:nvSpPr>
        <p:spPr/>
        <p:txBody>
          <a:bodyPr/>
          <a:lstStyle/>
          <a:p>
            <a:pPr rtl="0"/>
            <a:fld id="{30999805-9573-4FF5-9AB9-B36A1077C9B1}" type="datetime1">
              <a:rPr lang="it-IT" noProof="1" smtClean="0"/>
              <a:t>24/08/2020</a:t>
            </a:fld>
            <a:endParaRPr lang="it-IT" noProof="1"/>
          </a:p>
        </p:txBody>
      </p:sp>
      <p:sp>
        <p:nvSpPr>
          <p:cNvPr id="4" name="Segnaposto piè di pagina 3">
            <a:extLst>
              <a:ext uri="{FF2B5EF4-FFF2-40B4-BE49-F238E27FC236}">
                <a16:creationId xmlns:a16="http://schemas.microsoft.com/office/drawing/2014/main" id="{4C8EF7B6-319B-4A33-9FA6-96E534FD413A}"/>
              </a:ext>
            </a:extLst>
          </p:cNvPr>
          <p:cNvSpPr>
            <a:spLocks noGrp="1"/>
          </p:cNvSpPr>
          <p:nvPr>
            <p:ph type="ftr" sz="quarter" idx="11"/>
          </p:nvPr>
        </p:nvSpPr>
        <p:spPr/>
        <p:txBody>
          <a:bodyPr/>
          <a:lstStyle/>
          <a:p>
            <a:pPr rtl="0"/>
            <a:endParaRPr lang="it-IT" noProof="1"/>
          </a:p>
        </p:txBody>
      </p:sp>
      <p:sp>
        <p:nvSpPr>
          <p:cNvPr id="5" name="Segnaposto numero diapositiva 4">
            <a:extLst>
              <a:ext uri="{FF2B5EF4-FFF2-40B4-BE49-F238E27FC236}">
                <a16:creationId xmlns:a16="http://schemas.microsoft.com/office/drawing/2014/main" id="{FCD83809-5DEC-41A5-93FF-04936A4FC265}"/>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
        <p:nvSpPr>
          <p:cNvPr id="6" name="Rettangolo 1">
            <a:extLst>
              <a:ext uri="{FF2B5EF4-FFF2-40B4-BE49-F238E27FC236}">
                <a16:creationId xmlns:a16="http://schemas.microsoft.com/office/drawing/2014/main" id="{0A8A1762-6C38-4FB7-802F-14603383E175}"/>
              </a:ext>
            </a:extLst>
          </p:cNvPr>
          <p:cNvSpPr/>
          <p:nvPr userDrawn="1"/>
        </p:nvSpPr>
        <p:spPr>
          <a:xfrm>
            <a:off x="0" y="806538"/>
            <a:ext cx="453601" cy="363044"/>
          </a:xfrm>
          <a:prstGeom prst="rect">
            <a:avLst/>
          </a:prstGeom>
          <a:solidFill>
            <a:schemeClr val="accent1"/>
          </a:solidFill>
          <a:ln w="12700">
            <a:miter lim="400000"/>
          </a:ln>
        </p:spPr>
        <p:txBody>
          <a:bodyPr lIns="25400" tIns="25400" rIns="25400" bIns="25400" rtlCol="0" anchor="ctr"/>
          <a:lstStyle/>
          <a:p>
            <a:pPr algn="ctr" defTabSz="412750" rtl="0" hangingPunct="0">
              <a:defRPr sz="3200" spc="0">
                <a:solidFill>
                  <a:srgbClr val="FFFFFF"/>
                </a:solidFill>
                <a:latin typeface="Helvetica Light"/>
                <a:ea typeface="Helvetica Light"/>
                <a:cs typeface="Helvetica Light"/>
                <a:sym typeface="Helvetica Light"/>
              </a:defRPr>
            </a:pPr>
            <a:endParaRPr lang="it-IT" sz="1600" kern="0" noProof="1">
              <a:solidFill>
                <a:srgbClr val="FFFFFF"/>
              </a:solidFill>
              <a:latin typeface="Helvetica Light"/>
              <a:sym typeface="Helvetica Light"/>
            </a:endParaRPr>
          </a:p>
        </p:txBody>
      </p:sp>
    </p:spTree>
    <p:extLst>
      <p:ext uri="{BB962C8B-B14F-4D97-AF65-F5344CB8AC3E}">
        <p14:creationId xmlns:p14="http://schemas.microsoft.com/office/powerpoint/2010/main" val="168672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3CC7521-E87D-4CCC-AE53-823218C1F317}"/>
              </a:ext>
            </a:extLst>
          </p:cNvPr>
          <p:cNvSpPr>
            <a:spLocks noGrp="1"/>
          </p:cNvSpPr>
          <p:nvPr>
            <p:ph type="dt" sz="half" idx="10"/>
          </p:nvPr>
        </p:nvSpPr>
        <p:spPr/>
        <p:txBody>
          <a:bodyPr/>
          <a:lstStyle/>
          <a:p>
            <a:pPr rtl="0"/>
            <a:fld id="{A3146707-98BC-46B7-A6CC-ECEA345A3384}" type="datetime1">
              <a:rPr lang="it-IT" noProof="1" smtClean="0"/>
              <a:t>24/08/2020</a:t>
            </a:fld>
            <a:endParaRPr lang="it-IT" noProof="1"/>
          </a:p>
        </p:txBody>
      </p:sp>
      <p:sp>
        <p:nvSpPr>
          <p:cNvPr id="3" name="Segnaposto piè di pagina 2">
            <a:extLst>
              <a:ext uri="{FF2B5EF4-FFF2-40B4-BE49-F238E27FC236}">
                <a16:creationId xmlns:a16="http://schemas.microsoft.com/office/drawing/2014/main" id="{2050186B-B167-4C22-A382-DDADF25C35FD}"/>
              </a:ext>
            </a:extLst>
          </p:cNvPr>
          <p:cNvSpPr>
            <a:spLocks noGrp="1"/>
          </p:cNvSpPr>
          <p:nvPr>
            <p:ph type="ftr" sz="quarter" idx="11"/>
          </p:nvPr>
        </p:nvSpPr>
        <p:spPr/>
        <p:txBody>
          <a:bodyPr/>
          <a:lstStyle/>
          <a:p>
            <a:pPr rtl="0"/>
            <a:endParaRPr lang="it-IT" noProof="1"/>
          </a:p>
        </p:txBody>
      </p:sp>
      <p:sp>
        <p:nvSpPr>
          <p:cNvPr id="4" name="Segnaposto numero diapositiva 3">
            <a:extLst>
              <a:ext uri="{FF2B5EF4-FFF2-40B4-BE49-F238E27FC236}">
                <a16:creationId xmlns:a16="http://schemas.microsoft.com/office/drawing/2014/main" id="{25FA7922-0E53-415E-87E1-F6FA69644764}"/>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105823855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047C0-4528-4BB2-9E46-649D9D4BCE2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contenuto 2">
            <a:extLst>
              <a:ext uri="{FF2B5EF4-FFF2-40B4-BE49-F238E27FC236}">
                <a16:creationId xmlns:a16="http://schemas.microsoft.com/office/drawing/2014/main" id="{F1044908-3562-49FC-8EE2-C7E47762D8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a:extLst>
              <a:ext uri="{FF2B5EF4-FFF2-40B4-BE49-F238E27FC236}">
                <a16:creationId xmlns:a16="http://schemas.microsoft.com/office/drawing/2014/main" id="{6C4BE280-0F05-400D-81FE-F6A816877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B66CCC3-3B45-416E-986A-223F44BEF62D}"/>
              </a:ext>
            </a:extLst>
          </p:cNvPr>
          <p:cNvSpPr>
            <a:spLocks noGrp="1"/>
          </p:cNvSpPr>
          <p:nvPr>
            <p:ph type="dt" sz="half" idx="10"/>
          </p:nvPr>
        </p:nvSpPr>
        <p:spPr/>
        <p:txBody>
          <a:bodyPr/>
          <a:lstStyle/>
          <a:p>
            <a:pPr rtl="0"/>
            <a:fld id="{A3146707-98BC-46B7-A6CC-ECEA345A3384}" type="datetime1">
              <a:rPr lang="it-IT" noProof="1" smtClean="0"/>
              <a:t>24/08/2020</a:t>
            </a:fld>
            <a:endParaRPr lang="it-IT" noProof="1"/>
          </a:p>
        </p:txBody>
      </p:sp>
      <p:sp>
        <p:nvSpPr>
          <p:cNvPr id="6" name="Segnaposto piè di pagina 5">
            <a:extLst>
              <a:ext uri="{FF2B5EF4-FFF2-40B4-BE49-F238E27FC236}">
                <a16:creationId xmlns:a16="http://schemas.microsoft.com/office/drawing/2014/main" id="{706E4408-2DD9-47C4-AB3A-CA2EF3084884}"/>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060B4C66-DF32-46B1-8D54-A814C7870556}"/>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353333412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22EB54-8E9E-40CD-800A-D1035A75BD6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GB"/>
          </a:p>
        </p:txBody>
      </p:sp>
      <p:sp>
        <p:nvSpPr>
          <p:cNvPr id="3" name="Segnaposto immagine 2">
            <a:extLst>
              <a:ext uri="{FF2B5EF4-FFF2-40B4-BE49-F238E27FC236}">
                <a16:creationId xmlns:a16="http://schemas.microsoft.com/office/drawing/2014/main" id="{ABB3DDB9-A95E-400A-898C-FFD140BF0B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a:extLst>
              <a:ext uri="{FF2B5EF4-FFF2-40B4-BE49-F238E27FC236}">
                <a16:creationId xmlns:a16="http://schemas.microsoft.com/office/drawing/2014/main" id="{61D442EB-E336-4C4B-932B-AC2AB0BF0A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BCADE2E-93CF-49D5-8063-D6C329BA5789}"/>
              </a:ext>
            </a:extLst>
          </p:cNvPr>
          <p:cNvSpPr>
            <a:spLocks noGrp="1"/>
          </p:cNvSpPr>
          <p:nvPr>
            <p:ph type="dt" sz="half" idx="10"/>
          </p:nvPr>
        </p:nvSpPr>
        <p:spPr/>
        <p:txBody>
          <a:bodyPr/>
          <a:lstStyle/>
          <a:p>
            <a:pPr rtl="0"/>
            <a:fld id="{A3146707-98BC-46B7-A6CC-ECEA345A3384}" type="datetime1">
              <a:rPr lang="it-IT" noProof="1" smtClean="0"/>
              <a:t>24/08/2020</a:t>
            </a:fld>
            <a:endParaRPr lang="it-IT" noProof="1"/>
          </a:p>
        </p:txBody>
      </p:sp>
      <p:sp>
        <p:nvSpPr>
          <p:cNvPr id="6" name="Segnaposto piè di pagina 5">
            <a:extLst>
              <a:ext uri="{FF2B5EF4-FFF2-40B4-BE49-F238E27FC236}">
                <a16:creationId xmlns:a16="http://schemas.microsoft.com/office/drawing/2014/main" id="{F30D7D10-51D0-4AEB-AA91-2BB0B14CB800}"/>
              </a:ext>
            </a:extLst>
          </p:cNvPr>
          <p:cNvSpPr>
            <a:spLocks noGrp="1"/>
          </p:cNvSpPr>
          <p:nvPr>
            <p:ph type="ftr" sz="quarter" idx="11"/>
          </p:nvPr>
        </p:nvSpPr>
        <p:spPr/>
        <p:txBody>
          <a:bodyPr/>
          <a:lstStyle/>
          <a:p>
            <a:pPr rtl="0"/>
            <a:endParaRPr lang="it-IT" noProof="1"/>
          </a:p>
        </p:txBody>
      </p:sp>
      <p:sp>
        <p:nvSpPr>
          <p:cNvPr id="7" name="Segnaposto numero diapositiva 6">
            <a:extLst>
              <a:ext uri="{FF2B5EF4-FFF2-40B4-BE49-F238E27FC236}">
                <a16:creationId xmlns:a16="http://schemas.microsoft.com/office/drawing/2014/main" id="{6B1FACA8-386B-4D47-9267-F913AC2F7C81}"/>
              </a:ext>
            </a:extLst>
          </p:cNvPr>
          <p:cNvSpPr>
            <a:spLocks noGrp="1"/>
          </p:cNvSpPr>
          <p:nvPr>
            <p:ph type="sldNum" sz="quarter" idx="12"/>
          </p:nvPr>
        </p:nvSpPr>
        <p:spPr/>
        <p:txBody>
          <a:body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30166447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492EF52-D337-4A39-AB3C-0E8A62F2A9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GB"/>
          </a:p>
        </p:txBody>
      </p:sp>
      <p:sp>
        <p:nvSpPr>
          <p:cNvPr id="3" name="Segnaposto testo 2">
            <a:extLst>
              <a:ext uri="{FF2B5EF4-FFF2-40B4-BE49-F238E27FC236}">
                <a16:creationId xmlns:a16="http://schemas.microsoft.com/office/drawing/2014/main" id="{58956006-81FE-47F7-88B7-1340A483F3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a:extLst>
              <a:ext uri="{FF2B5EF4-FFF2-40B4-BE49-F238E27FC236}">
                <a16:creationId xmlns:a16="http://schemas.microsoft.com/office/drawing/2014/main" id="{789A139B-86EA-4CB5-9DE4-37DE24A5CE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3146707-98BC-46B7-A6CC-ECEA345A3384}" type="datetime1">
              <a:rPr lang="it-IT" noProof="1" smtClean="0"/>
              <a:t>24/08/2020</a:t>
            </a:fld>
            <a:endParaRPr lang="it-IT" noProof="1"/>
          </a:p>
        </p:txBody>
      </p:sp>
      <p:sp>
        <p:nvSpPr>
          <p:cNvPr id="5" name="Segnaposto piè di pagina 4">
            <a:extLst>
              <a:ext uri="{FF2B5EF4-FFF2-40B4-BE49-F238E27FC236}">
                <a16:creationId xmlns:a16="http://schemas.microsoft.com/office/drawing/2014/main" id="{04F442BB-CBF7-45B7-9469-DBA806EBB3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it-IT" noProof="1"/>
          </a:p>
        </p:txBody>
      </p:sp>
      <p:sp>
        <p:nvSpPr>
          <p:cNvPr id="6" name="Segnaposto numero diapositiva 5">
            <a:extLst>
              <a:ext uri="{FF2B5EF4-FFF2-40B4-BE49-F238E27FC236}">
                <a16:creationId xmlns:a16="http://schemas.microsoft.com/office/drawing/2014/main" id="{AED97361-F7F0-4CA3-B04D-7F898AFF17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3A98EE3D-8CD1-4C3F-BD1C-C98C9596463C}" type="slidenum">
              <a:rPr lang="it-IT" noProof="1" smtClean="0"/>
              <a:t>‹N›</a:t>
            </a:fld>
            <a:endParaRPr lang="it-IT" noProof="1"/>
          </a:p>
        </p:txBody>
      </p:sp>
    </p:spTree>
    <p:extLst>
      <p:ext uri="{BB962C8B-B14F-4D97-AF65-F5344CB8AC3E}">
        <p14:creationId xmlns:p14="http://schemas.microsoft.com/office/powerpoint/2010/main" val="262753537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2" r:id="rId12"/>
    <p:sldLayoutId id="2147483677" r:id="rId13"/>
    <p:sldLayoutId id="2147483684" r:id="rId14"/>
    <p:sldLayoutId id="2147483678" r:id="rId15"/>
    <p:sldLayoutId id="2147483689" r:id="rId16"/>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aisre.i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www.aisre.i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hyperlink" Target="mailto:filippo.marchesani@unich.i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aisre.it/"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isre.it/" TargetMode="Externa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2CA69D-9764-6F43-A39D-17C946E0EF06}"/>
              </a:ext>
            </a:extLst>
          </p:cNvPr>
          <p:cNvSpPr>
            <a:spLocks noGrp="1"/>
          </p:cNvSpPr>
          <p:nvPr>
            <p:ph type="title"/>
          </p:nvPr>
        </p:nvSpPr>
        <p:spPr>
          <a:xfrm>
            <a:off x="4262319" y="2869535"/>
            <a:ext cx="4136138" cy="1613201"/>
          </a:xfrm>
        </p:spPr>
        <p:txBody>
          <a:bodyPr rtlCol="0">
            <a:noAutofit/>
          </a:bodyPr>
          <a:lstStyle/>
          <a:p>
            <a:pPr algn="just" rtl="0"/>
            <a:r>
              <a:rPr lang="it-IT" sz="1600" noProof="1">
                <a:latin typeface="Times New Roman" panose="02020603050405020304" pitchFamily="18" charset="0"/>
                <a:cs typeface="Times New Roman" panose="02020603050405020304" pitchFamily="18" charset="0"/>
              </a:rPr>
              <a:t>Filippo Marchesani, Francesca Masciarelli</a:t>
            </a:r>
          </a:p>
        </p:txBody>
      </p:sp>
      <p:sp>
        <p:nvSpPr>
          <p:cNvPr id="17" name="Segnaposto contenuto 16">
            <a:extLst>
              <a:ext uri="{FF2B5EF4-FFF2-40B4-BE49-F238E27FC236}">
                <a16:creationId xmlns:a16="http://schemas.microsoft.com/office/drawing/2014/main" id="{0919B882-C1F8-4844-A78A-2B21FFE035F9}"/>
              </a:ext>
            </a:extLst>
          </p:cNvPr>
          <p:cNvSpPr>
            <a:spLocks noGrp="1"/>
          </p:cNvSpPr>
          <p:nvPr>
            <p:ph sz="quarter" idx="21"/>
          </p:nvPr>
        </p:nvSpPr>
        <p:spPr>
          <a:xfrm>
            <a:off x="1833767" y="2002642"/>
            <a:ext cx="8873412" cy="1106129"/>
          </a:xfrm>
        </p:spPr>
        <p:txBody>
          <a:bodyPr/>
          <a:lstStyle/>
          <a:p>
            <a:r>
              <a:rPr lang="en-GB" sz="2400" b="1" noProof="1">
                <a:latin typeface="Times New Roman" panose="02020603050405020304" pitchFamily="18" charset="0"/>
                <a:cs typeface="Times New Roman" panose="02020603050405020304" pitchFamily="18" charset="0"/>
              </a:rPr>
              <a:t>Knowledge spillover and city interconnection: The relationship between students’ mobility and high-tech firms in Italian cities</a:t>
            </a:r>
            <a:endParaRPr lang="en-GB" sz="2400" dirty="0"/>
          </a:p>
        </p:txBody>
      </p:sp>
      <p:pic>
        <p:nvPicPr>
          <p:cNvPr id="10" name="Picture 2">
            <a:hlinkClick r:id="rId3"/>
            <a:extLst>
              <a:ext uri="{FF2B5EF4-FFF2-40B4-BE49-F238E27FC236}">
                <a16:creationId xmlns:a16="http://schemas.microsoft.com/office/drawing/2014/main" id="{2D55801F-FA08-442B-8728-30DCA8C8F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2" y="4518983"/>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42CFBC05-9A5B-4F00-BC10-046E18059585}"/>
              </a:ext>
            </a:extLst>
          </p:cNvPr>
          <p:cNvSpPr txBox="1"/>
          <p:nvPr/>
        </p:nvSpPr>
        <p:spPr>
          <a:xfrm>
            <a:off x="5422986" y="5307705"/>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CasellaDiTesto 15">
            <a:extLst>
              <a:ext uri="{FF2B5EF4-FFF2-40B4-BE49-F238E27FC236}">
                <a16:creationId xmlns:a16="http://schemas.microsoft.com/office/drawing/2014/main" id="{50D15E99-1FD7-4A79-AC52-1C64442548BF}"/>
              </a:ext>
            </a:extLst>
          </p:cNvPr>
          <p:cNvSpPr txBox="1"/>
          <p:nvPr/>
        </p:nvSpPr>
        <p:spPr>
          <a:xfrm>
            <a:off x="1034773" y="6503437"/>
            <a:ext cx="10349498" cy="276999"/>
          </a:xfrm>
          <a:prstGeom prst="rect">
            <a:avLst/>
          </a:prstGeom>
          <a:noFill/>
        </p:spPr>
        <p:txBody>
          <a:bodyPr wrap="square">
            <a:spAutoFit/>
          </a:bodyPr>
          <a:lstStyle/>
          <a:p>
            <a:pPr algn="ctr"/>
            <a:r>
              <a:rPr lang="it-IT" sz="1200" i="1" dirty="0">
                <a:effectLst/>
                <a:latin typeface="Times New Roman" panose="02020603050405020304" pitchFamily="18" charset="0"/>
                <a:cs typeface="Times New Roman" panose="02020603050405020304" pitchFamily="18" charset="0"/>
              </a:rPr>
              <a:t>XLI Conferenza Scientifica Annuale: Regioni tra sfide e opportunità inattese</a:t>
            </a:r>
          </a:p>
        </p:txBody>
      </p:sp>
      <p:sp>
        <p:nvSpPr>
          <p:cNvPr id="18" name="Rettangolo 17">
            <a:extLst>
              <a:ext uri="{FF2B5EF4-FFF2-40B4-BE49-F238E27FC236}">
                <a16:creationId xmlns:a16="http://schemas.microsoft.com/office/drawing/2014/main" id="{2C765A34-4585-44CC-8796-78E13D9A65AB}"/>
              </a:ext>
            </a:extLst>
          </p:cNvPr>
          <p:cNvSpPr/>
          <p:nvPr/>
        </p:nvSpPr>
        <p:spPr>
          <a:xfrm>
            <a:off x="5242248" y="333513"/>
            <a:ext cx="1707502" cy="59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044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Preliminary Results (2/2)</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939540"/>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knowledge spillover interconnection between cities is tested by linking knowledge within the spatial context of the city, evaluated by students 'mobility, to the number of high-tech firms</a:t>
            </a:r>
            <a:endParaRPr lang="nb-NO" i="1" dirty="0">
              <a:latin typeface="Times New Roman" panose="02020603050405020304" pitchFamily="18" charset="0"/>
              <a:cs typeface="Times New Roman" panose="02020603050405020304" pitchFamily="18" charset="0"/>
            </a:endParaRPr>
          </a:p>
          <a:p>
            <a:pPr algn="just"/>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preliminary results confirm a relationship between city attraction in terms of students’ mobility and high-tech firms</a:t>
            </a:r>
          </a:p>
          <a:p>
            <a:pPr algn="just"/>
            <a:endParaRPr lang="it-IT"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Furthermore, the presence young entrepreneurship in the city itself influences this relationship.</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7075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Practical implications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031873"/>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Higher level of investment in the high-tech sector leads to a higher level of city attractiveness. Therefore, investing in innovation, R&amp;D or knowledge creation may contribute to city development.</a:t>
            </a:r>
          </a:p>
          <a:p>
            <a:pPr algn="just"/>
            <a:endParaRPr lang="en-GB" sz="2400" dirty="0">
              <a:latin typeface="Times New Roman" panose="02020603050405020304" pitchFamily="18" charset="0"/>
              <a:cs typeface="Times New Roman" panose="02020603050405020304" pitchFamily="18" charset="0"/>
            </a:endParaRPr>
          </a:p>
          <a:p>
            <a:pPr algn="just"/>
            <a:r>
              <a:rPr lang="it-IT" i="1" dirty="0">
                <a:latin typeface="Times New Roman" panose="02020603050405020304" pitchFamily="18" charset="0"/>
                <a:cs typeface="Times New Roman" panose="02020603050405020304" pitchFamily="18" charset="0"/>
              </a:rPr>
              <a:t>(</a:t>
            </a:r>
            <a:r>
              <a:rPr lang="it-IT" i="1" dirty="0" err="1">
                <a:latin typeface="Times New Roman" panose="02020603050405020304" pitchFamily="18" charset="0"/>
                <a:cs typeface="Times New Roman" panose="02020603050405020304" pitchFamily="18" charset="0"/>
              </a:rPr>
              <a:t>Abramovsky</a:t>
            </a:r>
            <a:r>
              <a:rPr lang="it-IT" i="1" dirty="0">
                <a:latin typeface="Times New Roman" panose="02020603050405020304" pitchFamily="18" charset="0"/>
                <a:cs typeface="Times New Roman" panose="02020603050405020304" pitchFamily="18" charset="0"/>
              </a:rPr>
              <a:t> and Simpson 2011, </a:t>
            </a:r>
            <a:r>
              <a:rPr lang="en-US" i="1" dirty="0">
                <a:latin typeface="Times New Roman" panose="02020603050405020304" pitchFamily="18" charset="0"/>
                <a:cs typeface="Times New Roman" panose="02020603050405020304" pitchFamily="18" charset="0"/>
              </a:rPr>
              <a:t>Capello and </a:t>
            </a:r>
            <a:r>
              <a:rPr lang="en-US" i="1" dirty="0" err="1">
                <a:latin typeface="Times New Roman" panose="02020603050405020304" pitchFamily="18" charset="0"/>
                <a:cs typeface="Times New Roman" panose="02020603050405020304" pitchFamily="18" charset="0"/>
              </a:rPr>
              <a:t>Faggian</a:t>
            </a:r>
            <a:r>
              <a:rPr lang="en-US" i="1" dirty="0">
                <a:latin typeface="Times New Roman" panose="02020603050405020304" pitchFamily="18" charset="0"/>
                <a:cs typeface="Times New Roman" panose="02020603050405020304" pitchFamily="18" charset="0"/>
              </a:rPr>
              <a:t> 2005).</a:t>
            </a:r>
            <a:endParaRPr lang="nb-NO" i="1"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The second implication is for cities in terms of exploring the role that cities’ attractiveness plays in supporting the cities development</a:t>
            </a:r>
          </a:p>
          <a:p>
            <a:pPr algn="just"/>
            <a:endParaRPr lang="en-GB" sz="2400" dirty="0">
              <a:latin typeface="Times New Roman" panose="02020603050405020304" pitchFamily="18" charset="0"/>
              <a:cs typeface="Times New Roman" panose="02020603050405020304" pitchFamily="18" charset="0"/>
            </a:endParaRPr>
          </a:p>
          <a:p>
            <a:pPr algn="just"/>
            <a:r>
              <a:rPr lang="en-GB" i="1" dirty="0">
                <a:latin typeface="Times New Roman" panose="02020603050405020304" pitchFamily="18" charset="0"/>
                <a:cs typeface="Times New Roman" panose="02020603050405020304" pitchFamily="18" charset="0"/>
              </a:rPr>
              <a:t>(Richard Florida 2019; Lee, Florida, and Gates 2010)</a:t>
            </a:r>
          </a:p>
          <a:p>
            <a:pPr algn="just"/>
            <a:endParaRPr lang="it-IT" sz="2400" dirty="0">
              <a:latin typeface="Times New Roman" panose="02020603050405020304" pitchFamily="18" charset="0"/>
              <a:cs typeface="Times New Roman" panose="02020603050405020304" pitchFamily="18" charset="0"/>
            </a:endParaRP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7589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Research Limits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551656"/>
            <a:ext cx="10291664" cy="2616101"/>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We focus our research sample on 20 Italian cities with the highest number of university students during a 10-year period (2009-2019). </a:t>
            </a: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We have focused solely on students' mobility in terms of knowledge attraction. We aim to improve this sample in terms of knowledge flow with new variables such as graduate students, workers, and researchers</a:t>
            </a:r>
          </a:p>
          <a:p>
            <a:pPr algn="just"/>
            <a:endParaRPr lang="it-IT" sz="2400" dirty="0">
              <a:latin typeface="Times New Roman" panose="02020603050405020304" pitchFamily="18" charset="0"/>
              <a:cs typeface="Times New Roman" panose="02020603050405020304" pitchFamily="18" charset="0"/>
            </a:endParaRP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4963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contenuto 16">
            <a:extLst>
              <a:ext uri="{FF2B5EF4-FFF2-40B4-BE49-F238E27FC236}">
                <a16:creationId xmlns:a16="http://schemas.microsoft.com/office/drawing/2014/main" id="{0919B882-C1F8-4844-A78A-2B21FFE035F9}"/>
              </a:ext>
            </a:extLst>
          </p:cNvPr>
          <p:cNvSpPr>
            <a:spLocks noGrp="1"/>
          </p:cNvSpPr>
          <p:nvPr>
            <p:ph sz="quarter" idx="21"/>
          </p:nvPr>
        </p:nvSpPr>
        <p:spPr>
          <a:xfrm>
            <a:off x="1772816" y="1757143"/>
            <a:ext cx="8873412" cy="1671857"/>
          </a:xfrm>
        </p:spPr>
        <p:txBody>
          <a:bodyPr/>
          <a:lstStyle/>
          <a:p>
            <a:r>
              <a:rPr lang="en-GB" sz="2800" b="1" noProof="1">
                <a:latin typeface="Times New Roman" panose="02020603050405020304" pitchFamily="18" charset="0"/>
                <a:cs typeface="Times New Roman" panose="02020603050405020304" pitchFamily="18" charset="0"/>
              </a:rPr>
              <a:t>Thanks you for your attention</a:t>
            </a:r>
          </a:p>
          <a:p>
            <a:endParaRPr lang="en-GB" sz="2400" b="1" noProof="1">
              <a:latin typeface="Times New Roman" panose="02020603050405020304" pitchFamily="18" charset="0"/>
              <a:cs typeface="Times New Roman" panose="02020603050405020304" pitchFamily="18" charset="0"/>
            </a:endParaRPr>
          </a:p>
        </p:txBody>
      </p:sp>
      <p:pic>
        <p:nvPicPr>
          <p:cNvPr id="10" name="Picture 2">
            <a:hlinkClick r:id="rId3"/>
            <a:extLst>
              <a:ext uri="{FF2B5EF4-FFF2-40B4-BE49-F238E27FC236}">
                <a16:creationId xmlns:a16="http://schemas.microsoft.com/office/drawing/2014/main" id="{2D55801F-FA08-442B-8728-30DCA8C8F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2" y="4518983"/>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42CFBC05-9A5B-4F00-BC10-046E18059585}"/>
              </a:ext>
            </a:extLst>
          </p:cNvPr>
          <p:cNvSpPr txBox="1"/>
          <p:nvPr/>
        </p:nvSpPr>
        <p:spPr>
          <a:xfrm>
            <a:off x="5422986" y="5307705"/>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CasellaDiTesto 15">
            <a:extLst>
              <a:ext uri="{FF2B5EF4-FFF2-40B4-BE49-F238E27FC236}">
                <a16:creationId xmlns:a16="http://schemas.microsoft.com/office/drawing/2014/main" id="{50D15E99-1FD7-4A79-AC52-1C64442548BF}"/>
              </a:ext>
            </a:extLst>
          </p:cNvPr>
          <p:cNvSpPr txBox="1"/>
          <p:nvPr/>
        </p:nvSpPr>
        <p:spPr>
          <a:xfrm>
            <a:off x="1034773" y="6503437"/>
            <a:ext cx="10349498" cy="276999"/>
          </a:xfrm>
          <a:prstGeom prst="rect">
            <a:avLst/>
          </a:prstGeom>
          <a:noFill/>
        </p:spPr>
        <p:txBody>
          <a:bodyPr wrap="square">
            <a:spAutoFit/>
          </a:bodyPr>
          <a:lstStyle/>
          <a:p>
            <a:pPr algn="ctr"/>
            <a:r>
              <a:rPr lang="it-IT" sz="1200" i="1" dirty="0">
                <a:effectLst/>
                <a:latin typeface="Times New Roman" panose="02020603050405020304" pitchFamily="18" charset="0"/>
                <a:cs typeface="Times New Roman" panose="02020603050405020304" pitchFamily="18" charset="0"/>
              </a:rPr>
              <a:t>XLI Conferenza Scientifica Annuale: Regioni tra sfide e opportunità inattese</a:t>
            </a:r>
          </a:p>
        </p:txBody>
      </p:sp>
      <p:sp>
        <p:nvSpPr>
          <p:cNvPr id="18" name="Rettangolo 17">
            <a:extLst>
              <a:ext uri="{FF2B5EF4-FFF2-40B4-BE49-F238E27FC236}">
                <a16:creationId xmlns:a16="http://schemas.microsoft.com/office/drawing/2014/main" id="{2C765A34-4585-44CC-8796-78E13D9A65AB}"/>
              </a:ext>
            </a:extLst>
          </p:cNvPr>
          <p:cNvSpPr/>
          <p:nvPr/>
        </p:nvSpPr>
        <p:spPr>
          <a:xfrm>
            <a:off x="5242248" y="333513"/>
            <a:ext cx="1707502" cy="59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a:extLst>
              <a:ext uri="{FF2B5EF4-FFF2-40B4-BE49-F238E27FC236}">
                <a16:creationId xmlns:a16="http://schemas.microsoft.com/office/drawing/2014/main" id="{5FF5ED67-3880-45A4-BD90-540E093C3899}"/>
              </a:ext>
            </a:extLst>
          </p:cNvPr>
          <p:cNvSpPr txBox="1"/>
          <p:nvPr/>
        </p:nvSpPr>
        <p:spPr>
          <a:xfrm>
            <a:off x="2369974" y="2750917"/>
            <a:ext cx="8276254" cy="892552"/>
          </a:xfrm>
          <a:prstGeom prst="rect">
            <a:avLst/>
          </a:prstGeom>
          <a:noFill/>
        </p:spPr>
        <p:txBody>
          <a:bodyPr wrap="square">
            <a:spAutoFit/>
          </a:bodyPr>
          <a:lstStyle/>
          <a:p>
            <a:pPr marL="0" indent="0">
              <a:spcBef>
                <a:spcPts val="600"/>
              </a:spcBef>
              <a:buNone/>
            </a:pPr>
            <a:r>
              <a:rPr lang="it-IT" sz="1600" b="1" dirty="0">
                <a:solidFill>
                  <a:schemeClr val="bg1"/>
                </a:solidFill>
                <a:latin typeface="Times New Roman" panose="02020603050405020304" pitchFamily="18" charset="0"/>
                <a:cs typeface="Times New Roman" panose="02020603050405020304" pitchFamily="18" charset="0"/>
              </a:rPr>
              <a:t>Filippo Marchesani</a:t>
            </a:r>
          </a:p>
          <a:p>
            <a:pPr marL="0" indent="0">
              <a:spcBef>
                <a:spcPts val="600"/>
              </a:spcBef>
              <a:buNone/>
            </a:pPr>
            <a:r>
              <a:rPr lang="it-IT" sz="1200" dirty="0" err="1">
                <a:solidFill>
                  <a:schemeClr val="bg1"/>
                </a:solidFill>
                <a:latin typeface="Times New Roman" panose="02020603050405020304" pitchFamily="18" charset="0"/>
                <a:cs typeface="Times New Roman" panose="02020603050405020304" pitchFamily="18" charset="0"/>
              </a:rPr>
              <a:t>Ph.D</a:t>
            </a:r>
            <a:r>
              <a:rPr lang="it-IT" sz="1200" dirty="0">
                <a:solidFill>
                  <a:schemeClr val="bg1"/>
                </a:solidFill>
                <a:latin typeface="Times New Roman" panose="02020603050405020304" pitchFamily="18" charset="0"/>
                <a:cs typeface="Times New Roman" panose="02020603050405020304" pitchFamily="18" charset="0"/>
              </a:rPr>
              <a:t> Accounting Management and Business </a:t>
            </a:r>
            <a:r>
              <a:rPr lang="it-IT" sz="1200" dirty="0" err="1">
                <a:solidFill>
                  <a:schemeClr val="bg1"/>
                </a:solidFill>
                <a:latin typeface="Times New Roman" panose="02020603050405020304" pitchFamily="18" charset="0"/>
                <a:cs typeface="Times New Roman" panose="02020603050405020304" pitchFamily="18" charset="0"/>
              </a:rPr>
              <a:t>Economics</a:t>
            </a:r>
            <a:r>
              <a:rPr lang="it-IT" sz="1200" dirty="0">
                <a:solidFill>
                  <a:schemeClr val="bg1"/>
                </a:solidFill>
                <a:latin typeface="Times New Roman" panose="02020603050405020304" pitchFamily="18" charset="0"/>
                <a:cs typeface="Times New Roman" panose="02020603050405020304" pitchFamily="18" charset="0"/>
              </a:rPr>
              <a:t> – </a:t>
            </a:r>
            <a:r>
              <a:rPr lang="en-GB" sz="1200" dirty="0">
                <a:solidFill>
                  <a:schemeClr val="bg1"/>
                </a:solidFill>
                <a:latin typeface="Times New Roman" panose="02020603050405020304" pitchFamily="18" charset="0"/>
                <a:cs typeface="Times New Roman" panose="02020603050405020304" pitchFamily="18" charset="0"/>
              </a:rPr>
              <a:t>University of University “G. </a:t>
            </a:r>
            <a:r>
              <a:rPr lang="en-GB" sz="1200" dirty="0" err="1">
                <a:solidFill>
                  <a:schemeClr val="bg1"/>
                </a:solidFill>
                <a:latin typeface="Times New Roman" panose="02020603050405020304" pitchFamily="18" charset="0"/>
                <a:cs typeface="Times New Roman" panose="02020603050405020304" pitchFamily="18" charset="0"/>
              </a:rPr>
              <a:t>d’Annunzio</a:t>
            </a:r>
            <a:r>
              <a:rPr lang="en-GB" sz="1200" dirty="0">
                <a:solidFill>
                  <a:schemeClr val="bg1"/>
                </a:solidFill>
                <a:latin typeface="Times New Roman" panose="02020603050405020304" pitchFamily="18" charset="0"/>
                <a:cs typeface="Times New Roman" panose="02020603050405020304" pitchFamily="18" charset="0"/>
              </a:rPr>
              <a:t>” Chieti – Pescara</a:t>
            </a:r>
          </a:p>
          <a:p>
            <a:pPr marL="0" indent="0">
              <a:spcBef>
                <a:spcPts val="600"/>
              </a:spcBef>
              <a:buNone/>
            </a:pPr>
            <a:r>
              <a:rPr lang="it-IT" sz="1400" dirty="0">
                <a:solidFill>
                  <a:schemeClr val="bg1"/>
                </a:solidFill>
                <a:latin typeface="Times New Roman" panose="02020603050405020304" pitchFamily="18" charset="0"/>
                <a:cs typeface="Times New Roman" panose="02020603050405020304" pitchFamily="18" charset="0"/>
              </a:rPr>
              <a:t>     </a:t>
            </a:r>
            <a:r>
              <a:rPr lang="it-IT" sz="1200" dirty="0">
                <a:solidFill>
                  <a:schemeClr val="bg1"/>
                </a:solidFill>
                <a:latin typeface="Times New Roman" panose="02020603050405020304" pitchFamily="18" charset="0"/>
                <a:cs typeface="Times New Roman" panose="02020603050405020304" pitchFamily="18" charset="0"/>
              </a:rPr>
              <a:t>e-mail: </a:t>
            </a:r>
            <a:r>
              <a:rPr lang="it-IT" sz="1200" dirty="0">
                <a:solidFill>
                  <a:schemeClr val="bg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filippo.marchesani@unich.it</a:t>
            </a:r>
            <a:endParaRPr lang="it-IT" sz="1400" dirty="0">
              <a:solidFill>
                <a:schemeClr val="bg1"/>
              </a:solidFill>
              <a:latin typeface="Times New Roman" panose="02020603050405020304" pitchFamily="18" charset="0"/>
              <a:cs typeface="Times New Roman" panose="02020603050405020304" pitchFamily="18" charset="0"/>
            </a:endParaRPr>
          </a:p>
        </p:txBody>
      </p:sp>
      <p:sp>
        <p:nvSpPr>
          <p:cNvPr id="11" name="CasellaDiTesto 10">
            <a:extLst>
              <a:ext uri="{FF2B5EF4-FFF2-40B4-BE49-F238E27FC236}">
                <a16:creationId xmlns:a16="http://schemas.microsoft.com/office/drawing/2014/main" id="{F3241900-CEE5-44C9-ABE6-ED2744F5B4D1}"/>
              </a:ext>
            </a:extLst>
          </p:cNvPr>
          <p:cNvSpPr txBox="1"/>
          <p:nvPr/>
        </p:nvSpPr>
        <p:spPr>
          <a:xfrm>
            <a:off x="2369974" y="3763736"/>
            <a:ext cx="7667732" cy="861774"/>
          </a:xfrm>
          <a:prstGeom prst="rect">
            <a:avLst/>
          </a:prstGeom>
          <a:noFill/>
        </p:spPr>
        <p:txBody>
          <a:bodyPr wrap="square">
            <a:spAutoFit/>
          </a:bodyPr>
          <a:lstStyle/>
          <a:p>
            <a:pPr>
              <a:spcBef>
                <a:spcPts val="600"/>
              </a:spcBef>
            </a:pPr>
            <a:r>
              <a:rPr lang="en-GB" sz="1600" b="1" dirty="0">
                <a:solidFill>
                  <a:schemeClr val="bg1"/>
                </a:solidFill>
                <a:latin typeface="Times New Roman" panose="02020603050405020304" pitchFamily="18" charset="0"/>
                <a:cs typeface="Times New Roman" panose="02020603050405020304" pitchFamily="18" charset="0"/>
              </a:rPr>
              <a:t>Francesca Masciarelli</a:t>
            </a:r>
          </a:p>
          <a:p>
            <a:pPr>
              <a:spcBef>
                <a:spcPts val="600"/>
              </a:spcBef>
            </a:pPr>
            <a:r>
              <a:rPr lang="en-GB" sz="1200" dirty="0">
                <a:solidFill>
                  <a:schemeClr val="bg1"/>
                </a:solidFill>
                <a:latin typeface="Times New Roman" panose="02020603050405020304" pitchFamily="18" charset="0"/>
                <a:cs typeface="Times New Roman" panose="02020603050405020304" pitchFamily="18" charset="0"/>
              </a:rPr>
              <a:t>Associate professor of Management – University of “G. </a:t>
            </a:r>
            <a:r>
              <a:rPr lang="en-GB" sz="1200" dirty="0" err="1">
                <a:solidFill>
                  <a:schemeClr val="bg1"/>
                </a:solidFill>
                <a:latin typeface="Times New Roman" panose="02020603050405020304" pitchFamily="18" charset="0"/>
                <a:cs typeface="Times New Roman" panose="02020603050405020304" pitchFamily="18" charset="0"/>
              </a:rPr>
              <a:t>d’Annunzio</a:t>
            </a:r>
            <a:r>
              <a:rPr lang="en-GB" sz="1200" dirty="0">
                <a:solidFill>
                  <a:schemeClr val="bg1"/>
                </a:solidFill>
                <a:latin typeface="Times New Roman" panose="02020603050405020304" pitchFamily="18" charset="0"/>
                <a:cs typeface="Times New Roman" panose="02020603050405020304" pitchFamily="18" charset="0"/>
              </a:rPr>
              <a:t>” Chieti – Pescara</a:t>
            </a:r>
          </a:p>
          <a:p>
            <a:pPr>
              <a:spcBef>
                <a:spcPts val="600"/>
              </a:spcBef>
            </a:pPr>
            <a:r>
              <a:rPr lang="it-IT" sz="1200" dirty="0">
                <a:solidFill>
                  <a:schemeClr val="bg1"/>
                </a:solidFill>
                <a:latin typeface="Times New Roman" panose="02020603050405020304" pitchFamily="18" charset="0"/>
                <a:cs typeface="Times New Roman" panose="02020603050405020304" pitchFamily="18" charset="0"/>
              </a:rPr>
              <a:t>   e-mail: f.masciarelli@unich.it </a:t>
            </a:r>
          </a:p>
        </p:txBody>
      </p:sp>
    </p:spTree>
    <p:extLst>
      <p:ext uri="{BB962C8B-B14F-4D97-AF65-F5344CB8AC3E}">
        <p14:creationId xmlns:p14="http://schemas.microsoft.com/office/powerpoint/2010/main" val="2953798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Theoretical</a:t>
            </a:r>
            <a:r>
              <a:rPr lang="it-IT" b="1" dirty="0">
                <a:latin typeface="Times New Roman" panose="02020603050405020304" pitchFamily="18" charset="0"/>
                <a:cs typeface="Times New Roman" panose="02020603050405020304" pitchFamily="18" charset="0"/>
              </a:rPr>
              <a:t> Framework (1/2)</a:t>
            </a:r>
            <a:endParaRPr lang="en-GB"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370427"/>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Within economic debates, explanations regarding the regional development highlight the role played by knowledge generation, knowledge inputs and knowledge spillovers in location processes .</a:t>
            </a:r>
          </a:p>
          <a:p>
            <a:pPr marL="0" indent="0" algn="just">
              <a:buNone/>
            </a:pPr>
            <a:endParaRPr lang="nb-NO" i="1" dirty="0">
              <a:latin typeface="Times New Roman" panose="02020603050405020304" pitchFamily="18" charset="0"/>
              <a:cs typeface="Times New Roman" panose="02020603050405020304" pitchFamily="18" charset="0"/>
            </a:endParaRPr>
          </a:p>
          <a:p>
            <a:pPr marL="0" indent="0" algn="just">
              <a:buNone/>
            </a:pPr>
            <a:r>
              <a:rPr lang="nb-NO" i="1" dirty="0">
                <a:latin typeface="Times New Roman" panose="02020603050405020304" pitchFamily="18" charset="0"/>
                <a:cs typeface="Times New Roman" panose="02020603050405020304" pitchFamily="18" charset="0"/>
              </a:rPr>
              <a:t>(A. Faggian &amp; McCann, 2009; Qian et al., 2019). </a:t>
            </a: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it-IT" sz="2400" dirty="0" err="1">
                <a:latin typeface="Times New Roman" panose="02020603050405020304" pitchFamily="18" charset="0"/>
                <a:cs typeface="Times New Roman" panose="02020603050405020304" pitchFamily="18" charset="0"/>
              </a:rPr>
              <a:t>These</a:t>
            </a:r>
            <a:r>
              <a:rPr lang="it-IT" sz="2400" dirty="0">
                <a:latin typeface="Times New Roman" panose="02020603050405020304" pitchFamily="18" charset="0"/>
                <a:cs typeface="Times New Roman" panose="02020603050405020304" pitchFamily="18" charset="0"/>
              </a:rPr>
              <a:t> interactions </a:t>
            </a:r>
            <a:r>
              <a:rPr lang="it-IT" sz="2400" dirty="0" err="1">
                <a:latin typeface="Times New Roman" panose="02020603050405020304" pitchFamily="18" charset="0"/>
                <a:cs typeface="Times New Roman" panose="02020603050405020304" pitchFamily="18" charset="0"/>
              </a:rPr>
              <a:t>affect</a:t>
            </a:r>
            <a:r>
              <a:rPr lang="it-IT" sz="2400" dirty="0">
                <a:latin typeface="Times New Roman" panose="02020603050405020304" pitchFamily="18" charset="0"/>
                <a:cs typeface="Times New Roman" panose="02020603050405020304" pitchFamily="18" charset="0"/>
              </a:rPr>
              <a:t> the </a:t>
            </a:r>
            <a:r>
              <a:rPr lang="it-IT" sz="2400" dirty="0" err="1">
                <a:latin typeface="Times New Roman" panose="02020603050405020304" pitchFamily="18" charset="0"/>
                <a:cs typeface="Times New Roman" panose="02020603050405020304" pitchFamily="18" charset="0"/>
              </a:rPr>
              <a:t>local</a:t>
            </a:r>
            <a:r>
              <a:rPr lang="it-IT" sz="2400" dirty="0">
                <a:latin typeface="Times New Roman" panose="02020603050405020304" pitchFamily="18" charset="0"/>
                <a:cs typeface="Times New Roman" panose="02020603050405020304" pitchFamily="18" charset="0"/>
              </a:rPr>
              <a:t> </a:t>
            </a:r>
            <a:r>
              <a:rPr lang="it-IT" sz="2400" dirty="0" err="1">
                <a:latin typeface="Times New Roman" panose="02020603050405020304" pitchFamily="18" charset="0"/>
                <a:cs typeface="Times New Roman" panose="02020603050405020304" pitchFamily="18" charset="0"/>
              </a:rPr>
              <a:t>development</a:t>
            </a:r>
            <a:r>
              <a:rPr lang="it-IT" sz="2400" dirty="0">
                <a:latin typeface="Times New Roman" panose="02020603050405020304" pitchFamily="18" charset="0"/>
                <a:cs typeface="Times New Roman" panose="02020603050405020304" pitchFamily="18" charset="0"/>
              </a:rPr>
              <a:t> in </a:t>
            </a:r>
            <a:r>
              <a:rPr lang="it-IT" sz="2400" dirty="0" err="1">
                <a:latin typeface="Times New Roman" panose="02020603050405020304" pitchFamily="18" charset="0"/>
                <a:cs typeface="Times New Roman" panose="02020603050405020304" pitchFamily="18" charset="0"/>
              </a:rPr>
              <a:t>terms</a:t>
            </a:r>
            <a:r>
              <a:rPr lang="it-IT" sz="2400" dirty="0">
                <a:latin typeface="Times New Roman" panose="02020603050405020304" pitchFamily="18" charset="0"/>
                <a:cs typeface="Times New Roman" panose="02020603050405020304" pitchFamily="18" charset="0"/>
              </a:rPr>
              <a:t> of knowledge </a:t>
            </a:r>
            <a:r>
              <a:rPr lang="it-IT" sz="2400" dirty="0" err="1">
                <a:latin typeface="Times New Roman" panose="02020603050405020304" pitchFamily="18" charset="0"/>
                <a:cs typeface="Times New Roman" panose="02020603050405020304" pitchFamily="18" charset="0"/>
              </a:rPr>
              <a:t>exchange</a:t>
            </a:r>
            <a:r>
              <a:rPr lang="it-IT" sz="2400" dirty="0">
                <a:latin typeface="Times New Roman" panose="02020603050405020304" pitchFamily="18" charset="0"/>
                <a:cs typeface="Times New Roman" panose="02020603050405020304" pitchFamily="18" charset="0"/>
              </a:rPr>
              <a:t>, industrial clusters, R&amp;D investments and </a:t>
            </a:r>
            <a:r>
              <a:rPr lang="it-IT" sz="2400" dirty="0" err="1">
                <a:latin typeface="Times New Roman" panose="02020603050405020304" pitchFamily="18" charset="0"/>
                <a:cs typeface="Times New Roman" panose="02020603050405020304" pitchFamily="18" charset="0"/>
              </a:rPr>
              <a:t>innovation</a:t>
            </a:r>
            <a:r>
              <a:rPr lang="it-IT" sz="2400" dirty="0">
                <a:latin typeface="Times New Roman" panose="02020603050405020304" pitchFamily="18" charset="0"/>
                <a:cs typeface="Times New Roman" panose="02020603050405020304" pitchFamily="18" charset="0"/>
              </a:rPr>
              <a:t>.</a:t>
            </a:r>
          </a:p>
          <a:p>
            <a:pPr algn="just"/>
            <a:endParaRPr lang="it-IT" sz="2000" i="1" dirty="0">
              <a:latin typeface="Times New Roman" panose="02020603050405020304" pitchFamily="18" charset="0"/>
              <a:cs typeface="Times New Roman" panose="02020603050405020304" pitchFamily="18" charset="0"/>
            </a:endParaRPr>
          </a:p>
          <a:p>
            <a:pPr marL="0" indent="0" algn="just">
              <a:buNone/>
            </a:pPr>
            <a:r>
              <a:rPr lang="it-IT" i="1" dirty="0">
                <a:latin typeface="Times New Roman" panose="02020603050405020304" pitchFamily="18" charset="0"/>
                <a:cs typeface="Times New Roman" panose="02020603050405020304" pitchFamily="18" charset="0"/>
              </a:rPr>
              <a:t>(</a:t>
            </a:r>
            <a:r>
              <a:rPr lang="it-IT" i="1" dirty="0" err="1">
                <a:latin typeface="Times New Roman" panose="02020603050405020304" pitchFamily="18" charset="0"/>
                <a:cs typeface="Times New Roman" panose="02020603050405020304" pitchFamily="18" charset="0"/>
              </a:rPr>
              <a:t>Caragliu</a:t>
            </a:r>
            <a:r>
              <a:rPr lang="it-IT" i="1" dirty="0">
                <a:latin typeface="Times New Roman" panose="02020603050405020304" pitchFamily="18" charset="0"/>
                <a:cs typeface="Times New Roman" panose="02020603050405020304" pitchFamily="18" charset="0"/>
              </a:rPr>
              <a:t> &amp; </a:t>
            </a:r>
            <a:r>
              <a:rPr lang="it-IT" i="1" dirty="0" err="1">
                <a:latin typeface="Times New Roman" panose="02020603050405020304" pitchFamily="18" charset="0"/>
                <a:cs typeface="Times New Roman" panose="02020603050405020304" pitchFamily="18" charset="0"/>
              </a:rPr>
              <a:t>Nijkamp</a:t>
            </a:r>
            <a:r>
              <a:rPr lang="it-IT" i="1" dirty="0">
                <a:latin typeface="Times New Roman" panose="02020603050405020304" pitchFamily="18" charset="0"/>
                <a:cs typeface="Times New Roman" panose="02020603050405020304" pitchFamily="18" charset="0"/>
              </a:rPr>
              <a:t>, 2016; Iammarino &amp; McCann, 2006; </a:t>
            </a:r>
            <a:r>
              <a:rPr lang="it-IT" i="1" dirty="0" err="1">
                <a:latin typeface="Times New Roman" panose="02020603050405020304" pitchFamily="18" charset="0"/>
                <a:cs typeface="Times New Roman" panose="02020603050405020304" pitchFamily="18" charset="0"/>
              </a:rPr>
              <a:t>Abramovsky</a:t>
            </a:r>
            <a:r>
              <a:rPr lang="it-IT" i="1" dirty="0">
                <a:latin typeface="Times New Roman" panose="02020603050405020304" pitchFamily="18" charset="0"/>
                <a:cs typeface="Times New Roman" panose="02020603050405020304" pitchFamily="18" charset="0"/>
              </a:rPr>
              <a:t> &amp; Simpson, 2011; Capello &amp; </a:t>
            </a:r>
            <a:r>
              <a:rPr lang="it-IT" i="1" dirty="0" err="1">
                <a:latin typeface="Times New Roman" panose="02020603050405020304" pitchFamily="18" charset="0"/>
                <a:cs typeface="Times New Roman" panose="02020603050405020304" pitchFamily="18" charset="0"/>
              </a:rPr>
              <a:t>Faggian</a:t>
            </a:r>
            <a:r>
              <a:rPr lang="it-IT" i="1" dirty="0">
                <a:latin typeface="Times New Roman" panose="02020603050405020304" pitchFamily="18" charset="0"/>
                <a:cs typeface="Times New Roman" panose="02020603050405020304" pitchFamily="18" charset="0"/>
              </a:rPr>
              <a:t>, 2005) </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87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Theoretical</a:t>
            </a:r>
            <a:r>
              <a:rPr lang="it-IT" b="1" dirty="0">
                <a:latin typeface="Times New Roman" panose="02020603050405020304" pitchFamily="18" charset="0"/>
                <a:cs typeface="Times New Roman" panose="02020603050405020304" pitchFamily="18" charset="0"/>
              </a:rPr>
              <a:t> Framework (2/2)</a:t>
            </a:r>
            <a:endParaRPr lang="en-GB"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754874"/>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Across-region students ’mobility is crucial to study because the human capital of new generations is one of the most important areas for exploration and development in advanced economies.</a:t>
            </a:r>
          </a:p>
          <a:p>
            <a:pPr marL="0" indent="0" algn="just">
              <a:buNone/>
            </a:pPr>
            <a:endParaRPr lang="nb-NO" i="1" dirty="0">
              <a:latin typeface="Times New Roman" panose="02020603050405020304" pitchFamily="18" charset="0"/>
              <a:cs typeface="Times New Roman" panose="02020603050405020304" pitchFamily="18" charset="0"/>
            </a:endParaRPr>
          </a:p>
          <a:p>
            <a:pPr marL="0" indent="0" algn="just">
              <a:buNone/>
            </a:pPr>
            <a:r>
              <a:rPr lang="nb-NO" i="1" dirty="0">
                <a:latin typeface="Times New Roman" panose="02020603050405020304" pitchFamily="18" charset="0"/>
                <a:cs typeface="Times New Roman" panose="02020603050405020304" pitchFamily="18" charset="0"/>
              </a:rPr>
              <a:t>(Qian et al., 2019)</a:t>
            </a: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Universities play a key role as producers of creative and high human capital that is embodied in their graduates and their staff and that impact on regional economic growth.</a:t>
            </a:r>
          </a:p>
          <a:p>
            <a:pPr algn="just"/>
            <a:endParaRPr lang="it-IT" sz="2000" i="1" dirty="0">
              <a:latin typeface="Times New Roman" panose="02020603050405020304" pitchFamily="18" charset="0"/>
              <a:cs typeface="Times New Roman" panose="02020603050405020304" pitchFamily="18" charset="0"/>
            </a:endParaRPr>
          </a:p>
          <a:p>
            <a:pPr algn="just"/>
            <a:r>
              <a:rPr lang="en-GB" i="1" dirty="0">
                <a:latin typeface="Times New Roman" panose="02020603050405020304" pitchFamily="18" charset="0"/>
                <a:cs typeface="Times New Roman" panose="02020603050405020304" pitchFamily="18" charset="0"/>
              </a:rPr>
              <a:t>(Richard Florida, 1995; Lee, Florida, &amp; Gates, 2010; </a:t>
            </a:r>
            <a:r>
              <a:rPr lang="en-GB" i="1" dirty="0" err="1">
                <a:latin typeface="Times New Roman" panose="02020603050405020304" pitchFamily="18" charset="0"/>
                <a:cs typeface="Times New Roman" panose="02020603050405020304" pitchFamily="18" charset="0"/>
              </a:rPr>
              <a:t>Sedlacek</a:t>
            </a:r>
            <a:r>
              <a:rPr lang="en-GB" i="1" dirty="0">
                <a:latin typeface="Times New Roman" panose="02020603050405020304" pitchFamily="18" charset="0"/>
                <a:cs typeface="Times New Roman" panose="02020603050405020304" pitchFamily="18" charset="0"/>
              </a:rPr>
              <a:t>, 2013) </a:t>
            </a: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354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Research Questions (1/2):</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708708"/>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This work aims to comprehend how much the attractiveness of the city, measured by the high-tech firms number, is capable of attracting human capital.</a:t>
            </a: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nb-NO" sz="2500" dirty="0">
              <a:latin typeface="Times New Roman" panose="02020603050405020304" pitchFamily="18" charset="0"/>
              <a:cs typeface="Times New Roman" panose="02020603050405020304" pitchFamily="18" charset="0"/>
            </a:endParaRPr>
          </a:p>
          <a:p>
            <a:pPr marL="0" indent="0" algn="just">
              <a:buNone/>
            </a:pPr>
            <a:endParaRPr lang="nb-NO" sz="2800" dirty="0">
              <a:latin typeface="Times New Roman" panose="02020603050405020304" pitchFamily="18" charset="0"/>
              <a:cs typeface="Times New Roman" panose="02020603050405020304" pitchFamily="18" charset="0"/>
            </a:endParaRPr>
          </a:p>
          <a:p>
            <a:pPr algn="just"/>
            <a:r>
              <a:rPr lang="it-IT"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RQ1: How the presences of high-tech firms helps the attraction  of human capital in terms of university students?</a:t>
            </a: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9486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Research Questions (2/2):</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4124206"/>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Another important aspect of the development of the territory is the ability to attract and train young entrepreneurs </a:t>
            </a:r>
          </a:p>
          <a:p>
            <a:pPr marL="0" indent="0" algn="just">
              <a:buNone/>
            </a:pPr>
            <a:endParaRPr lang="nb-NO" i="1" dirty="0">
              <a:latin typeface="Times New Roman" panose="02020603050405020304" pitchFamily="18" charset="0"/>
              <a:cs typeface="Times New Roman" panose="02020603050405020304" pitchFamily="18" charset="0"/>
            </a:endParaRPr>
          </a:p>
          <a:p>
            <a:pPr algn="just"/>
            <a:r>
              <a:rPr lang="nb-NO" i="1" dirty="0">
                <a:latin typeface="Times New Roman" panose="02020603050405020304" pitchFamily="18" charset="0"/>
                <a:cs typeface="Times New Roman" panose="02020603050405020304" pitchFamily="18" charset="0"/>
              </a:rPr>
              <a:t>(</a:t>
            </a:r>
            <a:r>
              <a:rPr lang="en-GB" i="1" dirty="0" err="1">
                <a:latin typeface="Times New Roman" panose="02020603050405020304" pitchFamily="18" charset="0"/>
                <a:cs typeface="Times New Roman" panose="02020603050405020304" pitchFamily="18" charset="0"/>
              </a:rPr>
              <a:t>Chigunta</a:t>
            </a:r>
            <a:r>
              <a:rPr lang="en-GB" i="1" dirty="0">
                <a:latin typeface="Times New Roman" panose="02020603050405020304" pitchFamily="18" charset="0"/>
                <a:cs typeface="Times New Roman" panose="02020603050405020304" pitchFamily="18" charset="0"/>
              </a:rPr>
              <a:t>, 2002</a:t>
            </a:r>
            <a:r>
              <a:rPr lang="nb-NO" i="1" dirty="0">
                <a:latin typeface="Times New Roman" panose="02020603050405020304" pitchFamily="18" charset="0"/>
                <a:cs typeface="Times New Roman" panose="02020603050405020304" pitchFamily="18" charset="0"/>
              </a:rPr>
              <a:t>). </a:t>
            </a: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Youth entrepreneurship impacts the city attraction in terms of new opportunities and job satisfaction, and we hypothesize the following: </a:t>
            </a:r>
          </a:p>
          <a:p>
            <a:pPr algn="just"/>
            <a:endParaRPr lang="it-IT" sz="2400" dirty="0">
              <a:latin typeface="Times New Roman" panose="02020603050405020304" pitchFamily="18" charset="0"/>
              <a:cs typeface="Times New Roman" panose="02020603050405020304" pitchFamily="18" charset="0"/>
            </a:endParaRPr>
          </a:p>
          <a:p>
            <a:pPr algn="just"/>
            <a:r>
              <a:rPr lang="it-IT" sz="2400" b="1" i="1" dirty="0">
                <a:latin typeface="Times New Roman" panose="02020603050405020304" pitchFamily="18" charset="0"/>
                <a:cs typeface="Times New Roman" panose="02020603050405020304" pitchFamily="18" charset="0"/>
              </a:rPr>
              <a:t>RQ:  </a:t>
            </a:r>
            <a:r>
              <a:rPr lang="en-GB" sz="2400" b="1" i="1" dirty="0">
                <a:latin typeface="Times New Roman" panose="02020603050405020304" pitchFamily="18" charset="0"/>
                <a:cs typeface="Times New Roman" panose="02020603050405020304" pitchFamily="18" charset="0"/>
              </a:rPr>
              <a:t>How existence of a large number of youth entrepreneurs in the cities impact on the relationship between high-tech firms and students’ mobility?</a:t>
            </a:r>
            <a:endParaRPr lang="it-IT" sz="2400" b="1" i="1" dirty="0">
              <a:latin typeface="Times New Roman" panose="02020603050405020304" pitchFamily="18" charset="0"/>
              <a:cs typeface="Times New Roman" panose="02020603050405020304" pitchFamily="18" charset="0"/>
            </a:endParaRP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3509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it-IT" b="1" dirty="0" err="1">
                <a:latin typeface="Times New Roman" panose="02020603050405020304" pitchFamily="18" charset="0"/>
                <a:cs typeface="Times New Roman" panose="02020603050405020304" pitchFamily="18" charset="0"/>
              </a:rPr>
              <a:t>Methodology</a:t>
            </a:r>
            <a:r>
              <a:rPr lang="it-IT" b="1" dirty="0">
                <a:latin typeface="Times New Roman" panose="02020603050405020304" pitchFamily="18" charset="0"/>
                <a:cs typeface="Times New Roman" panose="02020603050405020304" pitchFamily="18" charset="0"/>
              </a:rPr>
              <a:t> </a:t>
            </a:r>
            <a:endParaRPr lang="en-GB" b="1"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2122448"/>
            <a:ext cx="10291664" cy="3939540"/>
          </a:xfrm>
          <a:prstGeom prst="rect">
            <a:avLst/>
          </a:prstGeom>
          <a:noFill/>
        </p:spPr>
        <p:txBody>
          <a:bodyPr wrap="square" rtlCol="0">
            <a:spAutoFit/>
          </a:bodyPr>
          <a:lstStyle/>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Spatial panel-data method </a:t>
            </a:r>
            <a:r>
              <a:rPr lang="en-GB" sz="2400" dirty="0">
                <a:latin typeface="Times New Roman" panose="02020603050405020304" pitchFamily="18" charset="0"/>
                <a:cs typeface="Times New Roman" panose="02020603050405020304" pitchFamily="18" charset="0"/>
              </a:rPr>
              <a:t>has been used to verify the research framework and hypotheses.</a:t>
            </a:r>
          </a:p>
          <a:p>
            <a:pPr marL="0" indent="0" algn="just">
              <a:buNone/>
            </a:pPr>
            <a:endParaRPr lang="nb-NO"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Sample:</a:t>
            </a:r>
          </a:p>
          <a:p>
            <a:pPr marL="342900" indent="-342900" algn="just">
              <a:buFont typeface="Arial" panose="020B0604020202020204" pitchFamily="34" charset="0"/>
              <a:buChar char="•"/>
            </a:pPr>
            <a:endParaRPr lang="en-GB" sz="2400" b="1" dirty="0">
              <a:latin typeface="Times New Roman" panose="02020603050405020304" pitchFamily="18" charset="0"/>
              <a:cs typeface="Times New Roman" panose="02020603050405020304" pitchFamily="18" charset="0"/>
            </a:endParaRPr>
          </a:p>
          <a:p>
            <a:pPr algn="just"/>
            <a:r>
              <a:rPr lang="en-GB" sz="2400" dirty="0">
                <a:latin typeface="Times New Roman" panose="02020603050405020304" pitchFamily="18" charset="0"/>
                <a:cs typeface="Times New Roman" panose="02020603050405020304" pitchFamily="18" charset="0"/>
              </a:rPr>
              <a:t>          20 Italian cities with the highest number of university students </a:t>
            </a:r>
          </a:p>
          <a:p>
            <a:pPr algn="just"/>
            <a:r>
              <a:rPr lang="en-GB" sz="2400" dirty="0">
                <a:latin typeface="Times New Roman" panose="02020603050405020304" pitchFamily="18" charset="0"/>
                <a:cs typeface="Times New Roman" panose="02020603050405020304" pitchFamily="18" charset="0"/>
              </a:rPr>
              <a:t>          10 years period (2009 – 2019)</a:t>
            </a:r>
          </a:p>
          <a:p>
            <a:pPr algn="just"/>
            <a:r>
              <a:rPr lang="en-GB" sz="2400" dirty="0">
                <a:latin typeface="Times New Roman" panose="02020603050405020304" pitchFamily="18" charset="0"/>
                <a:cs typeface="Times New Roman" panose="02020603050405020304" pitchFamily="18" charset="0"/>
              </a:rPr>
              <a:t>          Students Mobility (National Student Clearinghouse)</a:t>
            </a:r>
          </a:p>
          <a:p>
            <a:pPr algn="just"/>
            <a:r>
              <a:rPr lang="en-GB" sz="2400" dirty="0">
                <a:latin typeface="Times New Roman" panose="02020603050405020304" pitchFamily="18" charset="0"/>
                <a:cs typeface="Times New Roman" panose="02020603050405020304" pitchFamily="18" charset="0"/>
              </a:rPr>
              <a:t>          Firms (Business Register ASIA, Chamber of Commerce and ISTAT)</a:t>
            </a: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432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Variables:</a:t>
            </a:r>
          </a:p>
        </p:txBody>
      </p:sp>
      <p:sp>
        <p:nvSpPr>
          <p:cNvPr id="5" name="CasellaDiTesto 4">
            <a:extLst>
              <a:ext uri="{FF2B5EF4-FFF2-40B4-BE49-F238E27FC236}">
                <a16:creationId xmlns:a16="http://schemas.microsoft.com/office/drawing/2014/main" id="{D6A434B9-71BE-4F6E-A962-57BDBFC0D7FD}"/>
              </a:ext>
            </a:extLst>
          </p:cNvPr>
          <p:cNvSpPr txBox="1"/>
          <p:nvPr/>
        </p:nvSpPr>
        <p:spPr>
          <a:xfrm>
            <a:off x="838200" y="1950425"/>
            <a:ext cx="10291664" cy="4924425"/>
          </a:xfrm>
          <a:prstGeom prst="rect">
            <a:avLst/>
          </a:prstGeom>
          <a:noFill/>
        </p:spPr>
        <p:txBody>
          <a:bodyPr wrap="square" rtlCol="0">
            <a:spAutoFit/>
          </a:bodyPr>
          <a:lstStyle/>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Dependent Variable         </a:t>
            </a:r>
            <a:r>
              <a:rPr lang="en-GB" sz="2400" dirty="0">
                <a:latin typeface="Times New Roman" panose="02020603050405020304" pitchFamily="18" charset="0"/>
                <a:cs typeface="Times New Roman" panose="02020603050405020304" pitchFamily="18" charset="0"/>
              </a:rPr>
              <a:t>Students flow inbound</a:t>
            </a:r>
          </a:p>
          <a:p>
            <a:pPr marL="342900" indent="-342900" algn="just">
              <a:buFont typeface="Arial" panose="020B0604020202020204" pitchFamily="34" charset="0"/>
              <a:buChar char="•"/>
            </a:pPr>
            <a:endParaRPr lang="en-GB" sz="2400" b="1"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Independent Variables:   </a:t>
            </a:r>
            <a:r>
              <a:rPr lang="en-GB" sz="2400" dirty="0">
                <a:latin typeface="Times New Roman" panose="02020603050405020304" pitchFamily="18" charset="0"/>
                <a:cs typeface="Times New Roman" panose="02020603050405020304" pitchFamily="18" charset="0"/>
              </a:rPr>
              <a:t>New High-Firms; Youth Entrepreneurship </a:t>
            </a:r>
          </a:p>
          <a:p>
            <a:pPr algn="just"/>
            <a:endParaRPr lang="nb-NO" i="1" dirty="0">
              <a:latin typeface="Times New Roman" panose="02020603050405020304" pitchFamily="18" charset="0"/>
              <a:cs typeface="Times New Roman" panose="02020603050405020304" pitchFamily="18" charset="0"/>
            </a:endParaRPr>
          </a:p>
          <a:p>
            <a:pPr algn="just"/>
            <a:r>
              <a:rPr lang="nb-NO" i="1" dirty="0">
                <a:latin typeface="Times New Roman" panose="02020603050405020304" pitchFamily="18" charset="0"/>
                <a:cs typeface="Times New Roman" panose="02020603050405020304" pitchFamily="18" charset="0"/>
              </a:rPr>
              <a:t> _______________________________________________________________________________________</a:t>
            </a:r>
          </a:p>
          <a:p>
            <a:pPr algn="just"/>
            <a:endParaRPr lang="nb-N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GB" sz="2400" b="1" dirty="0">
                <a:latin typeface="Times New Roman" panose="02020603050405020304" pitchFamily="18" charset="0"/>
                <a:cs typeface="Times New Roman" panose="02020603050405020304" pitchFamily="18" charset="0"/>
              </a:rPr>
              <a:t>Control Variables:</a:t>
            </a:r>
          </a:p>
          <a:p>
            <a:pPr marL="342900" indent="-342900" algn="just">
              <a:buFont typeface="Arial" panose="020B0604020202020204" pitchFamily="34" charset="0"/>
              <a:buChar char="•"/>
            </a:pPr>
            <a:endParaRPr lang="en-GB" sz="2400" b="1" dirty="0">
              <a:latin typeface="Times New Roman" panose="02020603050405020304" pitchFamily="18" charset="0"/>
              <a:cs typeface="Times New Roman" panose="02020603050405020304" pitchFamily="18" charset="0"/>
            </a:endParaRP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Employment:</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Workers in the city</a:t>
            </a: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GDP:</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Gross Domestic Product </a:t>
            </a:r>
          </a:p>
          <a:p>
            <a:pPr algn="just"/>
            <a:r>
              <a:rPr lang="en-GB" sz="2400" b="1" dirty="0">
                <a:latin typeface="Times New Roman" panose="02020603050405020304" pitchFamily="18" charset="0"/>
                <a:cs typeface="Times New Roman" panose="02020603050405020304" pitchFamily="18" charset="0"/>
              </a:rPr>
              <a:t>   </a:t>
            </a:r>
            <a:r>
              <a:rPr lang="en-GB" sz="2400" u="sng" dirty="0">
                <a:latin typeface="Times New Roman" panose="02020603050405020304" pitchFamily="18" charset="0"/>
                <a:cs typeface="Times New Roman" panose="02020603050405020304" pitchFamily="18" charset="0"/>
              </a:rPr>
              <a:t>Migration:</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Migration flow from other cities </a:t>
            </a:r>
          </a:p>
          <a:p>
            <a:pPr algn="just"/>
            <a:r>
              <a:rPr lang="en-GB" sz="2400" b="1" dirty="0">
                <a:latin typeface="Times New Roman" panose="02020603050405020304" pitchFamily="18" charset="0"/>
                <a:cs typeface="Times New Roman" panose="02020603050405020304" pitchFamily="18" charset="0"/>
              </a:rPr>
              <a:t>   </a:t>
            </a:r>
            <a:r>
              <a:rPr lang="en-GB" sz="2400" u="sng" dirty="0" err="1">
                <a:latin typeface="Times New Roman" panose="02020603050405020304" pitchFamily="18" charset="0"/>
                <a:cs typeface="Times New Roman" panose="02020603050405020304" pitchFamily="18" charset="0"/>
              </a:rPr>
              <a:t>NewFirms</a:t>
            </a:r>
            <a:r>
              <a:rPr lang="en-GB" sz="2400" u="sng" dirty="0">
                <a:latin typeface="Times New Roman" panose="02020603050405020304" pitchFamily="18" charset="0"/>
                <a:cs typeface="Times New Roman" panose="02020603050405020304" pitchFamily="18" charset="0"/>
              </a:rPr>
              <a:t>:</a:t>
            </a:r>
            <a:r>
              <a:rPr lang="en-GB" sz="2400"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GB"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                New firms in the city</a:t>
            </a:r>
          </a:p>
          <a:p>
            <a:pPr algn="just"/>
            <a:r>
              <a:rPr lang="en-GB" sz="2400" b="1" dirty="0">
                <a:latin typeface="Times New Roman" panose="02020603050405020304" pitchFamily="18" charset="0"/>
                <a:cs typeface="Times New Roman" panose="02020603050405020304" pitchFamily="18" charset="0"/>
              </a:rPr>
              <a:t>   </a:t>
            </a:r>
            <a:r>
              <a:rPr lang="en-GB" sz="2400" u="sng" dirty="0" err="1">
                <a:latin typeface="Times New Roman" panose="02020603050405020304" pitchFamily="18" charset="0"/>
                <a:cs typeface="Times New Roman" panose="02020603050405020304" pitchFamily="18" charset="0"/>
              </a:rPr>
              <a:t>TotalStudents</a:t>
            </a:r>
            <a:r>
              <a:rPr lang="en-GB" sz="2400" b="1"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Total students in the city</a:t>
            </a:r>
            <a:endParaRPr lang="it-IT" sz="2000" dirty="0">
              <a:latin typeface="Times New Roman" panose="02020603050405020304" pitchFamily="18" charset="0"/>
              <a:cs typeface="Times New Roman" panose="02020603050405020304" pitchFamily="18" charset="0"/>
            </a:endParaRPr>
          </a:p>
          <a:p>
            <a:endParaRPr lang="en-GB" dirty="0"/>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080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6A401B-CCCD-45B1-8024-08FBB1F490BD}"/>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Operationalization of the variables</a:t>
            </a:r>
          </a:p>
        </p:txBody>
      </p:sp>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FCCDF162-CE60-4210-B2BD-9D19EFEED4A1}"/>
                  </a:ext>
                </a:extLst>
              </p:cNvPr>
              <p:cNvSpPr txBox="1"/>
              <p:nvPr/>
            </p:nvSpPr>
            <p:spPr>
              <a:xfrm>
                <a:off x="838200" y="2122448"/>
                <a:ext cx="10291664" cy="3783087"/>
              </a:xfrm>
              <a:prstGeom prst="rect">
                <a:avLst/>
              </a:prstGeom>
              <a:noFill/>
            </p:spPr>
            <p:txBody>
              <a:bodyPr wrap="square" rtlCol="0">
                <a:spAutoFit/>
              </a:bodyPr>
              <a:lstStyle/>
              <a:p>
                <a:pPr marL="342900" indent="-342900" algn="just">
                  <a:buFont typeface="Arial" panose="020B0604020202020204" pitchFamily="34" charset="0"/>
                  <a:buChar char="•"/>
                </a:pPr>
                <a:r>
                  <a:rPr lang="en-GB" sz="2400" dirty="0">
                    <a:latin typeface="Times New Roman" panose="02020603050405020304" pitchFamily="18" charset="0"/>
                    <a:cs typeface="Times New Roman" panose="02020603050405020304" pitchFamily="18" charset="0"/>
                  </a:rPr>
                  <a:t>Our paper follow the approach of Lee and Yu (2010) suggesting the Spatial autoregressive (SAR) models for panel data with city effects and SAR disturbance.</a:t>
                </a:r>
              </a:p>
              <a:p>
                <a:pPr marL="342900" indent="-342900" algn="just">
                  <a:buFont typeface="Arial" panose="020B0604020202020204" pitchFamily="34" charset="0"/>
                  <a:buChar char="•"/>
                </a:pPr>
                <a:endParaRPr lang="nb-NO" i="1" dirty="0">
                  <a:latin typeface="Times New Roman" panose="02020603050405020304" pitchFamily="18" charset="0"/>
                  <a:cs typeface="Times New Roman" panose="02020603050405020304" pitchFamily="18" charset="0"/>
                </a:endParaRPr>
              </a:p>
              <a:p>
                <a:pPr marL="0" indent="0" algn="just">
                  <a:buNone/>
                </a:pPr>
                <a:endParaRPr lang="nb-N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it-IT" sz="2400" b="1" dirty="0">
                    <a:latin typeface="Times New Roman" panose="02020603050405020304" pitchFamily="18" charset="0"/>
                    <a:cs typeface="Times New Roman" panose="02020603050405020304" pitchFamily="18" charset="0"/>
                  </a:rPr>
                  <a:t>Formula:</a:t>
                </a:r>
              </a:p>
              <a:p>
                <a:pPr marL="0" indent="0" algn="just">
                  <a:buNone/>
                </a:pPr>
                <a:endParaRPr lang="it-IT" sz="2000" dirty="0">
                  <a:latin typeface="Times New Roman" panose="02020603050405020304" pitchFamily="18" charset="0"/>
                  <a:cs typeface="Times New Roman" panose="02020603050405020304" pitchFamily="18" charset="0"/>
                </a:endParaRPr>
              </a:p>
              <a:p>
                <a:pPr marL="0" indent="0" algn="just">
                  <a:buNone/>
                </a:pPr>
                <a:endParaRPr lang="it-IT" sz="2000" dirty="0">
                  <a:latin typeface="Times New Roman" panose="02020603050405020304" pitchFamily="18" charset="0"/>
                  <a:cs typeface="Times New Roman" panose="02020603050405020304" pitchFamily="18" charset="0"/>
                </a:endParaRPr>
              </a:p>
              <a:p>
                <a:pPr indent="180340" algn="just">
                  <a:lnSpc>
                    <a:spcPts val="1400"/>
                  </a:lnSpc>
                  <a:spcBef>
                    <a:spcPts val="300"/>
                  </a:spcBef>
                  <a:spcAft>
                    <a:spcPts val="300"/>
                  </a:spcAft>
                </a:pPr>
                <a14:m>
                  <m:oMathPara xmlns:m="http://schemas.openxmlformats.org/officeDocument/2006/math">
                    <m:oMathParaPr>
                      <m:jc m:val="centerGroup"/>
                    </m:oMathParaPr>
                    <m:oMath xmlns:m="http://schemas.openxmlformats.org/officeDocument/2006/math">
                      <m:sSub>
                        <m:sSubPr>
                          <m:ctrlPr>
                            <a:rPr lang="en-GB"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𝑙𝑛𝑆𝑀</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𝛾</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𝑊</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𝑙𝑛𝑆𝑀</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𝛽</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1</m:t>
                          </m:r>
                        </m:sub>
                      </m:sSub>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𝑙𝑛𝐻𝑇𝐹𝑖𝑟𝑚</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𝛽</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2</m:t>
                          </m:r>
                        </m:sub>
                      </m:sSub>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𝑙𝑛𝐻𝑇𝐹𝑖𝑟𝑚</m:t>
                          </m:r>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2</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𝛽</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3</m:t>
                          </m:r>
                        </m:sub>
                      </m:sSub>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𝑙𝑛𝑌𝑜𝑢𝑡h𝐸𝑛𝑡𝑟</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𝑋</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𝛿</m:t>
                      </m:r>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𝛼</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m:t>
                          </m:r>
                        </m:sub>
                      </m:s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GB"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𝜀</m:t>
                          </m:r>
                        </m:e>
                        <m:sub>
                          <m:r>
                            <a:rPr lang="en-GB" sz="1800" i="1">
                              <a:effectLst/>
                              <a:latin typeface="Cambria Math" panose="02040503050406030204" pitchFamily="18" charset="0"/>
                              <a:ea typeface="Times New Roman" panose="02020603050405020304" pitchFamily="18" charset="0"/>
                              <a:cs typeface="Times New Roman" panose="02020603050405020304" pitchFamily="18" charset="0"/>
                            </a:rPr>
                            <m:t>𝑐𝑡</m:t>
                          </m:r>
                        </m:sub>
                      </m:sSub>
                    </m:oMath>
                  </m:oMathPara>
                </a14:m>
                <a:endParaRPr lang="en-GB" sz="1800" dirty="0">
                  <a:effectLst/>
                  <a:latin typeface="Consolas" panose="020B0609020204030204" pitchFamily="49" charset="0"/>
                  <a:ea typeface="Times New Roman" panose="02020603050405020304" pitchFamily="18" charset="0"/>
                  <a:cs typeface="Times New Roman" panose="02020603050405020304" pitchFamily="18" charset="0"/>
                </a:endParaRPr>
              </a:p>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en-GB" sz="1800" i="1">
                              <a:effectLst/>
                              <a:latin typeface="Cambria Math" panose="02040503050406030204" pitchFamily="18" charset="0"/>
                              <a:ea typeface="Calibri" panose="020F0502020204030204" pitchFamily="34" charset="0"/>
                            </a:rPr>
                          </m:ctrlPr>
                        </m:sSubPr>
                        <m:e>
                          <m:r>
                            <a:rPr lang="en-GB" sz="1800" i="1">
                              <a:effectLst/>
                              <a:latin typeface="Cambria Math" panose="02040503050406030204" pitchFamily="18" charset="0"/>
                              <a:ea typeface="Calibri" panose="020F0502020204030204" pitchFamily="34" charset="0"/>
                            </a:rPr>
                            <m:t>𝜀</m:t>
                          </m:r>
                        </m:e>
                        <m:sub>
                          <m:r>
                            <a:rPr lang="en-GB" sz="1800" i="1">
                              <a:effectLst/>
                              <a:latin typeface="Cambria Math" panose="02040503050406030204" pitchFamily="18" charset="0"/>
                              <a:ea typeface="Calibri" panose="020F0502020204030204" pitchFamily="34" charset="0"/>
                            </a:rPr>
                            <m:t>𝑐𝑡</m:t>
                          </m:r>
                        </m:sub>
                      </m:sSub>
                      <m:r>
                        <a:rPr lang="en-GB" sz="1800" i="1">
                          <a:effectLst/>
                          <a:latin typeface="Cambria Math" panose="02040503050406030204" pitchFamily="18" charset="0"/>
                          <a:ea typeface="Calibri" panose="020F0502020204030204" pitchFamily="34" charset="0"/>
                        </a:rPr>
                        <m:t>=</m:t>
                      </m:r>
                      <m:r>
                        <a:rPr lang="en-GB" sz="1800" i="1">
                          <a:effectLst/>
                          <a:latin typeface="Cambria Math" panose="02040503050406030204" pitchFamily="18" charset="0"/>
                          <a:ea typeface="Calibri" panose="020F0502020204030204" pitchFamily="34" charset="0"/>
                        </a:rPr>
                        <m:t>𝜌</m:t>
                      </m:r>
                      <m:sSub>
                        <m:sSubPr>
                          <m:ctrlPr>
                            <a:rPr lang="en-GB" sz="1800" i="1">
                              <a:effectLst/>
                              <a:latin typeface="Cambria Math" panose="02040503050406030204" pitchFamily="18" charset="0"/>
                              <a:ea typeface="Calibri" panose="020F0502020204030204" pitchFamily="34" charset="0"/>
                            </a:rPr>
                          </m:ctrlPr>
                        </m:sSubPr>
                        <m:e>
                          <m:r>
                            <a:rPr lang="en-GB" sz="1800" i="1">
                              <a:effectLst/>
                              <a:latin typeface="Cambria Math" panose="02040503050406030204" pitchFamily="18" charset="0"/>
                              <a:ea typeface="Calibri" panose="020F0502020204030204" pitchFamily="34" charset="0"/>
                            </a:rPr>
                            <m:t>𝑊</m:t>
                          </m:r>
                        </m:e>
                        <m:sub>
                          <m:r>
                            <a:rPr lang="en-GB" sz="1800" i="1">
                              <a:effectLst/>
                              <a:latin typeface="Cambria Math" panose="02040503050406030204" pitchFamily="18" charset="0"/>
                              <a:ea typeface="Calibri" panose="020F0502020204030204" pitchFamily="34" charset="0"/>
                            </a:rPr>
                            <m:t>𝑐</m:t>
                          </m:r>
                        </m:sub>
                      </m:sSub>
                      <m:sSub>
                        <m:sSubPr>
                          <m:ctrlPr>
                            <a:rPr lang="en-GB" sz="1800" i="1">
                              <a:effectLst/>
                              <a:latin typeface="Cambria Math" panose="02040503050406030204" pitchFamily="18" charset="0"/>
                              <a:ea typeface="Calibri" panose="020F0502020204030204" pitchFamily="34" charset="0"/>
                            </a:rPr>
                          </m:ctrlPr>
                        </m:sSubPr>
                        <m:e>
                          <m:r>
                            <a:rPr lang="en-GB" sz="1800" i="1">
                              <a:effectLst/>
                              <a:latin typeface="Cambria Math" panose="02040503050406030204" pitchFamily="18" charset="0"/>
                              <a:ea typeface="Calibri" panose="020F0502020204030204" pitchFamily="34" charset="0"/>
                            </a:rPr>
                            <m:t>𝜀</m:t>
                          </m:r>
                        </m:e>
                        <m:sub>
                          <m:r>
                            <a:rPr lang="en-GB" sz="1800" i="1">
                              <a:effectLst/>
                              <a:latin typeface="Cambria Math" panose="02040503050406030204" pitchFamily="18" charset="0"/>
                              <a:ea typeface="Calibri" panose="020F0502020204030204" pitchFamily="34" charset="0"/>
                            </a:rPr>
                            <m:t>𝑐𝑡</m:t>
                          </m:r>
                        </m:sub>
                      </m:sSub>
                      <m:r>
                        <a:rPr lang="en-GB" sz="1800" i="1">
                          <a:effectLst/>
                          <a:latin typeface="Cambria Math" panose="02040503050406030204" pitchFamily="18" charset="0"/>
                          <a:ea typeface="Calibri" panose="020F0502020204030204" pitchFamily="34" charset="0"/>
                        </a:rPr>
                        <m:t>+</m:t>
                      </m:r>
                      <m:sSub>
                        <m:sSubPr>
                          <m:ctrlPr>
                            <a:rPr lang="en-GB" sz="1800" i="1">
                              <a:effectLst/>
                              <a:latin typeface="Cambria Math" panose="02040503050406030204" pitchFamily="18" charset="0"/>
                              <a:ea typeface="Calibri" panose="020F0502020204030204" pitchFamily="34" charset="0"/>
                            </a:rPr>
                          </m:ctrlPr>
                        </m:sSubPr>
                        <m:e>
                          <m:r>
                            <a:rPr lang="en-GB" sz="1800" i="1">
                              <a:effectLst/>
                              <a:latin typeface="Cambria Math" panose="02040503050406030204" pitchFamily="18" charset="0"/>
                              <a:ea typeface="Calibri" panose="020F0502020204030204" pitchFamily="34" charset="0"/>
                            </a:rPr>
                            <m:t>𝜗</m:t>
                          </m:r>
                        </m:e>
                        <m:sub>
                          <m:r>
                            <a:rPr lang="en-GB" sz="1800" i="1">
                              <a:effectLst/>
                              <a:latin typeface="Cambria Math" panose="02040503050406030204" pitchFamily="18" charset="0"/>
                              <a:ea typeface="Calibri" panose="020F0502020204030204" pitchFamily="34" charset="0"/>
                            </a:rPr>
                            <m:t>𝑐𝑡</m:t>
                          </m:r>
                        </m:sub>
                      </m:sSub>
                      <m:r>
                        <a:rPr lang="en-GB" sz="1800" i="1">
                          <a:effectLst/>
                          <a:latin typeface="Cambria Math" panose="02040503050406030204" pitchFamily="18" charset="0"/>
                          <a:ea typeface="Calibri" panose="020F0502020204030204" pitchFamily="34" charset="0"/>
                        </a:rPr>
                        <m:t>, </m:t>
                      </m:r>
                      <m:r>
                        <a:rPr lang="en-GB" sz="1800" i="1">
                          <a:effectLst/>
                          <a:latin typeface="Cambria Math" panose="02040503050406030204" pitchFamily="18" charset="0"/>
                          <a:ea typeface="Calibri" panose="020F0502020204030204" pitchFamily="34" charset="0"/>
                        </a:rPr>
                        <m:t>𝑡</m:t>
                      </m:r>
                      <m:r>
                        <a:rPr lang="en-GB" sz="1800" i="1">
                          <a:effectLst/>
                          <a:latin typeface="Cambria Math" panose="02040503050406030204" pitchFamily="18" charset="0"/>
                          <a:ea typeface="Calibri" panose="020F0502020204030204" pitchFamily="34" charset="0"/>
                        </a:rPr>
                        <m:t>=1, 2,…, </m:t>
                      </m:r>
                      <m:r>
                        <a:rPr lang="en-GB" sz="1800" i="1">
                          <a:effectLst/>
                          <a:latin typeface="Cambria Math" panose="02040503050406030204" pitchFamily="18" charset="0"/>
                          <a:ea typeface="Calibri" panose="020F0502020204030204" pitchFamily="34" charset="0"/>
                        </a:rPr>
                        <m:t>𝑇</m:t>
                      </m:r>
                      <m:r>
                        <a:rPr lang="en-GB" sz="1800" i="1">
                          <a:effectLst/>
                          <a:latin typeface="Cambria Math" panose="02040503050406030204" pitchFamily="18" charset="0"/>
                          <a:ea typeface="Calibri" panose="020F0502020204030204" pitchFamily="34" charset="0"/>
                        </a:rPr>
                        <m:t> </m:t>
                      </m:r>
                      <m:r>
                        <a:rPr lang="en-GB" sz="1800" i="1">
                          <a:effectLst/>
                          <a:latin typeface="Cambria Math" panose="02040503050406030204" pitchFamily="18" charset="0"/>
                          <a:ea typeface="Calibri" panose="020F0502020204030204" pitchFamily="34" charset="0"/>
                        </a:rPr>
                        <m:t>𝑎𝑛𝑑</m:t>
                      </m:r>
                      <m:r>
                        <a:rPr lang="en-GB" sz="1800" i="1">
                          <a:effectLst/>
                          <a:latin typeface="Cambria Math" panose="02040503050406030204" pitchFamily="18" charset="0"/>
                          <a:ea typeface="Calibri" panose="020F0502020204030204" pitchFamily="34" charset="0"/>
                        </a:rPr>
                        <m:t> </m:t>
                      </m:r>
                      <m:r>
                        <a:rPr lang="en-GB" sz="1800" i="1">
                          <a:effectLst/>
                          <a:latin typeface="Cambria Math" panose="02040503050406030204" pitchFamily="18" charset="0"/>
                          <a:ea typeface="Calibri" panose="020F0502020204030204" pitchFamily="34" charset="0"/>
                        </a:rPr>
                        <m:t>𝑐</m:t>
                      </m:r>
                      <m:r>
                        <a:rPr lang="en-GB" sz="1800" i="1">
                          <a:effectLst/>
                          <a:latin typeface="Cambria Math" panose="02040503050406030204" pitchFamily="18" charset="0"/>
                          <a:ea typeface="Calibri" panose="020F0502020204030204" pitchFamily="34" charset="0"/>
                        </a:rPr>
                        <m:t> </m:t>
                      </m:r>
                      <m:r>
                        <a:rPr lang="en-GB" sz="1800" i="1">
                          <a:effectLst/>
                          <a:latin typeface="Cambria Math" panose="02040503050406030204" pitchFamily="18" charset="0"/>
                          <a:ea typeface="Calibri" panose="020F0502020204030204" pitchFamily="34" charset="0"/>
                        </a:rPr>
                        <m:t>𝑖𝑠</m:t>
                      </m:r>
                      <m:r>
                        <a:rPr lang="en-GB" sz="1800" i="1">
                          <a:effectLst/>
                          <a:latin typeface="Cambria Math" panose="02040503050406030204" pitchFamily="18" charset="0"/>
                          <a:ea typeface="Calibri" panose="020F0502020204030204" pitchFamily="34" charset="0"/>
                        </a:rPr>
                        <m:t> </m:t>
                      </m:r>
                      <m:r>
                        <a:rPr lang="en-GB" sz="1800" i="1">
                          <a:effectLst/>
                          <a:latin typeface="Cambria Math" panose="02040503050406030204" pitchFamily="18" charset="0"/>
                          <a:ea typeface="Calibri" panose="020F0502020204030204" pitchFamily="34" charset="0"/>
                        </a:rPr>
                        <m:t>𝑐𝑖𝑡𝑦</m:t>
                      </m:r>
                    </m:oMath>
                  </m:oMathPara>
                </a14:m>
                <a:endParaRPr lang="en-GB" sz="1800" dirty="0">
                  <a:effectLst/>
                  <a:latin typeface="Times New Roman" panose="02020603050405020304" pitchFamily="18" charset="0"/>
                  <a:ea typeface="Times New Roman" panose="02020603050405020304" pitchFamily="18" charset="0"/>
                </a:endParaRPr>
              </a:p>
              <a:p>
                <a:endParaRPr lang="en-GB" dirty="0"/>
              </a:p>
            </p:txBody>
          </p:sp>
        </mc:Choice>
        <mc:Fallback xmlns="">
          <p:sp>
            <p:nvSpPr>
              <p:cNvPr id="4" name="CasellaDiTesto 3">
                <a:extLst>
                  <a:ext uri="{FF2B5EF4-FFF2-40B4-BE49-F238E27FC236}">
                    <a16:creationId xmlns:a16="http://schemas.microsoft.com/office/drawing/2014/main" id="{FCCDF162-CE60-4210-B2BD-9D19EFEED4A1}"/>
                  </a:ext>
                </a:extLst>
              </p:cNvPr>
              <p:cNvSpPr txBox="1">
                <a:spLocks noRot="1" noChangeAspect="1" noMove="1" noResize="1" noEditPoints="1" noAdjustHandles="1" noChangeArrowheads="1" noChangeShapeType="1" noTextEdit="1"/>
              </p:cNvSpPr>
              <p:nvPr/>
            </p:nvSpPr>
            <p:spPr>
              <a:xfrm>
                <a:off x="838200" y="2122448"/>
                <a:ext cx="10291664" cy="3783087"/>
              </a:xfrm>
              <a:prstGeom prst="rect">
                <a:avLst/>
              </a:prstGeom>
              <a:blipFill>
                <a:blip r:embed="rId2"/>
                <a:stretch>
                  <a:fillRect l="-829" t="-1288" r="-889"/>
                </a:stretch>
              </a:blipFill>
            </p:spPr>
            <p:txBody>
              <a:bodyPr/>
              <a:lstStyle/>
              <a:p>
                <a:r>
                  <a:rPr lang="en-GB">
                    <a:noFill/>
                  </a:rPr>
                  <a:t> </a:t>
                </a:r>
              </a:p>
            </p:txBody>
          </p:sp>
        </mc:Fallback>
      </mc:AlternateContent>
      <p:pic>
        <p:nvPicPr>
          <p:cNvPr id="6" name="Picture 2">
            <a:hlinkClick r:id="rId3"/>
            <a:extLst>
              <a:ext uri="{FF2B5EF4-FFF2-40B4-BE49-F238E27FC236}">
                <a16:creationId xmlns:a16="http://schemas.microsoft.com/office/drawing/2014/main" id="{6EF34BCC-4C03-4CBA-A45B-B6C2FA67CF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803FC039-8CA0-4B02-9041-A4E44D8B0F5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984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A5F403D8-E0FC-4446-A929-3FE66E6AAAC4}"/>
              </a:ext>
            </a:extLst>
          </p:cNvPr>
          <p:cNvSpPr>
            <a:spLocks noGrp="1"/>
          </p:cNvSpPr>
          <p:nvPr>
            <p:ph type="title"/>
          </p:nvPr>
        </p:nvSpPr>
        <p:spPr/>
        <p:txBody>
          <a:bodyPr/>
          <a:lstStyle/>
          <a:p>
            <a:r>
              <a:rPr lang="en-GB" b="1" dirty="0">
                <a:latin typeface="Times New Roman" panose="02020603050405020304" pitchFamily="18" charset="0"/>
                <a:cs typeface="Times New Roman" panose="02020603050405020304" pitchFamily="18" charset="0"/>
              </a:rPr>
              <a:t>Preliminary Results (1/2)</a:t>
            </a:r>
          </a:p>
        </p:txBody>
      </p:sp>
      <p:pic>
        <p:nvPicPr>
          <p:cNvPr id="7" name="Picture 2">
            <a:hlinkClick r:id="rId2"/>
            <a:extLst>
              <a:ext uri="{FF2B5EF4-FFF2-40B4-BE49-F238E27FC236}">
                <a16:creationId xmlns:a16="http://schemas.microsoft.com/office/drawing/2014/main" id="{AA1F7414-0527-43E5-A6F8-0EBD57E95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360" y="290927"/>
            <a:ext cx="752475" cy="7524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ECC9AEBA-8FAB-409D-8D5A-6C0D1F44F810}"/>
              </a:ext>
            </a:extLst>
          </p:cNvPr>
          <p:cNvSpPr txBox="1"/>
          <p:nvPr/>
        </p:nvSpPr>
        <p:spPr>
          <a:xfrm>
            <a:off x="10594806" y="1043402"/>
            <a:ext cx="1379582" cy="477054"/>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1"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A.I.S.Re</a:t>
            </a:r>
            <a:endParaRPr kumimoji="0" lang="en-US" altLang="en-US" sz="25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6" name="Segnaposto contenuto 6" descr="Immagine che contiene screenshot&#10;&#10;Descrizione generata automaticamente">
            <a:extLst>
              <a:ext uri="{FF2B5EF4-FFF2-40B4-BE49-F238E27FC236}">
                <a16:creationId xmlns:a16="http://schemas.microsoft.com/office/drawing/2014/main" id="{4B827941-F9D7-4214-826B-5D1C55F9CC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404" y="1690687"/>
            <a:ext cx="5192840" cy="4607475"/>
          </a:xfrm>
          <a:prstGeom prst="rect">
            <a:avLst/>
          </a:prstGeom>
        </p:spPr>
      </p:pic>
      <p:pic>
        <p:nvPicPr>
          <p:cNvPr id="2" name="Immagine 1" descr="Immagine che contiene testo, mappa&#10;&#10;Descrizione generata automaticamente">
            <a:extLst>
              <a:ext uri="{FF2B5EF4-FFF2-40B4-BE49-F238E27FC236}">
                <a16:creationId xmlns:a16="http://schemas.microsoft.com/office/drawing/2014/main" id="{77F31F5D-ED18-4058-9E67-212FC2445C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2951" y="1994555"/>
            <a:ext cx="5627245" cy="4110986"/>
          </a:xfrm>
          <a:prstGeom prst="rect">
            <a:avLst/>
          </a:prstGeom>
        </p:spPr>
      </p:pic>
    </p:spTree>
    <p:extLst>
      <p:ext uri="{BB962C8B-B14F-4D97-AF65-F5344CB8AC3E}">
        <p14:creationId xmlns:p14="http://schemas.microsoft.com/office/powerpoint/2010/main" val="23939317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D76AEDE5-E9AF-4E9F-97C3-19B848D35A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35A0B9-5F49-415F-9BEE-591FDACE98D1}">
  <ds:schemaRefs>
    <ds:schemaRef ds:uri="http://schemas.microsoft.com/sharepoint/v3/contenttype/forms"/>
  </ds:schemaRefs>
</ds:datastoreItem>
</file>

<file path=customXml/itemProps3.xml><?xml version="1.0" encoding="utf-8"?>
<ds:datastoreItem xmlns:ds="http://schemas.openxmlformats.org/officeDocument/2006/customXml" ds:itemID="{ADC43B05-D266-4257-98DE-FF9D8CEDAE76}">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
  <TotalTime>62</TotalTime>
  <Words>920</Words>
  <Application>Microsoft Office PowerPoint</Application>
  <PresentationFormat>Widescreen</PresentationFormat>
  <Paragraphs>112</Paragraphs>
  <Slides>13</Slides>
  <Notes>2</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13</vt:i4>
      </vt:variant>
    </vt:vector>
  </HeadingPairs>
  <TitlesOfParts>
    <vt:vector size="22" baseType="lpstr">
      <vt:lpstr>Arial</vt:lpstr>
      <vt:lpstr>Calibri</vt:lpstr>
      <vt:lpstr>Calibri Light</vt:lpstr>
      <vt:lpstr>Cambria Math</vt:lpstr>
      <vt:lpstr>Consolas</vt:lpstr>
      <vt:lpstr>Helvetica Light</vt:lpstr>
      <vt:lpstr>Times New Roman</vt:lpstr>
      <vt:lpstr>Wingdings 2</vt:lpstr>
      <vt:lpstr>Tema di Office</vt:lpstr>
      <vt:lpstr>Filippo Marchesani, Francesca Masciarelli</vt:lpstr>
      <vt:lpstr>Theoretical Framework (1/2)</vt:lpstr>
      <vt:lpstr>Theoretical Framework (2/2)</vt:lpstr>
      <vt:lpstr>Research Questions (1/2):</vt:lpstr>
      <vt:lpstr>Research Questions (2/2):</vt:lpstr>
      <vt:lpstr>Methodology </vt:lpstr>
      <vt:lpstr>Variables:</vt:lpstr>
      <vt:lpstr>Operationalization of the variables</vt:lpstr>
      <vt:lpstr>Preliminary Results (1/2)</vt:lpstr>
      <vt:lpstr>Preliminary Results (2/2)</vt:lpstr>
      <vt:lpstr>Practical implications</vt:lpstr>
      <vt:lpstr>Research Limits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spillover and city interconnection: The relationship between students’ mobility and high-tech firms in Italian cities di vendita</dc:title>
  <dc:creator>Filippo Marchesani</dc:creator>
  <cp:lastModifiedBy>Filippo Marchesani</cp:lastModifiedBy>
  <cp:revision>9</cp:revision>
  <dcterms:created xsi:type="dcterms:W3CDTF">2020-08-22T13:07:10Z</dcterms:created>
  <dcterms:modified xsi:type="dcterms:W3CDTF">2020-08-24T09:00:18Z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