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93" r:id="rId2"/>
    <p:sldId id="256" r:id="rId3"/>
    <p:sldId id="311" r:id="rId4"/>
    <p:sldId id="274" r:id="rId5"/>
    <p:sldId id="313" r:id="rId6"/>
    <p:sldId id="318" r:id="rId7"/>
    <p:sldId id="278" r:id="rId8"/>
    <p:sldId id="319" r:id="rId9"/>
    <p:sldId id="320" r:id="rId10"/>
    <p:sldId id="266" r:id="rId11"/>
    <p:sldId id="257" r:id="rId12"/>
    <p:sldId id="322" r:id="rId13"/>
    <p:sldId id="263" r:id="rId14"/>
    <p:sldId id="264" r:id="rId15"/>
    <p:sldId id="330" r:id="rId16"/>
    <p:sldId id="286" r:id="rId17"/>
    <p:sldId id="323" r:id="rId18"/>
    <p:sldId id="324" r:id="rId19"/>
    <p:sldId id="325" r:id="rId20"/>
    <p:sldId id="326" r:id="rId21"/>
    <p:sldId id="327" r:id="rId22"/>
    <p:sldId id="328" r:id="rId23"/>
    <p:sldId id="272" r:id="rId24"/>
    <p:sldId id="297" r:id="rId25"/>
    <p:sldId id="292" r:id="rId26"/>
    <p:sldId id="329" r:id="rId27"/>
    <p:sldId id="265" r:id="rId28"/>
    <p:sldId id="299"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8" autoAdjust="0"/>
    <p:restoredTop sz="94660"/>
  </p:normalViewPr>
  <p:slideViewPr>
    <p:cSldViewPr snapToGrid="0">
      <p:cViewPr varScale="1">
        <p:scale>
          <a:sx n="114" d="100"/>
          <a:sy n="114" d="100"/>
        </p:scale>
        <p:origin x="4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E:\Antonella\old%20pc\quarantena\Gabriela_Nino\tabelle_francisco.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b="1">
                <a:solidFill>
                  <a:srgbClr val="002060"/>
                </a:solidFill>
              </a:rPr>
              <a:t>Share</a:t>
            </a:r>
            <a:r>
              <a:rPr lang="it-IT" b="1" baseline="0">
                <a:solidFill>
                  <a:srgbClr val="002060"/>
                </a:solidFill>
              </a:rPr>
              <a:t> of NEETs in 2017</a:t>
            </a:r>
            <a:endParaRPr lang="it-IT" b="1">
              <a:solidFill>
                <a:srgbClr val="002060"/>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spPr>
            <a:solidFill>
              <a:schemeClr val="accent1"/>
            </a:solidFill>
            <a:ln>
              <a:noFill/>
            </a:ln>
            <a:effectLst/>
          </c:spPr>
          <c:invertIfNegative val="0"/>
          <c:cat>
            <c:strRef>
              <c:f>Foglio2!$B$6:$B$37</c:f>
              <c:strCache>
                <c:ptCount val="32"/>
                <c:pt idx="0">
                  <c:v>European Union - 28 countries</c:v>
                </c:pt>
                <c:pt idx="1">
                  <c:v>Belgium</c:v>
                </c:pt>
                <c:pt idx="2">
                  <c:v>Bulgaria</c:v>
                </c:pt>
                <c:pt idx="3">
                  <c:v>Czechia</c:v>
                </c:pt>
                <c:pt idx="4">
                  <c:v>Denmark</c:v>
                </c:pt>
                <c:pt idx="5">
                  <c:v>Germany </c:v>
                </c:pt>
                <c:pt idx="6">
                  <c:v>Estonia</c:v>
                </c:pt>
                <c:pt idx="7">
                  <c:v>Ireland</c:v>
                </c:pt>
                <c:pt idx="8">
                  <c:v>Greece</c:v>
                </c:pt>
                <c:pt idx="9">
                  <c:v>Spain</c:v>
                </c:pt>
                <c:pt idx="10">
                  <c:v>France</c:v>
                </c:pt>
                <c:pt idx="11">
                  <c:v>Croatia</c:v>
                </c:pt>
                <c:pt idx="12">
                  <c:v>Italy</c:v>
                </c:pt>
                <c:pt idx="13">
                  <c:v>Cyprus</c:v>
                </c:pt>
                <c:pt idx="14">
                  <c:v>Latvia</c:v>
                </c:pt>
                <c:pt idx="15">
                  <c:v>Lithuania</c:v>
                </c:pt>
                <c:pt idx="16">
                  <c:v>Luxembourg</c:v>
                </c:pt>
                <c:pt idx="17">
                  <c:v>Hungary</c:v>
                </c:pt>
                <c:pt idx="18">
                  <c:v>Malta</c:v>
                </c:pt>
                <c:pt idx="19">
                  <c:v>Netherlands</c:v>
                </c:pt>
                <c:pt idx="20">
                  <c:v>Austria</c:v>
                </c:pt>
                <c:pt idx="21">
                  <c:v>Poland</c:v>
                </c:pt>
                <c:pt idx="22">
                  <c:v>Portugal</c:v>
                </c:pt>
                <c:pt idx="23">
                  <c:v>Romania</c:v>
                </c:pt>
                <c:pt idx="24">
                  <c:v>Slovenia</c:v>
                </c:pt>
                <c:pt idx="25">
                  <c:v>Slovakia</c:v>
                </c:pt>
                <c:pt idx="26">
                  <c:v>Finland</c:v>
                </c:pt>
                <c:pt idx="27">
                  <c:v>Sweden</c:v>
                </c:pt>
                <c:pt idx="28">
                  <c:v>United Kingdom</c:v>
                </c:pt>
                <c:pt idx="29">
                  <c:v>Iceland</c:v>
                </c:pt>
                <c:pt idx="30">
                  <c:v>Norway</c:v>
                </c:pt>
                <c:pt idx="31">
                  <c:v>Switzerland</c:v>
                </c:pt>
              </c:strCache>
            </c:strRef>
          </c:cat>
          <c:val>
            <c:numRef>
              <c:f>Foglio2!$C$6:$C$37</c:f>
              <c:numCache>
                <c:formatCode>General</c:formatCode>
                <c:ptCount val="32"/>
                <c:pt idx="0">
                  <c:v>14.7</c:v>
                </c:pt>
                <c:pt idx="1">
                  <c:v>13.7</c:v>
                </c:pt>
                <c:pt idx="2">
                  <c:v>19.5</c:v>
                </c:pt>
                <c:pt idx="3">
                  <c:v>12.4</c:v>
                </c:pt>
                <c:pt idx="4">
                  <c:v>9.9</c:v>
                </c:pt>
                <c:pt idx="5">
                  <c:v>10</c:v>
                </c:pt>
                <c:pt idx="6">
                  <c:v>12.6</c:v>
                </c:pt>
                <c:pt idx="7">
                  <c:v>13.9</c:v>
                </c:pt>
                <c:pt idx="8">
                  <c:v>24.2</c:v>
                </c:pt>
                <c:pt idx="9">
                  <c:v>17.899999999999999</c:v>
                </c:pt>
                <c:pt idx="10">
                  <c:v>15</c:v>
                </c:pt>
                <c:pt idx="11">
                  <c:v>18.899999999999999</c:v>
                </c:pt>
                <c:pt idx="12">
                  <c:v>25.5</c:v>
                </c:pt>
                <c:pt idx="13">
                  <c:v>18</c:v>
                </c:pt>
                <c:pt idx="14">
                  <c:v>13.8</c:v>
                </c:pt>
                <c:pt idx="15">
                  <c:v>11.5</c:v>
                </c:pt>
                <c:pt idx="16">
                  <c:v>7.7</c:v>
                </c:pt>
                <c:pt idx="17">
                  <c:v>15</c:v>
                </c:pt>
                <c:pt idx="18">
                  <c:v>10.4</c:v>
                </c:pt>
                <c:pt idx="19">
                  <c:v>7.3</c:v>
                </c:pt>
                <c:pt idx="20">
                  <c:v>9.3000000000000007</c:v>
                </c:pt>
                <c:pt idx="21">
                  <c:v>14.3</c:v>
                </c:pt>
                <c:pt idx="22">
                  <c:v>11.2</c:v>
                </c:pt>
                <c:pt idx="23">
                  <c:v>18.7</c:v>
                </c:pt>
                <c:pt idx="24">
                  <c:v>9.9</c:v>
                </c:pt>
                <c:pt idx="25">
                  <c:v>18.600000000000001</c:v>
                </c:pt>
                <c:pt idx="26">
                  <c:v>12.4</c:v>
                </c:pt>
                <c:pt idx="27">
                  <c:v>6.9</c:v>
                </c:pt>
                <c:pt idx="28">
                  <c:v>12.2</c:v>
                </c:pt>
                <c:pt idx="29">
                  <c:v>4.5</c:v>
                </c:pt>
                <c:pt idx="30">
                  <c:v>7.9</c:v>
                </c:pt>
                <c:pt idx="31">
                  <c:v>7.9</c:v>
                </c:pt>
              </c:numCache>
            </c:numRef>
          </c:val>
          <c:extLst>
            <c:ext xmlns:c16="http://schemas.microsoft.com/office/drawing/2014/chart" uri="{C3380CC4-5D6E-409C-BE32-E72D297353CC}">
              <c16:uniqueId val="{00000000-0898-4964-9878-2575CF2319C9}"/>
            </c:ext>
          </c:extLst>
        </c:ser>
        <c:dLbls>
          <c:showLegendKey val="0"/>
          <c:showVal val="0"/>
          <c:showCatName val="0"/>
          <c:showSerName val="0"/>
          <c:showPercent val="0"/>
          <c:showBubbleSize val="0"/>
        </c:dLbls>
        <c:gapWidth val="219"/>
        <c:overlap val="-27"/>
        <c:axId val="591772064"/>
        <c:axId val="500731224"/>
      </c:barChart>
      <c:catAx>
        <c:axId val="591772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500731224"/>
        <c:crosses val="autoZero"/>
        <c:auto val="1"/>
        <c:lblAlgn val="ctr"/>
        <c:lblOffset val="100"/>
        <c:noMultiLvlLbl val="0"/>
      </c:catAx>
      <c:valAx>
        <c:axId val="500731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591772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F5C6-6EF2-494E-BDA1-F5C393217809}" type="datetimeFigureOut">
              <a:rPr lang="it-IT" smtClean="0"/>
              <a:pPr/>
              <a:t>28/08/2020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2FB7F-5C77-45B7-8801-7D45B0976513}" type="slidenum">
              <a:rPr lang="it-IT" smtClean="0"/>
              <a:pPr/>
              <a:t>‹N›</a:t>
            </a:fld>
            <a:endParaRPr lang="it-IT"/>
          </a:p>
        </p:txBody>
      </p:sp>
    </p:spTree>
    <p:extLst>
      <p:ext uri="{BB962C8B-B14F-4D97-AF65-F5344CB8AC3E}">
        <p14:creationId xmlns:p14="http://schemas.microsoft.com/office/powerpoint/2010/main" val="1685390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it-IT"/>
              <a:t>Fare clic per modificare lo stile del titolo</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C00B085C-2BD1-443B-86EA-5E45FC030008}" type="datetime1">
              <a:rPr lang="en-US" smtClean="0"/>
              <a:pPr/>
              <a:t>8/28/2020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E210302B-604E-4F60-A244-3B627CB9E02B}"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it-IT"/>
              <a:t>Fare clic per modificare lo stile del titolo</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DB25CE42-3F8F-494E-923E-73D53D1A1FAF}"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it-IT"/>
              <a:t>Fare clic per modificare lo stile del titolo</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CA919292-9CD5-40E6-B976-3E59B9DB0F23}"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it-IT"/>
              <a:t>Fare clic per modificare lo stile del titolo</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6CD65A8-643A-4243-91F0-3C44380AA53C}"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it-IT"/>
              <a:t>Fare clic per modificare lo stile del titolo</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3" name="Date Placeholder 2"/>
          <p:cNvSpPr>
            <a:spLocks noGrp="1"/>
          </p:cNvSpPr>
          <p:nvPr>
            <p:ph type="dt" sz="half" idx="10"/>
          </p:nvPr>
        </p:nvSpPr>
        <p:spPr/>
        <p:txBody>
          <a:bodyPr/>
          <a:lstStyle/>
          <a:p>
            <a:fld id="{8E429B77-104E-469D-B593-F4D02F1DB16E}" type="datetime1">
              <a:rPr lang="en-US" smtClean="0"/>
              <a:pPr/>
              <a:t>8/28/2020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it-IT"/>
              <a:t>Fare clic per modificare lo stile del titolo</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3" name="Date Placeholder 2"/>
          <p:cNvSpPr>
            <a:spLocks noGrp="1"/>
          </p:cNvSpPr>
          <p:nvPr>
            <p:ph type="dt" sz="half" idx="10"/>
          </p:nvPr>
        </p:nvSpPr>
        <p:spPr/>
        <p:txBody>
          <a:bodyPr/>
          <a:lstStyle/>
          <a:p>
            <a:fld id="{AA790285-678B-4AD0-AFF9-EB8B233C1A3D}" type="datetime1">
              <a:rPr lang="en-US" smtClean="0"/>
              <a:pPr/>
              <a:t>8/28/2020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F8CED9F-8444-40F1-9D4F-E585C6CECA08}" type="datetime1">
              <a:rPr lang="en-US" smtClean="0"/>
              <a:pPr/>
              <a:t>8/28/2020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it-IT"/>
              <a:t>Fare clic per modificare lo stile del titolo</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4C57222-5DD0-4E69-9C7C-2D56AC669F1F}" type="datetime1">
              <a:rPr lang="en-US" smtClean="0"/>
              <a:pPr/>
              <a:t>8/28/2020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5AB933E-24F0-443B-8C38-B535F2F8F2BC}" type="datetime1">
              <a:rPr lang="en-US" smtClean="0"/>
              <a:pPr/>
              <a:t>8/28/2020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it-IT"/>
              <a:t>Fare clic per modificare lo stile del titolo</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5707E7F4-04EC-489A-9C36-365CBD642584}" type="datetime1">
              <a:rPr lang="en-US" smtClean="0"/>
              <a:pPr/>
              <a:t>8/28/2020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8BD8E53F-B514-41A8-AE14-A5C5AE3C63A0}"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2" name="Content Placeholder 3"/>
          <p:cNvSpPr>
            <a:spLocks noGrp="1"/>
          </p:cNvSpPr>
          <p:nvPr>
            <p:ph sz="quarter" idx="13"/>
          </p:nvPr>
        </p:nvSpPr>
        <p:spPr>
          <a:xfrm>
            <a:off x="913774" y="3051012"/>
            <a:ext cx="5106027" cy="274018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3" name="Content Placeholder 5"/>
          <p:cNvSpPr>
            <a:spLocks noGrp="1"/>
          </p:cNvSpPr>
          <p:nvPr>
            <p:ph sz="quarter" idx="14"/>
          </p:nvPr>
        </p:nvSpPr>
        <p:spPr>
          <a:xfrm>
            <a:off x="6172200" y="3051012"/>
            <a:ext cx="5105401" cy="274018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0C29870-19A0-460F-B73B-C74146A82D4E}" type="datetime1">
              <a:rPr lang="en-US" smtClean="0"/>
              <a:pPr/>
              <a:t>8/28/2020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B7891450-B2B2-4229-8573-7648F9D40C1D}" type="datetime1">
              <a:rPr lang="en-US" smtClean="0"/>
              <a:pPr/>
              <a:t>8/28/2020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C9276312-E877-4534-AA6E-83B8EE0EC78B}" type="datetime1">
              <a:rPr lang="en-US" smtClean="0"/>
              <a:pPr/>
              <a:t>8/28/2020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it-IT"/>
              <a:t>Fare clic per modificare lo stile del titolo</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3C1F4104-D7D6-4045-A79D-506BD3950BED}"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E3CE0672-D5B5-4A89-96A7-F1BC363EF81C}" type="datetime1">
              <a:rPr lang="en-US" smtClean="0"/>
              <a:pPr/>
              <a:t>8/28/2020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79F6BAE4-79A7-401F-A933-5CBE0FD47681}" type="datetime1">
              <a:rPr lang="en-US" smtClean="0"/>
              <a:pPr/>
              <a:t>8/28/2020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588250" y="3739187"/>
            <a:ext cx="8689976" cy="2509213"/>
          </a:xfrm>
        </p:spPr>
        <p:txBody>
          <a:bodyPr>
            <a:normAutofit fontScale="90000"/>
          </a:bodyPr>
          <a:lstStyle/>
          <a:p>
            <a:r>
              <a:rPr lang="en-GB" b="1" dirty="0">
                <a:solidFill>
                  <a:srgbClr val="FF0000"/>
                </a:solidFill>
              </a:rPr>
              <a:t>Italian NEETs after the economic crisis: an analysis of determinants at municipal and provincial level</a:t>
            </a:r>
            <a:br>
              <a:rPr lang="it-IT" b="1" dirty="0">
                <a:solidFill>
                  <a:srgbClr val="FF0000"/>
                </a:solidFill>
              </a:rPr>
            </a:br>
            <a:br>
              <a:rPr lang="it-IT" b="1" dirty="0">
                <a:solidFill>
                  <a:srgbClr val="FF0000"/>
                </a:solidFill>
              </a:rPr>
            </a:br>
            <a:r>
              <a:rPr lang="it-IT" sz="2800" b="1" dirty="0"/>
              <a:t>G. </a:t>
            </a:r>
            <a:r>
              <a:rPr lang="it-IT" sz="2800" b="1" dirty="0" err="1"/>
              <a:t>cinquegrana</a:t>
            </a:r>
            <a:r>
              <a:rPr lang="it-IT" sz="2800" b="1" dirty="0"/>
              <a:t>, G. De Luca, p. mazzocchi, </a:t>
            </a:r>
            <a:br>
              <a:rPr lang="it-IT" sz="2800" b="1" dirty="0"/>
            </a:br>
            <a:r>
              <a:rPr lang="it-IT" sz="2800" b="1" dirty="0"/>
              <a:t>c. quintano and a. rocca </a:t>
            </a:r>
          </a:p>
        </p:txBody>
      </p:sp>
      <p:sp>
        <p:nvSpPr>
          <p:cNvPr id="3" name="Segnaposto numero diapositiva 2"/>
          <p:cNvSpPr>
            <a:spLocks noGrp="1"/>
          </p:cNvSpPr>
          <p:nvPr>
            <p:ph type="sldNum" sz="quarter" idx="12"/>
          </p:nvPr>
        </p:nvSpPr>
        <p:spPr/>
        <p:txBody>
          <a:bodyPr/>
          <a:lstStyle/>
          <a:p>
            <a:fld id="{6D22F896-40B5-4ADD-8801-0D06FADFA095}" type="slidenum">
              <a:rPr lang="en-US" smtClean="0"/>
              <a:pPr/>
              <a:t>1</a:t>
            </a:fld>
            <a:endParaRPr lang="en-US" dirty="0"/>
          </a:p>
        </p:txBody>
      </p:sp>
      <p:pic>
        <p:nvPicPr>
          <p:cNvPr id="7" name="Immagine 6">
            <a:extLst>
              <a:ext uri="{FF2B5EF4-FFF2-40B4-BE49-F238E27FC236}">
                <a16:creationId xmlns:a16="http://schemas.microsoft.com/office/drawing/2014/main" id="{9EFD2C09-E4D7-4AE7-8150-D787766A5A09}"/>
              </a:ext>
            </a:extLst>
          </p:cNvPr>
          <p:cNvPicPr>
            <a:picLocks noChangeAspect="1"/>
          </p:cNvPicPr>
          <p:nvPr/>
        </p:nvPicPr>
        <p:blipFill>
          <a:blip r:embed="rId2"/>
          <a:stretch>
            <a:fillRect/>
          </a:stretch>
        </p:blipFill>
        <p:spPr>
          <a:xfrm>
            <a:off x="1619083" y="92279"/>
            <a:ext cx="8270140" cy="1240521"/>
          </a:xfrm>
          <a:prstGeom prst="rect">
            <a:avLst/>
          </a:prstGeom>
        </p:spPr>
      </p:pic>
      <p:sp>
        <p:nvSpPr>
          <p:cNvPr id="9" name="CasellaDiTesto 8">
            <a:extLst>
              <a:ext uri="{FF2B5EF4-FFF2-40B4-BE49-F238E27FC236}">
                <a16:creationId xmlns:a16="http://schemas.microsoft.com/office/drawing/2014/main" id="{FE301065-543A-4A63-9327-BB0FF4CF6D37}"/>
              </a:ext>
            </a:extLst>
          </p:cNvPr>
          <p:cNvSpPr txBox="1"/>
          <p:nvPr/>
        </p:nvSpPr>
        <p:spPr>
          <a:xfrm>
            <a:off x="3793223" y="1097334"/>
            <a:ext cx="6096000" cy="923330"/>
          </a:xfrm>
          <a:prstGeom prst="rect">
            <a:avLst/>
          </a:prstGeom>
          <a:noFill/>
        </p:spPr>
        <p:txBody>
          <a:bodyPr wrap="square">
            <a:spAutoFit/>
          </a:bodyPr>
          <a:lstStyle/>
          <a:p>
            <a:pPr algn="ctr"/>
            <a:r>
              <a:rPr lang="it-IT" sz="1800" dirty="0">
                <a:latin typeface="Bahnschrift Condensed" panose="020B0502040204020203" pitchFamily="34" charset="0"/>
              </a:rPr>
              <a:t>XLI Conferenza Scientifica Annuale</a:t>
            </a:r>
          </a:p>
          <a:p>
            <a:pPr algn="ctr"/>
            <a:r>
              <a:rPr lang="it-IT" dirty="0">
                <a:latin typeface="Bahnschrift Condensed" panose="020B0502040204020203" pitchFamily="34" charset="0"/>
              </a:rPr>
              <a:t>2 – 4 Settembre 2020</a:t>
            </a:r>
          </a:p>
          <a:p>
            <a:pPr algn="ctr"/>
            <a:r>
              <a:rPr lang="it-IT" dirty="0">
                <a:latin typeface="Bahnschrift Condensed" panose="020B0502040204020203" pitchFamily="34" charset="0"/>
              </a:rPr>
              <a:t>Regioni tra sfide e opportunità inattese</a:t>
            </a:r>
          </a:p>
        </p:txBody>
      </p:sp>
    </p:spTree>
    <p:extLst>
      <p:ext uri="{BB962C8B-B14F-4D97-AF65-F5344CB8AC3E}">
        <p14:creationId xmlns:p14="http://schemas.microsoft.com/office/powerpoint/2010/main" val="3512494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0" y="880417"/>
            <a:ext cx="9693202" cy="4529783"/>
          </a:xfrm>
        </p:spPr>
        <p:txBody>
          <a:bodyPr>
            <a:normAutofit/>
          </a:bodyPr>
          <a:lstStyle/>
          <a:p>
            <a:pPr lvl="1">
              <a:spcAft>
                <a:spcPts val="600"/>
              </a:spcAft>
            </a:pPr>
            <a:r>
              <a:rPr lang="en-GB" sz="3000" b="1" dirty="0">
                <a:solidFill>
                  <a:srgbClr val="C00000"/>
                </a:solidFill>
              </a:rPr>
              <a:t>WHAT ABOUT TERRITORIAL </a:t>
            </a:r>
          </a:p>
          <a:p>
            <a:pPr lvl="1">
              <a:spcAft>
                <a:spcPts val="600"/>
              </a:spcAft>
            </a:pPr>
            <a:r>
              <a:rPr lang="en-GB" sz="3000" b="1" dirty="0">
                <a:solidFill>
                  <a:srgbClr val="C00000"/>
                </a:solidFill>
              </a:rPr>
              <a:t>DIFFERENCES WITHIN ITALY?</a:t>
            </a:r>
          </a:p>
          <a:p>
            <a:pPr lvl="1">
              <a:spcAft>
                <a:spcPts val="600"/>
              </a:spcAft>
            </a:pPr>
            <a:endParaRPr lang="en-GB" sz="3000" b="1" dirty="0">
              <a:solidFill>
                <a:srgbClr val="C00000"/>
              </a:solidFill>
            </a:endParaRPr>
          </a:p>
          <a:p>
            <a:pPr algn="l">
              <a:spcAft>
                <a:spcPts val="600"/>
              </a:spcAft>
            </a:pPr>
            <a:endParaRPr lang="en-GB" sz="2200" b="1" cap="none" dirty="0">
              <a:solidFill>
                <a:srgbClr val="0070C0"/>
              </a:solidFill>
            </a:endParaRPr>
          </a:p>
        </p:txBody>
      </p:sp>
      <p:sp>
        <p:nvSpPr>
          <p:cNvPr id="12" name="Segnaposto numero diapositiva 11"/>
          <p:cNvSpPr>
            <a:spLocks noGrp="1"/>
          </p:cNvSpPr>
          <p:nvPr>
            <p:ph type="sldNum" sz="quarter" idx="12"/>
          </p:nvPr>
        </p:nvSpPr>
        <p:spPr/>
        <p:txBody>
          <a:bodyPr/>
          <a:lstStyle/>
          <a:p>
            <a:fld id="{6D22F896-40B5-4ADD-8801-0D06FADFA095}" type="slidenum">
              <a:rPr lang="en-US" smtClean="0"/>
              <a:pPr/>
              <a:t>10</a:t>
            </a:fld>
            <a:endParaRPr lang="en-US" dirty="0"/>
          </a:p>
        </p:txBody>
      </p:sp>
      <p:pic>
        <p:nvPicPr>
          <p:cNvPr id="13" name="Immagine 12">
            <a:extLst>
              <a:ext uri="{FF2B5EF4-FFF2-40B4-BE49-F238E27FC236}">
                <a16:creationId xmlns:a16="http://schemas.microsoft.com/office/drawing/2014/main" id="{C498DBC7-7C24-4CF6-944F-D07761941F16}"/>
              </a:ext>
            </a:extLst>
          </p:cNvPr>
          <p:cNvPicPr/>
          <p:nvPr/>
        </p:nvPicPr>
        <p:blipFill>
          <a:blip r:embed="rId2" cstate="print"/>
          <a:srcRect/>
          <a:stretch>
            <a:fillRect/>
          </a:stretch>
        </p:blipFill>
        <p:spPr bwMode="auto">
          <a:xfrm>
            <a:off x="5537200" y="101600"/>
            <a:ext cx="6185526" cy="6527800"/>
          </a:xfrm>
          <a:prstGeom prst="rect">
            <a:avLst/>
          </a:prstGeom>
          <a:noFill/>
          <a:ln w="9525">
            <a:noFill/>
            <a:miter lim="800000"/>
            <a:headEnd/>
            <a:tailEnd/>
          </a:ln>
        </p:spPr>
      </p:pic>
    </p:spTree>
    <p:extLst>
      <p:ext uri="{BB962C8B-B14F-4D97-AF65-F5344CB8AC3E}">
        <p14:creationId xmlns:p14="http://schemas.microsoft.com/office/powerpoint/2010/main" val="2805617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fld id="{6D22F896-40B5-4ADD-8801-0D06FADFA095}" type="slidenum">
              <a:rPr lang="en-US" smtClean="0"/>
              <a:pPr/>
              <a:t>11</a:t>
            </a:fld>
            <a:endParaRPr lang="en-US" dirty="0"/>
          </a:p>
        </p:txBody>
      </p:sp>
      <p:sp>
        <p:nvSpPr>
          <p:cNvPr id="2" name="CasellaDiTesto 1">
            <a:extLst>
              <a:ext uri="{FF2B5EF4-FFF2-40B4-BE49-F238E27FC236}">
                <a16:creationId xmlns:a16="http://schemas.microsoft.com/office/drawing/2014/main" id="{89307379-5734-4B17-9CC0-2733CC10648F}"/>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pic>
        <p:nvPicPr>
          <p:cNvPr id="4" name="Immagine 3">
            <a:extLst>
              <a:ext uri="{FF2B5EF4-FFF2-40B4-BE49-F238E27FC236}">
                <a16:creationId xmlns:a16="http://schemas.microsoft.com/office/drawing/2014/main" id="{3A293FAA-A2CE-4364-8A06-21773F7F9479}"/>
              </a:ext>
            </a:extLst>
          </p:cNvPr>
          <p:cNvPicPr>
            <a:picLocks noChangeAspect="1"/>
          </p:cNvPicPr>
          <p:nvPr/>
        </p:nvPicPr>
        <p:blipFill>
          <a:blip r:embed="rId2"/>
          <a:stretch>
            <a:fillRect/>
          </a:stretch>
        </p:blipFill>
        <p:spPr>
          <a:xfrm>
            <a:off x="411061" y="100104"/>
            <a:ext cx="11661317" cy="6690784"/>
          </a:xfrm>
          <a:prstGeom prst="rect">
            <a:avLst/>
          </a:prstGeom>
        </p:spPr>
      </p:pic>
    </p:spTree>
    <p:extLst>
      <p:ext uri="{BB962C8B-B14F-4D97-AF65-F5344CB8AC3E}">
        <p14:creationId xmlns:p14="http://schemas.microsoft.com/office/powerpoint/2010/main" val="3359295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AAFCC8F5-6737-42C5-B59E-4D7E10FD61E0}"/>
              </a:ext>
            </a:extLst>
          </p:cNvPr>
          <p:cNvSpPr>
            <a:spLocks noGrp="1"/>
          </p:cNvSpPr>
          <p:nvPr>
            <p:ph type="body" sz="half" idx="2"/>
          </p:nvPr>
        </p:nvSpPr>
        <p:spPr>
          <a:xfrm>
            <a:off x="323582" y="2724928"/>
            <a:ext cx="5934949" cy="3158347"/>
          </a:xfrm>
        </p:spPr>
        <p:txBody>
          <a:bodyPr>
            <a:normAutofit/>
          </a:bodyPr>
          <a:lstStyle/>
          <a:p>
            <a:pPr algn="l"/>
            <a:r>
              <a:rPr lang="it-IT" sz="2500" b="1" dirty="0" err="1">
                <a:solidFill>
                  <a:srgbClr val="002060"/>
                </a:solidFill>
              </a:rPr>
              <a:t>Provincial</a:t>
            </a:r>
            <a:r>
              <a:rPr lang="it-IT" sz="2500" b="1" dirty="0">
                <a:solidFill>
                  <a:srgbClr val="002060"/>
                </a:solidFill>
              </a:rPr>
              <a:t> </a:t>
            </a:r>
            <a:r>
              <a:rPr lang="it-IT" sz="2500" b="1" dirty="0" err="1">
                <a:solidFill>
                  <a:srgbClr val="002060"/>
                </a:solidFill>
              </a:rPr>
              <a:t>detail</a:t>
            </a:r>
            <a:r>
              <a:rPr lang="it-IT" sz="2500" b="1" dirty="0">
                <a:solidFill>
                  <a:srgbClr val="002060"/>
                </a:solidFill>
              </a:rPr>
              <a:t> </a:t>
            </a:r>
          </a:p>
        </p:txBody>
      </p:sp>
      <p:sp>
        <p:nvSpPr>
          <p:cNvPr id="5" name="Segnaposto numero diapositiva 4">
            <a:extLst>
              <a:ext uri="{FF2B5EF4-FFF2-40B4-BE49-F238E27FC236}">
                <a16:creationId xmlns:a16="http://schemas.microsoft.com/office/drawing/2014/main" id="{1A8E1DB5-B305-4C16-BAA2-6D67C5F007B8}"/>
              </a:ext>
            </a:extLst>
          </p:cNvPr>
          <p:cNvSpPr>
            <a:spLocks noGrp="1"/>
          </p:cNvSpPr>
          <p:nvPr>
            <p:ph type="sldNum" sz="quarter" idx="12"/>
          </p:nvPr>
        </p:nvSpPr>
        <p:spPr/>
        <p:txBody>
          <a:bodyPr/>
          <a:lstStyle/>
          <a:p>
            <a:fld id="{6D22F896-40B5-4ADD-8801-0D06FADFA095}" type="slidenum">
              <a:rPr lang="en-US" smtClean="0"/>
              <a:pPr/>
              <a:t>12</a:t>
            </a:fld>
            <a:endParaRPr lang="en-US" dirty="0"/>
          </a:p>
        </p:txBody>
      </p:sp>
      <p:pic>
        <p:nvPicPr>
          <p:cNvPr id="7" name="Immagine 6">
            <a:extLst>
              <a:ext uri="{FF2B5EF4-FFF2-40B4-BE49-F238E27FC236}">
                <a16:creationId xmlns:a16="http://schemas.microsoft.com/office/drawing/2014/main" id="{8B415DC0-5B1F-4367-9CC0-DCBB9B1C6E56}"/>
              </a:ext>
            </a:extLst>
          </p:cNvPr>
          <p:cNvPicPr>
            <a:picLocks noChangeAspect="1"/>
          </p:cNvPicPr>
          <p:nvPr/>
        </p:nvPicPr>
        <p:blipFill>
          <a:blip r:embed="rId2"/>
          <a:stretch>
            <a:fillRect/>
          </a:stretch>
        </p:blipFill>
        <p:spPr>
          <a:xfrm>
            <a:off x="528807" y="575451"/>
            <a:ext cx="2762250" cy="1771650"/>
          </a:xfrm>
          <a:prstGeom prst="rect">
            <a:avLst/>
          </a:prstGeom>
        </p:spPr>
      </p:pic>
      <p:pic>
        <p:nvPicPr>
          <p:cNvPr id="11" name="Immagine 10">
            <a:extLst>
              <a:ext uri="{FF2B5EF4-FFF2-40B4-BE49-F238E27FC236}">
                <a16:creationId xmlns:a16="http://schemas.microsoft.com/office/drawing/2014/main" id="{176B6CC9-28D2-4726-81F5-186016D6E8AA}"/>
              </a:ext>
            </a:extLst>
          </p:cNvPr>
          <p:cNvPicPr>
            <a:picLocks noChangeAspect="1"/>
          </p:cNvPicPr>
          <p:nvPr/>
        </p:nvPicPr>
        <p:blipFill>
          <a:blip r:embed="rId3"/>
          <a:stretch>
            <a:fillRect/>
          </a:stretch>
        </p:blipFill>
        <p:spPr>
          <a:xfrm>
            <a:off x="3881268" y="781050"/>
            <a:ext cx="7781925" cy="5295900"/>
          </a:xfrm>
          <a:prstGeom prst="rect">
            <a:avLst/>
          </a:prstGeom>
        </p:spPr>
      </p:pic>
      <p:sp>
        <p:nvSpPr>
          <p:cNvPr id="2" name="CasellaDiTesto 1">
            <a:extLst>
              <a:ext uri="{FF2B5EF4-FFF2-40B4-BE49-F238E27FC236}">
                <a16:creationId xmlns:a16="http://schemas.microsoft.com/office/drawing/2014/main" id="{289DBC84-759C-449E-A496-5DD6B5CE6724}"/>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1256167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41738" y="0"/>
            <a:ext cx="7521309" cy="920222"/>
          </a:xfrm>
        </p:spPr>
        <p:txBody>
          <a:bodyPr>
            <a:noAutofit/>
          </a:bodyPr>
          <a:lstStyle/>
          <a:p>
            <a:pPr algn="just"/>
            <a:r>
              <a:rPr lang="en-GB" sz="4000" b="1" cap="none" dirty="0">
                <a:solidFill>
                  <a:srgbClr val="FF0000"/>
                </a:solidFill>
              </a:rPr>
              <a:t>      The statistical methodology</a:t>
            </a:r>
            <a:endParaRPr lang="it-IT" sz="4000" b="1" cap="none" dirty="0">
              <a:solidFill>
                <a:srgbClr val="FF0000"/>
              </a:solidFill>
            </a:endParaRPr>
          </a:p>
        </p:txBody>
      </p:sp>
      <p:sp>
        <p:nvSpPr>
          <p:cNvPr id="5" name="Ovale 4"/>
          <p:cNvSpPr/>
          <p:nvPr/>
        </p:nvSpPr>
        <p:spPr>
          <a:xfrm>
            <a:off x="1366463" y="2805530"/>
            <a:ext cx="1284270" cy="349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2 6"/>
          <p:cNvCxnSpPr/>
          <p:nvPr/>
        </p:nvCxnSpPr>
        <p:spPr>
          <a:xfrm flipH="1">
            <a:off x="1119883" y="3165126"/>
            <a:ext cx="770559" cy="452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flipH="1">
            <a:off x="1890445" y="3185674"/>
            <a:ext cx="51368" cy="462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2280863" y="3144577"/>
            <a:ext cx="647272" cy="5548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ettangolo 13"/>
          <p:cNvSpPr/>
          <p:nvPr/>
        </p:nvSpPr>
        <p:spPr>
          <a:xfrm>
            <a:off x="311549" y="3699382"/>
            <a:ext cx="1054916" cy="380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1447345" y="3709655"/>
            <a:ext cx="987630" cy="35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2691827" y="3756708"/>
            <a:ext cx="1091863" cy="3595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a:off x="1460246" y="2792956"/>
            <a:ext cx="1182888" cy="369332"/>
          </a:xfrm>
          <a:prstGeom prst="rect">
            <a:avLst/>
          </a:prstGeom>
        </p:spPr>
        <p:txBody>
          <a:bodyPr wrap="none">
            <a:spAutoFit/>
          </a:bodyPr>
          <a:lstStyle/>
          <a:p>
            <a:r>
              <a:rPr lang="en-GB" b="1" dirty="0">
                <a:solidFill>
                  <a:schemeClr val="bg2">
                    <a:lumMod val="20000"/>
                    <a:lumOff val="80000"/>
                  </a:schemeClr>
                </a:solidFill>
              </a:rPr>
              <a:t>Province 1</a:t>
            </a:r>
            <a:endParaRPr lang="it-IT" dirty="0">
              <a:solidFill>
                <a:schemeClr val="bg2">
                  <a:lumMod val="20000"/>
                  <a:lumOff val="80000"/>
                </a:schemeClr>
              </a:solidFill>
            </a:endParaRPr>
          </a:p>
        </p:txBody>
      </p:sp>
      <p:sp>
        <p:nvSpPr>
          <p:cNvPr id="19" name="Rettangolo 18"/>
          <p:cNvSpPr/>
          <p:nvPr/>
        </p:nvSpPr>
        <p:spPr>
          <a:xfrm>
            <a:off x="298969" y="3727905"/>
            <a:ext cx="1173719" cy="292388"/>
          </a:xfrm>
          <a:prstGeom prst="rect">
            <a:avLst/>
          </a:prstGeom>
        </p:spPr>
        <p:txBody>
          <a:bodyPr wrap="none">
            <a:spAutoFit/>
          </a:bodyPr>
          <a:lstStyle/>
          <a:p>
            <a:r>
              <a:rPr lang="en-GB" sz="1300" b="1" dirty="0">
                <a:solidFill>
                  <a:schemeClr val="bg2">
                    <a:lumMod val="20000"/>
                    <a:lumOff val="80000"/>
                  </a:schemeClr>
                </a:solidFill>
              </a:rPr>
              <a:t>Municipality 1</a:t>
            </a:r>
            <a:endParaRPr lang="it-IT" sz="1300" dirty="0">
              <a:solidFill>
                <a:schemeClr val="bg2">
                  <a:lumMod val="20000"/>
                  <a:lumOff val="80000"/>
                </a:schemeClr>
              </a:solidFill>
            </a:endParaRPr>
          </a:p>
        </p:txBody>
      </p:sp>
      <p:sp>
        <p:nvSpPr>
          <p:cNvPr id="20" name="Rettangolo 19"/>
          <p:cNvSpPr/>
          <p:nvPr/>
        </p:nvSpPr>
        <p:spPr>
          <a:xfrm>
            <a:off x="1361448" y="3727533"/>
            <a:ext cx="1173719" cy="292388"/>
          </a:xfrm>
          <a:prstGeom prst="rect">
            <a:avLst/>
          </a:prstGeom>
        </p:spPr>
        <p:txBody>
          <a:bodyPr wrap="none">
            <a:spAutoFit/>
          </a:bodyPr>
          <a:lstStyle/>
          <a:p>
            <a:r>
              <a:rPr lang="en-GB" sz="1300" b="1" dirty="0">
                <a:solidFill>
                  <a:schemeClr val="bg2">
                    <a:lumMod val="20000"/>
                    <a:lumOff val="80000"/>
                  </a:schemeClr>
                </a:solidFill>
              </a:rPr>
              <a:t>Municipality 2</a:t>
            </a:r>
            <a:endParaRPr lang="it-IT" sz="1300" dirty="0">
              <a:solidFill>
                <a:schemeClr val="bg2">
                  <a:lumMod val="20000"/>
                  <a:lumOff val="80000"/>
                </a:schemeClr>
              </a:solidFill>
            </a:endParaRPr>
          </a:p>
        </p:txBody>
      </p:sp>
      <p:sp>
        <p:nvSpPr>
          <p:cNvPr id="21" name="Rettangolo 20"/>
          <p:cNvSpPr/>
          <p:nvPr/>
        </p:nvSpPr>
        <p:spPr>
          <a:xfrm>
            <a:off x="2660608" y="3770267"/>
            <a:ext cx="1233030" cy="292388"/>
          </a:xfrm>
          <a:prstGeom prst="rect">
            <a:avLst/>
          </a:prstGeom>
        </p:spPr>
        <p:txBody>
          <a:bodyPr wrap="none">
            <a:spAutoFit/>
          </a:bodyPr>
          <a:lstStyle/>
          <a:p>
            <a:r>
              <a:rPr lang="en-GB" sz="1300" b="1" dirty="0">
                <a:solidFill>
                  <a:schemeClr val="bg2">
                    <a:lumMod val="20000"/>
                    <a:lumOff val="80000"/>
                  </a:schemeClr>
                </a:solidFill>
              </a:rPr>
              <a:t>Municipality n</a:t>
            </a:r>
            <a:r>
              <a:rPr lang="en-GB" sz="1300" b="1" baseline="-25000" dirty="0">
                <a:solidFill>
                  <a:schemeClr val="bg2">
                    <a:lumMod val="20000"/>
                    <a:lumOff val="80000"/>
                  </a:schemeClr>
                </a:solidFill>
              </a:rPr>
              <a:t>1</a:t>
            </a:r>
            <a:endParaRPr lang="it-IT" sz="1300" baseline="-25000" dirty="0">
              <a:solidFill>
                <a:schemeClr val="bg2">
                  <a:lumMod val="20000"/>
                  <a:lumOff val="80000"/>
                </a:schemeClr>
              </a:solidFill>
            </a:endParaRPr>
          </a:p>
        </p:txBody>
      </p:sp>
      <p:sp>
        <p:nvSpPr>
          <p:cNvPr id="22" name="Rettangolo 21"/>
          <p:cNvSpPr/>
          <p:nvPr/>
        </p:nvSpPr>
        <p:spPr>
          <a:xfrm>
            <a:off x="2096173" y="3245019"/>
            <a:ext cx="362600" cy="369332"/>
          </a:xfrm>
          <a:prstGeom prst="rect">
            <a:avLst/>
          </a:prstGeom>
        </p:spPr>
        <p:txBody>
          <a:bodyPr wrap="none">
            <a:spAutoFit/>
          </a:bodyPr>
          <a:lstStyle/>
          <a:p>
            <a:r>
              <a:rPr lang="en-GB" b="1" dirty="0"/>
              <a:t>...</a:t>
            </a:r>
            <a:endParaRPr lang="it-IT" dirty="0"/>
          </a:p>
        </p:txBody>
      </p:sp>
      <p:sp>
        <p:nvSpPr>
          <p:cNvPr id="23" name="Rettangolo 22"/>
          <p:cNvSpPr/>
          <p:nvPr/>
        </p:nvSpPr>
        <p:spPr>
          <a:xfrm>
            <a:off x="2383850" y="3697082"/>
            <a:ext cx="362600" cy="369332"/>
          </a:xfrm>
          <a:prstGeom prst="rect">
            <a:avLst/>
          </a:prstGeom>
        </p:spPr>
        <p:txBody>
          <a:bodyPr wrap="none">
            <a:spAutoFit/>
          </a:bodyPr>
          <a:lstStyle/>
          <a:p>
            <a:r>
              <a:rPr lang="en-GB" b="1" dirty="0"/>
              <a:t>...</a:t>
            </a:r>
            <a:endParaRPr lang="it-IT" dirty="0"/>
          </a:p>
        </p:txBody>
      </p:sp>
      <p:sp>
        <p:nvSpPr>
          <p:cNvPr id="24" name="Rettangolo 23"/>
          <p:cNvSpPr/>
          <p:nvPr/>
        </p:nvSpPr>
        <p:spPr>
          <a:xfrm>
            <a:off x="7654475" y="3173098"/>
            <a:ext cx="362600" cy="369332"/>
          </a:xfrm>
          <a:prstGeom prst="rect">
            <a:avLst/>
          </a:prstGeom>
        </p:spPr>
        <p:txBody>
          <a:bodyPr wrap="none">
            <a:spAutoFit/>
          </a:bodyPr>
          <a:lstStyle/>
          <a:p>
            <a:r>
              <a:rPr lang="en-GB" b="1" dirty="0"/>
              <a:t>...</a:t>
            </a:r>
            <a:endParaRPr lang="it-IT" dirty="0"/>
          </a:p>
        </p:txBody>
      </p:sp>
      <p:sp>
        <p:nvSpPr>
          <p:cNvPr id="25" name="Ovale 24"/>
          <p:cNvSpPr/>
          <p:nvPr/>
        </p:nvSpPr>
        <p:spPr>
          <a:xfrm>
            <a:off x="4940105" y="2824368"/>
            <a:ext cx="1284270" cy="349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6" name="Connettore 2 25"/>
          <p:cNvCxnSpPr/>
          <p:nvPr/>
        </p:nvCxnSpPr>
        <p:spPr>
          <a:xfrm flipH="1">
            <a:off x="4693525" y="3183964"/>
            <a:ext cx="770559" cy="452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flipH="1">
            <a:off x="5464087" y="3204512"/>
            <a:ext cx="51368" cy="462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a:cxnSpLocks/>
          </p:cNvCxnSpPr>
          <p:nvPr/>
        </p:nvCxnSpPr>
        <p:spPr>
          <a:xfrm>
            <a:off x="5854505" y="3163415"/>
            <a:ext cx="902245" cy="512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ttangolo 28"/>
          <p:cNvSpPr/>
          <p:nvPr/>
        </p:nvSpPr>
        <p:spPr>
          <a:xfrm>
            <a:off x="3952474" y="3718220"/>
            <a:ext cx="1048880" cy="412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ttangolo 30"/>
          <p:cNvSpPr/>
          <p:nvPr/>
        </p:nvSpPr>
        <p:spPr>
          <a:xfrm>
            <a:off x="6466845" y="3709655"/>
            <a:ext cx="1168762" cy="3595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p:cNvSpPr/>
          <p:nvPr/>
        </p:nvSpPr>
        <p:spPr>
          <a:xfrm>
            <a:off x="5033888" y="2811794"/>
            <a:ext cx="1182888" cy="369332"/>
          </a:xfrm>
          <a:prstGeom prst="rect">
            <a:avLst/>
          </a:prstGeom>
        </p:spPr>
        <p:txBody>
          <a:bodyPr wrap="none">
            <a:spAutoFit/>
          </a:bodyPr>
          <a:lstStyle/>
          <a:p>
            <a:r>
              <a:rPr lang="en-GB" b="1" dirty="0">
                <a:solidFill>
                  <a:schemeClr val="bg2">
                    <a:lumMod val="20000"/>
                    <a:lumOff val="80000"/>
                  </a:schemeClr>
                </a:solidFill>
              </a:rPr>
              <a:t>Province 2</a:t>
            </a:r>
            <a:endParaRPr lang="it-IT" dirty="0">
              <a:solidFill>
                <a:schemeClr val="bg2">
                  <a:lumMod val="20000"/>
                  <a:lumOff val="80000"/>
                </a:schemeClr>
              </a:solidFill>
            </a:endParaRPr>
          </a:p>
        </p:txBody>
      </p:sp>
      <p:sp>
        <p:nvSpPr>
          <p:cNvPr id="34" name="Rettangolo 33"/>
          <p:cNvSpPr/>
          <p:nvPr/>
        </p:nvSpPr>
        <p:spPr>
          <a:xfrm>
            <a:off x="5001354" y="3786127"/>
            <a:ext cx="1019831" cy="292388"/>
          </a:xfrm>
          <a:prstGeom prst="rect">
            <a:avLst/>
          </a:prstGeom>
        </p:spPr>
        <p:txBody>
          <a:bodyPr wrap="none">
            <a:spAutoFit/>
          </a:bodyPr>
          <a:lstStyle/>
          <a:p>
            <a:r>
              <a:rPr lang="en-GB" sz="1300" b="1" dirty="0">
                <a:solidFill>
                  <a:schemeClr val="bg2">
                    <a:lumMod val="20000"/>
                    <a:lumOff val="80000"/>
                  </a:schemeClr>
                </a:solidFill>
              </a:rPr>
              <a:t>Individual 2</a:t>
            </a:r>
            <a:endParaRPr lang="it-IT" sz="1300" dirty="0">
              <a:solidFill>
                <a:schemeClr val="bg2">
                  <a:lumMod val="20000"/>
                  <a:lumOff val="80000"/>
                </a:schemeClr>
              </a:solidFill>
            </a:endParaRPr>
          </a:p>
        </p:txBody>
      </p:sp>
      <p:sp>
        <p:nvSpPr>
          <p:cNvPr id="36" name="Rettangolo 35"/>
          <p:cNvSpPr/>
          <p:nvPr/>
        </p:nvSpPr>
        <p:spPr>
          <a:xfrm>
            <a:off x="5669815" y="3263857"/>
            <a:ext cx="362600" cy="369332"/>
          </a:xfrm>
          <a:prstGeom prst="rect">
            <a:avLst/>
          </a:prstGeom>
        </p:spPr>
        <p:txBody>
          <a:bodyPr wrap="none">
            <a:spAutoFit/>
          </a:bodyPr>
          <a:lstStyle/>
          <a:p>
            <a:r>
              <a:rPr lang="en-GB" b="1" dirty="0"/>
              <a:t>...</a:t>
            </a:r>
            <a:endParaRPr lang="it-IT" dirty="0"/>
          </a:p>
        </p:txBody>
      </p:sp>
      <p:sp>
        <p:nvSpPr>
          <p:cNvPr id="37" name="Rettangolo 36"/>
          <p:cNvSpPr/>
          <p:nvPr/>
        </p:nvSpPr>
        <p:spPr>
          <a:xfrm>
            <a:off x="6103264" y="3715920"/>
            <a:ext cx="362600" cy="369332"/>
          </a:xfrm>
          <a:prstGeom prst="rect">
            <a:avLst/>
          </a:prstGeom>
        </p:spPr>
        <p:txBody>
          <a:bodyPr wrap="none">
            <a:spAutoFit/>
          </a:bodyPr>
          <a:lstStyle/>
          <a:p>
            <a:r>
              <a:rPr lang="en-GB" b="1" dirty="0"/>
              <a:t>...</a:t>
            </a:r>
            <a:endParaRPr lang="it-IT" dirty="0"/>
          </a:p>
        </p:txBody>
      </p:sp>
      <p:sp>
        <p:nvSpPr>
          <p:cNvPr id="38" name="Ovale 37"/>
          <p:cNvSpPr/>
          <p:nvPr/>
        </p:nvSpPr>
        <p:spPr>
          <a:xfrm>
            <a:off x="9111465" y="2762721"/>
            <a:ext cx="1284270" cy="349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9" name="Connettore 2 38"/>
          <p:cNvCxnSpPr/>
          <p:nvPr/>
        </p:nvCxnSpPr>
        <p:spPr>
          <a:xfrm flipH="1">
            <a:off x="8864885" y="3122317"/>
            <a:ext cx="770559" cy="452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Connettore 2 39"/>
          <p:cNvCxnSpPr/>
          <p:nvPr/>
        </p:nvCxnSpPr>
        <p:spPr>
          <a:xfrm flipH="1">
            <a:off x="9635447" y="3142865"/>
            <a:ext cx="51368" cy="462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onnettore 2 40"/>
          <p:cNvCxnSpPr/>
          <p:nvPr/>
        </p:nvCxnSpPr>
        <p:spPr>
          <a:xfrm>
            <a:off x="10025865" y="3101768"/>
            <a:ext cx="647272" cy="5548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Rettangolo 41"/>
          <p:cNvSpPr/>
          <p:nvPr/>
        </p:nvSpPr>
        <p:spPr>
          <a:xfrm>
            <a:off x="7942706" y="3683077"/>
            <a:ext cx="1168761" cy="380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p:cNvSpPr/>
          <p:nvPr/>
        </p:nvSpPr>
        <p:spPr>
          <a:xfrm>
            <a:off x="9255303" y="3666846"/>
            <a:ext cx="1064420" cy="35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Rettangolo 43"/>
          <p:cNvSpPr/>
          <p:nvPr/>
        </p:nvSpPr>
        <p:spPr>
          <a:xfrm>
            <a:off x="10660281" y="3675518"/>
            <a:ext cx="1232750" cy="3595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Rettangolo 44"/>
          <p:cNvSpPr/>
          <p:nvPr/>
        </p:nvSpPr>
        <p:spPr>
          <a:xfrm>
            <a:off x="9205248" y="2750147"/>
            <a:ext cx="1171667" cy="369332"/>
          </a:xfrm>
          <a:prstGeom prst="rect">
            <a:avLst/>
          </a:prstGeom>
        </p:spPr>
        <p:txBody>
          <a:bodyPr wrap="none">
            <a:spAutoFit/>
          </a:bodyPr>
          <a:lstStyle/>
          <a:p>
            <a:r>
              <a:rPr lang="en-GB" b="1" dirty="0">
                <a:solidFill>
                  <a:schemeClr val="bg2">
                    <a:lumMod val="20000"/>
                    <a:lumOff val="80000"/>
                  </a:schemeClr>
                </a:solidFill>
              </a:rPr>
              <a:t>Province k</a:t>
            </a:r>
            <a:endParaRPr lang="it-IT" dirty="0">
              <a:solidFill>
                <a:schemeClr val="bg2">
                  <a:lumMod val="20000"/>
                  <a:lumOff val="80000"/>
                </a:schemeClr>
              </a:solidFill>
            </a:endParaRPr>
          </a:p>
        </p:txBody>
      </p:sp>
      <p:sp>
        <p:nvSpPr>
          <p:cNvPr id="49" name="Rettangolo 48"/>
          <p:cNvSpPr/>
          <p:nvPr/>
        </p:nvSpPr>
        <p:spPr>
          <a:xfrm>
            <a:off x="9841175" y="3202210"/>
            <a:ext cx="362600" cy="369332"/>
          </a:xfrm>
          <a:prstGeom prst="rect">
            <a:avLst/>
          </a:prstGeom>
        </p:spPr>
        <p:txBody>
          <a:bodyPr wrap="none">
            <a:spAutoFit/>
          </a:bodyPr>
          <a:lstStyle/>
          <a:p>
            <a:r>
              <a:rPr lang="en-GB" b="1" dirty="0"/>
              <a:t>...</a:t>
            </a:r>
            <a:endParaRPr lang="it-IT" dirty="0"/>
          </a:p>
        </p:txBody>
      </p:sp>
      <p:sp>
        <p:nvSpPr>
          <p:cNvPr id="50" name="Rettangolo 49"/>
          <p:cNvSpPr/>
          <p:nvPr/>
        </p:nvSpPr>
        <p:spPr>
          <a:xfrm>
            <a:off x="10274624" y="3654273"/>
            <a:ext cx="362600" cy="369332"/>
          </a:xfrm>
          <a:prstGeom prst="rect">
            <a:avLst/>
          </a:prstGeom>
        </p:spPr>
        <p:txBody>
          <a:bodyPr wrap="none">
            <a:spAutoFit/>
          </a:bodyPr>
          <a:lstStyle/>
          <a:p>
            <a:r>
              <a:rPr lang="en-GB" b="1" dirty="0"/>
              <a:t>...</a:t>
            </a:r>
            <a:endParaRPr lang="it-IT" dirty="0"/>
          </a:p>
        </p:txBody>
      </p:sp>
      <p:sp>
        <p:nvSpPr>
          <p:cNvPr id="51" name="Rettangolo 50"/>
          <p:cNvSpPr/>
          <p:nvPr/>
        </p:nvSpPr>
        <p:spPr>
          <a:xfrm>
            <a:off x="2226478" y="5189264"/>
            <a:ext cx="8523480" cy="630942"/>
          </a:xfrm>
          <a:prstGeom prst="rect">
            <a:avLst/>
          </a:prstGeom>
        </p:spPr>
        <p:txBody>
          <a:bodyPr wrap="square">
            <a:spAutoFit/>
          </a:bodyPr>
          <a:lstStyle/>
          <a:p>
            <a:pPr algn="ctr">
              <a:spcAft>
                <a:spcPts val="600"/>
              </a:spcAft>
            </a:pPr>
            <a:r>
              <a:rPr lang="en-GB" sz="3500" b="1" dirty="0">
                <a:solidFill>
                  <a:srgbClr val="C00000"/>
                </a:solidFill>
              </a:rPr>
              <a:t>multilevel model</a:t>
            </a:r>
            <a:endParaRPr lang="it-IT" sz="3500" b="1" dirty="0">
              <a:solidFill>
                <a:srgbClr val="C00000"/>
              </a:solidFill>
            </a:endParaRPr>
          </a:p>
        </p:txBody>
      </p:sp>
      <p:sp>
        <p:nvSpPr>
          <p:cNvPr id="52" name="Segnaposto testo 3"/>
          <p:cNvSpPr txBox="1">
            <a:spLocks/>
          </p:cNvSpPr>
          <p:nvPr/>
        </p:nvSpPr>
        <p:spPr>
          <a:xfrm>
            <a:off x="207966" y="-2399044"/>
            <a:ext cx="11318892" cy="4504789"/>
          </a:xfrm>
          <a:prstGeom prst="rect">
            <a:avLst/>
          </a:prstGeom>
        </p:spPr>
        <p:txBody>
          <a:bodyPr vert="horz" lIns="91440" tIns="45720" rIns="91440" bIns="45720" rtlCol="0">
            <a:normAutofit/>
          </a:bodyPr>
          <a:lstStyle/>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r>
              <a:rPr kumimoji="0" lang="en-GB" sz="3500" b="1" i="0" u="none" strike="noStrike" kern="1200" cap="none" spc="0" normalizeH="0" baseline="0" noProof="0" dirty="0">
                <a:ln>
                  <a:noFill/>
                </a:ln>
                <a:solidFill>
                  <a:srgbClr val="002060"/>
                </a:solidFill>
                <a:effectLst/>
                <a:uLnTx/>
                <a:uFillTx/>
                <a:latin typeface="+mn-lt"/>
                <a:ea typeface="+mn-ea"/>
                <a:cs typeface="+mn-cs"/>
              </a:rPr>
              <a:t>Considering:</a:t>
            </a:r>
          </a:p>
          <a:p>
            <a:pPr marL="0" marR="0" lvl="0" indent="0" algn="l" defTabSz="914400" rtl="0" eaLnBrk="1" fontAlgn="auto" latinLnBrk="0" hangingPunct="1">
              <a:lnSpc>
                <a:spcPct val="120000"/>
              </a:lnSpc>
              <a:spcBef>
                <a:spcPts val="1000"/>
              </a:spcBef>
              <a:spcAft>
                <a:spcPts val="600"/>
              </a:spcAft>
              <a:buClr>
                <a:schemeClr val="tx1"/>
              </a:buClr>
              <a:buSzTx/>
              <a:buFont typeface="Wingdings" pitchFamily="2" charset="2"/>
              <a:buChar char="ü"/>
              <a:tabLst/>
              <a:defRPr/>
            </a:pPr>
            <a:r>
              <a:rPr kumimoji="0" lang="en-GB" sz="3500" b="1" i="0" u="none" strike="noStrike" kern="1200" cap="all" spc="0" normalizeH="0" baseline="0" noProof="0" dirty="0">
                <a:ln>
                  <a:noFill/>
                </a:ln>
                <a:solidFill>
                  <a:srgbClr val="002060"/>
                </a:solidFill>
                <a:effectLst/>
                <a:uLnTx/>
                <a:uFillTx/>
                <a:latin typeface="+mn-lt"/>
                <a:ea typeface="+mn-ea"/>
                <a:cs typeface="+mn-cs"/>
              </a:rPr>
              <a:t>the nested structure of data: </a:t>
            </a:r>
          </a:p>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endParaRPr kumimoji="0" lang="en-GB" sz="2400" b="1" i="0" u="none" strike="noStrike" kern="1200" cap="all"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endParaRPr kumimoji="0" lang="en-GB" sz="2400" b="1" i="0" u="none" strike="noStrike" kern="1200" cap="all"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endParaRPr kumimoji="0" lang="en-GB" sz="2400" b="1" i="0" u="none" strike="noStrike" kern="1200" cap="all"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20000"/>
              </a:lnSpc>
              <a:spcBef>
                <a:spcPts val="1000"/>
              </a:spcBef>
              <a:spcAft>
                <a:spcPts val="600"/>
              </a:spcAft>
              <a:buClr>
                <a:schemeClr val="tx1"/>
              </a:buClr>
              <a:buSzTx/>
              <a:tabLst/>
              <a:defRPr/>
            </a:pPr>
            <a:r>
              <a:rPr kumimoji="0" lang="en-GB" sz="3500" b="1" i="0" u="none" strike="noStrike" kern="1200" cap="all" spc="0" normalizeH="0" baseline="0" noProof="0" dirty="0">
                <a:ln>
                  <a:noFill/>
                </a:ln>
                <a:solidFill>
                  <a:schemeClr val="tx1"/>
                </a:solidFill>
                <a:effectLst/>
                <a:uLnTx/>
                <a:uFillTx/>
                <a:latin typeface="+mn-lt"/>
                <a:ea typeface="+mn-ea"/>
                <a:cs typeface="+mn-cs"/>
              </a:rPr>
              <a:t>provincial and municipality indicators </a:t>
            </a:r>
          </a:p>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endParaRPr kumimoji="0" lang="en-GB" sz="3500" b="1" i="0" u="none" strike="noStrike" kern="1200" cap="all"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endParaRPr kumimoji="0" lang="en-GB" sz="3500" b="1" i="0" u="none" strike="noStrike" kern="1200" cap="all" spc="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20000"/>
              </a:lnSpc>
              <a:spcBef>
                <a:spcPts val="1000"/>
              </a:spcBef>
              <a:spcAft>
                <a:spcPts val="600"/>
              </a:spcAft>
              <a:buClr>
                <a:schemeClr val="tx1"/>
              </a:buClr>
              <a:buSzTx/>
              <a:buFont typeface="Arial" panose="020B0604020202020204" pitchFamily="34" charset="0"/>
              <a:buNone/>
              <a:tabLst/>
              <a:defRPr/>
            </a:pPr>
            <a:endParaRPr kumimoji="0" lang="en-GB" sz="3500" b="1" i="0" u="none" strike="noStrike" kern="1200" cap="all" spc="0" normalizeH="0" baseline="0" noProof="0" dirty="0">
              <a:ln>
                <a:noFill/>
              </a:ln>
              <a:solidFill>
                <a:schemeClr val="tx1"/>
              </a:solidFill>
              <a:effectLst/>
              <a:uLnTx/>
              <a:uFillTx/>
              <a:latin typeface="+mn-lt"/>
              <a:ea typeface="+mn-ea"/>
              <a:cs typeface="+mn-cs"/>
            </a:endParaRPr>
          </a:p>
        </p:txBody>
      </p:sp>
      <p:sp>
        <p:nvSpPr>
          <p:cNvPr id="61" name="Freccia in giù 60"/>
          <p:cNvSpPr/>
          <p:nvPr/>
        </p:nvSpPr>
        <p:spPr>
          <a:xfrm>
            <a:off x="5433198" y="4557777"/>
            <a:ext cx="1113906" cy="4145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Segnaposto numero diapositiva 52"/>
          <p:cNvSpPr>
            <a:spLocks noGrp="1"/>
          </p:cNvSpPr>
          <p:nvPr>
            <p:ph type="sldNum" sz="quarter" idx="12"/>
          </p:nvPr>
        </p:nvSpPr>
        <p:spPr/>
        <p:txBody>
          <a:bodyPr/>
          <a:lstStyle/>
          <a:p>
            <a:fld id="{6D22F896-40B5-4ADD-8801-0D06FADFA095}" type="slidenum">
              <a:rPr lang="en-US" smtClean="0"/>
              <a:pPr/>
              <a:t>13</a:t>
            </a:fld>
            <a:endParaRPr lang="en-US" dirty="0"/>
          </a:p>
        </p:txBody>
      </p:sp>
      <p:sp>
        <p:nvSpPr>
          <p:cNvPr id="54" name="Rettangolo 53">
            <a:extLst>
              <a:ext uri="{FF2B5EF4-FFF2-40B4-BE49-F238E27FC236}">
                <a16:creationId xmlns:a16="http://schemas.microsoft.com/office/drawing/2014/main" id="{43869977-9F70-40EC-9D9E-6F31842005F6}"/>
              </a:ext>
            </a:extLst>
          </p:cNvPr>
          <p:cNvSpPr/>
          <p:nvPr/>
        </p:nvSpPr>
        <p:spPr>
          <a:xfrm>
            <a:off x="5060189" y="3750542"/>
            <a:ext cx="1043585" cy="380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Rettangolo 54">
            <a:extLst>
              <a:ext uri="{FF2B5EF4-FFF2-40B4-BE49-F238E27FC236}">
                <a16:creationId xmlns:a16="http://schemas.microsoft.com/office/drawing/2014/main" id="{994DBBE5-48E2-47D0-AE3B-7F6C9DDACE05}"/>
              </a:ext>
            </a:extLst>
          </p:cNvPr>
          <p:cNvSpPr/>
          <p:nvPr/>
        </p:nvSpPr>
        <p:spPr>
          <a:xfrm>
            <a:off x="6469422" y="3724632"/>
            <a:ext cx="1233030" cy="292388"/>
          </a:xfrm>
          <a:prstGeom prst="rect">
            <a:avLst/>
          </a:prstGeom>
        </p:spPr>
        <p:txBody>
          <a:bodyPr wrap="none">
            <a:spAutoFit/>
          </a:bodyPr>
          <a:lstStyle/>
          <a:p>
            <a:r>
              <a:rPr lang="en-GB" sz="1300" b="1" dirty="0">
                <a:solidFill>
                  <a:schemeClr val="bg2">
                    <a:lumMod val="20000"/>
                    <a:lumOff val="80000"/>
                  </a:schemeClr>
                </a:solidFill>
              </a:rPr>
              <a:t>Municipality n</a:t>
            </a:r>
            <a:r>
              <a:rPr lang="en-GB" sz="1300" b="1" baseline="-25000" dirty="0">
                <a:solidFill>
                  <a:schemeClr val="bg2">
                    <a:lumMod val="20000"/>
                    <a:lumOff val="80000"/>
                  </a:schemeClr>
                </a:solidFill>
              </a:rPr>
              <a:t>2</a:t>
            </a:r>
            <a:endParaRPr lang="it-IT" sz="1300" baseline="-25000" dirty="0">
              <a:solidFill>
                <a:schemeClr val="bg2">
                  <a:lumMod val="20000"/>
                  <a:lumOff val="80000"/>
                </a:schemeClr>
              </a:solidFill>
            </a:endParaRPr>
          </a:p>
        </p:txBody>
      </p:sp>
      <p:sp>
        <p:nvSpPr>
          <p:cNvPr id="56" name="Rettangolo 55">
            <a:extLst>
              <a:ext uri="{FF2B5EF4-FFF2-40B4-BE49-F238E27FC236}">
                <a16:creationId xmlns:a16="http://schemas.microsoft.com/office/drawing/2014/main" id="{61AA1BDA-FD0A-4707-B49E-1A20AB76FA6F}"/>
              </a:ext>
            </a:extLst>
          </p:cNvPr>
          <p:cNvSpPr/>
          <p:nvPr/>
        </p:nvSpPr>
        <p:spPr>
          <a:xfrm>
            <a:off x="3886677" y="3776862"/>
            <a:ext cx="1173719" cy="292388"/>
          </a:xfrm>
          <a:prstGeom prst="rect">
            <a:avLst/>
          </a:prstGeom>
        </p:spPr>
        <p:txBody>
          <a:bodyPr wrap="none">
            <a:spAutoFit/>
          </a:bodyPr>
          <a:lstStyle/>
          <a:p>
            <a:r>
              <a:rPr lang="en-GB" sz="1300" b="1" dirty="0">
                <a:solidFill>
                  <a:schemeClr val="bg2">
                    <a:lumMod val="20000"/>
                    <a:lumOff val="80000"/>
                  </a:schemeClr>
                </a:solidFill>
              </a:rPr>
              <a:t>Municipality 1</a:t>
            </a:r>
            <a:endParaRPr lang="it-IT" sz="1300" baseline="-25000" dirty="0">
              <a:solidFill>
                <a:schemeClr val="bg2">
                  <a:lumMod val="20000"/>
                  <a:lumOff val="80000"/>
                </a:schemeClr>
              </a:solidFill>
            </a:endParaRPr>
          </a:p>
        </p:txBody>
      </p:sp>
      <p:sp>
        <p:nvSpPr>
          <p:cNvPr id="57" name="Rettangolo 56">
            <a:extLst>
              <a:ext uri="{FF2B5EF4-FFF2-40B4-BE49-F238E27FC236}">
                <a16:creationId xmlns:a16="http://schemas.microsoft.com/office/drawing/2014/main" id="{A335262C-200B-4296-B813-F8DD59EC35A2}"/>
              </a:ext>
            </a:extLst>
          </p:cNvPr>
          <p:cNvSpPr/>
          <p:nvPr/>
        </p:nvSpPr>
        <p:spPr>
          <a:xfrm>
            <a:off x="4998161" y="3790186"/>
            <a:ext cx="1173719" cy="292388"/>
          </a:xfrm>
          <a:prstGeom prst="rect">
            <a:avLst/>
          </a:prstGeom>
        </p:spPr>
        <p:txBody>
          <a:bodyPr wrap="none">
            <a:spAutoFit/>
          </a:bodyPr>
          <a:lstStyle/>
          <a:p>
            <a:r>
              <a:rPr lang="en-GB" sz="1300" b="1" dirty="0">
                <a:solidFill>
                  <a:schemeClr val="bg2">
                    <a:lumMod val="20000"/>
                    <a:lumOff val="80000"/>
                  </a:schemeClr>
                </a:solidFill>
              </a:rPr>
              <a:t>Municipality 2</a:t>
            </a:r>
            <a:endParaRPr lang="it-IT" sz="1300" baseline="-25000" dirty="0">
              <a:solidFill>
                <a:schemeClr val="bg2">
                  <a:lumMod val="20000"/>
                  <a:lumOff val="80000"/>
                </a:schemeClr>
              </a:solidFill>
            </a:endParaRPr>
          </a:p>
        </p:txBody>
      </p:sp>
      <p:sp>
        <p:nvSpPr>
          <p:cNvPr id="58" name="Rettangolo 57">
            <a:extLst>
              <a:ext uri="{FF2B5EF4-FFF2-40B4-BE49-F238E27FC236}">
                <a16:creationId xmlns:a16="http://schemas.microsoft.com/office/drawing/2014/main" id="{6BE72843-986D-41A7-B4D2-EB6A7DAF30DB}"/>
              </a:ext>
            </a:extLst>
          </p:cNvPr>
          <p:cNvSpPr/>
          <p:nvPr/>
        </p:nvSpPr>
        <p:spPr>
          <a:xfrm>
            <a:off x="7944695" y="3704713"/>
            <a:ext cx="1173719" cy="292388"/>
          </a:xfrm>
          <a:prstGeom prst="rect">
            <a:avLst/>
          </a:prstGeom>
        </p:spPr>
        <p:txBody>
          <a:bodyPr wrap="none">
            <a:spAutoFit/>
          </a:bodyPr>
          <a:lstStyle/>
          <a:p>
            <a:r>
              <a:rPr lang="en-GB" sz="1300" b="1" dirty="0">
                <a:solidFill>
                  <a:schemeClr val="bg2">
                    <a:lumMod val="20000"/>
                    <a:lumOff val="80000"/>
                  </a:schemeClr>
                </a:solidFill>
              </a:rPr>
              <a:t>Municipality 1</a:t>
            </a:r>
            <a:endParaRPr lang="it-IT" sz="1300" baseline="-25000" dirty="0">
              <a:solidFill>
                <a:schemeClr val="bg2">
                  <a:lumMod val="20000"/>
                  <a:lumOff val="80000"/>
                </a:schemeClr>
              </a:solidFill>
            </a:endParaRPr>
          </a:p>
        </p:txBody>
      </p:sp>
      <p:sp>
        <p:nvSpPr>
          <p:cNvPr id="59" name="Rettangolo 58">
            <a:extLst>
              <a:ext uri="{FF2B5EF4-FFF2-40B4-BE49-F238E27FC236}">
                <a16:creationId xmlns:a16="http://schemas.microsoft.com/office/drawing/2014/main" id="{E3D8AF7E-5B79-47FA-BC7B-90F3FBD31879}"/>
              </a:ext>
            </a:extLst>
          </p:cNvPr>
          <p:cNvSpPr/>
          <p:nvPr/>
        </p:nvSpPr>
        <p:spPr>
          <a:xfrm>
            <a:off x="9178344" y="3675518"/>
            <a:ext cx="1173719" cy="292388"/>
          </a:xfrm>
          <a:prstGeom prst="rect">
            <a:avLst/>
          </a:prstGeom>
        </p:spPr>
        <p:txBody>
          <a:bodyPr wrap="none">
            <a:spAutoFit/>
          </a:bodyPr>
          <a:lstStyle/>
          <a:p>
            <a:r>
              <a:rPr lang="en-GB" sz="1300" b="1" dirty="0">
                <a:solidFill>
                  <a:schemeClr val="bg2">
                    <a:lumMod val="20000"/>
                    <a:lumOff val="80000"/>
                  </a:schemeClr>
                </a:solidFill>
              </a:rPr>
              <a:t>Municipality 2</a:t>
            </a:r>
            <a:endParaRPr lang="it-IT" sz="1300" baseline="-25000" dirty="0">
              <a:solidFill>
                <a:schemeClr val="bg2">
                  <a:lumMod val="20000"/>
                  <a:lumOff val="80000"/>
                </a:schemeClr>
              </a:solidFill>
            </a:endParaRPr>
          </a:p>
        </p:txBody>
      </p:sp>
      <p:sp>
        <p:nvSpPr>
          <p:cNvPr id="60" name="Rettangolo 59">
            <a:extLst>
              <a:ext uri="{FF2B5EF4-FFF2-40B4-BE49-F238E27FC236}">
                <a16:creationId xmlns:a16="http://schemas.microsoft.com/office/drawing/2014/main" id="{31A4F89F-B877-4AE5-AFBA-AAD6FBFADE54}"/>
              </a:ext>
            </a:extLst>
          </p:cNvPr>
          <p:cNvSpPr/>
          <p:nvPr/>
        </p:nvSpPr>
        <p:spPr>
          <a:xfrm>
            <a:off x="10692334" y="3692745"/>
            <a:ext cx="1233030" cy="292388"/>
          </a:xfrm>
          <a:prstGeom prst="rect">
            <a:avLst/>
          </a:prstGeom>
        </p:spPr>
        <p:txBody>
          <a:bodyPr wrap="none">
            <a:spAutoFit/>
          </a:bodyPr>
          <a:lstStyle/>
          <a:p>
            <a:r>
              <a:rPr lang="en-GB" sz="1300" b="1" dirty="0">
                <a:solidFill>
                  <a:schemeClr val="bg2">
                    <a:lumMod val="20000"/>
                    <a:lumOff val="80000"/>
                  </a:schemeClr>
                </a:solidFill>
              </a:rPr>
              <a:t>Municipality </a:t>
            </a:r>
            <a:r>
              <a:rPr lang="en-GB" sz="1300" b="1" dirty="0" err="1">
                <a:solidFill>
                  <a:schemeClr val="bg2">
                    <a:lumMod val="20000"/>
                    <a:lumOff val="80000"/>
                  </a:schemeClr>
                </a:solidFill>
              </a:rPr>
              <a:t>n</a:t>
            </a:r>
            <a:r>
              <a:rPr lang="en-GB" sz="1300" b="1" baseline="-25000" dirty="0" err="1">
                <a:solidFill>
                  <a:schemeClr val="bg2">
                    <a:lumMod val="20000"/>
                    <a:lumOff val="80000"/>
                  </a:schemeClr>
                </a:solidFill>
              </a:rPr>
              <a:t>k</a:t>
            </a:r>
            <a:endParaRPr lang="it-IT" sz="1300" baseline="-25000" dirty="0">
              <a:solidFill>
                <a:schemeClr val="bg2">
                  <a:lumMod val="20000"/>
                  <a:lumOff val="80000"/>
                </a:schemeClr>
              </a:solidFill>
            </a:endParaRPr>
          </a:p>
        </p:txBody>
      </p:sp>
      <p:sp>
        <p:nvSpPr>
          <p:cNvPr id="3" name="CasellaDiTesto 2">
            <a:extLst>
              <a:ext uri="{FF2B5EF4-FFF2-40B4-BE49-F238E27FC236}">
                <a16:creationId xmlns:a16="http://schemas.microsoft.com/office/drawing/2014/main" id="{D6E0EA73-C091-49ED-A66B-87820B1850DE}"/>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4582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checkerboard(across)">
                                      <p:cBhvr>
                                        <p:cTn id="7" dur="500"/>
                                        <p:tgtEl>
                                          <p:spTgt spid="6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blinds(horizontal)">
                                      <p:cBhvr>
                                        <p:cTn id="1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3774" y="518160"/>
            <a:ext cx="5934969" cy="488707"/>
          </a:xfrm>
        </p:spPr>
        <p:txBody>
          <a:bodyPr>
            <a:noAutofit/>
          </a:bodyPr>
          <a:lstStyle/>
          <a:p>
            <a:pPr algn="just"/>
            <a:r>
              <a:rPr lang="en-GB" sz="3300" b="1" cap="none" dirty="0">
                <a:solidFill>
                  <a:srgbClr val="002060"/>
                </a:solidFill>
              </a:rPr>
              <a:t>      </a:t>
            </a:r>
            <a:r>
              <a:rPr lang="en-GB" sz="3300" b="1" cap="none" dirty="0">
                <a:solidFill>
                  <a:srgbClr val="C00000"/>
                </a:solidFill>
              </a:rPr>
              <a:t>Multilevel model:</a:t>
            </a:r>
            <a:endParaRPr lang="it-IT" sz="3300" b="1" cap="none" dirty="0">
              <a:solidFill>
                <a:srgbClr val="C00000"/>
              </a:solidFill>
            </a:endParaRPr>
          </a:p>
        </p:txBody>
      </p:sp>
      <p:sp>
        <p:nvSpPr>
          <p:cNvPr id="4" name="Segnaposto testo 3"/>
          <p:cNvSpPr>
            <a:spLocks noGrp="1"/>
          </p:cNvSpPr>
          <p:nvPr>
            <p:ph type="body" sz="half" idx="2"/>
          </p:nvPr>
        </p:nvSpPr>
        <p:spPr>
          <a:xfrm>
            <a:off x="1031221" y="2594653"/>
            <a:ext cx="6109630" cy="3158347"/>
          </a:xfrm>
        </p:spPr>
        <p:txBody>
          <a:bodyPr>
            <a:normAutofit/>
          </a:bodyPr>
          <a:lstStyle/>
          <a:p>
            <a:pPr algn="l">
              <a:spcAft>
                <a:spcPts val="600"/>
              </a:spcAft>
            </a:pPr>
            <a:r>
              <a:rPr lang="en-GB" sz="2400" b="1" cap="none" dirty="0"/>
              <a:t>provincial level variance (level 2) </a:t>
            </a:r>
          </a:p>
          <a:p>
            <a:pPr algn="l">
              <a:spcAft>
                <a:spcPts val="600"/>
              </a:spcAft>
            </a:pPr>
            <a:r>
              <a:rPr lang="en-GB" sz="2400" b="1" cap="none" dirty="0"/>
              <a:t>variance at the municipal level (level 1)</a:t>
            </a:r>
          </a:p>
        </p:txBody>
      </p:sp>
      <p:sp>
        <p:nvSpPr>
          <p:cNvPr id="3074" name="Rectangle 2"/>
          <p:cNvSpPr>
            <a:spLocks noChangeArrowheads="1"/>
          </p:cNvSpPr>
          <p:nvPr/>
        </p:nvSpPr>
        <p:spPr bwMode="auto">
          <a:xfrm>
            <a:off x="0" y="0"/>
            <a:ext cx="12192000" cy="457200"/>
          </a:xfrm>
          <a:prstGeom prst="rect">
            <a:avLst/>
          </a:prstGeom>
          <a:solidFill>
            <a:srgbClr val="FFFFFF"/>
          </a:solid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it-IT"/>
          </a:p>
        </p:txBody>
      </p:sp>
      <p:sp>
        <p:nvSpPr>
          <p:cNvPr id="3075" name="Rectangle 3"/>
          <p:cNvSpPr>
            <a:spLocks noChangeArrowheads="1"/>
          </p:cNvSpPr>
          <p:nvPr/>
        </p:nvSpPr>
        <p:spPr bwMode="auto">
          <a:xfrm>
            <a:off x="0" y="819150"/>
            <a:ext cx="12192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a:ln>
                <a:noFill/>
              </a:ln>
              <a:solidFill>
                <a:schemeClr val="tx1"/>
              </a:solidFill>
              <a:effectLst/>
              <a:latin typeface="Arial" pitchFamily="34" charset="0"/>
              <a:cs typeface="Arial" pitchFamily="34" charset="0"/>
            </a:endParaRPr>
          </a:p>
        </p:txBody>
      </p:sp>
      <p:pic>
        <p:nvPicPr>
          <p:cNvPr id="3076" name="Picture 4"/>
          <p:cNvPicPr>
            <a:picLocks noChangeAspect="1" noChangeArrowheads="1"/>
          </p:cNvPicPr>
          <p:nvPr/>
        </p:nvPicPr>
        <p:blipFill>
          <a:blip r:embed="rId2"/>
          <a:srcRect/>
          <a:stretch>
            <a:fillRect/>
          </a:stretch>
        </p:blipFill>
        <p:spPr bwMode="auto">
          <a:xfrm>
            <a:off x="7316538" y="1946418"/>
            <a:ext cx="4257675" cy="704850"/>
          </a:xfrm>
          <a:prstGeom prst="rect">
            <a:avLst/>
          </a:prstGeom>
          <a:noFill/>
          <a:ln w="9525">
            <a:noFill/>
            <a:miter lim="800000"/>
            <a:headEnd/>
            <a:tailEnd/>
          </a:ln>
        </p:spPr>
      </p:pic>
      <p:pic>
        <p:nvPicPr>
          <p:cNvPr id="3077" name="Picture 5"/>
          <p:cNvPicPr>
            <a:picLocks noChangeAspect="1" noChangeArrowheads="1"/>
          </p:cNvPicPr>
          <p:nvPr/>
        </p:nvPicPr>
        <p:blipFill>
          <a:blip r:embed="rId3"/>
          <a:srcRect/>
          <a:stretch>
            <a:fillRect/>
          </a:stretch>
        </p:blipFill>
        <p:spPr bwMode="auto">
          <a:xfrm>
            <a:off x="557159" y="2534827"/>
            <a:ext cx="495300" cy="514350"/>
          </a:xfrm>
          <a:prstGeom prst="rect">
            <a:avLst/>
          </a:prstGeom>
          <a:noFill/>
          <a:ln w="9525">
            <a:noFill/>
            <a:miter lim="800000"/>
            <a:headEnd/>
            <a:tailEnd/>
          </a:ln>
        </p:spPr>
      </p:pic>
      <p:pic>
        <p:nvPicPr>
          <p:cNvPr id="3078" name="Picture 6"/>
          <p:cNvPicPr>
            <a:picLocks noChangeAspect="1" noChangeArrowheads="1"/>
          </p:cNvPicPr>
          <p:nvPr/>
        </p:nvPicPr>
        <p:blipFill>
          <a:blip r:embed="rId4"/>
          <a:srcRect/>
          <a:stretch>
            <a:fillRect/>
          </a:stretch>
        </p:blipFill>
        <p:spPr bwMode="auto">
          <a:xfrm>
            <a:off x="550150" y="3242245"/>
            <a:ext cx="447675" cy="476250"/>
          </a:xfrm>
          <a:prstGeom prst="rect">
            <a:avLst/>
          </a:prstGeom>
          <a:noFill/>
          <a:ln w="9525">
            <a:noFill/>
            <a:miter lim="800000"/>
            <a:headEnd/>
            <a:tailEnd/>
          </a:ln>
        </p:spPr>
      </p:pic>
      <p:sp>
        <p:nvSpPr>
          <p:cNvPr id="11" name="Rettangolo 10"/>
          <p:cNvSpPr/>
          <p:nvPr/>
        </p:nvSpPr>
        <p:spPr>
          <a:xfrm>
            <a:off x="2220119" y="4066267"/>
            <a:ext cx="9338308" cy="2400657"/>
          </a:xfrm>
          <a:prstGeom prst="rect">
            <a:avLst/>
          </a:prstGeom>
        </p:spPr>
        <p:txBody>
          <a:bodyPr wrap="square">
            <a:spAutoFit/>
          </a:bodyPr>
          <a:lstStyle/>
          <a:p>
            <a:r>
              <a:rPr lang="en-GB" sz="2500" dirty="0"/>
              <a:t>where:</a:t>
            </a:r>
            <a:endParaRPr lang="it-IT" sz="2500" b="1" dirty="0"/>
          </a:p>
          <a:p>
            <a:r>
              <a:rPr lang="en-GB" sz="2500" dirty="0" err="1"/>
              <a:t>Y</a:t>
            </a:r>
            <a:r>
              <a:rPr lang="en-GB" sz="2500" baseline="-25000" dirty="0" err="1"/>
              <a:t>ij</a:t>
            </a:r>
            <a:r>
              <a:rPr lang="en-GB" sz="2500" dirty="0"/>
              <a:t> is the response (share of NEETs) for municipality </a:t>
            </a:r>
            <a:r>
              <a:rPr lang="en-GB" sz="2500" i="1" dirty="0" err="1"/>
              <a:t>i</a:t>
            </a:r>
            <a:r>
              <a:rPr lang="en-GB" sz="2500" dirty="0"/>
              <a:t> in group (province) </a:t>
            </a:r>
            <a:r>
              <a:rPr lang="en-GB" sz="2500" i="1" dirty="0"/>
              <a:t>j</a:t>
            </a:r>
            <a:endParaRPr lang="it-IT" sz="2500" b="1" dirty="0"/>
          </a:p>
          <a:p>
            <a:r>
              <a:rPr lang="en-GB" sz="2500" i="1" dirty="0" err="1"/>
              <a:t>X</a:t>
            </a:r>
            <a:r>
              <a:rPr lang="en-GB" sz="2500" i="1" baseline="-25000" dirty="0" err="1"/>
              <a:t>ij</a:t>
            </a:r>
            <a:r>
              <a:rPr lang="en-GB" sz="2500" i="1" dirty="0"/>
              <a:t> </a:t>
            </a:r>
            <a:r>
              <a:rPr lang="en-GB" sz="2500" dirty="0"/>
              <a:t>is the vector of municipal level predictors</a:t>
            </a:r>
            <a:endParaRPr lang="it-IT" sz="2500" b="1" dirty="0"/>
          </a:p>
          <a:p>
            <a:r>
              <a:rPr lang="en-GB" sz="2500" i="1" dirty="0" err="1"/>
              <a:t>Z</a:t>
            </a:r>
            <a:r>
              <a:rPr lang="en-GB" sz="2500" dirty="0" err="1"/>
              <a:t>.</a:t>
            </a:r>
            <a:r>
              <a:rPr lang="en-GB" sz="2500" baseline="-25000" dirty="0" err="1"/>
              <a:t>j</a:t>
            </a:r>
            <a:r>
              <a:rPr lang="en-GB" sz="2500" dirty="0"/>
              <a:t> is the vector of provincial-level predictors</a:t>
            </a:r>
            <a:endParaRPr lang="it-IT" sz="2500" b="1" dirty="0"/>
          </a:p>
          <a:p>
            <a:r>
              <a:rPr lang="en-GB" sz="2500" dirty="0">
                <a:latin typeface="Symbol" pitchFamily="18" charset="2"/>
              </a:rPr>
              <a:t>b</a:t>
            </a:r>
            <a:r>
              <a:rPr lang="en-GB" sz="2500" baseline="-25000" dirty="0"/>
              <a:t>0</a:t>
            </a:r>
            <a:r>
              <a:rPr lang="en-GB" sz="2500" dirty="0"/>
              <a:t>, </a:t>
            </a:r>
            <a:r>
              <a:rPr lang="en-GB" sz="2500" dirty="0">
                <a:latin typeface="Symbol" pitchFamily="18" charset="2"/>
              </a:rPr>
              <a:t>b</a:t>
            </a:r>
            <a:r>
              <a:rPr lang="en-GB" sz="2500" baseline="-25000" dirty="0"/>
              <a:t>1</a:t>
            </a:r>
            <a:r>
              <a:rPr lang="en-GB" sz="2500" dirty="0"/>
              <a:t>, and </a:t>
            </a:r>
            <a:r>
              <a:rPr lang="en-GB" sz="2500" dirty="0">
                <a:latin typeface="Symbol" pitchFamily="18" charset="2"/>
              </a:rPr>
              <a:t>b</a:t>
            </a:r>
            <a:r>
              <a:rPr lang="en-GB" sz="2500" baseline="-25000" dirty="0"/>
              <a:t>2</a:t>
            </a:r>
            <a:r>
              <a:rPr lang="en-GB" sz="2500" dirty="0"/>
              <a:t>, are, respectively, the intercept, the vector of coefficients for municipal and provincial characteristics.</a:t>
            </a:r>
            <a:endParaRPr lang="it-IT" sz="2500" b="1" dirty="0"/>
          </a:p>
        </p:txBody>
      </p:sp>
      <p:sp>
        <p:nvSpPr>
          <p:cNvPr id="12" name="Segnaposto numero diapositiva 11"/>
          <p:cNvSpPr>
            <a:spLocks noGrp="1"/>
          </p:cNvSpPr>
          <p:nvPr>
            <p:ph type="sldNum" sz="quarter" idx="12"/>
          </p:nvPr>
        </p:nvSpPr>
        <p:spPr/>
        <p:txBody>
          <a:bodyPr/>
          <a:lstStyle/>
          <a:p>
            <a:fld id="{6D22F896-40B5-4ADD-8801-0D06FADFA095}" type="slidenum">
              <a:rPr lang="en-US" smtClean="0"/>
              <a:pPr/>
              <a:t>14</a:t>
            </a:fld>
            <a:endParaRPr lang="en-US" dirty="0"/>
          </a:p>
        </p:txBody>
      </p:sp>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DA6715BD-4728-4866-903D-61FFD2C23914}"/>
                  </a:ext>
                </a:extLst>
              </p:cNvPr>
              <p:cNvSpPr txBox="1"/>
              <p:nvPr/>
            </p:nvSpPr>
            <p:spPr>
              <a:xfrm>
                <a:off x="2065789" y="1232494"/>
                <a:ext cx="6094602" cy="56316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800" i="1" smtClean="0">
                              <a:latin typeface="Cambria Math" panose="02040503050406030204" pitchFamily="18" charset="0"/>
                            </a:rPr>
                          </m:ctrlPr>
                        </m:sSubPr>
                        <m:e>
                          <m:r>
                            <m:rPr>
                              <m:sty m:val="p"/>
                            </m:rPr>
                            <a:rPr lang="it-IT" sz="2800">
                              <a:latin typeface="Cambria Math" panose="02040503050406030204" pitchFamily="18" charset="0"/>
                            </a:rPr>
                            <m:t>Y</m:t>
                          </m:r>
                        </m:e>
                        <m:sub>
                          <m:r>
                            <a:rPr lang="it-IT" sz="2800" i="1">
                              <a:latin typeface="Cambria Math" panose="02040503050406030204" pitchFamily="18" charset="0"/>
                            </a:rPr>
                            <m:t>𝑖𝑗</m:t>
                          </m:r>
                        </m:sub>
                      </m:sSub>
                      <m:r>
                        <a:rPr lang="it-IT" sz="2800" i="0">
                          <a:latin typeface="Cambria Math" panose="02040503050406030204" pitchFamily="18" charset="0"/>
                        </a:rPr>
                        <m:t>=</m:t>
                      </m:r>
                      <m:sSub>
                        <m:sSubPr>
                          <m:ctrlPr>
                            <a:rPr lang="it-IT" sz="2800" i="1">
                              <a:latin typeface="Cambria Math" panose="02040503050406030204" pitchFamily="18" charset="0"/>
                            </a:rPr>
                          </m:ctrlPr>
                        </m:sSubPr>
                        <m:e>
                          <m:r>
                            <m:rPr>
                              <m:sty m:val="p"/>
                            </m:rPr>
                            <a:rPr lang="it-IT" sz="2800" i="0">
                              <a:latin typeface="Cambria Math" panose="02040503050406030204" pitchFamily="18" charset="0"/>
                            </a:rPr>
                            <m:t>β</m:t>
                          </m:r>
                        </m:e>
                        <m:sub>
                          <m:r>
                            <a:rPr lang="it-IT" sz="2800" i="0">
                              <a:latin typeface="Cambria Math" panose="02040503050406030204" pitchFamily="18" charset="0"/>
                            </a:rPr>
                            <m:t>0</m:t>
                          </m:r>
                        </m:sub>
                      </m:sSub>
                      <m:r>
                        <a:rPr lang="it-IT" sz="2800" i="0">
                          <a:latin typeface="Cambria Math" panose="02040503050406030204" pitchFamily="18" charset="0"/>
                        </a:rPr>
                        <m:t>+</m:t>
                      </m:r>
                      <m:sSubSup>
                        <m:sSubSupPr>
                          <m:ctrlPr>
                            <a:rPr lang="it-IT" sz="2800" i="1">
                              <a:latin typeface="Cambria Math" panose="02040503050406030204" pitchFamily="18" charset="0"/>
                            </a:rPr>
                          </m:ctrlPr>
                        </m:sSubSupPr>
                        <m:e>
                          <m:r>
                            <a:rPr lang="it-IT" sz="2800" i="1">
                              <a:latin typeface="Cambria Math" panose="02040503050406030204" pitchFamily="18" charset="0"/>
                            </a:rPr>
                            <m:t>𝛽</m:t>
                          </m:r>
                        </m:e>
                        <m:sub>
                          <m:r>
                            <a:rPr lang="it-IT" sz="2800" i="0">
                              <a:latin typeface="Cambria Math" panose="02040503050406030204" pitchFamily="18" charset="0"/>
                            </a:rPr>
                            <m:t>1</m:t>
                          </m:r>
                        </m:sub>
                        <m:sup>
                          <m:r>
                            <a:rPr lang="it-IT" sz="2800" i="0">
                              <a:latin typeface="Cambria Math" panose="02040503050406030204" pitchFamily="18" charset="0"/>
                            </a:rPr>
                            <m:t>′</m:t>
                          </m:r>
                        </m:sup>
                      </m:sSubSup>
                      <m:sSub>
                        <m:sSubPr>
                          <m:ctrlPr>
                            <a:rPr lang="it-IT" sz="2800" i="1">
                              <a:latin typeface="Cambria Math" panose="02040503050406030204" pitchFamily="18" charset="0"/>
                            </a:rPr>
                          </m:ctrlPr>
                        </m:sSubPr>
                        <m:e>
                          <m:r>
                            <m:rPr>
                              <m:sty m:val="p"/>
                            </m:rPr>
                            <a:rPr lang="it-IT" sz="2800" i="0">
                              <a:latin typeface="Cambria Math" panose="02040503050406030204" pitchFamily="18" charset="0"/>
                            </a:rPr>
                            <m:t>X</m:t>
                          </m:r>
                        </m:e>
                        <m:sub>
                          <m:r>
                            <m:rPr>
                              <m:sty m:val="p"/>
                            </m:rPr>
                            <a:rPr lang="it-IT" sz="2800" i="0">
                              <a:latin typeface="Cambria Math" panose="02040503050406030204" pitchFamily="18" charset="0"/>
                            </a:rPr>
                            <m:t>ij</m:t>
                          </m:r>
                        </m:sub>
                      </m:sSub>
                      <m:r>
                        <a:rPr lang="it-IT" sz="2800" i="0">
                          <a:latin typeface="Cambria Math" panose="02040503050406030204" pitchFamily="18" charset="0"/>
                        </a:rPr>
                        <m:t>+</m:t>
                      </m:r>
                      <m:sSubSup>
                        <m:sSubSupPr>
                          <m:ctrlPr>
                            <a:rPr lang="it-IT" sz="2800" i="1">
                              <a:latin typeface="Cambria Math" panose="02040503050406030204" pitchFamily="18" charset="0"/>
                            </a:rPr>
                          </m:ctrlPr>
                        </m:sSubSupPr>
                        <m:e>
                          <m:r>
                            <m:rPr>
                              <m:sty m:val="p"/>
                            </m:rPr>
                            <a:rPr lang="it-IT" sz="2800" i="0">
                              <a:latin typeface="Cambria Math" panose="02040503050406030204" pitchFamily="18" charset="0"/>
                            </a:rPr>
                            <m:t>β</m:t>
                          </m:r>
                        </m:e>
                        <m:sub>
                          <m:r>
                            <a:rPr lang="it-IT" sz="2800" i="0">
                              <a:latin typeface="Cambria Math" panose="02040503050406030204" pitchFamily="18" charset="0"/>
                            </a:rPr>
                            <m:t>2</m:t>
                          </m:r>
                        </m:sub>
                        <m:sup>
                          <m:r>
                            <a:rPr lang="it-IT" sz="2800" i="0">
                              <a:latin typeface="Cambria Math" panose="02040503050406030204" pitchFamily="18" charset="0"/>
                            </a:rPr>
                            <m:t>′</m:t>
                          </m:r>
                        </m:sup>
                      </m:sSubSup>
                      <m:sSub>
                        <m:sSubPr>
                          <m:ctrlPr>
                            <a:rPr lang="it-IT" sz="2800" i="1">
                              <a:latin typeface="Cambria Math" panose="02040503050406030204" pitchFamily="18" charset="0"/>
                            </a:rPr>
                          </m:ctrlPr>
                        </m:sSubPr>
                        <m:e>
                          <m:r>
                            <m:rPr>
                              <m:sty m:val="p"/>
                            </m:rPr>
                            <a:rPr lang="it-IT" sz="2800" i="0">
                              <a:latin typeface="Cambria Math" panose="02040503050406030204" pitchFamily="18" charset="0"/>
                            </a:rPr>
                            <m:t>Z</m:t>
                          </m:r>
                        </m:e>
                        <m:sub>
                          <m:r>
                            <a:rPr lang="it-IT" sz="2800" i="0">
                              <a:latin typeface="Cambria Math" panose="02040503050406030204" pitchFamily="18" charset="0"/>
                            </a:rPr>
                            <m:t>.</m:t>
                          </m:r>
                          <m:r>
                            <m:rPr>
                              <m:sty m:val="p"/>
                            </m:rPr>
                            <a:rPr lang="it-IT" sz="2800" i="0">
                              <a:latin typeface="Cambria Math" panose="02040503050406030204" pitchFamily="18" charset="0"/>
                            </a:rPr>
                            <m:t>j</m:t>
                          </m:r>
                        </m:sub>
                      </m:sSub>
                      <m:r>
                        <a:rPr lang="it-IT" sz="2800" i="0">
                          <a:latin typeface="Cambria Math" panose="02040503050406030204" pitchFamily="18" charset="0"/>
                        </a:rPr>
                        <m:t>+</m:t>
                      </m:r>
                      <m:sSub>
                        <m:sSubPr>
                          <m:ctrlPr>
                            <a:rPr lang="it-IT" sz="2800" i="1">
                              <a:latin typeface="Cambria Math" panose="02040503050406030204" pitchFamily="18" charset="0"/>
                            </a:rPr>
                          </m:ctrlPr>
                        </m:sSubPr>
                        <m:e>
                          <m:r>
                            <m:rPr>
                              <m:sty m:val="p"/>
                            </m:rPr>
                            <a:rPr lang="it-IT" sz="2800" i="0">
                              <a:latin typeface="Cambria Math" panose="02040503050406030204" pitchFamily="18" charset="0"/>
                            </a:rPr>
                            <m:t>u</m:t>
                          </m:r>
                        </m:e>
                        <m:sub>
                          <m:r>
                            <m:rPr>
                              <m:sty m:val="p"/>
                            </m:rPr>
                            <a:rPr lang="it-IT" sz="2800" i="0">
                              <a:latin typeface="Cambria Math" panose="02040503050406030204" pitchFamily="18" charset="0"/>
                            </a:rPr>
                            <m:t>j</m:t>
                          </m:r>
                        </m:sub>
                      </m:sSub>
                    </m:oMath>
                  </m:oMathPara>
                </a14:m>
                <a:endParaRPr lang="it-IT" sz="2800" dirty="0"/>
              </a:p>
            </p:txBody>
          </p:sp>
        </mc:Choice>
        <mc:Fallback xmlns="">
          <p:sp>
            <p:nvSpPr>
              <p:cNvPr id="15" name="CasellaDiTesto 14">
                <a:extLst>
                  <a:ext uri="{FF2B5EF4-FFF2-40B4-BE49-F238E27FC236}">
                    <a16:creationId xmlns:a16="http://schemas.microsoft.com/office/drawing/2014/main" id="{DA6715BD-4728-4866-903D-61FFD2C23914}"/>
                  </a:ext>
                </a:extLst>
              </p:cNvPr>
              <p:cNvSpPr txBox="1">
                <a:spLocks noRot="1" noChangeAspect="1" noMove="1" noResize="1" noEditPoints="1" noAdjustHandles="1" noChangeArrowheads="1" noChangeShapeType="1" noTextEdit="1"/>
              </p:cNvSpPr>
              <p:nvPr/>
            </p:nvSpPr>
            <p:spPr>
              <a:xfrm>
                <a:off x="2065789" y="1232494"/>
                <a:ext cx="6094602" cy="563167"/>
              </a:xfrm>
              <a:prstGeom prst="rect">
                <a:avLst/>
              </a:prstGeom>
              <a:blipFill>
                <a:blip r:embed="rId5"/>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59563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512434" y="1092259"/>
            <a:ext cx="8923471" cy="4356187"/>
          </a:xfrm>
        </p:spPr>
        <p:txBody>
          <a:bodyPr>
            <a:normAutofit fontScale="92500" lnSpcReduction="10000"/>
          </a:bodyPr>
          <a:lstStyle/>
          <a:p>
            <a:pPr algn="l">
              <a:lnSpc>
                <a:spcPct val="100000"/>
              </a:lnSpc>
              <a:spcBef>
                <a:spcPts val="0"/>
              </a:spcBef>
              <a:spcAft>
                <a:spcPts val="600"/>
              </a:spcAft>
            </a:pPr>
            <a:r>
              <a:rPr lang="en-GB" sz="4000" b="1" cap="none" dirty="0">
                <a:solidFill>
                  <a:srgbClr val="FF0000"/>
                </a:solidFill>
              </a:rPr>
              <a:t>Domains:</a:t>
            </a:r>
          </a:p>
          <a:p>
            <a:pPr marL="571500" indent="-571500" algn="l">
              <a:lnSpc>
                <a:spcPct val="100000"/>
              </a:lnSpc>
              <a:spcBef>
                <a:spcPts val="0"/>
              </a:spcBef>
              <a:spcAft>
                <a:spcPts val="600"/>
              </a:spcAft>
              <a:buFont typeface="Arial" panose="020B0604020202020204" pitchFamily="34" charset="0"/>
              <a:buChar char="•"/>
            </a:pPr>
            <a:r>
              <a:rPr lang="en-GB" sz="4000" b="1" cap="none" dirty="0">
                <a:solidFill>
                  <a:srgbClr val="002060"/>
                </a:solidFill>
              </a:rPr>
              <a:t>Economic development</a:t>
            </a:r>
          </a:p>
          <a:p>
            <a:pPr marL="571500" indent="-571500" algn="l">
              <a:lnSpc>
                <a:spcPct val="100000"/>
              </a:lnSpc>
              <a:spcBef>
                <a:spcPts val="0"/>
              </a:spcBef>
              <a:spcAft>
                <a:spcPts val="600"/>
              </a:spcAft>
              <a:buFont typeface="Arial" panose="020B0604020202020204" pitchFamily="34" charset="0"/>
              <a:buChar char="•"/>
            </a:pPr>
            <a:r>
              <a:rPr lang="en-GB" sz="4000" b="1" cap="none" dirty="0">
                <a:solidFill>
                  <a:srgbClr val="0000CC"/>
                </a:solidFill>
              </a:rPr>
              <a:t>Education</a:t>
            </a:r>
          </a:p>
          <a:p>
            <a:pPr marL="571500" indent="-571500" algn="l">
              <a:lnSpc>
                <a:spcPct val="100000"/>
              </a:lnSpc>
              <a:spcBef>
                <a:spcPts val="0"/>
              </a:spcBef>
              <a:spcAft>
                <a:spcPts val="600"/>
              </a:spcAft>
              <a:buFont typeface="Arial" panose="020B0604020202020204" pitchFamily="34" charset="0"/>
              <a:buChar char="•"/>
            </a:pPr>
            <a:r>
              <a:rPr lang="en-GB" sz="4000" b="1" cap="none" dirty="0">
                <a:solidFill>
                  <a:srgbClr val="002060"/>
                </a:solidFill>
              </a:rPr>
              <a:t>Cultural and social participation</a:t>
            </a:r>
          </a:p>
          <a:p>
            <a:pPr marL="571500" indent="-571500" algn="l">
              <a:lnSpc>
                <a:spcPct val="100000"/>
              </a:lnSpc>
              <a:spcBef>
                <a:spcPts val="0"/>
              </a:spcBef>
              <a:spcAft>
                <a:spcPts val="600"/>
              </a:spcAft>
              <a:buFont typeface="Arial" panose="020B0604020202020204" pitchFamily="34" charset="0"/>
              <a:buChar char="•"/>
            </a:pPr>
            <a:r>
              <a:rPr lang="en-GB" sz="4000" b="1" cap="none" dirty="0">
                <a:solidFill>
                  <a:srgbClr val="0000CC"/>
                </a:solidFill>
              </a:rPr>
              <a:t>Sustainability</a:t>
            </a:r>
          </a:p>
          <a:p>
            <a:pPr marL="571500" indent="-571500" algn="l">
              <a:lnSpc>
                <a:spcPct val="100000"/>
              </a:lnSpc>
              <a:spcBef>
                <a:spcPts val="0"/>
              </a:spcBef>
              <a:spcAft>
                <a:spcPts val="600"/>
              </a:spcAft>
              <a:buFont typeface="Arial" panose="020B0604020202020204" pitchFamily="34" charset="0"/>
              <a:buChar char="•"/>
            </a:pPr>
            <a:r>
              <a:rPr lang="en-GB" sz="4000" b="1" cap="none" dirty="0">
                <a:solidFill>
                  <a:srgbClr val="002060"/>
                </a:solidFill>
              </a:rPr>
              <a:t>Criminality</a:t>
            </a:r>
          </a:p>
          <a:p>
            <a:pPr marL="571500" indent="-571500" algn="l">
              <a:lnSpc>
                <a:spcPct val="100000"/>
              </a:lnSpc>
              <a:spcBef>
                <a:spcPts val="0"/>
              </a:spcBef>
              <a:spcAft>
                <a:spcPts val="600"/>
              </a:spcAft>
              <a:buFont typeface="Arial" panose="020B0604020202020204" pitchFamily="34" charset="0"/>
              <a:buChar char="•"/>
            </a:pPr>
            <a:r>
              <a:rPr lang="en-GB" sz="4000" b="1" cap="none" dirty="0">
                <a:solidFill>
                  <a:srgbClr val="0000CC"/>
                </a:solidFill>
              </a:rPr>
              <a:t>Geo-urban dimension</a:t>
            </a:r>
          </a:p>
        </p:txBody>
      </p:sp>
      <p:sp>
        <p:nvSpPr>
          <p:cNvPr id="5" name="Segnaposto numero diapositiva 4"/>
          <p:cNvSpPr>
            <a:spLocks noGrp="1"/>
          </p:cNvSpPr>
          <p:nvPr>
            <p:ph type="sldNum" sz="quarter" idx="12"/>
          </p:nvPr>
        </p:nvSpPr>
        <p:spPr/>
        <p:txBody>
          <a:bodyPr/>
          <a:lstStyle/>
          <a:p>
            <a:fld id="{6D22F896-40B5-4ADD-8801-0D06FADFA095}" type="slidenum">
              <a:rPr lang="en-US" smtClean="0"/>
              <a:pPr/>
              <a:t>15</a:t>
            </a:fld>
            <a:endParaRPr lang="en-US" dirty="0"/>
          </a:p>
        </p:txBody>
      </p:sp>
    </p:spTree>
    <p:extLst>
      <p:ext uri="{BB962C8B-B14F-4D97-AF65-F5344CB8AC3E}">
        <p14:creationId xmlns:p14="http://schemas.microsoft.com/office/powerpoint/2010/main" val="2837674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820823" y="-52634"/>
            <a:ext cx="9765792" cy="863761"/>
          </a:xfrm>
        </p:spPr>
        <p:txBody>
          <a:bodyPr>
            <a:normAutofit/>
          </a:bodyPr>
          <a:lstStyle/>
          <a:p>
            <a:pPr algn="l">
              <a:spcBef>
                <a:spcPts val="600"/>
              </a:spcBef>
              <a:spcAft>
                <a:spcPts val="600"/>
              </a:spcAft>
            </a:pPr>
            <a:r>
              <a:rPr lang="en-GB" sz="4000" b="1" u="sng" cap="none" dirty="0">
                <a:solidFill>
                  <a:srgbClr val="002060"/>
                </a:solidFill>
              </a:rPr>
              <a:t>Economic Development domain</a:t>
            </a:r>
            <a:endParaRPr lang="en-GB" sz="4000" b="1" cap="none" dirty="0">
              <a:solidFill>
                <a:srgbClr val="002060"/>
              </a:solidFill>
            </a:endParaRPr>
          </a:p>
        </p:txBody>
      </p:sp>
      <p:sp>
        <p:nvSpPr>
          <p:cNvPr id="5" name="Segnaposto numero diapositiva 4"/>
          <p:cNvSpPr>
            <a:spLocks noGrp="1"/>
          </p:cNvSpPr>
          <p:nvPr>
            <p:ph type="sldNum" sz="quarter" idx="12"/>
          </p:nvPr>
        </p:nvSpPr>
        <p:spPr/>
        <p:txBody>
          <a:bodyPr/>
          <a:lstStyle/>
          <a:p>
            <a:fld id="{6D22F896-40B5-4ADD-8801-0D06FADFA095}" type="slidenum">
              <a:rPr lang="en-US" smtClean="0"/>
              <a:pPr/>
              <a:t>16</a:t>
            </a:fld>
            <a:endParaRPr lang="en-US" dirty="0"/>
          </a:p>
        </p:txBody>
      </p:sp>
      <p:graphicFrame>
        <p:nvGraphicFramePr>
          <p:cNvPr id="3" name="Tabella 2">
            <a:extLst>
              <a:ext uri="{FF2B5EF4-FFF2-40B4-BE49-F238E27FC236}">
                <a16:creationId xmlns:a16="http://schemas.microsoft.com/office/drawing/2014/main" id="{D6BC7656-0381-4150-B539-03156EAE80BE}"/>
              </a:ext>
            </a:extLst>
          </p:cNvPr>
          <p:cNvGraphicFramePr>
            <a:graphicFrameLocks noGrp="1"/>
          </p:cNvGraphicFramePr>
          <p:nvPr>
            <p:extLst>
              <p:ext uri="{D42A27DB-BD31-4B8C-83A1-F6EECF244321}">
                <p14:modId xmlns:p14="http://schemas.microsoft.com/office/powerpoint/2010/main" val="3835064727"/>
              </p:ext>
            </p:extLst>
          </p:nvPr>
        </p:nvGraphicFramePr>
        <p:xfrm>
          <a:off x="384532" y="718361"/>
          <a:ext cx="11422936" cy="6023799"/>
        </p:xfrm>
        <a:graphic>
          <a:graphicData uri="http://schemas.openxmlformats.org/drawingml/2006/table">
            <a:tbl>
              <a:tblPr firstRow="1" firstCol="1" bandRow="1">
                <a:tableStyleId>{5C22544A-7EE6-4342-B048-85BDC9FD1C3A}</a:tableStyleId>
              </a:tblPr>
              <a:tblGrid>
                <a:gridCol w="2342781">
                  <a:extLst>
                    <a:ext uri="{9D8B030D-6E8A-4147-A177-3AD203B41FA5}">
                      <a16:colId xmlns:a16="http://schemas.microsoft.com/office/drawing/2014/main" val="2840755851"/>
                    </a:ext>
                  </a:extLst>
                </a:gridCol>
                <a:gridCol w="4547911">
                  <a:extLst>
                    <a:ext uri="{9D8B030D-6E8A-4147-A177-3AD203B41FA5}">
                      <a16:colId xmlns:a16="http://schemas.microsoft.com/office/drawing/2014/main" val="589207408"/>
                    </a:ext>
                  </a:extLst>
                </a:gridCol>
                <a:gridCol w="2747049">
                  <a:extLst>
                    <a:ext uri="{9D8B030D-6E8A-4147-A177-3AD203B41FA5}">
                      <a16:colId xmlns:a16="http://schemas.microsoft.com/office/drawing/2014/main" val="2358916955"/>
                    </a:ext>
                  </a:extLst>
                </a:gridCol>
                <a:gridCol w="814929">
                  <a:extLst>
                    <a:ext uri="{9D8B030D-6E8A-4147-A177-3AD203B41FA5}">
                      <a16:colId xmlns:a16="http://schemas.microsoft.com/office/drawing/2014/main" val="1735122059"/>
                    </a:ext>
                  </a:extLst>
                </a:gridCol>
                <a:gridCol w="970266">
                  <a:extLst>
                    <a:ext uri="{9D8B030D-6E8A-4147-A177-3AD203B41FA5}">
                      <a16:colId xmlns:a16="http://schemas.microsoft.com/office/drawing/2014/main" val="3304069235"/>
                    </a:ext>
                  </a:extLst>
                </a:gridCol>
              </a:tblGrid>
              <a:tr h="407493">
                <a:tc>
                  <a:txBody>
                    <a:bodyPr/>
                    <a:lstStyle/>
                    <a:p>
                      <a:pPr>
                        <a:lnSpc>
                          <a:spcPct val="115000"/>
                        </a:lnSpc>
                        <a:spcAft>
                          <a:spcPts val="0"/>
                        </a:spcAft>
                      </a:pPr>
                      <a:r>
                        <a:rPr lang="en-GB" sz="1800" dirty="0">
                          <a:effectLst/>
                        </a:rPr>
                        <a:t>Unstable employees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 employees in unstable occupation on total of employees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(amisuradicomune)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Mun</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1217178792"/>
                  </a:ext>
                </a:extLst>
              </a:tr>
              <a:tr h="407493">
                <a:tc>
                  <a:txBody>
                    <a:bodyPr/>
                    <a:lstStyle/>
                    <a:p>
                      <a:pPr>
                        <a:lnSpc>
                          <a:spcPct val="115000"/>
                        </a:lnSpc>
                        <a:spcAft>
                          <a:spcPts val="0"/>
                        </a:spcAft>
                      </a:pPr>
                      <a:r>
                        <a:rPr lang="en-GB" sz="1800" dirty="0">
                          <a:effectLst/>
                        </a:rPr>
                        <a:t>Entrepreneurial rate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n. of enterprises on 1,000 inhabitants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(amisuradicomune)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Mun</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4083832880"/>
                  </a:ext>
                </a:extLst>
              </a:tr>
              <a:tr h="617401">
                <a:tc>
                  <a:txBody>
                    <a:bodyPr/>
                    <a:lstStyle/>
                    <a:p>
                      <a:pPr>
                        <a:lnSpc>
                          <a:spcPct val="115000"/>
                        </a:lnSpc>
                        <a:spcAft>
                          <a:spcPts val="0"/>
                        </a:spcAft>
                      </a:pPr>
                      <a:r>
                        <a:rPr lang="en-GB" sz="1800" dirty="0">
                          <a:effectLst/>
                        </a:rPr>
                        <a:t>Export in dynamic sectors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Share of export in sectors with dynamic world demand on total export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ISTAT database territorial indicators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2014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Prov</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1000948834"/>
                  </a:ext>
                </a:extLst>
              </a:tr>
              <a:tr h="407493">
                <a:tc>
                  <a:txBody>
                    <a:bodyPr/>
                    <a:lstStyle/>
                    <a:p>
                      <a:pPr>
                        <a:lnSpc>
                          <a:spcPct val="115000"/>
                        </a:lnSpc>
                        <a:spcAft>
                          <a:spcPts val="0"/>
                        </a:spcAft>
                      </a:pPr>
                      <a:r>
                        <a:rPr lang="en-GB" sz="1800">
                          <a:effectLst/>
                        </a:rPr>
                        <a:t>Attraction index</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Incoming flows of people as ratio of total mobility flows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(amisuradicomune)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2014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Mun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4187749558"/>
                  </a:ext>
                </a:extLst>
              </a:tr>
              <a:tr h="407493">
                <a:tc>
                  <a:txBody>
                    <a:bodyPr/>
                    <a:lstStyle/>
                    <a:p>
                      <a:pPr>
                        <a:lnSpc>
                          <a:spcPct val="115000"/>
                        </a:lnSpc>
                        <a:spcAft>
                          <a:spcPts val="0"/>
                        </a:spcAft>
                      </a:pPr>
                      <a:r>
                        <a:rPr lang="en-GB" sz="1800">
                          <a:effectLst/>
                        </a:rPr>
                        <a:t>Migration rate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Total migration rate on 1,000 ihnabitants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(amisuradicomune)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Mun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621679145"/>
                  </a:ext>
                </a:extLst>
              </a:tr>
              <a:tr h="407493">
                <a:tc>
                  <a:txBody>
                    <a:bodyPr/>
                    <a:lstStyle/>
                    <a:p>
                      <a:pPr>
                        <a:lnSpc>
                          <a:spcPct val="115000"/>
                        </a:lnSpc>
                        <a:spcAft>
                          <a:spcPts val="0"/>
                        </a:spcAft>
                      </a:pPr>
                      <a:r>
                        <a:rPr lang="en-GB" sz="1800">
                          <a:effectLst/>
                        </a:rPr>
                        <a:t>Migration for health</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Migration to another region for health reasons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on data of Interior Ministry </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744292469"/>
                  </a:ext>
                </a:extLst>
              </a:tr>
              <a:tr h="407493">
                <a:tc>
                  <a:txBody>
                    <a:bodyPr/>
                    <a:lstStyle/>
                    <a:p>
                      <a:pPr>
                        <a:lnSpc>
                          <a:spcPct val="115000"/>
                        </a:lnSpc>
                        <a:spcAft>
                          <a:spcPts val="0"/>
                        </a:spcAft>
                      </a:pPr>
                      <a:r>
                        <a:rPr lang="en-GB" sz="1800">
                          <a:effectLst/>
                        </a:rPr>
                        <a:t>Tax collection capacity</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Tax capacity collection at provincial level</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on data of Interior Ministry </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3507336877"/>
                  </a:ext>
                </a:extLst>
              </a:tr>
              <a:tr h="617401">
                <a:tc>
                  <a:txBody>
                    <a:bodyPr/>
                    <a:lstStyle/>
                    <a:p>
                      <a:pPr>
                        <a:lnSpc>
                          <a:spcPct val="115000"/>
                        </a:lnSpc>
                        <a:spcAft>
                          <a:spcPts val="0"/>
                        </a:spcAft>
                      </a:pPr>
                      <a:r>
                        <a:rPr lang="en-GB" sz="1800">
                          <a:effectLst/>
                        </a:rPr>
                        <a:t>Availability of services in the house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Index of the availability of services in the houses for 100 inhabited houses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http://sistat.istat.it/sistat</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Mun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883597538"/>
                  </a:ext>
                </a:extLst>
              </a:tr>
              <a:tr h="197586">
                <a:tc>
                  <a:txBody>
                    <a:bodyPr/>
                    <a:lstStyle/>
                    <a:p>
                      <a:pPr>
                        <a:lnSpc>
                          <a:spcPct val="115000"/>
                        </a:lnSpc>
                        <a:spcAft>
                          <a:spcPts val="0"/>
                        </a:spcAft>
                      </a:pPr>
                      <a:r>
                        <a:rPr lang="en-GB" sz="1800">
                          <a:effectLst/>
                        </a:rPr>
                        <a:t>Per capita income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Gross per capita income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(amisuradicomune)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Mun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2192945454"/>
                  </a:ext>
                </a:extLst>
              </a:tr>
              <a:tr h="617401">
                <a:tc>
                  <a:txBody>
                    <a:bodyPr/>
                    <a:lstStyle/>
                    <a:p>
                      <a:pPr>
                        <a:lnSpc>
                          <a:spcPct val="115000"/>
                        </a:lnSpc>
                        <a:spcAft>
                          <a:spcPts val="0"/>
                        </a:spcAft>
                      </a:pPr>
                      <a:r>
                        <a:rPr lang="en-GB" sz="1800">
                          <a:effectLst/>
                        </a:rPr>
                        <a:t>Patent intensity index</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Patents registered in the European Patent Office on 1 million of inhabitants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database territorial indicators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550026832"/>
                  </a:ext>
                </a:extLst>
              </a:tr>
              <a:tr h="407493">
                <a:tc>
                  <a:txBody>
                    <a:bodyPr/>
                    <a:lstStyle/>
                    <a:p>
                      <a:pPr>
                        <a:lnSpc>
                          <a:spcPct val="115000"/>
                        </a:lnSpc>
                        <a:spcAft>
                          <a:spcPts val="0"/>
                        </a:spcAft>
                      </a:pPr>
                      <a:r>
                        <a:rPr lang="en-GB" sz="1800" dirty="0">
                          <a:effectLst/>
                        </a:rPr>
                        <a:t>High tech employees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Employees in high-tech sectors for 100 employees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ISTAT (amisuradicomune)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tc>
                  <a:txBody>
                    <a:bodyPr/>
                    <a:lstStyle/>
                    <a:p>
                      <a:pPr>
                        <a:lnSpc>
                          <a:spcPct val="115000"/>
                        </a:lnSpc>
                        <a:spcAft>
                          <a:spcPts val="0"/>
                        </a:spcAft>
                      </a:pPr>
                      <a:r>
                        <a:rPr lang="en-GB" sz="1800" dirty="0">
                          <a:effectLst/>
                        </a:rPr>
                        <a:t>Mun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73" marR="57373" marT="0" marB="0"/>
                </a:tc>
                <a:extLst>
                  <a:ext uri="{0D108BD9-81ED-4DB2-BD59-A6C34878D82A}">
                    <a16:rowId xmlns:a16="http://schemas.microsoft.com/office/drawing/2014/main" val="2858540399"/>
                  </a:ext>
                </a:extLst>
              </a:tr>
            </a:tbl>
          </a:graphicData>
        </a:graphic>
      </p:graphicFrame>
    </p:spTree>
    <p:extLst>
      <p:ext uri="{BB962C8B-B14F-4D97-AF65-F5344CB8AC3E}">
        <p14:creationId xmlns:p14="http://schemas.microsoft.com/office/powerpoint/2010/main" val="1198815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820823" y="-52634"/>
            <a:ext cx="9765792" cy="863761"/>
          </a:xfrm>
        </p:spPr>
        <p:txBody>
          <a:bodyPr>
            <a:normAutofit/>
          </a:bodyPr>
          <a:lstStyle/>
          <a:p>
            <a:pPr algn="l">
              <a:spcBef>
                <a:spcPts val="600"/>
              </a:spcBef>
              <a:spcAft>
                <a:spcPts val="600"/>
              </a:spcAft>
            </a:pPr>
            <a:r>
              <a:rPr lang="en-GB" sz="4000" b="1" u="sng" cap="none" dirty="0">
                <a:solidFill>
                  <a:srgbClr val="002060"/>
                </a:solidFill>
              </a:rPr>
              <a:t>Education</a:t>
            </a:r>
            <a:endParaRPr lang="en-GB" sz="4000" b="1" cap="none" dirty="0">
              <a:solidFill>
                <a:srgbClr val="002060"/>
              </a:solidFill>
            </a:endParaRPr>
          </a:p>
        </p:txBody>
      </p:sp>
      <p:sp>
        <p:nvSpPr>
          <p:cNvPr id="5" name="Segnaposto numero diapositiva 4"/>
          <p:cNvSpPr>
            <a:spLocks noGrp="1"/>
          </p:cNvSpPr>
          <p:nvPr>
            <p:ph type="sldNum" sz="quarter" idx="12"/>
          </p:nvPr>
        </p:nvSpPr>
        <p:spPr/>
        <p:txBody>
          <a:bodyPr/>
          <a:lstStyle/>
          <a:p>
            <a:fld id="{6D22F896-40B5-4ADD-8801-0D06FADFA095}" type="slidenum">
              <a:rPr lang="en-US" smtClean="0"/>
              <a:pPr/>
              <a:t>17</a:t>
            </a:fld>
            <a:endParaRPr lang="en-US" dirty="0"/>
          </a:p>
        </p:txBody>
      </p:sp>
      <p:graphicFrame>
        <p:nvGraphicFramePr>
          <p:cNvPr id="2" name="Tabella 1">
            <a:extLst>
              <a:ext uri="{FF2B5EF4-FFF2-40B4-BE49-F238E27FC236}">
                <a16:creationId xmlns:a16="http://schemas.microsoft.com/office/drawing/2014/main" id="{53560E5A-2A9E-472C-9D0E-722DA32EF03D}"/>
              </a:ext>
            </a:extLst>
          </p:cNvPr>
          <p:cNvGraphicFramePr>
            <a:graphicFrameLocks noGrp="1"/>
          </p:cNvGraphicFramePr>
          <p:nvPr>
            <p:extLst>
              <p:ext uri="{D42A27DB-BD31-4B8C-83A1-F6EECF244321}">
                <p14:modId xmlns:p14="http://schemas.microsoft.com/office/powerpoint/2010/main" val="3734402590"/>
              </p:ext>
            </p:extLst>
          </p:nvPr>
        </p:nvGraphicFramePr>
        <p:xfrm>
          <a:off x="437322" y="1020417"/>
          <a:ext cx="11343861" cy="5589599"/>
        </p:xfrm>
        <a:graphic>
          <a:graphicData uri="http://schemas.openxmlformats.org/drawingml/2006/table">
            <a:tbl>
              <a:tblPr firstRow="1" firstCol="1" bandRow="1">
                <a:tableStyleId>{5C22544A-7EE6-4342-B048-85BDC9FD1C3A}</a:tableStyleId>
              </a:tblPr>
              <a:tblGrid>
                <a:gridCol w="3127513">
                  <a:extLst>
                    <a:ext uri="{9D8B030D-6E8A-4147-A177-3AD203B41FA5}">
                      <a16:colId xmlns:a16="http://schemas.microsoft.com/office/drawing/2014/main" val="2894114037"/>
                    </a:ext>
                  </a:extLst>
                </a:gridCol>
                <a:gridCol w="5300869">
                  <a:extLst>
                    <a:ext uri="{9D8B030D-6E8A-4147-A177-3AD203B41FA5}">
                      <a16:colId xmlns:a16="http://schemas.microsoft.com/office/drawing/2014/main" val="2337291105"/>
                    </a:ext>
                  </a:extLst>
                </a:gridCol>
                <a:gridCol w="1142641">
                  <a:extLst>
                    <a:ext uri="{9D8B030D-6E8A-4147-A177-3AD203B41FA5}">
                      <a16:colId xmlns:a16="http://schemas.microsoft.com/office/drawing/2014/main" val="4110463466"/>
                    </a:ext>
                  </a:extLst>
                </a:gridCol>
                <a:gridCol w="809288">
                  <a:extLst>
                    <a:ext uri="{9D8B030D-6E8A-4147-A177-3AD203B41FA5}">
                      <a16:colId xmlns:a16="http://schemas.microsoft.com/office/drawing/2014/main" val="3017187780"/>
                    </a:ext>
                  </a:extLst>
                </a:gridCol>
                <a:gridCol w="963550">
                  <a:extLst>
                    <a:ext uri="{9D8B030D-6E8A-4147-A177-3AD203B41FA5}">
                      <a16:colId xmlns:a16="http://schemas.microsoft.com/office/drawing/2014/main" val="2332602073"/>
                    </a:ext>
                  </a:extLst>
                </a:gridCol>
              </a:tblGrid>
              <a:tr h="744686">
                <a:tc>
                  <a:txBody>
                    <a:bodyPr/>
                    <a:lstStyle/>
                    <a:p>
                      <a:pPr>
                        <a:lnSpc>
                          <a:spcPct val="115000"/>
                        </a:lnSpc>
                        <a:spcAft>
                          <a:spcPts val="0"/>
                        </a:spcAft>
                      </a:pPr>
                      <a:r>
                        <a:rPr lang="en-GB" sz="1800" dirty="0">
                          <a:effectLst/>
                        </a:rPr>
                        <a:t>Mean score to the tests of literary competencies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Students of the second class of high secondary school</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INVALSI</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2018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Prov</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4135781345"/>
                  </a:ext>
                </a:extLst>
              </a:tr>
              <a:tr h="744686">
                <a:tc>
                  <a:txBody>
                    <a:bodyPr/>
                    <a:lstStyle/>
                    <a:p>
                      <a:pPr>
                        <a:lnSpc>
                          <a:spcPct val="115000"/>
                        </a:lnSpc>
                        <a:spcAft>
                          <a:spcPts val="0"/>
                        </a:spcAft>
                      </a:pPr>
                      <a:r>
                        <a:rPr lang="en-GB" sz="1800" dirty="0">
                          <a:effectLst/>
                        </a:rPr>
                        <a:t>Mean score to the tests of numeracy competencies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Students of the second class of high secondary school</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INVALSI</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2018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Prov</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248406228"/>
                  </a:ext>
                </a:extLst>
              </a:tr>
              <a:tr h="491504">
                <a:tc>
                  <a:txBody>
                    <a:bodyPr/>
                    <a:lstStyle/>
                    <a:p>
                      <a:pPr>
                        <a:lnSpc>
                          <a:spcPct val="115000"/>
                        </a:lnSpc>
                        <a:spcAft>
                          <a:spcPts val="0"/>
                        </a:spcAft>
                      </a:pPr>
                      <a:r>
                        <a:rPr lang="en-GB" sz="1800" dirty="0">
                          <a:effectLst/>
                        </a:rPr>
                        <a:t>Share of support teachers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a:effectLst/>
                        </a:rPr>
                        <a:t>On total number of teachers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a:effectLst/>
                        </a:rPr>
                        <a:t>MIUR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a:effectLst/>
                        </a:rPr>
                        <a:t>2008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Prov</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3334541593"/>
                  </a:ext>
                </a:extLst>
              </a:tr>
              <a:tr h="491504">
                <a:tc>
                  <a:txBody>
                    <a:bodyPr/>
                    <a:lstStyle/>
                    <a:p>
                      <a:pPr>
                        <a:lnSpc>
                          <a:spcPct val="115000"/>
                        </a:lnSpc>
                        <a:spcAft>
                          <a:spcPts val="0"/>
                        </a:spcAft>
                      </a:pPr>
                      <a:r>
                        <a:rPr lang="en-GB" sz="1800">
                          <a:effectLst/>
                        </a:rPr>
                        <a:t>Share of young teachers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Less than 45 years old</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MIUR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a:effectLst/>
                        </a:rPr>
                        <a:t>2008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Prov</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4051460541"/>
                  </a:ext>
                </a:extLst>
              </a:tr>
              <a:tr h="238320">
                <a:tc>
                  <a:txBody>
                    <a:bodyPr/>
                    <a:lstStyle/>
                    <a:p>
                      <a:pPr>
                        <a:lnSpc>
                          <a:spcPct val="115000"/>
                        </a:lnSpc>
                        <a:spcAft>
                          <a:spcPts val="0"/>
                        </a:spcAft>
                      </a:pPr>
                      <a:r>
                        <a:rPr lang="en-GB" sz="1800">
                          <a:effectLst/>
                        </a:rPr>
                        <a:t>Share of old teachers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More than 55 years old</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MIUR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a:effectLst/>
                        </a:rPr>
                        <a:t>2008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1760988367"/>
                  </a:ext>
                </a:extLst>
              </a:tr>
              <a:tr h="744686">
                <a:tc>
                  <a:txBody>
                    <a:bodyPr/>
                    <a:lstStyle/>
                    <a:p>
                      <a:pPr>
                        <a:lnSpc>
                          <a:spcPct val="115000"/>
                        </a:lnSpc>
                        <a:spcAft>
                          <a:spcPts val="0"/>
                        </a:spcAft>
                      </a:pPr>
                      <a:r>
                        <a:rPr lang="en-GB" sz="1800">
                          <a:effectLst/>
                        </a:rPr>
                        <a:t>Share of teachers with a temporary contract</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On the total of teachers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MIUR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2008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4219206713"/>
                  </a:ext>
                </a:extLst>
              </a:tr>
              <a:tr h="238320">
                <a:tc>
                  <a:txBody>
                    <a:bodyPr/>
                    <a:lstStyle/>
                    <a:p>
                      <a:pPr>
                        <a:lnSpc>
                          <a:spcPct val="115000"/>
                        </a:lnSpc>
                        <a:spcAft>
                          <a:spcPts val="0"/>
                        </a:spcAft>
                      </a:pPr>
                      <a:r>
                        <a:rPr lang="en-GB" sz="1800">
                          <a:effectLst/>
                        </a:rPr>
                        <a:t>Share of teachers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On the total young population</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MIUR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2008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2939405267"/>
                  </a:ext>
                </a:extLst>
              </a:tr>
              <a:tr h="491504">
                <a:tc>
                  <a:txBody>
                    <a:bodyPr/>
                    <a:lstStyle/>
                    <a:p>
                      <a:pPr>
                        <a:lnSpc>
                          <a:spcPct val="115000"/>
                        </a:lnSpc>
                        <a:spcAft>
                          <a:spcPts val="0"/>
                        </a:spcAft>
                      </a:pPr>
                      <a:r>
                        <a:rPr lang="en-GB" sz="1800">
                          <a:effectLst/>
                        </a:rPr>
                        <a:t>Share of medium educated</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 on 25-64 years old population</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MIUR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2008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3108024184"/>
                  </a:ext>
                </a:extLst>
              </a:tr>
              <a:tr h="543253">
                <a:tc>
                  <a:txBody>
                    <a:bodyPr/>
                    <a:lstStyle/>
                    <a:p>
                      <a:pPr>
                        <a:lnSpc>
                          <a:spcPct val="115000"/>
                        </a:lnSpc>
                        <a:spcAft>
                          <a:spcPts val="0"/>
                        </a:spcAft>
                      </a:pPr>
                      <a:r>
                        <a:rPr lang="en-GB" sz="1800">
                          <a:effectLst/>
                        </a:rPr>
                        <a:t>Share of high educated</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 young people aged 30-34 years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MIUR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2008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3404071420"/>
                  </a:ext>
                </a:extLst>
              </a:tr>
              <a:tr h="744686">
                <a:tc>
                  <a:txBody>
                    <a:bodyPr/>
                    <a:lstStyle/>
                    <a:p>
                      <a:pPr>
                        <a:lnSpc>
                          <a:spcPct val="115000"/>
                        </a:lnSpc>
                        <a:spcAft>
                          <a:spcPts val="0"/>
                        </a:spcAft>
                      </a:pPr>
                      <a:r>
                        <a:rPr lang="en-GB" sz="1800">
                          <a:effectLst/>
                        </a:rPr>
                        <a:t>Adults in continuous education</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 people 25-64 years old involved in training and continuous education programmes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ISTAT (LFS survey)</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a:effectLst/>
                        </a:rPr>
                        <a:t>2014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tc>
                  <a:txBody>
                    <a:bodyPr/>
                    <a:lstStyle/>
                    <a:p>
                      <a:pPr>
                        <a:lnSpc>
                          <a:spcPct val="115000"/>
                        </a:lnSpc>
                        <a:spcAft>
                          <a:spcPts val="0"/>
                        </a:spcAft>
                      </a:pPr>
                      <a:r>
                        <a:rPr lang="en-GB" sz="1800" dirty="0" err="1">
                          <a:effectLst/>
                        </a:rPr>
                        <a:t>Prov</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012" marR="62012" marT="0" marB="0"/>
                </a:tc>
                <a:extLst>
                  <a:ext uri="{0D108BD9-81ED-4DB2-BD59-A6C34878D82A}">
                    <a16:rowId xmlns:a16="http://schemas.microsoft.com/office/drawing/2014/main" val="3225880274"/>
                  </a:ext>
                </a:extLst>
              </a:tr>
            </a:tbl>
          </a:graphicData>
        </a:graphic>
      </p:graphicFrame>
    </p:spTree>
    <p:extLst>
      <p:ext uri="{BB962C8B-B14F-4D97-AF65-F5344CB8AC3E}">
        <p14:creationId xmlns:p14="http://schemas.microsoft.com/office/powerpoint/2010/main" val="1556781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820823" y="-52634"/>
            <a:ext cx="9765792" cy="863761"/>
          </a:xfrm>
        </p:spPr>
        <p:txBody>
          <a:bodyPr>
            <a:normAutofit/>
          </a:bodyPr>
          <a:lstStyle/>
          <a:p>
            <a:pPr algn="l">
              <a:spcBef>
                <a:spcPts val="600"/>
              </a:spcBef>
              <a:spcAft>
                <a:spcPts val="600"/>
              </a:spcAft>
            </a:pPr>
            <a:r>
              <a:rPr lang="en-GB" sz="4000" b="1" u="sng" cap="none" dirty="0">
                <a:solidFill>
                  <a:srgbClr val="002060"/>
                </a:solidFill>
              </a:rPr>
              <a:t>Cultural and social participation</a:t>
            </a:r>
            <a:endParaRPr lang="en-GB" sz="4000" b="1" cap="none" dirty="0">
              <a:solidFill>
                <a:srgbClr val="002060"/>
              </a:solidFill>
            </a:endParaRPr>
          </a:p>
        </p:txBody>
      </p:sp>
      <p:sp>
        <p:nvSpPr>
          <p:cNvPr id="5" name="Segnaposto numero diapositiva 4"/>
          <p:cNvSpPr>
            <a:spLocks noGrp="1"/>
          </p:cNvSpPr>
          <p:nvPr>
            <p:ph type="sldNum" sz="quarter" idx="12"/>
          </p:nvPr>
        </p:nvSpPr>
        <p:spPr/>
        <p:txBody>
          <a:bodyPr/>
          <a:lstStyle/>
          <a:p>
            <a:fld id="{6D22F896-40B5-4ADD-8801-0D06FADFA095}" type="slidenum">
              <a:rPr lang="en-US" smtClean="0"/>
              <a:pPr/>
              <a:t>18</a:t>
            </a:fld>
            <a:endParaRPr lang="en-US" dirty="0"/>
          </a:p>
        </p:txBody>
      </p:sp>
      <p:graphicFrame>
        <p:nvGraphicFramePr>
          <p:cNvPr id="3" name="Tabella 2">
            <a:extLst>
              <a:ext uri="{FF2B5EF4-FFF2-40B4-BE49-F238E27FC236}">
                <a16:creationId xmlns:a16="http://schemas.microsoft.com/office/drawing/2014/main" id="{E30407F0-942E-4863-B7F6-EB06634DFF61}"/>
              </a:ext>
            </a:extLst>
          </p:cNvPr>
          <p:cNvGraphicFramePr>
            <a:graphicFrameLocks noGrp="1"/>
          </p:cNvGraphicFramePr>
          <p:nvPr>
            <p:extLst>
              <p:ext uri="{D42A27DB-BD31-4B8C-83A1-F6EECF244321}">
                <p14:modId xmlns:p14="http://schemas.microsoft.com/office/powerpoint/2010/main" val="2086810128"/>
              </p:ext>
            </p:extLst>
          </p:nvPr>
        </p:nvGraphicFramePr>
        <p:xfrm>
          <a:off x="331304" y="1259985"/>
          <a:ext cx="11423377" cy="4174432"/>
        </p:xfrm>
        <a:graphic>
          <a:graphicData uri="http://schemas.openxmlformats.org/drawingml/2006/table">
            <a:tbl>
              <a:tblPr firstRow="1" firstCol="1" bandRow="1">
                <a:tableStyleId>{5C22544A-7EE6-4342-B048-85BDC9FD1C3A}</a:tableStyleId>
              </a:tblPr>
              <a:tblGrid>
                <a:gridCol w="2899556">
                  <a:extLst>
                    <a:ext uri="{9D8B030D-6E8A-4147-A177-3AD203B41FA5}">
                      <a16:colId xmlns:a16="http://schemas.microsoft.com/office/drawing/2014/main" val="534589385"/>
                    </a:ext>
                  </a:extLst>
                </a:gridCol>
                <a:gridCol w="4079777">
                  <a:extLst>
                    <a:ext uri="{9D8B030D-6E8A-4147-A177-3AD203B41FA5}">
                      <a16:colId xmlns:a16="http://schemas.microsoft.com/office/drawing/2014/main" val="711501879"/>
                    </a:ext>
                  </a:extLst>
                </a:gridCol>
                <a:gridCol w="2658778">
                  <a:extLst>
                    <a:ext uri="{9D8B030D-6E8A-4147-A177-3AD203B41FA5}">
                      <a16:colId xmlns:a16="http://schemas.microsoft.com/office/drawing/2014/main" val="1040245940"/>
                    </a:ext>
                  </a:extLst>
                </a:gridCol>
                <a:gridCol w="814962">
                  <a:extLst>
                    <a:ext uri="{9D8B030D-6E8A-4147-A177-3AD203B41FA5}">
                      <a16:colId xmlns:a16="http://schemas.microsoft.com/office/drawing/2014/main" val="1407772967"/>
                    </a:ext>
                  </a:extLst>
                </a:gridCol>
                <a:gridCol w="970304">
                  <a:extLst>
                    <a:ext uri="{9D8B030D-6E8A-4147-A177-3AD203B41FA5}">
                      <a16:colId xmlns:a16="http://schemas.microsoft.com/office/drawing/2014/main" val="458969792"/>
                    </a:ext>
                  </a:extLst>
                </a:gridCol>
              </a:tblGrid>
              <a:tr h="1043608">
                <a:tc>
                  <a:txBody>
                    <a:bodyPr/>
                    <a:lstStyle/>
                    <a:p>
                      <a:pPr>
                        <a:lnSpc>
                          <a:spcPct val="115000"/>
                        </a:lnSpc>
                        <a:spcAft>
                          <a:spcPts val="0"/>
                        </a:spcAft>
                      </a:pPr>
                      <a:r>
                        <a:rPr lang="en-GB" sz="2000" dirty="0">
                          <a:effectLst/>
                        </a:rPr>
                        <a:t>Electoral participation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Share of citizens participating to the European elections (%)</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BES indicators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2014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Prov</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94504795"/>
                  </a:ext>
                </a:extLst>
              </a:tr>
              <a:tr h="1043608">
                <a:tc>
                  <a:txBody>
                    <a:bodyPr/>
                    <a:lstStyle/>
                    <a:p>
                      <a:pPr>
                        <a:lnSpc>
                          <a:spcPct val="115000"/>
                        </a:lnSpc>
                        <a:spcAft>
                          <a:spcPts val="0"/>
                        </a:spcAft>
                      </a:pPr>
                      <a:r>
                        <a:rPr lang="en-GB" sz="2000" dirty="0">
                          <a:effectLst/>
                        </a:rPr>
                        <a:t>Employees in cultural enterprises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Share of employees in cultural enterprises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BES indicators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2014</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Prov</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6725740"/>
                  </a:ext>
                </a:extLst>
              </a:tr>
              <a:tr h="1043608">
                <a:tc>
                  <a:txBody>
                    <a:bodyPr/>
                    <a:lstStyle/>
                    <a:p>
                      <a:pPr>
                        <a:lnSpc>
                          <a:spcPct val="115000"/>
                        </a:lnSpc>
                        <a:spcAft>
                          <a:spcPts val="0"/>
                        </a:spcAft>
                      </a:pPr>
                      <a:r>
                        <a:rPr lang="en-GB" sz="2000">
                          <a:effectLst/>
                        </a:rPr>
                        <a:t>cultural heritage resources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endowment of cultural heritage resources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ISTAT (amisuradicomune)</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2014</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Mun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08646300"/>
                  </a:ext>
                </a:extLst>
              </a:tr>
              <a:tr h="1043608">
                <a:tc>
                  <a:txBody>
                    <a:bodyPr/>
                    <a:lstStyle/>
                    <a:p>
                      <a:pPr>
                        <a:lnSpc>
                          <a:spcPct val="115000"/>
                        </a:lnSpc>
                        <a:spcAft>
                          <a:spcPts val="0"/>
                        </a:spcAft>
                      </a:pPr>
                      <a:r>
                        <a:rPr lang="en-GB" sz="2000">
                          <a:effectLst/>
                        </a:rPr>
                        <a:t>No-profit organisations </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No profit organisations on 10,000 inhabitants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BES indicators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2014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err="1">
                          <a:effectLst/>
                        </a:rPr>
                        <a:t>Prov</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4215132"/>
                  </a:ext>
                </a:extLst>
              </a:tr>
            </a:tbl>
          </a:graphicData>
        </a:graphic>
      </p:graphicFrame>
      <p:sp>
        <p:nvSpPr>
          <p:cNvPr id="2" name="CasellaDiTesto 1">
            <a:extLst>
              <a:ext uri="{FF2B5EF4-FFF2-40B4-BE49-F238E27FC236}">
                <a16:creationId xmlns:a16="http://schemas.microsoft.com/office/drawing/2014/main" id="{285838E7-954D-45C6-8ACC-6BA2589F4EE5}"/>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316098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470445" y="3222532"/>
            <a:ext cx="9765792" cy="863761"/>
          </a:xfrm>
        </p:spPr>
        <p:txBody>
          <a:bodyPr>
            <a:normAutofit/>
          </a:bodyPr>
          <a:lstStyle/>
          <a:p>
            <a:pPr algn="l">
              <a:spcBef>
                <a:spcPts val="600"/>
              </a:spcBef>
              <a:spcAft>
                <a:spcPts val="600"/>
              </a:spcAft>
            </a:pPr>
            <a:r>
              <a:rPr lang="en-GB" sz="4000" b="1" u="sng" cap="none" dirty="0">
                <a:solidFill>
                  <a:srgbClr val="002060"/>
                </a:solidFill>
              </a:rPr>
              <a:t>Criminality</a:t>
            </a:r>
            <a:endParaRPr lang="en-GB" sz="4000" b="1" cap="none" dirty="0">
              <a:solidFill>
                <a:srgbClr val="002060"/>
              </a:solidFill>
            </a:endParaRPr>
          </a:p>
        </p:txBody>
      </p:sp>
      <p:sp>
        <p:nvSpPr>
          <p:cNvPr id="5" name="Segnaposto numero diapositiva 4"/>
          <p:cNvSpPr>
            <a:spLocks noGrp="1"/>
          </p:cNvSpPr>
          <p:nvPr>
            <p:ph type="sldNum" sz="quarter" idx="12"/>
          </p:nvPr>
        </p:nvSpPr>
        <p:spPr/>
        <p:txBody>
          <a:bodyPr/>
          <a:lstStyle/>
          <a:p>
            <a:fld id="{6D22F896-40B5-4ADD-8801-0D06FADFA095}" type="slidenum">
              <a:rPr lang="en-US" smtClean="0"/>
              <a:pPr/>
              <a:t>19</a:t>
            </a:fld>
            <a:endParaRPr lang="en-US" dirty="0"/>
          </a:p>
        </p:txBody>
      </p:sp>
      <p:graphicFrame>
        <p:nvGraphicFramePr>
          <p:cNvPr id="2" name="Tabella 1">
            <a:extLst>
              <a:ext uri="{FF2B5EF4-FFF2-40B4-BE49-F238E27FC236}">
                <a16:creationId xmlns:a16="http://schemas.microsoft.com/office/drawing/2014/main" id="{17434359-B103-4656-8F51-B36622B4BD6E}"/>
              </a:ext>
            </a:extLst>
          </p:cNvPr>
          <p:cNvGraphicFramePr>
            <a:graphicFrameLocks noGrp="1"/>
          </p:cNvGraphicFramePr>
          <p:nvPr>
            <p:extLst>
              <p:ext uri="{D42A27DB-BD31-4B8C-83A1-F6EECF244321}">
                <p14:modId xmlns:p14="http://schemas.microsoft.com/office/powerpoint/2010/main" val="1474331155"/>
              </p:ext>
            </p:extLst>
          </p:nvPr>
        </p:nvGraphicFramePr>
        <p:xfrm>
          <a:off x="913774" y="4086293"/>
          <a:ext cx="11118573" cy="2547399"/>
        </p:xfrm>
        <a:graphic>
          <a:graphicData uri="http://schemas.openxmlformats.org/drawingml/2006/table">
            <a:tbl>
              <a:tblPr firstRow="1" firstCol="1" bandRow="1">
                <a:tableStyleId>{5C22544A-7EE6-4342-B048-85BDC9FD1C3A}</a:tableStyleId>
              </a:tblPr>
              <a:tblGrid>
                <a:gridCol w="2280357">
                  <a:extLst>
                    <a:ext uri="{9D8B030D-6E8A-4147-A177-3AD203B41FA5}">
                      <a16:colId xmlns:a16="http://schemas.microsoft.com/office/drawing/2014/main" val="1344541993"/>
                    </a:ext>
                  </a:extLst>
                </a:gridCol>
                <a:gridCol w="4305974">
                  <a:extLst>
                    <a:ext uri="{9D8B030D-6E8A-4147-A177-3AD203B41FA5}">
                      <a16:colId xmlns:a16="http://schemas.microsoft.com/office/drawing/2014/main" val="324328182"/>
                    </a:ext>
                  </a:extLst>
                </a:gridCol>
                <a:gridCol w="2794613">
                  <a:extLst>
                    <a:ext uri="{9D8B030D-6E8A-4147-A177-3AD203B41FA5}">
                      <a16:colId xmlns:a16="http://schemas.microsoft.com/office/drawing/2014/main" val="2705924585"/>
                    </a:ext>
                  </a:extLst>
                </a:gridCol>
                <a:gridCol w="793216">
                  <a:extLst>
                    <a:ext uri="{9D8B030D-6E8A-4147-A177-3AD203B41FA5}">
                      <a16:colId xmlns:a16="http://schemas.microsoft.com/office/drawing/2014/main" val="1104363451"/>
                    </a:ext>
                  </a:extLst>
                </a:gridCol>
                <a:gridCol w="944413">
                  <a:extLst>
                    <a:ext uri="{9D8B030D-6E8A-4147-A177-3AD203B41FA5}">
                      <a16:colId xmlns:a16="http://schemas.microsoft.com/office/drawing/2014/main" val="3961260029"/>
                    </a:ext>
                  </a:extLst>
                </a:gridCol>
              </a:tblGrid>
              <a:tr h="933657">
                <a:tc>
                  <a:txBody>
                    <a:bodyPr/>
                    <a:lstStyle/>
                    <a:p>
                      <a:pPr>
                        <a:lnSpc>
                          <a:spcPct val="115000"/>
                        </a:lnSpc>
                        <a:spcAft>
                          <a:spcPts val="0"/>
                        </a:spcAft>
                      </a:pPr>
                      <a:r>
                        <a:rPr lang="en-GB" sz="2000" dirty="0">
                          <a:effectLst/>
                        </a:rPr>
                        <a:t>Reported crimes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n. of reported crimes for 10,000 inhabitants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BES indicators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2014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Prov</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2205318"/>
                  </a:ext>
                </a:extLst>
              </a:tr>
              <a:tr h="933657">
                <a:tc>
                  <a:txBody>
                    <a:bodyPr/>
                    <a:lstStyle/>
                    <a:p>
                      <a:pPr>
                        <a:lnSpc>
                          <a:spcPct val="115000"/>
                        </a:lnSpc>
                        <a:spcAft>
                          <a:spcPts val="0"/>
                        </a:spcAft>
                      </a:pPr>
                      <a:r>
                        <a:rPr lang="en-GB" sz="2000" dirty="0">
                          <a:effectLst/>
                        </a:rPr>
                        <a:t>Crowding prisons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 of prisoners in penal institutions on total places available </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BES indicators</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2014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Prov</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62469579"/>
                  </a:ext>
                </a:extLst>
              </a:tr>
              <a:tr h="452445">
                <a:tc>
                  <a:txBody>
                    <a:bodyPr/>
                    <a:lstStyle/>
                    <a:p>
                      <a:pPr>
                        <a:lnSpc>
                          <a:spcPct val="115000"/>
                        </a:lnSpc>
                        <a:spcAft>
                          <a:spcPts val="0"/>
                        </a:spcAft>
                      </a:pPr>
                      <a:r>
                        <a:rPr lang="en-GB" sz="2000" dirty="0">
                          <a:effectLst/>
                        </a:rPr>
                        <a:t>Micro-crime rate</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Share of micro-crimes on total crimes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ISTAT on data of Interior Ministry </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2014</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err="1">
                          <a:effectLst/>
                        </a:rPr>
                        <a:t>Prov</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7854760"/>
                  </a:ext>
                </a:extLst>
              </a:tr>
            </a:tbl>
          </a:graphicData>
        </a:graphic>
      </p:graphicFrame>
      <p:graphicFrame>
        <p:nvGraphicFramePr>
          <p:cNvPr id="6" name="Tabella 5">
            <a:extLst>
              <a:ext uri="{FF2B5EF4-FFF2-40B4-BE49-F238E27FC236}">
                <a16:creationId xmlns:a16="http://schemas.microsoft.com/office/drawing/2014/main" id="{625FFD46-25AE-4028-AE8B-A09B22678092}"/>
              </a:ext>
            </a:extLst>
          </p:cNvPr>
          <p:cNvGraphicFramePr>
            <a:graphicFrameLocks noGrp="1"/>
          </p:cNvGraphicFramePr>
          <p:nvPr>
            <p:extLst>
              <p:ext uri="{D42A27DB-BD31-4B8C-83A1-F6EECF244321}">
                <p14:modId xmlns:p14="http://schemas.microsoft.com/office/powerpoint/2010/main" val="3966349000"/>
              </p:ext>
            </p:extLst>
          </p:nvPr>
        </p:nvGraphicFramePr>
        <p:xfrm>
          <a:off x="1072173" y="1459834"/>
          <a:ext cx="10960174" cy="1710690"/>
        </p:xfrm>
        <a:graphic>
          <a:graphicData uri="http://schemas.openxmlformats.org/drawingml/2006/table">
            <a:tbl>
              <a:tblPr firstRow="1" firstCol="1" bandRow="1">
                <a:tableStyleId>{5C22544A-7EE6-4342-B048-85BDC9FD1C3A}</a:tableStyleId>
              </a:tblPr>
              <a:tblGrid>
                <a:gridCol w="2247870">
                  <a:extLst>
                    <a:ext uri="{9D8B030D-6E8A-4147-A177-3AD203B41FA5}">
                      <a16:colId xmlns:a16="http://schemas.microsoft.com/office/drawing/2014/main" val="2501825567"/>
                    </a:ext>
                  </a:extLst>
                </a:gridCol>
                <a:gridCol w="4586805">
                  <a:extLst>
                    <a:ext uri="{9D8B030D-6E8A-4147-A177-3AD203B41FA5}">
                      <a16:colId xmlns:a16="http://schemas.microsoft.com/office/drawing/2014/main" val="1045796167"/>
                    </a:ext>
                  </a:extLst>
                </a:gridCol>
                <a:gridCol w="2412625">
                  <a:extLst>
                    <a:ext uri="{9D8B030D-6E8A-4147-A177-3AD203B41FA5}">
                      <a16:colId xmlns:a16="http://schemas.microsoft.com/office/drawing/2014/main" val="2752391525"/>
                    </a:ext>
                  </a:extLst>
                </a:gridCol>
                <a:gridCol w="781916">
                  <a:extLst>
                    <a:ext uri="{9D8B030D-6E8A-4147-A177-3AD203B41FA5}">
                      <a16:colId xmlns:a16="http://schemas.microsoft.com/office/drawing/2014/main" val="2930034039"/>
                    </a:ext>
                  </a:extLst>
                </a:gridCol>
                <a:gridCol w="930958">
                  <a:extLst>
                    <a:ext uri="{9D8B030D-6E8A-4147-A177-3AD203B41FA5}">
                      <a16:colId xmlns:a16="http://schemas.microsoft.com/office/drawing/2014/main" val="1183607384"/>
                    </a:ext>
                  </a:extLst>
                </a:gridCol>
              </a:tblGrid>
              <a:tr h="542021">
                <a:tc>
                  <a:txBody>
                    <a:bodyPr/>
                    <a:lstStyle/>
                    <a:p>
                      <a:pPr>
                        <a:lnSpc>
                          <a:spcPct val="115000"/>
                        </a:lnSpc>
                        <a:spcAft>
                          <a:spcPts val="0"/>
                        </a:spcAft>
                      </a:pPr>
                      <a:r>
                        <a:rPr lang="en-GB" sz="2000" dirty="0">
                          <a:effectLst/>
                        </a:rPr>
                        <a:t>Waste separate collection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Separate waste collection on total waste collection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ISTAT (amisuradicomune)</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2014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Mun</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37044356"/>
                  </a:ext>
                </a:extLst>
              </a:tr>
              <a:tr h="821382">
                <a:tc>
                  <a:txBody>
                    <a:bodyPr/>
                    <a:lstStyle/>
                    <a:p>
                      <a:pPr>
                        <a:lnSpc>
                          <a:spcPct val="115000"/>
                        </a:lnSpc>
                        <a:spcAft>
                          <a:spcPts val="0"/>
                        </a:spcAft>
                      </a:pPr>
                      <a:r>
                        <a:rPr lang="en-GB" sz="2000" dirty="0">
                          <a:effectLst/>
                        </a:rPr>
                        <a:t>Energy from renewable sources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Electricity consumption covered by renewable sources on the total gross domestic consumption (%)</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BES indicators</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2014</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err="1">
                          <a:effectLst/>
                        </a:rPr>
                        <a:t>Prov</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7734570"/>
                  </a:ext>
                </a:extLst>
              </a:tr>
            </a:tbl>
          </a:graphicData>
        </a:graphic>
      </p:graphicFrame>
      <p:sp>
        <p:nvSpPr>
          <p:cNvPr id="7" name="Segnaposto testo 3">
            <a:extLst>
              <a:ext uri="{FF2B5EF4-FFF2-40B4-BE49-F238E27FC236}">
                <a16:creationId xmlns:a16="http://schemas.microsoft.com/office/drawing/2014/main" id="{92E0200C-754F-400B-B5D7-A248B40FAD75}"/>
              </a:ext>
            </a:extLst>
          </p:cNvPr>
          <p:cNvSpPr txBox="1">
            <a:spLocks/>
          </p:cNvSpPr>
          <p:nvPr/>
        </p:nvSpPr>
        <p:spPr>
          <a:xfrm>
            <a:off x="605688" y="479723"/>
            <a:ext cx="9765792" cy="863761"/>
          </a:xfrm>
          <a:prstGeom prst="rect">
            <a:avLst/>
          </a:prstGeom>
        </p:spPr>
        <p:txBody>
          <a:bodyPr vert="horz" lIns="91440" tIns="45720" rIns="91440" bIns="45720" rtlCol="0">
            <a:normAutofit/>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1pPr>
            <a:lvl2pPr marL="457200" indent="0" algn="l" defTabSz="914400" rtl="0" eaLnBrk="1" latinLnBrk="0" hangingPunct="1">
              <a:lnSpc>
                <a:spcPct val="120000"/>
              </a:lnSpc>
              <a:spcBef>
                <a:spcPts val="500"/>
              </a:spcBef>
              <a:buClr>
                <a:schemeClr val="tx1"/>
              </a:buClr>
              <a:buFont typeface="Arial" panose="020B0604020202020204" pitchFamily="34" charset="0"/>
              <a:buNone/>
              <a:defRPr sz="1400" kern="1200" cap="all"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tx1"/>
              </a:buClr>
              <a:buFont typeface="Arial" panose="020B0604020202020204" pitchFamily="34" charset="0"/>
              <a:buNone/>
              <a:defRPr sz="1200" kern="1200" cap="all" baseline="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9pPr>
          </a:lstStyle>
          <a:p>
            <a:pPr algn="l">
              <a:spcBef>
                <a:spcPts val="600"/>
              </a:spcBef>
              <a:spcAft>
                <a:spcPts val="600"/>
              </a:spcAft>
            </a:pPr>
            <a:r>
              <a:rPr lang="en-GB" sz="4000" b="1" u="sng" cap="none" dirty="0">
                <a:solidFill>
                  <a:srgbClr val="002060"/>
                </a:solidFill>
              </a:rPr>
              <a:t>Sustainable indicators</a:t>
            </a:r>
            <a:endParaRPr lang="en-GB" sz="4000" b="1" cap="none" dirty="0">
              <a:solidFill>
                <a:srgbClr val="002060"/>
              </a:solidFill>
            </a:endParaRPr>
          </a:p>
        </p:txBody>
      </p:sp>
    </p:spTree>
    <p:extLst>
      <p:ext uri="{BB962C8B-B14F-4D97-AF65-F5344CB8AC3E}">
        <p14:creationId xmlns:p14="http://schemas.microsoft.com/office/powerpoint/2010/main" val="255102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18718" y="1436351"/>
            <a:ext cx="8689976" cy="519449"/>
          </a:xfrm>
        </p:spPr>
        <p:txBody>
          <a:bodyPr>
            <a:normAutofit fontScale="90000"/>
          </a:bodyPr>
          <a:lstStyle/>
          <a:p>
            <a:br>
              <a:rPr lang="it-IT" b="1" dirty="0">
                <a:solidFill>
                  <a:srgbClr val="C00000"/>
                </a:solidFill>
              </a:rPr>
            </a:br>
            <a:br>
              <a:rPr lang="it-IT" b="1" dirty="0">
                <a:solidFill>
                  <a:srgbClr val="C00000"/>
                </a:solidFill>
              </a:rPr>
            </a:br>
            <a:r>
              <a:rPr lang="it-IT" b="1" dirty="0">
                <a:solidFill>
                  <a:srgbClr val="C00000"/>
                </a:solidFill>
              </a:rPr>
              <a:t>the framework of </a:t>
            </a:r>
            <a:r>
              <a:rPr lang="it-IT" b="1" dirty="0" err="1">
                <a:solidFill>
                  <a:srgbClr val="C00000"/>
                </a:solidFill>
              </a:rPr>
              <a:t>analysis</a:t>
            </a:r>
            <a:endParaRPr lang="it-IT" b="1" dirty="0">
              <a:solidFill>
                <a:srgbClr val="C00000"/>
              </a:solidFill>
            </a:endParaRPr>
          </a:p>
        </p:txBody>
      </p:sp>
      <p:sp>
        <p:nvSpPr>
          <p:cNvPr id="4" name="Segnaposto numero diapositiva 3"/>
          <p:cNvSpPr>
            <a:spLocks noGrp="1"/>
          </p:cNvSpPr>
          <p:nvPr>
            <p:ph type="sldNum" sz="quarter" idx="12"/>
          </p:nvPr>
        </p:nvSpPr>
        <p:spPr/>
        <p:txBody>
          <a:bodyPr/>
          <a:lstStyle/>
          <a:p>
            <a:fld id="{6D22F896-40B5-4ADD-8801-0D06FADFA095}" type="slidenum">
              <a:rPr lang="en-US" smtClean="0"/>
              <a:pPr/>
              <a:t>2</a:t>
            </a:fld>
            <a:endParaRPr lang="en-US" dirty="0"/>
          </a:p>
        </p:txBody>
      </p:sp>
      <p:sp>
        <p:nvSpPr>
          <p:cNvPr id="5" name="Titolo 1">
            <a:extLst>
              <a:ext uri="{FF2B5EF4-FFF2-40B4-BE49-F238E27FC236}">
                <a16:creationId xmlns:a16="http://schemas.microsoft.com/office/drawing/2014/main" id="{51E3A962-AD8C-4DA3-AD45-273E9681B69B}"/>
              </a:ext>
            </a:extLst>
          </p:cNvPr>
          <p:cNvSpPr txBox="1">
            <a:spLocks/>
          </p:cNvSpPr>
          <p:nvPr/>
        </p:nvSpPr>
        <p:spPr>
          <a:xfrm>
            <a:off x="723961" y="5054210"/>
            <a:ext cx="10744077" cy="2023254"/>
          </a:xfrm>
          <a:prstGeom prst="rect">
            <a:avLst/>
          </a:prstGeom>
        </p:spPr>
        <p:txBody>
          <a:bodyPr vert="horz" lIns="91440" tIns="45720" rIns="91440" bIns="45720" rtlCol="0" anchor="b">
            <a:noAutofit/>
          </a:bodyPr>
          <a:lstStyle/>
          <a:p>
            <a:pPr marL="0" marR="0" lvl="0" indent="0" algn="just" defTabSz="914400" rtl="0" eaLnBrk="1" fontAlgn="auto" latinLnBrk="0" hangingPunct="1">
              <a:lnSpc>
                <a:spcPct val="90000"/>
              </a:lnSpc>
              <a:spcBef>
                <a:spcPct val="0"/>
              </a:spcBef>
              <a:spcAft>
                <a:spcPts val="3000"/>
              </a:spcAft>
              <a:buClrTx/>
              <a:buSzTx/>
              <a:tabLst/>
              <a:defRPr/>
            </a:pPr>
            <a:r>
              <a:rPr kumimoji="0" lang="en-GB" sz="4200" b="1" i="0" u="none" strike="noStrike" kern="1200" cap="none" spc="0" normalizeH="0" baseline="0" noProof="0" dirty="0">
                <a:ln>
                  <a:noFill/>
                </a:ln>
                <a:solidFill>
                  <a:srgbClr val="0070C0"/>
                </a:solidFill>
                <a:effectLst/>
                <a:uLnTx/>
                <a:uFillTx/>
                <a:latin typeface="+mj-lt"/>
                <a:ea typeface="+mj-ea"/>
                <a:cs typeface="+mj-cs"/>
              </a:rPr>
              <a:t>           </a:t>
            </a:r>
            <a:r>
              <a:rPr kumimoji="0" lang="en-GB" sz="3500" b="1" i="0" u="none" strike="noStrike" kern="1200" cap="none" spc="0" normalizeH="0" baseline="0" noProof="0" dirty="0">
                <a:ln>
                  <a:noFill/>
                </a:ln>
                <a:solidFill>
                  <a:srgbClr val="002060"/>
                </a:solidFill>
                <a:effectLst/>
                <a:uLnTx/>
                <a:uFillTx/>
                <a:latin typeface="+mj-lt"/>
                <a:ea typeface="+mj-ea"/>
                <a:cs typeface="+mj-cs"/>
              </a:rPr>
              <a:t>Young people are among the most vulnerable segments of population on the labour market. The have paid the </a:t>
            </a:r>
            <a:r>
              <a:rPr kumimoji="0" lang="en-GB" sz="3500" b="1" i="0" u="none" strike="noStrike" kern="1200" cap="none" spc="0" normalizeH="0" baseline="0" noProof="0" dirty="0" err="1">
                <a:ln>
                  <a:noFill/>
                </a:ln>
                <a:solidFill>
                  <a:srgbClr val="002060"/>
                </a:solidFill>
                <a:effectLst/>
                <a:uLnTx/>
                <a:uFillTx/>
                <a:latin typeface="+mj-lt"/>
                <a:ea typeface="+mj-ea"/>
                <a:cs typeface="+mj-cs"/>
              </a:rPr>
              <a:t>highes</a:t>
            </a:r>
            <a:r>
              <a:rPr lang="en-GB" sz="3500" b="1" dirty="0">
                <a:solidFill>
                  <a:srgbClr val="002060"/>
                </a:solidFill>
                <a:latin typeface="+mj-lt"/>
                <a:ea typeface="+mj-ea"/>
                <a:cs typeface="+mj-cs"/>
              </a:rPr>
              <a:t>t price in:</a:t>
            </a:r>
            <a:endParaRPr kumimoji="0" lang="en-GB" sz="3500" b="1" i="0" u="none" strike="noStrike" kern="1200" cap="none" spc="0" normalizeH="0" baseline="0" noProof="0" dirty="0">
              <a:ln>
                <a:noFill/>
              </a:ln>
              <a:solidFill>
                <a:srgbClr val="002060"/>
              </a:solidFill>
              <a:effectLst/>
              <a:uLnTx/>
              <a:uFillTx/>
              <a:latin typeface="+mj-lt"/>
              <a:ea typeface="+mj-ea"/>
              <a:cs typeface="+mj-cs"/>
            </a:endParaRPr>
          </a:p>
          <a:p>
            <a:pPr marL="0" marR="0" lvl="0" indent="0" algn="just" defTabSz="914400" rtl="0" eaLnBrk="1" fontAlgn="auto" latinLnBrk="0" hangingPunct="1">
              <a:lnSpc>
                <a:spcPct val="90000"/>
              </a:lnSpc>
              <a:spcBef>
                <a:spcPct val="0"/>
              </a:spcBef>
              <a:spcAft>
                <a:spcPts val="1200"/>
              </a:spcAft>
              <a:buClrTx/>
              <a:buSzTx/>
              <a:buFont typeface="Wingdings" pitchFamily="2" charset="2"/>
              <a:buChar char="ü"/>
              <a:tabLst/>
              <a:defRPr/>
            </a:pPr>
            <a:r>
              <a:rPr lang="it-IT" sz="3500" b="1" dirty="0">
                <a:solidFill>
                  <a:srgbClr val="0070C0"/>
                </a:solidFill>
                <a:latin typeface="+mj-lt"/>
                <a:ea typeface="+mj-ea"/>
                <a:cs typeface="+mj-cs"/>
              </a:rPr>
              <a:t> the last decade global </a:t>
            </a:r>
            <a:r>
              <a:rPr lang="it-IT" sz="3500" b="1" dirty="0" err="1">
                <a:solidFill>
                  <a:srgbClr val="0070C0"/>
                </a:solidFill>
                <a:latin typeface="+mj-lt"/>
                <a:ea typeface="+mj-ea"/>
                <a:cs typeface="+mj-cs"/>
              </a:rPr>
              <a:t>financial</a:t>
            </a:r>
            <a:r>
              <a:rPr lang="it-IT" sz="3500" b="1" dirty="0">
                <a:solidFill>
                  <a:srgbClr val="0070C0"/>
                </a:solidFill>
                <a:latin typeface="+mj-lt"/>
                <a:ea typeface="+mj-ea"/>
                <a:cs typeface="+mj-cs"/>
              </a:rPr>
              <a:t> and  </a:t>
            </a:r>
            <a:r>
              <a:rPr lang="it-IT" sz="3500" b="1" dirty="0" err="1">
                <a:solidFill>
                  <a:srgbClr val="0070C0"/>
                </a:solidFill>
                <a:latin typeface="+mj-lt"/>
                <a:ea typeface="+mj-ea"/>
                <a:cs typeface="+mj-cs"/>
              </a:rPr>
              <a:t>economic</a:t>
            </a:r>
            <a:r>
              <a:rPr lang="it-IT" sz="3500" b="1" dirty="0">
                <a:solidFill>
                  <a:srgbClr val="0070C0"/>
                </a:solidFill>
                <a:latin typeface="+mj-lt"/>
                <a:ea typeface="+mj-ea"/>
                <a:cs typeface="+mj-cs"/>
              </a:rPr>
              <a:t> </a:t>
            </a:r>
            <a:r>
              <a:rPr lang="it-IT" sz="3500" b="1" dirty="0" err="1">
                <a:solidFill>
                  <a:srgbClr val="0070C0"/>
                </a:solidFill>
                <a:latin typeface="+mj-lt"/>
                <a:ea typeface="+mj-ea"/>
                <a:cs typeface="+mj-cs"/>
              </a:rPr>
              <a:t>crisis</a:t>
            </a:r>
            <a:endParaRPr lang="it-IT" sz="3500" b="1" dirty="0">
              <a:solidFill>
                <a:srgbClr val="0070C0"/>
              </a:solidFill>
              <a:latin typeface="+mj-lt"/>
              <a:ea typeface="+mj-ea"/>
              <a:cs typeface="+mj-cs"/>
            </a:endParaRPr>
          </a:p>
          <a:p>
            <a:pPr marL="0" marR="0" lvl="0" indent="0" algn="just" defTabSz="914400" rtl="0" eaLnBrk="1" fontAlgn="auto" latinLnBrk="0" hangingPunct="1">
              <a:lnSpc>
                <a:spcPct val="90000"/>
              </a:lnSpc>
              <a:spcBef>
                <a:spcPct val="0"/>
              </a:spcBef>
              <a:spcAft>
                <a:spcPts val="0"/>
              </a:spcAft>
              <a:buClrTx/>
              <a:buSzTx/>
              <a:buFont typeface="Wingdings" pitchFamily="2" charset="2"/>
              <a:buChar char="ü"/>
              <a:tabLst/>
              <a:defRPr/>
            </a:pPr>
            <a:r>
              <a:rPr lang="it-IT" sz="3500" b="1" dirty="0">
                <a:solidFill>
                  <a:srgbClr val="0070C0"/>
                </a:solidFill>
                <a:latin typeface="+mj-lt"/>
                <a:ea typeface="+mj-ea"/>
                <a:cs typeface="+mj-cs"/>
              </a:rPr>
              <a:t> the </a:t>
            </a:r>
            <a:r>
              <a:rPr lang="it-IT" sz="3500" b="1" dirty="0" err="1">
                <a:solidFill>
                  <a:srgbClr val="0070C0"/>
                </a:solidFill>
                <a:latin typeface="+mj-lt"/>
                <a:ea typeface="+mj-ea"/>
                <a:cs typeface="+mj-cs"/>
              </a:rPr>
              <a:t>recent</a:t>
            </a:r>
            <a:r>
              <a:rPr lang="it-IT" sz="3500" b="1" dirty="0">
                <a:solidFill>
                  <a:srgbClr val="0070C0"/>
                </a:solidFill>
                <a:latin typeface="+mj-lt"/>
                <a:ea typeface="+mj-ea"/>
                <a:cs typeface="+mj-cs"/>
              </a:rPr>
              <a:t> </a:t>
            </a:r>
            <a:r>
              <a:rPr lang="it-IT" sz="3500" b="1" dirty="0" err="1">
                <a:solidFill>
                  <a:srgbClr val="0070C0"/>
                </a:solidFill>
                <a:latin typeface="+mj-lt"/>
                <a:ea typeface="+mj-ea"/>
                <a:cs typeface="+mj-cs"/>
              </a:rPr>
              <a:t>crisis</a:t>
            </a:r>
            <a:r>
              <a:rPr lang="it-IT" sz="3500" b="1" dirty="0">
                <a:solidFill>
                  <a:srgbClr val="0070C0"/>
                </a:solidFill>
                <a:latin typeface="+mj-lt"/>
                <a:ea typeface="+mj-ea"/>
                <a:cs typeface="+mj-cs"/>
              </a:rPr>
              <a:t> due to </a:t>
            </a:r>
            <a:r>
              <a:rPr lang="it-IT" sz="3500" b="1" dirty="0" err="1">
                <a:solidFill>
                  <a:srgbClr val="0070C0"/>
                </a:solidFill>
                <a:latin typeface="+mj-lt"/>
                <a:ea typeface="+mj-ea"/>
                <a:cs typeface="+mj-cs"/>
              </a:rPr>
              <a:t>pandemic</a:t>
            </a:r>
            <a:r>
              <a:rPr lang="it-IT" sz="3500" b="1" dirty="0">
                <a:solidFill>
                  <a:srgbClr val="0070C0"/>
                </a:solidFill>
                <a:latin typeface="+mj-lt"/>
                <a:ea typeface="+mj-ea"/>
                <a:cs typeface="+mj-cs"/>
              </a:rPr>
              <a:t> by COVID-19</a:t>
            </a:r>
          </a:p>
          <a:p>
            <a:pPr marL="0" marR="0" lvl="0" indent="0" algn="just" defTabSz="914400" rtl="0" eaLnBrk="1" fontAlgn="auto" latinLnBrk="0" hangingPunct="1">
              <a:lnSpc>
                <a:spcPct val="90000"/>
              </a:lnSpc>
              <a:spcBef>
                <a:spcPct val="0"/>
              </a:spcBef>
              <a:spcAft>
                <a:spcPts val="0"/>
              </a:spcAft>
              <a:buClrTx/>
              <a:buSzTx/>
              <a:buFont typeface="Wingdings" pitchFamily="2" charset="2"/>
              <a:buChar char="ü"/>
              <a:tabLst/>
              <a:defRPr/>
            </a:pPr>
            <a:endParaRPr lang="it-IT" sz="4200" b="1" dirty="0">
              <a:solidFill>
                <a:srgbClr val="0070C0"/>
              </a:solidFill>
              <a:latin typeface="+mj-lt"/>
              <a:ea typeface="+mj-ea"/>
              <a:cs typeface="+mj-cs"/>
            </a:endParaRPr>
          </a:p>
          <a:p>
            <a:pPr marL="0" marR="0" lvl="0" indent="0" algn="just" defTabSz="914400" rtl="0" eaLnBrk="1" fontAlgn="auto" latinLnBrk="0" hangingPunct="1">
              <a:lnSpc>
                <a:spcPct val="90000"/>
              </a:lnSpc>
              <a:spcBef>
                <a:spcPct val="0"/>
              </a:spcBef>
              <a:spcAft>
                <a:spcPts val="0"/>
              </a:spcAft>
              <a:buClrTx/>
              <a:buSzTx/>
              <a:buFont typeface="Wingdings" pitchFamily="2" charset="2"/>
              <a:buChar char="ü"/>
              <a:tabLst/>
              <a:defRPr/>
            </a:pPr>
            <a:endParaRPr lang="it-IT" sz="4200" b="1" dirty="0">
              <a:solidFill>
                <a:srgbClr val="0070C0"/>
              </a:solidFill>
              <a:latin typeface="+mj-lt"/>
              <a:ea typeface="+mj-ea"/>
              <a:cs typeface="+mj-cs"/>
            </a:endParaRPr>
          </a:p>
          <a:p>
            <a:pPr marL="0" marR="0" lvl="0" indent="0" algn="just" defTabSz="914400" rtl="0" eaLnBrk="1" fontAlgn="auto" latinLnBrk="0" hangingPunct="1">
              <a:lnSpc>
                <a:spcPct val="90000"/>
              </a:lnSpc>
              <a:spcBef>
                <a:spcPct val="0"/>
              </a:spcBef>
              <a:spcAft>
                <a:spcPts val="0"/>
              </a:spcAft>
              <a:buClrTx/>
              <a:buSzTx/>
              <a:buFontTx/>
              <a:buNone/>
              <a:tabLst/>
              <a:defRPr/>
            </a:pPr>
            <a:endParaRPr kumimoji="0" lang="it-IT" sz="4200" b="1" i="0" u="none" strike="noStrike" kern="1200" cap="none" spc="0" normalizeH="0" baseline="0" noProof="0" dirty="0">
              <a:ln>
                <a:noFill/>
              </a:ln>
              <a:solidFill>
                <a:srgbClr val="0070C0"/>
              </a:solidFill>
              <a:effectLst/>
              <a:uLnTx/>
              <a:uFillTx/>
              <a:latin typeface="+mj-lt"/>
              <a:ea typeface="+mj-ea"/>
              <a:cs typeface="+mj-cs"/>
            </a:endParaRPr>
          </a:p>
        </p:txBody>
      </p:sp>
      <p:sp>
        <p:nvSpPr>
          <p:cNvPr id="6" name="CasellaDiTesto 5">
            <a:extLst>
              <a:ext uri="{FF2B5EF4-FFF2-40B4-BE49-F238E27FC236}">
                <a16:creationId xmlns:a16="http://schemas.microsoft.com/office/drawing/2014/main" id="{90A7C122-42FA-46DA-A436-284135FD7802}"/>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3512494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820823" y="239466"/>
            <a:ext cx="9765792" cy="863761"/>
          </a:xfrm>
        </p:spPr>
        <p:txBody>
          <a:bodyPr>
            <a:normAutofit/>
          </a:bodyPr>
          <a:lstStyle/>
          <a:p>
            <a:pPr algn="l">
              <a:spcBef>
                <a:spcPts val="600"/>
              </a:spcBef>
              <a:spcAft>
                <a:spcPts val="600"/>
              </a:spcAft>
            </a:pPr>
            <a:r>
              <a:rPr lang="en-GB" sz="4000" b="1" u="sng" cap="none" dirty="0">
                <a:solidFill>
                  <a:srgbClr val="002060"/>
                </a:solidFill>
              </a:rPr>
              <a:t>Geo-urban indicators</a:t>
            </a:r>
            <a:endParaRPr lang="en-GB" sz="4000" b="1" cap="none" dirty="0">
              <a:solidFill>
                <a:srgbClr val="002060"/>
              </a:solidFill>
            </a:endParaRPr>
          </a:p>
        </p:txBody>
      </p:sp>
      <p:sp>
        <p:nvSpPr>
          <p:cNvPr id="5" name="Segnaposto numero diapositiva 4"/>
          <p:cNvSpPr>
            <a:spLocks noGrp="1"/>
          </p:cNvSpPr>
          <p:nvPr>
            <p:ph type="sldNum" sz="quarter" idx="12"/>
          </p:nvPr>
        </p:nvSpPr>
        <p:spPr/>
        <p:txBody>
          <a:bodyPr/>
          <a:lstStyle/>
          <a:p>
            <a:fld id="{6D22F896-40B5-4ADD-8801-0D06FADFA095}" type="slidenum">
              <a:rPr lang="en-US" smtClean="0"/>
              <a:pPr/>
              <a:t>20</a:t>
            </a:fld>
            <a:endParaRPr lang="en-US" dirty="0"/>
          </a:p>
        </p:txBody>
      </p:sp>
      <p:graphicFrame>
        <p:nvGraphicFramePr>
          <p:cNvPr id="3" name="Tabella 2">
            <a:extLst>
              <a:ext uri="{FF2B5EF4-FFF2-40B4-BE49-F238E27FC236}">
                <a16:creationId xmlns:a16="http://schemas.microsoft.com/office/drawing/2014/main" id="{A753CF64-35E0-4E53-83FD-FB60B5002064}"/>
              </a:ext>
            </a:extLst>
          </p:cNvPr>
          <p:cNvGraphicFramePr>
            <a:graphicFrameLocks noGrp="1"/>
          </p:cNvGraphicFramePr>
          <p:nvPr>
            <p:extLst>
              <p:ext uri="{D42A27DB-BD31-4B8C-83A1-F6EECF244321}">
                <p14:modId xmlns:p14="http://schemas.microsoft.com/office/powerpoint/2010/main" val="2491032925"/>
              </p:ext>
            </p:extLst>
          </p:nvPr>
        </p:nvGraphicFramePr>
        <p:xfrm>
          <a:off x="556590" y="1417983"/>
          <a:ext cx="10721636" cy="4146881"/>
        </p:xfrm>
        <a:graphic>
          <a:graphicData uri="http://schemas.openxmlformats.org/drawingml/2006/table">
            <a:tbl>
              <a:tblPr firstRow="1" firstCol="1" bandRow="1">
                <a:tableStyleId>{5C22544A-7EE6-4342-B048-85BDC9FD1C3A}</a:tableStyleId>
              </a:tblPr>
              <a:tblGrid>
                <a:gridCol w="2198947">
                  <a:extLst>
                    <a:ext uri="{9D8B030D-6E8A-4147-A177-3AD203B41FA5}">
                      <a16:colId xmlns:a16="http://schemas.microsoft.com/office/drawing/2014/main" val="733249765"/>
                    </a:ext>
                  </a:extLst>
                </a:gridCol>
                <a:gridCol w="3429530">
                  <a:extLst>
                    <a:ext uri="{9D8B030D-6E8A-4147-A177-3AD203B41FA5}">
                      <a16:colId xmlns:a16="http://schemas.microsoft.com/office/drawing/2014/main" val="701988244"/>
                    </a:ext>
                  </a:extLst>
                </a:gridCol>
                <a:gridCol w="3417562">
                  <a:extLst>
                    <a:ext uri="{9D8B030D-6E8A-4147-A177-3AD203B41FA5}">
                      <a16:colId xmlns:a16="http://schemas.microsoft.com/office/drawing/2014/main" val="1323580906"/>
                    </a:ext>
                  </a:extLst>
                </a:gridCol>
                <a:gridCol w="764899">
                  <a:extLst>
                    <a:ext uri="{9D8B030D-6E8A-4147-A177-3AD203B41FA5}">
                      <a16:colId xmlns:a16="http://schemas.microsoft.com/office/drawing/2014/main" val="2529194870"/>
                    </a:ext>
                  </a:extLst>
                </a:gridCol>
                <a:gridCol w="910698">
                  <a:extLst>
                    <a:ext uri="{9D8B030D-6E8A-4147-A177-3AD203B41FA5}">
                      <a16:colId xmlns:a16="http://schemas.microsoft.com/office/drawing/2014/main" val="1883093402"/>
                    </a:ext>
                  </a:extLst>
                </a:gridCol>
              </a:tblGrid>
              <a:tr h="1378225">
                <a:tc>
                  <a:txBody>
                    <a:bodyPr/>
                    <a:lstStyle/>
                    <a:p>
                      <a:pPr>
                        <a:lnSpc>
                          <a:spcPct val="115000"/>
                        </a:lnSpc>
                        <a:spcAft>
                          <a:spcPts val="0"/>
                        </a:spcAft>
                      </a:pPr>
                      <a:r>
                        <a:rPr lang="en-GB" sz="2000" dirty="0">
                          <a:effectLst/>
                        </a:rPr>
                        <a:t>Degree of urbanisation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a:effectLst/>
                        </a:rPr>
                        <a:t>1: densely populated; 2: intermediate density; 3: rural</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a:effectLst/>
                        </a:rPr>
                        <a:t>ISTAT (https://www.istat.it/it/archivio/156224)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a:effectLst/>
                        </a:rPr>
                        <a:t>-</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a:effectLst/>
                        </a:rPr>
                        <a:t>Mun</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5986805"/>
                  </a:ext>
                </a:extLst>
              </a:tr>
              <a:tr h="2088571">
                <a:tc>
                  <a:txBody>
                    <a:bodyPr/>
                    <a:lstStyle/>
                    <a:p>
                      <a:pPr>
                        <a:lnSpc>
                          <a:spcPct val="115000"/>
                        </a:lnSpc>
                        <a:spcAft>
                          <a:spcPts val="0"/>
                        </a:spcAft>
                      </a:pPr>
                      <a:r>
                        <a:rPr lang="it-IT" sz="2000" dirty="0" err="1">
                          <a:effectLst/>
                        </a:rPr>
                        <a:t>Altimetry</a:t>
                      </a:r>
                      <a:r>
                        <a:rPr lang="it-IT" sz="2000" dirty="0">
                          <a:effectLst/>
                        </a:rPr>
                        <a:t> area</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1: internal mountain; 2: coastal mountain; 3: internal hill; 4: coastal hill; 5: lowland</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(https://www.istat.it/it/archivio/156224)</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2000" dirty="0">
                          <a:effectLst/>
                        </a:rPr>
                        <a:t>-</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dirty="0" err="1">
                          <a:effectLst/>
                        </a:rPr>
                        <a:t>Mun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20054971"/>
                  </a:ext>
                </a:extLst>
              </a:tr>
              <a:tr h="667881">
                <a:tc>
                  <a:txBody>
                    <a:bodyPr/>
                    <a:lstStyle/>
                    <a:p>
                      <a:pPr>
                        <a:lnSpc>
                          <a:spcPct val="115000"/>
                        </a:lnSpc>
                        <a:spcAft>
                          <a:spcPts val="0"/>
                        </a:spcAft>
                      </a:pPr>
                      <a:r>
                        <a:rPr lang="it-IT" sz="2000">
                          <a:effectLst/>
                        </a:rPr>
                        <a:t>Coastal area</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a:effectLst/>
                        </a:rPr>
                        <a:t>1: coastal municipalità; 0 not</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a:effectLst/>
                        </a:rPr>
                        <a:t>(https://www.istat.it/it/archivio/156224)</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a:effectLst/>
                        </a:rPr>
                        <a:t>-</a:t>
                      </a:r>
                      <a:endParaRPr lang="it-IT"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2000" dirty="0" err="1">
                          <a:effectLst/>
                        </a:rPr>
                        <a:t>Mun</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2217553"/>
                  </a:ext>
                </a:extLst>
              </a:tr>
            </a:tbl>
          </a:graphicData>
        </a:graphic>
      </p:graphicFrame>
      <p:sp>
        <p:nvSpPr>
          <p:cNvPr id="2" name="CasellaDiTesto 1">
            <a:extLst>
              <a:ext uri="{FF2B5EF4-FFF2-40B4-BE49-F238E27FC236}">
                <a16:creationId xmlns:a16="http://schemas.microsoft.com/office/drawing/2014/main" id="{2CD48F4D-0DE0-4DD6-9C21-B465B508D2EC}"/>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1611997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D86BE3-D367-4A6C-A34A-1E695A2762F5}"/>
              </a:ext>
            </a:extLst>
          </p:cNvPr>
          <p:cNvSpPr>
            <a:spLocks noGrp="1"/>
          </p:cNvSpPr>
          <p:nvPr>
            <p:ph type="title"/>
          </p:nvPr>
        </p:nvSpPr>
        <p:spPr>
          <a:xfrm>
            <a:off x="878509" y="-1448778"/>
            <a:ext cx="10814400" cy="2023254"/>
          </a:xfrm>
        </p:spPr>
        <p:txBody>
          <a:bodyPr/>
          <a:lstStyle/>
          <a:p>
            <a:r>
              <a:rPr lang="it-IT" dirty="0" err="1">
                <a:solidFill>
                  <a:srgbClr val="0070C0"/>
                </a:solidFill>
              </a:rPr>
              <a:t>Correlation</a:t>
            </a:r>
            <a:r>
              <a:rPr lang="it-IT" dirty="0">
                <a:solidFill>
                  <a:srgbClr val="0070C0"/>
                </a:solidFill>
              </a:rPr>
              <a:t> </a:t>
            </a:r>
            <a:r>
              <a:rPr lang="it-IT" dirty="0" err="1">
                <a:solidFill>
                  <a:srgbClr val="0070C0"/>
                </a:solidFill>
              </a:rPr>
              <a:t>matrix</a:t>
            </a:r>
            <a:r>
              <a:rPr lang="it-IT" dirty="0">
                <a:solidFill>
                  <a:srgbClr val="0070C0"/>
                </a:solidFill>
              </a:rPr>
              <a:t> for </a:t>
            </a:r>
            <a:r>
              <a:rPr lang="it-IT" dirty="0" err="1">
                <a:solidFill>
                  <a:srgbClr val="0070C0"/>
                </a:solidFill>
              </a:rPr>
              <a:t>municipal</a:t>
            </a:r>
            <a:r>
              <a:rPr lang="it-IT" dirty="0">
                <a:solidFill>
                  <a:srgbClr val="0070C0"/>
                </a:solidFill>
              </a:rPr>
              <a:t> </a:t>
            </a:r>
            <a:r>
              <a:rPr lang="it-IT" dirty="0" err="1">
                <a:solidFill>
                  <a:srgbClr val="0070C0"/>
                </a:solidFill>
              </a:rPr>
              <a:t>indicators</a:t>
            </a:r>
            <a:endParaRPr lang="it-IT" dirty="0">
              <a:solidFill>
                <a:srgbClr val="0070C0"/>
              </a:solidFill>
            </a:endParaRPr>
          </a:p>
        </p:txBody>
      </p:sp>
      <p:sp>
        <p:nvSpPr>
          <p:cNvPr id="5" name="Segnaposto numero diapositiva 4">
            <a:extLst>
              <a:ext uri="{FF2B5EF4-FFF2-40B4-BE49-F238E27FC236}">
                <a16:creationId xmlns:a16="http://schemas.microsoft.com/office/drawing/2014/main" id="{C486121B-FCAA-45D3-B2EC-F793CA3F02FC}"/>
              </a:ext>
            </a:extLst>
          </p:cNvPr>
          <p:cNvSpPr>
            <a:spLocks noGrp="1"/>
          </p:cNvSpPr>
          <p:nvPr>
            <p:ph type="sldNum" sz="quarter" idx="12"/>
          </p:nvPr>
        </p:nvSpPr>
        <p:spPr/>
        <p:txBody>
          <a:bodyPr/>
          <a:lstStyle/>
          <a:p>
            <a:fld id="{6D22F896-40B5-4ADD-8801-0D06FADFA095}" type="slidenum">
              <a:rPr lang="en-US" smtClean="0"/>
              <a:pPr/>
              <a:t>21</a:t>
            </a:fld>
            <a:endParaRPr lang="en-US" dirty="0"/>
          </a:p>
        </p:txBody>
      </p:sp>
      <p:graphicFrame>
        <p:nvGraphicFramePr>
          <p:cNvPr id="3" name="Tabella 2">
            <a:extLst>
              <a:ext uri="{FF2B5EF4-FFF2-40B4-BE49-F238E27FC236}">
                <a16:creationId xmlns:a16="http://schemas.microsoft.com/office/drawing/2014/main" id="{A443FC1D-E42E-44E7-9448-F7505960BE87}"/>
              </a:ext>
            </a:extLst>
          </p:cNvPr>
          <p:cNvGraphicFramePr>
            <a:graphicFrameLocks noGrp="1"/>
          </p:cNvGraphicFramePr>
          <p:nvPr>
            <p:extLst>
              <p:ext uri="{D42A27DB-BD31-4B8C-83A1-F6EECF244321}">
                <p14:modId xmlns:p14="http://schemas.microsoft.com/office/powerpoint/2010/main" val="3248193857"/>
              </p:ext>
            </p:extLst>
          </p:nvPr>
        </p:nvGraphicFramePr>
        <p:xfrm>
          <a:off x="170672" y="538381"/>
          <a:ext cx="11582397" cy="4152519"/>
        </p:xfrm>
        <a:graphic>
          <a:graphicData uri="http://schemas.openxmlformats.org/drawingml/2006/table">
            <a:tbl>
              <a:tblPr firstRow="1" firstCol="1" bandRow="1">
                <a:tableStyleId>{5C22544A-7EE6-4342-B048-85BDC9FD1C3A}</a:tableStyleId>
              </a:tblPr>
              <a:tblGrid>
                <a:gridCol w="538604">
                  <a:extLst>
                    <a:ext uri="{9D8B030D-6E8A-4147-A177-3AD203B41FA5}">
                      <a16:colId xmlns:a16="http://schemas.microsoft.com/office/drawing/2014/main" val="3816887011"/>
                    </a:ext>
                  </a:extLst>
                </a:gridCol>
                <a:gridCol w="618442">
                  <a:extLst>
                    <a:ext uri="{9D8B030D-6E8A-4147-A177-3AD203B41FA5}">
                      <a16:colId xmlns:a16="http://schemas.microsoft.com/office/drawing/2014/main" val="3195438080"/>
                    </a:ext>
                  </a:extLst>
                </a:gridCol>
                <a:gridCol w="579120">
                  <a:extLst>
                    <a:ext uri="{9D8B030D-6E8A-4147-A177-3AD203B41FA5}">
                      <a16:colId xmlns:a16="http://schemas.microsoft.com/office/drawing/2014/main" val="3373013680"/>
                    </a:ext>
                  </a:extLst>
                </a:gridCol>
                <a:gridCol w="580311">
                  <a:extLst>
                    <a:ext uri="{9D8B030D-6E8A-4147-A177-3AD203B41FA5}">
                      <a16:colId xmlns:a16="http://schemas.microsoft.com/office/drawing/2014/main" val="4057682949"/>
                    </a:ext>
                  </a:extLst>
                </a:gridCol>
                <a:gridCol w="579120">
                  <a:extLst>
                    <a:ext uri="{9D8B030D-6E8A-4147-A177-3AD203B41FA5}">
                      <a16:colId xmlns:a16="http://schemas.microsoft.com/office/drawing/2014/main" val="2136655886"/>
                    </a:ext>
                  </a:extLst>
                </a:gridCol>
                <a:gridCol w="579120">
                  <a:extLst>
                    <a:ext uri="{9D8B030D-6E8A-4147-A177-3AD203B41FA5}">
                      <a16:colId xmlns:a16="http://schemas.microsoft.com/office/drawing/2014/main" val="722856297"/>
                    </a:ext>
                  </a:extLst>
                </a:gridCol>
                <a:gridCol w="579120">
                  <a:extLst>
                    <a:ext uri="{9D8B030D-6E8A-4147-A177-3AD203B41FA5}">
                      <a16:colId xmlns:a16="http://schemas.microsoft.com/office/drawing/2014/main" val="4086221346"/>
                    </a:ext>
                  </a:extLst>
                </a:gridCol>
                <a:gridCol w="579120">
                  <a:extLst>
                    <a:ext uri="{9D8B030D-6E8A-4147-A177-3AD203B41FA5}">
                      <a16:colId xmlns:a16="http://schemas.microsoft.com/office/drawing/2014/main" val="3657753667"/>
                    </a:ext>
                  </a:extLst>
                </a:gridCol>
                <a:gridCol w="579120">
                  <a:extLst>
                    <a:ext uri="{9D8B030D-6E8A-4147-A177-3AD203B41FA5}">
                      <a16:colId xmlns:a16="http://schemas.microsoft.com/office/drawing/2014/main" val="1574202039"/>
                    </a:ext>
                  </a:extLst>
                </a:gridCol>
                <a:gridCol w="579120">
                  <a:extLst>
                    <a:ext uri="{9D8B030D-6E8A-4147-A177-3AD203B41FA5}">
                      <a16:colId xmlns:a16="http://schemas.microsoft.com/office/drawing/2014/main" val="3665862723"/>
                    </a:ext>
                  </a:extLst>
                </a:gridCol>
                <a:gridCol w="579120">
                  <a:extLst>
                    <a:ext uri="{9D8B030D-6E8A-4147-A177-3AD203B41FA5}">
                      <a16:colId xmlns:a16="http://schemas.microsoft.com/office/drawing/2014/main" val="3091364956"/>
                    </a:ext>
                  </a:extLst>
                </a:gridCol>
                <a:gridCol w="579120">
                  <a:extLst>
                    <a:ext uri="{9D8B030D-6E8A-4147-A177-3AD203B41FA5}">
                      <a16:colId xmlns:a16="http://schemas.microsoft.com/office/drawing/2014/main" val="1859255968"/>
                    </a:ext>
                  </a:extLst>
                </a:gridCol>
                <a:gridCol w="579120">
                  <a:extLst>
                    <a:ext uri="{9D8B030D-6E8A-4147-A177-3AD203B41FA5}">
                      <a16:colId xmlns:a16="http://schemas.microsoft.com/office/drawing/2014/main" val="2782647079"/>
                    </a:ext>
                  </a:extLst>
                </a:gridCol>
                <a:gridCol w="579120">
                  <a:extLst>
                    <a:ext uri="{9D8B030D-6E8A-4147-A177-3AD203B41FA5}">
                      <a16:colId xmlns:a16="http://schemas.microsoft.com/office/drawing/2014/main" val="2049341474"/>
                    </a:ext>
                  </a:extLst>
                </a:gridCol>
                <a:gridCol w="579120">
                  <a:extLst>
                    <a:ext uri="{9D8B030D-6E8A-4147-A177-3AD203B41FA5}">
                      <a16:colId xmlns:a16="http://schemas.microsoft.com/office/drawing/2014/main" val="1645190268"/>
                    </a:ext>
                  </a:extLst>
                </a:gridCol>
                <a:gridCol w="579120">
                  <a:extLst>
                    <a:ext uri="{9D8B030D-6E8A-4147-A177-3AD203B41FA5}">
                      <a16:colId xmlns:a16="http://schemas.microsoft.com/office/drawing/2014/main" val="786479020"/>
                    </a:ext>
                  </a:extLst>
                </a:gridCol>
                <a:gridCol w="579120">
                  <a:extLst>
                    <a:ext uri="{9D8B030D-6E8A-4147-A177-3AD203B41FA5}">
                      <a16:colId xmlns:a16="http://schemas.microsoft.com/office/drawing/2014/main" val="3896203269"/>
                    </a:ext>
                  </a:extLst>
                </a:gridCol>
                <a:gridCol w="579120">
                  <a:extLst>
                    <a:ext uri="{9D8B030D-6E8A-4147-A177-3AD203B41FA5}">
                      <a16:colId xmlns:a16="http://schemas.microsoft.com/office/drawing/2014/main" val="285385734"/>
                    </a:ext>
                  </a:extLst>
                </a:gridCol>
                <a:gridCol w="579120">
                  <a:extLst>
                    <a:ext uri="{9D8B030D-6E8A-4147-A177-3AD203B41FA5}">
                      <a16:colId xmlns:a16="http://schemas.microsoft.com/office/drawing/2014/main" val="4033319344"/>
                    </a:ext>
                  </a:extLst>
                </a:gridCol>
                <a:gridCol w="579120">
                  <a:extLst>
                    <a:ext uri="{9D8B030D-6E8A-4147-A177-3AD203B41FA5}">
                      <a16:colId xmlns:a16="http://schemas.microsoft.com/office/drawing/2014/main" val="890546340"/>
                    </a:ext>
                  </a:extLst>
                </a:gridCol>
              </a:tblGrid>
              <a:tr h="189290">
                <a:tc>
                  <a:txBody>
                    <a:bodyPr/>
                    <a:lstStyle/>
                    <a:p>
                      <a:pPr>
                        <a:lnSpc>
                          <a:spcPct val="115000"/>
                        </a:lnSpc>
                        <a:spcAft>
                          <a:spcPts val="0"/>
                        </a:spcAft>
                      </a:pPr>
                      <a:r>
                        <a:rPr lang="it-IT" sz="1200" spc="-50" dirty="0">
                          <a:effectLst/>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(a)</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(b)</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(c)</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(d)</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(f)</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(g)</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(h)</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(i)</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(j)</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(k)</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(l)</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(m)</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(n)</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(o)</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(p)</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(q)</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(r)</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200" spc="-50" dirty="0">
                          <a:effectLst/>
                        </a:rPr>
                        <a:t>(s)</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6624975"/>
                  </a:ext>
                </a:extLst>
              </a:tr>
              <a:tr h="189290">
                <a:tc>
                  <a:txBody>
                    <a:bodyPr/>
                    <a:lstStyle/>
                    <a:p>
                      <a:pPr algn="ctr">
                        <a:lnSpc>
                          <a:spcPct val="115000"/>
                        </a:lnSpc>
                        <a:spcAft>
                          <a:spcPts val="0"/>
                        </a:spcAft>
                      </a:pPr>
                      <a:r>
                        <a:rPr lang="it-IT" sz="1200" spc="-50" dirty="0">
                          <a:effectLst/>
                        </a:rPr>
                        <a:t>(a)</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46832193"/>
                  </a:ext>
                </a:extLst>
              </a:tr>
              <a:tr h="189290">
                <a:tc>
                  <a:txBody>
                    <a:bodyPr/>
                    <a:lstStyle/>
                    <a:p>
                      <a:pPr algn="ctr">
                        <a:lnSpc>
                          <a:spcPct val="115000"/>
                        </a:lnSpc>
                        <a:spcAft>
                          <a:spcPts val="0"/>
                        </a:spcAft>
                      </a:pPr>
                      <a:r>
                        <a:rPr lang="it-IT" sz="1200" spc="-50">
                          <a:effectLst/>
                        </a:rPr>
                        <a:t>(b)</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.084</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3949309"/>
                  </a:ext>
                </a:extLst>
              </a:tr>
              <a:tr h="189290">
                <a:tc>
                  <a:txBody>
                    <a:bodyPr/>
                    <a:lstStyle/>
                    <a:p>
                      <a:pPr algn="ctr">
                        <a:lnSpc>
                          <a:spcPct val="115000"/>
                        </a:lnSpc>
                        <a:spcAft>
                          <a:spcPts val="0"/>
                        </a:spcAft>
                      </a:pPr>
                      <a:r>
                        <a:rPr lang="it-IT" sz="1200" spc="-50" dirty="0">
                          <a:effectLst/>
                        </a:rPr>
                        <a:t>(c)</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.387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.099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36988897"/>
                  </a:ext>
                </a:extLst>
              </a:tr>
              <a:tr h="189290">
                <a:tc>
                  <a:txBody>
                    <a:bodyPr/>
                    <a:lstStyle/>
                    <a:p>
                      <a:pPr algn="ctr">
                        <a:lnSpc>
                          <a:spcPct val="115000"/>
                        </a:lnSpc>
                        <a:spcAft>
                          <a:spcPts val="0"/>
                        </a:spcAft>
                      </a:pPr>
                      <a:r>
                        <a:rPr lang="it-IT" sz="1200" spc="-50">
                          <a:effectLst/>
                        </a:rPr>
                        <a:t>(d)</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-.589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-.456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8659970"/>
                  </a:ext>
                </a:extLst>
              </a:tr>
              <a:tr h="189290">
                <a:tc>
                  <a:txBody>
                    <a:bodyPr/>
                    <a:lstStyle/>
                    <a:p>
                      <a:pPr algn="ctr">
                        <a:lnSpc>
                          <a:spcPct val="115000"/>
                        </a:lnSpc>
                        <a:spcAft>
                          <a:spcPts val="0"/>
                        </a:spcAft>
                      </a:pPr>
                      <a:r>
                        <a:rPr lang="it-IT" sz="1200" spc="-50" dirty="0">
                          <a:effectLst/>
                        </a:rPr>
                        <a:t>(e)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-.434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-.284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.447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45381636"/>
                  </a:ext>
                </a:extLst>
              </a:tr>
              <a:tr h="189290">
                <a:tc>
                  <a:txBody>
                    <a:bodyPr/>
                    <a:lstStyle/>
                    <a:p>
                      <a:pPr algn="ctr">
                        <a:lnSpc>
                          <a:spcPct val="115000"/>
                        </a:lnSpc>
                        <a:spcAft>
                          <a:spcPts val="0"/>
                        </a:spcAft>
                      </a:pPr>
                      <a:r>
                        <a:rPr lang="it-IT" sz="1200" spc="-50">
                          <a:effectLst/>
                        </a:rPr>
                        <a:t>(f)</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-.725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.053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-.312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.651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.486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0297341"/>
                  </a:ext>
                </a:extLst>
              </a:tr>
              <a:tr h="189290">
                <a:tc>
                  <a:txBody>
                    <a:bodyPr/>
                    <a:lstStyle/>
                    <a:p>
                      <a:pPr algn="ctr">
                        <a:lnSpc>
                          <a:spcPct val="115000"/>
                        </a:lnSpc>
                        <a:spcAft>
                          <a:spcPts val="0"/>
                        </a:spcAft>
                      </a:pPr>
                      <a:r>
                        <a:rPr lang="it-IT" sz="1200" spc="-50" dirty="0">
                          <a:effectLst/>
                        </a:rPr>
                        <a:t>(g)</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-.754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-.324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.648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.503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.985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6378534"/>
                  </a:ext>
                </a:extLst>
              </a:tr>
              <a:tr h="189290">
                <a:tc>
                  <a:txBody>
                    <a:bodyPr/>
                    <a:lstStyle/>
                    <a:p>
                      <a:pPr algn="ctr">
                        <a:lnSpc>
                          <a:spcPct val="115000"/>
                        </a:lnSpc>
                        <a:spcAft>
                          <a:spcPts val="0"/>
                        </a:spcAft>
                      </a:pPr>
                      <a:r>
                        <a:rPr lang="it-IT" sz="1200" spc="-50">
                          <a:effectLst/>
                        </a:rPr>
                        <a:t>(h)</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.432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.226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.392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-.332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-.282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-.331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-.321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42180056"/>
                  </a:ext>
                </a:extLst>
              </a:tr>
              <a:tr h="189290">
                <a:tc>
                  <a:txBody>
                    <a:bodyPr/>
                    <a:lstStyle/>
                    <a:p>
                      <a:pPr algn="ctr">
                        <a:lnSpc>
                          <a:spcPct val="115000"/>
                        </a:lnSpc>
                        <a:spcAft>
                          <a:spcPts val="0"/>
                        </a:spcAft>
                      </a:pPr>
                      <a:r>
                        <a:rPr lang="it-IT" sz="1200" spc="-50" dirty="0">
                          <a:effectLst/>
                        </a:rPr>
                        <a:t>(i)</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-.531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.073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-.173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.496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.341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.576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.609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4819106"/>
                  </a:ext>
                </a:extLst>
              </a:tr>
              <a:tr h="189290">
                <a:tc>
                  <a:txBody>
                    <a:bodyPr/>
                    <a:lstStyle/>
                    <a:p>
                      <a:pPr algn="ctr">
                        <a:lnSpc>
                          <a:spcPct val="115000"/>
                        </a:lnSpc>
                        <a:spcAft>
                          <a:spcPts val="0"/>
                        </a:spcAft>
                      </a:pPr>
                      <a:r>
                        <a:rPr lang="it-IT" sz="1200" spc="-50" dirty="0">
                          <a:effectLst/>
                        </a:rPr>
                        <a:t>(j)</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.204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-.140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-.286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-.156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-.410</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-.419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-.229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-.798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66742521"/>
                  </a:ext>
                </a:extLst>
              </a:tr>
              <a:tr h="189290">
                <a:tc>
                  <a:txBody>
                    <a:bodyPr/>
                    <a:lstStyle/>
                    <a:p>
                      <a:pPr algn="ctr">
                        <a:lnSpc>
                          <a:spcPct val="115000"/>
                        </a:lnSpc>
                        <a:spcAft>
                          <a:spcPts val="0"/>
                        </a:spcAft>
                      </a:pPr>
                      <a:r>
                        <a:rPr lang="it-IT" sz="1200" spc="-50" dirty="0">
                          <a:effectLst/>
                        </a:rPr>
                        <a:t>(k)</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-.368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-.001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-.263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.500</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.191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.401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.420</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.554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-.547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3406527"/>
                  </a:ext>
                </a:extLst>
              </a:tr>
              <a:tr h="189290">
                <a:tc>
                  <a:txBody>
                    <a:bodyPr/>
                    <a:lstStyle/>
                    <a:p>
                      <a:pPr algn="ctr">
                        <a:lnSpc>
                          <a:spcPct val="115000"/>
                        </a:lnSpc>
                        <a:spcAft>
                          <a:spcPts val="0"/>
                        </a:spcAft>
                      </a:pPr>
                      <a:r>
                        <a:rPr lang="it-IT" sz="1200" spc="-50" dirty="0">
                          <a:effectLst/>
                        </a:rPr>
                        <a:t>(l)</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.044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-.189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-.174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-.050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-.205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.232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-.156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7733459"/>
                  </a:ext>
                </a:extLst>
              </a:tr>
              <a:tr h="189290">
                <a:tc>
                  <a:txBody>
                    <a:bodyPr/>
                    <a:lstStyle/>
                    <a:p>
                      <a:pPr algn="ctr">
                        <a:lnSpc>
                          <a:spcPct val="115000"/>
                        </a:lnSpc>
                        <a:spcAft>
                          <a:spcPts val="0"/>
                        </a:spcAft>
                      </a:pPr>
                      <a:r>
                        <a:rPr lang="it-IT" sz="1200" spc="-50" dirty="0">
                          <a:effectLst/>
                        </a:rPr>
                        <a:t>(m)</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-.552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-.237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.312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.262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.345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.359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-.254</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.142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.089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.169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99163857"/>
                  </a:ext>
                </a:extLst>
              </a:tr>
              <a:tr h="189290">
                <a:tc>
                  <a:txBody>
                    <a:bodyPr/>
                    <a:lstStyle/>
                    <a:p>
                      <a:pPr algn="ctr">
                        <a:lnSpc>
                          <a:spcPct val="115000"/>
                        </a:lnSpc>
                        <a:spcAft>
                          <a:spcPts val="0"/>
                        </a:spcAft>
                      </a:pPr>
                      <a:r>
                        <a:rPr lang="it-IT" sz="1200" spc="-50" dirty="0">
                          <a:effectLst/>
                        </a:rPr>
                        <a:t>(m)</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-.646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.172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-.235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.658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.367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.739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.764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-.115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.649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-.379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.423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-.111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.294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1834160"/>
                  </a:ext>
                </a:extLst>
              </a:tr>
              <a:tr h="189290">
                <a:tc>
                  <a:txBody>
                    <a:bodyPr/>
                    <a:lstStyle/>
                    <a:p>
                      <a:pPr algn="ctr">
                        <a:lnSpc>
                          <a:spcPct val="115000"/>
                        </a:lnSpc>
                        <a:spcAft>
                          <a:spcPts val="0"/>
                        </a:spcAft>
                      </a:pPr>
                      <a:r>
                        <a:rPr lang="it-IT" sz="1200" spc="-50" dirty="0">
                          <a:effectLst/>
                        </a:rPr>
                        <a:t>(o)</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-.298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.045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-.199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.120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.133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.252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.217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-.096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.172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-.092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.125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.331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.148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7879724"/>
                  </a:ext>
                </a:extLst>
              </a:tr>
              <a:tr h="189290">
                <a:tc>
                  <a:txBody>
                    <a:bodyPr/>
                    <a:lstStyle/>
                    <a:p>
                      <a:pPr algn="ctr">
                        <a:lnSpc>
                          <a:spcPct val="115000"/>
                        </a:lnSpc>
                        <a:spcAft>
                          <a:spcPts val="0"/>
                        </a:spcAft>
                      </a:pPr>
                      <a:r>
                        <a:rPr lang="it-IT" sz="1200" spc="-50" dirty="0">
                          <a:effectLst/>
                        </a:rPr>
                        <a:t>(p)</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-.622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-.122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.344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.239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.473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.486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-.274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.348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-.177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.355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.124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.499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.318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.117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04563373"/>
                  </a:ext>
                </a:extLst>
              </a:tr>
              <a:tr h="189290">
                <a:tc>
                  <a:txBody>
                    <a:bodyPr/>
                    <a:lstStyle/>
                    <a:p>
                      <a:pPr algn="ctr">
                        <a:lnSpc>
                          <a:spcPct val="115000"/>
                        </a:lnSpc>
                        <a:spcAft>
                          <a:spcPts val="0"/>
                        </a:spcAft>
                      </a:pPr>
                      <a:r>
                        <a:rPr lang="it-IT" sz="1200" spc="-50" dirty="0">
                          <a:effectLst/>
                        </a:rPr>
                        <a:t>(q)</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-.296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.136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-.413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.488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.242</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.371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.373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.001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.367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-.165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.255</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.269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.480</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.498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1651668"/>
                  </a:ext>
                </a:extLst>
              </a:tr>
              <a:tr h="189290">
                <a:tc>
                  <a:txBody>
                    <a:bodyPr/>
                    <a:lstStyle/>
                    <a:p>
                      <a:pPr algn="ctr">
                        <a:lnSpc>
                          <a:spcPct val="115000"/>
                        </a:lnSpc>
                        <a:spcAft>
                          <a:spcPts val="0"/>
                        </a:spcAft>
                      </a:pPr>
                      <a:r>
                        <a:rPr lang="it-IT" sz="1200" spc="-50" dirty="0">
                          <a:effectLst/>
                        </a:rPr>
                        <a:t>(r)</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-.091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.229</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-.191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.134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.203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.198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.184</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-.050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-.045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-.093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-.251</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.155</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.010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-.251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.148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5713942"/>
                  </a:ext>
                </a:extLst>
              </a:tr>
              <a:tr h="189290">
                <a:tc>
                  <a:txBody>
                    <a:bodyPr/>
                    <a:lstStyle/>
                    <a:p>
                      <a:pPr algn="ctr">
                        <a:lnSpc>
                          <a:spcPct val="115000"/>
                        </a:lnSpc>
                        <a:spcAft>
                          <a:spcPts val="0"/>
                        </a:spcAft>
                      </a:pPr>
                      <a:r>
                        <a:rPr lang="it-IT" sz="1200" spc="-50" dirty="0">
                          <a:effectLst/>
                        </a:rPr>
                        <a:t>(s)</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-.042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.216</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-.223</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.057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.070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.070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.055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.117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.751</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-.228</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.557</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.093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933707"/>
                  </a:ext>
                </a:extLst>
              </a:tr>
              <a:tr h="189290">
                <a:tc>
                  <a:txBody>
                    <a:bodyPr/>
                    <a:lstStyle/>
                    <a:p>
                      <a:pPr algn="ctr">
                        <a:lnSpc>
                          <a:spcPct val="115000"/>
                        </a:lnSpc>
                        <a:spcAft>
                          <a:spcPts val="0"/>
                        </a:spcAft>
                      </a:pPr>
                      <a:r>
                        <a:rPr lang="it-IT" sz="1200" spc="-50" dirty="0">
                          <a:effectLst/>
                        </a:rPr>
                        <a:t>(t)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-.012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.131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-.118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-.070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.023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-.066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-.148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.160</a:t>
                      </a:r>
                      <a:r>
                        <a:rPr lang="it-IT" sz="1200" spc="-50" baseline="30000">
                          <a:effectLst/>
                        </a:rPr>
                        <a: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.011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-.033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-.142</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a:effectLst/>
                        </a:rPr>
                        <a:t>-.108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.282</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-.368</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-.239</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200" spc="-50" dirty="0">
                          <a:effectLst/>
                        </a:rPr>
                        <a:t>-.170</a:t>
                      </a:r>
                      <a:r>
                        <a:rPr lang="it-IT" sz="1200" spc="-50" baseline="30000" dirty="0">
                          <a:effectLst/>
                        </a:rPr>
                        <a: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2613776"/>
                  </a:ext>
                </a:extLst>
              </a:tr>
            </a:tbl>
          </a:graphicData>
        </a:graphic>
      </p:graphicFrame>
      <p:graphicFrame>
        <p:nvGraphicFramePr>
          <p:cNvPr id="9" name="Tabella 8">
            <a:extLst>
              <a:ext uri="{FF2B5EF4-FFF2-40B4-BE49-F238E27FC236}">
                <a16:creationId xmlns:a16="http://schemas.microsoft.com/office/drawing/2014/main" id="{842C3107-B3A8-43A9-A510-53D7F52B48F5}"/>
              </a:ext>
            </a:extLst>
          </p:cNvPr>
          <p:cNvGraphicFramePr>
            <a:graphicFrameLocks noGrp="1"/>
          </p:cNvGraphicFramePr>
          <p:nvPr>
            <p:extLst>
              <p:ext uri="{D42A27DB-BD31-4B8C-83A1-F6EECF244321}">
                <p14:modId xmlns:p14="http://schemas.microsoft.com/office/powerpoint/2010/main" val="2737085327"/>
              </p:ext>
            </p:extLst>
          </p:nvPr>
        </p:nvGraphicFramePr>
        <p:xfrm>
          <a:off x="304801" y="4775467"/>
          <a:ext cx="11582397" cy="2023110"/>
        </p:xfrm>
        <a:graphic>
          <a:graphicData uri="http://schemas.openxmlformats.org/drawingml/2006/table">
            <a:tbl>
              <a:tblPr firstRow="1" firstCol="1" bandRow="1">
                <a:tableStyleId>{5C22544A-7EE6-4342-B048-85BDC9FD1C3A}</a:tableStyleId>
              </a:tblPr>
              <a:tblGrid>
                <a:gridCol w="6247108">
                  <a:extLst>
                    <a:ext uri="{9D8B030D-6E8A-4147-A177-3AD203B41FA5}">
                      <a16:colId xmlns:a16="http://schemas.microsoft.com/office/drawing/2014/main" val="1489243973"/>
                    </a:ext>
                  </a:extLst>
                </a:gridCol>
                <a:gridCol w="5335289">
                  <a:extLst>
                    <a:ext uri="{9D8B030D-6E8A-4147-A177-3AD203B41FA5}">
                      <a16:colId xmlns:a16="http://schemas.microsoft.com/office/drawing/2014/main" val="3609299900"/>
                    </a:ext>
                  </a:extLst>
                </a:gridCol>
              </a:tblGrid>
              <a:tr h="198120">
                <a:tc>
                  <a:txBody>
                    <a:bodyPr/>
                    <a:lstStyle/>
                    <a:p>
                      <a:pPr>
                        <a:lnSpc>
                          <a:spcPct val="107000"/>
                        </a:lnSpc>
                        <a:spcAft>
                          <a:spcPts val="0"/>
                        </a:spcAft>
                      </a:pPr>
                      <a:r>
                        <a:rPr lang="it-IT" sz="1300" dirty="0">
                          <a:effectLst/>
                        </a:rPr>
                        <a:t>(a) Share of </a:t>
                      </a:r>
                      <a:r>
                        <a:rPr lang="it-IT" sz="1300" dirty="0" err="1">
                          <a:effectLst/>
                        </a:rPr>
                        <a:t>NEETs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300">
                          <a:effectLst/>
                        </a:rPr>
                        <a:t>(k) share of teachers with a temporary contract</a:t>
                      </a:r>
                      <a:endParaRPr lang="it-IT"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118106"/>
                  </a:ext>
                </a:extLst>
              </a:tr>
              <a:tr h="198120">
                <a:tc>
                  <a:txBody>
                    <a:bodyPr/>
                    <a:lstStyle/>
                    <a:p>
                      <a:pPr>
                        <a:lnSpc>
                          <a:spcPct val="107000"/>
                        </a:lnSpc>
                        <a:spcAft>
                          <a:spcPts val="0"/>
                        </a:spcAft>
                      </a:pPr>
                      <a:r>
                        <a:rPr lang="it-IT" sz="1300" dirty="0">
                          <a:effectLst/>
                        </a:rPr>
                        <a:t>(b) Export in </a:t>
                      </a:r>
                      <a:r>
                        <a:rPr lang="it-IT" sz="1300" dirty="0" err="1">
                          <a:effectLst/>
                        </a:rPr>
                        <a:t>dynamic</a:t>
                      </a:r>
                      <a:r>
                        <a:rPr lang="it-IT" sz="1300" dirty="0">
                          <a:effectLst/>
                        </a:rPr>
                        <a:t> </a:t>
                      </a:r>
                      <a:r>
                        <a:rPr lang="it-IT" sz="1300" dirty="0" err="1">
                          <a:effectLst/>
                        </a:rPr>
                        <a:t>sectors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300" dirty="0">
                          <a:effectLst/>
                        </a:rPr>
                        <a:t>(l) share of </a:t>
                      </a:r>
                      <a:r>
                        <a:rPr lang="it-IT" sz="1300" dirty="0" err="1">
                          <a:effectLst/>
                        </a:rPr>
                        <a:t>teachers</a:t>
                      </a:r>
                      <a:r>
                        <a:rPr lang="it-IT" sz="1300" dirty="0">
                          <a:effectLst/>
                        </a:rPr>
                        <a:t> on the </a:t>
                      </a:r>
                      <a:r>
                        <a:rPr lang="it-IT" sz="1300" dirty="0" err="1">
                          <a:effectLst/>
                        </a:rPr>
                        <a:t>population</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33448493"/>
                  </a:ext>
                </a:extLst>
              </a:tr>
              <a:tr h="198120">
                <a:tc>
                  <a:txBody>
                    <a:bodyPr/>
                    <a:lstStyle/>
                    <a:p>
                      <a:pPr>
                        <a:lnSpc>
                          <a:spcPct val="107000"/>
                        </a:lnSpc>
                        <a:spcAft>
                          <a:spcPts val="0"/>
                        </a:spcAft>
                      </a:pPr>
                      <a:r>
                        <a:rPr lang="it-IT" sz="1300" dirty="0">
                          <a:effectLst/>
                        </a:rPr>
                        <a:t>(c) Hospital </a:t>
                      </a:r>
                      <a:r>
                        <a:rPr lang="it-IT" sz="1300" dirty="0" err="1">
                          <a:effectLst/>
                        </a:rPr>
                        <a:t>migration</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300" dirty="0">
                          <a:effectLst/>
                        </a:rPr>
                        <a:t>(m) </a:t>
                      </a:r>
                      <a:r>
                        <a:rPr lang="it-IT" sz="1300" dirty="0" err="1">
                          <a:effectLst/>
                        </a:rPr>
                        <a:t>adults</a:t>
                      </a:r>
                      <a:r>
                        <a:rPr lang="it-IT" sz="1300" dirty="0">
                          <a:effectLst/>
                        </a:rPr>
                        <a:t> in </a:t>
                      </a:r>
                      <a:r>
                        <a:rPr lang="it-IT" sz="1300" dirty="0" err="1">
                          <a:effectLst/>
                        </a:rPr>
                        <a:t>continuous</a:t>
                      </a:r>
                      <a:r>
                        <a:rPr lang="it-IT" sz="1300" dirty="0">
                          <a:effectLst/>
                        </a:rPr>
                        <a:t> </a:t>
                      </a:r>
                      <a:r>
                        <a:rPr lang="it-IT" sz="1300" dirty="0" err="1">
                          <a:effectLst/>
                        </a:rPr>
                        <a:t>education</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96310890"/>
                  </a:ext>
                </a:extLst>
              </a:tr>
              <a:tr h="198120">
                <a:tc>
                  <a:txBody>
                    <a:bodyPr/>
                    <a:lstStyle/>
                    <a:p>
                      <a:pPr>
                        <a:lnSpc>
                          <a:spcPct val="107000"/>
                        </a:lnSpc>
                        <a:spcAft>
                          <a:spcPts val="0"/>
                        </a:spcAft>
                      </a:pPr>
                      <a:r>
                        <a:rPr lang="it-IT" sz="1300" dirty="0">
                          <a:effectLst/>
                        </a:rPr>
                        <a:t>(d) tax </a:t>
                      </a:r>
                      <a:r>
                        <a:rPr lang="it-IT" sz="1300" dirty="0" err="1">
                          <a:effectLst/>
                        </a:rPr>
                        <a:t>collection</a:t>
                      </a:r>
                      <a:r>
                        <a:rPr lang="it-IT" sz="1300" dirty="0">
                          <a:effectLst/>
                        </a:rPr>
                        <a:t> </a:t>
                      </a:r>
                      <a:r>
                        <a:rPr lang="it-IT" sz="1300" dirty="0" err="1">
                          <a:effectLst/>
                        </a:rPr>
                        <a:t>capacity</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300" dirty="0">
                          <a:effectLst/>
                        </a:rPr>
                        <a:t>(n) </a:t>
                      </a:r>
                      <a:r>
                        <a:rPr lang="it-IT" sz="1300" dirty="0" err="1">
                          <a:effectLst/>
                        </a:rPr>
                        <a:t>electoral</a:t>
                      </a:r>
                      <a:r>
                        <a:rPr lang="it-IT" sz="1300" dirty="0">
                          <a:effectLst/>
                        </a:rPr>
                        <a:t> </a:t>
                      </a:r>
                      <a:r>
                        <a:rPr lang="it-IT" sz="1300" dirty="0" err="1">
                          <a:effectLst/>
                        </a:rPr>
                        <a:t>participation</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7420558"/>
                  </a:ext>
                </a:extLst>
              </a:tr>
              <a:tr h="198120">
                <a:tc>
                  <a:txBody>
                    <a:bodyPr/>
                    <a:lstStyle/>
                    <a:p>
                      <a:pPr>
                        <a:lnSpc>
                          <a:spcPct val="107000"/>
                        </a:lnSpc>
                        <a:spcAft>
                          <a:spcPts val="0"/>
                        </a:spcAft>
                      </a:pPr>
                      <a:r>
                        <a:rPr lang="it-IT" sz="1300" dirty="0">
                          <a:effectLst/>
                        </a:rPr>
                        <a:t>(e) </a:t>
                      </a:r>
                      <a:r>
                        <a:rPr lang="it-IT" sz="1300" dirty="0" err="1">
                          <a:effectLst/>
                        </a:rPr>
                        <a:t>patent</a:t>
                      </a:r>
                      <a:r>
                        <a:rPr lang="it-IT" sz="1300" dirty="0">
                          <a:effectLst/>
                        </a:rPr>
                        <a:t> </a:t>
                      </a:r>
                      <a:r>
                        <a:rPr lang="it-IT" sz="1300" dirty="0" err="1">
                          <a:effectLst/>
                        </a:rPr>
                        <a:t>intensity</a:t>
                      </a:r>
                      <a:r>
                        <a:rPr lang="it-IT" sz="1300" dirty="0">
                          <a:effectLst/>
                        </a:rPr>
                        <a:t> index</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300" dirty="0">
                          <a:effectLst/>
                        </a:rPr>
                        <a:t>(o) cultural </a:t>
                      </a:r>
                      <a:r>
                        <a:rPr lang="it-IT" sz="1300" dirty="0" err="1">
                          <a:effectLst/>
                        </a:rPr>
                        <a:t>enterprises</a:t>
                      </a:r>
                      <a:r>
                        <a:rPr lang="it-IT" sz="1300" dirty="0">
                          <a:effectLst/>
                        </a:rPr>
                        <a:t> </a:t>
                      </a:r>
                      <a:r>
                        <a:rPr lang="it-IT" sz="1300" dirty="0" err="1">
                          <a:effectLst/>
                        </a:rPr>
                        <a:t>employees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7792305"/>
                  </a:ext>
                </a:extLst>
              </a:tr>
              <a:tr h="198120">
                <a:tc>
                  <a:txBody>
                    <a:bodyPr/>
                    <a:lstStyle/>
                    <a:p>
                      <a:pPr>
                        <a:lnSpc>
                          <a:spcPct val="107000"/>
                        </a:lnSpc>
                        <a:spcAft>
                          <a:spcPts val="0"/>
                        </a:spcAft>
                      </a:pPr>
                      <a:r>
                        <a:rPr lang="it-IT" sz="1300" dirty="0">
                          <a:effectLst/>
                        </a:rPr>
                        <a:t>(f) </a:t>
                      </a:r>
                      <a:r>
                        <a:rPr lang="it-IT" sz="1300" dirty="0" err="1">
                          <a:effectLst/>
                        </a:rPr>
                        <a:t>mean</a:t>
                      </a:r>
                      <a:r>
                        <a:rPr lang="it-IT" sz="1300" dirty="0">
                          <a:effectLst/>
                        </a:rPr>
                        <a:t> score to the </a:t>
                      </a:r>
                      <a:r>
                        <a:rPr lang="it-IT" sz="1300" dirty="0" err="1">
                          <a:effectLst/>
                        </a:rPr>
                        <a:t>tests</a:t>
                      </a:r>
                      <a:r>
                        <a:rPr lang="it-IT" sz="1300" dirty="0">
                          <a:effectLst/>
                        </a:rPr>
                        <a:t> in </a:t>
                      </a:r>
                      <a:r>
                        <a:rPr lang="it-IT" sz="1300" dirty="0" err="1">
                          <a:effectLst/>
                        </a:rPr>
                        <a:t>literacy</a:t>
                      </a:r>
                      <a:r>
                        <a:rPr lang="it-IT" sz="1300" dirty="0">
                          <a:effectLst/>
                        </a:rPr>
                        <a:t> </a:t>
                      </a:r>
                      <a:r>
                        <a:rPr lang="it-IT" sz="1300" dirty="0" err="1">
                          <a:effectLst/>
                        </a:rPr>
                        <a:t>competencies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300" dirty="0">
                          <a:effectLst/>
                        </a:rPr>
                        <a:t>(p) no-profit </a:t>
                      </a:r>
                      <a:r>
                        <a:rPr lang="it-IT" sz="1300" dirty="0" err="1">
                          <a:effectLst/>
                        </a:rPr>
                        <a:t>organisations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4449085"/>
                  </a:ext>
                </a:extLst>
              </a:tr>
              <a:tr h="198120">
                <a:tc>
                  <a:txBody>
                    <a:bodyPr/>
                    <a:lstStyle/>
                    <a:p>
                      <a:pPr>
                        <a:lnSpc>
                          <a:spcPct val="107000"/>
                        </a:lnSpc>
                        <a:spcAft>
                          <a:spcPts val="0"/>
                        </a:spcAft>
                      </a:pPr>
                      <a:r>
                        <a:rPr lang="it-IT" sz="1300" dirty="0">
                          <a:effectLst/>
                        </a:rPr>
                        <a:t>(g) </a:t>
                      </a:r>
                      <a:r>
                        <a:rPr lang="it-IT" sz="1300" dirty="0" err="1">
                          <a:effectLst/>
                        </a:rPr>
                        <a:t>mean</a:t>
                      </a:r>
                      <a:r>
                        <a:rPr lang="it-IT" sz="1300" dirty="0">
                          <a:effectLst/>
                        </a:rPr>
                        <a:t> score to the </a:t>
                      </a:r>
                      <a:r>
                        <a:rPr lang="it-IT" sz="1300" dirty="0" err="1">
                          <a:effectLst/>
                        </a:rPr>
                        <a:t>tests</a:t>
                      </a:r>
                      <a:r>
                        <a:rPr lang="it-IT" sz="1300" dirty="0">
                          <a:effectLst/>
                        </a:rPr>
                        <a:t> in </a:t>
                      </a:r>
                      <a:r>
                        <a:rPr lang="it-IT" sz="1300" dirty="0" err="1">
                          <a:effectLst/>
                        </a:rPr>
                        <a:t>numercay</a:t>
                      </a:r>
                      <a:r>
                        <a:rPr lang="it-IT" sz="1300" dirty="0">
                          <a:effectLst/>
                        </a:rPr>
                        <a:t> </a:t>
                      </a:r>
                      <a:r>
                        <a:rPr lang="it-IT" sz="1300" dirty="0" err="1">
                          <a:effectLst/>
                        </a:rPr>
                        <a:t>competencies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300" dirty="0">
                          <a:effectLst/>
                        </a:rPr>
                        <a:t>(q) </a:t>
                      </a:r>
                      <a:r>
                        <a:rPr lang="it-IT" sz="1300" dirty="0" err="1">
                          <a:effectLst/>
                        </a:rPr>
                        <a:t>Reported</a:t>
                      </a:r>
                      <a:r>
                        <a:rPr lang="it-IT" sz="1300" dirty="0">
                          <a:effectLst/>
                        </a:rPr>
                        <a:t> crimes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48669631"/>
                  </a:ext>
                </a:extLst>
              </a:tr>
              <a:tr h="198120">
                <a:tc>
                  <a:txBody>
                    <a:bodyPr/>
                    <a:lstStyle/>
                    <a:p>
                      <a:pPr>
                        <a:lnSpc>
                          <a:spcPct val="107000"/>
                        </a:lnSpc>
                        <a:spcAft>
                          <a:spcPts val="0"/>
                        </a:spcAft>
                      </a:pPr>
                      <a:r>
                        <a:rPr lang="it-IT" sz="1300">
                          <a:effectLst/>
                        </a:rPr>
                        <a:t>(h) share of support teachers</a:t>
                      </a:r>
                      <a:endParaRPr lang="it-IT"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300" dirty="0">
                          <a:effectLst/>
                        </a:rPr>
                        <a:t>(r) </a:t>
                      </a:r>
                      <a:r>
                        <a:rPr lang="it-IT" sz="1300" dirty="0" err="1">
                          <a:effectLst/>
                        </a:rPr>
                        <a:t>crowding</a:t>
                      </a:r>
                      <a:r>
                        <a:rPr lang="it-IT" sz="1300" dirty="0">
                          <a:effectLst/>
                        </a:rPr>
                        <a:t> of </a:t>
                      </a:r>
                      <a:r>
                        <a:rPr lang="it-IT" sz="1300" dirty="0" err="1">
                          <a:effectLst/>
                        </a:rPr>
                        <a:t>prisons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3020414"/>
                  </a:ext>
                </a:extLst>
              </a:tr>
              <a:tr h="198120">
                <a:tc>
                  <a:txBody>
                    <a:bodyPr/>
                    <a:lstStyle/>
                    <a:p>
                      <a:pPr>
                        <a:lnSpc>
                          <a:spcPct val="107000"/>
                        </a:lnSpc>
                        <a:spcAft>
                          <a:spcPts val="0"/>
                        </a:spcAft>
                      </a:pPr>
                      <a:r>
                        <a:rPr lang="it-IT" sz="1300">
                          <a:effectLst/>
                        </a:rPr>
                        <a:t>(i) share of young teachers</a:t>
                      </a:r>
                      <a:endParaRPr lang="it-IT"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300" dirty="0">
                          <a:effectLst/>
                        </a:rPr>
                        <a:t>(s) micro-crime rate</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071324"/>
                  </a:ext>
                </a:extLst>
              </a:tr>
              <a:tr h="198120">
                <a:tc>
                  <a:txBody>
                    <a:bodyPr/>
                    <a:lstStyle/>
                    <a:p>
                      <a:pPr>
                        <a:lnSpc>
                          <a:spcPct val="107000"/>
                        </a:lnSpc>
                        <a:spcAft>
                          <a:spcPts val="0"/>
                        </a:spcAft>
                      </a:pPr>
                      <a:r>
                        <a:rPr lang="it-IT" sz="1300">
                          <a:effectLst/>
                        </a:rPr>
                        <a:t>(j) share of old teachers</a:t>
                      </a:r>
                      <a:endParaRPr lang="it-IT"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300" dirty="0">
                          <a:effectLst/>
                        </a:rPr>
                        <a:t>(t) energy from renewable sources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8101044"/>
                  </a:ext>
                </a:extLst>
              </a:tr>
            </a:tbl>
          </a:graphicData>
        </a:graphic>
      </p:graphicFrame>
    </p:spTree>
    <p:extLst>
      <p:ext uri="{BB962C8B-B14F-4D97-AF65-F5344CB8AC3E}">
        <p14:creationId xmlns:p14="http://schemas.microsoft.com/office/powerpoint/2010/main" val="3772175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789F1C2A-AD59-4390-9B04-10784909DA2E}"/>
              </a:ext>
            </a:extLst>
          </p:cNvPr>
          <p:cNvSpPr>
            <a:spLocks noGrp="1"/>
          </p:cNvSpPr>
          <p:nvPr>
            <p:ph type="sldNum" sz="quarter" idx="12"/>
          </p:nvPr>
        </p:nvSpPr>
        <p:spPr/>
        <p:txBody>
          <a:bodyPr/>
          <a:lstStyle/>
          <a:p>
            <a:fld id="{6D22F896-40B5-4ADD-8801-0D06FADFA095}" type="slidenum">
              <a:rPr lang="en-US" smtClean="0"/>
              <a:pPr/>
              <a:t>22</a:t>
            </a:fld>
            <a:endParaRPr lang="en-US" dirty="0"/>
          </a:p>
        </p:txBody>
      </p:sp>
      <p:sp>
        <p:nvSpPr>
          <p:cNvPr id="6" name="Titolo 1">
            <a:extLst>
              <a:ext uri="{FF2B5EF4-FFF2-40B4-BE49-F238E27FC236}">
                <a16:creationId xmlns:a16="http://schemas.microsoft.com/office/drawing/2014/main" id="{16F5B896-C5DC-4D46-8F3C-B7F633BC04A1}"/>
              </a:ext>
            </a:extLst>
          </p:cNvPr>
          <p:cNvSpPr txBox="1">
            <a:spLocks/>
          </p:cNvSpPr>
          <p:nvPr/>
        </p:nvSpPr>
        <p:spPr>
          <a:xfrm>
            <a:off x="878509" y="-1448778"/>
            <a:ext cx="10814400" cy="202325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3200" kern="1200" cap="all" baseline="0">
                <a:solidFill>
                  <a:schemeClr val="tx1"/>
                </a:solidFill>
                <a:effectLst/>
                <a:latin typeface="+mj-lt"/>
                <a:ea typeface="+mj-ea"/>
                <a:cs typeface="+mj-cs"/>
              </a:defRPr>
            </a:lvl1pPr>
          </a:lstStyle>
          <a:p>
            <a:r>
              <a:rPr lang="it-IT" dirty="0" err="1">
                <a:solidFill>
                  <a:srgbClr val="0070C0"/>
                </a:solidFill>
              </a:rPr>
              <a:t>Correlation</a:t>
            </a:r>
            <a:r>
              <a:rPr lang="it-IT" dirty="0">
                <a:solidFill>
                  <a:srgbClr val="0070C0"/>
                </a:solidFill>
              </a:rPr>
              <a:t> </a:t>
            </a:r>
            <a:r>
              <a:rPr lang="it-IT" dirty="0" err="1">
                <a:solidFill>
                  <a:srgbClr val="0070C0"/>
                </a:solidFill>
              </a:rPr>
              <a:t>matrix</a:t>
            </a:r>
            <a:r>
              <a:rPr lang="it-IT" dirty="0">
                <a:solidFill>
                  <a:srgbClr val="0070C0"/>
                </a:solidFill>
              </a:rPr>
              <a:t> for </a:t>
            </a:r>
            <a:r>
              <a:rPr lang="it-IT" dirty="0" err="1">
                <a:solidFill>
                  <a:srgbClr val="0070C0"/>
                </a:solidFill>
              </a:rPr>
              <a:t>provincial</a:t>
            </a:r>
            <a:r>
              <a:rPr lang="it-IT" dirty="0">
                <a:solidFill>
                  <a:srgbClr val="0070C0"/>
                </a:solidFill>
              </a:rPr>
              <a:t> </a:t>
            </a:r>
            <a:r>
              <a:rPr lang="it-IT" dirty="0" err="1">
                <a:solidFill>
                  <a:srgbClr val="0070C0"/>
                </a:solidFill>
              </a:rPr>
              <a:t>indicators</a:t>
            </a:r>
            <a:endParaRPr lang="it-IT" dirty="0">
              <a:solidFill>
                <a:srgbClr val="0070C0"/>
              </a:solidFill>
            </a:endParaRPr>
          </a:p>
        </p:txBody>
      </p:sp>
      <p:graphicFrame>
        <p:nvGraphicFramePr>
          <p:cNvPr id="7" name="Tabella 6">
            <a:extLst>
              <a:ext uri="{FF2B5EF4-FFF2-40B4-BE49-F238E27FC236}">
                <a16:creationId xmlns:a16="http://schemas.microsoft.com/office/drawing/2014/main" id="{08C7C50C-2BE5-45F9-9DE4-10C6900F0080}"/>
              </a:ext>
            </a:extLst>
          </p:cNvPr>
          <p:cNvGraphicFramePr>
            <a:graphicFrameLocks noGrp="1"/>
          </p:cNvGraphicFramePr>
          <p:nvPr>
            <p:extLst>
              <p:ext uri="{D42A27DB-BD31-4B8C-83A1-F6EECF244321}">
                <p14:modId xmlns:p14="http://schemas.microsoft.com/office/powerpoint/2010/main" val="2549739936"/>
              </p:ext>
            </p:extLst>
          </p:nvPr>
        </p:nvGraphicFramePr>
        <p:xfrm>
          <a:off x="0" y="854242"/>
          <a:ext cx="12191997" cy="4056447"/>
        </p:xfrm>
        <a:graphic>
          <a:graphicData uri="http://schemas.openxmlformats.org/drawingml/2006/table">
            <a:tbl>
              <a:tblPr firstRow="1" firstCol="1" bandRow="1">
                <a:tableStyleId>{5C22544A-7EE6-4342-B048-85BDC9FD1C3A}</a:tableStyleId>
              </a:tblPr>
              <a:tblGrid>
                <a:gridCol w="2333338">
                  <a:extLst>
                    <a:ext uri="{9D8B030D-6E8A-4147-A177-3AD203B41FA5}">
                      <a16:colId xmlns:a16="http://schemas.microsoft.com/office/drawing/2014/main" val="3046847135"/>
                    </a:ext>
                  </a:extLst>
                </a:gridCol>
                <a:gridCol w="842934">
                  <a:extLst>
                    <a:ext uri="{9D8B030D-6E8A-4147-A177-3AD203B41FA5}">
                      <a16:colId xmlns:a16="http://schemas.microsoft.com/office/drawing/2014/main" val="4009598938"/>
                    </a:ext>
                  </a:extLst>
                </a:gridCol>
                <a:gridCol w="928449">
                  <a:extLst>
                    <a:ext uri="{9D8B030D-6E8A-4147-A177-3AD203B41FA5}">
                      <a16:colId xmlns:a16="http://schemas.microsoft.com/office/drawing/2014/main" val="793745725"/>
                    </a:ext>
                  </a:extLst>
                </a:gridCol>
                <a:gridCol w="1055930">
                  <a:extLst>
                    <a:ext uri="{9D8B030D-6E8A-4147-A177-3AD203B41FA5}">
                      <a16:colId xmlns:a16="http://schemas.microsoft.com/office/drawing/2014/main" val="1960040284"/>
                    </a:ext>
                  </a:extLst>
                </a:gridCol>
                <a:gridCol w="801907">
                  <a:extLst>
                    <a:ext uri="{9D8B030D-6E8A-4147-A177-3AD203B41FA5}">
                      <a16:colId xmlns:a16="http://schemas.microsoft.com/office/drawing/2014/main" val="3969221391"/>
                    </a:ext>
                  </a:extLst>
                </a:gridCol>
                <a:gridCol w="801907">
                  <a:extLst>
                    <a:ext uri="{9D8B030D-6E8A-4147-A177-3AD203B41FA5}">
                      <a16:colId xmlns:a16="http://schemas.microsoft.com/office/drawing/2014/main" val="24477259"/>
                    </a:ext>
                  </a:extLst>
                </a:gridCol>
                <a:gridCol w="890456">
                  <a:extLst>
                    <a:ext uri="{9D8B030D-6E8A-4147-A177-3AD203B41FA5}">
                      <a16:colId xmlns:a16="http://schemas.microsoft.com/office/drawing/2014/main" val="3238375592"/>
                    </a:ext>
                  </a:extLst>
                </a:gridCol>
                <a:gridCol w="801907">
                  <a:extLst>
                    <a:ext uri="{9D8B030D-6E8A-4147-A177-3AD203B41FA5}">
                      <a16:colId xmlns:a16="http://schemas.microsoft.com/office/drawing/2014/main" val="706782531"/>
                    </a:ext>
                  </a:extLst>
                </a:gridCol>
                <a:gridCol w="801907">
                  <a:extLst>
                    <a:ext uri="{9D8B030D-6E8A-4147-A177-3AD203B41FA5}">
                      <a16:colId xmlns:a16="http://schemas.microsoft.com/office/drawing/2014/main" val="3151350911"/>
                    </a:ext>
                  </a:extLst>
                </a:gridCol>
                <a:gridCol w="835760">
                  <a:extLst>
                    <a:ext uri="{9D8B030D-6E8A-4147-A177-3AD203B41FA5}">
                      <a16:colId xmlns:a16="http://schemas.microsoft.com/office/drawing/2014/main" val="1284476586"/>
                    </a:ext>
                  </a:extLst>
                </a:gridCol>
                <a:gridCol w="768054">
                  <a:extLst>
                    <a:ext uri="{9D8B030D-6E8A-4147-A177-3AD203B41FA5}">
                      <a16:colId xmlns:a16="http://schemas.microsoft.com/office/drawing/2014/main" val="4253092680"/>
                    </a:ext>
                  </a:extLst>
                </a:gridCol>
                <a:gridCol w="615577">
                  <a:extLst>
                    <a:ext uri="{9D8B030D-6E8A-4147-A177-3AD203B41FA5}">
                      <a16:colId xmlns:a16="http://schemas.microsoft.com/office/drawing/2014/main" val="369806327"/>
                    </a:ext>
                  </a:extLst>
                </a:gridCol>
                <a:gridCol w="713871">
                  <a:extLst>
                    <a:ext uri="{9D8B030D-6E8A-4147-A177-3AD203B41FA5}">
                      <a16:colId xmlns:a16="http://schemas.microsoft.com/office/drawing/2014/main" val="540737279"/>
                    </a:ext>
                  </a:extLst>
                </a:gridCol>
              </a:tblGrid>
              <a:tr h="274557">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Neet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unstab</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entrep</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attrac</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migrat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availab</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income</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High-t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Tert.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High s</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cultr</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waste</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9317238"/>
                  </a:ext>
                </a:extLst>
              </a:tr>
              <a:tr h="274557">
                <a:tc>
                  <a:txBody>
                    <a:bodyPr/>
                    <a:lstStyle/>
                    <a:p>
                      <a:pPr>
                        <a:lnSpc>
                          <a:spcPct val="100000"/>
                        </a:lnSpc>
                        <a:spcAft>
                          <a:spcPts val="0"/>
                        </a:spcAft>
                      </a:pPr>
                      <a:r>
                        <a:rPr lang="it-IT" sz="1700" dirty="0">
                          <a:effectLst/>
                        </a:rPr>
                        <a:t>neet_2014</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9830546"/>
                  </a:ext>
                </a:extLst>
              </a:tr>
              <a:tr h="274557">
                <a:tc>
                  <a:txBody>
                    <a:bodyPr/>
                    <a:lstStyle/>
                    <a:p>
                      <a:pPr>
                        <a:lnSpc>
                          <a:spcPct val="100000"/>
                        </a:lnSpc>
                        <a:spcAft>
                          <a:spcPts val="0"/>
                        </a:spcAft>
                      </a:pPr>
                      <a:r>
                        <a:rPr lang="it-IT" sz="1700" dirty="0" err="1">
                          <a:effectLst/>
                        </a:rPr>
                        <a:t>Unstable</a:t>
                      </a:r>
                      <a:r>
                        <a:rPr lang="it-IT" sz="1700" dirty="0">
                          <a:effectLst/>
                        </a:rPr>
                        <a:t> </a:t>
                      </a:r>
                      <a:r>
                        <a:rPr lang="it-IT" sz="1700" dirty="0" err="1">
                          <a:effectLst/>
                        </a:rPr>
                        <a:t>employees</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.330</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1209614"/>
                  </a:ext>
                </a:extLst>
              </a:tr>
              <a:tr h="274557">
                <a:tc>
                  <a:txBody>
                    <a:bodyPr/>
                    <a:lstStyle/>
                    <a:p>
                      <a:pPr>
                        <a:lnSpc>
                          <a:spcPct val="100000"/>
                        </a:lnSpc>
                        <a:spcAft>
                          <a:spcPts val="0"/>
                        </a:spcAft>
                      </a:pPr>
                      <a:r>
                        <a:rPr lang="it-IT" sz="1700" dirty="0" err="1">
                          <a:effectLst/>
                        </a:rPr>
                        <a:t>Entrepreneueal</a:t>
                      </a:r>
                      <a:r>
                        <a:rPr lang="it-IT" sz="1700" dirty="0">
                          <a:effectLst/>
                        </a:rPr>
                        <a:t> rate</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-.233</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-.225</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4371380"/>
                  </a:ext>
                </a:extLst>
              </a:tr>
              <a:tr h="274557">
                <a:tc>
                  <a:txBody>
                    <a:bodyPr/>
                    <a:lstStyle/>
                    <a:p>
                      <a:pPr>
                        <a:lnSpc>
                          <a:spcPct val="100000"/>
                        </a:lnSpc>
                        <a:spcAft>
                          <a:spcPts val="0"/>
                        </a:spcAft>
                      </a:pPr>
                      <a:r>
                        <a:rPr lang="it-IT" sz="1700" dirty="0" err="1">
                          <a:effectLst/>
                        </a:rPr>
                        <a:t>Attractiveness</a:t>
                      </a:r>
                      <a:r>
                        <a:rPr lang="it-IT" sz="1700" dirty="0">
                          <a:effectLst/>
                        </a:rPr>
                        <a:t> index</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-.182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-.194</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.476</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5202221"/>
                  </a:ext>
                </a:extLst>
              </a:tr>
              <a:tr h="274557">
                <a:tc>
                  <a:txBody>
                    <a:bodyPr/>
                    <a:lstStyle/>
                    <a:p>
                      <a:pPr>
                        <a:lnSpc>
                          <a:spcPct val="100000"/>
                        </a:lnSpc>
                        <a:spcAft>
                          <a:spcPts val="0"/>
                        </a:spcAft>
                      </a:pPr>
                      <a:r>
                        <a:rPr lang="it-IT" sz="1700">
                          <a:effectLst/>
                        </a:rPr>
                        <a:t>Migration rate</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-.017</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-.008</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.050</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.043</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4181233"/>
                  </a:ext>
                </a:extLst>
              </a:tr>
              <a:tr h="274557">
                <a:tc>
                  <a:txBody>
                    <a:bodyPr/>
                    <a:lstStyle/>
                    <a:p>
                      <a:pPr>
                        <a:lnSpc>
                          <a:spcPct val="100000"/>
                        </a:lnSpc>
                        <a:spcAft>
                          <a:spcPts val="0"/>
                        </a:spcAft>
                      </a:pPr>
                      <a:r>
                        <a:rPr lang="it-IT" sz="1700">
                          <a:effectLst/>
                        </a:rPr>
                        <a:t>Availability services in the house</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-.170</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-.135</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.120</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.169</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.004</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91113136"/>
                  </a:ext>
                </a:extLst>
              </a:tr>
              <a:tr h="274557">
                <a:tc>
                  <a:txBody>
                    <a:bodyPr/>
                    <a:lstStyle/>
                    <a:p>
                      <a:pPr>
                        <a:lnSpc>
                          <a:spcPct val="100000"/>
                        </a:lnSpc>
                        <a:spcAft>
                          <a:spcPts val="0"/>
                        </a:spcAft>
                      </a:pPr>
                      <a:r>
                        <a:rPr lang="it-IT" sz="1700">
                          <a:effectLst/>
                        </a:rPr>
                        <a:t>Per capita income</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-.541</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-.430</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.407</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.386</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.071</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.270</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70866504"/>
                  </a:ext>
                </a:extLst>
              </a:tr>
              <a:tr h="274557">
                <a:tc>
                  <a:txBody>
                    <a:bodyPr/>
                    <a:lstStyle/>
                    <a:p>
                      <a:pPr>
                        <a:lnSpc>
                          <a:spcPct val="100000"/>
                        </a:lnSpc>
                        <a:spcAft>
                          <a:spcPts val="0"/>
                        </a:spcAft>
                      </a:pPr>
                      <a:r>
                        <a:rPr lang="it-IT" sz="1700">
                          <a:effectLst/>
                        </a:rPr>
                        <a:t>High tech-employees</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-.078</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-.087</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.072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.200</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.050</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.077</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.162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76144064"/>
                  </a:ext>
                </a:extLst>
              </a:tr>
              <a:tr h="274557">
                <a:tc>
                  <a:txBody>
                    <a:bodyPr/>
                    <a:lstStyle/>
                    <a:p>
                      <a:pPr>
                        <a:lnSpc>
                          <a:spcPct val="100000"/>
                        </a:lnSpc>
                        <a:spcAft>
                          <a:spcPts val="0"/>
                        </a:spcAft>
                      </a:pPr>
                      <a:r>
                        <a:rPr lang="it-IT" sz="1700">
                          <a:effectLst/>
                        </a:rPr>
                        <a:t>% tertiary educated</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-.094</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-.045</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.147</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.138</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.065</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.112</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.203</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.091</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67208207"/>
                  </a:ext>
                </a:extLst>
              </a:tr>
              <a:tr h="274557">
                <a:tc>
                  <a:txBody>
                    <a:bodyPr/>
                    <a:lstStyle/>
                    <a:p>
                      <a:pPr>
                        <a:lnSpc>
                          <a:spcPct val="100000"/>
                        </a:lnSpc>
                        <a:spcAft>
                          <a:spcPts val="0"/>
                        </a:spcAft>
                      </a:pPr>
                      <a:r>
                        <a:rPr lang="it-IT" sz="1700" dirty="0">
                          <a:effectLst/>
                        </a:rPr>
                        <a:t>&amp; high school </a:t>
                      </a:r>
                      <a:r>
                        <a:rPr lang="it-IT" sz="1700" dirty="0" err="1">
                          <a:effectLst/>
                        </a:rPr>
                        <a:t>educ</a:t>
                      </a:r>
                      <a:r>
                        <a:rPr lang="it-IT" sz="17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-.267</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-.214</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.278</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.253</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.102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.223</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.514</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.166</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.521</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 </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33559427"/>
                  </a:ext>
                </a:extLst>
              </a:tr>
              <a:tr h="274557">
                <a:tc>
                  <a:txBody>
                    <a:bodyPr/>
                    <a:lstStyle/>
                    <a:p>
                      <a:pPr>
                        <a:lnSpc>
                          <a:spcPct val="100000"/>
                        </a:lnSpc>
                        <a:spcAft>
                          <a:spcPts val="0"/>
                        </a:spcAft>
                      </a:pPr>
                      <a:r>
                        <a:rPr lang="it-IT" sz="1700" dirty="0">
                          <a:effectLst/>
                        </a:rPr>
                        <a:t>Cultural </a:t>
                      </a:r>
                      <a:r>
                        <a:rPr lang="it-IT" sz="1700" dirty="0" err="1">
                          <a:effectLst/>
                        </a:rPr>
                        <a:t>heritage</a:t>
                      </a:r>
                      <a:r>
                        <a:rPr lang="it-IT" sz="1700" dirty="0">
                          <a:effectLst/>
                        </a:rPr>
                        <a:t> res.</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-.029</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.013</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.123</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.112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.032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.040</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.108</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.082</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.139</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.153</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 </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3370991"/>
                  </a:ext>
                </a:extLst>
              </a:tr>
              <a:tr h="274557">
                <a:tc>
                  <a:txBody>
                    <a:bodyPr/>
                    <a:lstStyle/>
                    <a:p>
                      <a:pPr>
                        <a:lnSpc>
                          <a:spcPct val="100000"/>
                        </a:lnSpc>
                        <a:spcAft>
                          <a:spcPts val="0"/>
                        </a:spcAft>
                      </a:pPr>
                      <a:r>
                        <a:rPr lang="it-IT" sz="1700">
                          <a:effectLst/>
                        </a:rPr>
                        <a:t>Waste separate collection</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-.440</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-.365</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.257</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.229</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-.010</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.211</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.498</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.048</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a:effectLst/>
                        </a:rPr>
                        <a:t>-.043</a:t>
                      </a:r>
                      <a:r>
                        <a:rPr lang="it-IT" sz="1700" baseline="30000">
                          <a:effectLst/>
                        </a:rPr>
                        <a:t>***</a:t>
                      </a:r>
                      <a:endParaRPr lang="it-IT" sz="1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.098</a:t>
                      </a:r>
                      <a:r>
                        <a:rPr lang="it-IT" sz="1700" baseline="30000" dirty="0">
                          <a:effectLst/>
                        </a:rPr>
                        <a:t>***</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-.005</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it-IT" sz="1700" dirty="0">
                          <a:effectLst/>
                        </a:rPr>
                        <a:t>1</a:t>
                      </a:r>
                      <a:endParaRPr lang="it-IT"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47644478"/>
                  </a:ext>
                </a:extLst>
              </a:tr>
            </a:tbl>
          </a:graphicData>
        </a:graphic>
      </p:graphicFrame>
      <p:sp>
        <p:nvSpPr>
          <p:cNvPr id="8" name="Titolo 1">
            <a:extLst>
              <a:ext uri="{FF2B5EF4-FFF2-40B4-BE49-F238E27FC236}">
                <a16:creationId xmlns:a16="http://schemas.microsoft.com/office/drawing/2014/main" id="{4F815461-4303-4728-BC99-457560B23461}"/>
              </a:ext>
            </a:extLst>
          </p:cNvPr>
          <p:cNvSpPr>
            <a:spLocks noGrp="1"/>
          </p:cNvSpPr>
          <p:nvPr>
            <p:ph type="title"/>
          </p:nvPr>
        </p:nvSpPr>
        <p:spPr>
          <a:xfrm>
            <a:off x="1419225" y="5081598"/>
            <a:ext cx="10273684" cy="1166802"/>
          </a:xfrm>
        </p:spPr>
        <p:txBody>
          <a:bodyPr>
            <a:noAutofit/>
          </a:bodyPr>
          <a:lstStyle/>
          <a:p>
            <a:r>
              <a:rPr lang="en-GB" sz="5000" b="1" cap="none" dirty="0">
                <a:solidFill>
                  <a:srgbClr val="002060"/>
                </a:solidFill>
              </a:rPr>
              <a:t> </a:t>
            </a:r>
            <a:br>
              <a:rPr lang="en-GB" sz="2000" b="1" dirty="0">
                <a:solidFill>
                  <a:srgbClr val="0000CC"/>
                </a:solidFill>
              </a:rPr>
            </a:br>
            <a:br>
              <a:rPr lang="en-GB" sz="3000" dirty="0"/>
            </a:br>
            <a:r>
              <a:rPr lang="en-GB" sz="2500" cap="none" dirty="0">
                <a:solidFill>
                  <a:srgbClr val="002060"/>
                </a:solidFill>
              </a:rPr>
              <a:t>possible reverse causality between NEETs and indicators such as per-capita income, electoral participation and waste separate collection!</a:t>
            </a:r>
            <a:endParaRPr lang="it-IT" sz="2500" cap="none" dirty="0">
              <a:solidFill>
                <a:srgbClr val="002060"/>
              </a:solidFill>
            </a:endParaRPr>
          </a:p>
        </p:txBody>
      </p:sp>
    </p:spTree>
    <p:extLst>
      <p:ext uri="{BB962C8B-B14F-4D97-AF65-F5344CB8AC3E}">
        <p14:creationId xmlns:p14="http://schemas.microsoft.com/office/powerpoint/2010/main" val="3192745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e 3">
            <a:extLst>
              <a:ext uri="{FF2B5EF4-FFF2-40B4-BE49-F238E27FC236}">
                <a16:creationId xmlns:a16="http://schemas.microsoft.com/office/drawing/2014/main" id="{E29E6732-23D5-4857-8C5D-D9C646DCF367}"/>
              </a:ext>
            </a:extLst>
          </p:cNvPr>
          <p:cNvSpPr/>
          <p:nvPr/>
        </p:nvSpPr>
        <p:spPr>
          <a:xfrm>
            <a:off x="10951029" y="6248400"/>
            <a:ext cx="764215" cy="195922"/>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2906065"/>
            <a:ext cx="3872839" cy="1166802"/>
          </a:xfrm>
        </p:spPr>
        <p:txBody>
          <a:bodyPr>
            <a:noAutofit/>
          </a:bodyPr>
          <a:lstStyle/>
          <a:p>
            <a:r>
              <a:rPr lang="en-GB" sz="5000" b="1" cap="none" dirty="0">
                <a:solidFill>
                  <a:srgbClr val="002060"/>
                </a:solidFill>
              </a:rPr>
              <a:t> </a:t>
            </a:r>
            <a:r>
              <a:rPr lang="en-GB" sz="3000" b="1" dirty="0">
                <a:solidFill>
                  <a:srgbClr val="0000CC"/>
                </a:solidFill>
              </a:rPr>
              <a:t>Determinants of </a:t>
            </a:r>
            <a:br>
              <a:rPr lang="en-GB" sz="3000" b="1" dirty="0">
                <a:solidFill>
                  <a:srgbClr val="0000CC"/>
                </a:solidFill>
              </a:rPr>
            </a:br>
            <a:r>
              <a:rPr lang="en-GB" sz="3000" b="1" dirty="0">
                <a:solidFill>
                  <a:srgbClr val="0000CC"/>
                </a:solidFill>
              </a:rPr>
              <a:t>NEETs </a:t>
            </a:r>
            <a:br>
              <a:rPr lang="en-GB" sz="3000" b="1" dirty="0">
                <a:solidFill>
                  <a:srgbClr val="0000CC"/>
                </a:solidFill>
              </a:rPr>
            </a:br>
            <a:r>
              <a:rPr lang="en-GB" sz="3000" b="1" dirty="0">
                <a:solidFill>
                  <a:srgbClr val="0000CC"/>
                </a:solidFill>
              </a:rPr>
              <a:t>Italy </a:t>
            </a:r>
            <a:br>
              <a:rPr lang="en-GB" sz="3000" b="1" dirty="0">
                <a:solidFill>
                  <a:srgbClr val="0000CC"/>
                </a:solidFill>
              </a:rPr>
            </a:br>
            <a:r>
              <a:rPr lang="en-GB" sz="2000" b="1" dirty="0">
                <a:solidFill>
                  <a:srgbClr val="0000CC"/>
                </a:solidFill>
              </a:rPr>
              <a:t>(municipalities and provinces)</a:t>
            </a:r>
            <a:br>
              <a:rPr lang="en-GB" sz="2000" b="1" dirty="0">
                <a:solidFill>
                  <a:srgbClr val="0000CC"/>
                </a:solidFill>
              </a:rPr>
            </a:br>
            <a:br>
              <a:rPr lang="en-GB" sz="2000" b="1" dirty="0">
                <a:solidFill>
                  <a:srgbClr val="0000CC"/>
                </a:solidFill>
              </a:rPr>
            </a:br>
            <a:br>
              <a:rPr lang="en-GB" sz="3000" dirty="0"/>
            </a:br>
            <a:r>
              <a:rPr lang="en-GB" sz="2500" b="1" cap="none" dirty="0" err="1">
                <a:solidFill>
                  <a:srgbClr val="FF0000"/>
                </a:solidFill>
              </a:rPr>
              <a:t>Neets</a:t>
            </a:r>
            <a:r>
              <a:rPr lang="en-GB" sz="2500" b="1" cap="none" dirty="0">
                <a:solidFill>
                  <a:srgbClr val="FF0000"/>
                </a:solidFill>
              </a:rPr>
              <a:t> inversely related to:</a:t>
            </a:r>
            <a:endParaRPr lang="it-IT" sz="2500" b="1" cap="none" dirty="0">
              <a:solidFill>
                <a:srgbClr val="FF0000"/>
              </a:solidFill>
            </a:endParaRPr>
          </a:p>
        </p:txBody>
      </p:sp>
      <p:sp>
        <p:nvSpPr>
          <p:cNvPr id="3074" name="Rectangle 2"/>
          <p:cNvSpPr>
            <a:spLocks noChangeArrowheads="1"/>
          </p:cNvSpPr>
          <p:nvPr/>
        </p:nvSpPr>
        <p:spPr bwMode="auto">
          <a:xfrm>
            <a:off x="0" y="0"/>
            <a:ext cx="12192000" cy="457200"/>
          </a:xfrm>
          <a:prstGeom prst="rect">
            <a:avLst/>
          </a:prstGeom>
          <a:solidFill>
            <a:srgbClr val="FFFFFF"/>
          </a:solid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it-IT"/>
          </a:p>
        </p:txBody>
      </p:sp>
      <p:sp>
        <p:nvSpPr>
          <p:cNvPr id="3075" name="Rectangle 3"/>
          <p:cNvSpPr>
            <a:spLocks noChangeArrowheads="1"/>
          </p:cNvSpPr>
          <p:nvPr/>
        </p:nvSpPr>
        <p:spPr bwMode="auto">
          <a:xfrm>
            <a:off x="0" y="819150"/>
            <a:ext cx="12192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a:ln>
                <a:noFill/>
              </a:ln>
              <a:solidFill>
                <a:schemeClr val="tx1"/>
              </a:solidFill>
              <a:effectLst/>
              <a:latin typeface="Arial" pitchFamily="34" charset="0"/>
              <a:cs typeface="Arial" pitchFamily="34" charset="0"/>
            </a:endParaRPr>
          </a:p>
        </p:txBody>
      </p:sp>
      <p:sp>
        <p:nvSpPr>
          <p:cNvPr id="12" name="Segnaposto numero diapositiva 11"/>
          <p:cNvSpPr>
            <a:spLocks noGrp="1"/>
          </p:cNvSpPr>
          <p:nvPr>
            <p:ph type="sldNum" sz="quarter" idx="12"/>
          </p:nvPr>
        </p:nvSpPr>
        <p:spPr/>
        <p:txBody>
          <a:bodyPr/>
          <a:lstStyle/>
          <a:p>
            <a:fld id="{6D22F896-40B5-4ADD-8801-0D06FADFA095}" type="slidenum">
              <a:rPr lang="en-US" smtClean="0"/>
              <a:pPr/>
              <a:t>23</a:t>
            </a:fld>
            <a:endParaRPr lang="en-US" dirty="0"/>
          </a:p>
        </p:txBody>
      </p:sp>
      <p:sp>
        <p:nvSpPr>
          <p:cNvPr id="13" name="Segnaposto testo 3"/>
          <p:cNvSpPr txBox="1">
            <a:spLocks/>
          </p:cNvSpPr>
          <p:nvPr/>
        </p:nvSpPr>
        <p:spPr>
          <a:xfrm>
            <a:off x="578842" y="4201778"/>
            <a:ext cx="3293998" cy="1076182"/>
          </a:xfrm>
          <a:prstGeom prst="rect">
            <a:avLst/>
          </a:prstGeom>
        </p:spPr>
        <p:txBody>
          <a:bodyPr vert="horz" lIns="91440" tIns="45720" rIns="91440" bIns="45720" rtlCol="0">
            <a:noAutofit/>
          </a:bodyPr>
          <a:lstStyle/>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r>
              <a:rPr kumimoji="0" lang="it-IT" b="1" i="0" u="none" strike="noStrike" kern="1200" cap="none" spc="0" normalizeH="0" baseline="0" noProof="0" dirty="0" err="1">
                <a:ln>
                  <a:noFill/>
                </a:ln>
                <a:solidFill>
                  <a:srgbClr val="0000CC"/>
                </a:solidFill>
                <a:effectLst/>
                <a:uLnTx/>
                <a:uFillTx/>
                <a:latin typeface="+mn-lt"/>
                <a:ea typeface="+mn-ea"/>
                <a:cs typeface="+mn-cs"/>
              </a:rPr>
              <a:t>entrepreneurial</a:t>
            </a:r>
            <a:r>
              <a:rPr kumimoji="0" lang="it-IT" b="1" i="0" u="none" strike="noStrike" kern="1200" cap="none" spc="0" normalizeH="0" baseline="0" noProof="0" dirty="0">
                <a:ln>
                  <a:noFill/>
                </a:ln>
                <a:solidFill>
                  <a:srgbClr val="0000CC"/>
                </a:solidFill>
                <a:effectLst/>
                <a:uLnTx/>
                <a:uFillTx/>
                <a:latin typeface="+mn-lt"/>
                <a:ea typeface="+mn-ea"/>
                <a:cs typeface="+mn-cs"/>
              </a:rPr>
              <a:t> rates</a:t>
            </a: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r>
              <a:rPr lang="it-IT" b="1" dirty="0">
                <a:solidFill>
                  <a:srgbClr val="0000CC"/>
                </a:solidFill>
              </a:rPr>
              <a:t>high-tech </a:t>
            </a:r>
            <a:r>
              <a:rPr lang="it-IT" b="1" dirty="0" err="1">
                <a:solidFill>
                  <a:srgbClr val="0000CC"/>
                </a:solidFill>
              </a:rPr>
              <a:t>employees</a:t>
            </a:r>
            <a:endParaRPr lang="it-IT" b="1" dirty="0">
              <a:solidFill>
                <a:srgbClr val="0000CC"/>
              </a:solidFill>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r>
              <a:rPr kumimoji="0" lang="it-IT" b="1" i="0" u="none" strike="noStrike" kern="1200" cap="none" spc="0" normalizeH="0" baseline="0" noProof="0" dirty="0" err="1">
                <a:ln>
                  <a:noFill/>
                </a:ln>
                <a:solidFill>
                  <a:srgbClr val="0000CC"/>
                </a:solidFill>
                <a:effectLst/>
                <a:uLnTx/>
                <a:uFillTx/>
                <a:latin typeface="+mn-lt"/>
                <a:ea typeface="+mn-ea"/>
                <a:cs typeface="+mn-cs"/>
              </a:rPr>
              <a:t>competencies</a:t>
            </a:r>
            <a:r>
              <a:rPr kumimoji="0" lang="it-IT" b="1" i="0" u="none" strike="noStrike" kern="1200" cap="none" spc="0" normalizeH="0" baseline="0" noProof="0" dirty="0">
                <a:ln>
                  <a:noFill/>
                </a:ln>
                <a:solidFill>
                  <a:srgbClr val="0000CC"/>
                </a:solidFill>
                <a:effectLst/>
                <a:uLnTx/>
                <a:uFillTx/>
                <a:latin typeface="+mn-lt"/>
                <a:ea typeface="+mn-ea"/>
                <a:cs typeface="+mn-cs"/>
              </a:rPr>
              <a:t> in </a:t>
            </a:r>
            <a:r>
              <a:rPr kumimoji="0" lang="it-IT" b="1" i="0" u="none" strike="noStrike" kern="1200" cap="none" spc="0" normalizeH="0" baseline="0" noProof="0" dirty="0" err="1">
                <a:ln>
                  <a:noFill/>
                </a:ln>
                <a:solidFill>
                  <a:srgbClr val="0000CC"/>
                </a:solidFill>
                <a:effectLst/>
                <a:uLnTx/>
                <a:uFillTx/>
                <a:latin typeface="+mn-lt"/>
                <a:ea typeface="+mn-ea"/>
                <a:cs typeface="+mn-cs"/>
              </a:rPr>
              <a:t>numeracy</a:t>
            </a:r>
            <a:endParaRPr lang="it-IT" b="1" dirty="0">
              <a:solidFill>
                <a:srgbClr val="0000CC"/>
              </a:solidFill>
            </a:endParaRPr>
          </a:p>
          <a:p>
            <a:pPr marR="0" lvl="0" algn="just" defTabSz="914400" rtl="0" eaLnBrk="1" fontAlgn="auto" latinLnBrk="0" hangingPunct="1">
              <a:lnSpc>
                <a:spcPct val="100000"/>
              </a:lnSpc>
              <a:spcBef>
                <a:spcPts val="600"/>
              </a:spcBef>
              <a:spcAft>
                <a:spcPts val="0"/>
              </a:spcAft>
              <a:buClr>
                <a:schemeClr val="tx1"/>
              </a:buClr>
              <a:buSzTx/>
              <a:tabLst/>
              <a:defRPr/>
            </a:pPr>
            <a:r>
              <a:rPr kumimoji="0" lang="it-IT" b="1" i="0" u="none" strike="noStrike" kern="1200" cap="none" spc="0" normalizeH="0" baseline="0" noProof="0" dirty="0">
                <a:ln>
                  <a:noFill/>
                </a:ln>
                <a:solidFill>
                  <a:srgbClr val="0000CC"/>
                </a:solidFill>
                <a:effectLst/>
                <a:uLnTx/>
                <a:uFillTx/>
                <a:latin typeface="+mn-lt"/>
                <a:ea typeface="+mn-ea"/>
                <a:cs typeface="+mn-cs"/>
              </a:rPr>
              <a:t>- </a:t>
            </a:r>
            <a:r>
              <a:rPr kumimoji="0" lang="it-IT" b="1" i="0" u="none" strike="noStrike" kern="1200" cap="none" spc="0" normalizeH="0" baseline="0" noProof="0" dirty="0" err="1">
                <a:ln>
                  <a:noFill/>
                </a:ln>
                <a:solidFill>
                  <a:srgbClr val="0000CC"/>
                </a:solidFill>
                <a:effectLst/>
                <a:uLnTx/>
                <a:uFillTx/>
                <a:latin typeface="+mn-lt"/>
                <a:ea typeface="+mn-ea"/>
                <a:cs typeface="+mn-cs"/>
              </a:rPr>
              <a:t>Younger</a:t>
            </a:r>
            <a:r>
              <a:rPr kumimoji="0" lang="it-IT" b="1" i="0" u="none" strike="noStrike" kern="1200" cap="none" spc="0" normalizeH="0" baseline="0" noProof="0" dirty="0">
                <a:ln>
                  <a:noFill/>
                </a:ln>
                <a:solidFill>
                  <a:srgbClr val="0000CC"/>
                </a:solidFill>
                <a:effectLst/>
                <a:uLnTx/>
                <a:uFillTx/>
                <a:latin typeface="+mn-lt"/>
                <a:ea typeface="+mn-ea"/>
                <a:cs typeface="+mn-cs"/>
              </a:rPr>
              <a:t> </a:t>
            </a:r>
            <a:r>
              <a:rPr kumimoji="0" lang="it-IT" b="1" i="0" u="none" strike="noStrike" kern="1200" cap="none" spc="0" normalizeH="0" baseline="0" noProof="0" dirty="0" err="1">
                <a:ln>
                  <a:noFill/>
                </a:ln>
                <a:solidFill>
                  <a:srgbClr val="0000CC"/>
                </a:solidFill>
                <a:effectLst/>
                <a:uLnTx/>
                <a:uFillTx/>
                <a:latin typeface="+mn-lt"/>
                <a:ea typeface="+mn-ea"/>
                <a:cs typeface="+mn-cs"/>
              </a:rPr>
              <a:t>teachers</a:t>
            </a:r>
            <a:endParaRPr kumimoji="0" lang="it-IT" b="1" i="0" u="none" strike="noStrike" kern="1200" cap="none" spc="0" normalizeH="0" baseline="0" noProof="0" dirty="0">
              <a:ln>
                <a:noFill/>
              </a:ln>
              <a:solidFill>
                <a:srgbClr val="0000CC"/>
              </a:solidFill>
              <a:effectLst/>
              <a:uLnTx/>
              <a:uFillTx/>
              <a:latin typeface="+mn-lt"/>
              <a:ea typeface="+mn-ea"/>
              <a:cs typeface="+mn-cs"/>
            </a:endParaRPr>
          </a:p>
          <a:p>
            <a:pPr marR="0" lvl="0" algn="just" defTabSz="914400" rtl="0" eaLnBrk="1" fontAlgn="auto" latinLnBrk="0" hangingPunct="1">
              <a:lnSpc>
                <a:spcPct val="100000"/>
              </a:lnSpc>
              <a:spcBef>
                <a:spcPts val="600"/>
              </a:spcBef>
              <a:spcAft>
                <a:spcPts val="0"/>
              </a:spcAft>
              <a:buClr>
                <a:schemeClr val="tx1"/>
              </a:buClr>
              <a:buSzTx/>
              <a:tabLst/>
              <a:defRPr/>
            </a:pPr>
            <a:r>
              <a:rPr lang="it-IT" b="1" dirty="0">
                <a:solidFill>
                  <a:srgbClr val="0000CC"/>
                </a:solidFill>
              </a:rPr>
              <a:t>- </a:t>
            </a:r>
            <a:r>
              <a:rPr lang="it-IT" b="1" dirty="0" err="1">
                <a:solidFill>
                  <a:srgbClr val="0000CC"/>
                </a:solidFill>
              </a:rPr>
              <a:t>Adults</a:t>
            </a:r>
            <a:r>
              <a:rPr lang="it-IT" b="1" dirty="0">
                <a:solidFill>
                  <a:srgbClr val="0000CC"/>
                </a:solidFill>
              </a:rPr>
              <a:t> in </a:t>
            </a:r>
            <a:r>
              <a:rPr lang="it-IT" b="1" dirty="0" err="1">
                <a:solidFill>
                  <a:srgbClr val="0000CC"/>
                </a:solidFill>
              </a:rPr>
              <a:t>continuous</a:t>
            </a:r>
            <a:r>
              <a:rPr lang="it-IT" b="1" dirty="0">
                <a:solidFill>
                  <a:srgbClr val="0000CC"/>
                </a:solidFill>
              </a:rPr>
              <a:t> </a:t>
            </a:r>
            <a:r>
              <a:rPr lang="it-IT" b="1" dirty="0" err="1">
                <a:solidFill>
                  <a:srgbClr val="0000CC"/>
                </a:solidFill>
              </a:rPr>
              <a:t>education</a:t>
            </a:r>
            <a:endParaRPr kumimoji="0" lang="it-IT"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en-GB" sz="2000" b="1" i="0" u="none" strike="noStrike" kern="1200" cap="none" spc="0" normalizeH="0" baseline="0" noProof="0" dirty="0">
              <a:ln>
                <a:noFill/>
              </a:ln>
              <a:solidFill>
                <a:srgbClr val="0000CC"/>
              </a:solidFill>
              <a:effectLst/>
              <a:uLnTx/>
              <a:uFillTx/>
              <a:latin typeface="+mn-lt"/>
              <a:ea typeface="+mn-ea"/>
              <a:cs typeface="+mn-cs"/>
            </a:endParaRPr>
          </a:p>
        </p:txBody>
      </p:sp>
      <p:graphicFrame>
        <p:nvGraphicFramePr>
          <p:cNvPr id="3" name="Tabella 2">
            <a:extLst>
              <a:ext uri="{FF2B5EF4-FFF2-40B4-BE49-F238E27FC236}">
                <a16:creationId xmlns:a16="http://schemas.microsoft.com/office/drawing/2014/main" id="{18759998-F812-472B-A4B8-B6D026089792}"/>
              </a:ext>
            </a:extLst>
          </p:cNvPr>
          <p:cNvGraphicFramePr>
            <a:graphicFrameLocks noGrp="1"/>
          </p:cNvGraphicFramePr>
          <p:nvPr>
            <p:extLst>
              <p:ext uri="{D42A27DB-BD31-4B8C-83A1-F6EECF244321}">
                <p14:modId xmlns:p14="http://schemas.microsoft.com/office/powerpoint/2010/main" val="1129511483"/>
              </p:ext>
            </p:extLst>
          </p:nvPr>
        </p:nvGraphicFramePr>
        <p:xfrm>
          <a:off x="4133596" y="316104"/>
          <a:ext cx="7938161" cy="6362707"/>
        </p:xfrm>
        <a:graphic>
          <a:graphicData uri="http://schemas.openxmlformats.org/drawingml/2006/table">
            <a:tbl>
              <a:tblPr firstRow="1" firstCol="1" bandRow="1">
                <a:tableStyleId>{5C22544A-7EE6-4342-B048-85BDC9FD1C3A}</a:tableStyleId>
              </a:tblPr>
              <a:tblGrid>
                <a:gridCol w="2538736">
                  <a:extLst>
                    <a:ext uri="{9D8B030D-6E8A-4147-A177-3AD203B41FA5}">
                      <a16:colId xmlns:a16="http://schemas.microsoft.com/office/drawing/2014/main" val="4043695029"/>
                    </a:ext>
                  </a:extLst>
                </a:gridCol>
                <a:gridCol w="1203390">
                  <a:extLst>
                    <a:ext uri="{9D8B030D-6E8A-4147-A177-3AD203B41FA5}">
                      <a16:colId xmlns:a16="http://schemas.microsoft.com/office/drawing/2014/main" val="3028722432"/>
                    </a:ext>
                  </a:extLst>
                </a:gridCol>
                <a:gridCol w="1203390">
                  <a:extLst>
                    <a:ext uri="{9D8B030D-6E8A-4147-A177-3AD203B41FA5}">
                      <a16:colId xmlns:a16="http://schemas.microsoft.com/office/drawing/2014/main" val="3397557704"/>
                    </a:ext>
                  </a:extLst>
                </a:gridCol>
                <a:gridCol w="1495794">
                  <a:extLst>
                    <a:ext uri="{9D8B030D-6E8A-4147-A177-3AD203B41FA5}">
                      <a16:colId xmlns:a16="http://schemas.microsoft.com/office/drawing/2014/main" val="621440257"/>
                    </a:ext>
                  </a:extLst>
                </a:gridCol>
                <a:gridCol w="1496851">
                  <a:extLst>
                    <a:ext uri="{9D8B030D-6E8A-4147-A177-3AD203B41FA5}">
                      <a16:colId xmlns:a16="http://schemas.microsoft.com/office/drawing/2014/main" val="180262142"/>
                    </a:ext>
                  </a:extLst>
                </a:gridCol>
              </a:tblGrid>
              <a:tr h="944594">
                <a:tc>
                  <a:txBody>
                    <a:bodyPr/>
                    <a:lstStyle/>
                    <a:p>
                      <a:pPr>
                        <a:lnSpc>
                          <a:spcPct val="115000"/>
                        </a:lnSpc>
                        <a:spcAft>
                          <a:spcPts val="0"/>
                        </a:spcAft>
                      </a:pPr>
                      <a:r>
                        <a:rPr lang="en-GB" sz="1500" dirty="0">
                          <a:effectLst/>
                        </a:rPr>
                        <a:t>Variable</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Model 1</a:t>
                      </a:r>
                    </a:p>
                    <a:p>
                      <a:pPr algn="ctr">
                        <a:lnSpc>
                          <a:spcPct val="115000"/>
                        </a:lnSpc>
                        <a:spcAft>
                          <a:spcPts val="0"/>
                        </a:spcAft>
                      </a:pPr>
                      <a:r>
                        <a:rPr lang="en-GB" sz="1300" dirty="0">
                          <a:effectLst/>
                          <a:latin typeface="Calibri" panose="020F0502020204030204" pitchFamily="34" charset="0"/>
                          <a:ea typeface="Calibri" panose="020F0502020204030204" pitchFamily="34" charset="0"/>
                          <a:cs typeface="Times New Roman" panose="02020603050405020304" pitchFamily="18" charset="0"/>
                        </a:rPr>
                        <a:t>(provinces+</a:t>
                      </a:r>
                    </a:p>
                    <a:p>
                      <a:pPr algn="ctr">
                        <a:lnSpc>
                          <a:spcPct val="115000"/>
                        </a:lnSpc>
                        <a:spcAft>
                          <a:spcPts val="0"/>
                        </a:spcAft>
                      </a:pPr>
                      <a:r>
                        <a:rPr lang="en-GB" sz="1300" dirty="0">
                          <a:effectLst/>
                          <a:latin typeface="Calibri" panose="020F0502020204030204" pitchFamily="34" charset="0"/>
                          <a:ea typeface="Calibri" panose="020F0502020204030204" pitchFamily="34" charset="0"/>
                          <a:cs typeface="Times New Roman" panose="02020603050405020304" pitchFamily="18" charset="0"/>
                        </a:rPr>
                        <a:t>municipal.)</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Model 2</a:t>
                      </a:r>
                    </a:p>
                    <a:p>
                      <a:pPr algn="ctr">
                        <a:lnSpc>
                          <a:spcPct val="115000"/>
                        </a:lnSpc>
                        <a:spcAft>
                          <a:spcPts val="0"/>
                        </a:spcAft>
                      </a:pPr>
                      <a:r>
                        <a:rPr lang="en-GB" sz="1300" dirty="0">
                          <a:effectLst/>
                          <a:latin typeface="Calibri" panose="020F0502020204030204" pitchFamily="34" charset="0"/>
                          <a:ea typeface="Calibri" panose="020F0502020204030204" pitchFamily="34" charset="0"/>
                          <a:cs typeface="Times New Roman" panose="02020603050405020304" pitchFamily="18" charset="0"/>
                        </a:rPr>
                        <a:t>(provinces+</a:t>
                      </a:r>
                    </a:p>
                    <a:p>
                      <a:pPr algn="ctr">
                        <a:lnSpc>
                          <a:spcPct val="115000"/>
                        </a:lnSpc>
                        <a:spcAft>
                          <a:spcPts val="0"/>
                        </a:spcAft>
                      </a:pPr>
                      <a:r>
                        <a:rPr lang="en-GB" sz="1300" dirty="0">
                          <a:effectLst/>
                          <a:latin typeface="Calibri" panose="020F0502020204030204" pitchFamily="34" charset="0"/>
                          <a:ea typeface="Calibri" panose="020F0502020204030204" pitchFamily="34" charset="0"/>
                          <a:cs typeface="Times New Roman" panose="02020603050405020304" pitchFamily="18" charset="0"/>
                        </a:rPr>
                        <a:t>municipal.)</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Model 3 </a:t>
                      </a:r>
                      <a:r>
                        <a:rPr lang="en-GB" sz="1300" dirty="0">
                          <a:effectLst/>
                        </a:rPr>
                        <a:t>(NUTS1+ </a:t>
                      </a:r>
                      <a:r>
                        <a:rPr lang="en-GB" sz="1300" dirty="0" err="1">
                          <a:effectLst/>
                        </a:rPr>
                        <a:t>provinces+municipalities</a:t>
                      </a:r>
                      <a:r>
                        <a:rPr lang="en-GB" sz="1300" dirty="0">
                          <a:effectLst/>
                        </a:rPr>
                        <a:t>)</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Model 4</a:t>
                      </a:r>
                      <a:endParaRPr lang="it-IT" sz="1500" dirty="0">
                        <a:effectLst/>
                      </a:endParaRPr>
                    </a:p>
                    <a:p>
                      <a:pPr algn="ctr">
                        <a:lnSpc>
                          <a:spcPct val="115000"/>
                        </a:lnSpc>
                        <a:spcAft>
                          <a:spcPts val="0"/>
                        </a:spcAft>
                      </a:pPr>
                      <a:r>
                        <a:rPr lang="en-GB" sz="1300" dirty="0">
                          <a:effectLst/>
                        </a:rPr>
                        <a:t>(NUTS2 + provinces+</a:t>
                      </a:r>
                    </a:p>
                    <a:p>
                      <a:pPr algn="ctr">
                        <a:lnSpc>
                          <a:spcPct val="115000"/>
                        </a:lnSpc>
                        <a:spcAft>
                          <a:spcPts val="0"/>
                        </a:spcAft>
                      </a:pPr>
                      <a:r>
                        <a:rPr lang="en-GB" sz="1300" dirty="0">
                          <a:effectLst/>
                        </a:rPr>
                        <a:t>municipalities)</a:t>
                      </a:r>
                      <a:endParaRPr lang="it-IT"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1533304"/>
                  </a:ext>
                </a:extLst>
              </a:tr>
              <a:tr h="241659">
                <a:tc>
                  <a:txBody>
                    <a:bodyPr/>
                    <a:lstStyle/>
                    <a:p>
                      <a:pPr>
                        <a:lnSpc>
                          <a:spcPct val="115000"/>
                        </a:lnSpc>
                        <a:spcAft>
                          <a:spcPts val="0"/>
                        </a:spcAft>
                      </a:pPr>
                      <a:r>
                        <a:rPr lang="it-IT" sz="1500" dirty="0" err="1">
                          <a:effectLst/>
                        </a:rPr>
                        <a:t>Entrepreneurial</a:t>
                      </a:r>
                      <a:r>
                        <a:rPr lang="it-IT" sz="1500" dirty="0">
                          <a:effectLst/>
                        </a:rPr>
                        <a:t> rate</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-0.0057</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-0.0058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-0.0056</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-0.0055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64813263"/>
                  </a:ext>
                </a:extLst>
              </a:tr>
              <a:tr h="241659">
                <a:tc>
                  <a:txBody>
                    <a:bodyPr/>
                    <a:lstStyle/>
                    <a:p>
                      <a:pPr>
                        <a:lnSpc>
                          <a:spcPct val="115000"/>
                        </a:lnSpc>
                        <a:spcAft>
                          <a:spcPts val="0"/>
                        </a:spcAft>
                      </a:pPr>
                      <a:r>
                        <a:rPr lang="it-IT" sz="1500" dirty="0">
                          <a:effectLst/>
                        </a:rPr>
                        <a:t>High-tech </a:t>
                      </a:r>
                      <a:r>
                        <a:rPr lang="it-IT" sz="1500" dirty="0" err="1">
                          <a:effectLst/>
                        </a:rPr>
                        <a:t>employees</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-0.0688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-0.0736</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-0.0735</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-0.0747</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5999108"/>
                  </a:ext>
                </a:extLst>
              </a:tr>
              <a:tr h="241659">
                <a:tc>
                  <a:txBody>
                    <a:bodyPr/>
                    <a:lstStyle/>
                    <a:p>
                      <a:pPr>
                        <a:lnSpc>
                          <a:spcPct val="115000"/>
                        </a:lnSpc>
                        <a:spcAft>
                          <a:spcPts val="0"/>
                        </a:spcAft>
                      </a:pPr>
                      <a:r>
                        <a:rPr lang="it-IT" sz="1500">
                          <a:effectLst/>
                        </a:rPr>
                        <a:t>Attractiveness index</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-0.0106</a:t>
                      </a:r>
                      <a:r>
                        <a:rPr lang="it-IT" sz="1500" baseline="30000" dirty="0">
                          <a:effectLst/>
                        </a:rPr>
                        <a:t>*</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-0.0104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-0.0106</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-0.0105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5997976"/>
                  </a:ext>
                </a:extLst>
              </a:tr>
              <a:tr h="241659">
                <a:tc>
                  <a:txBody>
                    <a:bodyPr/>
                    <a:lstStyle/>
                    <a:p>
                      <a:pPr>
                        <a:lnSpc>
                          <a:spcPct val="115000"/>
                        </a:lnSpc>
                        <a:spcAft>
                          <a:spcPts val="0"/>
                        </a:spcAft>
                      </a:pPr>
                      <a:r>
                        <a:rPr lang="it-IT" sz="1500">
                          <a:effectLst/>
                        </a:rPr>
                        <a:t>Numeracy competencies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-0.2772</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-0.2758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-0.2803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-0.2368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30049122"/>
                  </a:ext>
                </a:extLst>
              </a:tr>
              <a:tr h="241659">
                <a:tc>
                  <a:txBody>
                    <a:bodyPr/>
                    <a:lstStyle/>
                    <a:p>
                      <a:pPr>
                        <a:lnSpc>
                          <a:spcPct val="115000"/>
                        </a:lnSpc>
                        <a:spcAft>
                          <a:spcPts val="0"/>
                        </a:spcAft>
                      </a:pPr>
                      <a:r>
                        <a:rPr lang="it-IT" sz="1500">
                          <a:effectLst/>
                        </a:rPr>
                        <a:t>Young teachers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-28.0788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-27.8952</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-24.2063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-20.0953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6537465"/>
                  </a:ext>
                </a:extLst>
              </a:tr>
              <a:tr h="241659">
                <a:tc>
                  <a:txBody>
                    <a:bodyPr/>
                    <a:lstStyle/>
                    <a:p>
                      <a:pPr>
                        <a:lnSpc>
                          <a:spcPct val="115000"/>
                        </a:lnSpc>
                        <a:spcAft>
                          <a:spcPts val="0"/>
                        </a:spcAft>
                      </a:pPr>
                      <a:r>
                        <a:rPr lang="it-IT" sz="1500">
                          <a:effectLst/>
                        </a:rPr>
                        <a:t>Continuous participation</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-0.4643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-0.4749</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dirty="0">
                          <a:effectLst/>
                        </a:rPr>
                        <a:t>-0.3915</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-0.0798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6289978"/>
                  </a:ext>
                </a:extLst>
              </a:tr>
              <a:tr h="241659">
                <a:tc>
                  <a:txBody>
                    <a:bodyPr/>
                    <a:lstStyle/>
                    <a:p>
                      <a:pPr>
                        <a:lnSpc>
                          <a:spcPct val="115000"/>
                        </a:lnSpc>
                        <a:spcAft>
                          <a:spcPts val="0"/>
                        </a:spcAft>
                      </a:pPr>
                      <a:r>
                        <a:rPr lang="it-IT" sz="1500">
                          <a:effectLst/>
                        </a:rPr>
                        <a:t>Cultural enterprises empl</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it-IT"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2536244"/>
                  </a:ext>
                </a:extLst>
              </a:tr>
              <a:tr h="241659">
                <a:tc>
                  <a:txBody>
                    <a:bodyPr/>
                    <a:lstStyle/>
                    <a:p>
                      <a:pPr>
                        <a:lnSpc>
                          <a:spcPct val="115000"/>
                        </a:lnSpc>
                        <a:spcAft>
                          <a:spcPts val="0"/>
                        </a:spcAft>
                      </a:pPr>
                      <a:r>
                        <a:rPr lang="en-GB" sz="1500" dirty="0">
                          <a:effectLst/>
                        </a:rPr>
                        <a:t>City</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1.5224</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1.5075</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1.5033</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7119344"/>
                  </a:ext>
                </a:extLst>
              </a:tr>
              <a:tr h="241659">
                <a:tc>
                  <a:txBody>
                    <a:bodyPr/>
                    <a:lstStyle/>
                    <a:p>
                      <a:pPr>
                        <a:lnSpc>
                          <a:spcPct val="115000"/>
                        </a:lnSpc>
                        <a:spcAft>
                          <a:spcPts val="0"/>
                        </a:spcAft>
                      </a:pPr>
                      <a:r>
                        <a:rPr lang="en-GB" sz="1500">
                          <a:effectLst/>
                        </a:rPr>
                        <a:t>intermed</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-0.2707</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-0.2737</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-0.2541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44111140"/>
                  </a:ext>
                </a:extLst>
              </a:tr>
              <a:tr h="241659">
                <a:tc>
                  <a:txBody>
                    <a:bodyPr/>
                    <a:lstStyle/>
                    <a:p>
                      <a:pPr>
                        <a:lnSpc>
                          <a:spcPct val="115000"/>
                        </a:lnSpc>
                        <a:spcAft>
                          <a:spcPts val="0"/>
                        </a:spcAft>
                      </a:pPr>
                      <a:r>
                        <a:rPr lang="en-GB" sz="1500">
                          <a:effectLst/>
                        </a:rPr>
                        <a:t>_cons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97.0403</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96.8603</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96.4030</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85.2801</a:t>
                      </a:r>
                      <a:r>
                        <a:rPr lang="en-GB"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91688525"/>
                  </a:ext>
                </a:extLst>
              </a:tr>
              <a:tr h="241659">
                <a:tc>
                  <a:txBody>
                    <a:bodyPr/>
                    <a:lstStyle/>
                    <a:p>
                      <a:pPr>
                        <a:lnSpc>
                          <a:spcPct val="115000"/>
                        </a:lnSpc>
                        <a:spcAft>
                          <a:spcPts val="0"/>
                        </a:spcAft>
                      </a:pPr>
                      <a:r>
                        <a:rPr lang="en-GB" sz="1500">
                          <a:effectLst/>
                        </a:rPr>
                        <a:t>  Var(const)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19.91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7160187"/>
                  </a:ext>
                </a:extLst>
              </a:tr>
              <a:tr h="241659">
                <a:tc>
                  <a:txBody>
                    <a:bodyPr/>
                    <a:lstStyle/>
                    <a:p>
                      <a:pPr>
                        <a:lnSpc>
                          <a:spcPct val="115000"/>
                        </a:lnSpc>
                        <a:spcAft>
                          <a:spcPts val="0"/>
                        </a:spcAft>
                      </a:pPr>
                      <a:r>
                        <a:rPr lang="en-GB" sz="1500">
                          <a:effectLst/>
                        </a:rPr>
                        <a:t>  Var(const)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0.918</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9341855"/>
                  </a:ext>
                </a:extLst>
              </a:tr>
              <a:tr h="241659">
                <a:tc>
                  <a:txBody>
                    <a:bodyPr/>
                    <a:lstStyle/>
                    <a:p>
                      <a:pPr>
                        <a:lnSpc>
                          <a:spcPct val="115000"/>
                        </a:lnSpc>
                        <a:spcAft>
                          <a:spcPts val="0"/>
                        </a:spcAft>
                      </a:pPr>
                      <a:r>
                        <a:rPr lang="en-GB" sz="1500">
                          <a:effectLst/>
                        </a:rPr>
                        <a:t>  Var(const)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11.45</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11.41</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10.544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4.10</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4805564"/>
                  </a:ext>
                </a:extLst>
              </a:tr>
              <a:tr h="241659">
                <a:tc>
                  <a:txBody>
                    <a:bodyPr/>
                    <a:lstStyle/>
                    <a:p>
                      <a:pPr>
                        <a:lnSpc>
                          <a:spcPct val="115000"/>
                        </a:lnSpc>
                        <a:spcAft>
                          <a:spcPts val="0"/>
                        </a:spcAft>
                      </a:pPr>
                      <a:r>
                        <a:rPr lang="en-GB" sz="1500">
                          <a:effectLst/>
                        </a:rPr>
                        <a:t> Var(res)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33.44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33.37</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33.36</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33.36</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56007342"/>
                  </a:ext>
                </a:extLst>
              </a:tr>
              <a:tr h="241659">
                <a:tc>
                  <a:txBody>
                    <a:bodyPr/>
                    <a:lstStyle/>
                    <a:p>
                      <a:pPr>
                        <a:lnSpc>
                          <a:spcPct val="115000"/>
                        </a:lnSpc>
                        <a:spcAft>
                          <a:spcPts val="0"/>
                        </a:spcAft>
                      </a:pPr>
                      <a:r>
                        <a:rPr lang="en-GB" sz="1500">
                          <a:effectLst/>
                        </a:rPr>
                        <a:t>AIC</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49439.52</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a:effectLst/>
                        </a:rPr>
                        <a:t>49424.43</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49423.31</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en-GB" sz="1500" dirty="0">
                          <a:effectLst/>
                        </a:rPr>
                        <a:t>49386.43</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08410198"/>
                  </a:ext>
                </a:extLst>
              </a:tr>
              <a:tr h="241659">
                <a:tc>
                  <a:txBody>
                    <a:bodyPr/>
                    <a:lstStyle/>
                    <a:p>
                      <a:pPr>
                        <a:lnSpc>
                          <a:spcPct val="115000"/>
                        </a:lnSpc>
                        <a:spcAft>
                          <a:spcPts val="0"/>
                        </a:spcAft>
                      </a:pPr>
                      <a:r>
                        <a:rPr lang="en-GB" sz="1500">
                          <a:effectLst/>
                        </a:rPr>
                        <a:t>ICC</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0.255</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0.255</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0839931"/>
                  </a:ext>
                </a:extLst>
              </a:tr>
              <a:tr h="241659">
                <a:tc>
                  <a:txBody>
                    <a:bodyPr/>
                    <a:lstStyle/>
                    <a:p>
                      <a:pPr>
                        <a:lnSpc>
                          <a:spcPct val="115000"/>
                        </a:lnSpc>
                        <a:spcAft>
                          <a:spcPts val="0"/>
                        </a:spcAft>
                      </a:pPr>
                      <a:r>
                        <a:rPr lang="en-GB" sz="1500" dirty="0">
                          <a:effectLst/>
                        </a:rPr>
                        <a:t>ICC (NUTS2)</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.347</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2457991"/>
                  </a:ext>
                </a:extLst>
              </a:tr>
              <a:tr h="241659">
                <a:tc>
                  <a:txBody>
                    <a:bodyPr/>
                    <a:lstStyle/>
                    <a:p>
                      <a:pPr>
                        <a:lnSpc>
                          <a:spcPct val="115000"/>
                        </a:lnSpc>
                        <a:spcAft>
                          <a:spcPts val="0"/>
                        </a:spcAft>
                      </a:pPr>
                      <a:r>
                        <a:rPr lang="en-GB" sz="1500">
                          <a:effectLst/>
                        </a:rPr>
                        <a:t>ICC (prov)</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.418</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919341"/>
                  </a:ext>
                </a:extLst>
              </a:tr>
              <a:tr h="241659">
                <a:tc>
                  <a:txBody>
                    <a:bodyPr/>
                    <a:lstStyle/>
                    <a:p>
                      <a:pPr>
                        <a:lnSpc>
                          <a:spcPct val="115000"/>
                        </a:lnSpc>
                        <a:spcAft>
                          <a:spcPts val="0"/>
                        </a:spcAft>
                      </a:pPr>
                      <a:r>
                        <a:rPr lang="en-GB" sz="1500">
                          <a:effectLst/>
                        </a:rPr>
                        <a:t>ICC (NUTs1)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0.020</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5731916"/>
                  </a:ext>
                </a:extLst>
              </a:tr>
              <a:tr h="253926">
                <a:tc>
                  <a:txBody>
                    <a:bodyPr/>
                    <a:lstStyle/>
                    <a:p>
                      <a:pPr>
                        <a:lnSpc>
                          <a:spcPct val="115000"/>
                        </a:lnSpc>
                        <a:spcAft>
                          <a:spcPts val="0"/>
                        </a:spcAft>
                      </a:pPr>
                      <a:r>
                        <a:rPr lang="en-GB" sz="1500">
                          <a:effectLst/>
                        </a:rPr>
                        <a:t>ICC (prov)</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a:effectLst/>
                        </a:rPr>
                        <a:t> </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dirty="0">
                          <a:effectLst/>
                        </a:rPr>
                        <a:t>0.256</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65634888"/>
                  </a:ext>
                </a:extLst>
              </a:tr>
              <a:tr h="447057">
                <a:tc>
                  <a:txBody>
                    <a:bodyPr/>
                    <a:lstStyle/>
                    <a:p>
                      <a:pPr>
                        <a:lnSpc>
                          <a:spcPct val="100000"/>
                        </a:lnSpc>
                        <a:spcAft>
                          <a:spcPts val="0"/>
                        </a:spcAft>
                      </a:pPr>
                      <a:r>
                        <a:rPr lang="en-GB" sz="1500" dirty="0">
                          <a:effectLst/>
                        </a:rPr>
                        <a:t>LR test</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effectLst/>
                        </a:rPr>
                        <a:t>3.12</a:t>
                      </a:r>
                      <a:r>
                        <a:rPr lang="en-GB" sz="1500" baseline="30000" dirty="0">
                          <a:effectLst/>
                        </a:rPr>
                        <a:t>*</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500" dirty="0">
                          <a:effectLst/>
                        </a:rPr>
                        <a:t>40.00</a:t>
                      </a:r>
                      <a:r>
                        <a:rPr lang="en-GB" sz="1500" baseline="30000" dirty="0">
                          <a:effectLst/>
                        </a:rPr>
                        <a:t>***</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6111917"/>
                  </a:ext>
                </a:extLst>
              </a:tr>
            </a:tbl>
          </a:graphicData>
        </a:graphic>
      </p:graphicFrame>
      <p:sp>
        <p:nvSpPr>
          <p:cNvPr id="5" name="Ovale 4">
            <a:extLst>
              <a:ext uri="{FF2B5EF4-FFF2-40B4-BE49-F238E27FC236}">
                <a16:creationId xmlns:a16="http://schemas.microsoft.com/office/drawing/2014/main" id="{7B6FEFF4-25E8-4F80-B8B2-A8C577E874EC}"/>
              </a:ext>
            </a:extLst>
          </p:cNvPr>
          <p:cNvSpPr/>
          <p:nvPr/>
        </p:nvSpPr>
        <p:spPr>
          <a:xfrm>
            <a:off x="10951029" y="6139543"/>
            <a:ext cx="936171" cy="40235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9563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30754" y="3429000"/>
            <a:ext cx="6243145" cy="1166802"/>
          </a:xfrm>
        </p:spPr>
        <p:txBody>
          <a:bodyPr>
            <a:noAutofit/>
          </a:bodyPr>
          <a:lstStyle/>
          <a:p>
            <a:r>
              <a:rPr lang="en-GB" sz="5000" b="1" cap="none" dirty="0">
                <a:solidFill>
                  <a:srgbClr val="002060"/>
                </a:solidFill>
              </a:rPr>
              <a:t> </a:t>
            </a:r>
            <a:br>
              <a:rPr lang="en-GB" sz="5000" b="1" cap="none" dirty="0">
                <a:solidFill>
                  <a:srgbClr val="C00000"/>
                </a:solidFill>
              </a:rPr>
            </a:br>
            <a:endParaRPr lang="it-IT" sz="5000" b="1" cap="none" dirty="0">
              <a:solidFill>
                <a:srgbClr val="C00000"/>
              </a:solidFill>
            </a:endParaRPr>
          </a:p>
        </p:txBody>
      </p:sp>
      <p:sp>
        <p:nvSpPr>
          <p:cNvPr id="3074" name="Rectangle 2"/>
          <p:cNvSpPr>
            <a:spLocks noChangeArrowheads="1"/>
          </p:cNvSpPr>
          <p:nvPr/>
        </p:nvSpPr>
        <p:spPr bwMode="auto">
          <a:xfrm>
            <a:off x="0" y="0"/>
            <a:ext cx="12192000" cy="457200"/>
          </a:xfrm>
          <a:prstGeom prst="rect">
            <a:avLst/>
          </a:prstGeom>
          <a:solidFill>
            <a:srgbClr val="FFFFFF"/>
          </a:solid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it-IT"/>
          </a:p>
        </p:txBody>
      </p:sp>
      <p:sp>
        <p:nvSpPr>
          <p:cNvPr id="3075" name="Rectangle 3"/>
          <p:cNvSpPr>
            <a:spLocks noChangeArrowheads="1"/>
          </p:cNvSpPr>
          <p:nvPr/>
        </p:nvSpPr>
        <p:spPr bwMode="auto">
          <a:xfrm>
            <a:off x="0" y="819150"/>
            <a:ext cx="12192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a:ln>
                <a:noFill/>
              </a:ln>
              <a:solidFill>
                <a:schemeClr val="tx1"/>
              </a:solidFill>
              <a:effectLst/>
              <a:latin typeface="Arial" pitchFamily="34" charset="0"/>
              <a:cs typeface="Arial" pitchFamily="34" charset="0"/>
            </a:endParaRPr>
          </a:p>
        </p:txBody>
      </p:sp>
      <p:sp>
        <p:nvSpPr>
          <p:cNvPr id="11" name="Segnaposto testo 3"/>
          <p:cNvSpPr txBox="1">
            <a:spLocks/>
          </p:cNvSpPr>
          <p:nvPr/>
        </p:nvSpPr>
        <p:spPr>
          <a:xfrm>
            <a:off x="123825" y="5477313"/>
            <a:ext cx="11963400" cy="1076182"/>
          </a:xfrm>
          <a:prstGeom prst="rect">
            <a:avLst/>
          </a:prstGeom>
        </p:spPr>
        <p:txBody>
          <a:bodyPr vert="horz" lIns="91440" tIns="45720" rIns="91440" bIns="45720" rtlCol="0">
            <a:noAutofit/>
          </a:bodyPr>
          <a:lstStyle/>
          <a:p>
            <a:pPr marL="0" marR="0" lvl="0" indent="0" algn="just" defTabSz="914400" rtl="0" eaLnBrk="1" fontAlgn="auto" latinLnBrk="0" hangingPunct="1">
              <a:lnSpc>
                <a:spcPct val="100000"/>
              </a:lnSpc>
              <a:spcAft>
                <a:spcPts val="600"/>
              </a:spcAft>
              <a:buClr>
                <a:schemeClr val="tx1"/>
              </a:buClr>
              <a:buSzTx/>
              <a:buFontTx/>
              <a:buChar char="-"/>
              <a:tabLst/>
              <a:defRPr/>
            </a:pPr>
            <a:r>
              <a:rPr kumimoji="0" lang="it-IT" sz="1700" b="1" i="0" u="none" strike="noStrike" kern="1200" cap="none" spc="0" normalizeH="0" baseline="0" noProof="0" dirty="0" err="1">
                <a:ln>
                  <a:noFill/>
                </a:ln>
                <a:solidFill>
                  <a:srgbClr val="0000CC"/>
                </a:solidFill>
                <a:effectLst/>
                <a:uLnTx/>
                <a:uFillTx/>
                <a:latin typeface="+mn-lt"/>
                <a:ea typeface="+mn-ea"/>
                <a:cs typeface="+mn-cs"/>
              </a:rPr>
              <a:t>Variables</a:t>
            </a:r>
            <a:r>
              <a:rPr kumimoji="0" lang="it-IT" sz="1700" b="1" i="0" u="none" strike="noStrike" kern="1200" cap="none" spc="0" normalizeH="0" baseline="0" noProof="0" dirty="0">
                <a:ln>
                  <a:noFill/>
                </a:ln>
                <a:solidFill>
                  <a:srgbClr val="0000CC"/>
                </a:solidFill>
                <a:effectLst/>
                <a:uLnTx/>
                <a:uFillTx/>
                <a:latin typeface="+mn-lt"/>
                <a:ea typeface="+mn-ea"/>
                <a:cs typeface="+mn-cs"/>
              </a:rPr>
              <a:t> </a:t>
            </a:r>
            <a:r>
              <a:rPr kumimoji="0" lang="it-IT" sz="1700" b="1" i="0" u="none" strike="noStrike" kern="1200" cap="none" spc="0" normalizeH="0" baseline="0" noProof="0" dirty="0" err="1">
                <a:ln>
                  <a:noFill/>
                </a:ln>
                <a:solidFill>
                  <a:srgbClr val="0000CC"/>
                </a:solidFill>
                <a:effectLst/>
                <a:uLnTx/>
                <a:uFillTx/>
                <a:latin typeface="+mn-lt"/>
                <a:ea typeface="+mn-ea"/>
                <a:cs typeface="+mn-cs"/>
              </a:rPr>
              <a:t>connected</a:t>
            </a:r>
            <a:r>
              <a:rPr kumimoji="0" lang="it-IT" sz="1700" b="1" i="0" u="none" strike="noStrike" kern="1200" cap="none" spc="0" normalizeH="0" baseline="0" noProof="0" dirty="0">
                <a:ln>
                  <a:noFill/>
                </a:ln>
                <a:solidFill>
                  <a:srgbClr val="0000CC"/>
                </a:solidFill>
                <a:effectLst/>
                <a:uLnTx/>
                <a:uFillTx/>
                <a:latin typeface="+mn-lt"/>
                <a:ea typeface="+mn-ea"/>
                <a:cs typeface="+mn-cs"/>
              </a:rPr>
              <a:t> with </a:t>
            </a:r>
            <a:r>
              <a:rPr kumimoji="0" lang="it-IT" sz="1700" b="1" i="0" u="none" strike="noStrike" kern="1200" cap="none" spc="0" normalizeH="0" baseline="0" noProof="0" dirty="0" err="1">
                <a:ln>
                  <a:noFill/>
                </a:ln>
                <a:solidFill>
                  <a:srgbClr val="0000CC"/>
                </a:solidFill>
                <a:effectLst/>
                <a:uLnTx/>
                <a:uFillTx/>
                <a:latin typeface="+mn-lt"/>
                <a:ea typeface="+mn-ea"/>
                <a:cs typeface="+mn-cs"/>
              </a:rPr>
              <a:t>education</a:t>
            </a:r>
            <a:r>
              <a:rPr kumimoji="0" lang="it-IT" sz="1700" b="1" i="0" u="none" strike="noStrike" kern="1200" cap="none" spc="0" normalizeH="0" baseline="0" noProof="0" dirty="0">
                <a:ln>
                  <a:noFill/>
                </a:ln>
                <a:solidFill>
                  <a:srgbClr val="0000CC"/>
                </a:solidFill>
                <a:effectLst/>
                <a:uLnTx/>
                <a:uFillTx/>
                <a:latin typeface="+mn-lt"/>
                <a:ea typeface="+mn-ea"/>
                <a:cs typeface="+mn-cs"/>
              </a:rPr>
              <a:t> are </a:t>
            </a:r>
            <a:r>
              <a:rPr kumimoji="0" lang="it-IT" sz="1700" b="1" i="0" u="none" strike="noStrike" kern="1200" cap="none" spc="0" normalizeH="0" baseline="0" noProof="0" dirty="0" err="1">
                <a:ln>
                  <a:noFill/>
                </a:ln>
                <a:solidFill>
                  <a:srgbClr val="0000CC"/>
                </a:solidFill>
                <a:effectLst/>
                <a:uLnTx/>
                <a:uFillTx/>
                <a:latin typeface="+mn-lt"/>
                <a:ea typeface="+mn-ea"/>
                <a:cs typeface="+mn-cs"/>
              </a:rPr>
              <a:t>significant</a:t>
            </a:r>
            <a:r>
              <a:rPr kumimoji="0" lang="it-IT" sz="1700" b="1" i="0" u="none" strike="noStrike" kern="1200" cap="none" spc="0" normalizeH="0" baseline="0" noProof="0" dirty="0">
                <a:ln>
                  <a:noFill/>
                </a:ln>
                <a:solidFill>
                  <a:srgbClr val="0000CC"/>
                </a:solidFill>
                <a:effectLst/>
                <a:uLnTx/>
                <a:uFillTx/>
                <a:latin typeface="+mn-lt"/>
                <a:ea typeface="+mn-ea"/>
                <a:cs typeface="+mn-cs"/>
              </a:rPr>
              <a:t> </a:t>
            </a:r>
            <a:r>
              <a:rPr kumimoji="0" lang="it-IT" sz="1700" b="1" i="0" u="none" strike="noStrike" kern="1200" cap="none" spc="0" normalizeH="0" baseline="0" noProof="0" dirty="0" err="1">
                <a:ln>
                  <a:noFill/>
                </a:ln>
                <a:solidFill>
                  <a:srgbClr val="0000CC"/>
                </a:solidFill>
                <a:effectLst/>
                <a:uLnTx/>
                <a:uFillTx/>
                <a:latin typeface="+mn-lt"/>
                <a:ea typeface="+mn-ea"/>
                <a:cs typeface="+mn-cs"/>
              </a:rPr>
              <a:t>only</a:t>
            </a:r>
            <a:r>
              <a:rPr kumimoji="0" lang="it-IT" sz="1700" b="1" i="0" u="none" strike="noStrike" kern="1200" cap="none" spc="0" normalizeH="0" baseline="0" noProof="0" dirty="0">
                <a:ln>
                  <a:noFill/>
                </a:ln>
                <a:solidFill>
                  <a:srgbClr val="0000CC"/>
                </a:solidFill>
                <a:effectLst/>
                <a:uLnTx/>
                <a:uFillTx/>
                <a:latin typeface="+mn-lt"/>
                <a:ea typeface="+mn-ea"/>
                <a:cs typeface="+mn-cs"/>
              </a:rPr>
              <a:t> in the South and in the Centre of </a:t>
            </a:r>
            <a:r>
              <a:rPr kumimoji="0" lang="it-IT" sz="1700" b="1" i="0" u="none" strike="noStrike" kern="1200" cap="none" spc="0" normalizeH="0" baseline="0" noProof="0" dirty="0" err="1">
                <a:ln>
                  <a:noFill/>
                </a:ln>
                <a:solidFill>
                  <a:srgbClr val="0000CC"/>
                </a:solidFill>
                <a:effectLst/>
                <a:uLnTx/>
                <a:uFillTx/>
                <a:latin typeface="+mn-lt"/>
                <a:ea typeface="+mn-ea"/>
                <a:cs typeface="+mn-cs"/>
              </a:rPr>
              <a:t>Italy</a:t>
            </a:r>
            <a:endParaRPr kumimoji="0" lang="it-IT" sz="17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Aft>
                <a:spcPts val="600"/>
              </a:spcAft>
              <a:buClr>
                <a:schemeClr val="tx1"/>
              </a:buClr>
              <a:buSzTx/>
              <a:buFontTx/>
              <a:buChar char="-"/>
              <a:tabLst/>
              <a:defRPr/>
            </a:pPr>
            <a:r>
              <a:rPr lang="it-IT" sz="1700" b="1" dirty="0">
                <a:solidFill>
                  <a:srgbClr val="0000CC"/>
                </a:solidFill>
              </a:rPr>
              <a:t> The share of </a:t>
            </a:r>
            <a:r>
              <a:rPr lang="it-IT" sz="1700" b="1" dirty="0" err="1">
                <a:solidFill>
                  <a:srgbClr val="0000CC"/>
                </a:solidFill>
              </a:rPr>
              <a:t>adults</a:t>
            </a:r>
            <a:r>
              <a:rPr lang="it-IT" sz="1700" b="1" dirty="0">
                <a:solidFill>
                  <a:srgbClr val="0000CC"/>
                </a:solidFill>
              </a:rPr>
              <a:t> in </a:t>
            </a:r>
            <a:r>
              <a:rPr lang="it-IT" sz="1700" b="1" dirty="0" err="1">
                <a:solidFill>
                  <a:srgbClr val="0000CC"/>
                </a:solidFill>
              </a:rPr>
              <a:t>continuous</a:t>
            </a:r>
            <a:r>
              <a:rPr lang="it-IT" sz="1700" b="1" dirty="0">
                <a:solidFill>
                  <a:srgbClr val="0000CC"/>
                </a:solidFill>
              </a:rPr>
              <a:t> </a:t>
            </a:r>
            <a:r>
              <a:rPr lang="it-IT" sz="1700" b="1" dirty="0" err="1">
                <a:solidFill>
                  <a:srgbClr val="0000CC"/>
                </a:solidFill>
              </a:rPr>
              <a:t>education</a:t>
            </a:r>
            <a:r>
              <a:rPr lang="it-IT" sz="1700" b="1" dirty="0">
                <a:solidFill>
                  <a:srgbClr val="0000CC"/>
                </a:solidFill>
              </a:rPr>
              <a:t> </a:t>
            </a:r>
            <a:r>
              <a:rPr lang="it-IT" sz="1700" b="1" dirty="0" err="1">
                <a:solidFill>
                  <a:srgbClr val="0000CC"/>
                </a:solidFill>
              </a:rPr>
              <a:t>significantly</a:t>
            </a:r>
            <a:r>
              <a:rPr lang="it-IT" sz="1700" b="1" dirty="0">
                <a:solidFill>
                  <a:srgbClr val="0000CC"/>
                </a:solidFill>
              </a:rPr>
              <a:t> reduce the share of </a:t>
            </a:r>
            <a:r>
              <a:rPr lang="it-IT" sz="1700" b="1" dirty="0" err="1">
                <a:solidFill>
                  <a:srgbClr val="0000CC"/>
                </a:solidFill>
              </a:rPr>
              <a:t>NEETs</a:t>
            </a:r>
            <a:r>
              <a:rPr lang="it-IT" sz="1700" b="1" dirty="0">
                <a:solidFill>
                  <a:srgbClr val="0000CC"/>
                </a:solidFill>
              </a:rPr>
              <a:t> </a:t>
            </a:r>
            <a:r>
              <a:rPr lang="it-IT" sz="1700" b="1" dirty="0" err="1">
                <a:solidFill>
                  <a:srgbClr val="0000CC"/>
                </a:solidFill>
              </a:rPr>
              <a:t>only</a:t>
            </a:r>
            <a:r>
              <a:rPr lang="it-IT" sz="1700" b="1" dirty="0">
                <a:solidFill>
                  <a:srgbClr val="0000CC"/>
                </a:solidFill>
              </a:rPr>
              <a:t> in the South</a:t>
            </a:r>
          </a:p>
          <a:p>
            <a:pPr marL="0" marR="0" lvl="0" indent="0" algn="just" defTabSz="914400" rtl="0" eaLnBrk="1" fontAlgn="auto" latinLnBrk="0" hangingPunct="1">
              <a:lnSpc>
                <a:spcPct val="100000"/>
              </a:lnSpc>
              <a:spcAft>
                <a:spcPts val="600"/>
              </a:spcAft>
              <a:buClr>
                <a:schemeClr val="tx1"/>
              </a:buClr>
              <a:buSzTx/>
              <a:buFontTx/>
              <a:buChar char="-"/>
              <a:tabLst/>
              <a:defRPr/>
            </a:pPr>
            <a:r>
              <a:rPr kumimoji="0" lang="it-IT" sz="1700" b="1" i="0" u="none" strike="noStrike" kern="1200" cap="none" spc="0" normalizeH="0" baseline="0" noProof="0" dirty="0">
                <a:ln>
                  <a:noFill/>
                </a:ln>
                <a:solidFill>
                  <a:srgbClr val="0000CC"/>
                </a:solidFill>
                <a:effectLst/>
                <a:uLnTx/>
                <a:uFillTx/>
                <a:latin typeface="+mn-lt"/>
                <a:ea typeface="+mn-ea"/>
                <a:cs typeface="+mn-cs"/>
              </a:rPr>
              <a:t>Living in </a:t>
            </a:r>
            <a:r>
              <a:rPr lang="it-IT" sz="1700" b="1" dirty="0">
                <a:solidFill>
                  <a:srgbClr val="0000CC"/>
                </a:solidFill>
              </a:rPr>
              <a:t>a </a:t>
            </a:r>
            <a:r>
              <a:rPr lang="it-IT" sz="1700" b="1" dirty="0" err="1">
                <a:solidFill>
                  <a:srgbClr val="0000CC"/>
                </a:solidFill>
              </a:rPr>
              <a:t>municipality</a:t>
            </a:r>
            <a:r>
              <a:rPr lang="it-IT" sz="1700" b="1" dirty="0">
                <a:solidFill>
                  <a:srgbClr val="0000CC"/>
                </a:solidFill>
              </a:rPr>
              <a:t> with an intermediate degree of </a:t>
            </a:r>
            <a:r>
              <a:rPr lang="it-IT" sz="1700" b="1" dirty="0" err="1">
                <a:solidFill>
                  <a:srgbClr val="0000CC"/>
                </a:solidFill>
              </a:rPr>
              <a:t>urbanisation</a:t>
            </a:r>
            <a:r>
              <a:rPr lang="it-IT" sz="1700" b="1" dirty="0">
                <a:solidFill>
                  <a:srgbClr val="0000CC"/>
                </a:solidFill>
              </a:rPr>
              <a:t> </a:t>
            </a:r>
            <a:r>
              <a:rPr lang="it-IT" sz="1700" b="1" dirty="0" err="1">
                <a:solidFill>
                  <a:srgbClr val="0000CC"/>
                </a:solidFill>
              </a:rPr>
              <a:t>increases</a:t>
            </a:r>
            <a:r>
              <a:rPr lang="it-IT" sz="1700" b="1" dirty="0">
                <a:solidFill>
                  <a:srgbClr val="0000CC"/>
                </a:solidFill>
              </a:rPr>
              <a:t> the share of </a:t>
            </a:r>
            <a:r>
              <a:rPr lang="it-IT" sz="1700" b="1" dirty="0" err="1">
                <a:solidFill>
                  <a:srgbClr val="0000CC"/>
                </a:solidFill>
              </a:rPr>
              <a:t>NEETs</a:t>
            </a:r>
            <a:r>
              <a:rPr lang="it-IT" sz="1700" b="1" dirty="0">
                <a:solidFill>
                  <a:srgbClr val="0000CC"/>
                </a:solidFill>
              </a:rPr>
              <a:t> in the </a:t>
            </a:r>
            <a:r>
              <a:rPr lang="it-IT" sz="1700" b="1" dirty="0" err="1">
                <a:solidFill>
                  <a:srgbClr val="0000CC"/>
                </a:solidFill>
              </a:rPr>
              <a:t>Isles</a:t>
            </a:r>
            <a:r>
              <a:rPr lang="it-IT" sz="1700" b="1" dirty="0">
                <a:solidFill>
                  <a:srgbClr val="0000CC"/>
                </a:solidFill>
              </a:rPr>
              <a:t> </a:t>
            </a:r>
            <a:r>
              <a:rPr lang="it-IT" sz="1700" b="1" dirty="0" err="1">
                <a:solidFill>
                  <a:srgbClr val="0000CC"/>
                </a:solidFill>
              </a:rPr>
              <a:t>while</a:t>
            </a:r>
            <a:r>
              <a:rPr lang="it-IT" sz="1700" b="1" dirty="0">
                <a:solidFill>
                  <a:srgbClr val="0000CC"/>
                </a:solidFill>
              </a:rPr>
              <a:t> </a:t>
            </a:r>
            <a:r>
              <a:rPr lang="it-IT" sz="1700" b="1" dirty="0" err="1">
                <a:solidFill>
                  <a:srgbClr val="0000CC"/>
                </a:solidFill>
              </a:rPr>
              <a:t>it</a:t>
            </a:r>
            <a:r>
              <a:rPr lang="it-IT" sz="1700" b="1" dirty="0">
                <a:solidFill>
                  <a:srgbClr val="0000CC"/>
                </a:solidFill>
              </a:rPr>
              <a:t> </a:t>
            </a:r>
            <a:r>
              <a:rPr lang="it-IT" sz="1700" b="1" dirty="0" err="1">
                <a:solidFill>
                  <a:srgbClr val="0000CC"/>
                </a:solidFill>
              </a:rPr>
              <a:t>reduces</a:t>
            </a:r>
            <a:r>
              <a:rPr lang="it-IT" sz="1700" b="1" dirty="0">
                <a:solidFill>
                  <a:srgbClr val="0000CC"/>
                </a:solidFill>
              </a:rPr>
              <a:t> in the North West; living in a city </a:t>
            </a:r>
            <a:r>
              <a:rPr lang="it-IT" sz="1700" b="1" dirty="0" err="1">
                <a:solidFill>
                  <a:srgbClr val="0000CC"/>
                </a:solidFill>
              </a:rPr>
              <a:t>increases</a:t>
            </a:r>
            <a:r>
              <a:rPr lang="it-IT" sz="1700" b="1" dirty="0">
                <a:solidFill>
                  <a:srgbClr val="0000CC"/>
                </a:solidFill>
              </a:rPr>
              <a:t> the share of </a:t>
            </a:r>
            <a:r>
              <a:rPr lang="it-IT" sz="1700" b="1" dirty="0" err="1">
                <a:solidFill>
                  <a:srgbClr val="0000CC"/>
                </a:solidFill>
              </a:rPr>
              <a:t>NEETs</a:t>
            </a:r>
            <a:r>
              <a:rPr lang="it-IT" sz="1700" b="1" dirty="0">
                <a:solidFill>
                  <a:srgbClr val="0000CC"/>
                </a:solidFill>
              </a:rPr>
              <a:t>  </a:t>
            </a:r>
            <a:r>
              <a:rPr lang="it-IT" sz="1700" b="1" dirty="0" err="1">
                <a:solidFill>
                  <a:srgbClr val="0000CC"/>
                </a:solidFill>
              </a:rPr>
              <a:t>everywhere</a:t>
            </a:r>
            <a:r>
              <a:rPr lang="it-IT" sz="1700" b="1" dirty="0">
                <a:solidFill>
                  <a:srgbClr val="0000CC"/>
                </a:solidFill>
              </a:rPr>
              <a:t> with the </a:t>
            </a:r>
            <a:r>
              <a:rPr lang="it-IT" sz="1700" b="1" dirty="0" err="1">
                <a:solidFill>
                  <a:srgbClr val="0000CC"/>
                </a:solidFill>
              </a:rPr>
              <a:t>exception</a:t>
            </a:r>
            <a:r>
              <a:rPr lang="it-IT" sz="1700" b="1" dirty="0">
                <a:solidFill>
                  <a:srgbClr val="0000CC"/>
                </a:solidFill>
              </a:rPr>
              <a:t> of the North West</a:t>
            </a:r>
            <a:endParaRPr kumimoji="0" lang="it-IT" sz="17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it-IT" sz="10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lang="it-IT" sz="1000" b="1" dirty="0">
              <a:solidFill>
                <a:srgbClr val="0000CC"/>
              </a:solidFill>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it-IT" sz="10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en-GB" sz="1000" b="1" i="0" u="none" strike="noStrike" kern="1200" cap="none" spc="0" normalizeH="0" baseline="0" noProof="0" dirty="0">
              <a:ln>
                <a:noFill/>
              </a:ln>
              <a:solidFill>
                <a:srgbClr val="0000CC"/>
              </a:solidFill>
              <a:effectLst/>
              <a:uLnTx/>
              <a:uFillTx/>
              <a:latin typeface="+mn-lt"/>
              <a:ea typeface="+mn-ea"/>
              <a:cs typeface="+mn-cs"/>
            </a:endParaRPr>
          </a:p>
        </p:txBody>
      </p:sp>
      <p:sp>
        <p:nvSpPr>
          <p:cNvPr id="12" name="Segnaposto numero diapositiva 11"/>
          <p:cNvSpPr>
            <a:spLocks noGrp="1"/>
          </p:cNvSpPr>
          <p:nvPr>
            <p:ph type="sldNum" sz="quarter" idx="12"/>
          </p:nvPr>
        </p:nvSpPr>
        <p:spPr/>
        <p:txBody>
          <a:bodyPr/>
          <a:lstStyle/>
          <a:p>
            <a:fld id="{6D22F896-40B5-4ADD-8801-0D06FADFA095}" type="slidenum">
              <a:rPr lang="en-US" smtClean="0"/>
              <a:pPr/>
              <a:t>24</a:t>
            </a:fld>
            <a:endParaRPr lang="en-US" dirty="0"/>
          </a:p>
        </p:txBody>
      </p:sp>
      <p:graphicFrame>
        <p:nvGraphicFramePr>
          <p:cNvPr id="3" name="Tabella 2">
            <a:extLst>
              <a:ext uri="{FF2B5EF4-FFF2-40B4-BE49-F238E27FC236}">
                <a16:creationId xmlns:a16="http://schemas.microsoft.com/office/drawing/2014/main" id="{B271C40C-438F-4AA7-9C19-22DD0EDB687D}"/>
              </a:ext>
            </a:extLst>
          </p:cNvPr>
          <p:cNvGraphicFramePr>
            <a:graphicFrameLocks noGrp="1"/>
          </p:cNvGraphicFramePr>
          <p:nvPr>
            <p:extLst>
              <p:ext uri="{D42A27DB-BD31-4B8C-83A1-F6EECF244321}">
                <p14:modId xmlns:p14="http://schemas.microsoft.com/office/powerpoint/2010/main" val="353033278"/>
              </p:ext>
            </p:extLst>
          </p:nvPr>
        </p:nvGraphicFramePr>
        <p:xfrm>
          <a:off x="3023418" y="228600"/>
          <a:ext cx="8981123" cy="5060188"/>
        </p:xfrm>
        <a:graphic>
          <a:graphicData uri="http://schemas.openxmlformats.org/drawingml/2006/table">
            <a:tbl>
              <a:tblPr firstRow="1" firstCol="1" bandRow="1">
                <a:tableStyleId>{5C22544A-7EE6-4342-B048-85BDC9FD1C3A}</a:tableStyleId>
              </a:tblPr>
              <a:tblGrid>
                <a:gridCol w="2757950">
                  <a:extLst>
                    <a:ext uri="{9D8B030D-6E8A-4147-A177-3AD203B41FA5}">
                      <a16:colId xmlns:a16="http://schemas.microsoft.com/office/drawing/2014/main" val="2601669096"/>
                    </a:ext>
                  </a:extLst>
                </a:gridCol>
                <a:gridCol w="1392617">
                  <a:extLst>
                    <a:ext uri="{9D8B030D-6E8A-4147-A177-3AD203B41FA5}">
                      <a16:colId xmlns:a16="http://schemas.microsoft.com/office/drawing/2014/main" val="1865513186"/>
                    </a:ext>
                  </a:extLst>
                </a:gridCol>
                <a:gridCol w="1190085">
                  <a:extLst>
                    <a:ext uri="{9D8B030D-6E8A-4147-A177-3AD203B41FA5}">
                      <a16:colId xmlns:a16="http://schemas.microsoft.com/office/drawing/2014/main" val="1074457525"/>
                    </a:ext>
                  </a:extLst>
                </a:gridCol>
                <a:gridCol w="1345928">
                  <a:extLst>
                    <a:ext uri="{9D8B030D-6E8A-4147-A177-3AD203B41FA5}">
                      <a16:colId xmlns:a16="http://schemas.microsoft.com/office/drawing/2014/main" val="2426222032"/>
                    </a:ext>
                  </a:extLst>
                </a:gridCol>
                <a:gridCol w="1147582">
                  <a:extLst>
                    <a:ext uri="{9D8B030D-6E8A-4147-A177-3AD203B41FA5}">
                      <a16:colId xmlns:a16="http://schemas.microsoft.com/office/drawing/2014/main" val="3345192758"/>
                    </a:ext>
                  </a:extLst>
                </a:gridCol>
                <a:gridCol w="1146961">
                  <a:extLst>
                    <a:ext uri="{9D8B030D-6E8A-4147-A177-3AD203B41FA5}">
                      <a16:colId xmlns:a16="http://schemas.microsoft.com/office/drawing/2014/main" val="2041793047"/>
                    </a:ext>
                  </a:extLst>
                </a:gridCol>
              </a:tblGrid>
              <a:tr h="274051">
                <a:tc>
                  <a:txBody>
                    <a:bodyPr/>
                    <a:lstStyle/>
                    <a:p>
                      <a:pPr>
                        <a:lnSpc>
                          <a:spcPct val="115000"/>
                        </a:lnSpc>
                        <a:spcAft>
                          <a:spcPts val="0"/>
                        </a:spcAft>
                      </a:pPr>
                      <a:r>
                        <a:rPr lang="en-GB" sz="1800" dirty="0">
                          <a:effectLst/>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ITC </a:t>
                      </a:r>
                    </a:p>
                    <a:p>
                      <a:pPr algn="ctr">
                        <a:lnSpc>
                          <a:spcPct val="115000"/>
                        </a:lnSpc>
                        <a:spcAft>
                          <a:spcPts val="0"/>
                        </a:spcAft>
                      </a:pPr>
                      <a:r>
                        <a:rPr lang="it-IT" sz="1800" dirty="0">
                          <a:effectLst/>
                        </a:rPr>
                        <a:t>North West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ITH </a:t>
                      </a:r>
                    </a:p>
                    <a:p>
                      <a:pPr algn="ctr">
                        <a:lnSpc>
                          <a:spcPct val="115000"/>
                        </a:lnSpc>
                        <a:spcAft>
                          <a:spcPts val="0"/>
                        </a:spcAft>
                      </a:pPr>
                      <a:r>
                        <a:rPr lang="it-IT" sz="1800" dirty="0">
                          <a:effectLst/>
                        </a:rPr>
                        <a:t>North East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ITI </a:t>
                      </a:r>
                    </a:p>
                    <a:p>
                      <a:pPr algn="ctr">
                        <a:lnSpc>
                          <a:spcPct val="115000"/>
                        </a:lnSpc>
                        <a:spcAft>
                          <a:spcPts val="0"/>
                        </a:spcAft>
                      </a:pPr>
                      <a:r>
                        <a:rPr lang="it-IT" sz="1800" dirty="0">
                          <a:effectLst/>
                        </a:rPr>
                        <a:t>Centre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ITF </a:t>
                      </a:r>
                    </a:p>
                    <a:p>
                      <a:pPr algn="ctr">
                        <a:lnSpc>
                          <a:spcPct val="115000"/>
                        </a:lnSpc>
                        <a:spcAft>
                          <a:spcPts val="0"/>
                        </a:spcAft>
                      </a:pPr>
                      <a:r>
                        <a:rPr lang="it-IT" sz="1800" dirty="0">
                          <a:effectLst/>
                        </a:rPr>
                        <a:t>South</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ITG </a:t>
                      </a:r>
                    </a:p>
                    <a:p>
                      <a:pPr algn="ctr">
                        <a:lnSpc>
                          <a:spcPct val="115000"/>
                        </a:lnSpc>
                        <a:spcAft>
                          <a:spcPts val="0"/>
                        </a:spcAft>
                      </a:pPr>
                      <a:r>
                        <a:rPr lang="it-IT" sz="1800" dirty="0" err="1">
                          <a:effectLst/>
                        </a:rPr>
                        <a:t>Isles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4679269"/>
                  </a:ext>
                </a:extLst>
              </a:tr>
              <a:tr h="274051">
                <a:tc>
                  <a:txBody>
                    <a:bodyPr/>
                    <a:lstStyle/>
                    <a:p>
                      <a:pPr>
                        <a:lnSpc>
                          <a:spcPct val="115000"/>
                        </a:lnSpc>
                        <a:spcAft>
                          <a:spcPts val="0"/>
                        </a:spcAft>
                      </a:pPr>
                      <a:r>
                        <a:rPr lang="it-IT" sz="1800">
                          <a:effectLst/>
                        </a:rPr>
                        <a:t>Entrepreneurial rate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-0.0131</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0.0228</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-0.0155</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-0.0552</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-0.0533</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357358"/>
                  </a:ext>
                </a:extLst>
              </a:tr>
              <a:tr h="274051">
                <a:tc>
                  <a:txBody>
                    <a:bodyPr/>
                    <a:lstStyle/>
                    <a:p>
                      <a:pPr>
                        <a:lnSpc>
                          <a:spcPct val="115000"/>
                        </a:lnSpc>
                        <a:spcAft>
                          <a:spcPts val="0"/>
                        </a:spcAft>
                      </a:pPr>
                      <a:r>
                        <a:rPr lang="it-IT" sz="1800" dirty="0">
                          <a:effectLst/>
                        </a:rPr>
                        <a:t>High-tech </a:t>
                      </a:r>
                      <a:r>
                        <a:rPr lang="it-IT" sz="1800" dirty="0" err="1">
                          <a:effectLst/>
                        </a:rPr>
                        <a:t>employees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-0.0635</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-0.0873</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-0.0744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-0.0634</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-0.3118</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70874699"/>
                  </a:ext>
                </a:extLst>
              </a:tr>
              <a:tr h="274051">
                <a:tc>
                  <a:txBody>
                    <a:bodyPr/>
                    <a:lstStyle/>
                    <a:p>
                      <a:pPr>
                        <a:lnSpc>
                          <a:spcPct val="115000"/>
                        </a:lnSpc>
                        <a:spcAft>
                          <a:spcPts val="0"/>
                        </a:spcAft>
                      </a:pPr>
                      <a:r>
                        <a:rPr lang="it-IT" sz="1800" dirty="0" err="1">
                          <a:effectLst/>
                        </a:rPr>
                        <a:t>Attractiveness</a:t>
                      </a:r>
                      <a:r>
                        <a:rPr lang="it-IT" sz="1800" dirty="0">
                          <a:effectLst/>
                        </a:rPr>
                        <a:t> index</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0.0007</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0.0258</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-0.0392</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-0.0107</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0.0018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7900102"/>
                  </a:ext>
                </a:extLst>
              </a:tr>
              <a:tr h="274051">
                <a:tc>
                  <a:txBody>
                    <a:bodyPr/>
                    <a:lstStyle/>
                    <a:p>
                      <a:pPr>
                        <a:lnSpc>
                          <a:spcPct val="115000"/>
                        </a:lnSpc>
                        <a:spcAft>
                          <a:spcPts val="0"/>
                        </a:spcAft>
                      </a:pPr>
                      <a:r>
                        <a:rPr lang="it-IT" sz="1800" dirty="0" err="1">
                          <a:effectLst/>
                        </a:rPr>
                        <a:t>Numeracy</a:t>
                      </a:r>
                      <a:r>
                        <a:rPr lang="it-IT" sz="1800" dirty="0">
                          <a:effectLst/>
                        </a:rPr>
                        <a:t> </a:t>
                      </a:r>
                      <a:r>
                        <a:rPr lang="it-IT" sz="1800" dirty="0" err="1">
                          <a:effectLst/>
                        </a:rPr>
                        <a:t>competencies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-0.1860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-0.0818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-0.5206</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-0.2202</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0.0626</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54109554"/>
                  </a:ext>
                </a:extLst>
              </a:tr>
              <a:tr h="274051">
                <a:tc>
                  <a:txBody>
                    <a:bodyPr/>
                    <a:lstStyle/>
                    <a:p>
                      <a:pPr>
                        <a:lnSpc>
                          <a:spcPct val="115000"/>
                        </a:lnSpc>
                        <a:spcAft>
                          <a:spcPts val="0"/>
                        </a:spcAft>
                      </a:pPr>
                      <a:r>
                        <a:rPr lang="it-IT" sz="1800" dirty="0">
                          <a:effectLst/>
                        </a:rPr>
                        <a:t>Young </a:t>
                      </a:r>
                      <a:r>
                        <a:rPr lang="it-IT" sz="1800" dirty="0" err="1">
                          <a:effectLst/>
                        </a:rPr>
                        <a:t>teachers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11.6646</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-21.8505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-46.8608</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-16.0133</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29.4744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2665132"/>
                  </a:ext>
                </a:extLst>
              </a:tr>
              <a:tr h="274051">
                <a:tc>
                  <a:txBody>
                    <a:bodyPr/>
                    <a:lstStyle/>
                    <a:p>
                      <a:pPr>
                        <a:lnSpc>
                          <a:spcPct val="115000"/>
                        </a:lnSpc>
                        <a:spcAft>
                          <a:spcPts val="0"/>
                        </a:spcAft>
                      </a:pPr>
                      <a:r>
                        <a:rPr lang="it-IT" sz="1800" dirty="0" err="1">
                          <a:effectLst/>
                        </a:rPr>
                        <a:t>Continuous</a:t>
                      </a:r>
                      <a:r>
                        <a:rPr lang="it-IT" sz="1800" dirty="0">
                          <a:effectLst/>
                        </a:rPr>
                        <a:t> </a:t>
                      </a:r>
                      <a:r>
                        <a:rPr lang="it-IT" sz="1800" dirty="0" err="1">
                          <a:effectLst/>
                        </a:rPr>
                        <a:t>participation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-0.2989</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0.1889</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-0.3895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-0.4164</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-0.2891</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5009493"/>
                  </a:ext>
                </a:extLst>
              </a:tr>
              <a:tr h="274051">
                <a:tc>
                  <a:txBody>
                    <a:bodyPr/>
                    <a:lstStyle/>
                    <a:p>
                      <a:pPr>
                        <a:lnSpc>
                          <a:spcPct val="115000"/>
                        </a:lnSpc>
                        <a:spcAft>
                          <a:spcPts val="0"/>
                        </a:spcAft>
                      </a:pPr>
                      <a:r>
                        <a:rPr lang="it-IT" sz="1800" dirty="0">
                          <a:effectLst/>
                        </a:rPr>
                        <a:t>City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-0.5308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2.0776</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2.3107*</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2.8827</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4.0214</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31483259"/>
                  </a:ext>
                </a:extLst>
              </a:tr>
              <a:tr h="274051">
                <a:tc>
                  <a:txBody>
                    <a:bodyPr/>
                    <a:lstStyle/>
                    <a:p>
                      <a:pPr>
                        <a:lnSpc>
                          <a:spcPct val="115000"/>
                        </a:lnSpc>
                        <a:spcAft>
                          <a:spcPts val="0"/>
                        </a:spcAft>
                      </a:pPr>
                      <a:r>
                        <a:rPr lang="it-IT" sz="1800" dirty="0">
                          <a:effectLst/>
                        </a:rPr>
                        <a:t>Town (</a:t>
                      </a:r>
                      <a:r>
                        <a:rPr lang="it-IT" sz="1800" dirty="0" err="1">
                          <a:effectLst/>
                        </a:rPr>
                        <a:t>interm</a:t>
                      </a:r>
                      <a:r>
                        <a:rPr lang="it-IT" sz="1800" dirty="0">
                          <a:effectLst/>
                        </a:rPr>
                        <a:t>. </a:t>
                      </a:r>
                      <a:r>
                        <a:rPr lang="it-IT" sz="1800" dirty="0" err="1">
                          <a:effectLst/>
                        </a:rPr>
                        <a:t>Urbaniz</a:t>
                      </a:r>
                      <a:r>
                        <a:rPr lang="it-IT" sz="1800" dirty="0">
                          <a:effectLst/>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-0.8836</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-0.0673</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0.4948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a:effectLst/>
                        </a:rPr>
                        <a:t>-0.3734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1.0207</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87962663"/>
                  </a:ext>
                </a:extLst>
              </a:tr>
              <a:tr h="274051">
                <a:tc>
                  <a:txBody>
                    <a:bodyPr/>
                    <a:lstStyle/>
                    <a:p>
                      <a:pPr>
                        <a:lnSpc>
                          <a:spcPct val="115000"/>
                        </a:lnSpc>
                        <a:spcAft>
                          <a:spcPts val="0"/>
                        </a:spcAft>
                      </a:pPr>
                      <a:r>
                        <a:rPr lang="it-IT" sz="1800">
                          <a:effectLst/>
                        </a:rPr>
                        <a:t>_cons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70.9072</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44.3422</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148.5309</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86.5594</a:t>
                      </a:r>
                      <a:r>
                        <a:rPr lang="it-IT" sz="1800" baseline="30000" dirty="0">
                          <a:effectLst/>
                        </a:rPr>
                        <a:t>***</a:t>
                      </a:r>
                      <a:endParaRPr lang="it-IT" sz="18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800" dirty="0">
                          <a:effectLst/>
                        </a:rPr>
                        <a:t>29.0466</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2927988"/>
                  </a:ext>
                </a:extLst>
              </a:tr>
              <a:tr h="274051">
                <a:tc>
                  <a:txBody>
                    <a:bodyPr/>
                    <a:lstStyle/>
                    <a:p>
                      <a:pPr>
                        <a:lnSpc>
                          <a:spcPct val="115000"/>
                        </a:lnSpc>
                        <a:spcAft>
                          <a:spcPts val="0"/>
                        </a:spcAft>
                      </a:pPr>
                      <a:r>
                        <a:rPr lang="it-IT" sz="1800">
                          <a:effectLst/>
                        </a:rPr>
                        <a:t>Var(const)</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23.96</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1.98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4.77</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1.29</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5.41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41527145"/>
                  </a:ext>
                </a:extLst>
              </a:tr>
              <a:tr h="274051">
                <a:tc>
                  <a:txBody>
                    <a:bodyPr/>
                    <a:lstStyle/>
                    <a:p>
                      <a:pPr>
                        <a:lnSpc>
                          <a:spcPct val="115000"/>
                        </a:lnSpc>
                        <a:spcAft>
                          <a:spcPts val="0"/>
                        </a:spcAft>
                      </a:pPr>
                      <a:r>
                        <a:rPr lang="it-IT" sz="1800">
                          <a:effectLst/>
                        </a:rPr>
                        <a:t>Var(resid)</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48.15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17.04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20.26</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28.35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27.46</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1892866"/>
                  </a:ext>
                </a:extLst>
              </a:tr>
              <a:tr h="274051">
                <a:tc>
                  <a:txBody>
                    <a:bodyPr/>
                    <a:lstStyle/>
                    <a:p>
                      <a:pPr>
                        <a:lnSpc>
                          <a:spcPct val="115000"/>
                        </a:lnSpc>
                        <a:spcAft>
                          <a:spcPts val="0"/>
                        </a:spcAft>
                      </a:pPr>
                      <a:r>
                        <a:rPr lang="it-IT" sz="1800">
                          <a:effectLst/>
                        </a:rPr>
                        <a:t>N. obs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2972</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1397</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954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1758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654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9590231"/>
                  </a:ext>
                </a:extLst>
              </a:tr>
              <a:tr h="274051">
                <a:tc>
                  <a:txBody>
                    <a:bodyPr/>
                    <a:lstStyle/>
                    <a:p>
                      <a:pPr>
                        <a:lnSpc>
                          <a:spcPct val="115000"/>
                        </a:lnSpc>
                        <a:spcAft>
                          <a:spcPts val="0"/>
                        </a:spcAft>
                      </a:pPr>
                      <a:r>
                        <a:rPr lang="it-IT" sz="1800">
                          <a:effectLst/>
                        </a:rPr>
                        <a:t>N. groups</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22</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22</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13</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238384"/>
                  </a:ext>
                </a:extLst>
              </a:tr>
              <a:tr h="274051">
                <a:tc>
                  <a:txBody>
                    <a:bodyPr/>
                    <a:lstStyle/>
                    <a:p>
                      <a:pPr>
                        <a:lnSpc>
                          <a:spcPct val="115000"/>
                        </a:lnSpc>
                        <a:spcAft>
                          <a:spcPts val="0"/>
                        </a:spcAft>
                      </a:pPr>
                      <a:r>
                        <a:rPr lang="it-IT" sz="1800">
                          <a:effectLst/>
                        </a:rPr>
                        <a:t>AIC</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20069.29</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7990.68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5650.25</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10923.51</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4073.04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5066057"/>
                  </a:ext>
                </a:extLst>
              </a:tr>
              <a:tr h="274051">
                <a:tc>
                  <a:txBody>
                    <a:bodyPr/>
                    <a:lstStyle/>
                    <a:p>
                      <a:pPr>
                        <a:lnSpc>
                          <a:spcPct val="115000"/>
                        </a:lnSpc>
                        <a:spcAft>
                          <a:spcPts val="0"/>
                        </a:spcAft>
                      </a:pPr>
                      <a:r>
                        <a:rPr lang="it-IT" sz="1800">
                          <a:effectLst/>
                        </a:rPr>
                        <a:t>ICC</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a:effectLst/>
                        </a:rPr>
                        <a:t>0.332</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0.104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0.191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0.043</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800" dirty="0">
                          <a:effectLst/>
                        </a:rPr>
                        <a:t>0.165</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73310993"/>
                  </a:ext>
                </a:extLst>
              </a:tr>
            </a:tbl>
          </a:graphicData>
        </a:graphic>
      </p:graphicFrame>
      <p:sp>
        <p:nvSpPr>
          <p:cNvPr id="10" name="Titolo 1">
            <a:extLst>
              <a:ext uri="{FF2B5EF4-FFF2-40B4-BE49-F238E27FC236}">
                <a16:creationId xmlns:a16="http://schemas.microsoft.com/office/drawing/2014/main" id="{46A9F415-F95A-42B2-AAAD-52D1040D69C7}"/>
              </a:ext>
            </a:extLst>
          </p:cNvPr>
          <p:cNvSpPr txBox="1">
            <a:spLocks/>
          </p:cNvSpPr>
          <p:nvPr/>
        </p:nvSpPr>
        <p:spPr>
          <a:xfrm>
            <a:off x="-486660" y="3455289"/>
            <a:ext cx="3872839" cy="116680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200" kern="1200" cap="all" baseline="0">
                <a:solidFill>
                  <a:schemeClr val="tx1"/>
                </a:solidFill>
                <a:effectLst/>
                <a:latin typeface="+mj-lt"/>
                <a:ea typeface="+mj-ea"/>
                <a:cs typeface="+mj-cs"/>
              </a:defRPr>
            </a:lvl1pPr>
          </a:lstStyle>
          <a:p>
            <a:r>
              <a:rPr lang="en-GB" sz="5000" b="1" cap="none" dirty="0">
                <a:solidFill>
                  <a:srgbClr val="002060"/>
                </a:solidFill>
              </a:rPr>
              <a:t> </a:t>
            </a:r>
            <a:r>
              <a:rPr lang="en-GB" sz="2700" b="1" dirty="0">
                <a:solidFill>
                  <a:srgbClr val="0000CC"/>
                </a:solidFill>
              </a:rPr>
              <a:t>Determinants of </a:t>
            </a:r>
            <a:br>
              <a:rPr lang="en-GB" sz="2700" b="1" dirty="0">
                <a:solidFill>
                  <a:srgbClr val="0000CC"/>
                </a:solidFill>
              </a:rPr>
            </a:br>
            <a:r>
              <a:rPr lang="en-GB" sz="2700" b="1" dirty="0">
                <a:solidFill>
                  <a:srgbClr val="0000CC"/>
                </a:solidFill>
              </a:rPr>
              <a:t>NEETs </a:t>
            </a:r>
            <a:br>
              <a:rPr lang="en-GB" sz="2700" b="1" dirty="0">
                <a:solidFill>
                  <a:srgbClr val="0000CC"/>
                </a:solidFill>
              </a:rPr>
            </a:br>
            <a:r>
              <a:rPr lang="en-GB" sz="2700" b="1" dirty="0">
                <a:solidFill>
                  <a:srgbClr val="0000CC"/>
                </a:solidFill>
              </a:rPr>
              <a:t>Italy </a:t>
            </a:r>
            <a:br>
              <a:rPr lang="en-GB" sz="3000" b="1" dirty="0">
                <a:solidFill>
                  <a:srgbClr val="0000CC"/>
                </a:solidFill>
              </a:rPr>
            </a:br>
            <a:r>
              <a:rPr lang="en-GB" sz="1800" b="1" dirty="0">
                <a:solidFill>
                  <a:srgbClr val="0000CC"/>
                </a:solidFill>
              </a:rPr>
              <a:t>(municipalities and </a:t>
            </a:r>
          </a:p>
          <a:p>
            <a:r>
              <a:rPr lang="en-GB" sz="1800" b="1" dirty="0">
                <a:solidFill>
                  <a:srgbClr val="0000CC"/>
                </a:solidFill>
              </a:rPr>
              <a:t>provinces by NUTS1 areas)</a:t>
            </a:r>
            <a:br>
              <a:rPr lang="en-GB" sz="1800" b="1" dirty="0">
                <a:solidFill>
                  <a:srgbClr val="0000CC"/>
                </a:solidFill>
              </a:rPr>
            </a:br>
            <a:br>
              <a:rPr lang="en-GB" sz="1800" b="1" dirty="0">
                <a:solidFill>
                  <a:srgbClr val="0000CC"/>
                </a:solidFill>
              </a:rPr>
            </a:br>
            <a:br>
              <a:rPr lang="en-GB" sz="3000" dirty="0"/>
            </a:br>
            <a:endParaRPr lang="en-GB" sz="3000" dirty="0"/>
          </a:p>
          <a:p>
            <a:endParaRPr lang="en-GB" sz="3000" b="1" cap="none" dirty="0">
              <a:solidFill>
                <a:srgbClr val="FF0000"/>
              </a:solidFill>
            </a:endParaRPr>
          </a:p>
          <a:p>
            <a:r>
              <a:rPr lang="en-GB" sz="2500" b="1" cap="none" dirty="0">
                <a:solidFill>
                  <a:srgbClr val="FF0000"/>
                </a:solidFill>
              </a:rPr>
              <a:t>relevant differences:</a:t>
            </a:r>
            <a:endParaRPr lang="it-IT" sz="2500" b="1" cap="none" dirty="0">
              <a:solidFill>
                <a:srgbClr val="FF0000"/>
              </a:solidFill>
            </a:endParaRPr>
          </a:p>
        </p:txBody>
      </p:sp>
    </p:spTree>
    <p:extLst>
      <p:ext uri="{BB962C8B-B14F-4D97-AF65-F5344CB8AC3E}">
        <p14:creationId xmlns:p14="http://schemas.microsoft.com/office/powerpoint/2010/main" val="359563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12192000" cy="457200"/>
          </a:xfrm>
          <a:prstGeom prst="rect">
            <a:avLst/>
          </a:prstGeom>
          <a:solidFill>
            <a:srgbClr val="FFFFFF"/>
          </a:solid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it-IT"/>
          </a:p>
        </p:txBody>
      </p:sp>
      <p:sp>
        <p:nvSpPr>
          <p:cNvPr id="3075" name="Rectangle 3"/>
          <p:cNvSpPr>
            <a:spLocks noChangeArrowheads="1"/>
          </p:cNvSpPr>
          <p:nvPr/>
        </p:nvSpPr>
        <p:spPr bwMode="auto">
          <a:xfrm>
            <a:off x="0" y="819150"/>
            <a:ext cx="12192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a:ln>
                <a:noFill/>
              </a:ln>
              <a:solidFill>
                <a:schemeClr val="tx1"/>
              </a:solidFill>
              <a:effectLst/>
              <a:latin typeface="Arial" pitchFamily="34" charset="0"/>
              <a:cs typeface="Arial" pitchFamily="34" charset="0"/>
            </a:endParaRPr>
          </a:p>
        </p:txBody>
      </p:sp>
      <p:sp>
        <p:nvSpPr>
          <p:cNvPr id="12" name="Segnaposto numero diapositiva 11"/>
          <p:cNvSpPr>
            <a:spLocks noGrp="1"/>
          </p:cNvSpPr>
          <p:nvPr>
            <p:ph type="sldNum" sz="quarter" idx="12"/>
          </p:nvPr>
        </p:nvSpPr>
        <p:spPr/>
        <p:txBody>
          <a:bodyPr/>
          <a:lstStyle/>
          <a:p>
            <a:fld id="{6D22F896-40B5-4ADD-8801-0D06FADFA095}" type="slidenum">
              <a:rPr lang="en-US" smtClean="0"/>
              <a:pPr/>
              <a:t>25</a:t>
            </a:fld>
            <a:endParaRPr lang="en-US" dirty="0"/>
          </a:p>
        </p:txBody>
      </p:sp>
      <p:graphicFrame>
        <p:nvGraphicFramePr>
          <p:cNvPr id="4" name="Tabella 3">
            <a:extLst>
              <a:ext uri="{FF2B5EF4-FFF2-40B4-BE49-F238E27FC236}">
                <a16:creationId xmlns:a16="http://schemas.microsoft.com/office/drawing/2014/main" id="{EE1E7585-1155-485C-AF74-F741657F116C}"/>
              </a:ext>
            </a:extLst>
          </p:cNvPr>
          <p:cNvGraphicFramePr>
            <a:graphicFrameLocks noGrp="1"/>
          </p:cNvGraphicFramePr>
          <p:nvPr>
            <p:extLst>
              <p:ext uri="{D42A27DB-BD31-4B8C-83A1-F6EECF244321}">
                <p14:modId xmlns:p14="http://schemas.microsoft.com/office/powerpoint/2010/main" val="3133821707"/>
              </p:ext>
            </p:extLst>
          </p:nvPr>
        </p:nvGraphicFramePr>
        <p:xfrm>
          <a:off x="3651472" y="288279"/>
          <a:ext cx="7785353" cy="5148210"/>
        </p:xfrm>
        <a:graphic>
          <a:graphicData uri="http://schemas.openxmlformats.org/drawingml/2006/table">
            <a:tbl>
              <a:tblPr firstRow="1" firstCol="1" bandRow="1">
                <a:tableStyleId>{5C22544A-7EE6-4342-B048-85BDC9FD1C3A}</a:tableStyleId>
              </a:tblPr>
              <a:tblGrid>
                <a:gridCol w="2542413">
                  <a:extLst>
                    <a:ext uri="{9D8B030D-6E8A-4147-A177-3AD203B41FA5}">
                      <a16:colId xmlns:a16="http://schemas.microsoft.com/office/drawing/2014/main" val="2785970811"/>
                    </a:ext>
                  </a:extLst>
                </a:gridCol>
                <a:gridCol w="1146332">
                  <a:extLst>
                    <a:ext uri="{9D8B030D-6E8A-4147-A177-3AD203B41FA5}">
                      <a16:colId xmlns:a16="http://schemas.microsoft.com/office/drawing/2014/main" val="2131754863"/>
                    </a:ext>
                  </a:extLst>
                </a:gridCol>
                <a:gridCol w="1024152">
                  <a:extLst>
                    <a:ext uri="{9D8B030D-6E8A-4147-A177-3AD203B41FA5}">
                      <a16:colId xmlns:a16="http://schemas.microsoft.com/office/drawing/2014/main" val="175450949"/>
                    </a:ext>
                  </a:extLst>
                </a:gridCol>
                <a:gridCol w="1024152">
                  <a:extLst>
                    <a:ext uri="{9D8B030D-6E8A-4147-A177-3AD203B41FA5}">
                      <a16:colId xmlns:a16="http://schemas.microsoft.com/office/drawing/2014/main" val="3382156829"/>
                    </a:ext>
                  </a:extLst>
                </a:gridCol>
                <a:gridCol w="1024152">
                  <a:extLst>
                    <a:ext uri="{9D8B030D-6E8A-4147-A177-3AD203B41FA5}">
                      <a16:colId xmlns:a16="http://schemas.microsoft.com/office/drawing/2014/main" val="2233352908"/>
                    </a:ext>
                  </a:extLst>
                </a:gridCol>
                <a:gridCol w="1024152">
                  <a:extLst>
                    <a:ext uri="{9D8B030D-6E8A-4147-A177-3AD203B41FA5}">
                      <a16:colId xmlns:a16="http://schemas.microsoft.com/office/drawing/2014/main" val="3680512749"/>
                    </a:ext>
                  </a:extLst>
                </a:gridCol>
              </a:tblGrid>
              <a:tr h="272834">
                <a:tc>
                  <a:txBody>
                    <a:bodyPr/>
                    <a:lstStyle/>
                    <a:p>
                      <a:pPr>
                        <a:lnSpc>
                          <a:spcPct val="115000"/>
                        </a:lnSpc>
                        <a:spcAft>
                          <a:spcPts val="0"/>
                        </a:spcAft>
                      </a:pPr>
                      <a:r>
                        <a:rPr lang="en-GB" sz="1500" dirty="0">
                          <a:effectLst/>
                        </a:rPr>
                        <a:t> </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ITC </a:t>
                      </a:r>
                    </a:p>
                    <a:p>
                      <a:pPr algn="ctr">
                        <a:lnSpc>
                          <a:spcPct val="115000"/>
                        </a:lnSpc>
                        <a:spcAft>
                          <a:spcPts val="0"/>
                        </a:spcAft>
                      </a:pPr>
                      <a:r>
                        <a:rPr lang="it-IT" sz="1500" dirty="0">
                          <a:effectLst/>
                        </a:rPr>
                        <a:t>North West</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ITH </a:t>
                      </a:r>
                    </a:p>
                    <a:p>
                      <a:pPr algn="ctr">
                        <a:lnSpc>
                          <a:spcPct val="115000"/>
                        </a:lnSpc>
                        <a:spcAft>
                          <a:spcPts val="0"/>
                        </a:spcAft>
                      </a:pPr>
                      <a:r>
                        <a:rPr lang="it-IT" sz="1500" dirty="0">
                          <a:effectLst/>
                        </a:rPr>
                        <a:t>North East</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ITI </a:t>
                      </a:r>
                    </a:p>
                    <a:p>
                      <a:pPr algn="ctr">
                        <a:lnSpc>
                          <a:spcPct val="115000"/>
                        </a:lnSpc>
                        <a:spcAft>
                          <a:spcPts val="0"/>
                        </a:spcAft>
                      </a:pPr>
                      <a:r>
                        <a:rPr lang="it-IT" sz="1500" dirty="0">
                          <a:effectLst/>
                        </a:rPr>
                        <a:t>Centre</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ITF </a:t>
                      </a:r>
                    </a:p>
                    <a:p>
                      <a:pPr algn="ctr">
                        <a:lnSpc>
                          <a:spcPct val="115000"/>
                        </a:lnSpc>
                        <a:spcAft>
                          <a:spcPts val="0"/>
                        </a:spcAft>
                      </a:pPr>
                      <a:r>
                        <a:rPr lang="it-IT" sz="1500" dirty="0">
                          <a:effectLst/>
                        </a:rPr>
                        <a:t>South</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ITG </a:t>
                      </a:r>
                    </a:p>
                    <a:p>
                      <a:pPr algn="ctr">
                        <a:lnSpc>
                          <a:spcPct val="115000"/>
                        </a:lnSpc>
                        <a:spcAft>
                          <a:spcPts val="0"/>
                        </a:spcAft>
                      </a:pPr>
                      <a:r>
                        <a:rPr lang="it-IT" sz="1500" dirty="0" err="1">
                          <a:effectLst/>
                        </a:rPr>
                        <a:t>Isles</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1640933"/>
                  </a:ext>
                </a:extLst>
              </a:tr>
              <a:tr h="272834">
                <a:tc>
                  <a:txBody>
                    <a:bodyPr/>
                    <a:lstStyle/>
                    <a:p>
                      <a:pPr>
                        <a:lnSpc>
                          <a:spcPct val="115000"/>
                        </a:lnSpc>
                        <a:spcAft>
                          <a:spcPts val="0"/>
                        </a:spcAft>
                      </a:pPr>
                      <a:r>
                        <a:rPr lang="it-IT" sz="1500">
                          <a:effectLst/>
                        </a:rPr>
                        <a:t>Entrepreneurial rate</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-0.0137</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0.0228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-0.0131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-0.0550</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-0.0526</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9273307"/>
                  </a:ext>
                </a:extLst>
              </a:tr>
              <a:tr h="272834">
                <a:tc>
                  <a:txBody>
                    <a:bodyPr/>
                    <a:lstStyle/>
                    <a:p>
                      <a:pPr>
                        <a:lnSpc>
                          <a:spcPct val="115000"/>
                        </a:lnSpc>
                        <a:spcAft>
                          <a:spcPts val="0"/>
                        </a:spcAft>
                      </a:pPr>
                      <a:r>
                        <a:rPr lang="it-IT" sz="1500">
                          <a:effectLst/>
                        </a:rPr>
                        <a:t>High-tech employees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-0.0634</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-0.0873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-0.0776</a:t>
                      </a:r>
                      <a:r>
                        <a:rPr lang="it-IT" sz="1500" baseline="30000">
                          <a:effectLst/>
                        </a:rPr>
                        <a: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-0.0635</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-0.3243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5251157"/>
                  </a:ext>
                </a:extLst>
              </a:tr>
              <a:tr h="272834">
                <a:tc>
                  <a:txBody>
                    <a:bodyPr/>
                    <a:lstStyle/>
                    <a:p>
                      <a:pPr>
                        <a:lnSpc>
                          <a:spcPct val="115000"/>
                        </a:lnSpc>
                        <a:spcAft>
                          <a:spcPts val="0"/>
                        </a:spcAft>
                      </a:pPr>
                      <a:r>
                        <a:rPr lang="it-IT" sz="1500" dirty="0" err="1">
                          <a:effectLst/>
                        </a:rPr>
                        <a:t>Attractiveness</a:t>
                      </a:r>
                      <a:r>
                        <a:rPr lang="it-IT" sz="1500" dirty="0">
                          <a:effectLst/>
                        </a:rPr>
                        <a:t> index</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0.0006</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0.0258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-0.03963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-0.0107</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0.0017</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0776038"/>
                  </a:ext>
                </a:extLst>
              </a:tr>
              <a:tr h="272834">
                <a:tc>
                  <a:txBody>
                    <a:bodyPr/>
                    <a:lstStyle/>
                    <a:p>
                      <a:pPr>
                        <a:lnSpc>
                          <a:spcPct val="115000"/>
                        </a:lnSpc>
                        <a:spcAft>
                          <a:spcPts val="0"/>
                        </a:spcAft>
                      </a:pPr>
                      <a:r>
                        <a:rPr lang="it-IT" sz="1500">
                          <a:effectLst/>
                        </a:rPr>
                        <a:t>Numeracy competencies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-0.3291</a:t>
                      </a:r>
                      <a:r>
                        <a:rPr lang="it-IT" sz="1500" baseline="30000">
                          <a:effectLst/>
                        </a:rPr>
                        <a: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-0.0818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-0.3041</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-0.2157</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-0.1595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8540874"/>
                  </a:ext>
                </a:extLst>
              </a:tr>
              <a:tr h="272834">
                <a:tc>
                  <a:txBody>
                    <a:bodyPr/>
                    <a:lstStyle/>
                    <a:p>
                      <a:pPr>
                        <a:lnSpc>
                          <a:spcPct val="115000"/>
                        </a:lnSpc>
                        <a:spcAft>
                          <a:spcPts val="0"/>
                        </a:spcAft>
                      </a:pPr>
                      <a:r>
                        <a:rPr lang="it-IT" sz="1500">
                          <a:effectLst/>
                        </a:rPr>
                        <a:t>Young teachers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-17.9902</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-21.8505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-30.4925</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-15.5763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12.1938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2352191"/>
                  </a:ext>
                </a:extLst>
              </a:tr>
              <a:tr h="272834">
                <a:tc>
                  <a:txBody>
                    <a:bodyPr/>
                    <a:lstStyle/>
                    <a:p>
                      <a:pPr>
                        <a:lnSpc>
                          <a:spcPct val="115000"/>
                        </a:lnSpc>
                        <a:spcAft>
                          <a:spcPts val="0"/>
                        </a:spcAft>
                      </a:pPr>
                      <a:r>
                        <a:rPr lang="it-IT" sz="1500">
                          <a:effectLst/>
                        </a:rPr>
                        <a:t>Continuous participation</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-0.3113</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0.1889</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0.0279</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-0.3763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0.2514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1380845"/>
                  </a:ext>
                </a:extLst>
              </a:tr>
              <a:tr h="272834">
                <a:tc>
                  <a:txBody>
                    <a:bodyPr/>
                    <a:lstStyle/>
                    <a:p>
                      <a:pPr>
                        <a:lnSpc>
                          <a:spcPct val="115000"/>
                        </a:lnSpc>
                        <a:spcAft>
                          <a:spcPts val="0"/>
                        </a:spcAft>
                      </a:pPr>
                      <a:r>
                        <a:rPr lang="it-IT" sz="1500">
                          <a:effectLst/>
                        </a:rPr>
                        <a:t>city</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-0.5345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2.0776</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2.3414</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2.9121</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4.0903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3285784"/>
                  </a:ext>
                </a:extLst>
              </a:tr>
              <a:tr h="272834">
                <a:tc>
                  <a:txBody>
                    <a:bodyPr/>
                    <a:lstStyle/>
                    <a:p>
                      <a:pPr>
                        <a:lnSpc>
                          <a:spcPct val="115000"/>
                        </a:lnSpc>
                        <a:spcAft>
                          <a:spcPts val="0"/>
                        </a:spcAft>
                      </a:pPr>
                      <a:r>
                        <a:rPr lang="it-IT" sz="1500">
                          <a:effectLst/>
                        </a:rPr>
                        <a:t>intermed</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-0.8418</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-0.0673</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a:effectLst/>
                        </a:rPr>
                        <a:t>0.5188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-0.3698</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1.0200</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83558069"/>
                  </a:ext>
                </a:extLst>
              </a:tr>
              <a:tr h="272834">
                <a:tc>
                  <a:txBody>
                    <a:bodyPr/>
                    <a:lstStyle/>
                    <a:p>
                      <a:pPr>
                        <a:lnSpc>
                          <a:spcPct val="115000"/>
                        </a:lnSpc>
                        <a:spcAft>
                          <a:spcPts val="0"/>
                        </a:spcAft>
                      </a:pPr>
                      <a:r>
                        <a:rPr lang="it-IT" sz="1500">
                          <a:effectLst/>
                        </a:rPr>
                        <a:t>_cons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110.3493</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44.3422</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98.6641</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85.3665</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15000"/>
                        </a:lnSpc>
                        <a:spcAft>
                          <a:spcPts val="0"/>
                        </a:spcAft>
                      </a:pPr>
                      <a:r>
                        <a:rPr lang="it-IT" sz="1500" dirty="0">
                          <a:effectLst/>
                        </a:rPr>
                        <a:t>67.1384</a:t>
                      </a:r>
                      <a:r>
                        <a:rPr lang="it-IT" sz="1500" baseline="30000" dirty="0">
                          <a:effectLst/>
                        </a:rPr>
                        <a:t>*</a:t>
                      </a:r>
                      <a:endParaRPr lang="it-IT" sz="15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40173866"/>
                  </a:ext>
                </a:extLst>
              </a:tr>
              <a:tr h="272834">
                <a:tc>
                  <a:txBody>
                    <a:bodyPr/>
                    <a:lstStyle/>
                    <a:p>
                      <a:pPr>
                        <a:lnSpc>
                          <a:spcPct val="115000"/>
                        </a:lnSpc>
                        <a:spcAft>
                          <a:spcPts val="0"/>
                        </a:spcAft>
                      </a:pPr>
                      <a:r>
                        <a:rPr lang="it-IT" sz="1500">
                          <a:effectLst/>
                        </a:rPr>
                        <a:t>    Var(const)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73.0901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2.22e-14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4.9860</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0.1604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8.5171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574615"/>
                  </a:ext>
                </a:extLst>
              </a:tr>
              <a:tr h="272834">
                <a:tc>
                  <a:txBody>
                    <a:bodyPr/>
                    <a:lstStyle/>
                    <a:p>
                      <a:pPr>
                        <a:lnSpc>
                          <a:spcPct val="115000"/>
                        </a:lnSpc>
                        <a:spcAft>
                          <a:spcPts val="0"/>
                        </a:spcAft>
                      </a:pPr>
                      <a:r>
                        <a:rPr lang="it-IT" sz="1500">
                          <a:effectLst/>
                        </a:rPr>
                        <a:t>    Var(const)</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8.9717</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1.9794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2.1671</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1.1536</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2.3503</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36959207"/>
                  </a:ext>
                </a:extLst>
              </a:tr>
              <a:tr h="272834">
                <a:tc>
                  <a:txBody>
                    <a:bodyPr/>
                    <a:lstStyle/>
                    <a:p>
                      <a:pPr>
                        <a:lnSpc>
                          <a:spcPct val="115000"/>
                        </a:lnSpc>
                        <a:spcAft>
                          <a:spcPts val="0"/>
                        </a:spcAft>
                      </a:pPr>
                      <a:r>
                        <a:rPr lang="it-IT" sz="1500">
                          <a:effectLst/>
                        </a:rPr>
                        <a:t>Var(resid)</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48.1478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17.0402</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20.2704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28.3438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27.4322</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7401269"/>
                  </a:ext>
                </a:extLst>
              </a:tr>
              <a:tr h="272834">
                <a:tc>
                  <a:txBody>
                    <a:bodyPr/>
                    <a:lstStyle/>
                    <a:p>
                      <a:pPr>
                        <a:lnSpc>
                          <a:spcPct val="115000"/>
                        </a:lnSpc>
                        <a:spcAft>
                          <a:spcPts val="0"/>
                        </a:spcAft>
                      </a:pPr>
                      <a:r>
                        <a:rPr lang="it-IT" sz="1500">
                          <a:effectLst/>
                        </a:rPr>
                        <a:t>N. obs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2972</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1397</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954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1758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654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2234686"/>
                  </a:ext>
                </a:extLst>
              </a:tr>
              <a:tr h="272834">
                <a:tc>
                  <a:txBody>
                    <a:bodyPr/>
                    <a:lstStyle/>
                    <a:p>
                      <a:pPr>
                        <a:lnSpc>
                          <a:spcPct val="115000"/>
                        </a:lnSpc>
                        <a:spcAft>
                          <a:spcPts val="0"/>
                        </a:spcAft>
                      </a:pPr>
                      <a:r>
                        <a:rPr lang="it-IT" sz="1500">
                          <a:effectLst/>
                        </a:rPr>
                        <a:t>N. groups</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it-IT" sz="1500">
                          <a:effectLst/>
                        </a:rPr>
                        <a:t>4 - 25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4 – 22</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4 - 22</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6 – 24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2 - 13</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3223039"/>
                  </a:ext>
                </a:extLst>
              </a:tr>
              <a:tr h="272834">
                <a:tc>
                  <a:txBody>
                    <a:bodyPr/>
                    <a:lstStyle/>
                    <a:p>
                      <a:pPr>
                        <a:lnSpc>
                          <a:spcPct val="115000"/>
                        </a:lnSpc>
                        <a:spcAft>
                          <a:spcPts val="0"/>
                        </a:spcAft>
                      </a:pPr>
                      <a:r>
                        <a:rPr lang="it-IT" sz="1500">
                          <a:effectLst/>
                        </a:rPr>
                        <a:t>AIC</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20061.84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7992.68</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5647.14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10925.46</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4071.35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86435051"/>
                  </a:ext>
                </a:extLst>
              </a:tr>
              <a:tr h="272834">
                <a:tc>
                  <a:txBody>
                    <a:bodyPr/>
                    <a:lstStyle/>
                    <a:p>
                      <a:pPr>
                        <a:lnSpc>
                          <a:spcPct val="115000"/>
                        </a:lnSpc>
                        <a:spcAft>
                          <a:spcPts val="0"/>
                        </a:spcAft>
                      </a:pPr>
                      <a:r>
                        <a:rPr lang="it-IT" sz="1500">
                          <a:effectLst/>
                        </a:rPr>
                        <a:t>ICC (Region)</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0.5613</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1.17e-15</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0.1818</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0.0054</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a:effectLst/>
                        </a:rPr>
                        <a:t>0.2224</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1153919"/>
                  </a:ext>
                </a:extLst>
              </a:tr>
              <a:tr h="272834">
                <a:tc>
                  <a:txBody>
                    <a:bodyPr/>
                    <a:lstStyle/>
                    <a:p>
                      <a:pPr>
                        <a:lnSpc>
                          <a:spcPct val="115000"/>
                        </a:lnSpc>
                        <a:spcAft>
                          <a:spcPts val="0"/>
                        </a:spcAft>
                      </a:pPr>
                      <a:r>
                        <a:rPr lang="it-IT" sz="1500">
                          <a:effectLst/>
                        </a:rPr>
                        <a:t>ICC (Province)</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it-IT" sz="1500">
                          <a:effectLst/>
                        </a:rPr>
                        <a:t>0.6302</a:t>
                      </a:r>
                      <a:endParaRPr lang="it-IT"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it-IT" sz="1500" dirty="0">
                          <a:effectLst/>
                        </a:rPr>
                        <a:t>0.1041</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it-IT" sz="1500" dirty="0">
                          <a:effectLst/>
                        </a:rPr>
                        <a:t>0.2608</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it-IT" sz="1500" dirty="0">
                          <a:effectLst/>
                        </a:rPr>
                        <a:t>0.0443</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it-IT" sz="1500" dirty="0">
                          <a:effectLst/>
                        </a:rPr>
                        <a:t>0.2837</a:t>
                      </a:r>
                      <a:endParaRPr lang="it-IT"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9457264"/>
                  </a:ext>
                </a:extLst>
              </a:tr>
            </a:tbl>
          </a:graphicData>
        </a:graphic>
      </p:graphicFrame>
      <p:sp>
        <p:nvSpPr>
          <p:cNvPr id="11" name="Titolo 1">
            <a:extLst>
              <a:ext uri="{FF2B5EF4-FFF2-40B4-BE49-F238E27FC236}">
                <a16:creationId xmlns:a16="http://schemas.microsoft.com/office/drawing/2014/main" id="{6D3F1B12-FC73-491E-8253-821B3ED05744}"/>
              </a:ext>
            </a:extLst>
          </p:cNvPr>
          <p:cNvSpPr txBox="1">
            <a:spLocks/>
          </p:cNvSpPr>
          <p:nvPr/>
        </p:nvSpPr>
        <p:spPr>
          <a:xfrm>
            <a:off x="-310315" y="3455289"/>
            <a:ext cx="3872839" cy="116680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3200" kern="1200" cap="all" baseline="0">
                <a:solidFill>
                  <a:schemeClr val="tx1"/>
                </a:solidFill>
                <a:effectLst/>
                <a:latin typeface="+mj-lt"/>
                <a:ea typeface="+mj-ea"/>
                <a:cs typeface="+mj-cs"/>
              </a:defRPr>
            </a:lvl1pPr>
          </a:lstStyle>
          <a:p>
            <a:r>
              <a:rPr lang="en-GB" sz="5000" b="1" cap="none" dirty="0">
                <a:solidFill>
                  <a:srgbClr val="002060"/>
                </a:solidFill>
              </a:rPr>
              <a:t> </a:t>
            </a:r>
            <a:r>
              <a:rPr lang="en-GB" sz="2700" b="1" dirty="0">
                <a:solidFill>
                  <a:srgbClr val="0000CC"/>
                </a:solidFill>
              </a:rPr>
              <a:t>Determinants of </a:t>
            </a:r>
            <a:br>
              <a:rPr lang="en-GB" sz="2700" b="1" dirty="0">
                <a:solidFill>
                  <a:srgbClr val="0000CC"/>
                </a:solidFill>
              </a:rPr>
            </a:br>
            <a:r>
              <a:rPr lang="en-GB" sz="2700" b="1" dirty="0">
                <a:solidFill>
                  <a:srgbClr val="0000CC"/>
                </a:solidFill>
              </a:rPr>
              <a:t>NEETs </a:t>
            </a:r>
            <a:br>
              <a:rPr lang="en-GB" sz="2700" b="1" dirty="0">
                <a:solidFill>
                  <a:srgbClr val="0000CC"/>
                </a:solidFill>
              </a:rPr>
            </a:br>
            <a:r>
              <a:rPr lang="en-GB" sz="2700" b="1" dirty="0">
                <a:solidFill>
                  <a:srgbClr val="0000CC"/>
                </a:solidFill>
              </a:rPr>
              <a:t>Italy </a:t>
            </a:r>
            <a:br>
              <a:rPr lang="en-GB" sz="3000" b="1" dirty="0">
                <a:solidFill>
                  <a:srgbClr val="0000CC"/>
                </a:solidFill>
              </a:rPr>
            </a:br>
            <a:r>
              <a:rPr lang="en-GB" sz="1800" b="1" dirty="0">
                <a:solidFill>
                  <a:srgbClr val="0000CC"/>
                </a:solidFill>
              </a:rPr>
              <a:t>(municipalities, </a:t>
            </a:r>
          </a:p>
          <a:p>
            <a:r>
              <a:rPr lang="en-GB" sz="1800" b="1" dirty="0">
                <a:solidFill>
                  <a:srgbClr val="0000CC"/>
                </a:solidFill>
              </a:rPr>
              <a:t>Provinces and regions </a:t>
            </a:r>
          </a:p>
          <a:p>
            <a:r>
              <a:rPr lang="en-GB" sz="1800" b="1" dirty="0">
                <a:solidFill>
                  <a:srgbClr val="0000CC"/>
                </a:solidFill>
              </a:rPr>
              <a:t>by NUTS1 areas)</a:t>
            </a:r>
            <a:br>
              <a:rPr lang="en-GB" sz="1800" b="1" dirty="0">
                <a:solidFill>
                  <a:srgbClr val="0000CC"/>
                </a:solidFill>
              </a:rPr>
            </a:br>
            <a:br>
              <a:rPr lang="en-GB" sz="1800" b="1" dirty="0">
                <a:solidFill>
                  <a:srgbClr val="0000CC"/>
                </a:solidFill>
              </a:rPr>
            </a:br>
            <a:br>
              <a:rPr lang="en-GB" sz="3000" dirty="0"/>
            </a:br>
            <a:endParaRPr lang="en-GB" sz="3000" dirty="0"/>
          </a:p>
          <a:p>
            <a:endParaRPr lang="en-GB" sz="3000" b="1" cap="none" dirty="0">
              <a:solidFill>
                <a:srgbClr val="FF0000"/>
              </a:solidFill>
            </a:endParaRPr>
          </a:p>
          <a:p>
            <a:r>
              <a:rPr lang="en-GB" sz="2500" b="1" cap="none" dirty="0">
                <a:solidFill>
                  <a:srgbClr val="FF0000"/>
                </a:solidFill>
              </a:rPr>
              <a:t>Results are substantially confirmed</a:t>
            </a:r>
            <a:endParaRPr lang="it-IT" sz="2500" b="1" cap="none" dirty="0">
              <a:solidFill>
                <a:srgbClr val="FF0000"/>
              </a:solidFill>
            </a:endParaRPr>
          </a:p>
        </p:txBody>
      </p:sp>
      <p:sp>
        <p:nvSpPr>
          <p:cNvPr id="15" name="Segnaposto testo 3">
            <a:extLst>
              <a:ext uri="{FF2B5EF4-FFF2-40B4-BE49-F238E27FC236}">
                <a16:creationId xmlns:a16="http://schemas.microsoft.com/office/drawing/2014/main" id="{A9258DAB-A48E-414F-BE62-46A495360BDF}"/>
              </a:ext>
            </a:extLst>
          </p:cNvPr>
          <p:cNvSpPr txBox="1">
            <a:spLocks/>
          </p:cNvSpPr>
          <p:nvPr/>
        </p:nvSpPr>
        <p:spPr>
          <a:xfrm>
            <a:off x="123825" y="5477313"/>
            <a:ext cx="11963400" cy="1076182"/>
          </a:xfrm>
          <a:prstGeom prst="rect">
            <a:avLst/>
          </a:prstGeom>
        </p:spPr>
        <p:txBody>
          <a:bodyPr vert="horz" lIns="91440" tIns="45720" rIns="91440" bIns="45720" rtlCol="0">
            <a:noAutofit/>
          </a:bodyPr>
          <a:lstStyle/>
          <a:p>
            <a:pPr marL="0" marR="0" lvl="0" indent="0" algn="just" defTabSz="914400" rtl="0" eaLnBrk="1" fontAlgn="auto" latinLnBrk="0" hangingPunct="1">
              <a:lnSpc>
                <a:spcPct val="100000"/>
              </a:lnSpc>
              <a:spcAft>
                <a:spcPts val="600"/>
              </a:spcAft>
              <a:buClr>
                <a:schemeClr val="tx1"/>
              </a:buClr>
              <a:buSzTx/>
              <a:buFontTx/>
              <a:buChar char="-"/>
              <a:tabLst/>
              <a:defRPr/>
            </a:pPr>
            <a:r>
              <a:rPr kumimoji="0" lang="it-IT" sz="1700" b="1" i="0" u="none" strike="noStrike" kern="1200" cap="none" spc="0" normalizeH="0" baseline="0" noProof="0" dirty="0" err="1">
                <a:ln>
                  <a:noFill/>
                </a:ln>
                <a:solidFill>
                  <a:srgbClr val="0000CC"/>
                </a:solidFill>
                <a:effectLst/>
                <a:uLnTx/>
                <a:uFillTx/>
                <a:latin typeface="+mn-lt"/>
                <a:ea typeface="+mn-ea"/>
                <a:cs typeface="+mn-cs"/>
              </a:rPr>
              <a:t>Variables</a:t>
            </a:r>
            <a:r>
              <a:rPr kumimoji="0" lang="it-IT" sz="1700" b="1" i="0" u="none" strike="noStrike" kern="1200" cap="none" spc="0" normalizeH="0" baseline="0" noProof="0" dirty="0">
                <a:ln>
                  <a:noFill/>
                </a:ln>
                <a:solidFill>
                  <a:srgbClr val="0000CC"/>
                </a:solidFill>
                <a:effectLst/>
                <a:uLnTx/>
                <a:uFillTx/>
                <a:latin typeface="+mn-lt"/>
                <a:ea typeface="+mn-ea"/>
                <a:cs typeface="+mn-cs"/>
              </a:rPr>
              <a:t> </a:t>
            </a:r>
            <a:r>
              <a:rPr kumimoji="0" lang="it-IT" sz="1700" b="1" i="0" u="none" strike="noStrike" kern="1200" cap="none" spc="0" normalizeH="0" baseline="0" noProof="0" dirty="0" err="1">
                <a:ln>
                  <a:noFill/>
                </a:ln>
                <a:solidFill>
                  <a:srgbClr val="0000CC"/>
                </a:solidFill>
                <a:effectLst/>
                <a:uLnTx/>
                <a:uFillTx/>
                <a:latin typeface="+mn-lt"/>
                <a:ea typeface="+mn-ea"/>
                <a:cs typeface="+mn-cs"/>
              </a:rPr>
              <a:t>connected</a:t>
            </a:r>
            <a:r>
              <a:rPr kumimoji="0" lang="it-IT" sz="1700" b="1" i="0" u="none" strike="noStrike" kern="1200" cap="none" spc="0" normalizeH="0" baseline="0" noProof="0" dirty="0">
                <a:ln>
                  <a:noFill/>
                </a:ln>
                <a:solidFill>
                  <a:srgbClr val="0000CC"/>
                </a:solidFill>
                <a:effectLst/>
                <a:uLnTx/>
                <a:uFillTx/>
                <a:latin typeface="+mn-lt"/>
                <a:ea typeface="+mn-ea"/>
                <a:cs typeface="+mn-cs"/>
              </a:rPr>
              <a:t> with </a:t>
            </a:r>
            <a:r>
              <a:rPr kumimoji="0" lang="it-IT" sz="1700" b="1" i="0" u="none" strike="noStrike" kern="1200" cap="none" spc="0" normalizeH="0" baseline="0" noProof="0" dirty="0" err="1">
                <a:ln>
                  <a:noFill/>
                </a:ln>
                <a:solidFill>
                  <a:srgbClr val="0000CC"/>
                </a:solidFill>
                <a:effectLst/>
                <a:uLnTx/>
                <a:uFillTx/>
                <a:latin typeface="+mn-lt"/>
                <a:ea typeface="+mn-ea"/>
                <a:cs typeface="+mn-cs"/>
              </a:rPr>
              <a:t>education</a:t>
            </a:r>
            <a:r>
              <a:rPr kumimoji="0" lang="it-IT" sz="1700" b="1" i="0" u="none" strike="noStrike" kern="1200" cap="none" spc="0" normalizeH="0" baseline="0" noProof="0" dirty="0">
                <a:ln>
                  <a:noFill/>
                </a:ln>
                <a:solidFill>
                  <a:srgbClr val="0000CC"/>
                </a:solidFill>
                <a:effectLst/>
                <a:uLnTx/>
                <a:uFillTx/>
                <a:latin typeface="+mn-lt"/>
                <a:ea typeface="+mn-ea"/>
                <a:cs typeface="+mn-cs"/>
              </a:rPr>
              <a:t> are </a:t>
            </a:r>
            <a:r>
              <a:rPr kumimoji="0" lang="it-IT" sz="1700" b="1" i="0" u="none" strike="noStrike" kern="1200" cap="none" spc="0" normalizeH="0" baseline="0" noProof="0" dirty="0" err="1">
                <a:ln>
                  <a:noFill/>
                </a:ln>
                <a:solidFill>
                  <a:srgbClr val="0000CC"/>
                </a:solidFill>
                <a:effectLst/>
                <a:uLnTx/>
                <a:uFillTx/>
                <a:latin typeface="+mn-lt"/>
                <a:ea typeface="+mn-ea"/>
                <a:cs typeface="+mn-cs"/>
              </a:rPr>
              <a:t>significant</a:t>
            </a:r>
            <a:r>
              <a:rPr kumimoji="0" lang="it-IT" sz="1700" b="1" i="0" u="none" strike="noStrike" kern="1200" cap="none" spc="0" normalizeH="0" baseline="0" noProof="0" dirty="0">
                <a:ln>
                  <a:noFill/>
                </a:ln>
                <a:solidFill>
                  <a:srgbClr val="0000CC"/>
                </a:solidFill>
                <a:effectLst/>
                <a:uLnTx/>
                <a:uFillTx/>
                <a:latin typeface="+mn-lt"/>
                <a:ea typeface="+mn-ea"/>
                <a:cs typeface="+mn-cs"/>
              </a:rPr>
              <a:t> </a:t>
            </a:r>
            <a:r>
              <a:rPr kumimoji="0" lang="it-IT" sz="1700" b="1" i="0" u="none" strike="noStrike" kern="1200" cap="none" spc="0" normalizeH="0" baseline="0" noProof="0" dirty="0" err="1">
                <a:ln>
                  <a:noFill/>
                </a:ln>
                <a:solidFill>
                  <a:srgbClr val="0000CC"/>
                </a:solidFill>
                <a:effectLst/>
                <a:uLnTx/>
                <a:uFillTx/>
                <a:latin typeface="+mn-lt"/>
                <a:ea typeface="+mn-ea"/>
                <a:cs typeface="+mn-cs"/>
              </a:rPr>
              <a:t>only</a:t>
            </a:r>
            <a:r>
              <a:rPr kumimoji="0" lang="it-IT" sz="1700" b="1" i="0" u="none" strike="noStrike" kern="1200" cap="none" spc="0" normalizeH="0" baseline="0" noProof="0" dirty="0">
                <a:ln>
                  <a:noFill/>
                </a:ln>
                <a:solidFill>
                  <a:srgbClr val="0000CC"/>
                </a:solidFill>
                <a:effectLst/>
                <a:uLnTx/>
                <a:uFillTx/>
                <a:latin typeface="+mn-lt"/>
                <a:ea typeface="+mn-ea"/>
                <a:cs typeface="+mn-cs"/>
              </a:rPr>
              <a:t> in the South and in the Centre of </a:t>
            </a:r>
            <a:r>
              <a:rPr kumimoji="0" lang="it-IT" sz="1700" b="1" i="0" u="none" strike="noStrike" kern="1200" cap="none" spc="0" normalizeH="0" baseline="0" noProof="0" dirty="0" err="1">
                <a:ln>
                  <a:noFill/>
                </a:ln>
                <a:solidFill>
                  <a:srgbClr val="0000CC"/>
                </a:solidFill>
                <a:effectLst/>
                <a:uLnTx/>
                <a:uFillTx/>
                <a:latin typeface="+mn-lt"/>
                <a:ea typeface="+mn-ea"/>
                <a:cs typeface="+mn-cs"/>
              </a:rPr>
              <a:t>Italy</a:t>
            </a:r>
            <a:endParaRPr kumimoji="0" lang="it-IT" sz="17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Aft>
                <a:spcPts val="600"/>
              </a:spcAft>
              <a:buClr>
                <a:schemeClr val="tx1"/>
              </a:buClr>
              <a:buSzTx/>
              <a:buFontTx/>
              <a:buChar char="-"/>
              <a:tabLst/>
              <a:defRPr/>
            </a:pPr>
            <a:r>
              <a:rPr lang="it-IT" sz="1700" b="1" dirty="0">
                <a:solidFill>
                  <a:srgbClr val="0000CC"/>
                </a:solidFill>
              </a:rPr>
              <a:t> The share of </a:t>
            </a:r>
            <a:r>
              <a:rPr lang="it-IT" sz="1700" b="1" dirty="0" err="1">
                <a:solidFill>
                  <a:srgbClr val="0000CC"/>
                </a:solidFill>
              </a:rPr>
              <a:t>adults</a:t>
            </a:r>
            <a:r>
              <a:rPr lang="it-IT" sz="1700" b="1" dirty="0">
                <a:solidFill>
                  <a:srgbClr val="0000CC"/>
                </a:solidFill>
              </a:rPr>
              <a:t> in </a:t>
            </a:r>
            <a:r>
              <a:rPr lang="it-IT" sz="1700" b="1" dirty="0" err="1">
                <a:solidFill>
                  <a:srgbClr val="0000CC"/>
                </a:solidFill>
              </a:rPr>
              <a:t>continuous</a:t>
            </a:r>
            <a:r>
              <a:rPr lang="it-IT" sz="1700" b="1" dirty="0">
                <a:solidFill>
                  <a:srgbClr val="0000CC"/>
                </a:solidFill>
              </a:rPr>
              <a:t> </a:t>
            </a:r>
            <a:r>
              <a:rPr lang="it-IT" sz="1700" b="1" dirty="0" err="1">
                <a:solidFill>
                  <a:srgbClr val="0000CC"/>
                </a:solidFill>
              </a:rPr>
              <a:t>education</a:t>
            </a:r>
            <a:r>
              <a:rPr lang="it-IT" sz="1700" b="1" dirty="0">
                <a:solidFill>
                  <a:srgbClr val="0000CC"/>
                </a:solidFill>
              </a:rPr>
              <a:t> </a:t>
            </a:r>
            <a:r>
              <a:rPr lang="it-IT" sz="1700" b="1" dirty="0" err="1">
                <a:solidFill>
                  <a:srgbClr val="0000CC"/>
                </a:solidFill>
              </a:rPr>
              <a:t>significantly</a:t>
            </a:r>
            <a:r>
              <a:rPr lang="it-IT" sz="1700" b="1" dirty="0">
                <a:solidFill>
                  <a:srgbClr val="0000CC"/>
                </a:solidFill>
              </a:rPr>
              <a:t> reduce the share of </a:t>
            </a:r>
            <a:r>
              <a:rPr lang="it-IT" sz="1700" b="1" dirty="0" err="1">
                <a:solidFill>
                  <a:srgbClr val="0000CC"/>
                </a:solidFill>
              </a:rPr>
              <a:t>NEETs</a:t>
            </a:r>
            <a:r>
              <a:rPr lang="it-IT" sz="1700" b="1" dirty="0">
                <a:solidFill>
                  <a:srgbClr val="0000CC"/>
                </a:solidFill>
              </a:rPr>
              <a:t> </a:t>
            </a:r>
            <a:r>
              <a:rPr lang="it-IT" sz="1700" b="1" dirty="0" err="1">
                <a:solidFill>
                  <a:srgbClr val="0000CC"/>
                </a:solidFill>
              </a:rPr>
              <a:t>only</a:t>
            </a:r>
            <a:r>
              <a:rPr lang="it-IT" sz="1700" b="1" dirty="0">
                <a:solidFill>
                  <a:srgbClr val="0000CC"/>
                </a:solidFill>
              </a:rPr>
              <a:t> in the South</a:t>
            </a:r>
          </a:p>
          <a:p>
            <a:pPr marL="0" marR="0" lvl="0" indent="0" algn="just" defTabSz="914400" rtl="0" eaLnBrk="1" fontAlgn="auto" latinLnBrk="0" hangingPunct="1">
              <a:lnSpc>
                <a:spcPct val="100000"/>
              </a:lnSpc>
              <a:spcAft>
                <a:spcPts val="600"/>
              </a:spcAft>
              <a:buClr>
                <a:schemeClr val="tx1"/>
              </a:buClr>
              <a:buSzTx/>
              <a:buFontTx/>
              <a:buChar char="-"/>
              <a:tabLst/>
              <a:defRPr/>
            </a:pPr>
            <a:r>
              <a:rPr kumimoji="0" lang="it-IT" sz="1700" b="1" i="0" u="none" strike="noStrike" kern="1200" cap="none" spc="0" normalizeH="0" baseline="0" noProof="0" dirty="0">
                <a:ln>
                  <a:noFill/>
                </a:ln>
                <a:solidFill>
                  <a:srgbClr val="0000CC"/>
                </a:solidFill>
                <a:effectLst/>
                <a:uLnTx/>
                <a:uFillTx/>
                <a:latin typeface="+mn-lt"/>
                <a:ea typeface="+mn-ea"/>
                <a:cs typeface="+mn-cs"/>
              </a:rPr>
              <a:t>Living in </a:t>
            </a:r>
            <a:r>
              <a:rPr lang="it-IT" sz="1700" b="1" dirty="0">
                <a:solidFill>
                  <a:srgbClr val="0000CC"/>
                </a:solidFill>
              </a:rPr>
              <a:t>a </a:t>
            </a:r>
            <a:r>
              <a:rPr lang="it-IT" sz="1700" b="1" dirty="0" err="1">
                <a:solidFill>
                  <a:srgbClr val="0000CC"/>
                </a:solidFill>
              </a:rPr>
              <a:t>municipality</a:t>
            </a:r>
            <a:r>
              <a:rPr lang="it-IT" sz="1700" b="1" dirty="0">
                <a:solidFill>
                  <a:srgbClr val="0000CC"/>
                </a:solidFill>
              </a:rPr>
              <a:t> with an intermediate degree of </a:t>
            </a:r>
            <a:r>
              <a:rPr lang="it-IT" sz="1700" b="1" dirty="0" err="1">
                <a:solidFill>
                  <a:srgbClr val="0000CC"/>
                </a:solidFill>
              </a:rPr>
              <a:t>urbanisation</a:t>
            </a:r>
            <a:r>
              <a:rPr lang="it-IT" sz="1700" b="1" dirty="0">
                <a:solidFill>
                  <a:srgbClr val="0000CC"/>
                </a:solidFill>
              </a:rPr>
              <a:t> </a:t>
            </a:r>
            <a:r>
              <a:rPr lang="it-IT" sz="1700" b="1" dirty="0" err="1">
                <a:solidFill>
                  <a:srgbClr val="0000CC"/>
                </a:solidFill>
              </a:rPr>
              <a:t>increases</a:t>
            </a:r>
            <a:r>
              <a:rPr lang="it-IT" sz="1700" b="1" dirty="0">
                <a:solidFill>
                  <a:srgbClr val="0000CC"/>
                </a:solidFill>
              </a:rPr>
              <a:t> the share of </a:t>
            </a:r>
            <a:r>
              <a:rPr lang="it-IT" sz="1700" b="1" dirty="0" err="1">
                <a:solidFill>
                  <a:srgbClr val="0000CC"/>
                </a:solidFill>
              </a:rPr>
              <a:t>NEETs</a:t>
            </a:r>
            <a:r>
              <a:rPr lang="it-IT" sz="1700" b="1" dirty="0">
                <a:solidFill>
                  <a:srgbClr val="0000CC"/>
                </a:solidFill>
              </a:rPr>
              <a:t> in the </a:t>
            </a:r>
            <a:r>
              <a:rPr lang="it-IT" sz="1700" b="1" dirty="0" err="1">
                <a:solidFill>
                  <a:srgbClr val="0000CC"/>
                </a:solidFill>
              </a:rPr>
              <a:t>Isles</a:t>
            </a:r>
            <a:r>
              <a:rPr lang="it-IT" sz="1700" b="1" dirty="0">
                <a:solidFill>
                  <a:srgbClr val="0000CC"/>
                </a:solidFill>
              </a:rPr>
              <a:t> </a:t>
            </a:r>
            <a:r>
              <a:rPr lang="it-IT" sz="1700" b="1" dirty="0" err="1">
                <a:solidFill>
                  <a:srgbClr val="0000CC"/>
                </a:solidFill>
              </a:rPr>
              <a:t>while</a:t>
            </a:r>
            <a:r>
              <a:rPr lang="it-IT" sz="1700" b="1" dirty="0">
                <a:solidFill>
                  <a:srgbClr val="0000CC"/>
                </a:solidFill>
              </a:rPr>
              <a:t> </a:t>
            </a:r>
            <a:r>
              <a:rPr lang="it-IT" sz="1700" b="1" dirty="0" err="1">
                <a:solidFill>
                  <a:srgbClr val="0000CC"/>
                </a:solidFill>
              </a:rPr>
              <a:t>it</a:t>
            </a:r>
            <a:r>
              <a:rPr lang="it-IT" sz="1700" b="1" dirty="0">
                <a:solidFill>
                  <a:srgbClr val="0000CC"/>
                </a:solidFill>
              </a:rPr>
              <a:t> </a:t>
            </a:r>
            <a:r>
              <a:rPr lang="it-IT" sz="1700" b="1" dirty="0" err="1">
                <a:solidFill>
                  <a:srgbClr val="0000CC"/>
                </a:solidFill>
              </a:rPr>
              <a:t>reduces</a:t>
            </a:r>
            <a:r>
              <a:rPr lang="it-IT" sz="1700" b="1" dirty="0">
                <a:solidFill>
                  <a:srgbClr val="0000CC"/>
                </a:solidFill>
              </a:rPr>
              <a:t> in the North West; living in a city </a:t>
            </a:r>
            <a:r>
              <a:rPr lang="it-IT" sz="1700" b="1" dirty="0" err="1">
                <a:solidFill>
                  <a:srgbClr val="0000CC"/>
                </a:solidFill>
              </a:rPr>
              <a:t>increases</a:t>
            </a:r>
            <a:r>
              <a:rPr lang="it-IT" sz="1700" b="1" dirty="0">
                <a:solidFill>
                  <a:srgbClr val="0000CC"/>
                </a:solidFill>
              </a:rPr>
              <a:t> the share of </a:t>
            </a:r>
            <a:r>
              <a:rPr lang="it-IT" sz="1700" b="1" dirty="0" err="1">
                <a:solidFill>
                  <a:srgbClr val="0000CC"/>
                </a:solidFill>
              </a:rPr>
              <a:t>NEETs</a:t>
            </a:r>
            <a:r>
              <a:rPr lang="it-IT" sz="1700" b="1" dirty="0">
                <a:solidFill>
                  <a:srgbClr val="0000CC"/>
                </a:solidFill>
              </a:rPr>
              <a:t>  </a:t>
            </a:r>
            <a:r>
              <a:rPr lang="it-IT" sz="1700" b="1" dirty="0" err="1">
                <a:solidFill>
                  <a:srgbClr val="0000CC"/>
                </a:solidFill>
              </a:rPr>
              <a:t>everywhere</a:t>
            </a:r>
            <a:r>
              <a:rPr lang="it-IT" sz="1700" b="1" dirty="0">
                <a:solidFill>
                  <a:srgbClr val="0000CC"/>
                </a:solidFill>
              </a:rPr>
              <a:t> with the </a:t>
            </a:r>
            <a:r>
              <a:rPr lang="it-IT" sz="1700" b="1" dirty="0" err="1">
                <a:solidFill>
                  <a:srgbClr val="0000CC"/>
                </a:solidFill>
              </a:rPr>
              <a:t>exception</a:t>
            </a:r>
            <a:r>
              <a:rPr lang="it-IT" sz="1700" b="1" dirty="0">
                <a:solidFill>
                  <a:srgbClr val="0000CC"/>
                </a:solidFill>
              </a:rPr>
              <a:t> of the North West</a:t>
            </a:r>
            <a:endParaRPr kumimoji="0" lang="it-IT" sz="17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it-IT" sz="10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lang="it-IT" sz="1000" b="1" dirty="0">
              <a:solidFill>
                <a:srgbClr val="0000CC"/>
              </a:solidFill>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it-IT" sz="1000" b="1" i="0" u="none" strike="noStrike" kern="1200" cap="none" spc="0" normalizeH="0" baseline="0" noProof="0" dirty="0">
              <a:ln>
                <a:noFill/>
              </a:ln>
              <a:solidFill>
                <a:srgbClr val="0000CC"/>
              </a:solidFill>
              <a:effectLst/>
              <a:uLnTx/>
              <a:uFillTx/>
              <a:latin typeface="+mn-lt"/>
              <a:ea typeface="+mn-ea"/>
              <a:cs typeface="+mn-cs"/>
            </a:endParaRPr>
          </a:p>
          <a:p>
            <a:pPr marL="0" marR="0" lvl="0" indent="0" algn="just" defTabSz="914400" rtl="0" eaLnBrk="1" fontAlgn="auto" latinLnBrk="0" hangingPunct="1">
              <a:lnSpc>
                <a:spcPct val="100000"/>
              </a:lnSpc>
              <a:spcBef>
                <a:spcPts val="600"/>
              </a:spcBef>
              <a:spcAft>
                <a:spcPts val="0"/>
              </a:spcAft>
              <a:buClr>
                <a:schemeClr val="tx1"/>
              </a:buClr>
              <a:buSzTx/>
              <a:buFontTx/>
              <a:buChar char="-"/>
              <a:tabLst/>
              <a:defRPr/>
            </a:pPr>
            <a:endParaRPr kumimoji="0" lang="en-GB" sz="1000" b="1" i="0" u="none" strike="noStrike" kern="1200" cap="none" spc="0" normalizeH="0" baseline="0" noProof="0" dirty="0">
              <a:ln>
                <a:noFill/>
              </a:ln>
              <a:solidFill>
                <a:srgbClr val="0000CC"/>
              </a:solidFill>
              <a:effectLst/>
              <a:uLnTx/>
              <a:uFillTx/>
              <a:latin typeface="+mn-lt"/>
              <a:ea typeface="+mn-ea"/>
              <a:cs typeface="+mn-cs"/>
            </a:endParaRPr>
          </a:p>
        </p:txBody>
      </p:sp>
    </p:spTree>
    <p:extLst>
      <p:ext uri="{BB962C8B-B14F-4D97-AF65-F5344CB8AC3E}">
        <p14:creationId xmlns:p14="http://schemas.microsoft.com/office/powerpoint/2010/main" val="3595635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3774" y="425694"/>
            <a:ext cx="8281596" cy="683916"/>
          </a:xfrm>
        </p:spPr>
        <p:txBody>
          <a:bodyPr>
            <a:noAutofit/>
          </a:bodyPr>
          <a:lstStyle/>
          <a:p>
            <a:pPr algn="just"/>
            <a:r>
              <a:rPr lang="en-GB" sz="2500" b="1" cap="none" dirty="0">
                <a:solidFill>
                  <a:srgbClr val="002060"/>
                </a:solidFill>
              </a:rPr>
              <a:t>      </a:t>
            </a:r>
            <a:r>
              <a:rPr lang="en-GB" sz="3500" b="1" u="sng" cap="none" dirty="0">
                <a:solidFill>
                  <a:srgbClr val="C00000"/>
                </a:solidFill>
              </a:rPr>
              <a:t>And what about the effect of COVID-19?</a:t>
            </a:r>
            <a:endParaRPr lang="it-IT" sz="3500" b="1" cap="none" dirty="0">
              <a:solidFill>
                <a:srgbClr val="C00000"/>
              </a:solidFill>
            </a:endParaRPr>
          </a:p>
        </p:txBody>
      </p:sp>
      <p:sp>
        <p:nvSpPr>
          <p:cNvPr id="6" name="Segnaposto testo 4"/>
          <p:cNvSpPr txBox="1">
            <a:spLocks/>
          </p:cNvSpPr>
          <p:nvPr/>
        </p:nvSpPr>
        <p:spPr>
          <a:xfrm>
            <a:off x="5845589" y="3174117"/>
            <a:ext cx="6067432" cy="543575"/>
          </a:xfrm>
          <a:prstGeom prst="rect">
            <a:avLst/>
          </a:prstGeom>
        </p:spPr>
        <p:txBody>
          <a:bodyPr vert="horz" lIns="91440" tIns="45720" rIns="91440" bIns="45720" rtlCol="0">
            <a:noAutofit/>
          </a:bodyPr>
          <a:lstStyle/>
          <a:p>
            <a:pPr marL="266700" marR="0" lvl="0" indent="-266700" algn="ctr" defTabSz="914400" rtl="0" eaLnBrk="1" fontAlgn="auto" latinLnBrk="0" hangingPunct="1">
              <a:lnSpc>
                <a:spcPct val="120000"/>
              </a:lnSpc>
              <a:spcBef>
                <a:spcPts val="1000"/>
              </a:spcBef>
              <a:spcAft>
                <a:spcPts val="0"/>
              </a:spcAft>
              <a:buClr>
                <a:schemeClr val="tx1"/>
              </a:buClr>
              <a:buSzTx/>
              <a:tabLst/>
              <a:defRPr/>
            </a:pPr>
            <a:r>
              <a:rPr lang="it-IT" sz="2000" b="1" dirty="0">
                <a:solidFill>
                  <a:srgbClr val="0070C0"/>
                </a:solidFill>
              </a:rPr>
              <a:t> </a:t>
            </a:r>
            <a:r>
              <a:rPr lang="it-IT" sz="2000" b="1" dirty="0" err="1">
                <a:solidFill>
                  <a:srgbClr val="0070C0"/>
                </a:solidFill>
              </a:rPr>
              <a:t>r</a:t>
            </a:r>
            <a:r>
              <a:rPr lang="it-IT" sz="2000" b="1" baseline="-25000" dirty="0" err="1">
                <a:solidFill>
                  <a:srgbClr val="0070C0"/>
                </a:solidFill>
              </a:rPr>
              <a:t>NEET</a:t>
            </a:r>
            <a:r>
              <a:rPr lang="it-IT" sz="2000" b="1" baseline="-25000" dirty="0">
                <a:solidFill>
                  <a:srgbClr val="0070C0"/>
                </a:solidFill>
              </a:rPr>
              <a:t>, </a:t>
            </a:r>
            <a:r>
              <a:rPr lang="it-IT" sz="2000" b="1" baseline="-25000" dirty="0" err="1">
                <a:solidFill>
                  <a:srgbClr val="0070C0"/>
                </a:solidFill>
              </a:rPr>
              <a:t>Econ</a:t>
            </a:r>
            <a:r>
              <a:rPr lang="it-IT" sz="2000" b="1" baseline="-25000" dirty="0">
                <a:solidFill>
                  <a:srgbClr val="0070C0"/>
                </a:solidFill>
              </a:rPr>
              <a:t>, </a:t>
            </a:r>
            <a:r>
              <a:rPr lang="it-IT" sz="2000" b="1" baseline="-25000" dirty="0" err="1">
                <a:solidFill>
                  <a:srgbClr val="0070C0"/>
                </a:solidFill>
              </a:rPr>
              <a:t>act.suspended</a:t>
            </a:r>
            <a:r>
              <a:rPr lang="it-IT" sz="2000" b="1" baseline="-25000" dirty="0">
                <a:solidFill>
                  <a:srgbClr val="0070C0"/>
                </a:solidFill>
              </a:rPr>
              <a:t> </a:t>
            </a:r>
            <a:r>
              <a:rPr lang="it-IT" sz="2000" b="1" dirty="0">
                <a:solidFill>
                  <a:srgbClr val="0070C0"/>
                </a:solidFill>
              </a:rPr>
              <a:t>= -0.23</a:t>
            </a:r>
            <a:endParaRPr kumimoji="0" lang="it-IT" sz="2000" b="1" i="0" u="none" strike="noStrike" kern="1200" spc="0" normalizeH="0" baseline="0" noProof="0" dirty="0">
              <a:ln>
                <a:noFill/>
              </a:ln>
              <a:solidFill>
                <a:srgbClr val="0070C0"/>
              </a:solidFill>
              <a:effectLst/>
              <a:uLnTx/>
              <a:uFillTx/>
              <a:latin typeface="+mn-lt"/>
              <a:ea typeface="+mn-ea"/>
              <a:cs typeface="+mn-cs"/>
            </a:endParaRPr>
          </a:p>
        </p:txBody>
      </p:sp>
      <p:sp>
        <p:nvSpPr>
          <p:cNvPr id="7" name="Segnaposto testo 4"/>
          <p:cNvSpPr txBox="1">
            <a:spLocks/>
          </p:cNvSpPr>
          <p:nvPr/>
        </p:nvSpPr>
        <p:spPr>
          <a:xfrm>
            <a:off x="5648324" y="1386254"/>
            <a:ext cx="6014287" cy="1529895"/>
          </a:xfrm>
          <a:prstGeom prst="rect">
            <a:avLst/>
          </a:prstGeom>
        </p:spPr>
        <p:txBody>
          <a:bodyPr vert="horz" lIns="91440" tIns="45720" rIns="91440" bIns="45720" rtlCol="0">
            <a:noAutofit/>
          </a:bodyPr>
          <a:lstStyle/>
          <a:p>
            <a:r>
              <a:rPr lang="en-GB" dirty="0"/>
              <a:t>In Italy, the pandemic hit Northern regions more severely, even 10 times more than how occurred in the South </a:t>
            </a:r>
          </a:p>
          <a:p>
            <a:r>
              <a:rPr lang="en-GB" dirty="0"/>
              <a:t>Looking at the correlation measured at the municipal level between the share of NEETs and the share of economic activities which have been suspended in April for the pandemic (from ISTAT), we have a correlations of: </a:t>
            </a:r>
            <a:endParaRPr lang="it-IT" dirty="0"/>
          </a:p>
        </p:txBody>
      </p:sp>
      <p:sp>
        <p:nvSpPr>
          <p:cNvPr id="8" name="Segnaposto testo 4"/>
          <p:cNvSpPr txBox="1">
            <a:spLocks/>
          </p:cNvSpPr>
          <p:nvPr/>
        </p:nvSpPr>
        <p:spPr>
          <a:xfrm>
            <a:off x="6096000" y="4407910"/>
            <a:ext cx="5566611" cy="819265"/>
          </a:xfrm>
          <a:prstGeom prst="rect">
            <a:avLst/>
          </a:prstGeom>
        </p:spPr>
        <p:txBody>
          <a:bodyPr vert="horz" lIns="91440" tIns="45720" rIns="91440" bIns="45720" rtlCol="0">
            <a:noAutofit/>
          </a:bodyPr>
          <a:lstStyle/>
          <a:p>
            <a:pPr lvl="0" algn="r" defTabSz="914400">
              <a:lnSpc>
                <a:spcPct val="120000"/>
              </a:lnSpc>
              <a:spcBef>
                <a:spcPts val="1000"/>
              </a:spcBef>
              <a:buClr>
                <a:schemeClr val="tx1"/>
              </a:buClr>
              <a:defRPr/>
            </a:pPr>
            <a:r>
              <a:rPr lang="en-GB" sz="2500" b="1" cap="all" dirty="0">
                <a:solidFill>
                  <a:schemeClr val="accent2">
                    <a:lumMod val="50000"/>
                  </a:schemeClr>
                </a:solidFill>
              </a:rPr>
              <a:t>Splitting the economic activities: </a:t>
            </a:r>
          </a:p>
          <a:p>
            <a:pPr lvl="0" defTabSz="914400">
              <a:lnSpc>
                <a:spcPct val="120000"/>
              </a:lnSpc>
              <a:spcBef>
                <a:spcPts val="1000"/>
              </a:spcBef>
              <a:buClr>
                <a:schemeClr val="tx1"/>
              </a:buClr>
              <a:defRPr/>
            </a:pPr>
            <a:r>
              <a:rPr lang="en-GB" sz="2500" b="1" cap="all" dirty="0">
                <a:solidFill>
                  <a:schemeClr val="accent2">
                    <a:lumMod val="50000"/>
                  </a:schemeClr>
                </a:solidFill>
              </a:rPr>
              <a:t>For industry:  </a:t>
            </a:r>
            <a:r>
              <a:rPr lang="en-GB" sz="2500" b="1" i="1" dirty="0">
                <a:solidFill>
                  <a:schemeClr val="accent2">
                    <a:lumMod val="50000"/>
                  </a:schemeClr>
                </a:solidFill>
              </a:rPr>
              <a:t>r </a:t>
            </a:r>
            <a:r>
              <a:rPr lang="en-GB" sz="2500" b="1" cap="all" dirty="0">
                <a:solidFill>
                  <a:schemeClr val="accent2">
                    <a:lumMod val="50000"/>
                  </a:schemeClr>
                </a:solidFill>
              </a:rPr>
              <a:t>= -0.17 </a:t>
            </a:r>
          </a:p>
          <a:p>
            <a:pPr lvl="0" defTabSz="914400">
              <a:lnSpc>
                <a:spcPct val="120000"/>
              </a:lnSpc>
              <a:spcBef>
                <a:spcPts val="1000"/>
              </a:spcBef>
              <a:buClr>
                <a:schemeClr val="tx1"/>
              </a:buClr>
              <a:defRPr/>
            </a:pPr>
            <a:r>
              <a:rPr lang="en-GB" sz="2500" b="1" cap="all" dirty="0">
                <a:solidFill>
                  <a:schemeClr val="accent2">
                    <a:lumMod val="50000"/>
                  </a:schemeClr>
                </a:solidFill>
              </a:rPr>
              <a:t>for service activities: </a:t>
            </a:r>
            <a:r>
              <a:rPr lang="en-GB" sz="2500" b="1" i="1" dirty="0">
                <a:solidFill>
                  <a:schemeClr val="accent2">
                    <a:lumMod val="50000"/>
                  </a:schemeClr>
                </a:solidFill>
              </a:rPr>
              <a:t>r </a:t>
            </a:r>
            <a:r>
              <a:rPr lang="en-GB" sz="2500" b="1" cap="all" dirty="0">
                <a:solidFill>
                  <a:schemeClr val="accent2">
                    <a:lumMod val="50000"/>
                  </a:schemeClr>
                </a:solidFill>
              </a:rPr>
              <a:t>= -0.08.</a:t>
            </a:r>
            <a:r>
              <a:rPr lang="it-IT" sz="2500" b="1" cap="all" dirty="0">
                <a:solidFill>
                  <a:schemeClr val="accent2">
                    <a:lumMod val="50000"/>
                  </a:schemeClr>
                </a:solidFill>
              </a:rPr>
              <a:t> </a:t>
            </a:r>
            <a:r>
              <a:rPr kumimoji="0" lang="en-GB" sz="2500" b="1" i="0" u="none" strike="noStrike" kern="1200" cap="all" spc="0" normalizeH="0" baseline="0" noProof="0" dirty="0">
                <a:ln>
                  <a:noFill/>
                </a:ln>
                <a:solidFill>
                  <a:schemeClr val="accent2">
                    <a:lumMod val="50000"/>
                  </a:schemeClr>
                </a:solidFill>
                <a:effectLst/>
                <a:uLnTx/>
                <a:uFillTx/>
                <a:latin typeface="+mn-lt"/>
                <a:ea typeface="+mn-ea"/>
                <a:cs typeface="+mn-cs"/>
              </a:rPr>
              <a:t> </a:t>
            </a:r>
            <a:endParaRPr kumimoji="0" lang="it-IT" sz="2500" b="1" i="0" u="none" strike="noStrike" kern="1200" cap="all" spc="0" normalizeH="0" baseline="0" noProof="0" dirty="0">
              <a:ln>
                <a:noFill/>
              </a:ln>
              <a:solidFill>
                <a:schemeClr val="accent2">
                  <a:lumMod val="50000"/>
                </a:schemeClr>
              </a:solidFill>
              <a:effectLst/>
              <a:uLnTx/>
              <a:uFillTx/>
              <a:latin typeface="+mn-lt"/>
              <a:ea typeface="+mn-ea"/>
              <a:cs typeface="+mn-cs"/>
            </a:endParaRPr>
          </a:p>
        </p:txBody>
      </p:sp>
      <p:sp>
        <p:nvSpPr>
          <p:cNvPr id="10" name="Segnaposto numero diapositiva 9"/>
          <p:cNvSpPr>
            <a:spLocks noGrp="1"/>
          </p:cNvSpPr>
          <p:nvPr>
            <p:ph type="sldNum" sz="quarter" idx="12"/>
          </p:nvPr>
        </p:nvSpPr>
        <p:spPr/>
        <p:txBody>
          <a:bodyPr/>
          <a:lstStyle/>
          <a:p>
            <a:fld id="{6D22F896-40B5-4ADD-8801-0D06FADFA095}" type="slidenum">
              <a:rPr lang="en-US" smtClean="0"/>
              <a:pPr/>
              <a:t>26</a:t>
            </a:fld>
            <a:endParaRPr lang="en-US" dirty="0"/>
          </a:p>
        </p:txBody>
      </p:sp>
      <p:pic>
        <p:nvPicPr>
          <p:cNvPr id="4" name="Immagine 3">
            <a:extLst>
              <a:ext uri="{FF2B5EF4-FFF2-40B4-BE49-F238E27FC236}">
                <a16:creationId xmlns:a16="http://schemas.microsoft.com/office/drawing/2014/main" id="{BF28A4CA-298F-45D2-BD79-BC660B5F37D9}"/>
              </a:ext>
            </a:extLst>
          </p:cNvPr>
          <p:cNvPicPr>
            <a:picLocks noChangeAspect="1"/>
          </p:cNvPicPr>
          <p:nvPr/>
        </p:nvPicPr>
        <p:blipFill>
          <a:blip r:embed="rId2"/>
          <a:stretch>
            <a:fillRect/>
          </a:stretch>
        </p:blipFill>
        <p:spPr>
          <a:xfrm>
            <a:off x="457199" y="1226339"/>
            <a:ext cx="3105151" cy="2642102"/>
          </a:xfrm>
          <a:prstGeom prst="rect">
            <a:avLst/>
          </a:prstGeom>
        </p:spPr>
      </p:pic>
      <p:pic>
        <p:nvPicPr>
          <p:cNvPr id="9" name="Immagine 8">
            <a:extLst>
              <a:ext uri="{FF2B5EF4-FFF2-40B4-BE49-F238E27FC236}">
                <a16:creationId xmlns:a16="http://schemas.microsoft.com/office/drawing/2014/main" id="{1DF4CB63-9F3C-4FF9-B9F3-586F5349F1DE}"/>
              </a:ext>
            </a:extLst>
          </p:cNvPr>
          <p:cNvPicPr/>
          <p:nvPr/>
        </p:nvPicPr>
        <p:blipFill>
          <a:blip r:embed="rId3" cstate="print"/>
          <a:srcRect/>
          <a:stretch>
            <a:fillRect/>
          </a:stretch>
        </p:blipFill>
        <p:spPr bwMode="auto">
          <a:xfrm>
            <a:off x="2381333" y="4115824"/>
            <a:ext cx="2414793" cy="2642102"/>
          </a:xfrm>
          <a:prstGeom prst="rect">
            <a:avLst/>
          </a:prstGeom>
          <a:noFill/>
          <a:ln w="9525">
            <a:noFill/>
            <a:miter lim="800000"/>
            <a:headEnd/>
            <a:tailEnd/>
          </a:ln>
        </p:spPr>
      </p:pic>
      <p:sp>
        <p:nvSpPr>
          <p:cNvPr id="5" name="Rettangolo 4">
            <a:extLst>
              <a:ext uri="{FF2B5EF4-FFF2-40B4-BE49-F238E27FC236}">
                <a16:creationId xmlns:a16="http://schemas.microsoft.com/office/drawing/2014/main" id="{AF1F5B6F-C105-481D-9BF5-9B5461A80A9F}"/>
              </a:ext>
            </a:extLst>
          </p:cNvPr>
          <p:cNvSpPr/>
          <p:nvPr/>
        </p:nvSpPr>
        <p:spPr>
          <a:xfrm>
            <a:off x="3826854" y="1884476"/>
            <a:ext cx="1556965" cy="369332"/>
          </a:xfrm>
          <a:prstGeom prst="rect">
            <a:avLst/>
          </a:prstGeom>
        </p:spPr>
        <p:txBody>
          <a:bodyPr wrap="none">
            <a:spAutoFit/>
          </a:bodyPr>
          <a:lstStyle/>
          <a:p>
            <a:r>
              <a:rPr lang="en-GB" b="1" cap="all" dirty="0">
                <a:solidFill>
                  <a:schemeClr val="accent2">
                    <a:lumMod val="50000"/>
                  </a:schemeClr>
                </a:solidFill>
              </a:rPr>
              <a:t>contagions</a:t>
            </a:r>
            <a:endParaRPr lang="it-IT" dirty="0"/>
          </a:p>
        </p:txBody>
      </p:sp>
      <p:sp>
        <p:nvSpPr>
          <p:cNvPr id="11" name="Rettangolo 10">
            <a:extLst>
              <a:ext uri="{FF2B5EF4-FFF2-40B4-BE49-F238E27FC236}">
                <a16:creationId xmlns:a16="http://schemas.microsoft.com/office/drawing/2014/main" id="{9238CA12-62BD-4058-B650-83AF8285A044}"/>
              </a:ext>
            </a:extLst>
          </p:cNvPr>
          <p:cNvSpPr/>
          <p:nvPr/>
        </p:nvSpPr>
        <p:spPr>
          <a:xfrm>
            <a:off x="4796126" y="4716447"/>
            <a:ext cx="785793" cy="369332"/>
          </a:xfrm>
          <a:prstGeom prst="rect">
            <a:avLst/>
          </a:prstGeom>
        </p:spPr>
        <p:txBody>
          <a:bodyPr wrap="none">
            <a:spAutoFit/>
          </a:bodyPr>
          <a:lstStyle/>
          <a:p>
            <a:r>
              <a:rPr lang="en-GB" b="1" cap="all" dirty="0" err="1">
                <a:solidFill>
                  <a:schemeClr val="accent2">
                    <a:lumMod val="50000"/>
                  </a:schemeClr>
                </a:solidFill>
              </a:rPr>
              <a:t>neets</a:t>
            </a:r>
            <a:endParaRPr lang="it-IT" dirty="0"/>
          </a:p>
        </p:txBody>
      </p:sp>
    </p:spTree>
    <p:extLst>
      <p:ext uri="{BB962C8B-B14F-4D97-AF65-F5344CB8AC3E}">
        <p14:creationId xmlns:p14="http://schemas.microsoft.com/office/powerpoint/2010/main" val="9487668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3774" y="425694"/>
            <a:ext cx="5934969" cy="683916"/>
          </a:xfrm>
        </p:spPr>
        <p:txBody>
          <a:bodyPr>
            <a:noAutofit/>
          </a:bodyPr>
          <a:lstStyle/>
          <a:p>
            <a:pPr algn="just"/>
            <a:r>
              <a:rPr lang="en-GB" sz="2500" b="1" cap="none" dirty="0">
                <a:solidFill>
                  <a:srgbClr val="002060"/>
                </a:solidFill>
              </a:rPr>
              <a:t>      </a:t>
            </a:r>
            <a:r>
              <a:rPr lang="en-GB" sz="3500" b="1" u="sng" cap="none" dirty="0">
                <a:solidFill>
                  <a:srgbClr val="C00000"/>
                </a:solidFill>
              </a:rPr>
              <a:t>In conclusion</a:t>
            </a:r>
            <a:r>
              <a:rPr lang="en-GB" sz="3500" b="1" cap="none" dirty="0">
                <a:solidFill>
                  <a:srgbClr val="C00000"/>
                </a:solidFill>
              </a:rPr>
              <a:t>:</a:t>
            </a:r>
            <a:endParaRPr lang="it-IT" sz="3500" b="1" cap="none" dirty="0">
              <a:solidFill>
                <a:srgbClr val="C00000"/>
              </a:solidFill>
            </a:endParaRPr>
          </a:p>
        </p:txBody>
      </p:sp>
      <p:sp>
        <p:nvSpPr>
          <p:cNvPr id="6" name="Segnaposto testo 4"/>
          <p:cNvSpPr txBox="1">
            <a:spLocks/>
          </p:cNvSpPr>
          <p:nvPr/>
        </p:nvSpPr>
        <p:spPr>
          <a:xfrm>
            <a:off x="4176533" y="5116602"/>
            <a:ext cx="6539092" cy="543575"/>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20000"/>
              </a:lnSpc>
              <a:spcBef>
                <a:spcPts val="1000"/>
              </a:spcBef>
              <a:spcAft>
                <a:spcPts val="0"/>
              </a:spcAft>
              <a:buClr>
                <a:schemeClr val="tx1"/>
              </a:buClr>
              <a:buSzTx/>
              <a:buFont typeface="Arial" panose="020B0604020202020204" pitchFamily="34" charset="0"/>
              <a:buChar char="•"/>
              <a:tabLst/>
              <a:defRPr/>
            </a:pPr>
            <a:r>
              <a:rPr lang="it-IT" sz="2000" b="1" dirty="0" err="1">
                <a:solidFill>
                  <a:srgbClr val="002060"/>
                </a:solidFill>
              </a:rPr>
              <a:t>Adults</a:t>
            </a:r>
            <a:r>
              <a:rPr lang="it-IT" sz="2000" b="1" dirty="0">
                <a:solidFill>
                  <a:srgbClr val="002060"/>
                </a:solidFill>
              </a:rPr>
              <a:t> </a:t>
            </a:r>
            <a:r>
              <a:rPr lang="it-IT" sz="2000" b="1" dirty="0" err="1">
                <a:solidFill>
                  <a:srgbClr val="002060"/>
                </a:solidFill>
              </a:rPr>
              <a:t>continuous</a:t>
            </a:r>
            <a:r>
              <a:rPr lang="it-IT" sz="2000" b="1" dirty="0">
                <a:solidFill>
                  <a:srgbClr val="002060"/>
                </a:solidFill>
              </a:rPr>
              <a:t> </a:t>
            </a:r>
            <a:r>
              <a:rPr lang="it-IT" sz="2000" b="1" dirty="0" err="1">
                <a:solidFill>
                  <a:srgbClr val="002060"/>
                </a:solidFill>
              </a:rPr>
              <a:t>education</a:t>
            </a:r>
            <a:r>
              <a:rPr lang="it-IT" sz="2000" b="1" dirty="0">
                <a:solidFill>
                  <a:srgbClr val="002060"/>
                </a:solidFill>
              </a:rPr>
              <a:t> in the South</a:t>
            </a:r>
          </a:p>
          <a:p>
            <a:pPr marL="342900" marR="0" lvl="0" indent="-342900" algn="just" defTabSz="914400" rtl="0" eaLnBrk="1" fontAlgn="auto" latinLnBrk="0" hangingPunct="1">
              <a:lnSpc>
                <a:spcPct val="120000"/>
              </a:lnSpc>
              <a:spcBef>
                <a:spcPts val="1000"/>
              </a:spcBef>
              <a:spcAft>
                <a:spcPts val="0"/>
              </a:spcAft>
              <a:buClr>
                <a:schemeClr val="tx1"/>
              </a:buClr>
              <a:buSzTx/>
              <a:buFont typeface="Arial" panose="020B0604020202020204" pitchFamily="34" charset="0"/>
              <a:buChar char="•"/>
              <a:tabLst/>
              <a:defRPr/>
            </a:pPr>
            <a:r>
              <a:rPr kumimoji="0" lang="it-IT" sz="2000" b="1" i="0" u="none" strike="noStrike" kern="1200" spc="0" normalizeH="0" baseline="0" noProof="0" dirty="0" err="1">
                <a:ln>
                  <a:noFill/>
                </a:ln>
                <a:solidFill>
                  <a:srgbClr val="002060"/>
                </a:solidFill>
                <a:effectLst/>
                <a:uLnTx/>
                <a:uFillTx/>
              </a:rPr>
              <a:t>Qualit</a:t>
            </a:r>
            <a:r>
              <a:rPr lang="it-IT" sz="2000" b="1" dirty="0">
                <a:solidFill>
                  <a:srgbClr val="002060"/>
                </a:solidFill>
              </a:rPr>
              <a:t>y of </a:t>
            </a:r>
            <a:r>
              <a:rPr lang="it-IT" sz="2000" b="1" dirty="0" err="1">
                <a:solidFill>
                  <a:srgbClr val="002060"/>
                </a:solidFill>
              </a:rPr>
              <a:t>education</a:t>
            </a:r>
            <a:r>
              <a:rPr lang="it-IT" sz="2000" b="1" dirty="0">
                <a:solidFill>
                  <a:srgbClr val="002060"/>
                </a:solidFill>
              </a:rPr>
              <a:t> in the South and in the Centre</a:t>
            </a:r>
            <a:endParaRPr kumimoji="0" lang="it-IT" sz="2000" b="1" i="0" u="none" strike="noStrike" kern="1200" spc="0" normalizeH="0" baseline="0" noProof="0" dirty="0">
              <a:ln>
                <a:noFill/>
              </a:ln>
              <a:solidFill>
                <a:srgbClr val="002060"/>
              </a:solidFill>
              <a:effectLst/>
              <a:uLnTx/>
              <a:uFillTx/>
            </a:endParaRPr>
          </a:p>
        </p:txBody>
      </p:sp>
      <p:sp>
        <p:nvSpPr>
          <p:cNvPr id="7" name="Segnaposto testo 4"/>
          <p:cNvSpPr txBox="1">
            <a:spLocks/>
          </p:cNvSpPr>
          <p:nvPr/>
        </p:nvSpPr>
        <p:spPr>
          <a:xfrm>
            <a:off x="913775" y="1386254"/>
            <a:ext cx="10952878" cy="1529895"/>
          </a:xfrm>
          <a:prstGeom prst="rect">
            <a:avLst/>
          </a:prstGeom>
        </p:spPr>
        <p:txBody>
          <a:bodyPr vert="horz" lIns="91440" tIns="45720" rIns="91440" bIns="45720" rtlCol="0">
            <a:noAutofit/>
          </a:bodyPr>
          <a:lstStyle/>
          <a:p>
            <a:pPr marR="0" lvl="0" defTabSz="914400" rtl="0" eaLnBrk="1" fontAlgn="auto" latinLnBrk="0" hangingPunct="1">
              <a:lnSpc>
                <a:spcPct val="120000"/>
              </a:lnSpc>
              <a:spcBef>
                <a:spcPts val="1000"/>
              </a:spcBef>
              <a:spcAft>
                <a:spcPts val="0"/>
              </a:spcAft>
              <a:buClr>
                <a:schemeClr val="tx1"/>
              </a:buClr>
              <a:buSzTx/>
              <a:tabLst/>
              <a:defRPr/>
            </a:pPr>
            <a:r>
              <a:rPr lang="en-GB" sz="2000" b="1" dirty="0">
                <a:solidFill>
                  <a:srgbClr val="002060"/>
                </a:solidFill>
              </a:rPr>
              <a:t>The NEET phenomenon has a strong link with the place of residence.</a:t>
            </a:r>
          </a:p>
          <a:p>
            <a:pPr marR="0" lvl="0" defTabSz="914400" rtl="0" eaLnBrk="1" fontAlgn="auto" latinLnBrk="0" hangingPunct="1">
              <a:lnSpc>
                <a:spcPct val="120000"/>
              </a:lnSpc>
              <a:spcBef>
                <a:spcPts val="1000"/>
              </a:spcBef>
              <a:spcAft>
                <a:spcPts val="0"/>
              </a:spcAft>
              <a:buClr>
                <a:schemeClr val="tx1"/>
              </a:buClr>
              <a:buSzTx/>
              <a:tabLst/>
              <a:defRPr/>
            </a:pPr>
            <a:r>
              <a:rPr kumimoji="0" lang="en-GB" sz="2000" b="1" i="0" u="none" strike="noStrike" kern="1200" spc="0" normalizeH="0" baseline="0" noProof="0" dirty="0">
                <a:ln>
                  <a:noFill/>
                </a:ln>
                <a:solidFill>
                  <a:srgbClr val="002060"/>
                </a:solidFill>
                <a:effectLst/>
                <a:uLnTx/>
                <a:uFillTx/>
                <a:latin typeface="+mn-lt"/>
                <a:ea typeface="+mn-ea"/>
                <a:cs typeface="+mn-cs"/>
              </a:rPr>
              <a:t>The analysis of NEETs at municipal level highlights the strong influence of: </a:t>
            </a:r>
            <a:endParaRPr kumimoji="0" lang="it-IT" sz="2000" b="1" i="0" u="none" strike="noStrike" kern="1200" spc="0" normalizeH="0" baseline="0" noProof="0" dirty="0">
              <a:ln>
                <a:noFill/>
              </a:ln>
              <a:solidFill>
                <a:srgbClr val="002060"/>
              </a:solidFill>
              <a:effectLst/>
              <a:uLnTx/>
              <a:uFillTx/>
              <a:latin typeface="+mn-lt"/>
              <a:ea typeface="+mn-ea"/>
              <a:cs typeface="+mn-cs"/>
            </a:endParaRPr>
          </a:p>
        </p:txBody>
      </p:sp>
      <p:sp>
        <p:nvSpPr>
          <p:cNvPr id="8" name="Segnaposto testo 4"/>
          <p:cNvSpPr txBox="1">
            <a:spLocks/>
          </p:cNvSpPr>
          <p:nvPr/>
        </p:nvSpPr>
        <p:spPr>
          <a:xfrm>
            <a:off x="647700" y="4706969"/>
            <a:ext cx="9210675" cy="819265"/>
          </a:xfrm>
          <a:prstGeom prst="rect">
            <a:avLst/>
          </a:prstGeom>
        </p:spPr>
        <p:txBody>
          <a:bodyPr vert="horz" lIns="91440" tIns="45720" rIns="91440" bIns="45720" rtlCol="0">
            <a:noAutofit/>
          </a:bodyPr>
          <a:lstStyle/>
          <a:p>
            <a:pPr marL="0" marR="0" lvl="0" indent="0" defTabSz="914400" rtl="0" eaLnBrk="1" fontAlgn="auto" latinLnBrk="0" hangingPunct="1">
              <a:lnSpc>
                <a:spcPct val="120000"/>
              </a:lnSpc>
              <a:spcBef>
                <a:spcPts val="1000"/>
              </a:spcBef>
              <a:spcAft>
                <a:spcPts val="0"/>
              </a:spcAft>
              <a:buClr>
                <a:schemeClr val="tx1"/>
              </a:buClr>
              <a:buSzTx/>
              <a:buFont typeface="Arial" panose="020B0604020202020204" pitchFamily="34" charset="0"/>
              <a:buNone/>
              <a:tabLst/>
              <a:defRPr/>
            </a:pPr>
            <a:r>
              <a:rPr kumimoji="0" lang="it-IT" sz="2500" b="1" i="0" u="none" strike="noStrike" kern="1200" spc="0" normalizeH="0" noProof="0" dirty="0" err="1">
                <a:ln>
                  <a:noFill/>
                </a:ln>
                <a:solidFill>
                  <a:schemeClr val="accent2">
                    <a:lumMod val="50000"/>
                  </a:schemeClr>
                </a:solidFill>
                <a:effectLst/>
                <a:uLnTx/>
                <a:uFillTx/>
                <a:latin typeface="+mn-lt"/>
                <a:ea typeface="+mn-ea"/>
                <a:cs typeface="+mn-cs"/>
              </a:rPr>
              <a:t>Analysing</a:t>
            </a:r>
            <a:r>
              <a:rPr kumimoji="0" lang="it-IT" sz="2500" b="1" i="0" u="none" strike="noStrike" kern="1200" spc="0" normalizeH="0" noProof="0" dirty="0">
                <a:ln>
                  <a:noFill/>
                </a:ln>
                <a:solidFill>
                  <a:schemeClr val="accent2">
                    <a:lumMod val="50000"/>
                  </a:schemeClr>
                </a:solidFill>
                <a:effectLst/>
                <a:uLnTx/>
                <a:uFillTx/>
                <a:latin typeface="+mn-lt"/>
                <a:ea typeface="+mn-ea"/>
                <a:cs typeface="+mn-cs"/>
              </a:rPr>
              <a:t> </a:t>
            </a:r>
            <a:r>
              <a:rPr kumimoji="0" lang="it-IT" sz="2500" b="1" i="0" u="none" strike="noStrike" kern="1200" spc="0" normalizeH="0" noProof="0" dirty="0" err="1">
                <a:ln>
                  <a:noFill/>
                </a:ln>
                <a:solidFill>
                  <a:schemeClr val="accent2">
                    <a:lumMod val="50000"/>
                  </a:schemeClr>
                </a:solidFill>
                <a:effectLst/>
                <a:uLnTx/>
                <a:uFillTx/>
                <a:latin typeface="+mn-lt"/>
                <a:ea typeface="+mn-ea"/>
                <a:cs typeface="+mn-cs"/>
              </a:rPr>
              <a:t>separately</a:t>
            </a:r>
            <a:r>
              <a:rPr kumimoji="0" lang="it-IT" sz="2500" b="1" i="0" u="none" strike="noStrike" kern="1200" spc="0" normalizeH="0" noProof="0" dirty="0">
                <a:ln>
                  <a:noFill/>
                </a:ln>
                <a:solidFill>
                  <a:schemeClr val="accent2">
                    <a:lumMod val="50000"/>
                  </a:schemeClr>
                </a:solidFill>
                <a:effectLst/>
                <a:uLnTx/>
                <a:uFillTx/>
                <a:latin typeface="+mn-lt"/>
                <a:ea typeface="+mn-ea"/>
                <a:cs typeface="+mn-cs"/>
              </a:rPr>
              <a:t> the </a:t>
            </a:r>
            <a:r>
              <a:rPr kumimoji="0" lang="it-IT" sz="2500" b="1" i="0" u="none" strike="noStrike" kern="1200" spc="0" normalizeH="0" noProof="0" dirty="0" err="1">
                <a:ln>
                  <a:noFill/>
                </a:ln>
                <a:solidFill>
                  <a:schemeClr val="accent2">
                    <a:lumMod val="50000"/>
                  </a:schemeClr>
                </a:solidFill>
                <a:effectLst/>
                <a:uLnTx/>
                <a:uFillTx/>
                <a:latin typeface="+mn-lt"/>
                <a:ea typeface="+mn-ea"/>
                <a:cs typeface="+mn-cs"/>
              </a:rPr>
              <a:t>NUTSs</a:t>
            </a:r>
            <a:r>
              <a:rPr kumimoji="0" lang="it-IT" sz="2500" b="1" i="0" u="none" strike="noStrike" kern="1200" spc="0" normalizeH="0" noProof="0" dirty="0">
                <a:ln>
                  <a:noFill/>
                </a:ln>
                <a:solidFill>
                  <a:schemeClr val="accent2">
                    <a:lumMod val="50000"/>
                  </a:schemeClr>
                </a:solidFill>
                <a:effectLst/>
                <a:uLnTx/>
                <a:uFillTx/>
                <a:latin typeface="+mn-lt"/>
                <a:ea typeface="+mn-ea"/>
                <a:cs typeface="+mn-cs"/>
              </a:rPr>
              <a:t> 1 </a:t>
            </a:r>
            <a:r>
              <a:rPr kumimoji="0" lang="it-IT" sz="2500" b="1" i="0" u="none" strike="noStrike" kern="1200" spc="0" normalizeH="0" noProof="0" dirty="0" err="1">
                <a:ln>
                  <a:noFill/>
                </a:ln>
                <a:solidFill>
                  <a:schemeClr val="accent2">
                    <a:lumMod val="50000"/>
                  </a:schemeClr>
                </a:solidFill>
                <a:effectLst/>
                <a:uLnTx/>
                <a:uFillTx/>
                <a:latin typeface="+mn-lt"/>
                <a:ea typeface="+mn-ea"/>
                <a:cs typeface="+mn-cs"/>
              </a:rPr>
              <a:t>areas</a:t>
            </a:r>
            <a:r>
              <a:rPr kumimoji="0" lang="it-IT" sz="2500" b="1" i="0" u="none" strike="noStrike" kern="1200" cap="all" spc="0" normalizeH="0" baseline="0" noProof="0" dirty="0">
                <a:ln>
                  <a:noFill/>
                </a:ln>
                <a:solidFill>
                  <a:schemeClr val="accent2">
                    <a:lumMod val="50000"/>
                  </a:schemeClr>
                </a:solidFill>
                <a:effectLst/>
                <a:uLnTx/>
                <a:uFillTx/>
                <a:latin typeface="+mn-lt"/>
                <a:ea typeface="+mn-ea"/>
                <a:cs typeface="+mn-cs"/>
              </a:rPr>
              <a:t>:</a:t>
            </a:r>
            <a:r>
              <a:rPr kumimoji="0" lang="en-GB" sz="2500" b="1" i="0" u="none" strike="noStrike" kern="1200" cap="all" spc="0" normalizeH="0" baseline="0" noProof="0" dirty="0">
                <a:ln>
                  <a:noFill/>
                </a:ln>
                <a:solidFill>
                  <a:schemeClr val="accent2">
                    <a:lumMod val="50000"/>
                  </a:schemeClr>
                </a:solidFill>
                <a:effectLst/>
                <a:uLnTx/>
                <a:uFillTx/>
                <a:latin typeface="+mn-lt"/>
                <a:ea typeface="+mn-ea"/>
                <a:cs typeface="+mn-cs"/>
              </a:rPr>
              <a:t> </a:t>
            </a:r>
            <a:endParaRPr kumimoji="0" lang="it-IT" sz="2500" b="1" i="0" u="none" strike="noStrike" kern="1200" cap="all" spc="0" normalizeH="0" baseline="0" noProof="0" dirty="0">
              <a:ln>
                <a:noFill/>
              </a:ln>
              <a:solidFill>
                <a:schemeClr val="accent2">
                  <a:lumMod val="50000"/>
                </a:schemeClr>
              </a:solidFill>
              <a:effectLst/>
              <a:uLnTx/>
              <a:uFillTx/>
              <a:latin typeface="+mn-lt"/>
              <a:ea typeface="+mn-ea"/>
              <a:cs typeface="+mn-cs"/>
            </a:endParaRPr>
          </a:p>
        </p:txBody>
      </p:sp>
      <p:sp>
        <p:nvSpPr>
          <p:cNvPr id="9" name="Segnaposto testo 4"/>
          <p:cNvSpPr txBox="1">
            <a:spLocks/>
          </p:cNvSpPr>
          <p:nvPr/>
        </p:nvSpPr>
        <p:spPr>
          <a:xfrm>
            <a:off x="3794419" y="2374932"/>
            <a:ext cx="7483806" cy="2024780"/>
          </a:xfrm>
          <a:prstGeom prst="rect">
            <a:avLst/>
          </a:prstGeom>
        </p:spPr>
        <p:txBody>
          <a:bodyPr vert="horz" lIns="91440" tIns="45720" rIns="91440" bIns="45720" rtlCol="0">
            <a:noAutofit/>
          </a:bodyPr>
          <a:lstStyle/>
          <a:p>
            <a:pPr marL="342900" indent="-342900" algn="just">
              <a:spcAft>
                <a:spcPts val="600"/>
              </a:spcAft>
              <a:buFont typeface="Wingdings" panose="05000000000000000000" pitchFamily="2" charset="2"/>
              <a:buChar char="v"/>
            </a:pPr>
            <a:r>
              <a:rPr lang="en-GB" sz="2000" b="1" u="sng" dirty="0">
                <a:solidFill>
                  <a:srgbClr val="0070C0"/>
                </a:solidFill>
                <a:effectLst>
                  <a:outerShdw blurRad="38100" dist="38100" dir="2700000" algn="tl">
                    <a:srgbClr val="000000">
                      <a:alpha val="43137"/>
                    </a:srgbClr>
                  </a:outerShdw>
                </a:effectLst>
              </a:rPr>
              <a:t>economic aspects</a:t>
            </a:r>
            <a:r>
              <a:rPr lang="en-GB" sz="2000" b="1" dirty="0">
                <a:solidFill>
                  <a:srgbClr val="0070C0"/>
                </a:solidFill>
              </a:rPr>
              <a:t>, such as the entrepreneurial rate and the share of employees in high technology sectors, and more in general with the capacity of the territory to attract people. </a:t>
            </a:r>
          </a:p>
          <a:p>
            <a:pPr marL="342900" indent="-342900" algn="just">
              <a:buFont typeface="Wingdings" panose="05000000000000000000" pitchFamily="2" charset="2"/>
              <a:buChar char="v"/>
            </a:pPr>
            <a:r>
              <a:rPr lang="en-GB" sz="2000" b="1" u="sng" dirty="0">
                <a:solidFill>
                  <a:srgbClr val="0070C0"/>
                </a:solidFill>
                <a:effectLst>
                  <a:outerShdw blurRad="38100" dist="38100" dir="2700000" algn="tl">
                    <a:srgbClr val="000000">
                      <a:alpha val="43137"/>
                    </a:srgbClr>
                  </a:outerShdw>
                </a:effectLst>
              </a:rPr>
              <a:t>education</a:t>
            </a:r>
            <a:r>
              <a:rPr lang="en-GB" sz="2000" b="1" dirty="0">
                <a:solidFill>
                  <a:srgbClr val="0070C0"/>
                </a:solidFill>
              </a:rPr>
              <a:t>: such as the share of young teachers and the students’ numerical competences</a:t>
            </a:r>
          </a:p>
          <a:p>
            <a:pPr marL="342900" indent="-342900" algn="just">
              <a:buFont typeface="Wingdings" panose="05000000000000000000" pitchFamily="2" charset="2"/>
              <a:buChar char="v"/>
            </a:pPr>
            <a:r>
              <a:rPr lang="en-GB" sz="2000" b="1" u="sng" dirty="0">
                <a:solidFill>
                  <a:srgbClr val="0070C0"/>
                </a:solidFill>
                <a:effectLst>
                  <a:outerShdw blurRad="38100" dist="38100" dir="2700000" algn="tl">
                    <a:srgbClr val="000000">
                      <a:alpha val="43137"/>
                    </a:srgbClr>
                  </a:outerShdw>
                </a:effectLst>
              </a:rPr>
              <a:t>urbanization</a:t>
            </a:r>
            <a:r>
              <a:rPr lang="en-GB" sz="2000" b="1" dirty="0">
                <a:solidFill>
                  <a:srgbClr val="0070C0"/>
                </a:solidFill>
              </a:rPr>
              <a:t>: living in the cities increases the share of NEETs</a:t>
            </a:r>
            <a:endParaRPr lang="it-IT" sz="2000" b="1" dirty="0">
              <a:solidFill>
                <a:srgbClr val="0070C0"/>
              </a:solidFill>
            </a:endParaRPr>
          </a:p>
        </p:txBody>
      </p:sp>
      <p:sp>
        <p:nvSpPr>
          <p:cNvPr id="10" name="Segnaposto numero diapositiva 9"/>
          <p:cNvSpPr>
            <a:spLocks noGrp="1"/>
          </p:cNvSpPr>
          <p:nvPr>
            <p:ph type="sldNum" sz="quarter" idx="12"/>
          </p:nvPr>
        </p:nvSpPr>
        <p:spPr/>
        <p:txBody>
          <a:bodyPr/>
          <a:lstStyle/>
          <a:p>
            <a:fld id="{6D22F896-40B5-4ADD-8801-0D06FADFA095}" type="slidenum">
              <a:rPr lang="en-US" smtClean="0"/>
              <a:pPr/>
              <a:t>27</a:t>
            </a:fld>
            <a:endParaRPr lang="en-US" dirty="0"/>
          </a:p>
        </p:txBody>
      </p:sp>
      <p:sp>
        <p:nvSpPr>
          <p:cNvPr id="3" name="CasellaDiTesto 2">
            <a:extLst>
              <a:ext uri="{FF2B5EF4-FFF2-40B4-BE49-F238E27FC236}">
                <a16:creationId xmlns:a16="http://schemas.microsoft.com/office/drawing/2014/main" id="{ED760DDE-CD29-4DBE-8516-5EBC022A0F1E}"/>
              </a:ext>
            </a:extLst>
          </p:cNvPr>
          <p:cNvSpPr txBox="1"/>
          <p:nvPr/>
        </p:nvSpPr>
        <p:spPr>
          <a:xfrm>
            <a:off x="2307043" y="6418525"/>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2944021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61281" y="2466765"/>
            <a:ext cx="5934969" cy="683916"/>
          </a:xfrm>
        </p:spPr>
        <p:txBody>
          <a:bodyPr>
            <a:noAutofit/>
          </a:bodyPr>
          <a:lstStyle/>
          <a:p>
            <a:pPr algn="just"/>
            <a:r>
              <a:rPr lang="en-GB" sz="2500" b="1" cap="none" dirty="0">
                <a:solidFill>
                  <a:srgbClr val="002060"/>
                </a:solidFill>
              </a:rPr>
              <a:t>      </a:t>
            </a:r>
            <a:r>
              <a:rPr lang="en-GB" sz="5500" b="1" cap="none" dirty="0">
                <a:solidFill>
                  <a:srgbClr val="C00000"/>
                </a:solidFill>
              </a:rPr>
              <a:t>Thank you!</a:t>
            </a:r>
            <a:endParaRPr lang="it-IT" sz="5500" b="1" cap="none" dirty="0">
              <a:solidFill>
                <a:srgbClr val="C00000"/>
              </a:solidFill>
            </a:endParaRPr>
          </a:p>
        </p:txBody>
      </p:sp>
      <p:sp>
        <p:nvSpPr>
          <p:cNvPr id="5" name="Segnaposto testo 4"/>
          <p:cNvSpPr>
            <a:spLocks noGrp="1"/>
          </p:cNvSpPr>
          <p:nvPr>
            <p:ph type="body" sz="half" idx="2"/>
          </p:nvPr>
        </p:nvSpPr>
        <p:spPr>
          <a:xfrm>
            <a:off x="0" y="4270205"/>
            <a:ext cx="9886950" cy="819265"/>
          </a:xfrm>
        </p:spPr>
        <p:txBody>
          <a:bodyPr>
            <a:noAutofit/>
          </a:bodyPr>
          <a:lstStyle/>
          <a:p>
            <a:r>
              <a:rPr lang="it-IT" sz="2500" b="1" cap="none" dirty="0">
                <a:solidFill>
                  <a:srgbClr val="0000CC"/>
                </a:solidFill>
              </a:rPr>
              <a:t>rocca@uniparthenope.it</a:t>
            </a:r>
          </a:p>
        </p:txBody>
      </p:sp>
      <p:sp>
        <p:nvSpPr>
          <p:cNvPr id="10" name="Segnaposto numero diapositiva 9"/>
          <p:cNvSpPr>
            <a:spLocks noGrp="1"/>
          </p:cNvSpPr>
          <p:nvPr>
            <p:ph type="sldNum" sz="quarter" idx="12"/>
          </p:nvPr>
        </p:nvSpPr>
        <p:spPr/>
        <p:txBody>
          <a:bodyPr/>
          <a:lstStyle/>
          <a:p>
            <a:fld id="{6D22F896-40B5-4ADD-8801-0D06FADFA095}" type="slidenum">
              <a:rPr lang="en-US" smtClean="0"/>
              <a:pPr/>
              <a:t>28</a:t>
            </a:fld>
            <a:endParaRPr lang="en-US" dirty="0"/>
          </a:p>
        </p:txBody>
      </p:sp>
    </p:spTree>
    <p:extLst>
      <p:ext uri="{BB962C8B-B14F-4D97-AF65-F5344CB8AC3E}">
        <p14:creationId xmlns:p14="http://schemas.microsoft.com/office/powerpoint/2010/main" val="2917234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29102" y="-330200"/>
            <a:ext cx="9904914" cy="1085362"/>
          </a:xfrm>
        </p:spPr>
        <p:txBody>
          <a:bodyPr>
            <a:noAutofit/>
          </a:bodyPr>
          <a:lstStyle/>
          <a:p>
            <a:pPr algn="just"/>
            <a:r>
              <a:rPr lang="en-GB" sz="3300" b="1" u="sng" cap="none" dirty="0">
                <a:solidFill>
                  <a:srgbClr val="FF0000"/>
                </a:solidFill>
              </a:rPr>
              <a:t>Global Youth Development Index </a:t>
            </a:r>
            <a:endParaRPr lang="it-IT" sz="3300" b="1" u="sng" cap="none" dirty="0">
              <a:solidFill>
                <a:srgbClr val="FF0000"/>
              </a:solidFill>
            </a:endParaRPr>
          </a:p>
        </p:txBody>
      </p:sp>
      <p:sp>
        <p:nvSpPr>
          <p:cNvPr id="7" name="Segnaposto numero diapositiva 6"/>
          <p:cNvSpPr>
            <a:spLocks noGrp="1"/>
          </p:cNvSpPr>
          <p:nvPr>
            <p:ph type="sldNum" sz="quarter" idx="12"/>
          </p:nvPr>
        </p:nvSpPr>
        <p:spPr/>
        <p:txBody>
          <a:bodyPr/>
          <a:lstStyle/>
          <a:p>
            <a:fld id="{6D22F896-40B5-4ADD-8801-0D06FADFA095}" type="slidenum">
              <a:rPr lang="en-US" smtClean="0"/>
              <a:pPr/>
              <a:t>3</a:t>
            </a:fld>
            <a:endParaRPr lang="en-US" dirty="0"/>
          </a:p>
        </p:txBody>
      </p:sp>
      <p:pic>
        <p:nvPicPr>
          <p:cNvPr id="4" name="Immagine 3">
            <a:extLst>
              <a:ext uri="{FF2B5EF4-FFF2-40B4-BE49-F238E27FC236}">
                <a16:creationId xmlns:a16="http://schemas.microsoft.com/office/drawing/2014/main" id="{836A4E9E-C4A3-44DF-A4B9-5432C9B0105F}"/>
              </a:ext>
            </a:extLst>
          </p:cNvPr>
          <p:cNvPicPr>
            <a:picLocks noChangeAspect="1"/>
          </p:cNvPicPr>
          <p:nvPr/>
        </p:nvPicPr>
        <p:blipFill>
          <a:blip r:embed="rId2"/>
          <a:stretch>
            <a:fillRect/>
          </a:stretch>
        </p:blipFill>
        <p:spPr>
          <a:xfrm>
            <a:off x="304800" y="1131887"/>
            <a:ext cx="2819400" cy="3019425"/>
          </a:xfrm>
          <a:prstGeom prst="rect">
            <a:avLst/>
          </a:prstGeom>
        </p:spPr>
      </p:pic>
      <p:pic>
        <p:nvPicPr>
          <p:cNvPr id="6" name="Immagine 5">
            <a:extLst>
              <a:ext uri="{FF2B5EF4-FFF2-40B4-BE49-F238E27FC236}">
                <a16:creationId xmlns:a16="http://schemas.microsoft.com/office/drawing/2014/main" id="{896358D2-589E-49B5-B989-CEC81D95C598}"/>
              </a:ext>
            </a:extLst>
          </p:cNvPr>
          <p:cNvPicPr>
            <a:picLocks noChangeAspect="1"/>
          </p:cNvPicPr>
          <p:nvPr/>
        </p:nvPicPr>
        <p:blipFill>
          <a:blip r:embed="rId3"/>
          <a:stretch>
            <a:fillRect/>
          </a:stretch>
        </p:blipFill>
        <p:spPr>
          <a:xfrm>
            <a:off x="304800" y="4616746"/>
            <a:ext cx="4940059" cy="1631654"/>
          </a:xfrm>
          <a:prstGeom prst="rect">
            <a:avLst/>
          </a:prstGeom>
        </p:spPr>
      </p:pic>
      <p:pic>
        <p:nvPicPr>
          <p:cNvPr id="10" name="Immagine 9">
            <a:extLst>
              <a:ext uri="{FF2B5EF4-FFF2-40B4-BE49-F238E27FC236}">
                <a16:creationId xmlns:a16="http://schemas.microsoft.com/office/drawing/2014/main" id="{25A6ED25-FBAE-4A25-92EE-D4AA790EC027}"/>
              </a:ext>
            </a:extLst>
          </p:cNvPr>
          <p:cNvPicPr>
            <a:picLocks noChangeAspect="1"/>
          </p:cNvPicPr>
          <p:nvPr/>
        </p:nvPicPr>
        <p:blipFill>
          <a:blip r:embed="rId4"/>
          <a:stretch>
            <a:fillRect/>
          </a:stretch>
        </p:blipFill>
        <p:spPr>
          <a:xfrm>
            <a:off x="5905500" y="942975"/>
            <a:ext cx="6248400" cy="4972050"/>
          </a:xfrm>
          <a:prstGeom prst="rect">
            <a:avLst/>
          </a:prstGeom>
        </p:spPr>
      </p:pic>
      <p:sp>
        <p:nvSpPr>
          <p:cNvPr id="11" name="Rettangolo 10">
            <a:extLst>
              <a:ext uri="{FF2B5EF4-FFF2-40B4-BE49-F238E27FC236}">
                <a16:creationId xmlns:a16="http://schemas.microsoft.com/office/drawing/2014/main" id="{E9A50E2A-69CC-4C50-BD63-C702E80698A8}"/>
              </a:ext>
            </a:extLst>
          </p:cNvPr>
          <p:cNvSpPr/>
          <p:nvPr/>
        </p:nvSpPr>
        <p:spPr>
          <a:xfrm>
            <a:off x="3124200" y="1131887"/>
            <a:ext cx="6096000" cy="1754326"/>
          </a:xfrm>
          <a:prstGeom prst="rect">
            <a:avLst/>
          </a:prstGeom>
        </p:spPr>
        <p:txBody>
          <a:bodyPr>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Italy 67</a:t>
            </a:r>
            <a:r>
              <a:rPr lang="en-GB" baseline="30000" dirty="0">
                <a:latin typeface="Calibri" panose="020F0502020204030204" pitchFamily="34" charset="0"/>
                <a:ea typeface="Calibri" panose="020F0502020204030204" pitchFamily="34" charset="0"/>
                <a:cs typeface="Times New Roman" panose="02020603050405020304" pitchFamily="18" charset="0"/>
              </a:rPr>
              <a:t>th</a:t>
            </a:r>
            <a:r>
              <a:rPr lang="en-GB" dirty="0">
                <a:latin typeface="Calibri" panose="020F0502020204030204" pitchFamily="34" charset="0"/>
                <a:ea typeface="Calibri" panose="020F0502020204030204" pitchFamily="34" charset="0"/>
                <a:cs typeface="Times New Roman" panose="02020603050405020304" pitchFamily="18" charset="0"/>
              </a:rPr>
              <a:t> rank over the world for the </a:t>
            </a:r>
          </a:p>
          <a:p>
            <a:r>
              <a:rPr lang="en-GB" dirty="0">
                <a:latin typeface="Calibri" panose="020F0502020204030204" pitchFamily="34" charset="0"/>
                <a:ea typeface="Calibri" panose="020F0502020204030204" pitchFamily="34" charset="0"/>
                <a:cs typeface="Times New Roman" panose="02020603050405020304" pitchFamily="18" charset="0"/>
              </a:rPr>
              <a:t>“Employment and Opportunity pillar”, </a:t>
            </a:r>
          </a:p>
          <a:p>
            <a:r>
              <a:rPr lang="en-GB" dirty="0">
                <a:latin typeface="Calibri" panose="020F0502020204030204" pitchFamily="34" charset="0"/>
                <a:ea typeface="Calibri" panose="020F0502020204030204" pitchFamily="34" charset="0"/>
                <a:cs typeface="Times New Roman" panose="02020603050405020304" pitchFamily="18" charset="0"/>
              </a:rPr>
              <a:t>surpassed by all the EU countries </a:t>
            </a:r>
          </a:p>
          <a:p>
            <a:r>
              <a:rPr lang="en-GB" dirty="0">
                <a:latin typeface="Calibri" panose="020F0502020204030204" pitchFamily="34" charset="0"/>
                <a:ea typeface="Calibri" panose="020F0502020204030204" pitchFamily="34" charset="0"/>
                <a:cs typeface="Times New Roman" panose="02020603050405020304" pitchFamily="18" charset="0"/>
              </a:rPr>
              <a:t>(with the exception of Romania),</a:t>
            </a:r>
          </a:p>
          <a:p>
            <a:r>
              <a:rPr lang="en-GB" dirty="0">
                <a:latin typeface="Calibri" panose="020F0502020204030204" pitchFamily="34" charset="0"/>
                <a:ea typeface="Calibri" panose="020F0502020204030204" pitchFamily="34" charset="0"/>
                <a:cs typeface="Times New Roman" panose="02020603050405020304" pitchFamily="18" charset="0"/>
              </a:rPr>
              <a:t>but also by many other </a:t>
            </a:r>
          </a:p>
          <a:p>
            <a:r>
              <a:rPr lang="en-GB" dirty="0">
                <a:latin typeface="Calibri" panose="020F0502020204030204" pitchFamily="34" charset="0"/>
                <a:ea typeface="Calibri" panose="020F0502020204030204" pitchFamily="34" charset="0"/>
                <a:cs typeface="Times New Roman" panose="02020603050405020304" pitchFamily="18" charset="0"/>
              </a:rPr>
              <a:t>developing countries </a:t>
            </a:r>
            <a:endParaRPr lang="it-IT" dirty="0"/>
          </a:p>
        </p:txBody>
      </p:sp>
      <p:sp>
        <p:nvSpPr>
          <p:cNvPr id="3" name="CasellaDiTesto 2">
            <a:extLst>
              <a:ext uri="{FF2B5EF4-FFF2-40B4-BE49-F238E27FC236}">
                <a16:creationId xmlns:a16="http://schemas.microsoft.com/office/drawing/2014/main" id="{68BECC19-091E-4973-86AE-2A5E27259360}"/>
              </a:ext>
            </a:extLst>
          </p:cNvPr>
          <p:cNvSpPr txBox="1"/>
          <p:nvPr/>
        </p:nvSpPr>
        <p:spPr>
          <a:xfrm>
            <a:off x="2307043" y="6365362"/>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2719109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5034" y="-63500"/>
            <a:ext cx="9904914" cy="1085362"/>
          </a:xfrm>
        </p:spPr>
        <p:txBody>
          <a:bodyPr>
            <a:noAutofit/>
          </a:bodyPr>
          <a:lstStyle/>
          <a:p>
            <a:pPr algn="just"/>
            <a:r>
              <a:rPr lang="en-GB" sz="3300" b="1" u="sng" cap="none" dirty="0">
                <a:solidFill>
                  <a:srgbClr val="FF0000"/>
                </a:solidFill>
              </a:rPr>
              <a:t>NEETs: Not in Employment, Education or Training </a:t>
            </a:r>
            <a:endParaRPr lang="it-IT" sz="3300" b="1" u="sng" cap="none" dirty="0">
              <a:solidFill>
                <a:srgbClr val="FF0000"/>
              </a:solidFill>
            </a:endParaRPr>
          </a:p>
        </p:txBody>
      </p:sp>
      <p:sp>
        <p:nvSpPr>
          <p:cNvPr id="7" name="Segnaposto numero diapositiva 6"/>
          <p:cNvSpPr>
            <a:spLocks noGrp="1"/>
          </p:cNvSpPr>
          <p:nvPr>
            <p:ph type="sldNum" sz="quarter" idx="12"/>
          </p:nvPr>
        </p:nvSpPr>
        <p:spPr/>
        <p:txBody>
          <a:bodyPr/>
          <a:lstStyle/>
          <a:p>
            <a:fld id="{6D22F896-40B5-4ADD-8801-0D06FADFA095}" type="slidenum">
              <a:rPr lang="en-US" smtClean="0"/>
              <a:pPr/>
              <a:t>4</a:t>
            </a:fld>
            <a:endParaRPr lang="en-US" dirty="0"/>
          </a:p>
        </p:txBody>
      </p:sp>
      <p:graphicFrame>
        <p:nvGraphicFramePr>
          <p:cNvPr id="8" name="Grafico 7">
            <a:extLst>
              <a:ext uri="{FF2B5EF4-FFF2-40B4-BE49-F238E27FC236}">
                <a16:creationId xmlns:a16="http://schemas.microsoft.com/office/drawing/2014/main" id="{46673434-A228-4673-88B5-11595403575D}"/>
              </a:ext>
            </a:extLst>
          </p:cNvPr>
          <p:cNvGraphicFramePr>
            <a:graphicFrameLocks/>
          </p:cNvGraphicFramePr>
          <p:nvPr>
            <p:extLst>
              <p:ext uri="{D42A27DB-BD31-4B8C-83A1-F6EECF244321}">
                <p14:modId xmlns:p14="http://schemas.microsoft.com/office/powerpoint/2010/main" val="1462710392"/>
              </p:ext>
            </p:extLst>
          </p:nvPr>
        </p:nvGraphicFramePr>
        <p:xfrm>
          <a:off x="2057400" y="1282700"/>
          <a:ext cx="8839200" cy="5422900"/>
        </p:xfrm>
        <a:graphic>
          <a:graphicData uri="http://schemas.openxmlformats.org/drawingml/2006/chart">
            <c:chart xmlns:c="http://schemas.openxmlformats.org/drawingml/2006/chart" xmlns:r="http://schemas.openxmlformats.org/officeDocument/2006/relationships" r:id="rId2"/>
          </a:graphicData>
        </a:graphic>
      </p:graphicFrame>
      <p:sp>
        <p:nvSpPr>
          <p:cNvPr id="3" name="CasellaDiTesto 2">
            <a:extLst>
              <a:ext uri="{FF2B5EF4-FFF2-40B4-BE49-F238E27FC236}">
                <a16:creationId xmlns:a16="http://schemas.microsoft.com/office/drawing/2014/main" id="{72E5971C-7A67-415A-B337-6B1EECD97DB8}"/>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3359295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45294" y="1097280"/>
            <a:ext cx="9904914" cy="1085362"/>
          </a:xfrm>
        </p:spPr>
        <p:txBody>
          <a:bodyPr>
            <a:noAutofit/>
          </a:bodyPr>
          <a:lstStyle/>
          <a:p>
            <a:pPr algn="just"/>
            <a:r>
              <a:rPr lang="en-GB" sz="3300" b="1" u="sng" cap="none" dirty="0">
                <a:solidFill>
                  <a:srgbClr val="FF0000"/>
                </a:solidFill>
              </a:rPr>
              <a:t>NEETs: Not in Employment, Education or Training </a:t>
            </a:r>
            <a:endParaRPr lang="it-IT" sz="3300" b="1" u="sng" cap="none" dirty="0">
              <a:solidFill>
                <a:srgbClr val="FF0000"/>
              </a:solidFill>
            </a:endParaRPr>
          </a:p>
        </p:txBody>
      </p:sp>
      <p:sp>
        <p:nvSpPr>
          <p:cNvPr id="4" name="Segnaposto testo 3"/>
          <p:cNvSpPr>
            <a:spLocks noGrp="1"/>
          </p:cNvSpPr>
          <p:nvPr>
            <p:ph type="body" sz="half" idx="2"/>
          </p:nvPr>
        </p:nvSpPr>
        <p:spPr>
          <a:xfrm>
            <a:off x="2432304" y="2890549"/>
            <a:ext cx="8375904" cy="3158347"/>
          </a:xfrm>
        </p:spPr>
        <p:txBody>
          <a:bodyPr>
            <a:noAutofit/>
          </a:bodyPr>
          <a:lstStyle/>
          <a:p>
            <a:pPr algn="l">
              <a:spcAft>
                <a:spcPts val="600"/>
              </a:spcAft>
              <a:buFont typeface="Arial" pitchFamily="34" charset="0"/>
              <a:buChar char="•"/>
            </a:pPr>
            <a:r>
              <a:rPr lang="it-IT" sz="4500" b="1" cap="none" dirty="0" err="1">
                <a:solidFill>
                  <a:srgbClr val="002060"/>
                </a:solidFill>
                <a:effectLst>
                  <a:outerShdw blurRad="38100" dist="38100" dir="2700000" algn="tl">
                    <a:srgbClr val="000000">
                      <a:alpha val="43137"/>
                    </a:srgbClr>
                  </a:outerShdw>
                </a:effectLst>
              </a:rPr>
              <a:t>Unemployment</a:t>
            </a:r>
            <a:r>
              <a:rPr lang="it-IT" sz="4500" b="1" cap="none" dirty="0">
                <a:solidFill>
                  <a:srgbClr val="002060"/>
                </a:solidFill>
                <a:effectLst>
                  <a:outerShdw blurRad="38100" dist="38100" dir="2700000" algn="tl">
                    <a:srgbClr val="000000">
                      <a:alpha val="43137"/>
                    </a:srgbClr>
                  </a:outerShdw>
                </a:effectLst>
              </a:rPr>
              <a:t> and </a:t>
            </a:r>
            <a:r>
              <a:rPr lang="it-IT" sz="4500" b="1" cap="none" dirty="0" err="1">
                <a:solidFill>
                  <a:srgbClr val="002060"/>
                </a:solidFill>
                <a:effectLst>
                  <a:outerShdw blurRad="38100" dist="38100" dir="2700000" algn="tl">
                    <a:srgbClr val="000000">
                      <a:alpha val="43137"/>
                    </a:srgbClr>
                  </a:outerShdw>
                </a:effectLst>
              </a:rPr>
              <a:t>inactivity</a:t>
            </a:r>
            <a:endParaRPr lang="it-IT" sz="4500" b="1" cap="none" dirty="0">
              <a:solidFill>
                <a:srgbClr val="002060"/>
              </a:solidFill>
            </a:endParaRPr>
          </a:p>
        </p:txBody>
      </p:sp>
      <p:sp>
        <p:nvSpPr>
          <p:cNvPr id="6" name="Segnaposto numero diapositiva 5"/>
          <p:cNvSpPr>
            <a:spLocks noGrp="1"/>
          </p:cNvSpPr>
          <p:nvPr>
            <p:ph type="sldNum" sz="quarter" idx="12"/>
          </p:nvPr>
        </p:nvSpPr>
        <p:spPr/>
        <p:txBody>
          <a:bodyPr/>
          <a:lstStyle/>
          <a:p>
            <a:fld id="{6D22F896-40B5-4ADD-8801-0D06FADFA095}" type="slidenum">
              <a:rPr lang="en-US" smtClean="0"/>
              <a:pPr/>
              <a:t>5</a:t>
            </a:fld>
            <a:endParaRPr lang="en-US" dirty="0"/>
          </a:p>
        </p:txBody>
      </p:sp>
      <p:sp>
        <p:nvSpPr>
          <p:cNvPr id="3" name="CasellaDiTesto 2">
            <a:extLst>
              <a:ext uri="{FF2B5EF4-FFF2-40B4-BE49-F238E27FC236}">
                <a16:creationId xmlns:a16="http://schemas.microsoft.com/office/drawing/2014/main" id="{947DAD6E-5EAA-4DA0-9A4B-C0CEB8D3AB43}"/>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3982325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6D22F896-40B5-4ADD-8801-0D06FADFA095}" type="slidenum">
              <a:rPr lang="en-US" smtClean="0"/>
              <a:pPr/>
              <a:t>6</a:t>
            </a:fld>
            <a:endParaRPr lang="en-US" dirty="0"/>
          </a:p>
        </p:txBody>
      </p:sp>
      <p:pic>
        <p:nvPicPr>
          <p:cNvPr id="8" name="Immagine 7">
            <a:extLst>
              <a:ext uri="{FF2B5EF4-FFF2-40B4-BE49-F238E27FC236}">
                <a16:creationId xmlns:a16="http://schemas.microsoft.com/office/drawing/2014/main" id="{DE6FEC4A-4AF8-4373-A56F-EEB16569D7F5}"/>
              </a:ext>
            </a:extLst>
          </p:cNvPr>
          <p:cNvPicPr>
            <a:picLocks noChangeAspect="1"/>
          </p:cNvPicPr>
          <p:nvPr/>
        </p:nvPicPr>
        <p:blipFill>
          <a:blip r:embed="rId2"/>
          <a:stretch>
            <a:fillRect/>
          </a:stretch>
        </p:blipFill>
        <p:spPr>
          <a:xfrm>
            <a:off x="365608" y="419997"/>
            <a:ext cx="7055700" cy="6238875"/>
          </a:xfrm>
          <a:prstGeom prst="rect">
            <a:avLst/>
          </a:prstGeom>
        </p:spPr>
      </p:pic>
      <p:sp>
        <p:nvSpPr>
          <p:cNvPr id="5" name="Segnaposto testo 4">
            <a:extLst>
              <a:ext uri="{FF2B5EF4-FFF2-40B4-BE49-F238E27FC236}">
                <a16:creationId xmlns:a16="http://schemas.microsoft.com/office/drawing/2014/main" id="{63C0070C-7805-47FF-94F0-562F631FF41A}"/>
              </a:ext>
            </a:extLst>
          </p:cNvPr>
          <p:cNvSpPr>
            <a:spLocks noGrp="1"/>
          </p:cNvSpPr>
          <p:nvPr>
            <p:ph type="body" sz="half" idx="2"/>
          </p:nvPr>
        </p:nvSpPr>
        <p:spPr>
          <a:xfrm>
            <a:off x="5274365" y="754356"/>
            <a:ext cx="6312041" cy="3158347"/>
          </a:xfrm>
          <a:noFill/>
          <a:ln>
            <a:noFill/>
          </a:ln>
        </p:spPr>
        <p:txBody>
          <a:bodyPr>
            <a:normAutofit/>
          </a:bodyPr>
          <a:lstStyle/>
          <a:p>
            <a:r>
              <a:rPr lang="it-IT" sz="2500" b="1" dirty="0">
                <a:solidFill>
                  <a:srgbClr val="002060"/>
                </a:solidFill>
              </a:rPr>
              <a:t>Sub-</a:t>
            </a:r>
            <a:r>
              <a:rPr lang="en-GB" sz="2500" b="1" dirty="0">
                <a:solidFill>
                  <a:srgbClr val="002060"/>
                </a:solidFill>
              </a:rPr>
              <a:t>point 8.6: “Decent work and economic growth” for everyone </a:t>
            </a:r>
            <a:r>
              <a:rPr lang="en-GB" sz="2500" b="1" dirty="0">
                <a:solidFill>
                  <a:srgbClr val="002060"/>
                </a:solidFill>
                <a:sym typeface="Wingdings" panose="05000000000000000000" pitchFamily="2" charset="2"/>
              </a:rPr>
              <a:t> </a:t>
            </a:r>
            <a:r>
              <a:rPr lang="en-GB" sz="2500" b="1" dirty="0">
                <a:solidFill>
                  <a:srgbClr val="002060"/>
                </a:solidFill>
              </a:rPr>
              <a:t>reduction in the proportion of NEETs. </a:t>
            </a:r>
            <a:endParaRPr lang="it-IT" sz="2500" b="1" dirty="0">
              <a:solidFill>
                <a:srgbClr val="002060"/>
              </a:solidFill>
            </a:endParaRPr>
          </a:p>
        </p:txBody>
      </p:sp>
    </p:spTree>
    <p:extLst>
      <p:ext uri="{BB962C8B-B14F-4D97-AF65-F5344CB8AC3E}">
        <p14:creationId xmlns:p14="http://schemas.microsoft.com/office/powerpoint/2010/main" val="2885895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18194" y="308824"/>
            <a:ext cx="9904914" cy="1085362"/>
          </a:xfrm>
        </p:spPr>
        <p:txBody>
          <a:bodyPr>
            <a:noAutofit/>
          </a:bodyPr>
          <a:lstStyle/>
          <a:p>
            <a:pPr algn="just"/>
            <a:r>
              <a:rPr lang="en-GB" sz="3300" b="1" u="sng" cap="none" dirty="0">
                <a:solidFill>
                  <a:srgbClr val="FF0000"/>
                </a:solidFill>
              </a:rPr>
              <a:t>Causes of Italian highest share of NEETs:</a:t>
            </a:r>
            <a:endParaRPr lang="it-IT" sz="3300" b="1" u="sng" cap="none" dirty="0">
              <a:solidFill>
                <a:srgbClr val="FF0000"/>
              </a:solidFill>
            </a:endParaRPr>
          </a:p>
        </p:txBody>
      </p:sp>
      <p:sp>
        <p:nvSpPr>
          <p:cNvPr id="4" name="Segnaposto testo 3"/>
          <p:cNvSpPr>
            <a:spLocks noGrp="1"/>
          </p:cNvSpPr>
          <p:nvPr>
            <p:ph type="body" sz="half" idx="2"/>
          </p:nvPr>
        </p:nvSpPr>
        <p:spPr>
          <a:xfrm>
            <a:off x="1311712" y="1640101"/>
            <a:ext cx="10033626" cy="3158347"/>
          </a:xfrm>
        </p:spPr>
        <p:txBody>
          <a:bodyPr>
            <a:noAutofit/>
          </a:bodyPr>
          <a:lstStyle/>
          <a:p>
            <a:pPr algn="l">
              <a:spcAft>
                <a:spcPts val="600"/>
              </a:spcAft>
              <a:buFont typeface="Arial" pitchFamily="34" charset="0"/>
              <a:buChar char="•"/>
            </a:pPr>
            <a:r>
              <a:rPr lang="en-GB" sz="2800" b="1" dirty="0">
                <a:solidFill>
                  <a:srgbClr val="002060"/>
                </a:solidFill>
              </a:rPr>
              <a:t>high levels of unemployment</a:t>
            </a:r>
          </a:p>
          <a:p>
            <a:pPr algn="l">
              <a:spcAft>
                <a:spcPts val="600"/>
              </a:spcAft>
              <a:buFont typeface="Arial" pitchFamily="34" charset="0"/>
              <a:buChar char="•"/>
            </a:pPr>
            <a:r>
              <a:rPr lang="en-GB" sz="2800" b="1" dirty="0">
                <a:solidFill>
                  <a:srgbClr val="002060"/>
                </a:solidFill>
              </a:rPr>
              <a:t>education system </a:t>
            </a:r>
            <a:r>
              <a:rPr lang="en-GB" sz="2800" b="1" dirty="0" err="1">
                <a:solidFill>
                  <a:srgbClr val="002060"/>
                </a:solidFill>
              </a:rPr>
              <a:t>sequentiality</a:t>
            </a:r>
            <a:endParaRPr lang="en-GB" sz="2800" b="1" dirty="0">
              <a:solidFill>
                <a:srgbClr val="002060"/>
              </a:solidFill>
            </a:endParaRPr>
          </a:p>
          <a:p>
            <a:pPr algn="l">
              <a:spcAft>
                <a:spcPts val="600"/>
              </a:spcAft>
              <a:buFont typeface="Arial" pitchFamily="34" charset="0"/>
              <a:buChar char="•"/>
            </a:pPr>
            <a:r>
              <a:rPr lang="en-GB" sz="2800" b="1" dirty="0">
                <a:solidFill>
                  <a:srgbClr val="002060"/>
                </a:solidFill>
              </a:rPr>
              <a:t>rigidity and inefficacious of the institutions regulating the school-to-work transition</a:t>
            </a:r>
          </a:p>
          <a:p>
            <a:pPr algn="l">
              <a:spcAft>
                <a:spcPts val="600"/>
              </a:spcAft>
              <a:buFont typeface="Arial" pitchFamily="34" charset="0"/>
              <a:buChar char="•"/>
            </a:pPr>
            <a:r>
              <a:rPr lang="en-GB" sz="2800" b="1" dirty="0">
                <a:solidFill>
                  <a:srgbClr val="002060"/>
                </a:solidFill>
              </a:rPr>
              <a:t>More tendence to inactivity, scarce social participation</a:t>
            </a:r>
          </a:p>
          <a:p>
            <a:pPr algn="l">
              <a:spcAft>
                <a:spcPts val="600"/>
              </a:spcAft>
              <a:buFont typeface="Arial" pitchFamily="34" charset="0"/>
              <a:buChar char="•"/>
            </a:pPr>
            <a:r>
              <a:rPr lang="en-GB" sz="2800" b="1" dirty="0">
                <a:solidFill>
                  <a:srgbClr val="002060"/>
                </a:solidFill>
              </a:rPr>
              <a:t>Lower education attainment  </a:t>
            </a:r>
            <a:endParaRPr lang="it-IT" sz="2800" b="1" cap="none" dirty="0">
              <a:solidFill>
                <a:srgbClr val="002060"/>
              </a:solidFill>
            </a:endParaRPr>
          </a:p>
        </p:txBody>
      </p:sp>
      <p:sp>
        <p:nvSpPr>
          <p:cNvPr id="6" name="Segnaposto numero diapositiva 5"/>
          <p:cNvSpPr>
            <a:spLocks noGrp="1"/>
          </p:cNvSpPr>
          <p:nvPr>
            <p:ph type="sldNum" sz="quarter" idx="12"/>
          </p:nvPr>
        </p:nvSpPr>
        <p:spPr/>
        <p:txBody>
          <a:bodyPr/>
          <a:lstStyle/>
          <a:p>
            <a:fld id="{6D22F896-40B5-4ADD-8801-0D06FADFA095}" type="slidenum">
              <a:rPr lang="en-US" smtClean="0"/>
              <a:pPr/>
              <a:t>7</a:t>
            </a:fld>
            <a:endParaRPr lang="en-US" dirty="0"/>
          </a:p>
        </p:txBody>
      </p:sp>
      <p:sp>
        <p:nvSpPr>
          <p:cNvPr id="3" name="CasellaDiTesto 2">
            <a:extLst>
              <a:ext uri="{FF2B5EF4-FFF2-40B4-BE49-F238E27FC236}">
                <a16:creationId xmlns:a16="http://schemas.microsoft.com/office/drawing/2014/main" id="{5F5BA18D-7FFF-470C-943D-DA2C7EAEBDF2}"/>
              </a:ext>
            </a:extLst>
          </p:cNvPr>
          <p:cNvSpPr txBox="1"/>
          <p:nvPr/>
        </p:nvSpPr>
        <p:spPr>
          <a:xfrm>
            <a:off x="2307043" y="6375996"/>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3359295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2426208" y="1301124"/>
            <a:ext cx="9765792" cy="3158347"/>
          </a:xfrm>
        </p:spPr>
        <p:txBody>
          <a:bodyPr>
            <a:normAutofit/>
          </a:bodyPr>
          <a:lstStyle/>
          <a:p>
            <a:pPr marL="342900" indent="-342900" algn="just">
              <a:lnSpc>
                <a:spcPct val="100000"/>
              </a:lnSpc>
              <a:spcAft>
                <a:spcPts val="400"/>
              </a:spcAft>
              <a:buFont typeface="Wingdings" panose="05000000000000000000" pitchFamily="2" charset="2"/>
              <a:buChar char="v"/>
            </a:pPr>
            <a:r>
              <a:rPr lang="en-GB" sz="2500" cap="none" dirty="0">
                <a:solidFill>
                  <a:srgbClr val="002060"/>
                </a:solidFill>
              </a:rPr>
              <a:t>Incapacity to control completely or partially his own situation (unemployed, sick and/or disabled people, </a:t>
            </a:r>
            <a:r>
              <a:rPr lang="it-IT" sz="2500" cap="none" dirty="0">
                <a:solidFill>
                  <a:srgbClr val="002060"/>
                </a:solidFill>
              </a:rPr>
              <a:t>care </a:t>
            </a:r>
            <a:r>
              <a:rPr lang="it-IT" sz="2500" cap="none" dirty="0" err="1">
                <a:solidFill>
                  <a:srgbClr val="002060"/>
                </a:solidFill>
              </a:rPr>
              <a:t>givers</a:t>
            </a:r>
            <a:r>
              <a:rPr lang="en-GB" sz="2500" cap="none" dirty="0">
                <a:solidFill>
                  <a:srgbClr val="002060"/>
                </a:solidFill>
              </a:rPr>
              <a:t>) </a:t>
            </a:r>
          </a:p>
          <a:p>
            <a:pPr marL="342900" indent="-342900" algn="just">
              <a:lnSpc>
                <a:spcPct val="100000"/>
              </a:lnSpc>
              <a:spcAft>
                <a:spcPts val="400"/>
              </a:spcAft>
              <a:buFont typeface="Wingdings" panose="05000000000000000000" pitchFamily="2" charset="2"/>
              <a:buChar char="v"/>
            </a:pPr>
            <a:r>
              <a:rPr lang="it-IT" sz="2500" cap="none" dirty="0" err="1">
                <a:solidFill>
                  <a:srgbClr val="002060"/>
                </a:solidFill>
              </a:rPr>
              <a:t>Discouragment</a:t>
            </a:r>
            <a:endParaRPr lang="en-GB" sz="2500" cap="none" dirty="0">
              <a:solidFill>
                <a:srgbClr val="002060"/>
              </a:solidFill>
            </a:endParaRPr>
          </a:p>
          <a:p>
            <a:pPr marL="342900" indent="-342900" algn="l">
              <a:lnSpc>
                <a:spcPct val="100000"/>
              </a:lnSpc>
              <a:spcAft>
                <a:spcPts val="400"/>
              </a:spcAft>
              <a:buFont typeface="Wingdings" panose="05000000000000000000" pitchFamily="2" charset="2"/>
              <a:buChar char="v"/>
            </a:pPr>
            <a:r>
              <a:rPr lang="en-GB" sz="2500" cap="none" dirty="0">
                <a:solidFill>
                  <a:srgbClr val="002060"/>
                </a:solidFill>
              </a:rPr>
              <a:t>Voluntary choice (not looking for a job, not enrolled in a training or education class, although they have possibility to do it) </a:t>
            </a:r>
            <a:endParaRPr lang="it-IT" sz="2500" b="1" cap="none" dirty="0">
              <a:solidFill>
                <a:srgbClr val="002060"/>
              </a:solidFill>
            </a:endParaRPr>
          </a:p>
        </p:txBody>
      </p:sp>
      <p:sp>
        <p:nvSpPr>
          <p:cNvPr id="6" name="Segnaposto testo 3"/>
          <p:cNvSpPr txBox="1">
            <a:spLocks/>
          </p:cNvSpPr>
          <p:nvPr/>
        </p:nvSpPr>
        <p:spPr>
          <a:xfrm>
            <a:off x="367363" y="4052672"/>
            <a:ext cx="6407439" cy="2525928"/>
          </a:xfrm>
          <a:prstGeom prst="rect">
            <a:avLst/>
          </a:prstGeom>
        </p:spPr>
        <p:txBody>
          <a:bodyPr vert="horz" lIns="91440" tIns="45720" rIns="91440" bIns="45720" rtlCol="0">
            <a:noAutofit/>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1pPr>
            <a:lvl2pPr marL="457200" indent="0" algn="l" defTabSz="914400" rtl="0" eaLnBrk="1" latinLnBrk="0" hangingPunct="1">
              <a:lnSpc>
                <a:spcPct val="120000"/>
              </a:lnSpc>
              <a:spcBef>
                <a:spcPts val="500"/>
              </a:spcBef>
              <a:buClr>
                <a:schemeClr val="tx1"/>
              </a:buClr>
              <a:buFont typeface="Arial" panose="020B0604020202020204" pitchFamily="34" charset="0"/>
              <a:buNone/>
              <a:defRPr sz="1400" kern="1200" cap="all"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tx1"/>
              </a:buClr>
              <a:buFont typeface="Arial" panose="020B0604020202020204" pitchFamily="34" charset="0"/>
              <a:buNone/>
              <a:defRPr sz="1200" kern="1200" cap="all" baseline="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9pPr>
          </a:lstStyle>
          <a:p>
            <a:pPr algn="l">
              <a:spcAft>
                <a:spcPts val="600"/>
              </a:spcAft>
            </a:pPr>
            <a:r>
              <a:rPr lang="en-GB" sz="2500" b="1" u="sng" cap="none" dirty="0">
                <a:solidFill>
                  <a:srgbClr val="FF0000"/>
                </a:solidFill>
              </a:rPr>
              <a:t>Factors related to the risk of becoming NEET</a:t>
            </a:r>
            <a:r>
              <a:rPr lang="en-GB" sz="2500" b="1" cap="none" dirty="0">
                <a:solidFill>
                  <a:srgbClr val="FF0000"/>
                </a:solidFill>
              </a:rPr>
              <a:t>: </a:t>
            </a:r>
          </a:p>
          <a:p>
            <a:pPr marL="342900" indent="-342900" algn="just">
              <a:lnSpc>
                <a:spcPct val="100000"/>
              </a:lnSpc>
              <a:spcBef>
                <a:spcPts val="600"/>
              </a:spcBef>
              <a:spcAft>
                <a:spcPts val="300"/>
              </a:spcAft>
              <a:buFont typeface="Wingdings" panose="05000000000000000000" pitchFamily="2" charset="2"/>
              <a:buChar char="v"/>
            </a:pPr>
            <a:r>
              <a:rPr lang="it-IT" sz="2500" cap="none" dirty="0" err="1">
                <a:solidFill>
                  <a:srgbClr val="0070C0"/>
                </a:solidFill>
              </a:rPr>
              <a:t>female</a:t>
            </a:r>
            <a:r>
              <a:rPr lang="it-IT" sz="2500" cap="none" dirty="0">
                <a:solidFill>
                  <a:srgbClr val="0070C0"/>
                </a:solidFill>
              </a:rPr>
              <a:t> gender</a:t>
            </a:r>
            <a:endParaRPr lang="en-GB" sz="2500" cap="none" dirty="0">
              <a:solidFill>
                <a:srgbClr val="0070C0"/>
              </a:solidFill>
            </a:endParaRPr>
          </a:p>
          <a:p>
            <a:pPr marL="342900" indent="-342900" algn="just">
              <a:lnSpc>
                <a:spcPct val="100000"/>
              </a:lnSpc>
              <a:spcBef>
                <a:spcPts val="600"/>
              </a:spcBef>
              <a:spcAft>
                <a:spcPts val="300"/>
              </a:spcAft>
              <a:buFont typeface="Wingdings" panose="05000000000000000000" pitchFamily="2" charset="2"/>
              <a:buChar char="v"/>
            </a:pPr>
            <a:r>
              <a:rPr lang="en-GB" sz="2500" cap="none" dirty="0">
                <a:solidFill>
                  <a:srgbClr val="7030A0"/>
                </a:solidFill>
              </a:rPr>
              <a:t>disabilities</a:t>
            </a:r>
            <a:r>
              <a:rPr lang="en-GB" sz="2500" cap="none" dirty="0">
                <a:solidFill>
                  <a:srgbClr val="0070C0"/>
                </a:solidFill>
              </a:rPr>
              <a:t> </a:t>
            </a:r>
          </a:p>
          <a:p>
            <a:pPr marL="342900" indent="-342900" algn="just">
              <a:lnSpc>
                <a:spcPct val="100000"/>
              </a:lnSpc>
              <a:spcBef>
                <a:spcPts val="600"/>
              </a:spcBef>
              <a:spcAft>
                <a:spcPts val="300"/>
              </a:spcAft>
              <a:buFont typeface="Wingdings" panose="05000000000000000000" pitchFamily="2" charset="2"/>
              <a:buChar char="v"/>
            </a:pPr>
            <a:r>
              <a:rPr lang="en-GB" sz="2500" cap="none" dirty="0">
                <a:solidFill>
                  <a:srgbClr val="0070C0"/>
                </a:solidFill>
              </a:rPr>
              <a:t>low education</a:t>
            </a:r>
          </a:p>
          <a:p>
            <a:pPr marL="342900" indent="-342900" algn="just">
              <a:lnSpc>
                <a:spcPct val="100000"/>
              </a:lnSpc>
              <a:spcBef>
                <a:spcPts val="600"/>
              </a:spcBef>
              <a:spcAft>
                <a:spcPts val="300"/>
              </a:spcAft>
              <a:buFont typeface="Wingdings" panose="05000000000000000000" pitchFamily="2" charset="2"/>
              <a:buChar char="v"/>
            </a:pPr>
            <a:endParaRPr lang="en-GB" sz="2500" cap="none" dirty="0">
              <a:solidFill>
                <a:srgbClr val="0070C0"/>
              </a:solidFill>
            </a:endParaRPr>
          </a:p>
        </p:txBody>
      </p:sp>
      <p:sp>
        <p:nvSpPr>
          <p:cNvPr id="5" name="Segnaposto testo 3"/>
          <p:cNvSpPr txBox="1">
            <a:spLocks/>
          </p:cNvSpPr>
          <p:nvPr/>
        </p:nvSpPr>
        <p:spPr>
          <a:xfrm>
            <a:off x="3571082" y="4052672"/>
            <a:ext cx="6407439" cy="2525928"/>
          </a:xfrm>
          <a:prstGeom prst="rect">
            <a:avLst/>
          </a:prstGeom>
        </p:spPr>
        <p:txBody>
          <a:bodyPr vert="horz" lIns="91440" tIns="45720" rIns="91440" bIns="45720" rtlCol="0">
            <a:noAutofit/>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1pPr>
            <a:lvl2pPr marL="457200" indent="0" algn="l" defTabSz="914400" rtl="0" eaLnBrk="1" latinLnBrk="0" hangingPunct="1">
              <a:lnSpc>
                <a:spcPct val="120000"/>
              </a:lnSpc>
              <a:spcBef>
                <a:spcPts val="500"/>
              </a:spcBef>
              <a:buClr>
                <a:schemeClr val="tx1"/>
              </a:buClr>
              <a:buFont typeface="Arial" panose="020B0604020202020204" pitchFamily="34" charset="0"/>
              <a:buNone/>
              <a:defRPr sz="1400" kern="1200" cap="all"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tx1"/>
              </a:buClr>
              <a:buFont typeface="Arial" panose="020B0604020202020204" pitchFamily="34" charset="0"/>
              <a:buNone/>
              <a:defRPr sz="1200" kern="1200" cap="all" baseline="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9pPr>
          </a:lstStyle>
          <a:p>
            <a:pPr algn="l">
              <a:spcAft>
                <a:spcPts val="600"/>
              </a:spcAft>
            </a:pPr>
            <a:r>
              <a:rPr lang="en-GB" sz="2500" b="1" cap="none" dirty="0">
                <a:solidFill>
                  <a:srgbClr val="FF0000"/>
                </a:solidFill>
              </a:rPr>
              <a:t> </a:t>
            </a:r>
          </a:p>
          <a:p>
            <a:pPr marL="342900" indent="-342900" algn="just">
              <a:lnSpc>
                <a:spcPct val="100000"/>
              </a:lnSpc>
              <a:spcBef>
                <a:spcPts val="600"/>
              </a:spcBef>
              <a:spcAft>
                <a:spcPts val="300"/>
              </a:spcAft>
              <a:buFont typeface="Wingdings" panose="05000000000000000000" pitchFamily="2" charset="2"/>
              <a:buChar char="v"/>
            </a:pPr>
            <a:r>
              <a:rPr lang="en-GB" sz="2500" cap="none" dirty="0">
                <a:solidFill>
                  <a:srgbClr val="7030A0"/>
                </a:solidFill>
              </a:rPr>
              <a:t>immigrant status </a:t>
            </a:r>
          </a:p>
          <a:p>
            <a:pPr marL="342900" indent="-342900" algn="just">
              <a:lnSpc>
                <a:spcPct val="100000"/>
              </a:lnSpc>
              <a:spcBef>
                <a:spcPts val="600"/>
              </a:spcBef>
              <a:spcAft>
                <a:spcPts val="300"/>
              </a:spcAft>
              <a:buFont typeface="Wingdings" panose="05000000000000000000" pitchFamily="2" charset="2"/>
              <a:buChar char="v"/>
            </a:pPr>
            <a:r>
              <a:rPr lang="en-GB" sz="2500" u="sng" cap="none" dirty="0">
                <a:solidFill>
                  <a:srgbClr val="0070C0"/>
                </a:solidFill>
              </a:rPr>
              <a:t>place where the young lives</a:t>
            </a:r>
          </a:p>
          <a:p>
            <a:pPr marL="342900" indent="-342900" algn="just">
              <a:lnSpc>
                <a:spcPct val="100000"/>
              </a:lnSpc>
              <a:spcBef>
                <a:spcPts val="600"/>
              </a:spcBef>
              <a:spcAft>
                <a:spcPts val="300"/>
              </a:spcAft>
              <a:buFont typeface="Wingdings" panose="05000000000000000000" pitchFamily="2" charset="2"/>
              <a:buChar char="v"/>
            </a:pPr>
            <a:r>
              <a:rPr lang="en-GB" sz="2500" cap="none" dirty="0">
                <a:solidFill>
                  <a:srgbClr val="7030A0"/>
                </a:solidFill>
              </a:rPr>
              <a:t>family background</a:t>
            </a:r>
          </a:p>
        </p:txBody>
      </p:sp>
      <p:sp>
        <p:nvSpPr>
          <p:cNvPr id="9" name="Segnaposto testo 3"/>
          <p:cNvSpPr txBox="1">
            <a:spLocks/>
          </p:cNvSpPr>
          <p:nvPr/>
        </p:nvSpPr>
        <p:spPr>
          <a:xfrm>
            <a:off x="8302209" y="4618584"/>
            <a:ext cx="3670335" cy="2525928"/>
          </a:xfrm>
          <a:prstGeom prst="rect">
            <a:avLst/>
          </a:prstGeom>
        </p:spPr>
        <p:txBody>
          <a:bodyPr vert="horz" lIns="91440" tIns="45720" rIns="91440" bIns="45720" rtlCol="0">
            <a:noAutofit/>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1pPr>
            <a:lvl2pPr marL="457200" indent="0" algn="l" defTabSz="914400" rtl="0" eaLnBrk="1" latinLnBrk="0" hangingPunct="1">
              <a:lnSpc>
                <a:spcPct val="120000"/>
              </a:lnSpc>
              <a:spcBef>
                <a:spcPts val="500"/>
              </a:spcBef>
              <a:buClr>
                <a:schemeClr val="tx1"/>
              </a:buClr>
              <a:buFont typeface="Arial" panose="020B0604020202020204" pitchFamily="34" charset="0"/>
              <a:buNone/>
              <a:defRPr sz="1400" kern="1200" cap="all"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tx1"/>
              </a:buClr>
              <a:buFont typeface="Arial" panose="020B0604020202020204" pitchFamily="34" charset="0"/>
              <a:buNone/>
              <a:defRPr sz="1200" kern="1200" cap="all" baseline="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9pPr>
          </a:lstStyle>
          <a:p>
            <a:pPr algn="l">
              <a:spcAft>
                <a:spcPts val="600"/>
              </a:spcAft>
            </a:pPr>
            <a:endParaRPr lang="en-GB" sz="2500" b="1" cap="none" dirty="0">
              <a:solidFill>
                <a:srgbClr val="FF0000"/>
              </a:solidFill>
            </a:endParaRPr>
          </a:p>
        </p:txBody>
      </p:sp>
      <p:sp>
        <p:nvSpPr>
          <p:cNvPr id="10" name="Titolo 1"/>
          <p:cNvSpPr txBox="1">
            <a:spLocks/>
          </p:cNvSpPr>
          <p:nvPr/>
        </p:nvSpPr>
        <p:spPr>
          <a:xfrm>
            <a:off x="716005" y="-395083"/>
            <a:ext cx="6703888" cy="2023254"/>
          </a:xfrm>
          <a:prstGeom prst="rect">
            <a:avLst/>
          </a:prstGeom>
        </p:spPr>
        <p:txBody>
          <a:bodyPr vert="horz" lIns="91440" tIns="45720" rIns="91440" bIns="45720" rtlCol="0" anchor="b">
            <a:noAutofit/>
          </a:bodyPr>
          <a:lstStyle/>
          <a:p>
            <a:pPr marL="0" marR="0" lvl="0" indent="0" algn="just" defTabSz="914400" rtl="0" eaLnBrk="1" fontAlgn="auto" latinLnBrk="0" hangingPunct="1">
              <a:spcBef>
                <a:spcPct val="0"/>
              </a:spcBef>
              <a:buClrTx/>
              <a:buSzTx/>
              <a:tabLst/>
              <a:defRPr/>
            </a:pPr>
            <a:r>
              <a:rPr kumimoji="0" lang="en-GB" sz="4200" b="1" i="0" u="none" strike="noStrike" kern="1200" cap="none" spc="0" normalizeH="0" baseline="0" noProof="0" dirty="0">
                <a:ln>
                  <a:noFill/>
                </a:ln>
                <a:solidFill>
                  <a:srgbClr val="0070C0"/>
                </a:solidFill>
                <a:effectLst/>
                <a:uLnTx/>
                <a:uFillTx/>
                <a:latin typeface="+mj-lt"/>
                <a:ea typeface="+mj-ea"/>
                <a:cs typeface="+mj-cs"/>
              </a:rPr>
              <a:t> …</a:t>
            </a:r>
            <a:r>
              <a:rPr lang="en-GB" sz="4200" b="1" dirty="0">
                <a:solidFill>
                  <a:srgbClr val="FF0000"/>
                </a:solidFill>
                <a:latin typeface="+mj-lt"/>
                <a:ea typeface="+mj-ea"/>
                <a:cs typeface="+mj-cs"/>
              </a:rPr>
              <a:t>while at individual level, </a:t>
            </a:r>
            <a:endParaRPr kumimoji="0" lang="en-GB" sz="4200" b="1" i="0" u="none" strike="noStrike" kern="1200" cap="none" spc="0" normalizeH="0" baseline="0" noProof="0" dirty="0">
              <a:ln>
                <a:noFill/>
              </a:ln>
              <a:solidFill>
                <a:srgbClr val="FF0000"/>
              </a:solidFill>
              <a:effectLst/>
              <a:uLnTx/>
              <a:uFillTx/>
              <a:latin typeface="+mj-lt"/>
              <a:ea typeface="+mj-ea"/>
              <a:cs typeface="+mj-cs"/>
            </a:endParaRPr>
          </a:p>
          <a:p>
            <a:pPr marL="0" marR="0" lvl="0" indent="0" algn="just" defTabSz="914400" rtl="0" eaLnBrk="1" fontAlgn="auto" latinLnBrk="0" hangingPunct="1">
              <a:lnSpc>
                <a:spcPct val="90000"/>
              </a:lnSpc>
              <a:spcBef>
                <a:spcPct val="0"/>
              </a:spcBef>
              <a:spcAft>
                <a:spcPts val="0"/>
              </a:spcAft>
              <a:buClrTx/>
              <a:buSzTx/>
              <a:buFontTx/>
              <a:buNone/>
              <a:tabLst/>
              <a:defRPr/>
            </a:pPr>
            <a:endParaRPr kumimoji="0" lang="it-IT" sz="4200" b="1" i="0" u="none" strike="noStrike" kern="1200" cap="none" spc="0" normalizeH="0" baseline="0" noProof="0" dirty="0">
              <a:ln>
                <a:noFill/>
              </a:ln>
              <a:solidFill>
                <a:srgbClr val="0070C0"/>
              </a:solidFill>
              <a:effectLst/>
              <a:uLnTx/>
              <a:uFillTx/>
              <a:latin typeface="+mj-lt"/>
              <a:ea typeface="+mj-ea"/>
              <a:cs typeface="+mj-cs"/>
            </a:endParaRPr>
          </a:p>
        </p:txBody>
      </p:sp>
      <p:sp>
        <p:nvSpPr>
          <p:cNvPr id="8" name="Segnaposto numero diapositiva 7"/>
          <p:cNvSpPr>
            <a:spLocks noGrp="1"/>
          </p:cNvSpPr>
          <p:nvPr>
            <p:ph type="sldNum" sz="quarter" idx="12"/>
          </p:nvPr>
        </p:nvSpPr>
        <p:spPr/>
        <p:txBody>
          <a:bodyPr/>
          <a:lstStyle/>
          <a:p>
            <a:fld id="{6D22F896-40B5-4ADD-8801-0D06FADFA095}" type="slidenum">
              <a:rPr lang="en-US" smtClean="0"/>
              <a:pPr/>
              <a:t>8</a:t>
            </a:fld>
            <a:endParaRPr lang="en-US" dirty="0"/>
          </a:p>
        </p:txBody>
      </p:sp>
      <p:sp>
        <p:nvSpPr>
          <p:cNvPr id="2" name="CasellaDiTesto 1">
            <a:extLst>
              <a:ext uri="{FF2B5EF4-FFF2-40B4-BE49-F238E27FC236}">
                <a16:creationId xmlns:a16="http://schemas.microsoft.com/office/drawing/2014/main" id="{B883C894-42E7-4E99-871A-7EAC1FB9DBF8}"/>
              </a:ext>
            </a:extLst>
          </p:cNvPr>
          <p:cNvSpPr txBox="1"/>
          <p:nvPr/>
        </p:nvSpPr>
        <p:spPr>
          <a:xfrm>
            <a:off x="2307043" y="6365363"/>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Tree>
    <p:extLst>
      <p:ext uri="{BB962C8B-B14F-4D97-AF65-F5344CB8AC3E}">
        <p14:creationId xmlns:p14="http://schemas.microsoft.com/office/powerpoint/2010/main" val="4155460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421127" y="1241126"/>
            <a:ext cx="9765792" cy="3158347"/>
          </a:xfrm>
        </p:spPr>
        <p:txBody>
          <a:bodyPr>
            <a:normAutofit/>
          </a:bodyPr>
          <a:lstStyle/>
          <a:p>
            <a:pPr marL="342900" indent="-342900" algn="just">
              <a:lnSpc>
                <a:spcPct val="100000"/>
              </a:lnSpc>
              <a:spcAft>
                <a:spcPts val="400"/>
              </a:spcAft>
              <a:buFont typeface="Wingdings" panose="05000000000000000000" pitchFamily="2" charset="2"/>
              <a:buChar char="v"/>
            </a:pPr>
            <a:r>
              <a:rPr lang="it-IT" sz="2500" cap="none" dirty="0" err="1">
                <a:solidFill>
                  <a:srgbClr val="002060"/>
                </a:solidFill>
              </a:rPr>
              <a:t>Attitudes</a:t>
            </a:r>
            <a:r>
              <a:rPr lang="it-IT" sz="2500" cap="none" dirty="0">
                <a:solidFill>
                  <a:srgbClr val="002060"/>
                </a:solidFill>
              </a:rPr>
              <a:t> and </a:t>
            </a:r>
            <a:r>
              <a:rPr lang="it-IT" sz="2500" cap="none" dirty="0" err="1">
                <a:solidFill>
                  <a:srgbClr val="002060"/>
                </a:solidFill>
              </a:rPr>
              <a:t>behaviours</a:t>
            </a:r>
            <a:r>
              <a:rPr lang="it-IT" sz="2500" cap="none" dirty="0">
                <a:solidFill>
                  <a:srgbClr val="002060"/>
                </a:solidFill>
              </a:rPr>
              <a:t> (</a:t>
            </a:r>
            <a:r>
              <a:rPr lang="it-IT" sz="2500" cap="none" dirty="0" err="1">
                <a:solidFill>
                  <a:srgbClr val="002060"/>
                </a:solidFill>
              </a:rPr>
              <a:t>Brofenbemmer</a:t>
            </a:r>
            <a:r>
              <a:rPr lang="it-IT" sz="2500" cap="none" dirty="0">
                <a:solidFill>
                  <a:srgbClr val="002060"/>
                </a:solidFill>
              </a:rPr>
              <a:t>, 1979)</a:t>
            </a:r>
          </a:p>
          <a:p>
            <a:pPr marL="342900" indent="-342900" algn="just">
              <a:lnSpc>
                <a:spcPct val="100000"/>
              </a:lnSpc>
              <a:spcAft>
                <a:spcPts val="400"/>
              </a:spcAft>
              <a:buFont typeface="Wingdings" panose="05000000000000000000" pitchFamily="2" charset="2"/>
              <a:buChar char="v"/>
            </a:pPr>
            <a:r>
              <a:rPr lang="it-IT" sz="2500" cap="none" dirty="0" err="1">
                <a:solidFill>
                  <a:srgbClr val="002060"/>
                </a:solidFill>
              </a:rPr>
              <a:t>Opportunities</a:t>
            </a:r>
            <a:r>
              <a:rPr lang="it-IT" sz="2500" cap="none" dirty="0">
                <a:solidFill>
                  <a:srgbClr val="002060"/>
                </a:solidFill>
              </a:rPr>
              <a:t> </a:t>
            </a:r>
            <a:r>
              <a:rPr lang="it-IT" sz="2500" cap="none" dirty="0" err="1">
                <a:solidFill>
                  <a:srgbClr val="002060"/>
                </a:solidFill>
              </a:rPr>
              <a:t>available</a:t>
            </a:r>
            <a:r>
              <a:rPr lang="it-IT" sz="2500" cap="none" dirty="0">
                <a:solidFill>
                  <a:srgbClr val="002060"/>
                </a:solidFill>
              </a:rPr>
              <a:t> </a:t>
            </a:r>
            <a:r>
              <a:rPr lang="it-IT" sz="2500" cap="none" dirty="0" err="1">
                <a:solidFill>
                  <a:srgbClr val="002060"/>
                </a:solidFill>
              </a:rPr>
              <a:t>at</a:t>
            </a:r>
            <a:r>
              <a:rPr lang="it-IT" sz="2500" cap="none" dirty="0">
                <a:solidFill>
                  <a:srgbClr val="002060"/>
                </a:solidFill>
              </a:rPr>
              <a:t> </a:t>
            </a:r>
            <a:r>
              <a:rPr lang="it-IT" sz="2500" cap="none" dirty="0" err="1">
                <a:solidFill>
                  <a:srgbClr val="002060"/>
                </a:solidFill>
              </a:rPr>
              <a:t>local</a:t>
            </a:r>
            <a:r>
              <a:rPr lang="it-IT" sz="2500" cap="none" dirty="0">
                <a:solidFill>
                  <a:srgbClr val="002060"/>
                </a:solidFill>
              </a:rPr>
              <a:t> </a:t>
            </a:r>
            <a:r>
              <a:rPr lang="it-IT" sz="2500" cap="none" dirty="0" err="1">
                <a:solidFill>
                  <a:srgbClr val="002060"/>
                </a:solidFill>
              </a:rPr>
              <a:t>level</a:t>
            </a:r>
            <a:r>
              <a:rPr lang="it-IT" sz="2500" cap="none" dirty="0">
                <a:solidFill>
                  <a:srgbClr val="002060"/>
                </a:solidFill>
              </a:rPr>
              <a:t> and </a:t>
            </a:r>
            <a:r>
              <a:rPr lang="it-IT" sz="2500" cap="none" dirty="0" err="1">
                <a:solidFill>
                  <a:srgbClr val="002060"/>
                </a:solidFill>
              </a:rPr>
              <a:t>local</a:t>
            </a:r>
            <a:r>
              <a:rPr lang="it-IT" sz="2500" cap="none" dirty="0">
                <a:solidFill>
                  <a:srgbClr val="002060"/>
                </a:solidFill>
              </a:rPr>
              <a:t> network </a:t>
            </a:r>
          </a:p>
          <a:p>
            <a:pPr marL="342900" indent="-342900" algn="just">
              <a:lnSpc>
                <a:spcPct val="100000"/>
              </a:lnSpc>
              <a:spcAft>
                <a:spcPts val="400"/>
              </a:spcAft>
              <a:buFont typeface="Wingdings" panose="05000000000000000000" pitchFamily="2" charset="2"/>
              <a:buChar char="v"/>
            </a:pPr>
            <a:r>
              <a:rPr lang="en-GB" sz="2500" cap="none" dirty="0">
                <a:solidFill>
                  <a:srgbClr val="002060"/>
                </a:solidFill>
              </a:rPr>
              <a:t>Influence in terms of territorial economic interdependence exerted by neighbouring areas with possible gravitational effects </a:t>
            </a:r>
            <a:r>
              <a:rPr lang="en-GB" dirty="0"/>
              <a:t> </a:t>
            </a:r>
            <a:endParaRPr lang="it-IT" sz="2500" b="1" cap="none" dirty="0">
              <a:solidFill>
                <a:srgbClr val="002060"/>
              </a:solidFill>
            </a:endParaRPr>
          </a:p>
        </p:txBody>
      </p:sp>
      <p:sp>
        <p:nvSpPr>
          <p:cNvPr id="9" name="Segnaposto testo 3"/>
          <p:cNvSpPr txBox="1">
            <a:spLocks/>
          </p:cNvSpPr>
          <p:nvPr/>
        </p:nvSpPr>
        <p:spPr>
          <a:xfrm>
            <a:off x="8302209" y="4618584"/>
            <a:ext cx="3670335" cy="2525928"/>
          </a:xfrm>
          <a:prstGeom prst="rect">
            <a:avLst/>
          </a:prstGeom>
        </p:spPr>
        <p:txBody>
          <a:bodyPr vert="horz" lIns="91440" tIns="45720" rIns="91440" bIns="45720" rtlCol="0">
            <a:noAutofit/>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1pPr>
            <a:lvl2pPr marL="457200" indent="0" algn="l" defTabSz="914400" rtl="0" eaLnBrk="1" latinLnBrk="0" hangingPunct="1">
              <a:lnSpc>
                <a:spcPct val="120000"/>
              </a:lnSpc>
              <a:spcBef>
                <a:spcPts val="500"/>
              </a:spcBef>
              <a:buClr>
                <a:schemeClr val="tx1"/>
              </a:buClr>
              <a:buFont typeface="Arial" panose="020B0604020202020204" pitchFamily="34" charset="0"/>
              <a:buNone/>
              <a:defRPr sz="1400" kern="1200" cap="all"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tx1"/>
              </a:buClr>
              <a:buFont typeface="Arial" panose="020B0604020202020204" pitchFamily="34" charset="0"/>
              <a:buNone/>
              <a:defRPr sz="1200" kern="1200" cap="all" baseline="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9pPr>
          </a:lstStyle>
          <a:p>
            <a:pPr algn="l">
              <a:spcAft>
                <a:spcPts val="600"/>
              </a:spcAft>
            </a:pPr>
            <a:endParaRPr lang="en-GB" sz="2500" b="1" cap="none" dirty="0">
              <a:solidFill>
                <a:srgbClr val="FF0000"/>
              </a:solidFill>
            </a:endParaRPr>
          </a:p>
        </p:txBody>
      </p:sp>
      <p:sp>
        <p:nvSpPr>
          <p:cNvPr id="10" name="Titolo 1"/>
          <p:cNvSpPr txBox="1">
            <a:spLocks/>
          </p:cNvSpPr>
          <p:nvPr/>
        </p:nvSpPr>
        <p:spPr>
          <a:xfrm>
            <a:off x="1091726" y="-357715"/>
            <a:ext cx="10562221" cy="2023254"/>
          </a:xfrm>
          <a:prstGeom prst="rect">
            <a:avLst/>
          </a:prstGeom>
        </p:spPr>
        <p:txBody>
          <a:bodyPr vert="horz" lIns="91440" tIns="45720" rIns="91440" bIns="45720" rtlCol="0" anchor="b">
            <a:noAutofit/>
          </a:bodyPr>
          <a:lstStyle/>
          <a:p>
            <a:pPr marL="0" marR="0" lvl="0" indent="0" algn="just" defTabSz="914400" rtl="0" eaLnBrk="1" fontAlgn="auto" latinLnBrk="0" hangingPunct="1">
              <a:spcBef>
                <a:spcPct val="0"/>
              </a:spcBef>
              <a:buClrTx/>
              <a:buSzTx/>
              <a:tabLst/>
              <a:defRPr/>
            </a:pPr>
            <a:r>
              <a:rPr lang="en-GB" sz="3500" b="1" dirty="0">
                <a:solidFill>
                  <a:srgbClr val="FF0000"/>
                </a:solidFill>
                <a:latin typeface="+mj-lt"/>
                <a:ea typeface="+mj-ea"/>
                <a:cs typeface="+mj-cs"/>
              </a:rPr>
              <a:t>The place of residence affects</a:t>
            </a:r>
            <a:endParaRPr kumimoji="0" lang="en-GB" sz="3500" b="1" i="0" u="none" strike="noStrike" kern="1200" cap="none" spc="0" normalizeH="0" baseline="0" noProof="0" dirty="0">
              <a:ln>
                <a:noFill/>
              </a:ln>
              <a:solidFill>
                <a:srgbClr val="FF0000"/>
              </a:solidFill>
              <a:effectLst/>
              <a:uLnTx/>
              <a:uFillTx/>
              <a:latin typeface="+mj-lt"/>
              <a:ea typeface="+mj-ea"/>
              <a:cs typeface="+mj-cs"/>
            </a:endParaRPr>
          </a:p>
          <a:p>
            <a:pPr marL="0" marR="0" lvl="0" indent="0" algn="just" defTabSz="914400" rtl="0" eaLnBrk="1" fontAlgn="auto" latinLnBrk="0" hangingPunct="1">
              <a:lnSpc>
                <a:spcPct val="90000"/>
              </a:lnSpc>
              <a:spcBef>
                <a:spcPct val="0"/>
              </a:spcBef>
              <a:spcAft>
                <a:spcPts val="0"/>
              </a:spcAft>
              <a:buClrTx/>
              <a:buSzTx/>
              <a:buFontTx/>
              <a:buNone/>
              <a:tabLst/>
              <a:defRPr/>
            </a:pPr>
            <a:endParaRPr kumimoji="0" lang="it-IT" sz="4200" b="1" i="0" u="none" strike="noStrike" kern="1200" cap="none" spc="0" normalizeH="0" baseline="0" noProof="0" dirty="0">
              <a:ln>
                <a:noFill/>
              </a:ln>
              <a:solidFill>
                <a:srgbClr val="0070C0"/>
              </a:solidFill>
              <a:effectLst/>
              <a:uLnTx/>
              <a:uFillTx/>
              <a:latin typeface="+mj-lt"/>
              <a:ea typeface="+mj-ea"/>
              <a:cs typeface="+mj-cs"/>
            </a:endParaRPr>
          </a:p>
        </p:txBody>
      </p:sp>
      <p:sp>
        <p:nvSpPr>
          <p:cNvPr id="8" name="Segnaposto numero diapositiva 7"/>
          <p:cNvSpPr>
            <a:spLocks noGrp="1"/>
          </p:cNvSpPr>
          <p:nvPr>
            <p:ph type="sldNum" sz="quarter" idx="12"/>
          </p:nvPr>
        </p:nvSpPr>
        <p:spPr/>
        <p:txBody>
          <a:bodyPr/>
          <a:lstStyle/>
          <a:p>
            <a:fld id="{6D22F896-40B5-4ADD-8801-0D06FADFA095}" type="slidenum">
              <a:rPr lang="en-US" smtClean="0"/>
              <a:pPr/>
              <a:t>9</a:t>
            </a:fld>
            <a:endParaRPr lang="en-US" dirty="0"/>
          </a:p>
        </p:txBody>
      </p:sp>
      <p:sp>
        <p:nvSpPr>
          <p:cNvPr id="2" name="CasellaDiTesto 1">
            <a:extLst>
              <a:ext uri="{FF2B5EF4-FFF2-40B4-BE49-F238E27FC236}">
                <a16:creationId xmlns:a16="http://schemas.microsoft.com/office/drawing/2014/main" id="{822C1634-E2EB-4597-866D-F79342CF9F1B}"/>
              </a:ext>
            </a:extLst>
          </p:cNvPr>
          <p:cNvSpPr txBox="1"/>
          <p:nvPr/>
        </p:nvSpPr>
        <p:spPr>
          <a:xfrm>
            <a:off x="2307043" y="6280299"/>
            <a:ext cx="8384819" cy="276999"/>
          </a:xfrm>
          <a:prstGeom prst="rect">
            <a:avLst/>
          </a:prstGeom>
          <a:noFill/>
        </p:spPr>
        <p:txBody>
          <a:bodyPr wrap="square">
            <a:spAutoFit/>
          </a:bodyPr>
          <a:lstStyle/>
          <a:p>
            <a:pPr algn="ctr"/>
            <a:r>
              <a:rPr lang="it-IT" sz="1200" dirty="0">
                <a:latin typeface="Bahnschrift Condensed" panose="020B0502040204020203" pitchFamily="34" charset="0"/>
              </a:rPr>
              <a:t>Cinquegrana G., De Luca G., Mazzocchi P., Quintano C. and Rocca A.</a:t>
            </a:r>
            <a:endParaRPr lang="it-IT" sz="1200" dirty="0"/>
          </a:p>
        </p:txBody>
      </p:sp>
      <p:sp>
        <p:nvSpPr>
          <p:cNvPr id="7" name="Segnaposto testo 3">
            <a:extLst>
              <a:ext uri="{FF2B5EF4-FFF2-40B4-BE49-F238E27FC236}">
                <a16:creationId xmlns:a16="http://schemas.microsoft.com/office/drawing/2014/main" id="{B39F31E7-C1EC-48DC-B953-F31FB4728E54}"/>
              </a:ext>
            </a:extLst>
          </p:cNvPr>
          <p:cNvSpPr txBox="1">
            <a:spLocks/>
          </p:cNvSpPr>
          <p:nvPr/>
        </p:nvSpPr>
        <p:spPr>
          <a:xfrm>
            <a:off x="1213104" y="4929626"/>
            <a:ext cx="9765792" cy="2272422"/>
          </a:xfrm>
          <a:prstGeom prst="rect">
            <a:avLst/>
          </a:prstGeom>
        </p:spPr>
        <p:txBody>
          <a:bodyPr vert="horz" lIns="91440" tIns="45720" rIns="91440" bIns="45720" rtlCol="0">
            <a:normAutofit/>
          </a:bodyPr>
          <a:lstStyle>
            <a:lvl1pPr marL="0" indent="0" algn="ctr" defTabSz="914400" rtl="0" eaLnBrk="1" latinLnBrk="0" hangingPunct="1">
              <a:lnSpc>
                <a:spcPct val="120000"/>
              </a:lnSpc>
              <a:spcBef>
                <a:spcPts val="1000"/>
              </a:spcBef>
              <a:buClr>
                <a:schemeClr val="tx1"/>
              </a:buClr>
              <a:buFont typeface="Arial" panose="020B0604020202020204" pitchFamily="34" charset="0"/>
              <a:buNone/>
              <a:defRPr sz="1600" kern="1200" cap="all" baseline="0">
                <a:solidFill>
                  <a:schemeClr val="tx1"/>
                </a:solidFill>
                <a:effectLst/>
                <a:latin typeface="+mn-lt"/>
                <a:ea typeface="+mn-ea"/>
                <a:cs typeface="+mn-cs"/>
              </a:defRPr>
            </a:lvl1pPr>
            <a:lvl2pPr marL="457200" indent="0" algn="l" defTabSz="914400" rtl="0" eaLnBrk="1" latinLnBrk="0" hangingPunct="1">
              <a:lnSpc>
                <a:spcPct val="120000"/>
              </a:lnSpc>
              <a:spcBef>
                <a:spcPts val="500"/>
              </a:spcBef>
              <a:buClr>
                <a:schemeClr val="tx1"/>
              </a:buClr>
              <a:buFont typeface="Arial" panose="020B0604020202020204" pitchFamily="34" charset="0"/>
              <a:buNone/>
              <a:defRPr sz="1400" kern="1200" cap="all" baseline="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tx1"/>
              </a:buClr>
              <a:buFont typeface="Arial" panose="020B0604020202020204" pitchFamily="34" charset="0"/>
              <a:buNone/>
              <a:defRPr sz="1200" kern="1200" cap="all" baseline="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tx1"/>
              </a:buClr>
              <a:buFont typeface="Arial" panose="020B0604020202020204" pitchFamily="34" charset="0"/>
              <a:buNone/>
              <a:defRPr sz="1000" kern="1200" cap="all" baseline="0">
                <a:solidFill>
                  <a:schemeClr val="tx1"/>
                </a:solidFill>
                <a:effectLst/>
                <a:latin typeface="+mn-lt"/>
                <a:ea typeface="+mn-ea"/>
                <a:cs typeface="+mn-cs"/>
              </a:defRPr>
            </a:lvl9pPr>
          </a:lstStyle>
          <a:p>
            <a:pPr algn="just">
              <a:lnSpc>
                <a:spcPct val="100000"/>
              </a:lnSpc>
              <a:spcAft>
                <a:spcPts val="400"/>
              </a:spcAft>
            </a:pPr>
            <a:r>
              <a:rPr lang="it-IT" sz="2500" cap="none" dirty="0">
                <a:solidFill>
                  <a:srgbClr val="002060"/>
                </a:solidFill>
              </a:rPr>
              <a:t>The </a:t>
            </a:r>
            <a:r>
              <a:rPr lang="it-IT" sz="2500" cap="none" dirty="0" err="1">
                <a:solidFill>
                  <a:srgbClr val="002060"/>
                </a:solidFill>
              </a:rPr>
              <a:t>uniformity</a:t>
            </a:r>
            <a:r>
              <a:rPr lang="it-IT" sz="2500" cap="none" dirty="0">
                <a:solidFill>
                  <a:srgbClr val="002060"/>
                </a:solidFill>
              </a:rPr>
              <a:t> </a:t>
            </a:r>
            <a:r>
              <a:rPr lang="it-IT" sz="2500" cap="none" dirty="0" err="1">
                <a:solidFill>
                  <a:srgbClr val="002060"/>
                </a:solidFill>
              </a:rPr>
              <a:t>within</a:t>
            </a:r>
            <a:r>
              <a:rPr lang="it-IT" sz="2500" cap="none" dirty="0">
                <a:solidFill>
                  <a:srgbClr val="002060"/>
                </a:solidFill>
              </a:rPr>
              <a:t> the national </a:t>
            </a:r>
            <a:r>
              <a:rPr lang="it-IT" sz="2500" cap="none" dirty="0" err="1">
                <a:solidFill>
                  <a:srgbClr val="002060"/>
                </a:solidFill>
              </a:rPr>
              <a:t>bounderies</a:t>
            </a:r>
            <a:r>
              <a:rPr lang="it-IT" sz="2500" cap="none" dirty="0">
                <a:solidFill>
                  <a:srgbClr val="002060"/>
                </a:solidFill>
              </a:rPr>
              <a:t> of labour market policy and Institution </a:t>
            </a:r>
            <a:r>
              <a:rPr lang="it-IT" sz="2500" cap="none" dirty="0" err="1">
                <a:solidFill>
                  <a:srgbClr val="002060"/>
                </a:solidFill>
              </a:rPr>
              <a:t>allows</a:t>
            </a:r>
            <a:r>
              <a:rPr lang="it-IT" sz="2500" cap="none" dirty="0">
                <a:solidFill>
                  <a:srgbClr val="002060"/>
                </a:solidFill>
              </a:rPr>
              <a:t> to focus the </a:t>
            </a:r>
            <a:r>
              <a:rPr lang="it-IT" sz="2500" cap="none" dirty="0" err="1">
                <a:solidFill>
                  <a:srgbClr val="002060"/>
                </a:solidFill>
              </a:rPr>
              <a:t>attention</a:t>
            </a:r>
            <a:r>
              <a:rPr lang="it-IT" sz="2500" cap="none" dirty="0">
                <a:solidFill>
                  <a:srgbClr val="002060"/>
                </a:solidFill>
              </a:rPr>
              <a:t> on the </a:t>
            </a:r>
            <a:r>
              <a:rPr lang="it-IT" sz="2500" cap="none" dirty="0" err="1">
                <a:solidFill>
                  <a:srgbClr val="002060"/>
                </a:solidFill>
              </a:rPr>
              <a:t>role</a:t>
            </a:r>
            <a:r>
              <a:rPr lang="it-IT" sz="2500" cap="none" dirty="0">
                <a:solidFill>
                  <a:srgbClr val="002060"/>
                </a:solidFill>
              </a:rPr>
              <a:t> </a:t>
            </a:r>
            <a:r>
              <a:rPr lang="it-IT" sz="2500" cap="none" dirty="0" err="1">
                <a:solidFill>
                  <a:srgbClr val="002060"/>
                </a:solidFill>
              </a:rPr>
              <a:t>played</a:t>
            </a:r>
            <a:r>
              <a:rPr lang="it-IT" sz="2500" cap="none" dirty="0">
                <a:solidFill>
                  <a:srgbClr val="002060"/>
                </a:solidFill>
              </a:rPr>
              <a:t> by the </a:t>
            </a:r>
            <a:r>
              <a:rPr lang="it-IT" sz="2500" cap="none" dirty="0" err="1">
                <a:solidFill>
                  <a:srgbClr val="002060"/>
                </a:solidFill>
              </a:rPr>
              <a:t>specific</a:t>
            </a:r>
            <a:r>
              <a:rPr lang="it-IT" sz="2500" cap="none" dirty="0">
                <a:solidFill>
                  <a:srgbClr val="002060"/>
                </a:solidFill>
              </a:rPr>
              <a:t> </a:t>
            </a:r>
            <a:r>
              <a:rPr lang="it-IT" sz="2500" cap="none" dirty="0" err="1">
                <a:solidFill>
                  <a:srgbClr val="002060"/>
                </a:solidFill>
              </a:rPr>
              <a:t>economic</a:t>
            </a:r>
            <a:r>
              <a:rPr lang="it-IT" sz="2500" cap="none" dirty="0">
                <a:solidFill>
                  <a:srgbClr val="002060"/>
                </a:solidFill>
              </a:rPr>
              <a:t> and social contest</a:t>
            </a:r>
          </a:p>
        </p:txBody>
      </p:sp>
      <p:sp>
        <p:nvSpPr>
          <p:cNvPr id="11" name="Titolo 1">
            <a:extLst>
              <a:ext uri="{FF2B5EF4-FFF2-40B4-BE49-F238E27FC236}">
                <a16:creationId xmlns:a16="http://schemas.microsoft.com/office/drawing/2014/main" id="{AB4D053C-56A3-4464-A7C1-F97B2DF83861}"/>
              </a:ext>
            </a:extLst>
          </p:cNvPr>
          <p:cNvSpPr txBox="1">
            <a:spLocks/>
          </p:cNvSpPr>
          <p:nvPr/>
        </p:nvSpPr>
        <p:spPr>
          <a:xfrm>
            <a:off x="543622" y="3229469"/>
            <a:ext cx="10562221" cy="2023254"/>
          </a:xfrm>
          <a:prstGeom prst="rect">
            <a:avLst/>
          </a:prstGeom>
        </p:spPr>
        <p:txBody>
          <a:bodyPr vert="horz" lIns="91440" tIns="45720" rIns="91440" bIns="45720" rtlCol="0" anchor="b">
            <a:noAutofit/>
          </a:bodyPr>
          <a:lstStyle/>
          <a:p>
            <a:pPr lvl="0" algn="just" defTabSz="914400">
              <a:spcBef>
                <a:spcPct val="0"/>
              </a:spcBef>
              <a:defRPr/>
            </a:pPr>
            <a:r>
              <a:rPr lang="en-GB" sz="2500" dirty="0">
                <a:solidFill>
                  <a:srgbClr val="0000CC"/>
                </a:solidFill>
                <a:latin typeface="+mj-lt"/>
                <a:ea typeface="+mj-ea"/>
                <a:cs typeface="+mj-cs"/>
              </a:rPr>
              <a:t>      Furthermore, it allows to verify </a:t>
            </a:r>
            <a:r>
              <a:rPr lang="it-IT" sz="2500" dirty="0">
                <a:solidFill>
                  <a:srgbClr val="0000CC"/>
                </a:solidFill>
              </a:rPr>
              <a:t>the </a:t>
            </a:r>
            <a:r>
              <a:rPr lang="it-IT" sz="2500" dirty="0" err="1">
                <a:solidFill>
                  <a:srgbClr val="0000CC"/>
                </a:solidFill>
              </a:rPr>
              <a:t>effect</a:t>
            </a:r>
            <a:r>
              <a:rPr lang="it-IT" sz="2500" dirty="0">
                <a:solidFill>
                  <a:srgbClr val="0000CC"/>
                </a:solidFill>
              </a:rPr>
              <a:t> of the degree of </a:t>
            </a:r>
            <a:r>
              <a:rPr lang="it-IT" sz="2500" dirty="0" err="1">
                <a:solidFill>
                  <a:srgbClr val="0000CC"/>
                </a:solidFill>
              </a:rPr>
              <a:t>urbanisation</a:t>
            </a:r>
            <a:r>
              <a:rPr lang="it-IT" sz="2500" dirty="0">
                <a:solidFill>
                  <a:srgbClr val="0000CC"/>
                </a:solidFill>
              </a:rPr>
              <a:t> on the NEET </a:t>
            </a:r>
            <a:r>
              <a:rPr lang="it-IT" sz="2500" dirty="0" err="1">
                <a:solidFill>
                  <a:srgbClr val="0000CC"/>
                </a:solidFill>
              </a:rPr>
              <a:t>phenomenon</a:t>
            </a:r>
            <a:endParaRPr kumimoji="0" lang="en-GB" sz="2500" i="0" u="none" strike="noStrike" kern="1200" cap="none" spc="0" normalizeH="0" baseline="0" noProof="0" dirty="0">
              <a:ln>
                <a:noFill/>
              </a:ln>
              <a:solidFill>
                <a:srgbClr val="0000CC"/>
              </a:solidFill>
              <a:effectLst/>
              <a:uLnTx/>
              <a:uFillTx/>
              <a:latin typeface="+mj-lt"/>
              <a:ea typeface="+mj-ea"/>
              <a:cs typeface="+mj-cs"/>
            </a:endParaRPr>
          </a:p>
          <a:p>
            <a:pPr lvl="0" algn="just" defTabSz="914400">
              <a:lnSpc>
                <a:spcPct val="90000"/>
              </a:lnSpc>
              <a:spcBef>
                <a:spcPct val="0"/>
              </a:spcBef>
              <a:defRPr/>
            </a:pPr>
            <a:endParaRPr kumimoji="0" lang="it-IT" sz="4200" b="1" i="0" u="none" strike="noStrike" kern="1200" cap="none" spc="0" normalizeH="0" baseline="0" noProof="0" dirty="0">
              <a:ln>
                <a:noFill/>
              </a:ln>
              <a:solidFill>
                <a:srgbClr val="0070C0"/>
              </a:solidFill>
              <a:effectLst/>
              <a:uLnTx/>
              <a:uFillTx/>
              <a:latin typeface="+mj-lt"/>
              <a:ea typeface="+mj-ea"/>
              <a:cs typeface="+mj-cs"/>
            </a:endParaRPr>
          </a:p>
        </p:txBody>
      </p:sp>
      <p:sp>
        <p:nvSpPr>
          <p:cNvPr id="12" name="CasellaDiTesto 11">
            <a:extLst>
              <a:ext uri="{FF2B5EF4-FFF2-40B4-BE49-F238E27FC236}">
                <a16:creationId xmlns:a16="http://schemas.microsoft.com/office/drawing/2014/main" id="{C34FCB23-F7AA-4BB3-8532-32E884C1C5CC}"/>
              </a:ext>
            </a:extLst>
          </p:cNvPr>
          <p:cNvSpPr txBox="1"/>
          <p:nvPr/>
        </p:nvSpPr>
        <p:spPr>
          <a:xfrm>
            <a:off x="782273" y="5004803"/>
            <a:ext cx="6094602" cy="369332"/>
          </a:xfrm>
          <a:prstGeom prst="rect">
            <a:avLst/>
          </a:prstGeom>
          <a:noFill/>
        </p:spPr>
        <p:txBody>
          <a:bodyPr wrap="square">
            <a:spAutoFit/>
          </a:bodyPr>
          <a:lstStyle/>
          <a:p>
            <a:r>
              <a:rPr lang="it-IT" sz="1800" b="1" dirty="0">
                <a:solidFill>
                  <a:srgbClr val="0000CC"/>
                </a:solidFill>
                <a:sym typeface="Wingdings" panose="05000000000000000000" pitchFamily="2" charset="2"/>
              </a:rPr>
              <a:t></a:t>
            </a:r>
            <a:endParaRPr lang="it-IT" b="1" dirty="0">
              <a:solidFill>
                <a:srgbClr val="0000CC"/>
              </a:solidFill>
            </a:endParaRPr>
          </a:p>
        </p:txBody>
      </p:sp>
    </p:spTree>
    <p:extLst>
      <p:ext uri="{BB962C8B-B14F-4D97-AF65-F5344CB8AC3E}">
        <p14:creationId xmlns:p14="http://schemas.microsoft.com/office/powerpoint/2010/main" val="424143153"/>
      </p:ext>
    </p:extLst>
  </p:cSld>
  <p:clrMapOvr>
    <a:masterClrMapping/>
  </p:clrMapOvr>
</p:sld>
</file>

<file path=ppt/theme/theme1.xml><?xml version="1.0" encoding="utf-8"?>
<a:theme xmlns:a="http://schemas.openxmlformats.org/drawingml/2006/main" name="Gocci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TM04033925[[fn=Goccia]]</Template>
  <TotalTime>4293</TotalTime>
  <Words>3780</Words>
  <Application>Microsoft Office PowerPoint</Application>
  <PresentationFormat>Widescreen</PresentationFormat>
  <Paragraphs>1293</Paragraphs>
  <Slides>28</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28</vt:i4>
      </vt:variant>
    </vt:vector>
  </HeadingPairs>
  <TitlesOfParts>
    <vt:vector size="36" baseType="lpstr">
      <vt:lpstr>Arial</vt:lpstr>
      <vt:lpstr>Bahnschrift Condensed</vt:lpstr>
      <vt:lpstr>Calibri</vt:lpstr>
      <vt:lpstr>Cambria Math</vt:lpstr>
      <vt:lpstr>Symbol</vt:lpstr>
      <vt:lpstr>Tw Cen MT</vt:lpstr>
      <vt:lpstr>Wingdings</vt:lpstr>
      <vt:lpstr>Goccia</vt:lpstr>
      <vt:lpstr>Italian NEETs after the economic crisis: an analysis of determinants at municipal and provincial level  G. cinquegrana, G. De Luca, p. mazzocchi,  c. quintano and a. rocca </vt:lpstr>
      <vt:lpstr>  the framework of analysis</vt:lpstr>
      <vt:lpstr>Global Youth Development Index </vt:lpstr>
      <vt:lpstr>NEETs: Not in Employment, Education or Training </vt:lpstr>
      <vt:lpstr>NEETs: Not in Employment, Education or Training </vt:lpstr>
      <vt:lpstr>Presentazione standard di PowerPoint</vt:lpstr>
      <vt:lpstr>Causes of Italian highest share of NEETs:</vt:lpstr>
      <vt:lpstr>Presentazione standard di PowerPoint</vt:lpstr>
      <vt:lpstr>Presentazione standard di PowerPoint</vt:lpstr>
      <vt:lpstr>Presentazione standard di PowerPoint</vt:lpstr>
      <vt:lpstr>Presentazione standard di PowerPoint</vt:lpstr>
      <vt:lpstr>Presentazione standard di PowerPoint</vt:lpstr>
      <vt:lpstr>      The statistical methodology</vt:lpstr>
      <vt:lpstr>      Multilevel model: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Correlation matrix for municipal indicators</vt:lpstr>
      <vt:lpstr>   possible reverse causality between NEETs and indicators such as per-capita income, electoral participation and waste separate collection!</vt:lpstr>
      <vt:lpstr> Determinants of  NEETs  Italy  (municipalities and provinces)   Neets inversely related to:</vt:lpstr>
      <vt:lpstr>  </vt:lpstr>
      <vt:lpstr>Presentazione standard di PowerPoint</vt:lpstr>
      <vt:lpstr>      And what about the effect of COVID-19?</vt:lpstr>
      <vt:lpstr>      In conclusion:</vt:lpstr>
      <vt:lpstr>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dc:title>
  <dc:creator>Windows User</dc:creator>
  <cp:lastModifiedBy>Antonella</cp:lastModifiedBy>
  <cp:revision>130</cp:revision>
  <dcterms:created xsi:type="dcterms:W3CDTF">2018-11-23T08:07:43Z</dcterms:created>
  <dcterms:modified xsi:type="dcterms:W3CDTF">2020-08-28T15:21:01Z</dcterms:modified>
</cp:coreProperties>
</file>