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2"/>
    <p:sldMasterId id="2147483674" r:id="rId3"/>
  </p:sldMasterIdLst>
  <p:notesMasterIdLst>
    <p:notesMasterId r:id="rId20"/>
  </p:notes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71" r:id="rId13"/>
    <p:sldId id="265" r:id="rId14"/>
    <p:sldId id="266" r:id="rId15"/>
    <p:sldId id="267" r:id="rId16"/>
    <p:sldId id="268" r:id="rId17"/>
    <p:sldId id="269" r:id="rId18"/>
    <p:sldId id="270" r:id="rId19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Utente Windows" initials="UW" lastIdx="3" clrIdx="0">
    <p:extLst>
      <p:ext uri="{19B8F6BF-5375-455C-9EA6-DF929625EA0E}">
        <p15:presenceInfo xmlns:p15="http://schemas.microsoft.com/office/powerpoint/2012/main" userId="Utente Windows" providerId="None"/>
      </p:ext>
    </p:extLst>
  </p:cmAuthor>
  <p:cmAuthor id="2" name="Daniela Bonardo" initials="DB" lastIdx="5" clrIdx="1">
    <p:extLst>
      <p:ext uri="{19B8F6BF-5375-455C-9EA6-DF929625EA0E}">
        <p15:presenceInfo xmlns:p15="http://schemas.microsoft.com/office/powerpoint/2012/main" userId="Daniela Bonardo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5172" autoAdjust="0"/>
    <p:restoredTop sz="73201" autoAdjust="0"/>
  </p:normalViewPr>
  <p:slideViewPr>
    <p:cSldViewPr snapToGrid="0">
      <p:cViewPr varScale="1">
        <p:scale>
          <a:sx n="81" d="100"/>
          <a:sy n="81" d="100"/>
        </p:scale>
        <p:origin x="852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3" Type="http://schemas.openxmlformats.org/officeDocument/2006/relationships/slideMaster" Target="slideMasters/slideMaster3.xml"/><Relationship Id="rId21" Type="http://schemas.openxmlformats.org/officeDocument/2006/relationships/commentAuthors" Target="commentAuthor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theme" Target="theme/theme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viewProps" Target="view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presProps" Target="presProps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2.jpg"/><Relationship Id="rId1" Type="http://schemas.openxmlformats.org/officeDocument/2006/relationships/image" Target="../media/image11.jpeg"/><Relationship Id="rId6" Type="http://schemas.openxmlformats.org/officeDocument/2006/relationships/image" Target="../media/image16.jpg"/><Relationship Id="rId5" Type="http://schemas.openxmlformats.org/officeDocument/2006/relationships/image" Target="../media/image15.jpg"/><Relationship Id="rId4" Type="http://schemas.openxmlformats.org/officeDocument/2006/relationships/image" Target="../media/image14.jp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2.jpg"/><Relationship Id="rId1" Type="http://schemas.openxmlformats.org/officeDocument/2006/relationships/image" Target="../media/image11.jpeg"/><Relationship Id="rId6" Type="http://schemas.openxmlformats.org/officeDocument/2006/relationships/image" Target="../media/image16.jpg"/><Relationship Id="rId5" Type="http://schemas.openxmlformats.org/officeDocument/2006/relationships/image" Target="../media/image15.jpg"/><Relationship Id="rId4" Type="http://schemas.openxmlformats.org/officeDocument/2006/relationships/image" Target="../media/image14.jp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2_5">
  <dgm:title val=""/>
  <dgm:desc val=""/>
  <dgm:catLst>
    <dgm:cat type="accent2" pri="11500"/>
  </dgm:catLst>
  <dgm:styleLbl name="node0">
    <dgm:fillClrLst meth="cycle">
      <a:schemeClr val="accent2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alpha val="90000"/>
      </a:schemeClr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alpha val="90000"/>
      </a:schemeClr>
      <a:schemeClr val="accent2">
        <a:alpha val="5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/>
    <dgm:txEffectClrLst/>
  </dgm:styleLbl>
  <dgm:styleLbl name="lnNode1">
    <dgm:fillClrLst>
      <a:schemeClr val="accent2">
        <a:shade val="90000"/>
      </a:schemeClr>
      <a:schemeClr val="accent2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  <a:alpha val="90000"/>
      </a:schemeClr>
      <a:schemeClr val="accent2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alpha val="90000"/>
        <a:tint val="40000"/>
      </a:schemeClr>
      <a:schemeClr val="accent2">
        <a:alpha val="5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7087E65-7C21-4D38-AF0E-837B36B54C02}" type="doc">
      <dgm:prSet loTypeId="urn:microsoft.com/office/officeart/2005/8/layout/vList4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it-IT"/>
        </a:p>
      </dgm:t>
    </dgm:pt>
    <dgm:pt modelId="{122F9DE0-4925-4AA0-922D-5B98FBE4E1BA}">
      <dgm:prSet phldrT="[Testo]" custT="1"/>
      <dgm:spPr/>
      <dgm:t>
        <a:bodyPr/>
        <a:lstStyle/>
        <a:p>
          <a:r>
            <a:rPr lang="it-IT" sz="1800" b="1" dirty="0" smtClean="0"/>
            <a:t>Anagrafiche</a:t>
          </a:r>
          <a:endParaRPr lang="it-IT" sz="1800" b="1" dirty="0"/>
        </a:p>
      </dgm:t>
    </dgm:pt>
    <dgm:pt modelId="{D2BB707A-9A7F-4A9B-9A15-9B7505F6B732}" type="parTrans" cxnId="{091D054B-7919-4F32-8289-C92C2F5B3587}">
      <dgm:prSet/>
      <dgm:spPr/>
      <dgm:t>
        <a:bodyPr/>
        <a:lstStyle/>
        <a:p>
          <a:endParaRPr lang="it-IT"/>
        </a:p>
      </dgm:t>
    </dgm:pt>
    <dgm:pt modelId="{25BB574D-C489-47A5-B3E5-E573A5AFF365}" type="sibTrans" cxnId="{091D054B-7919-4F32-8289-C92C2F5B3587}">
      <dgm:prSet/>
      <dgm:spPr/>
      <dgm:t>
        <a:bodyPr/>
        <a:lstStyle/>
        <a:p>
          <a:endParaRPr lang="it-IT"/>
        </a:p>
      </dgm:t>
    </dgm:pt>
    <dgm:pt modelId="{1DC57870-D0C3-4BA7-B1BC-06E5D1172346}">
      <dgm:prSet phldrT="[Testo]" custT="1"/>
      <dgm:spPr/>
      <dgm:t>
        <a:bodyPr/>
        <a:lstStyle/>
        <a:p>
          <a:r>
            <a:rPr lang="it-IT" sz="1200" b="0" strike="noStrike" spc="-1" dirty="0" smtClean="0"/>
            <a:t>ANVIS, LAC, Anagrafe delle Persone Fisiche, AIE, Permessi di soggiorno, Acquisizione e reiezione della cittadinanza italiana</a:t>
          </a:r>
          <a:endParaRPr lang="it-IT" sz="1200" dirty="0"/>
        </a:p>
      </dgm:t>
    </dgm:pt>
    <dgm:pt modelId="{52CC310D-6BEA-47AA-B3B0-78993F7328F6}" type="parTrans" cxnId="{9101958F-F1CC-4929-B9EB-EC95F4FFAC84}">
      <dgm:prSet/>
      <dgm:spPr/>
      <dgm:t>
        <a:bodyPr/>
        <a:lstStyle/>
        <a:p>
          <a:endParaRPr lang="it-IT"/>
        </a:p>
      </dgm:t>
    </dgm:pt>
    <dgm:pt modelId="{E2BB4D7D-3679-4EBA-B630-6A70823746A4}" type="sibTrans" cxnId="{9101958F-F1CC-4929-B9EB-EC95F4FFAC84}">
      <dgm:prSet/>
      <dgm:spPr/>
      <dgm:t>
        <a:bodyPr/>
        <a:lstStyle/>
        <a:p>
          <a:endParaRPr lang="it-IT"/>
        </a:p>
      </dgm:t>
    </dgm:pt>
    <dgm:pt modelId="{1829ABB9-6849-4034-B6D5-330CB5B307F0}">
      <dgm:prSet phldrT="[Testo]" custT="1"/>
      <dgm:spPr/>
      <dgm:t>
        <a:bodyPr/>
        <a:lstStyle/>
        <a:p>
          <a:r>
            <a:rPr lang="it-IT" sz="1800" b="1" dirty="0" smtClean="0"/>
            <a:t>Lavoro</a:t>
          </a:r>
          <a:endParaRPr lang="it-IT" sz="1800" b="1" dirty="0"/>
        </a:p>
      </dgm:t>
    </dgm:pt>
    <dgm:pt modelId="{E1C8FF8F-3FFF-4E81-B338-D7EF2DF272BD}" type="parTrans" cxnId="{95E52543-0DFF-4E3E-8F2C-00F977FB3E61}">
      <dgm:prSet/>
      <dgm:spPr/>
      <dgm:t>
        <a:bodyPr/>
        <a:lstStyle/>
        <a:p>
          <a:endParaRPr lang="it-IT"/>
        </a:p>
      </dgm:t>
    </dgm:pt>
    <dgm:pt modelId="{60BF6EFF-A9F3-46FA-BA9B-0ECE8530E130}" type="sibTrans" cxnId="{95E52543-0DFF-4E3E-8F2C-00F977FB3E61}">
      <dgm:prSet/>
      <dgm:spPr/>
      <dgm:t>
        <a:bodyPr/>
        <a:lstStyle/>
        <a:p>
          <a:endParaRPr lang="it-IT"/>
        </a:p>
      </dgm:t>
    </dgm:pt>
    <dgm:pt modelId="{C7AFCF7D-14F5-4C08-941D-AD1F5796979A}">
      <dgm:prSet phldrT="[Testo]" custT="1"/>
      <dgm:spPr/>
      <dgm:t>
        <a:bodyPr/>
        <a:lstStyle/>
        <a:p>
          <a:r>
            <a:rPr lang="it-IT" sz="1200" b="0" strike="noStrike" spc="-1" dirty="0" smtClean="0"/>
            <a:t>INPS: </a:t>
          </a:r>
          <a:r>
            <a:rPr lang="it-IT" sz="1200" b="0" strike="noStrike" spc="-1" dirty="0" err="1" smtClean="0"/>
            <a:t>Emens</a:t>
          </a:r>
          <a:r>
            <a:rPr lang="it-IT" sz="1200" b="0" strike="noStrike" spc="-1" dirty="0" smtClean="0"/>
            <a:t>, DMAG, Lavoratori agricoli autonomi, Lavoratori domestici, Gestione dipendenti pubblici, Parasubordinati collaboratori; INPDAP; Cedolini stipendiali PA; ASIA: lavoratori autonomi</a:t>
          </a:r>
          <a:endParaRPr lang="it-IT" sz="1200" dirty="0"/>
        </a:p>
      </dgm:t>
    </dgm:pt>
    <dgm:pt modelId="{D600302C-59CC-4EF7-9D01-A795A4270294}" type="parTrans" cxnId="{5A4EC4F4-1A10-4C07-8800-CCDBC56669C1}">
      <dgm:prSet/>
      <dgm:spPr/>
      <dgm:t>
        <a:bodyPr/>
        <a:lstStyle/>
        <a:p>
          <a:endParaRPr lang="it-IT"/>
        </a:p>
      </dgm:t>
    </dgm:pt>
    <dgm:pt modelId="{7842E5D3-35F3-477A-94BA-ECBA418FB309}" type="sibTrans" cxnId="{5A4EC4F4-1A10-4C07-8800-CCDBC56669C1}">
      <dgm:prSet/>
      <dgm:spPr/>
      <dgm:t>
        <a:bodyPr/>
        <a:lstStyle/>
        <a:p>
          <a:endParaRPr lang="it-IT"/>
        </a:p>
      </dgm:t>
    </dgm:pt>
    <dgm:pt modelId="{3C3064B9-DE37-4D41-98A9-0C8ADB05AE0B}">
      <dgm:prSet phldrT="[Testo]" custT="1"/>
      <dgm:spPr/>
      <dgm:t>
        <a:bodyPr/>
        <a:lstStyle/>
        <a:p>
          <a:r>
            <a:rPr lang="it-IT" sz="1800" b="1" dirty="0" smtClean="0"/>
            <a:t>Studio</a:t>
          </a:r>
          <a:endParaRPr lang="it-IT" sz="1800" b="1" dirty="0"/>
        </a:p>
      </dgm:t>
    </dgm:pt>
    <dgm:pt modelId="{AB2C8595-4D36-4D1E-BCB9-EB6339479D33}" type="parTrans" cxnId="{EE4CA114-E60E-46DA-A16D-C66A472DCCF9}">
      <dgm:prSet/>
      <dgm:spPr/>
      <dgm:t>
        <a:bodyPr/>
        <a:lstStyle/>
        <a:p>
          <a:endParaRPr lang="it-IT"/>
        </a:p>
      </dgm:t>
    </dgm:pt>
    <dgm:pt modelId="{AAE36582-7B55-4E2A-9E19-40E9D3A2329E}" type="sibTrans" cxnId="{EE4CA114-E60E-46DA-A16D-C66A472DCCF9}">
      <dgm:prSet/>
      <dgm:spPr/>
      <dgm:t>
        <a:bodyPr/>
        <a:lstStyle/>
        <a:p>
          <a:endParaRPr lang="it-IT"/>
        </a:p>
      </dgm:t>
    </dgm:pt>
    <dgm:pt modelId="{55C38E27-2685-4E53-883D-DC33EBFED472}">
      <dgm:prSet phldrT="[Testo]" custT="1"/>
      <dgm:spPr/>
      <dgm:t>
        <a:bodyPr/>
        <a:lstStyle/>
        <a:p>
          <a:r>
            <a:rPr lang="it-IT" sz="1200" dirty="0" smtClean="0"/>
            <a:t>MIUR: studenti delle scuole, studenti delle università, dottorati</a:t>
          </a:r>
          <a:endParaRPr lang="it-IT" sz="1200" dirty="0"/>
        </a:p>
      </dgm:t>
    </dgm:pt>
    <dgm:pt modelId="{AB4581B0-759D-4881-AE9B-B6AA67C8ED1B}" type="parTrans" cxnId="{F6C6D21E-2D6D-4D30-B33B-6768C0D3700F}">
      <dgm:prSet/>
      <dgm:spPr/>
      <dgm:t>
        <a:bodyPr/>
        <a:lstStyle/>
        <a:p>
          <a:endParaRPr lang="it-IT"/>
        </a:p>
      </dgm:t>
    </dgm:pt>
    <dgm:pt modelId="{52A179A7-7087-40E3-940A-688C477F8F6F}" type="sibTrans" cxnId="{F6C6D21E-2D6D-4D30-B33B-6768C0D3700F}">
      <dgm:prSet/>
      <dgm:spPr/>
      <dgm:t>
        <a:bodyPr/>
        <a:lstStyle/>
        <a:p>
          <a:endParaRPr lang="it-IT"/>
        </a:p>
      </dgm:t>
    </dgm:pt>
    <dgm:pt modelId="{001C861B-ECEE-4C10-971E-FABE04DD1E69}">
      <dgm:prSet phldrT="[Testo]" custT="1"/>
      <dgm:spPr/>
      <dgm:t>
        <a:bodyPr/>
        <a:lstStyle/>
        <a:p>
          <a:r>
            <a:rPr lang="it-IT" sz="1800" b="1" dirty="0" smtClean="0"/>
            <a:t>Reddituali</a:t>
          </a:r>
          <a:endParaRPr lang="it-IT" sz="1800" b="1" dirty="0"/>
        </a:p>
      </dgm:t>
    </dgm:pt>
    <dgm:pt modelId="{E0F83F45-01CD-4FEC-B192-F936EEA094F7}" type="parTrans" cxnId="{ECF3AE8B-930C-41B0-AE58-F8655AEE64F7}">
      <dgm:prSet/>
      <dgm:spPr/>
      <dgm:t>
        <a:bodyPr/>
        <a:lstStyle/>
        <a:p>
          <a:endParaRPr lang="it-IT"/>
        </a:p>
      </dgm:t>
    </dgm:pt>
    <dgm:pt modelId="{E01DB52E-550B-415E-ABDF-931C2DA905A5}" type="sibTrans" cxnId="{ECF3AE8B-930C-41B0-AE58-F8655AEE64F7}">
      <dgm:prSet/>
      <dgm:spPr/>
      <dgm:t>
        <a:bodyPr/>
        <a:lstStyle/>
        <a:p>
          <a:endParaRPr lang="it-IT"/>
        </a:p>
      </dgm:t>
    </dgm:pt>
    <dgm:pt modelId="{64D87BB8-3ECA-45DF-BE7D-0F171AA122CC}">
      <dgm:prSet phldrT="[Testo]"/>
      <dgm:spPr>
        <a:solidFill>
          <a:srgbClr val="D8523C"/>
        </a:solidFill>
      </dgm:spPr>
      <dgm:t>
        <a:bodyPr/>
        <a:lstStyle/>
        <a:p>
          <a:r>
            <a:rPr lang="it-IT" b="1" smtClean="0"/>
            <a:t>Fiscali</a:t>
          </a:r>
          <a:endParaRPr lang="it-IT" b="1" dirty="0"/>
        </a:p>
      </dgm:t>
    </dgm:pt>
    <dgm:pt modelId="{E451FB4D-74E6-432D-9187-107088F4A839}" type="parTrans" cxnId="{D1A016D1-2C8A-42B0-9FC0-42027B1DB5E2}">
      <dgm:prSet/>
      <dgm:spPr/>
      <dgm:t>
        <a:bodyPr/>
        <a:lstStyle/>
        <a:p>
          <a:endParaRPr lang="it-IT"/>
        </a:p>
      </dgm:t>
    </dgm:pt>
    <dgm:pt modelId="{25C4E36C-788C-4A30-984E-C216F4D44C76}" type="sibTrans" cxnId="{D1A016D1-2C8A-42B0-9FC0-42027B1DB5E2}">
      <dgm:prSet/>
      <dgm:spPr/>
      <dgm:t>
        <a:bodyPr/>
        <a:lstStyle/>
        <a:p>
          <a:endParaRPr lang="it-IT"/>
        </a:p>
      </dgm:t>
    </dgm:pt>
    <dgm:pt modelId="{60A61D10-83B5-4725-A3F5-661A81685998}">
      <dgm:prSet phldrT="[Testo]" custT="1"/>
      <dgm:spPr/>
      <dgm:t>
        <a:bodyPr/>
        <a:lstStyle/>
        <a:p>
          <a:r>
            <a:rPr lang="it-IT" sz="1800" b="1" dirty="0" smtClean="0"/>
            <a:t>Altre fonti (segnale indiretto)</a:t>
          </a:r>
          <a:endParaRPr lang="it-IT" sz="1800" b="1" dirty="0"/>
        </a:p>
      </dgm:t>
    </dgm:pt>
    <dgm:pt modelId="{F15FC6D1-BD70-42BB-9161-A497060F6576}" type="parTrans" cxnId="{2214C514-90D6-46B2-9A3C-EC1379DD4091}">
      <dgm:prSet/>
      <dgm:spPr/>
      <dgm:t>
        <a:bodyPr/>
        <a:lstStyle/>
        <a:p>
          <a:endParaRPr lang="it-IT"/>
        </a:p>
      </dgm:t>
    </dgm:pt>
    <dgm:pt modelId="{BCF5E470-BFDF-49E8-9626-5CFC63009559}" type="sibTrans" cxnId="{2214C514-90D6-46B2-9A3C-EC1379DD4091}">
      <dgm:prSet/>
      <dgm:spPr/>
      <dgm:t>
        <a:bodyPr/>
        <a:lstStyle/>
        <a:p>
          <a:endParaRPr lang="it-IT"/>
        </a:p>
      </dgm:t>
    </dgm:pt>
    <dgm:pt modelId="{F27AE6EA-4FBA-4115-8756-725F2369CD23}">
      <dgm:prSet phldrT="[Testo]"/>
      <dgm:spPr/>
      <dgm:t>
        <a:bodyPr/>
        <a:lstStyle/>
        <a:p>
          <a:r>
            <a:rPr lang="it-IT" sz="1300" dirty="0" smtClean="0"/>
            <a:t>Banca Dati Statistica Reddituale, Trattamenti non pensionistici</a:t>
          </a:r>
          <a:endParaRPr lang="it-IT" sz="1300" dirty="0"/>
        </a:p>
      </dgm:t>
    </dgm:pt>
    <dgm:pt modelId="{396F52D1-6747-48CC-A0E7-C7677E40B94A}" type="parTrans" cxnId="{10FEF9D5-B7FB-41E1-B2EC-00B4356442DF}">
      <dgm:prSet/>
      <dgm:spPr/>
      <dgm:t>
        <a:bodyPr/>
        <a:lstStyle/>
        <a:p>
          <a:endParaRPr lang="it-IT"/>
        </a:p>
      </dgm:t>
    </dgm:pt>
    <dgm:pt modelId="{C7B81166-D4CF-4EFF-B9FA-641225FCCF1F}" type="sibTrans" cxnId="{10FEF9D5-B7FB-41E1-B2EC-00B4356442DF}">
      <dgm:prSet/>
      <dgm:spPr/>
      <dgm:t>
        <a:bodyPr/>
        <a:lstStyle/>
        <a:p>
          <a:endParaRPr lang="it-IT"/>
        </a:p>
      </dgm:t>
    </dgm:pt>
    <dgm:pt modelId="{4DB660AC-0B03-4423-93DC-2DD65AF4CC79}">
      <dgm:prSet phldrT="[Testo]"/>
      <dgm:spPr/>
      <dgm:t>
        <a:bodyPr/>
        <a:lstStyle/>
        <a:p>
          <a:r>
            <a:rPr lang="it-IT" sz="1300" dirty="0" err="1" smtClean="0"/>
            <a:t>Consodata</a:t>
          </a:r>
          <a:r>
            <a:rPr lang="it-IT" sz="1300" dirty="0" smtClean="0"/>
            <a:t>, ACI</a:t>
          </a:r>
          <a:endParaRPr lang="it-IT" sz="1300" dirty="0"/>
        </a:p>
      </dgm:t>
    </dgm:pt>
    <dgm:pt modelId="{558552B6-D12D-4A7A-BDCE-C62A450FCF36}" type="parTrans" cxnId="{71E8E87A-597B-45DF-9995-F26950A2168C}">
      <dgm:prSet/>
      <dgm:spPr/>
      <dgm:t>
        <a:bodyPr/>
        <a:lstStyle/>
        <a:p>
          <a:endParaRPr lang="it-IT"/>
        </a:p>
      </dgm:t>
    </dgm:pt>
    <dgm:pt modelId="{D94CDA3F-9C97-4300-B36A-33A08B640DB1}" type="sibTrans" cxnId="{71E8E87A-597B-45DF-9995-F26950A2168C}">
      <dgm:prSet/>
      <dgm:spPr/>
      <dgm:t>
        <a:bodyPr/>
        <a:lstStyle/>
        <a:p>
          <a:endParaRPr lang="it-IT"/>
        </a:p>
      </dgm:t>
    </dgm:pt>
    <dgm:pt modelId="{E0A7864E-A284-4097-A0F1-B6873F14B354}">
      <dgm:prSet phldrT="[Testo]"/>
      <dgm:spPr>
        <a:solidFill>
          <a:srgbClr val="D8523C"/>
        </a:solidFill>
      </dgm:spPr>
      <dgm:t>
        <a:bodyPr/>
        <a:lstStyle/>
        <a:p>
          <a:r>
            <a:rPr lang="it-IT" dirty="0" smtClean="0"/>
            <a:t>730, Unico Persone Fisiche, 770, Modello Certificazione Unica</a:t>
          </a:r>
          <a:endParaRPr lang="it-IT" dirty="0"/>
        </a:p>
      </dgm:t>
    </dgm:pt>
    <dgm:pt modelId="{9B73CB39-F922-4327-A51A-9AE050BC8827}" type="parTrans" cxnId="{D14AC897-DF54-4BA3-AA6C-8F75E9839700}">
      <dgm:prSet/>
      <dgm:spPr/>
      <dgm:t>
        <a:bodyPr/>
        <a:lstStyle/>
        <a:p>
          <a:endParaRPr lang="it-IT"/>
        </a:p>
      </dgm:t>
    </dgm:pt>
    <dgm:pt modelId="{C50A81DE-34F5-4973-BDA8-452CBE803C0E}" type="sibTrans" cxnId="{D14AC897-DF54-4BA3-AA6C-8F75E9839700}">
      <dgm:prSet/>
      <dgm:spPr/>
      <dgm:t>
        <a:bodyPr/>
        <a:lstStyle/>
        <a:p>
          <a:endParaRPr lang="it-IT"/>
        </a:p>
      </dgm:t>
    </dgm:pt>
    <dgm:pt modelId="{8A591C14-4739-485D-8C33-EA35CB602849}" type="pres">
      <dgm:prSet presAssocID="{A7087E65-7C21-4D38-AF0E-837B36B54C02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it-IT"/>
        </a:p>
      </dgm:t>
    </dgm:pt>
    <dgm:pt modelId="{A1AA1779-2827-4FB0-B5E7-82602B5EC424}" type="pres">
      <dgm:prSet presAssocID="{122F9DE0-4925-4AA0-922D-5B98FBE4E1BA}" presName="comp" presStyleCnt="0"/>
      <dgm:spPr/>
    </dgm:pt>
    <dgm:pt modelId="{B3023235-BB63-4F13-B0E2-2319278EF172}" type="pres">
      <dgm:prSet presAssocID="{122F9DE0-4925-4AA0-922D-5B98FBE4E1BA}" presName="box" presStyleLbl="node1" presStyleIdx="0" presStyleCnt="6" custLinFactNeighborY="-40978"/>
      <dgm:spPr/>
      <dgm:t>
        <a:bodyPr/>
        <a:lstStyle/>
        <a:p>
          <a:endParaRPr lang="it-IT"/>
        </a:p>
      </dgm:t>
    </dgm:pt>
    <dgm:pt modelId="{5740CC90-58E1-4A75-AF34-BA202BD9F06B}" type="pres">
      <dgm:prSet presAssocID="{122F9DE0-4925-4AA0-922D-5B98FBE4E1BA}" presName="img" presStyleLbl="fgImgPlace1" presStyleIdx="0" presStyleCnt="6" custScaleX="36495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7000" b="-7000"/>
          </a:stretch>
        </a:blipFill>
      </dgm:spPr>
      <dgm:t>
        <a:bodyPr/>
        <a:lstStyle/>
        <a:p>
          <a:endParaRPr lang="it-IT"/>
        </a:p>
      </dgm:t>
    </dgm:pt>
    <dgm:pt modelId="{75AD230D-0439-4FD7-A9F3-2047E44A7EF7}" type="pres">
      <dgm:prSet presAssocID="{122F9DE0-4925-4AA0-922D-5B98FBE4E1BA}" presName="text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A4ACB240-BA42-492A-9E3B-4B3995CD0870}" type="pres">
      <dgm:prSet presAssocID="{25BB574D-C489-47A5-B3E5-E573A5AFF365}" presName="spacer" presStyleCnt="0"/>
      <dgm:spPr/>
    </dgm:pt>
    <dgm:pt modelId="{82CDD9E1-D4F8-4790-BF12-6C3D1544A8B2}" type="pres">
      <dgm:prSet presAssocID="{1829ABB9-6849-4034-B6D5-330CB5B307F0}" presName="comp" presStyleCnt="0"/>
      <dgm:spPr/>
    </dgm:pt>
    <dgm:pt modelId="{FA7451CB-EF3C-43D8-92FA-8DE3ACFF04C2}" type="pres">
      <dgm:prSet presAssocID="{1829ABB9-6849-4034-B6D5-330CB5B307F0}" presName="box" presStyleLbl="node1" presStyleIdx="1" presStyleCnt="6" custScaleY="120902"/>
      <dgm:spPr/>
      <dgm:t>
        <a:bodyPr/>
        <a:lstStyle/>
        <a:p>
          <a:endParaRPr lang="it-IT"/>
        </a:p>
      </dgm:t>
    </dgm:pt>
    <dgm:pt modelId="{B5484B7A-9BE3-4A67-BF29-5AF094686F51}" type="pres">
      <dgm:prSet presAssocID="{1829ABB9-6849-4034-B6D5-330CB5B307F0}" presName="img" presStyleLbl="fgImgPlace1" presStyleIdx="1" presStyleCnt="6" custScaleX="36482" custScaleY="100286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000" r="-1000"/>
          </a:stretch>
        </a:blipFill>
      </dgm:spPr>
      <dgm:t>
        <a:bodyPr/>
        <a:lstStyle/>
        <a:p>
          <a:endParaRPr lang="it-IT"/>
        </a:p>
      </dgm:t>
    </dgm:pt>
    <dgm:pt modelId="{079D2E39-5670-47E3-9202-C3961C270DC6}" type="pres">
      <dgm:prSet presAssocID="{1829ABB9-6849-4034-B6D5-330CB5B307F0}" presName="text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474A96F8-6D75-4175-8AC8-D84395992EE8}" type="pres">
      <dgm:prSet presAssocID="{60BF6EFF-A9F3-46FA-BA9B-0ECE8530E130}" presName="spacer" presStyleCnt="0"/>
      <dgm:spPr/>
    </dgm:pt>
    <dgm:pt modelId="{7BACDD07-C100-4091-AE93-BE28C0644E0F}" type="pres">
      <dgm:prSet presAssocID="{3C3064B9-DE37-4D41-98A9-0C8ADB05AE0B}" presName="comp" presStyleCnt="0"/>
      <dgm:spPr/>
    </dgm:pt>
    <dgm:pt modelId="{747E385D-9F98-437B-9EDB-6470181F96AE}" type="pres">
      <dgm:prSet presAssocID="{3C3064B9-DE37-4D41-98A9-0C8ADB05AE0B}" presName="box" presStyleLbl="node1" presStyleIdx="2" presStyleCnt="6"/>
      <dgm:spPr/>
      <dgm:t>
        <a:bodyPr/>
        <a:lstStyle/>
        <a:p>
          <a:endParaRPr lang="it-IT"/>
        </a:p>
      </dgm:t>
    </dgm:pt>
    <dgm:pt modelId="{BC38AB58-2579-4B8A-92DC-C425A1CEAC8C}" type="pres">
      <dgm:prSet presAssocID="{3C3064B9-DE37-4D41-98A9-0C8ADB05AE0B}" presName="img" presStyleLbl="fgImgPlace1" presStyleIdx="2" presStyleCnt="6" custScaleX="36482" custScaleY="100286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000" b="-1000"/>
          </a:stretch>
        </a:blipFill>
      </dgm:spPr>
      <dgm:t>
        <a:bodyPr/>
        <a:lstStyle/>
        <a:p>
          <a:endParaRPr lang="it-IT"/>
        </a:p>
      </dgm:t>
    </dgm:pt>
    <dgm:pt modelId="{0659D586-12CA-496C-BE96-98CA259D18D0}" type="pres">
      <dgm:prSet presAssocID="{3C3064B9-DE37-4D41-98A9-0C8ADB05AE0B}" presName="text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BA1CF43D-C63E-44C9-B931-651D93A79F93}" type="pres">
      <dgm:prSet presAssocID="{AAE36582-7B55-4E2A-9E19-40E9D3A2329E}" presName="spacer" presStyleCnt="0"/>
      <dgm:spPr/>
    </dgm:pt>
    <dgm:pt modelId="{339D96A1-1203-4A2D-A4E2-2716CC9969B9}" type="pres">
      <dgm:prSet presAssocID="{001C861B-ECEE-4C10-971E-FABE04DD1E69}" presName="comp" presStyleCnt="0"/>
      <dgm:spPr/>
    </dgm:pt>
    <dgm:pt modelId="{5247EBB4-FFBE-4ECB-B236-92E99DBC5E46}" type="pres">
      <dgm:prSet presAssocID="{001C861B-ECEE-4C10-971E-FABE04DD1E69}" presName="box" presStyleLbl="node1" presStyleIdx="3" presStyleCnt="6"/>
      <dgm:spPr/>
      <dgm:t>
        <a:bodyPr/>
        <a:lstStyle/>
        <a:p>
          <a:endParaRPr lang="it-IT"/>
        </a:p>
      </dgm:t>
    </dgm:pt>
    <dgm:pt modelId="{4D28B5E9-2863-46AC-81E2-D41DDC995B36}" type="pres">
      <dgm:prSet presAssocID="{001C861B-ECEE-4C10-971E-FABE04DD1E69}" presName="img" presStyleLbl="fgImgPlace1" presStyleIdx="3" presStyleCnt="6" custScaleX="36482" custScaleY="100286"/>
      <dgm:spPr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000" r="-1000"/>
          </a:stretch>
        </a:blipFill>
      </dgm:spPr>
      <dgm:t>
        <a:bodyPr/>
        <a:lstStyle/>
        <a:p>
          <a:endParaRPr lang="it-IT"/>
        </a:p>
      </dgm:t>
    </dgm:pt>
    <dgm:pt modelId="{DEA069FA-9A46-42B9-81A7-DE6521AD4D66}" type="pres">
      <dgm:prSet presAssocID="{001C861B-ECEE-4C10-971E-FABE04DD1E69}" presName="text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71EC145C-3691-4D50-99FB-9D13AD4D466F}" type="pres">
      <dgm:prSet presAssocID="{E01DB52E-550B-415E-ABDF-931C2DA905A5}" presName="spacer" presStyleCnt="0"/>
      <dgm:spPr/>
    </dgm:pt>
    <dgm:pt modelId="{5DA0B884-8DEA-4F94-8A43-D2E8E07D457B}" type="pres">
      <dgm:prSet presAssocID="{60A61D10-83B5-4725-A3F5-661A81685998}" presName="comp" presStyleCnt="0"/>
      <dgm:spPr/>
    </dgm:pt>
    <dgm:pt modelId="{62AD73AA-6EE9-4C91-BE72-A50D88DAE54A}" type="pres">
      <dgm:prSet presAssocID="{60A61D10-83B5-4725-A3F5-661A81685998}" presName="box" presStyleLbl="node1" presStyleIdx="4" presStyleCnt="6"/>
      <dgm:spPr/>
      <dgm:t>
        <a:bodyPr/>
        <a:lstStyle/>
        <a:p>
          <a:endParaRPr lang="it-IT"/>
        </a:p>
      </dgm:t>
    </dgm:pt>
    <dgm:pt modelId="{FFED82C6-FE0E-44FB-A409-7874C4BA5E73}" type="pres">
      <dgm:prSet presAssocID="{60A61D10-83B5-4725-A3F5-661A81685998}" presName="img" presStyleLbl="fgImgPlace1" presStyleIdx="4" presStyleCnt="6" custScaleX="36482" custScaleY="100286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3000" r="-13000"/>
          </a:stretch>
        </a:blipFill>
      </dgm:spPr>
      <dgm:t>
        <a:bodyPr/>
        <a:lstStyle/>
        <a:p>
          <a:endParaRPr lang="it-IT"/>
        </a:p>
      </dgm:t>
    </dgm:pt>
    <dgm:pt modelId="{063211E8-8BA7-4EF9-8D91-1A6F223EA8FD}" type="pres">
      <dgm:prSet presAssocID="{60A61D10-83B5-4725-A3F5-661A81685998}" presName="text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7128E8F0-0D8C-4676-B925-4293C180B482}" type="pres">
      <dgm:prSet presAssocID="{BCF5E470-BFDF-49E8-9626-5CFC63009559}" presName="spacer" presStyleCnt="0"/>
      <dgm:spPr/>
    </dgm:pt>
    <dgm:pt modelId="{23025B18-6AC1-465D-BEC9-E8DF628CEA53}" type="pres">
      <dgm:prSet presAssocID="{64D87BB8-3ECA-45DF-BE7D-0F171AA122CC}" presName="comp" presStyleCnt="0"/>
      <dgm:spPr/>
    </dgm:pt>
    <dgm:pt modelId="{D5D5CAD3-1A67-49A2-9D81-9057882F81F1}" type="pres">
      <dgm:prSet presAssocID="{64D87BB8-3ECA-45DF-BE7D-0F171AA122CC}" presName="box" presStyleLbl="node1" presStyleIdx="5" presStyleCnt="6" custScaleY="106938" custLinFactNeighborX="-4806" custLinFactNeighborY="-10714"/>
      <dgm:spPr/>
      <dgm:t>
        <a:bodyPr/>
        <a:lstStyle/>
        <a:p>
          <a:endParaRPr lang="it-IT"/>
        </a:p>
      </dgm:t>
    </dgm:pt>
    <dgm:pt modelId="{F6081E09-BB1A-476B-B917-4C1BA08E8E1B}" type="pres">
      <dgm:prSet presAssocID="{64D87BB8-3ECA-45DF-BE7D-0F171AA122CC}" presName="img" presStyleLbl="fgImgPlace1" presStyleIdx="5" presStyleCnt="6" custScaleX="36482" custScaleY="100286" custLinFactNeighborX="68" custLinFactNeighborY="-12967"/>
      <dgm:spPr>
        <a:blipFill>
          <a:blip xmlns:r="http://schemas.openxmlformats.org/officeDocument/2006/relationships"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9000" r="-9000"/>
          </a:stretch>
        </a:blipFill>
      </dgm:spPr>
      <dgm:t>
        <a:bodyPr/>
        <a:lstStyle/>
        <a:p>
          <a:endParaRPr lang="it-IT"/>
        </a:p>
      </dgm:t>
    </dgm:pt>
    <dgm:pt modelId="{DE7C7C77-93DE-49DC-8A5A-122C9C140E9D}" type="pres">
      <dgm:prSet presAssocID="{64D87BB8-3ECA-45DF-BE7D-0F171AA122CC}" presName="text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</dgm:ptLst>
  <dgm:cxnLst>
    <dgm:cxn modelId="{2FC27ED7-14B0-4F54-AB2C-B848A7ADC402}" type="presOf" srcId="{C7AFCF7D-14F5-4C08-941D-AD1F5796979A}" destId="{FA7451CB-EF3C-43D8-92FA-8DE3ACFF04C2}" srcOrd="0" destOrd="1" presId="urn:microsoft.com/office/officeart/2005/8/layout/vList4"/>
    <dgm:cxn modelId="{F6C6D21E-2D6D-4D30-B33B-6768C0D3700F}" srcId="{3C3064B9-DE37-4D41-98A9-0C8ADB05AE0B}" destId="{55C38E27-2685-4E53-883D-DC33EBFED472}" srcOrd="0" destOrd="0" parTransId="{AB4581B0-759D-4881-AE9B-B6AA67C8ED1B}" sibTransId="{52A179A7-7087-40E3-940A-688C477F8F6F}"/>
    <dgm:cxn modelId="{75C74A19-9DF1-4D86-898E-BFC83F0A574E}" type="presOf" srcId="{60A61D10-83B5-4725-A3F5-661A81685998}" destId="{62AD73AA-6EE9-4C91-BE72-A50D88DAE54A}" srcOrd="0" destOrd="0" presId="urn:microsoft.com/office/officeart/2005/8/layout/vList4"/>
    <dgm:cxn modelId="{5A4EC4F4-1A10-4C07-8800-CCDBC56669C1}" srcId="{1829ABB9-6849-4034-B6D5-330CB5B307F0}" destId="{C7AFCF7D-14F5-4C08-941D-AD1F5796979A}" srcOrd="0" destOrd="0" parTransId="{D600302C-59CC-4EF7-9D01-A795A4270294}" sibTransId="{7842E5D3-35F3-477A-94BA-ECBA418FB309}"/>
    <dgm:cxn modelId="{EE4CA114-E60E-46DA-A16D-C66A472DCCF9}" srcId="{A7087E65-7C21-4D38-AF0E-837B36B54C02}" destId="{3C3064B9-DE37-4D41-98A9-0C8ADB05AE0B}" srcOrd="2" destOrd="0" parTransId="{AB2C8595-4D36-4D1E-BCB9-EB6339479D33}" sibTransId="{AAE36582-7B55-4E2A-9E19-40E9D3A2329E}"/>
    <dgm:cxn modelId="{2214C514-90D6-46B2-9A3C-EC1379DD4091}" srcId="{A7087E65-7C21-4D38-AF0E-837B36B54C02}" destId="{60A61D10-83B5-4725-A3F5-661A81685998}" srcOrd="4" destOrd="0" parTransId="{F15FC6D1-BD70-42BB-9161-A497060F6576}" sibTransId="{BCF5E470-BFDF-49E8-9626-5CFC63009559}"/>
    <dgm:cxn modelId="{F148DF40-0008-4FDF-BEA5-5CE08F19366D}" type="presOf" srcId="{4DB660AC-0B03-4423-93DC-2DD65AF4CC79}" destId="{063211E8-8BA7-4EF9-8D91-1A6F223EA8FD}" srcOrd="1" destOrd="1" presId="urn:microsoft.com/office/officeart/2005/8/layout/vList4"/>
    <dgm:cxn modelId="{A041AC24-CD3E-4941-9026-DA91CC000263}" type="presOf" srcId="{122F9DE0-4925-4AA0-922D-5B98FBE4E1BA}" destId="{75AD230D-0439-4FD7-A9F3-2047E44A7EF7}" srcOrd="1" destOrd="0" presId="urn:microsoft.com/office/officeart/2005/8/layout/vList4"/>
    <dgm:cxn modelId="{D1A016D1-2C8A-42B0-9FC0-42027B1DB5E2}" srcId="{A7087E65-7C21-4D38-AF0E-837B36B54C02}" destId="{64D87BB8-3ECA-45DF-BE7D-0F171AA122CC}" srcOrd="5" destOrd="0" parTransId="{E451FB4D-74E6-432D-9187-107088F4A839}" sibTransId="{25C4E36C-788C-4A30-984E-C216F4D44C76}"/>
    <dgm:cxn modelId="{87838E2A-86C6-4F33-BDDC-C2B8BC386A2D}" type="presOf" srcId="{A7087E65-7C21-4D38-AF0E-837B36B54C02}" destId="{8A591C14-4739-485D-8C33-EA35CB602849}" srcOrd="0" destOrd="0" presId="urn:microsoft.com/office/officeart/2005/8/layout/vList4"/>
    <dgm:cxn modelId="{315FA443-6409-4EB1-A675-DA9EBA541875}" type="presOf" srcId="{55C38E27-2685-4E53-883D-DC33EBFED472}" destId="{747E385D-9F98-437B-9EDB-6470181F96AE}" srcOrd="0" destOrd="1" presId="urn:microsoft.com/office/officeart/2005/8/layout/vList4"/>
    <dgm:cxn modelId="{1FC9E71D-3A6B-4ECC-9BD3-ABCF6FF96B49}" type="presOf" srcId="{64D87BB8-3ECA-45DF-BE7D-0F171AA122CC}" destId="{DE7C7C77-93DE-49DC-8A5A-122C9C140E9D}" srcOrd="1" destOrd="0" presId="urn:microsoft.com/office/officeart/2005/8/layout/vList4"/>
    <dgm:cxn modelId="{76182A4B-2F66-43F8-B162-1482EF6F07E5}" type="presOf" srcId="{E0A7864E-A284-4097-A0F1-B6873F14B354}" destId="{D5D5CAD3-1A67-49A2-9D81-9057882F81F1}" srcOrd="0" destOrd="1" presId="urn:microsoft.com/office/officeart/2005/8/layout/vList4"/>
    <dgm:cxn modelId="{71E8E87A-597B-45DF-9995-F26950A2168C}" srcId="{60A61D10-83B5-4725-A3F5-661A81685998}" destId="{4DB660AC-0B03-4423-93DC-2DD65AF4CC79}" srcOrd="0" destOrd="0" parTransId="{558552B6-D12D-4A7A-BDCE-C62A450FCF36}" sibTransId="{D94CDA3F-9C97-4300-B36A-33A08B640DB1}"/>
    <dgm:cxn modelId="{C586A969-8AB7-4C12-839F-CFE44B5649BE}" type="presOf" srcId="{64D87BB8-3ECA-45DF-BE7D-0F171AA122CC}" destId="{D5D5CAD3-1A67-49A2-9D81-9057882F81F1}" srcOrd="0" destOrd="0" presId="urn:microsoft.com/office/officeart/2005/8/layout/vList4"/>
    <dgm:cxn modelId="{091D054B-7919-4F32-8289-C92C2F5B3587}" srcId="{A7087E65-7C21-4D38-AF0E-837B36B54C02}" destId="{122F9DE0-4925-4AA0-922D-5B98FBE4E1BA}" srcOrd="0" destOrd="0" parTransId="{D2BB707A-9A7F-4A9B-9A15-9B7505F6B732}" sibTransId="{25BB574D-C489-47A5-B3E5-E573A5AFF365}"/>
    <dgm:cxn modelId="{446E7D69-8571-4B91-AE36-BB2433BFEE67}" type="presOf" srcId="{F27AE6EA-4FBA-4115-8756-725F2369CD23}" destId="{DEA069FA-9A46-42B9-81A7-DE6521AD4D66}" srcOrd="1" destOrd="1" presId="urn:microsoft.com/office/officeart/2005/8/layout/vList4"/>
    <dgm:cxn modelId="{14594274-6FEA-4123-8BD4-1F9FE7E5B056}" type="presOf" srcId="{3C3064B9-DE37-4D41-98A9-0C8ADB05AE0B}" destId="{747E385D-9F98-437B-9EDB-6470181F96AE}" srcOrd="0" destOrd="0" presId="urn:microsoft.com/office/officeart/2005/8/layout/vList4"/>
    <dgm:cxn modelId="{0AE41C3D-33CE-409A-AAC0-6A209A654067}" type="presOf" srcId="{122F9DE0-4925-4AA0-922D-5B98FBE4E1BA}" destId="{B3023235-BB63-4F13-B0E2-2319278EF172}" srcOrd="0" destOrd="0" presId="urn:microsoft.com/office/officeart/2005/8/layout/vList4"/>
    <dgm:cxn modelId="{3D139F5B-B88D-410E-ACBC-5C6191F40C34}" type="presOf" srcId="{1DC57870-D0C3-4BA7-B1BC-06E5D1172346}" destId="{75AD230D-0439-4FD7-A9F3-2047E44A7EF7}" srcOrd="1" destOrd="1" presId="urn:microsoft.com/office/officeart/2005/8/layout/vList4"/>
    <dgm:cxn modelId="{DC02F8C2-7EA1-4D53-9C21-5713CAC90B71}" type="presOf" srcId="{001C861B-ECEE-4C10-971E-FABE04DD1E69}" destId="{DEA069FA-9A46-42B9-81A7-DE6521AD4D66}" srcOrd="1" destOrd="0" presId="urn:microsoft.com/office/officeart/2005/8/layout/vList4"/>
    <dgm:cxn modelId="{4F87AF5A-A459-4266-960B-A63924763758}" type="presOf" srcId="{1DC57870-D0C3-4BA7-B1BC-06E5D1172346}" destId="{B3023235-BB63-4F13-B0E2-2319278EF172}" srcOrd="0" destOrd="1" presId="urn:microsoft.com/office/officeart/2005/8/layout/vList4"/>
    <dgm:cxn modelId="{B3F08152-E627-4CE9-AC5A-E3B4E59FD994}" type="presOf" srcId="{60A61D10-83B5-4725-A3F5-661A81685998}" destId="{063211E8-8BA7-4EF9-8D91-1A6F223EA8FD}" srcOrd="1" destOrd="0" presId="urn:microsoft.com/office/officeart/2005/8/layout/vList4"/>
    <dgm:cxn modelId="{95E52543-0DFF-4E3E-8F2C-00F977FB3E61}" srcId="{A7087E65-7C21-4D38-AF0E-837B36B54C02}" destId="{1829ABB9-6849-4034-B6D5-330CB5B307F0}" srcOrd="1" destOrd="0" parTransId="{E1C8FF8F-3FFF-4E81-B338-D7EF2DF272BD}" sibTransId="{60BF6EFF-A9F3-46FA-BA9B-0ECE8530E130}"/>
    <dgm:cxn modelId="{ECF3AE8B-930C-41B0-AE58-F8655AEE64F7}" srcId="{A7087E65-7C21-4D38-AF0E-837B36B54C02}" destId="{001C861B-ECEE-4C10-971E-FABE04DD1E69}" srcOrd="3" destOrd="0" parTransId="{E0F83F45-01CD-4FEC-B192-F936EEA094F7}" sibTransId="{E01DB52E-550B-415E-ABDF-931C2DA905A5}"/>
    <dgm:cxn modelId="{10FEF9D5-B7FB-41E1-B2EC-00B4356442DF}" srcId="{001C861B-ECEE-4C10-971E-FABE04DD1E69}" destId="{F27AE6EA-4FBA-4115-8756-725F2369CD23}" srcOrd="0" destOrd="0" parTransId="{396F52D1-6747-48CC-A0E7-C7677E40B94A}" sibTransId="{C7B81166-D4CF-4EFF-B9FA-641225FCCF1F}"/>
    <dgm:cxn modelId="{6EEBBF93-66F7-46FD-B3BE-975572A662AE}" type="presOf" srcId="{55C38E27-2685-4E53-883D-DC33EBFED472}" destId="{0659D586-12CA-496C-BE96-98CA259D18D0}" srcOrd="1" destOrd="1" presId="urn:microsoft.com/office/officeart/2005/8/layout/vList4"/>
    <dgm:cxn modelId="{CDA3EBD9-FD0C-4665-89FF-A379207564DB}" type="presOf" srcId="{4DB660AC-0B03-4423-93DC-2DD65AF4CC79}" destId="{62AD73AA-6EE9-4C91-BE72-A50D88DAE54A}" srcOrd="0" destOrd="1" presId="urn:microsoft.com/office/officeart/2005/8/layout/vList4"/>
    <dgm:cxn modelId="{D14AC897-DF54-4BA3-AA6C-8F75E9839700}" srcId="{64D87BB8-3ECA-45DF-BE7D-0F171AA122CC}" destId="{E0A7864E-A284-4097-A0F1-B6873F14B354}" srcOrd="0" destOrd="0" parTransId="{9B73CB39-F922-4327-A51A-9AE050BC8827}" sibTransId="{C50A81DE-34F5-4973-BDA8-452CBE803C0E}"/>
    <dgm:cxn modelId="{8B878E8F-1250-425C-9EA7-7A5431ADE37B}" type="presOf" srcId="{E0A7864E-A284-4097-A0F1-B6873F14B354}" destId="{DE7C7C77-93DE-49DC-8A5A-122C9C140E9D}" srcOrd="1" destOrd="1" presId="urn:microsoft.com/office/officeart/2005/8/layout/vList4"/>
    <dgm:cxn modelId="{D98DBC22-CE24-49CD-AF8D-5839CFADBAFE}" type="presOf" srcId="{3C3064B9-DE37-4D41-98A9-0C8ADB05AE0B}" destId="{0659D586-12CA-496C-BE96-98CA259D18D0}" srcOrd="1" destOrd="0" presId="urn:microsoft.com/office/officeart/2005/8/layout/vList4"/>
    <dgm:cxn modelId="{E6386670-CB11-40C2-86B0-113922B8781C}" type="presOf" srcId="{1829ABB9-6849-4034-B6D5-330CB5B307F0}" destId="{FA7451CB-EF3C-43D8-92FA-8DE3ACFF04C2}" srcOrd="0" destOrd="0" presId="urn:microsoft.com/office/officeart/2005/8/layout/vList4"/>
    <dgm:cxn modelId="{9101958F-F1CC-4929-B9EB-EC95F4FFAC84}" srcId="{122F9DE0-4925-4AA0-922D-5B98FBE4E1BA}" destId="{1DC57870-D0C3-4BA7-B1BC-06E5D1172346}" srcOrd="0" destOrd="0" parTransId="{52CC310D-6BEA-47AA-B3B0-78993F7328F6}" sibTransId="{E2BB4D7D-3679-4EBA-B630-6A70823746A4}"/>
    <dgm:cxn modelId="{A0A71D42-A1CC-42A8-AA9B-D24382E94619}" type="presOf" srcId="{C7AFCF7D-14F5-4C08-941D-AD1F5796979A}" destId="{079D2E39-5670-47E3-9202-C3961C270DC6}" srcOrd="1" destOrd="1" presId="urn:microsoft.com/office/officeart/2005/8/layout/vList4"/>
    <dgm:cxn modelId="{3376EA56-2E74-467C-A7FA-BF2253C19CC9}" type="presOf" srcId="{001C861B-ECEE-4C10-971E-FABE04DD1E69}" destId="{5247EBB4-FFBE-4ECB-B236-92E99DBC5E46}" srcOrd="0" destOrd="0" presId="urn:microsoft.com/office/officeart/2005/8/layout/vList4"/>
    <dgm:cxn modelId="{7B2F2503-CBA5-4CB3-B57C-648F77885AAF}" type="presOf" srcId="{1829ABB9-6849-4034-B6D5-330CB5B307F0}" destId="{079D2E39-5670-47E3-9202-C3961C270DC6}" srcOrd="1" destOrd="0" presId="urn:microsoft.com/office/officeart/2005/8/layout/vList4"/>
    <dgm:cxn modelId="{343ADC72-ACD8-4BEA-A127-D4EB41E7F2F5}" type="presOf" srcId="{F27AE6EA-4FBA-4115-8756-725F2369CD23}" destId="{5247EBB4-FFBE-4ECB-B236-92E99DBC5E46}" srcOrd="0" destOrd="1" presId="urn:microsoft.com/office/officeart/2005/8/layout/vList4"/>
    <dgm:cxn modelId="{29968E0C-EBA0-4B00-BB77-A28EB369A235}" type="presParOf" srcId="{8A591C14-4739-485D-8C33-EA35CB602849}" destId="{A1AA1779-2827-4FB0-B5E7-82602B5EC424}" srcOrd="0" destOrd="0" presId="urn:microsoft.com/office/officeart/2005/8/layout/vList4"/>
    <dgm:cxn modelId="{1BEE4E2C-9C38-40EB-9990-88DAFF670DE4}" type="presParOf" srcId="{A1AA1779-2827-4FB0-B5E7-82602B5EC424}" destId="{B3023235-BB63-4F13-B0E2-2319278EF172}" srcOrd="0" destOrd="0" presId="urn:microsoft.com/office/officeart/2005/8/layout/vList4"/>
    <dgm:cxn modelId="{2CB91DE9-07A2-4C75-BD3F-BDF256D86A35}" type="presParOf" srcId="{A1AA1779-2827-4FB0-B5E7-82602B5EC424}" destId="{5740CC90-58E1-4A75-AF34-BA202BD9F06B}" srcOrd="1" destOrd="0" presId="urn:microsoft.com/office/officeart/2005/8/layout/vList4"/>
    <dgm:cxn modelId="{98AFA92B-C86B-4A09-B5B9-AA6A72BA4392}" type="presParOf" srcId="{A1AA1779-2827-4FB0-B5E7-82602B5EC424}" destId="{75AD230D-0439-4FD7-A9F3-2047E44A7EF7}" srcOrd="2" destOrd="0" presId="urn:microsoft.com/office/officeart/2005/8/layout/vList4"/>
    <dgm:cxn modelId="{AC9A8C1B-B763-4062-B8A0-02C55B3BE29F}" type="presParOf" srcId="{8A591C14-4739-485D-8C33-EA35CB602849}" destId="{A4ACB240-BA42-492A-9E3B-4B3995CD0870}" srcOrd="1" destOrd="0" presId="urn:microsoft.com/office/officeart/2005/8/layout/vList4"/>
    <dgm:cxn modelId="{A107E73E-3743-473A-BC94-8D238CD6D0E3}" type="presParOf" srcId="{8A591C14-4739-485D-8C33-EA35CB602849}" destId="{82CDD9E1-D4F8-4790-BF12-6C3D1544A8B2}" srcOrd="2" destOrd="0" presId="urn:microsoft.com/office/officeart/2005/8/layout/vList4"/>
    <dgm:cxn modelId="{FC590893-CF96-4D25-AF88-9EE2D2EEC0E9}" type="presParOf" srcId="{82CDD9E1-D4F8-4790-BF12-6C3D1544A8B2}" destId="{FA7451CB-EF3C-43D8-92FA-8DE3ACFF04C2}" srcOrd="0" destOrd="0" presId="urn:microsoft.com/office/officeart/2005/8/layout/vList4"/>
    <dgm:cxn modelId="{5FD16D91-B898-4FBD-AA7E-03B628457A67}" type="presParOf" srcId="{82CDD9E1-D4F8-4790-BF12-6C3D1544A8B2}" destId="{B5484B7A-9BE3-4A67-BF29-5AF094686F51}" srcOrd="1" destOrd="0" presId="urn:microsoft.com/office/officeart/2005/8/layout/vList4"/>
    <dgm:cxn modelId="{1C16EEBF-57E7-4AD6-811D-0A261AF674DE}" type="presParOf" srcId="{82CDD9E1-D4F8-4790-BF12-6C3D1544A8B2}" destId="{079D2E39-5670-47E3-9202-C3961C270DC6}" srcOrd="2" destOrd="0" presId="urn:microsoft.com/office/officeart/2005/8/layout/vList4"/>
    <dgm:cxn modelId="{6AB3C5EB-6866-4BAB-A08B-68692E3B2886}" type="presParOf" srcId="{8A591C14-4739-485D-8C33-EA35CB602849}" destId="{474A96F8-6D75-4175-8AC8-D84395992EE8}" srcOrd="3" destOrd="0" presId="urn:microsoft.com/office/officeart/2005/8/layout/vList4"/>
    <dgm:cxn modelId="{09E5156D-16E9-40C4-9B53-22D510A445A0}" type="presParOf" srcId="{8A591C14-4739-485D-8C33-EA35CB602849}" destId="{7BACDD07-C100-4091-AE93-BE28C0644E0F}" srcOrd="4" destOrd="0" presId="urn:microsoft.com/office/officeart/2005/8/layout/vList4"/>
    <dgm:cxn modelId="{1FA135AE-D6B9-42B0-8E39-0BFB4050BAA7}" type="presParOf" srcId="{7BACDD07-C100-4091-AE93-BE28C0644E0F}" destId="{747E385D-9F98-437B-9EDB-6470181F96AE}" srcOrd="0" destOrd="0" presId="urn:microsoft.com/office/officeart/2005/8/layout/vList4"/>
    <dgm:cxn modelId="{7EC299B8-09CD-4C88-9F3F-B7142B339DAB}" type="presParOf" srcId="{7BACDD07-C100-4091-AE93-BE28C0644E0F}" destId="{BC38AB58-2579-4B8A-92DC-C425A1CEAC8C}" srcOrd="1" destOrd="0" presId="urn:microsoft.com/office/officeart/2005/8/layout/vList4"/>
    <dgm:cxn modelId="{4184908E-BE53-40E3-80D4-5343446968A6}" type="presParOf" srcId="{7BACDD07-C100-4091-AE93-BE28C0644E0F}" destId="{0659D586-12CA-496C-BE96-98CA259D18D0}" srcOrd="2" destOrd="0" presId="urn:microsoft.com/office/officeart/2005/8/layout/vList4"/>
    <dgm:cxn modelId="{A9FB4CC2-F34E-4F33-B13F-DA1396075BED}" type="presParOf" srcId="{8A591C14-4739-485D-8C33-EA35CB602849}" destId="{BA1CF43D-C63E-44C9-B931-651D93A79F93}" srcOrd="5" destOrd="0" presId="urn:microsoft.com/office/officeart/2005/8/layout/vList4"/>
    <dgm:cxn modelId="{F6883F25-05D1-445C-A0C1-B7732F9F54A4}" type="presParOf" srcId="{8A591C14-4739-485D-8C33-EA35CB602849}" destId="{339D96A1-1203-4A2D-A4E2-2716CC9969B9}" srcOrd="6" destOrd="0" presId="urn:microsoft.com/office/officeart/2005/8/layout/vList4"/>
    <dgm:cxn modelId="{CF4746DC-E0B8-42DD-9939-E36B54E8F2E4}" type="presParOf" srcId="{339D96A1-1203-4A2D-A4E2-2716CC9969B9}" destId="{5247EBB4-FFBE-4ECB-B236-92E99DBC5E46}" srcOrd="0" destOrd="0" presId="urn:microsoft.com/office/officeart/2005/8/layout/vList4"/>
    <dgm:cxn modelId="{6159E38D-3ACD-4D89-88A7-29BCD359F266}" type="presParOf" srcId="{339D96A1-1203-4A2D-A4E2-2716CC9969B9}" destId="{4D28B5E9-2863-46AC-81E2-D41DDC995B36}" srcOrd="1" destOrd="0" presId="urn:microsoft.com/office/officeart/2005/8/layout/vList4"/>
    <dgm:cxn modelId="{BF836858-96B1-4277-B6BC-66769AF75B3F}" type="presParOf" srcId="{339D96A1-1203-4A2D-A4E2-2716CC9969B9}" destId="{DEA069FA-9A46-42B9-81A7-DE6521AD4D66}" srcOrd="2" destOrd="0" presId="urn:microsoft.com/office/officeart/2005/8/layout/vList4"/>
    <dgm:cxn modelId="{CD576214-DE37-487A-BB2F-4ECD471A0AD8}" type="presParOf" srcId="{8A591C14-4739-485D-8C33-EA35CB602849}" destId="{71EC145C-3691-4D50-99FB-9D13AD4D466F}" srcOrd="7" destOrd="0" presId="urn:microsoft.com/office/officeart/2005/8/layout/vList4"/>
    <dgm:cxn modelId="{D33C2C82-029F-456B-A341-4E5A11642310}" type="presParOf" srcId="{8A591C14-4739-485D-8C33-EA35CB602849}" destId="{5DA0B884-8DEA-4F94-8A43-D2E8E07D457B}" srcOrd="8" destOrd="0" presId="urn:microsoft.com/office/officeart/2005/8/layout/vList4"/>
    <dgm:cxn modelId="{DBD9D3EE-1F73-4742-B590-8ABD10FA6C81}" type="presParOf" srcId="{5DA0B884-8DEA-4F94-8A43-D2E8E07D457B}" destId="{62AD73AA-6EE9-4C91-BE72-A50D88DAE54A}" srcOrd="0" destOrd="0" presId="urn:microsoft.com/office/officeart/2005/8/layout/vList4"/>
    <dgm:cxn modelId="{EE462CC7-6BDB-4EC9-813B-14DAD008CE70}" type="presParOf" srcId="{5DA0B884-8DEA-4F94-8A43-D2E8E07D457B}" destId="{FFED82C6-FE0E-44FB-A409-7874C4BA5E73}" srcOrd="1" destOrd="0" presId="urn:microsoft.com/office/officeart/2005/8/layout/vList4"/>
    <dgm:cxn modelId="{C9DBC31D-1BB1-4671-8B41-70DBC37851CE}" type="presParOf" srcId="{5DA0B884-8DEA-4F94-8A43-D2E8E07D457B}" destId="{063211E8-8BA7-4EF9-8D91-1A6F223EA8FD}" srcOrd="2" destOrd="0" presId="urn:microsoft.com/office/officeart/2005/8/layout/vList4"/>
    <dgm:cxn modelId="{35B87CAB-EACF-4AC2-9272-39CB73EE1FD9}" type="presParOf" srcId="{8A591C14-4739-485D-8C33-EA35CB602849}" destId="{7128E8F0-0D8C-4676-B925-4293C180B482}" srcOrd="9" destOrd="0" presId="urn:microsoft.com/office/officeart/2005/8/layout/vList4"/>
    <dgm:cxn modelId="{7040B338-5AC7-4147-8609-8ECD2BEDC95F}" type="presParOf" srcId="{8A591C14-4739-485D-8C33-EA35CB602849}" destId="{23025B18-6AC1-465D-BEC9-E8DF628CEA53}" srcOrd="10" destOrd="0" presId="urn:microsoft.com/office/officeart/2005/8/layout/vList4"/>
    <dgm:cxn modelId="{18E79013-CE32-48A1-9654-B8B3C008DFA8}" type="presParOf" srcId="{23025B18-6AC1-465D-BEC9-E8DF628CEA53}" destId="{D5D5CAD3-1A67-49A2-9D81-9057882F81F1}" srcOrd="0" destOrd="0" presId="urn:microsoft.com/office/officeart/2005/8/layout/vList4"/>
    <dgm:cxn modelId="{90A46BFB-EB85-4C60-A451-9DF1CAEA47C1}" type="presParOf" srcId="{23025B18-6AC1-465D-BEC9-E8DF628CEA53}" destId="{F6081E09-BB1A-476B-B917-4C1BA08E8E1B}" srcOrd="1" destOrd="0" presId="urn:microsoft.com/office/officeart/2005/8/layout/vList4"/>
    <dgm:cxn modelId="{86337439-BFF0-4A84-B3E5-691C8511A757}" type="presParOf" srcId="{23025B18-6AC1-465D-BEC9-E8DF628CEA53}" destId="{DE7C7C77-93DE-49DC-8A5A-122C9C140E9D}" srcOrd="2" destOrd="0" presId="urn:microsoft.com/office/officeart/2005/8/layout/vList4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BD0224C-95B0-4A70-ABEC-943EA126A570}" type="doc">
      <dgm:prSet loTypeId="urn:microsoft.com/office/officeart/2005/8/layout/vList2" loCatId="list" qsTypeId="urn:microsoft.com/office/officeart/2005/8/quickstyle/simple1" qsCatId="simple" csTypeId="urn:microsoft.com/office/officeart/2005/8/colors/accent2_5" csCatId="accent2" phldr="1"/>
      <dgm:spPr/>
      <dgm:t>
        <a:bodyPr/>
        <a:lstStyle/>
        <a:p>
          <a:endParaRPr lang="it-IT"/>
        </a:p>
      </dgm:t>
    </dgm:pt>
    <dgm:pt modelId="{BBFDCF08-D76D-40FB-8E98-114FDD718E5D}">
      <dgm:prSet phldrT="[Testo]"/>
      <dgm:spPr/>
      <dgm:t>
        <a:bodyPr/>
        <a:lstStyle/>
        <a:p>
          <a:r>
            <a:rPr lang="it-IT" b="1" cap="small" baseline="0" dirty="0" smtClean="0"/>
            <a:t>1. Entrata nel mercato del lavoro, percorso regolare</a:t>
          </a:r>
          <a:endParaRPr lang="it-IT" b="1" cap="small" baseline="0" dirty="0"/>
        </a:p>
      </dgm:t>
    </dgm:pt>
    <dgm:pt modelId="{91C51583-39A2-4DC8-8974-6DE5FDED1A05}" type="parTrans" cxnId="{75B85179-0DD1-4561-8130-82C522EF510F}">
      <dgm:prSet/>
      <dgm:spPr/>
      <dgm:t>
        <a:bodyPr/>
        <a:lstStyle/>
        <a:p>
          <a:endParaRPr lang="it-IT"/>
        </a:p>
      </dgm:t>
    </dgm:pt>
    <dgm:pt modelId="{B831CD6D-5D3E-43C7-BFA8-9F1BAE5990EA}" type="sibTrans" cxnId="{75B85179-0DD1-4561-8130-82C522EF510F}">
      <dgm:prSet/>
      <dgm:spPr/>
      <dgm:t>
        <a:bodyPr/>
        <a:lstStyle/>
        <a:p>
          <a:endParaRPr lang="it-IT"/>
        </a:p>
      </dgm:t>
    </dgm:pt>
    <dgm:pt modelId="{780A94BF-CDBF-4CEF-8547-6CF73CBA1E5C}">
      <dgm:prSet phldrT="[Testo]"/>
      <dgm:spPr/>
      <dgm:t>
        <a:bodyPr/>
        <a:lstStyle/>
        <a:p>
          <a:r>
            <a:rPr lang="it-IT" dirty="0" smtClean="0">
              <a:solidFill>
                <a:schemeClr val="bg1">
                  <a:lumMod val="65000"/>
                </a:schemeClr>
              </a:solidFill>
            </a:rPr>
            <a:t>1111</a:t>
          </a:r>
          <a:endParaRPr lang="it-IT" dirty="0">
            <a:solidFill>
              <a:schemeClr val="bg1">
                <a:lumMod val="65000"/>
              </a:schemeClr>
            </a:solidFill>
          </a:endParaRPr>
        </a:p>
      </dgm:t>
    </dgm:pt>
    <dgm:pt modelId="{0431E3EA-27E7-4891-9EE8-CBC25C3D5FBC}" type="parTrans" cxnId="{820BC604-F909-40BA-9128-74B01F6F8AD5}">
      <dgm:prSet/>
      <dgm:spPr/>
      <dgm:t>
        <a:bodyPr/>
        <a:lstStyle/>
        <a:p>
          <a:endParaRPr lang="it-IT"/>
        </a:p>
      </dgm:t>
    </dgm:pt>
    <dgm:pt modelId="{BF3D4A7A-3488-4ED6-AC7C-420342C71293}" type="sibTrans" cxnId="{820BC604-F909-40BA-9128-74B01F6F8AD5}">
      <dgm:prSet/>
      <dgm:spPr/>
      <dgm:t>
        <a:bodyPr/>
        <a:lstStyle/>
        <a:p>
          <a:endParaRPr lang="it-IT"/>
        </a:p>
      </dgm:t>
    </dgm:pt>
    <dgm:pt modelId="{7E429A85-5DFD-4CB3-9C08-482BF2B79813}">
      <dgm:prSet phldrT="[Testo]"/>
      <dgm:spPr/>
      <dgm:t>
        <a:bodyPr/>
        <a:lstStyle/>
        <a:p>
          <a:r>
            <a:rPr lang="it-IT" b="1" cap="small" baseline="0" dirty="0" smtClean="0"/>
            <a:t>2. Entrata nel mercato del lavoro, percorso regolare 3 anni</a:t>
          </a:r>
          <a:endParaRPr lang="it-IT" b="1" cap="small" baseline="0" dirty="0"/>
        </a:p>
      </dgm:t>
    </dgm:pt>
    <dgm:pt modelId="{4C1FE570-02F6-4F3E-B700-767097269A66}" type="parTrans" cxnId="{C548314B-AE6B-4687-AADF-038B5F181BF8}">
      <dgm:prSet/>
      <dgm:spPr/>
      <dgm:t>
        <a:bodyPr/>
        <a:lstStyle/>
        <a:p>
          <a:endParaRPr lang="it-IT"/>
        </a:p>
      </dgm:t>
    </dgm:pt>
    <dgm:pt modelId="{A54D8F6C-0F8F-4E55-87F9-A0485B2C34B5}" type="sibTrans" cxnId="{C548314B-AE6B-4687-AADF-038B5F181BF8}">
      <dgm:prSet/>
      <dgm:spPr/>
      <dgm:t>
        <a:bodyPr/>
        <a:lstStyle/>
        <a:p>
          <a:endParaRPr lang="it-IT"/>
        </a:p>
      </dgm:t>
    </dgm:pt>
    <dgm:pt modelId="{FCD33F28-3198-403F-8BB0-746E27B9DF45}">
      <dgm:prSet phldrT="[Testo]"/>
      <dgm:spPr/>
      <dgm:t>
        <a:bodyPr/>
        <a:lstStyle/>
        <a:p>
          <a:r>
            <a:rPr lang="it-IT" dirty="0" smtClean="0">
              <a:solidFill>
                <a:schemeClr val="bg1">
                  <a:lumMod val="65000"/>
                </a:schemeClr>
              </a:solidFill>
            </a:rPr>
            <a:t>0111</a:t>
          </a:r>
          <a:endParaRPr lang="it-IT" dirty="0">
            <a:solidFill>
              <a:schemeClr val="bg1">
                <a:lumMod val="65000"/>
              </a:schemeClr>
            </a:solidFill>
          </a:endParaRPr>
        </a:p>
      </dgm:t>
    </dgm:pt>
    <dgm:pt modelId="{1237E318-1036-4C61-8070-054FA869AE3B}" type="parTrans" cxnId="{5AD62439-0EA0-464E-87F5-99BA40B78E82}">
      <dgm:prSet/>
      <dgm:spPr/>
      <dgm:t>
        <a:bodyPr/>
        <a:lstStyle/>
        <a:p>
          <a:endParaRPr lang="it-IT"/>
        </a:p>
      </dgm:t>
    </dgm:pt>
    <dgm:pt modelId="{25E088BA-AE1A-40EA-85D1-E16EFA4EF33C}" type="sibTrans" cxnId="{5AD62439-0EA0-464E-87F5-99BA40B78E82}">
      <dgm:prSet/>
      <dgm:spPr/>
      <dgm:t>
        <a:bodyPr/>
        <a:lstStyle/>
        <a:p>
          <a:endParaRPr lang="it-IT"/>
        </a:p>
      </dgm:t>
    </dgm:pt>
    <dgm:pt modelId="{ECB7E32E-A942-48AE-9A88-8D3ECC5BEACC}">
      <dgm:prSet phldrT="[Testo]"/>
      <dgm:spPr/>
      <dgm:t>
        <a:bodyPr/>
        <a:lstStyle/>
        <a:p>
          <a:r>
            <a:rPr lang="it-IT" dirty="0" smtClean="0">
              <a:solidFill>
                <a:schemeClr val="bg1">
                  <a:lumMod val="65000"/>
                </a:schemeClr>
              </a:solidFill>
            </a:rPr>
            <a:t>0000</a:t>
          </a:r>
          <a:endParaRPr lang="it-IT" dirty="0">
            <a:solidFill>
              <a:schemeClr val="bg1">
                <a:lumMod val="65000"/>
              </a:schemeClr>
            </a:solidFill>
          </a:endParaRPr>
        </a:p>
      </dgm:t>
    </dgm:pt>
    <dgm:pt modelId="{AD3ADE43-5A7C-47FF-A9DC-2C03AA5742E8}" type="parTrans" cxnId="{2B1ADAEF-C166-4F27-A4CC-75771CCC9068}">
      <dgm:prSet/>
      <dgm:spPr/>
      <dgm:t>
        <a:bodyPr/>
        <a:lstStyle/>
        <a:p>
          <a:endParaRPr lang="it-IT"/>
        </a:p>
      </dgm:t>
    </dgm:pt>
    <dgm:pt modelId="{EF3FC713-D7E9-4451-A42B-1579D73E711F}" type="sibTrans" cxnId="{2B1ADAEF-C166-4F27-A4CC-75771CCC9068}">
      <dgm:prSet/>
      <dgm:spPr/>
      <dgm:t>
        <a:bodyPr/>
        <a:lstStyle/>
        <a:p>
          <a:endParaRPr lang="it-IT"/>
        </a:p>
      </dgm:t>
    </dgm:pt>
    <dgm:pt modelId="{42FCD50C-7E31-499A-BA38-2D068CD8A2E8}">
      <dgm:prSet phldrT="[Testo]"/>
      <dgm:spPr/>
      <dgm:t>
        <a:bodyPr/>
        <a:lstStyle/>
        <a:p>
          <a:r>
            <a:rPr lang="it-IT" b="1" cap="small" dirty="0" smtClean="0"/>
            <a:t>3. Entrata nel mercato del </a:t>
          </a:r>
          <a:r>
            <a:rPr lang="it-IT" b="1" cap="small" baseline="0" dirty="0" smtClean="0"/>
            <a:t>lavoro</a:t>
          </a:r>
          <a:r>
            <a:rPr lang="it-IT" b="1" cap="small" dirty="0" smtClean="0"/>
            <a:t>, percorso regolare 2 anni</a:t>
          </a:r>
          <a:endParaRPr lang="it-IT" b="1" cap="small" dirty="0"/>
        </a:p>
      </dgm:t>
    </dgm:pt>
    <dgm:pt modelId="{00A6D099-D7FD-47A8-A0BB-79FD9B81BF4B}" type="parTrans" cxnId="{33A9E20B-05AC-4E6A-8193-A888281F2963}">
      <dgm:prSet/>
      <dgm:spPr/>
      <dgm:t>
        <a:bodyPr/>
        <a:lstStyle/>
        <a:p>
          <a:endParaRPr lang="it-IT"/>
        </a:p>
      </dgm:t>
    </dgm:pt>
    <dgm:pt modelId="{91DA6041-FA54-42F7-AC0C-3BF6445BA1E3}" type="sibTrans" cxnId="{33A9E20B-05AC-4E6A-8193-A888281F2963}">
      <dgm:prSet/>
      <dgm:spPr/>
      <dgm:t>
        <a:bodyPr/>
        <a:lstStyle/>
        <a:p>
          <a:endParaRPr lang="it-IT"/>
        </a:p>
      </dgm:t>
    </dgm:pt>
    <dgm:pt modelId="{EEB5A270-457A-4FAB-9B21-4A59E0F82314}">
      <dgm:prSet phldrT="[Testo]"/>
      <dgm:spPr/>
      <dgm:t>
        <a:bodyPr/>
        <a:lstStyle/>
        <a:p>
          <a:r>
            <a:rPr lang="it-IT" dirty="0" smtClean="0">
              <a:solidFill>
                <a:schemeClr val="bg1">
                  <a:lumMod val="65000"/>
                </a:schemeClr>
              </a:solidFill>
            </a:rPr>
            <a:t>0011</a:t>
          </a:r>
          <a:endParaRPr lang="it-IT" dirty="0">
            <a:solidFill>
              <a:schemeClr val="bg1">
                <a:lumMod val="65000"/>
              </a:schemeClr>
            </a:solidFill>
          </a:endParaRPr>
        </a:p>
      </dgm:t>
    </dgm:pt>
    <dgm:pt modelId="{4A56BB06-8B6A-4895-8F95-6201BA5B19DF}" type="parTrans" cxnId="{54145A02-17E0-425A-A3B3-5DDEFAA7CE58}">
      <dgm:prSet/>
      <dgm:spPr/>
      <dgm:t>
        <a:bodyPr/>
        <a:lstStyle/>
        <a:p>
          <a:endParaRPr lang="it-IT"/>
        </a:p>
      </dgm:t>
    </dgm:pt>
    <dgm:pt modelId="{B345F2B7-A689-48AA-A61C-30424686E1B2}" type="sibTrans" cxnId="{54145A02-17E0-425A-A3B3-5DDEFAA7CE58}">
      <dgm:prSet/>
      <dgm:spPr/>
      <dgm:t>
        <a:bodyPr/>
        <a:lstStyle/>
        <a:p>
          <a:endParaRPr lang="it-IT"/>
        </a:p>
      </dgm:t>
    </dgm:pt>
    <dgm:pt modelId="{6EEE6242-053B-44EF-A7C4-88775E9C1956}">
      <dgm:prSet phldrT="[Testo]"/>
      <dgm:spPr/>
      <dgm:t>
        <a:bodyPr/>
        <a:lstStyle/>
        <a:p>
          <a:r>
            <a:rPr lang="it-IT" b="1" cap="small" baseline="0" dirty="0" smtClean="0"/>
            <a:t>4. Entrata nel mercato del lavoro, percorso regolare 1 anno</a:t>
          </a:r>
          <a:endParaRPr lang="it-IT" b="1" cap="small" baseline="0" dirty="0"/>
        </a:p>
      </dgm:t>
    </dgm:pt>
    <dgm:pt modelId="{8F1BF481-6736-41EB-841A-5B155CFA1EC8}" type="parTrans" cxnId="{4EA01B0B-1BFC-46FB-B4C5-4388239586B7}">
      <dgm:prSet/>
      <dgm:spPr/>
      <dgm:t>
        <a:bodyPr/>
        <a:lstStyle/>
        <a:p>
          <a:endParaRPr lang="it-IT"/>
        </a:p>
      </dgm:t>
    </dgm:pt>
    <dgm:pt modelId="{22295864-03F8-413B-B9C8-CDFC4B065880}" type="sibTrans" cxnId="{4EA01B0B-1BFC-46FB-B4C5-4388239586B7}">
      <dgm:prSet/>
      <dgm:spPr/>
      <dgm:t>
        <a:bodyPr/>
        <a:lstStyle/>
        <a:p>
          <a:endParaRPr lang="it-IT"/>
        </a:p>
      </dgm:t>
    </dgm:pt>
    <dgm:pt modelId="{A39BEF3F-B90A-46BB-A292-6FAAEF3863CC}">
      <dgm:prSet phldrT="[Testo]"/>
      <dgm:spPr/>
      <dgm:t>
        <a:bodyPr/>
        <a:lstStyle/>
        <a:p>
          <a:r>
            <a:rPr lang="it-IT" dirty="0" smtClean="0">
              <a:solidFill>
                <a:schemeClr val="bg1">
                  <a:lumMod val="65000"/>
                </a:schemeClr>
              </a:solidFill>
            </a:rPr>
            <a:t>0001</a:t>
          </a:r>
          <a:endParaRPr lang="it-IT" dirty="0">
            <a:solidFill>
              <a:schemeClr val="bg1">
                <a:lumMod val="65000"/>
              </a:schemeClr>
            </a:solidFill>
          </a:endParaRPr>
        </a:p>
      </dgm:t>
    </dgm:pt>
    <dgm:pt modelId="{779A4FB4-51ED-431F-9B2E-85E591570B95}" type="parTrans" cxnId="{30BFBFE3-D121-46AC-8EC7-7DBDED1D8E4F}">
      <dgm:prSet/>
      <dgm:spPr/>
      <dgm:t>
        <a:bodyPr/>
        <a:lstStyle/>
        <a:p>
          <a:endParaRPr lang="it-IT"/>
        </a:p>
      </dgm:t>
    </dgm:pt>
    <dgm:pt modelId="{574583BA-7630-4D4C-8A1C-15DCB74E3AE3}" type="sibTrans" cxnId="{30BFBFE3-D121-46AC-8EC7-7DBDED1D8E4F}">
      <dgm:prSet/>
      <dgm:spPr/>
      <dgm:t>
        <a:bodyPr/>
        <a:lstStyle/>
        <a:p>
          <a:endParaRPr lang="it-IT"/>
        </a:p>
      </dgm:t>
    </dgm:pt>
    <dgm:pt modelId="{1F79CB1C-6495-4973-A238-2E2786C54A23}">
      <dgm:prSet phldrT="[Testo]"/>
      <dgm:spPr/>
      <dgm:t>
        <a:bodyPr/>
        <a:lstStyle/>
        <a:p>
          <a:r>
            <a:rPr lang="it-IT" b="1" cap="small" baseline="0" dirty="0" smtClean="0"/>
            <a:t>5. Entrata nel mercato del lavoro, percorso alternato con formazione</a:t>
          </a:r>
          <a:endParaRPr lang="it-IT" b="1" cap="small" baseline="0" dirty="0"/>
        </a:p>
      </dgm:t>
    </dgm:pt>
    <dgm:pt modelId="{4B29A41B-1303-4997-96C8-D14FC4312D3C}" type="parTrans" cxnId="{492AD2AB-E4C7-4BAC-AB72-4A7DD4BC57EE}">
      <dgm:prSet/>
      <dgm:spPr/>
      <dgm:t>
        <a:bodyPr/>
        <a:lstStyle/>
        <a:p>
          <a:endParaRPr lang="it-IT"/>
        </a:p>
      </dgm:t>
    </dgm:pt>
    <dgm:pt modelId="{2C5D7C46-660C-4321-A135-F2B0870A201B}" type="sibTrans" cxnId="{492AD2AB-E4C7-4BAC-AB72-4A7DD4BC57EE}">
      <dgm:prSet/>
      <dgm:spPr/>
      <dgm:t>
        <a:bodyPr/>
        <a:lstStyle/>
        <a:p>
          <a:endParaRPr lang="it-IT"/>
        </a:p>
      </dgm:t>
    </dgm:pt>
    <dgm:pt modelId="{C25A6EA8-B3BF-436A-9A23-77D84DD31FDD}">
      <dgm:prSet phldrT="[Testo]"/>
      <dgm:spPr/>
      <dgm:t>
        <a:bodyPr/>
        <a:lstStyle/>
        <a:p>
          <a:r>
            <a:rPr lang="it-IT" dirty="0" smtClean="0">
              <a:solidFill>
                <a:schemeClr val="bg1">
                  <a:lumMod val="65000"/>
                </a:schemeClr>
              </a:solidFill>
              <a:effectLst/>
            </a:rPr>
            <a:t>0021; 0201; 0211; 0221; 2111; 2201; 2211; 2221</a:t>
          </a:r>
          <a:endParaRPr lang="it-IT" dirty="0">
            <a:solidFill>
              <a:schemeClr val="bg1">
                <a:lumMod val="65000"/>
              </a:schemeClr>
            </a:solidFill>
          </a:endParaRPr>
        </a:p>
      </dgm:t>
    </dgm:pt>
    <dgm:pt modelId="{73FDC9F2-CBA3-426D-BAFF-F83D7E54B29D}" type="parTrans" cxnId="{65E570D9-E4A8-4ECA-A686-9C5AC267C3EC}">
      <dgm:prSet/>
      <dgm:spPr/>
      <dgm:t>
        <a:bodyPr/>
        <a:lstStyle/>
        <a:p>
          <a:endParaRPr lang="it-IT"/>
        </a:p>
      </dgm:t>
    </dgm:pt>
    <dgm:pt modelId="{4218120C-2A70-47D0-96DC-8DCDA20C6800}" type="sibTrans" cxnId="{65E570D9-E4A8-4ECA-A686-9C5AC267C3EC}">
      <dgm:prSet/>
      <dgm:spPr/>
      <dgm:t>
        <a:bodyPr/>
        <a:lstStyle/>
        <a:p>
          <a:endParaRPr lang="it-IT"/>
        </a:p>
      </dgm:t>
    </dgm:pt>
    <dgm:pt modelId="{F05649B5-F3F3-4001-AAA8-8905C60CD4E6}">
      <dgm:prSet phldrT="[Testo]"/>
      <dgm:spPr/>
      <dgm:t>
        <a:bodyPr/>
        <a:lstStyle/>
        <a:p>
          <a:r>
            <a:rPr lang="it-IT" b="1" cap="small" baseline="0" dirty="0" smtClean="0"/>
            <a:t>6. Transito nel mercato del lavoro, percorso irregolare</a:t>
          </a:r>
          <a:endParaRPr lang="it-IT" b="1" cap="small" baseline="0" dirty="0"/>
        </a:p>
      </dgm:t>
    </dgm:pt>
    <dgm:pt modelId="{E22A6EB1-56FF-48DE-84E8-B0135B37AFF5}" type="parTrans" cxnId="{D89E3A6F-4C17-4184-BB75-0A42FE0FE172}">
      <dgm:prSet/>
      <dgm:spPr/>
      <dgm:t>
        <a:bodyPr/>
        <a:lstStyle/>
        <a:p>
          <a:endParaRPr lang="it-IT"/>
        </a:p>
      </dgm:t>
    </dgm:pt>
    <dgm:pt modelId="{5F84C882-2407-428F-9489-F5E869187813}" type="sibTrans" cxnId="{D89E3A6F-4C17-4184-BB75-0A42FE0FE172}">
      <dgm:prSet/>
      <dgm:spPr/>
      <dgm:t>
        <a:bodyPr/>
        <a:lstStyle/>
        <a:p>
          <a:endParaRPr lang="it-IT"/>
        </a:p>
      </dgm:t>
    </dgm:pt>
    <dgm:pt modelId="{DB97162D-0C64-47D6-B68A-61FAA43D9340}">
      <dgm:prSet phldrT="[Testo]"/>
      <dgm:spPr/>
      <dgm:t>
        <a:bodyPr/>
        <a:lstStyle/>
        <a:p>
          <a:r>
            <a:rPr lang="it-IT" dirty="0" smtClean="0">
              <a:solidFill>
                <a:schemeClr val="bg1">
                  <a:lumMod val="65000"/>
                </a:schemeClr>
              </a:solidFill>
              <a:effectLst/>
            </a:rPr>
            <a:t>0010; 0100; 0101; 0110; 1000; 1100; 1101; 1110</a:t>
          </a:r>
          <a:endParaRPr lang="it-IT" dirty="0">
            <a:solidFill>
              <a:schemeClr val="bg1">
                <a:lumMod val="65000"/>
              </a:schemeClr>
            </a:solidFill>
          </a:endParaRPr>
        </a:p>
      </dgm:t>
    </dgm:pt>
    <dgm:pt modelId="{0BC29C1E-2951-4E9A-A627-01406F82A06B}" type="parTrans" cxnId="{A56CB358-A940-4E57-9A15-75017809C7C3}">
      <dgm:prSet/>
      <dgm:spPr/>
      <dgm:t>
        <a:bodyPr/>
        <a:lstStyle/>
        <a:p>
          <a:endParaRPr lang="it-IT"/>
        </a:p>
      </dgm:t>
    </dgm:pt>
    <dgm:pt modelId="{6F0D06FC-0EFA-4521-A4ED-FDDA10C107F7}" type="sibTrans" cxnId="{A56CB358-A940-4E57-9A15-75017809C7C3}">
      <dgm:prSet/>
      <dgm:spPr/>
      <dgm:t>
        <a:bodyPr/>
        <a:lstStyle/>
        <a:p>
          <a:endParaRPr lang="it-IT"/>
        </a:p>
      </dgm:t>
    </dgm:pt>
    <dgm:pt modelId="{48DD5227-51B9-4A67-A004-6650BAD6E5EB}">
      <dgm:prSet phldrT="[Testo]"/>
      <dgm:spPr/>
      <dgm:t>
        <a:bodyPr/>
        <a:lstStyle/>
        <a:p>
          <a:r>
            <a:rPr lang="it-IT" b="1" cap="small" baseline="0" dirty="0" smtClean="0"/>
            <a:t>7. In formazione e alternanza lavoro</a:t>
          </a:r>
          <a:endParaRPr lang="it-IT" b="1" cap="small" baseline="0" dirty="0"/>
        </a:p>
      </dgm:t>
    </dgm:pt>
    <dgm:pt modelId="{1FC3CAEF-49DF-410D-A3F4-0FFAE65078A7}" type="parTrans" cxnId="{D07BCAD3-02C7-4545-8024-03653706DC97}">
      <dgm:prSet/>
      <dgm:spPr/>
      <dgm:t>
        <a:bodyPr/>
        <a:lstStyle/>
        <a:p>
          <a:endParaRPr lang="it-IT"/>
        </a:p>
      </dgm:t>
    </dgm:pt>
    <dgm:pt modelId="{50A7D4B7-36C1-479A-A155-D9DE12861FF6}" type="sibTrans" cxnId="{D07BCAD3-02C7-4545-8024-03653706DC97}">
      <dgm:prSet/>
      <dgm:spPr/>
      <dgm:t>
        <a:bodyPr/>
        <a:lstStyle/>
        <a:p>
          <a:endParaRPr lang="it-IT"/>
        </a:p>
      </dgm:t>
    </dgm:pt>
    <dgm:pt modelId="{A304D992-082C-448D-B3B8-A59AA80CF21F}">
      <dgm:prSet phldrT="[Testo]"/>
      <dgm:spPr/>
      <dgm:t>
        <a:bodyPr/>
        <a:lstStyle/>
        <a:p>
          <a:r>
            <a:rPr lang="it-IT" dirty="0" smtClean="0">
              <a:solidFill>
                <a:schemeClr val="bg1">
                  <a:lumMod val="65000"/>
                </a:schemeClr>
              </a:solidFill>
              <a:effectLst/>
            </a:rPr>
            <a:t>0012; 0112; 0212; 1102;  1112; 1120; 1121; 1122; 2110; 2112; 2210; 2212</a:t>
          </a:r>
          <a:endParaRPr lang="it-IT" dirty="0">
            <a:solidFill>
              <a:schemeClr val="bg1">
                <a:lumMod val="65000"/>
              </a:schemeClr>
            </a:solidFill>
          </a:endParaRPr>
        </a:p>
      </dgm:t>
    </dgm:pt>
    <dgm:pt modelId="{1ACC4904-7391-430B-9D8A-2E0A0CC5C1B2}" type="parTrans" cxnId="{6A4293C2-5094-4C26-B4CC-F35EF8AEC78C}">
      <dgm:prSet/>
      <dgm:spPr/>
      <dgm:t>
        <a:bodyPr/>
        <a:lstStyle/>
        <a:p>
          <a:endParaRPr lang="it-IT"/>
        </a:p>
      </dgm:t>
    </dgm:pt>
    <dgm:pt modelId="{1B781AD3-90B4-4C88-8989-9601E1A8612F}" type="sibTrans" cxnId="{6A4293C2-5094-4C26-B4CC-F35EF8AEC78C}">
      <dgm:prSet/>
      <dgm:spPr/>
      <dgm:t>
        <a:bodyPr/>
        <a:lstStyle/>
        <a:p>
          <a:endParaRPr lang="it-IT"/>
        </a:p>
      </dgm:t>
    </dgm:pt>
    <dgm:pt modelId="{066B9395-2E0A-4F60-A8E0-30352892E0DC}">
      <dgm:prSet phldrT="[Testo]"/>
      <dgm:spPr/>
      <dgm:t>
        <a:bodyPr/>
        <a:lstStyle/>
        <a:p>
          <a:r>
            <a:rPr lang="it-IT" b="1" cap="small" baseline="0" dirty="0" smtClean="0"/>
            <a:t>8. In formazione</a:t>
          </a:r>
          <a:endParaRPr lang="it-IT" b="1" cap="small" baseline="0" dirty="0"/>
        </a:p>
      </dgm:t>
    </dgm:pt>
    <dgm:pt modelId="{47C92436-C597-48C5-A37E-1901CAAAB8C0}" type="parTrans" cxnId="{06EBBF7F-8C67-449D-8205-820A37B689B6}">
      <dgm:prSet/>
      <dgm:spPr/>
      <dgm:t>
        <a:bodyPr/>
        <a:lstStyle/>
        <a:p>
          <a:endParaRPr lang="it-IT"/>
        </a:p>
      </dgm:t>
    </dgm:pt>
    <dgm:pt modelId="{4F2C78D2-DF2A-48EE-AFC2-F45958EFBC6C}" type="sibTrans" cxnId="{06EBBF7F-8C67-449D-8205-820A37B689B6}">
      <dgm:prSet/>
      <dgm:spPr/>
      <dgm:t>
        <a:bodyPr/>
        <a:lstStyle/>
        <a:p>
          <a:endParaRPr lang="it-IT"/>
        </a:p>
      </dgm:t>
    </dgm:pt>
    <dgm:pt modelId="{3F849873-D451-4202-A335-7ED472681840}">
      <dgm:prSet phldrT="[Testo]"/>
      <dgm:spPr/>
      <dgm:t>
        <a:bodyPr/>
        <a:lstStyle/>
        <a:p>
          <a:r>
            <a:rPr lang="it-IT" dirty="0" smtClean="0">
              <a:solidFill>
                <a:schemeClr val="bg1">
                  <a:lumMod val="65000"/>
                </a:schemeClr>
              </a:solidFill>
              <a:effectLst/>
            </a:rPr>
            <a:t>0002; 0020; 0022; 0200; 0202; 0220; 0222; 2200; 2202; 2220; 2222</a:t>
          </a:r>
          <a:endParaRPr lang="it-IT" dirty="0">
            <a:solidFill>
              <a:schemeClr val="bg1">
                <a:lumMod val="65000"/>
              </a:schemeClr>
            </a:solidFill>
          </a:endParaRPr>
        </a:p>
      </dgm:t>
    </dgm:pt>
    <dgm:pt modelId="{B80C8ED1-D979-4EC8-AB20-A28F397F24F4}" type="parTrans" cxnId="{292114FC-5DA7-46E8-A945-35F480CDC374}">
      <dgm:prSet/>
      <dgm:spPr/>
      <dgm:t>
        <a:bodyPr/>
        <a:lstStyle/>
        <a:p>
          <a:endParaRPr lang="it-IT"/>
        </a:p>
      </dgm:t>
    </dgm:pt>
    <dgm:pt modelId="{24406306-93C7-4C51-B969-97F2995F239B}" type="sibTrans" cxnId="{292114FC-5DA7-46E8-A945-35F480CDC374}">
      <dgm:prSet/>
      <dgm:spPr/>
      <dgm:t>
        <a:bodyPr/>
        <a:lstStyle/>
        <a:p>
          <a:endParaRPr lang="it-IT"/>
        </a:p>
      </dgm:t>
    </dgm:pt>
    <dgm:pt modelId="{825856EF-0043-484C-8A9D-4233AAC33D16}">
      <dgm:prSet phldrT="[Testo]"/>
      <dgm:spPr/>
      <dgm:t>
        <a:bodyPr/>
        <a:lstStyle/>
        <a:p>
          <a:r>
            <a:rPr lang="it-IT" b="1" cap="small" baseline="0" dirty="0" smtClean="0"/>
            <a:t>9. Né in formazione, né nel mercato del lavoro</a:t>
          </a:r>
          <a:endParaRPr lang="it-IT" b="1" cap="small" baseline="0" dirty="0"/>
        </a:p>
      </dgm:t>
    </dgm:pt>
    <dgm:pt modelId="{363007AF-02B7-447B-92D1-43A9FD4D9E1F}" type="parTrans" cxnId="{70A28CE9-3F93-4958-AAFE-DD3FF780BA46}">
      <dgm:prSet/>
      <dgm:spPr/>
      <dgm:t>
        <a:bodyPr/>
        <a:lstStyle/>
        <a:p>
          <a:endParaRPr lang="it-IT"/>
        </a:p>
      </dgm:t>
    </dgm:pt>
    <dgm:pt modelId="{EB6CF175-66C7-419B-A420-800FFF1FC230}" type="sibTrans" cxnId="{70A28CE9-3F93-4958-AAFE-DD3FF780BA46}">
      <dgm:prSet/>
      <dgm:spPr/>
      <dgm:t>
        <a:bodyPr/>
        <a:lstStyle/>
        <a:p>
          <a:endParaRPr lang="it-IT"/>
        </a:p>
      </dgm:t>
    </dgm:pt>
    <dgm:pt modelId="{FE9F29D2-A913-42AC-8C1D-5D7C64B3A807}" type="pres">
      <dgm:prSet presAssocID="{BBD0224C-95B0-4A70-ABEC-943EA126A570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it-IT"/>
        </a:p>
      </dgm:t>
    </dgm:pt>
    <dgm:pt modelId="{232900A3-4C57-4017-A41C-DAB3B917CB37}" type="pres">
      <dgm:prSet presAssocID="{BBFDCF08-D76D-40FB-8E98-114FDD718E5D}" presName="parentText" presStyleLbl="node1" presStyleIdx="0" presStyleCnt="9" custLinFactNeighborY="10080">
        <dgm:presLayoutVars>
          <dgm:chMax val="0"/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94B3C983-A3EC-4B56-AC08-2BCBD8CA73CA}" type="pres">
      <dgm:prSet presAssocID="{BBFDCF08-D76D-40FB-8E98-114FDD718E5D}" presName="childText" presStyleLbl="revTx" presStyleIdx="0" presStyleCnt="9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F7D30C44-44CD-4E47-825C-AB1787DFD830}" type="pres">
      <dgm:prSet presAssocID="{7E429A85-5DFD-4CB3-9C08-482BF2B79813}" presName="parentText" presStyleLbl="node1" presStyleIdx="1" presStyleCnt="9" custLinFactNeighborX="-26093" custLinFactNeighborY="-7626">
        <dgm:presLayoutVars>
          <dgm:chMax val="0"/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20573AF4-7542-41C2-9318-EF100637F152}" type="pres">
      <dgm:prSet presAssocID="{7E429A85-5DFD-4CB3-9C08-482BF2B79813}" presName="childText" presStyleLbl="revTx" presStyleIdx="1" presStyleCnt="9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F5394849-0AC1-4595-8944-DBE05574712C}" type="pres">
      <dgm:prSet presAssocID="{42FCD50C-7E31-499A-BA38-2D068CD8A2E8}" presName="parentText" presStyleLbl="node1" presStyleIdx="2" presStyleCnt="9">
        <dgm:presLayoutVars>
          <dgm:chMax val="0"/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3F39D319-3772-4CA6-9240-EA614ED800D5}" type="pres">
      <dgm:prSet presAssocID="{42FCD50C-7E31-499A-BA38-2D068CD8A2E8}" presName="childText" presStyleLbl="revTx" presStyleIdx="2" presStyleCnt="9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86F8F966-EF66-41C7-BB3B-2171CCC2DAB3}" type="pres">
      <dgm:prSet presAssocID="{6EEE6242-053B-44EF-A7C4-88775E9C1956}" presName="parentText" presStyleLbl="node1" presStyleIdx="3" presStyleCnt="9">
        <dgm:presLayoutVars>
          <dgm:chMax val="0"/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CFD8C549-51BF-4E60-9474-0D521B175BBB}" type="pres">
      <dgm:prSet presAssocID="{6EEE6242-053B-44EF-A7C4-88775E9C1956}" presName="childText" presStyleLbl="revTx" presStyleIdx="3" presStyleCnt="9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A2082D89-F573-4A1C-BED0-434DB39D636C}" type="pres">
      <dgm:prSet presAssocID="{1F79CB1C-6495-4973-A238-2E2786C54A23}" presName="parentText" presStyleLbl="node1" presStyleIdx="4" presStyleCnt="9">
        <dgm:presLayoutVars>
          <dgm:chMax val="0"/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238405C4-2F86-4163-889E-936CF91D2545}" type="pres">
      <dgm:prSet presAssocID="{1F79CB1C-6495-4973-A238-2E2786C54A23}" presName="childText" presStyleLbl="revTx" presStyleIdx="4" presStyleCnt="9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BF59B8F9-0ECD-4EB1-B7A0-C684D16337F5}" type="pres">
      <dgm:prSet presAssocID="{F05649B5-F3F3-4001-AAA8-8905C60CD4E6}" presName="parentText" presStyleLbl="node1" presStyleIdx="5" presStyleCnt="9">
        <dgm:presLayoutVars>
          <dgm:chMax val="0"/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507ED45E-78BC-4227-AD63-4AB1DC7749E9}" type="pres">
      <dgm:prSet presAssocID="{F05649B5-F3F3-4001-AAA8-8905C60CD4E6}" presName="childText" presStyleLbl="revTx" presStyleIdx="5" presStyleCnt="9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5C3A8CE6-3447-4F03-806D-7D24F7937999}" type="pres">
      <dgm:prSet presAssocID="{48DD5227-51B9-4A67-A004-6650BAD6E5EB}" presName="parentText" presStyleLbl="node1" presStyleIdx="6" presStyleCnt="9">
        <dgm:presLayoutVars>
          <dgm:chMax val="0"/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2EF84007-E45E-4F7B-A2DD-7FA85501A29B}" type="pres">
      <dgm:prSet presAssocID="{48DD5227-51B9-4A67-A004-6650BAD6E5EB}" presName="childText" presStyleLbl="revTx" presStyleIdx="6" presStyleCnt="9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3FC258E9-0CDC-4A1C-B228-BDF88446F720}" type="pres">
      <dgm:prSet presAssocID="{066B9395-2E0A-4F60-A8E0-30352892E0DC}" presName="parentText" presStyleLbl="node1" presStyleIdx="7" presStyleCnt="9">
        <dgm:presLayoutVars>
          <dgm:chMax val="0"/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3BB738E6-1524-4BCD-B3D6-A94CF2576EAB}" type="pres">
      <dgm:prSet presAssocID="{066B9395-2E0A-4F60-A8E0-30352892E0DC}" presName="childText" presStyleLbl="revTx" presStyleIdx="7" presStyleCnt="9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FED1769E-BAB6-4DA4-8825-385EB64C3D02}" type="pres">
      <dgm:prSet presAssocID="{825856EF-0043-484C-8A9D-4233AAC33D16}" presName="parentText" presStyleLbl="node1" presStyleIdx="8" presStyleCnt="9">
        <dgm:presLayoutVars>
          <dgm:chMax val="0"/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C5D75496-9E9A-4CA7-8DFE-CEE159AFD507}" type="pres">
      <dgm:prSet presAssocID="{825856EF-0043-484C-8A9D-4233AAC33D16}" presName="childText" presStyleLbl="revTx" presStyleIdx="8" presStyleCnt="9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</dgm:ptLst>
  <dgm:cxnLst>
    <dgm:cxn modelId="{A56CB358-A940-4E57-9A15-75017809C7C3}" srcId="{F05649B5-F3F3-4001-AAA8-8905C60CD4E6}" destId="{DB97162D-0C64-47D6-B68A-61FAA43D9340}" srcOrd="0" destOrd="0" parTransId="{0BC29C1E-2951-4E9A-A627-01406F82A06B}" sibTransId="{6F0D06FC-0EFA-4521-A4ED-FDDA10C107F7}"/>
    <dgm:cxn modelId="{0309CB57-F703-4555-B9E3-E195AADB775E}" type="presOf" srcId="{7E429A85-5DFD-4CB3-9C08-482BF2B79813}" destId="{F7D30C44-44CD-4E47-825C-AB1787DFD830}" srcOrd="0" destOrd="0" presId="urn:microsoft.com/office/officeart/2005/8/layout/vList2"/>
    <dgm:cxn modelId="{492AD2AB-E4C7-4BAC-AB72-4A7DD4BC57EE}" srcId="{BBD0224C-95B0-4A70-ABEC-943EA126A570}" destId="{1F79CB1C-6495-4973-A238-2E2786C54A23}" srcOrd="4" destOrd="0" parTransId="{4B29A41B-1303-4997-96C8-D14FC4312D3C}" sibTransId="{2C5D7C46-660C-4321-A135-F2B0870A201B}"/>
    <dgm:cxn modelId="{54145A02-17E0-425A-A3B3-5DDEFAA7CE58}" srcId="{42FCD50C-7E31-499A-BA38-2D068CD8A2E8}" destId="{EEB5A270-457A-4FAB-9B21-4A59E0F82314}" srcOrd="0" destOrd="0" parTransId="{4A56BB06-8B6A-4895-8F95-6201BA5B19DF}" sibTransId="{B345F2B7-A689-48AA-A61C-30424686E1B2}"/>
    <dgm:cxn modelId="{123200E3-8A4C-4586-9D8D-AB193D82EC21}" type="presOf" srcId="{A39BEF3F-B90A-46BB-A292-6FAAEF3863CC}" destId="{CFD8C549-51BF-4E60-9474-0D521B175BBB}" srcOrd="0" destOrd="0" presId="urn:microsoft.com/office/officeart/2005/8/layout/vList2"/>
    <dgm:cxn modelId="{65E570D9-E4A8-4ECA-A686-9C5AC267C3EC}" srcId="{1F79CB1C-6495-4973-A238-2E2786C54A23}" destId="{C25A6EA8-B3BF-436A-9A23-77D84DD31FDD}" srcOrd="0" destOrd="0" parTransId="{73FDC9F2-CBA3-426D-BAFF-F83D7E54B29D}" sibTransId="{4218120C-2A70-47D0-96DC-8DCDA20C6800}"/>
    <dgm:cxn modelId="{24FDA504-459F-4821-9052-9DE4D01D437A}" type="presOf" srcId="{1F79CB1C-6495-4973-A238-2E2786C54A23}" destId="{A2082D89-F573-4A1C-BED0-434DB39D636C}" srcOrd="0" destOrd="0" presId="urn:microsoft.com/office/officeart/2005/8/layout/vList2"/>
    <dgm:cxn modelId="{75B85179-0DD1-4561-8130-82C522EF510F}" srcId="{BBD0224C-95B0-4A70-ABEC-943EA126A570}" destId="{BBFDCF08-D76D-40FB-8E98-114FDD718E5D}" srcOrd="0" destOrd="0" parTransId="{91C51583-39A2-4DC8-8974-6DE5FDED1A05}" sibTransId="{B831CD6D-5D3E-43C7-BFA8-9F1BAE5990EA}"/>
    <dgm:cxn modelId="{25E9BD70-984E-46A3-BAAB-6D5A557AE45B}" type="presOf" srcId="{BBFDCF08-D76D-40FB-8E98-114FDD718E5D}" destId="{232900A3-4C57-4017-A41C-DAB3B917CB37}" srcOrd="0" destOrd="0" presId="urn:microsoft.com/office/officeart/2005/8/layout/vList2"/>
    <dgm:cxn modelId="{12211A14-CE39-484D-A709-2FE1DBA5BDCC}" type="presOf" srcId="{48DD5227-51B9-4A67-A004-6650BAD6E5EB}" destId="{5C3A8CE6-3447-4F03-806D-7D24F7937999}" srcOrd="0" destOrd="0" presId="urn:microsoft.com/office/officeart/2005/8/layout/vList2"/>
    <dgm:cxn modelId="{6A4293C2-5094-4C26-B4CC-F35EF8AEC78C}" srcId="{48DD5227-51B9-4A67-A004-6650BAD6E5EB}" destId="{A304D992-082C-448D-B3B8-A59AA80CF21F}" srcOrd="0" destOrd="0" parTransId="{1ACC4904-7391-430B-9D8A-2E0A0CC5C1B2}" sibTransId="{1B781AD3-90B4-4C88-8989-9601E1A8612F}"/>
    <dgm:cxn modelId="{30BFBFE3-D121-46AC-8EC7-7DBDED1D8E4F}" srcId="{6EEE6242-053B-44EF-A7C4-88775E9C1956}" destId="{A39BEF3F-B90A-46BB-A292-6FAAEF3863CC}" srcOrd="0" destOrd="0" parTransId="{779A4FB4-51ED-431F-9B2E-85E591570B95}" sibTransId="{574583BA-7630-4D4C-8A1C-15DCB74E3AE3}"/>
    <dgm:cxn modelId="{5AD62439-0EA0-464E-87F5-99BA40B78E82}" srcId="{7E429A85-5DFD-4CB3-9C08-482BF2B79813}" destId="{FCD33F28-3198-403F-8BB0-746E27B9DF45}" srcOrd="0" destOrd="0" parTransId="{1237E318-1036-4C61-8070-054FA869AE3B}" sibTransId="{25E088BA-AE1A-40EA-85D1-E16EFA4EF33C}"/>
    <dgm:cxn modelId="{06EBBF7F-8C67-449D-8205-820A37B689B6}" srcId="{BBD0224C-95B0-4A70-ABEC-943EA126A570}" destId="{066B9395-2E0A-4F60-A8E0-30352892E0DC}" srcOrd="7" destOrd="0" parTransId="{47C92436-C597-48C5-A37E-1901CAAAB8C0}" sibTransId="{4F2C78D2-DF2A-48EE-AFC2-F45958EFBC6C}"/>
    <dgm:cxn modelId="{B1B8D428-D033-4A16-B4D0-9E5837C88861}" type="presOf" srcId="{F05649B5-F3F3-4001-AAA8-8905C60CD4E6}" destId="{BF59B8F9-0ECD-4EB1-B7A0-C684D16337F5}" srcOrd="0" destOrd="0" presId="urn:microsoft.com/office/officeart/2005/8/layout/vList2"/>
    <dgm:cxn modelId="{70A28CE9-3F93-4958-AAFE-DD3FF780BA46}" srcId="{BBD0224C-95B0-4A70-ABEC-943EA126A570}" destId="{825856EF-0043-484C-8A9D-4233AAC33D16}" srcOrd="8" destOrd="0" parTransId="{363007AF-02B7-447B-92D1-43A9FD4D9E1F}" sibTransId="{EB6CF175-66C7-419B-A420-800FFF1FC230}"/>
    <dgm:cxn modelId="{D07BCAD3-02C7-4545-8024-03653706DC97}" srcId="{BBD0224C-95B0-4A70-ABEC-943EA126A570}" destId="{48DD5227-51B9-4A67-A004-6650BAD6E5EB}" srcOrd="6" destOrd="0" parTransId="{1FC3CAEF-49DF-410D-A3F4-0FFAE65078A7}" sibTransId="{50A7D4B7-36C1-479A-A155-D9DE12861FF6}"/>
    <dgm:cxn modelId="{9F210289-D0CC-4FF3-BEE2-CD2B8D3AA119}" type="presOf" srcId="{FCD33F28-3198-403F-8BB0-746E27B9DF45}" destId="{20573AF4-7542-41C2-9318-EF100637F152}" srcOrd="0" destOrd="0" presId="urn:microsoft.com/office/officeart/2005/8/layout/vList2"/>
    <dgm:cxn modelId="{4A090F29-FC9C-43C6-8491-19FBE3270288}" type="presOf" srcId="{6EEE6242-053B-44EF-A7C4-88775E9C1956}" destId="{86F8F966-EF66-41C7-BB3B-2171CCC2DAB3}" srcOrd="0" destOrd="0" presId="urn:microsoft.com/office/officeart/2005/8/layout/vList2"/>
    <dgm:cxn modelId="{292114FC-5DA7-46E8-A945-35F480CDC374}" srcId="{066B9395-2E0A-4F60-A8E0-30352892E0DC}" destId="{3F849873-D451-4202-A335-7ED472681840}" srcOrd="0" destOrd="0" parTransId="{B80C8ED1-D979-4EC8-AB20-A28F397F24F4}" sibTransId="{24406306-93C7-4C51-B969-97F2995F239B}"/>
    <dgm:cxn modelId="{E988EF35-EAC4-4F05-9AC1-5F4AD7A1C8C2}" type="presOf" srcId="{A304D992-082C-448D-B3B8-A59AA80CF21F}" destId="{2EF84007-E45E-4F7B-A2DD-7FA85501A29B}" srcOrd="0" destOrd="0" presId="urn:microsoft.com/office/officeart/2005/8/layout/vList2"/>
    <dgm:cxn modelId="{D2C92ADC-04FF-4627-80FA-01C91042C4DF}" type="presOf" srcId="{066B9395-2E0A-4F60-A8E0-30352892E0DC}" destId="{3FC258E9-0CDC-4A1C-B228-BDF88446F720}" srcOrd="0" destOrd="0" presId="urn:microsoft.com/office/officeart/2005/8/layout/vList2"/>
    <dgm:cxn modelId="{8977EB5F-B5EC-441C-A4E0-71783D3F1E1F}" type="presOf" srcId="{42FCD50C-7E31-499A-BA38-2D068CD8A2E8}" destId="{F5394849-0AC1-4595-8944-DBE05574712C}" srcOrd="0" destOrd="0" presId="urn:microsoft.com/office/officeart/2005/8/layout/vList2"/>
    <dgm:cxn modelId="{2B1ADAEF-C166-4F27-A4CC-75771CCC9068}" srcId="{825856EF-0043-484C-8A9D-4233AAC33D16}" destId="{ECB7E32E-A942-48AE-9A88-8D3ECC5BEACC}" srcOrd="0" destOrd="0" parTransId="{AD3ADE43-5A7C-47FF-A9DC-2C03AA5742E8}" sibTransId="{EF3FC713-D7E9-4451-A42B-1579D73E711F}"/>
    <dgm:cxn modelId="{820BC604-F909-40BA-9128-74B01F6F8AD5}" srcId="{BBFDCF08-D76D-40FB-8E98-114FDD718E5D}" destId="{780A94BF-CDBF-4CEF-8547-6CF73CBA1E5C}" srcOrd="0" destOrd="0" parTransId="{0431E3EA-27E7-4891-9EE8-CBC25C3D5FBC}" sibTransId="{BF3D4A7A-3488-4ED6-AC7C-420342C71293}"/>
    <dgm:cxn modelId="{2D676065-5C0F-4B24-8232-6313D37DA4A8}" type="presOf" srcId="{3F849873-D451-4202-A335-7ED472681840}" destId="{3BB738E6-1524-4BCD-B3D6-A94CF2576EAB}" srcOrd="0" destOrd="0" presId="urn:microsoft.com/office/officeart/2005/8/layout/vList2"/>
    <dgm:cxn modelId="{86C07B2B-455C-4A22-A77C-12400D85B08A}" type="presOf" srcId="{825856EF-0043-484C-8A9D-4233AAC33D16}" destId="{FED1769E-BAB6-4DA4-8825-385EB64C3D02}" srcOrd="0" destOrd="0" presId="urn:microsoft.com/office/officeart/2005/8/layout/vList2"/>
    <dgm:cxn modelId="{C548314B-AE6B-4687-AADF-038B5F181BF8}" srcId="{BBD0224C-95B0-4A70-ABEC-943EA126A570}" destId="{7E429A85-5DFD-4CB3-9C08-482BF2B79813}" srcOrd="1" destOrd="0" parTransId="{4C1FE570-02F6-4F3E-B700-767097269A66}" sibTransId="{A54D8F6C-0F8F-4E55-87F9-A0485B2C34B5}"/>
    <dgm:cxn modelId="{5392BE33-17B4-48B4-8720-F0E05DE273CA}" type="presOf" srcId="{BBD0224C-95B0-4A70-ABEC-943EA126A570}" destId="{FE9F29D2-A913-42AC-8C1D-5D7C64B3A807}" srcOrd="0" destOrd="0" presId="urn:microsoft.com/office/officeart/2005/8/layout/vList2"/>
    <dgm:cxn modelId="{D89E3A6F-4C17-4184-BB75-0A42FE0FE172}" srcId="{BBD0224C-95B0-4A70-ABEC-943EA126A570}" destId="{F05649B5-F3F3-4001-AAA8-8905C60CD4E6}" srcOrd="5" destOrd="0" parTransId="{E22A6EB1-56FF-48DE-84E8-B0135B37AFF5}" sibTransId="{5F84C882-2407-428F-9489-F5E869187813}"/>
    <dgm:cxn modelId="{9A230EDA-ECFB-4F39-BE88-7ED3C7DF4AA7}" type="presOf" srcId="{EEB5A270-457A-4FAB-9B21-4A59E0F82314}" destId="{3F39D319-3772-4CA6-9240-EA614ED800D5}" srcOrd="0" destOrd="0" presId="urn:microsoft.com/office/officeart/2005/8/layout/vList2"/>
    <dgm:cxn modelId="{33A9E20B-05AC-4E6A-8193-A888281F2963}" srcId="{BBD0224C-95B0-4A70-ABEC-943EA126A570}" destId="{42FCD50C-7E31-499A-BA38-2D068CD8A2E8}" srcOrd="2" destOrd="0" parTransId="{00A6D099-D7FD-47A8-A0BB-79FD9B81BF4B}" sibTransId="{91DA6041-FA54-42F7-AC0C-3BF6445BA1E3}"/>
    <dgm:cxn modelId="{50EF662F-D727-4EF1-A762-8B0880A0D27D}" type="presOf" srcId="{DB97162D-0C64-47D6-B68A-61FAA43D9340}" destId="{507ED45E-78BC-4227-AD63-4AB1DC7749E9}" srcOrd="0" destOrd="0" presId="urn:microsoft.com/office/officeart/2005/8/layout/vList2"/>
    <dgm:cxn modelId="{AB5705F8-9F90-4F50-AD40-F97B82E84E7B}" type="presOf" srcId="{C25A6EA8-B3BF-436A-9A23-77D84DD31FDD}" destId="{238405C4-2F86-4163-889E-936CF91D2545}" srcOrd="0" destOrd="0" presId="urn:microsoft.com/office/officeart/2005/8/layout/vList2"/>
    <dgm:cxn modelId="{A4920A36-0E9E-42E9-BB2E-262270BA16A9}" type="presOf" srcId="{780A94BF-CDBF-4CEF-8547-6CF73CBA1E5C}" destId="{94B3C983-A3EC-4B56-AC08-2BCBD8CA73CA}" srcOrd="0" destOrd="0" presId="urn:microsoft.com/office/officeart/2005/8/layout/vList2"/>
    <dgm:cxn modelId="{DA315C95-E679-4E29-92C8-4F0E605F6DC0}" type="presOf" srcId="{ECB7E32E-A942-48AE-9A88-8D3ECC5BEACC}" destId="{C5D75496-9E9A-4CA7-8DFE-CEE159AFD507}" srcOrd="0" destOrd="0" presId="urn:microsoft.com/office/officeart/2005/8/layout/vList2"/>
    <dgm:cxn modelId="{4EA01B0B-1BFC-46FB-B4C5-4388239586B7}" srcId="{BBD0224C-95B0-4A70-ABEC-943EA126A570}" destId="{6EEE6242-053B-44EF-A7C4-88775E9C1956}" srcOrd="3" destOrd="0" parTransId="{8F1BF481-6736-41EB-841A-5B155CFA1EC8}" sibTransId="{22295864-03F8-413B-B9C8-CDFC4B065880}"/>
    <dgm:cxn modelId="{5924D946-CFD3-4488-A25C-9D95C4413380}" type="presParOf" srcId="{FE9F29D2-A913-42AC-8C1D-5D7C64B3A807}" destId="{232900A3-4C57-4017-A41C-DAB3B917CB37}" srcOrd="0" destOrd="0" presId="urn:microsoft.com/office/officeart/2005/8/layout/vList2"/>
    <dgm:cxn modelId="{F4036DA1-E58C-472E-B2EE-1EFFF235E2BE}" type="presParOf" srcId="{FE9F29D2-A913-42AC-8C1D-5D7C64B3A807}" destId="{94B3C983-A3EC-4B56-AC08-2BCBD8CA73CA}" srcOrd="1" destOrd="0" presId="urn:microsoft.com/office/officeart/2005/8/layout/vList2"/>
    <dgm:cxn modelId="{2ADE6C58-CB81-4727-8D64-C7AFBEAC7B75}" type="presParOf" srcId="{FE9F29D2-A913-42AC-8C1D-5D7C64B3A807}" destId="{F7D30C44-44CD-4E47-825C-AB1787DFD830}" srcOrd="2" destOrd="0" presId="urn:microsoft.com/office/officeart/2005/8/layout/vList2"/>
    <dgm:cxn modelId="{F9638599-C5C0-45F0-9DB6-3D7F74487E07}" type="presParOf" srcId="{FE9F29D2-A913-42AC-8C1D-5D7C64B3A807}" destId="{20573AF4-7542-41C2-9318-EF100637F152}" srcOrd="3" destOrd="0" presId="urn:microsoft.com/office/officeart/2005/8/layout/vList2"/>
    <dgm:cxn modelId="{221939C8-501F-49FB-A906-AAFCF53CADF1}" type="presParOf" srcId="{FE9F29D2-A913-42AC-8C1D-5D7C64B3A807}" destId="{F5394849-0AC1-4595-8944-DBE05574712C}" srcOrd="4" destOrd="0" presId="urn:microsoft.com/office/officeart/2005/8/layout/vList2"/>
    <dgm:cxn modelId="{2A7690F6-C80C-4289-8B22-F9B8D68D9643}" type="presParOf" srcId="{FE9F29D2-A913-42AC-8C1D-5D7C64B3A807}" destId="{3F39D319-3772-4CA6-9240-EA614ED800D5}" srcOrd="5" destOrd="0" presId="urn:microsoft.com/office/officeart/2005/8/layout/vList2"/>
    <dgm:cxn modelId="{C64B9CD5-052F-4985-B981-474F8AF15DCD}" type="presParOf" srcId="{FE9F29D2-A913-42AC-8C1D-5D7C64B3A807}" destId="{86F8F966-EF66-41C7-BB3B-2171CCC2DAB3}" srcOrd="6" destOrd="0" presId="urn:microsoft.com/office/officeart/2005/8/layout/vList2"/>
    <dgm:cxn modelId="{C7CFAD38-7658-438C-891A-BF9D78BCC4D3}" type="presParOf" srcId="{FE9F29D2-A913-42AC-8C1D-5D7C64B3A807}" destId="{CFD8C549-51BF-4E60-9474-0D521B175BBB}" srcOrd="7" destOrd="0" presId="urn:microsoft.com/office/officeart/2005/8/layout/vList2"/>
    <dgm:cxn modelId="{A5D6FB83-E884-4815-BC5B-E2B78FF6BA52}" type="presParOf" srcId="{FE9F29D2-A913-42AC-8C1D-5D7C64B3A807}" destId="{A2082D89-F573-4A1C-BED0-434DB39D636C}" srcOrd="8" destOrd="0" presId="urn:microsoft.com/office/officeart/2005/8/layout/vList2"/>
    <dgm:cxn modelId="{FF5C78A2-C566-4969-8A29-5A58E4DC6A32}" type="presParOf" srcId="{FE9F29D2-A913-42AC-8C1D-5D7C64B3A807}" destId="{238405C4-2F86-4163-889E-936CF91D2545}" srcOrd="9" destOrd="0" presId="urn:microsoft.com/office/officeart/2005/8/layout/vList2"/>
    <dgm:cxn modelId="{AD046083-27D7-4E8A-A392-4B09AD4DF161}" type="presParOf" srcId="{FE9F29D2-A913-42AC-8C1D-5D7C64B3A807}" destId="{BF59B8F9-0ECD-4EB1-B7A0-C684D16337F5}" srcOrd="10" destOrd="0" presId="urn:microsoft.com/office/officeart/2005/8/layout/vList2"/>
    <dgm:cxn modelId="{AE37718E-6D5C-44C8-9A70-B0D5A1DF5F39}" type="presParOf" srcId="{FE9F29D2-A913-42AC-8C1D-5D7C64B3A807}" destId="{507ED45E-78BC-4227-AD63-4AB1DC7749E9}" srcOrd="11" destOrd="0" presId="urn:microsoft.com/office/officeart/2005/8/layout/vList2"/>
    <dgm:cxn modelId="{FA68032B-09B8-47A3-BBB7-D6536DCEDAD7}" type="presParOf" srcId="{FE9F29D2-A913-42AC-8C1D-5D7C64B3A807}" destId="{5C3A8CE6-3447-4F03-806D-7D24F7937999}" srcOrd="12" destOrd="0" presId="urn:microsoft.com/office/officeart/2005/8/layout/vList2"/>
    <dgm:cxn modelId="{57612653-B2D6-4DEE-B56F-C056AC3E64C0}" type="presParOf" srcId="{FE9F29D2-A913-42AC-8C1D-5D7C64B3A807}" destId="{2EF84007-E45E-4F7B-A2DD-7FA85501A29B}" srcOrd="13" destOrd="0" presId="urn:microsoft.com/office/officeart/2005/8/layout/vList2"/>
    <dgm:cxn modelId="{E38392F1-DD1D-4407-8272-2554010348F2}" type="presParOf" srcId="{FE9F29D2-A913-42AC-8C1D-5D7C64B3A807}" destId="{3FC258E9-0CDC-4A1C-B228-BDF88446F720}" srcOrd="14" destOrd="0" presId="urn:microsoft.com/office/officeart/2005/8/layout/vList2"/>
    <dgm:cxn modelId="{2F227D90-0DA3-48A8-A303-E385345AE418}" type="presParOf" srcId="{FE9F29D2-A913-42AC-8C1D-5D7C64B3A807}" destId="{3BB738E6-1524-4BCD-B3D6-A94CF2576EAB}" srcOrd="15" destOrd="0" presId="urn:microsoft.com/office/officeart/2005/8/layout/vList2"/>
    <dgm:cxn modelId="{CC29648D-67FD-4BEA-A8A4-C9CC056E1C85}" type="presParOf" srcId="{FE9F29D2-A913-42AC-8C1D-5D7C64B3A807}" destId="{FED1769E-BAB6-4DA4-8825-385EB64C3D02}" srcOrd="16" destOrd="0" presId="urn:microsoft.com/office/officeart/2005/8/layout/vList2"/>
    <dgm:cxn modelId="{58F28376-CA70-439F-8E78-A948F6D7253E}" type="presParOf" srcId="{FE9F29D2-A913-42AC-8C1D-5D7C64B3A807}" destId="{C5D75496-9E9A-4CA7-8DFE-CEE159AFD507}" srcOrd="17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3023235-BB63-4F13-B0E2-2319278EF172}">
      <dsp:nvSpPr>
        <dsp:cNvPr id="0" name=""/>
        <dsp:cNvSpPr/>
      </dsp:nvSpPr>
      <dsp:spPr>
        <a:xfrm>
          <a:off x="0" y="0"/>
          <a:ext cx="12190320" cy="639295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800" b="1" kern="1200" dirty="0" smtClean="0"/>
            <a:t>Anagrafiche</a:t>
          </a:r>
          <a:endParaRPr lang="it-IT" sz="1800" b="1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t-IT" sz="1200" b="0" strike="noStrike" kern="1200" spc="-1" dirty="0" smtClean="0"/>
            <a:t>ANVIS, LAC, Anagrafe delle Persone Fisiche, AIE, Permessi di soggiorno, Acquisizione e reiezione della cittadinanza italiana</a:t>
          </a:r>
          <a:endParaRPr lang="it-IT" sz="1200" kern="1200" dirty="0"/>
        </a:p>
      </dsp:txBody>
      <dsp:txXfrm>
        <a:off x="2501993" y="0"/>
        <a:ext cx="9688326" cy="639295"/>
      </dsp:txXfrm>
    </dsp:sp>
    <dsp:sp modelId="{5740CC90-58E1-4A75-AF34-BA202BD9F06B}">
      <dsp:nvSpPr>
        <dsp:cNvPr id="0" name=""/>
        <dsp:cNvSpPr/>
      </dsp:nvSpPr>
      <dsp:spPr>
        <a:xfrm>
          <a:off x="838075" y="63929"/>
          <a:ext cx="889771" cy="511436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7000" b="-7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A7451CB-EF3C-43D8-92FA-8DE3ACFF04C2}">
      <dsp:nvSpPr>
        <dsp:cNvPr id="0" name=""/>
        <dsp:cNvSpPr/>
      </dsp:nvSpPr>
      <dsp:spPr>
        <a:xfrm>
          <a:off x="0" y="703224"/>
          <a:ext cx="12190320" cy="772920"/>
        </a:xfrm>
        <a:prstGeom prst="roundRect">
          <a:avLst>
            <a:gd name="adj" fmla="val 10000"/>
          </a:avLst>
        </a:prstGeom>
        <a:solidFill>
          <a:schemeClr val="accent2">
            <a:hueOff val="-302304"/>
            <a:satOff val="-15146"/>
            <a:lumOff val="356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800" b="1" kern="1200" dirty="0" smtClean="0"/>
            <a:t>Lavoro</a:t>
          </a:r>
          <a:endParaRPr lang="it-IT" sz="1800" b="1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t-IT" sz="1200" b="0" strike="noStrike" kern="1200" spc="-1" dirty="0" smtClean="0"/>
            <a:t>INPS: </a:t>
          </a:r>
          <a:r>
            <a:rPr lang="it-IT" sz="1200" b="0" strike="noStrike" kern="1200" spc="-1" dirty="0" err="1" smtClean="0"/>
            <a:t>Emens</a:t>
          </a:r>
          <a:r>
            <a:rPr lang="it-IT" sz="1200" b="0" strike="noStrike" kern="1200" spc="-1" dirty="0" smtClean="0"/>
            <a:t>, DMAG, Lavoratori agricoli autonomi, Lavoratori domestici, Gestione dipendenti pubblici, Parasubordinati collaboratori; INPDAP; Cedolini stipendiali PA; ASIA: lavoratori autonomi</a:t>
          </a:r>
          <a:endParaRPr lang="it-IT" sz="1200" kern="1200" dirty="0"/>
        </a:p>
      </dsp:txBody>
      <dsp:txXfrm>
        <a:off x="2501993" y="703224"/>
        <a:ext cx="9688326" cy="772920"/>
      </dsp:txXfrm>
    </dsp:sp>
    <dsp:sp modelId="{B5484B7A-9BE3-4A67-BF29-5AF094686F51}">
      <dsp:nvSpPr>
        <dsp:cNvPr id="0" name=""/>
        <dsp:cNvSpPr/>
      </dsp:nvSpPr>
      <dsp:spPr>
        <a:xfrm>
          <a:off x="838234" y="833235"/>
          <a:ext cx="889454" cy="512898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000" r="-1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47E385D-9F98-437B-9EDB-6470181F96AE}">
      <dsp:nvSpPr>
        <dsp:cNvPr id="0" name=""/>
        <dsp:cNvSpPr/>
      </dsp:nvSpPr>
      <dsp:spPr>
        <a:xfrm>
          <a:off x="0" y="1540074"/>
          <a:ext cx="12190320" cy="639295"/>
        </a:xfrm>
        <a:prstGeom prst="roundRect">
          <a:avLst>
            <a:gd name="adj" fmla="val 10000"/>
          </a:avLst>
        </a:prstGeom>
        <a:solidFill>
          <a:schemeClr val="accent2">
            <a:hueOff val="-604608"/>
            <a:satOff val="-30291"/>
            <a:lumOff val="7137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800" b="1" kern="1200" dirty="0" smtClean="0"/>
            <a:t>Studio</a:t>
          </a:r>
          <a:endParaRPr lang="it-IT" sz="1800" b="1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t-IT" sz="1200" kern="1200" dirty="0" smtClean="0"/>
            <a:t>MIUR: studenti delle scuole, studenti delle università, dottorati</a:t>
          </a:r>
          <a:endParaRPr lang="it-IT" sz="1200" kern="1200" dirty="0"/>
        </a:p>
      </dsp:txBody>
      <dsp:txXfrm>
        <a:off x="2501993" y="1540074"/>
        <a:ext cx="9688326" cy="639295"/>
      </dsp:txXfrm>
    </dsp:sp>
    <dsp:sp modelId="{BC38AB58-2579-4B8A-92DC-C425A1CEAC8C}">
      <dsp:nvSpPr>
        <dsp:cNvPr id="0" name=""/>
        <dsp:cNvSpPr/>
      </dsp:nvSpPr>
      <dsp:spPr>
        <a:xfrm>
          <a:off x="838234" y="1603273"/>
          <a:ext cx="889454" cy="512898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000" b="-1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247EBB4-FFBE-4ECB-B236-92E99DBC5E46}">
      <dsp:nvSpPr>
        <dsp:cNvPr id="0" name=""/>
        <dsp:cNvSpPr/>
      </dsp:nvSpPr>
      <dsp:spPr>
        <a:xfrm>
          <a:off x="0" y="2243299"/>
          <a:ext cx="12190320" cy="639295"/>
        </a:xfrm>
        <a:prstGeom prst="roundRect">
          <a:avLst>
            <a:gd name="adj" fmla="val 10000"/>
          </a:avLst>
        </a:prstGeom>
        <a:solidFill>
          <a:schemeClr val="accent2">
            <a:hueOff val="-906912"/>
            <a:satOff val="-45437"/>
            <a:lumOff val="1070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800" b="1" kern="1200" dirty="0" smtClean="0"/>
            <a:t>Reddituali</a:t>
          </a:r>
          <a:endParaRPr lang="it-IT" sz="1800" b="1" kern="1200" dirty="0"/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t-IT" sz="1300" kern="1200" dirty="0" smtClean="0"/>
            <a:t>Banca Dati Statistica Reddituale, Trattamenti non pensionistici</a:t>
          </a:r>
          <a:endParaRPr lang="it-IT" sz="1300" kern="1200" dirty="0"/>
        </a:p>
      </dsp:txBody>
      <dsp:txXfrm>
        <a:off x="2501993" y="2243299"/>
        <a:ext cx="9688326" cy="639295"/>
      </dsp:txXfrm>
    </dsp:sp>
    <dsp:sp modelId="{4D28B5E9-2863-46AC-81E2-D41DDC995B36}">
      <dsp:nvSpPr>
        <dsp:cNvPr id="0" name=""/>
        <dsp:cNvSpPr/>
      </dsp:nvSpPr>
      <dsp:spPr>
        <a:xfrm>
          <a:off x="838234" y="2306497"/>
          <a:ext cx="889454" cy="512898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000" r="-1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2AD73AA-6EE9-4C91-BE72-A50D88DAE54A}">
      <dsp:nvSpPr>
        <dsp:cNvPr id="0" name=""/>
        <dsp:cNvSpPr/>
      </dsp:nvSpPr>
      <dsp:spPr>
        <a:xfrm>
          <a:off x="0" y="2946524"/>
          <a:ext cx="12190320" cy="639295"/>
        </a:xfrm>
        <a:prstGeom prst="roundRect">
          <a:avLst>
            <a:gd name="adj" fmla="val 10000"/>
          </a:avLst>
        </a:prstGeom>
        <a:solidFill>
          <a:schemeClr val="accent2">
            <a:hueOff val="-1209216"/>
            <a:satOff val="-60582"/>
            <a:lumOff val="14274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800" b="1" kern="1200" dirty="0" smtClean="0"/>
            <a:t>Altre fonti (segnale indiretto)</a:t>
          </a:r>
          <a:endParaRPr lang="it-IT" sz="1800" b="1" kern="1200" dirty="0"/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t-IT" sz="1300" kern="1200" dirty="0" err="1" smtClean="0"/>
            <a:t>Consodata</a:t>
          </a:r>
          <a:r>
            <a:rPr lang="it-IT" sz="1300" kern="1200" dirty="0" smtClean="0"/>
            <a:t>, ACI</a:t>
          </a:r>
          <a:endParaRPr lang="it-IT" sz="1300" kern="1200" dirty="0"/>
        </a:p>
      </dsp:txBody>
      <dsp:txXfrm>
        <a:off x="2501993" y="2946524"/>
        <a:ext cx="9688326" cy="639295"/>
      </dsp:txXfrm>
    </dsp:sp>
    <dsp:sp modelId="{FFED82C6-FE0E-44FB-A409-7874C4BA5E73}">
      <dsp:nvSpPr>
        <dsp:cNvPr id="0" name=""/>
        <dsp:cNvSpPr/>
      </dsp:nvSpPr>
      <dsp:spPr>
        <a:xfrm>
          <a:off x="838234" y="3009722"/>
          <a:ext cx="889454" cy="512898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3000" r="-13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5D5CAD3-1A67-49A2-9D81-9057882F81F1}">
      <dsp:nvSpPr>
        <dsp:cNvPr id="0" name=""/>
        <dsp:cNvSpPr/>
      </dsp:nvSpPr>
      <dsp:spPr>
        <a:xfrm>
          <a:off x="0" y="3581255"/>
          <a:ext cx="12190320" cy="683649"/>
        </a:xfrm>
        <a:prstGeom prst="roundRect">
          <a:avLst>
            <a:gd name="adj" fmla="val 10000"/>
          </a:avLst>
        </a:prstGeom>
        <a:solidFill>
          <a:srgbClr val="D8523C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800" b="1" kern="1200" smtClean="0"/>
            <a:t>Fiscali</a:t>
          </a:r>
          <a:endParaRPr lang="it-IT" sz="1800" b="1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t-IT" sz="1400" kern="1200" dirty="0" smtClean="0"/>
            <a:t>730, Unico Persone Fisiche, 770, Modello Certificazione Unica</a:t>
          </a:r>
          <a:endParaRPr lang="it-IT" sz="1400" kern="1200" dirty="0"/>
        </a:p>
      </dsp:txBody>
      <dsp:txXfrm>
        <a:off x="2501993" y="3581255"/>
        <a:ext cx="9688326" cy="683649"/>
      </dsp:txXfrm>
    </dsp:sp>
    <dsp:sp modelId="{F6081E09-BB1A-476B-B917-4C1BA08E8E1B}">
      <dsp:nvSpPr>
        <dsp:cNvPr id="0" name=""/>
        <dsp:cNvSpPr/>
      </dsp:nvSpPr>
      <dsp:spPr>
        <a:xfrm>
          <a:off x="839892" y="3668806"/>
          <a:ext cx="889454" cy="512898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9000" r="-9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32900A3-4C57-4017-A41C-DAB3B917CB37}">
      <dsp:nvSpPr>
        <dsp:cNvPr id="0" name=""/>
        <dsp:cNvSpPr/>
      </dsp:nvSpPr>
      <dsp:spPr>
        <a:xfrm>
          <a:off x="0" y="36738"/>
          <a:ext cx="9604800" cy="351000"/>
        </a:xfrm>
        <a:prstGeom prst="roundRect">
          <a:avLst/>
        </a:prstGeom>
        <a:solidFill>
          <a:schemeClr val="accent2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500" b="1" kern="1200" cap="small" baseline="0" dirty="0" smtClean="0"/>
            <a:t>1. Entrata nel mercato del lavoro, percorso regolare</a:t>
          </a:r>
          <a:endParaRPr lang="it-IT" sz="1500" b="1" kern="1200" cap="small" baseline="0" dirty="0"/>
        </a:p>
      </dsp:txBody>
      <dsp:txXfrm>
        <a:off x="17134" y="53872"/>
        <a:ext cx="9570532" cy="316732"/>
      </dsp:txXfrm>
    </dsp:sp>
    <dsp:sp modelId="{94B3C983-A3EC-4B56-AC08-2BCBD8CA73CA}">
      <dsp:nvSpPr>
        <dsp:cNvPr id="0" name=""/>
        <dsp:cNvSpPr/>
      </dsp:nvSpPr>
      <dsp:spPr>
        <a:xfrm>
          <a:off x="0" y="362699"/>
          <a:ext cx="9604800" cy="2484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952" tIns="19050" rIns="106680" bIns="19050" numCol="1" spcCol="1270" anchor="t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it-IT" sz="1200" kern="1200" dirty="0" smtClean="0">
              <a:solidFill>
                <a:schemeClr val="bg1">
                  <a:lumMod val="65000"/>
                </a:schemeClr>
              </a:solidFill>
            </a:rPr>
            <a:t>1111</a:t>
          </a:r>
          <a:endParaRPr lang="it-IT" sz="1200" kern="1200" dirty="0">
            <a:solidFill>
              <a:schemeClr val="bg1">
                <a:lumMod val="65000"/>
              </a:schemeClr>
            </a:solidFill>
          </a:endParaRPr>
        </a:p>
      </dsp:txBody>
      <dsp:txXfrm>
        <a:off x="0" y="362699"/>
        <a:ext cx="9604800" cy="248400"/>
      </dsp:txXfrm>
    </dsp:sp>
    <dsp:sp modelId="{F7D30C44-44CD-4E47-825C-AB1787DFD830}">
      <dsp:nvSpPr>
        <dsp:cNvPr id="0" name=""/>
        <dsp:cNvSpPr/>
      </dsp:nvSpPr>
      <dsp:spPr>
        <a:xfrm>
          <a:off x="0" y="592157"/>
          <a:ext cx="9604800" cy="351000"/>
        </a:xfrm>
        <a:prstGeom prst="roundRect">
          <a:avLst/>
        </a:prstGeom>
        <a:solidFill>
          <a:schemeClr val="accent2">
            <a:alpha val="90000"/>
            <a:hueOff val="0"/>
            <a:satOff val="0"/>
            <a:lumOff val="0"/>
            <a:alphaOff val="-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500" b="1" kern="1200" cap="small" baseline="0" dirty="0" smtClean="0"/>
            <a:t>2. Entrata nel mercato del lavoro, percorso regolare 3 anni</a:t>
          </a:r>
          <a:endParaRPr lang="it-IT" sz="1500" b="1" kern="1200" cap="small" baseline="0" dirty="0"/>
        </a:p>
      </dsp:txBody>
      <dsp:txXfrm>
        <a:off x="17134" y="609291"/>
        <a:ext cx="9570532" cy="316732"/>
      </dsp:txXfrm>
    </dsp:sp>
    <dsp:sp modelId="{20573AF4-7542-41C2-9318-EF100637F152}">
      <dsp:nvSpPr>
        <dsp:cNvPr id="0" name=""/>
        <dsp:cNvSpPr/>
      </dsp:nvSpPr>
      <dsp:spPr>
        <a:xfrm>
          <a:off x="0" y="962099"/>
          <a:ext cx="9604800" cy="2484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952" tIns="19050" rIns="106680" bIns="19050" numCol="1" spcCol="1270" anchor="t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it-IT" sz="1200" kern="1200" dirty="0" smtClean="0">
              <a:solidFill>
                <a:schemeClr val="bg1">
                  <a:lumMod val="65000"/>
                </a:schemeClr>
              </a:solidFill>
            </a:rPr>
            <a:t>0111</a:t>
          </a:r>
          <a:endParaRPr lang="it-IT" sz="1200" kern="1200" dirty="0">
            <a:solidFill>
              <a:schemeClr val="bg1">
                <a:lumMod val="65000"/>
              </a:schemeClr>
            </a:solidFill>
          </a:endParaRPr>
        </a:p>
      </dsp:txBody>
      <dsp:txXfrm>
        <a:off x="0" y="962099"/>
        <a:ext cx="9604800" cy="248400"/>
      </dsp:txXfrm>
    </dsp:sp>
    <dsp:sp modelId="{F5394849-0AC1-4595-8944-DBE05574712C}">
      <dsp:nvSpPr>
        <dsp:cNvPr id="0" name=""/>
        <dsp:cNvSpPr/>
      </dsp:nvSpPr>
      <dsp:spPr>
        <a:xfrm>
          <a:off x="0" y="1210499"/>
          <a:ext cx="9604800" cy="351000"/>
        </a:xfrm>
        <a:prstGeom prst="roundRect">
          <a:avLst/>
        </a:prstGeom>
        <a:solidFill>
          <a:schemeClr val="accent2">
            <a:alpha val="90000"/>
            <a:hueOff val="0"/>
            <a:satOff val="0"/>
            <a:lumOff val="0"/>
            <a:alphaOff val="-1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500" b="1" kern="1200" cap="small" dirty="0" smtClean="0"/>
            <a:t>3. Entrata nel mercato del </a:t>
          </a:r>
          <a:r>
            <a:rPr lang="it-IT" sz="1500" b="1" kern="1200" cap="small" baseline="0" dirty="0" smtClean="0"/>
            <a:t>lavoro</a:t>
          </a:r>
          <a:r>
            <a:rPr lang="it-IT" sz="1500" b="1" kern="1200" cap="small" dirty="0" smtClean="0"/>
            <a:t>, percorso regolare 2 anni</a:t>
          </a:r>
          <a:endParaRPr lang="it-IT" sz="1500" b="1" kern="1200" cap="small" dirty="0"/>
        </a:p>
      </dsp:txBody>
      <dsp:txXfrm>
        <a:off x="17134" y="1227633"/>
        <a:ext cx="9570532" cy="316732"/>
      </dsp:txXfrm>
    </dsp:sp>
    <dsp:sp modelId="{3F39D319-3772-4CA6-9240-EA614ED800D5}">
      <dsp:nvSpPr>
        <dsp:cNvPr id="0" name=""/>
        <dsp:cNvSpPr/>
      </dsp:nvSpPr>
      <dsp:spPr>
        <a:xfrm>
          <a:off x="0" y="1561499"/>
          <a:ext cx="9604800" cy="2484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952" tIns="19050" rIns="106680" bIns="19050" numCol="1" spcCol="1270" anchor="t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it-IT" sz="1200" kern="1200" dirty="0" smtClean="0">
              <a:solidFill>
                <a:schemeClr val="bg1">
                  <a:lumMod val="65000"/>
                </a:schemeClr>
              </a:solidFill>
            </a:rPr>
            <a:t>0011</a:t>
          </a:r>
          <a:endParaRPr lang="it-IT" sz="1200" kern="1200" dirty="0">
            <a:solidFill>
              <a:schemeClr val="bg1">
                <a:lumMod val="65000"/>
              </a:schemeClr>
            </a:solidFill>
          </a:endParaRPr>
        </a:p>
      </dsp:txBody>
      <dsp:txXfrm>
        <a:off x="0" y="1561499"/>
        <a:ext cx="9604800" cy="248400"/>
      </dsp:txXfrm>
    </dsp:sp>
    <dsp:sp modelId="{86F8F966-EF66-41C7-BB3B-2171CCC2DAB3}">
      <dsp:nvSpPr>
        <dsp:cNvPr id="0" name=""/>
        <dsp:cNvSpPr/>
      </dsp:nvSpPr>
      <dsp:spPr>
        <a:xfrm>
          <a:off x="0" y="1809899"/>
          <a:ext cx="9604800" cy="351000"/>
        </a:xfrm>
        <a:prstGeom prst="roundRect">
          <a:avLst/>
        </a:prstGeom>
        <a:solidFill>
          <a:schemeClr val="accent2">
            <a:alpha val="90000"/>
            <a:hueOff val="0"/>
            <a:satOff val="0"/>
            <a:lumOff val="0"/>
            <a:alphaOff val="-1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500" b="1" kern="1200" cap="small" baseline="0" dirty="0" smtClean="0"/>
            <a:t>4. Entrata nel mercato del lavoro, percorso regolare 1 anno</a:t>
          </a:r>
          <a:endParaRPr lang="it-IT" sz="1500" b="1" kern="1200" cap="small" baseline="0" dirty="0"/>
        </a:p>
      </dsp:txBody>
      <dsp:txXfrm>
        <a:off x="17134" y="1827033"/>
        <a:ext cx="9570532" cy="316732"/>
      </dsp:txXfrm>
    </dsp:sp>
    <dsp:sp modelId="{CFD8C549-51BF-4E60-9474-0D521B175BBB}">
      <dsp:nvSpPr>
        <dsp:cNvPr id="0" name=""/>
        <dsp:cNvSpPr/>
      </dsp:nvSpPr>
      <dsp:spPr>
        <a:xfrm>
          <a:off x="0" y="2160899"/>
          <a:ext cx="9604800" cy="2484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952" tIns="19050" rIns="106680" bIns="19050" numCol="1" spcCol="1270" anchor="t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it-IT" sz="1200" kern="1200" dirty="0" smtClean="0">
              <a:solidFill>
                <a:schemeClr val="bg1">
                  <a:lumMod val="65000"/>
                </a:schemeClr>
              </a:solidFill>
            </a:rPr>
            <a:t>0001</a:t>
          </a:r>
          <a:endParaRPr lang="it-IT" sz="1200" kern="1200" dirty="0">
            <a:solidFill>
              <a:schemeClr val="bg1">
                <a:lumMod val="65000"/>
              </a:schemeClr>
            </a:solidFill>
          </a:endParaRPr>
        </a:p>
      </dsp:txBody>
      <dsp:txXfrm>
        <a:off x="0" y="2160899"/>
        <a:ext cx="9604800" cy="248400"/>
      </dsp:txXfrm>
    </dsp:sp>
    <dsp:sp modelId="{A2082D89-F573-4A1C-BED0-434DB39D636C}">
      <dsp:nvSpPr>
        <dsp:cNvPr id="0" name=""/>
        <dsp:cNvSpPr/>
      </dsp:nvSpPr>
      <dsp:spPr>
        <a:xfrm>
          <a:off x="0" y="2409299"/>
          <a:ext cx="9604800" cy="351000"/>
        </a:xfrm>
        <a:prstGeom prst="roundRect">
          <a:avLst/>
        </a:prstGeom>
        <a:solidFill>
          <a:schemeClr val="accent2">
            <a:alpha val="90000"/>
            <a:hueOff val="0"/>
            <a:satOff val="0"/>
            <a:lumOff val="0"/>
            <a:alphaOff val="-2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500" b="1" kern="1200" cap="small" baseline="0" dirty="0" smtClean="0"/>
            <a:t>5. Entrata nel mercato del lavoro, percorso alternato con formazione</a:t>
          </a:r>
          <a:endParaRPr lang="it-IT" sz="1500" b="1" kern="1200" cap="small" baseline="0" dirty="0"/>
        </a:p>
      </dsp:txBody>
      <dsp:txXfrm>
        <a:off x="17134" y="2426433"/>
        <a:ext cx="9570532" cy="316732"/>
      </dsp:txXfrm>
    </dsp:sp>
    <dsp:sp modelId="{238405C4-2F86-4163-889E-936CF91D2545}">
      <dsp:nvSpPr>
        <dsp:cNvPr id="0" name=""/>
        <dsp:cNvSpPr/>
      </dsp:nvSpPr>
      <dsp:spPr>
        <a:xfrm>
          <a:off x="0" y="2760299"/>
          <a:ext cx="9604800" cy="2484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952" tIns="19050" rIns="106680" bIns="19050" numCol="1" spcCol="1270" anchor="t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it-IT" sz="1200" kern="1200" dirty="0" smtClean="0">
              <a:solidFill>
                <a:schemeClr val="bg1">
                  <a:lumMod val="65000"/>
                </a:schemeClr>
              </a:solidFill>
              <a:effectLst/>
            </a:rPr>
            <a:t>0021; 0201; 0211; 0221; 2111; 2201; 2211; 2221</a:t>
          </a:r>
          <a:endParaRPr lang="it-IT" sz="1200" kern="1200" dirty="0">
            <a:solidFill>
              <a:schemeClr val="bg1">
                <a:lumMod val="65000"/>
              </a:schemeClr>
            </a:solidFill>
          </a:endParaRPr>
        </a:p>
      </dsp:txBody>
      <dsp:txXfrm>
        <a:off x="0" y="2760299"/>
        <a:ext cx="9604800" cy="248400"/>
      </dsp:txXfrm>
    </dsp:sp>
    <dsp:sp modelId="{BF59B8F9-0ECD-4EB1-B7A0-C684D16337F5}">
      <dsp:nvSpPr>
        <dsp:cNvPr id="0" name=""/>
        <dsp:cNvSpPr/>
      </dsp:nvSpPr>
      <dsp:spPr>
        <a:xfrm>
          <a:off x="0" y="3008699"/>
          <a:ext cx="9604800" cy="351000"/>
        </a:xfrm>
        <a:prstGeom prst="roundRect">
          <a:avLst/>
        </a:prstGeom>
        <a:solidFill>
          <a:schemeClr val="accent2">
            <a:alpha val="90000"/>
            <a:hueOff val="0"/>
            <a:satOff val="0"/>
            <a:lumOff val="0"/>
            <a:alphaOff val="-2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500" b="1" kern="1200" cap="small" baseline="0" dirty="0" smtClean="0"/>
            <a:t>6. Transito nel mercato del lavoro, percorso irregolare</a:t>
          </a:r>
          <a:endParaRPr lang="it-IT" sz="1500" b="1" kern="1200" cap="small" baseline="0" dirty="0"/>
        </a:p>
      </dsp:txBody>
      <dsp:txXfrm>
        <a:off x="17134" y="3025833"/>
        <a:ext cx="9570532" cy="316732"/>
      </dsp:txXfrm>
    </dsp:sp>
    <dsp:sp modelId="{507ED45E-78BC-4227-AD63-4AB1DC7749E9}">
      <dsp:nvSpPr>
        <dsp:cNvPr id="0" name=""/>
        <dsp:cNvSpPr/>
      </dsp:nvSpPr>
      <dsp:spPr>
        <a:xfrm>
          <a:off x="0" y="3359699"/>
          <a:ext cx="9604800" cy="2484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952" tIns="19050" rIns="106680" bIns="19050" numCol="1" spcCol="1270" anchor="t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it-IT" sz="1200" kern="1200" dirty="0" smtClean="0">
              <a:solidFill>
                <a:schemeClr val="bg1">
                  <a:lumMod val="65000"/>
                </a:schemeClr>
              </a:solidFill>
              <a:effectLst/>
            </a:rPr>
            <a:t>0010; 0100; 0101; 0110; 1000; 1100; 1101; 1110</a:t>
          </a:r>
          <a:endParaRPr lang="it-IT" sz="1200" kern="1200" dirty="0">
            <a:solidFill>
              <a:schemeClr val="bg1">
                <a:lumMod val="65000"/>
              </a:schemeClr>
            </a:solidFill>
          </a:endParaRPr>
        </a:p>
      </dsp:txBody>
      <dsp:txXfrm>
        <a:off x="0" y="3359699"/>
        <a:ext cx="9604800" cy="248400"/>
      </dsp:txXfrm>
    </dsp:sp>
    <dsp:sp modelId="{5C3A8CE6-3447-4F03-806D-7D24F7937999}">
      <dsp:nvSpPr>
        <dsp:cNvPr id="0" name=""/>
        <dsp:cNvSpPr/>
      </dsp:nvSpPr>
      <dsp:spPr>
        <a:xfrm>
          <a:off x="0" y="3608100"/>
          <a:ext cx="9604800" cy="351000"/>
        </a:xfrm>
        <a:prstGeom prst="roundRect">
          <a:avLst/>
        </a:prstGeom>
        <a:solidFill>
          <a:schemeClr val="accent2">
            <a:alpha val="90000"/>
            <a:hueOff val="0"/>
            <a:satOff val="0"/>
            <a:lumOff val="0"/>
            <a:alphaOff val="-3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500" b="1" kern="1200" cap="small" baseline="0" dirty="0" smtClean="0"/>
            <a:t>7. In formazione e alternanza lavoro</a:t>
          </a:r>
          <a:endParaRPr lang="it-IT" sz="1500" b="1" kern="1200" cap="small" baseline="0" dirty="0"/>
        </a:p>
      </dsp:txBody>
      <dsp:txXfrm>
        <a:off x="17134" y="3625234"/>
        <a:ext cx="9570532" cy="316732"/>
      </dsp:txXfrm>
    </dsp:sp>
    <dsp:sp modelId="{2EF84007-E45E-4F7B-A2DD-7FA85501A29B}">
      <dsp:nvSpPr>
        <dsp:cNvPr id="0" name=""/>
        <dsp:cNvSpPr/>
      </dsp:nvSpPr>
      <dsp:spPr>
        <a:xfrm>
          <a:off x="0" y="3959100"/>
          <a:ext cx="9604800" cy="2484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952" tIns="19050" rIns="106680" bIns="19050" numCol="1" spcCol="1270" anchor="t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it-IT" sz="1200" kern="1200" dirty="0" smtClean="0">
              <a:solidFill>
                <a:schemeClr val="bg1">
                  <a:lumMod val="65000"/>
                </a:schemeClr>
              </a:solidFill>
              <a:effectLst/>
            </a:rPr>
            <a:t>0012; 0112; 0212; 1102;  1112; 1120; 1121; 1122; 2110; 2112; 2210; 2212</a:t>
          </a:r>
          <a:endParaRPr lang="it-IT" sz="1200" kern="1200" dirty="0">
            <a:solidFill>
              <a:schemeClr val="bg1">
                <a:lumMod val="65000"/>
              </a:schemeClr>
            </a:solidFill>
          </a:endParaRPr>
        </a:p>
      </dsp:txBody>
      <dsp:txXfrm>
        <a:off x="0" y="3959100"/>
        <a:ext cx="9604800" cy="248400"/>
      </dsp:txXfrm>
    </dsp:sp>
    <dsp:sp modelId="{3FC258E9-0CDC-4A1C-B228-BDF88446F720}">
      <dsp:nvSpPr>
        <dsp:cNvPr id="0" name=""/>
        <dsp:cNvSpPr/>
      </dsp:nvSpPr>
      <dsp:spPr>
        <a:xfrm>
          <a:off x="0" y="4207500"/>
          <a:ext cx="9604800" cy="351000"/>
        </a:xfrm>
        <a:prstGeom prst="roundRect">
          <a:avLst/>
        </a:prstGeom>
        <a:solidFill>
          <a:schemeClr val="accent2">
            <a:alpha val="90000"/>
            <a:hueOff val="0"/>
            <a:satOff val="0"/>
            <a:lumOff val="0"/>
            <a:alphaOff val="-3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500" b="1" kern="1200" cap="small" baseline="0" dirty="0" smtClean="0"/>
            <a:t>8. In formazione</a:t>
          </a:r>
          <a:endParaRPr lang="it-IT" sz="1500" b="1" kern="1200" cap="small" baseline="0" dirty="0"/>
        </a:p>
      </dsp:txBody>
      <dsp:txXfrm>
        <a:off x="17134" y="4224634"/>
        <a:ext cx="9570532" cy="316732"/>
      </dsp:txXfrm>
    </dsp:sp>
    <dsp:sp modelId="{3BB738E6-1524-4BCD-B3D6-A94CF2576EAB}">
      <dsp:nvSpPr>
        <dsp:cNvPr id="0" name=""/>
        <dsp:cNvSpPr/>
      </dsp:nvSpPr>
      <dsp:spPr>
        <a:xfrm>
          <a:off x="0" y="4558500"/>
          <a:ext cx="9604800" cy="2484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952" tIns="19050" rIns="106680" bIns="19050" numCol="1" spcCol="1270" anchor="t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it-IT" sz="1200" kern="1200" dirty="0" smtClean="0">
              <a:solidFill>
                <a:schemeClr val="bg1">
                  <a:lumMod val="65000"/>
                </a:schemeClr>
              </a:solidFill>
              <a:effectLst/>
            </a:rPr>
            <a:t>0002; 0020; 0022; 0200; 0202; 0220; 0222; 2200; 2202; 2220; 2222</a:t>
          </a:r>
          <a:endParaRPr lang="it-IT" sz="1200" kern="1200" dirty="0">
            <a:solidFill>
              <a:schemeClr val="bg1">
                <a:lumMod val="65000"/>
              </a:schemeClr>
            </a:solidFill>
          </a:endParaRPr>
        </a:p>
      </dsp:txBody>
      <dsp:txXfrm>
        <a:off x="0" y="4558500"/>
        <a:ext cx="9604800" cy="248400"/>
      </dsp:txXfrm>
    </dsp:sp>
    <dsp:sp modelId="{FED1769E-BAB6-4DA4-8825-385EB64C3D02}">
      <dsp:nvSpPr>
        <dsp:cNvPr id="0" name=""/>
        <dsp:cNvSpPr/>
      </dsp:nvSpPr>
      <dsp:spPr>
        <a:xfrm>
          <a:off x="0" y="4806900"/>
          <a:ext cx="9604800" cy="351000"/>
        </a:xfrm>
        <a:prstGeom prst="roundRect">
          <a:avLst/>
        </a:prstGeom>
        <a:solidFill>
          <a:schemeClr val="accent2">
            <a:alpha val="90000"/>
            <a:hueOff val="0"/>
            <a:satOff val="0"/>
            <a:lumOff val="0"/>
            <a:alphaOff val="-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500" b="1" kern="1200" cap="small" baseline="0" dirty="0" smtClean="0"/>
            <a:t>9. Né in formazione, né nel mercato del lavoro</a:t>
          </a:r>
          <a:endParaRPr lang="it-IT" sz="1500" b="1" kern="1200" cap="small" baseline="0" dirty="0"/>
        </a:p>
      </dsp:txBody>
      <dsp:txXfrm>
        <a:off x="17134" y="4824034"/>
        <a:ext cx="9570532" cy="316732"/>
      </dsp:txXfrm>
    </dsp:sp>
    <dsp:sp modelId="{C5D75496-9E9A-4CA7-8DFE-CEE159AFD507}">
      <dsp:nvSpPr>
        <dsp:cNvPr id="0" name=""/>
        <dsp:cNvSpPr/>
      </dsp:nvSpPr>
      <dsp:spPr>
        <a:xfrm>
          <a:off x="0" y="5157900"/>
          <a:ext cx="9604800" cy="2484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952" tIns="19050" rIns="106680" bIns="19050" numCol="1" spcCol="1270" anchor="t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it-IT" sz="1200" kern="1200" dirty="0" smtClean="0">
              <a:solidFill>
                <a:schemeClr val="bg1">
                  <a:lumMod val="65000"/>
                </a:schemeClr>
              </a:solidFill>
            </a:rPr>
            <a:t>0000</a:t>
          </a:r>
          <a:endParaRPr lang="it-IT" sz="1200" kern="1200" dirty="0">
            <a:solidFill>
              <a:schemeClr val="bg1">
                <a:lumMod val="65000"/>
              </a:schemeClr>
            </a:solidFill>
          </a:endParaRPr>
        </a:p>
      </dsp:txBody>
      <dsp:txXfrm>
        <a:off x="0" y="5157900"/>
        <a:ext cx="9604800" cy="24840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4">
  <dgm:title val=""/>
  <dgm:desc val=""/>
  <dgm:catLst>
    <dgm:cat type="list" pri="13000"/>
    <dgm:cat type="picture" pri="26000"/>
    <dgm:cat type="pictureconvert" pri="26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216000" y="812520"/>
            <a:ext cx="7127280" cy="40089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r>
              <a:rPr lang="it-IT" sz="4400" b="0" strike="noStrike" spc="-1">
                <a:latin typeface="Arial"/>
              </a:rPr>
              <a:t>Fai clic per spostare la diapositiva</a:t>
            </a:r>
          </a:p>
        </p:txBody>
      </p:sp>
      <p:sp>
        <p:nvSpPr>
          <p:cNvPr id="118" name="PlaceHolder 2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r>
              <a:rPr lang="it-IT" sz="2000" b="0" strike="noStrike" spc="-1">
                <a:latin typeface="Arial"/>
              </a:rPr>
              <a:t>Fai clic per modificare il formato delle note</a:t>
            </a:r>
          </a:p>
        </p:txBody>
      </p:sp>
      <p:sp>
        <p:nvSpPr>
          <p:cNvPr id="119" name="PlaceHolder 3"/>
          <p:cNvSpPr>
            <a:spLocks noGrp="1"/>
          </p:cNvSpPr>
          <p:nvPr>
            <p:ph type="hdr"/>
          </p:nvPr>
        </p:nvSpPr>
        <p:spPr>
          <a:xfrm>
            <a:off x="0" y="0"/>
            <a:ext cx="3280680" cy="53424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r>
              <a:rPr lang="it-IT" sz="1400" b="0" strike="noStrike" spc="-1">
                <a:latin typeface="Times New Roman"/>
              </a:rPr>
              <a:t>&lt;intestazione&gt;</a:t>
            </a:r>
          </a:p>
        </p:txBody>
      </p:sp>
      <p:sp>
        <p:nvSpPr>
          <p:cNvPr id="120" name="PlaceHolder 4"/>
          <p:cNvSpPr>
            <a:spLocks noGrp="1"/>
          </p:cNvSpPr>
          <p:nvPr>
            <p:ph type="dt"/>
          </p:nvPr>
        </p:nvSpPr>
        <p:spPr>
          <a:xfrm>
            <a:off x="4278960" y="0"/>
            <a:ext cx="3280680" cy="53424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pPr algn="r"/>
            <a:r>
              <a:rPr lang="it-IT" sz="1400" b="0" strike="noStrike" spc="-1">
                <a:latin typeface="Times New Roman"/>
              </a:rPr>
              <a:t>&lt;data/ora&gt;</a:t>
            </a:r>
          </a:p>
        </p:txBody>
      </p:sp>
      <p:sp>
        <p:nvSpPr>
          <p:cNvPr id="121" name="PlaceHolder 5"/>
          <p:cNvSpPr>
            <a:spLocks noGrp="1"/>
          </p:cNvSpPr>
          <p:nvPr>
            <p:ph type="ftr"/>
          </p:nvPr>
        </p:nvSpPr>
        <p:spPr>
          <a:xfrm>
            <a:off x="0" y="10157400"/>
            <a:ext cx="3280680" cy="534240"/>
          </a:xfrm>
          <a:prstGeom prst="rect">
            <a:avLst/>
          </a:prstGeom>
        </p:spPr>
        <p:txBody>
          <a:bodyPr lIns="0" tIns="0" rIns="0" bIns="0" anchor="b">
            <a:noAutofit/>
          </a:bodyPr>
          <a:lstStyle/>
          <a:p>
            <a:r>
              <a:rPr lang="it-IT" sz="1400" b="0" strike="noStrike" spc="-1">
                <a:latin typeface="Times New Roman"/>
              </a:rPr>
              <a:t>&lt;piè di pagina&gt;</a:t>
            </a:r>
          </a:p>
        </p:txBody>
      </p:sp>
      <p:sp>
        <p:nvSpPr>
          <p:cNvPr id="122" name="PlaceHolder 6"/>
          <p:cNvSpPr>
            <a:spLocks noGrp="1"/>
          </p:cNvSpPr>
          <p:nvPr>
            <p:ph type="sldNum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</p:spPr>
        <p:txBody>
          <a:bodyPr lIns="0" tIns="0" rIns="0" bIns="0" anchor="b">
            <a:noAutofit/>
          </a:bodyPr>
          <a:lstStyle/>
          <a:p>
            <a:pPr algn="r"/>
            <a:fld id="{A5A58A51-C616-4F49-90AD-CE494A7FA1D4}" type="slidenum">
              <a:rPr lang="it-IT" sz="1400" b="0" strike="noStrike" spc="-1">
                <a:latin typeface="Times New Roman"/>
              </a:rPr>
              <a:t>‹N›</a:t>
            </a:fld>
            <a:endParaRPr lang="it-IT" sz="14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0343337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4813" cy="3084513"/>
          </a:xfrm>
          <a:prstGeom prst="rect">
            <a:avLst/>
          </a:prstGeom>
        </p:spPr>
      </p:sp>
      <p:sp>
        <p:nvSpPr>
          <p:cNvPr id="218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4600" cy="359856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endParaRPr lang="it-IT" sz="2000" b="0" strike="noStrike" spc="-1">
              <a:latin typeface="Arial"/>
            </a:endParaRPr>
          </a:p>
        </p:txBody>
      </p:sp>
      <p:sp>
        <p:nvSpPr>
          <p:cNvPr id="219" name="CustomShape 3"/>
          <p:cNvSpPr/>
          <p:nvPr/>
        </p:nvSpPr>
        <p:spPr>
          <a:xfrm>
            <a:off x="3884760" y="8685360"/>
            <a:ext cx="2970000" cy="4568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b">
            <a:noAutofit/>
          </a:bodyPr>
          <a:lstStyle/>
          <a:p>
            <a:pPr algn="r">
              <a:lnSpc>
                <a:spcPct val="100000"/>
              </a:lnSpc>
            </a:pPr>
            <a:fld id="{ACDD62D0-3F7C-4615-8439-F46AA774140B}" type="slidenum">
              <a:rPr lang="it-IT" sz="1200" b="0" strike="noStrike" spc="-1">
                <a:solidFill>
                  <a:srgbClr val="000000"/>
                </a:solidFill>
                <a:latin typeface="+mn-lt"/>
                <a:ea typeface="+mn-ea"/>
              </a:rPr>
              <a:t>1</a:t>
            </a:fld>
            <a:endParaRPr lang="it-IT" sz="1200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55612804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" name="CustomShape 1"/>
          <p:cNvSpPr/>
          <p:nvPr/>
        </p:nvSpPr>
        <p:spPr>
          <a:xfrm>
            <a:off x="3884760" y="8685360"/>
            <a:ext cx="2970000" cy="4568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b">
            <a:noAutofit/>
          </a:bodyPr>
          <a:lstStyle/>
          <a:p>
            <a:pPr algn="r">
              <a:lnSpc>
                <a:spcPct val="100000"/>
              </a:lnSpc>
            </a:pPr>
            <a:fld id="{B4961718-19F5-48EA-AAA8-CFB07D289A2A}" type="slidenum">
              <a:rPr lang="it-IT" sz="1200" b="0" strike="noStrike" spc="-1">
                <a:solidFill>
                  <a:srgbClr val="000000"/>
                </a:solidFill>
                <a:latin typeface="Arial"/>
                <a:ea typeface="ＭＳ Ｐゴシック"/>
              </a:rPr>
              <a:t>10</a:t>
            </a:fld>
            <a:endParaRPr lang="it-IT" sz="1200" b="0" strike="noStrike" spc="-1">
              <a:latin typeface="Arial"/>
            </a:endParaRPr>
          </a:p>
        </p:txBody>
      </p:sp>
      <p:sp>
        <p:nvSpPr>
          <p:cNvPr id="251" name="PlaceHolder 2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4813" cy="3084513"/>
          </a:xfrm>
          <a:prstGeom prst="rect">
            <a:avLst/>
          </a:prstGeom>
        </p:spPr>
      </p:sp>
      <p:sp>
        <p:nvSpPr>
          <p:cNvPr id="252" name="PlaceHolder 3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4600" cy="359856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endParaRPr lang="it-IT" sz="2000" b="0" strike="noStrike" spc="-1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37860915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CustomShape 1"/>
          <p:cNvSpPr/>
          <p:nvPr/>
        </p:nvSpPr>
        <p:spPr>
          <a:xfrm>
            <a:off x="3884760" y="8685360"/>
            <a:ext cx="2970000" cy="4568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b">
            <a:noAutofit/>
          </a:bodyPr>
          <a:lstStyle/>
          <a:p>
            <a:pPr algn="r">
              <a:lnSpc>
                <a:spcPct val="100000"/>
              </a:lnSpc>
            </a:pPr>
            <a:fld id="{5CF0D826-A09B-4068-8E41-D5EFEE9FDF46}" type="slidenum">
              <a:rPr lang="it-IT" sz="1200" b="0" strike="noStrike" spc="-1">
                <a:solidFill>
                  <a:srgbClr val="000000"/>
                </a:solidFill>
                <a:latin typeface="Arial"/>
                <a:ea typeface="ＭＳ Ｐゴシック"/>
              </a:rPr>
              <a:t>11</a:t>
            </a:fld>
            <a:endParaRPr lang="it-IT" sz="1200" b="0" strike="noStrike" spc="-1">
              <a:latin typeface="Arial"/>
            </a:endParaRPr>
          </a:p>
        </p:txBody>
      </p:sp>
      <p:sp>
        <p:nvSpPr>
          <p:cNvPr id="245" name="PlaceHolder 2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4813" cy="3084513"/>
          </a:xfrm>
          <a:prstGeom prst="rect">
            <a:avLst/>
          </a:prstGeom>
        </p:spPr>
      </p:sp>
      <p:sp>
        <p:nvSpPr>
          <p:cNvPr id="246" name="PlaceHolder 3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4600" cy="359856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endParaRPr lang="it-IT" sz="2000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61576362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CustomShape 1"/>
          <p:cNvSpPr/>
          <p:nvPr/>
        </p:nvSpPr>
        <p:spPr>
          <a:xfrm>
            <a:off x="3884760" y="8685360"/>
            <a:ext cx="2970000" cy="4568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b">
            <a:noAutofit/>
          </a:bodyPr>
          <a:lstStyle/>
          <a:p>
            <a:pPr algn="r">
              <a:lnSpc>
                <a:spcPct val="100000"/>
              </a:lnSpc>
            </a:pPr>
            <a:fld id="{96969CDC-23F5-42E5-A8FE-567EAF9565DF}" type="slidenum">
              <a:rPr lang="it-IT" sz="1200" b="0" strike="noStrike" spc="-1">
                <a:solidFill>
                  <a:srgbClr val="000000"/>
                </a:solidFill>
                <a:latin typeface="Arial"/>
                <a:ea typeface="ＭＳ Ｐゴシック"/>
              </a:rPr>
              <a:t>12</a:t>
            </a:fld>
            <a:endParaRPr lang="it-IT" sz="1200" b="0" strike="noStrike" spc="-1">
              <a:latin typeface="Arial"/>
            </a:endParaRPr>
          </a:p>
        </p:txBody>
      </p:sp>
      <p:sp>
        <p:nvSpPr>
          <p:cNvPr id="248" name="PlaceHolder 2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4813" cy="3084513"/>
          </a:xfrm>
          <a:prstGeom prst="rect">
            <a:avLst/>
          </a:prstGeom>
        </p:spPr>
      </p:sp>
      <p:sp>
        <p:nvSpPr>
          <p:cNvPr id="249" name="PlaceHolder 3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4600" cy="359856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endParaRPr lang="it-IT" sz="2000" b="0" strike="noStrike" spc="-1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17025303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" name="CustomShape 1"/>
          <p:cNvSpPr/>
          <p:nvPr/>
        </p:nvSpPr>
        <p:spPr>
          <a:xfrm>
            <a:off x="3884760" y="8685360"/>
            <a:ext cx="2970000" cy="4568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b">
            <a:noAutofit/>
          </a:bodyPr>
          <a:lstStyle/>
          <a:p>
            <a:pPr algn="r">
              <a:lnSpc>
                <a:spcPct val="100000"/>
              </a:lnSpc>
            </a:pPr>
            <a:fld id="{B4961718-19F5-48EA-AAA8-CFB07D289A2A}" type="slidenum">
              <a:rPr lang="it-IT" sz="1200" b="0" strike="noStrike" spc="-1">
                <a:solidFill>
                  <a:srgbClr val="000000"/>
                </a:solidFill>
                <a:latin typeface="Arial"/>
                <a:ea typeface="ＭＳ Ｐゴシック"/>
              </a:rPr>
              <a:t>13</a:t>
            </a:fld>
            <a:endParaRPr lang="it-IT" sz="1200" b="0" strike="noStrike" spc="-1">
              <a:latin typeface="Arial"/>
            </a:endParaRPr>
          </a:p>
        </p:txBody>
      </p:sp>
      <p:sp>
        <p:nvSpPr>
          <p:cNvPr id="251" name="PlaceHolder 2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4813" cy="3084513"/>
          </a:xfrm>
          <a:prstGeom prst="rect">
            <a:avLst/>
          </a:prstGeom>
        </p:spPr>
      </p:sp>
      <p:sp>
        <p:nvSpPr>
          <p:cNvPr id="252" name="PlaceHolder 3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4600" cy="359856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sz="2000" b="0" i="1" strike="noStrike" spc="-1" dirty="0" smtClean="0">
                <a:latin typeface="+mn-lt"/>
              </a:rPr>
              <a:t>Vanno indagati </a:t>
            </a:r>
            <a:r>
              <a:rPr lang="it-IT" sz="2000" i="1" spc="-1" dirty="0" smtClean="0">
                <a:latin typeface="+mn-lt"/>
              </a:rPr>
              <a:t>i d</a:t>
            </a:r>
            <a:r>
              <a:rPr lang="it-IT" sz="2000" b="0" i="1" strike="noStrike" spc="-1" dirty="0" smtClean="0">
                <a:latin typeface="+mn-lt"/>
              </a:rPr>
              <a:t>iversi elementi che possono guidare o condizionare i  percorsi formativi professionali </a:t>
            </a:r>
          </a:p>
          <a:p>
            <a:endParaRPr lang="it-IT" sz="2000" b="0" strike="noStrike" spc="-1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47988884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" name="CustomShape 1"/>
          <p:cNvSpPr/>
          <p:nvPr/>
        </p:nvSpPr>
        <p:spPr>
          <a:xfrm>
            <a:off x="3884760" y="8685360"/>
            <a:ext cx="2970000" cy="4568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b">
            <a:noAutofit/>
          </a:bodyPr>
          <a:lstStyle/>
          <a:p>
            <a:pPr algn="r">
              <a:lnSpc>
                <a:spcPct val="100000"/>
              </a:lnSpc>
            </a:pPr>
            <a:fld id="{93B4F81C-63FE-4372-9DAD-75FDD8E98E95}" type="slidenum">
              <a:rPr lang="it-IT" sz="1200" b="0" strike="noStrike" spc="-1">
                <a:solidFill>
                  <a:srgbClr val="000000"/>
                </a:solidFill>
                <a:latin typeface="Arial"/>
                <a:ea typeface="ＭＳ Ｐゴシック"/>
              </a:rPr>
              <a:t>14</a:t>
            </a:fld>
            <a:endParaRPr lang="it-IT" sz="1200" b="0" strike="noStrike" spc="-1">
              <a:latin typeface="Arial"/>
            </a:endParaRPr>
          </a:p>
        </p:txBody>
      </p:sp>
      <p:sp>
        <p:nvSpPr>
          <p:cNvPr id="254" name="PlaceHolder 2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4813" cy="3084513"/>
          </a:xfrm>
          <a:prstGeom prst="rect">
            <a:avLst/>
          </a:prstGeom>
        </p:spPr>
      </p:sp>
      <p:sp>
        <p:nvSpPr>
          <p:cNvPr id="255" name="PlaceHolder 3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4600" cy="359856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endParaRPr lang="it-IT" sz="2000" b="0" strike="noStrike" spc="-1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75430080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" name="CustomShape 1"/>
          <p:cNvSpPr/>
          <p:nvPr/>
        </p:nvSpPr>
        <p:spPr>
          <a:xfrm>
            <a:off x="3884760" y="8685360"/>
            <a:ext cx="2970000" cy="4568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b">
            <a:noAutofit/>
          </a:bodyPr>
          <a:lstStyle/>
          <a:p>
            <a:pPr algn="r">
              <a:lnSpc>
                <a:spcPct val="100000"/>
              </a:lnSpc>
            </a:pPr>
            <a:fld id="{0ADFFEB8-4816-4FF9-9B10-5710384091ED}" type="slidenum">
              <a:rPr lang="it-IT" sz="1200" b="0" strike="noStrike" spc="-1">
                <a:solidFill>
                  <a:srgbClr val="000000"/>
                </a:solidFill>
                <a:latin typeface="Arial"/>
                <a:ea typeface="ＭＳ Ｐゴシック"/>
              </a:rPr>
              <a:t>15</a:t>
            </a:fld>
            <a:endParaRPr lang="it-IT" sz="1200" b="0" strike="noStrike" spc="-1">
              <a:latin typeface="Arial"/>
            </a:endParaRPr>
          </a:p>
        </p:txBody>
      </p:sp>
      <p:sp>
        <p:nvSpPr>
          <p:cNvPr id="257" name="PlaceHolder 2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4813" cy="3084513"/>
          </a:xfrm>
          <a:prstGeom prst="rect">
            <a:avLst/>
          </a:prstGeom>
        </p:spPr>
      </p:sp>
      <p:sp>
        <p:nvSpPr>
          <p:cNvPr id="258" name="PlaceHolder 3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4600" cy="359856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endParaRPr lang="it-IT" sz="2000" b="0" strike="noStrike" spc="-1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94575563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" name="CustomShape 1"/>
          <p:cNvSpPr/>
          <p:nvPr/>
        </p:nvSpPr>
        <p:spPr>
          <a:xfrm>
            <a:off x="3884760" y="8685360"/>
            <a:ext cx="2970000" cy="4568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b">
            <a:noAutofit/>
          </a:bodyPr>
          <a:lstStyle/>
          <a:p>
            <a:pPr algn="r">
              <a:lnSpc>
                <a:spcPct val="100000"/>
              </a:lnSpc>
            </a:pPr>
            <a:fld id="{5DCDED51-EAB5-4F0A-92F4-E7072B1207E5}" type="slidenum">
              <a:rPr lang="it-IT" sz="1200" b="0" strike="noStrike" spc="-1">
                <a:solidFill>
                  <a:srgbClr val="000000"/>
                </a:solidFill>
                <a:latin typeface="Arial"/>
                <a:ea typeface="ＭＳ Ｐゴシック"/>
              </a:rPr>
              <a:t>16</a:t>
            </a:fld>
            <a:endParaRPr lang="it-IT" sz="1200" b="0" strike="noStrike" spc="-1">
              <a:latin typeface="Arial"/>
            </a:endParaRPr>
          </a:p>
        </p:txBody>
      </p:sp>
      <p:sp>
        <p:nvSpPr>
          <p:cNvPr id="260" name="PlaceHolder 2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4813" cy="3084513"/>
          </a:xfrm>
          <a:prstGeom prst="rect">
            <a:avLst/>
          </a:prstGeom>
        </p:spPr>
      </p:sp>
      <p:sp>
        <p:nvSpPr>
          <p:cNvPr id="261" name="PlaceHolder 3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4600" cy="359856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endParaRPr lang="it-IT" sz="2000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73979882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CustomShape 1"/>
          <p:cNvSpPr/>
          <p:nvPr/>
        </p:nvSpPr>
        <p:spPr>
          <a:xfrm>
            <a:off x="3884760" y="8685360"/>
            <a:ext cx="2970000" cy="4568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b">
            <a:noAutofit/>
          </a:bodyPr>
          <a:lstStyle/>
          <a:p>
            <a:pPr algn="r">
              <a:lnSpc>
                <a:spcPct val="100000"/>
              </a:lnSpc>
            </a:pPr>
            <a:fld id="{7FDF96F0-4D85-49EA-AE48-9436D9897D59}" type="slidenum">
              <a:rPr lang="it-IT" sz="1200" b="0" strike="noStrike" spc="-1">
                <a:solidFill>
                  <a:srgbClr val="000000"/>
                </a:solidFill>
                <a:latin typeface="Arial"/>
                <a:ea typeface="ＭＳ Ｐゴシック"/>
              </a:rPr>
              <a:t>2</a:t>
            </a:fld>
            <a:endParaRPr lang="it-IT" sz="1200" b="0" strike="noStrike" spc="-1">
              <a:latin typeface="Arial"/>
            </a:endParaRPr>
          </a:p>
        </p:txBody>
      </p:sp>
      <p:sp>
        <p:nvSpPr>
          <p:cNvPr id="221" name="PlaceHolder 2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4813" cy="3084513"/>
          </a:xfrm>
          <a:prstGeom prst="rect">
            <a:avLst/>
          </a:prstGeom>
        </p:spPr>
      </p:sp>
      <p:sp>
        <p:nvSpPr>
          <p:cNvPr id="222" name="PlaceHolder 3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4600" cy="359856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endParaRPr lang="it-IT" sz="2000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18141279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CustomShape 1"/>
          <p:cNvSpPr/>
          <p:nvPr/>
        </p:nvSpPr>
        <p:spPr>
          <a:xfrm>
            <a:off x="3884760" y="8685360"/>
            <a:ext cx="2970000" cy="4568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b">
            <a:noAutofit/>
          </a:bodyPr>
          <a:lstStyle/>
          <a:p>
            <a:pPr algn="r">
              <a:lnSpc>
                <a:spcPct val="100000"/>
              </a:lnSpc>
            </a:pPr>
            <a:fld id="{FE3214DF-35AB-486C-82CC-F03FDAF5E173}" type="slidenum">
              <a:rPr lang="it-IT" sz="1200" b="0" strike="noStrike" spc="-1">
                <a:solidFill>
                  <a:srgbClr val="000000"/>
                </a:solidFill>
                <a:latin typeface="Arial"/>
                <a:ea typeface="ＭＳ Ｐゴシック"/>
              </a:rPr>
              <a:t>3</a:t>
            </a:fld>
            <a:endParaRPr lang="it-IT" sz="1200" b="0" strike="noStrike" spc="-1">
              <a:latin typeface="Arial"/>
            </a:endParaRPr>
          </a:p>
        </p:txBody>
      </p:sp>
      <p:sp>
        <p:nvSpPr>
          <p:cNvPr id="224" name="PlaceHolder 2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4813" cy="3084513"/>
          </a:xfrm>
          <a:prstGeom prst="rect">
            <a:avLst/>
          </a:prstGeom>
        </p:spPr>
      </p:sp>
      <p:sp>
        <p:nvSpPr>
          <p:cNvPr id="225" name="PlaceHolder 3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4600" cy="359856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endParaRPr lang="it-IT" sz="2000" b="0" strike="noStrike" spc="-1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68105010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CustomShape 1"/>
          <p:cNvSpPr/>
          <p:nvPr/>
        </p:nvSpPr>
        <p:spPr>
          <a:xfrm>
            <a:off x="3884760" y="8685360"/>
            <a:ext cx="2970000" cy="456840"/>
          </a:xfrm>
          <a:prstGeom prst="rect">
            <a:avLst/>
          </a:prstGeom>
          <a:noFill/>
          <a:ln>
            <a:noFill/>
          </a:ln>
        </p:spPr>
        <p:style>
          <a:lnRef idx="2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b">
            <a:noAutofit/>
          </a:bodyPr>
          <a:lstStyle/>
          <a:p>
            <a:pPr algn="r">
              <a:lnSpc>
                <a:spcPct val="100000"/>
              </a:lnSpc>
            </a:pPr>
            <a:fld id="{1884C03B-02E8-4153-9B4C-835A52F1730E}" type="slidenum">
              <a:rPr lang="it-IT" sz="1200" b="0" strike="noStrike" spc="-1">
                <a:solidFill>
                  <a:srgbClr val="000000"/>
                </a:solidFill>
                <a:latin typeface="Arial"/>
                <a:ea typeface="ＭＳ Ｐゴシック"/>
              </a:rPr>
              <a:t>4</a:t>
            </a:fld>
            <a:endParaRPr lang="it-IT" sz="1200" b="0" strike="noStrike" spc="-1">
              <a:latin typeface="Arial"/>
            </a:endParaRPr>
          </a:p>
        </p:txBody>
      </p:sp>
      <p:sp>
        <p:nvSpPr>
          <p:cNvPr id="227" name="PlaceHolder 2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4813" cy="3084513"/>
          </a:xfrm>
          <a:prstGeom prst="rect">
            <a:avLst/>
          </a:prstGeom>
        </p:spPr>
      </p:sp>
      <p:sp>
        <p:nvSpPr>
          <p:cNvPr id="228" name="PlaceHolder 3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4600" cy="359856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sz="2000" b="0" strike="noStrike" spc="-1" dirty="0" smtClean="0">
                <a:solidFill>
                  <a:srgbClr val="000000"/>
                </a:solidFill>
                <a:highlight>
                  <a:srgbClr val="FFFFFF"/>
                </a:highlight>
                <a:latin typeface="+mn-lt"/>
                <a:ea typeface="Times New Roman"/>
              </a:rPr>
              <a:t>I segnali considerati possono essere distinti in segnali diretti (lavoro, studio, redditi di varia natura; </a:t>
            </a:r>
            <a:r>
              <a:rPr lang="it-IT" sz="2000" b="0" i="1" strike="noStrike" spc="-1" dirty="0" smtClean="0">
                <a:solidFill>
                  <a:srgbClr val="000000"/>
                </a:solidFill>
                <a:highlight>
                  <a:srgbClr val="FFFFFF"/>
                </a:highlight>
                <a:latin typeface="+mn-lt"/>
                <a:ea typeface="Times New Roman"/>
              </a:rPr>
              <a:t>in prospettiva anche titolarità di un contratto d’affitto ad uso abitativo</a:t>
            </a:r>
            <a:r>
              <a:rPr lang="it-IT" sz="2000" b="0" strike="noStrike" spc="-1" dirty="0" smtClean="0">
                <a:solidFill>
                  <a:srgbClr val="000000"/>
                </a:solidFill>
                <a:highlight>
                  <a:srgbClr val="FFFFFF"/>
                </a:highlight>
                <a:latin typeface="+mn-lt"/>
                <a:ea typeface="Times New Roman"/>
              </a:rPr>
              <a:t>) o indiretti (titolarità di una pensione, presenza in dichiarazioni fiscali in qualità di familiare a carico, titolarità di proprietà di auto e linea telefonica; </a:t>
            </a:r>
            <a:r>
              <a:rPr lang="it-IT" sz="2000" b="0" i="1" strike="noStrike" spc="-1" dirty="0" smtClean="0">
                <a:solidFill>
                  <a:srgbClr val="000000"/>
                </a:solidFill>
                <a:highlight>
                  <a:srgbClr val="FFFFFF"/>
                </a:highlight>
                <a:latin typeface="+mn-lt"/>
                <a:ea typeface="Times New Roman"/>
              </a:rPr>
              <a:t>in prospettiva: titolarità di proprietà immobiliare e acquisto di un immobile, titolarità di altri tipi di utenze – gas e luce</a:t>
            </a:r>
            <a:r>
              <a:rPr lang="it-IT" sz="2000" b="0" strike="noStrike" spc="-1" dirty="0" smtClean="0">
                <a:solidFill>
                  <a:srgbClr val="000000"/>
                </a:solidFill>
                <a:highlight>
                  <a:srgbClr val="FFFFFF"/>
                </a:highlight>
                <a:latin typeface="+mn-lt"/>
                <a:ea typeface="Times New Roman"/>
              </a:rPr>
              <a:t>).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sz="2000" b="0" strike="noStrike" spc="-1" dirty="0" smtClean="0">
                <a:solidFill>
                  <a:srgbClr val="000000"/>
                </a:solidFill>
                <a:highlight>
                  <a:srgbClr val="FFFFFF"/>
                </a:highlight>
                <a:latin typeface="+mn-lt"/>
              </a:rPr>
              <a:t>Dati </a:t>
            </a:r>
            <a:r>
              <a:rPr lang="it-IT" sz="2000" b="0" strike="noStrike" spc="-1" dirty="0" err="1" smtClean="0">
                <a:solidFill>
                  <a:srgbClr val="000000"/>
                </a:solidFill>
                <a:highlight>
                  <a:srgbClr val="FFFFFF"/>
                </a:highlight>
                <a:latin typeface="+mn-lt"/>
              </a:rPr>
              <a:t>pseudonimizzati</a:t>
            </a:r>
            <a:r>
              <a:rPr lang="it-IT" sz="2000" b="0" strike="noStrike" spc="-1" dirty="0" smtClean="0">
                <a:solidFill>
                  <a:srgbClr val="000000"/>
                </a:solidFill>
                <a:highlight>
                  <a:srgbClr val="FFFFFF"/>
                </a:highlight>
                <a:latin typeface="+mn-lt"/>
              </a:rPr>
              <a:t>,</a:t>
            </a:r>
            <a:r>
              <a:rPr lang="it-IT" sz="2000" b="0" strike="noStrike" spc="-1" baseline="0" dirty="0" smtClean="0">
                <a:solidFill>
                  <a:srgbClr val="000000"/>
                </a:solidFill>
                <a:highlight>
                  <a:srgbClr val="FFFFFF"/>
                </a:highlight>
                <a:latin typeface="+mn-lt"/>
              </a:rPr>
              <a:t> nel rispetto della privacy</a:t>
            </a:r>
            <a:endParaRPr lang="it-IT" sz="2000" b="0" strike="noStrike" spc="-1" dirty="0" smtClean="0">
              <a:latin typeface="+mn-lt"/>
            </a:endParaRPr>
          </a:p>
          <a:p>
            <a:endParaRPr lang="it-IT" sz="2000" b="0" strike="noStrike" spc="-1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78152525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CustomShape 1"/>
          <p:cNvSpPr/>
          <p:nvPr/>
        </p:nvSpPr>
        <p:spPr>
          <a:xfrm>
            <a:off x="3884760" y="8685360"/>
            <a:ext cx="2970000" cy="4568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b">
            <a:noAutofit/>
          </a:bodyPr>
          <a:lstStyle/>
          <a:p>
            <a:pPr algn="r">
              <a:lnSpc>
                <a:spcPct val="100000"/>
              </a:lnSpc>
            </a:pPr>
            <a:fld id="{EFEEDB4B-016B-47EC-A093-05A0F0914FB2}" type="slidenum">
              <a:rPr lang="it-IT" sz="1200" b="0" strike="noStrike" spc="-1">
                <a:solidFill>
                  <a:srgbClr val="000000"/>
                </a:solidFill>
                <a:latin typeface="Arial"/>
                <a:ea typeface="ＭＳ Ｐゴシック"/>
              </a:rPr>
              <a:t>5</a:t>
            </a:fld>
            <a:endParaRPr lang="it-IT" sz="1200" b="0" strike="noStrike" spc="-1">
              <a:latin typeface="Arial"/>
            </a:endParaRPr>
          </a:p>
        </p:txBody>
      </p:sp>
      <p:sp>
        <p:nvSpPr>
          <p:cNvPr id="230" name="PlaceHolder 2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4813" cy="3084513"/>
          </a:xfrm>
          <a:prstGeom prst="rect">
            <a:avLst/>
          </a:prstGeom>
        </p:spPr>
      </p:sp>
      <p:sp>
        <p:nvSpPr>
          <p:cNvPr id="231" name="PlaceHolder 3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4600" cy="359856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endParaRPr lang="it-IT" sz="2000" b="0" strike="noStrike" spc="-1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01608516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CustomShape 1"/>
          <p:cNvSpPr/>
          <p:nvPr/>
        </p:nvSpPr>
        <p:spPr>
          <a:xfrm>
            <a:off x="3884760" y="8685360"/>
            <a:ext cx="2970000" cy="4568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b">
            <a:noAutofit/>
          </a:bodyPr>
          <a:lstStyle/>
          <a:p>
            <a:pPr algn="r">
              <a:lnSpc>
                <a:spcPct val="100000"/>
              </a:lnSpc>
            </a:pPr>
            <a:fld id="{9B02007C-CA40-4E9D-B47F-016C027D9481}" type="slidenum">
              <a:rPr lang="it-IT" sz="1200" b="0" strike="noStrike" spc="-1">
                <a:solidFill>
                  <a:srgbClr val="000000"/>
                </a:solidFill>
                <a:latin typeface="Arial"/>
                <a:ea typeface="ＭＳ Ｐゴシック"/>
              </a:rPr>
              <a:t>6</a:t>
            </a:fld>
            <a:endParaRPr lang="it-IT" sz="1200" b="0" strike="noStrike" spc="-1">
              <a:latin typeface="Arial"/>
            </a:endParaRPr>
          </a:p>
        </p:txBody>
      </p:sp>
      <p:sp>
        <p:nvSpPr>
          <p:cNvPr id="233" name="PlaceHolder 2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4813" cy="3084513"/>
          </a:xfrm>
          <a:prstGeom prst="rect">
            <a:avLst/>
          </a:prstGeom>
        </p:spPr>
      </p:sp>
      <p:sp>
        <p:nvSpPr>
          <p:cNvPr id="234" name="PlaceHolder 3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4600" cy="359856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pPr marL="216000" indent="-215640">
              <a:lnSpc>
                <a:spcPct val="100000"/>
              </a:lnSpc>
            </a:pPr>
            <a:r>
              <a:rPr lang="it-IT" sz="1200" b="0" strike="noStrike" spc="-1" dirty="0">
                <a:solidFill>
                  <a:srgbClr val="000000"/>
                </a:solidFill>
                <a:latin typeface="+mn-lt"/>
                <a:ea typeface="+mn-ea"/>
              </a:rPr>
              <a:t>La quota di </a:t>
            </a:r>
            <a:r>
              <a:rPr lang="it-IT" sz="1200" b="0" i="1" strike="noStrike" spc="-1" dirty="0" err="1">
                <a:solidFill>
                  <a:srgbClr val="000000"/>
                </a:solidFill>
                <a:latin typeface="+mn-lt"/>
                <a:ea typeface="+mn-ea"/>
              </a:rPr>
              <a:t>early-school-leavers</a:t>
            </a:r>
            <a:r>
              <a:rPr lang="it-IT" sz="1200" b="0" strike="noStrike" spc="-1" dirty="0">
                <a:solidFill>
                  <a:srgbClr val="000000"/>
                </a:solidFill>
                <a:latin typeface="+mn-lt"/>
                <a:ea typeface="+mn-ea"/>
              </a:rPr>
              <a:t> è rilevante ma in tendenziale declino; infatti, in Italia la percentuale di giovani di età compresa tra i 18 e i 24 anni che non possiedono alcun titolo secondario superiore è scesa dal 25% inizio degli anni 2000 al 13,5% nel 2019. Nel 2012 era pari al 17,3%. In Aida è il 15,7</a:t>
            </a:r>
            <a:r>
              <a:rPr lang="it-IT" sz="1200" b="0" strike="noStrike" spc="-1" dirty="0" smtClean="0">
                <a:solidFill>
                  <a:srgbClr val="000000"/>
                </a:solidFill>
                <a:latin typeface="+mn-lt"/>
                <a:ea typeface="+mn-ea"/>
              </a:rPr>
              <a:t>%</a:t>
            </a:r>
          </a:p>
          <a:p>
            <a:pPr marL="216000" indent="-215640">
              <a:lnSpc>
                <a:spcPct val="100000"/>
              </a:lnSpc>
            </a:pPr>
            <a:endParaRPr lang="it-IT" sz="1200" b="0" strike="noStrike" spc="-1" dirty="0" smtClean="0">
              <a:solidFill>
                <a:srgbClr val="000000"/>
              </a:solidFill>
              <a:latin typeface="+mn-lt"/>
              <a:ea typeface="+mn-ea"/>
            </a:endParaRPr>
          </a:p>
          <a:p>
            <a:pPr marL="216000" indent="-215640">
              <a:lnSpc>
                <a:spcPct val="100000"/>
              </a:lnSpc>
            </a:pPr>
            <a:r>
              <a:rPr lang="it-IT" sz="1200" b="0" strike="noStrike" spc="-1" dirty="0" smtClean="0">
                <a:solidFill>
                  <a:srgbClr val="000000"/>
                </a:solidFill>
                <a:latin typeface="+mn-lt"/>
                <a:ea typeface="+mn-ea"/>
              </a:rPr>
              <a:t>Fonte</a:t>
            </a:r>
            <a:r>
              <a:rPr lang="it-IT" sz="1200" b="0" strike="noStrike" spc="-1" baseline="0" dirty="0" smtClean="0">
                <a:solidFill>
                  <a:srgbClr val="000000"/>
                </a:solidFill>
                <a:latin typeface="+mn-lt"/>
                <a:ea typeface="+mn-ea"/>
              </a:rPr>
              <a:t> amministrativa copertura totale e non campionaria: valore importante!</a:t>
            </a:r>
            <a:endParaRPr lang="it-IT" sz="1200" b="0" strike="noStrike" spc="-1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24300900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CustomShape 1"/>
          <p:cNvSpPr/>
          <p:nvPr/>
        </p:nvSpPr>
        <p:spPr>
          <a:xfrm>
            <a:off x="3884760" y="8685360"/>
            <a:ext cx="2970000" cy="4568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b">
            <a:noAutofit/>
          </a:bodyPr>
          <a:lstStyle/>
          <a:p>
            <a:pPr algn="r">
              <a:lnSpc>
                <a:spcPct val="100000"/>
              </a:lnSpc>
            </a:pPr>
            <a:fld id="{8437200C-B4A5-4656-9A1E-4C118D4FC556}" type="slidenum">
              <a:rPr lang="it-IT" sz="1200" b="0" strike="noStrike" spc="-1">
                <a:solidFill>
                  <a:srgbClr val="000000"/>
                </a:solidFill>
                <a:latin typeface="Arial"/>
                <a:ea typeface="ＭＳ Ｐゴシック"/>
              </a:rPr>
              <a:t>7</a:t>
            </a:fld>
            <a:endParaRPr lang="it-IT" sz="1200" b="0" strike="noStrike" spc="-1">
              <a:latin typeface="Arial"/>
            </a:endParaRPr>
          </a:p>
        </p:txBody>
      </p:sp>
      <p:sp>
        <p:nvSpPr>
          <p:cNvPr id="236" name="PlaceHolder 2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4813" cy="3084513"/>
          </a:xfrm>
          <a:prstGeom prst="rect">
            <a:avLst/>
          </a:prstGeom>
        </p:spPr>
      </p:sp>
      <p:sp>
        <p:nvSpPr>
          <p:cNvPr id="237" name="PlaceHolder 3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4600" cy="359856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endParaRPr lang="it-IT" sz="2000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08857182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CustomShape 1"/>
          <p:cNvSpPr/>
          <p:nvPr/>
        </p:nvSpPr>
        <p:spPr>
          <a:xfrm>
            <a:off x="3884760" y="8685360"/>
            <a:ext cx="2970000" cy="4568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b">
            <a:noAutofit/>
          </a:bodyPr>
          <a:lstStyle/>
          <a:p>
            <a:pPr algn="r">
              <a:lnSpc>
                <a:spcPct val="100000"/>
              </a:lnSpc>
            </a:pPr>
            <a:fld id="{D9D1C967-F01C-45E6-8717-182BCDBDEC7D}" type="slidenum">
              <a:rPr lang="it-IT" sz="1200" b="0" strike="noStrike" spc="-1">
                <a:solidFill>
                  <a:srgbClr val="000000"/>
                </a:solidFill>
                <a:latin typeface="Arial"/>
                <a:ea typeface="ＭＳ Ｐゴシック"/>
              </a:rPr>
              <a:t>8</a:t>
            </a:fld>
            <a:endParaRPr lang="it-IT" sz="1200" b="0" strike="noStrike" spc="-1">
              <a:latin typeface="Arial"/>
            </a:endParaRPr>
          </a:p>
        </p:txBody>
      </p:sp>
      <p:sp>
        <p:nvSpPr>
          <p:cNvPr id="239" name="PlaceHolder 2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4813" cy="3084513"/>
          </a:xfrm>
          <a:prstGeom prst="rect">
            <a:avLst/>
          </a:prstGeom>
        </p:spPr>
      </p:sp>
      <p:sp>
        <p:nvSpPr>
          <p:cNvPr id="240" name="PlaceHolder 3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4600" cy="359856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endParaRPr lang="it-IT" sz="2000" b="0" strike="noStrike" spc="-1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20943706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CustomShape 1"/>
          <p:cNvSpPr/>
          <p:nvPr/>
        </p:nvSpPr>
        <p:spPr>
          <a:xfrm>
            <a:off x="3884760" y="8685360"/>
            <a:ext cx="2970000" cy="4568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b">
            <a:noAutofit/>
          </a:bodyPr>
          <a:lstStyle/>
          <a:p>
            <a:pPr algn="r">
              <a:lnSpc>
                <a:spcPct val="100000"/>
              </a:lnSpc>
            </a:pPr>
            <a:fld id="{081AC993-4B58-4DE7-8AA9-80504F61B66F}" type="slidenum">
              <a:rPr lang="it-IT" sz="1200" b="0" strike="noStrike" spc="-1">
                <a:solidFill>
                  <a:srgbClr val="000000"/>
                </a:solidFill>
                <a:latin typeface="Arial"/>
                <a:ea typeface="ＭＳ Ｐゴシック"/>
              </a:rPr>
              <a:t>9</a:t>
            </a:fld>
            <a:endParaRPr lang="it-IT" sz="1200" b="0" strike="noStrike" spc="-1">
              <a:latin typeface="Arial"/>
            </a:endParaRPr>
          </a:p>
        </p:txBody>
      </p:sp>
      <p:sp>
        <p:nvSpPr>
          <p:cNvPr id="242" name="PlaceHolder 2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4813" cy="3084513"/>
          </a:xfrm>
          <a:prstGeom prst="rect">
            <a:avLst/>
          </a:prstGeom>
        </p:spPr>
      </p:sp>
      <p:sp>
        <p:nvSpPr>
          <p:cNvPr id="243" name="PlaceHolder 3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4600" cy="359856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r>
              <a:rPr lang="it-IT" sz="2000" b="0" strike="noStrike" spc="-1" dirty="0" smtClean="0">
                <a:latin typeface="Arial"/>
              </a:rPr>
              <a:t>L’incidenza</a:t>
            </a:r>
            <a:r>
              <a:rPr lang="it-IT" sz="2000" b="0" strike="noStrike" spc="-1" baseline="0" dirty="0" smtClean="0">
                <a:latin typeface="Arial"/>
              </a:rPr>
              <a:t> della coorte selezionata varia a seconda delle caratteristiche demo: 16,8% tra le femmine, il 29,3% tra gli stranieri</a:t>
            </a:r>
            <a:endParaRPr lang="it-IT" sz="2000" b="0" strike="noStrike" spc="-1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0792291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it-IT" sz="4400" b="0" strike="noStrike" spc="-1"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3200" b="0" strike="noStrike" spc="-1"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it-IT" sz="4400" b="0" strike="noStrike" spc="-1"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3200" b="0" strike="noStrike" spc="-1"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3200" b="0" strike="noStrike" spc="-1">
              <a:latin typeface="Arial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3200" b="0" strike="noStrike" spc="-1">
              <a:latin typeface="Arial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it-IT" sz="4400" b="0" strike="noStrike" spc="-1"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3200" b="0" strike="noStrike" spc="-1"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3200" b="0" strike="noStrike" spc="-1"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 type="body"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3200" b="0" strike="noStrike" spc="-1">
              <a:latin typeface="Arial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 type="body"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3200" b="0" strike="noStrike" spc="-1">
              <a:latin typeface="Arial"/>
            </a:endParaRPr>
          </a:p>
        </p:txBody>
      </p:sp>
      <p:sp>
        <p:nvSpPr>
          <p:cNvPr id="36" name="PlaceHolder 6"/>
          <p:cNvSpPr>
            <a:spLocks noGrp="1"/>
          </p:cNvSpPr>
          <p:nvPr>
            <p:ph type="body"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3200" b="0" strike="noStrike" spc="-1">
              <a:latin typeface="Arial"/>
            </a:endParaRPr>
          </a:p>
        </p:txBody>
      </p:sp>
      <p:sp>
        <p:nvSpPr>
          <p:cNvPr id="37" name="PlaceHolder 7"/>
          <p:cNvSpPr>
            <a:spLocks noGrp="1"/>
          </p:cNvSpPr>
          <p:nvPr>
            <p:ph type="body"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it-IT" sz="4400" b="0" strike="noStrike" spc="-1">
              <a:latin typeface="Arial"/>
            </a:endParaRPr>
          </a:p>
        </p:txBody>
      </p:sp>
      <p:sp>
        <p:nvSpPr>
          <p:cNvPr id="42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it-IT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it-IT" sz="4400" b="0" strike="noStrike" spc="-1">
              <a:latin typeface="Arial"/>
            </a:endParaRPr>
          </a:p>
        </p:txBody>
      </p:sp>
      <p:sp>
        <p:nvSpPr>
          <p:cNvPr id="44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it-IT" sz="4400" b="0" strike="noStrike" spc="-1">
              <a:latin typeface="Arial"/>
            </a:endParaRPr>
          </a:p>
        </p:txBody>
      </p:sp>
      <p:sp>
        <p:nvSpPr>
          <p:cNvPr id="46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3200" b="0" strike="noStrike" spc="-1">
              <a:latin typeface="Arial"/>
            </a:endParaRPr>
          </a:p>
        </p:txBody>
      </p:sp>
      <p:sp>
        <p:nvSpPr>
          <p:cNvPr id="47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it-IT" sz="44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it-IT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it-IT" sz="4400" b="0" strike="noStrike" spc="-1">
              <a:latin typeface="Arial"/>
            </a:endParaRPr>
          </a:p>
        </p:txBody>
      </p:sp>
      <p:sp>
        <p:nvSpPr>
          <p:cNvPr id="51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3200" b="0" strike="noStrike" spc="-1">
              <a:latin typeface="Arial"/>
            </a:endParaRPr>
          </a:p>
        </p:txBody>
      </p:sp>
      <p:sp>
        <p:nvSpPr>
          <p:cNvPr id="52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3200" b="0" strike="noStrike" spc="-1">
              <a:latin typeface="Arial"/>
            </a:endParaRPr>
          </a:p>
        </p:txBody>
      </p:sp>
      <p:sp>
        <p:nvSpPr>
          <p:cNvPr id="53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it-IT" sz="4400" b="0" strike="noStrike" spc="-1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it-IT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it-IT" sz="4400" b="0" strike="noStrike" spc="-1">
              <a:latin typeface="Arial"/>
            </a:endParaRPr>
          </a:p>
        </p:txBody>
      </p:sp>
      <p:sp>
        <p:nvSpPr>
          <p:cNvPr id="55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3200" b="0" strike="noStrike" spc="-1">
              <a:latin typeface="Arial"/>
            </a:endParaRPr>
          </a:p>
        </p:txBody>
      </p:sp>
      <p:sp>
        <p:nvSpPr>
          <p:cNvPr id="56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3200" b="0" strike="noStrike" spc="-1">
              <a:latin typeface="Arial"/>
            </a:endParaRPr>
          </a:p>
        </p:txBody>
      </p:sp>
      <p:sp>
        <p:nvSpPr>
          <p:cNvPr id="57" name="PlaceHolder 4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it-IT" sz="4400" b="0" strike="noStrike" spc="-1">
              <a:latin typeface="Arial"/>
            </a:endParaRPr>
          </a:p>
        </p:txBody>
      </p:sp>
      <p:sp>
        <p:nvSpPr>
          <p:cNvPr id="59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3200" b="0" strike="noStrike" spc="-1">
              <a:latin typeface="Arial"/>
            </a:endParaRPr>
          </a:p>
        </p:txBody>
      </p:sp>
      <p:sp>
        <p:nvSpPr>
          <p:cNvPr id="60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3200" b="0" strike="noStrike" spc="-1">
              <a:latin typeface="Arial"/>
            </a:endParaRPr>
          </a:p>
        </p:txBody>
      </p:sp>
      <p:sp>
        <p:nvSpPr>
          <p:cNvPr id="61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it-IT" sz="4400" b="0" strike="noStrike" spc="-1">
              <a:latin typeface="Arial"/>
            </a:endParaRPr>
          </a:p>
        </p:txBody>
      </p:sp>
      <p:sp>
        <p:nvSpPr>
          <p:cNvPr id="63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3200" b="0" strike="noStrike" spc="-1">
              <a:latin typeface="Arial"/>
            </a:endParaRPr>
          </a:p>
        </p:txBody>
      </p:sp>
      <p:sp>
        <p:nvSpPr>
          <p:cNvPr id="64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it-IT" sz="4400" b="0" strike="noStrike" spc="-1">
              <a:latin typeface="Arial"/>
            </a:endParaRPr>
          </a:p>
        </p:txBody>
      </p:sp>
      <p:sp>
        <p:nvSpPr>
          <p:cNvPr id="66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3200" b="0" strike="noStrike" spc="-1">
              <a:latin typeface="Arial"/>
            </a:endParaRPr>
          </a:p>
        </p:txBody>
      </p:sp>
      <p:sp>
        <p:nvSpPr>
          <p:cNvPr id="67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3200" b="0" strike="noStrike" spc="-1">
              <a:latin typeface="Arial"/>
            </a:endParaRPr>
          </a:p>
        </p:txBody>
      </p:sp>
      <p:sp>
        <p:nvSpPr>
          <p:cNvPr id="68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3200" b="0" strike="noStrike" spc="-1">
              <a:latin typeface="Arial"/>
            </a:endParaRPr>
          </a:p>
        </p:txBody>
      </p:sp>
      <p:sp>
        <p:nvSpPr>
          <p:cNvPr id="69" name="PlaceHolder 5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it-IT" sz="4400" b="0" strike="noStrike" spc="-1">
              <a:latin typeface="Arial"/>
            </a:endParaRPr>
          </a:p>
        </p:txBody>
      </p:sp>
      <p:sp>
        <p:nvSpPr>
          <p:cNvPr id="71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3200" b="0" strike="noStrike" spc="-1">
              <a:latin typeface="Arial"/>
            </a:endParaRPr>
          </a:p>
        </p:txBody>
      </p:sp>
      <p:sp>
        <p:nvSpPr>
          <p:cNvPr id="72" name="PlaceHolder 3"/>
          <p:cNvSpPr>
            <a:spLocks noGrp="1"/>
          </p:cNvSpPr>
          <p:nvPr>
            <p:ph type="body"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3200" b="0" strike="noStrike" spc="-1">
              <a:latin typeface="Arial"/>
            </a:endParaRPr>
          </a:p>
        </p:txBody>
      </p:sp>
      <p:sp>
        <p:nvSpPr>
          <p:cNvPr id="73" name="PlaceHolder 4"/>
          <p:cNvSpPr>
            <a:spLocks noGrp="1"/>
          </p:cNvSpPr>
          <p:nvPr>
            <p:ph type="body"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3200" b="0" strike="noStrike" spc="-1">
              <a:latin typeface="Arial"/>
            </a:endParaRPr>
          </a:p>
        </p:txBody>
      </p:sp>
      <p:sp>
        <p:nvSpPr>
          <p:cNvPr id="74" name="PlaceHolder 5"/>
          <p:cNvSpPr>
            <a:spLocks noGrp="1"/>
          </p:cNvSpPr>
          <p:nvPr>
            <p:ph type="body"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3200" b="0" strike="noStrike" spc="-1">
              <a:latin typeface="Arial"/>
            </a:endParaRPr>
          </a:p>
        </p:txBody>
      </p:sp>
      <p:sp>
        <p:nvSpPr>
          <p:cNvPr id="75" name="PlaceHolder 6"/>
          <p:cNvSpPr>
            <a:spLocks noGrp="1"/>
          </p:cNvSpPr>
          <p:nvPr>
            <p:ph type="body"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3200" b="0" strike="noStrike" spc="-1">
              <a:latin typeface="Arial"/>
            </a:endParaRPr>
          </a:p>
        </p:txBody>
      </p:sp>
      <p:sp>
        <p:nvSpPr>
          <p:cNvPr id="76" name="PlaceHolder 7"/>
          <p:cNvSpPr>
            <a:spLocks noGrp="1"/>
          </p:cNvSpPr>
          <p:nvPr>
            <p:ph type="body"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it-IT" sz="4400" b="0" strike="noStrike" spc="-1">
              <a:latin typeface="Arial"/>
            </a:endParaRPr>
          </a:p>
        </p:txBody>
      </p:sp>
      <p:sp>
        <p:nvSpPr>
          <p:cNvPr id="82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it-IT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it-IT" sz="4400" b="0" strike="noStrike" spc="-1">
              <a:latin typeface="Arial"/>
            </a:endParaRPr>
          </a:p>
        </p:txBody>
      </p:sp>
      <p:sp>
        <p:nvSpPr>
          <p:cNvPr id="84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it-IT" sz="4400" b="0" strike="noStrike" spc="-1">
              <a:latin typeface="Arial"/>
            </a:endParaRPr>
          </a:p>
        </p:txBody>
      </p:sp>
      <p:sp>
        <p:nvSpPr>
          <p:cNvPr id="86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3200" b="0" strike="noStrike" spc="-1">
              <a:latin typeface="Arial"/>
            </a:endParaRPr>
          </a:p>
        </p:txBody>
      </p:sp>
      <p:sp>
        <p:nvSpPr>
          <p:cNvPr id="87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it-IT" sz="44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it-IT" sz="4400" b="0" strike="noStrike" spc="-1"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it-IT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it-IT" sz="4400" b="0" strike="noStrike" spc="-1">
              <a:latin typeface="Arial"/>
            </a:endParaRPr>
          </a:p>
        </p:txBody>
      </p:sp>
      <p:sp>
        <p:nvSpPr>
          <p:cNvPr id="91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3200" b="0" strike="noStrike" spc="-1">
              <a:latin typeface="Arial"/>
            </a:endParaRPr>
          </a:p>
        </p:txBody>
      </p:sp>
      <p:sp>
        <p:nvSpPr>
          <p:cNvPr id="92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3200" b="0" strike="noStrike" spc="-1">
              <a:latin typeface="Arial"/>
            </a:endParaRPr>
          </a:p>
        </p:txBody>
      </p:sp>
      <p:sp>
        <p:nvSpPr>
          <p:cNvPr id="93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it-IT" sz="4400" b="0" strike="noStrike" spc="-1">
              <a:latin typeface="Arial"/>
            </a:endParaRPr>
          </a:p>
        </p:txBody>
      </p:sp>
      <p:sp>
        <p:nvSpPr>
          <p:cNvPr id="95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3200" b="0" strike="noStrike" spc="-1">
              <a:latin typeface="Arial"/>
            </a:endParaRPr>
          </a:p>
        </p:txBody>
      </p:sp>
      <p:sp>
        <p:nvSpPr>
          <p:cNvPr id="96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3200" b="0" strike="noStrike" spc="-1">
              <a:latin typeface="Arial"/>
            </a:endParaRPr>
          </a:p>
        </p:txBody>
      </p:sp>
      <p:sp>
        <p:nvSpPr>
          <p:cNvPr id="97" name="PlaceHolder 4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it-IT" sz="4400" b="0" strike="noStrike" spc="-1">
              <a:latin typeface="Arial"/>
            </a:endParaRPr>
          </a:p>
        </p:txBody>
      </p:sp>
      <p:sp>
        <p:nvSpPr>
          <p:cNvPr id="99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3200" b="0" strike="noStrike" spc="-1">
              <a:latin typeface="Arial"/>
            </a:endParaRPr>
          </a:p>
        </p:txBody>
      </p:sp>
      <p:sp>
        <p:nvSpPr>
          <p:cNvPr id="100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3200" b="0" strike="noStrike" spc="-1">
              <a:latin typeface="Arial"/>
            </a:endParaRPr>
          </a:p>
        </p:txBody>
      </p:sp>
      <p:sp>
        <p:nvSpPr>
          <p:cNvPr id="101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it-IT" sz="4400" b="0" strike="noStrike" spc="-1">
              <a:latin typeface="Arial"/>
            </a:endParaRPr>
          </a:p>
        </p:txBody>
      </p:sp>
      <p:sp>
        <p:nvSpPr>
          <p:cNvPr id="103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3200" b="0" strike="noStrike" spc="-1">
              <a:latin typeface="Arial"/>
            </a:endParaRPr>
          </a:p>
        </p:txBody>
      </p:sp>
      <p:sp>
        <p:nvSpPr>
          <p:cNvPr id="104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it-IT" sz="4400" b="0" strike="noStrike" spc="-1">
              <a:latin typeface="Arial"/>
            </a:endParaRPr>
          </a:p>
        </p:txBody>
      </p:sp>
      <p:sp>
        <p:nvSpPr>
          <p:cNvPr id="106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3200" b="0" strike="noStrike" spc="-1">
              <a:latin typeface="Arial"/>
            </a:endParaRPr>
          </a:p>
        </p:txBody>
      </p:sp>
      <p:sp>
        <p:nvSpPr>
          <p:cNvPr id="107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3200" b="0" strike="noStrike" spc="-1">
              <a:latin typeface="Arial"/>
            </a:endParaRPr>
          </a:p>
        </p:txBody>
      </p:sp>
      <p:sp>
        <p:nvSpPr>
          <p:cNvPr id="108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3200" b="0" strike="noStrike" spc="-1">
              <a:latin typeface="Arial"/>
            </a:endParaRPr>
          </a:p>
        </p:txBody>
      </p:sp>
      <p:sp>
        <p:nvSpPr>
          <p:cNvPr id="109" name="PlaceHolder 5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it-IT" sz="4400" b="0" strike="noStrike" spc="-1">
              <a:latin typeface="Arial"/>
            </a:endParaRPr>
          </a:p>
        </p:txBody>
      </p:sp>
      <p:sp>
        <p:nvSpPr>
          <p:cNvPr id="111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3200" b="0" strike="noStrike" spc="-1">
              <a:latin typeface="Arial"/>
            </a:endParaRPr>
          </a:p>
        </p:txBody>
      </p:sp>
      <p:sp>
        <p:nvSpPr>
          <p:cNvPr id="112" name="PlaceHolder 3"/>
          <p:cNvSpPr>
            <a:spLocks noGrp="1"/>
          </p:cNvSpPr>
          <p:nvPr>
            <p:ph type="body"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3200" b="0" strike="noStrike" spc="-1">
              <a:latin typeface="Arial"/>
            </a:endParaRPr>
          </a:p>
        </p:txBody>
      </p:sp>
      <p:sp>
        <p:nvSpPr>
          <p:cNvPr id="113" name="PlaceHolder 4"/>
          <p:cNvSpPr>
            <a:spLocks noGrp="1"/>
          </p:cNvSpPr>
          <p:nvPr>
            <p:ph type="body"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3200" b="0" strike="noStrike" spc="-1">
              <a:latin typeface="Arial"/>
            </a:endParaRPr>
          </a:p>
        </p:txBody>
      </p:sp>
      <p:sp>
        <p:nvSpPr>
          <p:cNvPr id="114" name="PlaceHolder 5"/>
          <p:cNvSpPr>
            <a:spLocks noGrp="1"/>
          </p:cNvSpPr>
          <p:nvPr>
            <p:ph type="body"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3200" b="0" strike="noStrike" spc="-1">
              <a:latin typeface="Arial"/>
            </a:endParaRPr>
          </a:p>
        </p:txBody>
      </p:sp>
      <p:sp>
        <p:nvSpPr>
          <p:cNvPr id="115" name="PlaceHolder 6"/>
          <p:cNvSpPr>
            <a:spLocks noGrp="1"/>
          </p:cNvSpPr>
          <p:nvPr>
            <p:ph type="body"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3200" b="0" strike="noStrike" spc="-1">
              <a:latin typeface="Arial"/>
            </a:endParaRPr>
          </a:p>
        </p:txBody>
      </p:sp>
      <p:sp>
        <p:nvSpPr>
          <p:cNvPr id="116" name="PlaceHolder 7"/>
          <p:cNvSpPr>
            <a:spLocks noGrp="1"/>
          </p:cNvSpPr>
          <p:nvPr>
            <p:ph type="body"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it-IT" sz="4400" b="0" strike="noStrike" spc="-1"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3200" b="0" strike="noStrike" spc="-1">
              <a:latin typeface="Arial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it-IT" sz="44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it-IT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it-IT" sz="4400" b="0" strike="noStrike" spc="-1"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3200" b="0" strike="noStrike" spc="-1"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3200" b="0" strike="noStrike" spc="-1">
              <a:latin typeface="Arial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it-IT" sz="4400" b="0" strike="noStrike" spc="-1"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3200" b="0" strike="noStrike" spc="-1">
              <a:latin typeface="Arial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3200" b="0" strike="noStrike" spc="-1">
              <a:latin typeface="Arial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it-IT" sz="4400" b="0" strike="noStrike" spc="-1"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3200" b="0" strike="noStrike" spc="-1"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3200" b="0" strike="noStrike" spc="-1"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1.jpe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r>
              <a:rPr lang="it-IT" sz="4400" b="0" strike="noStrike" spc="-1">
                <a:latin typeface="Arial"/>
              </a:rPr>
              <a:t>Fai clic per modificare il formato del testo del titolo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it-IT" sz="3200" b="0" strike="noStrike" spc="-1">
                <a:latin typeface="Arial"/>
              </a:rPr>
              <a:t>Fai clic per modificare il formato del testo della struttura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it-IT" sz="2800" b="0" strike="noStrike" spc="-1">
                <a:latin typeface="Arial"/>
              </a:rPr>
              <a:t>Secondo livello struttura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it-IT" sz="2400" b="0" strike="noStrike" spc="-1">
                <a:latin typeface="Arial"/>
              </a:rPr>
              <a:t>Terzo livello struttura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it-IT" sz="2000" b="0" strike="noStrike" spc="-1">
                <a:latin typeface="Arial"/>
              </a:rPr>
              <a:t>Quarto livello struttura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it-IT" sz="2000" b="0" strike="noStrike" spc="-1">
                <a:latin typeface="Arial"/>
              </a:rPr>
              <a:t>Quinto livello struttura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it-IT" sz="2000" b="0" strike="noStrike" spc="-1">
                <a:latin typeface="Arial"/>
              </a:rPr>
              <a:t>Sesto livello struttura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it-IT" sz="2000" b="0" strike="noStrike" spc="-1">
                <a:latin typeface="Arial"/>
              </a:rPr>
              <a:t>Settimo livello struttura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Immagine 3"/>
          <p:cNvPicPr/>
          <p:nvPr/>
        </p:nvPicPr>
        <p:blipFill>
          <a:blip r:embed="rId14"/>
          <a:stretch/>
        </p:blipFill>
        <p:spPr>
          <a:xfrm>
            <a:off x="0" y="5880240"/>
            <a:ext cx="12190320" cy="975960"/>
          </a:xfrm>
          <a:prstGeom prst="rect">
            <a:avLst/>
          </a:prstGeom>
          <a:ln>
            <a:noFill/>
          </a:ln>
        </p:spPr>
      </p:pic>
      <p:sp>
        <p:nvSpPr>
          <p:cNvPr id="3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r>
              <a:rPr lang="it-IT" sz="4400" b="0" strike="noStrike" spc="-1">
                <a:latin typeface="Arial"/>
              </a:rPr>
              <a:t>Fai clic per modificare il formato del testo del titolo</a:t>
            </a:r>
          </a:p>
        </p:txBody>
      </p:sp>
      <p:sp>
        <p:nvSpPr>
          <p:cNvPr id="40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it-IT" sz="3200" b="0" strike="noStrike" spc="-1">
                <a:latin typeface="Arial"/>
              </a:rPr>
              <a:t>Fai clic per modificare il formato del testo della struttura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it-IT" sz="2800" b="0" strike="noStrike" spc="-1">
                <a:latin typeface="Arial"/>
              </a:rPr>
              <a:t>Secondo livello struttura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it-IT" sz="2400" b="0" strike="noStrike" spc="-1">
                <a:latin typeface="Arial"/>
              </a:rPr>
              <a:t>Terzo livello struttura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it-IT" sz="2000" b="0" strike="noStrike" spc="-1">
                <a:latin typeface="Arial"/>
              </a:rPr>
              <a:t>Quarto livello struttura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it-IT" sz="2000" b="0" strike="noStrike" spc="-1">
                <a:latin typeface="Arial"/>
              </a:rPr>
              <a:t>Quinto livello struttura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it-IT" sz="2000" b="0" strike="noStrike" spc="-1">
                <a:latin typeface="Arial"/>
              </a:rPr>
              <a:t>Sesto livello struttura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it-IT" sz="2000" b="0" strike="noStrike" spc="-1">
                <a:latin typeface="Arial"/>
              </a:rPr>
              <a:t>Settimo livello struttura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7" name="Immagine 10"/>
          <p:cNvPicPr/>
          <p:nvPr/>
        </p:nvPicPr>
        <p:blipFill>
          <a:blip r:embed="rId14"/>
          <a:stretch/>
        </p:blipFill>
        <p:spPr>
          <a:xfrm>
            <a:off x="0" y="0"/>
            <a:ext cx="12190320" cy="5878440"/>
          </a:xfrm>
          <a:prstGeom prst="rect">
            <a:avLst/>
          </a:prstGeom>
          <a:ln>
            <a:noFill/>
          </a:ln>
        </p:spPr>
      </p:pic>
      <p:pic>
        <p:nvPicPr>
          <p:cNvPr id="78" name="Immagine 4"/>
          <p:cNvPicPr/>
          <p:nvPr/>
        </p:nvPicPr>
        <p:blipFill>
          <a:blip r:embed="rId15"/>
          <a:stretch/>
        </p:blipFill>
        <p:spPr>
          <a:xfrm>
            <a:off x="0" y="5880240"/>
            <a:ext cx="12190320" cy="975960"/>
          </a:xfrm>
          <a:prstGeom prst="rect">
            <a:avLst/>
          </a:prstGeom>
          <a:ln>
            <a:noFill/>
          </a:ln>
        </p:spPr>
      </p:pic>
      <p:sp>
        <p:nvSpPr>
          <p:cNvPr id="7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r>
              <a:rPr lang="it-IT" sz="4400" b="0" strike="noStrike" spc="-1">
                <a:latin typeface="Arial"/>
              </a:rPr>
              <a:t>Fai clic per modificare il formato del testo del titolo</a:t>
            </a:r>
          </a:p>
        </p:txBody>
      </p:sp>
      <p:sp>
        <p:nvSpPr>
          <p:cNvPr id="80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it-IT" sz="3200" b="0" strike="noStrike" spc="-1">
                <a:latin typeface="Arial"/>
              </a:rPr>
              <a:t>Fai clic per modificare il formato del testo della struttura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it-IT" sz="2800" b="0" strike="noStrike" spc="-1">
                <a:latin typeface="Arial"/>
              </a:rPr>
              <a:t>Secondo livello struttura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it-IT" sz="2400" b="0" strike="noStrike" spc="-1">
                <a:latin typeface="Arial"/>
              </a:rPr>
              <a:t>Terzo livello struttura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it-IT" sz="2000" b="0" strike="noStrike" spc="-1">
                <a:latin typeface="Arial"/>
              </a:rPr>
              <a:t>Quarto livello struttura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it-IT" sz="2000" b="0" strike="noStrike" spc="-1">
                <a:latin typeface="Arial"/>
              </a:rPr>
              <a:t>Quinto livello struttura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it-IT" sz="2000" b="0" strike="noStrike" spc="-1">
                <a:latin typeface="Arial"/>
              </a:rPr>
              <a:t>Sesto livello struttura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it-IT" sz="2000" b="0" strike="noStrike" spc="-1">
                <a:latin typeface="Arial"/>
              </a:rPr>
              <a:t>Settimo livello struttura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3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5.jpeg"/><Relationship Id="rId7" Type="http://schemas.openxmlformats.org/officeDocument/2006/relationships/diagramColors" Target="../diagrams/colors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CustomShape 1"/>
          <p:cNvSpPr/>
          <p:nvPr/>
        </p:nvSpPr>
        <p:spPr>
          <a:xfrm>
            <a:off x="781200" y="2334240"/>
            <a:ext cx="12190320" cy="3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124" name="Immagine 1"/>
          <p:cNvPicPr/>
          <p:nvPr/>
        </p:nvPicPr>
        <p:blipFill>
          <a:blip r:embed="rId3"/>
          <a:stretch/>
        </p:blipFill>
        <p:spPr>
          <a:xfrm>
            <a:off x="0" y="0"/>
            <a:ext cx="12190320" cy="633240"/>
          </a:xfrm>
          <a:prstGeom prst="rect">
            <a:avLst/>
          </a:prstGeom>
          <a:ln>
            <a:noFill/>
          </a:ln>
        </p:spPr>
      </p:pic>
      <p:pic>
        <p:nvPicPr>
          <p:cNvPr id="125" name="Immagine 5"/>
          <p:cNvPicPr/>
          <p:nvPr/>
        </p:nvPicPr>
        <p:blipFill>
          <a:blip r:embed="rId3"/>
          <a:stretch/>
        </p:blipFill>
        <p:spPr>
          <a:xfrm>
            <a:off x="0" y="6222960"/>
            <a:ext cx="12190320" cy="633240"/>
          </a:xfrm>
          <a:prstGeom prst="rect">
            <a:avLst/>
          </a:prstGeom>
          <a:ln>
            <a:noFill/>
          </a:ln>
        </p:spPr>
      </p:pic>
      <p:sp>
        <p:nvSpPr>
          <p:cNvPr id="126" name="CustomShape 2"/>
          <p:cNvSpPr/>
          <p:nvPr/>
        </p:nvSpPr>
        <p:spPr>
          <a:xfrm>
            <a:off x="0" y="0"/>
            <a:ext cx="12190320" cy="797760"/>
          </a:xfrm>
          <a:prstGeom prst="rect">
            <a:avLst/>
          </a:prstGeom>
          <a:solidFill>
            <a:srgbClr val="E92E16"/>
          </a:solidFill>
          <a:ln>
            <a:noFill/>
          </a:ln>
          <a:effectLst>
            <a:outerShdw blurRad="40000" dist="2304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it-IT" sz="1800" b="0" strike="noStrike" spc="-1">
                <a:solidFill>
                  <a:srgbClr val="D7731E"/>
                </a:solidFill>
                <a:latin typeface="Calibri"/>
                <a:ea typeface="DejaVu Sans"/>
              </a:rPr>
              <a:t>   </a:t>
            </a:r>
            <a:endParaRPr lang="it-IT" sz="1800" b="0" strike="noStrike" spc="-1">
              <a:latin typeface="Arial"/>
            </a:endParaRPr>
          </a:p>
        </p:txBody>
      </p:sp>
      <p:sp>
        <p:nvSpPr>
          <p:cNvPr id="127" name="CustomShape 3"/>
          <p:cNvSpPr/>
          <p:nvPr/>
        </p:nvSpPr>
        <p:spPr>
          <a:xfrm>
            <a:off x="0" y="6086160"/>
            <a:ext cx="12190320" cy="797760"/>
          </a:xfrm>
          <a:prstGeom prst="rect">
            <a:avLst/>
          </a:prstGeom>
          <a:solidFill>
            <a:srgbClr val="E92E16"/>
          </a:solidFill>
          <a:ln>
            <a:noFill/>
          </a:ln>
          <a:effectLst>
            <a:outerShdw blurRad="40000" dist="2304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/>
        </p:style>
      </p:sp>
      <p:sp>
        <p:nvSpPr>
          <p:cNvPr id="128" name="CustomShape 4"/>
          <p:cNvSpPr/>
          <p:nvPr/>
        </p:nvSpPr>
        <p:spPr>
          <a:xfrm>
            <a:off x="1092240" y="3071160"/>
            <a:ext cx="10183680" cy="2526333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>
            <a:spAutoFit/>
          </a:bodyPr>
          <a:lstStyle/>
          <a:p>
            <a:pPr algn="ctr">
              <a:lnSpc>
                <a:spcPts val="2999"/>
              </a:lnSpc>
            </a:pPr>
            <a:r>
              <a:rPr lang="it-IT" sz="3600" b="1" strike="noStrike" spc="-1" dirty="0">
                <a:solidFill>
                  <a:srgbClr val="CF1E24"/>
                </a:solidFill>
                <a:latin typeface="Calibri"/>
                <a:ea typeface="DejaVu Sans"/>
              </a:rPr>
              <a:t>Nuovi percorsi per la misurazione dell’</a:t>
            </a:r>
            <a:r>
              <a:rPr lang="it-IT" sz="3600" b="1" strike="noStrike" spc="-1" dirty="0" err="1">
                <a:solidFill>
                  <a:srgbClr val="CF1E24"/>
                </a:solidFill>
                <a:latin typeface="Calibri"/>
                <a:ea typeface="DejaVu Sans"/>
              </a:rPr>
              <a:t>occupabilità</a:t>
            </a:r>
            <a:r>
              <a:rPr lang="it-IT" sz="3600" b="1" strike="noStrike" spc="-1" dirty="0">
                <a:solidFill>
                  <a:srgbClr val="CF1E24"/>
                </a:solidFill>
                <a:latin typeface="Calibri"/>
                <a:ea typeface="DejaVu Sans"/>
              </a:rPr>
              <a:t> dei giovani</a:t>
            </a:r>
            <a:endParaRPr lang="it-IT" sz="3600" b="0" strike="noStrike" spc="-1" dirty="0">
              <a:latin typeface="Arial"/>
            </a:endParaRPr>
          </a:p>
          <a:p>
            <a:pPr>
              <a:lnSpc>
                <a:spcPts val="2999"/>
              </a:lnSpc>
            </a:pPr>
            <a:endParaRPr lang="it-IT" sz="3600" b="0" strike="noStrike" spc="-1" dirty="0">
              <a:latin typeface="Arial"/>
            </a:endParaRPr>
          </a:p>
          <a:p>
            <a:pPr>
              <a:lnSpc>
                <a:spcPts val="2999"/>
              </a:lnSpc>
            </a:pPr>
            <a:endParaRPr lang="it-IT" sz="3600" b="0" strike="noStrike" spc="-1" dirty="0">
              <a:latin typeface="Arial"/>
            </a:endParaRPr>
          </a:p>
          <a:p>
            <a:pPr algn="ctr">
              <a:lnSpc>
                <a:spcPts val="2999"/>
              </a:lnSpc>
            </a:pPr>
            <a:r>
              <a:rPr lang="it-IT" sz="1800" b="1" strike="noStrike" spc="-1" dirty="0">
                <a:solidFill>
                  <a:srgbClr val="FF0000"/>
                </a:solidFill>
                <a:latin typeface="Calibri"/>
                <a:ea typeface="DejaVu Sans"/>
              </a:rPr>
              <a:t>Daniela Bonardo</a:t>
            </a:r>
            <a:r>
              <a:rPr lang="it-IT" sz="1800" b="1" strike="noStrike" spc="-1" dirty="0">
                <a:solidFill>
                  <a:srgbClr val="808080"/>
                </a:solidFill>
                <a:latin typeface="Calibri"/>
                <a:ea typeface="DejaVu Sans"/>
              </a:rPr>
              <a:t>, Giampaolo </a:t>
            </a:r>
            <a:r>
              <a:rPr lang="it-IT" sz="1800" b="1" strike="noStrike" spc="-1" dirty="0" smtClean="0">
                <a:solidFill>
                  <a:srgbClr val="808080"/>
                </a:solidFill>
                <a:latin typeface="Calibri"/>
                <a:ea typeface="DejaVu Sans"/>
              </a:rPr>
              <a:t>De </a:t>
            </a:r>
            <a:r>
              <a:rPr lang="it-IT" sz="1800" b="1" strike="noStrike" spc="-1" dirty="0" err="1">
                <a:solidFill>
                  <a:srgbClr val="808080"/>
                </a:solidFill>
                <a:latin typeface="Calibri"/>
                <a:ea typeface="DejaVu Sans"/>
              </a:rPr>
              <a:t>Matteis</a:t>
            </a:r>
            <a:r>
              <a:rPr lang="it-IT" sz="1800" b="1" strike="noStrike" spc="-1" dirty="0">
                <a:solidFill>
                  <a:srgbClr val="808080"/>
                </a:solidFill>
                <a:latin typeface="Calibri"/>
                <a:ea typeface="DejaVu Sans"/>
              </a:rPr>
              <a:t>, Valeria Tomeo</a:t>
            </a:r>
            <a:endParaRPr lang="it-IT" sz="1800" b="0" strike="noStrike" spc="-1" dirty="0">
              <a:latin typeface="Arial"/>
            </a:endParaRPr>
          </a:p>
          <a:p>
            <a:pPr algn="ctr">
              <a:lnSpc>
                <a:spcPts val="2999"/>
              </a:lnSpc>
            </a:pPr>
            <a:r>
              <a:rPr lang="it-IT" sz="1800" b="0" strike="noStrike" spc="-1" dirty="0">
                <a:solidFill>
                  <a:srgbClr val="000000"/>
                </a:solidFill>
                <a:latin typeface="Calibri"/>
                <a:ea typeface="DejaVu Sans"/>
              </a:rPr>
              <a:t>(Istat)</a:t>
            </a:r>
            <a:endParaRPr lang="it-IT" sz="1800" b="0" strike="noStrike" spc="-1" dirty="0">
              <a:latin typeface="Arial"/>
            </a:endParaRPr>
          </a:p>
          <a:p>
            <a:pPr>
              <a:lnSpc>
                <a:spcPts val="1701"/>
              </a:lnSpc>
            </a:pPr>
            <a:endParaRPr lang="it-IT" sz="1800" b="0" strike="noStrike" spc="-1" dirty="0">
              <a:latin typeface="Arial"/>
            </a:endParaRPr>
          </a:p>
        </p:txBody>
      </p:sp>
      <p:sp>
        <p:nvSpPr>
          <p:cNvPr id="129" name="CustomShape 5"/>
          <p:cNvSpPr/>
          <p:nvPr/>
        </p:nvSpPr>
        <p:spPr>
          <a:xfrm>
            <a:off x="4345200" y="822600"/>
            <a:ext cx="5347440" cy="1005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>
            <a:spAutoFit/>
          </a:bodyPr>
          <a:lstStyle/>
          <a:p>
            <a:pPr>
              <a:lnSpc>
                <a:spcPct val="100000"/>
              </a:lnSpc>
            </a:pPr>
            <a:endParaRPr lang="it-IT" sz="22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it-IT" sz="2400" b="0" strike="noStrike" spc="-1">
                <a:solidFill>
                  <a:srgbClr val="C00000"/>
                </a:solidFill>
                <a:latin typeface="Calibri"/>
                <a:ea typeface="DejaVu Sans"/>
              </a:rPr>
              <a:t>XLI Conferenza Scientifica Annuale</a:t>
            </a:r>
            <a:endParaRPr lang="it-IT" sz="24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it-IT" sz="2400" b="0" strike="noStrike" spc="-1">
                <a:solidFill>
                  <a:srgbClr val="C00000"/>
                </a:solidFill>
                <a:latin typeface="Calibri"/>
                <a:ea typeface="DejaVu Sans"/>
              </a:rPr>
              <a:t>Web Conference, 2-5 settembre 2020</a:t>
            </a:r>
            <a:endParaRPr lang="it-IT" sz="2400" b="0" strike="noStrike" spc="-1">
              <a:latin typeface="Arial"/>
            </a:endParaRPr>
          </a:p>
        </p:txBody>
      </p:sp>
      <p:pic>
        <p:nvPicPr>
          <p:cNvPr id="130" name="Immagine 129"/>
          <p:cNvPicPr/>
          <p:nvPr/>
        </p:nvPicPr>
        <p:blipFill>
          <a:blip r:embed="rId4"/>
          <a:stretch/>
        </p:blipFill>
        <p:spPr>
          <a:xfrm>
            <a:off x="648000" y="1080000"/>
            <a:ext cx="3018960" cy="163836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7" dur="10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10" dur="10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xit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 additive="repl">
                                        <p:cTn id="12" dur="10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0" presetClass="exit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 additive="repl">
                                        <p:cTn id="15" dur="10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47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19" dur="10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id="20" dur="10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1" dur="10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24" dur="10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id="25" dur="10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6" dur="10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3736" y="1239120"/>
            <a:ext cx="3973108" cy="4357603"/>
          </a:xfrm>
          <a:prstGeom prst="rect">
            <a:avLst/>
          </a:prstGeom>
        </p:spPr>
      </p:pic>
      <p:sp>
        <p:nvSpPr>
          <p:cNvPr id="194" name="CustomShape 1"/>
          <p:cNvSpPr/>
          <p:nvPr/>
        </p:nvSpPr>
        <p:spPr>
          <a:xfrm>
            <a:off x="5892840" y="6045120"/>
            <a:ext cx="404640" cy="250560"/>
          </a:xfrm>
          <a:prstGeom prst="rect">
            <a:avLst/>
          </a:prstGeom>
          <a:solidFill>
            <a:srgbClr val="BFBFBF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fld id="{55417D0B-1B41-4133-A9AF-FE86D53F84BA}" type="slidenum">
              <a:rPr lang="it-IT" sz="1200" b="1" strike="noStrike" spc="-1">
                <a:solidFill>
                  <a:srgbClr val="808080"/>
                </a:solidFill>
                <a:latin typeface="Arial"/>
                <a:ea typeface="DejaVu Sans"/>
              </a:rPr>
              <a:t>10</a:t>
            </a:fld>
            <a:endParaRPr lang="it-IT" sz="1200" b="0" strike="noStrike" spc="-1">
              <a:latin typeface="Arial"/>
            </a:endParaRPr>
          </a:p>
        </p:txBody>
      </p:sp>
      <p:sp>
        <p:nvSpPr>
          <p:cNvPr id="195" name="CustomShape 2"/>
          <p:cNvSpPr/>
          <p:nvPr/>
        </p:nvSpPr>
        <p:spPr>
          <a:xfrm>
            <a:off x="3609720" y="6368760"/>
            <a:ext cx="5046120" cy="3301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96" name="CustomShape 3"/>
          <p:cNvSpPr/>
          <p:nvPr/>
        </p:nvSpPr>
        <p:spPr>
          <a:xfrm>
            <a:off x="0" y="0"/>
            <a:ext cx="12190320" cy="653760"/>
          </a:xfrm>
          <a:prstGeom prst="rect">
            <a:avLst/>
          </a:prstGeom>
          <a:solidFill>
            <a:srgbClr val="E92E16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288000" tIns="144000" rIns="288000" bIns="144000">
            <a:spAutoFit/>
          </a:bodyPr>
          <a:lstStyle/>
          <a:p>
            <a:pPr>
              <a:lnSpc>
                <a:spcPct val="100000"/>
              </a:lnSpc>
            </a:pPr>
            <a:r>
              <a:rPr lang="it-IT" sz="2400" b="1" strike="noStrike" spc="-1" dirty="0">
                <a:solidFill>
                  <a:srgbClr val="FFFFFF"/>
                </a:solidFill>
                <a:latin typeface="Arial"/>
                <a:ea typeface="DejaVu Sans"/>
              </a:rPr>
              <a:t>4. RISULTATI: </a:t>
            </a:r>
            <a:r>
              <a:rPr lang="it-IT" sz="2400" b="1" strike="noStrike" spc="-1" dirty="0" smtClean="0">
                <a:solidFill>
                  <a:srgbClr val="FFFFFF"/>
                </a:solidFill>
                <a:latin typeface="Arial"/>
                <a:ea typeface="DejaVu Sans"/>
              </a:rPr>
              <a:t>incidenza territoriale (</a:t>
            </a:r>
            <a:r>
              <a:rPr lang="it-IT" sz="2400" b="1" spc="-1" dirty="0" smtClean="0">
                <a:solidFill>
                  <a:srgbClr val="FFFFFF"/>
                </a:solidFill>
                <a:latin typeface="Arial"/>
                <a:ea typeface="DejaVu Sans"/>
              </a:rPr>
              <a:t>2</a:t>
            </a:r>
            <a:r>
              <a:rPr lang="it-IT" sz="2400" b="1" strike="noStrike" spc="-1" dirty="0" smtClean="0">
                <a:solidFill>
                  <a:srgbClr val="FFFFFF"/>
                </a:solidFill>
                <a:latin typeface="Arial"/>
                <a:ea typeface="DejaVu Sans"/>
              </a:rPr>
              <a:t>/6)</a:t>
            </a:r>
            <a:endParaRPr lang="it-IT" sz="2400" b="0" strike="noStrike" spc="-1" dirty="0">
              <a:latin typeface="Arial"/>
            </a:endParaRPr>
          </a:p>
        </p:txBody>
      </p:sp>
      <p:sp>
        <p:nvSpPr>
          <p:cNvPr id="198" name="CustomShape 4"/>
          <p:cNvSpPr/>
          <p:nvPr/>
        </p:nvSpPr>
        <p:spPr>
          <a:xfrm>
            <a:off x="270900" y="732123"/>
            <a:ext cx="11243880" cy="398655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 algn="ctr">
              <a:lnSpc>
                <a:spcPct val="100000"/>
              </a:lnSpc>
              <a:spcBef>
                <a:spcPts val="1199"/>
              </a:spcBef>
              <a:spcAft>
                <a:spcPts val="601"/>
              </a:spcAft>
            </a:pPr>
            <a:r>
              <a:rPr lang="it-IT" sz="2000" b="1" spc="-1" dirty="0" smtClean="0">
                <a:solidFill>
                  <a:srgbClr val="C00000"/>
                </a:solidFill>
                <a:latin typeface="Arial"/>
              </a:rPr>
              <a:t>Variabilità territoriale della consistenza della coorte selezionata [</a:t>
            </a:r>
            <a:r>
              <a:rPr lang="it-IT" sz="2000" b="1" spc="-1" dirty="0">
                <a:solidFill>
                  <a:srgbClr val="C00000"/>
                </a:solidFill>
                <a:ea typeface="Times New Roman"/>
              </a:rPr>
              <a:t>678.318 mila individui</a:t>
            </a:r>
            <a:r>
              <a:rPr lang="it-IT" sz="2000" b="1" spc="-1" dirty="0" smtClean="0">
                <a:solidFill>
                  <a:srgbClr val="C00000"/>
                </a:solidFill>
                <a:latin typeface="Arial"/>
              </a:rPr>
              <a:t>] </a:t>
            </a:r>
          </a:p>
        </p:txBody>
      </p:sp>
      <p:sp>
        <p:nvSpPr>
          <p:cNvPr id="9" name="CustomShape 4"/>
          <p:cNvSpPr/>
          <p:nvPr/>
        </p:nvSpPr>
        <p:spPr>
          <a:xfrm>
            <a:off x="5794184" y="1371312"/>
            <a:ext cx="5231003" cy="3753420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>
            <a:spAutoFit/>
          </a:bodyPr>
          <a:lstStyle/>
          <a:p>
            <a:pPr>
              <a:lnSpc>
                <a:spcPct val="100000"/>
              </a:lnSpc>
              <a:spcBef>
                <a:spcPts val="1199"/>
              </a:spcBef>
              <a:spcAft>
                <a:spcPts val="1200"/>
              </a:spcAft>
            </a:pPr>
            <a:r>
              <a:rPr lang="it-IT" spc="-1" dirty="0">
                <a:latin typeface="Arial"/>
                <a:ea typeface="DejaVu Sans"/>
              </a:rPr>
              <a:t>C</a:t>
            </a:r>
            <a:r>
              <a:rPr lang="it-IT" sz="1800" b="0" strike="noStrike" spc="-1" dirty="0" smtClean="0">
                <a:latin typeface="Arial"/>
                <a:ea typeface="DejaVu Sans"/>
              </a:rPr>
              <a:t>onsiderando i comuni con più di 1.000 giovani [18-24enni]…</a:t>
            </a:r>
            <a:endParaRPr lang="it-IT" sz="1800" b="0" strike="noStrike" spc="-1" dirty="0">
              <a:latin typeface="Arial"/>
            </a:endParaRPr>
          </a:p>
          <a:p>
            <a:pPr>
              <a:lnSpc>
                <a:spcPct val="100000"/>
              </a:lnSpc>
              <a:spcBef>
                <a:spcPts val="1199"/>
              </a:spcBef>
              <a:spcAft>
                <a:spcPts val="1200"/>
              </a:spcAft>
            </a:pPr>
            <a:r>
              <a:rPr lang="it-IT" spc="-1" dirty="0">
                <a:solidFill>
                  <a:schemeClr val="accent2">
                    <a:lumMod val="75000"/>
                  </a:schemeClr>
                </a:solidFill>
              </a:rPr>
              <a:t>•si registra una percentuale superiore al 30% </a:t>
            </a:r>
            <a:r>
              <a:rPr lang="it-IT" sz="1800" b="0" strike="noStrike" spc="-1" dirty="0" smtClean="0">
                <a:solidFill>
                  <a:schemeClr val="accent2">
                    <a:lumMod val="75000"/>
                  </a:schemeClr>
                </a:solidFill>
                <a:latin typeface="Arial"/>
                <a:ea typeface="DejaVu Sans"/>
              </a:rPr>
              <a:t>in 36 comuni, concentrati in 7 province (Palermo, Catania, Agrigento, Siracusa, Caltanissetta, Napoli e Caserta)  </a:t>
            </a:r>
            <a:endParaRPr lang="it-IT" sz="1800" b="0" strike="noStrike" spc="-1" dirty="0">
              <a:solidFill>
                <a:schemeClr val="accent2">
                  <a:lumMod val="75000"/>
                </a:schemeClr>
              </a:solidFill>
              <a:latin typeface="Arial"/>
            </a:endParaRPr>
          </a:p>
          <a:p>
            <a:pPr>
              <a:lnSpc>
                <a:spcPct val="100000"/>
              </a:lnSpc>
              <a:spcBef>
                <a:spcPts val="1199"/>
              </a:spcBef>
              <a:spcAft>
                <a:spcPts val="1200"/>
              </a:spcAft>
            </a:pPr>
            <a:r>
              <a:rPr lang="it-IT" sz="1800" b="0" strike="noStrike" spc="-1" dirty="0" smtClean="0">
                <a:solidFill>
                  <a:srgbClr val="7030A0"/>
                </a:solidFill>
                <a:latin typeface="Arial"/>
                <a:ea typeface="DejaVu Sans"/>
              </a:rPr>
              <a:t>• </a:t>
            </a:r>
            <a:r>
              <a:rPr lang="it-IT" spc="-1" dirty="0" smtClean="0">
                <a:solidFill>
                  <a:srgbClr val="7030A0"/>
                </a:solidFill>
              </a:rPr>
              <a:t>incidenze percentuali inferiori all’8</a:t>
            </a:r>
            <a:r>
              <a:rPr lang="it-IT" spc="-1" dirty="0">
                <a:solidFill>
                  <a:srgbClr val="7030A0"/>
                </a:solidFill>
              </a:rPr>
              <a:t>% </a:t>
            </a:r>
            <a:r>
              <a:rPr lang="it-IT" spc="-1" dirty="0" smtClean="0">
                <a:solidFill>
                  <a:srgbClr val="7030A0"/>
                </a:solidFill>
              </a:rPr>
              <a:t>si registrano in 19 </a:t>
            </a:r>
            <a:r>
              <a:rPr lang="it-IT" sz="1800" b="0" strike="noStrike" spc="-1" dirty="0" smtClean="0">
                <a:solidFill>
                  <a:srgbClr val="7030A0"/>
                </a:solidFill>
                <a:latin typeface="Arial"/>
                <a:ea typeface="DejaVu Sans"/>
              </a:rPr>
              <a:t>comuni, afferenti a 12 province (Trento, Padova, </a:t>
            </a:r>
            <a:r>
              <a:rPr lang="it-IT" spc="-1" dirty="0" smtClean="0">
                <a:solidFill>
                  <a:srgbClr val="7030A0"/>
                </a:solidFill>
                <a:latin typeface="Arial"/>
                <a:ea typeface="DejaVu Sans"/>
              </a:rPr>
              <a:t>V</a:t>
            </a:r>
            <a:r>
              <a:rPr lang="it-IT" sz="1800" b="0" strike="noStrike" spc="-1" dirty="0" smtClean="0">
                <a:solidFill>
                  <a:srgbClr val="7030A0"/>
                </a:solidFill>
                <a:latin typeface="Arial"/>
                <a:ea typeface="DejaVu Sans"/>
              </a:rPr>
              <a:t>enezia, Treviso, Bologna, Ravenna, Rimini, Pesaro e Urbino, Ascoli Piceno, Arezzo, Siena, L’Aquila)</a:t>
            </a:r>
            <a:endParaRPr lang="it-IT" sz="1800" b="0" strike="noStrike" spc="-1" dirty="0">
              <a:solidFill>
                <a:srgbClr val="7030A0"/>
              </a:solidFill>
              <a:latin typeface="Arial"/>
            </a:endParaRPr>
          </a:p>
        </p:txBody>
      </p:sp>
      <p:sp>
        <p:nvSpPr>
          <p:cNvPr id="3" name="Ovale 2"/>
          <p:cNvSpPr/>
          <p:nvPr/>
        </p:nvSpPr>
        <p:spPr>
          <a:xfrm>
            <a:off x="3015068" y="5317067"/>
            <a:ext cx="248355" cy="214489"/>
          </a:xfrm>
          <a:prstGeom prst="ellipse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1" name="Ovale 10"/>
          <p:cNvSpPr/>
          <p:nvPr/>
        </p:nvSpPr>
        <p:spPr>
          <a:xfrm>
            <a:off x="2993243" y="3672165"/>
            <a:ext cx="248355" cy="214489"/>
          </a:xfrm>
          <a:prstGeom prst="ellipse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2" name="Ovale 11"/>
          <p:cNvSpPr/>
          <p:nvPr/>
        </p:nvSpPr>
        <p:spPr>
          <a:xfrm>
            <a:off x="2322969" y="2286308"/>
            <a:ext cx="248355" cy="214489"/>
          </a:xfrm>
          <a:prstGeom prst="ellipse">
            <a:avLst/>
          </a:prstGeom>
          <a:noFill/>
          <a:ln>
            <a:solidFill>
              <a:srgbClr val="7030A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3" name="Ovale 12"/>
          <p:cNvSpPr/>
          <p:nvPr/>
        </p:nvSpPr>
        <p:spPr>
          <a:xfrm>
            <a:off x="3298042" y="5348367"/>
            <a:ext cx="248355" cy="214489"/>
          </a:xfrm>
          <a:prstGeom prst="ellipse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4" name="Ovale 13"/>
          <p:cNvSpPr/>
          <p:nvPr/>
        </p:nvSpPr>
        <p:spPr>
          <a:xfrm>
            <a:off x="2818833" y="4989688"/>
            <a:ext cx="248355" cy="214489"/>
          </a:xfrm>
          <a:prstGeom prst="ellipse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5" name="Ovale 14"/>
          <p:cNvSpPr/>
          <p:nvPr/>
        </p:nvSpPr>
        <p:spPr>
          <a:xfrm>
            <a:off x="2801524" y="5204177"/>
            <a:ext cx="248355" cy="214489"/>
          </a:xfrm>
          <a:prstGeom prst="ellipse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6" name="Ovale 15"/>
          <p:cNvSpPr/>
          <p:nvPr/>
        </p:nvSpPr>
        <p:spPr>
          <a:xfrm>
            <a:off x="3263423" y="5187242"/>
            <a:ext cx="248355" cy="214489"/>
          </a:xfrm>
          <a:prstGeom prst="ellipse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7" name="Ovale 16"/>
          <p:cNvSpPr/>
          <p:nvPr/>
        </p:nvSpPr>
        <p:spPr>
          <a:xfrm>
            <a:off x="3145643" y="3824565"/>
            <a:ext cx="248355" cy="214489"/>
          </a:xfrm>
          <a:prstGeom prst="ellipse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8" name="Ovale 17"/>
          <p:cNvSpPr/>
          <p:nvPr/>
        </p:nvSpPr>
        <p:spPr>
          <a:xfrm>
            <a:off x="2801523" y="2925914"/>
            <a:ext cx="248355" cy="214489"/>
          </a:xfrm>
          <a:prstGeom prst="ellipse">
            <a:avLst/>
          </a:prstGeom>
          <a:noFill/>
          <a:ln>
            <a:solidFill>
              <a:srgbClr val="7030A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9" name="Ovale 18"/>
          <p:cNvSpPr/>
          <p:nvPr/>
        </p:nvSpPr>
        <p:spPr>
          <a:xfrm>
            <a:off x="2553168" y="2574484"/>
            <a:ext cx="248355" cy="214489"/>
          </a:xfrm>
          <a:prstGeom prst="ellipse">
            <a:avLst/>
          </a:prstGeom>
          <a:noFill/>
          <a:ln>
            <a:solidFill>
              <a:srgbClr val="7030A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0" name="Ovale 19"/>
          <p:cNvSpPr/>
          <p:nvPr/>
        </p:nvSpPr>
        <p:spPr>
          <a:xfrm>
            <a:off x="2482442" y="2430396"/>
            <a:ext cx="248355" cy="214489"/>
          </a:xfrm>
          <a:prstGeom prst="ellipse">
            <a:avLst/>
          </a:prstGeom>
          <a:noFill/>
          <a:ln>
            <a:solidFill>
              <a:srgbClr val="7030A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1" name="Ovale 20"/>
          <p:cNvSpPr/>
          <p:nvPr/>
        </p:nvSpPr>
        <p:spPr>
          <a:xfrm>
            <a:off x="2828328" y="3285519"/>
            <a:ext cx="248355" cy="214489"/>
          </a:xfrm>
          <a:prstGeom prst="ellipse">
            <a:avLst/>
          </a:prstGeom>
          <a:noFill/>
          <a:ln>
            <a:solidFill>
              <a:srgbClr val="7030A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2" name="Ovale 21"/>
          <p:cNvSpPr/>
          <p:nvPr/>
        </p:nvSpPr>
        <p:spPr>
          <a:xfrm>
            <a:off x="2155146" y="2792044"/>
            <a:ext cx="248355" cy="214489"/>
          </a:xfrm>
          <a:prstGeom prst="ellipse">
            <a:avLst/>
          </a:prstGeom>
          <a:noFill/>
          <a:ln>
            <a:solidFill>
              <a:srgbClr val="7030A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3" name="Ovale 22"/>
          <p:cNvSpPr/>
          <p:nvPr/>
        </p:nvSpPr>
        <p:spPr>
          <a:xfrm>
            <a:off x="2304813" y="2672326"/>
            <a:ext cx="248355" cy="214489"/>
          </a:xfrm>
          <a:prstGeom prst="ellipse">
            <a:avLst/>
          </a:prstGeom>
          <a:noFill/>
          <a:ln>
            <a:solidFill>
              <a:srgbClr val="7030A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4" name="Ovale 23"/>
          <p:cNvSpPr/>
          <p:nvPr/>
        </p:nvSpPr>
        <p:spPr>
          <a:xfrm>
            <a:off x="2473964" y="1824347"/>
            <a:ext cx="248355" cy="214489"/>
          </a:xfrm>
          <a:prstGeom prst="ellipse">
            <a:avLst/>
          </a:prstGeom>
          <a:noFill/>
          <a:ln>
            <a:solidFill>
              <a:srgbClr val="7030A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5" name="Ovale 24"/>
          <p:cNvSpPr/>
          <p:nvPr/>
        </p:nvSpPr>
        <p:spPr>
          <a:xfrm>
            <a:off x="2382949" y="1661111"/>
            <a:ext cx="248355" cy="214489"/>
          </a:xfrm>
          <a:prstGeom prst="ellipse">
            <a:avLst/>
          </a:prstGeom>
          <a:noFill/>
          <a:ln>
            <a:solidFill>
              <a:srgbClr val="7030A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6" name="Ovale 25"/>
          <p:cNvSpPr/>
          <p:nvPr/>
        </p:nvSpPr>
        <p:spPr>
          <a:xfrm>
            <a:off x="2022271" y="1568262"/>
            <a:ext cx="248355" cy="214489"/>
          </a:xfrm>
          <a:prstGeom prst="ellipse">
            <a:avLst/>
          </a:prstGeom>
          <a:noFill/>
          <a:ln>
            <a:solidFill>
              <a:srgbClr val="7030A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7" name="Ovale 26"/>
          <p:cNvSpPr/>
          <p:nvPr/>
        </p:nvSpPr>
        <p:spPr>
          <a:xfrm>
            <a:off x="2291935" y="1863121"/>
            <a:ext cx="248355" cy="214489"/>
          </a:xfrm>
          <a:prstGeom prst="ellipse">
            <a:avLst/>
          </a:prstGeom>
          <a:noFill/>
          <a:ln>
            <a:solidFill>
              <a:srgbClr val="7030A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8" name="Ovale 27"/>
          <p:cNvSpPr/>
          <p:nvPr/>
        </p:nvSpPr>
        <p:spPr>
          <a:xfrm>
            <a:off x="2078852" y="2241153"/>
            <a:ext cx="248355" cy="214489"/>
          </a:xfrm>
          <a:prstGeom prst="ellipse">
            <a:avLst/>
          </a:prstGeom>
          <a:noFill/>
          <a:ln>
            <a:solidFill>
              <a:srgbClr val="7030A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491204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CustomShape 1"/>
          <p:cNvSpPr/>
          <p:nvPr/>
        </p:nvSpPr>
        <p:spPr>
          <a:xfrm>
            <a:off x="5892840" y="6045120"/>
            <a:ext cx="404640" cy="250560"/>
          </a:xfrm>
          <a:prstGeom prst="rect">
            <a:avLst/>
          </a:prstGeom>
          <a:solidFill>
            <a:srgbClr val="BFBFBF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fld id="{C5D603D4-1FFE-486C-B949-95FADD5471A1}" type="slidenum">
              <a:rPr lang="it-IT" sz="1200" b="1" strike="noStrike" spc="-1">
                <a:solidFill>
                  <a:srgbClr val="808080"/>
                </a:solidFill>
                <a:latin typeface="Arial"/>
                <a:ea typeface="DejaVu Sans"/>
              </a:rPr>
              <a:t>11</a:t>
            </a:fld>
            <a:endParaRPr lang="it-IT" sz="1200" b="0" strike="noStrike" spc="-1">
              <a:latin typeface="Arial"/>
            </a:endParaRPr>
          </a:p>
        </p:txBody>
      </p:sp>
      <p:sp>
        <p:nvSpPr>
          <p:cNvPr id="180" name="CustomShape 2"/>
          <p:cNvSpPr/>
          <p:nvPr/>
        </p:nvSpPr>
        <p:spPr>
          <a:xfrm>
            <a:off x="3609720" y="6368760"/>
            <a:ext cx="5046120" cy="3301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81" name="CustomShape 3"/>
          <p:cNvSpPr/>
          <p:nvPr/>
        </p:nvSpPr>
        <p:spPr>
          <a:xfrm>
            <a:off x="0" y="0"/>
            <a:ext cx="12190320" cy="653760"/>
          </a:xfrm>
          <a:prstGeom prst="rect">
            <a:avLst/>
          </a:prstGeom>
          <a:solidFill>
            <a:srgbClr val="E92E16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288000" tIns="144000" rIns="288000" bIns="144000">
            <a:spAutoFit/>
          </a:bodyPr>
          <a:lstStyle/>
          <a:p>
            <a:pPr>
              <a:lnSpc>
                <a:spcPct val="100000"/>
              </a:lnSpc>
            </a:pPr>
            <a:r>
              <a:rPr lang="it-IT" sz="2400" b="1" strike="noStrike" spc="-1" dirty="0">
                <a:solidFill>
                  <a:srgbClr val="FFFFFF"/>
                </a:solidFill>
                <a:latin typeface="Arial"/>
                <a:ea typeface="DejaVu Sans"/>
              </a:rPr>
              <a:t>4. RISULTATI: quantificazione dei gruppi, in base ai percorsi longitudinali </a:t>
            </a:r>
            <a:r>
              <a:rPr lang="it-IT" sz="2400" b="1" strike="noStrike" spc="-1" dirty="0" smtClean="0">
                <a:solidFill>
                  <a:srgbClr val="FFFFFF"/>
                </a:solidFill>
                <a:latin typeface="Arial"/>
                <a:ea typeface="DejaVu Sans"/>
              </a:rPr>
              <a:t>(3/6)</a:t>
            </a:r>
            <a:endParaRPr lang="it-IT" sz="2400" b="0" strike="noStrike" spc="-1" dirty="0">
              <a:latin typeface="Arial"/>
            </a:endParaRPr>
          </a:p>
        </p:txBody>
      </p:sp>
      <p:sp>
        <p:nvSpPr>
          <p:cNvPr id="182" name="CustomShape 4"/>
          <p:cNvSpPr/>
          <p:nvPr/>
        </p:nvSpPr>
        <p:spPr>
          <a:xfrm>
            <a:off x="8221680" y="2140575"/>
            <a:ext cx="3726720" cy="2368425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>
              <a:lnSpc>
                <a:spcPct val="100000"/>
              </a:lnSpc>
              <a:spcBef>
                <a:spcPts val="1199"/>
              </a:spcBef>
              <a:spcAft>
                <a:spcPts val="1200"/>
              </a:spcAft>
            </a:pPr>
            <a:r>
              <a:rPr lang="it-IT" sz="1800" b="0" strike="noStrike" spc="-1" dirty="0">
                <a:solidFill>
                  <a:srgbClr val="C00000"/>
                </a:solidFill>
                <a:latin typeface="Arial"/>
                <a:ea typeface="DejaVu Sans"/>
              </a:rPr>
              <a:t>• il 53% </a:t>
            </a:r>
            <a:r>
              <a:rPr lang="it-IT" sz="1800" b="0" strike="noStrike" spc="-1" dirty="0" smtClean="0">
                <a:solidFill>
                  <a:srgbClr val="C00000"/>
                </a:solidFill>
                <a:latin typeface="Arial"/>
                <a:ea typeface="DejaVu Sans"/>
              </a:rPr>
              <a:t>non </a:t>
            </a:r>
            <a:r>
              <a:rPr lang="it-IT" sz="1800" b="0" strike="noStrike" spc="-1" dirty="0">
                <a:solidFill>
                  <a:srgbClr val="C00000"/>
                </a:solidFill>
                <a:latin typeface="Arial"/>
                <a:ea typeface="DejaVu Sans"/>
              </a:rPr>
              <a:t>è entrato nel mercato del lavoro (almeno in Italia)</a:t>
            </a:r>
            <a:endParaRPr lang="it-IT" sz="1800" b="0" strike="noStrike" spc="-1" dirty="0">
              <a:latin typeface="Arial"/>
            </a:endParaRPr>
          </a:p>
          <a:p>
            <a:pPr>
              <a:lnSpc>
                <a:spcPct val="100000"/>
              </a:lnSpc>
              <a:spcBef>
                <a:spcPts val="1199"/>
              </a:spcBef>
              <a:spcAft>
                <a:spcPts val="1200"/>
              </a:spcAft>
            </a:pPr>
            <a:r>
              <a:rPr lang="it-IT" sz="1800" b="0" strike="noStrike" spc="-1" dirty="0">
                <a:solidFill>
                  <a:srgbClr val="2F5597"/>
                </a:solidFill>
                <a:latin typeface="Arial"/>
                <a:ea typeface="DejaVu Sans"/>
              </a:rPr>
              <a:t>• il </a:t>
            </a:r>
            <a:r>
              <a:rPr lang="it-IT" sz="1800" b="0" strike="noStrike" spc="-1" dirty="0" smtClean="0">
                <a:solidFill>
                  <a:srgbClr val="2F5597"/>
                </a:solidFill>
                <a:latin typeface="Arial"/>
                <a:ea typeface="DejaVu Sans"/>
              </a:rPr>
              <a:t>45% </a:t>
            </a:r>
            <a:r>
              <a:rPr lang="it-IT" sz="1800" b="0" strike="noStrike" spc="-1" dirty="0">
                <a:solidFill>
                  <a:srgbClr val="2F5597"/>
                </a:solidFill>
                <a:latin typeface="Arial"/>
                <a:ea typeface="DejaVu Sans"/>
              </a:rPr>
              <a:t>si è inserito, di cui l’11% regolarmente e stabilmente</a:t>
            </a:r>
            <a:endParaRPr lang="it-IT" sz="1800" b="0" strike="noStrike" spc="-1" dirty="0">
              <a:latin typeface="Arial"/>
            </a:endParaRPr>
          </a:p>
          <a:p>
            <a:pPr>
              <a:lnSpc>
                <a:spcPct val="100000"/>
              </a:lnSpc>
              <a:spcBef>
                <a:spcPts val="1199"/>
              </a:spcBef>
              <a:spcAft>
                <a:spcPts val="1200"/>
              </a:spcAft>
            </a:pPr>
            <a:r>
              <a:rPr lang="it-IT" sz="1800" b="0" strike="noStrike" spc="-1" dirty="0" smtClean="0">
                <a:solidFill>
                  <a:srgbClr val="595959"/>
                </a:solidFill>
                <a:latin typeface="Arial"/>
                <a:ea typeface="DejaVu Sans"/>
              </a:rPr>
              <a:t>• </a:t>
            </a:r>
            <a:r>
              <a:rPr lang="it-IT" sz="1800" b="0" strike="noStrike" spc="-1" dirty="0">
                <a:solidFill>
                  <a:srgbClr val="595959"/>
                </a:solidFill>
                <a:latin typeface="Arial"/>
                <a:ea typeface="DejaVu Sans"/>
              </a:rPr>
              <a:t>il 2% è ancora in formazione (in alcuni casi in alternanza lavoro)</a:t>
            </a:r>
            <a:endParaRPr lang="it-IT" sz="1800" b="0" strike="noStrike" spc="-1" dirty="0">
              <a:latin typeface="Arial"/>
            </a:endParaRPr>
          </a:p>
        </p:txBody>
      </p:sp>
      <p:pic>
        <p:nvPicPr>
          <p:cNvPr id="183" name="Immagine 172"/>
          <p:cNvPicPr/>
          <p:nvPr/>
        </p:nvPicPr>
        <p:blipFill>
          <a:blip r:embed="rId4"/>
          <a:srcRect t="8852"/>
          <a:stretch/>
        </p:blipFill>
        <p:spPr>
          <a:xfrm>
            <a:off x="0" y="1766880"/>
            <a:ext cx="8105760" cy="3297600"/>
          </a:xfrm>
          <a:prstGeom prst="rect">
            <a:avLst/>
          </a:prstGeom>
          <a:ln>
            <a:noFill/>
          </a:ln>
        </p:spPr>
      </p:pic>
      <p:sp>
        <p:nvSpPr>
          <p:cNvPr id="184" name="CustomShape 5"/>
          <p:cNvSpPr/>
          <p:nvPr/>
        </p:nvSpPr>
        <p:spPr>
          <a:xfrm>
            <a:off x="0" y="2026440"/>
            <a:ext cx="8105760" cy="35748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/>
        </p:style>
      </p:sp>
      <p:sp>
        <p:nvSpPr>
          <p:cNvPr id="185" name="CustomShape 6"/>
          <p:cNvSpPr/>
          <p:nvPr/>
        </p:nvSpPr>
        <p:spPr>
          <a:xfrm>
            <a:off x="0" y="2422080"/>
            <a:ext cx="8105760" cy="1430392"/>
          </a:xfrm>
          <a:prstGeom prst="rect">
            <a:avLst/>
          </a:prstGeom>
          <a:noFill/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/>
        </p:style>
      </p:sp>
      <p:sp>
        <p:nvSpPr>
          <p:cNvPr id="186" name="CustomShape 7"/>
          <p:cNvSpPr/>
          <p:nvPr/>
        </p:nvSpPr>
        <p:spPr>
          <a:xfrm>
            <a:off x="0" y="4151520"/>
            <a:ext cx="8105760" cy="357480"/>
          </a:xfrm>
          <a:prstGeom prst="rect">
            <a:avLst/>
          </a:prstGeom>
          <a:noFill/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/>
        </p:style>
      </p:sp>
      <p:sp>
        <p:nvSpPr>
          <p:cNvPr id="187" name="CustomShape 8"/>
          <p:cNvSpPr/>
          <p:nvPr/>
        </p:nvSpPr>
        <p:spPr>
          <a:xfrm>
            <a:off x="109080" y="915840"/>
            <a:ext cx="11243880" cy="3952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 algn="ctr">
              <a:lnSpc>
                <a:spcPct val="100000"/>
              </a:lnSpc>
              <a:spcBef>
                <a:spcPts val="1199"/>
              </a:spcBef>
              <a:spcAft>
                <a:spcPts val="601"/>
              </a:spcAft>
            </a:pPr>
            <a:r>
              <a:rPr lang="it-IT" sz="2000" b="1" strike="noStrike" spc="-1" dirty="0">
                <a:solidFill>
                  <a:srgbClr val="C00000"/>
                </a:solidFill>
                <a:latin typeface="Arial"/>
                <a:ea typeface="DejaVu Sans"/>
              </a:rPr>
              <a:t>Traiettorie e percorsi professionali tra il 2013 e il 2017</a:t>
            </a:r>
            <a:endParaRPr lang="it-IT" sz="2000" b="0" strike="noStrike" spc="-1" dirty="0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7" dur="500"/>
                                        <p:tgtEl>
                                          <p:spTgt spid="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CustomShape 1"/>
          <p:cNvSpPr/>
          <p:nvPr/>
        </p:nvSpPr>
        <p:spPr>
          <a:xfrm>
            <a:off x="5892840" y="6045120"/>
            <a:ext cx="404640" cy="250560"/>
          </a:xfrm>
          <a:prstGeom prst="rect">
            <a:avLst/>
          </a:prstGeom>
          <a:solidFill>
            <a:srgbClr val="BFBFBF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fld id="{E9FD4CF7-20B1-4A9E-BF7F-BC6864F961BF}" type="slidenum">
              <a:rPr lang="it-IT" sz="1200" b="1" strike="noStrike" spc="-1">
                <a:solidFill>
                  <a:srgbClr val="808080"/>
                </a:solidFill>
                <a:latin typeface="Arial"/>
                <a:ea typeface="DejaVu Sans"/>
              </a:rPr>
              <a:t>12</a:t>
            </a:fld>
            <a:endParaRPr lang="it-IT" sz="1200" b="0" strike="noStrike" spc="-1">
              <a:latin typeface="Arial"/>
            </a:endParaRPr>
          </a:p>
        </p:txBody>
      </p:sp>
      <p:sp>
        <p:nvSpPr>
          <p:cNvPr id="189" name="CustomShape 2"/>
          <p:cNvSpPr/>
          <p:nvPr/>
        </p:nvSpPr>
        <p:spPr>
          <a:xfrm>
            <a:off x="3609720" y="6368760"/>
            <a:ext cx="5046120" cy="3301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90" name="CustomShape 3"/>
          <p:cNvSpPr/>
          <p:nvPr/>
        </p:nvSpPr>
        <p:spPr>
          <a:xfrm>
            <a:off x="0" y="0"/>
            <a:ext cx="12190320" cy="653760"/>
          </a:xfrm>
          <a:prstGeom prst="rect">
            <a:avLst/>
          </a:prstGeom>
          <a:solidFill>
            <a:srgbClr val="E92E16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288000" tIns="144000" rIns="288000" bIns="144000">
            <a:spAutoFit/>
          </a:bodyPr>
          <a:lstStyle/>
          <a:p>
            <a:pPr>
              <a:lnSpc>
                <a:spcPct val="100000"/>
              </a:lnSpc>
            </a:pPr>
            <a:r>
              <a:rPr lang="it-IT" sz="2400" b="1" strike="noStrike" spc="-1" dirty="0">
                <a:solidFill>
                  <a:srgbClr val="FFFFFF"/>
                </a:solidFill>
                <a:latin typeface="Arial"/>
                <a:ea typeface="DejaVu Sans"/>
              </a:rPr>
              <a:t>4. RISULTATI: analisi di genere </a:t>
            </a:r>
            <a:r>
              <a:rPr lang="it-IT" sz="2400" b="1" strike="noStrike" spc="-1" dirty="0" smtClean="0">
                <a:solidFill>
                  <a:srgbClr val="FFFFFF"/>
                </a:solidFill>
                <a:latin typeface="Arial"/>
                <a:ea typeface="DejaVu Sans"/>
              </a:rPr>
              <a:t>(4/6)</a:t>
            </a:r>
            <a:endParaRPr lang="it-IT" sz="2400" b="0" strike="noStrike" spc="-1" dirty="0">
              <a:latin typeface="Arial"/>
            </a:endParaRPr>
          </a:p>
        </p:txBody>
      </p:sp>
      <p:pic>
        <p:nvPicPr>
          <p:cNvPr id="191" name="Immagine 2"/>
          <p:cNvPicPr/>
          <p:nvPr/>
        </p:nvPicPr>
        <p:blipFill>
          <a:blip r:embed="rId3"/>
          <a:stretch/>
        </p:blipFill>
        <p:spPr>
          <a:xfrm>
            <a:off x="35280" y="641520"/>
            <a:ext cx="10267200" cy="3742560"/>
          </a:xfrm>
          <a:prstGeom prst="rect">
            <a:avLst/>
          </a:prstGeom>
          <a:ln>
            <a:noFill/>
          </a:ln>
        </p:spPr>
      </p:pic>
      <p:sp>
        <p:nvSpPr>
          <p:cNvPr id="192" name="CustomShape 4"/>
          <p:cNvSpPr/>
          <p:nvPr/>
        </p:nvSpPr>
        <p:spPr>
          <a:xfrm>
            <a:off x="7949880" y="2759760"/>
            <a:ext cx="3850200" cy="2614647"/>
          </a:xfrm>
          <a:prstGeom prst="rect">
            <a:avLst/>
          </a:prstGeom>
          <a:noFill/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>
              <a:lnSpc>
                <a:spcPct val="100000"/>
              </a:lnSpc>
              <a:spcBef>
                <a:spcPts val="1199"/>
              </a:spcBef>
              <a:spcAft>
                <a:spcPts val="1200"/>
              </a:spcAft>
            </a:pPr>
            <a:r>
              <a:rPr lang="it-IT" sz="1800" b="0" strike="noStrike" spc="-1" dirty="0" smtClean="0">
                <a:solidFill>
                  <a:srgbClr val="000000"/>
                </a:solidFill>
                <a:latin typeface="Arial"/>
                <a:ea typeface="DejaVu Sans"/>
              </a:rPr>
              <a:t>• ad eccezione dei percorsi irregolari o brevi, si rileva un significativo scarto percentuale tra occupazione maschile  e femminile</a:t>
            </a:r>
          </a:p>
          <a:p>
            <a:pPr>
              <a:spcBef>
                <a:spcPts val="1199"/>
              </a:spcBef>
              <a:spcAft>
                <a:spcPts val="1200"/>
              </a:spcAft>
            </a:pPr>
            <a:r>
              <a:rPr lang="it-IT" spc="-1" dirty="0">
                <a:solidFill>
                  <a:srgbClr val="C00000"/>
                </a:solidFill>
              </a:rPr>
              <a:t>• </a:t>
            </a:r>
            <a:r>
              <a:rPr lang="it-IT" spc="-1" dirty="0" smtClean="0">
                <a:solidFill>
                  <a:srgbClr val="C00000"/>
                </a:solidFill>
              </a:rPr>
              <a:t>nel gruppo di chi non ha un </a:t>
            </a:r>
            <a:r>
              <a:rPr lang="it-IT" spc="-1" dirty="0">
                <a:solidFill>
                  <a:srgbClr val="C00000"/>
                </a:solidFill>
              </a:rPr>
              <a:t>regolare contratto di lavoro in Italia </a:t>
            </a:r>
            <a:r>
              <a:rPr lang="it-IT" spc="-1" dirty="0" smtClean="0">
                <a:solidFill>
                  <a:srgbClr val="C00000"/>
                </a:solidFill>
              </a:rPr>
              <a:t>la differenza </a:t>
            </a:r>
            <a:r>
              <a:rPr lang="it-IT" spc="-1" dirty="0">
                <a:solidFill>
                  <a:srgbClr val="C00000"/>
                </a:solidFill>
              </a:rPr>
              <a:t>di genere </a:t>
            </a:r>
            <a:r>
              <a:rPr lang="it-IT" spc="-1" dirty="0" smtClean="0">
                <a:solidFill>
                  <a:srgbClr val="C00000"/>
                </a:solidFill>
              </a:rPr>
              <a:t>raggiunge 15 </a:t>
            </a:r>
            <a:r>
              <a:rPr lang="it-IT" spc="-1" dirty="0">
                <a:solidFill>
                  <a:srgbClr val="C00000"/>
                </a:solidFill>
              </a:rPr>
              <a:t>punti </a:t>
            </a:r>
            <a:r>
              <a:rPr lang="it-IT" spc="-1" dirty="0" smtClean="0">
                <a:solidFill>
                  <a:srgbClr val="C00000"/>
                </a:solidFill>
              </a:rPr>
              <a:t>percentuali</a:t>
            </a:r>
            <a:endParaRPr lang="it-IT" spc="-1" dirty="0"/>
          </a:p>
        </p:txBody>
      </p:sp>
      <p:pic>
        <p:nvPicPr>
          <p:cNvPr id="193" name="Immagine 176"/>
          <p:cNvPicPr/>
          <p:nvPr/>
        </p:nvPicPr>
        <p:blipFill>
          <a:blip r:embed="rId4"/>
          <a:stretch/>
        </p:blipFill>
        <p:spPr>
          <a:xfrm>
            <a:off x="35280" y="4385160"/>
            <a:ext cx="7628040" cy="2378160"/>
          </a:xfrm>
          <a:prstGeom prst="rect">
            <a:avLst/>
          </a:prstGeom>
          <a:ln>
            <a:noFill/>
          </a:ln>
        </p:spPr>
      </p:pic>
      <p:sp>
        <p:nvSpPr>
          <p:cNvPr id="8" name="CustomShape 6"/>
          <p:cNvSpPr/>
          <p:nvPr/>
        </p:nvSpPr>
        <p:spPr>
          <a:xfrm>
            <a:off x="327378" y="1727200"/>
            <a:ext cx="6987822" cy="1500796"/>
          </a:xfrm>
          <a:prstGeom prst="rect">
            <a:avLst/>
          </a:prstGeom>
          <a:noFill/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/>
        </p:style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7" dur="500"/>
                                        <p:tgtEl>
                                          <p:spTgt spid="1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CustomShape 1"/>
          <p:cNvSpPr/>
          <p:nvPr/>
        </p:nvSpPr>
        <p:spPr>
          <a:xfrm>
            <a:off x="5892840" y="6045120"/>
            <a:ext cx="404640" cy="250560"/>
          </a:xfrm>
          <a:prstGeom prst="rect">
            <a:avLst/>
          </a:prstGeom>
          <a:solidFill>
            <a:srgbClr val="BFBFBF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fld id="{55417D0B-1B41-4133-A9AF-FE86D53F84BA}" type="slidenum">
              <a:rPr lang="it-IT" sz="1200" b="1" strike="noStrike" spc="-1">
                <a:solidFill>
                  <a:srgbClr val="808080"/>
                </a:solidFill>
                <a:latin typeface="Arial"/>
                <a:ea typeface="DejaVu Sans"/>
              </a:rPr>
              <a:t>13</a:t>
            </a:fld>
            <a:endParaRPr lang="it-IT" sz="1200" b="0" strike="noStrike" spc="-1">
              <a:latin typeface="Arial"/>
            </a:endParaRPr>
          </a:p>
        </p:txBody>
      </p:sp>
      <p:sp>
        <p:nvSpPr>
          <p:cNvPr id="195" name="CustomShape 2"/>
          <p:cNvSpPr/>
          <p:nvPr/>
        </p:nvSpPr>
        <p:spPr>
          <a:xfrm>
            <a:off x="3609720" y="6368760"/>
            <a:ext cx="5046120" cy="3301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96" name="CustomShape 3"/>
          <p:cNvSpPr/>
          <p:nvPr/>
        </p:nvSpPr>
        <p:spPr>
          <a:xfrm>
            <a:off x="0" y="0"/>
            <a:ext cx="12190320" cy="653760"/>
          </a:xfrm>
          <a:prstGeom prst="rect">
            <a:avLst/>
          </a:prstGeom>
          <a:solidFill>
            <a:srgbClr val="E92E16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288000" tIns="144000" rIns="288000" bIns="144000">
            <a:spAutoFit/>
          </a:bodyPr>
          <a:lstStyle/>
          <a:p>
            <a:pPr>
              <a:lnSpc>
                <a:spcPct val="100000"/>
              </a:lnSpc>
            </a:pPr>
            <a:r>
              <a:rPr lang="it-IT" sz="2400" b="1" strike="noStrike" spc="-1" dirty="0">
                <a:solidFill>
                  <a:srgbClr val="FFFFFF"/>
                </a:solidFill>
                <a:latin typeface="Arial"/>
                <a:ea typeface="DejaVu Sans"/>
              </a:rPr>
              <a:t>4. RISULTATI: analisi per </a:t>
            </a:r>
            <a:r>
              <a:rPr lang="it-IT" sz="2400" b="1" strike="noStrike" spc="-1" dirty="0" smtClean="0">
                <a:solidFill>
                  <a:srgbClr val="FFFFFF"/>
                </a:solidFill>
                <a:latin typeface="Arial"/>
                <a:ea typeface="DejaVu Sans"/>
              </a:rPr>
              <a:t>cittadinanza (</a:t>
            </a:r>
            <a:r>
              <a:rPr lang="it-IT" sz="2400" b="1" spc="-1" dirty="0" smtClean="0">
                <a:solidFill>
                  <a:srgbClr val="FFFFFF"/>
                </a:solidFill>
                <a:latin typeface="Arial"/>
                <a:ea typeface="DejaVu Sans"/>
              </a:rPr>
              <a:t>5</a:t>
            </a:r>
            <a:r>
              <a:rPr lang="it-IT" sz="2400" b="1" strike="noStrike" spc="-1" dirty="0" smtClean="0">
                <a:solidFill>
                  <a:srgbClr val="FFFFFF"/>
                </a:solidFill>
                <a:latin typeface="Arial"/>
                <a:ea typeface="DejaVu Sans"/>
              </a:rPr>
              <a:t>/6)</a:t>
            </a:r>
            <a:endParaRPr lang="it-IT" sz="2400" b="0" strike="noStrike" spc="-1" dirty="0">
              <a:latin typeface="Arial"/>
            </a:endParaRPr>
          </a:p>
        </p:txBody>
      </p:sp>
      <p:pic>
        <p:nvPicPr>
          <p:cNvPr id="197" name="Immagine 196"/>
          <p:cNvPicPr/>
          <p:nvPr/>
        </p:nvPicPr>
        <p:blipFill>
          <a:blip r:embed="rId3"/>
          <a:stretch/>
        </p:blipFill>
        <p:spPr>
          <a:xfrm>
            <a:off x="37079" y="1239120"/>
            <a:ext cx="8181231" cy="4220640"/>
          </a:xfrm>
          <a:prstGeom prst="rect">
            <a:avLst/>
          </a:prstGeom>
          <a:ln>
            <a:noFill/>
          </a:ln>
        </p:spPr>
      </p:pic>
      <p:sp>
        <p:nvSpPr>
          <p:cNvPr id="198" name="CustomShape 4"/>
          <p:cNvSpPr/>
          <p:nvPr/>
        </p:nvSpPr>
        <p:spPr>
          <a:xfrm>
            <a:off x="37080" y="843840"/>
            <a:ext cx="11243880" cy="3952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 algn="ctr">
              <a:lnSpc>
                <a:spcPct val="100000"/>
              </a:lnSpc>
              <a:spcBef>
                <a:spcPts val="1199"/>
              </a:spcBef>
              <a:spcAft>
                <a:spcPts val="601"/>
              </a:spcAft>
            </a:pPr>
            <a:r>
              <a:rPr lang="it-IT" sz="2000" b="1" strike="noStrike" spc="-1">
                <a:solidFill>
                  <a:srgbClr val="C00000"/>
                </a:solidFill>
                <a:latin typeface="Arial"/>
                <a:ea typeface="DejaVu Sans"/>
              </a:rPr>
              <a:t>Differenze di percorsi o di opportunità?</a:t>
            </a:r>
            <a:endParaRPr lang="it-IT" sz="2000" b="0" strike="noStrike" spc="-1">
              <a:latin typeface="Arial"/>
            </a:endParaRPr>
          </a:p>
        </p:txBody>
      </p:sp>
      <p:sp>
        <p:nvSpPr>
          <p:cNvPr id="199" name="TextShape 5"/>
          <p:cNvSpPr txBox="1"/>
          <p:nvPr/>
        </p:nvSpPr>
        <p:spPr>
          <a:xfrm>
            <a:off x="8655840" y="1973288"/>
            <a:ext cx="2860815" cy="2067085"/>
          </a:xfrm>
          <a:prstGeom prst="rect">
            <a:avLst/>
          </a:prstGeom>
          <a:noFill/>
          <a:ln>
            <a:solidFill>
              <a:schemeClr val="accent1">
                <a:lumMod val="50000"/>
              </a:schemeClr>
            </a:solidFill>
          </a:ln>
        </p:spPr>
        <p:txBody>
          <a:bodyPr lIns="90000" tIns="45000" rIns="90000" bIns="45000">
            <a:noAutofit/>
          </a:bodyPr>
          <a:lstStyle/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it-IT" spc="-1" dirty="0">
                <a:latin typeface="Arial"/>
              </a:rPr>
              <a:t>t</a:t>
            </a:r>
            <a:r>
              <a:rPr lang="it-IT" sz="1800" b="0" strike="noStrike" spc="-1" dirty="0" smtClean="0">
                <a:latin typeface="Arial"/>
              </a:rPr>
              <a:t>ra gli </a:t>
            </a:r>
            <a:r>
              <a:rPr lang="it-IT" sz="1800" b="1" strike="noStrike" spc="-1" dirty="0" smtClean="0">
                <a:latin typeface="Arial"/>
              </a:rPr>
              <a:t>italiani 1 su 2 </a:t>
            </a:r>
            <a:r>
              <a:rPr lang="it-IT" sz="1800" b="0" strike="noStrike" spc="-1" dirty="0" smtClean="0">
                <a:latin typeface="Arial"/>
              </a:rPr>
              <a:t>ha intrapreso un percorso professionale.</a:t>
            </a: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it-IT" spc="-1" dirty="0">
                <a:latin typeface="Arial"/>
              </a:rPr>
              <a:t>t</a:t>
            </a:r>
            <a:r>
              <a:rPr lang="it-IT" spc="-1" dirty="0" smtClean="0">
                <a:latin typeface="Arial"/>
              </a:rPr>
              <a:t>ra gli </a:t>
            </a:r>
            <a:r>
              <a:rPr lang="it-IT" b="1" spc="-1" dirty="0" smtClean="0">
                <a:latin typeface="Arial"/>
              </a:rPr>
              <a:t>stranieri</a:t>
            </a:r>
            <a:r>
              <a:rPr lang="it-IT" spc="-1" dirty="0" smtClean="0">
                <a:latin typeface="Arial"/>
              </a:rPr>
              <a:t>, invece, il rapporto </a:t>
            </a:r>
            <a:r>
              <a:rPr lang="it-IT" b="1" spc="-1" dirty="0" smtClean="0">
                <a:latin typeface="Arial"/>
              </a:rPr>
              <a:t>è 1 su 3.</a:t>
            </a:r>
            <a:endParaRPr lang="it-IT" sz="1800" b="1" strike="noStrike" spc="-1" dirty="0" smtClean="0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CustomShape 1"/>
          <p:cNvSpPr/>
          <p:nvPr/>
        </p:nvSpPr>
        <p:spPr>
          <a:xfrm>
            <a:off x="5892840" y="6045120"/>
            <a:ext cx="404640" cy="250560"/>
          </a:xfrm>
          <a:prstGeom prst="rect">
            <a:avLst/>
          </a:prstGeom>
          <a:solidFill>
            <a:srgbClr val="BFBFBF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fld id="{7D7A15F7-9964-460A-9F08-7C0047CB429E}" type="slidenum">
              <a:rPr lang="it-IT" sz="1200" b="1" strike="noStrike" spc="-1">
                <a:solidFill>
                  <a:srgbClr val="808080"/>
                </a:solidFill>
                <a:latin typeface="Arial"/>
                <a:ea typeface="DejaVu Sans"/>
              </a:rPr>
              <a:t>14</a:t>
            </a:fld>
            <a:endParaRPr lang="it-IT" sz="1200" b="0" strike="noStrike" spc="-1">
              <a:latin typeface="Arial"/>
            </a:endParaRPr>
          </a:p>
        </p:txBody>
      </p:sp>
      <p:sp>
        <p:nvSpPr>
          <p:cNvPr id="201" name="CustomShape 2"/>
          <p:cNvSpPr/>
          <p:nvPr/>
        </p:nvSpPr>
        <p:spPr>
          <a:xfrm>
            <a:off x="3609720" y="6368760"/>
            <a:ext cx="5046120" cy="3301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02" name="CustomShape 3"/>
          <p:cNvSpPr/>
          <p:nvPr/>
        </p:nvSpPr>
        <p:spPr>
          <a:xfrm>
            <a:off x="0" y="0"/>
            <a:ext cx="12190320" cy="653760"/>
          </a:xfrm>
          <a:prstGeom prst="rect">
            <a:avLst/>
          </a:prstGeom>
          <a:solidFill>
            <a:srgbClr val="E92E16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288000" tIns="144000" rIns="288000" bIns="144000">
            <a:spAutoFit/>
          </a:bodyPr>
          <a:lstStyle/>
          <a:p>
            <a:pPr>
              <a:lnSpc>
                <a:spcPct val="100000"/>
              </a:lnSpc>
            </a:pPr>
            <a:r>
              <a:rPr lang="it-IT" sz="2400" b="1" strike="noStrike" spc="-1" dirty="0">
                <a:solidFill>
                  <a:srgbClr val="FFFFFF"/>
                </a:solidFill>
                <a:latin typeface="Arial"/>
                <a:ea typeface="DejaVu Sans"/>
              </a:rPr>
              <a:t>4. RISULTATI: movimentazione, possibili traiettorie verso l’estero </a:t>
            </a:r>
            <a:r>
              <a:rPr lang="it-IT" sz="2400" b="1" strike="noStrike" spc="-1" dirty="0" smtClean="0">
                <a:solidFill>
                  <a:srgbClr val="FFFFFF"/>
                </a:solidFill>
                <a:latin typeface="Arial"/>
                <a:ea typeface="DejaVu Sans"/>
              </a:rPr>
              <a:t>(6/6)</a:t>
            </a:r>
            <a:endParaRPr lang="it-IT" sz="2400" b="0" strike="noStrike" spc="-1" dirty="0">
              <a:latin typeface="Arial"/>
            </a:endParaRPr>
          </a:p>
        </p:txBody>
      </p:sp>
      <p:pic>
        <p:nvPicPr>
          <p:cNvPr id="203" name="Immagine 5"/>
          <p:cNvPicPr/>
          <p:nvPr/>
        </p:nvPicPr>
        <p:blipFill>
          <a:blip r:embed="rId4"/>
          <a:srcRect t="21322"/>
          <a:stretch/>
        </p:blipFill>
        <p:spPr>
          <a:xfrm>
            <a:off x="0" y="2018175"/>
            <a:ext cx="10725631" cy="3173607"/>
          </a:xfrm>
          <a:prstGeom prst="rect">
            <a:avLst/>
          </a:prstGeom>
          <a:ln>
            <a:noFill/>
          </a:ln>
        </p:spPr>
      </p:pic>
      <p:sp>
        <p:nvSpPr>
          <p:cNvPr id="205" name="CustomShape 5"/>
          <p:cNvSpPr/>
          <p:nvPr/>
        </p:nvSpPr>
        <p:spPr>
          <a:xfrm>
            <a:off x="143113" y="782044"/>
            <a:ext cx="11904093" cy="706432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>
            <a:spAutoFit/>
          </a:bodyPr>
          <a:lstStyle/>
          <a:p>
            <a:pPr algn="ctr">
              <a:lnSpc>
                <a:spcPct val="100000"/>
              </a:lnSpc>
              <a:spcBef>
                <a:spcPts val="1199"/>
              </a:spcBef>
              <a:spcAft>
                <a:spcPts val="601"/>
              </a:spcAft>
            </a:pPr>
            <a:r>
              <a:rPr lang="it-IT" sz="2000" b="1" strike="noStrike" spc="-1" dirty="0">
                <a:solidFill>
                  <a:srgbClr val="C00000"/>
                </a:solidFill>
                <a:latin typeface="Arial"/>
                <a:ea typeface="DejaVu Sans"/>
              </a:rPr>
              <a:t>In media, nel periodo osservato, </a:t>
            </a:r>
            <a:r>
              <a:rPr lang="it-IT" sz="2000" b="1" strike="noStrike" spc="-1" dirty="0" smtClean="0">
                <a:solidFill>
                  <a:srgbClr val="C00000"/>
                </a:solidFill>
                <a:latin typeface="Arial"/>
                <a:ea typeface="DejaVu Sans"/>
              </a:rPr>
              <a:t>il </a:t>
            </a:r>
            <a:r>
              <a:rPr lang="it-IT" sz="2000" b="1" strike="noStrike" spc="-1" dirty="0">
                <a:solidFill>
                  <a:srgbClr val="C00000"/>
                </a:solidFill>
                <a:latin typeface="Arial"/>
                <a:ea typeface="DejaVu Sans"/>
              </a:rPr>
              <a:t>9,4% </a:t>
            </a:r>
            <a:r>
              <a:rPr lang="it-IT" sz="2000" b="1" strike="noStrike" spc="-1" dirty="0" smtClean="0">
                <a:solidFill>
                  <a:srgbClr val="C00000"/>
                </a:solidFill>
                <a:latin typeface="Arial"/>
                <a:ea typeface="DejaVu Sans"/>
              </a:rPr>
              <a:t>dei casi si trasferisce entro i confini nazionali (</a:t>
            </a:r>
            <a:r>
              <a:rPr lang="it-IT" sz="2000" strike="noStrike" spc="-1" dirty="0" smtClean="0">
                <a:solidFill>
                  <a:srgbClr val="C00000"/>
                </a:solidFill>
                <a:latin typeface="Arial"/>
                <a:ea typeface="DejaVu Sans"/>
              </a:rPr>
              <a:t>residenza </a:t>
            </a:r>
            <a:r>
              <a:rPr lang="it-IT" sz="2000" strike="noStrike" spc="-1" dirty="0">
                <a:solidFill>
                  <a:srgbClr val="C00000"/>
                </a:solidFill>
                <a:latin typeface="Arial"/>
                <a:ea typeface="DejaVu Sans"/>
              </a:rPr>
              <a:t>versus luogo di lavoro/studio</a:t>
            </a:r>
            <a:r>
              <a:rPr lang="it-IT" sz="2000" b="1" strike="noStrike" spc="-1" dirty="0" smtClean="0">
                <a:solidFill>
                  <a:srgbClr val="C00000"/>
                </a:solidFill>
                <a:latin typeface="Arial"/>
                <a:ea typeface="DejaVu Sans"/>
              </a:rPr>
              <a:t>); </a:t>
            </a:r>
            <a:r>
              <a:rPr lang="it-IT" sz="2000" b="1" strike="noStrike" spc="-1" dirty="0">
                <a:solidFill>
                  <a:srgbClr val="C00000"/>
                </a:solidFill>
                <a:latin typeface="Arial"/>
                <a:ea typeface="DejaVu Sans"/>
              </a:rPr>
              <a:t>il 2,7</a:t>
            </a:r>
            <a:r>
              <a:rPr lang="it-IT" sz="2000" b="1" strike="noStrike" spc="-1" dirty="0" smtClean="0">
                <a:solidFill>
                  <a:srgbClr val="C00000"/>
                </a:solidFill>
                <a:latin typeface="Arial"/>
                <a:ea typeface="DejaVu Sans"/>
              </a:rPr>
              <a:t>%, invece, </a:t>
            </a:r>
            <a:r>
              <a:rPr lang="it-IT" sz="2000" b="1" strike="noStrike" spc="-1" dirty="0">
                <a:solidFill>
                  <a:srgbClr val="C00000"/>
                </a:solidFill>
                <a:latin typeface="Arial"/>
                <a:ea typeface="DejaVu Sans"/>
              </a:rPr>
              <a:t>ha spostato la residenza all’estero</a:t>
            </a:r>
            <a:endParaRPr lang="it-IT" sz="2000" b="0" strike="noStrike" spc="-1" dirty="0">
              <a:latin typeface="Arial"/>
            </a:endParaRPr>
          </a:p>
        </p:txBody>
      </p:sp>
      <p:sp>
        <p:nvSpPr>
          <p:cNvPr id="8" name="CustomShape 4"/>
          <p:cNvSpPr/>
          <p:nvPr/>
        </p:nvSpPr>
        <p:spPr>
          <a:xfrm>
            <a:off x="8261785" y="3271642"/>
            <a:ext cx="3849512" cy="1475873"/>
          </a:xfrm>
          <a:prstGeom prst="rect">
            <a:avLst/>
          </a:prstGeom>
          <a:noFill/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>
            <a:spAutoFit/>
          </a:bodyPr>
          <a:lstStyle/>
          <a:p>
            <a:pPr>
              <a:lnSpc>
                <a:spcPct val="100000"/>
              </a:lnSpc>
              <a:spcBef>
                <a:spcPts val="1199"/>
              </a:spcBef>
              <a:spcAft>
                <a:spcPts val="1200"/>
              </a:spcAft>
            </a:pPr>
            <a:r>
              <a:rPr lang="it-IT" spc="-1" dirty="0" smtClean="0">
                <a:solidFill>
                  <a:srgbClr val="000000"/>
                </a:solidFill>
              </a:rPr>
              <a:t>• maggiore è l’incidenza di coloro che si </a:t>
            </a:r>
            <a:r>
              <a:rPr lang="it-IT" b="1" spc="-1" dirty="0" smtClean="0">
                <a:solidFill>
                  <a:srgbClr val="000000"/>
                </a:solidFill>
              </a:rPr>
              <a:t>spostano nel territorio </a:t>
            </a:r>
            <a:r>
              <a:rPr lang="it-IT" spc="-1" dirty="0" smtClean="0">
                <a:solidFill>
                  <a:srgbClr val="000000"/>
                </a:solidFill>
              </a:rPr>
              <a:t>per motivi di formazione e di lavoro (rispettivamente 29,1%, 20,6%, 18,4%) </a:t>
            </a:r>
            <a:endParaRPr lang="it-IT" spc="-1" dirty="0"/>
          </a:p>
        </p:txBody>
      </p:sp>
      <p:sp>
        <p:nvSpPr>
          <p:cNvPr id="10" name="CustomShape 4"/>
          <p:cNvSpPr/>
          <p:nvPr/>
        </p:nvSpPr>
        <p:spPr>
          <a:xfrm>
            <a:off x="3473924" y="4858395"/>
            <a:ext cx="7338668" cy="921876"/>
          </a:xfrm>
          <a:prstGeom prst="rect">
            <a:avLst/>
          </a:prstGeom>
          <a:noFill/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>
            <a:spAutoFit/>
          </a:bodyPr>
          <a:lstStyle/>
          <a:p>
            <a:pPr>
              <a:lnSpc>
                <a:spcPct val="100000"/>
              </a:lnSpc>
              <a:spcBef>
                <a:spcPts val="1199"/>
              </a:spcBef>
              <a:spcAft>
                <a:spcPts val="1200"/>
              </a:spcAft>
            </a:pPr>
            <a:r>
              <a:rPr lang="it-IT" spc="-1" dirty="0">
                <a:solidFill>
                  <a:srgbClr val="000000"/>
                </a:solidFill>
              </a:rPr>
              <a:t>• una percentuale di giovani </a:t>
            </a:r>
            <a:r>
              <a:rPr lang="it-IT" spc="-1" dirty="0" smtClean="0">
                <a:solidFill>
                  <a:srgbClr val="000000"/>
                </a:solidFill>
              </a:rPr>
              <a:t>fuori dal </a:t>
            </a:r>
            <a:r>
              <a:rPr lang="it-IT" spc="-1" dirty="0">
                <a:solidFill>
                  <a:srgbClr val="000000"/>
                </a:solidFill>
              </a:rPr>
              <a:t>mondo del lavoro o </a:t>
            </a:r>
            <a:r>
              <a:rPr lang="it-IT" spc="-1" dirty="0" smtClean="0">
                <a:solidFill>
                  <a:srgbClr val="000000"/>
                </a:solidFill>
              </a:rPr>
              <a:t>dalla </a:t>
            </a:r>
            <a:r>
              <a:rPr lang="it-IT" spc="-1" dirty="0">
                <a:solidFill>
                  <a:srgbClr val="000000"/>
                </a:solidFill>
              </a:rPr>
              <a:t>formazione </a:t>
            </a:r>
            <a:r>
              <a:rPr lang="it-IT" b="1" spc="-1" dirty="0" smtClean="0">
                <a:solidFill>
                  <a:srgbClr val="000000"/>
                </a:solidFill>
              </a:rPr>
              <a:t>emigra </a:t>
            </a:r>
            <a:r>
              <a:rPr lang="it-IT" b="1" spc="-1" dirty="0">
                <a:solidFill>
                  <a:srgbClr val="000000"/>
                </a:solidFill>
              </a:rPr>
              <a:t>all’estero </a:t>
            </a:r>
            <a:r>
              <a:rPr lang="it-IT" spc="-1" dirty="0">
                <a:solidFill>
                  <a:srgbClr val="000000"/>
                </a:solidFill>
              </a:rPr>
              <a:t>(nei dati è visibile sono la quota di coloro che spostano la residenza, pari al 4,5%)</a:t>
            </a:r>
            <a:endParaRPr lang="it-IT" spc="-1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6" name="Immagine 8"/>
          <p:cNvPicPr/>
          <p:nvPr/>
        </p:nvPicPr>
        <p:blipFill>
          <a:blip r:embed="rId3"/>
          <a:stretch/>
        </p:blipFill>
        <p:spPr>
          <a:xfrm rot="7241400">
            <a:off x="245310" y="828154"/>
            <a:ext cx="2055600" cy="1824120"/>
          </a:xfrm>
          <a:prstGeom prst="rect">
            <a:avLst/>
          </a:prstGeom>
          <a:ln>
            <a:noFill/>
          </a:ln>
        </p:spPr>
      </p:pic>
      <p:pic>
        <p:nvPicPr>
          <p:cNvPr id="207" name="Immagine 2"/>
          <p:cNvPicPr/>
          <p:nvPr/>
        </p:nvPicPr>
        <p:blipFill>
          <a:blip r:embed="rId3"/>
          <a:stretch/>
        </p:blipFill>
        <p:spPr>
          <a:xfrm rot="7241400">
            <a:off x="187200" y="3783960"/>
            <a:ext cx="1924920" cy="1708200"/>
          </a:xfrm>
          <a:prstGeom prst="rect">
            <a:avLst/>
          </a:prstGeom>
          <a:ln>
            <a:noFill/>
          </a:ln>
        </p:spPr>
      </p:pic>
      <p:sp>
        <p:nvSpPr>
          <p:cNvPr id="208" name="CustomShape 1"/>
          <p:cNvSpPr/>
          <p:nvPr/>
        </p:nvSpPr>
        <p:spPr>
          <a:xfrm>
            <a:off x="5892840" y="6045120"/>
            <a:ext cx="404640" cy="250560"/>
          </a:xfrm>
          <a:prstGeom prst="rect">
            <a:avLst/>
          </a:prstGeom>
          <a:solidFill>
            <a:srgbClr val="BFBFBF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fld id="{ACB72874-ECCB-4811-9903-91F6576AB56B}" type="slidenum">
              <a:rPr lang="it-IT" sz="1200" b="1" strike="noStrike" spc="-1">
                <a:solidFill>
                  <a:srgbClr val="808080"/>
                </a:solidFill>
                <a:latin typeface="Arial"/>
                <a:ea typeface="DejaVu Sans"/>
              </a:rPr>
              <a:t>15</a:t>
            </a:fld>
            <a:endParaRPr lang="it-IT" sz="1200" b="0" strike="noStrike" spc="-1">
              <a:latin typeface="Arial"/>
            </a:endParaRPr>
          </a:p>
        </p:txBody>
      </p:sp>
      <p:sp>
        <p:nvSpPr>
          <p:cNvPr id="209" name="CustomShape 2"/>
          <p:cNvSpPr/>
          <p:nvPr/>
        </p:nvSpPr>
        <p:spPr>
          <a:xfrm>
            <a:off x="3609720" y="6368760"/>
            <a:ext cx="5046120" cy="3301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10" name="CustomShape 3"/>
          <p:cNvSpPr/>
          <p:nvPr/>
        </p:nvSpPr>
        <p:spPr>
          <a:xfrm>
            <a:off x="2280824" y="1037440"/>
            <a:ext cx="9788400" cy="45327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>
            <a:noAutofit/>
          </a:bodyPr>
          <a:lstStyle/>
          <a:p>
            <a:pPr marL="493560" indent="-483840">
              <a:lnSpc>
                <a:spcPts val="2132"/>
              </a:lnSpc>
              <a:spcAft>
                <a:spcPts val="1199"/>
              </a:spcAft>
              <a:buClr>
                <a:srgbClr val="E92E16"/>
              </a:buClr>
              <a:buFont typeface="Courier New"/>
              <a:buChar char="o"/>
            </a:pPr>
            <a:r>
              <a:rPr lang="it-IT" sz="1800" b="0" strike="noStrike" spc="-1" dirty="0" smtClean="0">
                <a:solidFill>
                  <a:srgbClr val="000000"/>
                </a:solidFill>
                <a:latin typeface="Arial"/>
                <a:ea typeface="DejaVu Sans"/>
              </a:rPr>
              <a:t>I </a:t>
            </a:r>
            <a:r>
              <a:rPr lang="it-IT" sz="1800" b="1" strike="noStrike" spc="-1" dirty="0" smtClean="0">
                <a:solidFill>
                  <a:srgbClr val="C00000"/>
                </a:solidFill>
                <a:latin typeface="Arial"/>
                <a:ea typeface="DejaVu Sans"/>
              </a:rPr>
              <a:t>micro-dati </a:t>
            </a:r>
            <a:r>
              <a:rPr lang="it-IT" sz="1800" b="1" strike="noStrike" spc="-1" dirty="0">
                <a:solidFill>
                  <a:srgbClr val="C00000"/>
                </a:solidFill>
                <a:latin typeface="Arial"/>
                <a:ea typeface="DejaVu Sans"/>
              </a:rPr>
              <a:t>amministrativi integrati </a:t>
            </a:r>
            <a:r>
              <a:rPr lang="it-IT" sz="1800" b="0" strike="noStrike" spc="-1" dirty="0">
                <a:solidFill>
                  <a:srgbClr val="000000"/>
                </a:solidFill>
                <a:latin typeface="Arial"/>
                <a:ea typeface="DejaVu Sans"/>
              </a:rPr>
              <a:t>e </a:t>
            </a:r>
            <a:r>
              <a:rPr lang="it-IT" sz="1800" b="0" strike="noStrike" spc="-1" dirty="0" smtClean="0">
                <a:solidFill>
                  <a:srgbClr val="000000"/>
                </a:solidFill>
                <a:latin typeface="Arial"/>
                <a:ea typeface="DejaVu Sans"/>
              </a:rPr>
              <a:t>validati consentono di seguire un approccio </a:t>
            </a:r>
            <a:r>
              <a:rPr lang="it-IT" sz="1800" b="0" strike="noStrike" spc="-1" dirty="0">
                <a:solidFill>
                  <a:srgbClr val="000000"/>
                </a:solidFill>
                <a:latin typeface="Arial"/>
                <a:ea typeface="DejaVu Sans"/>
              </a:rPr>
              <a:t>longitudinale (statistiche di </a:t>
            </a:r>
            <a:r>
              <a:rPr lang="it-IT" sz="1800" b="0" strike="noStrike" spc="-1" dirty="0" smtClean="0">
                <a:solidFill>
                  <a:srgbClr val="000000"/>
                </a:solidFill>
                <a:latin typeface="Arial"/>
                <a:ea typeface="DejaVu Sans"/>
              </a:rPr>
              <a:t>approfondimento), selezionare popolazioni di interesse e analizzare le informazioni a livello territoriale</a:t>
            </a:r>
            <a:endParaRPr lang="it-IT" sz="1800" b="0" strike="noStrike" spc="-1" dirty="0">
              <a:latin typeface="Arial"/>
            </a:endParaRPr>
          </a:p>
          <a:p>
            <a:pPr marL="493560" indent="-483840">
              <a:lnSpc>
                <a:spcPts val="2132"/>
              </a:lnSpc>
              <a:spcAft>
                <a:spcPts val="1199"/>
              </a:spcAft>
              <a:buClr>
                <a:srgbClr val="E92E16"/>
              </a:buClr>
              <a:buFont typeface="Courier New"/>
              <a:buChar char="o"/>
            </a:pPr>
            <a:r>
              <a:rPr lang="it-IT" spc="-1" dirty="0" smtClean="0">
                <a:solidFill>
                  <a:srgbClr val="000000"/>
                </a:solidFill>
                <a:latin typeface="Arial"/>
                <a:ea typeface="DejaVu Sans"/>
              </a:rPr>
              <a:t>La capacità di analisi è «potenziale» perché è necessaria una </a:t>
            </a:r>
            <a:r>
              <a:rPr lang="it-IT" b="1" spc="-1" dirty="0" smtClean="0">
                <a:solidFill>
                  <a:srgbClr val="C00000"/>
                </a:solidFill>
                <a:latin typeface="Arial"/>
                <a:ea typeface="DejaVu Sans"/>
              </a:rPr>
              <a:t>serie storica più lunga</a:t>
            </a:r>
          </a:p>
          <a:p>
            <a:pPr marL="493560" indent="-483840">
              <a:lnSpc>
                <a:spcPts val="2132"/>
              </a:lnSpc>
              <a:spcAft>
                <a:spcPts val="1199"/>
              </a:spcAft>
              <a:buClr>
                <a:srgbClr val="E92E16"/>
              </a:buClr>
              <a:buFont typeface="Courier New"/>
              <a:buChar char="o"/>
            </a:pPr>
            <a:endParaRPr lang="it-IT" sz="1800" b="0" strike="noStrike" spc="-1" dirty="0">
              <a:solidFill>
                <a:srgbClr val="000000"/>
              </a:solidFill>
              <a:latin typeface="Arial"/>
            </a:endParaRPr>
          </a:p>
          <a:p>
            <a:pPr marL="493560" indent="-483840">
              <a:lnSpc>
                <a:spcPts val="2132"/>
              </a:lnSpc>
              <a:spcAft>
                <a:spcPts val="1199"/>
              </a:spcAft>
              <a:buClr>
                <a:srgbClr val="E92E16"/>
              </a:buClr>
              <a:buFont typeface="Courier New"/>
              <a:buChar char="o"/>
            </a:pPr>
            <a:endParaRPr lang="it-IT" sz="1800" b="0" strike="noStrike" spc="-1" dirty="0">
              <a:latin typeface="Arial"/>
            </a:endParaRPr>
          </a:p>
          <a:p>
            <a:pPr>
              <a:lnSpc>
                <a:spcPts val="2132"/>
              </a:lnSpc>
              <a:spcAft>
                <a:spcPts val="1199"/>
              </a:spcAft>
            </a:pPr>
            <a:endParaRPr lang="it-IT" sz="1800" b="0" strike="noStrike" spc="-1" dirty="0">
              <a:latin typeface="Arial"/>
            </a:endParaRPr>
          </a:p>
          <a:p>
            <a:pPr marL="493560" indent="-483840">
              <a:lnSpc>
                <a:spcPts val="2132"/>
              </a:lnSpc>
              <a:spcAft>
                <a:spcPts val="1199"/>
              </a:spcAft>
              <a:buClr>
                <a:srgbClr val="E92E16"/>
              </a:buClr>
              <a:buFont typeface="Courier New"/>
              <a:buChar char="o"/>
            </a:pPr>
            <a:r>
              <a:rPr lang="it-IT" sz="1800" b="0" strike="noStrike" spc="-1" dirty="0">
                <a:solidFill>
                  <a:srgbClr val="000000"/>
                </a:solidFill>
                <a:latin typeface="Arial"/>
                <a:ea typeface="DejaVu Sans"/>
              </a:rPr>
              <a:t>Affinare la selezione dei gruppi per tipo di percorso</a:t>
            </a:r>
            <a:endParaRPr lang="it-IT" sz="1800" b="0" strike="noStrike" spc="-1" dirty="0">
              <a:latin typeface="Arial"/>
            </a:endParaRPr>
          </a:p>
          <a:p>
            <a:pPr marL="493560" indent="-483840">
              <a:lnSpc>
                <a:spcPts val="2132"/>
              </a:lnSpc>
              <a:spcAft>
                <a:spcPts val="1199"/>
              </a:spcAft>
              <a:buClr>
                <a:srgbClr val="E92E16"/>
              </a:buClr>
              <a:buFont typeface="Courier New"/>
              <a:buChar char="o"/>
            </a:pPr>
            <a:r>
              <a:rPr lang="it-IT" sz="1800" b="0" strike="noStrike" spc="-1" dirty="0">
                <a:solidFill>
                  <a:srgbClr val="000000"/>
                </a:solidFill>
                <a:latin typeface="Arial"/>
                <a:ea typeface="DejaVu Sans"/>
              </a:rPr>
              <a:t>Affiancare set informativi provenienti da fonti amministrative ai dati di indagine </a:t>
            </a:r>
            <a:endParaRPr lang="it-IT" sz="1800" b="0" strike="noStrike" spc="-1" dirty="0">
              <a:latin typeface="Arial"/>
            </a:endParaRPr>
          </a:p>
          <a:p>
            <a:pPr marL="493560" indent="-483840">
              <a:lnSpc>
                <a:spcPts val="2132"/>
              </a:lnSpc>
              <a:spcAft>
                <a:spcPts val="1199"/>
              </a:spcAft>
              <a:buClr>
                <a:srgbClr val="E92E16"/>
              </a:buClr>
              <a:buFont typeface="Courier New"/>
              <a:buChar char="o"/>
            </a:pPr>
            <a:r>
              <a:rPr lang="en-US" sz="1800" b="0" strike="noStrike" spc="-1" dirty="0" err="1">
                <a:solidFill>
                  <a:srgbClr val="000000"/>
                </a:solidFill>
                <a:latin typeface="Arial"/>
                <a:ea typeface="DejaVu Sans"/>
              </a:rPr>
              <a:t>Utilizzo</a:t>
            </a:r>
            <a:r>
              <a:rPr lang="en-US" sz="1800" b="0" strike="noStrike" spc="-1" dirty="0">
                <a:solidFill>
                  <a:srgbClr val="000000"/>
                </a:solidFill>
                <a:latin typeface="Arial"/>
                <a:ea typeface="DejaVu Sans"/>
              </a:rPr>
              <a:t> di </a:t>
            </a:r>
            <a:r>
              <a:rPr lang="en-US" sz="1800" b="0" strike="noStrike" spc="-1" dirty="0" err="1">
                <a:solidFill>
                  <a:srgbClr val="000000"/>
                </a:solidFill>
                <a:latin typeface="Arial"/>
                <a:ea typeface="DejaVu Sans"/>
              </a:rPr>
              <a:t>informazioni</a:t>
            </a:r>
            <a:r>
              <a:rPr lang="en-US" sz="1800" b="0" strike="noStrike" spc="-1" dirty="0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r>
              <a:rPr lang="en-US" sz="1800" b="0" strike="noStrike" spc="-1" dirty="0" err="1">
                <a:solidFill>
                  <a:srgbClr val="000000"/>
                </a:solidFill>
                <a:latin typeface="Arial"/>
                <a:ea typeface="DejaVu Sans"/>
              </a:rPr>
              <a:t>aggiuntive</a:t>
            </a:r>
            <a:r>
              <a:rPr lang="en-US" sz="1800" b="0" strike="noStrike" spc="-1" dirty="0">
                <a:solidFill>
                  <a:srgbClr val="000000"/>
                </a:solidFill>
                <a:latin typeface="Arial"/>
                <a:ea typeface="DejaVu Sans"/>
              </a:rPr>
              <a:t>, ad </a:t>
            </a:r>
            <a:r>
              <a:rPr lang="en-US" sz="1800" b="0" strike="noStrike" spc="-1" dirty="0" err="1">
                <a:solidFill>
                  <a:srgbClr val="000000"/>
                </a:solidFill>
                <a:latin typeface="Arial"/>
                <a:ea typeface="DejaVu Sans"/>
              </a:rPr>
              <a:t>es</a:t>
            </a:r>
            <a:r>
              <a:rPr lang="en-US" sz="1800" b="0" strike="noStrike" spc="-1" dirty="0">
                <a:solidFill>
                  <a:srgbClr val="000000"/>
                </a:solidFill>
                <a:latin typeface="Arial"/>
                <a:ea typeface="DejaVu Sans"/>
              </a:rPr>
              <a:t>. </a:t>
            </a:r>
            <a:r>
              <a:rPr lang="en-US" sz="1800" b="0" strike="noStrike" spc="-1" dirty="0" err="1">
                <a:solidFill>
                  <a:srgbClr val="000000"/>
                </a:solidFill>
                <a:latin typeface="Arial"/>
                <a:ea typeface="DejaVu Sans"/>
              </a:rPr>
              <a:t>titolo</a:t>
            </a:r>
            <a:r>
              <a:rPr lang="en-US" sz="1800" b="0" strike="noStrike" spc="-1" dirty="0">
                <a:solidFill>
                  <a:srgbClr val="000000"/>
                </a:solidFill>
                <a:latin typeface="Arial"/>
                <a:ea typeface="DejaVu Sans"/>
              </a:rPr>
              <a:t> di studio, </a:t>
            </a:r>
            <a:r>
              <a:rPr lang="it-IT" sz="1800" b="0" strike="noStrike" spc="-1" dirty="0">
                <a:solidFill>
                  <a:srgbClr val="000000"/>
                </a:solidFill>
                <a:latin typeface="Arial"/>
                <a:ea typeface="DejaVu Sans"/>
              </a:rPr>
              <a:t>caratteristiche della famiglia di appartenenza, il contesto socio-economico, i percorsi e risultati scolastici ecc.</a:t>
            </a:r>
            <a:endParaRPr lang="it-IT" sz="1800" b="0" strike="noStrike" spc="-1" dirty="0">
              <a:latin typeface="Arial"/>
            </a:endParaRPr>
          </a:p>
        </p:txBody>
      </p:sp>
      <p:sp>
        <p:nvSpPr>
          <p:cNvPr id="211" name="CustomShape 4"/>
          <p:cNvSpPr/>
          <p:nvPr/>
        </p:nvSpPr>
        <p:spPr>
          <a:xfrm>
            <a:off x="-9000" y="0"/>
            <a:ext cx="12190320" cy="653760"/>
          </a:xfrm>
          <a:prstGeom prst="rect">
            <a:avLst/>
          </a:prstGeom>
          <a:solidFill>
            <a:srgbClr val="E92E16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288000" tIns="144000" rIns="288000" bIns="144000">
            <a:spAutoFit/>
          </a:bodyPr>
          <a:lstStyle/>
          <a:p>
            <a:pPr>
              <a:lnSpc>
                <a:spcPct val="100000"/>
              </a:lnSpc>
            </a:pPr>
            <a:r>
              <a:rPr lang="it-IT" sz="2400" b="1" strike="noStrike" spc="-1">
                <a:solidFill>
                  <a:srgbClr val="FFFFFF"/>
                </a:solidFill>
                <a:latin typeface="Arial"/>
                <a:ea typeface="DejaVu Sans"/>
              </a:rPr>
              <a:t>5. RIFLESSIONI CONCLUSIVE</a:t>
            </a:r>
            <a:endParaRPr lang="it-IT" sz="2400" b="0" strike="noStrike" spc="-1">
              <a:latin typeface="Arial"/>
            </a:endParaRPr>
          </a:p>
        </p:txBody>
      </p:sp>
      <p:sp>
        <p:nvSpPr>
          <p:cNvPr id="212" name="CustomShape 5"/>
          <p:cNvSpPr/>
          <p:nvPr/>
        </p:nvSpPr>
        <p:spPr>
          <a:xfrm rot="19982400">
            <a:off x="165960" y="4063680"/>
            <a:ext cx="2454480" cy="5763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it-IT" sz="1600" b="0" strike="noStrike" spc="-1">
                <a:solidFill>
                  <a:srgbClr val="000000"/>
                </a:solidFill>
                <a:latin typeface="Lucida Handwriting"/>
                <a:ea typeface="DejaVu Sans"/>
              </a:rPr>
              <a:t>Sviluppi </a:t>
            </a:r>
            <a:endParaRPr lang="it-IT" sz="16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it-IT" sz="1600" b="0" strike="noStrike" spc="-1">
                <a:solidFill>
                  <a:srgbClr val="000000"/>
                </a:solidFill>
                <a:latin typeface="Lucida Handwriting"/>
                <a:ea typeface="DejaVu Sans"/>
              </a:rPr>
              <a:t>futuri</a:t>
            </a:r>
            <a:endParaRPr lang="it-IT" sz="1600" b="0" strike="noStrike" spc="-1">
              <a:latin typeface="Arial"/>
            </a:endParaRPr>
          </a:p>
        </p:txBody>
      </p:sp>
      <p:sp>
        <p:nvSpPr>
          <p:cNvPr id="213" name="CustomShape 6"/>
          <p:cNvSpPr/>
          <p:nvPr/>
        </p:nvSpPr>
        <p:spPr>
          <a:xfrm rot="20011200">
            <a:off x="221121" y="1410406"/>
            <a:ext cx="2454480" cy="3178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it-IT" sz="1500" b="0" strike="noStrike" spc="-1" dirty="0">
                <a:solidFill>
                  <a:srgbClr val="000000"/>
                </a:solidFill>
                <a:latin typeface="Lucida Handwriting"/>
                <a:ea typeface="DejaVu Sans"/>
              </a:rPr>
              <a:t>Conclusioni</a:t>
            </a:r>
            <a:endParaRPr lang="it-IT" sz="1500" b="0" strike="noStrike" spc="-1" dirty="0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CustomShape 1"/>
          <p:cNvSpPr/>
          <p:nvPr/>
        </p:nvSpPr>
        <p:spPr>
          <a:xfrm>
            <a:off x="6024600" y="4691880"/>
            <a:ext cx="3885120" cy="6487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15" name="CustomShape 2"/>
          <p:cNvSpPr/>
          <p:nvPr/>
        </p:nvSpPr>
        <p:spPr>
          <a:xfrm>
            <a:off x="3609720" y="6368760"/>
            <a:ext cx="5046120" cy="3301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16" name="CustomShape 3"/>
          <p:cNvSpPr/>
          <p:nvPr/>
        </p:nvSpPr>
        <p:spPr>
          <a:xfrm>
            <a:off x="5892840" y="6045840"/>
            <a:ext cx="404640" cy="249480"/>
          </a:xfrm>
          <a:prstGeom prst="rect">
            <a:avLst/>
          </a:prstGeom>
          <a:solidFill>
            <a:srgbClr val="BFBFBF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fld id="{10C31663-EEDB-405C-B995-8D48BF1418BC}" type="slidenum">
              <a:rPr lang="it-IT" sz="1200" b="1" strike="noStrike" spc="-1">
                <a:solidFill>
                  <a:srgbClr val="808080"/>
                </a:solidFill>
                <a:latin typeface="Arial"/>
                <a:ea typeface="DejaVu Sans"/>
              </a:rPr>
              <a:t>16</a:t>
            </a:fld>
            <a:endParaRPr lang="it-IT" sz="1200" b="0" strike="noStrike" spc="-1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CustomShape 1"/>
          <p:cNvSpPr/>
          <p:nvPr/>
        </p:nvSpPr>
        <p:spPr>
          <a:xfrm>
            <a:off x="5892840" y="6045120"/>
            <a:ext cx="404640" cy="250560"/>
          </a:xfrm>
          <a:prstGeom prst="rect">
            <a:avLst/>
          </a:prstGeom>
          <a:solidFill>
            <a:srgbClr val="BFBFBF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fld id="{AB22F2F4-2DF6-46A6-9DEA-9D837A017DEA}" type="slidenum">
              <a:rPr lang="it-IT" sz="1200" b="1" strike="noStrike" spc="-1">
                <a:solidFill>
                  <a:srgbClr val="808080"/>
                </a:solidFill>
                <a:latin typeface="Arial"/>
                <a:ea typeface="DejaVu Sans"/>
              </a:rPr>
              <a:t>2</a:t>
            </a:fld>
            <a:endParaRPr lang="it-IT" sz="1200" b="0" strike="noStrike" spc="-1">
              <a:latin typeface="Arial"/>
            </a:endParaRPr>
          </a:p>
        </p:txBody>
      </p:sp>
      <p:sp>
        <p:nvSpPr>
          <p:cNvPr id="132" name="CustomShape 2"/>
          <p:cNvSpPr/>
          <p:nvPr/>
        </p:nvSpPr>
        <p:spPr>
          <a:xfrm>
            <a:off x="3609720" y="6368760"/>
            <a:ext cx="5046120" cy="3301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33" name="CustomShape 3"/>
          <p:cNvSpPr/>
          <p:nvPr/>
        </p:nvSpPr>
        <p:spPr>
          <a:xfrm>
            <a:off x="0" y="0"/>
            <a:ext cx="12190320" cy="653400"/>
          </a:xfrm>
          <a:prstGeom prst="rect">
            <a:avLst/>
          </a:prstGeom>
          <a:solidFill>
            <a:srgbClr val="E92E16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288000" tIns="144000" rIns="288000" bIns="144000">
            <a:spAutoFit/>
          </a:bodyPr>
          <a:lstStyle/>
          <a:p>
            <a:pPr>
              <a:lnSpc>
                <a:spcPct val="100000"/>
              </a:lnSpc>
            </a:pPr>
            <a:r>
              <a:rPr lang="it-IT" sz="2400" b="1" strike="noStrike" spc="-1">
                <a:solidFill>
                  <a:srgbClr val="FFFFFF"/>
                </a:solidFill>
                <a:latin typeface="Arial"/>
                <a:ea typeface="DejaVu Sans"/>
              </a:rPr>
              <a:t>SCHEMA DELLA PRESENTAZIONE</a:t>
            </a:r>
            <a:endParaRPr lang="it-IT" sz="2400" b="0" strike="noStrike" spc="-1">
              <a:latin typeface="Arial"/>
            </a:endParaRPr>
          </a:p>
        </p:txBody>
      </p:sp>
      <p:sp>
        <p:nvSpPr>
          <p:cNvPr id="134" name="CustomShape 4"/>
          <p:cNvSpPr/>
          <p:nvPr/>
        </p:nvSpPr>
        <p:spPr>
          <a:xfrm>
            <a:off x="5343480" y="2003400"/>
            <a:ext cx="2711160" cy="699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it-IT" sz="2000" b="1" strike="noStrike" spc="-1">
                <a:solidFill>
                  <a:srgbClr val="FFFFFF"/>
                </a:solidFill>
                <a:latin typeface="Ink Free"/>
                <a:ea typeface="DejaVu Sans"/>
              </a:rPr>
              <a:t>1. Contesto dello studio</a:t>
            </a:r>
            <a:endParaRPr lang="it-IT" sz="20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it-IT" sz="2000" b="1" strike="noStrike" spc="-1">
                <a:solidFill>
                  <a:srgbClr val="FFFFFF"/>
                </a:solidFill>
                <a:latin typeface="Ink Free"/>
                <a:ea typeface="DejaVu Sans"/>
              </a:rPr>
              <a:t>2. Obiettivi </a:t>
            </a:r>
            <a:endParaRPr lang="it-IT" sz="2000" b="0" strike="noStrike" spc="-1">
              <a:latin typeface="Arial"/>
            </a:endParaRPr>
          </a:p>
        </p:txBody>
      </p:sp>
      <p:sp>
        <p:nvSpPr>
          <p:cNvPr id="135" name="CustomShape 5"/>
          <p:cNvSpPr/>
          <p:nvPr/>
        </p:nvSpPr>
        <p:spPr>
          <a:xfrm>
            <a:off x="4561560" y="3624120"/>
            <a:ext cx="4322520" cy="16142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it-IT" sz="2000" b="1" strike="noStrike" spc="-1">
                <a:solidFill>
                  <a:srgbClr val="FFFFFF"/>
                </a:solidFill>
                <a:latin typeface="Ink Free"/>
                <a:ea typeface="DejaVu Sans"/>
              </a:rPr>
              <a:t>3. I dati utilizzati: fonti ed indicatori</a:t>
            </a:r>
            <a:endParaRPr lang="it-IT" sz="20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it-IT" sz="2000" b="1" strike="noStrike" spc="-1">
                <a:solidFill>
                  <a:srgbClr val="FFFFFF"/>
                </a:solidFill>
                <a:latin typeface="Ink Free"/>
                <a:ea typeface="DejaVu Sans"/>
              </a:rPr>
              <a:t>4. Aspetti metodologici</a:t>
            </a:r>
            <a:endParaRPr lang="it-IT" sz="20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it-IT" sz="2000" b="1" strike="noStrike" spc="-1">
                <a:solidFill>
                  <a:srgbClr val="FFFFFF"/>
                </a:solidFill>
                <a:latin typeface="Ink Free"/>
                <a:ea typeface="DejaVu Sans"/>
              </a:rPr>
              <a:t>5. Risultati 1/3</a:t>
            </a:r>
            <a:endParaRPr lang="it-IT" sz="20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it-IT" sz="2000" b="1" strike="noStrike" spc="-1">
                <a:solidFill>
                  <a:srgbClr val="FFFFFF"/>
                </a:solidFill>
                <a:latin typeface="Ink Free"/>
                <a:ea typeface="DejaVu Sans"/>
              </a:rPr>
              <a:t>6. Risultati 2/3</a:t>
            </a:r>
            <a:endParaRPr lang="it-IT" sz="20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it-IT" sz="2000" b="1" strike="noStrike" spc="-1">
                <a:solidFill>
                  <a:srgbClr val="FFFFFF"/>
                </a:solidFill>
                <a:latin typeface="Ink Free"/>
                <a:ea typeface="DejaVu Sans"/>
              </a:rPr>
              <a:t>7. Risultati 3/3</a:t>
            </a:r>
            <a:endParaRPr lang="it-IT" sz="2000" b="0" strike="noStrike" spc="-1">
              <a:latin typeface="Arial"/>
            </a:endParaRPr>
          </a:p>
        </p:txBody>
      </p:sp>
      <p:sp>
        <p:nvSpPr>
          <p:cNvPr id="136" name="CustomShape 6"/>
          <p:cNvSpPr/>
          <p:nvPr/>
        </p:nvSpPr>
        <p:spPr>
          <a:xfrm>
            <a:off x="181440" y="749160"/>
            <a:ext cx="11302560" cy="52228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>
              <a:lnSpc>
                <a:spcPct val="100000"/>
              </a:lnSpc>
            </a:pPr>
            <a:r>
              <a:rPr lang="it-IT" sz="1800" b="1" strike="noStrike" spc="-1" dirty="0">
                <a:solidFill>
                  <a:srgbClr val="000000"/>
                </a:solidFill>
                <a:latin typeface="Trebuchet MS"/>
                <a:ea typeface="DejaVu Sans"/>
              </a:rPr>
              <a:t>1) Introduzione al tema</a:t>
            </a:r>
            <a:endParaRPr lang="it-IT" sz="18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it-IT" sz="2400" b="0" i="1" strike="noStrike" spc="-1" dirty="0">
                <a:solidFill>
                  <a:srgbClr val="548235"/>
                </a:solidFill>
                <a:latin typeface="Monotype Corsiva"/>
                <a:ea typeface="DejaVu Sans"/>
              </a:rPr>
              <a:t>La misurazione dei fenomeni sociali attraverso l’utilizzo dei dati amministrativi</a:t>
            </a:r>
            <a:endParaRPr lang="it-IT" sz="24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endParaRPr lang="it-IT" sz="24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it-IT" sz="1800" b="1" strike="noStrike" spc="-1" dirty="0">
                <a:solidFill>
                  <a:srgbClr val="000000"/>
                </a:solidFill>
                <a:latin typeface="Trebuchet MS"/>
                <a:ea typeface="DejaVu Sans"/>
              </a:rPr>
              <a:t>2) Progetto AIDA</a:t>
            </a:r>
            <a:endParaRPr lang="it-IT" sz="18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it-IT" sz="2400" b="0" strike="noStrike" spc="-1" dirty="0" smtClean="0">
                <a:solidFill>
                  <a:srgbClr val="C00000"/>
                </a:solidFill>
                <a:latin typeface="Monotype Corsiva"/>
                <a:ea typeface="DejaVu Sans"/>
              </a:rPr>
              <a:t>Spirito guida del sistema informativo e </a:t>
            </a:r>
            <a:r>
              <a:rPr lang="it-IT" sz="2400" b="0" strike="noStrike" spc="-1" dirty="0">
                <a:solidFill>
                  <a:srgbClr val="C00000"/>
                </a:solidFill>
                <a:latin typeface="Monotype Corsiva"/>
                <a:ea typeface="DejaVu Sans"/>
              </a:rPr>
              <a:t>utilizzo nei processi</a:t>
            </a:r>
            <a:endParaRPr lang="it-IT" sz="24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endParaRPr lang="it-IT" sz="24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it-IT" sz="1800" b="1" strike="noStrike" spc="-1" dirty="0">
                <a:solidFill>
                  <a:srgbClr val="000000"/>
                </a:solidFill>
                <a:latin typeface="Trebuchet MS"/>
                <a:ea typeface="DejaVu Sans"/>
              </a:rPr>
              <a:t>3) Applicazione: un approccio longitudinale</a:t>
            </a:r>
            <a:endParaRPr lang="it-IT" sz="18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it-IT" sz="2400" b="0" strike="noStrike" spc="-1" dirty="0">
                <a:solidFill>
                  <a:srgbClr val="EBA470"/>
                </a:solidFill>
                <a:latin typeface="Monotype Corsiva"/>
                <a:ea typeface="DejaVu Sans"/>
              </a:rPr>
              <a:t>L’idea alla base del lavoro, gli aspetti metodologici, la classificazione dei segnali </a:t>
            </a:r>
            <a:endParaRPr lang="it-IT" sz="24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endParaRPr lang="it-IT" sz="24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it-IT" sz="1800" b="1" strike="noStrike" spc="-1" dirty="0">
                <a:solidFill>
                  <a:srgbClr val="000000"/>
                </a:solidFill>
                <a:latin typeface="Trebuchet MS"/>
                <a:ea typeface="DejaVu Sans"/>
              </a:rPr>
              <a:t>4) Risultati</a:t>
            </a:r>
            <a:endParaRPr lang="it-IT" sz="18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it-IT" sz="2400" b="0" strike="noStrike" spc="-1" dirty="0">
                <a:solidFill>
                  <a:srgbClr val="BF9000"/>
                </a:solidFill>
                <a:latin typeface="Monotype Corsiva"/>
                <a:ea typeface="DejaVu Sans"/>
              </a:rPr>
              <a:t>Traiettorie occupazionali altalenanti: le principali evidenze</a:t>
            </a:r>
            <a:endParaRPr lang="it-IT" sz="24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endParaRPr lang="it-IT" sz="24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it-IT" sz="1800" b="1" strike="noStrike" spc="-1" dirty="0">
                <a:solidFill>
                  <a:srgbClr val="000000"/>
                </a:solidFill>
                <a:latin typeface="Trebuchet MS"/>
                <a:ea typeface="DejaVu Sans"/>
              </a:rPr>
              <a:t>5) Riflessioni conclusive</a:t>
            </a:r>
            <a:endParaRPr lang="it-IT" sz="18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it-IT" sz="2400" b="0" strike="noStrike" spc="-1" dirty="0">
                <a:solidFill>
                  <a:srgbClr val="2F5597"/>
                </a:solidFill>
                <a:latin typeface="Monotype Corsiva"/>
                <a:ea typeface="DejaVu Sans"/>
              </a:rPr>
              <a:t>Perché è importante sperimentare: conclusioni e spunti per il futuro</a:t>
            </a:r>
            <a:endParaRPr lang="it-IT" sz="2400" b="0" strike="noStrike" spc="-1" dirty="0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CustomShape 1"/>
          <p:cNvSpPr/>
          <p:nvPr/>
        </p:nvSpPr>
        <p:spPr>
          <a:xfrm>
            <a:off x="5892840" y="6045120"/>
            <a:ext cx="404640" cy="250560"/>
          </a:xfrm>
          <a:prstGeom prst="rect">
            <a:avLst/>
          </a:prstGeom>
          <a:solidFill>
            <a:srgbClr val="BFBFBF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fld id="{CF0D4270-FBA7-4E45-B666-0E0D4BABBD70}" type="slidenum">
              <a:rPr lang="it-IT" sz="1200" b="1" strike="noStrike" spc="-1">
                <a:solidFill>
                  <a:srgbClr val="808080"/>
                </a:solidFill>
                <a:latin typeface="Arial"/>
                <a:ea typeface="DejaVu Sans"/>
              </a:rPr>
              <a:t>3</a:t>
            </a:fld>
            <a:endParaRPr lang="it-IT" sz="1200" b="0" strike="noStrike" spc="-1">
              <a:latin typeface="Arial"/>
            </a:endParaRPr>
          </a:p>
        </p:txBody>
      </p:sp>
      <p:sp>
        <p:nvSpPr>
          <p:cNvPr id="138" name="CustomShape 2"/>
          <p:cNvSpPr/>
          <p:nvPr/>
        </p:nvSpPr>
        <p:spPr>
          <a:xfrm>
            <a:off x="3609720" y="6368760"/>
            <a:ext cx="5046120" cy="3301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39" name="CustomShape 3"/>
          <p:cNvSpPr/>
          <p:nvPr/>
        </p:nvSpPr>
        <p:spPr>
          <a:xfrm>
            <a:off x="0" y="0"/>
            <a:ext cx="12190320" cy="653760"/>
          </a:xfrm>
          <a:prstGeom prst="rect">
            <a:avLst/>
          </a:prstGeom>
          <a:solidFill>
            <a:srgbClr val="E92E16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288000" tIns="144000" rIns="288000" bIns="144000">
            <a:spAutoFit/>
          </a:bodyPr>
          <a:lstStyle/>
          <a:p>
            <a:pPr>
              <a:lnSpc>
                <a:spcPct val="100000"/>
              </a:lnSpc>
            </a:pPr>
            <a:r>
              <a:rPr lang="it-IT" sz="2400" b="1" strike="noStrike" spc="-1">
                <a:solidFill>
                  <a:srgbClr val="FFFFFF"/>
                </a:solidFill>
                <a:latin typeface="Arial"/>
                <a:ea typeface="DejaVu Sans"/>
              </a:rPr>
              <a:t>1. INTRODUZIONE AL TEMA: UN CALEIDOSCOPIO DI CONCETTI  </a:t>
            </a:r>
            <a:endParaRPr lang="it-IT" sz="2400" b="0" strike="noStrike" spc="-1">
              <a:latin typeface="Arial"/>
            </a:endParaRPr>
          </a:p>
        </p:txBody>
      </p:sp>
      <p:pic>
        <p:nvPicPr>
          <p:cNvPr id="140" name="Immagine 139"/>
          <p:cNvPicPr/>
          <p:nvPr/>
        </p:nvPicPr>
        <p:blipFill>
          <a:blip r:embed="rId3"/>
          <a:stretch/>
        </p:blipFill>
        <p:spPr>
          <a:xfrm>
            <a:off x="535547" y="1224000"/>
            <a:ext cx="2290680" cy="1360800"/>
          </a:xfrm>
          <a:prstGeom prst="rect">
            <a:avLst/>
          </a:prstGeom>
          <a:ln>
            <a:noFill/>
          </a:ln>
        </p:spPr>
      </p:pic>
      <p:pic>
        <p:nvPicPr>
          <p:cNvPr id="141" name="Immagine 140"/>
          <p:cNvPicPr/>
          <p:nvPr/>
        </p:nvPicPr>
        <p:blipFill>
          <a:blip r:embed="rId4"/>
          <a:stretch/>
        </p:blipFill>
        <p:spPr>
          <a:xfrm>
            <a:off x="4896000" y="1224000"/>
            <a:ext cx="6353640" cy="934560"/>
          </a:xfrm>
          <a:prstGeom prst="rect">
            <a:avLst/>
          </a:prstGeom>
          <a:ln>
            <a:noFill/>
          </a:ln>
        </p:spPr>
      </p:pic>
      <p:pic>
        <p:nvPicPr>
          <p:cNvPr id="143" name="Immagine 142"/>
          <p:cNvPicPr/>
          <p:nvPr/>
        </p:nvPicPr>
        <p:blipFill>
          <a:blip r:embed="rId5"/>
          <a:stretch/>
        </p:blipFill>
        <p:spPr>
          <a:xfrm>
            <a:off x="9046315" y="2907186"/>
            <a:ext cx="2979000" cy="2568600"/>
          </a:xfrm>
          <a:prstGeom prst="rect">
            <a:avLst/>
          </a:prstGeom>
          <a:ln>
            <a:noFill/>
          </a:ln>
        </p:spPr>
      </p:pic>
      <p:pic>
        <p:nvPicPr>
          <p:cNvPr id="144" name="Immagine 143"/>
          <p:cNvPicPr/>
          <p:nvPr/>
        </p:nvPicPr>
        <p:blipFill>
          <a:blip r:embed="rId6"/>
          <a:stretch/>
        </p:blipFill>
        <p:spPr>
          <a:xfrm>
            <a:off x="345960" y="3992400"/>
            <a:ext cx="3561120" cy="1238760"/>
          </a:xfrm>
          <a:prstGeom prst="rect">
            <a:avLst/>
          </a:prstGeom>
          <a:ln>
            <a:noFill/>
          </a:ln>
        </p:spPr>
      </p:pic>
      <p:pic>
        <p:nvPicPr>
          <p:cNvPr id="145" name="Immagine 144"/>
          <p:cNvPicPr/>
          <p:nvPr/>
        </p:nvPicPr>
        <p:blipFill>
          <a:blip r:embed="rId7"/>
          <a:stretch/>
        </p:blipFill>
        <p:spPr>
          <a:xfrm>
            <a:off x="5417460" y="4191486"/>
            <a:ext cx="1430640" cy="1766160"/>
          </a:xfrm>
          <a:prstGeom prst="rect">
            <a:avLst/>
          </a:prstGeom>
          <a:ln>
            <a:noFill/>
          </a:ln>
        </p:spPr>
      </p:pic>
      <p:sp>
        <p:nvSpPr>
          <p:cNvPr id="2" name="Rettangolo 1"/>
          <p:cNvSpPr/>
          <p:nvPr/>
        </p:nvSpPr>
        <p:spPr>
          <a:xfrm>
            <a:off x="3609720" y="2611270"/>
            <a:ext cx="4934567" cy="1308050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marL="1440">
              <a:lnSpc>
                <a:spcPct val="100000"/>
              </a:lnSpc>
              <a:spcBef>
                <a:spcPts val="600"/>
              </a:spcBef>
              <a:buClr>
                <a:srgbClr val="000000"/>
              </a:buClr>
              <a:buSzPct val="45000"/>
            </a:pPr>
            <a:r>
              <a:rPr lang="it-IT" sz="16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ial"/>
                <a:ea typeface="DejaVu Sans"/>
              </a:rPr>
              <a:t>#</a:t>
            </a:r>
            <a:r>
              <a:rPr lang="it-IT" sz="1600" strike="noStrike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ial"/>
                <a:ea typeface="DejaVu Sans"/>
              </a:rPr>
              <a:t>Sviluppo </a:t>
            </a:r>
            <a:r>
              <a:rPr lang="it-IT" sz="1600" strike="noStrike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ial"/>
                <a:ea typeface="DejaVu Sans"/>
              </a:rPr>
              <a:t>di cataloghi dei registri longitudinali</a:t>
            </a:r>
            <a:endParaRPr lang="it-IT" sz="1600" strike="noStrike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Arial"/>
            </a:endParaRPr>
          </a:p>
          <a:p>
            <a:pPr marL="1440">
              <a:lnSpc>
                <a:spcPct val="100000"/>
              </a:lnSpc>
              <a:spcBef>
                <a:spcPts val="600"/>
              </a:spcBef>
              <a:buClr>
                <a:srgbClr val="000000"/>
              </a:buClr>
              <a:buSzPct val="45000"/>
            </a:pPr>
            <a:r>
              <a:rPr lang="it-IT" sz="1600" strike="noStrike" dirty="0" smtClean="0">
                <a:ln w="0"/>
                <a:solidFill>
                  <a:schemeClr val="accent6">
                    <a:lumMod val="50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ial"/>
                <a:ea typeface="DejaVu Sans"/>
              </a:rPr>
              <a:t>#Cura </a:t>
            </a:r>
            <a:r>
              <a:rPr lang="it-IT" sz="1600" strike="noStrike" dirty="0">
                <a:ln w="0"/>
                <a:solidFill>
                  <a:schemeClr val="accent6">
                    <a:lumMod val="50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ial"/>
                <a:ea typeface="DejaVu Sans"/>
              </a:rPr>
              <a:t>dei dati, gestione e analisi statistiche</a:t>
            </a:r>
            <a:endParaRPr lang="it-IT" sz="1600" strike="noStrike" dirty="0">
              <a:ln w="0"/>
              <a:solidFill>
                <a:schemeClr val="accent6">
                  <a:lumMod val="50000"/>
                </a:schemeClr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Arial"/>
            </a:endParaRPr>
          </a:p>
          <a:p>
            <a:pPr marL="1440">
              <a:lnSpc>
                <a:spcPct val="100000"/>
              </a:lnSpc>
              <a:spcBef>
                <a:spcPts val="600"/>
              </a:spcBef>
              <a:buClr>
                <a:srgbClr val="000000"/>
              </a:buClr>
              <a:buSzPct val="45000"/>
            </a:pPr>
            <a:r>
              <a:rPr lang="it-IT" sz="1600" strike="noStrike" dirty="0" smtClean="0">
                <a:ln w="0"/>
                <a:solidFill>
                  <a:schemeClr val="accent2">
                    <a:lumMod val="75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ial"/>
                <a:ea typeface="DejaVu Sans"/>
              </a:rPr>
              <a:t>#Tecniche </a:t>
            </a:r>
            <a:r>
              <a:rPr lang="it-IT" sz="1600" strike="noStrike" dirty="0">
                <a:ln w="0"/>
                <a:solidFill>
                  <a:schemeClr val="accent2">
                    <a:lumMod val="75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ial"/>
                <a:ea typeface="DejaVu Sans"/>
              </a:rPr>
              <a:t>per il collegamento dei record</a:t>
            </a:r>
            <a:endParaRPr lang="it-IT" sz="1600" strike="noStrike" dirty="0">
              <a:ln w="0"/>
              <a:solidFill>
                <a:schemeClr val="accent2">
                  <a:lumMod val="75000"/>
                </a:schemeClr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Arial"/>
            </a:endParaRPr>
          </a:p>
          <a:p>
            <a:pPr marL="1440">
              <a:lnSpc>
                <a:spcPct val="100000"/>
              </a:lnSpc>
              <a:spcBef>
                <a:spcPts val="600"/>
              </a:spcBef>
              <a:buClr>
                <a:srgbClr val="000000"/>
              </a:buClr>
              <a:buSzPct val="45000"/>
            </a:pPr>
            <a:r>
              <a:rPr lang="it-IT" sz="1600" strike="noStrike" dirty="0" smtClean="0">
                <a:ln w="0"/>
                <a:solidFill>
                  <a:srgbClr val="7030A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ial"/>
                <a:ea typeface="DejaVu Sans"/>
              </a:rPr>
              <a:t>#Strumenti </a:t>
            </a:r>
            <a:r>
              <a:rPr lang="it-IT" sz="1600" strike="noStrike" dirty="0">
                <a:ln w="0"/>
                <a:solidFill>
                  <a:srgbClr val="7030A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ial"/>
                <a:ea typeface="DejaVu Sans"/>
              </a:rPr>
              <a:t>per la codifica e l'armonizzazione dei dati</a:t>
            </a:r>
            <a:endParaRPr lang="it-IT" sz="1600" dirty="0">
              <a:ln w="0"/>
              <a:solidFill>
                <a:srgbClr val="7030A0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CustomShape 1"/>
          <p:cNvSpPr/>
          <p:nvPr/>
        </p:nvSpPr>
        <p:spPr>
          <a:xfrm>
            <a:off x="5892840" y="6045120"/>
            <a:ext cx="404640" cy="250560"/>
          </a:xfrm>
          <a:prstGeom prst="rect">
            <a:avLst/>
          </a:prstGeom>
          <a:solidFill>
            <a:srgbClr val="BFBFBF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fld id="{9AFE4CDD-2F70-4E09-9E63-E5E60CF3A296}" type="slidenum">
              <a:rPr lang="it-IT" sz="1200" b="1" strike="noStrike" spc="-1">
                <a:solidFill>
                  <a:srgbClr val="808080"/>
                </a:solidFill>
                <a:latin typeface="Arial"/>
                <a:ea typeface="DejaVu Sans"/>
              </a:rPr>
              <a:t>4</a:t>
            </a:fld>
            <a:endParaRPr lang="it-IT" sz="1200" b="0" strike="noStrike" spc="-1">
              <a:latin typeface="Arial"/>
            </a:endParaRPr>
          </a:p>
        </p:txBody>
      </p:sp>
      <p:sp>
        <p:nvSpPr>
          <p:cNvPr id="147" name="CustomShape 2"/>
          <p:cNvSpPr/>
          <p:nvPr/>
        </p:nvSpPr>
        <p:spPr>
          <a:xfrm>
            <a:off x="3609720" y="6368760"/>
            <a:ext cx="5046120" cy="3301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48" name="CustomShape 3"/>
          <p:cNvSpPr/>
          <p:nvPr/>
        </p:nvSpPr>
        <p:spPr>
          <a:xfrm>
            <a:off x="0" y="0"/>
            <a:ext cx="12190320" cy="653760"/>
          </a:xfrm>
          <a:prstGeom prst="rect">
            <a:avLst/>
          </a:prstGeom>
          <a:solidFill>
            <a:srgbClr val="E92E16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288000" tIns="144000" rIns="288000" bIns="144000">
            <a:spAutoFit/>
          </a:bodyPr>
          <a:lstStyle/>
          <a:p>
            <a:pPr>
              <a:lnSpc>
                <a:spcPct val="100000"/>
              </a:lnSpc>
            </a:pPr>
            <a:r>
              <a:rPr lang="it-IT" sz="2400" b="1" strike="noStrike" spc="-1">
                <a:solidFill>
                  <a:srgbClr val="FFFFFF"/>
                </a:solidFill>
                <a:latin typeface="Arial"/>
                <a:ea typeface="DejaVu Sans"/>
              </a:rPr>
              <a:t>2. AIDA: Descrizione del processo (1/2)</a:t>
            </a:r>
            <a:endParaRPr lang="it-IT" sz="2400" b="0" strike="noStrike" spc="-1">
              <a:latin typeface="Arial"/>
            </a:endParaRPr>
          </a:p>
        </p:txBody>
      </p:sp>
      <p:sp>
        <p:nvSpPr>
          <p:cNvPr id="149" name="CustomShape 4"/>
          <p:cNvSpPr/>
          <p:nvPr/>
        </p:nvSpPr>
        <p:spPr>
          <a:xfrm rot="4800">
            <a:off x="568" y="730452"/>
            <a:ext cx="11950920" cy="829543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 algn="just">
              <a:lnSpc>
                <a:spcPct val="100000"/>
              </a:lnSpc>
            </a:pPr>
            <a:r>
              <a:rPr lang="it-IT" sz="1600" b="0" strike="noStrike" spc="-1" dirty="0">
                <a:solidFill>
                  <a:srgbClr val="000000"/>
                </a:solidFill>
                <a:latin typeface="Arial"/>
                <a:ea typeface="Arial"/>
              </a:rPr>
              <a:t>L</a:t>
            </a:r>
            <a:r>
              <a:rPr lang="it-IT" sz="1600" b="1" strike="noStrike" spc="-1" dirty="0">
                <a:solidFill>
                  <a:srgbClr val="000000"/>
                </a:solidFill>
                <a:latin typeface="Arial"/>
                <a:ea typeface="Arial"/>
              </a:rPr>
              <a:t>’Archivio Integrato dei Dimoranti Abitualmente (AIDA) </a:t>
            </a:r>
            <a:r>
              <a:rPr lang="it-IT" sz="1600" b="0" strike="noStrike" spc="-1" dirty="0">
                <a:solidFill>
                  <a:srgbClr val="000000"/>
                </a:solidFill>
                <a:latin typeface="Arial"/>
                <a:ea typeface="Arial"/>
              </a:rPr>
              <a:t>si basa sull’impiego dei dati </a:t>
            </a:r>
            <a:r>
              <a:rPr lang="it-IT" sz="1600" b="0" strike="noStrike" spc="-1" dirty="0" smtClean="0">
                <a:solidFill>
                  <a:srgbClr val="000000"/>
                </a:solidFill>
                <a:latin typeface="Arial"/>
                <a:ea typeface="Arial"/>
              </a:rPr>
              <a:t>amministrativi </a:t>
            </a:r>
            <a:r>
              <a:rPr lang="it-IT" sz="1600" b="0" strike="noStrike" spc="-1" dirty="0" err="1" smtClean="0">
                <a:solidFill>
                  <a:srgbClr val="000000"/>
                </a:solidFill>
                <a:latin typeface="Arial"/>
                <a:ea typeface="Arial"/>
              </a:rPr>
              <a:t>pseudonimizzati</a:t>
            </a:r>
            <a:r>
              <a:rPr lang="it-IT" sz="1600" b="0" strike="noStrike" spc="-1" dirty="0" smtClean="0">
                <a:solidFill>
                  <a:srgbClr val="000000"/>
                </a:solidFill>
                <a:latin typeface="Arial"/>
                <a:ea typeface="Arial"/>
              </a:rPr>
              <a:t> </a:t>
            </a:r>
            <a:r>
              <a:rPr lang="it-IT" sz="1600" b="0" strike="noStrike" spc="-1" dirty="0">
                <a:solidFill>
                  <a:srgbClr val="000000"/>
                </a:solidFill>
                <a:latin typeface="Arial"/>
                <a:ea typeface="Arial"/>
              </a:rPr>
              <a:t>del Sistema Integrato di </a:t>
            </a:r>
            <a:r>
              <a:rPr lang="it-IT" sz="1600" b="0" strike="noStrike" spc="-1" dirty="0" err="1">
                <a:solidFill>
                  <a:srgbClr val="000000"/>
                </a:solidFill>
                <a:latin typeface="Arial"/>
                <a:ea typeface="Arial"/>
              </a:rPr>
              <a:t>Microdati</a:t>
            </a:r>
            <a:r>
              <a:rPr lang="it-IT" sz="1600" b="0" strike="noStrike" spc="-1" dirty="0">
                <a:solidFill>
                  <a:srgbClr val="000000"/>
                </a:solidFill>
                <a:latin typeface="Arial"/>
                <a:ea typeface="Arial"/>
              </a:rPr>
              <a:t> (SIM) </a:t>
            </a:r>
            <a:r>
              <a:rPr lang="it-IT" sz="1600" b="0" strike="noStrike" spc="-1" dirty="0" smtClean="0">
                <a:solidFill>
                  <a:srgbClr val="000000"/>
                </a:solidFill>
                <a:latin typeface="Arial"/>
                <a:ea typeface="Arial"/>
              </a:rPr>
              <a:t>e </a:t>
            </a:r>
            <a:r>
              <a:rPr lang="it-IT" sz="1600" b="0" strike="noStrike" spc="-1" dirty="0">
                <a:solidFill>
                  <a:srgbClr val="000000"/>
                </a:solidFill>
                <a:latin typeface="Arial"/>
                <a:ea typeface="Arial"/>
              </a:rPr>
              <a:t>consente di produrre “segnali di vita” (</a:t>
            </a:r>
            <a:r>
              <a:rPr lang="it-IT" sz="1600" b="0" strike="noStrike" spc="-1" dirty="0" err="1">
                <a:solidFill>
                  <a:srgbClr val="000000"/>
                </a:solidFill>
                <a:latin typeface="Arial"/>
                <a:ea typeface="Arial"/>
              </a:rPr>
              <a:t>Signs</a:t>
            </a:r>
            <a:r>
              <a:rPr lang="it-IT" sz="1600" b="0" strike="noStrike" spc="-1" dirty="0">
                <a:solidFill>
                  <a:srgbClr val="000000"/>
                </a:solidFill>
                <a:latin typeface="Arial"/>
                <a:ea typeface="Arial"/>
              </a:rPr>
              <a:t> Of Life, UNECE 2018) per alcune </a:t>
            </a:r>
            <a:r>
              <a:rPr lang="it-IT" sz="1600" b="0" strike="noStrike" spc="-1" dirty="0" smtClean="0">
                <a:solidFill>
                  <a:srgbClr val="000000"/>
                </a:solidFill>
                <a:latin typeface="Arial"/>
                <a:ea typeface="Arial"/>
              </a:rPr>
              <a:t>sottopopolazioni </a:t>
            </a:r>
            <a:r>
              <a:rPr lang="it-IT" sz="1600" b="0" strike="noStrike" spc="-1" dirty="0">
                <a:solidFill>
                  <a:srgbClr val="000000"/>
                </a:solidFill>
                <a:latin typeface="Arial"/>
                <a:ea typeface="Arial"/>
              </a:rPr>
              <a:t>di </a:t>
            </a:r>
            <a:r>
              <a:rPr lang="it-IT" sz="1600" b="0" strike="noStrike" spc="-1" dirty="0" smtClean="0">
                <a:solidFill>
                  <a:srgbClr val="000000"/>
                </a:solidFill>
                <a:latin typeface="Arial"/>
                <a:ea typeface="Arial"/>
              </a:rPr>
              <a:t>interesse. Le fonti utilizzate sono: </a:t>
            </a:r>
            <a:endParaRPr lang="it-IT" sz="1600" b="0" strike="noStrike" spc="-1" dirty="0">
              <a:latin typeface="Arial"/>
            </a:endParaRPr>
          </a:p>
        </p:txBody>
      </p:sp>
      <p:graphicFrame>
        <p:nvGraphicFramePr>
          <p:cNvPr id="2" name="Diagram1"/>
          <p:cNvGraphicFramePr/>
          <p:nvPr>
            <p:extLst>
              <p:ext uri="{D42A27DB-BD31-4B8C-83A1-F6EECF244321}">
                <p14:modId xmlns:p14="http://schemas.microsoft.com/office/powerpoint/2010/main" val="2610259623"/>
              </p:ext>
            </p:extLst>
          </p:nvPr>
        </p:nvGraphicFramePr>
        <p:xfrm>
          <a:off x="0" y="1636687"/>
          <a:ext cx="12190320" cy="433535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CustomShape 1"/>
          <p:cNvSpPr/>
          <p:nvPr/>
        </p:nvSpPr>
        <p:spPr>
          <a:xfrm>
            <a:off x="5892840" y="6045120"/>
            <a:ext cx="404640" cy="250560"/>
          </a:xfrm>
          <a:prstGeom prst="rect">
            <a:avLst/>
          </a:prstGeom>
          <a:solidFill>
            <a:srgbClr val="BFBFBF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fld id="{062517BD-A9C2-4868-987B-D4082CFB2B88}" type="slidenum">
              <a:rPr lang="it-IT" sz="1200" b="1" strike="noStrike" spc="-1">
                <a:solidFill>
                  <a:srgbClr val="808080"/>
                </a:solidFill>
                <a:latin typeface="Arial"/>
                <a:ea typeface="DejaVu Sans"/>
              </a:rPr>
              <a:t>5</a:t>
            </a:fld>
            <a:endParaRPr lang="it-IT" sz="1200" b="0" strike="noStrike" spc="-1">
              <a:latin typeface="Arial"/>
            </a:endParaRPr>
          </a:p>
        </p:txBody>
      </p:sp>
      <p:sp>
        <p:nvSpPr>
          <p:cNvPr id="151" name="CustomShape 2"/>
          <p:cNvSpPr/>
          <p:nvPr/>
        </p:nvSpPr>
        <p:spPr>
          <a:xfrm>
            <a:off x="3609720" y="6368760"/>
            <a:ext cx="5046120" cy="3301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52" name="CustomShape 3"/>
          <p:cNvSpPr/>
          <p:nvPr/>
        </p:nvSpPr>
        <p:spPr>
          <a:xfrm>
            <a:off x="0" y="0"/>
            <a:ext cx="12190320" cy="653760"/>
          </a:xfrm>
          <a:prstGeom prst="rect">
            <a:avLst/>
          </a:prstGeom>
          <a:solidFill>
            <a:srgbClr val="E92E16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288000" tIns="144000" rIns="288000" bIns="144000">
            <a:spAutoFit/>
          </a:bodyPr>
          <a:lstStyle/>
          <a:p>
            <a:pPr>
              <a:lnSpc>
                <a:spcPct val="100000"/>
              </a:lnSpc>
            </a:pPr>
            <a:r>
              <a:rPr lang="it-IT" sz="2400" b="1" strike="noStrike" spc="-1">
                <a:solidFill>
                  <a:srgbClr val="FFFFFF"/>
                </a:solidFill>
                <a:latin typeface="Arial"/>
                <a:ea typeface="DejaVu Sans"/>
              </a:rPr>
              <a:t>2. AIDA: un approccio data driven (2/2)</a:t>
            </a:r>
            <a:endParaRPr lang="it-IT" sz="2400" b="0" strike="noStrike" spc="-1">
              <a:latin typeface="Arial"/>
            </a:endParaRPr>
          </a:p>
        </p:txBody>
      </p:sp>
      <p:sp>
        <p:nvSpPr>
          <p:cNvPr id="153" name="CustomShape 4"/>
          <p:cNvSpPr/>
          <p:nvPr/>
        </p:nvSpPr>
        <p:spPr>
          <a:xfrm rot="4800">
            <a:off x="92880" y="832053"/>
            <a:ext cx="11950920" cy="398655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 algn="just">
              <a:lnSpc>
                <a:spcPct val="100000"/>
              </a:lnSpc>
            </a:pPr>
            <a:r>
              <a:rPr lang="it-IT" sz="2000" strike="noStrike" spc="-1" dirty="0">
                <a:solidFill>
                  <a:srgbClr val="C00000"/>
                </a:solidFill>
                <a:latin typeface="Arial"/>
                <a:ea typeface="Arial"/>
              </a:rPr>
              <a:t>Saper leggere ed interpretare i dati: cosa si può fare con AIDA	</a:t>
            </a:r>
            <a:endParaRPr lang="it-IT" sz="2000" strike="noStrike" spc="-1" dirty="0">
              <a:latin typeface="Arial"/>
            </a:endParaRPr>
          </a:p>
        </p:txBody>
      </p:sp>
      <p:sp>
        <p:nvSpPr>
          <p:cNvPr id="154" name="CustomShape 5"/>
          <p:cNvSpPr/>
          <p:nvPr/>
        </p:nvSpPr>
        <p:spPr>
          <a:xfrm>
            <a:off x="412606" y="1865166"/>
            <a:ext cx="11311467" cy="32302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>
            <a:spAutoFit/>
          </a:bodyPr>
          <a:lstStyle/>
          <a:p>
            <a:pPr marL="171360" indent="-170640">
              <a:spcBef>
                <a:spcPts val="600"/>
              </a:spcBef>
              <a:spcAft>
                <a:spcPts val="1800"/>
              </a:spcAft>
              <a:buClr>
                <a:srgbClr val="000000"/>
              </a:buClr>
              <a:buFont typeface="Wingdings" charset="2"/>
              <a:buChar char=""/>
            </a:pPr>
            <a:r>
              <a:rPr lang="it-IT" sz="1600" b="0" strike="noStrike" spc="-1" dirty="0" smtClean="0">
                <a:solidFill>
                  <a:srgbClr val="000000"/>
                </a:solidFill>
                <a:highlight>
                  <a:srgbClr val="FFFFFF"/>
                </a:highlight>
                <a:latin typeface="Arial"/>
                <a:ea typeface="Times New Roman"/>
              </a:rPr>
              <a:t>AIDA è un </a:t>
            </a:r>
            <a:r>
              <a:rPr lang="it-IT" sz="1600" b="1" strike="noStrike" spc="-1" dirty="0" smtClean="0">
                <a:solidFill>
                  <a:srgbClr val="C00000"/>
                </a:solidFill>
                <a:highlight>
                  <a:srgbClr val="FFFFFF"/>
                </a:highlight>
                <a:latin typeface="Arial"/>
                <a:ea typeface="Times New Roman"/>
              </a:rPr>
              <a:t>sistema informativo </a:t>
            </a:r>
            <a:r>
              <a:rPr lang="it-IT" sz="1600" b="0" strike="noStrike" spc="-1" dirty="0" smtClean="0">
                <a:solidFill>
                  <a:srgbClr val="000000"/>
                </a:solidFill>
                <a:highlight>
                  <a:srgbClr val="FFFFFF"/>
                </a:highlight>
                <a:latin typeface="Arial"/>
                <a:ea typeface="Times New Roman"/>
              </a:rPr>
              <a:t>estremamente ricco </a:t>
            </a:r>
            <a:r>
              <a:rPr lang="it-IT" sz="1600" spc="-1" dirty="0" smtClean="0">
                <a:solidFill>
                  <a:srgbClr val="000000"/>
                </a:solidFill>
                <a:highlight>
                  <a:srgbClr val="FFFFFF"/>
                </a:highlight>
                <a:latin typeface="Arial"/>
                <a:ea typeface="Times New Roman"/>
              </a:rPr>
              <a:t>che fa da </a:t>
            </a:r>
            <a:r>
              <a:rPr lang="it-IT" sz="1600" b="0" strike="noStrike" spc="-1" dirty="0" smtClean="0">
                <a:solidFill>
                  <a:srgbClr val="000000"/>
                </a:solidFill>
                <a:highlight>
                  <a:srgbClr val="FFFFFF"/>
                </a:highlight>
                <a:latin typeface="Arial"/>
                <a:ea typeface="Times New Roman"/>
              </a:rPr>
              <a:t>ponte tra i diversi registri tematici (lavoro, studio, anagrafe).</a:t>
            </a:r>
          </a:p>
          <a:p>
            <a:pPr marL="171360" indent="-170640">
              <a:spcBef>
                <a:spcPts val="600"/>
              </a:spcBef>
              <a:spcAft>
                <a:spcPts val="1800"/>
              </a:spcAft>
              <a:buClr>
                <a:srgbClr val="000000"/>
              </a:buClr>
              <a:buFont typeface="Wingdings" charset="2"/>
              <a:buChar char=""/>
            </a:pPr>
            <a:r>
              <a:rPr lang="it-IT" sz="1600" b="0" strike="noStrike" spc="-1" dirty="0" smtClean="0">
                <a:solidFill>
                  <a:srgbClr val="000000"/>
                </a:solidFill>
                <a:highlight>
                  <a:srgbClr val="FFFFFF"/>
                </a:highlight>
                <a:latin typeface="Arial"/>
                <a:ea typeface="Times New Roman"/>
              </a:rPr>
              <a:t>La </a:t>
            </a:r>
            <a:r>
              <a:rPr lang="it-IT" sz="1600" b="0" strike="noStrike" spc="-1" dirty="0">
                <a:solidFill>
                  <a:srgbClr val="000000"/>
                </a:solidFill>
                <a:highlight>
                  <a:srgbClr val="FFFFFF"/>
                </a:highlight>
                <a:latin typeface="Arial"/>
                <a:ea typeface="Times New Roman"/>
              </a:rPr>
              <a:t>combinazione dei segnali provenienti da diverse fonti permette di cogliere la </a:t>
            </a:r>
            <a:r>
              <a:rPr lang="it-IT" sz="1600" b="1" strike="noStrike" spc="-1" dirty="0">
                <a:solidFill>
                  <a:srgbClr val="C00000"/>
                </a:solidFill>
                <a:highlight>
                  <a:srgbClr val="FFFFFF"/>
                </a:highlight>
                <a:latin typeface="Arial"/>
                <a:ea typeface="Times New Roman"/>
              </a:rPr>
              <a:t>presenza</a:t>
            </a:r>
            <a:r>
              <a:rPr lang="it-IT" sz="1600" b="0" strike="noStrike" spc="-1" dirty="0">
                <a:solidFill>
                  <a:srgbClr val="C00000"/>
                </a:solidFill>
                <a:highlight>
                  <a:srgbClr val="FFFFFF"/>
                </a:highlight>
                <a:latin typeface="Arial"/>
                <a:ea typeface="Times New Roman"/>
              </a:rPr>
              <a:t> </a:t>
            </a:r>
            <a:r>
              <a:rPr lang="it-IT" sz="1600" b="0" strike="noStrike" spc="-1" dirty="0">
                <a:solidFill>
                  <a:srgbClr val="000000"/>
                </a:solidFill>
                <a:highlight>
                  <a:srgbClr val="FFFFFF"/>
                </a:highlight>
                <a:latin typeface="Arial"/>
                <a:ea typeface="Times New Roman"/>
              </a:rPr>
              <a:t>(e la </a:t>
            </a:r>
            <a:r>
              <a:rPr lang="it-IT" sz="1600" b="1" strike="noStrike" spc="-1" dirty="0">
                <a:solidFill>
                  <a:srgbClr val="C00000"/>
                </a:solidFill>
                <a:highlight>
                  <a:srgbClr val="FFFFFF"/>
                </a:highlight>
                <a:latin typeface="Arial"/>
                <a:ea typeface="Times New Roman"/>
              </a:rPr>
              <a:t>movimentazione</a:t>
            </a:r>
            <a:r>
              <a:rPr lang="it-IT" sz="1600" b="0" strike="noStrike" spc="-1" dirty="0">
                <a:solidFill>
                  <a:srgbClr val="000000"/>
                </a:solidFill>
                <a:highlight>
                  <a:srgbClr val="FFFFFF"/>
                </a:highlight>
                <a:latin typeface="Arial"/>
                <a:ea typeface="Times New Roman"/>
              </a:rPr>
              <a:t>) dell’individuo sul territorio nazionale. </a:t>
            </a:r>
            <a:endParaRPr lang="it-IT" sz="1600" b="0" strike="noStrike" spc="-1" dirty="0">
              <a:latin typeface="Arial"/>
            </a:endParaRPr>
          </a:p>
          <a:p>
            <a:pPr marL="171360" indent="-170640">
              <a:spcBef>
                <a:spcPts val="600"/>
              </a:spcBef>
              <a:spcAft>
                <a:spcPts val="1800"/>
              </a:spcAft>
              <a:buClr>
                <a:srgbClr val="000000"/>
              </a:buClr>
              <a:buFont typeface="Wingdings" charset="2"/>
              <a:buChar char=""/>
            </a:pPr>
            <a:r>
              <a:rPr lang="it-IT" sz="1600" b="0" strike="noStrike" spc="-1" dirty="0" smtClean="0">
                <a:solidFill>
                  <a:srgbClr val="000000"/>
                </a:solidFill>
                <a:highlight>
                  <a:srgbClr val="FFFFFF"/>
                </a:highlight>
                <a:latin typeface="Arial"/>
                <a:ea typeface="Times New Roman"/>
              </a:rPr>
              <a:t>L’osservazione </a:t>
            </a:r>
            <a:r>
              <a:rPr lang="it-IT" sz="1600" b="0" strike="noStrike" spc="-1" dirty="0">
                <a:solidFill>
                  <a:srgbClr val="000000"/>
                </a:solidFill>
                <a:highlight>
                  <a:srgbClr val="FFFFFF"/>
                </a:highlight>
                <a:latin typeface="Arial"/>
                <a:ea typeface="Times New Roman"/>
              </a:rPr>
              <a:t>longitudinale su più anni consente di cogliere </a:t>
            </a:r>
            <a:r>
              <a:rPr lang="it-IT" sz="1600" b="1" strike="noStrike" spc="-1" dirty="0">
                <a:solidFill>
                  <a:srgbClr val="C00000"/>
                </a:solidFill>
                <a:highlight>
                  <a:srgbClr val="FFFFFF"/>
                </a:highlight>
                <a:latin typeface="Arial"/>
                <a:ea typeface="Times New Roman"/>
              </a:rPr>
              <a:t>specifici pattern di presenza sul territorio </a:t>
            </a:r>
            <a:r>
              <a:rPr lang="it-IT" sz="1600" b="0" strike="noStrike" spc="-1" dirty="0">
                <a:solidFill>
                  <a:srgbClr val="000000"/>
                </a:solidFill>
                <a:highlight>
                  <a:srgbClr val="FFFFFF"/>
                </a:highlight>
                <a:latin typeface="Arial"/>
                <a:ea typeface="Times New Roman"/>
              </a:rPr>
              <a:t>che in alcuni casi danno luogo ad una iscrizione anagrafica, mentre in altri mostrano soltanto </a:t>
            </a:r>
            <a:r>
              <a:rPr lang="it-IT" sz="1600" b="0" strike="noStrike" spc="-1" dirty="0" smtClean="0">
                <a:solidFill>
                  <a:srgbClr val="000000"/>
                </a:solidFill>
                <a:highlight>
                  <a:srgbClr val="FFFFFF"/>
                </a:highlight>
                <a:latin typeface="Arial"/>
                <a:ea typeface="Times New Roman"/>
              </a:rPr>
              <a:t>l’esperienza di lavoro </a:t>
            </a:r>
            <a:r>
              <a:rPr lang="it-IT" sz="1600" b="0" strike="noStrike" spc="-1" dirty="0">
                <a:solidFill>
                  <a:srgbClr val="000000"/>
                </a:solidFill>
                <a:highlight>
                  <a:srgbClr val="FFFFFF"/>
                </a:highlight>
                <a:latin typeface="Arial"/>
                <a:ea typeface="Times New Roman"/>
              </a:rPr>
              <a:t>e/o </a:t>
            </a:r>
            <a:r>
              <a:rPr lang="it-IT" sz="1600" b="0" strike="noStrike" spc="-1" dirty="0" smtClean="0">
                <a:solidFill>
                  <a:srgbClr val="000000"/>
                </a:solidFill>
                <a:highlight>
                  <a:srgbClr val="FFFFFF"/>
                </a:highlight>
                <a:latin typeface="Arial"/>
                <a:ea typeface="Times New Roman"/>
              </a:rPr>
              <a:t>studio </a:t>
            </a:r>
            <a:r>
              <a:rPr lang="it-IT" sz="1600" b="0" strike="noStrike" spc="-1" dirty="0">
                <a:solidFill>
                  <a:srgbClr val="000000"/>
                </a:solidFill>
                <a:highlight>
                  <a:srgbClr val="FFFFFF"/>
                </a:highlight>
                <a:latin typeface="Arial"/>
                <a:ea typeface="Times New Roman"/>
              </a:rPr>
              <a:t>in Italia oppure, da un anno all’altro, non mostrano più segnali di presenza nel nostro paese. </a:t>
            </a:r>
            <a:endParaRPr lang="it-IT" sz="1600" b="0" strike="noStrike" spc="-1" dirty="0">
              <a:latin typeface="Arial"/>
            </a:endParaRPr>
          </a:p>
          <a:p>
            <a:pPr marL="171360" indent="-170640">
              <a:spcBef>
                <a:spcPts val="600"/>
              </a:spcBef>
              <a:spcAft>
                <a:spcPts val="1800"/>
              </a:spcAft>
              <a:buClr>
                <a:srgbClr val="000000"/>
              </a:buClr>
              <a:buFont typeface="Wingdings" charset="2"/>
              <a:buChar char=""/>
            </a:pPr>
            <a:r>
              <a:rPr lang="it-IT" sz="1600" b="0" strike="noStrike" spc="-1" dirty="0">
                <a:solidFill>
                  <a:srgbClr val="000000"/>
                </a:solidFill>
                <a:highlight>
                  <a:srgbClr val="FFFFFF"/>
                </a:highlight>
                <a:latin typeface="Arial"/>
                <a:ea typeface="Times New Roman"/>
              </a:rPr>
              <a:t>I dati del sistema AIDA sono utilizzabili anche come </a:t>
            </a:r>
            <a:r>
              <a:rPr lang="it-IT" sz="1600" b="1" strike="noStrike" spc="-1" dirty="0">
                <a:solidFill>
                  <a:srgbClr val="C00000"/>
                </a:solidFill>
                <a:highlight>
                  <a:srgbClr val="FFFFFF"/>
                </a:highlight>
                <a:latin typeface="Arial"/>
                <a:ea typeface="Times New Roman"/>
              </a:rPr>
              <a:t>supporto alle indagini del censimento permanente</a:t>
            </a:r>
            <a:r>
              <a:rPr lang="it-IT" sz="1600" b="0" strike="noStrike" spc="-1" dirty="0">
                <a:solidFill>
                  <a:srgbClr val="000000"/>
                </a:solidFill>
                <a:highlight>
                  <a:srgbClr val="FFFFFF"/>
                </a:highlight>
                <a:latin typeface="Arial"/>
                <a:ea typeface="Times New Roman"/>
              </a:rPr>
              <a:t>, essendo validi a livello di singolo </a:t>
            </a:r>
            <a:r>
              <a:rPr lang="it-IT" sz="1600" b="0" strike="noStrike" spc="-1" dirty="0" smtClean="0">
                <a:solidFill>
                  <a:srgbClr val="000000"/>
                </a:solidFill>
                <a:highlight>
                  <a:srgbClr val="FFFFFF"/>
                </a:highlight>
                <a:latin typeface="Arial"/>
                <a:ea typeface="Times New Roman"/>
              </a:rPr>
              <a:t>comune.</a:t>
            </a:r>
            <a:endParaRPr lang="it-IT" sz="1600" b="0" strike="noStrike" spc="-1" dirty="0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CustomShape 1"/>
          <p:cNvSpPr/>
          <p:nvPr/>
        </p:nvSpPr>
        <p:spPr>
          <a:xfrm>
            <a:off x="5892840" y="6045120"/>
            <a:ext cx="404640" cy="250560"/>
          </a:xfrm>
          <a:prstGeom prst="rect">
            <a:avLst/>
          </a:prstGeom>
          <a:solidFill>
            <a:srgbClr val="BFBFBF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fld id="{6000387F-D84B-4F4E-B747-71E532728201}" type="slidenum">
              <a:rPr lang="it-IT" sz="1200" b="1" strike="noStrike" spc="-1">
                <a:solidFill>
                  <a:srgbClr val="808080"/>
                </a:solidFill>
                <a:latin typeface="Arial"/>
                <a:ea typeface="DejaVu Sans"/>
              </a:rPr>
              <a:t>6</a:t>
            </a:fld>
            <a:endParaRPr lang="it-IT" sz="1200" b="0" strike="noStrike" spc="-1">
              <a:latin typeface="Arial"/>
            </a:endParaRPr>
          </a:p>
        </p:txBody>
      </p:sp>
      <p:sp>
        <p:nvSpPr>
          <p:cNvPr id="156" name="CustomShape 2"/>
          <p:cNvSpPr/>
          <p:nvPr/>
        </p:nvSpPr>
        <p:spPr>
          <a:xfrm>
            <a:off x="3609720" y="6368760"/>
            <a:ext cx="5046120" cy="3301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57" name="CustomShape 3"/>
          <p:cNvSpPr/>
          <p:nvPr/>
        </p:nvSpPr>
        <p:spPr>
          <a:xfrm>
            <a:off x="0" y="0"/>
            <a:ext cx="12190320" cy="653760"/>
          </a:xfrm>
          <a:prstGeom prst="rect">
            <a:avLst/>
          </a:prstGeom>
          <a:solidFill>
            <a:srgbClr val="E92E16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288000" tIns="144000" rIns="288000" bIns="144000">
            <a:spAutoFit/>
          </a:bodyPr>
          <a:lstStyle/>
          <a:p>
            <a:pPr>
              <a:lnSpc>
                <a:spcPct val="100000"/>
              </a:lnSpc>
            </a:pPr>
            <a:r>
              <a:rPr lang="it-IT" sz="2400" b="1" strike="noStrike" spc="-1">
                <a:solidFill>
                  <a:srgbClr val="FFFFFF"/>
                </a:solidFill>
                <a:latin typeface="Arial"/>
                <a:ea typeface="DejaVu Sans"/>
              </a:rPr>
              <a:t>3. APPLICAZIONE: la nostra idea (1/3) </a:t>
            </a:r>
            <a:endParaRPr lang="it-IT" sz="2400" b="0" strike="noStrike" spc="-1">
              <a:latin typeface="Arial"/>
            </a:endParaRPr>
          </a:p>
        </p:txBody>
      </p:sp>
      <p:sp>
        <p:nvSpPr>
          <p:cNvPr id="158" name="CustomShape 4"/>
          <p:cNvSpPr/>
          <p:nvPr/>
        </p:nvSpPr>
        <p:spPr>
          <a:xfrm>
            <a:off x="0" y="757080"/>
            <a:ext cx="12190320" cy="398655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it-IT" sz="2000" b="1" strike="noStrike" spc="-1" dirty="0" smtClean="0">
                <a:solidFill>
                  <a:srgbClr val="C00000"/>
                </a:solidFill>
                <a:latin typeface="Arial"/>
                <a:ea typeface="Times New Roman"/>
              </a:rPr>
              <a:t>Focus: </a:t>
            </a:r>
            <a:r>
              <a:rPr lang="it-IT" sz="2000" b="1" strike="noStrike" spc="-1" dirty="0">
                <a:solidFill>
                  <a:srgbClr val="C00000"/>
                </a:solidFill>
                <a:latin typeface="Arial"/>
                <a:ea typeface="Times New Roman"/>
              </a:rPr>
              <a:t>i giovani e la loro occupazione, i percorsi di transizione dalla </a:t>
            </a:r>
            <a:r>
              <a:rPr lang="it-IT" sz="2000" b="1" strike="noStrike" spc="-1" dirty="0" smtClean="0">
                <a:solidFill>
                  <a:srgbClr val="C00000"/>
                </a:solidFill>
                <a:latin typeface="Arial"/>
                <a:ea typeface="Times New Roman"/>
              </a:rPr>
              <a:t>formazione al </a:t>
            </a:r>
            <a:r>
              <a:rPr lang="it-IT" sz="2000" b="1" strike="noStrike" spc="-1" dirty="0">
                <a:solidFill>
                  <a:srgbClr val="C00000"/>
                </a:solidFill>
                <a:latin typeface="Arial"/>
                <a:ea typeface="Times New Roman"/>
              </a:rPr>
              <a:t>lavoro </a:t>
            </a:r>
            <a:endParaRPr lang="it-IT" sz="2000" b="1" strike="noStrike" spc="-1" dirty="0">
              <a:solidFill>
                <a:srgbClr val="C00000"/>
              </a:solidFill>
              <a:latin typeface="Arial"/>
            </a:endParaRPr>
          </a:p>
        </p:txBody>
      </p:sp>
      <p:pic>
        <p:nvPicPr>
          <p:cNvPr id="159" name="Picture 4" descr="Early leavers 2019-01.jpg"/>
          <p:cNvPicPr/>
          <p:nvPr/>
        </p:nvPicPr>
        <p:blipFill rotWithShape="1">
          <a:blip r:embed="rId3"/>
          <a:srcRect t="1669" b="75979"/>
          <a:stretch/>
        </p:blipFill>
        <p:spPr>
          <a:xfrm>
            <a:off x="312020" y="1903751"/>
            <a:ext cx="4315915" cy="585947"/>
          </a:xfrm>
          <a:prstGeom prst="rect">
            <a:avLst/>
          </a:prstGeom>
          <a:ln>
            <a:noFill/>
          </a:ln>
        </p:spPr>
      </p:pic>
      <p:sp>
        <p:nvSpPr>
          <p:cNvPr id="160" name="CustomShape 5"/>
          <p:cNvSpPr/>
          <p:nvPr/>
        </p:nvSpPr>
        <p:spPr>
          <a:xfrm>
            <a:off x="1246349" y="1547088"/>
            <a:ext cx="7932240" cy="3643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it-IT" sz="1800" b="1" strike="noStrike" spc="-1" dirty="0">
                <a:solidFill>
                  <a:srgbClr val="000000"/>
                </a:solidFill>
                <a:latin typeface="Arial"/>
                <a:ea typeface="DejaVu Sans"/>
              </a:rPr>
              <a:t>basi di dati da indagine  		</a:t>
            </a:r>
            <a:r>
              <a:rPr lang="it-IT" sz="1800" b="1" i="1" strike="noStrike" spc="-1" dirty="0">
                <a:solidFill>
                  <a:srgbClr val="C00000"/>
                </a:solidFill>
                <a:latin typeface="Arial"/>
                <a:ea typeface="DejaVu Sans"/>
              </a:rPr>
              <a:t>vs 	 	</a:t>
            </a:r>
            <a:r>
              <a:rPr lang="it-IT" sz="1800" b="1" strike="noStrike" spc="-1" dirty="0">
                <a:solidFill>
                  <a:srgbClr val="000000"/>
                </a:solidFill>
                <a:latin typeface="Arial"/>
                <a:ea typeface="DejaVu Sans"/>
              </a:rPr>
              <a:t>basi dati da AIDA</a:t>
            </a:r>
            <a:endParaRPr lang="it-IT" sz="1800" b="0" strike="noStrike" spc="-1" dirty="0">
              <a:latin typeface="Arial"/>
            </a:endParaRPr>
          </a:p>
        </p:txBody>
      </p:sp>
      <p:pic>
        <p:nvPicPr>
          <p:cNvPr id="161" name="Immagine 7"/>
          <p:cNvPicPr/>
          <p:nvPr/>
        </p:nvPicPr>
        <p:blipFill>
          <a:blip r:embed="rId4"/>
          <a:stretch/>
        </p:blipFill>
        <p:spPr>
          <a:xfrm>
            <a:off x="5689600" y="1858712"/>
            <a:ext cx="6457430" cy="2908674"/>
          </a:xfrm>
          <a:prstGeom prst="rect">
            <a:avLst/>
          </a:prstGeom>
          <a:ln>
            <a:noFill/>
          </a:ln>
        </p:spPr>
      </p:pic>
      <p:sp>
        <p:nvSpPr>
          <p:cNvPr id="162" name="CustomShape 6"/>
          <p:cNvSpPr/>
          <p:nvPr/>
        </p:nvSpPr>
        <p:spPr>
          <a:xfrm>
            <a:off x="1102320" y="5034797"/>
            <a:ext cx="10390320" cy="829543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>
            <a:spAutoFit/>
          </a:bodyPr>
          <a:lstStyle/>
          <a:p>
            <a:pPr algn="just">
              <a:lnSpc>
                <a:spcPct val="100000"/>
              </a:lnSpc>
            </a:pPr>
            <a:r>
              <a:rPr lang="it-IT" sz="1600" b="0" strike="noStrike" spc="-1" dirty="0" smtClean="0">
                <a:solidFill>
                  <a:srgbClr val="000000"/>
                </a:solidFill>
                <a:latin typeface="Arial"/>
                <a:ea typeface="Times New Roman"/>
              </a:rPr>
              <a:t>Differenze: </a:t>
            </a:r>
            <a:r>
              <a:rPr lang="it-IT" sz="1600" spc="-1" dirty="0" smtClean="0">
                <a:solidFill>
                  <a:srgbClr val="000000"/>
                </a:solidFill>
                <a:latin typeface="Arial"/>
                <a:ea typeface="Times New Roman"/>
              </a:rPr>
              <a:t>copertura totale e campionaria, </a:t>
            </a:r>
            <a:r>
              <a:rPr lang="it-IT" sz="1600" b="0" strike="noStrike" spc="-1" dirty="0" smtClean="0">
                <a:solidFill>
                  <a:srgbClr val="000000"/>
                </a:solidFill>
                <a:latin typeface="Arial"/>
                <a:ea typeface="Times New Roman"/>
              </a:rPr>
              <a:t>titolo </a:t>
            </a:r>
            <a:r>
              <a:rPr lang="it-IT" sz="1600" b="0" strike="noStrike" spc="-1" dirty="0">
                <a:solidFill>
                  <a:srgbClr val="000000"/>
                </a:solidFill>
                <a:latin typeface="Arial"/>
                <a:ea typeface="Times New Roman"/>
              </a:rPr>
              <a:t>di studio considerato, predisposizione/volontà di lavorare, analisi cross vs </a:t>
            </a:r>
            <a:r>
              <a:rPr lang="it-IT" sz="1600" b="0" strike="noStrike" spc="-1" dirty="0" smtClean="0">
                <a:solidFill>
                  <a:srgbClr val="000000"/>
                </a:solidFill>
                <a:latin typeface="Arial"/>
                <a:ea typeface="Times New Roman"/>
              </a:rPr>
              <a:t>longitudinale (</a:t>
            </a:r>
            <a:r>
              <a:rPr lang="it-IT" sz="1600" b="0" strike="noStrike" spc="-1" dirty="0">
                <a:solidFill>
                  <a:srgbClr val="000000"/>
                </a:solidFill>
                <a:latin typeface="Arial"/>
                <a:ea typeface="Times New Roman"/>
              </a:rPr>
              <a:t>in Italia, la raccolta dati ELET è basata anche sui dati sull’anagrafe/database studenti di fonte MIUR)  </a:t>
            </a:r>
            <a:endParaRPr lang="it-IT" sz="1600" b="0" strike="noStrike" spc="-1" dirty="0">
              <a:latin typeface="Arial"/>
            </a:endParaRPr>
          </a:p>
        </p:txBody>
      </p:sp>
      <p:pic>
        <p:nvPicPr>
          <p:cNvPr id="3" name="Immagine 2"/>
          <p:cNvPicPr>
            <a:picLocks noChangeAspect="1"/>
          </p:cNvPicPr>
          <p:nvPr/>
        </p:nvPicPr>
        <p:blipFill rotWithShape="1">
          <a:blip r:embed="rId5"/>
          <a:srcRect b="28939"/>
          <a:stretch/>
        </p:blipFill>
        <p:spPr>
          <a:xfrm>
            <a:off x="474133" y="5183532"/>
            <a:ext cx="613980" cy="532072"/>
          </a:xfrm>
          <a:prstGeom prst="rect">
            <a:avLst/>
          </a:prstGeom>
        </p:spPr>
      </p:pic>
      <p:pic>
        <p:nvPicPr>
          <p:cNvPr id="4" name="Immagin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74133" y="2659424"/>
            <a:ext cx="3954804" cy="205649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CustomShape 1"/>
          <p:cNvSpPr/>
          <p:nvPr/>
        </p:nvSpPr>
        <p:spPr>
          <a:xfrm>
            <a:off x="222840" y="1387800"/>
            <a:ext cx="5909400" cy="23803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>
            <a:noAutofit/>
          </a:bodyPr>
          <a:lstStyle/>
          <a:p>
            <a:pPr>
              <a:lnSpc>
                <a:spcPct val="100000"/>
              </a:lnSpc>
            </a:pPr>
            <a:r>
              <a:rPr lang="it-IT" sz="1800" b="0" strike="noStrike" spc="-1" dirty="0">
                <a:solidFill>
                  <a:srgbClr val="262626"/>
                </a:solidFill>
                <a:latin typeface="Arial"/>
                <a:ea typeface="Microsoft YaHei"/>
              </a:rPr>
              <a:t> </a:t>
            </a:r>
            <a:endParaRPr lang="it-IT" sz="1800" b="0" strike="noStrike" spc="-1" dirty="0">
              <a:latin typeface="Arial"/>
            </a:endParaRPr>
          </a:p>
          <a:p>
            <a:pPr marL="285840" indent="-285120">
              <a:lnSpc>
                <a:spcPct val="100000"/>
              </a:lnSpc>
              <a:spcAft>
                <a:spcPts val="1199"/>
              </a:spcAft>
              <a:buClr>
                <a:srgbClr val="262626"/>
              </a:buClr>
              <a:buFont typeface="Wingdings" charset="2"/>
              <a:buChar char=""/>
            </a:pPr>
            <a:r>
              <a:rPr lang="it-IT" sz="1800" b="0" strike="noStrike" spc="-1" dirty="0">
                <a:solidFill>
                  <a:srgbClr val="262626"/>
                </a:solidFill>
                <a:latin typeface="Arial"/>
                <a:ea typeface="Microsoft YaHei"/>
              </a:rPr>
              <a:t>Creazione della base di dati: a</a:t>
            </a:r>
            <a:r>
              <a:rPr lang="it-IT" sz="1800" b="0" strike="noStrike" spc="-1" dirty="0">
                <a:solidFill>
                  <a:srgbClr val="000000"/>
                </a:solidFill>
                <a:latin typeface="Arial"/>
                <a:ea typeface="DejaVu Sans"/>
              </a:rPr>
              <a:t>ttraverso un complesso sistema di algoritmi sono state ricostruite delle basi dati longitudinali</a:t>
            </a:r>
            <a:endParaRPr lang="it-IT" sz="1800" b="0" strike="noStrike" spc="-1" dirty="0">
              <a:latin typeface="Arial"/>
            </a:endParaRPr>
          </a:p>
          <a:p>
            <a:pPr marL="285840" indent="-285120">
              <a:lnSpc>
                <a:spcPct val="100000"/>
              </a:lnSpc>
              <a:buClr>
                <a:srgbClr val="000000"/>
              </a:buClr>
              <a:buFont typeface="Wingdings" charset="2"/>
              <a:buChar char=""/>
            </a:pPr>
            <a:r>
              <a:rPr lang="it-IT" sz="1800" b="0" strike="noStrike" spc="-1" dirty="0">
                <a:solidFill>
                  <a:srgbClr val="000000"/>
                </a:solidFill>
                <a:latin typeface="Arial"/>
                <a:ea typeface="DejaVu Sans"/>
              </a:rPr>
              <a:t>Selezione di una coorte (i 18-24enni nell’anno 2012) </a:t>
            </a:r>
            <a:r>
              <a:rPr lang="it-IT" sz="1800" b="0" strike="noStrike" spc="-1" dirty="0">
                <a:solidFill>
                  <a:srgbClr val="262626"/>
                </a:solidFill>
                <a:latin typeface="Arial"/>
                <a:ea typeface="Microsoft YaHei"/>
              </a:rPr>
              <a:t>e osservazione dei segnali di lavoro e studio nella finestra temporale </a:t>
            </a:r>
            <a:r>
              <a:rPr lang="it-IT" sz="1800" b="0" strike="noStrike" spc="-1" dirty="0" smtClean="0">
                <a:solidFill>
                  <a:srgbClr val="262626"/>
                </a:solidFill>
                <a:latin typeface="Arial"/>
                <a:ea typeface="Microsoft YaHei"/>
              </a:rPr>
              <a:t>2012-2016 </a:t>
            </a:r>
            <a:r>
              <a:rPr lang="it-IT" sz="1800" b="0" strike="noStrike" spc="-1" dirty="0">
                <a:solidFill>
                  <a:srgbClr val="262626"/>
                </a:solidFill>
                <a:latin typeface="Arial"/>
                <a:ea typeface="Microsoft YaHei"/>
              </a:rPr>
              <a:t>(riferimento 31.12)</a:t>
            </a:r>
            <a:endParaRPr lang="it-IT" sz="18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endParaRPr lang="it-IT" sz="1800" b="0" strike="noStrike" spc="-1" dirty="0">
              <a:latin typeface="Arial"/>
            </a:endParaRPr>
          </a:p>
          <a:p>
            <a:pPr marL="285840" indent="-285120">
              <a:lnSpc>
                <a:spcPct val="100000"/>
              </a:lnSpc>
              <a:buClr>
                <a:srgbClr val="000000"/>
              </a:buClr>
              <a:buFont typeface="Wingdings" charset="2"/>
              <a:buChar char=""/>
            </a:pPr>
            <a:r>
              <a:rPr lang="it-IT" sz="1800" b="0" strike="noStrike" spc="-1" dirty="0">
                <a:solidFill>
                  <a:srgbClr val="000000"/>
                </a:solidFill>
                <a:latin typeface="Arial"/>
                <a:ea typeface="DejaVu Sans"/>
              </a:rPr>
              <a:t>Fasi di </a:t>
            </a:r>
            <a:r>
              <a:rPr lang="it-IT" sz="1800" b="0" strike="noStrike" spc="-1" dirty="0" smtClean="0">
                <a:solidFill>
                  <a:srgbClr val="000000"/>
                </a:solidFill>
                <a:latin typeface="Arial"/>
                <a:ea typeface="DejaVu Sans"/>
              </a:rPr>
              <a:t>studio: </a:t>
            </a:r>
            <a:r>
              <a:rPr lang="it-IT" sz="1800" b="0" strike="noStrike" spc="-1" dirty="0" smtClean="0">
                <a:solidFill>
                  <a:srgbClr val="000000"/>
                </a:solidFill>
                <a:latin typeface="Arial"/>
                <a:ea typeface="Microsoft YaHei"/>
              </a:rPr>
              <a:t>approccio </a:t>
            </a:r>
            <a:r>
              <a:rPr lang="it-IT" sz="1800" b="0" strike="noStrike" spc="-1" dirty="0">
                <a:solidFill>
                  <a:srgbClr val="000000"/>
                </a:solidFill>
                <a:latin typeface="Arial"/>
                <a:ea typeface="Microsoft YaHei"/>
              </a:rPr>
              <a:t>deterministico per la semplificazione dei segnali, individuazione dei </a:t>
            </a:r>
            <a:r>
              <a:rPr lang="it-IT" sz="1800" b="0" strike="noStrike" spc="-1" dirty="0" err="1">
                <a:solidFill>
                  <a:srgbClr val="000000"/>
                </a:solidFill>
                <a:latin typeface="Arial"/>
                <a:ea typeface="Microsoft YaHei"/>
              </a:rPr>
              <a:t>path</a:t>
            </a:r>
            <a:r>
              <a:rPr lang="it-IT" sz="1800" b="0" strike="noStrike" spc="-1" dirty="0">
                <a:solidFill>
                  <a:srgbClr val="000000"/>
                </a:solidFill>
                <a:latin typeface="Arial"/>
                <a:ea typeface="Microsoft YaHei"/>
              </a:rPr>
              <a:t> longitudinali, classificazione in gruppi, analisi delle caratteristiche demografiche dei gruppi classificati</a:t>
            </a:r>
            <a:endParaRPr lang="it-IT" sz="18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endParaRPr lang="it-IT" sz="1800" b="0" strike="noStrike" spc="-1" dirty="0">
              <a:latin typeface="Arial"/>
            </a:endParaRPr>
          </a:p>
        </p:txBody>
      </p:sp>
      <p:sp>
        <p:nvSpPr>
          <p:cNvPr id="164" name="CustomShape 2"/>
          <p:cNvSpPr/>
          <p:nvPr/>
        </p:nvSpPr>
        <p:spPr>
          <a:xfrm>
            <a:off x="5892840" y="6045120"/>
            <a:ext cx="404640" cy="250560"/>
          </a:xfrm>
          <a:prstGeom prst="rect">
            <a:avLst/>
          </a:prstGeom>
          <a:solidFill>
            <a:srgbClr val="BFBFBF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fld id="{6B6C4BF7-F1B6-434A-89AE-08150954AD43}" type="slidenum">
              <a:rPr lang="it-IT" sz="1200" b="1" strike="noStrike" spc="-1">
                <a:solidFill>
                  <a:srgbClr val="808080"/>
                </a:solidFill>
                <a:latin typeface="Arial"/>
                <a:ea typeface="DejaVu Sans"/>
              </a:rPr>
              <a:t>7</a:t>
            </a:fld>
            <a:endParaRPr lang="it-IT" sz="1200" b="0" strike="noStrike" spc="-1">
              <a:latin typeface="Arial"/>
            </a:endParaRPr>
          </a:p>
        </p:txBody>
      </p:sp>
      <p:sp>
        <p:nvSpPr>
          <p:cNvPr id="165" name="CustomShape 3"/>
          <p:cNvSpPr/>
          <p:nvPr/>
        </p:nvSpPr>
        <p:spPr>
          <a:xfrm>
            <a:off x="3609720" y="6368760"/>
            <a:ext cx="5046120" cy="3301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66" name="CustomShape 4"/>
          <p:cNvSpPr/>
          <p:nvPr/>
        </p:nvSpPr>
        <p:spPr>
          <a:xfrm>
            <a:off x="0" y="0"/>
            <a:ext cx="12190320" cy="653760"/>
          </a:xfrm>
          <a:prstGeom prst="rect">
            <a:avLst/>
          </a:prstGeom>
          <a:solidFill>
            <a:srgbClr val="E92E16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288000" tIns="144000" rIns="288000" bIns="144000">
            <a:spAutoFit/>
          </a:bodyPr>
          <a:lstStyle/>
          <a:p>
            <a:pPr>
              <a:lnSpc>
                <a:spcPct val="100000"/>
              </a:lnSpc>
            </a:pPr>
            <a:r>
              <a:rPr lang="it-IT" sz="2400" b="1" strike="noStrike" spc="-1">
                <a:solidFill>
                  <a:srgbClr val="FFFFFF"/>
                </a:solidFill>
                <a:latin typeface="Arial"/>
                <a:ea typeface="DejaVu Sans"/>
              </a:rPr>
              <a:t>3. GLI ASPETTI METODOLOGICI (2/3)</a:t>
            </a:r>
            <a:endParaRPr lang="it-IT" sz="2400" b="0" strike="noStrike" spc="-1">
              <a:latin typeface="Arial"/>
            </a:endParaRPr>
          </a:p>
        </p:txBody>
      </p:sp>
      <p:pic>
        <p:nvPicPr>
          <p:cNvPr id="167" name="Immagine 1"/>
          <p:cNvPicPr/>
          <p:nvPr/>
        </p:nvPicPr>
        <p:blipFill>
          <a:blip r:embed="rId4"/>
          <a:stretch/>
        </p:blipFill>
        <p:spPr>
          <a:xfrm>
            <a:off x="6298200" y="2006640"/>
            <a:ext cx="5436360" cy="300456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CustomShape 1"/>
          <p:cNvSpPr/>
          <p:nvPr/>
        </p:nvSpPr>
        <p:spPr>
          <a:xfrm>
            <a:off x="5892840" y="6045120"/>
            <a:ext cx="404640" cy="250560"/>
          </a:xfrm>
          <a:prstGeom prst="rect">
            <a:avLst/>
          </a:prstGeom>
          <a:solidFill>
            <a:srgbClr val="BFBFBF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fld id="{71A37126-640F-486B-8FA7-C5F6E0470A8A}" type="slidenum">
              <a:rPr lang="it-IT" sz="1200" b="1" strike="noStrike" spc="-1">
                <a:solidFill>
                  <a:srgbClr val="808080"/>
                </a:solidFill>
                <a:latin typeface="Arial"/>
                <a:ea typeface="DejaVu Sans"/>
              </a:rPr>
              <a:t>8</a:t>
            </a:fld>
            <a:endParaRPr lang="it-IT" sz="1200" b="0" strike="noStrike" spc="-1">
              <a:latin typeface="Arial"/>
            </a:endParaRPr>
          </a:p>
        </p:txBody>
      </p:sp>
      <p:sp>
        <p:nvSpPr>
          <p:cNvPr id="169" name="CustomShape 2"/>
          <p:cNvSpPr/>
          <p:nvPr/>
        </p:nvSpPr>
        <p:spPr>
          <a:xfrm>
            <a:off x="3609720" y="6368760"/>
            <a:ext cx="5046120" cy="3301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70" name="CustomShape 3"/>
          <p:cNvSpPr/>
          <p:nvPr/>
        </p:nvSpPr>
        <p:spPr>
          <a:xfrm>
            <a:off x="37800" y="11160"/>
            <a:ext cx="12190320" cy="653760"/>
          </a:xfrm>
          <a:prstGeom prst="rect">
            <a:avLst/>
          </a:prstGeom>
          <a:solidFill>
            <a:srgbClr val="E92E16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288000" tIns="144000" rIns="288000" bIns="144000">
            <a:spAutoFit/>
          </a:bodyPr>
          <a:lstStyle/>
          <a:p>
            <a:pPr>
              <a:lnSpc>
                <a:spcPct val="100000"/>
              </a:lnSpc>
            </a:pPr>
            <a:r>
              <a:rPr lang="it-IT" sz="2400" b="1" strike="noStrike" spc="-1">
                <a:solidFill>
                  <a:srgbClr val="FFFFFF"/>
                </a:solidFill>
                <a:latin typeface="Arial"/>
                <a:ea typeface="DejaVu Sans"/>
              </a:rPr>
              <a:t>3. CLASSIFICAZIONE DEI SEGNALI (3/3)</a:t>
            </a:r>
            <a:endParaRPr lang="it-IT" sz="2400" b="0" strike="noStrike" spc="-1">
              <a:latin typeface="Arial"/>
            </a:endParaRPr>
          </a:p>
        </p:txBody>
      </p:sp>
      <p:sp>
        <p:nvSpPr>
          <p:cNvPr id="171" name="CustomShape 4"/>
          <p:cNvSpPr/>
          <p:nvPr/>
        </p:nvSpPr>
        <p:spPr>
          <a:xfrm>
            <a:off x="9800280" y="876135"/>
            <a:ext cx="2266200" cy="3014756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it-IT" sz="2000" b="1" strike="noStrike" spc="-1">
                <a:solidFill>
                  <a:srgbClr val="FFFFFF"/>
                </a:solidFill>
                <a:latin typeface="Tempus Sans ITC"/>
                <a:ea typeface="DejaVu Sans"/>
              </a:rPr>
              <a:t>Condizione macro: </a:t>
            </a:r>
            <a:endParaRPr lang="it-IT" sz="20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endParaRPr lang="it-IT" sz="20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endParaRPr lang="it-IT" sz="2000" b="0" strike="noStrike" spc="-1">
              <a:latin typeface="Arial"/>
            </a:endParaRPr>
          </a:p>
          <a:p>
            <a:pPr>
              <a:lnSpc>
                <a:spcPct val="100000"/>
              </a:lnSpc>
              <a:spcAft>
                <a:spcPts val="1800"/>
              </a:spcAft>
            </a:pPr>
            <a:r>
              <a:rPr lang="it-IT" sz="2000" b="1" strike="noStrike" spc="-1">
                <a:solidFill>
                  <a:srgbClr val="FFFFFF"/>
                </a:solidFill>
                <a:latin typeface="Tempus Sans ITC"/>
                <a:ea typeface="DejaVu Sans"/>
              </a:rPr>
              <a:t>1. Studia e lavora/Lavora </a:t>
            </a:r>
            <a:endParaRPr lang="it-IT" sz="2000" b="0" strike="noStrike" spc="-1">
              <a:latin typeface="Arial"/>
            </a:endParaRPr>
          </a:p>
          <a:p>
            <a:pPr>
              <a:lnSpc>
                <a:spcPct val="100000"/>
              </a:lnSpc>
              <a:spcAft>
                <a:spcPts val="1800"/>
              </a:spcAft>
            </a:pPr>
            <a:r>
              <a:rPr lang="it-IT" sz="2000" b="1" strike="noStrike" spc="-1">
                <a:solidFill>
                  <a:srgbClr val="FFFFFF"/>
                </a:solidFill>
                <a:latin typeface="Tempus Sans ITC"/>
                <a:ea typeface="DejaVu Sans"/>
              </a:rPr>
              <a:t>2. Studia </a:t>
            </a:r>
            <a:endParaRPr lang="it-IT" sz="2000" b="0" strike="noStrike" spc="-1">
              <a:latin typeface="Arial"/>
            </a:endParaRPr>
          </a:p>
          <a:p>
            <a:pPr>
              <a:lnSpc>
                <a:spcPct val="100000"/>
              </a:lnSpc>
              <a:spcAft>
                <a:spcPts val="1800"/>
              </a:spcAft>
            </a:pPr>
            <a:r>
              <a:rPr lang="it-IT" sz="2000" b="1" strike="noStrike" spc="-1">
                <a:solidFill>
                  <a:srgbClr val="FFFFFF"/>
                </a:solidFill>
                <a:latin typeface="Tempus Sans ITC"/>
                <a:ea typeface="DejaVu Sans"/>
              </a:rPr>
              <a:t>0. Né studia né lavora</a:t>
            </a:r>
            <a:endParaRPr lang="it-IT" sz="2000" b="0" strike="noStrike" spc="-1">
              <a:latin typeface="Arial"/>
            </a:endParaRPr>
          </a:p>
        </p:txBody>
      </p:sp>
      <p:graphicFrame>
        <p:nvGraphicFramePr>
          <p:cNvPr id="2" name="Diagram2"/>
          <p:cNvGraphicFramePr/>
          <p:nvPr>
            <p:extLst>
              <p:ext uri="{D42A27DB-BD31-4B8C-83A1-F6EECF244321}">
                <p14:modId xmlns:p14="http://schemas.microsoft.com/office/powerpoint/2010/main" val="2260589902"/>
              </p:ext>
            </p:extLst>
          </p:nvPr>
        </p:nvGraphicFramePr>
        <p:xfrm>
          <a:off x="195480" y="696240"/>
          <a:ext cx="9604800" cy="541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CustomShape 1"/>
          <p:cNvSpPr/>
          <p:nvPr/>
        </p:nvSpPr>
        <p:spPr>
          <a:xfrm>
            <a:off x="5892840" y="6045120"/>
            <a:ext cx="404640" cy="250560"/>
          </a:xfrm>
          <a:prstGeom prst="rect">
            <a:avLst/>
          </a:prstGeom>
          <a:solidFill>
            <a:srgbClr val="BFBFBF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fld id="{BFC97E40-8FD1-4B6F-945D-E41631516190}" type="slidenum">
              <a:rPr lang="it-IT" sz="1200" b="1" strike="noStrike" spc="-1">
                <a:solidFill>
                  <a:srgbClr val="808080"/>
                </a:solidFill>
                <a:latin typeface="Arial"/>
                <a:ea typeface="DejaVu Sans"/>
              </a:rPr>
              <a:t>9</a:t>
            </a:fld>
            <a:endParaRPr lang="it-IT" sz="1200" b="0" strike="noStrike" spc="-1">
              <a:latin typeface="Arial"/>
            </a:endParaRPr>
          </a:p>
        </p:txBody>
      </p:sp>
      <p:sp>
        <p:nvSpPr>
          <p:cNvPr id="173" name="CustomShape 2"/>
          <p:cNvSpPr/>
          <p:nvPr/>
        </p:nvSpPr>
        <p:spPr>
          <a:xfrm>
            <a:off x="3609720" y="6368760"/>
            <a:ext cx="5046120" cy="3301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74" name="CustomShape 3"/>
          <p:cNvSpPr/>
          <p:nvPr/>
        </p:nvSpPr>
        <p:spPr>
          <a:xfrm>
            <a:off x="0" y="0"/>
            <a:ext cx="12190320" cy="653760"/>
          </a:xfrm>
          <a:prstGeom prst="rect">
            <a:avLst/>
          </a:prstGeom>
          <a:solidFill>
            <a:srgbClr val="E92E16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288000" tIns="144000" rIns="288000" bIns="144000">
            <a:spAutoFit/>
          </a:bodyPr>
          <a:lstStyle/>
          <a:p>
            <a:pPr>
              <a:lnSpc>
                <a:spcPct val="100000"/>
              </a:lnSpc>
            </a:pPr>
            <a:r>
              <a:rPr lang="it-IT" sz="2400" b="1" strike="noStrike" spc="-1" dirty="0">
                <a:solidFill>
                  <a:srgbClr val="FFFFFF"/>
                </a:solidFill>
                <a:latin typeface="Arial"/>
                <a:ea typeface="DejaVu Sans"/>
              </a:rPr>
              <a:t>4. RISULTATI: descrizione della coorte (</a:t>
            </a:r>
            <a:r>
              <a:rPr lang="it-IT" sz="2400" b="1" strike="noStrike" spc="-1" dirty="0" smtClean="0">
                <a:solidFill>
                  <a:srgbClr val="FFFFFF"/>
                </a:solidFill>
                <a:latin typeface="Arial"/>
                <a:ea typeface="DejaVu Sans"/>
              </a:rPr>
              <a:t>1/6)</a:t>
            </a:r>
            <a:endParaRPr lang="it-IT" sz="2400" b="0" strike="noStrike" spc="-1" dirty="0">
              <a:latin typeface="Arial"/>
            </a:endParaRPr>
          </a:p>
        </p:txBody>
      </p:sp>
      <p:sp>
        <p:nvSpPr>
          <p:cNvPr id="175" name="CustomShape 4"/>
          <p:cNvSpPr/>
          <p:nvPr/>
        </p:nvSpPr>
        <p:spPr>
          <a:xfrm>
            <a:off x="159840" y="755640"/>
            <a:ext cx="11788200" cy="1075764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it-IT" sz="2000" b="0" strike="noStrike" spc="-1" dirty="0">
                <a:solidFill>
                  <a:srgbClr val="000000"/>
                </a:solidFill>
                <a:latin typeface="Arial"/>
                <a:ea typeface="Times New Roman"/>
              </a:rPr>
              <a:t>In riferimento al 2012 è stata selezionata una coorte di </a:t>
            </a:r>
            <a:r>
              <a:rPr lang="it-IT" sz="2000" b="1" strike="noStrike" spc="-1" dirty="0">
                <a:solidFill>
                  <a:srgbClr val="000000"/>
                </a:solidFill>
                <a:latin typeface="Arial"/>
                <a:ea typeface="Times New Roman"/>
              </a:rPr>
              <a:t>giovani con età compresa tra i 18 e i 24 anni che non frequenta corsi di formazione né ha un regolare contratto di lavoro: </a:t>
            </a:r>
            <a:endParaRPr lang="it-IT" sz="2000" b="1" strike="noStrike" spc="-1" dirty="0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it-IT" sz="2400" b="1" spc="-1" dirty="0">
                <a:solidFill>
                  <a:srgbClr val="C00000"/>
                </a:solidFill>
                <a:latin typeface="Arial"/>
                <a:ea typeface="Times New Roman"/>
              </a:rPr>
              <a:t>s</a:t>
            </a:r>
            <a:r>
              <a:rPr lang="it-IT" sz="2400" b="1" strike="noStrike" spc="-1" dirty="0" smtClean="0">
                <a:solidFill>
                  <a:srgbClr val="C00000"/>
                </a:solidFill>
                <a:latin typeface="Arial"/>
                <a:ea typeface="Times New Roman"/>
              </a:rPr>
              <a:t>ono 678.318 </a:t>
            </a:r>
            <a:r>
              <a:rPr lang="it-IT" sz="2400" b="1" strike="noStrike" spc="-1" dirty="0">
                <a:solidFill>
                  <a:srgbClr val="C00000"/>
                </a:solidFill>
                <a:latin typeface="Arial"/>
                <a:ea typeface="Times New Roman"/>
              </a:rPr>
              <a:t>mila individui, il 15,7% [del totale dei 18-24enni]</a:t>
            </a:r>
            <a:r>
              <a:rPr lang="it-IT" sz="2400" b="0" strike="noStrike" spc="-1" dirty="0">
                <a:solidFill>
                  <a:srgbClr val="C00000"/>
                </a:solidFill>
                <a:latin typeface="Arial"/>
                <a:ea typeface="Times New Roman"/>
              </a:rPr>
              <a:t> </a:t>
            </a:r>
            <a:endParaRPr lang="it-IT" sz="2400" b="0" strike="noStrike" spc="-1" dirty="0">
              <a:latin typeface="Arial"/>
            </a:endParaRPr>
          </a:p>
        </p:txBody>
      </p:sp>
      <p:pic>
        <p:nvPicPr>
          <p:cNvPr id="177" name="Immagine 176"/>
          <p:cNvPicPr/>
          <p:nvPr/>
        </p:nvPicPr>
        <p:blipFill>
          <a:blip r:embed="rId3"/>
          <a:stretch/>
        </p:blipFill>
        <p:spPr>
          <a:xfrm>
            <a:off x="864000" y="2035800"/>
            <a:ext cx="4129560" cy="1996200"/>
          </a:xfrm>
          <a:prstGeom prst="rect">
            <a:avLst/>
          </a:prstGeom>
          <a:ln>
            <a:noFill/>
          </a:ln>
        </p:spPr>
      </p:pic>
      <p:pic>
        <p:nvPicPr>
          <p:cNvPr id="178" name="Immagine 177"/>
          <p:cNvPicPr/>
          <p:nvPr/>
        </p:nvPicPr>
        <p:blipFill>
          <a:blip r:embed="rId4"/>
          <a:stretch/>
        </p:blipFill>
        <p:spPr>
          <a:xfrm>
            <a:off x="576000" y="4365720"/>
            <a:ext cx="4792680" cy="1394280"/>
          </a:xfrm>
          <a:prstGeom prst="rect">
            <a:avLst/>
          </a:prstGeom>
          <a:ln>
            <a:noFill/>
          </a:ln>
        </p:spPr>
      </p:pic>
      <p:pic>
        <p:nvPicPr>
          <p:cNvPr id="2" name="Immagin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617038" y="2001341"/>
            <a:ext cx="6385102" cy="3739399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D2691D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D2691D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D2691D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D2691D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5164</TotalTime>
  <Words>1622</Words>
  <Application>Microsoft Office PowerPoint</Application>
  <PresentationFormat>Widescreen</PresentationFormat>
  <Paragraphs>165</Paragraphs>
  <Slides>16</Slides>
  <Notes>16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14</vt:i4>
      </vt:variant>
      <vt:variant>
        <vt:lpstr>Tema</vt:lpstr>
      </vt:variant>
      <vt:variant>
        <vt:i4>3</vt:i4>
      </vt:variant>
      <vt:variant>
        <vt:lpstr>Titoli diapositive</vt:lpstr>
      </vt:variant>
      <vt:variant>
        <vt:i4>16</vt:i4>
      </vt:variant>
    </vt:vector>
  </HeadingPairs>
  <TitlesOfParts>
    <vt:vector size="33" baseType="lpstr">
      <vt:lpstr>Microsoft YaHei</vt:lpstr>
      <vt:lpstr>ＭＳ Ｐゴシック</vt:lpstr>
      <vt:lpstr>Arial</vt:lpstr>
      <vt:lpstr>Calibri</vt:lpstr>
      <vt:lpstr>Courier New</vt:lpstr>
      <vt:lpstr>DejaVu Sans</vt:lpstr>
      <vt:lpstr>Ink Free</vt:lpstr>
      <vt:lpstr>Lucida Handwriting</vt:lpstr>
      <vt:lpstr>Monotype Corsiva</vt:lpstr>
      <vt:lpstr>Symbol</vt:lpstr>
      <vt:lpstr>Tempus Sans ITC</vt:lpstr>
      <vt:lpstr>Times New Roman</vt:lpstr>
      <vt:lpstr>Trebuchet MS</vt:lpstr>
      <vt:lpstr>Wingdings</vt:lpstr>
      <vt:lpstr>Office Theme</vt:lpstr>
      <vt:lpstr>Office Theme</vt:lpstr>
      <vt:lpstr>Office Theme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di PowerPoint</dc:title>
  <dc:subject/>
  <dc:creator>Utente di Microsoft Office</dc:creator>
  <dc:description/>
  <cp:lastModifiedBy>Daniela Bonardo</cp:lastModifiedBy>
  <cp:revision>292</cp:revision>
  <dcterms:created xsi:type="dcterms:W3CDTF">2018-02-02T13:22:46Z</dcterms:created>
  <dcterms:modified xsi:type="dcterms:W3CDTF">2020-08-27T08:25:54Z</dcterms:modified>
  <dc:language>it-IT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15.0000</vt:lpwstr>
  </property>
  <property fmtid="{D5CDD505-2E9C-101B-9397-08002B2CF9AE}" pid="3" name="ContentTypeId">
    <vt:lpwstr>0x010100661A2BE3120D674DA36C11D6006822D4</vt:lpwstr>
  </property>
  <property fmtid="{D5CDD505-2E9C-101B-9397-08002B2CF9AE}" pid="4" name="HiddenSlides">
    <vt:i4>0</vt:i4>
  </property>
  <property fmtid="{D5CDD505-2E9C-101B-9397-08002B2CF9AE}" pid="5" name="HyperlinksChanged">
    <vt:bool>false</vt:bool>
  </property>
  <property fmtid="{D5CDD505-2E9C-101B-9397-08002B2CF9AE}" pid="6" name="LinksUpToDate">
    <vt:bool>false</vt:bool>
  </property>
  <property fmtid="{D5CDD505-2E9C-101B-9397-08002B2CF9AE}" pid="7" name="MMClips">
    <vt:i4>0</vt:i4>
  </property>
  <property fmtid="{D5CDD505-2E9C-101B-9397-08002B2CF9AE}" pid="8" name="Notes">
    <vt:i4>16</vt:i4>
  </property>
  <property fmtid="{D5CDD505-2E9C-101B-9397-08002B2CF9AE}" pid="9" name="PresentationFormat">
    <vt:lpwstr>Widescreen</vt:lpwstr>
  </property>
  <property fmtid="{D5CDD505-2E9C-101B-9397-08002B2CF9AE}" pid="10" name="ScaleCrop">
    <vt:bool>false</vt:bool>
  </property>
  <property fmtid="{D5CDD505-2E9C-101B-9397-08002B2CF9AE}" pid="11" name="ShareDoc">
    <vt:bool>false</vt:bool>
  </property>
  <property fmtid="{D5CDD505-2E9C-101B-9397-08002B2CF9AE}" pid="12" name="Slides">
    <vt:i4>16</vt:i4>
  </property>
  <property fmtid="{D5CDD505-2E9C-101B-9397-08002B2CF9AE}" pid="13" name="_dlc_DocIdItemGuid">
    <vt:lpwstr>12dd70b2-1ee1-4fc9-9082-ce96b7dae8b5</vt:lpwstr>
  </property>
</Properties>
</file>