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404050" cy="43205400"/>
  <p:notesSz cx="6858000" cy="9144000"/>
  <p:defaultTextStyle>
    <a:defPPr>
      <a:defRPr lang="it-IT"/>
    </a:defPPr>
    <a:lvl1pPr algn="l" defTabSz="4319588" rtl="0" fontAlgn="base">
      <a:spcBef>
        <a:spcPct val="0"/>
      </a:spcBef>
      <a:spcAft>
        <a:spcPct val="0"/>
      </a:spcAft>
      <a:defRPr sz="8500" kern="1200">
        <a:solidFill>
          <a:schemeClr val="tx1"/>
        </a:solidFill>
        <a:latin typeface="Arial" charset="0"/>
        <a:ea typeface="+mn-ea"/>
        <a:cs typeface="Arial" charset="0"/>
      </a:defRPr>
    </a:lvl1pPr>
    <a:lvl2pPr marL="2159000" indent="-1701800" algn="l" defTabSz="4319588" rtl="0" fontAlgn="base">
      <a:spcBef>
        <a:spcPct val="0"/>
      </a:spcBef>
      <a:spcAft>
        <a:spcPct val="0"/>
      </a:spcAft>
      <a:defRPr sz="8500" kern="1200">
        <a:solidFill>
          <a:schemeClr val="tx1"/>
        </a:solidFill>
        <a:latin typeface="Arial" charset="0"/>
        <a:ea typeface="+mn-ea"/>
        <a:cs typeface="Arial" charset="0"/>
      </a:defRPr>
    </a:lvl2pPr>
    <a:lvl3pPr marL="4319588" indent="-3405188" algn="l" defTabSz="4319588" rtl="0" fontAlgn="base">
      <a:spcBef>
        <a:spcPct val="0"/>
      </a:spcBef>
      <a:spcAft>
        <a:spcPct val="0"/>
      </a:spcAft>
      <a:defRPr sz="8500" kern="1200">
        <a:solidFill>
          <a:schemeClr val="tx1"/>
        </a:solidFill>
        <a:latin typeface="Arial" charset="0"/>
        <a:ea typeface="+mn-ea"/>
        <a:cs typeface="Arial" charset="0"/>
      </a:defRPr>
    </a:lvl3pPr>
    <a:lvl4pPr marL="6480175" indent="-5108575" algn="l" defTabSz="4319588" rtl="0" fontAlgn="base">
      <a:spcBef>
        <a:spcPct val="0"/>
      </a:spcBef>
      <a:spcAft>
        <a:spcPct val="0"/>
      </a:spcAft>
      <a:defRPr sz="8500" kern="1200">
        <a:solidFill>
          <a:schemeClr val="tx1"/>
        </a:solidFill>
        <a:latin typeface="Arial" charset="0"/>
        <a:ea typeface="+mn-ea"/>
        <a:cs typeface="Arial" charset="0"/>
      </a:defRPr>
    </a:lvl4pPr>
    <a:lvl5pPr marL="8640763" indent="-6811963" algn="l" defTabSz="4319588" rtl="0" fontAlgn="base">
      <a:spcBef>
        <a:spcPct val="0"/>
      </a:spcBef>
      <a:spcAft>
        <a:spcPct val="0"/>
      </a:spcAft>
      <a:defRPr sz="8500" kern="1200">
        <a:solidFill>
          <a:schemeClr val="tx1"/>
        </a:solidFill>
        <a:latin typeface="Arial" charset="0"/>
        <a:ea typeface="+mn-ea"/>
        <a:cs typeface="Arial" charset="0"/>
      </a:defRPr>
    </a:lvl5pPr>
    <a:lvl6pPr marL="2286000" algn="l" defTabSz="914400" rtl="0" eaLnBrk="1" latinLnBrk="0" hangingPunct="1">
      <a:defRPr sz="8500" kern="1200">
        <a:solidFill>
          <a:schemeClr val="tx1"/>
        </a:solidFill>
        <a:latin typeface="Arial" charset="0"/>
        <a:ea typeface="+mn-ea"/>
        <a:cs typeface="Arial" charset="0"/>
      </a:defRPr>
    </a:lvl6pPr>
    <a:lvl7pPr marL="2743200" algn="l" defTabSz="914400" rtl="0" eaLnBrk="1" latinLnBrk="0" hangingPunct="1">
      <a:defRPr sz="8500" kern="1200">
        <a:solidFill>
          <a:schemeClr val="tx1"/>
        </a:solidFill>
        <a:latin typeface="Arial" charset="0"/>
        <a:ea typeface="+mn-ea"/>
        <a:cs typeface="Arial" charset="0"/>
      </a:defRPr>
    </a:lvl7pPr>
    <a:lvl8pPr marL="3200400" algn="l" defTabSz="914400" rtl="0" eaLnBrk="1" latinLnBrk="0" hangingPunct="1">
      <a:defRPr sz="8500" kern="1200">
        <a:solidFill>
          <a:schemeClr val="tx1"/>
        </a:solidFill>
        <a:latin typeface="Arial" charset="0"/>
        <a:ea typeface="+mn-ea"/>
        <a:cs typeface="Arial" charset="0"/>
      </a:defRPr>
    </a:lvl8pPr>
    <a:lvl9pPr marL="3657600" algn="l" defTabSz="914400" rtl="0" eaLnBrk="1" latinLnBrk="0" hangingPunct="1">
      <a:defRPr sz="85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608">
          <p15:clr>
            <a:srgbClr val="A4A3A4"/>
          </p15:clr>
        </p15:guide>
        <p15:guide id="2" pos="102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63D"/>
    <a:srgbClr val="0033CC"/>
    <a:srgbClr val="00FF00"/>
    <a:srgbClr val="FFFFFF"/>
    <a:srgbClr val="FFFF66"/>
    <a:srgbClr val="C4884C"/>
    <a:srgbClr val="996633"/>
    <a:srgbClr val="FF6600"/>
    <a:srgbClr val="00003A"/>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02" autoAdjust="0"/>
    <p:restoredTop sz="93878" autoAdjust="0"/>
  </p:normalViewPr>
  <p:slideViewPr>
    <p:cSldViewPr>
      <p:cViewPr>
        <p:scale>
          <a:sx n="20" d="100"/>
          <a:sy n="20" d="100"/>
        </p:scale>
        <p:origin x="1644" y="12"/>
      </p:cViewPr>
      <p:guideLst>
        <p:guide orient="horz" pos="13608"/>
        <p:guide pos="1020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F43BFF9-6AE4-402F-BC04-6A5BF12EA68B}" type="datetimeFigureOut">
              <a:rPr lang="it-IT"/>
              <a:pPr>
                <a:defRPr/>
              </a:pPr>
              <a:t>14/07/2020</a:t>
            </a:fld>
            <a:endParaRPr lang="it-IT"/>
          </a:p>
        </p:txBody>
      </p:sp>
      <p:sp>
        <p:nvSpPr>
          <p:cNvPr id="4" name="Segnaposto immagine diapositiva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9C52AF9-0A10-4B22-B47D-0D6229EB7666}" type="slidenum">
              <a:rPr lang="it-IT"/>
              <a:pPr>
                <a:defRPr/>
              </a:pPr>
              <a:t>‹N›</a:t>
            </a:fld>
            <a:endParaRPr lang="it-IT"/>
          </a:p>
        </p:txBody>
      </p:sp>
    </p:spTree>
    <p:extLst>
      <p:ext uri="{BB962C8B-B14F-4D97-AF65-F5344CB8AC3E}">
        <p14:creationId xmlns:p14="http://schemas.microsoft.com/office/powerpoint/2010/main" val="15518315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0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dirty="0"/>
          </a:p>
        </p:txBody>
      </p:sp>
      <p:sp>
        <p:nvSpPr>
          <p:cNvPr id="410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DA3672-BCA7-44A4-87E7-8FD0557D682C}"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2430304" y="13421680"/>
            <a:ext cx="27543443" cy="9261158"/>
          </a:xfrm>
        </p:spPr>
        <p:txBody>
          <a:bodyPr/>
          <a:lstStyle/>
          <a:p>
            <a:r>
              <a:rPr lang="it-IT"/>
              <a:t>Fare clic per modificare lo stile del titolo</a:t>
            </a:r>
          </a:p>
        </p:txBody>
      </p:sp>
      <p:sp>
        <p:nvSpPr>
          <p:cNvPr id="3" name="Sottotitolo 2"/>
          <p:cNvSpPr>
            <a:spLocks noGrp="1"/>
          </p:cNvSpPr>
          <p:nvPr>
            <p:ph type="subTitle" idx="1"/>
          </p:nvPr>
        </p:nvSpPr>
        <p:spPr>
          <a:xfrm>
            <a:off x="4860608" y="24483060"/>
            <a:ext cx="22682835" cy="11041380"/>
          </a:xfrm>
        </p:spPr>
        <p:txBody>
          <a:bodyPr/>
          <a:lstStyle>
            <a:lvl1pPr marL="0" indent="0" algn="ctr">
              <a:buNone/>
              <a:defRPr>
                <a:solidFill>
                  <a:schemeClr val="tx1">
                    <a:tint val="75000"/>
                  </a:schemeClr>
                </a:solidFill>
              </a:defRPr>
            </a:lvl1pPr>
            <a:lvl2pPr marL="2160270" indent="0" algn="ctr">
              <a:buNone/>
              <a:defRPr>
                <a:solidFill>
                  <a:schemeClr val="tx1">
                    <a:tint val="75000"/>
                  </a:schemeClr>
                </a:solidFill>
              </a:defRPr>
            </a:lvl2pPr>
            <a:lvl3pPr marL="4320540" indent="0" algn="ctr">
              <a:buNone/>
              <a:defRPr>
                <a:solidFill>
                  <a:schemeClr val="tx1">
                    <a:tint val="75000"/>
                  </a:schemeClr>
                </a:solidFill>
              </a:defRPr>
            </a:lvl3pPr>
            <a:lvl4pPr marL="6480810" indent="0" algn="ctr">
              <a:buNone/>
              <a:defRPr>
                <a:solidFill>
                  <a:schemeClr val="tx1">
                    <a:tint val="75000"/>
                  </a:schemeClr>
                </a:solidFill>
              </a:defRPr>
            </a:lvl4pPr>
            <a:lvl5pPr marL="8641080" indent="0" algn="ctr">
              <a:buNone/>
              <a:defRPr>
                <a:solidFill>
                  <a:schemeClr val="tx1">
                    <a:tint val="75000"/>
                  </a:schemeClr>
                </a:solidFill>
              </a:defRPr>
            </a:lvl5pPr>
            <a:lvl6pPr marL="10801350" indent="0" algn="ctr">
              <a:buNone/>
              <a:defRPr>
                <a:solidFill>
                  <a:schemeClr val="tx1">
                    <a:tint val="75000"/>
                  </a:schemeClr>
                </a:solidFill>
              </a:defRPr>
            </a:lvl6pPr>
            <a:lvl7pPr marL="12961620" indent="0" algn="ctr">
              <a:buNone/>
              <a:defRPr>
                <a:solidFill>
                  <a:schemeClr val="tx1">
                    <a:tint val="75000"/>
                  </a:schemeClr>
                </a:solidFill>
              </a:defRPr>
            </a:lvl7pPr>
            <a:lvl8pPr marL="15121890" indent="0" algn="ctr">
              <a:buNone/>
              <a:defRPr>
                <a:solidFill>
                  <a:schemeClr val="tx1">
                    <a:tint val="75000"/>
                  </a:schemeClr>
                </a:solidFill>
              </a:defRPr>
            </a:lvl8pPr>
            <a:lvl9pPr marL="1728216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fld id="{C5F66255-3D1A-4F08-A43E-FCFE529E4A1D}" type="datetimeFigureOut">
              <a:rPr lang="it-IT"/>
              <a:pPr>
                <a:defRPr/>
              </a:pPr>
              <a:t>14/07/2020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842755E-3CF5-4B24-B87A-6EB86174C705}"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6B13931C-E496-454A-999C-BFC0588F13EA}" type="datetimeFigureOut">
              <a:rPr lang="it-IT"/>
              <a:pPr>
                <a:defRPr/>
              </a:pPr>
              <a:t>14/07/2020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4CA2F88-9282-4D1B-85F6-C19A7A5EE081}"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23492936" y="1730222"/>
            <a:ext cx="7290911" cy="3686460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1620203" y="1730222"/>
            <a:ext cx="21332666" cy="3686460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FB7E5339-C829-42E8-9164-534B3EBA4E6F}" type="datetimeFigureOut">
              <a:rPr lang="it-IT"/>
              <a:pPr>
                <a:defRPr/>
              </a:pPr>
              <a:t>14/07/2020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55935114-C9A3-40AA-8BCC-F5DA9DE0BE06}"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B50E42A0-A066-4B9C-B8B5-5BEE2046489F}" type="datetimeFigureOut">
              <a:rPr lang="it-IT"/>
              <a:pPr>
                <a:defRPr/>
              </a:pPr>
              <a:t>14/07/2020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95DBDB73-FD38-4321-A53A-C334BB92643A}"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2559696" y="27763473"/>
            <a:ext cx="27543443" cy="8581073"/>
          </a:xfrm>
        </p:spPr>
        <p:txBody>
          <a:bodyPr anchor="t"/>
          <a:lstStyle>
            <a:lvl1pPr algn="l">
              <a:defRPr sz="18900" b="1" cap="all"/>
            </a:lvl1pPr>
          </a:lstStyle>
          <a:p>
            <a:r>
              <a:rPr lang="it-IT"/>
              <a:t>Fare clic per modificare lo stile del titolo</a:t>
            </a:r>
          </a:p>
        </p:txBody>
      </p:sp>
      <p:sp>
        <p:nvSpPr>
          <p:cNvPr id="3" name="Segnaposto testo 2"/>
          <p:cNvSpPr>
            <a:spLocks noGrp="1"/>
          </p:cNvSpPr>
          <p:nvPr>
            <p:ph type="body" idx="1"/>
          </p:nvPr>
        </p:nvSpPr>
        <p:spPr>
          <a:xfrm>
            <a:off x="2559696" y="18312295"/>
            <a:ext cx="27543443" cy="9451178"/>
          </a:xfrm>
        </p:spPr>
        <p:txBody>
          <a:bodyPr anchor="b"/>
          <a:lstStyle>
            <a:lvl1pPr marL="0" indent="0">
              <a:buNone/>
              <a:defRPr sz="9500">
                <a:solidFill>
                  <a:schemeClr val="tx1">
                    <a:tint val="75000"/>
                  </a:schemeClr>
                </a:solidFill>
              </a:defRPr>
            </a:lvl1pPr>
            <a:lvl2pPr marL="2160270" indent="0">
              <a:buNone/>
              <a:defRPr sz="8500">
                <a:solidFill>
                  <a:schemeClr val="tx1">
                    <a:tint val="75000"/>
                  </a:schemeClr>
                </a:solidFill>
              </a:defRPr>
            </a:lvl2pPr>
            <a:lvl3pPr marL="4320540" indent="0">
              <a:buNone/>
              <a:defRPr sz="7600">
                <a:solidFill>
                  <a:schemeClr val="tx1">
                    <a:tint val="75000"/>
                  </a:schemeClr>
                </a:solidFill>
              </a:defRPr>
            </a:lvl3pPr>
            <a:lvl4pPr marL="6480810" indent="0">
              <a:buNone/>
              <a:defRPr sz="6600">
                <a:solidFill>
                  <a:schemeClr val="tx1">
                    <a:tint val="75000"/>
                  </a:schemeClr>
                </a:solidFill>
              </a:defRPr>
            </a:lvl4pPr>
            <a:lvl5pPr marL="8641080" indent="0">
              <a:buNone/>
              <a:defRPr sz="6600">
                <a:solidFill>
                  <a:schemeClr val="tx1">
                    <a:tint val="75000"/>
                  </a:schemeClr>
                </a:solidFill>
              </a:defRPr>
            </a:lvl5pPr>
            <a:lvl6pPr marL="10801350" indent="0">
              <a:buNone/>
              <a:defRPr sz="6600">
                <a:solidFill>
                  <a:schemeClr val="tx1">
                    <a:tint val="75000"/>
                  </a:schemeClr>
                </a:solidFill>
              </a:defRPr>
            </a:lvl6pPr>
            <a:lvl7pPr marL="12961620" indent="0">
              <a:buNone/>
              <a:defRPr sz="6600">
                <a:solidFill>
                  <a:schemeClr val="tx1">
                    <a:tint val="75000"/>
                  </a:schemeClr>
                </a:solidFill>
              </a:defRPr>
            </a:lvl7pPr>
            <a:lvl8pPr marL="15121890" indent="0">
              <a:buNone/>
              <a:defRPr sz="6600">
                <a:solidFill>
                  <a:schemeClr val="tx1">
                    <a:tint val="75000"/>
                  </a:schemeClr>
                </a:solidFill>
              </a:defRPr>
            </a:lvl8pPr>
            <a:lvl9pPr marL="17282160" indent="0">
              <a:buNone/>
              <a:defRPr sz="6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2016FF0D-5CB2-4AB9-9016-61FB074F3AC6}" type="datetimeFigureOut">
              <a:rPr lang="it-IT"/>
              <a:pPr>
                <a:defRPr/>
              </a:pPr>
              <a:t>14/07/2020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5D4DFCA1-8CEB-4936-A54F-B5181148F5B2}"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1620202" y="10081263"/>
            <a:ext cx="14311789" cy="28513567"/>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16472059" y="10081263"/>
            <a:ext cx="14311789" cy="28513567"/>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fld id="{1711BA69-94DB-4736-9B17-302E097CCD5C}" type="datetimeFigureOut">
              <a:rPr lang="it-IT"/>
              <a:pPr>
                <a:defRPr/>
              </a:pPr>
              <a:t>14/07/2020</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BAE53B19-9BEC-402E-A58F-D6EC78339134}"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1620203" y="9671212"/>
            <a:ext cx="14317416" cy="4030501"/>
          </a:xfrm>
        </p:spPr>
        <p:txBody>
          <a:bodyPr anchor="b"/>
          <a:lstStyle>
            <a:lvl1pPr marL="0" indent="0">
              <a:buNone/>
              <a:defRPr sz="11300" b="1"/>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it-IT"/>
              <a:t>Fare clic per modificare stili del testo dello schema</a:t>
            </a:r>
          </a:p>
        </p:txBody>
      </p:sp>
      <p:sp>
        <p:nvSpPr>
          <p:cNvPr id="4" name="Segnaposto contenuto 3"/>
          <p:cNvSpPr>
            <a:spLocks noGrp="1"/>
          </p:cNvSpPr>
          <p:nvPr>
            <p:ph sz="half" idx="2"/>
          </p:nvPr>
        </p:nvSpPr>
        <p:spPr>
          <a:xfrm>
            <a:off x="1620203" y="13701713"/>
            <a:ext cx="14317416"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16460809" y="9671212"/>
            <a:ext cx="14323040" cy="4030501"/>
          </a:xfrm>
        </p:spPr>
        <p:txBody>
          <a:bodyPr anchor="b"/>
          <a:lstStyle>
            <a:lvl1pPr marL="0" indent="0">
              <a:buNone/>
              <a:defRPr sz="11300" b="1"/>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it-IT"/>
              <a:t>Fare clic per modificare stili del testo dello schema</a:t>
            </a:r>
          </a:p>
        </p:txBody>
      </p:sp>
      <p:sp>
        <p:nvSpPr>
          <p:cNvPr id="6" name="Segnaposto contenuto 5"/>
          <p:cNvSpPr>
            <a:spLocks noGrp="1"/>
          </p:cNvSpPr>
          <p:nvPr>
            <p:ph sz="quarter" idx="4"/>
          </p:nvPr>
        </p:nvSpPr>
        <p:spPr>
          <a:xfrm>
            <a:off x="16460809" y="13701713"/>
            <a:ext cx="14323040"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fld id="{60A46C5D-E52B-424F-B673-D3A25BDCAB2E}" type="datetimeFigureOut">
              <a:rPr lang="it-IT"/>
              <a:pPr>
                <a:defRPr/>
              </a:pPr>
              <a:t>14/07/2020</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82C8B91D-2E79-4E79-8F8A-259D60E5F4CC}"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fld id="{49F70936-FA67-48F7-9E8F-3B40265C62CF}" type="datetimeFigureOut">
              <a:rPr lang="it-IT"/>
              <a:pPr>
                <a:defRPr/>
              </a:pPr>
              <a:t>14/07/2020</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AD67D721-56CE-4764-BEDE-7814B6F22EB1}"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FE034681-63C0-4F26-ADEB-708C9BB47373}" type="datetimeFigureOut">
              <a:rPr lang="it-IT"/>
              <a:pPr>
                <a:defRPr/>
              </a:pPr>
              <a:t>14/07/2020</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B7129C6C-91A0-4FA9-B5EB-F2B63A392E6D}"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620204" y="1720215"/>
            <a:ext cx="10660709" cy="7320915"/>
          </a:xfrm>
        </p:spPr>
        <p:txBody>
          <a:bodyPr anchor="b"/>
          <a:lstStyle>
            <a:lvl1pPr algn="l">
              <a:defRPr sz="9500" b="1"/>
            </a:lvl1pPr>
          </a:lstStyle>
          <a:p>
            <a:r>
              <a:rPr lang="it-IT"/>
              <a:t>Fare clic per modificare lo stile del titolo</a:t>
            </a:r>
          </a:p>
        </p:txBody>
      </p:sp>
      <p:sp>
        <p:nvSpPr>
          <p:cNvPr id="3" name="Segnaposto contenuto 2"/>
          <p:cNvSpPr>
            <a:spLocks noGrp="1"/>
          </p:cNvSpPr>
          <p:nvPr>
            <p:ph idx="1"/>
          </p:nvPr>
        </p:nvSpPr>
        <p:spPr>
          <a:xfrm>
            <a:off x="12669083" y="1720218"/>
            <a:ext cx="18114764" cy="36874612"/>
          </a:xfrm>
        </p:spPr>
        <p:txBody>
          <a:bodyPr/>
          <a:lstStyle>
            <a:lvl1pPr>
              <a:defRPr sz="15100"/>
            </a:lvl1pPr>
            <a:lvl2pPr>
              <a:defRPr sz="13200"/>
            </a:lvl2pPr>
            <a:lvl3pPr>
              <a:defRPr sz="11300"/>
            </a:lvl3pPr>
            <a:lvl4pPr>
              <a:defRPr sz="9500"/>
            </a:lvl4pPr>
            <a:lvl5pPr>
              <a:defRPr sz="9500"/>
            </a:lvl5pPr>
            <a:lvl6pPr>
              <a:defRPr sz="9500"/>
            </a:lvl6pPr>
            <a:lvl7pPr>
              <a:defRPr sz="9500"/>
            </a:lvl7pPr>
            <a:lvl8pPr>
              <a:defRPr sz="9500"/>
            </a:lvl8pPr>
            <a:lvl9pPr>
              <a:defRPr sz="9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1620204" y="9041133"/>
            <a:ext cx="10660709" cy="29553697"/>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49E0F4D7-BBE5-4A7E-A32C-C41681834AB1}" type="datetimeFigureOut">
              <a:rPr lang="it-IT"/>
              <a:pPr>
                <a:defRPr/>
              </a:pPr>
              <a:t>14/07/2020</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C02780EC-623E-4AC6-AC81-86658C0622B0}"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51421" y="30243780"/>
            <a:ext cx="19442430" cy="3570449"/>
          </a:xfrm>
        </p:spPr>
        <p:txBody>
          <a:bodyPr anchor="b"/>
          <a:lstStyle>
            <a:lvl1pPr algn="l">
              <a:defRPr sz="9500" b="1"/>
            </a:lvl1pPr>
          </a:lstStyle>
          <a:p>
            <a:r>
              <a:rPr lang="it-IT"/>
              <a:t>Fare clic per modificare lo stile del titolo</a:t>
            </a:r>
          </a:p>
        </p:txBody>
      </p:sp>
      <p:sp>
        <p:nvSpPr>
          <p:cNvPr id="3" name="Segnaposto immagine 2"/>
          <p:cNvSpPr>
            <a:spLocks noGrp="1"/>
          </p:cNvSpPr>
          <p:nvPr>
            <p:ph type="pic" idx="1"/>
          </p:nvPr>
        </p:nvSpPr>
        <p:spPr>
          <a:xfrm>
            <a:off x="6351421" y="3860483"/>
            <a:ext cx="19442430" cy="25923240"/>
          </a:xfrm>
        </p:spPr>
        <p:txBody>
          <a:bodyPr rtlCol="0">
            <a:normAutofit/>
          </a:bodyPr>
          <a:lstStyle>
            <a:lvl1pPr marL="0" indent="0">
              <a:buNone/>
              <a:defRPr sz="15100"/>
            </a:lvl1pPr>
            <a:lvl2pPr marL="2160270" indent="0">
              <a:buNone/>
              <a:defRPr sz="13200"/>
            </a:lvl2pPr>
            <a:lvl3pPr marL="4320540" indent="0">
              <a:buNone/>
              <a:defRPr sz="11300"/>
            </a:lvl3pPr>
            <a:lvl4pPr marL="6480810" indent="0">
              <a:buNone/>
              <a:defRPr sz="9500"/>
            </a:lvl4pPr>
            <a:lvl5pPr marL="8641080" indent="0">
              <a:buNone/>
              <a:defRPr sz="9500"/>
            </a:lvl5pPr>
            <a:lvl6pPr marL="10801350" indent="0">
              <a:buNone/>
              <a:defRPr sz="9500"/>
            </a:lvl6pPr>
            <a:lvl7pPr marL="12961620" indent="0">
              <a:buNone/>
              <a:defRPr sz="9500"/>
            </a:lvl7pPr>
            <a:lvl8pPr marL="15121890" indent="0">
              <a:buNone/>
              <a:defRPr sz="9500"/>
            </a:lvl8pPr>
            <a:lvl9pPr marL="17282160" indent="0">
              <a:buNone/>
              <a:defRPr sz="9500"/>
            </a:lvl9pPr>
          </a:lstStyle>
          <a:p>
            <a:pPr lvl="0"/>
            <a:endParaRPr lang="it-IT" noProof="0"/>
          </a:p>
        </p:txBody>
      </p:sp>
      <p:sp>
        <p:nvSpPr>
          <p:cNvPr id="4" name="Segnaposto testo 3"/>
          <p:cNvSpPr>
            <a:spLocks noGrp="1"/>
          </p:cNvSpPr>
          <p:nvPr>
            <p:ph type="body" sz="half" idx="2"/>
          </p:nvPr>
        </p:nvSpPr>
        <p:spPr>
          <a:xfrm>
            <a:off x="6351421" y="33814229"/>
            <a:ext cx="19442430" cy="5070631"/>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B656634A-40DD-4108-AF48-48BB00686F63}" type="datetimeFigureOut">
              <a:rPr lang="it-IT"/>
              <a:pPr>
                <a:defRPr/>
              </a:pPr>
              <a:t>14/07/2020</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66BD4B08-6BAA-456B-8E7D-7216471A7517}"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51000" r="-51000"/>
          </a:stretch>
        </a:blip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1620838" y="1730375"/>
            <a:ext cx="29162375" cy="7200900"/>
          </a:xfrm>
          <a:prstGeom prst="rect">
            <a:avLst/>
          </a:prstGeom>
          <a:noFill/>
          <a:ln w="9525">
            <a:noFill/>
            <a:miter lim="800000"/>
            <a:headEnd/>
            <a:tailEnd/>
          </a:ln>
        </p:spPr>
        <p:txBody>
          <a:bodyPr vert="horz" wrap="square" lIns="432054" tIns="216027" rIns="432054" bIns="216027" numCol="1" anchor="ctr" anchorCtr="0" compatLnSpc="1">
            <a:prstTxWarp prst="textNoShape">
              <a:avLst/>
            </a:prstTxWarp>
          </a:bodyPr>
          <a:lstStyle/>
          <a:p>
            <a:pPr lvl="0"/>
            <a:r>
              <a:rPr lang="it-IT"/>
              <a:t>Fare clic per modificare lo stile del titolo</a:t>
            </a:r>
          </a:p>
        </p:txBody>
      </p:sp>
      <p:sp>
        <p:nvSpPr>
          <p:cNvPr id="1027" name="Segnaposto testo 2"/>
          <p:cNvSpPr>
            <a:spLocks noGrp="1"/>
          </p:cNvSpPr>
          <p:nvPr>
            <p:ph type="body" idx="1"/>
          </p:nvPr>
        </p:nvSpPr>
        <p:spPr bwMode="auto">
          <a:xfrm>
            <a:off x="1620838" y="10080625"/>
            <a:ext cx="29162375" cy="28514675"/>
          </a:xfrm>
          <a:prstGeom prst="rect">
            <a:avLst/>
          </a:prstGeom>
          <a:noFill/>
          <a:ln w="9525">
            <a:noFill/>
            <a:miter lim="800000"/>
            <a:headEnd/>
            <a:tailEnd/>
          </a:ln>
        </p:spPr>
        <p:txBody>
          <a:bodyPr vert="horz" wrap="square" lIns="432054" tIns="216027" rIns="432054" bIns="216027" numCol="1" anchor="t" anchorCtr="0" compatLnSpc="1">
            <a:prstTxWarp prst="textNoShape">
              <a:avLst/>
            </a:prstTxWarp>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1620838" y="40044688"/>
            <a:ext cx="7559675" cy="2300287"/>
          </a:xfrm>
          <a:prstGeom prst="rect">
            <a:avLst/>
          </a:prstGeom>
        </p:spPr>
        <p:txBody>
          <a:bodyPr vert="horz" lIns="432054" tIns="216027" rIns="432054" bIns="216027" rtlCol="0" anchor="ctr"/>
          <a:lstStyle>
            <a:lvl1pPr algn="l" defTabSz="4320540" fontAlgn="auto">
              <a:spcBef>
                <a:spcPts val="0"/>
              </a:spcBef>
              <a:spcAft>
                <a:spcPts val="0"/>
              </a:spcAft>
              <a:defRPr sz="5700">
                <a:solidFill>
                  <a:schemeClr val="tx1">
                    <a:tint val="75000"/>
                  </a:schemeClr>
                </a:solidFill>
                <a:latin typeface="+mn-lt"/>
                <a:cs typeface="+mn-cs"/>
              </a:defRPr>
            </a:lvl1pPr>
          </a:lstStyle>
          <a:p>
            <a:pPr>
              <a:defRPr/>
            </a:pPr>
            <a:fld id="{1271C7FC-1EDD-418C-AA17-4244645B7CF8}" type="datetimeFigureOut">
              <a:rPr lang="it-IT"/>
              <a:pPr>
                <a:defRPr/>
              </a:pPr>
              <a:t>14/07/2020</a:t>
            </a:fld>
            <a:endParaRPr lang="it-IT"/>
          </a:p>
        </p:txBody>
      </p:sp>
      <p:sp>
        <p:nvSpPr>
          <p:cNvPr id="5" name="Segnaposto piè di pagina 4"/>
          <p:cNvSpPr>
            <a:spLocks noGrp="1"/>
          </p:cNvSpPr>
          <p:nvPr>
            <p:ph type="ftr" sz="quarter" idx="3"/>
          </p:nvPr>
        </p:nvSpPr>
        <p:spPr>
          <a:xfrm>
            <a:off x="11071225" y="40044688"/>
            <a:ext cx="10261600" cy="2300287"/>
          </a:xfrm>
          <a:prstGeom prst="rect">
            <a:avLst/>
          </a:prstGeom>
        </p:spPr>
        <p:txBody>
          <a:bodyPr vert="horz" lIns="432054" tIns="216027" rIns="432054" bIns="216027" rtlCol="0" anchor="ctr"/>
          <a:lstStyle>
            <a:lvl1pPr algn="ctr" defTabSz="4320540" fontAlgn="auto">
              <a:spcBef>
                <a:spcPts val="0"/>
              </a:spcBef>
              <a:spcAft>
                <a:spcPts val="0"/>
              </a:spcAft>
              <a:defRPr sz="570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23223538" y="40044688"/>
            <a:ext cx="7559675" cy="2300287"/>
          </a:xfrm>
          <a:prstGeom prst="rect">
            <a:avLst/>
          </a:prstGeom>
        </p:spPr>
        <p:txBody>
          <a:bodyPr vert="horz" lIns="432054" tIns="216027" rIns="432054" bIns="216027" rtlCol="0" anchor="ctr"/>
          <a:lstStyle>
            <a:lvl1pPr algn="r" defTabSz="4320540" fontAlgn="auto">
              <a:spcBef>
                <a:spcPts val="0"/>
              </a:spcBef>
              <a:spcAft>
                <a:spcPts val="0"/>
              </a:spcAft>
              <a:defRPr sz="5700">
                <a:solidFill>
                  <a:schemeClr val="tx1">
                    <a:tint val="75000"/>
                  </a:schemeClr>
                </a:solidFill>
                <a:latin typeface="+mn-lt"/>
                <a:cs typeface="+mn-cs"/>
              </a:defRPr>
            </a:lvl1pPr>
          </a:lstStyle>
          <a:p>
            <a:pPr>
              <a:defRPr/>
            </a:pPr>
            <a:fld id="{95761562-7AC9-40D6-B5CF-307191C4F91C}"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9588" rtl="0" eaLnBrk="0" fontAlgn="base" hangingPunct="0">
        <a:spcBef>
          <a:spcPct val="0"/>
        </a:spcBef>
        <a:spcAft>
          <a:spcPct val="0"/>
        </a:spcAft>
        <a:defRPr sz="20800" kern="1200">
          <a:solidFill>
            <a:schemeClr val="tx1"/>
          </a:solidFill>
          <a:latin typeface="+mj-lt"/>
          <a:ea typeface="+mj-ea"/>
          <a:cs typeface="+mj-cs"/>
        </a:defRPr>
      </a:lvl1pPr>
      <a:lvl2pPr algn="ctr" defTabSz="4319588" rtl="0" eaLnBrk="0" fontAlgn="base" hangingPunct="0">
        <a:spcBef>
          <a:spcPct val="0"/>
        </a:spcBef>
        <a:spcAft>
          <a:spcPct val="0"/>
        </a:spcAft>
        <a:defRPr sz="20800">
          <a:solidFill>
            <a:schemeClr val="tx1"/>
          </a:solidFill>
          <a:latin typeface="Calibri" pitchFamily="34" charset="0"/>
        </a:defRPr>
      </a:lvl2pPr>
      <a:lvl3pPr algn="ctr" defTabSz="4319588" rtl="0" eaLnBrk="0" fontAlgn="base" hangingPunct="0">
        <a:spcBef>
          <a:spcPct val="0"/>
        </a:spcBef>
        <a:spcAft>
          <a:spcPct val="0"/>
        </a:spcAft>
        <a:defRPr sz="20800">
          <a:solidFill>
            <a:schemeClr val="tx1"/>
          </a:solidFill>
          <a:latin typeface="Calibri" pitchFamily="34" charset="0"/>
        </a:defRPr>
      </a:lvl3pPr>
      <a:lvl4pPr algn="ctr" defTabSz="4319588" rtl="0" eaLnBrk="0" fontAlgn="base" hangingPunct="0">
        <a:spcBef>
          <a:spcPct val="0"/>
        </a:spcBef>
        <a:spcAft>
          <a:spcPct val="0"/>
        </a:spcAft>
        <a:defRPr sz="20800">
          <a:solidFill>
            <a:schemeClr val="tx1"/>
          </a:solidFill>
          <a:latin typeface="Calibri" pitchFamily="34" charset="0"/>
        </a:defRPr>
      </a:lvl4pPr>
      <a:lvl5pPr algn="ctr" defTabSz="4319588" rtl="0" eaLnBrk="0" fontAlgn="base" hangingPunct="0">
        <a:spcBef>
          <a:spcPct val="0"/>
        </a:spcBef>
        <a:spcAft>
          <a:spcPct val="0"/>
        </a:spcAft>
        <a:defRPr sz="20800">
          <a:solidFill>
            <a:schemeClr val="tx1"/>
          </a:solidFill>
          <a:latin typeface="Calibri" pitchFamily="34" charset="0"/>
        </a:defRPr>
      </a:lvl5pPr>
      <a:lvl6pPr marL="457200" algn="ctr" defTabSz="4319588" rtl="0" fontAlgn="base">
        <a:spcBef>
          <a:spcPct val="0"/>
        </a:spcBef>
        <a:spcAft>
          <a:spcPct val="0"/>
        </a:spcAft>
        <a:defRPr sz="20800">
          <a:solidFill>
            <a:schemeClr val="tx1"/>
          </a:solidFill>
          <a:latin typeface="Calibri" pitchFamily="34" charset="0"/>
        </a:defRPr>
      </a:lvl6pPr>
      <a:lvl7pPr marL="914400" algn="ctr" defTabSz="4319588" rtl="0" fontAlgn="base">
        <a:spcBef>
          <a:spcPct val="0"/>
        </a:spcBef>
        <a:spcAft>
          <a:spcPct val="0"/>
        </a:spcAft>
        <a:defRPr sz="20800">
          <a:solidFill>
            <a:schemeClr val="tx1"/>
          </a:solidFill>
          <a:latin typeface="Calibri" pitchFamily="34" charset="0"/>
        </a:defRPr>
      </a:lvl7pPr>
      <a:lvl8pPr marL="1371600" algn="ctr" defTabSz="4319588" rtl="0" fontAlgn="base">
        <a:spcBef>
          <a:spcPct val="0"/>
        </a:spcBef>
        <a:spcAft>
          <a:spcPct val="0"/>
        </a:spcAft>
        <a:defRPr sz="20800">
          <a:solidFill>
            <a:schemeClr val="tx1"/>
          </a:solidFill>
          <a:latin typeface="Calibri" pitchFamily="34" charset="0"/>
        </a:defRPr>
      </a:lvl8pPr>
      <a:lvl9pPr marL="1828800" algn="ctr" defTabSz="4319588" rtl="0" fontAlgn="base">
        <a:spcBef>
          <a:spcPct val="0"/>
        </a:spcBef>
        <a:spcAft>
          <a:spcPct val="0"/>
        </a:spcAft>
        <a:defRPr sz="20800">
          <a:solidFill>
            <a:schemeClr val="tx1"/>
          </a:solidFill>
          <a:latin typeface="Calibri" pitchFamily="34" charset="0"/>
        </a:defRPr>
      </a:lvl9pPr>
    </p:titleStyle>
    <p:bodyStyle>
      <a:lvl1pPr marL="1619250" indent="-1619250" algn="l" defTabSz="4319588" rtl="0" eaLnBrk="0" fontAlgn="base" hangingPunct="0">
        <a:spcBef>
          <a:spcPct val="20000"/>
        </a:spcBef>
        <a:spcAft>
          <a:spcPct val="0"/>
        </a:spcAft>
        <a:buFont typeface="Arial" charset="0"/>
        <a:buChar char="•"/>
        <a:defRPr sz="15100" kern="1200">
          <a:solidFill>
            <a:schemeClr val="tx1"/>
          </a:solidFill>
          <a:latin typeface="+mn-lt"/>
          <a:ea typeface="+mn-ea"/>
          <a:cs typeface="+mn-cs"/>
        </a:defRPr>
      </a:lvl1pPr>
      <a:lvl2pPr marL="3509963" indent="-1349375" algn="l" defTabSz="4319588" rtl="0" eaLnBrk="0" fontAlgn="base" hangingPunct="0">
        <a:spcBef>
          <a:spcPct val="20000"/>
        </a:spcBef>
        <a:spcAft>
          <a:spcPct val="0"/>
        </a:spcAft>
        <a:buFont typeface="Arial" charset="0"/>
        <a:buChar char="–"/>
        <a:defRPr sz="13200" kern="1200">
          <a:solidFill>
            <a:schemeClr val="tx1"/>
          </a:solidFill>
          <a:latin typeface="+mn-lt"/>
          <a:ea typeface="+mn-ea"/>
          <a:cs typeface="+mn-cs"/>
        </a:defRPr>
      </a:lvl2pPr>
      <a:lvl3pPr marL="5400675" indent="-1079500" algn="l" defTabSz="4319588" rtl="0" eaLnBrk="0" fontAlgn="base" hangingPunct="0">
        <a:spcBef>
          <a:spcPct val="20000"/>
        </a:spcBef>
        <a:spcAft>
          <a:spcPct val="0"/>
        </a:spcAft>
        <a:buFont typeface="Arial" charset="0"/>
        <a:buChar char="•"/>
        <a:defRPr sz="11300" kern="1200">
          <a:solidFill>
            <a:schemeClr val="tx1"/>
          </a:solidFill>
          <a:latin typeface="+mn-lt"/>
          <a:ea typeface="+mn-ea"/>
          <a:cs typeface="+mn-cs"/>
        </a:defRPr>
      </a:lvl3pPr>
      <a:lvl4pPr marL="7559675" indent="-1079500" algn="l" defTabSz="4319588" rtl="0" eaLnBrk="0" fontAlgn="base" hangingPunct="0">
        <a:spcBef>
          <a:spcPct val="20000"/>
        </a:spcBef>
        <a:spcAft>
          <a:spcPct val="0"/>
        </a:spcAft>
        <a:buFont typeface="Arial" charset="0"/>
        <a:buChar char="–"/>
        <a:defRPr sz="9500" kern="1200">
          <a:solidFill>
            <a:schemeClr val="tx1"/>
          </a:solidFill>
          <a:latin typeface="+mn-lt"/>
          <a:ea typeface="+mn-ea"/>
          <a:cs typeface="+mn-cs"/>
        </a:defRPr>
      </a:lvl4pPr>
      <a:lvl5pPr marL="9720263" indent="-1079500" algn="l" defTabSz="4319588" rtl="0" eaLnBrk="0" fontAlgn="base" hangingPunct="0">
        <a:spcBef>
          <a:spcPct val="20000"/>
        </a:spcBef>
        <a:spcAft>
          <a:spcPct val="0"/>
        </a:spcAft>
        <a:buFont typeface="Arial" charset="0"/>
        <a:buChar char="»"/>
        <a:defRPr sz="9500" kern="1200">
          <a:solidFill>
            <a:schemeClr val="tx1"/>
          </a:solidFill>
          <a:latin typeface="+mn-lt"/>
          <a:ea typeface="+mn-ea"/>
          <a:cs typeface="+mn-cs"/>
        </a:defRPr>
      </a:lvl5pPr>
      <a:lvl6pPr marL="1188148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404175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20202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362295" indent="-1080135" algn="l" defTabSz="4320540"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it-IT"/>
      </a:defPPr>
      <a:lvl1pPr marL="0" algn="l" defTabSz="4320540" rtl="0" eaLnBrk="1" latinLnBrk="0" hangingPunct="1">
        <a:defRPr sz="8500" kern="1200">
          <a:solidFill>
            <a:schemeClr val="tx1"/>
          </a:solidFill>
          <a:latin typeface="+mn-lt"/>
          <a:ea typeface="+mn-ea"/>
          <a:cs typeface="+mn-cs"/>
        </a:defRPr>
      </a:lvl1pPr>
      <a:lvl2pPr marL="2160270" algn="l" defTabSz="4320540" rtl="0" eaLnBrk="1" latinLnBrk="0" hangingPunct="1">
        <a:defRPr sz="8500" kern="1200">
          <a:solidFill>
            <a:schemeClr val="tx1"/>
          </a:solidFill>
          <a:latin typeface="+mn-lt"/>
          <a:ea typeface="+mn-ea"/>
          <a:cs typeface="+mn-cs"/>
        </a:defRPr>
      </a:lvl2pPr>
      <a:lvl3pPr marL="4320540" algn="l" defTabSz="4320540" rtl="0" eaLnBrk="1" latinLnBrk="0" hangingPunct="1">
        <a:defRPr sz="8500" kern="1200">
          <a:solidFill>
            <a:schemeClr val="tx1"/>
          </a:solidFill>
          <a:latin typeface="+mn-lt"/>
          <a:ea typeface="+mn-ea"/>
          <a:cs typeface="+mn-cs"/>
        </a:defRPr>
      </a:lvl3pPr>
      <a:lvl4pPr marL="6480810" algn="l" defTabSz="4320540" rtl="0" eaLnBrk="1" latinLnBrk="0" hangingPunct="1">
        <a:defRPr sz="8500" kern="1200">
          <a:solidFill>
            <a:schemeClr val="tx1"/>
          </a:solidFill>
          <a:latin typeface="+mn-lt"/>
          <a:ea typeface="+mn-ea"/>
          <a:cs typeface="+mn-cs"/>
        </a:defRPr>
      </a:lvl4pPr>
      <a:lvl5pPr marL="8641080" algn="l" defTabSz="4320540" rtl="0" eaLnBrk="1" latinLnBrk="0" hangingPunct="1">
        <a:defRPr sz="8500" kern="1200">
          <a:solidFill>
            <a:schemeClr val="tx1"/>
          </a:solidFill>
          <a:latin typeface="+mn-lt"/>
          <a:ea typeface="+mn-ea"/>
          <a:cs typeface="+mn-cs"/>
        </a:defRPr>
      </a:lvl5pPr>
      <a:lvl6pPr marL="10801350" algn="l" defTabSz="4320540" rtl="0" eaLnBrk="1" latinLnBrk="0" hangingPunct="1">
        <a:defRPr sz="8500" kern="1200">
          <a:solidFill>
            <a:schemeClr val="tx1"/>
          </a:solidFill>
          <a:latin typeface="+mn-lt"/>
          <a:ea typeface="+mn-ea"/>
          <a:cs typeface="+mn-cs"/>
        </a:defRPr>
      </a:lvl6pPr>
      <a:lvl7pPr marL="12961620" algn="l" defTabSz="4320540" rtl="0" eaLnBrk="1" latinLnBrk="0" hangingPunct="1">
        <a:defRPr sz="8500" kern="1200">
          <a:solidFill>
            <a:schemeClr val="tx1"/>
          </a:solidFill>
          <a:latin typeface="+mn-lt"/>
          <a:ea typeface="+mn-ea"/>
          <a:cs typeface="+mn-cs"/>
        </a:defRPr>
      </a:lvl7pPr>
      <a:lvl8pPr marL="15121890" algn="l" defTabSz="4320540" rtl="0" eaLnBrk="1" latinLnBrk="0" hangingPunct="1">
        <a:defRPr sz="8500" kern="1200">
          <a:solidFill>
            <a:schemeClr val="tx1"/>
          </a:solidFill>
          <a:latin typeface="+mn-lt"/>
          <a:ea typeface="+mn-ea"/>
          <a:cs typeface="+mn-cs"/>
        </a:defRPr>
      </a:lvl8pPr>
      <a:lvl9pPr marL="17282160" algn="l" defTabSz="4320540"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ttangolo 126">
            <a:extLst>
              <a:ext uri="{FF2B5EF4-FFF2-40B4-BE49-F238E27FC236}">
                <a16:creationId xmlns:a16="http://schemas.microsoft.com/office/drawing/2014/main" id="{87A2FF2F-AE51-4C9C-9B6F-170D66767673}"/>
              </a:ext>
            </a:extLst>
          </p:cNvPr>
          <p:cNvSpPr/>
          <p:nvPr/>
        </p:nvSpPr>
        <p:spPr bwMode="auto">
          <a:xfrm>
            <a:off x="16404509" y="22238144"/>
            <a:ext cx="15513876" cy="6997404"/>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26" name="Rettangolo 125"/>
          <p:cNvSpPr/>
          <p:nvPr/>
        </p:nvSpPr>
        <p:spPr>
          <a:xfrm>
            <a:off x="7610190" y="7896745"/>
            <a:ext cx="16368699" cy="13658667"/>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4" name="Rettangolo 13"/>
          <p:cNvSpPr/>
          <p:nvPr/>
        </p:nvSpPr>
        <p:spPr bwMode="auto">
          <a:xfrm>
            <a:off x="405927" y="7944032"/>
            <a:ext cx="6382291" cy="13658668"/>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22" name="Rettangolo 121"/>
          <p:cNvSpPr/>
          <p:nvPr/>
        </p:nvSpPr>
        <p:spPr>
          <a:xfrm>
            <a:off x="0" y="0"/>
            <a:ext cx="32404050" cy="3529013"/>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 name="CasellaDiTesto 5"/>
          <p:cNvSpPr txBox="1"/>
          <p:nvPr/>
        </p:nvSpPr>
        <p:spPr>
          <a:xfrm>
            <a:off x="72008" y="4030383"/>
            <a:ext cx="32404050" cy="4739759"/>
          </a:xfrm>
          <a:prstGeom prst="rect">
            <a:avLst/>
          </a:prstGeom>
          <a:noFill/>
        </p:spPr>
        <p:txBody>
          <a:bodyPr>
            <a:spAutoFit/>
          </a:bodyPr>
          <a:lstStyle/>
          <a:p>
            <a:pPr lvl="1" algn="ctr">
              <a:spcAft>
                <a:spcPts val="1200"/>
              </a:spcAft>
            </a:pPr>
            <a:r>
              <a:rPr lang="it-IT" sz="6000" b="1" i="1" dirty="0">
                <a:solidFill>
                  <a:schemeClr val="bg1"/>
                </a:solidFill>
                <a:effectLst>
                  <a:outerShdw blurRad="38100" dist="38100" dir="2700000" algn="tl">
                    <a:srgbClr val="000000">
                      <a:alpha val="43137"/>
                    </a:srgbClr>
                  </a:outerShdw>
                </a:effectLst>
                <a:latin typeface="+mj-lt"/>
                <a:ea typeface="Calibri"/>
                <a:cs typeface="Times New Roman"/>
              </a:rPr>
              <a:t>LA QUALITÀ DELL’ARIA IN LOMBARDIA: IMPLICAZIONI DELLE POLITICHE EUROPEE SULLE DUE PROCEDURE DI INFRAZIONE N. 2014/2147 E N. 2015/2043</a:t>
            </a:r>
          </a:p>
          <a:p>
            <a:pPr algn="ctr">
              <a:spcAft>
                <a:spcPts val="1200"/>
              </a:spcAft>
            </a:pPr>
            <a:r>
              <a:rPr lang="it-IT" sz="4000" b="1" dirty="0">
                <a:solidFill>
                  <a:schemeClr val="bg1"/>
                </a:solidFill>
                <a:effectLst>
                  <a:outerShdw blurRad="38100" dist="38100" dir="2700000" algn="tl">
                    <a:srgbClr val="000000">
                      <a:alpha val="43137"/>
                    </a:srgbClr>
                  </a:outerShdw>
                </a:effectLst>
                <a:latin typeface="+mj-lt"/>
                <a:ea typeface="Calibri"/>
                <a:cs typeface="Times New Roman"/>
              </a:rPr>
              <a:t>Mariano Tenuta*, Raffaello Vignali, Federico Rappelli</a:t>
            </a:r>
          </a:p>
          <a:p>
            <a:pPr algn="ctr">
              <a:spcAft>
                <a:spcPts val="1200"/>
              </a:spcAft>
            </a:pPr>
            <a:r>
              <a:rPr lang="it-IT" sz="4400" b="1" dirty="0" err="1">
                <a:solidFill>
                  <a:schemeClr val="bg1"/>
                </a:solidFill>
                <a:effectLst>
                  <a:outerShdw blurRad="38100" dist="38100" dir="2700000" algn="tl">
                    <a:srgbClr val="000000">
                      <a:alpha val="43137"/>
                    </a:srgbClr>
                  </a:outerShdw>
                </a:effectLst>
                <a:latin typeface="+mj-lt"/>
                <a:ea typeface="Calibri"/>
                <a:cs typeface="Times New Roman"/>
              </a:rPr>
              <a:t>PoliS</a:t>
            </a:r>
            <a:r>
              <a:rPr lang="it-IT" sz="4400" b="1" dirty="0">
                <a:solidFill>
                  <a:schemeClr val="bg1"/>
                </a:solidFill>
                <a:effectLst>
                  <a:outerShdw blurRad="38100" dist="38100" dir="2700000" algn="tl">
                    <a:srgbClr val="000000">
                      <a:alpha val="43137"/>
                    </a:srgbClr>
                  </a:outerShdw>
                </a:effectLst>
                <a:latin typeface="+mj-lt"/>
                <a:ea typeface="Calibri"/>
                <a:cs typeface="Times New Roman"/>
              </a:rPr>
              <a:t>-Lombardia- Istituto regionale per il supporto alle politiche della Lombardia, Milano (MI), </a:t>
            </a:r>
            <a:r>
              <a:rPr lang="it-IT" sz="4400" b="1" dirty="0" err="1">
                <a:solidFill>
                  <a:schemeClr val="bg1"/>
                </a:solidFill>
                <a:effectLst>
                  <a:outerShdw blurRad="38100" dist="38100" dir="2700000" algn="tl">
                    <a:srgbClr val="000000">
                      <a:alpha val="43137"/>
                    </a:srgbClr>
                  </a:outerShdw>
                </a:effectLst>
                <a:latin typeface="+mj-lt"/>
                <a:ea typeface="Calibri"/>
                <a:cs typeface="Times New Roman"/>
              </a:rPr>
              <a:t>Italy</a:t>
            </a:r>
            <a:endParaRPr lang="it-IT" sz="4400" b="1" dirty="0">
              <a:solidFill>
                <a:schemeClr val="bg1"/>
              </a:solidFill>
              <a:effectLst>
                <a:outerShdw blurRad="38100" dist="38100" dir="2700000" algn="tl">
                  <a:srgbClr val="000000">
                    <a:alpha val="43137"/>
                  </a:srgbClr>
                </a:outerShdw>
              </a:effectLst>
              <a:latin typeface="+mj-lt"/>
              <a:ea typeface="Calibri"/>
              <a:cs typeface="Times New Roman"/>
            </a:endParaRPr>
          </a:p>
          <a:p>
            <a:pPr algn="ctr" defTabSz="4320540" fontAlgn="auto">
              <a:spcBef>
                <a:spcPts val="0"/>
              </a:spcBef>
              <a:spcAft>
                <a:spcPts val="0"/>
              </a:spcAft>
              <a:defRPr/>
            </a:pPr>
            <a:br>
              <a:rPr lang="it-IT" sz="3200" i="1" dirty="0">
                <a:effectLst>
                  <a:outerShdw blurRad="38100" dist="38100" dir="2700000" algn="tl">
                    <a:srgbClr val="000000">
                      <a:alpha val="43137"/>
                    </a:srgbClr>
                  </a:outerShdw>
                </a:effectLst>
                <a:latin typeface="+mj-lt"/>
                <a:cs typeface="+mn-cs"/>
              </a:rPr>
            </a:br>
            <a:endParaRPr lang="it-IT" sz="3200" i="1" dirty="0">
              <a:effectLst>
                <a:outerShdw blurRad="38100" dist="38100" dir="2700000" algn="tl">
                  <a:srgbClr val="000000">
                    <a:alpha val="43137"/>
                  </a:srgbClr>
                </a:outerShdw>
              </a:effectLst>
              <a:latin typeface="+mj-lt"/>
              <a:cs typeface="+mn-cs"/>
            </a:endParaRPr>
          </a:p>
        </p:txBody>
      </p:sp>
      <p:sp>
        <p:nvSpPr>
          <p:cNvPr id="2153" name="CasellaDiTesto 12"/>
          <p:cNvSpPr txBox="1">
            <a:spLocks noChangeArrowheads="1"/>
          </p:cNvSpPr>
          <p:nvPr/>
        </p:nvSpPr>
        <p:spPr bwMode="auto">
          <a:xfrm>
            <a:off x="694125" y="8035395"/>
            <a:ext cx="5888114" cy="13018949"/>
          </a:xfrm>
          <a:prstGeom prst="rect">
            <a:avLst/>
          </a:prstGeom>
          <a:noFill/>
          <a:ln w="9525">
            <a:noFill/>
            <a:miter lim="800000"/>
            <a:headEnd/>
            <a:tailEnd/>
          </a:ln>
        </p:spPr>
        <p:txBody>
          <a:bodyPr wrap="square">
            <a:spAutoFit/>
          </a:bodyPr>
          <a:lstStyle/>
          <a:p>
            <a:pPr algn="ctr">
              <a:defRPr/>
            </a:pPr>
            <a:r>
              <a:rPr lang="en-US" sz="2400" b="1" dirty="0">
                <a:solidFill>
                  <a:srgbClr val="C00000"/>
                </a:solidFill>
                <a:latin typeface="+mj-lt"/>
              </a:rPr>
              <a:t>INTRODUZIONE</a:t>
            </a:r>
          </a:p>
          <a:p>
            <a:pPr algn="ctr">
              <a:defRPr/>
            </a:pPr>
            <a:endParaRPr lang="en-US" sz="2400" b="1" dirty="0">
              <a:solidFill>
                <a:srgbClr val="C00000"/>
              </a:solidFill>
              <a:latin typeface="+mj-lt"/>
            </a:endParaRPr>
          </a:p>
          <a:p>
            <a:r>
              <a:rPr lang="it-IT" sz="2400" dirty="0">
                <a:latin typeface="+mn-lt"/>
              </a:rPr>
              <a:t>La qualità dell’aria continua a rimanere un’emergenza nelle grandi aree urbane, in cui c’è la massima antropizzazione del territorio, e dove risultano elevati sia i livelli di inquinanti sia l’esposizione della popolazione. </a:t>
            </a:r>
          </a:p>
          <a:p>
            <a:r>
              <a:rPr lang="it-IT" sz="2400" dirty="0">
                <a:latin typeface="+mn-lt"/>
              </a:rPr>
              <a:t>Gli inquinanti che continuano ad essere un problema in Italia e in Europa, sono il particolato atmosferico (PM10) e il biossido di azoto (NO2). Entrambi risultano inoltre essere interessati da due procedure di infrazione verso l’Italia e verso la regione Lombardia: la procedura d’infrazione n. 2014/2147 derivante dal mancato rispetto dei valori limite giornalieri ed annuali relativi al PM10 e la procedura d’Infrazione n. 2015/2043 legata al mancato rispetto dei valori limite di biossido di azoto (NO2).</a:t>
            </a:r>
          </a:p>
          <a:p>
            <a:r>
              <a:rPr lang="it-IT" sz="2400" dirty="0">
                <a:latin typeface="+mn-lt"/>
              </a:rPr>
              <a:t>Tra i motivi del mancato raggiungimento dei valori limite, la commissione europea ha criticato anche il relativo piano regionale di interventi per la qualità dell’aria (PRIA), ed in particolare l’inadeguatezza delle risorse investiste per il miglioramento dell’impatto dei trasporti stradali (principale fonte di emissioni). Inoltre, sebbene il PRIA includa una serie di “zone a basse emissioni”, presenta, sempre secondo la commissione, un livello di ambizione molto inferiore rispetto a zone analoghe esistenti in altri stati membri (come la Germania): sia perché le restrizioni vengono applicate solo per sei mesi l’anno, sia perché vengono applicate solo alle prime classi Euro. </a:t>
            </a:r>
          </a:p>
        </p:txBody>
      </p:sp>
      <p:sp>
        <p:nvSpPr>
          <p:cNvPr id="178" name="Rettangolo 177"/>
          <p:cNvSpPr/>
          <p:nvPr/>
        </p:nvSpPr>
        <p:spPr>
          <a:xfrm>
            <a:off x="24566394" y="7896745"/>
            <a:ext cx="7351991" cy="13658668"/>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dirty="0">
              <a:latin typeface="Berlin Sans FB" pitchFamily="34" charset="0"/>
            </a:endParaRPr>
          </a:p>
        </p:txBody>
      </p:sp>
      <p:sp>
        <p:nvSpPr>
          <p:cNvPr id="506" name="CasellaDiTesto 505"/>
          <p:cNvSpPr txBox="1"/>
          <p:nvPr/>
        </p:nvSpPr>
        <p:spPr>
          <a:xfrm>
            <a:off x="8199056" y="13034362"/>
            <a:ext cx="9925214" cy="461665"/>
          </a:xfrm>
          <a:prstGeom prst="rect">
            <a:avLst/>
          </a:prstGeom>
          <a:noFill/>
        </p:spPr>
        <p:txBody>
          <a:bodyPr wrap="square" rtlCol="0">
            <a:spAutoFit/>
          </a:bodyPr>
          <a:lstStyle/>
          <a:p>
            <a:r>
              <a:rPr lang="it-IT" sz="2400" i="1" dirty="0">
                <a:solidFill>
                  <a:srgbClr val="000000"/>
                </a:solidFill>
                <a:latin typeface="+mn-lt"/>
              </a:rPr>
              <a:t>Figura 1 Struttura delle politiche Europee per un aria più pulita</a:t>
            </a:r>
            <a:endParaRPr lang="it-IT" sz="2400" dirty="0">
              <a:solidFill>
                <a:srgbClr val="002060"/>
              </a:solidFill>
              <a:latin typeface="+mn-lt"/>
            </a:endParaRPr>
          </a:p>
        </p:txBody>
      </p:sp>
      <p:pic>
        <p:nvPicPr>
          <p:cNvPr id="3" name="Immagine 2">
            <a:extLst>
              <a:ext uri="{FF2B5EF4-FFF2-40B4-BE49-F238E27FC236}">
                <a16:creationId xmlns:a16="http://schemas.microsoft.com/office/drawing/2014/main" id="{E2384846-C48C-4185-A9CB-1F9B27E579BE}"/>
              </a:ext>
            </a:extLst>
          </p:cNvPr>
          <p:cNvPicPr>
            <a:picLocks noChangeAspect="1"/>
          </p:cNvPicPr>
          <p:nvPr/>
        </p:nvPicPr>
        <p:blipFill rotWithShape="1">
          <a:blip r:embed="rId3">
            <a:extLst>
              <a:ext uri="{28A0092B-C50C-407E-A947-70E740481C1C}">
                <a14:useLocalDpi xmlns:a14="http://schemas.microsoft.com/office/drawing/2010/main" val="0"/>
              </a:ext>
            </a:extLst>
          </a:blip>
          <a:srcRect t="-12453" r="80667"/>
          <a:stretch/>
        </p:blipFill>
        <p:spPr>
          <a:xfrm>
            <a:off x="27819809" y="493"/>
            <a:ext cx="4098576" cy="3190728"/>
          </a:xfrm>
          <a:prstGeom prst="rect">
            <a:avLst/>
          </a:prstGeom>
        </p:spPr>
      </p:pic>
      <p:pic>
        <p:nvPicPr>
          <p:cNvPr id="9" name="Immagine 8">
            <a:extLst>
              <a:ext uri="{FF2B5EF4-FFF2-40B4-BE49-F238E27FC236}">
                <a16:creationId xmlns:a16="http://schemas.microsoft.com/office/drawing/2014/main" id="{EA7CD370-811F-41E0-95D4-507CCC2D0C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927" y="399653"/>
            <a:ext cx="5826074" cy="26983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4" name="CasellaDiTesto 83">
            <a:extLst>
              <a:ext uri="{FF2B5EF4-FFF2-40B4-BE49-F238E27FC236}">
                <a16:creationId xmlns:a16="http://schemas.microsoft.com/office/drawing/2014/main" id="{A8708125-D254-4517-8877-5658F0FBA879}"/>
              </a:ext>
            </a:extLst>
          </p:cNvPr>
          <p:cNvSpPr txBox="1"/>
          <p:nvPr/>
        </p:nvSpPr>
        <p:spPr>
          <a:xfrm>
            <a:off x="6941632" y="291473"/>
            <a:ext cx="19916252" cy="2985433"/>
          </a:xfrm>
          <a:prstGeom prst="rect">
            <a:avLst/>
          </a:prstGeom>
          <a:noFill/>
        </p:spPr>
        <p:txBody>
          <a:bodyPr wrap="square">
            <a:spAutoFit/>
          </a:bodyPr>
          <a:lstStyle/>
          <a:p>
            <a:pPr algn="ctr">
              <a:spcAft>
                <a:spcPts val="1200"/>
              </a:spcAft>
            </a:pPr>
            <a:r>
              <a:rPr lang="it-IT" sz="4800" b="1" dirty="0">
                <a:solidFill>
                  <a:schemeClr val="bg1"/>
                </a:solidFill>
                <a:effectLst>
                  <a:outerShdw blurRad="38100" dist="38100" dir="2700000" algn="tl">
                    <a:srgbClr val="000000">
                      <a:alpha val="43137"/>
                    </a:srgbClr>
                  </a:outerShdw>
                </a:effectLst>
                <a:latin typeface="+mj-lt"/>
                <a:ea typeface="Calibri"/>
                <a:cs typeface="Times New Roman"/>
              </a:rPr>
              <a:t>XLI Conferenza Scientifica Annuale</a:t>
            </a:r>
          </a:p>
          <a:p>
            <a:pPr algn="ctr">
              <a:spcAft>
                <a:spcPts val="1200"/>
              </a:spcAft>
            </a:pPr>
            <a:r>
              <a:rPr lang="it-IT" sz="4800" b="1" dirty="0">
                <a:solidFill>
                  <a:schemeClr val="bg1"/>
                </a:solidFill>
                <a:effectLst>
                  <a:outerShdw blurRad="38100" dist="38100" dir="2700000" algn="tl">
                    <a:srgbClr val="000000">
                      <a:alpha val="43137"/>
                    </a:srgbClr>
                  </a:outerShdw>
                </a:effectLst>
                <a:latin typeface="+mj-lt"/>
                <a:ea typeface="Calibri"/>
                <a:cs typeface="Times New Roman"/>
              </a:rPr>
              <a:t>Web Conference, 2-5 settembre 2020</a:t>
            </a:r>
          </a:p>
          <a:p>
            <a:pPr algn="ctr">
              <a:spcAft>
                <a:spcPts val="1200"/>
              </a:spcAft>
            </a:pPr>
            <a:r>
              <a:rPr lang="it-IT" sz="7200" b="1" dirty="0">
                <a:solidFill>
                  <a:schemeClr val="bg1"/>
                </a:solidFill>
                <a:effectLst>
                  <a:outerShdw blurRad="38100" dist="38100" dir="2700000" algn="tl">
                    <a:srgbClr val="000000">
                      <a:alpha val="43137"/>
                    </a:srgbClr>
                  </a:outerShdw>
                </a:effectLst>
                <a:latin typeface="+mj-lt"/>
                <a:ea typeface="Calibri"/>
                <a:cs typeface="Times New Roman"/>
              </a:rPr>
              <a:t>Regioni tra sfide e opportunità inattese</a:t>
            </a:r>
            <a:endParaRPr lang="it-IT" sz="3600" i="1" dirty="0">
              <a:effectLst>
                <a:outerShdw blurRad="38100" dist="38100" dir="2700000" algn="tl">
                  <a:srgbClr val="000000">
                    <a:alpha val="43137"/>
                  </a:srgbClr>
                </a:outerShdw>
              </a:effectLst>
              <a:latin typeface="+mj-lt"/>
              <a:cs typeface="+mn-cs"/>
            </a:endParaRPr>
          </a:p>
        </p:txBody>
      </p:sp>
      <p:pic>
        <p:nvPicPr>
          <p:cNvPr id="100" name="Immagine 99">
            <a:extLst>
              <a:ext uri="{FF2B5EF4-FFF2-40B4-BE49-F238E27FC236}">
                <a16:creationId xmlns:a16="http://schemas.microsoft.com/office/drawing/2014/main" id="{6C23C040-6F2A-49FF-B070-4420F28257C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8197695" y="13601506"/>
            <a:ext cx="14845090" cy="6921074"/>
          </a:xfrm>
          <a:prstGeom prst="rect">
            <a:avLst/>
          </a:prstGeom>
        </p:spPr>
      </p:pic>
      <p:sp>
        <p:nvSpPr>
          <p:cNvPr id="102" name="CasellaDiTesto 12">
            <a:extLst>
              <a:ext uri="{FF2B5EF4-FFF2-40B4-BE49-F238E27FC236}">
                <a16:creationId xmlns:a16="http://schemas.microsoft.com/office/drawing/2014/main" id="{1DAE9D62-635C-4D5D-A58D-2BEE013A3407}"/>
              </a:ext>
            </a:extLst>
          </p:cNvPr>
          <p:cNvSpPr txBox="1">
            <a:spLocks noChangeArrowheads="1"/>
          </p:cNvSpPr>
          <p:nvPr/>
        </p:nvSpPr>
        <p:spPr bwMode="auto">
          <a:xfrm>
            <a:off x="7921104" y="8146046"/>
            <a:ext cx="15697745" cy="4401205"/>
          </a:xfrm>
          <a:prstGeom prst="rect">
            <a:avLst/>
          </a:prstGeom>
          <a:noFill/>
          <a:ln w="9525">
            <a:noFill/>
            <a:miter lim="800000"/>
            <a:headEnd/>
            <a:tailEnd/>
          </a:ln>
        </p:spPr>
        <p:txBody>
          <a:bodyPr wrap="square">
            <a:spAutoFit/>
          </a:bodyPr>
          <a:lstStyle/>
          <a:p>
            <a:pPr algn="ctr">
              <a:defRPr/>
            </a:pPr>
            <a:r>
              <a:rPr lang="it-IT" sz="2400" b="1" dirty="0">
                <a:solidFill>
                  <a:srgbClr val="C00000"/>
                </a:solidFill>
                <a:latin typeface="+mj-lt"/>
              </a:rPr>
              <a:t>ANALISI DELLE DIRETTIVE EUROPEE A LIVELLO COMUNITARIO E DEI DOCUMENTI DI “IMPACT ASSESSMENT” SUL TEMA DELLA QUALITÀ DELL’ARIA E SUL CONTENIMENTO DELLE EMISSIONI ALLA FONTE</a:t>
            </a:r>
          </a:p>
          <a:p>
            <a:pPr algn="ctr">
              <a:defRPr/>
            </a:pPr>
            <a:endParaRPr lang="en-US" sz="2800" b="1" dirty="0">
              <a:solidFill>
                <a:srgbClr val="C00000"/>
              </a:solidFill>
              <a:latin typeface="+mn-lt"/>
            </a:endParaRPr>
          </a:p>
          <a:p>
            <a:pPr>
              <a:lnSpc>
                <a:spcPct val="150000"/>
              </a:lnSpc>
            </a:pPr>
            <a:r>
              <a:rPr lang="it-IT" sz="2400" dirty="0">
                <a:latin typeface="+mn-lt"/>
              </a:rPr>
              <a:t>La struttura delle direttive comunitarie per la qualità dell’aria può essere suddivisa su 3 pilastri (fig. 1): </a:t>
            </a:r>
          </a:p>
          <a:p>
            <a:r>
              <a:rPr lang="it-IT" sz="2400" dirty="0">
                <a:latin typeface="+mn-lt"/>
              </a:rPr>
              <a:t>• Politiche che intervengono sulle concentrazioni massime degli inquinanti all’interno dell’aria (direttive sulla qualità dell’aria). In questo caso le direttive richiedono agli stati membri di realizzare ed adottare piani per la qualità dell’aria, nonché rispettare gli standard per la protezione umana e dell’ambiente. </a:t>
            </a:r>
          </a:p>
          <a:p>
            <a:r>
              <a:rPr lang="it-IT" sz="2400" dirty="0">
                <a:latin typeface="+mn-lt"/>
              </a:rPr>
              <a:t>• Politiche che stabiliscono dei limiti massimi per le emissioni annue degli Stati membri, nei seguenti inquinanti atmosferici: Biossido di zolfo, Ossidi di azoto, Composti organici volatili non metanici, Ammoniaca.</a:t>
            </a:r>
          </a:p>
          <a:p>
            <a:r>
              <a:rPr lang="it-IT" sz="2400" dirty="0">
                <a:latin typeface="+mn-lt"/>
              </a:rPr>
              <a:t>• Politiche che intervengono sugli standard di emissioni da parte delle principali fonti di inquinamento, nonché sugli standard per l’efficienza energetica. </a:t>
            </a:r>
          </a:p>
        </p:txBody>
      </p:sp>
      <p:sp>
        <p:nvSpPr>
          <p:cNvPr id="115" name="CasellaDiTesto 114">
            <a:extLst>
              <a:ext uri="{FF2B5EF4-FFF2-40B4-BE49-F238E27FC236}">
                <a16:creationId xmlns:a16="http://schemas.microsoft.com/office/drawing/2014/main" id="{1297C442-2DA3-4285-8B66-8F8B1D24161A}"/>
              </a:ext>
            </a:extLst>
          </p:cNvPr>
          <p:cNvSpPr txBox="1"/>
          <p:nvPr/>
        </p:nvSpPr>
        <p:spPr>
          <a:xfrm>
            <a:off x="8202685" y="20592679"/>
            <a:ext cx="9925214" cy="461665"/>
          </a:xfrm>
          <a:prstGeom prst="rect">
            <a:avLst/>
          </a:prstGeom>
          <a:noFill/>
        </p:spPr>
        <p:txBody>
          <a:bodyPr wrap="square" rtlCol="0">
            <a:spAutoFit/>
          </a:bodyPr>
          <a:lstStyle/>
          <a:p>
            <a:r>
              <a:rPr lang="it-IT" sz="2400" i="1" dirty="0">
                <a:solidFill>
                  <a:srgbClr val="000000"/>
                </a:solidFill>
                <a:latin typeface="+mn-lt"/>
              </a:rPr>
              <a:t>Fonte: Elaborazione </a:t>
            </a:r>
            <a:r>
              <a:rPr lang="it-IT" sz="2400" i="1" dirty="0" err="1">
                <a:solidFill>
                  <a:srgbClr val="000000"/>
                </a:solidFill>
                <a:latin typeface="+mn-lt"/>
              </a:rPr>
              <a:t>PoliS</a:t>
            </a:r>
            <a:r>
              <a:rPr lang="it-IT" sz="2400" i="1" dirty="0">
                <a:solidFill>
                  <a:srgbClr val="000000"/>
                </a:solidFill>
                <a:latin typeface="+mn-lt"/>
              </a:rPr>
              <a:t> –Lombardia sulla base di EEA, 2018a</a:t>
            </a:r>
            <a:endParaRPr lang="it-IT" sz="2400" dirty="0">
              <a:solidFill>
                <a:srgbClr val="002060"/>
              </a:solidFill>
              <a:latin typeface="+mn-lt"/>
            </a:endParaRPr>
          </a:p>
        </p:txBody>
      </p:sp>
      <p:sp>
        <p:nvSpPr>
          <p:cNvPr id="116" name="CasellaDiTesto 12">
            <a:extLst>
              <a:ext uri="{FF2B5EF4-FFF2-40B4-BE49-F238E27FC236}">
                <a16:creationId xmlns:a16="http://schemas.microsoft.com/office/drawing/2014/main" id="{BC43A8B4-3463-4C49-9B4C-2E97BC3DDE63}"/>
              </a:ext>
            </a:extLst>
          </p:cNvPr>
          <p:cNvSpPr txBox="1">
            <a:spLocks noChangeArrowheads="1"/>
          </p:cNvSpPr>
          <p:nvPr/>
        </p:nvSpPr>
        <p:spPr bwMode="auto">
          <a:xfrm>
            <a:off x="24882496" y="8146046"/>
            <a:ext cx="6623293" cy="12711172"/>
          </a:xfrm>
          <a:prstGeom prst="rect">
            <a:avLst/>
          </a:prstGeom>
          <a:noFill/>
          <a:ln w="9525">
            <a:noFill/>
            <a:miter lim="800000"/>
            <a:headEnd/>
            <a:tailEnd/>
          </a:ln>
        </p:spPr>
        <p:txBody>
          <a:bodyPr wrap="square">
            <a:spAutoFit/>
          </a:bodyPr>
          <a:lstStyle/>
          <a:p>
            <a:pPr algn="ctr">
              <a:defRPr/>
            </a:pPr>
            <a:r>
              <a:rPr lang="it-IT" sz="2400" b="1" dirty="0">
                <a:solidFill>
                  <a:srgbClr val="C00000"/>
                </a:solidFill>
                <a:latin typeface="+mj-lt"/>
              </a:rPr>
              <a:t>LO STATO DI QUALITÀ DELL’ARIA IN EUROPA</a:t>
            </a:r>
          </a:p>
          <a:p>
            <a:pPr algn="ctr">
              <a:defRPr/>
            </a:pPr>
            <a:endParaRPr lang="it-IT" sz="2400" b="1" dirty="0">
              <a:solidFill>
                <a:srgbClr val="C00000"/>
              </a:solidFill>
              <a:latin typeface="+mj-lt"/>
            </a:endParaRPr>
          </a:p>
          <a:p>
            <a:pPr algn="just">
              <a:defRPr/>
            </a:pPr>
            <a:r>
              <a:rPr lang="it-IT" sz="2400" dirty="0">
                <a:latin typeface="+mn-lt"/>
              </a:rPr>
              <a:t>In generale, nel 2016, in molti stati membri le concentrazioni del particolato atmosferico hanno continuano a superare i valori limiti imposti dall’EU e dalle linee guida sulla qualità dell’aria definiti dall’OMS.</a:t>
            </a:r>
          </a:p>
          <a:p>
            <a:pPr algn="just">
              <a:defRPr/>
            </a:pPr>
            <a:r>
              <a:rPr lang="it-IT" sz="2400" dirty="0">
                <a:latin typeface="+mn-lt"/>
              </a:rPr>
              <a:t>Per quanto riguarda il PM10 sono stati superati i valori limite giornalieri nel 19% delle stazioni di monitoraggio ed in 19 su 28 stati membri, mentre per quanto riguarda il PM2,5 sono stati superati i valori limite nel 5% delle stazioni di monitoraggio in 4 stati membri .</a:t>
            </a:r>
          </a:p>
          <a:p>
            <a:pPr algn="just">
              <a:defRPr/>
            </a:pPr>
            <a:r>
              <a:rPr lang="it-IT" sz="2400" dirty="0">
                <a:latin typeface="+mn-lt"/>
              </a:rPr>
              <a:t>Il report realizzato dall’Agenzia Ambientale Europea (EEA) - “Air </a:t>
            </a:r>
            <a:r>
              <a:rPr lang="it-IT" sz="2400" dirty="0" err="1">
                <a:latin typeface="+mn-lt"/>
              </a:rPr>
              <a:t>quality</a:t>
            </a:r>
            <a:r>
              <a:rPr lang="it-IT" sz="2400" dirty="0">
                <a:latin typeface="+mn-lt"/>
              </a:rPr>
              <a:t> in Europe – 2018”, ha mostrato che nel 2016 circa il 13 % della popolazione in Europa è stata esposta a superamenti dei valori limite giornalieri di PM10, mentre ne è stato esposto il 42% se si considerano i più ristretti limiti posti dalle linee guida sulla qualità dell’aria definiti dall’OMS. Riguardo al PM2,5, è stata esposta il 6 % della popolazione in Europa, mentre ne è stato esposta il 74% secondo i limiti posti dall’OMS.</a:t>
            </a:r>
          </a:p>
          <a:p>
            <a:pPr algn="just">
              <a:defRPr/>
            </a:pPr>
            <a:r>
              <a:rPr lang="it-IT" sz="2400" dirty="0">
                <a:latin typeface="+mn-lt"/>
              </a:rPr>
              <a:t>Per quanto riguarda i valori limite di biossido di azoto (NO2), continua ad essere ampiamente superato in tutta Europa, sebbene le relative concentrazioni ed il tasso di esposizione siano in calo. Nel 2016, circa il 12% delle stazioni di monitoraggio segnalava un superamento dei valori limite, e di queste l’88% erano poste in zone a traffico elevato. Molto ridotti e più sporadici sono invece i superamenti riguardanti tutti gli altri inquinanti sopracitati.</a:t>
            </a:r>
          </a:p>
          <a:p>
            <a:pPr algn="just">
              <a:defRPr/>
            </a:pPr>
            <a:endParaRPr lang="en-US" sz="2800" b="1" dirty="0">
              <a:solidFill>
                <a:srgbClr val="C00000"/>
              </a:solidFill>
              <a:latin typeface="+mn-lt"/>
            </a:endParaRPr>
          </a:p>
        </p:txBody>
      </p:sp>
      <p:sp>
        <p:nvSpPr>
          <p:cNvPr id="117" name="Rettangolo 116">
            <a:extLst>
              <a:ext uri="{FF2B5EF4-FFF2-40B4-BE49-F238E27FC236}">
                <a16:creationId xmlns:a16="http://schemas.microsoft.com/office/drawing/2014/main" id="{5E3067B0-A56B-49B1-A99F-BA4CF5E0A343}"/>
              </a:ext>
            </a:extLst>
          </p:cNvPr>
          <p:cNvSpPr/>
          <p:nvPr/>
        </p:nvSpPr>
        <p:spPr bwMode="auto">
          <a:xfrm>
            <a:off x="346735" y="22242418"/>
            <a:ext cx="15053686" cy="10431624"/>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19" name="CasellaDiTesto 12">
            <a:extLst>
              <a:ext uri="{FF2B5EF4-FFF2-40B4-BE49-F238E27FC236}">
                <a16:creationId xmlns:a16="http://schemas.microsoft.com/office/drawing/2014/main" id="{EFDC4548-59BD-4B6D-8536-B9287FE8D605}"/>
              </a:ext>
            </a:extLst>
          </p:cNvPr>
          <p:cNvSpPr txBox="1">
            <a:spLocks noChangeArrowheads="1"/>
          </p:cNvSpPr>
          <p:nvPr/>
        </p:nvSpPr>
        <p:spPr bwMode="auto">
          <a:xfrm>
            <a:off x="874521" y="22609748"/>
            <a:ext cx="13982917" cy="10064294"/>
          </a:xfrm>
          <a:prstGeom prst="rect">
            <a:avLst/>
          </a:prstGeom>
          <a:noFill/>
          <a:ln w="9525">
            <a:noFill/>
            <a:miter lim="800000"/>
            <a:headEnd/>
            <a:tailEnd/>
          </a:ln>
        </p:spPr>
        <p:txBody>
          <a:bodyPr wrap="square">
            <a:spAutoFit/>
          </a:bodyPr>
          <a:lstStyle/>
          <a:p>
            <a:pPr algn="ctr">
              <a:defRPr/>
            </a:pPr>
            <a:r>
              <a:rPr lang="it-IT" sz="2400" b="1" dirty="0">
                <a:solidFill>
                  <a:srgbClr val="C00000"/>
                </a:solidFill>
                <a:latin typeface="+mj-lt"/>
              </a:rPr>
              <a:t>GLI EFFETTI PRODOTTI DALL’APPLICAZIONE DELLE DIRETTIVE E DEI REGOLAMENTI EUROPEI NELLA RIDUZIONE DELLE EMISSIONI ALLA FONTE: ESEMPI POSITIVI</a:t>
            </a:r>
          </a:p>
          <a:p>
            <a:pPr algn="ctr">
              <a:defRPr/>
            </a:pPr>
            <a:endParaRPr lang="en-US" sz="2400" b="1" dirty="0">
              <a:solidFill>
                <a:srgbClr val="C00000"/>
              </a:solidFill>
              <a:latin typeface="+mj-lt"/>
            </a:endParaRPr>
          </a:p>
          <a:p>
            <a:r>
              <a:rPr lang="it-IT" sz="2400" dirty="0">
                <a:latin typeface="+mn-lt"/>
              </a:rPr>
              <a:t>Gli effetti positivi prodotti dall’applicazione delle direttive e dei singoli regolamenti sulla qualità dell’aria in Europa sono principalmente riconducibili alla direttiva 2008/50/CE, la quale pone come obiettivo principale della sua azione quello di ridurre l'inquinamento atmosferico a livelli tali che limitino al minimo gli effetti nocivi per la salute umana o per l'ambiente. Su tali principi la direttiva fissa dei limiti che non devono essere superati in alcun luogo dell’UE, per quanto riguarda i principali inquinanti atmosferici (anidride solforosa, biossido di azoto, ossidi di azoto, particolato (fine), piombo, benzene, monossido di carbonio e ozono).</a:t>
            </a:r>
          </a:p>
          <a:p>
            <a:r>
              <a:rPr lang="it-IT" sz="2400" dirty="0">
                <a:latin typeface="+mn-lt"/>
              </a:rPr>
              <a:t>L’applicazione degli stati membri delle direttive ha portato nel 2016 a una riduzione delle emissioni di SOx del 91% rispetto al 1990.</a:t>
            </a:r>
          </a:p>
          <a:p>
            <a:r>
              <a:rPr lang="it-IT" sz="2400" dirty="0">
                <a:latin typeface="+mn-lt"/>
              </a:rPr>
              <a:t>La diminuzione nelle emissioni a seguito delle direttive dell’UE ha interessato tanti altri inquinanti, tra cui le tre tipologie di inquinanti primari responsabili della formazione di O3, quali CO (che ha avuto una riduzione nello stesso range temporale del 69%), composti organici volatili non metanici (NMVOC) che includono diversi composti chimici tra cui il benzene, l’etanolo ecc. (e che hanno avuto una riduzione del 61% nell’arco temporale considerato) e gli NOx ( con una riduzione pari al 58%).</a:t>
            </a:r>
          </a:p>
          <a:p>
            <a:r>
              <a:rPr lang="it-IT" sz="2400" dirty="0">
                <a:latin typeface="+mn-lt"/>
              </a:rPr>
              <a:t>In particolare, per quanto riguarda gli ossidi di azoto, le emissioni sono declinate considerevolmente nei settori elettrici/ generazione di energia, soprattutto grazie a:</a:t>
            </a:r>
          </a:p>
          <a:p>
            <a:r>
              <a:rPr lang="it-IT" sz="2400" dirty="0">
                <a:latin typeface="+mn-lt"/>
              </a:rPr>
              <a:t>•L’introduzione di tecnologie che modificano i processi di combustione (e.g. bruciatori a basso contenuto di NOx);</a:t>
            </a:r>
          </a:p>
          <a:p>
            <a:r>
              <a:rPr lang="it-IT" sz="2400" dirty="0">
                <a:latin typeface="+mn-lt"/>
              </a:rPr>
              <a:t>•L’attuazione di tecniche per l’abbattimento dei gas di combustione;</a:t>
            </a:r>
          </a:p>
          <a:p>
            <a:r>
              <a:rPr lang="it-IT" sz="2400" dirty="0">
                <a:latin typeface="+mn-lt"/>
              </a:rPr>
              <a:t>•Il passaggio da carbone a gas.</a:t>
            </a:r>
          </a:p>
          <a:p>
            <a:r>
              <a:rPr lang="it-IT" sz="2400" dirty="0">
                <a:latin typeface="+mn-lt"/>
              </a:rPr>
              <a:t>Minori, sebben non meno importanti sono state le riduzioni per le emissioni primarie nel particolato atmosferico che hanno visto dal 1990 al 2017 una riduzione del 27 % per quanto riguarda le emissioni di PM10 e del 29 % per quanto riguarda le emissioni del PM2,5.</a:t>
            </a:r>
          </a:p>
          <a:p>
            <a:r>
              <a:rPr lang="it-IT" sz="2400" dirty="0">
                <a:latin typeface="+mn-lt"/>
              </a:rPr>
              <a:t>Le emissioni del particolato sono state ridotte principalmente grazie all’introduzione di misure nei settori dei trasporti su strada, dell’energia e dell’industria</a:t>
            </a:r>
          </a:p>
        </p:txBody>
      </p:sp>
      <p:sp>
        <p:nvSpPr>
          <p:cNvPr id="124" name="CasellaDiTesto 12">
            <a:extLst>
              <a:ext uri="{FF2B5EF4-FFF2-40B4-BE49-F238E27FC236}">
                <a16:creationId xmlns:a16="http://schemas.microsoft.com/office/drawing/2014/main" id="{D81B827E-EBC6-4CCB-84DF-B964A709F385}"/>
              </a:ext>
            </a:extLst>
          </p:cNvPr>
          <p:cNvSpPr txBox="1">
            <a:spLocks noChangeArrowheads="1"/>
          </p:cNvSpPr>
          <p:nvPr/>
        </p:nvSpPr>
        <p:spPr bwMode="auto">
          <a:xfrm>
            <a:off x="16778089" y="22610837"/>
            <a:ext cx="14727700" cy="6001643"/>
          </a:xfrm>
          <a:prstGeom prst="rect">
            <a:avLst/>
          </a:prstGeom>
          <a:noFill/>
          <a:ln w="9525">
            <a:noFill/>
            <a:miter lim="800000"/>
            <a:headEnd/>
            <a:tailEnd/>
          </a:ln>
        </p:spPr>
        <p:txBody>
          <a:bodyPr wrap="square">
            <a:spAutoFit/>
          </a:bodyPr>
          <a:lstStyle/>
          <a:p>
            <a:pPr algn="ctr">
              <a:defRPr/>
            </a:pPr>
            <a:r>
              <a:rPr lang="it-IT" sz="2400" b="1" dirty="0">
                <a:solidFill>
                  <a:srgbClr val="C00000"/>
                </a:solidFill>
                <a:latin typeface="+mj-lt"/>
              </a:rPr>
              <a:t>GLI EFFETTI PRODOTTI DALL’APPLICAZIONE DELLE DIRETTIVE E DEI REGOLAMENTI EUROPEI NELLA RIDUZIONE DELLE EMISSIONI ALLA FONTE: ESEMPI NEGATIVI</a:t>
            </a:r>
            <a:endParaRPr lang="en-US" sz="2400" b="1" dirty="0">
              <a:solidFill>
                <a:srgbClr val="C00000"/>
              </a:solidFill>
              <a:latin typeface="+mj-lt"/>
            </a:endParaRPr>
          </a:p>
          <a:p>
            <a:pPr algn="ctr">
              <a:defRPr/>
            </a:pPr>
            <a:endParaRPr lang="en-US" sz="2400" b="1" dirty="0">
              <a:solidFill>
                <a:srgbClr val="C00000"/>
              </a:solidFill>
              <a:latin typeface="+mj-lt"/>
            </a:endParaRPr>
          </a:p>
          <a:p>
            <a:r>
              <a:rPr lang="it-IT" sz="2400" dirty="0">
                <a:latin typeface="+mn-lt"/>
              </a:rPr>
              <a:t>Molti stati europei non sono riusciti a rispettare nei tempi previsti dalle diverse direttive (EU 2004, 2008) le concentrazioni limite di diversi tipi di inquinanti, tra cui PM10 e NO2. Una delle cause risiede nel fatto che alle riduzioni nelle emissioni alla fonte, non corrispondono riduzioni dirette delle concentrazioni nell’aria nel medesimo inquinante, a causa anche della presenza di inquinanti di natura secondaria.</a:t>
            </a:r>
          </a:p>
          <a:p>
            <a:r>
              <a:rPr lang="it-IT" sz="2400" dirty="0">
                <a:latin typeface="+mn-lt"/>
              </a:rPr>
              <a:t>Per questo motivo, se consideriamo le emissioni di NOx, esse sono calate del 58% nel periodo 1990-2017, tuttavia se si considerano le relative concentrazioni nell’aria, le stesse sono aumentate in maniera pressoché costante con un trend nettamente crescente a partire dagli anni 2000.</a:t>
            </a:r>
          </a:p>
          <a:p>
            <a:r>
              <a:rPr lang="it-IT" sz="2400" dirty="0">
                <a:latin typeface="+mn-lt"/>
              </a:rPr>
              <a:t>Negli ultimi 20 anni la principale preoccupazione ambientale è stata quella di ridurre le emissioni di gas serra ed in particolare le emissioni di anidride carbonica (CO2) attraverso la realizzazione di diversi interventi, come il Pacchetto per il clima e l’energia 20 20 20 e l’accordo su clima ed energia 2030. Le emissioni di CO2 sono infatti direttamente collegate alla resa del carburante, pari al 33% per i veicoli diesel e al 28 % per i veicoli a benzina, che ha di conseguenza favorito la nascita di politiche e azioni che incentivassero principalmente l’utilizzo di veicoli diesel. L’ aumento della flotta di veicoli diesel ha portato però ad un aumento delle stesse emissioni di NO2 primario.</a:t>
            </a:r>
          </a:p>
        </p:txBody>
      </p:sp>
      <p:sp>
        <p:nvSpPr>
          <p:cNvPr id="128" name="Rettangolo 127">
            <a:extLst>
              <a:ext uri="{FF2B5EF4-FFF2-40B4-BE49-F238E27FC236}">
                <a16:creationId xmlns:a16="http://schemas.microsoft.com/office/drawing/2014/main" id="{7CCC4ECF-23E8-4643-860E-4E8313CB7CCE}"/>
              </a:ext>
            </a:extLst>
          </p:cNvPr>
          <p:cNvSpPr/>
          <p:nvPr/>
        </p:nvSpPr>
        <p:spPr bwMode="auto">
          <a:xfrm>
            <a:off x="16404509" y="30361559"/>
            <a:ext cx="15513876" cy="5728444"/>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29" name="CasellaDiTesto 12">
            <a:extLst>
              <a:ext uri="{FF2B5EF4-FFF2-40B4-BE49-F238E27FC236}">
                <a16:creationId xmlns:a16="http://schemas.microsoft.com/office/drawing/2014/main" id="{C87C4113-7351-4892-9791-AF046039BF28}"/>
              </a:ext>
            </a:extLst>
          </p:cNvPr>
          <p:cNvSpPr txBox="1">
            <a:spLocks noChangeArrowheads="1"/>
          </p:cNvSpPr>
          <p:nvPr/>
        </p:nvSpPr>
        <p:spPr bwMode="auto">
          <a:xfrm>
            <a:off x="16778089" y="30734252"/>
            <a:ext cx="14727700" cy="4893647"/>
          </a:xfrm>
          <a:prstGeom prst="rect">
            <a:avLst/>
          </a:prstGeom>
          <a:noFill/>
          <a:ln w="9525">
            <a:noFill/>
            <a:miter lim="800000"/>
            <a:headEnd/>
            <a:tailEnd/>
          </a:ln>
        </p:spPr>
        <p:txBody>
          <a:bodyPr wrap="square">
            <a:spAutoFit/>
          </a:bodyPr>
          <a:lstStyle/>
          <a:p>
            <a:pPr algn="ctr">
              <a:defRPr/>
            </a:pPr>
            <a:r>
              <a:rPr lang="it-IT" sz="2400" b="1" dirty="0">
                <a:solidFill>
                  <a:srgbClr val="C00000"/>
                </a:solidFill>
                <a:latin typeface="+mj-lt"/>
              </a:rPr>
              <a:t>LE INTERAZIONE CON LE DIVERSE DIRETTIVE DI SETTORE</a:t>
            </a:r>
          </a:p>
          <a:p>
            <a:pPr algn="ctr">
              <a:defRPr/>
            </a:pPr>
            <a:endParaRPr lang="en-US" sz="2400" b="1" dirty="0">
              <a:solidFill>
                <a:srgbClr val="C00000"/>
              </a:solidFill>
              <a:latin typeface="+mj-lt"/>
            </a:endParaRPr>
          </a:p>
          <a:p>
            <a:r>
              <a:rPr lang="it-IT" sz="2400" dirty="0">
                <a:latin typeface="+mn-lt"/>
              </a:rPr>
              <a:t>Nel periodo 2014-2017, le emissioni di ammoniaca (NH3) in atmosfera sono aumentate complessivamente di circa il 2,3% . Gli aumenti sono legati principalmente alla mancanza di riduzioni nelle emissioni del settore agricolo, il quale rappresenta i 92% delle emissioni, e che a sua volta è legato ad attività come lo stoccaggio del letame, lo spargimento dei liquami e l'uso di fertilizzanti contenenti azoto. </a:t>
            </a:r>
          </a:p>
          <a:p>
            <a:r>
              <a:rPr lang="it-IT" sz="2400" dirty="0">
                <a:latin typeface="+mn-lt"/>
              </a:rPr>
              <a:t>Le emissioni di ammoniaca possono comportare un aumento nelle deposizioni di acidi e la presenza di livelli eccessivi di nutrienti nel suolo, nei fiumi o nei laghi, che possono avere effetti negativi sugli ecosistemi acquatici, oltre che causare danni a foreste e colture. Infine essa gioca un ruolo importante nella formazione della componente secondaria del particolato.</a:t>
            </a:r>
          </a:p>
          <a:p>
            <a:r>
              <a:rPr lang="it-IT" sz="2400" dirty="0">
                <a:latin typeface="+mn-lt"/>
              </a:rPr>
              <a:t>L’UE nel corso degli anni ha emanato diverse direttive atte a contrastare gli effetti nel ciclo dell’azoto derivante dall’eccessivo utilizzo nelle pratiche agricole, tuttavia esse hanno quasi sempre coinvolto esclusivamente la tutela delle risorse idriche</a:t>
            </a:r>
          </a:p>
        </p:txBody>
      </p:sp>
      <p:sp>
        <p:nvSpPr>
          <p:cNvPr id="18" name="Freccia in giù 17">
            <a:extLst>
              <a:ext uri="{FF2B5EF4-FFF2-40B4-BE49-F238E27FC236}">
                <a16:creationId xmlns:a16="http://schemas.microsoft.com/office/drawing/2014/main" id="{F43CAC28-40A2-45F5-8471-88D03FE29D31}"/>
              </a:ext>
            </a:extLst>
          </p:cNvPr>
          <p:cNvSpPr/>
          <p:nvPr/>
        </p:nvSpPr>
        <p:spPr>
          <a:xfrm>
            <a:off x="23399642" y="28750000"/>
            <a:ext cx="1523609" cy="208823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a:solidFill>
                <a:schemeClr val="tx1"/>
              </a:solidFill>
            </a:endParaRPr>
          </a:p>
        </p:txBody>
      </p:sp>
      <p:sp>
        <p:nvSpPr>
          <p:cNvPr id="131" name="Rettangolo 130">
            <a:extLst>
              <a:ext uri="{FF2B5EF4-FFF2-40B4-BE49-F238E27FC236}">
                <a16:creationId xmlns:a16="http://schemas.microsoft.com/office/drawing/2014/main" id="{AE17EF35-89D6-4068-BE19-4F76ED434436}"/>
              </a:ext>
            </a:extLst>
          </p:cNvPr>
          <p:cNvSpPr/>
          <p:nvPr/>
        </p:nvSpPr>
        <p:spPr bwMode="auto">
          <a:xfrm>
            <a:off x="16404509" y="37216014"/>
            <a:ext cx="15513876" cy="5635672"/>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32" name="CasellaDiTesto 12">
            <a:extLst>
              <a:ext uri="{FF2B5EF4-FFF2-40B4-BE49-F238E27FC236}">
                <a16:creationId xmlns:a16="http://schemas.microsoft.com/office/drawing/2014/main" id="{EC298744-67B0-4E86-8F1E-3033E5712559}"/>
              </a:ext>
            </a:extLst>
          </p:cNvPr>
          <p:cNvSpPr txBox="1">
            <a:spLocks noChangeArrowheads="1"/>
          </p:cNvSpPr>
          <p:nvPr/>
        </p:nvSpPr>
        <p:spPr bwMode="auto">
          <a:xfrm>
            <a:off x="16778089" y="37588707"/>
            <a:ext cx="14727700" cy="5262979"/>
          </a:xfrm>
          <a:prstGeom prst="rect">
            <a:avLst/>
          </a:prstGeom>
          <a:noFill/>
          <a:ln w="9525">
            <a:noFill/>
            <a:miter lim="800000"/>
            <a:headEnd/>
            <a:tailEnd/>
          </a:ln>
        </p:spPr>
        <p:txBody>
          <a:bodyPr wrap="square">
            <a:spAutoFit/>
          </a:bodyPr>
          <a:lstStyle/>
          <a:p>
            <a:pPr algn="ctr">
              <a:defRPr/>
            </a:pPr>
            <a:r>
              <a:rPr lang="it-IT" sz="2400" b="1" dirty="0">
                <a:latin typeface="+mj-lt"/>
              </a:rPr>
              <a:t> </a:t>
            </a:r>
            <a:r>
              <a:rPr lang="it-IT" sz="2400" b="1" dirty="0">
                <a:solidFill>
                  <a:srgbClr val="FF0000"/>
                </a:solidFill>
                <a:latin typeface="+mj-lt"/>
              </a:rPr>
              <a:t>L’APPLICAZIONE DELLA DIRETTIVA ECODESIGN NEGLI APPARECCHI DOMESTICI A BIOMASSA LEGNOSA</a:t>
            </a:r>
          </a:p>
          <a:p>
            <a:pPr algn="ctr">
              <a:defRPr/>
            </a:pPr>
            <a:endParaRPr lang="it-IT" sz="2400" b="1" dirty="0">
              <a:solidFill>
                <a:srgbClr val="FF0000"/>
              </a:solidFill>
              <a:latin typeface="+mj-lt"/>
            </a:endParaRPr>
          </a:p>
          <a:p>
            <a:pPr algn="just">
              <a:defRPr/>
            </a:pPr>
            <a:r>
              <a:rPr lang="it-IT" sz="2400" dirty="0">
                <a:latin typeface="+mj-lt"/>
              </a:rPr>
              <a:t>Gli edifici sono responsabili del 40% del consumo globale di energia nell’UE. Per questo motivo, la direttiva 2010/31/UE ha cercato di migliorare le prestazioni energetiche degli edifici tenendo conto delle diverse condizioni climatiche e locali e stabilendo requisiti minimi e una comune metodologia di prestazione energetica che riguarda il riscaldamento, l’acqua calda, il condizionamento, la ventilazione e l’illuminazione. </a:t>
            </a:r>
          </a:p>
          <a:p>
            <a:pPr algn="just">
              <a:defRPr/>
            </a:pPr>
            <a:r>
              <a:rPr lang="it-IT" sz="2400" dirty="0">
                <a:latin typeface="+mj-lt"/>
              </a:rPr>
              <a:t>D’altra parte, le direttive non hanno tenuto conto che, se da un lato l’incentivazione del mercato dei piccoli impianti di combustione a legna può contribuire a ridurre le emissioni di gas climalteranti, dall’altro l’incrementare il mercato di questi stessi piccoli apparecchi di combustione a legna rischia di generare emissioni non climalteranti significative, in particolare di polveri sottili e idrocarburi policiclici aromatici.</a:t>
            </a:r>
          </a:p>
          <a:p>
            <a:pPr algn="just">
              <a:defRPr/>
            </a:pPr>
            <a:r>
              <a:rPr lang="it-IT" sz="2400" dirty="0">
                <a:latin typeface="+mj-lt"/>
              </a:rPr>
              <a:t>In particolare, per quanto riguarda le polveri fini, le emissioni dei migliori impianti domestici a legna sono comunque molto superiori ai livelli medi degli impianti a gas naturale. I fattori di emissione di ossidi di azoto e zolfo - importanti precursori del particolato fine secondario - dovute alla combustione della legna in piccoli impianti domestici sono più alti di quelli dei combustibili convenzionali (gas, gasolio, ecc.). </a:t>
            </a:r>
          </a:p>
        </p:txBody>
      </p:sp>
      <p:sp>
        <p:nvSpPr>
          <p:cNvPr id="130" name="Freccia in giù 129">
            <a:extLst>
              <a:ext uri="{FF2B5EF4-FFF2-40B4-BE49-F238E27FC236}">
                <a16:creationId xmlns:a16="http://schemas.microsoft.com/office/drawing/2014/main" id="{59D41291-88EC-42A2-8A2C-33EDBC0CEACE}"/>
              </a:ext>
            </a:extLst>
          </p:cNvPr>
          <p:cNvSpPr/>
          <p:nvPr/>
        </p:nvSpPr>
        <p:spPr>
          <a:xfrm>
            <a:off x="23418997" y="35500244"/>
            <a:ext cx="1523609" cy="208823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a:solidFill>
                <a:schemeClr val="tx1"/>
              </a:solidFill>
            </a:endParaRPr>
          </a:p>
        </p:txBody>
      </p:sp>
      <p:sp>
        <p:nvSpPr>
          <p:cNvPr id="133" name="Rettangolo 132">
            <a:extLst>
              <a:ext uri="{FF2B5EF4-FFF2-40B4-BE49-F238E27FC236}">
                <a16:creationId xmlns:a16="http://schemas.microsoft.com/office/drawing/2014/main" id="{58B5AD00-DCD0-4072-B532-77B05A9FA0F6}"/>
              </a:ext>
            </a:extLst>
          </p:cNvPr>
          <p:cNvSpPr/>
          <p:nvPr/>
        </p:nvSpPr>
        <p:spPr bwMode="auto">
          <a:xfrm>
            <a:off x="339136" y="33041371"/>
            <a:ext cx="15053686" cy="9872555"/>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34" name="CasellaDiTesto 12">
            <a:extLst>
              <a:ext uri="{FF2B5EF4-FFF2-40B4-BE49-F238E27FC236}">
                <a16:creationId xmlns:a16="http://schemas.microsoft.com/office/drawing/2014/main" id="{B4449E37-BB59-43DD-8DED-FBDC14AE676A}"/>
              </a:ext>
            </a:extLst>
          </p:cNvPr>
          <p:cNvSpPr txBox="1">
            <a:spLocks noChangeArrowheads="1"/>
          </p:cNvSpPr>
          <p:nvPr/>
        </p:nvSpPr>
        <p:spPr bwMode="auto">
          <a:xfrm>
            <a:off x="687163" y="33289107"/>
            <a:ext cx="14355772" cy="8956298"/>
          </a:xfrm>
          <a:prstGeom prst="rect">
            <a:avLst/>
          </a:prstGeom>
          <a:noFill/>
          <a:ln w="9525">
            <a:noFill/>
            <a:miter lim="800000"/>
            <a:headEnd/>
            <a:tailEnd/>
          </a:ln>
        </p:spPr>
        <p:txBody>
          <a:bodyPr wrap="square">
            <a:spAutoFit/>
          </a:bodyPr>
          <a:lstStyle/>
          <a:p>
            <a:pPr algn="ctr">
              <a:defRPr/>
            </a:pPr>
            <a:r>
              <a:rPr lang="it-IT" sz="2400" b="1" dirty="0">
                <a:solidFill>
                  <a:srgbClr val="C00000"/>
                </a:solidFill>
                <a:latin typeface="+mj-lt"/>
              </a:rPr>
              <a:t>DISCUSSIONE E CONCLUSIONI</a:t>
            </a:r>
          </a:p>
          <a:p>
            <a:pPr algn="ctr">
              <a:defRPr/>
            </a:pPr>
            <a:endParaRPr lang="it-IT" sz="2400" dirty="0">
              <a:latin typeface="+mj-lt"/>
            </a:endParaRPr>
          </a:p>
          <a:p>
            <a:pPr algn="just">
              <a:defRPr/>
            </a:pPr>
            <a:r>
              <a:rPr lang="it-IT" sz="2400" dirty="0">
                <a:latin typeface="+mj-lt"/>
              </a:rPr>
              <a:t>L’Europa negli anni ha realizzato diverse politiche che hanno portato ad importanti risultati nella riduzione degli inquinanti dell’aria, vedi ad esempio i risultati ottenuti nella riduzione delle emissioni di SOx, CO e dei composti organici volatili non metanici (NMVOC), tuttavia altre politiche europee hanno avuto un impatto negativo su altri inquinanti, come il NO2 ed il particolato atmosferico (PM). Ad esempio, politiche nate al fine di ridurre le emissioni di CO2 hanno nel tempo favorito la diffusione dei veicoli diesel. Al tempo stesso, le politiche nate per ridurre le perdite di azoto (principalmente ammoniaca) in agricoltura hanno favorito esclusivamente le acque e il suolo a scapito dell’immissione dell’ammoniaca in aria. Infine, le direttive UE atte a migliorare l’efficienza energetica, hanno anche contribuito alla diffusione degli apparecchi domestici a biomassa legnosa, aumentando di fatto le emissioni del particolato atmosferico.</a:t>
            </a:r>
          </a:p>
          <a:p>
            <a:pPr algn="just">
              <a:defRPr/>
            </a:pPr>
            <a:r>
              <a:rPr lang="it-IT" sz="2400" dirty="0">
                <a:latin typeface="+mj-lt"/>
              </a:rPr>
              <a:t>Gli impatti negativi di alcune politiche Europee hanno avuto un maggior impatto nelle varie regioni che fanno parte della Pianura padana, a causa del fatto che la bassa velocità dei venti e la conformazione morfologica limita fortemente il ricambio e la “purificazione” dell’aria.</a:t>
            </a:r>
          </a:p>
          <a:p>
            <a:pPr algn="just">
              <a:defRPr/>
            </a:pPr>
            <a:r>
              <a:rPr lang="it-IT" sz="2400" dirty="0">
                <a:latin typeface="+mj-lt"/>
              </a:rPr>
              <a:t>Per questo motivo le due procedure che sono ancora in atto, la n. 2014/2147 e la n. 2015/2043, per non conformità dei limiti PM10 e NO2, rispettivamente dal 2008 e dal 2010, dovrebbero essere prorogate e posticipate per un tempo pari al gap che esiste tra l’attuazione delle politiche e la riduzione delle concentrazioni di inquinanti nell’aria, presente in Lombardia e in tutte le regioni della pianura padana a causa delle caratteristiche intrinseche del territorio stesso, che ne rallenta notevolmente l’efficacia.</a:t>
            </a:r>
          </a:p>
          <a:p>
            <a:pPr algn="just">
              <a:defRPr/>
            </a:pPr>
            <a:r>
              <a:rPr lang="it-IT" sz="2400" dirty="0">
                <a:latin typeface="+mj-lt"/>
              </a:rPr>
              <a:t>Infine, penalizzare ulteriormente la Lombardia e le regioni del nord Italia, imponendo ulteriori limitazioni alla circolazione dei veicoli, rispetto a quelle già in atto, produrrebbe differenze nella competitività rispetto ad altre città ad alto sviluppo economico, ma che non limitate dalle condizioni morfologico e meteoclimatiche della pianura padana riescono ad assolvere in tempi più rapidi e con maggiore efficacia agli obblighi relativi alle concentrazioni di inquinanti nell’aria.</a:t>
            </a:r>
            <a:endParaRPr lang="it-IT" sz="2400" b="1" dirty="0">
              <a:solidFill>
                <a:srgbClr val="C00000"/>
              </a:solidFill>
              <a:latin typeface="+mj-lt"/>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4117</TotalTime>
  <Words>2153</Words>
  <Application>Microsoft Office PowerPoint</Application>
  <PresentationFormat>Personalizzato</PresentationFormat>
  <Paragraphs>59</Paragraphs>
  <Slides>1</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Arial</vt:lpstr>
      <vt:lpstr>Berlin Sans FB</vt:lpstr>
      <vt:lpstr>Calibri</vt:lpstr>
      <vt:lpstr>Tema di Office</vt:lpstr>
      <vt:lpstr>Presentazione standard di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mariano.tenuta.bds@polislombmilano.onmicrosoft.com</dc:creator>
  <cp:lastModifiedBy>Mariano Tenuta</cp:lastModifiedBy>
  <cp:revision>304</cp:revision>
  <dcterms:created xsi:type="dcterms:W3CDTF">2014-10-09T09:14:06Z</dcterms:created>
  <dcterms:modified xsi:type="dcterms:W3CDTF">2020-07-14T15:45:54Z</dcterms:modified>
</cp:coreProperties>
</file>