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45" r:id="rId2"/>
    <p:sldId id="399" r:id="rId3"/>
    <p:sldId id="400" r:id="rId4"/>
    <p:sldId id="346" r:id="rId5"/>
    <p:sldId id="401" r:id="rId6"/>
    <p:sldId id="403" r:id="rId7"/>
    <p:sldId id="405" r:id="rId8"/>
    <p:sldId id="404" r:id="rId9"/>
    <p:sldId id="416" r:id="rId10"/>
    <p:sldId id="414" r:id="rId11"/>
    <p:sldId id="402" r:id="rId12"/>
    <p:sldId id="417" r:id="rId13"/>
    <p:sldId id="409" r:id="rId14"/>
    <p:sldId id="397" r:id="rId15"/>
    <p:sldId id="388" r:id="rId16"/>
  </p:sldIdLst>
  <p:sldSz cx="9144000" cy="6858000" type="screen4x3"/>
  <p:notesSz cx="6708775" cy="9774238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F142A"/>
    <a:srgbClr val="5051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224" y="304"/>
      </p:cViewPr>
      <p:guideLst>
        <p:guide orient="horz" pos="1354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6980" cy="488870"/>
          </a:xfrm>
          <a:prstGeom prst="rect">
            <a:avLst/>
          </a:prstGeom>
        </p:spPr>
        <p:txBody>
          <a:bodyPr vert="horz" lIns="91395" tIns="45700" rIns="91395" bIns="4570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00229" y="0"/>
            <a:ext cx="2906979" cy="488870"/>
          </a:xfrm>
          <a:prstGeom prst="rect">
            <a:avLst/>
          </a:prstGeom>
        </p:spPr>
        <p:txBody>
          <a:bodyPr vert="horz" lIns="91395" tIns="45700" rIns="91395" bIns="4570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484366-0461-49F5-BF75-F1F61B872FCD}" type="datetimeFigureOut">
              <a:rPr lang="en-US"/>
              <a:pPr>
                <a:defRPr/>
              </a:pPr>
              <a:t>18/09/18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31838"/>
            <a:ext cx="4889500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5" tIns="45700" rIns="91395" bIns="45700" rtlCol="0" anchor="ctr"/>
          <a:lstStyle/>
          <a:p>
            <a:pPr lvl="0"/>
            <a:endParaRPr lang="en-US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0721" y="4643472"/>
            <a:ext cx="5367334" cy="4398250"/>
          </a:xfrm>
          <a:prstGeom prst="rect">
            <a:avLst/>
          </a:prstGeom>
        </p:spPr>
        <p:txBody>
          <a:bodyPr vert="horz" lIns="91395" tIns="45700" rIns="91395" bIns="45700" rtlCol="0"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en-US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283798"/>
            <a:ext cx="2906980" cy="488870"/>
          </a:xfrm>
          <a:prstGeom prst="rect">
            <a:avLst/>
          </a:prstGeom>
        </p:spPr>
        <p:txBody>
          <a:bodyPr vert="horz" lIns="91395" tIns="45700" rIns="91395" bIns="4570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00229" y="9283798"/>
            <a:ext cx="2906979" cy="488870"/>
          </a:xfrm>
          <a:prstGeom prst="rect">
            <a:avLst/>
          </a:prstGeom>
        </p:spPr>
        <p:txBody>
          <a:bodyPr vert="horz" lIns="91395" tIns="45700" rIns="91395" bIns="4570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DF2544-B5C7-4055-831B-584860F4BC8B}" type="slidenum">
              <a:rPr lang="en-US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066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798F406-74E4-4C3A-89D1-270B86E71A78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50B5375-C963-4A8F-82A1-ECE13D9EEF16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5471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CB83732-9E17-422F-B665-DF64A7BFF095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6E15C40-4286-486B-B9FA-285CA9259B69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2027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D8C73C5-08A4-441C-837C-3896612349C6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46A3CAE-0B1A-4954-823E-80D465453319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2396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D1E0075-1EAC-4F7F-A2ED-DEB0D8C6FF04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2FAF85-CB36-4BC7-BB79-4C5AE5CA8077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8343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CB5DCA3-009D-4BE5-9F38-3A036B53DBEE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4605938-0D0E-404D-B088-C03183FBA8B9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8886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9E23ECD-4BA4-4D44-9EC6-C0D1DF8AA67D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143C00F-86D2-417A-B17E-697A11241AAC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1785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8B3F8FE-64B8-4EDE-9108-CE190F307E6F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CA8970C-CDE8-49E9-9178-0C22E49759C3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256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C59661F-97F3-4C07-A516-829DE54D6495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8624CC4-C818-4C3C-B079-5C46D585C60E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0053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28D90F6-0FEF-496B-AA45-7A45C7F80004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469C265-8E23-430B-985B-DC1937AFCCB4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68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DB3D82A-4490-4798-BCDA-25720E7F0C94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D70B57B-C885-482E-9FC0-83BF4FDEE8C1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6327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EB7DA41-2C39-4B3E-A1C8-86D08797F909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491A247-73C7-4C72-8C08-C090986C8511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988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Times New Roman" pitchFamily="-28" charset="0"/>
              <a:buNone/>
              <a:defRPr/>
            </a:pPr>
            <a:endParaRPr lang="en-US"/>
          </a:p>
        </p:txBody>
      </p:sp>
      <p:cxnSp>
        <p:nvCxnSpPr>
          <p:cNvPr id="9" name="Connettore 1 8"/>
          <p:cNvCxnSpPr/>
          <p:nvPr/>
        </p:nvCxnSpPr>
        <p:spPr>
          <a:xfrm>
            <a:off x="777875" y="6254750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Immagine 10" descr="marchio 2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88" y="6346825"/>
            <a:ext cx="8064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42926" y="555626"/>
            <a:ext cx="8220074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LAVORATORI AUTONOMI E SVILUPPO LOCALE: UN'ANALISI DI NETWORK.</a:t>
            </a:r>
            <a:endParaRPr lang="it-I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i="1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i="1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i="1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i="1" dirty="0" smtClean="0"/>
              <a:t>Paola Bosso</a:t>
            </a:r>
            <a:r>
              <a:rPr lang="it-IT" sz="1400" i="1" dirty="0" smtClean="0"/>
              <a:t> </a:t>
            </a:r>
            <a:r>
              <a:rPr lang="it-IT" sz="1400" i="1" dirty="0"/>
              <a:t>– ISTAT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i="1" dirty="0" smtClean="0">
                <a:latin typeface="+mj-lt"/>
              </a:rPr>
              <a:t>Dario </a:t>
            </a:r>
            <a:r>
              <a:rPr lang="it-IT" sz="1400" b="1" i="1" dirty="0" err="1">
                <a:latin typeface="+mj-lt"/>
              </a:rPr>
              <a:t>Ercolani</a:t>
            </a:r>
            <a:r>
              <a:rPr lang="it-IT" sz="1400" i="1" dirty="0">
                <a:latin typeface="+mj-lt"/>
              </a:rPr>
              <a:t> </a:t>
            </a:r>
            <a:r>
              <a:rPr lang="it-IT" sz="1400" i="1" dirty="0" smtClean="0">
                <a:latin typeface="+mj-lt"/>
              </a:rPr>
              <a:t>– </a:t>
            </a:r>
            <a:r>
              <a:rPr lang="it-IT" sz="1400" i="1" dirty="0">
                <a:latin typeface="+mj-lt"/>
              </a:rPr>
              <a:t>ISTAT </a:t>
            </a:r>
            <a:endParaRPr lang="it-IT" sz="1400" i="1" dirty="0" smtClean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i="1" dirty="0" smtClean="0">
                <a:latin typeface="+mj-lt"/>
              </a:rPr>
              <a:t>Stefano </a:t>
            </a:r>
            <a:r>
              <a:rPr lang="it-IT" sz="1400" b="1" i="1" dirty="0">
                <a:latin typeface="+mj-lt"/>
              </a:rPr>
              <a:t>De Santis</a:t>
            </a:r>
            <a:r>
              <a:rPr lang="it-IT" sz="1400" i="1" dirty="0">
                <a:latin typeface="+mj-lt"/>
              </a:rPr>
              <a:t> – ISTAT </a:t>
            </a:r>
            <a:endParaRPr lang="it-IT" sz="1400" i="1" dirty="0" smtClean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i="1" dirty="0" smtClean="0"/>
              <a:t>Vincenzo Spinelli </a:t>
            </a:r>
            <a:r>
              <a:rPr lang="it-IT" sz="1400" i="1" dirty="0" smtClean="0"/>
              <a:t>– ISTAT</a:t>
            </a:r>
            <a:endParaRPr lang="it-IT" sz="1400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i="1" dirty="0" smtClean="0">
                <a:latin typeface="+mj-lt"/>
                <a:cs typeface="+mn-cs"/>
              </a:rPr>
              <a:t>AISRE - XXXIX </a:t>
            </a:r>
            <a:r>
              <a:rPr lang="it-IT" sz="1400" b="1" i="1" dirty="0">
                <a:latin typeface="+mj-lt"/>
                <a:cs typeface="+mn-cs"/>
              </a:rPr>
              <a:t>Conferenza scientifica annuale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i="1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i="1" dirty="0" smtClean="0"/>
              <a:t>Bolzano, </a:t>
            </a:r>
            <a:r>
              <a:rPr lang="it-IT" sz="1400" i="1" dirty="0"/>
              <a:t>17-19 Settembre </a:t>
            </a:r>
            <a:r>
              <a:rPr lang="it-IT" sz="1400" i="1" dirty="0" smtClean="0"/>
              <a:t>2018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68995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4" y="6350"/>
            <a:ext cx="5937251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Risultati – </a:t>
            </a:r>
            <a:r>
              <a:rPr lang="it-IT" sz="2000" b="1" dirty="0">
                <a:solidFill>
                  <a:schemeClr val="bg1"/>
                </a:solidFill>
                <a:latin typeface="+mn-lt"/>
              </a:rPr>
              <a:t>Tabella 1 – Partite Iva </a:t>
            </a: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individuali</a:t>
            </a:r>
            <a:endParaRPr lang="it-IT" sz="2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66" y="1028700"/>
            <a:ext cx="8853797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00655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4" y="6350"/>
            <a:ext cx="775652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</a:rPr>
              <a:t>Popolazione </a:t>
            </a:r>
            <a:r>
              <a:rPr lang="it-IT" sz="2000" b="1" dirty="0">
                <a:solidFill>
                  <a:schemeClr val="bg1"/>
                </a:solidFill>
              </a:rPr>
              <a:t>di riferimento e </a:t>
            </a:r>
            <a:r>
              <a:rPr lang="it-IT" sz="2000" b="1" dirty="0" smtClean="0">
                <a:solidFill>
                  <a:schemeClr val="bg1"/>
                </a:solidFill>
              </a:rPr>
              <a:t>definizioni adottate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23876" y="738188"/>
            <a:ext cx="79533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 smtClean="0"/>
              <a:t>Popolazione </a:t>
            </a:r>
            <a:r>
              <a:rPr lang="it-IT" sz="1400" b="1" dirty="0"/>
              <a:t>di </a:t>
            </a:r>
            <a:r>
              <a:rPr lang="it-IT" sz="1400" b="1" dirty="0" smtClean="0"/>
              <a:t>riferimento</a:t>
            </a:r>
            <a:r>
              <a:rPr lang="it-IT" sz="1400" dirty="0" smtClean="0"/>
              <a:t>: soggetti </a:t>
            </a:r>
            <a:r>
              <a:rPr lang="it-IT" sz="1400" dirty="0"/>
              <a:t>denominati Partite Iva individuali che rientrano nella classe delle imprese </a:t>
            </a:r>
            <a:r>
              <a:rPr lang="it-IT" sz="1400" dirty="0" smtClean="0"/>
              <a:t>individuali.</a:t>
            </a:r>
            <a:endParaRPr lang="it-IT" sz="1400" dirty="0"/>
          </a:p>
          <a:p>
            <a:endParaRPr lang="it-IT" sz="1400" dirty="0" smtClean="0"/>
          </a:p>
          <a:p>
            <a:endParaRPr lang="it-IT" sz="1400" dirty="0" smtClean="0"/>
          </a:p>
          <a:p>
            <a:pPr algn="just"/>
            <a:r>
              <a:rPr lang="it-IT" sz="1400" b="1" dirty="0" smtClean="0"/>
              <a:t>Partita </a:t>
            </a:r>
            <a:r>
              <a:rPr lang="it-IT" sz="1400" b="1" dirty="0"/>
              <a:t>IVA </a:t>
            </a:r>
            <a:r>
              <a:rPr lang="it-IT" sz="1400" b="1" dirty="0" smtClean="0"/>
              <a:t>«economicamente dipendente» o «</a:t>
            </a:r>
            <a:r>
              <a:rPr lang="it-IT" sz="1400" b="1" dirty="0" err="1" smtClean="0"/>
              <a:t>monocommittente</a:t>
            </a:r>
            <a:r>
              <a:rPr lang="it-IT" sz="1400" b="1" dirty="0" smtClean="0"/>
              <a:t>»</a:t>
            </a:r>
            <a:r>
              <a:rPr lang="it-IT" sz="1400" dirty="0" smtClean="0"/>
              <a:t>: lavoratore </a:t>
            </a:r>
            <a:r>
              <a:rPr lang="it-IT" sz="1400" dirty="0"/>
              <a:t>autonomo titolare di Partita IVA - senza dipendenti - che svolge la propria attività di lavoro, presso una o più imprese, e che abbia una quota di reddito annuo percepito da lavoro autonomo, complessivamente su entrambi i fronti  Business-to-Business (</a:t>
            </a:r>
            <a:r>
              <a:rPr lang="it-IT" sz="1400" dirty="0" smtClean="0"/>
              <a:t>B2B) e Business-to-Consumer (B2C), </a:t>
            </a:r>
            <a:r>
              <a:rPr lang="it-IT" sz="1400" dirty="0"/>
              <a:t>pari almeno </a:t>
            </a:r>
            <a:r>
              <a:rPr lang="it-IT" sz="1400" dirty="0" smtClean="0"/>
              <a:t>al 75% </a:t>
            </a:r>
            <a:r>
              <a:rPr lang="it-IT" sz="1400" dirty="0"/>
              <a:t>derivante da prestazioni svolte presso un unico datore di lavoro</a:t>
            </a:r>
            <a:r>
              <a:rPr lang="it-IT" sz="1400" dirty="0" smtClean="0"/>
              <a:t>.</a:t>
            </a:r>
          </a:p>
          <a:p>
            <a:pPr algn="just"/>
            <a:endParaRPr lang="it-IT" sz="1400" dirty="0"/>
          </a:p>
        </p:txBody>
      </p:sp>
      <p:sp>
        <p:nvSpPr>
          <p:cNvPr id="6" name="Rettangolo 5"/>
          <p:cNvSpPr/>
          <p:nvPr/>
        </p:nvSpPr>
        <p:spPr>
          <a:xfrm>
            <a:off x="523876" y="3447752"/>
            <a:ext cx="38782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b="1" i="1" dirty="0" smtClean="0"/>
              <a:t>Network</a:t>
            </a:r>
            <a:r>
              <a:rPr lang="it-IT" sz="1400" b="1" dirty="0" smtClean="0"/>
              <a:t> </a:t>
            </a:r>
            <a:r>
              <a:rPr lang="it-IT" sz="1400" b="1" dirty="0"/>
              <a:t>commerciale</a:t>
            </a:r>
            <a:r>
              <a:rPr lang="it-IT" sz="1400" dirty="0"/>
              <a:t>: considerata una rete commerciale di un’impresa composta da se stessa, le imprese committenti e da tutti le imprese ad esse connesse tramite un rapporto di committenza, </a:t>
            </a:r>
            <a:r>
              <a:rPr lang="it-IT" sz="1400" dirty="0" smtClean="0"/>
              <a:t>l’«ampiezza </a:t>
            </a:r>
            <a:r>
              <a:rPr lang="it-IT" sz="1400" dirty="0"/>
              <a:t>della </a:t>
            </a:r>
            <a:r>
              <a:rPr lang="it-IT" sz="1400" dirty="0" smtClean="0"/>
              <a:t>rete» </a:t>
            </a:r>
            <a:r>
              <a:rPr lang="it-IT" sz="1400" dirty="0"/>
              <a:t>è misurata come il numero minimo di legami tra l’impresa allo studio e l’impresa committente più </a:t>
            </a:r>
            <a:r>
              <a:rPr lang="it-IT" sz="1400" dirty="0" smtClean="0"/>
              <a:t>distante.</a:t>
            </a:r>
            <a:endParaRPr lang="it-IT" sz="1400" dirty="0"/>
          </a:p>
          <a:p>
            <a:pPr algn="just"/>
            <a:endParaRPr lang="it-IT" sz="1400" dirty="0"/>
          </a:p>
        </p:txBody>
      </p:sp>
      <p:pic>
        <p:nvPicPr>
          <p:cNvPr id="7" name="Immagin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241" y="2945129"/>
            <a:ext cx="4317684" cy="29127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233775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4" y="6350"/>
            <a:ext cx="775652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</a:rPr>
              <a:t>Popolazione </a:t>
            </a:r>
            <a:r>
              <a:rPr lang="it-IT" sz="2000" b="1" dirty="0">
                <a:solidFill>
                  <a:schemeClr val="bg1"/>
                </a:solidFill>
              </a:rPr>
              <a:t>di riferimento e </a:t>
            </a:r>
            <a:r>
              <a:rPr lang="it-IT" sz="2000" b="1" dirty="0" smtClean="0">
                <a:solidFill>
                  <a:schemeClr val="bg1"/>
                </a:solidFill>
              </a:rPr>
              <a:t>definizioni adottate</a:t>
            </a:r>
            <a:endParaRPr lang="it-IT" sz="2000" dirty="0">
              <a:solidFill>
                <a:schemeClr val="bg1"/>
              </a:solidFill>
            </a:endParaRPr>
          </a:p>
        </p:txBody>
      </p:sp>
      <p:pic>
        <p:nvPicPr>
          <p:cNvPr id="7" name="Immagin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241" y="2945129"/>
            <a:ext cx="4317684" cy="2912745"/>
          </a:xfrm>
          <a:prstGeom prst="rect">
            <a:avLst/>
          </a:prstGeom>
          <a:noFill/>
        </p:spPr>
      </p:pic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746303"/>
              </p:ext>
            </p:extLst>
          </p:nvPr>
        </p:nvGraphicFramePr>
        <p:xfrm>
          <a:off x="1206500" y="749141"/>
          <a:ext cx="6324600" cy="1173480"/>
        </p:xfrm>
        <a:graphic>
          <a:graphicData uri="http://schemas.openxmlformats.org/drawingml/2006/table">
            <a:tbl>
              <a:tblPr/>
              <a:tblGrid>
                <a:gridCol w="1718100"/>
                <a:gridCol w="747000"/>
                <a:gridCol w="747000"/>
                <a:gridCol w="622500"/>
                <a:gridCol w="622500"/>
                <a:gridCol w="622500"/>
                <a:gridCol w="622500"/>
                <a:gridCol w="622500"/>
              </a:tblGrid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TIPO IMPRESA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P25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P50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Media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P75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P90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isolato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collegato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Professionista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12,4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87,6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2,23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Commerciante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68,0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32,0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0,71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Impresa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72,8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27,2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0,48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TOTALE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55,7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44,3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1,00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14823"/>
              </p:ext>
            </p:extLst>
          </p:nvPr>
        </p:nvGraphicFramePr>
        <p:xfrm>
          <a:off x="1178241" y="2413000"/>
          <a:ext cx="3429000" cy="1290320"/>
        </p:xfrm>
        <a:graphic>
          <a:graphicData uri="http://schemas.openxmlformats.org/drawingml/2006/table">
            <a:tbl>
              <a:tblPr/>
              <a:tblGrid>
                <a:gridCol w="2095500"/>
                <a:gridCol w="1333500"/>
              </a:tblGrid>
              <a:tr h="508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TIPO IMPRESA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Clienti diretti (media)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Professionista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8,73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Commerciante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2,45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Impresa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6,97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TOTALE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6,65</a:t>
                      </a: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04081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it-IT" smtClean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800" y="463041"/>
            <a:ext cx="4991100" cy="5658359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758824" y="6350"/>
            <a:ext cx="790892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Un modello di </a:t>
            </a: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regressione: effetti individuali</a:t>
            </a:r>
            <a:endParaRPr lang="it-IT" sz="20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2747313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xfrm>
            <a:off x="6800850" y="6356350"/>
            <a:ext cx="1704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1634158-C1C5-433D-9E9B-C656D4DBF1A5}" type="slidenum">
              <a:rPr lang="it-IT" altLang="it-IT" smtClean="0"/>
              <a:pPr eaLnBrk="1" hangingPunct="1"/>
              <a:t>14</a:t>
            </a:fld>
            <a:endParaRPr lang="it-IT" altLang="it-IT" dirty="0" smtClean="0"/>
          </a:p>
        </p:txBody>
      </p:sp>
      <p:sp>
        <p:nvSpPr>
          <p:cNvPr id="10" name="CasellaDiTesto 9"/>
          <p:cNvSpPr txBox="1"/>
          <p:nvPr/>
        </p:nvSpPr>
        <p:spPr>
          <a:xfrm>
            <a:off x="457200" y="967796"/>
            <a:ext cx="8048625" cy="48320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200" dirty="0" smtClean="0">
                <a:latin typeface="+mn-lt"/>
                <a:cs typeface="+mn-cs"/>
              </a:rPr>
              <a:t>Gli imprenditori individuali rappresentano un mondo estremamente variegato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200" dirty="0" smtClean="0">
              <a:latin typeface="+mn-lt"/>
              <a:cs typeface="+mn-cs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200" dirty="0" smtClean="0">
                <a:latin typeface="+mn-lt"/>
                <a:cs typeface="+mn-cs"/>
              </a:rPr>
              <a:t>L’estrema polverizzazione implica grande dispersione nella nuvola dei punti, ma consente comunque di trovare trend significativi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200" dirty="0" smtClean="0">
              <a:latin typeface="+mn-lt"/>
              <a:cs typeface="+mn-cs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200" dirty="0" smtClean="0">
                <a:latin typeface="+mn-lt"/>
                <a:cs typeface="+mn-cs"/>
              </a:rPr>
              <a:t>Gli aspetti territoriali, correttamente specificati, sono importanti, e mantengono grande significatività a parità di condizioni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200" dirty="0" smtClean="0">
              <a:latin typeface="+mn-lt"/>
              <a:cs typeface="+mn-cs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200" dirty="0" smtClean="0">
                <a:latin typeface="+mn-lt"/>
                <a:cs typeface="+mn-cs"/>
              </a:rPr>
              <a:t>La caratterizzazione “mista” imprenditoriale/capitale umano sembra una modellizzazione valida, da perfezionare su diversi punti</a:t>
            </a:r>
          </a:p>
        </p:txBody>
      </p:sp>
      <p:sp>
        <p:nvSpPr>
          <p:cNvPr id="7" name="CasellaDiTesto 4"/>
          <p:cNvSpPr txBox="1">
            <a:spLocks noChangeArrowheads="1"/>
          </p:cNvSpPr>
          <p:nvPr/>
        </p:nvSpPr>
        <p:spPr bwMode="auto">
          <a:xfrm>
            <a:off x="187325" y="6397625"/>
            <a:ext cx="64087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AISRE -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XXXIX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Conferenza scientifica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annuale. Bolzano,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17-19 Settembre 2018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758824" y="6350"/>
            <a:ext cx="790892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Conclusioni</a:t>
            </a:r>
            <a:endParaRPr lang="it-IT" sz="20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673521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sellaDiTesto 2"/>
          <p:cNvSpPr txBox="1">
            <a:spLocks noChangeArrowheads="1"/>
          </p:cNvSpPr>
          <p:nvPr/>
        </p:nvSpPr>
        <p:spPr bwMode="auto">
          <a:xfrm>
            <a:off x="622301" y="2717800"/>
            <a:ext cx="7397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 sz="3200" b="1" i="1" dirty="0">
                <a:solidFill>
                  <a:srgbClr val="404040"/>
                </a:solidFill>
              </a:rPr>
              <a:t>Grazie per la cortese attenzione</a:t>
            </a:r>
          </a:p>
        </p:txBody>
      </p:sp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187325" y="6397625"/>
            <a:ext cx="64087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AISRE -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XXXIX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Conferenza scientifica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annuale. Bolzano,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17-19 Settembre 2018</a:t>
            </a:r>
          </a:p>
        </p:txBody>
      </p:sp>
    </p:spTree>
    <p:extLst>
      <p:ext uri="{BB962C8B-B14F-4D97-AF65-F5344CB8AC3E}">
        <p14:creationId xmlns:p14="http://schemas.microsoft.com/office/powerpoint/2010/main" val="1548802339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770591" y="852917"/>
            <a:ext cx="6887509" cy="50167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LAVORATORI AUTONOMI IN ITALIA: UNA RAPPRESENTAZIONE TEORICA TRA STRUTTURA D’IMPRESA E NETWORK.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dirty="0" smtClean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Obiettivi e contesto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it-IT" sz="2000" dirty="0" smtClean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Popolazione </a:t>
            </a:r>
            <a:r>
              <a:rPr lang="it-IT" sz="2000" dirty="0">
                <a:latin typeface="+mj-lt"/>
                <a:cs typeface="+mn-cs"/>
              </a:rPr>
              <a:t>di riferimento e definizioni </a:t>
            </a:r>
            <a:r>
              <a:rPr lang="it-IT" sz="2000" dirty="0" smtClean="0">
                <a:latin typeface="+mj-lt"/>
                <a:cs typeface="+mn-cs"/>
              </a:rPr>
              <a:t>adottate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it-IT" sz="2000" dirty="0" smtClean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Fonti utilizzate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it-IT" sz="2000" dirty="0" smtClean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Il </a:t>
            </a:r>
            <a:r>
              <a:rPr lang="it-IT" sz="2000" dirty="0" err="1" smtClean="0">
                <a:latin typeface="+mj-lt"/>
                <a:cs typeface="+mn-cs"/>
              </a:rPr>
              <a:t>dataset</a:t>
            </a:r>
            <a:r>
              <a:rPr lang="it-IT" sz="2000" dirty="0" smtClean="0">
                <a:latin typeface="+mj-lt"/>
                <a:cs typeface="+mn-cs"/>
              </a:rPr>
              <a:t> realizzato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it-IT" sz="2000" dirty="0" smtClean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Risultati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it-IT" sz="2000" dirty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Conclusioni</a:t>
            </a:r>
            <a:endParaRPr lang="it-IT" sz="2000" dirty="0">
              <a:latin typeface="+mj-lt"/>
              <a:cs typeface="+mn-cs"/>
            </a:endParaRPr>
          </a:p>
          <a:p>
            <a:pPr marL="828675" indent="-457200" fontAlgn="auto">
              <a:spcBef>
                <a:spcPts val="0"/>
              </a:spcBef>
              <a:spcAft>
                <a:spcPts val="0"/>
              </a:spcAft>
              <a:buAutoNum type="arabicPeriod" startAt="2"/>
              <a:defRPr/>
            </a:pPr>
            <a:endParaRPr lang="it-IT" sz="2000" dirty="0">
              <a:latin typeface="+mj-lt"/>
              <a:cs typeface="+mn-cs"/>
            </a:endParaRPr>
          </a:p>
        </p:txBody>
      </p:sp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it-IT" dirty="0" smtClean="0"/>
          </a:p>
        </p:txBody>
      </p:sp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187325" y="6397625"/>
            <a:ext cx="64087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AISRE -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XXXIX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Conferenza scientifica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annuale. Bolzano,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17-19 Settembre 2018</a:t>
            </a:r>
          </a:p>
        </p:txBody>
      </p:sp>
    </p:spTree>
    <p:extLst>
      <p:ext uri="{BB962C8B-B14F-4D97-AF65-F5344CB8AC3E}">
        <p14:creationId xmlns:p14="http://schemas.microsoft.com/office/powerpoint/2010/main" val="4118362819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DC240AE-0149-4802-8649-974699AAD2EC}" type="slidenum">
              <a:rPr lang="it-IT" altLang="it-IT" smtClean="0"/>
              <a:pPr eaLnBrk="1" hangingPunct="1"/>
              <a:t>3</a:t>
            </a:fld>
            <a:endParaRPr lang="it-IT" altLang="it-IT" smtClean="0"/>
          </a:p>
        </p:txBody>
      </p:sp>
      <p:sp>
        <p:nvSpPr>
          <p:cNvPr id="15364" name="Rettangolo 1"/>
          <p:cNvSpPr>
            <a:spLocks noChangeArrowheads="1"/>
          </p:cNvSpPr>
          <p:nvPr/>
        </p:nvSpPr>
        <p:spPr bwMode="auto">
          <a:xfrm>
            <a:off x="463189" y="3477930"/>
            <a:ext cx="794874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it-IT" altLang="it-IT" b="1" dirty="0" smtClean="0"/>
              <a:t>Obiettivi: </a:t>
            </a:r>
            <a:r>
              <a:rPr lang="it-IT" altLang="it-IT" dirty="0"/>
              <a:t>Il presente lavoro intende fornire una mappa esaustiva delle imprese individuali presenti nel settore privato in </a:t>
            </a:r>
            <a:r>
              <a:rPr lang="it-IT" altLang="it-IT" dirty="0" smtClean="0"/>
              <a:t>Italia</a:t>
            </a:r>
            <a:r>
              <a:rPr lang="it-IT" altLang="it-IT" dirty="0"/>
              <a:t>:</a:t>
            </a:r>
            <a:endParaRPr lang="it-IT" altLang="it-IT" dirty="0" smtClean="0"/>
          </a:p>
          <a:p>
            <a:pPr algn="just" eaLnBrk="1" hangingPunct="1"/>
            <a:r>
              <a:rPr lang="it-IT" altLang="it-IT" dirty="0"/>
              <a:t>	</a:t>
            </a:r>
            <a:r>
              <a:rPr lang="it-IT" altLang="it-IT" dirty="0" smtClean="0"/>
              <a:t>(1) analizzando </a:t>
            </a:r>
            <a:r>
              <a:rPr lang="it-IT" altLang="it-IT" dirty="0"/>
              <a:t>la relazione esistente fra profittabilità e condizione di </a:t>
            </a:r>
            <a:r>
              <a:rPr lang="it-IT" altLang="it-IT" dirty="0" smtClean="0"/>
              <a:t>		mono-</a:t>
            </a:r>
            <a:r>
              <a:rPr lang="it-IT" altLang="it-IT" dirty="0" err="1" smtClean="0"/>
              <a:t>pluri</a:t>
            </a:r>
            <a:r>
              <a:rPr lang="it-IT" altLang="it-IT" dirty="0" smtClean="0"/>
              <a:t> committenza,</a:t>
            </a:r>
          </a:p>
          <a:p>
            <a:pPr algn="just" eaLnBrk="1" hangingPunct="1"/>
            <a:r>
              <a:rPr lang="it-IT" altLang="it-IT" dirty="0"/>
              <a:t>	</a:t>
            </a:r>
            <a:r>
              <a:rPr lang="it-IT" altLang="it-IT" dirty="0" smtClean="0"/>
              <a:t>(2) indagando </a:t>
            </a:r>
            <a:r>
              <a:rPr lang="it-IT" altLang="it-IT" dirty="0"/>
              <a:t>la loro dislocazione </a:t>
            </a:r>
            <a:r>
              <a:rPr lang="it-IT" altLang="it-IT" dirty="0" smtClean="0"/>
              <a:t>territoriale;</a:t>
            </a:r>
          </a:p>
          <a:p>
            <a:pPr algn="just" eaLnBrk="1" hangingPunct="1"/>
            <a:r>
              <a:rPr lang="it-IT" altLang="it-IT" dirty="0"/>
              <a:t>	</a:t>
            </a:r>
            <a:r>
              <a:rPr lang="it-IT" altLang="it-IT" dirty="0" smtClean="0"/>
              <a:t>(</a:t>
            </a:r>
            <a:r>
              <a:rPr lang="it-IT" altLang="it-IT" dirty="0"/>
              <a:t>3) </a:t>
            </a:r>
            <a:r>
              <a:rPr lang="it-IT" altLang="it-IT" dirty="0" smtClean="0"/>
              <a:t>esaminando il sistema </a:t>
            </a:r>
            <a:r>
              <a:rPr lang="it-IT" altLang="it-IT" dirty="0"/>
              <a:t>di relazioni commerciali </a:t>
            </a:r>
            <a:endParaRPr lang="it-IT" altLang="it-IT" dirty="0" smtClean="0"/>
          </a:p>
          <a:p>
            <a:pPr algn="just" eaLnBrk="1" hangingPunct="1"/>
            <a:r>
              <a:rPr lang="it-IT" altLang="it-IT" dirty="0"/>
              <a:t>	</a:t>
            </a:r>
            <a:r>
              <a:rPr lang="it-IT" altLang="it-IT" dirty="0" smtClean="0"/>
              <a:t>(4) evidenziando </a:t>
            </a:r>
            <a:r>
              <a:rPr lang="it-IT" altLang="it-IT" dirty="0"/>
              <a:t>la presenza di cluster omogenei di specializzazione </a:t>
            </a:r>
            <a:r>
              <a:rPr lang="it-IT" altLang="it-IT" dirty="0" smtClean="0"/>
              <a:t>		settoriale </a:t>
            </a:r>
            <a:r>
              <a:rPr lang="it-IT" altLang="it-IT" dirty="0"/>
              <a:t>e di </a:t>
            </a:r>
            <a:r>
              <a:rPr lang="it-IT" altLang="it-IT" dirty="0" smtClean="0"/>
              <a:t>profitto.</a:t>
            </a:r>
            <a:endParaRPr lang="it-IT" altLang="it-IT" dirty="0"/>
          </a:p>
        </p:txBody>
      </p:sp>
      <p:sp>
        <p:nvSpPr>
          <p:cNvPr id="13" name="Rettangolo 1"/>
          <p:cNvSpPr>
            <a:spLocks noChangeArrowheads="1"/>
          </p:cNvSpPr>
          <p:nvPr/>
        </p:nvSpPr>
        <p:spPr bwMode="auto">
          <a:xfrm>
            <a:off x="630712" y="894245"/>
            <a:ext cx="3445988" cy="646331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it-IT" altLang="it-IT" dirty="0" smtClean="0"/>
              <a:t>Anno 2016: circa </a:t>
            </a:r>
            <a:r>
              <a:rPr lang="it-IT" altLang="it-IT" b="1" dirty="0" smtClean="0"/>
              <a:t>4,4 </a:t>
            </a:r>
            <a:r>
              <a:rPr lang="it-IT" altLang="it-IT" b="1" dirty="0"/>
              <a:t>milioni </a:t>
            </a:r>
            <a:r>
              <a:rPr lang="it-IT" altLang="it-IT" b="1" dirty="0" smtClean="0"/>
              <a:t>di imprese attive </a:t>
            </a:r>
            <a:r>
              <a:rPr lang="it-IT" altLang="it-IT" dirty="0" smtClean="0"/>
              <a:t>in Italia</a:t>
            </a:r>
            <a:endParaRPr lang="it-IT" altLang="it-IT" dirty="0"/>
          </a:p>
        </p:txBody>
      </p:sp>
      <p:sp>
        <p:nvSpPr>
          <p:cNvPr id="14" name="Rettangolo 1"/>
          <p:cNvSpPr>
            <a:spLocks noChangeArrowheads="1"/>
          </p:cNvSpPr>
          <p:nvPr/>
        </p:nvSpPr>
        <p:spPr bwMode="auto">
          <a:xfrm>
            <a:off x="2505602" y="2225303"/>
            <a:ext cx="2768809" cy="92333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it-IT" altLang="it-IT" dirty="0" smtClean="0"/>
              <a:t>Di cui circa </a:t>
            </a:r>
            <a:r>
              <a:rPr lang="it-IT" altLang="it-IT" b="1" dirty="0" smtClean="0"/>
              <a:t>2,8 milioni di soggetti titolari di </a:t>
            </a:r>
            <a:r>
              <a:rPr lang="it-IT" altLang="it-IT" b="1" dirty="0" err="1" smtClean="0"/>
              <a:t>P.Iva</a:t>
            </a:r>
            <a:r>
              <a:rPr lang="it-IT" altLang="it-IT" b="1" dirty="0" smtClean="0"/>
              <a:t> individuale</a:t>
            </a:r>
            <a:endParaRPr lang="it-IT" altLang="it-IT" b="1" dirty="0"/>
          </a:p>
        </p:txBody>
      </p:sp>
      <p:cxnSp>
        <p:nvCxnSpPr>
          <p:cNvPr id="6" name="Connettore 2 5"/>
          <p:cNvCxnSpPr/>
          <p:nvPr/>
        </p:nvCxnSpPr>
        <p:spPr>
          <a:xfrm>
            <a:off x="2414042" y="1647185"/>
            <a:ext cx="545801" cy="4181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777875" y="6350"/>
            <a:ext cx="70612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Obiettivi</a:t>
            </a:r>
            <a:endParaRPr lang="it-IT" sz="2000" b="1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5411003" y="2266816"/>
            <a:ext cx="27512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i="1" dirty="0" smtClean="0"/>
              <a:t>Circa il 13% del valore aggiunto nazionale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1920463086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5" y="6350"/>
            <a:ext cx="70612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Contesto – Aspetti economici</a:t>
            </a:r>
            <a:endParaRPr lang="it-IT" sz="2000" b="1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10889"/>
              </p:ext>
            </p:extLst>
          </p:nvPr>
        </p:nvGraphicFramePr>
        <p:xfrm>
          <a:off x="942506" y="2533648"/>
          <a:ext cx="7248526" cy="32823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1876"/>
                <a:gridCol w="3676650"/>
              </a:tblGrid>
              <a:tr h="26871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it-IT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AREA</a:t>
                      </a:r>
                      <a:endParaRPr lang="it-IT" sz="1800" b="0" dirty="0"/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5964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</a:rPr>
                        <a:t>IMPRENDITORIALITÀ</a:t>
                      </a:r>
                      <a:endParaRPr lang="it-IT" sz="18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</a:rPr>
                        <a:t>CAPITALE</a:t>
                      </a:r>
                      <a:r>
                        <a:rPr lang="it-IT" sz="18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</a:rPr>
                        <a:t>UMANO</a:t>
                      </a:r>
                      <a:endParaRPr lang="it-IT" sz="18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285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Età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dell’impresa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8.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Attività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effectLst/>
                        </a:rPr>
                        <a:t>svolta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effectLst/>
                        </a:rPr>
                        <a:t>Settore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 ATECO)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2825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Territorio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</a:rPr>
                        <a:t>9. Titolo 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  <a:effectLst/>
                        </a:rPr>
                        <a:t>di Studio (più elevato conseguito)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8285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3.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Committenza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10.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Età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8285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4.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Internazionalizzazione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11.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Sesso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700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5.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Fatturato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12.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Nazionalità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7000">
                <a:tc>
                  <a:txBody>
                    <a:bodyPr/>
                    <a:lstStyle/>
                    <a:p>
                      <a:pPr marL="0" lvl="0" indent="0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it-IT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Dinamismo economico territoriale</a:t>
                      </a:r>
                      <a:endParaRPr lang="it-IT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it-IT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7000">
                <a:tc>
                  <a:txBody>
                    <a:bodyPr/>
                    <a:lstStyle/>
                    <a:p>
                      <a:pPr marL="0" lvl="0" indent="0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it-IT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 </a:t>
                      </a:r>
                      <a:r>
                        <a:rPr lang="it-IT" sz="14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</a:t>
                      </a:r>
                      <a:r>
                        <a:rPr lang="it-IT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commerciale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it-IT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522941" y="595742"/>
            <a:ext cx="8230534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 err="1" smtClean="0">
                <a:latin typeface="+mn-lt"/>
                <a:cs typeface="+mn-cs"/>
              </a:rPr>
              <a:t>P.Iva</a:t>
            </a:r>
            <a:r>
              <a:rPr lang="it-IT" dirty="0" smtClean="0">
                <a:latin typeface="+mn-lt"/>
                <a:cs typeface="+mn-cs"/>
              </a:rPr>
              <a:t> individuali: commercianti, professionisti, imprese</a:t>
            </a:r>
            <a:endParaRPr lang="it-IT" dirty="0">
              <a:latin typeface="+mn-lt"/>
              <a:cs typeface="+mn-cs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latin typeface="+mn-lt"/>
                <a:cs typeface="+mn-cs"/>
              </a:rPr>
              <a:t>Notevole eterogeneità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latin typeface="+mn-lt"/>
                <a:cs typeface="+mn-cs"/>
              </a:rPr>
              <a:t>Figure </a:t>
            </a:r>
            <a:r>
              <a:rPr lang="it-IT" dirty="0">
                <a:latin typeface="+mn-lt"/>
                <a:cs typeface="+mn-cs"/>
              </a:rPr>
              <a:t>intermedie </a:t>
            </a:r>
            <a:r>
              <a:rPr lang="it-IT" dirty="0" smtClean="0">
                <a:latin typeface="+mn-lt"/>
                <a:cs typeface="+mn-cs"/>
              </a:rPr>
              <a:t>tra lavoratori </a:t>
            </a:r>
            <a:r>
              <a:rPr lang="it-IT" dirty="0">
                <a:latin typeface="+mn-lt"/>
                <a:cs typeface="+mn-cs"/>
              </a:rPr>
              <a:t>subordinati e </a:t>
            </a:r>
            <a:r>
              <a:rPr lang="it-IT" dirty="0" smtClean="0">
                <a:latin typeface="+mn-lt"/>
                <a:cs typeface="+mn-cs"/>
              </a:rPr>
              <a:t>imprese </a:t>
            </a:r>
            <a:r>
              <a:rPr lang="it-IT" dirty="0">
                <a:latin typeface="+mn-lt"/>
                <a:cs typeface="+mn-cs"/>
              </a:rPr>
              <a:t>propriamente </a:t>
            </a:r>
            <a:r>
              <a:rPr lang="it-IT" dirty="0" smtClean="0">
                <a:latin typeface="+mn-lt"/>
                <a:cs typeface="+mn-cs"/>
              </a:rPr>
              <a:t>dette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latin typeface="+mn-lt"/>
                <a:cs typeface="+mn-cs"/>
              </a:rPr>
              <a:t>Variabili di analisi individuate:</a:t>
            </a:r>
          </a:p>
        </p:txBody>
      </p:sp>
    </p:spTree>
    <p:extLst>
      <p:ext uri="{BB962C8B-B14F-4D97-AF65-F5344CB8AC3E}">
        <p14:creationId xmlns:p14="http://schemas.microsoft.com/office/powerpoint/2010/main" val="219576467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5" y="6350"/>
            <a:ext cx="70612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Contesto – Aspetti normativi</a:t>
            </a:r>
            <a:endParaRPr lang="it-IT" sz="2000" b="1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22274" y="591235"/>
            <a:ext cx="836930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b="1" dirty="0" smtClean="0"/>
              <a:t>«Riforma Fornero» (2012)</a:t>
            </a:r>
            <a:r>
              <a:rPr lang="it-IT" sz="1600" dirty="0" smtClean="0"/>
              <a:t>. Limitazioni </a:t>
            </a:r>
            <a:r>
              <a:rPr lang="it-IT" sz="1600" dirty="0"/>
              <a:t>al ricorso alle prestazioni di lavoro autonomo con Partita </a:t>
            </a:r>
            <a:r>
              <a:rPr lang="it-IT" sz="1600" dirty="0" smtClean="0"/>
              <a:t>IVA: (1) durata non superiore </a:t>
            </a:r>
            <a:r>
              <a:rPr lang="it-IT" sz="1600" dirty="0"/>
              <a:t>a 8 mesi annui </a:t>
            </a:r>
            <a:r>
              <a:rPr lang="it-IT" sz="1600" dirty="0" smtClean="0"/>
              <a:t>per </a:t>
            </a:r>
            <a:r>
              <a:rPr lang="it-IT" sz="1600" dirty="0"/>
              <a:t>due anni consecutivi; </a:t>
            </a:r>
            <a:r>
              <a:rPr lang="it-IT" sz="1600" dirty="0" smtClean="0"/>
              <a:t>(2) reddito da un committente non superiore all’80</a:t>
            </a:r>
            <a:r>
              <a:rPr lang="it-IT" sz="1600" dirty="0"/>
              <a:t>% </a:t>
            </a:r>
            <a:r>
              <a:rPr lang="it-IT" sz="1600" dirty="0" smtClean="0"/>
              <a:t>del totale; (3) postazione </a:t>
            </a:r>
            <a:r>
              <a:rPr lang="it-IT" sz="1600" dirty="0"/>
              <a:t>di lavoro fissa presso locali </a:t>
            </a:r>
            <a:r>
              <a:rPr lang="it-IT" sz="1600" dirty="0" smtClean="0"/>
              <a:t>del committente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it-IT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b="1" dirty="0" smtClean="0"/>
              <a:t>Jobs </a:t>
            </a:r>
            <a:r>
              <a:rPr lang="it-IT" sz="1600" b="1" dirty="0" err="1" smtClean="0"/>
              <a:t>Act</a:t>
            </a:r>
            <a:r>
              <a:rPr lang="it-IT" sz="1600" b="1" dirty="0"/>
              <a:t> </a:t>
            </a:r>
            <a:r>
              <a:rPr lang="it-IT" sz="1600" b="1" dirty="0" smtClean="0"/>
              <a:t>e «Riordino </a:t>
            </a:r>
            <a:r>
              <a:rPr lang="it-IT" sz="1600" b="1" dirty="0"/>
              <a:t>dei </a:t>
            </a:r>
            <a:r>
              <a:rPr lang="it-IT" sz="1600" b="1" dirty="0" smtClean="0"/>
              <a:t>contratti» (2015</a:t>
            </a:r>
            <a:r>
              <a:rPr lang="it-IT" sz="1600" dirty="0" smtClean="0"/>
              <a:t>). Modifica e ampliamento limitazioni anche ai Co.co.co.: (1) lavoro </a:t>
            </a:r>
            <a:r>
              <a:rPr lang="it-IT" sz="1600" dirty="0"/>
              <a:t>esclusivamente </a:t>
            </a:r>
            <a:r>
              <a:rPr lang="it-IT" sz="1600" dirty="0" smtClean="0"/>
              <a:t>personale </a:t>
            </a:r>
            <a:r>
              <a:rPr lang="it-IT" sz="1600" dirty="0"/>
              <a:t>e </a:t>
            </a:r>
            <a:r>
              <a:rPr lang="it-IT" sz="1600" dirty="0" smtClean="0"/>
              <a:t>continuativo; (2) autonomia di organizzazione tempi e luoghi </a:t>
            </a:r>
            <a:r>
              <a:rPr lang="it-IT" sz="1600" dirty="0"/>
              <a:t>di </a:t>
            </a:r>
            <a:r>
              <a:rPr lang="it-IT" sz="1600" dirty="0" smtClean="0"/>
              <a:t>lavoro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b="1" dirty="0"/>
              <a:t>Jobs </a:t>
            </a:r>
            <a:r>
              <a:rPr lang="it-IT" sz="1600" b="1" dirty="0" err="1"/>
              <a:t>Act</a:t>
            </a:r>
            <a:r>
              <a:rPr lang="it-IT" sz="1600" b="1" dirty="0"/>
              <a:t> e «Misure per la tutela del lavoro autonomo non imprenditoriale» (2017)</a:t>
            </a:r>
            <a:r>
              <a:rPr lang="it-IT" sz="1600" dirty="0"/>
              <a:t>. </a:t>
            </a:r>
            <a:r>
              <a:rPr lang="it-IT" sz="1600" dirty="0" smtClean="0"/>
              <a:t>Diritti: (1) deduzione spese </a:t>
            </a:r>
            <a:r>
              <a:rPr lang="it-IT" sz="1600" dirty="0"/>
              <a:t>di </a:t>
            </a:r>
            <a:r>
              <a:rPr lang="it-IT" sz="1600" dirty="0" smtClean="0"/>
              <a:t>viaggio; (2) estensione </a:t>
            </a:r>
            <a:r>
              <a:rPr lang="it-IT" sz="1600" dirty="0"/>
              <a:t>del congedo parentale anche per i </a:t>
            </a:r>
            <a:r>
              <a:rPr lang="it-IT" sz="1600" dirty="0" smtClean="0"/>
              <a:t>padri; (3) trattamento </a:t>
            </a:r>
            <a:r>
              <a:rPr lang="it-IT" sz="1600" dirty="0"/>
              <a:t>assistenziale per periodi di malattia grave che comporti </a:t>
            </a:r>
            <a:r>
              <a:rPr lang="it-IT" sz="1600" dirty="0" smtClean="0"/>
              <a:t>inabilità; (4) spese </a:t>
            </a:r>
            <a:r>
              <a:rPr lang="it-IT" sz="1600" dirty="0"/>
              <a:t>di formazione e aggiornamento professionale deducibili al 100</a:t>
            </a:r>
            <a:r>
              <a:rPr lang="it-IT" sz="1600" dirty="0" smtClean="0"/>
              <a:t>%; (5) ulteriore regolamentazione ed «elasticità» dello </a:t>
            </a:r>
            <a:r>
              <a:rPr lang="it-IT" sz="1600" i="1" dirty="0" err="1" smtClean="0"/>
              <a:t>smart-working</a:t>
            </a:r>
            <a:endParaRPr lang="it-IT" sz="1600" i="1" dirty="0"/>
          </a:p>
        </p:txBody>
      </p:sp>
    </p:spTree>
    <p:extLst>
      <p:ext uri="{BB962C8B-B14F-4D97-AF65-F5344CB8AC3E}">
        <p14:creationId xmlns:p14="http://schemas.microsoft.com/office/powerpoint/2010/main" val="874973949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4" y="6350"/>
            <a:ext cx="778192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bg1"/>
                </a:solidFill>
                <a:latin typeface="+mn-lt"/>
              </a:rPr>
              <a:t>Fonti </a:t>
            </a: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utilizzate</a:t>
            </a:r>
            <a:endParaRPr lang="it-IT"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58824" y="824342"/>
            <a:ext cx="7001809" cy="47089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000" b="1" dirty="0">
                <a:latin typeface="+mn-lt"/>
                <a:cs typeface="+mn-cs"/>
              </a:rPr>
              <a:t>Registro statistico Istat </a:t>
            </a:r>
            <a:r>
              <a:rPr lang="it-IT" sz="2000" b="1" dirty="0" smtClean="0">
                <a:latin typeface="+mn-lt"/>
                <a:cs typeface="+mn-cs"/>
              </a:rPr>
              <a:t>Asia-Imprese</a:t>
            </a:r>
            <a:r>
              <a:rPr lang="it-IT" sz="2000" dirty="0">
                <a:latin typeface="+mn-lt"/>
                <a:cs typeface="+mn-cs"/>
              </a:rPr>
              <a:t>: </a:t>
            </a:r>
            <a:r>
              <a:rPr lang="it-IT" sz="2000" dirty="0" smtClean="0">
                <a:latin typeface="+mn-lt"/>
                <a:cs typeface="+mn-cs"/>
              </a:rPr>
              <a:t>Agenzia </a:t>
            </a:r>
            <a:r>
              <a:rPr lang="it-IT" sz="2000" dirty="0">
                <a:latin typeface="+mn-lt"/>
                <a:cs typeface="+mn-cs"/>
              </a:rPr>
              <a:t>delle </a:t>
            </a:r>
            <a:r>
              <a:rPr lang="it-IT" sz="2000" dirty="0" smtClean="0">
                <a:latin typeface="+mn-lt"/>
                <a:cs typeface="+mn-cs"/>
              </a:rPr>
              <a:t>Entrate, Camere </a:t>
            </a:r>
            <a:r>
              <a:rPr lang="it-IT" sz="2000" dirty="0">
                <a:latin typeface="+mn-lt"/>
                <a:cs typeface="+mn-cs"/>
              </a:rPr>
              <a:t>di </a:t>
            </a:r>
            <a:r>
              <a:rPr lang="it-IT" sz="2000" dirty="0" smtClean="0">
                <a:latin typeface="+mn-lt"/>
                <a:cs typeface="+mn-cs"/>
              </a:rPr>
              <a:t>Commercio, INPS, </a:t>
            </a:r>
            <a:r>
              <a:rPr lang="it-IT" sz="2000" dirty="0" err="1" smtClean="0">
                <a:latin typeface="+mn-lt"/>
                <a:cs typeface="+mn-cs"/>
              </a:rPr>
              <a:t>Inail</a:t>
            </a:r>
            <a:r>
              <a:rPr lang="it-IT" sz="2000" dirty="0" smtClean="0">
                <a:latin typeface="+mn-lt"/>
                <a:cs typeface="+mn-cs"/>
              </a:rPr>
              <a:t>, Utenze telefoniche, Bilanci </a:t>
            </a:r>
            <a:r>
              <a:rPr lang="it-IT" sz="2000" dirty="0">
                <a:latin typeface="+mn-lt"/>
                <a:cs typeface="+mn-cs"/>
              </a:rPr>
              <a:t>consolidati e di esercizio; </a:t>
            </a:r>
            <a:r>
              <a:rPr lang="it-IT" sz="2000" dirty="0" smtClean="0">
                <a:latin typeface="+mn-lt"/>
                <a:cs typeface="+mn-cs"/>
              </a:rPr>
              <a:t>Istituti </a:t>
            </a:r>
            <a:r>
              <a:rPr lang="it-IT" sz="2000" dirty="0">
                <a:latin typeface="+mn-lt"/>
                <a:cs typeface="+mn-cs"/>
              </a:rPr>
              <a:t>di credito (</a:t>
            </a:r>
            <a:r>
              <a:rPr lang="it-IT" sz="2000" dirty="0" smtClean="0">
                <a:latin typeface="+mn-lt"/>
                <a:cs typeface="+mn-cs"/>
              </a:rPr>
              <a:t>Banca d’Italia); Società </a:t>
            </a:r>
            <a:r>
              <a:rPr lang="it-IT" sz="2000" dirty="0">
                <a:latin typeface="+mn-lt"/>
                <a:cs typeface="+mn-cs"/>
              </a:rPr>
              <a:t>di assicurazioni (</a:t>
            </a:r>
            <a:r>
              <a:rPr lang="it-IT" sz="2000" dirty="0" smtClean="0">
                <a:latin typeface="+mn-lt"/>
                <a:cs typeface="+mn-cs"/>
              </a:rPr>
              <a:t>Isvap)</a:t>
            </a:r>
            <a:endParaRPr lang="it-IT" sz="20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000" b="1" dirty="0">
                <a:latin typeface="+mn-lt"/>
                <a:cs typeface="+mn-cs"/>
              </a:rPr>
              <a:t>Frame Istat</a:t>
            </a:r>
            <a:r>
              <a:rPr lang="it-IT" sz="2000" dirty="0">
                <a:latin typeface="+mn-lt"/>
                <a:cs typeface="+mn-cs"/>
              </a:rPr>
              <a:t>: Bilanci </a:t>
            </a:r>
            <a:r>
              <a:rPr lang="it-IT" sz="2000" dirty="0" smtClean="0">
                <a:latin typeface="+mn-lt"/>
                <a:cs typeface="+mn-cs"/>
              </a:rPr>
              <a:t>civilistici; </a:t>
            </a:r>
            <a:r>
              <a:rPr lang="it-IT" sz="2000" dirty="0">
                <a:latin typeface="+mn-lt"/>
                <a:cs typeface="+mn-cs"/>
              </a:rPr>
              <a:t>Studi di </a:t>
            </a:r>
            <a:r>
              <a:rPr lang="it-IT" sz="2000" dirty="0" smtClean="0">
                <a:latin typeface="+mn-lt"/>
                <a:cs typeface="+mn-cs"/>
              </a:rPr>
              <a:t>settore; </a:t>
            </a:r>
            <a:r>
              <a:rPr lang="it-IT" sz="2000" dirty="0">
                <a:latin typeface="+mn-lt"/>
                <a:cs typeface="+mn-cs"/>
              </a:rPr>
              <a:t>Modello </a:t>
            </a:r>
            <a:r>
              <a:rPr lang="it-IT" sz="2000" dirty="0" smtClean="0">
                <a:latin typeface="+mn-lt"/>
                <a:cs typeface="+mn-cs"/>
              </a:rPr>
              <a:t>Unico Ag. Entrate; </a:t>
            </a:r>
            <a:r>
              <a:rPr lang="it-IT" sz="2000" dirty="0">
                <a:latin typeface="+mn-lt"/>
                <a:cs typeface="+mn-cs"/>
              </a:rPr>
              <a:t>modello </a:t>
            </a:r>
            <a:r>
              <a:rPr lang="it-IT" sz="2000" dirty="0" smtClean="0">
                <a:latin typeface="+mn-lt"/>
                <a:cs typeface="+mn-cs"/>
              </a:rPr>
              <a:t>IRAP; dati Inps; Istat PMI; </a:t>
            </a:r>
            <a:r>
              <a:rPr lang="it-IT" sz="2000" dirty="0">
                <a:latin typeface="+mn-lt"/>
                <a:cs typeface="+mn-cs"/>
              </a:rPr>
              <a:t>Istat </a:t>
            </a:r>
            <a:r>
              <a:rPr lang="it-IT" sz="2000" dirty="0" smtClean="0">
                <a:latin typeface="+mn-lt"/>
                <a:cs typeface="+mn-cs"/>
              </a:rPr>
              <a:t>Asia-Imprese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+mn-lt"/>
                <a:cs typeface="+mn-cs"/>
              </a:rPr>
              <a:t>Sistemi Locali Lavoro</a:t>
            </a:r>
            <a:r>
              <a:rPr lang="it-IT" sz="2000" dirty="0" smtClean="0">
                <a:latin typeface="+mn-lt"/>
                <a:cs typeface="+mn-cs"/>
              </a:rPr>
              <a:t> e </a:t>
            </a:r>
            <a:r>
              <a:rPr lang="it-IT" sz="2000" b="1" dirty="0" smtClean="0">
                <a:latin typeface="+mn-lt"/>
                <a:cs typeface="+mn-cs"/>
              </a:rPr>
              <a:t>Frame Territoriale Istat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+mn-lt"/>
                <a:cs typeface="+mn-cs"/>
              </a:rPr>
              <a:t>Certificazioni Uniche </a:t>
            </a:r>
            <a:r>
              <a:rPr lang="it-IT" sz="2000" b="1" dirty="0">
                <a:latin typeface="+mn-lt"/>
                <a:cs typeface="+mn-cs"/>
              </a:rPr>
              <a:t>Agenzia delle </a:t>
            </a:r>
            <a:r>
              <a:rPr lang="it-IT" sz="2000" b="1" dirty="0" smtClean="0">
                <a:latin typeface="+mn-lt"/>
                <a:cs typeface="+mn-cs"/>
              </a:rPr>
              <a:t>Entrate</a:t>
            </a:r>
          </a:p>
        </p:txBody>
      </p:sp>
    </p:spTree>
    <p:extLst>
      <p:ext uri="{BB962C8B-B14F-4D97-AF65-F5344CB8AC3E}">
        <p14:creationId xmlns:p14="http://schemas.microsoft.com/office/powerpoint/2010/main" val="141233775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it-IT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777875" y="6350"/>
            <a:ext cx="618172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bg1"/>
                </a:solidFill>
              </a:rPr>
              <a:t>Il </a:t>
            </a:r>
            <a:r>
              <a:rPr lang="it-IT" sz="2000" b="1" dirty="0" err="1">
                <a:solidFill>
                  <a:schemeClr val="bg1"/>
                </a:solidFill>
              </a:rPr>
              <a:t>dataset</a:t>
            </a:r>
            <a:r>
              <a:rPr lang="it-IT" sz="2000" b="1" dirty="0">
                <a:solidFill>
                  <a:schemeClr val="bg1"/>
                </a:solidFill>
              </a:rPr>
              <a:t> </a:t>
            </a:r>
            <a:r>
              <a:rPr lang="it-IT" sz="2000" b="1" dirty="0" smtClean="0">
                <a:solidFill>
                  <a:schemeClr val="bg1"/>
                </a:solidFill>
              </a:rPr>
              <a:t>realizzato – Tracciato record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12724" y="4643666"/>
            <a:ext cx="87026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1" dirty="0" smtClean="0"/>
              <a:t>Base di dati: </a:t>
            </a:r>
            <a:r>
              <a:rPr lang="it-IT" sz="1200" dirty="0" smtClean="0"/>
              <a:t>Quasi 4,4 milioni imprese attive nel 2016, delle quali circa 2,8 appartenenti alla categoria dei soggetti definiti titolari di </a:t>
            </a:r>
            <a:r>
              <a:rPr lang="it-IT" sz="1200" dirty="0" err="1" smtClean="0"/>
              <a:t>P.Iva</a:t>
            </a:r>
            <a:r>
              <a:rPr lang="it-IT" sz="1200" dirty="0" smtClean="0"/>
              <a:t> individuale. Oggetto </a:t>
            </a:r>
            <a:r>
              <a:rPr lang="it-IT" sz="1200" dirty="0"/>
              <a:t>dei risultati </a:t>
            </a:r>
            <a:r>
              <a:rPr lang="it-IT" sz="1200" dirty="0" smtClean="0"/>
              <a:t>esposti sono: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200" dirty="0" smtClean="0"/>
              <a:t>le </a:t>
            </a:r>
            <a:r>
              <a:rPr lang="it-IT" sz="1200" dirty="0"/>
              <a:t>Partite Iva individuali con fatturato, </a:t>
            </a:r>
            <a:r>
              <a:rPr lang="it-IT" sz="1200" dirty="0" smtClean="0"/>
              <a:t>«</a:t>
            </a:r>
            <a:r>
              <a:rPr lang="it-IT" sz="1200" dirty="0" err="1" smtClean="0"/>
              <a:t>monocommittenti</a:t>
            </a:r>
            <a:r>
              <a:rPr lang="it-IT" sz="1200" dirty="0" smtClean="0"/>
              <a:t>»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200" dirty="0" smtClean="0"/>
              <a:t>le </a:t>
            </a:r>
            <a:r>
              <a:rPr lang="it-IT" sz="1200" dirty="0"/>
              <a:t>Partite Iva individuali con </a:t>
            </a:r>
            <a:r>
              <a:rPr lang="it-IT" sz="1200" dirty="0" smtClean="0"/>
              <a:t>fatturato, «</a:t>
            </a:r>
            <a:r>
              <a:rPr lang="it-IT" sz="1200" dirty="0" err="1" smtClean="0"/>
              <a:t>pluricommittenti</a:t>
            </a:r>
            <a:r>
              <a:rPr lang="it-IT" sz="1200" dirty="0" smtClean="0"/>
              <a:t>»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200" dirty="0" smtClean="0"/>
              <a:t>le </a:t>
            </a:r>
            <a:r>
              <a:rPr lang="it-IT" sz="1200" dirty="0"/>
              <a:t>Partite Iva individuali con fatturato, </a:t>
            </a:r>
            <a:r>
              <a:rPr lang="it-IT" sz="1200" dirty="0" smtClean="0"/>
              <a:t>solo mercato Business-to-Consumer (B2C)</a:t>
            </a:r>
            <a:endParaRPr lang="it-IT" sz="12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897906"/>
              </p:ext>
            </p:extLst>
          </p:nvPr>
        </p:nvGraphicFramePr>
        <p:xfrm>
          <a:off x="1659837" y="539808"/>
          <a:ext cx="5299764" cy="4045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9326"/>
                <a:gridCol w="1590438"/>
              </a:tblGrid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solidFill>
                            <a:schemeClr val="tx1"/>
                          </a:solidFill>
                          <a:effectLst/>
                        </a:rPr>
                        <a:t>Variabili</a:t>
                      </a:r>
                      <a:r>
                        <a:rPr lang="it-IT" sz="12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principali</a:t>
                      </a:r>
                      <a:endParaRPr lang="it-IT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chemeClr val="tx1"/>
                          </a:solidFill>
                          <a:effectLst/>
                        </a:rPr>
                        <a:t>Fonte di dati</a:t>
                      </a:r>
                      <a:endParaRPr lang="it-IT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CODICE FISCALE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Frame 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TASSO DI FEMMINILIZZAZIONE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ETÀ MEDIA PER ADDETTO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TITOLO DI STUDIO MEDIO PER ADDETTO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 (Bit)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DINAMISMO ECONOMICO TERRITORIALE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Frame </a:t>
                      </a:r>
                      <a:r>
                        <a:rPr lang="it-IT" sz="800" b="0" dirty="0" smtClean="0">
                          <a:solidFill>
                            <a:schemeClr val="tx1"/>
                          </a:solidFill>
                          <a:effectLst/>
                        </a:rPr>
                        <a:t>Territoriale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COMUNE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RIPARTIZIONE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ADDETTI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DIPENDENTI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ATECO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ETÀ D’IMPRESA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FATTURATO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Frame 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VALORE AGGIUNTO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Frame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NUMERO COMMITTENTI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CU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FATTURATO B2B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CU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CODICE FISCALE COMMITTENTE PRINCIPALE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CU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AMPIEZZA NETWORK COMMERCIALE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CU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ATECO COMMITTENTE PRINCIPALE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ADDETTI COMMITTENTE PRINCIPALE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</a:rPr>
                        <a:t>FATTURATO COMMITTENTE PRINCIPALE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233775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5" y="6350"/>
            <a:ext cx="618172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bg1"/>
                </a:solidFill>
              </a:rPr>
              <a:t>Il </a:t>
            </a:r>
            <a:r>
              <a:rPr lang="it-IT" sz="2000" b="1" dirty="0" err="1">
                <a:solidFill>
                  <a:schemeClr val="bg1"/>
                </a:solidFill>
              </a:rPr>
              <a:t>dataset</a:t>
            </a:r>
            <a:r>
              <a:rPr lang="it-IT" sz="2000" b="1" dirty="0">
                <a:solidFill>
                  <a:schemeClr val="bg1"/>
                </a:solidFill>
              </a:rPr>
              <a:t> </a:t>
            </a:r>
            <a:r>
              <a:rPr lang="it-IT" sz="2000" b="1" dirty="0" smtClean="0">
                <a:solidFill>
                  <a:schemeClr val="bg1"/>
                </a:solidFill>
              </a:rPr>
              <a:t>realizzato – Processo (Anno 2016)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20" name="Sottotitolo 2"/>
          <p:cNvSpPr txBox="1">
            <a:spLocks/>
          </p:cNvSpPr>
          <p:nvPr/>
        </p:nvSpPr>
        <p:spPr>
          <a:xfrm>
            <a:off x="2807568" y="685800"/>
            <a:ext cx="2336304" cy="6053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anchor="ctr" anchorCtr="0"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400" dirty="0" smtClean="0"/>
              <a:t>Fonte: </a:t>
            </a:r>
            <a:r>
              <a:rPr lang="it-IT" sz="2400" b="1" dirty="0" smtClean="0"/>
              <a:t>Frame</a:t>
            </a:r>
            <a:endParaRPr lang="it-IT" sz="2400" b="1" dirty="0"/>
          </a:p>
        </p:txBody>
      </p:sp>
      <p:sp>
        <p:nvSpPr>
          <p:cNvPr id="21" name="Sottotitolo 2"/>
          <p:cNvSpPr txBox="1">
            <a:spLocks/>
          </p:cNvSpPr>
          <p:nvPr/>
        </p:nvSpPr>
        <p:spPr>
          <a:xfrm>
            <a:off x="6009364" y="2079239"/>
            <a:ext cx="2748725" cy="7252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chemeClr val="tx1"/>
                </a:solidFill>
              </a:rPr>
              <a:t>Fonte:</a:t>
            </a:r>
          </a:p>
          <a:p>
            <a:r>
              <a:rPr lang="it-IT" sz="1800" b="1" dirty="0" smtClean="0">
                <a:solidFill>
                  <a:schemeClr val="tx1"/>
                </a:solidFill>
              </a:rPr>
              <a:t>Certificazione Unica</a:t>
            </a:r>
            <a:endParaRPr lang="it-IT" sz="1800" b="1" dirty="0">
              <a:solidFill>
                <a:schemeClr val="tx1"/>
              </a:solidFill>
            </a:endParaRPr>
          </a:p>
        </p:txBody>
      </p:sp>
      <p:sp>
        <p:nvSpPr>
          <p:cNvPr id="22" name="Sottotitolo 2"/>
          <p:cNvSpPr txBox="1">
            <a:spLocks/>
          </p:cNvSpPr>
          <p:nvPr/>
        </p:nvSpPr>
        <p:spPr>
          <a:xfrm>
            <a:off x="5868144" y="3360854"/>
            <a:ext cx="2592288" cy="8735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smtClean="0">
                <a:solidFill>
                  <a:schemeClr val="tx1"/>
                </a:solidFill>
              </a:rPr>
              <a:t>Fonti: </a:t>
            </a:r>
            <a:r>
              <a:rPr lang="it-IT" sz="2400" b="1" dirty="0" smtClean="0">
                <a:solidFill>
                  <a:schemeClr val="tx1"/>
                </a:solidFill>
              </a:rPr>
              <a:t>ASIA Imprese</a:t>
            </a:r>
            <a:r>
              <a:rPr lang="it-IT" sz="2400" dirty="0" smtClean="0">
                <a:solidFill>
                  <a:schemeClr val="tx1"/>
                </a:solidFill>
              </a:rPr>
              <a:t> e </a:t>
            </a:r>
            <a:r>
              <a:rPr lang="it-IT" sz="2400" b="1" dirty="0" smtClean="0">
                <a:solidFill>
                  <a:schemeClr val="tx1"/>
                </a:solidFill>
              </a:rPr>
              <a:t>Frame Territoriale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23" name="Freccia in giù 22"/>
          <p:cNvSpPr/>
          <p:nvPr/>
        </p:nvSpPr>
        <p:spPr>
          <a:xfrm rot="546295">
            <a:off x="3425821" y="1435301"/>
            <a:ext cx="504056" cy="136929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Sottotitolo 2"/>
          <p:cNvSpPr txBox="1">
            <a:spLocks/>
          </p:cNvSpPr>
          <p:nvPr/>
        </p:nvSpPr>
        <p:spPr>
          <a:xfrm>
            <a:off x="1864518" y="1629950"/>
            <a:ext cx="1758227" cy="574914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 anchorCtr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l">
              <a:buAutoNum type="arabicPeriod"/>
            </a:pPr>
            <a:r>
              <a:rPr lang="it-IT" sz="1200" b="1" dirty="0" smtClean="0">
                <a:solidFill>
                  <a:schemeClr val="tx1"/>
                </a:solidFill>
              </a:rPr>
              <a:t>Selezione: </a:t>
            </a:r>
            <a:r>
              <a:rPr lang="it-IT" sz="1200" dirty="0" smtClean="0">
                <a:solidFill>
                  <a:schemeClr val="tx1"/>
                </a:solidFill>
              </a:rPr>
              <a:t>variabili</a:t>
            </a:r>
          </a:p>
          <a:p>
            <a:pPr algn="l"/>
            <a:r>
              <a:rPr lang="it-IT" sz="1200" dirty="0" smtClean="0">
                <a:solidFill>
                  <a:schemeClr val="tx1"/>
                </a:solidFill>
              </a:rPr>
              <a:t>Economiche di impresa</a:t>
            </a: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25" name="Freccia in giù 24"/>
          <p:cNvSpPr/>
          <p:nvPr/>
        </p:nvSpPr>
        <p:spPr>
          <a:xfrm rot="174094">
            <a:off x="3028979" y="4307028"/>
            <a:ext cx="508048" cy="883244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in giù 25"/>
          <p:cNvSpPr/>
          <p:nvPr/>
        </p:nvSpPr>
        <p:spPr>
          <a:xfrm rot="3504108">
            <a:off x="5194411" y="2237661"/>
            <a:ext cx="304814" cy="1303683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Sottotitolo 2"/>
          <p:cNvSpPr txBox="1">
            <a:spLocks/>
          </p:cNvSpPr>
          <p:nvPr/>
        </p:nvSpPr>
        <p:spPr>
          <a:xfrm>
            <a:off x="5274356" y="4414633"/>
            <a:ext cx="3474108" cy="88657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 anchorCtr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200" b="1" dirty="0" smtClean="0">
                <a:solidFill>
                  <a:schemeClr val="tx1"/>
                </a:solidFill>
              </a:rPr>
              <a:t>3. Integrazione:</a:t>
            </a:r>
          </a:p>
          <a:p>
            <a:pPr marL="171450" indent="-171450" algn="l">
              <a:buFontTx/>
              <a:buChar char="-"/>
            </a:pPr>
            <a:r>
              <a:rPr lang="it-IT" sz="1200" dirty="0" smtClean="0">
                <a:solidFill>
                  <a:schemeClr val="tx1"/>
                </a:solidFill>
              </a:rPr>
              <a:t>ulteriori variabili economiche di impresa</a:t>
            </a:r>
          </a:p>
          <a:p>
            <a:pPr marL="171450" indent="-171450" algn="l">
              <a:buFontTx/>
              <a:buChar char="-"/>
            </a:pPr>
            <a:r>
              <a:rPr lang="it-IT" sz="1200" dirty="0">
                <a:solidFill>
                  <a:schemeClr val="tx1"/>
                </a:solidFill>
              </a:rPr>
              <a:t>v</a:t>
            </a:r>
            <a:r>
              <a:rPr lang="it-IT" sz="1200" dirty="0" smtClean="0">
                <a:solidFill>
                  <a:schemeClr val="tx1"/>
                </a:solidFill>
              </a:rPr>
              <a:t>ariabili economiche del committente</a:t>
            </a:r>
          </a:p>
          <a:p>
            <a:pPr marL="171450" indent="-171450" algn="l">
              <a:buFontTx/>
              <a:buChar char="-"/>
            </a:pPr>
            <a:r>
              <a:rPr lang="it-IT" sz="1200" dirty="0">
                <a:solidFill>
                  <a:schemeClr val="tx1"/>
                </a:solidFill>
              </a:rPr>
              <a:t>l</a:t>
            </a:r>
            <a:r>
              <a:rPr lang="it-IT" sz="1200" dirty="0" smtClean="0">
                <a:solidFill>
                  <a:schemeClr val="tx1"/>
                </a:solidFill>
              </a:rPr>
              <a:t>ocalizzazione territoriale</a:t>
            </a:r>
          </a:p>
          <a:p>
            <a:pPr marL="171450" indent="-171450" algn="l">
              <a:buFontTx/>
              <a:buChar char="-"/>
            </a:pPr>
            <a:r>
              <a:rPr lang="it-IT" sz="1200" dirty="0">
                <a:solidFill>
                  <a:schemeClr val="tx1"/>
                </a:solidFill>
              </a:rPr>
              <a:t>v</a:t>
            </a:r>
            <a:r>
              <a:rPr lang="it-IT" sz="1200" dirty="0" smtClean="0">
                <a:solidFill>
                  <a:schemeClr val="tx1"/>
                </a:solidFill>
              </a:rPr>
              <a:t>ariabili demo-sociali per imprese individuali</a:t>
            </a: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28" name="Sottotitolo 2"/>
          <p:cNvSpPr txBox="1">
            <a:spLocks/>
          </p:cNvSpPr>
          <p:nvPr/>
        </p:nvSpPr>
        <p:spPr>
          <a:xfrm>
            <a:off x="4375226" y="1956697"/>
            <a:ext cx="1944216" cy="67059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 anchorCtr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200" b="1" dirty="0" smtClean="0">
                <a:solidFill>
                  <a:schemeClr val="tx1"/>
                </a:solidFill>
              </a:rPr>
              <a:t>2. Integrazione :</a:t>
            </a:r>
          </a:p>
          <a:p>
            <a:pPr marL="171450" indent="-171450" algn="l">
              <a:buFontTx/>
              <a:buChar char="-"/>
            </a:pPr>
            <a:r>
              <a:rPr lang="it-IT" sz="1200" dirty="0" smtClean="0">
                <a:solidFill>
                  <a:schemeClr val="tx1"/>
                </a:solidFill>
              </a:rPr>
              <a:t>eventuali committenti</a:t>
            </a:r>
          </a:p>
          <a:p>
            <a:pPr marL="171450" indent="-171450" algn="l">
              <a:buFontTx/>
              <a:buChar char="-"/>
            </a:pPr>
            <a:r>
              <a:rPr lang="it-IT" sz="1200" dirty="0">
                <a:solidFill>
                  <a:schemeClr val="tx1"/>
                </a:solidFill>
              </a:rPr>
              <a:t>r</a:t>
            </a:r>
            <a:r>
              <a:rPr lang="it-IT" sz="1200" dirty="0" smtClean="0">
                <a:solidFill>
                  <a:schemeClr val="tx1"/>
                </a:solidFill>
              </a:rPr>
              <a:t>eddito percepito dai committenti</a:t>
            </a: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29" name="Freccia in giù 28"/>
          <p:cNvSpPr/>
          <p:nvPr/>
        </p:nvSpPr>
        <p:spPr>
          <a:xfrm rot="5750700">
            <a:off x="5088652" y="3178854"/>
            <a:ext cx="304814" cy="1053325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Sottotitolo 2"/>
          <p:cNvSpPr txBox="1">
            <a:spLocks/>
          </p:cNvSpPr>
          <p:nvPr/>
        </p:nvSpPr>
        <p:spPr>
          <a:xfrm>
            <a:off x="1102660" y="4242750"/>
            <a:ext cx="2081938" cy="91444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 anchorCtr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200" b="1" dirty="0" smtClean="0">
                <a:solidFill>
                  <a:schemeClr val="tx1"/>
                </a:solidFill>
              </a:rPr>
              <a:t>4. Selezione:</a:t>
            </a:r>
          </a:p>
          <a:p>
            <a:pPr marL="171450" indent="-171450" algn="l">
              <a:buFontTx/>
              <a:buChar char="-"/>
            </a:pPr>
            <a:r>
              <a:rPr lang="it-IT" sz="1200" dirty="0" smtClean="0">
                <a:solidFill>
                  <a:schemeClr val="tx1"/>
                </a:solidFill>
              </a:rPr>
              <a:t>committente principale e sue caratteristiche economiche</a:t>
            </a:r>
          </a:p>
          <a:p>
            <a:pPr marL="171450" indent="-171450" algn="l">
              <a:buFontTx/>
              <a:buChar char="-"/>
            </a:pPr>
            <a:r>
              <a:rPr lang="it-IT" sz="1200" dirty="0" smtClean="0">
                <a:solidFill>
                  <a:schemeClr val="tx1"/>
                </a:solidFill>
              </a:rPr>
              <a:t>variabili di sintesi su tutti i committenti</a:t>
            </a:r>
          </a:p>
          <a:p>
            <a:pPr marL="171450" indent="-171450" algn="l">
              <a:buFontTx/>
              <a:buChar char="-"/>
            </a:pP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31" name="Sottotitolo 2"/>
          <p:cNvSpPr txBox="1">
            <a:spLocks/>
          </p:cNvSpPr>
          <p:nvPr/>
        </p:nvSpPr>
        <p:spPr>
          <a:xfrm>
            <a:off x="5344675" y="5447089"/>
            <a:ext cx="3099758" cy="67059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200" b="1" dirty="0" smtClean="0">
                <a:solidFill>
                  <a:schemeClr val="tx1"/>
                </a:solidFill>
              </a:rPr>
              <a:t>5. Misura:</a:t>
            </a:r>
            <a:r>
              <a:rPr lang="it-IT" sz="1200" dirty="0" smtClean="0">
                <a:solidFill>
                  <a:schemeClr val="tx1"/>
                </a:solidFill>
              </a:rPr>
              <a:t> livello di dipendenza economica e ampiezza della rete commerciale</a:t>
            </a:r>
          </a:p>
        </p:txBody>
      </p:sp>
      <p:sp>
        <p:nvSpPr>
          <p:cNvPr id="32" name="Ovale 31"/>
          <p:cNvSpPr/>
          <p:nvPr/>
        </p:nvSpPr>
        <p:spPr>
          <a:xfrm>
            <a:off x="1102660" y="2905827"/>
            <a:ext cx="3580165" cy="108680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4</a:t>
            </a:r>
            <a:r>
              <a:rPr lang="it-IT" b="1" dirty="0" smtClean="0">
                <a:solidFill>
                  <a:schemeClr val="tx1"/>
                </a:solidFill>
              </a:rPr>
              <a:t>,4 </a:t>
            </a:r>
            <a:r>
              <a:rPr lang="it-IT" b="1" dirty="0">
                <a:solidFill>
                  <a:schemeClr val="tx1"/>
                </a:solidFill>
              </a:rPr>
              <a:t>milioni di imprese</a:t>
            </a:r>
            <a:r>
              <a:rPr lang="it-IT" dirty="0">
                <a:solidFill>
                  <a:schemeClr val="tx1"/>
                </a:solidFill>
              </a:rPr>
              <a:t>, di cui </a:t>
            </a:r>
            <a:r>
              <a:rPr lang="it-IT" dirty="0" smtClean="0">
                <a:solidFill>
                  <a:schemeClr val="tx1"/>
                </a:solidFill>
              </a:rPr>
              <a:t>2,8 individuali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3" name="Ovale 32"/>
          <p:cNvSpPr/>
          <p:nvPr/>
        </p:nvSpPr>
        <p:spPr>
          <a:xfrm>
            <a:off x="619125" y="5431464"/>
            <a:ext cx="4727693" cy="71892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>
                <a:solidFill>
                  <a:schemeClr val="tx1"/>
                </a:solidFill>
              </a:rPr>
              <a:t>Dataset</a:t>
            </a:r>
            <a:r>
              <a:rPr lang="it-IT" sz="1600" dirty="0">
                <a:solidFill>
                  <a:schemeClr val="tx1"/>
                </a:solidFill>
              </a:rPr>
              <a:t> per l’analisi della </a:t>
            </a:r>
            <a:r>
              <a:rPr lang="it-IT" sz="1600" dirty="0" smtClean="0">
                <a:solidFill>
                  <a:schemeClr val="tx1"/>
                </a:solidFill>
              </a:rPr>
              <a:t>struttura d’impresa e della </a:t>
            </a:r>
            <a:r>
              <a:rPr lang="it-IT" sz="1600" i="1" dirty="0" smtClean="0">
                <a:solidFill>
                  <a:schemeClr val="tx1"/>
                </a:solidFill>
              </a:rPr>
              <a:t>network</a:t>
            </a:r>
            <a:endParaRPr lang="it-IT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33775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4" y="6350"/>
            <a:ext cx="806132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Risultati – Valore </a:t>
            </a:r>
            <a:r>
              <a:rPr lang="it-IT" sz="2000" b="1" dirty="0">
                <a:solidFill>
                  <a:schemeClr val="bg1"/>
                </a:solidFill>
                <a:latin typeface="+mn-lt"/>
              </a:rPr>
              <a:t>aggiunto medio per </a:t>
            </a: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addetto</a:t>
            </a:r>
            <a:endParaRPr lang="it-IT" sz="2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74" y="1226569"/>
            <a:ext cx="8822876" cy="4378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1011163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38813</TotalTime>
  <Words>1114</Words>
  <Application>Microsoft Macintosh PowerPoint</Application>
  <PresentationFormat>Presentazione su schermo (4:3)</PresentationFormat>
  <Paragraphs>228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copertina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Stefano De Santis</cp:lastModifiedBy>
  <cp:revision>1255</cp:revision>
  <cp:lastPrinted>2016-11-15T17:16:20Z</cp:lastPrinted>
  <dcterms:created xsi:type="dcterms:W3CDTF">2012-12-11T11:00:35Z</dcterms:created>
  <dcterms:modified xsi:type="dcterms:W3CDTF">2018-09-18T08:36:23Z</dcterms:modified>
</cp:coreProperties>
</file>