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379" r:id="rId2"/>
    <p:sldId id="391" r:id="rId3"/>
    <p:sldId id="497" r:id="rId4"/>
    <p:sldId id="496" r:id="rId5"/>
    <p:sldId id="499" r:id="rId6"/>
    <p:sldId id="527" r:id="rId7"/>
    <p:sldId id="529" r:id="rId8"/>
    <p:sldId id="528" r:id="rId9"/>
    <p:sldId id="500" r:id="rId10"/>
    <p:sldId id="502" r:id="rId11"/>
    <p:sldId id="503" r:id="rId12"/>
    <p:sldId id="530" r:id="rId13"/>
    <p:sldId id="533" r:id="rId14"/>
    <p:sldId id="531" r:id="rId15"/>
    <p:sldId id="534" r:id="rId16"/>
    <p:sldId id="535" r:id="rId17"/>
    <p:sldId id="536" r:id="rId18"/>
    <p:sldId id="532" r:id="rId19"/>
    <p:sldId id="513" r:id="rId20"/>
  </p:sldIdLst>
  <p:sldSz cx="9144000" cy="6858000" type="screen4x3"/>
  <p:notesSz cx="6669088" cy="9926638"/>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os="5759">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una Tabanella"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7099CA"/>
    <a:srgbClr val="E06A6A"/>
    <a:srgbClr val="BF622F"/>
    <a:srgbClr val="505150"/>
    <a:srgbClr val="00FF00"/>
    <a:srgbClr val="7F14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5" autoAdjust="0"/>
    <p:restoredTop sz="47692" autoAdjust="0"/>
  </p:normalViewPr>
  <p:slideViewPr>
    <p:cSldViewPr snapToGrid="0" snapToObjects="1" showGuides="1">
      <p:cViewPr varScale="1">
        <p:scale>
          <a:sx n="116" d="100"/>
          <a:sy n="116" d="100"/>
        </p:scale>
        <p:origin x="1446" y="108"/>
      </p:cViewPr>
      <p:guideLst>
        <p:guide orient="horz"/>
        <p:guide pos="575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76" d="100"/>
          <a:sy n="76" d="100"/>
        </p:scale>
        <p:origin x="-3312" y="-90"/>
      </p:cViewPr>
      <p:guideLst>
        <p:guide orient="horz" pos="3126"/>
        <p:guide pos="210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77BA2C7F-9050-48DB-8C67-D59C34EE030B}" type="datetimeFigureOut">
              <a:rPr lang="it-IT" smtClean="0"/>
              <a:t>28/09/2018</a:t>
            </a:fld>
            <a:endParaRPr lang="it-IT"/>
          </a:p>
        </p:txBody>
      </p:sp>
      <p:sp>
        <p:nvSpPr>
          <p:cNvPr id="4" name="Segnaposto piè di pagina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064F1F47-1A7D-4EAF-A6F2-BF778E91C6BA}" type="slidenum">
              <a:rPr lang="it-IT" smtClean="0"/>
              <a:t>‹N›</a:t>
            </a:fld>
            <a:endParaRPr lang="it-IT"/>
          </a:p>
        </p:txBody>
      </p:sp>
    </p:spTree>
    <p:extLst>
      <p:ext uri="{BB962C8B-B14F-4D97-AF65-F5344CB8AC3E}">
        <p14:creationId xmlns:p14="http://schemas.microsoft.com/office/powerpoint/2010/main" val="16300871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89250" cy="49665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778250" y="0"/>
            <a:ext cx="2889250" cy="496652"/>
          </a:xfrm>
          <a:prstGeom prst="rect">
            <a:avLst/>
          </a:prstGeom>
        </p:spPr>
        <p:txBody>
          <a:bodyPr vert="horz" lIns="91440" tIns="45720" rIns="91440" bIns="45720" rtlCol="0"/>
          <a:lstStyle>
            <a:lvl1pPr algn="r">
              <a:defRPr sz="1200"/>
            </a:lvl1pPr>
          </a:lstStyle>
          <a:p>
            <a:fld id="{D22ED2D4-DDAD-4CBF-A659-EC1A844BF8BD}" type="datetimeFigureOut">
              <a:rPr lang="it-IT" smtClean="0"/>
              <a:t>28/09/2018</a:t>
            </a:fld>
            <a:endParaRPr lang="it-IT"/>
          </a:p>
        </p:txBody>
      </p:sp>
      <p:sp>
        <p:nvSpPr>
          <p:cNvPr id="4" name="Segnaposto immagine diapositiva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66750" y="4715793"/>
            <a:ext cx="5335588" cy="4466667"/>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28390"/>
            <a:ext cx="2889250" cy="496652"/>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778250" y="9428390"/>
            <a:ext cx="2889250" cy="496652"/>
          </a:xfrm>
          <a:prstGeom prst="rect">
            <a:avLst/>
          </a:prstGeom>
        </p:spPr>
        <p:txBody>
          <a:bodyPr vert="horz" lIns="91440" tIns="45720" rIns="91440" bIns="45720" rtlCol="0" anchor="b"/>
          <a:lstStyle>
            <a:lvl1pPr algn="r">
              <a:defRPr sz="1200"/>
            </a:lvl1pPr>
          </a:lstStyle>
          <a:p>
            <a:fld id="{D4E7FCDB-A77A-48D1-8713-D10982F84E73}" type="slidenum">
              <a:rPr lang="it-IT" smtClean="0"/>
              <a:t>‹N›</a:t>
            </a:fld>
            <a:endParaRPr lang="it-IT"/>
          </a:p>
        </p:txBody>
      </p:sp>
    </p:spTree>
    <p:extLst>
      <p:ext uri="{BB962C8B-B14F-4D97-AF65-F5344CB8AC3E}">
        <p14:creationId xmlns:p14="http://schemas.microsoft.com/office/powerpoint/2010/main" val="94959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4E7FCDB-A77A-48D1-8713-D10982F84E73}" type="slidenum">
              <a:rPr lang="it-IT" smtClean="0"/>
              <a:t>1</a:t>
            </a:fld>
            <a:endParaRPr lang="it-IT"/>
          </a:p>
        </p:txBody>
      </p:sp>
    </p:spTree>
    <p:extLst>
      <p:ext uri="{BB962C8B-B14F-4D97-AF65-F5344CB8AC3E}">
        <p14:creationId xmlns:p14="http://schemas.microsoft.com/office/powerpoint/2010/main" val="3684096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B6BEEEFF-92EA-41B1-8209-62BA1DE61B2F}" type="datetime1">
              <a:rPr lang="it-IT" smtClean="0"/>
              <a:t>28/09/2018</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t>‹N›</a:t>
            </a:fld>
            <a:endParaRPr lang="it-IT"/>
          </a:p>
        </p:txBody>
      </p:sp>
    </p:spTree>
    <p:extLst>
      <p:ext uri="{BB962C8B-B14F-4D97-AF65-F5344CB8AC3E}">
        <p14:creationId xmlns:p14="http://schemas.microsoft.com/office/powerpoint/2010/main" val="3188729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DE2B304A-02C7-4966-A130-9E49BA48158D}" type="datetime1">
              <a:rPr lang="it-IT" smtClean="0"/>
              <a:t>28/09/2018</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t>‹N›</a:t>
            </a:fld>
            <a:endParaRPr lang="it-IT"/>
          </a:p>
        </p:txBody>
      </p:sp>
    </p:spTree>
    <p:extLst>
      <p:ext uri="{BB962C8B-B14F-4D97-AF65-F5344CB8AC3E}">
        <p14:creationId xmlns:p14="http://schemas.microsoft.com/office/powerpoint/2010/main" val="2663530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FA667FE8-23D9-4ACD-87D7-AE055F90FDC3}" type="datetime1">
              <a:rPr lang="it-IT" smtClean="0"/>
              <a:t>28/09/2018</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t>‹N›</a:t>
            </a:fld>
            <a:endParaRPr lang="it-IT"/>
          </a:p>
        </p:txBody>
      </p:sp>
    </p:spTree>
    <p:extLst>
      <p:ext uri="{BB962C8B-B14F-4D97-AF65-F5344CB8AC3E}">
        <p14:creationId xmlns:p14="http://schemas.microsoft.com/office/powerpoint/2010/main" val="2544814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B5FE7837-3165-42C2-B7DE-8649333BA5EB}" type="datetime1">
              <a:rPr lang="it-IT" smtClean="0"/>
              <a:t>28/09/2018</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t>‹N›</a:t>
            </a:fld>
            <a:endParaRPr lang="it-IT"/>
          </a:p>
        </p:txBody>
      </p:sp>
    </p:spTree>
    <p:extLst>
      <p:ext uri="{BB962C8B-B14F-4D97-AF65-F5344CB8AC3E}">
        <p14:creationId xmlns:p14="http://schemas.microsoft.com/office/powerpoint/2010/main" val="405287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F91442FB-BAA7-4112-9C27-EEE75361DB58}" type="datetime1">
              <a:rPr lang="it-IT" smtClean="0"/>
              <a:t>28/09/2018</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t>‹N›</a:t>
            </a:fld>
            <a:endParaRPr lang="it-IT"/>
          </a:p>
        </p:txBody>
      </p:sp>
    </p:spTree>
    <p:extLst>
      <p:ext uri="{BB962C8B-B14F-4D97-AF65-F5344CB8AC3E}">
        <p14:creationId xmlns:p14="http://schemas.microsoft.com/office/powerpoint/2010/main" val="890210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4DB11A4B-5AB5-4580-A4B3-DF13E1DB532A}" type="datetime1">
              <a:rPr lang="it-IT" smtClean="0"/>
              <a:t>28/09/2018</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t>‹N›</a:t>
            </a:fld>
            <a:endParaRPr lang="it-IT"/>
          </a:p>
        </p:txBody>
      </p:sp>
    </p:spTree>
    <p:extLst>
      <p:ext uri="{BB962C8B-B14F-4D97-AF65-F5344CB8AC3E}">
        <p14:creationId xmlns:p14="http://schemas.microsoft.com/office/powerpoint/2010/main" val="2542799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a:xfrm>
            <a:off x="457200" y="6356350"/>
            <a:ext cx="2133600" cy="365125"/>
          </a:xfrm>
          <a:prstGeom prst="rect">
            <a:avLst/>
          </a:prstGeom>
        </p:spPr>
        <p:txBody>
          <a:bodyPr/>
          <a:lstStyle/>
          <a:p>
            <a:fld id="{B2BAABE7-F696-4751-812E-984C9073578A}" type="datetime1">
              <a:rPr lang="it-IT" smtClean="0"/>
              <a:t>28/09/2018</a:t>
            </a:fld>
            <a:endParaRPr lang="it-IT"/>
          </a:p>
        </p:txBody>
      </p:sp>
      <p:sp>
        <p:nvSpPr>
          <p:cNvPr id="8" name="Segnaposto piè di pagina 7"/>
          <p:cNvSpPr>
            <a:spLocks noGrp="1"/>
          </p:cNvSpPr>
          <p:nvPr>
            <p:ph type="ftr" sz="quarter" idx="11"/>
          </p:nvPr>
        </p:nvSpPr>
        <p:spPr>
          <a:xfrm>
            <a:off x="3124200" y="6356350"/>
            <a:ext cx="2895600" cy="365125"/>
          </a:xfrm>
          <a:prstGeom prst="rect">
            <a:avLst/>
          </a:prstGeom>
        </p:spPr>
        <p:txBody>
          <a:bodyPr/>
          <a:lstStyle/>
          <a:p>
            <a:endParaRPr lang="it-IT"/>
          </a:p>
        </p:txBody>
      </p:sp>
      <p:sp>
        <p:nvSpPr>
          <p:cNvPr id="9" name="Segnaposto numero diapositiva 8"/>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t>‹N›</a:t>
            </a:fld>
            <a:endParaRPr lang="it-IT"/>
          </a:p>
        </p:txBody>
      </p:sp>
    </p:spTree>
    <p:extLst>
      <p:ext uri="{BB962C8B-B14F-4D97-AF65-F5344CB8AC3E}">
        <p14:creationId xmlns:p14="http://schemas.microsoft.com/office/powerpoint/2010/main" val="442874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data 2"/>
          <p:cNvSpPr>
            <a:spLocks noGrp="1"/>
          </p:cNvSpPr>
          <p:nvPr>
            <p:ph type="dt" sz="half" idx="10"/>
          </p:nvPr>
        </p:nvSpPr>
        <p:spPr>
          <a:xfrm>
            <a:off x="457200" y="6356350"/>
            <a:ext cx="2133600" cy="365125"/>
          </a:xfrm>
          <a:prstGeom prst="rect">
            <a:avLst/>
          </a:prstGeom>
        </p:spPr>
        <p:txBody>
          <a:bodyPr/>
          <a:lstStyle/>
          <a:p>
            <a:fld id="{7476AD19-7E42-485F-BC51-B8F5108EF669}" type="datetime1">
              <a:rPr lang="it-IT" smtClean="0"/>
              <a:t>28/09/2018</a:t>
            </a:fld>
            <a:endParaRPr lang="it-IT"/>
          </a:p>
        </p:txBody>
      </p:sp>
      <p:sp>
        <p:nvSpPr>
          <p:cNvPr id="4" name="Segnaposto piè di pagina 3"/>
          <p:cNvSpPr>
            <a:spLocks noGrp="1"/>
          </p:cNvSpPr>
          <p:nvPr>
            <p:ph type="ftr" sz="quarter" idx="11"/>
          </p:nvPr>
        </p:nvSpPr>
        <p:spPr>
          <a:xfrm>
            <a:off x="3124200" y="6356350"/>
            <a:ext cx="2895600" cy="365125"/>
          </a:xfrm>
          <a:prstGeom prst="rect">
            <a:avLst/>
          </a:prstGeom>
        </p:spPr>
        <p:txBody>
          <a:bodyPr/>
          <a:lstStyle/>
          <a:p>
            <a:endParaRPr lang="it-IT"/>
          </a:p>
        </p:txBody>
      </p:sp>
      <p:sp>
        <p:nvSpPr>
          <p:cNvPr id="5" name="Segnaposto numero diapositiva 4"/>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t>‹N›</a:t>
            </a:fld>
            <a:endParaRPr lang="it-IT"/>
          </a:p>
        </p:txBody>
      </p:sp>
    </p:spTree>
    <p:extLst>
      <p:ext uri="{BB962C8B-B14F-4D97-AF65-F5344CB8AC3E}">
        <p14:creationId xmlns:p14="http://schemas.microsoft.com/office/powerpoint/2010/main" val="3524136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p>
            <a:fld id="{121E2CB2-A0E4-4F97-84B9-A0F9642F26ED}" type="datetime1">
              <a:rPr lang="it-IT" smtClean="0"/>
              <a:t>28/09/2018</a:t>
            </a:fld>
            <a:endParaRPr lang="it-IT"/>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p>
            <a:endParaRPr lang="it-IT"/>
          </a:p>
        </p:txBody>
      </p:sp>
      <p:sp>
        <p:nvSpPr>
          <p:cNvPr id="4" name="Segnaposto numero diapositiva 3"/>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t>‹N›</a:t>
            </a:fld>
            <a:endParaRPr lang="it-IT"/>
          </a:p>
        </p:txBody>
      </p:sp>
    </p:spTree>
    <p:extLst>
      <p:ext uri="{BB962C8B-B14F-4D97-AF65-F5344CB8AC3E}">
        <p14:creationId xmlns:p14="http://schemas.microsoft.com/office/powerpoint/2010/main" val="1446449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C4A91107-AA7F-4A0E-B135-13B061A93771}" type="datetime1">
              <a:rPr lang="it-IT" smtClean="0"/>
              <a:t>28/09/2018</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t>‹N›</a:t>
            </a:fld>
            <a:endParaRPr lang="it-IT"/>
          </a:p>
        </p:txBody>
      </p:sp>
    </p:spTree>
    <p:extLst>
      <p:ext uri="{BB962C8B-B14F-4D97-AF65-F5344CB8AC3E}">
        <p14:creationId xmlns:p14="http://schemas.microsoft.com/office/powerpoint/2010/main" val="4145275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C2EA5EC5-137E-4C4C-B9F3-B4AB2569D222}" type="datetime1">
              <a:rPr lang="it-IT" smtClean="0"/>
              <a:t>28/09/2018</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t>‹N›</a:t>
            </a:fld>
            <a:endParaRPr lang="it-IT"/>
          </a:p>
        </p:txBody>
      </p:sp>
    </p:spTree>
    <p:extLst>
      <p:ext uri="{BB962C8B-B14F-4D97-AF65-F5344CB8AC3E}">
        <p14:creationId xmlns:p14="http://schemas.microsoft.com/office/powerpoint/2010/main" val="1004873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7"/>
          <p:cNvSpPr/>
          <p:nvPr/>
        </p:nvSpPr>
        <p:spPr>
          <a:xfrm>
            <a:off x="777875" y="0"/>
            <a:ext cx="7543800" cy="381000"/>
          </a:xfrm>
          <a:prstGeom prst="rect">
            <a:avLst/>
          </a:prstGeom>
          <a:solidFill>
            <a:srgbClr val="7F1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28" charset="0"/>
              <a:buNone/>
              <a:defRPr/>
            </a:pPr>
            <a:endParaRPr lang="en-US"/>
          </a:p>
        </p:txBody>
      </p:sp>
      <p:cxnSp>
        <p:nvCxnSpPr>
          <p:cNvPr id="9" name="Connettore 1 8"/>
          <p:cNvCxnSpPr/>
          <p:nvPr/>
        </p:nvCxnSpPr>
        <p:spPr>
          <a:xfrm>
            <a:off x="777875" y="6254519"/>
            <a:ext cx="7543800" cy="0"/>
          </a:xfrm>
          <a:prstGeom prst="line">
            <a:avLst/>
          </a:prstGeom>
          <a:ln>
            <a:solidFill>
              <a:srgbClr val="7F142A"/>
            </a:solidFill>
          </a:ln>
          <a:effectLst/>
        </p:spPr>
        <p:style>
          <a:lnRef idx="2">
            <a:schemeClr val="accent1"/>
          </a:lnRef>
          <a:fillRef idx="0">
            <a:schemeClr val="accent1"/>
          </a:fillRef>
          <a:effectRef idx="1">
            <a:schemeClr val="accent1"/>
          </a:effectRef>
          <a:fontRef idx="minor">
            <a:schemeClr val="tx1"/>
          </a:fontRef>
        </p:style>
      </p:cxnSp>
      <p:pic>
        <p:nvPicPr>
          <p:cNvPr id="11" name="Immagine 10" descr="marchio 2.jp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7558379" y="6346121"/>
            <a:ext cx="806786" cy="335805"/>
          </a:xfrm>
          <a:prstGeom prst="rect">
            <a:avLst/>
          </a:prstGeom>
        </p:spPr>
      </p:pic>
    </p:spTree>
    <p:extLst>
      <p:ext uri="{BB962C8B-B14F-4D97-AF65-F5344CB8AC3E}">
        <p14:creationId xmlns:p14="http://schemas.microsoft.com/office/powerpoint/2010/main" val="2502975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31354" y="3692963"/>
            <a:ext cx="8703326" cy="2523768"/>
          </a:xfrm>
          <a:prstGeom prst="rect">
            <a:avLst/>
          </a:prstGeom>
          <a:noFill/>
        </p:spPr>
        <p:txBody>
          <a:bodyPr wrap="square" rtlCol="0">
            <a:spAutoFit/>
          </a:bodyPr>
          <a:lstStyle/>
          <a:p>
            <a:r>
              <a:rPr lang="it-IT" sz="2000" dirty="0" smtClean="0"/>
              <a:t>Stefano </a:t>
            </a:r>
            <a:r>
              <a:rPr lang="it-IT" sz="2000" dirty="0"/>
              <a:t>Costa, </a:t>
            </a:r>
            <a:r>
              <a:rPr lang="it-IT" sz="2000" dirty="0">
                <a:solidFill>
                  <a:srgbClr val="FF0000"/>
                </a:solidFill>
              </a:rPr>
              <a:t>Stefano De </a:t>
            </a:r>
            <a:r>
              <a:rPr lang="it-IT" sz="2000" dirty="0" err="1">
                <a:solidFill>
                  <a:srgbClr val="FF0000"/>
                </a:solidFill>
              </a:rPr>
              <a:t>Santis</a:t>
            </a:r>
            <a:r>
              <a:rPr lang="it-IT" sz="2000" dirty="0"/>
              <a:t>, </a:t>
            </a:r>
            <a:endParaRPr lang="it-IT" sz="2000" dirty="0" smtClean="0"/>
          </a:p>
          <a:p>
            <a:r>
              <a:rPr lang="it-IT" sz="2000" dirty="0" smtClean="0"/>
              <a:t>Alessandra </a:t>
            </a:r>
            <a:r>
              <a:rPr lang="it-IT" sz="2000" dirty="0"/>
              <a:t>Nurra, </a:t>
            </a:r>
            <a:r>
              <a:rPr lang="it-IT" sz="2000" dirty="0">
                <a:solidFill>
                  <a:srgbClr val="FF0000"/>
                </a:solidFill>
              </a:rPr>
              <a:t>Sergio </a:t>
            </a:r>
            <a:r>
              <a:rPr lang="it-IT" sz="2000" dirty="0" err="1">
                <a:solidFill>
                  <a:srgbClr val="FF0000"/>
                </a:solidFill>
              </a:rPr>
              <a:t>Salamone</a:t>
            </a:r>
            <a:r>
              <a:rPr lang="it-IT" sz="2000" dirty="0"/>
              <a:t>, </a:t>
            </a:r>
            <a:endParaRPr lang="it-IT" sz="2000" dirty="0" smtClean="0"/>
          </a:p>
          <a:p>
            <a:r>
              <a:rPr lang="it-IT" sz="2000" dirty="0" smtClean="0"/>
              <a:t>Claudio Vicarelli</a:t>
            </a:r>
          </a:p>
          <a:p>
            <a:r>
              <a:rPr lang="it-IT" sz="2000" b="1" dirty="0" smtClean="0">
                <a:latin typeface="Trebuchet MS" panose="020B0603020202020204" pitchFamily="34" charset="0"/>
                <a:cs typeface="Calibri" panose="020F0502020204030204" pitchFamily="34" charset="0"/>
              </a:rPr>
              <a:t>ISTAT </a:t>
            </a:r>
            <a:endParaRPr lang="en-US" sz="2000" b="1" i="1" dirty="0" smtClean="0">
              <a:latin typeface="Trebuchet MS" panose="020B0603020202020204" pitchFamily="34" charset="0"/>
              <a:cs typeface="Calibri" panose="020F0502020204030204" pitchFamily="34" charset="0"/>
            </a:endParaRPr>
          </a:p>
          <a:p>
            <a:pPr algn="ctr"/>
            <a:endParaRPr lang="en-US" sz="2400" b="1" i="1" dirty="0" smtClean="0">
              <a:latin typeface="Trebuchet MS" panose="020B0603020202020204" pitchFamily="34" charset="0"/>
              <a:cs typeface="Calibri" panose="020F0502020204030204" pitchFamily="34" charset="0"/>
            </a:endParaRPr>
          </a:p>
          <a:p>
            <a:pPr algn="ctr"/>
            <a:endParaRPr lang="en-US" b="1" i="1" dirty="0">
              <a:latin typeface="Trebuchet MS" panose="020B0603020202020204" pitchFamily="34" charset="0"/>
            </a:endParaRPr>
          </a:p>
          <a:p>
            <a:pPr algn="ctr"/>
            <a:r>
              <a:rPr lang="it-IT" dirty="0" err="1"/>
              <a:t>AISRe</a:t>
            </a:r>
            <a:r>
              <a:rPr lang="it-IT" dirty="0"/>
              <a:t>, XXXIX Conferenza scientifica annuale Bolzano (BZ), </a:t>
            </a:r>
            <a:endParaRPr lang="it-IT" dirty="0" smtClean="0"/>
          </a:p>
          <a:p>
            <a:pPr algn="ctr"/>
            <a:r>
              <a:rPr lang="it-IT" dirty="0" smtClean="0"/>
              <a:t>17-19 </a:t>
            </a:r>
            <a:r>
              <a:rPr lang="it-IT" dirty="0"/>
              <a:t>Settembre 2018</a:t>
            </a:r>
            <a:endParaRPr lang="en-US" i="1" dirty="0">
              <a:latin typeface="Trebuchet MS" panose="020B0603020202020204" pitchFamily="34" charset="0"/>
              <a:cs typeface="Calibri" panose="020F0502020204030204" pitchFamily="34" charset="0"/>
            </a:endParaRPr>
          </a:p>
        </p:txBody>
      </p:sp>
      <p:sp>
        <p:nvSpPr>
          <p:cNvPr id="3" name="Rettangolo 2"/>
          <p:cNvSpPr/>
          <p:nvPr/>
        </p:nvSpPr>
        <p:spPr>
          <a:xfrm>
            <a:off x="122021" y="474945"/>
            <a:ext cx="8703329" cy="2569934"/>
          </a:xfrm>
          <a:prstGeom prst="rect">
            <a:avLst/>
          </a:prstGeom>
        </p:spPr>
        <p:txBody>
          <a:bodyPr wrap="square">
            <a:spAutoFit/>
          </a:bodyPr>
          <a:lstStyle/>
          <a:p>
            <a:r>
              <a:rPr lang="it-IT" sz="2700" b="1" dirty="0">
                <a:solidFill>
                  <a:srgbClr val="C00000"/>
                </a:solidFill>
                <a:latin typeface="Trebuchet MS" panose="020B0603020202020204" pitchFamily="34" charset="0"/>
                <a:cs typeface="Calibri" panose="020F0502020204030204" pitchFamily="34" charset="0"/>
              </a:rPr>
              <a:t>Indifferenza, sensibilità, compiutezza: una mappa della propensione alla trasformazione digitale nel sistema produttivo </a:t>
            </a:r>
            <a:r>
              <a:rPr lang="it-IT" sz="2700" b="1" dirty="0" smtClean="0">
                <a:solidFill>
                  <a:srgbClr val="C00000"/>
                </a:solidFill>
                <a:latin typeface="Trebuchet MS" panose="020B0603020202020204" pitchFamily="34" charset="0"/>
                <a:cs typeface="Calibri" panose="020F0502020204030204" pitchFamily="34" charset="0"/>
              </a:rPr>
              <a:t>italiano</a:t>
            </a:r>
          </a:p>
          <a:p>
            <a:endParaRPr lang="it-IT" sz="800" b="1" dirty="0">
              <a:solidFill>
                <a:srgbClr val="C00000"/>
              </a:solidFill>
              <a:latin typeface="Trebuchet MS" panose="020B0603020202020204" pitchFamily="34" charset="0"/>
              <a:cs typeface="Calibri" panose="020F0502020204030204" pitchFamily="34" charset="0"/>
            </a:endParaRPr>
          </a:p>
          <a:p>
            <a:r>
              <a:rPr lang="en-US" sz="2400" b="1" dirty="0">
                <a:solidFill>
                  <a:srgbClr val="C00000"/>
                </a:solidFill>
                <a:latin typeface="Trebuchet MS" panose="020B0603020202020204" pitchFamily="34" charset="0"/>
                <a:cs typeface="Calibri" panose="020F0502020204030204" pitchFamily="34" charset="0"/>
              </a:rPr>
              <a:t>Indifference, sensitivity, completeness: a map of the propensity to digital transformation in the Italian production system</a:t>
            </a:r>
          </a:p>
        </p:txBody>
      </p:sp>
    </p:spTree>
    <p:extLst>
      <p:ext uri="{BB962C8B-B14F-4D97-AF65-F5344CB8AC3E}">
        <p14:creationId xmlns:p14="http://schemas.microsoft.com/office/powerpoint/2010/main" val="9270205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E0C751B5-631A-9242-B635-C18491BE6C62}" type="slidenum">
              <a:rPr lang="it-IT" smtClean="0"/>
              <a:t>10</a:t>
            </a:fld>
            <a:endParaRPr lang="it-IT"/>
          </a:p>
        </p:txBody>
      </p:sp>
      <p:sp>
        <p:nvSpPr>
          <p:cNvPr id="10" name="Rettangolo 9"/>
          <p:cNvSpPr/>
          <p:nvPr/>
        </p:nvSpPr>
        <p:spPr>
          <a:xfrm>
            <a:off x="352212" y="3661642"/>
            <a:ext cx="8284514" cy="276999"/>
          </a:xfrm>
          <a:prstGeom prst="rect">
            <a:avLst/>
          </a:prstGeom>
        </p:spPr>
        <p:txBody>
          <a:bodyPr wrap="square">
            <a:spAutoFit/>
          </a:bodyPr>
          <a:lstStyle/>
          <a:p>
            <a:r>
              <a:rPr lang="en-US" sz="1200" b="1" dirty="0" smtClean="0">
                <a:latin typeface="Trebuchet MS" panose="020B0603020202020204" pitchFamily="34" charset="0"/>
              </a:rPr>
              <a:t>Profiles of the propensity to digital transformation  2017</a:t>
            </a:r>
            <a:r>
              <a:rPr lang="en-US" sz="1200" dirty="0" smtClean="0">
                <a:latin typeface="Trebuchet MS" panose="020B0603020202020204" pitchFamily="34" charset="0"/>
              </a:rPr>
              <a:t>(firms with 10+ persons employed)</a:t>
            </a:r>
            <a:endParaRPr lang="it-IT" sz="1200" dirty="0"/>
          </a:p>
        </p:txBody>
      </p:sp>
      <p:sp>
        <p:nvSpPr>
          <p:cNvPr id="11" name="Rettangolo 10"/>
          <p:cNvSpPr/>
          <p:nvPr/>
        </p:nvSpPr>
        <p:spPr>
          <a:xfrm>
            <a:off x="227641" y="382907"/>
            <a:ext cx="8459160" cy="765722"/>
          </a:xfrm>
          <a:prstGeom prst="rect">
            <a:avLst/>
          </a:prstGeom>
        </p:spPr>
        <p:txBody>
          <a:bodyPr wrap="square">
            <a:spAutoFit/>
          </a:bodyPr>
          <a:lstStyle/>
          <a:p>
            <a:pPr marL="171450" lvl="1" indent="-171450">
              <a:lnSpc>
                <a:spcPct val="114000"/>
              </a:lnSpc>
              <a:spcAft>
                <a:spcPts val="600"/>
              </a:spcAft>
              <a:buFont typeface="Arial" panose="020B0604020202020204" pitchFamily="34" charset="0"/>
              <a:buChar char="•"/>
            </a:pPr>
            <a:r>
              <a:rPr lang="it-IT" sz="2000" b="1" dirty="0">
                <a:solidFill>
                  <a:srgbClr val="C00000"/>
                </a:solidFill>
                <a:latin typeface="Trebuchet MS" panose="020B0603020202020204" pitchFamily="34" charset="0"/>
                <a:sym typeface="Symbol"/>
              </a:rPr>
              <a:t></a:t>
            </a:r>
            <a:r>
              <a:rPr lang="it-IT" sz="2000" dirty="0">
                <a:solidFill>
                  <a:srgbClr val="C00000"/>
                </a:solidFill>
                <a:latin typeface="Trebuchet MS" panose="020B0603020202020204" pitchFamily="34" charset="0"/>
                <a:sym typeface="Symbol"/>
              </a:rPr>
              <a:t> </a:t>
            </a:r>
            <a:r>
              <a:rPr lang="it-IT" altLang="it-IT" sz="2000" b="1" u="sng" dirty="0">
                <a:solidFill>
                  <a:srgbClr val="C00000"/>
                </a:solidFill>
                <a:latin typeface="Trebuchet MS" panose="020B0603020202020204" pitchFamily="34" charset="0"/>
              </a:rPr>
              <a:t>5 </a:t>
            </a:r>
            <a:r>
              <a:rPr lang="it-IT" altLang="it-IT" sz="2000" b="1" u="sng" dirty="0" err="1">
                <a:solidFill>
                  <a:srgbClr val="C00000"/>
                </a:solidFill>
                <a:latin typeface="Trebuchet MS" panose="020B0603020202020204" pitchFamily="34" charset="0"/>
              </a:rPr>
              <a:t>groups</a:t>
            </a:r>
            <a:r>
              <a:rPr lang="it-IT" altLang="it-IT" sz="2000" b="1" u="sng" dirty="0">
                <a:solidFill>
                  <a:srgbClr val="C00000"/>
                </a:solidFill>
                <a:latin typeface="Trebuchet MS" panose="020B0603020202020204" pitchFamily="34" charset="0"/>
              </a:rPr>
              <a:t> of </a:t>
            </a:r>
            <a:r>
              <a:rPr lang="it-IT" altLang="it-IT" sz="2000" b="1" u="sng" dirty="0" err="1">
                <a:solidFill>
                  <a:srgbClr val="C00000"/>
                </a:solidFill>
                <a:latin typeface="Trebuchet MS" panose="020B0603020202020204" pitchFamily="34" charset="0"/>
              </a:rPr>
              <a:t>propensity</a:t>
            </a:r>
            <a:r>
              <a:rPr lang="it-IT" altLang="it-IT" sz="2000" b="1" u="sng" dirty="0">
                <a:solidFill>
                  <a:srgbClr val="C00000"/>
                </a:solidFill>
                <a:latin typeface="Trebuchet MS" panose="020B0603020202020204" pitchFamily="34" charset="0"/>
              </a:rPr>
              <a:t> to </a:t>
            </a:r>
            <a:r>
              <a:rPr lang="it-IT" altLang="it-IT" sz="2000" b="1" u="sng" dirty="0" err="1">
                <a:solidFill>
                  <a:srgbClr val="C00000"/>
                </a:solidFill>
                <a:latin typeface="Trebuchet MS" panose="020B0603020202020204" pitchFamily="34" charset="0"/>
              </a:rPr>
              <a:t>digital</a:t>
            </a:r>
            <a:r>
              <a:rPr lang="it-IT" altLang="it-IT" sz="2000" b="1" u="sng" dirty="0">
                <a:solidFill>
                  <a:srgbClr val="C00000"/>
                </a:solidFill>
                <a:latin typeface="Trebuchet MS" panose="020B0603020202020204" pitchFamily="34" charset="0"/>
              </a:rPr>
              <a:t> </a:t>
            </a:r>
            <a:r>
              <a:rPr lang="it-IT" altLang="it-IT" sz="2000" b="1" u="sng" dirty="0" err="1">
                <a:solidFill>
                  <a:srgbClr val="C00000"/>
                </a:solidFill>
                <a:latin typeface="Trebuchet MS" panose="020B0603020202020204" pitchFamily="34" charset="0"/>
              </a:rPr>
              <a:t>transformation</a:t>
            </a:r>
            <a:r>
              <a:rPr lang="it-IT" altLang="it-IT" sz="2000" dirty="0">
                <a:solidFill>
                  <a:srgbClr val="C00000"/>
                </a:solidFill>
                <a:latin typeface="Trebuchet MS" panose="020B0603020202020204" pitchFamily="34" charset="0"/>
              </a:rPr>
              <a:t> </a:t>
            </a:r>
            <a:endParaRPr lang="it-IT" altLang="it-IT" sz="2000" dirty="0" smtClean="0">
              <a:solidFill>
                <a:srgbClr val="C00000"/>
              </a:solidFill>
              <a:latin typeface="Trebuchet MS" panose="020B0603020202020204" pitchFamily="34" charset="0"/>
            </a:endParaRPr>
          </a:p>
          <a:p>
            <a:pPr marL="4584700" lvl="8" algn="r">
              <a:lnSpc>
                <a:spcPct val="114000"/>
              </a:lnSpc>
              <a:spcAft>
                <a:spcPts val="600"/>
              </a:spcAft>
            </a:pPr>
            <a:r>
              <a:rPr lang="it-IT" altLang="it-IT" sz="1400" dirty="0" smtClean="0">
                <a:solidFill>
                  <a:schemeClr val="tx1">
                    <a:lumMod val="85000"/>
                    <a:lumOff val="15000"/>
                  </a:schemeClr>
                </a:solidFill>
                <a:latin typeface="Trebuchet MS" panose="020B0603020202020204" pitchFamily="34" charset="0"/>
              </a:rPr>
              <a:t>(Source: Istat</a:t>
            </a:r>
            <a:r>
              <a:rPr lang="it-IT" altLang="it-IT" sz="1400" dirty="0">
                <a:solidFill>
                  <a:schemeClr val="tx1">
                    <a:lumMod val="85000"/>
                    <a:lumOff val="15000"/>
                  </a:schemeClr>
                </a:solidFill>
                <a:latin typeface="Trebuchet MS" panose="020B0603020202020204" pitchFamily="34" charset="0"/>
              </a:rPr>
              <a:t>, </a:t>
            </a:r>
            <a:r>
              <a:rPr lang="it-IT" altLang="it-IT" sz="1400" i="1" dirty="0" err="1">
                <a:solidFill>
                  <a:schemeClr val="tx1">
                    <a:lumMod val="85000"/>
                    <a:lumOff val="15000"/>
                  </a:schemeClr>
                </a:solidFill>
                <a:latin typeface="Trebuchet MS" panose="020B0603020202020204" pitchFamily="34" charset="0"/>
              </a:rPr>
              <a:t>Competitiveness</a:t>
            </a:r>
            <a:r>
              <a:rPr lang="it-IT" altLang="it-IT" sz="1400" i="1" dirty="0">
                <a:solidFill>
                  <a:schemeClr val="tx1">
                    <a:lumMod val="85000"/>
                    <a:lumOff val="15000"/>
                  </a:schemeClr>
                </a:solidFill>
                <a:latin typeface="Trebuchet MS" panose="020B0603020202020204" pitchFamily="34" charset="0"/>
              </a:rPr>
              <a:t> Report 2018</a:t>
            </a:r>
            <a:r>
              <a:rPr lang="it-IT" altLang="it-IT" sz="1400" dirty="0" smtClean="0">
                <a:solidFill>
                  <a:schemeClr val="tx1">
                    <a:lumMod val="85000"/>
                    <a:lumOff val="15000"/>
                  </a:schemeClr>
                </a:solidFill>
                <a:latin typeface="Trebuchet MS" panose="020B0603020202020204" pitchFamily="34" charset="0"/>
              </a:rPr>
              <a:t>)</a:t>
            </a:r>
            <a:endParaRPr lang="it-IT" altLang="it-IT" sz="1400" b="1" dirty="0">
              <a:solidFill>
                <a:schemeClr val="tx1">
                  <a:lumMod val="85000"/>
                  <a:lumOff val="15000"/>
                </a:schemeClr>
              </a:solidFill>
              <a:latin typeface="Trebuchet MS" panose="020B0603020202020204" pitchFamily="34" charset="0"/>
            </a:endParaRPr>
          </a:p>
        </p:txBody>
      </p:sp>
      <p:pic>
        <p:nvPicPr>
          <p:cNvPr id="205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50628"/>
          <a:stretch/>
        </p:blipFill>
        <p:spPr bwMode="auto">
          <a:xfrm>
            <a:off x="4506618" y="3938718"/>
            <a:ext cx="3666759" cy="2230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ttangolo 11"/>
          <p:cNvSpPr/>
          <p:nvPr/>
        </p:nvSpPr>
        <p:spPr>
          <a:xfrm>
            <a:off x="713016" y="-73592"/>
            <a:ext cx="7587205" cy="446276"/>
          </a:xfrm>
          <a:prstGeom prst="rect">
            <a:avLst/>
          </a:prstGeom>
        </p:spPr>
        <p:txBody>
          <a:bodyPr wrap="none">
            <a:spAutoFit/>
          </a:bodyPr>
          <a:lstStyle/>
          <a:p>
            <a:pPr>
              <a:spcAft>
                <a:spcPts val="600"/>
              </a:spcAft>
            </a:pPr>
            <a:r>
              <a:rPr lang="en-GB" sz="2300" b="1" dirty="0" smtClean="0">
                <a:solidFill>
                  <a:schemeClr val="bg1"/>
                </a:solidFill>
              </a:rPr>
              <a:t>CAPITAL ENDOWMENT AND FIRMS’ DIGITALIZATION</a:t>
            </a:r>
            <a:endParaRPr lang="it-IT" sz="2300"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296" y="878202"/>
            <a:ext cx="4285322" cy="2089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ttangolo 1"/>
          <p:cNvSpPr/>
          <p:nvPr/>
        </p:nvSpPr>
        <p:spPr>
          <a:xfrm>
            <a:off x="4442215" y="2136877"/>
            <a:ext cx="4405690" cy="830997"/>
          </a:xfrm>
          <a:prstGeom prst="rect">
            <a:avLst/>
          </a:prstGeom>
        </p:spPr>
        <p:txBody>
          <a:bodyPr wrap="square">
            <a:spAutoFit/>
          </a:bodyPr>
          <a:lstStyle/>
          <a:p>
            <a:pPr marL="285750" lvl="1" indent="-285750">
              <a:buFont typeface="Arial" panose="020B0604020202020204" pitchFamily="34" charset="0"/>
              <a:buChar char="•"/>
            </a:pPr>
            <a:r>
              <a:rPr lang="it-IT" sz="1600" b="1" dirty="0" err="1">
                <a:latin typeface="Trebuchet MS" panose="020B0603020202020204" pitchFamily="34" charset="0"/>
              </a:rPr>
              <a:t>Sensitives</a:t>
            </a:r>
            <a:r>
              <a:rPr lang="it-IT" sz="1600" dirty="0">
                <a:latin typeface="Trebuchet MS" panose="020B0603020202020204" pitchFamily="34" charset="0"/>
              </a:rPr>
              <a:t> and </a:t>
            </a:r>
            <a:r>
              <a:rPr lang="it-IT" sz="1600" b="1" dirty="0">
                <a:latin typeface="Trebuchet MS" panose="020B0603020202020204" pitchFamily="34" charset="0"/>
              </a:rPr>
              <a:t>Complete </a:t>
            </a:r>
            <a:r>
              <a:rPr lang="it-IT" sz="1600" b="1" dirty="0" err="1">
                <a:latin typeface="Trebuchet MS" panose="020B0603020202020204" pitchFamily="34" charset="0"/>
              </a:rPr>
              <a:t>digitals</a:t>
            </a:r>
            <a:r>
              <a:rPr lang="it-IT" sz="1600" dirty="0">
                <a:latin typeface="Trebuchet MS" panose="020B0603020202020204" pitchFamily="34" charset="0"/>
              </a:rPr>
              <a:t> </a:t>
            </a:r>
            <a:r>
              <a:rPr lang="it-IT" sz="1600" dirty="0" err="1">
                <a:latin typeface="Trebuchet MS" panose="020B0603020202020204" pitchFamily="34" charset="0"/>
              </a:rPr>
              <a:t>have</a:t>
            </a:r>
            <a:r>
              <a:rPr lang="it-IT" sz="1600" dirty="0">
                <a:latin typeface="Trebuchet MS" panose="020B0603020202020204" pitchFamily="34" charset="0"/>
              </a:rPr>
              <a:t> </a:t>
            </a:r>
            <a:r>
              <a:rPr lang="it-IT" sz="1600" dirty="0" err="1">
                <a:latin typeface="Trebuchet MS" panose="020B0603020202020204" pitchFamily="34" charset="0"/>
              </a:rPr>
              <a:t>higher</a:t>
            </a:r>
            <a:r>
              <a:rPr lang="it-IT" sz="1600" dirty="0">
                <a:latin typeface="Trebuchet MS" panose="020B0603020202020204" pitchFamily="34" charset="0"/>
              </a:rPr>
              <a:t> </a:t>
            </a:r>
            <a:r>
              <a:rPr lang="it-IT" sz="1600" dirty="0" err="1">
                <a:latin typeface="Trebuchet MS" panose="020B0603020202020204" pitchFamily="34" charset="0"/>
              </a:rPr>
              <a:t>productivity</a:t>
            </a:r>
            <a:r>
              <a:rPr lang="it-IT" sz="1600" dirty="0">
                <a:latin typeface="Trebuchet MS" panose="020B0603020202020204" pitchFamily="34" charset="0"/>
              </a:rPr>
              <a:t> (and </a:t>
            </a:r>
            <a:r>
              <a:rPr lang="it-IT" sz="1600" dirty="0" err="1">
                <a:latin typeface="Trebuchet MS" panose="020B0603020202020204" pitchFamily="34" charset="0"/>
              </a:rPr>
              <a:t>profitability</a:t>
            </a:r>
            <a:r>
              <a:rPr lang="it-IT" sz="1600" dirty="0">
                <a:latin typeface="Trebuchet MS" panose="020B0603020202020204" pitchFamily="34" charset="0"/>
              </a:rPr>
              <a:t>) </a:t>
            </a:r>
            <a:r>
              <a:rPr lang="it-IT" sz="1600" dirty="0" err="1">
                <a:latin typeface="Trebuchet MS" panose="020B0603020202020204" pitchFamily="34" charset="0"/>
              </a:rPr>
              <a:t>levels</a:t>
            </a:r>
            <a:endParaRPr lang="it-IT" sz="1600" dirty="0">
              <a:latin typeface="Trebuchet MS" panose="020B0603020202020204" pitchFamily="34" charset="0"/>
            </a:endParaRPr>
          </a:p>
        </p:txBody>
      </p:sp>
      <p:sp>
        <p:nvSpPr>
          <p:cNvPr id="3" name="Rettangolo 2"/>
          <p:cNvSpPr/>
          <p:nvPr/>
        </p:nvSpPr>
        <p:spPr>
          <a:xfrm>
            <a:off x="4435356" y="1238132"/>
            <a:ext cx="4464803" cy="934487"/>
          </a:xfrm>
          <a:prstGeom prst="rect">
            <a:avLst/>
          </a:prstGeom>
        </p:spPr>
        <p:txBody>
          <a:bodyPr wrap="square">
            <a:spAutoFit/>
          </a:bodyPr>
          <a:lstStyle/>
          <a:p>
            <a:pPr marL="285750" indent="-285750">
              <a:lnSpc>
                <a:spcPct val="114000"/>
              </a:lnSpc>
              <a:spcAft>
                <a:spcPts val="600"/>
              </a:spcAft>
              <a:buFont typeface="Arial" panose="020B0604020202020204" pitchFamily="34" charset="0"/>
              <a:buChar char="•"/>
            </a:pPr>
            <a:r>
              <a:rPr lang="it-IT" sz="1600" dirty="0">
                <a:latin typeface="Trebuchet MS" panose="020B0603020202020204" pitchFamily="34" charset="0"/>
              </a:rPr>
              <a:t>To </a:t>
            </a:r>
            <a:r>
              <a:rPr lang="it-IT" sz="1600" dirty="0" err="1">
                <a:latin typeface="Trebuchet MS" panose="020B0603020202020204" pitchFamily="34" charset="0"/>
              </a:rPr>
              <a:t>properly</a:t>
            </a:r>
            <a:r>
              <a:rPr lang="it-IT" sz="1600" dirty="0">
                <a:latin typeface="Trebuchet MS" panose="020B0603020202020204" pitchFamily="34" charset="0"/>
              </a:rPr>
              <a:t> </a:t>
            </a:r>
            <a:r>
              <a:rPr lang="it-IT" sz="1600" dirty="0" err="1">
                <a:latin typeface="Trebuchet MS" panose="020B0603020202020204" pitchFamily="34" charset="0"/>
              </a:rPr>
              <a:t>assess</a:t>
            </a:r>
            <a:r>
              <a:rPr lang="it-IT" sz="1600" dirty="0">
                <a:latin typeface="Trebuchet MS" panose="020B0603020202020204" pitchFamily="34" charset="0"/>
              </a:rPr>
              <a:t> </a:t>
            </a:r>
            <a:r>
              <a:rPr lang="it-IT" sz="1600" dirty="0" err="1">
                <a:latin typeface="Trebuchet MS" panose="020B0603020202020204" pitchFamily="34" charset="0"/>
              </a:rPr>
              <a:t>policies</a:t>
            </a:r>
            <a:r>
              <a:rPr lang="it-IT" sz="1600" dirty="0">
                <a:latin typeface="Trebuchet MS" panose="020B0603020202020204" pitchFamily="34" charset="0"/>
              </a:rPr>
              <a:t> </a:t>
            </a:r>
            <a:r>
              <a:rPr lang="it-IT" sz="1600" dirty="0" err="1">
                <a:latin typeface="Trebuchet MS" panose="020B0603020202020204" pitchFamily="34" charset="0"/>
              </a:rPr>
              <a:t>such</a:t>
            </a:r>
            <a:r>
              <a:rPr lang="it-IT" sz="1600" dirty="0">
                <a:latin typeface="Trebuchet MS" panose="020B0603020202020204" pitchFamily="34" charset="0"/>
              </a:rPr>
              <a:t> </a:t>
            </a:r>
            <a:r>
              <a:rPr lang="it-IT" sz="1600" dirty="0" err="1">
                <a:latin typeface="Trebuchet MS" panose="020B0603020202020204" pitchFamily="34" charset="0"/>
              </a:rPr>
              <a:t>as</a:t>
            </a:r>
            <a:r>
              <a:rPr lang="it-IT" sz="1600" dirty="0">
                <a:latin typeface="Trebuchet MS" panose="020B0603020202020204" pitchFamily="34" charset="0"/>
              </a:rPr>
              <a:t> </a:t>
            </a:r>
            <a:r>
              <a:rPr lang="it-IT" sz="1600" dirty="0" err="1">
                <a:latin typeface="Trebuchet MS" panose="020B0603020202020204" pitchFamily="34" charset="0"/>
              </a:rPr>
              <a:t>Industry</a:t>
            </a:r>
            <a:r>
              <a:rPr lang="it-IT" sz="1600" dirty="0">
                <a:latin typeface="Trebuchet MS" panose="020B0603020202020204" pitchFamily="34" charset="0"/>
              </a:rPr>
              <a:t> 4.0 </a:t>
            </a:r>
            <a:r>
              <a:rPr lang="it-IT" sz="1600" dirty="0" err="1">
                <a:latin typeface="Trebuchet MS" panose="020B0603020202020204" pitchFamily="34" charset="0"/>
              </a:rPr>
              <a:t>we</a:t>
            </a:r>
            <a:r>
              <a:rPr lang="it-IT" sz="1600" dirty="0">
                <a:latin typeface="Trebuchet MS" panose="020B0603020202020204" pitchFamily="34" charset="0"/>
              </a:rPr>
              <a:t> </a:t>
            </a:r>
            <a:r>
              <a:rPr lang="it-IT" sz="1600" dirty="0" err="1">
                <a:latin typeface="Trebuchet MS" panose="020B0603020202020204" pitchFamily="34" charset="0"/>
              </a:rPr>
              <a:t>need</a:t>
            </a:r>
            <a:r>
              <a:rPr lang="it-IT" sz="1600" dirty="0">
                <a:latin typeface="Trebuchet MS" panose="020B0603020202020204" pitchFamily="34" charset="0"/>
              </a:rPr>
              <a:t> to </a:t>
            </a:r>
            <a:r>
              <a:rPr lang="it-IT" sz="1600" dirty="0" err="1">
                <a:latin typeface="Trebuchet MS" panose="020B0603020202020204" pitchFamily="34" charset="0"/>
              </a:rPr>
              <a:t>identify</a:t>
            </a:r>
            <a:r>
              <a:rPr lang="it-IT" sz="1600" dirty="0">
                <a:latin typeface="Trebuchet MS" panose="020B0603020202020204" pitchFamily="34" charset="0"/>
              </a:rPr>
              <a:t> the </a:t>
            </a:r>
            <a:r>
              <a:rPr lang="it-IT" sz="1600" b="1" dirty="0" err="1">
                <a:latin typeface="Trebuchet MS" panose="020B0603020202020204" pitchFamily="34" charset="0"/>
              </a:rPr>
              <a:t>most</a:t>
            </a:r>
            <a:r>
              <a:rPr lang="it-IT" sz="1600" b="1" dirty="0">
                <a:latin typeface="Trebuchet MS" panose="020B0603020202020204" pitchFamily="34" charset="0"/>
              </a:rPr>
              <a:t> </a:t>
            </a:r>
            <a:r>
              <a:rPr lang="it-IT" sz="1600" b="1" dirty="0" err="1">
                <a:latin typeface="Trebuchet MS" panose="020B0603020202020204" pitchFamily="34" charset="0"/>
              </a:rPr>
              <a:t>reactive</a:t>
            </a:r>
            <a:r>
              <a:rPr lang="it-IT" sz="1600" b="1" dirty="0">
                <a:latin typeface="Trebuchet MS" panose="020B0603020202020204" pitchFamily="34" charset="0"/>
              </a:rPr>
              <a:t> sets </a:t>
            </a:r>
            <a:r>
              <a:rPr lang="it-IT" sz="1600" dirty="0">
                <a:latin typeface="Trebuchet MS" panose="020B0603020202020204" pitchFamily="34" charset="0"/>
              </a:rPr>
              <a:t>of </a:t>
            </a:r>
            <a:r>
              <a:rPr lang="it-IT" sz="1600" dirty="0" err="1">
                <a:latin typeface="Trebuchet MS" panose="020B0603020202020204" pitchFamily="34" charset="0"/>
              </a:rPr>
              <a:t>firms</a:t>
            </a:r>
            <a:endParaRPr lang="it-IT" sz="1600" dirty="0">
              <a:latin typeface="Trebuchet MS" panose="020B0603020202020204" pitchFamily="34" charset="0"/>
            </a:endParaRPr>
          </a:p>
        </p:txBody>
      </p:sp>
      <p:sp>
        <p:nvSpPr>
          <p:cNvPr id="6" name="Rettangolo 5"/>
          <p:cNvSpPr/>
          <p:nvPr/>
        </p:nvSpPr>
        <p:spPr>
          <a:xfrm>
            <a:off x="359021" y="2990181"/>
            <a:ext cx="8327779" cy="653769"/>
          </a:xfrm>
          <a:prstGeom prst="rect">
            <a:avLst/>
          </a:prstGeom>
          <a:solidFill>
            <a:schemeClr val="bg1">
              <a:lumMod val="95000"/>
            </a:schemeClr>
          </a:solidFill>
        </p:spPr>
        <p:txBody>
          <a:bodyPr wrap="square">
            <a:spAutoFit/>
          </a:bodyPr>
          <a:lstStyle/>
          <a:p>
            <a:pPr algn="ctr">
              <a:lnSpc>
                <a:spcPct val="114000"/>
              </a:lnSpc>
              <a:spcAft>
                <a:spcPts val="600"/>
              </a:spcAft>
            </a:pPr>
            <a:r>
              <a:rPr lang="it-IT" sz="1600" dirty="0" err="1">
                <a:latin typeface="Trebuchet MS" panose="020B0603020202020204" pitchFamily="34" charset="0"/>
              </a:rPr>
              <a:t>However</a:t>
            </a:r>
            <a:r>
              <a:rPr lang="it-IT" sz="1600" dirty="0">
                <a:latin typeface="Trebuchet MS" panose="020B0603020202020204" pitchFamily="34" charset="0"/>
              </a:rPr>
              <a:t>, </a:t>
            </a:r>
            <a:r>
              <a:rPr lang="it-IT" sz="1600" dirty="0" err="1">
                <a:latin typeface="Trebuchet MS" panose="020B0603020202020204" pitchFamily="34" charset="0"/>
              </a:rPr>
              <a:t>nearly</a:t>
            </a:r>
            <a:r>
              <a:rPr lang="it-IT" sz="1600" dirty="0">
                <a:latin typeface="Trebuchet MS" panose="020B0603020202020204" pitchFamily="34" charset="0"/>
              </a:rPr>
              <a:t> 66% of manufacturing </a:t>
            </a:r>
            <a:r>
              <a:rPr lang="it-IT" sz="1600" dirty="0" err="1">
                <a:latin typeface="Trebuchet MS" panose="020B0603020202020204" pitchFamily="34" charset="0"/>
              </a:rPr>
              <a:t>firms</a:t>
            </a:r>
            <a:r>
              <a:rPr lang="it-IT" sz="1600" dirty="0">
                <a:latin typeface="Trebuchet MS" panose="020B0603020202020204" pitchFamily="34" charset="0"/>
              </a:rPr>
              <a:t> and 58% of </a:t>
            </a:r>
            <a:r>
              <a:rPr lang="it-IT" sz="1600" dirty="0" err="1">
                <a:latin typeface="Trebuchet MS" panose="020B0603020202020204" pitchFamily="34" charset="0"/>
              </a:rPr>
              <a:t>services</a:t>
            </a:r>
            <a:r>
              <a:rPr lang="it-IT" sz="1600" dirty="0">
                <a:latin typeface="Trebuchet MS" panose="020B0603020202020204" pitchFamily="34" charset="0"/>
              </a:rPr>
              <a:t> </a:t>
            </a:r>
            <a:r>
              <a:rPr lang="it-IT" sz="1600" dirty="0" err="1">
                <a:latin typeface="Trebuchet MS" panose="020B0603020202020204" pitchFamily="34" charset="0"/>
              </a:rPr>
              <a:t>firms</a:t>
            </a:r>
            <a:r>
              <a:rPr lang="it-IT" sz="1600" dirty="0">
                <a:latin typeface="Trebuchet MS" panose="020B0603020202020204" pitchFamily="34" charset="0"/>
              </a:rPr>
              <a:t>, no </a:t>
            </a:r>
            <a:r>
              <a:rPr lang="it-IT" sz="1600" dirty="0" err="1">
                <a:latin typeface="Trebuchet MS" panose="020B0603020202020204" pitchFamily="34" charset="0"/>
              </a:rPr>
              <a:t>matter</a:t>
            </a:r>
            <a:r>
              <a:rPr lang="it-IT" sz="1600" dirty="0">
                <a:latin typeface="Trebuchet MS" panose="020B0603020202020204" pitchFamily="34" charset="0"/>
              </a:rPr>
              <a:t> </a:t>
            </a:r>
            <a:r>
              <a:rPr lang="it-IT" sz="1600" dirty="0" err="1">
                <a:latin typeface="Trebuchet MS" panose="020B0603020202020204" pitchFamily="34" charset="0"/>
              </a:rPr>
              <a:t>their</a:t>
            </a:r>
            <a:r>
              <a:rPr lang="it-IT" sz="1600" dirty="0">
                <a:latin typeface="Trebuchet MS" panose="020B0603020202020204" pitchFamily="34" charset="0"/>
              </a:rPr>
              <a:t> capital </a:t>
            </a:r>
            <a:r>
              <a:rPr lang="it-IT" sz="1600" dirty="0" err="1">
                <a:latin typeface="Trebuchet MS" panose="020B0603020202020204" pitchFamily="34" charset="0"/>
              </a:rPr>
              <a:t>endowment</a:t>
            </a:r>
            <a:r>
              <a:rPr lang="it-IT" sz="1600" dirty="0">
                <a:latin typeface="Trebuchet MS" panose="020B0603020202020204" pitchFamily="34" charset="0"/>
              </a:rPr>
              <a:t>, </a:t>
            </a:r>
            <a:r>
              <a:rPr lang="it-IT" sz="1600" u="sng" dirty="0">
                <a:latin typeface="Trebuchet MS" panose="020B0603020202020204" pitchFamily="34" charset="0"/>
              </a:rPr>
              <a:t>are </a:t>
            </a:r>
            <a:r>
              <a:rPr lang="it-IT" sz="1600" u="sng" dirty="0" err="1">
                <a:latin typeface="Trebuchet MS" panose="020B0603020202020204" pitchFamily="34" charset="0"/>
              </a:rPr>
              <a:t>still</a:t>
            </a:r>
            <a:r>
              <a:rPr lang="it-IT" sz="1600" u="sng" dirty="0">
                <a:latin typeface="Trebuchet MS" panose="020B0603020202020204" pitchFamily="34" charset="0"/>
              </a:rPr>
              <a:t> </a:t>
            </a:r>
            <a:r>
              <a:rPr lang="it-IT" sz="1600" u="sng" dirty="0" err="1">
                <a:latin typeface="Trebuchet MS" panose="020B0603020202020204" pitchFamily="34" charset="0"/>
              </a:rPr>
              <a:t>indifferent</a:t>
            </a:r>
            <a:r>
              <a:rPr lang="it-IT" sz="1600" u="sng" dirty="0">
                <a:latin typeface="Trebuchet MS" panose="020B0603020202020204" pitchFamily="34" charset="0"/>
              </a:rPr>
              <a:t> to the </a:t>
            </a:r>
            <a:r>
              <a:rPr lang="it-IT" sz="1600" u="sng" dirty="0" err="1">
                <a:latin typeface="Trebuchet MS" panose="020B0603020202020204" pitchFamily="34" charset="0"/>
              </a:rPr>
              <a:t>digitalization</a:t>
            </a:r>
            <a:endParaRPr lang="it-IT" sz="1600" dirty="0">
              <a:latin typeface="Trebuchet MS" panose="020B0603020202020204" pitchFamily="34" charset="0"/>
            </a:endParaRPr>
          </a:p>
        </p:txBody>
      </p:sp>
      <p:pic>
        <p:nvPicPr>
          <p:cNvPr id="15"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352212" y="3924539"/>
            <a:ext cx="3666759" cy="2259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6362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p:cNvSpPr/>
          <p:nvPr/>
        </p:nvSpPr>
        <p:spPr>
          <a:xfrm>
            <a:off x="160335" y="341863"/>
            <a:ext cx="8735187" cy="4615687"/>
          </a:xfrm>
          <a:prstGeom prst="rect">
            <a:avLst/>
          </a:prstGeom>
        </p:spPr>
        <p:txBody>
          <a:bodyPr wrap="square">
            <a:spAutoFit/>
          </a:bodyPr>
          <a:lstStyle/>
          <a:p>
            <a:pPr marL="285750" indent="-285750">
              <a:lnSpc>
                <a:spcPct val="114000"/>
              </a:lnSpc>
              <a:spcAft>
                <a:spcPts val="600"/>
              </a:spcAft>
              <a:buFont typeface="Symbol"/>
              <a:buChar char="Þ"/>
            </a:pPr>
            <a:r>
              <a:rPr lang="it-IT" altLang="it-IT" b="1" u="sng" dirty="0" smtClean="0">
                <a:solidFill>
                  <a:srgbClr val="C00000"/>
                </a:solidFill>
                <a:latin typeface="Trebuchet MS" panose="020B0603020202020204" pitchFamily="34" charset="0"/>
              </a:rPr>
              <a:t>5 </a:t>
            </a:r>
            <a:r>
              <a:rPr lang="it-IT" altLang="it-IT" b="1" u="sng" dirty="0" err="1" smtClean="0">
                <a:solidFill>
                  <a:srgbClr val="C00000"/>
                </a:solidFill>
                <a:latin typeface="Trebuchet MS" panose="020B0603020202020204" pitchFamily="34" charset="0"/>
              </a:rPr>
              <a:t>groups</a:t>
            </a:r>
            <a:r>
              <a:rPr lang="it-IT" altLang="it-IT" b="1" u="sng" dirty="0" smtClean="0">
                <a:solidFill>
                  <a:srgbClr val="C00000"/>
                </a:solidFill>
                <a:latin typeface="Trebuchet MS" panose="020B0603020202020204" pitchFamily="34" charset="0"/>
              </a:rPr>
              <a:t> of </a:t>
            </a:r>
            <a:r>
              <a:rPr lang="it-IT" altLang="it-IT" b="1" u="sng" dirty="0" err="1" smtClean="0">
                <a:solidFill>
                  <a:srgbClr val="C00000"/>
                </a:solidFill>
                <a:latin typeface="Trebuchet MS" panose="020B0603020202020204" pitchFamily="34" charset="0"/>
              </a:rPr>
              <a:t>propensity</a:t>
            </a:r>
            <a:r>
              <a:rPr lang="it-IT" altLang="it-IT" b="1" u="sng" dirty="0" smtClean="0">
                <a:solidFill>
                  <a:srgbClr val="C00000"/>
                </a:solidFill>
                <a:latin typeface="Trebuchet MS" panose="020B0603020202020204" pitchFamily="34" charset="0"/>
              </a:rPr>
              <a:t> to </a:t>
            </a:r>
            <a:r>
              <a:rPr lang="it-IT" altLang="it-IT" b="1" u="sng" dirty="0" err="1" smtClean="0">
                <a:solidFill>
                  <a:srgbClr val="C00000"/>
                </a:solidFill>
                <a:latin typeface="Trebuchet MS" panose="020B0603020202020204" pitchFamily="34" charset="0"/>
              </a:rPr>
              <a:t>digital</a:t>
            </a:r>
            <a:r>
              <a:rPr lang="it-IT" altLang="it-IT" b="1" u="sng" dirty="0" smtClean="0">
                <a:solidFill>
                  <a:srgbClr val="C00000"/>
                </a:solidFill>
                <a:latin typeface="Trebuchet MS" panose="020B0603020202020204" pitchFamily="34" charset="0"/>
              </a:rPr>
              <a:t> </a:t>
            </a:r>
            <a:r>
              <a:rPr lang="it-IT" altLang="it-IT" b="1" u="sng" dirty="0" err="1" smtClean="0">
                <a:solidFill>
                  <a:srgbClr val="C00000"/>
                </a:solidFill>
                <a:latin typeface="Trebuchet MS" panose="020B0603020202020204" pitchFamily="34" charset="0"/>
              </a:rPr>
              <a:t>transformation</a:t>
            </a:r>
            <a:r>
              <a:rPr lang="it-IT" altLang="it-IT" dirty="0">
                <a:solidFill>
                  <a:srgbClr val="C00000"/>
                </a:solidFill>
                <a:latin typeface="Trebuchet MS" panose="020B0603020202020204" pitchFamily="34" charset="0"/>
              </a:rPr>
              <a:t> </a:t>
            </a:r>
            <a:endParaRPr lang="it-IT" altLang="it-IT" dirty="0" smtClean="0">
              <a:solidFill>
                <a:srgbClr val="C00000"/>
              </a:solidFill>
              <a:latin typeface="Trebuchet MS" panose="020B0603020202020204" pitchFamily="34" charset="0"/>
            </a:endParaRPr>
          </a:p>
          <a:p>
            <a:pPr marL="342900" indent="-342900">
              <a:lnSpc>
                <a:spcPct val="114000"/>
              </a:lnSpc>
              <a:spcAft>
                <a:spcPts val="600"/>
              </a:spcAft>
              <a:buFont typeface="+mj-lt"/>
              <a:buAutoNum type="arabicPeriod"/>
            </a:pPr>
            <a:r>
              <a:rPr lang="it-IT" sz="1400" b="1" u="sng" dirty="0" err="1" smtClean="0">
                <a:solidFill>
                  <a:srgbClr val="C00000"/>
                </a:solidFill>
                <a:latin typeface="Trebuchet MS" panose="020B0603020202020204" pitchFamily="34" charset="0"/>
              </a:rPr>
              <a:t>Indifferents</a:t>
            </a:r>
            <a:r>
              <a:rPr lang="it-IT" sz="1400" b="1" dirty="0" smtClean="0">
                <a:solidFill>
                  <a:srgbClr val="C00000"/>
                </a:solidFill>
                <a:latin typeface="Trebuchet MS" panose="020B0603020202020204" pitchFamily="34" charset="0"/>
              </a:rPr>
              <a:t> </a:t>
            </a:r>
            <a:r>
              <a:rPr lang="it-IT" sz="1400" dirty="0" smtClean="0">
                <a:latin typeface="Trebuchet MS" panose="020B0603020202020204" pitchFamily="34" charset="0"/>
              </a:rPr>
              <a:t>(</a:t>
            </a:r>
            <a:r>
              <a:rPr lang="it-IT" sz="1400" b="1" dirty="0" err="1" smtClean="0">
                <a:latin typeface="Trebuchet MS" panose="020B0603020202020204" pitchFamily="34" charset="0"/>
              </a:rPr>
              <a:t>declaring</a:t>
            </a:r>
            <a:r>
              <a:rPr lang="it-IT" sz="1400" b="1" dirty="0" smtClean="0">
                <a:latin typeface="Trebuchet MS" panose="020B0603020202020204" pitchFamily="34" charset="0"/>
              </a:rPr>
              <a:t> «</a:t>
            </a:r>
            <a:r>
              <a:rPr lang="it-IT" sz="1400" b="1" dirty="0" err="1" smtClean="0">
                <a:latin typeface="Trebuchet MS" panose="020B0603020202020204" pitchFamily="34" charset="0"/>
              </a:rPr>
              <a:t>digitalization</a:t>
            </a:r>
            <a:r>
              <a:rPr lang="it-IT" sz="1400" b="1" dirty="0" smtClean="0">
                <a:latin typeface="Trebuchet MS" panose="020B0603020202020204" pitchFamily="34" charset="0"/>
              </a:rPr>
              <a:t> </a:t>
            </a:r>
            <a:r>
              <a:rPr lang="it-IT" sz="1400" b="1" dirty="0" err="1" smtClean="0">
                <a:latin typeface="Trebuchet MS" panose="020B0603020202020204" pitchFamily="34" charset="0"/>
              </a:rPr>
              <a:t>is</a:t>
            </a:r>
            <a:r>
              <a:rPr lang="it-IT" sz="1400" b="1" dirty="0" smtClean="0">
                <a:latin typeface="Trebuchet MS" panose="020B0603020202020204" pitchFamily="34" charset="0"/>
              </a:rPr>
              <a:t> </a:t>
            </a:r>
            <a:r>
              <a:rPr lang="it-IT" sz="1400" b="1" dirty="0" err="1" smtClean="0">
                <a:latin typeface="Trebuchet MS" panose="020B0603020202020204" pitchFamily="34" charset="0"/>
              </a:rPr>
              <a:t>not</a:t>
            </a:r>
            <a:r>
              <a:rPr lang="it-IT" sz="1400" b="1" dirty="0" smtClean="0">
                <a:latin typeface="Trebuchet MS" panose="020B0603020202020204" pitchFamily="34" charset="0"/>
              </a:rPr>
              <a:t> </a:t>
            </a:r>
            <a:r>
              <a:rPr lang="it-IT" sz="1400" b="1" dirty="0" err="1" smtClean="0">
                <a:latin typeface="Trebuchet MS" panose="020B0603020202020204" pitchFamily="34" charset="0"/>
              </a:rPr>
              <a:t>relevant</a:t>
            </a:r>
            <a:r>
              <a:rPr lang="it-IT" sz="1400" b="1" dirty="0" smtClean="0">
                <a:latin typeface="Trebuchet MS" panose="020B0603020202020204" pitchFamily="34" charset="0"/>
              </a:rPr>
              <a:t> for </a:t>
            </a:r>
            <a:r>
              <a:rPr lang="it-IT" sz="1400" b="1" dirty="0" err="1" smtClean="0">
                <a:latin typeface="Trebuchet MS" panose="020B0603020202020204" pitchFamily="34" charset="0"/>
              </a:rPr>
              <a:t>firm’s</a:t>
            </a:r>
            <a:r>
              <a:rPr lang="it-IT" sz="1400" b="1" dirty="0" smtClean="0">
                <a:latin typeface="Trebuchet MS" panose="020B0603020202020204" pitchFamily="34" charset="0"/>
              </a:rPr>
              <a:t> business in 2017-2018»</a:t>
            </a:r>
            <a:r>
              <a:rPr lang="it-IT" sz="1400" dirty="0" smtClean="0">
                <a:latin typeface="Trebuchet MS" panose="020B0603020202020204" pitchFamily="34" charset="0"/>
              </a:rPr>
              <a:t>)</a:t>
            </a:r>
            <a:endParaRPr lang="it-IT" sz="1400" dirty="0">
              <a:latin typeface="Trebuchet MS" panose="020B0603020202020204" pitchFamily="34" charset="0"/>
            </a:endParaRPr>
          </a:p>
          <a:p>
            <a:pPr marL="623888" lvl="1" indent="-285750">
              <a:lnSpc>
                <a:spcPct val="114000"/>
              </a:lnSpc>
              <a:buFont typeface="Wingdings" panose="05000000000000000000" pitchFamily="2" charset="2"/>
              <a:buChar char="ü"/>
            </a:pPr>
            <a:r>
              <a:rPr lang="it-IT" sz="1400" dirty="0" smtClean="0">
                <a:latin typeface="Trebuchet MS" panose="020B0603020202020204" pitchFamily="34" charset="0"/>
              </a:rPr>
              <a:t>63</a:t>
            </a:r>
            <a:r>
              <a:rPr lang="it-IT" sz="1400" dirty="0">
                <a:latin typeface="Trebuchet MS" panose="020B0603020202020204" pitchFamily="34" charset="0"/>
              </a:rPr>
              <a:t>% </a:t>
            </a:r>
            <a:r>
              <a:rPr lang="it-IT" sz="1400" dirty="0" smtClean="0">
                <a:latin typeface="Trebuchet MS" panose="020B0603020202020204" pitchFamily="34" charset="0"/>
              </a:rPr>
              <a:t>of </a:t>
            </a:r>
            <a:r>
              <a:rPr lang="it-IT" sz="1400" dirty="0" err="1" smtClean="0">
                <a:latin typeface="Trebuchet MS" panose="020B0603020202020204" pitchFamily="34" charset="0"/>
              </a:rPr>
              <a:t>total</a:t>
            </a:r>
            <a:r>
              <a:rPr lang="it-IT" sz="1400" dirty="0" smtClean="0">
                <a:latin typeface="Trebuchet MS" panose="020B0603020202020204" pitchFamily="34" charset="0"/>
              </a:rPr>
              <a:t> </a:t>
            </a:r>
            <a:r>
              <a:rPr lang="it-IT" sz="1400" dirty="0" err="1" smtClean="0">
                <a:latin typeface="Trebuchet MS" panose="020B0603020202020204" pitchFamily="34" charset="0"/>
              </a:rPr>
              <a:t>firms</a:t>
            </a:r>
            <a:r>
              <a:rPr lang="it-IT" sz="1400" dirty="0" smtClean="0">
                <a:latin typeface="Trebuchet MS" panose="020B0603020202020204" pitchFamily="34" charset="0"/>
              </a:rPr>
              <a:t>; 30.6</a:t>
            </a:r>
            <a:r>
              <a:rPr lang="it-IT" sz="1400" dirty="0">
                <a:latin typeface="Trebuchet MS" panose="020B0603020202020204" pitchFamily="34" charset="0"/>
              </a:rPr>
              <a:t>% </a:t>
            </a:r>
            <a:r>
              <a:rPr lang="it-IT" sz="1400" dirty="0" smtClean="0">
                <a:latin typeface="Trebuchet MS" panose="020B0603020202020204" pitchFamily="34" charset="0"/>
              </a:rPr>
              <a:t>of </a:t>
            </a:r>
            <a:r>
              <a:rPr lang="it-IT" sz="1400" dirty="0" err="1" smtClean="0">
                <a:latin typeface="Trebuchet MS" panose="020B0603020202020204" pitchFamily="34" charset="0"/>
              </a:rPr>
              <a:t>value</a:t>
            </a:r>
            <a:r>
              <a:rPr lang="it-IT" sz="1400" dirty="0" smtClean="0">
                <a:latin typeface="Trebuchet MS" panose="020B0603020202020204" pitchFamily="34" charset="0"/>
              </a:rPr>
              <a:t> </a:t>
            </a:r>
            <a:r>
              <a:rPr lang="it-IT" sz="1400" dirty="0" err="1" smtClean="0">
                <a:latin typeface="Trebuchet MS" panose="020B0603020202020204" pitchFamily="34" charset="0"/>
              </a:rPr>
              <a:t>added</a:t>
            </a:r>
            <a:r>
              <a:rPr lang="it-IT" sz="1400" dirty="0" smtClean="0">
                <a:latin typeface="Trebuchet MS" panose="020B0603020202020204" pitchFamily="34" charset="0"/>
              </a:rPr>
              <a:t> and 26.7</a:t>
            </a:r>
            <a:r>
              <a:rPr lang="it-IT" sz="1400" dirty="0">
                <a:latin typeface="Trebuchet MS" panose="020B0603020202020204" pitchFamily="34" charset="0"/>
              </a:rPr>
              <a:t>% </a:t>
            </a:r>
            <a:r>
              <a:rPr lang="it-IT" sz="1400" dirty="0" smtClean="0">
                <a:latin typeface="Trebuchet MS" panose="020B0603020202020204" pitchFamily="34" charset="0"/>
              </a:rPr>
              <a:t>of turnover</a:t>
            </a:r>
            <a:endParaRPr lang="it-IT" sz="1400" dirty="0">
              <a:latin typeface="Trebuchet MS" panose="020B0603020202020204" pitchFamily="34" charset="0"/>
            </a:endParaRPr>
          </a:p>
          <a:p>
            <a:pPr marL="623888" lvl="1" indent="-285750">
              <a:lnSpc>
                <a:spcPct val="114000"/>
              </a:lnSpc>
              <a:buFont typeface="Wingdings" panose="05000000000000000000" pitchFamily="2" charset="2"/>
              <a:buChar char="ü"/>
            </a:pPr>
            <a:r>
              <a:rPr lang="it-IT" sz="1400" dirty="0">
                <a:latin typeface="Trebuchet MS" panose="020B0603020202020204" pitchFamily="34" charset="0"/>
              </a:rPr>
              <a:t>&gt;50% in </a:t>
            </a:r>
            <a:r>
              <a:rPr lang="it-IT" sz="1400" dirty="0" err="1" smtClean="0">
                <a:latin typeface="Trebuchet MS" panose="020B0603020202020204" pitchFamily="34" charset="0"/>
              </a:rPr>
              <a:t>most</a:t>
            </a:r>
            <a:r>
              <a:rPr lang="it-IT" sz="1400" dirty="0" smtClean="0">
                <a:latin typeface="Trebuchet MS" panose="020B0603020202020204" pitchFamily="34" charset="0"/>
              </a:rPr>
              <a:t> manufacturing </a:t>
            </a:r>
            <a:r>
              <a:rPr lang="it-IT" sz="1400" dirty="0" err="1" smtClean="0">
                <a:latin typeface="Trebuchet MS" panose="020B0603020202020204" pitchFamily="34" charset="0"/>
              </a:rPr>
              <a:t>industries</a:t>
            </a:r>
            <a:r>
              <a:rPr lang="it-IT" sz="1400" dirty="0" smtClean="0">
                <a:latin typeface="Trebuchet MS" panose="020B0603020202020204" pitchFamily="34" charset="0"/>
              </a:rPr>
              <a:t>; </a:t>
            </a:r>
            <a:r>
              <a:rPr lang="it-IT" sz="1400" dirty="0">
                <a:latin typeface="Trebuchet MS" panose="020B0603020202020204" pitchFamily="34" charset="0"/>
              </a:rPr>
              <a:t>≈70% </a:t>
            </a:r>
            <a:r>
              <a:rPr lang="it-IT" sz="1400" dirty="0" smtClean="0">
                <a:latin typeface="Trebuchet MS" panose="020B0603020202020204" pitchFamily="34" charset="0"/>
              </a:rPr>
              <a:t>in </a:t>
            </a:r>
            <a:r>
              <a:rPr lang="it-IT" sz="1400" dirty="0" err="1" smtClean="0">
                <a:latin typeface="Trebuchet MS" panose="020B0603020202020204" pitchFamily="34" charset="0"/>
              </a:rPr>
              <a:t>traditional</a:t>
            </a:r>
            <a:r>
              <a:rPr lang="it-IT" sz="1400" dirty="0" smtClean="0">
                <a:latin typeface="Trebuchet MS" panose="020B0603020202020204" pitchFamily="34" charset="0"/>
              </a:rPr>
              <a:t> manufacturing (e.g. </a:t>
            </a:r>
            <a:r>
              <a:rPr lang="it-IT" sz="1400" dirty="0" err="1" smtClean="0">
                <a:latin typeface="Trebuchet MS" panose="020B0603020202020204" pitchFamily="34" charset="0"/>
              </a:rPr>
              <a:t>Textiles</a:t>
            </a:r>
            <a:r>
              <a:rPr lang="it-IT" sz="1400" dirty="0" smtClean="0">
                <a:latin typeface="Trebuchet MS" panose="020B0603020202020204" pitchFamily="34" charset="0"/>
              </a:rPr>
              <a:t>, </a:t>
            </a:r>
            <a:r>
              <a:rPr lang="it-IT" sz="1400" dirty="0" err="1" smtClean="0">
                <a:latin typeface="Trebuchet MS" panose="020B0603020202020204" pitchFamily="34" charset="0"/>
              </a:rPr>
              <a:t>Clothing</a:t>
            </a:r>
            <a:r>
              <a:rPr lang="it-IT" sz="1400" dirty="0" smtClean="0">
                <a:latin typeface="Trebuchet MS" panose="020B0603020202020204" pitchFamily="34" charset="0"/>
              </a:rPr>
              <a:t>)</a:t>
            </a:r>
            <a:endParaRPr lang="it-IT" sz="1400" dirty="0">
              <a:latin typeface="Trebuchet MS" panose="020B0603020202020204" pitchFamily="34" charset="0"/>
            </a:endParaRPr>
          </a:p>
          <a:p>
            <a:pPr marL="623888" lvl="1" indent="-285750">
              <a:lnSpc>
                <a:spcPct val="114000"/>
              </a:lnSpc>
              <a:spcAft>
                <a:spcPts val="600"/>
              </a:spcAft>
              <a:buFont typeface="Wingdings" panose="05000000000000000000" pitchFamily="2" charset="2"/>
              <a:buChar char="ü"/>
            </a:pPr>
            <a:r>
              <a:rPr lang="it-IT" sz="1400" dirty="0">
                <a:latin typeface="Trebuchet MS" panose="020B0603020202020204" pitchFamily="34" charset="0"/>
              </a:rPr>
              <a:t>66% </a:t>
            </a:r>
            <a:r>
              <a:rPr lang="it-IT" sz="1400" dirty="0" smtClean="0">
                <a:latin typeface="Trebuchet MS" panose="020B0603020202020204" pitchFamily="34" charset="0"/>
              </a:rPr>
              <a:t>of small </a:t>
            </a:r>
            <a:r>
              <a:rPr lang="it-IT" sz="1400" dirty="0" err="1" smtClean="0">
                <a:latin typeface="Trebuchet MS" panose="020B0603020202020204" pitchFamily="34" charset="0"/>
              </a:rPr>
              <a:t>firms</a:t>
            </a:r>
            <a:r>
              <a:rPr lang="it-IT" sz="1400" dirty="0" smtClean="0">
                <a:latin typeface="Trebuchet MS" panose="020B0603020202020204" pitchFamily="34" charset="0"/>
              </a:rPr>
              <a:t>, 44.2</a:t>
            </a:r>
            <a:r>
              <a:rPr lang="it-IT" sz="1400" dirty="0">
                <a:latin typeface="Trebuchet MS" panose="020B0603020202020204" pitchFamily="34" charset="0"/>
              </a:rPr>
              <a:t>% </a:t>
            </a:r>
            <a:r>
              <a:rPr lang="it-IT" sz="1400" dirty="0" smtClean="0">
                <a:latin typeface="Trebuchet MS" panose="020B0603020202020204" pitchFamily="34" charset="0"/>
              </a:rPr>
              <a:t>of medium </a:t>
            </a:r>
            <a:r>
              <a:rPr lang="it-IT" sz="1400" dirty="0" err="1" smtClean="0">
                <a:latin typeface="Trebuchet MS" panose="020B0603020202020204" pitchFamily="34" charset="0"/>
              </a:rPr>
              <a:t>ones</a:t>
            </a:r>
            <a:r>
              <a:rPr lang="it-IT" sz="1400" dirty="0" smtClean="0">
                <a:latin typeface="Trebuchet MS" panose="020B0603020202020204" pitchFamily="34" charset="0"/>
              </a:rPr>
              <a:t>, 24.1</a:t>
            </a:r>
            <a:r>
              <a:rPr lang="it-IT" sz="1400" dirty="0">
                <a:latin typeface="Trebuchet MS" panose="020B0603020202020204" pitchFamily="34" charset="0"/>
              </a:rPr>
              <a:t>% </a:t>
            </a:r>
            <a:r>
              <a:rPr lang="it-IT" sz="1400" dirty="0" smtClean="0">
                <a:latin typeface="Trebuchet MS" panose="020B0603020202020204" pitchFamily="34" charset="0"/>
              </a:rPr>
              <a:t>of large </a:t>
            </a:r>
            <a:r>
              <a:rPr lang="it-IT" sz="1400" dirty="0" err="1" smtClean="0">
                <a:latin typeface="Trebuchet MS" panose="020B0603020202020204" pitchFamily="34" charset="0"/>
              </a:rPr>
              <a:t>ones</a:t>
            </a:r>
            <a:endParaRPr lang="it-IT" sz="1400" dirty="0">
              <a:latin typeface="Trebuchet MS" panose="020B0603020202020204" pitchFamily="34" charset="0"/>
            </a:endParaRPr>
          </a:p>
          <a:p>
            <a:pPr marL="342900" indent="-342900">
              <a:lnSpc>
                <a:spcPct val="114000"/>
              </a:lnSpc>
              <a:spcAft>
                <a:spcPts val="600"/>
              </a:spcAft>
              <a:buFont typeface="+mj-lt"/>
              <a:buAutoNum type="arabicPeriod"/>
            </a:pPr>
            <a:r>
              <a:rPr lang="it-IT" sz="1400" b="1" u="sng" dirty="0" err="1">
                <a:solidFill>
                  <a:srgbClr val="C00000"/>
                </a:solidFill>
                <a:latin typeface="Trebuchet MS" panose="020B0603020202020204" pitchFamily="34" charset="0"/>
              </a:rPr>
              <a:t>Constraint</a:t>
            </a:r>
            <a:r>
              <a:rPr lang="it-IT" sz="1400" b="1" u="sng" dirty="0">
                <a:solidFill>
                  <a:srgbClr val="C00000"/>
                </a:solidFill>
                <a:latin typeface="Trebuchet MS" panose="020B0603020202020204" pitchFamily="34" charset="0"/>
              </a:rPr>
              <a:t> </a:t>
            </a:r>
            <a:r>
              <a:rPr lang="it-IT" sz="1400" b="1" u="sng" dirty="0" err="1">
                <a:solidFill>
                  <a:srgbClr val="C00000"/>
                </a:solidFill>
                <a:latin typeface="Trebuchet MS" panose="020B0603020202020204" pitchFamily="34" charset="0"/>
              </a:rPr>
              <a:t>sensitives</a:t>
            </a:r>
            <a:r>
              <a:rPr lang="it-IT" sz="1400" b="1" u="sng" dirty="0">
                <a:solidFill>
                  <a:srgbClr val="C00000"/>
                </a:solidFill>
                <a:latin typeface="Trebuchet MS" panose="020B0603020202020204" pitchFamily="34" charset="0"/>
              </a:rPr>
              <a:t> </a:t>
            </a:r>
            <a:r>
              <a:rPr lang="it-IT" sz="1400" b="1" dirty="0">
                <a:latin typeface="Trebuchet MS" panose="020B0603020202020204" pitchFamily="34" charset="0"/>
              </a:rPr>
              <a:t>(Medium </a:t>
            </a:r>
            <a:r>
              <a:rPr lang="it-IT" sz="1400" b="1" dirty="0" err="1">
                <a:latin typeface="Trebuchet MS" panose="020B0603020202020204" pitchFamily="34" charset="0"/>
              </a:rPr>
              <a:t>digitalization</a:t>
            </a:r>
            <a:r>
              <a:rPr lang="it-IT" sz="1400" b="1" dirty="0">
                <a:latin typeface="Trebuchet MS" panose="020B0603020202020204" pitchFamily="34" charset="0"/>
              </a:rPr>
              <a:t>, </a:t>
            </a:r>
            <a:r>
              <a:rPr lang="it-IT" sz="1400" b="1" dirty="0" err="1">
                <a:latin typeface="Trebuchet MS" panose="020B0603020202020204" pitchFamily="34" charset="0"/>
              </a:rPr>
              <a:t>Low</a:t>
            </a:r>
            <a:r>
              <a:rPr lang="it-IT" sz="1400" b="1" dirty="0">
                <a:latin typeface="Trebuchet MS" panose="020B0603020202020204" pitchFamily="34" charset="0"/>
              </a:rPr>
              <a:t> HC, </a:t>
            </a:r>
            <a:r>
              <a:rPr lang="it-IT" sz="1400" b="1" dirty="0" err="1">
                <a:latin typeface="Trebuchet MS" panose="020B0603020202020204" pitchFamily="34" charset="0"/>
              </a:rPr>
              <a:t>Low</a:t>
            </a:r>
            <a:r>
              <a:rPr lang="it-IT" sz="1400" b="1" dirty="0">
                <a:latin typeface="Trebuchet MS" panose="020B0603020202020204" pitchFamily="34" charset="0"/>
              </a:rPr>
              <a:t>/Medium PC): </a:t>
            </a:r>
          </a:p>
          <a:p>
            <a:pPr marL="623888" lvl="1" indent="-342900">
              <a:lnSpc>
                <a:spcPct val="114000"/>
              </a:lnSpc>
              <a:spcAft>
                <a:spcPts val="600"/>
              </a:spcAft>
              <a:buFont typeface="Wingdings" panose="05000000000000000000" pitchFamily="2" charset="2"/>
              <a:buChar char="ü"/>
            </a:pPr>
            <a:r>
              <a:rPr lang="it-IT" sz="1400" dirty="0" err="1">
                <a:latin typeface="Trebuchet MS" panose="020B0603020202020204" pitchFamily="34" charset="0"/>
              </a:rPr>
              <a:t>Especially</a:t>
            </a:r>
            <a:r>
              <a:rPr lang="it-IT" sz="1400" dirty="0">
                <a:latin typeface="Trebuchet MS" panose="020B0603020202020204" pitchFamily="34" charset="0"/>
              </a:rPr>
              <a:t> </a:t>
            </a:r>
            <a:r>
              <a:rPr lang="it-IT" sz="1400" dirty="0" smtClean="0">
                <a:latin typeface="Trebuchet MS" panose="020B0603020202020204" pitchFamily="34" charset="0"/>
              </a:rPr>
              <a:t>medium </a:t>
            </a:r>
            <a:r>
              <a:rPr lang="it-IT" sz="1400" dirty="0" err="1" smtClean="0">
                <a:latin typeface="Trebuchet MS" panose="020B0603020202020204" pitchFamily="34" charset="0"/>
              </a:rPr>
              <a:t>firms</a:t>
            </a:r>
            <a:r>
              <a:rPr lang="it-IT" sz="1400" dirty="0" smtClean="0">
                <a:latin typeface="Trebuchet MS" panose="020B0603020202020204" pitchFamily="34" charset="0"/>
              </a:rPr>
              <a:t> </a:t>
            </a:r>
            <a:r>
              <a:rPr lang="it-IT" sz="1400" dirty="0">
                <a:latin typeface="Trebuchet MS" panose="020B0603020202020204" pitchFamily="34" charset="0"/>
              </a:rPr>
              <a:t>(</a:t>
            </a:r>
            <a:r>
              <a:rPr lang="it-IT" sz="1400" dirty="0" smtClean="0">
                <a:latin typeface="Trebuchet MS" panose="020B0603020202020204" pitchFamily="34" charset="0"/>
              </a:rPr>
              <a:t>28.5</a:t>
            </a:r>
            <a:r>
              <a:rPr lang="it-IT" sz="1400" dirty="0">
                <a:latin typeface="Trebuchet MS" panose="020B0603020202020204" pitchFamily="34" charset="0"/>
              </a:rPr>
              <a:t>%) and large </a:t>
            </a:r>
            <a:r>
              <a:rPr lang="it-IT" sz="1400" dirty="0" err="1" smtClean="0">
                <a:latin typeface="Trebuchet MS" panose="020B0603020202020204" pitchFamily="34" charset="0"/>
              </a:rPr>
              <a:t>ones</a:t>
            </a:r>
            <a:r>
              <a:rPr lang="it-IT" sz="1400" dirty="0" smtClean="0">
                <a:latin typeface="Trebuchet MS" panose="020B0603020202020204" pitchFamily="34" charset="0"/>
              </a:rPr>
              <a:t> (27.7</a:t>
            </a:r>
            <a:r>
              <a:rPr lang="it-IT" sz="1400" dirty="0">
                <a:latin typeface="Trebuchet MS" panose="020B0603020202020204" pitchFamily="34" charset="0"/>
              </a:rPr>
              <a:t>%) </a:t>
            </a:r>
            <a:endParaRPr lang="it-IT" sz="1400" dirty="0" smtClean="0">
              <a:latin typeface="Trebuchet MS" panose="020B0603020202020204" pitchFamily="34" charset="0"/>
            </a:endParaRPr>
          </a:p>
          <a:p>
            <a:pPr marL="342900" indent="-342900">
              <a:lnSpc>
                <a:spcPct val="114000"/>
              </a:lnSpc>
              <a:spcAft>
                <a:spcPts val="600"/>
              </a:spcAft>
              <a:buFont typeface="+mj-lt"/>
              <a:buAutoNum type="arabicPeriod"/>
            </a:pPr>
            <a:r>
              <a:rPr lang="it-IT" sz="1400" b="1" u="sng" dirty="0">
                <a:solidFill>
                  <a:srgbClr val="C00000"/>
                </a:solidFill>
                <a:latin typeface="Trebuchet MS" panose="020B0603020202020204" pitchFamily="34" charset="0"/>
              </a:rPr>
              <a:t>Incomplete </a:t>
            </a:r>
            <a:r>
              <a:rPr lang="it-IT" sz="1400" b="1" u="sng" dirty="0" err="1">
                <a:solidFill>
                  <a:srgbClr val="C00000"/>
                </a:solidFill>
                <a:latin typeface="Trebuchet MS" panose="020B0603020202020204" pitchFamily="34" charset="0"/>
              </a:rPr>
              <a:t>digitals</a:t>
            </a:r>
            <a:r>
              <a:rPr lang="it-IT" sz="1400" b="1" u="sng" dirty="0">
                <a:solidFill>
                  <a:srgbClr val="C00000"/>
                </a:solidFill>
                <a:latin typeface="Trebuchet MS" panose="020B0603020202020204" pitchFamily="34" charset="0"/>
              </a:rPr>
              <a:t> </a:t>
            </a:r>
            <a:r>
              <a:rPr lang="it-IT" sz="1400" b="1" dirty="0">
                <a:latin typeface="Trebuchet MS" panose="020B0603020202020204" pitchFamily="34" charset="0"/>
              </a:rPr>
              <a:t>(high </a:t>
            </a:r>
            <a:r>
              <a:rPr lang="it-IT" sz="1400" b="1" dirty="0" err="1">
                <a:latin typeface="Trebuchet MS" panose="020B0603020202020204" pitchFamily="34" charset="0"/>
              </a:rPr>
              <a:t>digitalization</a:t>
            </a:r>
            <a:r>
              <a:rPr lang="it-IT" sz="1400" b="1" dirty="0">
                <a:latin typeface="Trebuchet MS" panose="020B0603020202020204" pitchFamily="34" charset="0"/>
              </a:rPr>
              <a:t>, </a:t>
            </a:r>
            <a:r>
              <a:rPr lang="it-IT" sz="1400" b="1" dirty="0" err="1">
                <a:latin typeface="Trebuchet MS" panose="020B0603020202020204" pitchFamily="34" charset="0"/>
              </a:rPr>
              <a:t>Low</a:t>
            </a:r>
            <a:r>
              <a:rPr lang="it-IT" sz="1400" b="1" dirty="0">
                <a:latin typeface="Trebuchet MS" panose="020B0603020202020204" pitchFamily="34" charset="0"/>
              </a:rPr>
              <a:t> HC, Medium/</a:t>
            </a:r>
            <a:r>
              <a:rPr lang="it-IT" sz="1400" b="1" dirty="0" err="1">
                <a:latin typeface="Trebuchet MS" panose="020B0603020202020204" pitchFamily="34" charset="0"/>
              </a:rPr>
              <a:t>Low</a:t>
            </a:r>
            <a:r>
              <a:rPr lang="it-IT" sz="1400" b="1" dirty="0">
                <a:latin typeface="Trebuchet MS" panose="020B0603020202020204" pitchFamily="34" charset="0"/>
              </a:rPr>
              <a:t> PC)</a:t>
            </a:r>
            <a:r>
              <a:rPr lang="it-IT" sz="1400" dirty="0">
                <a:latin typeface="Trebuchet MS" panose="020B0603020202020204" pitchFamily="34" charset="0"/>
              </a:rPr>
              <a:t>: </a:t>
            </a:r>
            <a:r>
              <a:rPr lang="it-IT" sz="1400" i="1" dirty="0" err="1">
                <a:latin typeface="Trebuchet MS" panose="020B0603020202020204" pitchFamily="34" charset="0"/>
              </a:rPr>
              <a:t>inefficient</a:t>
            </a:r>
            <a:r>
              <a:rPr lang="it-IT" sz="1400" i="1" dirty="0">
                <a:latin typeface="Trebuchet MS" panose="020B0603020202020204" pitchFamily="34" charset="0"/>
              </a:rPr>
              <a:t> </a:t>
            </a:r>
            <a:r>
              <a:rPr lang="it-IT" sz="1400" i="1" dirty="0" err="1">
                <a:latin typeface="Trebuchet MS" panose="020B0603020202020204" pitchFamily="34" charset="0"/>
              </a:rPr>
              <a:t>digitalization</a:t>
            </a:r>
            <a:r>
              <a:rPr lang="it-IT" sz="1400" dirty="0" smtClean="0">
                <a:latin typeface="Trebuchet MS" panose="020B0603020202020204" pitchFamily="34" charset="0"/>
              </a:rPr>
              <a:t>?</a:t>
            </a:r>
          </a:p>
          <a:p>
            <a:pPr marL="623888" lvl="1" indent="-342900">
              <a:lnSpc>
                <a:spcPct val="114000"/>
              </a:lnSpc>
              <a:spcAft>
                <a:spcPts val="600"/>
              </a:spcAft>
              <a:buFont typeface="Wingdings" panose="05000000000000000000" pitchFamily="2" charset="2"/>
              <a:buChar char="ü"/>
            </a:pPr>
            <a:r>
              <a:rPr lang="it-IT" sz="1400" dirty="0" err="1" smtClean="0">
                <a:latin typeface="Trebuchet MS" panose="020B0603020202020204" pitchFamily="34" charset="0"/>
              </a:rPr>
              <a:t>Mostly</a:t>
            </a:r>
            <a:r>
              <a:rPr lang="it-IT" sz="1400" dirty="0" smtClean="0">
                <a:latin typeface="Trebuchet MS" panose="020B0603020202020204" pitchFamily="34" charset="0"/>
              </a:rPr>
              <a:t> in </a:t>
            </a:r>
            <a:r>
              <a:rPr lang="it-IT" sz="1400" dirty="0" err="1" smtClean="0">
                <a:latin typeface="Trebuchet MS" panose="020B0603020202020204" pitchFamily="34" charset="0"/>
              </a:rPr>
              <a:t>Trade</a:t>
            </a:r>
            <a:r>
              <a:rPr lang="it-IT" sz="1400" dirty="0" smtClean="0">
                <a:latin typeface="Trebuchet MS" panose="020B0603020202020204" pitchFamily="34" charset="0"/>
              </a:rPr>
              <a:t> (3.8%); </a:t>
            </a:r>
            <a:r>
              <a:rPr lang="it-IT" sz="1400" dirty="0" err="1" smtClean="0">
                <a:latin typeface="Trebuchet MS" panose="020B0603020202020204" pitchFamily="34" charset="0"/>
              </a:rPr>
              <a:t>they</a:t>
            </a:r>
            <a:r>
              <a:rPr lang="it-IT" sz="1400" dirty="0" smtClean="0">
                <a:latin typeface="Trebuchet MS" panose="020B0603020202020204" pitchFamily="34" charset="0"/>
              </a:rPr>
              <a:t> account for a small share of </a:t>
            </a:r>
            <a:r>
              <a:rPr lang="it-IT" sz="1400" dirty="0" err="1" smtClean="0">
                <a:latin typeface="Trebuchet MS" panose="020B0603020202020204" pitchFamily="34" charset="0"/>
              </a:rPr>
              <a:t>value</a:t>
            </a:r>
            <a:r>
              <a:rPr lang="it-IT" sz="1400" dirty="0" smtClean="0">
                <a:latin typeface="Trebuchet MS" panose="020B0603020202020204" pitchFamily="34" charset="0"/>
              </a:rPr>
              <a:t> </a:t>
            </a:r>
            <a:r>
              <a:rPr lang="it-IT" sz="1400" dirty="0" err="1" smtClean="0">
                <a:latin typeface="Trebuchet MS" panose="020B0603020202020204" pitchFamily="34" charset="0"/>
              </a:rPr>
              <a:t>added</a:t>
            </a:r>
            <a:r>
              <a:rPr lang="it-IT" sz="1400" dirty="0" smtClean="0">
                <a:latin typeface="Trebuchet MS" panose="020B0603020202020204" pitchFamily="34" charset="0"/>
              </a:rPr>
              <a:t> (7.7%) and turnover (6.7%)</a:t>
            </a:r>
            <a:endParaRPr lang="it-IT" sz="1400" dirty="0">
              <a:latin typeface="Trebuchet MS" panose="020B0603020202020204" pitchFamily="34" charset="0"/>
            </a:endParaRPr>
          </a:p>
          <a:p>
            <a:pPr marL="342900" indent="-342900">
              <a:lnSpc>
                <a:spcPct val="114000"/>
              </a:lnSpc>
              <a:spcAft>
                <a:spcPts val="600"/>
              </a:spcAft>
              <a:buFont typeface="+mj-lt"/>
              <a:buAutoNum type="arabicPeriod"/>
            </a:pPr>
            <a:r>
              <a:rPr lang="it-IT" sz="1400" b="1" u="sng" dirty="0" err="1">
                <a:solidFill>
                  <a:srgbClr val="C00000"/>
                </a:solidFill>
                <a:latin typeface="Trebuchet MS" panose="020B0603020202020204" pitchFamily="34" charset="0"/>
              </a:rPr>
              <a:t>Sensitives</a:t>
            </a:r>
            <a:r>
              <a:rPr lang="it-IT" sz="1400" b="1" u="sng" dirty="0">
                <a:solidFill>
                  <a:srgbClr val="C00000"/>
                </a:solidFill>
                <a:latin typeface="Trebuchet MS" panose="020B0603020202020204" pitchFamily="34" charset="0"/>
              </a:rPr>
              <a:t> </a:t>
            </a:r>
            <a:r>
              <a:rPr lang="it-IT" sz="1400" b="1" dirty="0">
                <a:latin typeface="Trebuchet MS" panose="020B0603020202020204" pitchFamily="34" charset="0"/>
              </a:rPr>
              <a:t>(Medium </a:t>
            </a:r>
            <a:r>
              <a:rPr lang="it-IT" sz="1400" b="1" dirty="0" err="1">
                <a:latin typeface="Trebuchet MS" panose="020B0603020202020204" pitchFamily="34" charset="0"/>
              </a:rPr>
              <a:t>digitalization</a:t>
            </a:r>
            <a:r>
              <a:rPr lang="it-IT" sz="1400" b="1" dirty="0">
                <a:latin typeface="Trebuchet MS" panose="020B0603020202020204" pitchFamily="34" charset="0"/>
              </a:rPr>
              <a:t>, Medium/high PC</a:t>
            </a:r>
            <a:r>
              <a:rPr lang="it-IT" sz="1400" dirty="0">
                <a:latin typeface="Trebuchet MS" panose="020B0603020202020204" pitchFamily="34" charset="0"/>
              </a:rPr>
              <a:t>): </a:t>
            </a:r>
            <a:r>
              <a:rPr lang="it-IT" sz="1400" i="1" dirty="0" err="1">
                <a:latin typeface="Trebuchet MS" panose="020B0603020202020204" pitchFamily="34" charset="0"/>
              </a:rPr>
              <a:t>potential</a:t>
            </a:r>
            <a:r>
              <a:rPr lang="it-IT" sz="1400" i="1" dirty="0">
                <a:latin typeface="Trebuchet MS" panose="020B0603020202020204" pitchFamily="34" charset="0"/>
              </a:rPr>
              <a:t> target for </a:t>
            </a:r>
            <a:r>
              <a:rPr lang="it-IT" sz="1400" i="1" dirty="0" err="1">
                <a:latin typeface="Trebuchet MS" panose="020B0603020202020204" pitchFamily="34" charset="0"/>
              </a:rPr>
              <a:t>policies</a:t>
            </a:r>
            <a:r>
              <a:rPr lang="it-IT" sz="1400" i="1" dirty="0">
                <a:latin typeface="Trebuchet MS" panose="020B0603020202020204" pitchFamily="34" charset="0"/>
              </a:rPr>
              <a:t> </a:t>
            </a:r>
            <a:r>
              <a:rPr lang="it-IT" sz="1400" i="1" dirty="0" err="1">
                <a:latin typeface="Trebuchet MS" panose="020B0603020202020204" pitchFamily="34" charset="0"/>
              </a:rPr>
              <a:t>like</a:t>
            </a:r>
            <a:r>
              <a:rPr lang="it-IT" sz="1400" i="1" dirty="0">
                <a:latin typeface="Trebuchet MS" panose="020B0603020202020204" pitchFamily="34" charset="0"/>
              </a:rPr>
              <a:t> I4.0</a:t>
            </a:r>
            <a:r>
              <a:rPr lang="it-IT" sz="1400" i="1" dirty="0" smtClean="0">
                <a:latin typeface="Trebuchet MS" panose="020B0603020202020204" pitchFamily="34" charset="0"/>
              </a:rPr>
              <a:t>?	</a:t>
            </a:r>
          </a:p>
          <a:p>
            <a:pPr marL="623888" lvl="1" indent="-342900">
              <a:lnSpc>
                <a:spcPct val="114000"/>
              </a:lnSpc>
              <a:spcAft>
                <a:spcPts val="600"/>
              </a:spcAft>
              <a:buFont typeface="Wingdings" panose="05000000000000000000" pitchFamily="2" charset="2"/>
              <a:buChar char="ü"/>
            </a:pPr>
            <a:r>
              <a:rPr lang="it-IT" sz="1400" dirty="0" err="1" smtClean="0">
                <a:latin typeface="Trebuchet MS" panose="020B0603020202020204" pitchFamily="34" charset="0"/>
              </a:rPr>
              <a:t>Especially</a:t>
            </a:r>
            <a:r>
              <a:rPr lang="it-IT" sz="1400" dirty="0" smtClean="0">
                <a:latin typeface="Trebuchet MS" panose="020B0603020202020204" pitchFamily="34" charset="0"/>
              </a:rPr>
              <a:t> Market </a:t>
            </a:r>
            <a:r>
              <a:rPr lang="it-IT" sz="1400" dirty="0" err="1" smtClean="0">
                <a:latin typeface="Trebuchet MS" panose="020B0603020202020204" pitchFamily="34" charset="0"/>
              </a:rPr>
              <a:t>services</a:t>
            </a:r>
            <a:r>
              <a:rPr lang="it-IT" sz="1400" dirty="0" smtClean="0">
                <a:latin typeface="Trebuchet MS" panose="020B0603020202020204" pitchFamily="34" charset="0"/>
              </a:rPr>
              <a:t> (14.2%) and </a:t>
            </a:r>
            <a:r>
              <a:rPr lang="it-IT" sz="1400" dirty="0" err="1" smtClean="0">
                <a:latin typeface="Trebuchet MS" panose="020B0603020202020204" pitchFamily="34" charset="0"/>
              </a:rPr>
              <a:t>Trade</a:t>
            </a:r>
            <a:r>
              <a:rPr lang="it-IT" sz="1400" dirty="0" smtClean="0">
                <a:latin typeface="Trebuchet MS" panose="020B0603020202020204" pitchFamily="34" charset="0"/>
              </a:rPr>
              <a:t> (10.7%)</a:t>
            </a:r>
            <a:endParaRPr lang="it-IT" sz="1400" dirty="0">
              <a:latin typeface="Trebuchet MS" panose="020B0603020202020204" pitchFamily="34" charset="0"/>
            </a:endParaRPr>
          </a:p>
          <a:p>
            <a:pPr marL="342900" indent="-342900">
              <a:lnSpc>
                <a:spcPct val="114000"/>
              </a:lnSpc>
              <a:spcAft>
                <a:spcPts val="600"/>
              </a:spcAft>
              <a:buFont typeface="+mj-lt"/>
              <a:buAutoNum type="arabicPeriod"/>
            </a:pPr>
            <a:r>
              <a:rPr lang="it-IT" sz="1400" b="1" u="sng" dirty="0" smtClean="0">
                <a:solidFill>
                  <a:srgbClr val="C00000"/>
                </a:solidFill>
                <a:latin typeface="Trebuchet MS" panose="020B0603020202020204" pitchFamily="34" charset="0"/>
              </a:rPr>
              <a:t>Complete </a:t>
            </a:r>
            <a:r>
              <a:rPr lang="it-IT" sz="1400" b="1" u="sng" dirty="0" err="1" smtClean="0">
                <a:solidFill>
                  <a:srgbClr val="C00000"/>
                </a:solidFill>
                <a:latin typeface="Trebuchet MS" panose="020B0603020202020204" pitchFamily="34" charset="0"/>
              </a:rPr>
              <a:t>digitals</a:t>
            </a:r>
            <a:r>
              <a:rPr lang="it-IT" sz="1400" b="1" u="sng" dirty="0" smtClean="0">
                <a:solidFill>
                  <a:srgbClr val="C00000"/>
                </a:solidFill>
                <a:latin typeface="Trebuchet MS" panose="020B0603020202020204" pitchFamily="34" charset="0"/>
              </a:rPr>
              <a:t> </a:t>
            </a:r>
            <a:r>
              <a:rPr lang="it-IT" sz="1400" b="1" dirty="0" smtClean="0">
                <a:latin typeface="Trebuchet MS" panose="020B0603020202020204" pitchFamily="34" charset="0"/>
              </a:rPr>
              <a:t>(high </a:t>
            </a:r>
            <a:r>
              <a:rPr lang="it-IT" sz="1400" b="1" dirty="0" err="1" smtClean="0">
                <a:latin typeface="Trebuchet MS" panose="020B0603020202020204" pitchFamily="34" charset="0"/>
              </a:rPr>
              <a:t>digitalization</a:t>
            </a:r>
            <a:r>
              <a:rPr lang="it-IT" sz="1400" b="1" dirty="0" smtClean="0">
                <a:latin typeface="Trebuchet MS" panose="020B0603020202020204" pitchFamily="34" charset="0"/>
              </a:rPr>
              <a:t>, high </a:t>
            </a:r>
            <a:r>
              <a:rPr lang="it-IT" sz="1400" b="1" dirty="0" err="1" smtClean="0">
                <a:latin typeface="Trebuchet MS" panose="020B0603020202020204" pitchFamily="34" charset="0"/>
              </a:rPr>
              <a:t>physical</a:t>
            </a:r>
            <a:r>
              <a:rPr lang="it-IT" sz="1400" b="1" dirty="0" smtClean="0">
                <a:latin typeface="Trebuchet MS" panose="020B0603020202020204" pitchFamily="34" charset="0"/>
              </a:rPr>
              <a:t> and human capital</a:t>
            </a:r>
            <a:r>
              <a:rPr lang="it-IT" sz="1400" dirty="0" smtClean="0">
                <a:latin typeface="Trebuchet MS" panose="020B0603020202020204" pitchFamily="34" charset="0"/>
              </a:rPr>
              <a:t>)</a:t>
            </a:r>
            <a:endParaRPr lang="it-IT" sz="1400" dirty="0">
              <a:latin typeface="Trebuchet MS" panose="020B0603020202020204" pitchFamily="34" charset="0"/>
            </a:endParaRPr>
          </a:p>
          <a:p>
            <a:pPr marL="622300" lvl="1" indent="-285750">
              <a:lnSpc>
                <a:spcPct val="114000"/>
              </a:lnSpc>
              <a:buFont typeface="Wingdings" panose="05000000000000000000" pitchFamily="2" charset="2"/>
              <a:buChar char="ü"/>
            </a:pPr>
            <a:r>
              <a:rPr lang="it-IT" sz="1400" dirty="0" smtClean="0">
                <a:latin typeface="Trebuchet MS" panose="020B0603020202020204" pitchFamily="34" charset="0"/>
              </a:rPr>
              <a:t>&lt;3</a:t>
            </a:r>
            <a:r>
              <a:rPr lang="it-IT" sz="1400" dirty="0">
                <a:latin typeface="Trebuchet MS" panose="020B0603020202020204" pitchFamily="34" charset="0"/>
              </a:rPr>
              <a:t>% of </a:t>
            </a:r>
            <a:r>
              <a:rPr lang="it-IT" sz="1400" dirty="0" err="1">
                <a:latin typeface="Trebuchet MS" panose="020B0603020202020204" pitchFamily="34" charset="0"/>
              </a:rPr>
              <a:t>total</a:t>
            </a:r>
            <a:r>
              <a:rPr lang="it-IT" sz="1400" dirty="0">
                <a:latin typeface="Trebuchet MS" panose="020B0603020202020204" pitchFamily="34" charset="0"/>
              </a:rPr>
              <a:t> </a:t>
            </a:r>
            <a:r>
              <a:rPr lang="it-IT" sz="1400" dirty="0" err="1">
                <a:latin typeface="Trebuchet MS" panose="020B0603020202020204" pitchFamily="34" charset="0"/>
              </a:rPr>
              <a:t>firms</a:t>
            </a:r>
            <a:r>
              <a:rPr lang="it-IT" sz="1400" dirty="0" smtClean="0">
                <a:latin typeface="Trebuchet MS" panose="020B0603020202020204" pitchFamily="34" charset="0"/>
              </a:rPr>
              <a:t>, </a:t>
            </a:r>
            <a:r>
              <a:rPr lang="it-IT" sz="1400" dirty="0" err="1" smtClean="0">
                <a:latin typeface="Trebuchet MS" panose="020B0603020202020204" pitchFamily="34" charset="0"/>
              </a:rPr>
              <a:t>but</a:t>
            </a:r>
            <a:r>
              <a:rPr lang="it-IT" sz="1400" dirty="0" smtClean="0">
                <a:latin typeface="Trebuchet MS" panose="020B0603020202020204" pitchFamily="34" charset="0"/>
              </a:rPr>
              <a:t> 24% of </a:t>
            </a:r>
            <a:r>
              <a:rPr lang="it-IT" sz="1400" dirty="0" err="1" smtClean="0">
                <a:latin typeface="Trebuchet MS" panose="020B0603020202020204" pitchFamily="34" charset="0"/>
              </a:rPr>
              <a:t>total</a:t>
            </a:r>
            <a:r>
              <a:rPr lang="it-IT" sz="1400" dirty="0" smtClean="0">
                <a:latin typeface="Trebuchet MS" panose="020B0603020202020204" pitchFamily="34" charset="0"/>
              </a:rPr>
              <a:t> </a:t>
            </a:r>
            <a:r>
              <a:rPr lang="it-IT" sz="1400" dirty="0" err="1" smtClean="0">
                <a:latin typeface="Trebuchet MS" panose="020B0603020202020204" pitchFamily="34" charset="0"/>
              </a:rPr>
              <a:t>value</a:t>
            </a:r>
            <a:r>
              <a:rPr lang="it-IT" sz="1400" dirty="0" smtClean="0">
                <a:latin typeface="Trebuchet MS" panose="020B0603020202020204" pitchFamily="34" charset="0"/>
              </a:rPr>
              <a:t> </a:t>
            </a:r>
            <a:r>
              <a:rPr lang="it-IT" sz="1400" dirty="0" err="1">
                <a:latin typeface="Trebuchet MS" panose="020B0603020202020204" pitchFamily="34" charset="0"/>
              </a:rPr>
              <a:t>added</a:t>
            </a:r>
            <a:r>
              <a:rPr lang="it-IT" sz="1400" dirty="0">
                <a:latin typeface="Trebuchet MS" panose="020B0603020202020204" pitchFamily="34" charset="0"/>
              </a:rPr>
              <a:t> and </a:t>
            </a:r>
            <a:r>
              <a:rPr lang="it-IT" sz="1400" dirty="0" smtClean="0">
                <a:latin typeface="Trebuchet MS" panose="020B0603020202020204" pitchFamily="34" charset="0"/>
              </a:rPr>
              <a:t>turnover</a:t>
            </a:r>
            <a:endParaRPr lang="it-IT" sz="1400" dirty="0">
              <a:latin typeface="Trebuchet MS" panose="020B0603020202020204" pitchFamily="34" charset="0"/>
            </a:endParaRPr>
          </a:p>
          <a:p>
            <a:pPr marL="622300" lvl="1" indent="-285750">
              <a:lnSpc>
                <a:spcPct val="114000"/>
              </a:lnSpc>
              <a:buFont typeface="Wingdings" panose="05000000000000000000" pitchFamily="2" charset="2"/>
              <a:buChar char="ü"/>
            </a:pPr>
            <a:r>
              <a:rPr lang="it-IT" sz="1400" dirty="0" err="1" smtClean="0">
                <a:latin typeface="Trebuchet MS" panose="020B0603020202020204" pitchFamily="34" charset="0"/>
              </a:rPr>
              <a:t>Tlc</a:t>
            </a:r>
            <a:r>
              <a:rPr lang="it-IT" sz="1400" dirty="0" smtClean="0">
                <a:latin typeface="Trebuchet MS" panose="020B0603020202020204" pitchFamily="34" charset="0"/>
              </a:rPr>
              <a:t> </a:t>
            </a:r>
            <a:r>
              <a:rPr lang="it-IT" sz="1400" dirty="0">
                <a:latin typeface="Trebuchet MS" panose="020B0603020202020204" pitchFamily="34" charset="0"/>
              </a:rPr>
              <a:t>(35%), </a:t>
            </a:r>
            <a:r>
              <a:rPr lang="it-IT" sz="1400" dirty="0" err="1" smtClean="0">
                <a:latin typeface="Trebuchet MS" panose="020B0603020202020204" pitchFamily="34" charset="0"/>
              </a:rPr>
              <a:t>Beverages</a:t>
            </a:r>
            <a:r>
              <a:rPr lang="it-IT" sz="1400" dirty="0" smtClean="0">
                <a:latin typeface="Trebuchet MS" panose="020B0603020202020204" pitchFamily="34" charset="0"/>
              </a:rPr>
              <a:t> </a:t>
            </a:r>
            <a:r>
              <a:rPr lang="it-IT" sz="1400" dirty="0">
                <a:latin typeface="Trebuchet MS" panose="020B0603020202020204" pitchFamily="34" charset="0"/>
              </a:rPr>
              <a:t>(</a:t>
            </a:r>
            <a:r>
              <a:rPr lang="it-IT" sz="1400" dirty="0" smtClean="0">
                <a:latin typeface="Trebuchet MS" panose="020B0603020202020204" pitchFamily="34" charset="0"/>
              </a:rPr>
              <a:t>11.7</a:t>
            </a:r>
            <a:r>
              <a:rPr lang="it-IT" sz="1400" dirty="0">
                <a:latin typeface="Trebuchet MS" panose="020B0603020202020204" pitchFamily="34" charset="0"/>
              </a:rPr>
              <a:t>%) </a:t>
            </a:r>
            <a:r>
              <a:rPr lang="it-IT" sz="1400" dirty="0" smtClean="0">
                <a:latin typeface="Trebuchet MS" panose="020B0603020202020204" pitchFamily="34" charset="0"/>
              </a:rPr>
              <a:t>and </a:t>
            </a:r>
            <a:r>
              <a:rPr lang="it-IT" sz="1400" dirty="0" err="1" smtClean="0">
                <a:latin typeface="Trebuchet MS" panose="020B0603020202020204" pitchFamily="34" charset="0"/>
              </a:rPr>
              <a:t>Pharmaceuticals</a:t>
            </a:r>
            <a:r>
              <a:rPr lang="it-IT" sz="1400" dirty="0" smtClean="0">
                <a:latin typeface="Trebuchet MS" panose="020B0603020202020204" pitchFamily="34" charset="0"/>
              </a:rPr>
              <a:t> (11.2</a:t>
            </a:r>
            <a:r>
              <a:rPr lang="it-IT" sz="1400" dirty="0">
                <a:latin typeface="Trebuchet MS" panose="020B0603020202020204" pitchFamily="34" charset="0"/>
              </a:rPr>
              <a:t>%)</a:t>
            </a:r>
          </a:p>
          <a:p>
            <a:pPr marL="622300" lvl="1" indent="-285750">
              <a:lnSpc>
                <a:spcPct val="114000"/>
              </a:lnSpc>
              <a:spcAft>
                <a:spcPts val="600"/>
              </a:spcAft>
              <a:buFont typeface="Wingdings" panose="05000000000000000000" pitchFamily="2" charset="2"/>
              <a:buChar char="ü"/>
            </a:pPr>
            <a:r>
              <a:rPr lang="it-IT" sz="1400" dirty="0" smtClean="0">
                <a:latin typeface="Trebuchet MS" panose="020B0603020202020204" pitchFamily="34" charset="0"/>
              </a:rPr>
              <a:t>2.1</a:t>
            </a:r>
            <a:r>
              <a:rPr lang="it-IT" sz="1400" dirty="0">
                <a:latin typeface="Trebuchet MS" panose="020B0603020202020204" pitchFamily="34" charset="0"/>
              </a:rPr>
              <a:t>% % of small </a:t>
            </a:r>
            <a:r>
              <a:rPr lang="it-IT" sz="1400" dirty="0" err="1">
                <a:latin typeface="Trebuchet MS" panose="020B0603020202020204" pitchFamily="34" charset="0"/>
              </a:rPr>
              <a:t>firms</a:t>
            </a:r>
            <a:r>
              <a:rPr lang="it-IT" sz="1400" dirty="0" smtClean="0">
                <a:latin typeface="Trebuchet MS" panose="020B0603020202020204" pitchFamily="34" charset="0"/>
              </a:rPr>
              <a:t>, 7.3</a:t>
            </a:r>
            <a:r>
              <a:rPr lang="it-IT" sz="1400" dirty="0">
                <a:latin typeface="Trebuchet MS" panose="020B0603020202020204" pitchFamily="34" charset="0"/>
              </a:rPr>
              <a:t>% of medium </a:t>
            </a:r>
            <a:r>
              <a:rPr lang="it-IT" sz="1400" dirty="0" err="1">
                <a:latin typeface="Trebuchet MS" panose="020B0603020202020204" pitchFamily="34" charset="0"/>
              </a:rPr>
              <a:t>ones</a:t>
            </a:r>
            <a:r>
              <a:rPr lang="it-IT" sz="1400" dirty="0" smtClean="0">
                <a:latin typeface="Trebuchet MS" panose="020B0603020202020204" pitchFamily="34" charset="0"/>
              </a:rPr>
              <a:t>, 19.3</a:t>
            </a:r>
            <a:r>
              <a:rPr lang="it-IT" sz="1400" dirty="0">
                <a:latin typeface="Trebuchet MS" panose="020B0603020202020204" pitchFamily="34" charset="0"/>
              </a:rPr>
              <a:t>% of large </a:t>
            </a:r>
            <a:r>
              <a:rPr lang="it-IT" sz="1400" dirty="0" err="1" smtClean="0">
                <a:latin typeface="Trebuchet MS" panose="020B0603020202020204" pitchFamily="34" charset="0"/>
              </a:rPr>
              <a:t>ones</a:t>
            </a:r>
            <a:endParaRPr lang="it-IT" sz="1400" dirty="0">
              <a:latin typeface="Trebuchet MS" panose="020B0603020202020204" pitchFamily="34" charset="0"/>
            </a:endParaRPr>
          </a:p>
        </p:txBody>
      </p:sp>
      <p:sp>
        <p:nvSpPr>
          <p:cNvPr id="12" name="Rettangolo 11"/>
          <p:cNvSpPr/>
          <p:nvPr/>
        </p:nvSpPr>
        <p:spPr>
          <a:xfrm>
            <a:off x="713016" y="-73592"/>
            <a:ext cx="7587205" cy="446276"/>
          </a:xfrm>
          <a:prstGeom prst="rect">
            <a:avLst/>
          </a:prstGeom>
        </p:spPr>
        <p:txBody>
          <a:bodyPr wrap="none">
            <a:spAutoFit/>
          </a:bodyPr>
          <a:lstStyle/>
          <a:p>
            <a:pPr>
              <a:spcAft>
                <a:spcPts val="600"/>
              </a:spcAft>
            </a:pPr>
            <a:r>
              <a:rPr lang="en-GB" sz="2300" b="1" dirty="0" smtClean="0">
                <a:solidFill>
                  <a:schemeClr val="bg1"/>
                </a:solidFill>
              </a:rPr>
              <a:t>CAPITAL ENDOWMENT AND FIRMS’ DIGITALIZATION</a:t>
            </a:r>
            <a:endParaRPr lang="it-IT" sz="2300" dirty="0">
              <a:solidFill>
                <a:schemeClr val="bg1"/>
              </a:solidFill>
            </a:endParaRPr>
          </a:p>
        </p:txBody>
      </p:sp>
      <p:pic>
        <p:nvPicPr>
          <p:cNvPr id="410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117" y="4912674"/>
            <a:ext cx="8155731" cy="171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e 1"/>
          <p:cNvSpPr/>
          <p:nvPr/>
        </p:nvSpPr>
        <p:spPr>
          <a:xfrm>
            <a:off x="3021106" y="5118847"/>
            <a:ext cx="591670" cy="1676400"/>
          </a:xfrm>
          <a:prstGeom prst="ellipse">
            <a:avLst/>
          </a:prstGeom>
          <a:noFill/>
          <a:ln w="190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Ovale 6"/>
          <p:cNvSpPr/>
          <p:nvPr/>
        </p:nvSpPr>
        <p:spPr>
          <a:xfrm>
            <a:off x="4527928" y="5118847"/>
            <a:ext cx="663388" cy="1676400"/>
          </a:xfrm>
          <a:prstGeom prst="ellipse">
            <a:avLst/>
          </a:prstGeom>
          <a:noFill/>
          <a:ln w="190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Ovale 8"/>
          <p:cNvSpPr/>
          <p:nvPr/>
        </p:nvSpPr>
        <p:spPr>
          <a:xfrm>
            <a:off x="7450422" y="5181600"/>
            <a:ext cx="663388" cy="1676400"/>
          </a:xfrm>
          <a:prstGeom prst="ellipse">
            <a:avLst/>
          </a:prstGeom>
          <a:noFill/>
          <a:ln w="190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724896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0C751B5-631A-9242-B635-C18491BE6C62}" type="slidenum">
              <a:rPr lang="it-IT" smtClean="0"/>
              <a:t>12</a:t>
            </a:fld>
            <a:endParaRPr lang="it-IT"/>
          </a:p>
        </p:txBody>
      </p:sp>
      <p:sp>
        <p:nvSpPr>
          <p:cNvPr id="6" name="Rettangolo 5"/>
          <p:cNvSpPr/>
          <p:nvPr/>
        </p:nvSpPr>
        <p:spPr>
          <a:xfrm>
            <a:off x="1496384" y="-66668"/>
            <a:ext cx="6404446" cy="446276"/>
          </a:xfrm>
          <a:prstGeom prst="rect">
            <a:avLst/>
          </a:prstGeom>
        </p:spPr>
        <p:txBody>
          <a:bodyPr wrap="none">
            <a:spAutoFit/>
          </a:bodyPr>
          <a:lstStyle/>
          <a:p>
            <a:pPr>
              <a:spcAft>
                <a:spcPts val="600"/>
              </a:spcAft>
            </a:pPr>
            <a:r>
              <a:rPr lang="en-GB" sz="2300" b="1" dirty="0" smtClean="0">
                <a:solidFill>
                  <a:schemeClr val="bg1"/>
                </a:solidFill>
              </a:rPr>
              <a:t>DIGITAL PROPENSITY by ITALIAN REGIONS</a:t>
            </a:r>
            <a:endParaRPr lang="it-IT" sz="2300" dirty="0">
              <a:solidFill>
                <a:schemeClr val="bg1"/>
              </a:solidFill>
            </a:endParaRPr>
          </a:p>
        </p:txBody>
      </p:sp>
      <p:pic>
        <p:nvPicPr>
          <p:cNvPr id="2050"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771" b="1620"/>
          <a:stretch/>
        </p:blipFill>
        <p:spPr bwMode="auto">
          <a:xfrm>
            <a:off x="1809087" y="737692"/>
            <a:ext cx="5373428" cy="339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Rectangle 1"/>
          <p:cNvSpPr>
            <a:spLocks noChangeArrowheads="1"/>
          </p:cNvSpPr>
          <p:nvPr/>
        </p:nvSpPr>
        <p:spPr bwMode="auto">
          <a:xfrm>
            <a:off x="407538" y="399139"/>
            <a:ext cx="84160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defTabSz="914400" fontAlgn="base">
              <a:spcBef>
                <a:spcPct val="0"/>
              </a:spcBef>
              <a:spcAft>
                <a:spcPct val="0"/>
              </a:spcAft>
            </a:pPr>
            <a:r>
              <a:rPr lang="en-US" altLang="it-IT" sz="1600" b="1" dirty="0" smtClean="0">
                <a:latin typeface="Arial" pitchFamily="34" charset="0"/>
                <a:ea typeface="MS Mincho" pitchFamily="49" charset="-128"/>
                <a:cs typeface="Times New Roman" pitchFamily="18" charset="0"/>
              </a:rPr>
              <a:t>Distribution </a:t>
            </a:r>
            <a:r>
              <a:rPr lang="en-US" altLang="it-IT" sz="1600" b="1" dirty="0">
                <a:latin typeface="Arial" pitchFamily="34" charset="0"/>
                <a:ea typeface="MS Mincho" pitchFamily="49" charset="-128"/>
                <a:cs typeface="Times New Roman" pitchFamily="18" charset="0"/>
              </a:rPr>
              <a:t>of the 5 groups of </a:t>
            </a:r>
            <a:r>
              <a:rPr lang="en-US" altLang="it-IT" sz="1600" b="1" dirty="0" smtClean="0">
                <a:latin typeface="Arial" pitchFamily="34" charset="0"/>
                <a:ea typeface="MS Mincho" pitchFamily="49" charset="-128"/>
                <a:cs typeface="Times New Roman" pitchFamily="18" charset="0"/>
              </a:rPr>
              <a:t>digital propensity </a:t>
            </a:r>
            <a:r>
              <a:rPr lang="en-US" altLang="it-IT" sz="1600" b="1" dirty="0">
                <a:latin typeface="Arial" pitchFamily="34" charset="0"/>
                <a:ea typeface="MS Mincho" pitchFamily="49" charset="-128"/>
                <a:cs typeface="Times New Roman" pitchFamily="18" charset="0"/>
              </a:rPr>
              <a:t>within each </a:t>
            </a:r>
            <a:r>
              <a:rPr lang="en-US" altLang="it-IT" sz="1600" b="1" dirty="0" smtClean="0">
                <a:latin typeface="Arial" pitchFamily="34" charset="0"/>
                <a:ea typeface="MS Mincho" pitchFamily="49" charset="-128"/>
                <a:cs typeface="Times New Roman" pitchFamily="18" charset="0"/>
              </a:rPr>
              <a:t>Region </a:t>
            </a:r>
            <a:r>
              <a:rPr lang="en-US" altLang="it-IT" sz="1600" i="1" dirty="0">
                <a:latin typeface="Arial" pitchFamily="34" charset="0"/>
                <a:ea typeface="MS Mincho" pitchFamily="49" charset="-128"/>
                <a:cs typeface="Times New Roman" pitchFamily="18" charset="0"/>
              </a:rPr>
              <a:t>(% enterprises)</a:t>
            </a:r>
            <a:endParaRPr lang="it-IT" altLang="it-IT" sz="1600" i="1" dirty="0">
              <a:latin typeface="Arial" pitchFamily="34" charset="0"/>
              <a:cs typeface="Arial" pitchFamily="34" charset="0"/>
            </a:endParaRPr>
          </a:p>
        </p:txBody>
      </p:sp>
      <p:sp>
        <p:nvSpPr>
          <p:cNvPr id="29" name="Rettangolo 28"/>
          <p:cNvSpPr/>
          <p:nvPr/>
        </p:nvSpPr>
        <p:spPr>
          <a:xfrm>
            <a:off x="346177" y="4150252"/>
            <a:ext cx="8538754" cy="2092881"/>
          </a:xfrm>
          <a:prstGeom prst="rect">
            <a:avLst/>
          </a:prstGeom>
        </p:spPr>
        <p:txBody>
          <a:bodyPr wrap="square">
            <a:spAutoFit/>
          </a:bodyPr>
          <a:lstStyle/>
          <a:p>
            <a:pPr marL="285750" indent="-285750" algn="just">
              <a:buFont typeface="Arial" panose="020B0604020202020204" pitchFamily="34" charset="0"/>
              <a:buChar char="•"/>
            </a:pPr>
            <a:r>
              <a:rPr lang="en-US" sz="1500" dirty="0"/>
              <a:t>T</a:t>
            </a:r>
            <a:r>
              <a:rPr lang="en-US" sz="1500" dirty="0" smtClean="0"/>
              <a:t>he </a:t>
            </a:r>
            <a:r>
              <a:rPr lang="en-US" sz="1500" b="1" dirty="0" smtClean="0"/>
              <a:t>digital indifference </a:t>
            </a:r>
            <a:r>
              <a:rPr lang="en-US" sz="1500" dirty="0"/>
              <a:t>is widespread throughout Italy (in all the regions it characterizes at least half of the companies with at least 10 </a:t>
            </a:r>
            <a:r>
              <a:rPr lang="en-US" sz="1500" dirty="0" smtClean="0"/>
              <a:t>persons employed), </a:t>
            </a:r>
            <a:r>
              <a:rPr lang="en-US" sz="1500" dirty="0"/>
              <a:t>although mostly in the South with the exception of Calabria and </a:t>
            </a:r>
            <a:r>
              <a:rPr lang="en-US" sz="1500" dirty="0" smtClean="0"/>
              <a:t>Sicily;</a:t>
            </a:r>
          </a:p>
          <a:p>
            <a:pPr marL="285750" indent="-285750" algn="just">
              <a:buFont typeface="Arial" panose="020B0604020202020204" pitchFamily="34" charset="0"/>
              <a:buChar char="•"/>
            </a:pPr>
            <a:r>
              <a:rPr lang="en-US" sz="1500" dirty="0"/>
              <a:t>The </a:t>
            </a:r>
            <a:r>
              <a:rPr lang="en-US" sz="1500" b="1" dirty="0" smtClean="0"/>
              <a:t>Constrained sensitives</a:t>
            </a:r>
            <a:r>
              <a:rPr lang="en-US" sz="1500" dirty="0" smtClean="0"/>
              <a:t> </a:t>
            </a:r>
            <a:r>
              <a:rPr lang="en-US" sz="1500" dirty="0"/>
              <a:t>are almost all in the </a:t>
            </a:r>
            <a:r>
              <a:rPr lang="en-US" sz="1500" dirty="0" smtClean="0"/>
              <a:t>Northern regions (except </a:t>
            </a:r>
            <a:r>
              <a:rPr lang="en-US" sz="1500" dirty="0"/>
              <a:t>for </a:t>
            </a:r>
            <a:r>
              <a:rPr lang="en-US" sz="1500" dirty="0" smtClean="0"/>
              <a:t>Marche </a:t>
            </a:r>
            <a:r>
              <a:rPr lang="en-US" sz="1500" dirty="0"/>
              <a:t>and Umbria) </a:t>
            </a:r>
            <a:r>
              <a:rPr lang="en-US" sz="1500" dirty="0" smtClean="0"/>
              <a:t>and they are </a:t>
            </a:r>
            <a:r>
              <a:rPr lang="en-US" sz="1500" dirty="0"/>
              <a:t>(much) more numerous than </a:t>
            </a:r>
            <a:r>
              <a:rPr lang="en-US" sz="1500" b="1" dirty="0" smtClean="0"/>
              <a:t>Sensitives </a:t>
            </a:r>
            <a:r>
              <a:rPr lang="en-US" sz="1500" dirty="0" smtClean="0"/>
              <a:t>in all Regions:</a:t>
            </a:r>
            <a:endParaRPr lang="en-US" sz="1500" dirty="0"/>
          </a:p>
          <a:p>
            <a:pPr algn="just"/>
            <a:endParaRPr lang="en-US" sz="1000" i="1" dirty="0" smtClean="0"/>
          </a:p>
          <a:p>
            <a:pPr algn="ctr"/>
            <a:r>
              <a:rPr lang="en-US" sz="1500" i="1" dirty="0" smtClean="0"/>
              <a:t>since </a:t>
            </a:r>
            <a:r>
              <a:rPr lang="en-US" sz="1500" b="1" i="1" dirty="0"/>
              <a:t>Constrained </a:t>
            </a:r>
            <a:r>
              <a:rPr lang="en-US" sz="1500" b="1" i="1" dirty="0" smtClean="0"/>
              <a:t>sensitives</a:t>
            </a:r>
            <a:r>
              <a:rPr lang="en-US" sz="1500" i="1" dirty="0" smtClean="0"/>
              <a:t> represent a </a:t>
            </a:r>
            <a:r>
              <a:rPr lang="en-US" sz="1500" i="1" dirty="0"/>
              <a:t>production segment that claims to be "reactive" towards digital transformation, this result confirms that, as </a:t>
            </a:r>
            <a:r>
              <a:rPr lang="en-US" sz="1500" i="1" dirty="0" smtClean="0"/>
              <a:t>for </a:t>
            </a:r>
            <a:r>
              <a:rPr lang="en-US" sz="1500" i="1" dirty="0"/>
              <a:t>the entire national territory, in Italy the path towards </a:t>
            </a:r>
            <a:r>
              <a:rPr lang="en-US" sz="1500" i="1" dirty="0" smtClean="0"/>
              <a:t>digitalization </a:t>
            </a:r>
            <a:r>
              <a:rPr lang="en-US" sz="1500" i="1" dirty="0"/>
              <a:t>requires priority an increase in the provision of physical and human capital</a:t>
            </a:r>
            <a:r>
              <a:rPr lang="en-US" sz="1500" i="1" dirty="0" smtClean="0"/>
              <a:t>.</a:t>
            </a:r>
          </a:p>
        </p:txBody>
      </p:sp>
    </p:spTree>
    <p:extLst>
      <p:ext uri="{BB962C8B-B14F-4D97-AF65-F5344CB8AC3E}">
        <p14:creationId xmlns:p14="http://schemas.microsoft.com/office/powerpoint/2010/main" val="10548614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egnaposto contenuto 6"/>
          <p:cNvGraphicFramePr>
            <a:graphicFrameLocks noGrp="1"/>
          </p:cNvGraphicFramePr>
          <p:nvPr>
            <p:ph idx="1"/>
            <p:extLst>
              <p:ext uri="{D42A27DB-BD31-4B8C-83A1-F6EECF244321}">
                <p14:modId xmlns:p14="http://schemas.microsoft.com/office/powerpoint/2010/main" val="3970841051"/>
              </p:ext>
            </p:extLst>
          </p:nvPr>
        </p:nvGraphicFramePr>
        <p:xfrm>
          <a:off x="605258" y="2084341"/>
          <a:ext cx="8229598" cy="4145280"/>
        </p:xfrm>
        <a:graphic>
          <a:graphicData uri="http://schemas.openxmlformats.org/drawingml/2006/table">
            <a:tbl>
              <a:tblPr firstRow="1" firstCol="1" bandRow="1">
                <a:tableStyleId>{5C22544A-7EE6-4342-B048-85BDC9FD1C3A}</a:tableStyleId>
              </a:tblPr>
              <a:tblGrid>
                <a:gridCol w="2367306"/>
                <a:gridCol w="1019028"/>
                <a:gridCol w="1019028"/>
                <a:gridCol w="1019028"/>
                <a:gridCol w="1019028"/>
                <a:gridCol w="1022320"/>
                <a:gridCol w="763860"/>
              </a:tblGrid>
              <a:tr h="268049">
                <a:tc>
                  <a:txBody>
                    <a:bodyPr/>
                    <a:lstStyle/>
                    <a:p>
                      <a:endParaRPr lang="it-IT" sz="1200" dirty="0">
                        <a:effectLst/>
                        <a:latin typeface="Cambria"/>
                      </a:endParaRPr>
                    </a:p>
                  </a:txBody>
                  <a:tcPr marL="44450" marR="44450" marT="0" marB="0" anchor="ctr"/>
                </a:tc>
                <a:tc>
                  <a:txBody>
                    <a:bodyPr/>
                    <a:lstStyle/>
                    <a:p>
                      <a:pPr algn="ctr">
                        <a:spcAft>
                          <a:spcPts val="0"/>
                        </a:spcAft>
                      </a:pPr>
                      <a:r>
                        <a:rPr lang="it-IT" sz="1000" dirty="0" err="1" smtClean="0">
                          <a:solidFill>
                            <a:schemeClr val="tx1"/>
                          </a:solidFill>
                          <a:effectLst/>
                        </a:rPr>
                        <a:t>Indifferents</a:t>
                      </a:r>
                      <a:endParaRPr lang="it-IT" sz="1100" dirty="0">
                        <a:solidFill>
                          <a:schemeClr val="tx1"/>
                        </a:solidFill>
                        <a:effectLst/>
                        <a:latin typeface="Times New Roman"/>
                        <a:ea typeface="MS Mincho"/>
                        <a:cs typeface="Times New Roman"/>
                      </a:endParaRPr>
                    </a:p>
                  </a:txBody>
                  <a:tcPr marL="44450" marR="44450" marT="0" marB="0" anchor="ctr">
                    <a:solidFill>
                      <a:schemeClr val="bg1">
                        <a:lumMod val="85000"/>
                      </a:schemeClr>
                    </a:solidFill>
                  </a:tcPr>
                </a:tc>
                <a:tc>
                  <a:txBody>
                    <a:bodyPr/>
                    <a:lstStyle/>
                    <a:p>
                      <a:pPr algn="ctr">
                        <a:spcAft>
                          <a:spcPts val="0"/>
                        </a:spcAft>
                      </a:pPr>
                      <a:r>
                        <a:rPr lang="it-IT" sz="1000" dirty="0" err="1" smtClean="0">
                          <a:solidFill>
                            <a:schemeClr val="tx1"/>
                          </a:solidFill>
                          <a:effectLst/>
                        </a:rPr>
                        <a:t>Constrained</a:t>
                      </a:r>
                      <a:r>
                        <a:rPr lang="it-IT" sz="1000" dirty="0" smtClean="0">
                          <a:solidFill>
                            <a:schemeClr val="tx1"/>
                          </a:solidFill>
                          <a:effectLst/>
                        </a:rPr>
                        <a:t> </a:t>
                      </a:r>
                      <a:r>
                        <a:rPr lang="it-IT" sz="1000" dirty="0" err="1" smtClean="0">
                          <a:solidFill>
                            <a:schemeClr val="tx1"/>
                          </a:solidFill>
                          <a:effectLst/>
                        </a:rPr>
                        <a:t>sensitives</a:t>
                      </a:r>
                      <a:endParaRPr lang="it-IT" sz="1100" dirty="0">
                        <a:solidFill>
                          <a:schemeClr val="tx1"/>
                        </a:solidFill>
                        <a:effectLst/>
                        <a:latin typeface="Times New Roman"/>
                        <a:ea typeface="MS Mincho"/>
                        <a:cs typeface="Times New Roman"/>
                      </a:endParaRPr>
                    </a:p>
                  </a:txBody>
                  <a:tcPr marL="44450" marR="44450" marT="0" marB="0" anchor="ctr">
                    <a:solidFill>
                      <a:schemeClr val="accent6">
                        <a:lumMod val="60000"/>
                        <a:lumOff val="40000"/>
                      </a:schemeClr>
                    </a:solidFill>
                  </a:tcPr>
                </a:tc>
                <a:tc>
                  <a:txBody>
                    <a:bodyPr/>
                    <a:lstStyle/>
                    <a:p>
                      <a:pPr algn="ctr">
                        <a:spcAft>
                          <a:spcPts val="0"/>
                        </a:spcAft>
                      </a:pPr>
                      <a:r>
                        <a:rPr lang="it-IT" sz="1000" dirty="0" smtClean="0">
                          <a:solidFill>
                            <a:schemeClr val="tx1"/>
                          </a:solidFill>
                          <a:effectLst/>
                        </a:rPr>
                        <a:t>Incomplete </a:t>
                      </a:r>
                      <a:r>
                        <a:rPr lang="it-IT" sz="1000" dirty="0" err="1" smtClean="0">
                          <a:solidFill>
                            <a:schemeClr val="tx1"/>
                          </a:solidFill>
                          <a:effectLst/>
                        </a:rPr>
                        <a:t>digitals</a:t>
                      </a:r>
                      <a:endParaRPr lang="it-IT" sz="1100" dirty="0">
                        <a:solidFill>
                          <a:schemeClr val="tx1"/>
                        </a:solidFill>
                        <a:effectLst/>
                        <a:latin typeface="Times New Roman"/>
                        <a:ea typeface="MS Mincho"/>
                        <a:cs typeface="Times New Roman"/>
                      </a:endParaRPr>
                    </a:p>
                  </a:txBody>
                  <a:tcPr marL="44450" marR="44450" marT="0" marB="0" anchor="ctr">
                    <a:solidFill>
                      <a:srgbClr val="E06A6A"/>
                    </a:solidFill>
                  </a:tcPr>
                </a:tc>
                <a:tc>
                  <a:txBody>
                    <a:bodyPr/>
                    <a:lstStyle/>
                    <a:p>
                      <a:pPr algn="ctr">
                        <a:spcAft>
                          <a:spcPts val="0"/>
                        </a:spcAft>
                      </a:pPr>
                      <a:r>
                        <a:rPr lang="it-IT" sz="1000" dirty="0" err="1" smtClean="0">
                          <a:solidFill>
                            <a:schemeClr val="tx1"/>
                          </a:solidFill>
                          <a:effectLst/>
                        </a:rPr>
                        <a:t>Sensitives</a:t>
                      </a:r>
                      <a:endParaRPr lang="it-IT" sz="1100" dirty="0">
                        <a:solidFill>
                          <a:schemeClr val="tx1"/>
                        </a:solidFill>
                        <a:effectLst/>
                        <a:latin typeface="Times New Roman"/>
                        <a:ea typeface="MS Mincho"/>
                        <a:cs typeface="Times New Roman"/>
                      </a:endParaRPr>
                    </a:p>
                  </a:txBody>
                  <a:tcPr marL="44450" marR="44450" marT="0" marB="0" anchor="ctr">
                    <a:solidFill>
                      <a:srgbClr val="7099CA"/>
                    </a:solidFill>
                  </a:tcPr>
                </a:tc>
                <a:tc>
                  <a:txBody>
                    <a:bodyPr/>
                    <a:lstStyle/>
                    <a:p>
                      <a:pPr algn="ctr">
                        <a:spcAft>
                          <a:spcPts val="0"/>
                        </a:spcAft>
                      </a:pPr>
                      <a:r>
                        <a:rPr lang="it-IT" sz="1000" dirty="0" smtClean="0">
                          <a:solidFill>
                            <a:schemeClr val="tx1"/>
                          </a:solidFill>
                          <a:effectLst/>
                        </a:rPr>
                        <a:t>Complete </a:t>
                      </a:r>
                      <a:r>
                        <a:rPr lang="it-IT" sz="1000" dirty="0" err="1" smtClean="0">
                          <a:solidFill>
                            <a:schemeClr val="tx1"/>
                          </a:solidFill>
                          <a:effectLst/>
                        </a:rPr>
                        <a:t>digitals</a:t>
                      </a:r>
                      <a:endParaRPr lang="it-IT" sz="1100" dirty="0">
                        <a:solidFill>
                          <a:schemeClr val="tx1"/>
                        </a:solidFill>
                        <a:effectLst/>
                        <a:latin typeface="Times New Roman"/>
                        <a:ea typeface="MS Mincho"/>
                        <a:cs typeface="Times New Roman"/>
                      </a:endParaRPr>
                    </a:p>
                  </a:txBody>
                  <a:tcPr marL="44450" marR="44450" marT="0" marB="0" anchor="ctr">
                    <a:solidFill>
                      <a:srgbClr val="92D050"/>
                    </a:solidFill>
                  </a:tcPr>
                </a:tc>
                <a:tc>
                  <a:txBody>
                    <a:bodyPr/>
                    <a:lstStyle/>
                    <a:p>
                      <a:pPr algn="ctr">
                        <a:spcAft>
                          <a:spcPts val="0"/>
                        </a:spcAft>
                      </a:pPr>
                      <a:r>
                        <a:rPr lang="it-IT" sz="1000" dirty="0" smtClean="0">
                          <a:solidFill>
                            <a:schemeClr val="tx1"/>
                          </a:solidFill>
                          <a:effectLst/>
                        </a:rPr>
                        <a:t>Total</a:t>
                      </a:r>
                      <a:endParaRPr lang="it-IT" sz="1100" dirty="0">
                        <a:solidFill>
                          <a:schemeClr val="tx1"/>
                        </a:solidFill>
                        <a:effectLst/>
                        <a:latin typeface="Times New Roman"/>
                        <a:ea typeface="MS Mincho"/>
                        <a:cs typeface="Times New Roman"/>
                      </a:endParaRPr>
                    </a:p>
                  </a:txBody>
                  <a:tcPr marL="44450" marR="44450" marT="0" marB="0" anchor="ctr">
                    <a:solidFill>
                      <a:schemeClr val="bg1"/>
                    </a:solidFill>
                  </a:tcPr>
                </a:tc>
              </a:tr>
              <a:tr h="134025">
                <a:tc>
                  <a:txBody>
                    <a:bodyPr/>
                    <a:lstStyle/>
                    <a:p>
                      <a:pPr marL="0" algn="l" defTabSz="457200" rtl="0" eaLnBrk="1" latinLnBrk="0" hangingPunct="1">
                        <a:spcAft>
                          <a:spcPts val="0"/>
                        </a:spcAft>
                      </a:pPr>
                      <a:r>
                        <a:rPr lang="it-IT" sz="1000" b="1" kern="1200" dirty="0" err="1" smtClean="0">
                          <a:solidFill>
                            <a:schemeClr val="bg1"/>
                          </a:solidFill>
                          <a:effectLst/>
                          <a:latin typeface="+mn-lt"/>
                          <a:ea typeface="+mn-ea"/>
                          <a:cs typeface="+mn-cs"/>
                        </a:rPr>
                        <a:t>Northwest</a:t>
                      </a:r>
                      <a:endParaRPr lang="it-IT" sz="1000" b="1" kern="1200" dirty="0">
                        <a:solidFill>
                          <a:schemeClr val="bg1"/>
                        </a:solidFill>
                        <a:effectLst/>
                        <a:latin typeface="+mn-lt"/>
                        <a:ea typeface="+mn-ea"/>
                        <a:cs typeface="+mn-cs"/>
                      </a:endParaRPr>
                    </a:p>
                  </a:txBody>
                  <a:tcPr marL="44450" marR="44450" marT="0" marB="0" anchor="ctr">
                    <a:solidFill>
                      <a:srgbClr val="C00000"/>
                    </a:solidFill>
                  </a:tcPr>
                </a:tc>
                <a:tc>
                  <a:txBody>
                    <a:bodyPr/>
                    <a:lstStyle/>
                    <a:p>
                      <a:pPr marL="0" algn="r" defTabSz="457200" rtl="0" eaLnBrk="1" latinLnBrk="0" hangingPunct="1">
                        <a:spcAft>
                          <a:spcPts val="0"/>
                        </a:spcAft>
                      </a:pPr>
                      <a:r>
                        <a:rPr lang="it-IT" sz="1000" b="1" kern="1200">
                          <a:solidFill>
                            <a:schemeClr val="bg1"/>
                          </a:solidFill>
                          <a:effectLst/>
                          <a:latin typeface="+mn-lt"/>
                          <a:ea typeface="+mn-ea"/>
                          <a:cs typeface="+mn-cs"/>
                        </a:rPr>
                        <a:t>32.83</a:t>
                      </a:r>
                    </a:p>
                  </a:txBody>
                  <a:tcPr marL="44450" marR="44450" marT="0" marB="0" anchor="ctr">
                    <a:solidFill>
                      <a:srgbClr val="C00000"/>
                    </a:solidFill>
                  </a:tcPr>
                </a:tc>
                <a:tc>
                  <a:txBody>
                    <a:bodyPr/>
                    <a:lstStyle/>
                    <a:p>
                      <a:pPr marL="0" algn="r" defTabSz="457200" rtl="0" eaLnBrk="1" latinLnBrk="0" hangingPunct="1">
                        <a:spcAft>
                          <a:spcPts val="0"/>
                        </a:spcAft>
                      </a:pPr>
                      <a:r>
                        <a:rPr lang="it-IT" sz="1000" b="1" kern="1200">
                          <a:solidFill>
                            <a:schemeClr val="bg1"/>
                          </a:solidFill>
                          <a:effectLst/>
                          <a:latin typeface="+mn-lt"/>
                          <a:ea typeface="+mn-ea"/>
                          <a:cs typeface="+mn-cs"/>
                        </a:rPr>
                        <a:t>33.38</a:t>
                      </a:r>
                    </a:p>
                  </a:txBody>
                  <a:tcPr marL="44450" marR="44450" marT="0" marB="0" anchor="ctr">
                    <a:solidFill>
                      <a:srgbClr val="C00000"/>
                    </a:solidFill>
                  </a:tcPr>
                </a:tc>
                <a:tc>
                  <a:txBody>
                    <a:bodyPr/>
                    <a:lstStyle/>
                    <a:p>
                      <a:pPr marL="0" algn="r" defTabSz="457200" rtl="0" eaLnBrk="1" latinLnBrk="0" hangingPunct="1">
                        <a:spcAft>
                          <a:spcPts val="0"/>
                        </a:spcAft>
                      </a:pPr>
                      <a:r>
                        <a:rPr lang="it-IT" sz="1000" b="1" kern="1200">
                          <a:solidFill>
                            <a:schemeClr val="bg1"/>
                          </a:solidFill>
                          <a:effectLst/>
                          <a:latin typeface="+mn-lt"/>
                          <a:ea typeface="+mn-ea"/>
                          <a:cs typeface="+mn-cs"/>
                        </a:rPr>
                        <a:t>28.42</a:t>
                      </a:r>
                    </a:p>
                  </a:txBody>
                  <a:tcPr marL="44450" marR="44450" marT="0" marB="0" anchor="ctr">
                    <a:solidFill>
                      <a:srgbClr val="C00000"/>
                    </a:solidFill>
                  </a:tcPr>
                </a:tc>
                <a:tc>
                  <a:txBody>
                    <a:bodyPr/>
                    <a:lstStyle/>
                    <a:p>
                      <a:pPr marL="0" algn="r" defTabSz="457200" rtl="0" eaLnBrk="1" latinLnBrk="0" hangingPunct="1">
                        <a:spcAft>
                          <a:spcPts val="0"/>
                        </a:spcAft>
                      </a:pPr>
                      <a:r>
                        <a:rPr lang="it-IT" sz="1000" b="1" kern="1200" dirty="0">
                          <a:solidFill>
                            <a:schemeClr val="bg1"/>
                          </a:solidFill>
                          <a:effectLst/>
                          <a:latin typeface="+mn-lt"/>
                          <a:ea typeface="+mn-ea"/>
                          <a:cs typeface="+mn-cs"/>
                        </a:rPr>
                        <a:t>35.25</a:t>
                      </a:r>
                    </a:p>
                  </a:txBody>
                  <a:tcPr marL="44450" marR="44450" marT="0" marB="0" anchor="ctr">
                    <a:solidFill>
                      <a:srgbClr val="C00000"/>
                    </a:solidFill>
                  </a:tcPr>
                </a:tc>
                <a:tc>
                  <a:txBody>
                    <a:bodyPr/>
                    <a:lstStyle/>
                    <a:p>
                      <a:pPr marL="0" algn="r" defTabSz="457200" rtl="0" eaLnBrk="1" latinLnBrk="0" hangingPunct="1">
                        <a:spcAft>
                          <a:spcPts val="0"/>
                        </a:spcAft>
                      </a:pPr>
                      <a:r>
                        <a:rPr lang="it-IT" sz="1000" b="1" kern="1200" dirty="0">
                          <a:solidFill>
                            <a:schemeClr val="bg1"/>
                          </a:solidFill>
                          <a:effectLst/>
                          <a:latin typeface="+mn-lt"/>
                          <a:ea typeface="+mn-ea"/>
                          <a:cs typeface="+mn-cs"/>
                        </a:rPr>
                        <a:t>41.82</a:t>
                      </a:r>
                    </a:p>
                  </a:txBody>
                  <a:tcPr marL="44450" marR="44450" marT="0" marB="0" anchor="ctr">
                    <a:solidFill>
                      <a:srgbClr val="C00000"/>
                    </a:solidFill>
                  </a:tcPr>
                </a:tc>
                <a:tc>
                  <a:txBody>
                    <a:bodyPr/>
                    <a:lstStyle/>
                    <a:p>
                      <a:pPr marL="0" algn="r" defTabSz="457200" rtl="0" eaLnBrk="1" latinLnBrk="0" hangingPunct="1">
                        <a:spcAft>
                          <a:spcPts val="0"/>
                        </a:spcAft>
                      </a:pPr>
                      <a:r>
                        <a:rPr lang="it-IT" sz="1000" b="1" kern="1200" dirty="0">
                          <a:solidFill>
                            <a:schemeClr val="bg1"/>
                          </a:solidFill>
                          <a:effectLst/>
                          <a:latin typeface="+mn-lt"/>
                          <a:ea typeface="+mn-ea"/>
                          <a:cs typeface="+mn-cs"/>
                        </a:rPr>
                        <a:t>33.39</a:t>
                      </a:r>
                    </a:p>
                  </a:txBody>
                  <a:tcPr marL="44450" marR="44450" marT="0" marB="0" anchor="ctr">
                    <a:solidFill>
                      <a:srgbClr val="C00000"/>
                    </a:solidFill>
                  </a:tcPr>
                </a:tc>
              </a:tr>
              <a:tr h="134025">
                <a:tc>
                  <a:txBody>
                    <a:bodyPr/>
                    <a:lstStyle/>
                    <a:p>
                      <a:pPr>
                        <a:spcAft>
                          <a:spcPts val="0"/>
                        </a:spcAft>
                      </a:pPr>
                      <a:r>
                        <a:rPr lang="it-IT" sz="1000" dirty="0">
                          <a:effectLst/>
                        </a:rPr>
                        <a:t>Piemonte</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7.3</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7.4</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5.2</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8.3</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7.1</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7.4</a:t>
                      </a:r>
                      <a:endParaRPr lang="it-IT" sz="1100" dirty="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Valle d'Aosta/Vallée d'Aoste</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0.2</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0.2</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0.1</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0.2</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Lombardia</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22.7</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24.3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22.4</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24.3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31.7</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23.5</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Liguria</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2.5</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1.5</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0.9</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2.4</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3.0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2.2</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b="1" dirty="0" smtClean="0">
                          <a:solidFill>
                            <a:schemeClr val="bg1"/>
                          </a:solidFill>
                          <a:effectLst/>
                        </a:rPr>
                        <a:t>North East</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24.97</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29.78</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28.19</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smtClean="0">
                          <a:solidFill>
                            <a:schemeClr val="bg1"/>
                          </a:solidFill>
                          <a:effectLst/>
                        </a:rPr>
                        <a:t>30.0</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24.81</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26.65</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r>
              <a:tr h="134025">
                <a:tc>
                  <a:txBody>
                    <a:bodyPr/>
                    <a:lstStyle/>
                    <a:p>
                      <a:pPr>
                        <a:spcAft>
                          <a:spcPts val="0"/>
                        </a:spcAft>
                      </a:pPr>
                      <a:r>
                        <a:rPr lang="it-IT" sz="1000">
                          <a:effectLst/>
                        </a:rPr>
                        <a:t>Trentino-Alto Adige/Südtirol</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2.2</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2.8</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4.9</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4.4</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3.9</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2.7</a:t>
                      </a:r>
                      <a:endParaRPr lang="it-IT" sz="1100" dirty="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Veneto</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11.4</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13.3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10.3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11.7</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10.6</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11.8</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Friuli-Venezia Giulia</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2.1</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2.8</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2.7</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2.1</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2.3</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Emilia-Romagna</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9.3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11.0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10.4</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11.8</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8.0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9.9</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b="1" dirty="0" smtClean="0">
                          <a:solidFill>
                            <a:schemeClr val="bg1"/>
                          </a:solidFill>
                          <a:effectLst/>
                        </a:rPr>
                        <a:t>Center</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21.32</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19.79</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18.84</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18.02</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18.66</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20.48</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r>
              <a:tr h="134025">
                <a:tc>
                  <a:txBody>
                    <a:bodyPr/>
                    <a:lstStyle/>
                    <a:p>
                      <a:pPr>
                        <a:spcAft>
                          <a:spcPts val="0"/>
                        </a:spcAft>
                      </a:pPr>
                      <a:r>
                        <a:rPr lang="it-IT" sz="1000" dirty="0">
                          <a:effectLst/>
                        </a:rPr>
                        <a:t>Toscana</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8.1</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7.6</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5.0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6.4</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4.1</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7.6</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Umbria</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1.5</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1.6</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2.1</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1.7</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1.2</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1.5</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Marche</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3.5</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3.5</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3.9</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1.6</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1.8</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3.2</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Lazio</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8.3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7.2</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7.9</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8.3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11.5</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8.2</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b="1" dirty="0" smtClean="0">
                          <a:solidFill>
                            <a:schemeClr val="bg1"/>
                          </a:solidFill>
                          <a:effectLst/>
                        </a:rPr>
                        <a:t>South and </a:t>
                      </a:r>
                      <a:r>
                        <a:rPr lang="it-IT" sz="1000" b="1" dirty="0" err="1" smtClean="0">
                          <a:solidFill>
                            <a:schemeClr val="bg1"/>
                          </a:solidFill>
                          <a:effectLst/>
                        </a:rPr>
                        <a:t>Islands</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20.89</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17.05</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24.54</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a:solidFill>
                            <a:schemeClr val="bg1"/>
                          </a:solidFill>
                          <a:effectLst/>
                        </a:rPr>
                        <a:t>16.72</a:t>
                      </a:r>
                      <a:endParaRPr lang="it-IT" sz="1100" b="1">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a:solidFill>
                            <a:schemeClr val="bg1"/>
                          </a:solidFill>
                          <a:effectLst/>
                        </a:rPr>
                        <a:t>14.71</a:t>
                      </a:r>
                      <a:endParaRPr lang="it-IT" sz="1100" b="1">
                        <a:solidFill>
                          <a:schemeClr val="bg1"/>
                        </a:solidFill>
                        <a:effectLst/>
                        <a:latin typeface="Times New Roman"/>
                        <a:ea typeface="MS Mincho"/>
                        <a:cs typeface="Times New Roman"/>
                      </a:endParaRPr>
                    </a:p>
                  </a:txBody>
                  <a:tcPr marL="44450" marR="44450" marT="0" marB="0" anchor="ctr">
                    <a:solidFill>
                      <a:srgbClr val="C00000"/>
                    </a:solidFill>
                  </a:tcPr>
                </a:tc>
                <a:tc>
                  <a:txBody>
                    <a:bodyPr/>
                    <a:lstStyle/>
                    <a:p>
                      <a:pPr algn="r">
                        <a:spcAft>
                          <a:spcPts val="0"/>
                        </a:spcAft>
                      </a:pPr>
                      <a:r>
                        <a:rPr lang="it-IT" sz="1000" b="1" dirty="0">
                          <a:solidFill>
                            <a:schemeClr val="bg1"/>
                          </a:solidFill>
                          <a:effectLst/>
                        </a:rPr>
                        <a:t>19.47</a:t>
                      </a:r>
                      <a:endParaRPr lang="it-IT" sz="1100" b="1" dirty="0">
                        <a:solidFill>
                          <a:schemeClr val="bg1"/>
                        </a:solidFill>
                        <a:effectLst/>
                        <a:latin typeface="Times New Roman"/>
                        <a:ea typeface="MS Mincho"/>
                        <a:cs typeface="Times New Roman"/>
                      </a:endParaRPr>
                    </a:p>
                  </a:txBody>
                  <a:tcPr marL="44450" marR="44450" marT="0" marB="0" anchor="ctr">
                    <a:solidFill>
                      <a:srgbClr val="C00000"/>
                    </a:solidFill>
                  </a:tcPr>
                </a:tc>
              </a:tr>
              <a:tr h="134025">
                <a:tc>
                  <a:txBody>
                    <a:bodyPr/>
                    <a:lstStyle/>
                    <a:p>
                      <a:pPr>
                        <a:spcAft>
                          <a:spcPts val="0"/>
                        </a:spcAft>
                      </a:pPr>
                      <a:r>
                        <a:rPr lang="it-IT" sz="1000" dirty="0">
                          <a:effectLst/>
                        </a:rPr>
                        <a:t>Abruzzo</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1.8</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2.1</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1.3</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2.1</a:t>
                      </a:r>
                      <a:endParaRPr lang="it-IT" sz="1100" dirty="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1.8</a:t>
                      </a:r>
                      <a:endParaRPr lang="it-IT" sz="1100" dirty="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Molise</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0.4</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0.2</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0.2</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0.3</a:t>
                      </a:r>
                      <a:endParaRPr lang="it-IT" sz="1100" dirty="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Campania</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7.2</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5.3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4.9</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4.7</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4.8</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6.4</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Puglia</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4.5</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3.4</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7.4</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3.3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2.7</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4.2</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Basilicata</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0.7</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0.2</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0.5</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0.6</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Calabria</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1.1</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1.8</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2.0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1.3</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Sicilia</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3.8</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3.7</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9.1</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4.3</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1.4</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3.9</a:t>
                      </a:r>
                      <a:endParaRPr lang="it-IT" sz="1100">
                        <a:effectLst/>
                        <a:latin typeface="Times New Roman"/>
                        <a:ea typeface="MS Mincho"/>
                        <a:cs typeface="Times New Roman"/>
                      </a:endParaRPr>
                    </a:p>
                  </a:txBody>
                  <a:tcPr marL="44450" marR="44450" marT="0" marB="0" anchor="ctr"/>
                </a:tc>
              </a:tr>
              <a:tr h="134025">
                <a:tc>
                  <a:txBody>
                    <a:bodyPr/>
                    <a:lstStyle/>
                    <a:p>
                      <a:pPr>
                        <a:spcAft>
                          <a:spcPts val="0"/>
                        </a:spcAft>
                      </a:pPr>
                      <a:r>
                        <a:rPr lang="it-IT" sz="1000">
                          <a:effectLst/>
                        </a:rPr>
                        <a:t>Sardegna</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1.2</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0.9</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1.7</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0.7</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1.2</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1.1</a:t>
                      </a:r>
                      <a:endParaRPr lang="it-IT" sz="1100">
                        <a:effectLst/>
                        <a:latin typeface="Times New Roman"/>
                        <a:ea typeface="MS Mincho"/>
                        <a:cs typeface="Times New Roman"/>
                      </a:endParaRPr>
                    </a:p>
                  </a:txBody>
                  <a:tcPr marL="44450" marR="44450" marT="0" marB="0" anchor="ctr"/>
                </a:tc>
              </a:tr>
              <a:tr h="160829">
                <a:tc>
                  <a:txBody>
                    <a:bodyPr/>
                    <a:lstStyle/>
                    <a:p>
                      <a:endParaRPr lang="it-IT" sz="1200">
                        <a:effectLst/>
                        <a:latin typeface="Cambria"/>
                      </a:endParaRPr>
                    </a:p>
                  </a:txBody>
                  <a:tcPr marL="44450" marR="44450" marT="0" marB="0" anchor="ctr"/>
                </a:tc>
                <a:tc>
                  <a:txBody>
                    <a:bodyPr/>
                    <a:lstStyle/>
                    <a:p>
                      <a:pPr algn="r">
                        <a:spcAft>
                          <a:spcPts val="0"/>
                        </a:spcAft>
                      </a:pPr>
                      <a:r>
                        <a:rPr lang="it-IT" sz="1000">
                          <a:effectLst/>
                        </a:rPr>
                        <a:t>100.0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100.0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100.0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100.0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a:effectLst/>
                        </a:rPr>
                        <a:t>100.0</a:t>
                      </a:r>
                      <a:endParaRPr lang="it-IT" sz="1100">
                        <a:effectLst/>
                        <a:latin typeface="Times New Roman"/>
                        <a:ea typeface="MS Mincho"/>
                        <a:cs typeface="Times New Roman"/>
                      </a:endParaRPr>
                    </a:p>
                  </a:txBody>
                  <a:tcPr marL="44450" marR="44450" marT="0" marB="0" anchor="ctr"/>
                </a:tc>
                <a:tc>
                  <a:txBody>
                    <a:bodyPr/>
                    <a:lstStyle/>
                    <a:p>
                      <a:pPr algn="r">
                        <a:spcAft>
                          <a:spcPts val="0"/>
                        </a:spcAft>
                      </a:pPr>
                      <a:r>
                        <a:rPr lang="it-IT" sz="1000" dirty="0">
                          <a:effectLst/>
                        </a:rPr>
                        <a:t>100</a:t>
                      </a:r>
                      <a:endParaRPr lang="it-IT" sz="1100" dirty="0">
                        <a:effectLst/>
                        <a:latin typeface="Times New Roman"/>
                        <a:ea typeface="MS Mincho"/>
                        <a:cs typeface="Times New Roman"/>
                      </a:endParaRPr>
                    </a:p>
                  </a:txBody>
                  <a:tcPr marL="44450" marR="44450" marT="0" marB="0" anchor="ctr"/>
                </a:tc>
              </a:tr>
            </a:tbl>
          </a:graphicData>
        </a:graphic>
      </p:graphicFrame>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0C751B5-631A-9242-B635-C18491BE6C62}" type="slidenum">
              <a:rPr lang="it-IT" smtClean="0"/>
              <a:t>13</a:t>
            </a:fld>
            <a:endParaRPr lang="it-IT"/>
          </a:p>
        </p:txBody>
      </p:sp>
      <p:sp>
        <p:nvSpPr>
          <p:cNvPr id="8" name="Rettangolo 7"/>
          <p:cNvSpPr/>
          <p:nvPr/>
        </p:nvSpPr>
        <p:spPr>
          <a:xfrm>
            <a:off x="121921" y="501528"/>
            <a:ext cx="8752114" cy="1477328"/>
          </a:xfrm>
          <a:prstGeom prst="rect">
            <a:avLst/>
          </a:prstGeom>
        </p:spPr>
        <p:txBody>
          <a:bodyPr wrap="square">
            <a:spAutoFit/>
          </a:bodyPr>
          <a:lstStyle/>
          <a:p>
            <a:pPr marL="285750" indent="-285750" algn="just">
              <a:buFont typeface="Arial" panose="020B0604020202020204" pitchFamily="34" charset="0"/>
              <a:buChar char="•"/>
            </a:pPr>
            <a:r>
              <a:rPr lang="en-US" sz="1500" dirty="0" smtClean="0"/>
              <a:t>The </a:t>
            </a:r>
            <a:r>
              <a:rPr lang="en-US" sz="1500" b="1" dirty="0" smtClean="0"/>
              <a:t>Complete digitals </a:t>
            </a:r>
            <a:r>
              <a:rPr lang="en-US" sz="1500" dirty="0"/>
              <a:t>are mainly located in the </a:t>
            </a:r>
            <a:r>
              <a:rPr lang="en-US" sz="1500" dirty="0" smtClean="0"/>
              <a:t>Northwest (thanks </a:t>
            </a:r>
            <a:r>
              <a:rPr lang="en-US" sz="1500" dirty="0"/>
              <a:t>to </a:t>
            </a:r>
            <a:r>
              <a:rPr lang="en-US" sz="1500" dirty="0" err="1" smtClean="0"/>
              <a:t>Lombardia</a:t>
            </a:r>
            <a:r>
              <a:rPr lang="en-US" sz="1500" dirty="0" smtClean="0"/>
              <a:t>) but even in </a:t>
            </a:r>
            <a:r>
              <a:rPr lang="en-US" sz="1500" dirty="0"/>
              <a:t>two regions of the South, Calabria and </a:t>
            </a:r>
            <a:r>
              <a:rPr lang="en-US" sz="1500" dirty="0" smtClean="0"/>
              <a:t>Abruzzo; the </a:t>
            </a:r>
            <a:r>
              <a:rPr lang="en-US" sz="1500" b="1" dirty="0" smtClean="0"/>
              <a:t>Sensitives</a:t>
            </a:r>
            <a:r>
              <a:rPr lang="en-US" sz="1500" dirty="0" smtClean="0"/>
              <a:t> and the </a:t>
            </a:r>
            <a:r>
              <a:rPr lang="en-US" sz="1500" b="1" dirty="0" smtClean="0"/>
              <a:t>Constrained sensitives</a:t>
            </a:r>
            <a:r>
              <a:rPr lang="en-US" sz="1500" dirty="0" smtClean="0"/>
              <a:t> are </a:t>
            </a:r>
            <a:r>
              <a:rPr lang="en-US" sz="1500" dirty="0"/>
              <a:t>present </a:t>
            </a:r>
            <a:r>
              <a:rPr lang="en-US" sz="1500" dirty="0" smtClean="0"/>
              <a:t>in </a:t>
            </a:r>
            <a:r>
              <a:rPr lang="en-US" sz="1500" dirty="0"/>
              <a:t>the </a:t>
            </a:r>
            <a:r>
              <a:rPr lang="en-US" sz="1500" dirty="0" smtClean="0"/>
              <a:t>Northeast</a:t>
            </a:r>
            <a:r>
              <a:rPr lang="en-US" sz="1500" dirty="0"/>
              <a:t>, thanks to the concentration in </a:t>
            </a:r>
            <a:r>
              <a:rPr lang="en-US" sz="1500" dirty="0" smtClean="0"/>
              <a:t>Emilia-Romagna and Veneto; the </a:t>
            </a:r>
            <a:r>
              <a:rPr lang="en-US" sz="1500" b="1" dirty="0" smtClean="0"/>
              <a:t>Incomplete digitals</a:t>
            </a:r>
            <a:r>
              <a:rPr lang="en-US" sz="1500" dirty="0" smtClean="0"/>
              <a:t> are in </a:t>
            </a:r>
            <a:r>
              <a:rPr lang="en-US" sz="1500" dirty="0"/>
              <a:t>the </a:t>
            </a:r>
            <a:r>
              <a:rPr lang="en-US" sz="1500" dirty="0" smtClean="0"/>
              <a:t>South, </a:t>
            </a:r>
            <a:r>
              <a:rPr lang="en-US" sz="1500" dirty="0"/>
              <a:t>where the strong presence in Puglia and Sicily stands out; </a:t>
            </a:r>
          </a:p>
          <a:p>
            <a:pPr marL="285750" indent="-285750" algn="just">
              <a:buFont typeface="Arial" panose="020B0604020202020204" pitchFamily="34" charset="0"/>
              <a:buChar char="•"/>
            </a:pPr>
            <a:r>
              <a:rPr lang="en-US" sz="1500" dirty="0"/>
              <a:t>The presence of </a:t>
            </a:r>
            <a:r>
              <a:rPr lang="en-US" sz="1500" b="1" dirty="0" err="1" smtClean="0"/>
              <a:t>Indifferents</a:t>
            </a:r>
            <a:r>
              <a:rPr lang="en-US" sz="1500" b="1" dirty="0" smtClean="0"/>
              <a:t> </a:t>
            </a:r>
            <a:r>
              <a:rPr lang="en-US" sz="1500" dirty="0" smtClean="0"/>
              <a:t>for </a:t>
            </a:r>
            <a:r>
              <a:rPr lang="en-US" sz="1500" dirty="0"/>
              <a:t>macro-regions appears to be substantially homogeneous with respect to the total distribution of companies in the territory:</a:t>
            </a:r>
            <a:endParaRPr lang="en-US" sz="1500" dirty="0" smtClean="0"/>
          </a:p>
        </p:txBody>
      </p:sp>
      <p:sp>
        <p:nvSpPr>
          <p:cNvPr id="10" name="Freccia a destra 9"/>
          <p:cNvSpPr/>
          <p:nvPr/>
        </p:nvSpPr>
        <p:spPr>
          <a:xfrm>
            <a:off x="217720" y="2325187"/>
            <a:ext cx="313508" cy="209006"/>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Freccia a destra 10"/>
          <p:cNvSpPr/>
          <p:nvPr/>
        </p:nvSpPr>
        <p:spPr>
          <a:xfrm>
            <a:off x="7445828" y="2869513"/>
            <a:ext cx="313508" cy="104503"/>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Freccia a destra 12"/>
          <p:cNvSpPr/>
          <p:nvPr/>
        </p:nvSpPr>
        <p:spPr>
          <a:xfrm>
            <a:off x="7410993" y="5617046"/>
            <a:ext cx="313508" cy="104503"/>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Freccia a destra 13"/>
          <p:cNvSpPr/>
          <p:nvPr/>
        </p:nvSpPr>
        <p:spPr>
          <a:xfrm>
            <a:off x="7415360" y="4837626"/>
            <a:ext cx="313508" cy="104503"/>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7" name="Rettangolo 16"/>
          <p:cNvSpPr/>
          <p:nvPr/>
        </p:nvSpPr>
        <p:spPr>
          <a:xfrm>
            <a:off x="1496384" y="-66668"/>
            <a:ext cx="6404446" cy="446276"/>
          </a:xfrm>
          <a:prstGeom prst="rect">
            <a:avLst/>
          </a:prstGeom>
        </p:spPr>
        <p:txBody>
          <a:bodyPr wrap="none">
            <a:spAutoFit/>
          </a:bodyPr>
          <a:lstStyle/>
          <a:p>
            <a:pPr>
              <a:spcAft>
                <a:spcPts val="600"/>
              </a:spcAft>
            </a:pPr>
            <a:r>
              <a:rPr lang="en-GB" sz="2300" b="1" dirty="0" smtClean="0">
                <a:solidFill>
                  <a:schemeClr val="bg1"/>
                </a:solidFill>
              </a:rPr>
              <a:t>DIGITAL PROPENSITY by ITALIAN REGIONS</a:t>
            </a:r>
            <a:endParaRPr lang="it-IT" sz="2300" dirty="0">
              <a:solidFill>
                <a:schemeClr val="bg1"/>
              </a:solidFill>
            </a:endParaRPr>
          </a:p>
        </p:txBody>
      </p:sp>
      <p:sp>
        <p:nvSpPr>
          <p:cNvPr id="18" name="Ovale 17"/>
          <p:cNvSpPr/>
          <p:nvPr/>
        </p:nvSpPr>
        <p:spPr>
          <a:xfrm>
            <a:off x="6474827" y="3135081"/>
            <a:ext cx="670560" cy="195928"/>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0" name="Freccia a destra 19"/>
          <p:cNvSpPr/>
          <p:nvPr/>
        </p:nvSpPr>
        <p:spPr>
          <a:xfrm>
            <a:off x="6161319" y="3466050"/>
            <a:ext cx="313508" cy="104503"/>
          </a:xfrm>
          <a:prstGeom prst="rightArrow">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1" name="Freccia a destra 20"/>
          <p:cNvSpPr/>
          <p:nvPr/>
        </p:nvSpPr>
        <p:spPr>
          <a:xfrm>
            <a:off x="6161319" y="3792622"/>
            <a:ext cx="313508" cy="104503"/>
          </a:xfrm>
          <a:prstGeom prst="rightArrow">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2" name="Freccia a destra 21"/>
          <p:cNvSpPr/>
          <p:nvPr/>
        </p:nvSpPr>
        <p:spPr>
          <a:xfrm>
            <a:off x="4197533" y="3457380"/>
            <a:ext cx="313508" cy="104503"/>
          </a:xfrm>
          <a:prstGeom prst="right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3" name="Freccia a destra 22"/>
          <p:cNvSpPr/>
          <p:nvPr/>
        </p:nvSpPr>
        <p:spPr>
          <a:xfrm>
            <a:off x="4197533" y="3783952"/>
            <a:ext cx="313508" cy="104503"/>
          </a:xfrm>
          <a:prstGeom prst="right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4" name="Freccia a destra 23"/>
          <p:cNvSpPr/>
          <p:nvPr/>
        </p:nvSpPr>
        <p:spPr>
          <a:xfrm>
            <a:off x="7419707" y="4554576"/>
            <a:ext cx="313508" cy="104503"/>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5" name="Freccia a destra 24"/>
          <p:cNvSpPr/>
          <p:nvPr/>
        </p:nvSpPr>
        <p:spPr>
          <a:xfrm>
            <a:off x="152401" y="4659079"/>
            <a:ext cx="313508" cy="209006"/>
          </a:xfrm>
          <a:prstGeom prst="rightArrow">
            <a:avLst/>
          </a:prstGeom>
          <a:solidFill>
            <a:srgbClr val="E06A6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6" name="Freccia a destra 25"/>
          <p:cNvSpPr/>
          <p:nvPr/>
        </p:nvSpPr>
        <p:spPr>
          <a:xfrm>
            <a:off x="5320942" y="5765094"/>
            <a:ext cx="313508" cy="104503"/>
          </a:xfrm>
          <a:prstGeom prst="rightArrow">
            <a:avLst/>
          </a:prstGeom>
          <a:solidFill>
            <a:srgbClr val="E06A6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7" name="Freccia a destra 26"/>
          <p:cNvSpPr/>
          <p:nvPr/>
        </p:nvSpPr>
        <p:spPr>
          <a:xfrm>
            <a:off x="5320942" y="5307894"/>
            <a:ext cx="313508" cy="104503"/>
          </a:xfrm>
          <a:prstGeom prst="rightArrow">
            <a:avLst/>
          </a:prstGeom>
          <a:solidFill>
            <a:srgbClr val="E06A6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8" name="Freccia a destra 27"/>
          <p:cNvSpPr/>
          <p:nvPr/>
        </p:nvSpPr>
        <p:spPr>
          <a:xfrm>
            <a:off x="226428" y="3130712"/>
            <a:ext cx="313508" cy="117531"/>
          </a:xfrm>
          <a:prstGeom prst="rightArrow">
            <a:avLst/>
          </a:prstGeom>
          <a:solidFill>
            <a:srgbClr val="7099C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9" name="Freccia a destra 28"/>
          <p:cNvSpPr/>
          <p:nvPr/>
        </p:nvSpPr>
        <p:spPr>
          <a:xfrm>
            <a:off x="217718" y="3230896"/>
            <a:ext cx="313508" cy="117531"/>
          </a:xfrm>
          <a:prstGeom prst="right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40861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0C751B5-631A-9242-B635-C18491BE6C62}" type="slidenum">
              <a:rPr lang="it-IT" smtClean="0"/>
              <a:t>14</a:t>
            </a:fld>
            <a:endParaRPr lang="it-IT"/>
          </a:p>
        </p:txBody>
      </p:sp>
      <p:sp>
        <p:nvSpPr>
          <p:cNvPr id="10" name="Rettangolo 9"/>
          <p:cNvSpPr/>
          <p:nvPr/>
        </p:nvSpPr>
        <p:spPr>
          <a:xfrm>
            <a:off x="896994" y="0"/>
            <a:ext cx="7297782" cy="369332"/>
          </a:xfrm>
          <a:prstGeom prst="rect">
            <a:avLst/>
          </a:prstGeom>
        </p:spPr>
        <p:txBody>
          <a:bodyPr wrap="square">
            <a:spAutoFit/>
          </a:bodyPr>
          <a:lstStyle/>
          <a:p>
            <a:pPr>
              <a:spcAft>
                <a:spcPts val="600"/>
              </a:spcAft>
            </a:pPr>
            <a:r>
              <a:rPr lang="en-GB" b="1" dirty="0" smtClean="0">
                <a:solidFill>
                  <a:schemeClr val="bg1"/>
                </a:solidFill>
              </a:rPr>
              <a:t>DIGITAL PROPENSITY by ECONOMIC SPECIALIZATION of </a:t>
            </a:r>
            <a:r>
              <a:rPr lang="en-US" b="1" dirty="0" smtClean="0">
                <a:solidFill>
                  <a:schemeClr val="bg1"/>
                </a:solidFill>
              </a:rPr>
              <a:t>ITALY</a:t>
            </a:r>
            <a:endParaRPr lang="it-IT" dirty="0">
              <a:solidFill>
                <a:schemeClr val="bg1"/>
              </a:solidFill>
            </a:endParaRPr>
          </a:p>
        </p:txBody>
      </p:sp>
      <p:pic>
        <p:nvPicPr>
          <p:cNvPr id="307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2186" t="17365" r="33327" b="12211"/>
          <a:stretch/>
        </p:blipFill>
        <p:spPr bwMode="auto">
          <a:xfrm>
            <a:off x="62934" y="439004"/>
            <a:ext cx="2903152" cy="35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ttangolo 2"/>
          <p:cNvSpPr/>
          <p:nvPr/>
        </p:nvSpPr>
        <p:spPr>
          <a:xfrm>
            <a:off x="2966087" y="439004"/>
            <a:ext cx="6016806" cy="2708434"/>
          </a:xfrm>
          <a:prstGeom prst="rect">
            <a:avLst/>
          </a:prstGeom>
        </p:spPr>
        <p:txBody>
          <a:bodyPr wrap="square">
            <a:spAutoFit/>
          </a:bodyPr>
          <a:lstStyle/>
          <a:p>
            <a:pPr algn="just"/>
            <a:r>
              <a:rPr lang="en-US" sz="1700" i="1" dirty="0"/>
              <a:t>Local labor systems (SLL) represent a territorial grid whose boundaries, independently of the administrative articulation of the territory, are defined using the flows of daily </a:t>
            </a:r>
            <a:r>
              <a:rPr lang="en-US" sz="1700" i="1" dirty="0" smtClean="0"/>
              <a:t>home/work shifts (commuting</a:t>
            </a:r>
            <a:r>
              <a:rPr lang="en-US" sz="1700" i="1" dirty="0"/>
              <a:t>) surveys </a:t>
            </a:r>
            <a:r>
              <a:rPr lang="en-US" sz="1700" i="1" dirty="0" smtClean="0"/>
              <a:t>on </a:t>
            </a:r>
            <a:r>
              <a:rPr lang="en-US" sz="1700" i="1" dirty="0"/>
              <a:t>the occasion of the general </a:t>
            </a:r>
            <a:r>
              <a:rPr lang="en-US" sz="1700" i="1" dirty="0" smtClean="0"/>
              <a:t>Census </a:t>
            </a:r>
            <a:r>
              <a:rPr lang="en-US" sz="1700" i="1" dirty="0"/>
              <a:t>of the population and </a:t>
            </a:r>
            <a:r>
              <a:rPr lang="en-US" sz="1700" i="1" dirty="0" smtClean="0"/>
              <a:t>housing. Since </a:t>
            </a:r>
            <a:r>
              <a:rPr lang="en-US" sz="1700" i="1" dirty="0"/>
              <a:t>every </a:t>
            </a:r>
            <a:r>
              <a:rPr lang="en-US" sz="1700" b="1" i="1" dirty="0"/>
              <a:t>local system </a:t>
            </a:r>
            <a:r>
              <a:rPr lang="en-US" sz="1700" i="1" dirty="0"/>
              <a:t>is the place where the population resides and works and where therefore it exercises most of the social and economic relationships, the </a:t>
            </a:r>
            <a:r>
              <a:rPr lang="en-US" sz="1700" i="1" dirty="0" smtClean="0"/>
              <a:t>home/ </a:t>
            </a:r>
            <a:r>
              <a:rPr lang="en-US" sz="1700" i="1" dirty="0"/>
              <a:t>work shifts are used as a proxy of the existing relationships in the territory</a:t>
            </a:r>
            <a:r>
              <a:rPr lang="en-US" sz="1700" i="1" dirty="0" smtClean="0"/>
              <a:t>.</a:t>
            </a:r>
          </a:p>
        </p:txBody>
      </p:sp>
      <p:graphicFrame>
        <p:nvGraphicFramePr>
          <p:cNvPr id="12" name="Segnaposto contenuto 5"/>
          <p:cNvGraphicFramePr>
            <a:graphicFrameLocks/>
          </p:cNvGraphicFramePr>
          <p:nvPr>
            <p:extLst>
              <p:ext uri="{D42A27DB-BD31-4B8C-83A1-F6EECF244321}">
                <p14:modId xmlns:p14="http://schemas.microsoft.com/office/powerpoint/2010/main" val="3064187707"/>
              </p:ext>
            </p:extLst>
          </p:nvPr>
        </p:nvGraphicFramePr>
        <p:xfrm>
          <a:off x="4634936" y="4224783"/>
          <a:ext cx="4310742" cy="1905000"/>
        </p:xfrm>
        <a:graphic>
          <a:graphicData uri="http://schemas.openxmlformats.org/drawingml/2006/table">
            <a:tbl>
              <a:tblPr firstRow="1" firstCol="1" bandRow="1">
                <a:tableStyleId>{5C22544A-7EE6-4342-B048-85BDC9FD1C3A}</a:tableStyleId>
              </a:tblPr>
              <a:tblGrid>
                <a:gridCol w="3148011"/>
                <a:gridCol w="1162731"/>
              </a:tblGrid>
              <a:tr h="182880">
                <a:tc>
                  <a:txBody>
                    <a:bodyPr/>
                    <a:lstStyle/>
                    <a:p>
                      <a:endParaRPr lang="it-IT" sz="1500" dirty="0">
                        <a:effectLst/>
                        <a:latin typeface="Cambria"/>
                      </a:endParaRPr>
                    </a:p>
                  </a:txBody>
                  <a:tcPr marL="44450" marR="44450" marT="0" marB="0" anchor="ctr"/>
                </a:tc>
                <a:tc>
                  <a:txBody>
                    <a:bodyPr/>
                    <a:lstStyle/>
                    <a:p>
                      <a:endParaRPr lang="it-IT" sz="1500" dirty="0">
                        <a:effectLst/>
                        <a:latin typeface="Cambria"/>
                      </a:endParaRPr>
                    </a:p>
                  </a:txBody>
                  <a:tcPr marL="44450" marR="44450" marT="0" marB="0" anchor="ctr"/>
                </a:tc>
              </a:tr>
              <a:tr h="304800">
                <a:tc>
                  <a:txBody>
                    <a:bodyPr/>
                    <a:lstStyle/>
                    <a:p>
                      <a:pPr>
                        <a:spcAft>
                          <a:spcPts val="0"/>
                        </a:spcAft>
                      </a:pPr>
                      <a:r>
                        <a:rPr lang="en-US" altLang="it-IT" sz="1500" b="1" dirty="0" smtClean="0">
                          <a:latin typeface="Arial" pitchFamily="34" charset="0"/>
                          <a:ea typeface="MS Mincho" pitchFamily="49" charset="-128"/>
                          <a:cs typeface="Times New Roman" pitchFamily="18" charset="0"/>
                        </a:rPr>
                        <a:t>Production specialization of 4 LS</a:t>
                      </a:r>
                      <a:endParaRPr lang="it-IT" sz="1500" dirty="0">
                        <a:effectLst/>
                        <a:latin typeface="Times New Roman"/>
                        <a:ea typeface="MS Mincho"/>
                        <a:cs typeface="Times New Roman"/>
                      </a:endParaRPr>
                    </a:p>
                  </a:txBody>
                  <a:tcPr marL="44450" marR="44450" marT="0" marB="0" anchor="ctr"/>
                </a:tc>
                <a:tc>
                  <a:txBody>
                    <a:bodyPr/>
                    <a:lstStyle/>
                    <a:p>
                      <a:pPr algn="ctr">
                        <a:spcAft>
                          <a:spcPts val="0"/>
                        </a:spcAft>
                      </a:pPr>
                      <a:r>
                        <a:rPr lang="it-IT" sz="1500" b="1" dirty="0" smtClean="0">
                          <a:solidFill>
                            <a:schemeClr val="tx1"/>
                          </a:solidFill>
                          <a:effectLst/>
                        </a:rPr>
                        <a:t>Total</a:t>
                      </a:r>
                      <a:endParaRPr lang="it-IT" sz="1500" b="1" dirty="0">
                        <a:solidFill>
                          <a:schemeClr val="tx1"/>
                        </a:solidFill>
                        <a:effectLst/>
                        <a:latin typeface="Times New Roman"/>
                        <a:ea typeface="MS Mincho"/>
                        <a:cs typeface="Times New Roman"/>
                      </a:endParaRPr>
                    </a:p>
                  </a:txBody>
                  <a:tcPr marL="44450" marR="44450" marT="0" marB="0" anchor="ctr">
                    <a:solidFill>
                      <a:schemeClr val="bg1"/>
                    </a:solidFill>
                  </a:tcPr>
                </a:tc>
              </a:tr>
              <a:tr h="152400">
                <a:tc>
                  <a:txBody>
                    <a:bodyPr/>
                    <a:lstStyle/>
                    <a:p>
                      <a:pPr>
                        <a:spcAft>
                          <a:spcPts val="0"/>
                        </a:spcAft>
                      </a:pPr>
                      <a:r>
                        <a:rPr lang="it-IT" sz="1500" dirty="0" smtClean="0">
                          <a:effectLst/>
                        </a:rPr>
                        <a:t>LS </a:t>
                      </a:r>
                      <a:r>
                        <a:rPr lang="it-IT" sz="1500" dirty="0" err="1" smtClean="0">
                          <a:effectLst/>
                        </a:rPr>
                        <a:t>not</a:t>
                      </a:r>
                      <a:r>
                        <a:rPr lang="it-IT" sz="1500" dirty="0" smtClean="0">
                          <a:effectLst/>
                        </a:rPr>
                        <a:t> </a:t>
                      </a:r>
                      <a:r>
                        <a:rPr lang="it-IT" sz="1500" dirty="0" err="1" smtClean="0">
                          <a:effectLst/>
                        </a:rPr>
                        <a:t>specialised</a:t>
                      </a:r>
                      <a:endParaRPr lang="it-IT" sz="1500" dirty="0">
                        <a:effectLst/>
                        <a:latin typeface="Times New Roman"/>
                        <a:ea typeface="MS Mincho"/>
                        <a:cs typeface="Times New Roman"/>
                      </a:endParaRPr>
                    </a:p>
                  </a:txBody>
                  <a:tcPr marL="44450" marR="44450" marT="0" marB="0" anchor="ctr"/>
                </a:tc>
                <a:tc>
                  <a:txBody>
                    <a:bodyPr/>
                    <a:lstStyle/>
                    <a:p>
                      <a:pPr algn="r">
                        <a:spcAft>
                          <a:spcPts val="0"/>
                        </a:spcAft>
                      </a:pPr>
                      <a:r>
                        <a:rPr lang="it-IT" sz="1500" dirty="0">
                          <a:effectLst/>
                        </a:rPr>
                        <a:t>5.9</a:t>
                      </a:r>
                      <a:endParaRPr lang="it-IT" sz="1500" dirty="0">
                        <a:effectLst/>
                        <a:latin typeface="Times New Roman"/>
                        <a:ea typeface="MS Mincho"/>
                        <a:cs typeface="Times New Roman"/>
                      </a:endParaRPr>
                    </a:p>
                  </a:txBody>
                  <a:tcPr marL="44450" marR="44450" marT="0" marB="0" anchor="ctr"/>
                </a:tc>
              </a:tr>
              <a:tr h="152400">
                <a:tc>
                  <a:txBody>
                    <a:bodyPr/>
                    <a:lstStyle/>
                    <a:p>
                      <a:pPr>
                        <a:spcAft>
                          <a:spcPts val="0"/>
                        </a:spcAft>
                      </a:pPr>
                      <a:r>
                        <a:rPr lang="it-IT" sz="1500" dirty="0" smtClean="0">
                          <a:effectLst/>
                        </a:rPr>
                        <a:t>LS </a:t>
                      </a:r>
                      <a:r>
                        <a:rPr lang="it-IT" sz="1500" dirty="0" err="1" smtClean="0">
                          <a:effectLst/>
                        </a:rPr>
                        <a:t>urban</a:t>
                      </a:r>
                      <a:r>
                        <a:rPr lang="it-IT" sz="1500" dirty="0" smtClean="0">
                          <a:effectLst/>
                        </a:rPr>
                        <a:t> </a:t>
                      </a:r>
                      <a:r>
                        <a:rPr lang="it-IT" sz="1500" dirty="0" err="1" smtClean="0">
                          <a:effectLst/>
                        </a:rPr>
                        <a:t>specialised</a:t>
                      </a:r>
                      <a:endParaRPr lang="it-IT" sz="1500" dirty="0">
                        <a:effectLst/>
                        <a:latin typeface="Times New Roman"/>
                        <a:ea typeface="MS Mincho"/>
                        <a:cs typeface="Times New Roman"/>
                      </a:endParaRPr>
                    </a:p>
                  </a:txBody>
                  <a:tcPr marL="44450" marR="44450" marT="0" marB="0" anchor="ctr"/>
                </a:tc>
                <a:tc>
                  <a:txBody>
                    <a:bodyPr/>
                    <a:lstStyle/>
                    <a:p>
                      <a:pPr algn="r">
                        <a:spcAft>
                          <a:spcPts val="0"/>
                        </a:spcAft>
                      </a:pPr>
                      <a:r>
                        <a:rPr lang="it-IT" sz="1500">
                          <a:effectLst/>
                        </a:rPr>
                        <a:t>40.8</a:t>
                      </a:r>
                      <a:endParaRPr lang="it-IT" sz="1500">
                        <a:effectLst/>
                        <a:latin typeface="Times New Roman"/>
                        <a:ea typeface="MS Mincho"/>
                        <a:cs typeface="Times New Roman"/>
                      </a:endParaRPr>
                    </a:p>
                  </a:txBody>
                  <a:tcPr marL="44450" marR="44450" marT="0" marB="0" anchor="ctr"/>
                </a:tc>
              </a:tr>
              <a:tr h="304800">
                <a:tc>
                  <a:txBody>
                    <a:bodyPr/>
                    <a:lstStyle/>
                    <a:p>
                      <a:pPr>
                        <a:spcAft>
                          <a:spcPts val="0"/>
                        </a:spcAft>
                      </a:pPr>
                      <a:r>
                        <a:rPr lang="it-IT" sz="1500" dirty="0" smtClean="0">
                          <a:effectLst/>
                        </a:rPr>
                        <a:t>LS of made </a:t>
                      </a:r>
                      <a:r>
                        <a:rPr lang="it-IT" sz="1500" dirty="0">
                          <a:effectLst/>
                        </a:rPr>
                        <a:t>in </a:t>
                      </a:r>
                      <a:r>
                        <a:rPr lang="it-IT" sz="1500" dirty="0" err="1">
                          <a:effectLst/>
                        </a:rPr>
                        <a:t>Italy</a:t>
                      </a:r>
                      <a:r>
                        <a:rPr lang="it-IT" sz="1500" dirty="0">
                          <a:effectLst/>
                        </a:rPr>
                        <a:t> </a:t>
                      </a:r>
                      <a:r>
                        <a:rPr lang="it-IT" sz="1500" dirty="0" smtClean="0">
                          <a:effectLst/>
                        </a:rPr>
                        <a:t> and </a:t>
                      </a:r>
                      <a:r>
                        <a:rPr lang="it-IT" sz="1500" baseline="0" dirty="0" smtClean="0">
                          <a:effectLst/>
                        </a:rPr>
                        <a:t> </a:t>
                      </a:r>
                      <a:r>
                        <a:rPr lang="en-US" sz="1500" baseline="0" dirty="0" smtClean="0">
                          <a:effectLst/>
                        </a:rPr>
                        <a:t>with tourist and agricultural vocation</a:t>
                      </a:r>
                      <a:endParaRPr lang="it-IT" sz="1500" dirty="0">
                        <a:effectLst/>
                        <a:latin typeface="Times New Roman"/>
                        <a:ea typeface="MS Mincho"/>
                        <a:cs typeface="Times New Roman"/>
                      </a:endParaRPr>
                    </a:p>
                  </a:txBody>
                  <a:tcPr marL="44450" marR="44450" marT="0" marB="0" anchor="ctr"/>
                </a:tc>
                <a:tc>
                  <a:txBody>
                    <a:bodyPr/>
                    <a:lstStyle/>
                    <a:p>
                      <a:pPr algn="r">
                        <a:spcAft>
                          <a:spcPts val="0"/>
                        </a:spcAft>
                      </a:pPr>
                      <a:r>
                        <a:rPr lang="it-IT" sz="1500">
                          <a:effectLst/>
                        </a:rPr>
                        <a:t>35.5</a:t>
                      </a:r>
                      <a:endParaRPr lang="it-IT" sz="1500">
                        <a:effectLst/>
                        <a:latin typeface="Times New Roman"/>
                        <a:ea typeface="MS Mincho"/>
                        <a:cs typeface="Times New Roman"/>
                      </a:endParaRPr>
                    </a:p>
                  </a:txBody>
                  <a:tcPr marL="44450" marR="44450" marT="0" marB="0" anchor="ctr"/>
                </a:tc>
              </a:tr>
              <a:tr h="152400">
                <a:tc>
                  <a:txBody>
                    <a:bodyPr/>
                    <a:lstStyle/>
                    <a:p>
                      <a:pPr>
                        <a:spcAft>
                          <a:spcPts val="0"/>
                        </a:spcAft>
                      </a:pPr>
                      <a:r>
                        <a:rPr lang="it-IT" sz="1500" dirty="0" smtClean="0">
                          <a:effectLst/>
                        </a:rPr>
                        <a:t>LS of </a:t>
                      </a:r>
                      <a:r>
                        <a:rPr lang="it-IT" sz="1500" dirty="0" err="1" smtClean="0">
                          <a:effectLst/>
                        </a:rPr>
                        <a:t>heavy</a:t>
                      </a:r>
                      <a:r>
                        <a:rPr lang="it-IT" sz="1500" dirty="0" smtClean="0">
                          <a:effectLst/>
                        </a:rPr>
                        <a:t> manufacturing</a:t>
                      </a:r>
                      <a:endParaRPr lang="it-IT" sz="1500" dirty="0">
                        <a:effectLst/>
                        <a:latin typeface="Times New Roman"/>
                        <a:ea typeface="MS Mincho"/>
                        <a:cs typeface="Times New Roman"/>
                      </a:endParaRPr>
                    </a:p>
                  </a:txBody>
                  <a:tcPr marL="44450" marR="44450" marT="0" marB="0" anchor="ctr"/>
                </a:tc>
                <a:tc>
                  <a:txBody>
                    <a:bodyPr/>
                    <a:lstStyle/>
                    <a:p>
                      <a:pPr algn="r">
                        <a:spcAft>
                          <a:spcPts val="0"/>
                        </a:spcAft>
                      </a:pPr>
                      <a:r>
                        <a:rPr lang="it-IT" sz="1500">
                          <a:effectLst/>
                        </a:rPr>
                        <a:t>17.8</a:t>
                      </a:r>
                      <a:endParaRPr lang="it-IT" sz="1500">
                        <a:effectLst/>
                        <a:latin typeface="Times New Roman"/>
                        <a:ea typeface="MS Mincho"/>
                        <a:cs typeface="Times New Roman"/>
                      </a:endParaRPr>
                    </a:p>
                  </a:txBody>
                  <a:tcPr marL="44450" marR="44450" marT="0" marB="0" anchor="ctr"/>
                </a:tc>
              </a:tr>
              <a:tr h="152400">
                <a:tc>
                  <a:txBody>
                    <a:bodyPr/>
                    <a:lstStyle/>
                    <a:p>
                      <a:pPr algn="r">
                        <a:spcAft>
                          <a:spcPts val="0"/>
                        </a:spcAft>
                      </a:pPr>
                      <a:r>
                        <a:rPr lang="it-IT" sz="1500" dirty="0" smtClean="0">
                          <a:effectLst/>
                        </a:rPr>
                        <a:t>Total</a:t>
                      </a:r>
                      <a:endParaRPr lang="it-IT" sz="1500" dirty="0">
                        <a:effectLst/>
                        <a:latin typeface="Times New Roman"/>
                        <a:ea typeface="MS Mincho"/>
                        <a:cs typeface="Times New Roman"/>
                      </a:endParaRPr>
                    </a:p>
                  </a:txBody>
                  <a:tcPr marL="44450" marR="44450" marT="0" marB="0" anchor="ctr"/>
                </a:tc>
                <a:tc>
                  <a:txBody>
                    <a:bodyPr/>
                    <a:lstStyle/>
                    <a:p>
                      <a:pPr algn="r">
                        <a:spcAft>
                          <a:spcPts val="0"/>
                        </a:spcAft>
                      </a:pPr>
                      <a:r>
                        <a:rPr lang="it-IT" sz="1500" dirty="0">
                          <a:effectLst/>
                        </a:rPr>
                        <a:t>100</a:t>
                      </a:r>
                      <a:endParaRPr lang="it-IT" sz="1500" dirty="0">
                        <a:effectLst/>
                        <a:latin typeface="Times New Roman"/>
                        <a:ea typeface="MS Mincho"/>
                        <a:cs typeface="Times New Roman"/>
                      </a:endParaRPr>
                    </a:p>
                  </a:txBody>
                  <a:tcPr marL="44450" marR="44450" marT="0" marB="0" anchor="ctr"/>
                </a:tc>
              </a:tr>
            </a:tbl>
          </a:graphicData>
        </a:graphic>
      </p:graphicFrame>
      <p:sp>
        <p:nvSpPr>
          <p:cNvPr id="11" name="Rettangolo 10"/>
          <p:cNvSpPr/>
          <p:nvPr/>
        </p:nvSpPr>
        <p:spPr>
          <a:xfrm>
            <a:off x="62934" y="4104764"/>
            <a:ext cx="4602482" cy="2031325"/>
          </a:xfrm>
          <a:prstGeom prst="rect">
            <a:avLst/>
          </a:prstGeom>
        </p:spPr>
        <p:txBody>
          <a:bodyPr wrap="square">
            <a:spAutoFit/>
          </a:bodyPr>
          <a:lstStyle/>
          <a:p>
            <a:pPr algn="r"/>
            <a:r>
              <a:rPr lang="en-US" dirty="0"/>
              <a:t>The classification of the national economic space according to the </a:t>
            </a:r>
            <a:r>
              <a:rPr lang="en-US" b="1" dirty="0"/>
              <a:t>prevailing</a:t>
            </a:r>
            <a:r>
              <a:rPr lang="en-US" dirty="0"/>
              <a:t> </a:t>
            </a:r>
            <a:r>
              <a:rPr lang="en-US" b="1" dirty="0"/>
              <a:t>production specializations </a:t>
            </a:r>
            <a:r>
              <a:rPr lang="en-US" dirty="0"/>
              <a:t>of </a:t>
            </a:r>
            <a:r>
              <a:rPr lang="en-US" b="1" dirty="0"/>
              <a:t>611 local systems </a:t>
            </a:r>
            <a:r>
              <a:rPr lang="en-US" dirty="0"/>
              <a:t>makes it possible to delineate aggregations, first of all identifying the different productive models present and their spatial </a:t>
            </a:r>
            <a:r>
              <a:rPr lang="en-US" dirty="0" smtClean="0"/>
              <a:t>configurations</a:t>
            </a:r>
            <a:endParaRPr lang="en-US" dirty="0"/>
          </a:p>
        </p:txBody>
      </p:sp>
      <p:sp>
        <p:nvSpPr>
          <p:cNvPr id="13" name="Rettangolo 12"/>
          <p:cNvSpPr/>
          <p:nvPr/>
        </p:nvSpPr>
        <p:spPr>
          <a:xfrm>
            <a:off x="4706993" y="3181434"/>
            <a:ext cx="4238685" cy="923330"/>
          </a:xfrm>
          <a:prstGeom prst="rect">
            <a:avLst/>
          </a:prstGeom>
        </p:spPr>
        <p:txBody>
          <a:bodyPr wrap="square">
            <a:spAutoFit/>
          </a:bodyPr>
          <a:lstStyle/>
          <a:p>
            <a:pPr algn="ctr"/>
            <a:r>
              <a:rPr lang="en-US" dirty="0" smtClean="0"/>
              <a:t>The </a:t>
            </a:r>
            <a:r>
              <a:rPr lang="en-US" sz="1400" dirty="0" smtClean="0"/>
              <a:t>dataset</a:t>
            </a:r>
            <a:r>
              <a:rPr lang="en-US" dirty="0" smtClean="0"/>
              <a:t> </a:t>
            </a:r>
            <a:r>
              <a:rPr lang="en-US" dirty="0"/>
              <a:t>of enterprises was recalibrated according to </a:t>
            </a:r>
            <a:r>
              <a:rPr lang="en-US" u="sng" dirty="0" smtClean="0"/>
              <a:t>regroupings</a:t>
            </a:r>
            <a:r>
              <a:rPr lang="en-US" dirty="0" smtClean="0"/>
              <a:t> </a:t>
            </a:r>
            <a:r>
              <a:rPr lang="en-US" dirty="0"/>
              <a:t>of the following  </a:t>
            </a:r>
            <a:r>
              <a:rPr lang="en-US" b="1" dirty="0"/>
              <a:t>4 Local Systems</a:t>
            </a:r>
            <a:r>
              <a:rPr lang="en-US" dirty="0"/>
              <a:t>:</a:t>
            </a:r>
          </a:p>
        </p:txBody>
      </p:sp>
    </p:spTree>
    <p:extLst>
      <p:ext uri="{BB962C8B-B14F-4D97-AF65-F5344CB8AC3E}">
        <p14:creationId xmlns:p14="http://schemas.microsoft.com/office/powerpoint/2010/main" val="23893948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Segnaposto contenuto 5"/>
          <p:cNvGraphicFramePr>
            <a:graphicFrameLocks noGrp="1"/>
          </p:cNvGraphicFramePr>
          <p:nvPr>
            <p:ph idx="1"/>
            <p:extLst>
              <p:ext uri="{D42A27DB-BD31-4B8C-83A1-F6EECF244321}">
                <p14:modId xmlns:p14="http://schemas.microsoft.com/office/powerpoint/2010/main" val="2411875997"/>
              </p:ext>
            </p:extLst>
          </p:nvPr>
        </p:nvGraphicFramePr>
        <p:xfrm>
          <a:off x="345057" y="3756535"/>
          <a:ext cx="8248782" cy="1920240"/>
        </p:xfrm>
        <a:graphic>
          <a:graphicData uri="http://schemas.openxmlformats.org/drawingml/2006/table">
            <a:tbl>
              <a:tblPr firstRow="1" firstCol="1" bandRow="1">
                <a:tableStyleId>{5C22544A-7EE6-4342-B048-85BDC9FD1C3A}</a:tableStyleId>
              </a:tblPr>
              <a:tblGrid>
                <a:gridCol w="2858176"/>
                <a:gridCol w="1088571"/>
                <a:gridCol w="1151598"/>
                <a:gridCol w="1113594"/>
                <a:gridCol w="1100260"/>
                <a:gridCol w="936583"/>
              </a:tblGrid>
              <a:tr h="182880">
                <a:tc>
                  <a:txBody>
                    <a:bodyPr/>
                    <a:lstStyle/>
                    <a:p>
                      <a:endParaRPr lang="it-IT" sz="1400" dirty="0">
                        <a:effectLst/>
                        <a:latin typeface="Cambria"/>
                      </a:endParaRPr>
                    </a:p>
                  </a:txBody>
                  <a:tcPr marL="44450" marR="44450" marT="0" marB="0" anchor="ctr"/>
                </a:tc>
                <a:tc gridSpan="5">
                  <a:txBody>
                    <a:bodyPr/>
                    <a:lstStyle/>
                    <a:p>
                      <a:endParaRPr lang="it-IT" sz="1400">
                        <a:effectLst/>
                        <a:latin typeface="Cambria"/>
                      </a:endParaRPr>
                    </a:p>
                  </a:txBody>
                  <a:tcPr marL="44450" marR="44450" marT="0" marB="0" anchor="ct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304800">
                <a:tc>
                  <a:txBody>
                    <a:bodyPr/>
                    <a:lstStyle/>
                    <a:p>
                      <a:pPr>
                        <a:spcAft>
                          <a:spcPts val="0"/>
                        </a:spcAft>
                      </a:pPr>
                      <a:r>
                        <a:rPr lang="en-US" altLang="it-IT" sz="1400" b="1" dirty="0" smtClean="0">
                          <a:latin typeface="Arial" pitchFamily="34" charset="0"/>
                          <a:ea typeface="MS Mincho" pitchFamily="49" charset="-128"/>
                          <a:cs typeface="Times New Roman" pitchFamily="18" charset="0"/>
                        </a:rPr>
                        <a:t>production specialization of SL</a:t>
                      </a:r>
                      <a:endParaRPr lang="it-IT" sz="1400" dirty="0">
                        <a:effectLst/>
                        <a:latin typeface="Times New Roman"/>
                        <a:ea typeface="MS Mincho"/>
                        <a:cs typeface="Times New Roman"/>
                      </a:endParaRPr>
                    </a:p>
                  </a:txBody>
                  <a:tcPr marL="44450" marR="44450" marT="0" marB="0" anchor="ctr"/>
                </a:tc>
                <a:tc>
                  <a:txBody>
                    <a:bodyPr/>
                    <a:lstStyle/>
                    <a:p>
                      <a:pPr marL="0" algn="ctr" defTabSz="457200" rtl="0" eaLnBrk="1" latinLnBrk="0" hangingPunct="1">
                        <a:spcAft>
                          <a:spcPts val="0"/>
                        </a:spcAft>
                      </a:pPr>
                      <a:r>
                        <a:rPr lang="it-IT" sz="1400" b="1" kern="1200" dirty="0" err="1" smtClean="0">
                          <a:solidFill>
                            <a:schemeClr val="tx1"/>
                          </a:solidFill>
                          <a:effectLst/>
                          <a:latin typeface="+mn-lt"/>
                          <a:ea typeface="+mn-ea"/>
                          <a:cs typeface="+mn-cs"/>
                        </a:rPr>
                        <a:t>Indifferents</a:t>
                      </a:r>
                      <a:endParaRPr lang="it-IT" sz="1400" b="1" kern="1200" dirty="0">
                        <a:solidFill>
                          <a:schemeClr val="tx1"/>
                        </a:solidFill>
                        <a:effectLst/>
                        <a:latin typeface="+mn-lt"/>
                        <a:ea typeface="+mn-ea"/>
                        <a:cs typeface="+mn-cs"/>
                      </a:endParaRPr>
                    </a:p>
                  </a:txBody>
                  <a:tcPr marL="44450" marR="44450" marT="0" marB="0" anchor="ctr">
                    <a:solidFill>
                      <a:schemeClr val="bg1">
                        <a:lumMod val="85000"/>
                      </a:schemeClr>
                    </a:solidFill>
                  </a:tcPr>
                </a:tc>
                <a:tc>
                  <a:txBody>
                    <a:bodyPr/>
                    <a:lstStyle/>
                    <a:p>
                      <a:pPr marL="0" algn="ctr" defTabSz="457200" rtl="0" eaLnBrk="1" latinLnBrk="0" hangingPunct="1">
                        <a:spcAft>
                          <a:spcPts val="0"/>
                        </a:spcAft>
                      </a:pPr>
                      <a:r>
                        <a:rPr lang="it-IT" sz="1400" b="1" kern="1200" dirty="0" err="1" smtClean="0">
                          <a:solidFill>
                            <a:schemeClr val="tx1"/>
                          </a:solidFill>
                          <a:effectLst/>
                          <a:latin typeface="+mn-lt"/>
                          <a:ea typeface="+mn-ea"/>
                          <a:cs typeface="+mn-cs"/>
                        </a:rPr>
                        <a:t>Constrained</a:t>
                      </a:r>
                      <a:r>
                        <a:rPr lang="it-IT" sz="1400" b="1" kern="1200" dirty="0" smtClean="0">
                          <a:solidFill>
                            <a:schemeClr val="tx1"/>
                          </a:solidFill>
                          <a:effectLst/>
                          <a:latin typeface="+mn-lt"/>
                          <a:ea typeface="+mn-ea"/>
                          <a:cs typeface="+mn-cs"/>
                        </a:rPr>
                        <a:t> </a:t>
                      </a:r>
                      <a:r>
                        <a:rPr lang="it-IT" sz="1400" b="1" kern="1200" dirty="0" err="1" smtClean="0">
                          <a:solidFill>
                            <a:schemeClr val="tx1"/>
                          </a:solidFill>
                          <a:effectLst/>
                          <a:latin typeface="+mn-lt"/>
                          <a:ea typeface="+mn-ea"/>
                          <a:cs typeface="+mn-cs"/>
                        </a:rPr>
                        <a:t>sensitives</a:t>
                      </a:r>
                      <a:endParaRPr lang="it-IT" sz="1400" b="1" kern="1200" dirty="0">
                        <a:solidFill>
                          <a:schemeClr val="tx1"/>
                        </a:solidFill>
                        <a:effectLst/>
                        <a:latin typeface="+mn-lt"/>
                        <a:ea typeface="+mn-ea"/>
                        <a:cs typeface="+mn-cs"/>
                      </a:endParaRPr>
                    </a:p>
                  </a:txBody>
                  <a:tcPr marL="44450" marR="44450" marT="0" marB="0" anchor="ctr">
                    <a:solidFill>
                      <a:schemeClr val="accent6">
                        <a:lumMod val="60000"/>
                        <a:lumOff val="40000"/>
                      </a:schemeClr>
                    </a:solidFill>
                  </a:tcPr>
                </a:tc>
                <a:tc>
                  <a:txBody>
                    <a:bodyPr/>
                    <a:lstStyle/>
                    <a:p>
                      <a:pPr marL="0" algn="ctr" defTabSz="457200" rtl="0" eaLnBrk="1" latinLnBrk="0" hangingPunct="1">
                        <a:spcAft>
                          <a:spcPts val="0"/>
                        </a:spcAft>
                      </a:pPr>
                      <a:r>
                        <a:rPr lang="it-IT" sz="1400" b="1" kern="1200" dirty="0" smtClean="0">
                          <a:solidFill>
                            <a:schemeClr val="tx1"/>
                          </a:solidFill>
                          <a:effectLst/>
                          <a:latin typeface="+mn-lt"/>
                          <a:ea typeface="+mn-ea"/>
                          <a:cs typeface="+mn-cs"/>
                        </a:rPr>
                        <a:t>Incomplete </a:t>
                      </a:r>
                      <a:r>
                        <a:rPr lang="it-IT" sz="1400" b="1" kern="1200" dirty="0" err="1" smtClean="0">
                          <a:solidFill>
                            <a:schemeClr val="tx1"/>
                          </a:solidFill>
                          <a:effectLst/>
                          <a:latin typeface="+mn-lt"/>
                          <a:ea typeface="+mn-ea"/>
                          <a:cs typeface="+mn-cs"/>
                        </a:rPr>
                        <a:t>digitals</a:t>
                      </a:r>
                      <a:endParaRPr lang="it-IT" sz="1400" b="1" kern="1200" dirty="0">
                        <a:solidFill>
                          <a:schemeClr val="tx1"/>
                        </a:solidFill>
                        <a:effectLst/>
                        <a:latin typeface="+mn-lt"/>
                        <a:ea typeface="+mn-ea"/>
                        <a:cs typeface="+mn-cs"/>
                      </a:endParaRPr>
                    </a:p>
                  </a:txBody>
                  <a:tcPr marL="44450" marR="44450" marT="0" marB="0" anchor="ctr">
                    <a:solidFill>
                      <a:srgbClr val="E06A6A"/>
                    </a:solidFill>
                  </a:tcPr>
                </a:tc>
                <a:tc>
                  <a:txBody>
                    <a:bodyPr/>
                    <a:lstStyle/>
                    <a:p>
                      <a:pPr marL="0" algn="ctr" defTabSz="457200" rtl="0" eaLnBrk="1" latinLnBrk="0" hangingPunct="1">
                        <a:spcAft>
                          <a:spcPts val="0"/>
                        </a:spcAft>
                      </a:pPr>
                      <a:r>
                        <a:rPr lang="it-IT" sz="1400" b="1" kern="1200" dirty="0" err="1" smtClean="0">
                          <a:solidFill>
                            <a:schemeClr val="tx1"/>
                          </a:solidFill>
                          <a:effectLst/>
                          <a:latin typeface="+mn-lt"/>
                          <a:ea typeface="+mn-ea"/>
                          <a:cs typeface="+mn-cs"/>
                        </a:rPr>
                        <a:t>Sensitives</a:t>
                      </a:r>
                      <a:endParaRPr lang="it-IT" sz="1400" b="1" kern="1200" dirty="0">
                        <a:solidFill>
                          <a:schemeClr val="tx1"/>
                        </a:solidFill>
                        <a:effectLst/>
                        <a:latin typeface="+mn-lt"/>
                        <a:ea typeface="+mn-ea"/>
                        <a:cs typeface="+mn-cs"/>
                      </a:endParaRPr>
                    </a:p>
                  </a:txBody>
                  <a:tcPr marL="44450" marR="44450" marT="0" marB="0" anchor="ctr">
                    <a:solidFill>
                      <a:srgbClr val="7099CA"/>
                    </a:solidFill>
                  </a:tcPr>
                </a:tc>
                <a:tc>
                  <a:txBody>
                    <a:bodyPr/>
                    <a:lstStyle/>
                    <a:p>
                      <a:pPr marL="0" algn="ctr" defTabSz="457200" rtl="0" eaLnBrk="1" latinLnBrk="0" hangingPunct="1">
                        <a:spcAft>
                          <a:spcPts val="0"/>
                        </a:spcAft>
                      </a:pPr>
                      <a:r>
                        <a:rPr lang="it-IT" sz="1400" b="1" kern="1200" dirty="0" smtClean="0">
                          <a:solidFill>
                            <a:schemeClr val="tx1"/>
                          </a:solidFill>
                          <a:effectLst/>
                          <a:latin typeface="+mn-lt"/>
                          <a:ea typeface="+mn-ea"/>
                          <a:cs typeface="+mn-cs"/>
                        </a:rPr>
                        <a:t>Complete </a:t>
                      </a:r>
                      <a:r>
                        <a:rPr lang="it-IT" sz="1400" b="1" kern="1200" dirty="0" err="1" smtClean="0">
                          <a:solidFill>
                            <a:schemeClr val="tx1"/>
                          </a:solidFill>
                          <a:effectLst/>
                          <a:latin typeface="+mn-lt"/>
                          <a:ea typeface="+mn-ea"/>
                          <a:cs typeface="+mn-cs"/>
                        </a:rPr>
                        <a:t>digitals</a:t>
                      </a:r>
                      <a:endParaRPr lang="it-IT" sz="1400" b="1" kern="1200" dirty="0">
                        <a:solidFill>
                          <a:schemeClr val="tx1"/>
                        </a:solidFill>
                        <a:effectLst/>
                        <a:latin typeface="+mn-lt"/>
                        <a:ea typeface="+mn-ea"/>
                        <a:cs typeface="+mn-cs"/>
                      </a:endParaRPr>
                    </a:p>
                  </a:txBody>
                  <a:tcPr marL="44450" marR="44450" marT="0" marB="0" anchor="ctr">
                    <a:solidFill>
                      <a:srgbClr val="92D050"/>
                    </a:solidFill>
                  </a:tcPr>
                </a:tc>
              </a:tr>
              <a:tr h="152400">
                <a:tc>
                  <a:txBody>
                    <a:bodyPr/>
                    <a:lstStyle/>
                    <a:p>
                      <a:pPr>
                        <a:spcAft>
                          <a:spcPts val="0"/>
                        </a:spcAft>
                      </a:pPr>
                      <a:r>
                        <a:rPr lang="it-IT" sz="1400" dirty="0" smtClean="0">
                          <a:effectLst/>
                        </a:rPr>
                        <a:t>LS </a:t>
                      </a:r>
                      <a:r>
                        <a:rPr lang="it-IT" sz="1400" dirty="0" err="1" smtClean="0">
                          <a:effectLst/>
                        </a:rPr>
                        <a:t>not</a:t>
                      </a:r>
                      <a:r>
                        <a:rPr lang="it-IT" sz="1400" dirty="0" smtClean="0">
                          <a:effectLst/>
                        </a:rPr>
                        <a:t> </a:t>
                      </a:r>
                      <a:r>
                        <a:rPr lang="it-IT" sz="1400" dirty="0" err="1" smtClean="0">
                          <a:effectLst/>
                        </a:rPr>
                        <a:t>specialised</a:t>
                      </a:r>
                      <a:endParaRPr lang="it-IT" sz="1400" dirty="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6.1</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5.6</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dirty="0">
                          <a:effectLst/>
                        </a:rPr>
                        <a:t>5.8</a:t>
                      </a:r>
                      <a:endParaRPr lang="it-IT" sz="1400" dirty="0">
                        <a:effectLst/>
                        <a:latin typeface="Times New Roman"/>
                        <a:ea typeface="MS Mincho"/>
                        <a:cs typeface="Times New Roman"/>
                      </a:endParaRPr>
                    </a:p>
                  </a:txBody>
                  <a:tcPr marL="44450" marR="44450" marT="0" marB="0" anchor="ctr"/>
                </a:tc>
                <a:tc>
                  <a:txBody>
                    <a:bodyPr/>
                    <a:lstStyle/>
                    <a:p>
                      <a:pPr algn="r">
                        <a:spcAft>
                          <a:spcPts val="0"/>
                        </a:spcAft>
                      </a:pPr>
                      <a:r>
                        <a:rPr lang="it-IT" sz="1400" dirty="0">
                          <a:effectLst/>
                        </a:rPr>
                        <a:t>5.5</a:t>
                      </a:r>
                      <a:endParaRPr lang="it-IT" sz="1400" dirty="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4.7</a:t>
                      </a:r>
                      <a:endParaRPr lang="it-IT" sz="1400">
                        <a:effectLst/>
                        <a:latin typeface="Times New Roman"/>
                        <a:ea typeface="MS Mincho"/>
                        <a:cs typeface="Times New Roman"/>
                      </a:endParaRPr>
                    </a:p>
                  </a:txBody>
                  <a:tcPr marL="44450" marR="44450" marT="0" marB="0" anchor="ctr"/>
                </a:tc>
              </a:tr>
              <a:tr h="152400">
                <a:tc>
                  <a:txBody>
                    <a:bodyPr/>
                    <a:lstStyle/>
                    <a:p>
                      <a:pPr>
                        <a:spcAft>
                          <a:spcPts val="0"/>
                        </a:spcAft>
                      </a:pPr>
                      <a:r>
                        <a:rPr lang="it-IT" sz="1400" dirty="0" smtClean="0">
                          <a:effectLst/>
                        </a:rPr>
                        <a:t>LS </a:t>
                      </a:r>
                      <a:r>
                        <a:rPr lang="it-IT" sz="1400" dirty="0" err="1" smtClean="0">
                          <a:effectLst/>
                        </a:rPr>
                        <a:t>urban</a:t>
                      </a:r>
                      <a:r>
                        <a:rPr lang="it-IT" sz="1400" dirty="0" smtClean="0">
                          <a:effectLst/>
                        </a:rPr>
                        <a:t> </a:t>
                      </a:r>
                      <a:r>
                        <a:rPr lang="it-IT" sz="1400" dirty="0" err="1" smtClean="0">
                          <a:effectLst/>
                        </a:rPr>
                        <a:t>specialised</a:t>
                      </a:r>
                      <a:endParaRPr lang="it-IT" sz="1400" dirty="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38.3</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40.6</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43.9</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49.1</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60.7</a:t>
                      </a:r>
                      <a:endParaRPr lang="it-IT" sz="1400">
                        <a:effectLst/>
                        <a:latin typeface="Times New Roman"/>
                        <a:ea typeface="MS Mincho"/>
                        <a:cs typeface="Times New Roman"/>
                      </a:endParaRPr>
                    </a:p>
                  </a:txBody>
                  <a:tcPr marL="44450" marR="44450" marT="0" marB="0" anchor="ctr"/>
                </a:tc>
              </a:tr>
              <a:tr h="304800">
                <a:tc>
                  <a:txBody>
                    <a:bodyPr/>
                    <a:lstStyle/>
                    <a:p>
                      <a:pPr>
                        <a:spcAft>
                          <a:spcPts val="0"/>
                        </a:spcAft>
                      </a:pPr>
                      <a:r>
                        <a:rPr lang="it-IT" sz="1400" dirty="0" smtClean="0">
                          <a:effectLst/>
                        </a:rPr>
                        <a:t>LS of made </a:t>
                      </a:r>
                      <a:r>
                        <a:rPr lang="it-IT" sz="1400" dirty="0">
                          <a:effectLst/>
                        </a:rPr>
                        <a:t>in </a:t>
                      </a:r>
                      <a:r>
                        <a:rPr lang="it-IT" sz="1400" dirty="0" err="1">
                          <a:effectLst/>
                        </a:rPr>
                        <a:t>Italy</a:t>
                      </a:r>
                      <a:r>
                        <a:rPr lang="it-IT" sz="1400" dirty="0">
                          <a:effectLst/>
                        </a:rPr>
                        <a:t> </a:t>
                      </a:r>
                      <a:r>
                        <a:rPr lang="it-IT" sz="1400" dirty="0" smtClean="0">
                          <a:effectLst/>
                        </a:rPr>
                        <a:t> and </a:t>
                      </a:r>
                      <a:r>
                        <a:rPr lang="it-IT" sz="1400" baseline="0" dirty="0" smtClean="0">
                          <a:effectLst/>
                        </a:rPr>
                        <a:t> </a:t>
                      </a:r>
                      <a:r>
                        <a:rPr lang="en-US" sz="1400" baseline="0" dirty="0" smtClean="0">
                          <a:effectLst/>
                        </a:rPr>
                        <a:t>with tourist and agricultural vocation</a:t>
                      </a:r>
                      <a:endParaRPr lang="it-IT" sz="1400" dirty="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36.8</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36.8</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35.7</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29.0</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22.4</a:t>
                      </a:r>
                      <a:endParaRPr lang="it-IT" sz="1400">
                        <a:effectLst/>
                        <a:latin typeface="Times New Roman"/>
                        <a:ea typeface="MS Mincho"/>
                        <a:cs typeface="Times New Roman"/>
                      </a:endParaRPr>
                    </a:p>
                  </a:txBody>
                  <a:tcPr marL="44450" marR="44450" marT="0" marB="0" anchor="ctr"/>
                </a:tc>
              </a:tr>
              <a:tr h="152400">
                <a:tc>
                  <a:txBody>
                    <a:bodyPr/>
                    <a:lstStyle/>
                    <a:p>
                      <a:pPr>
                        <a:spcAft>
                          <a:spcPts val="0"/>
                        </a:spcAft>
                      </a:pPr>
                      <a:r>
                        <a:rPr lang="it-IT" sz="1400" dirty="0" smtClean="0">
                          <a:effectLst/>
                        </a:rPr>
                        <a:t>LS of </a:t>
                      </a:r>
                      <a:r>
                        <a:rPr lang="it-IT" sz="1400" dirty="0" err="1" smtClean="0">
                          <a:effectLst/>
                        </a:rPr>
                        <a:t>heavy</a:t>
                      </a:r>
                      <a:r>
                        <a:rPr lang="it-IT" sz="1400" dirty="0" smtClean="0">
                          <a:effectLst/>
                        </a:rPr>
                        <a:t> manufacturing</a:t>
                      </a:r>
                      <a:endParaRPr lang="it-IT" sz="1400" dirty="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18.7</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17.1</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14.6</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16.5</a:t>
                      </a:r>
                      <a:endParaRPr lang="it-IT" sz="1400">
                        <a:effectLst/>
                        <a:latin typeface="Times New Roman"/>
                        <a:ea typeface="MS Mincho"/>
                        <a:cs typeface="Times New Roman"/>
                      </a:endParaRPr>
                    </a:p>
                  </a:txBody>
                  <a:tcPr marL="44450" marR="44450" marT="0" marB="0" anchor="ctr"/>
                </a:tc>
                <a:tc>
                  <a:txBody>
                    <a:bodyPr/>
                    <a:lstStyle/>
                    <a:p>
                      <a:pPr algn="r">
                        <a:spcAft>
                          <a:spcPts val="0"/>
                        </a:spcAft>
                      </a:pPr>
                      <a:r>
                        <a:rPr lang="it-IT" sz="1400">
                          <a:effectLst/>
                        </a:rPr>
                        <a:t>12.2</a:t>
                      </a:r>
                      <a:endParaRPr lang="it-IT" sz="1400">
                        <a:effectLst/>
                        <a:latin typeface="Times New Roman"/>
                        <a:ea typeface="MS Mincho"/>
                        <a:cs typeface="Times New Roman"/>
                      </a:endParaRPr>
                    </a:p>
                  </a:txBody>
                  <a:tcPr marL="44450" marR="44450" marT="0" marB="0" anchor="ctr"/>
                </a:tc>
              </a:tr>
              <a:tr h="152400">
                <a:tc>
                  <a:txBody>
                    <a:bodyPr/>
                    <a:lstStyle/>
                    <a:p>
                      <a:pPr algn="r">
                        <a:spcAft>
                          <a:spcPts val="0"/>
                        </a:spcAft>
                      </a:pPr>
                      <a:r>
                        <a:rPr lang="it-IT" sz="1400" i="1" dirty="0" smtClean="0">
                          <a:effectLst/>
                        </a:rPr>
                        <a:t>Total</a:t>
                      </a:r>
                      <a:endParaRPr lang="it-IT" sz="1400" i="1" dirty="0">
                        <a:effectLst/>
                        <a:latin typeface="Times New Roman"/>
                        <a:ea typeface="MS Mincho"/>
                        <a:cs typeface="Times New Roman"/>
                      </a:endParaRPr>
                    </a:p>
                  </a:txBody>
                  <a:tcPr marL="44450" marR="44450" marT="0" marB="0" anchor="ctr"/>
                </a:tc>
                <a:tc>
                  <a:txBody>
                    <a:bodyPr/>
                    <a:lstStyle/>
                    <a:p>
                      <a:pPr algn="r">
                        <a:spcAft>
                          <a:spcPts val="0"/>
                        </a:spcAft>
                      </a:pPr>
                      <a:r>
                        <a:rPr lang="it-IT" sz="1400" i="1" dirty="0">
                          <a:effectLst/>
                        </a:rPr>
                        <a:t>100</a:t>
                      </a:r>
                      <a:endParaRPr lang="it-IT" sz="1400" i="1" dirty="0">
                        <a:effectLst/>
                        <a:latin typeface="Times New Roman"/>
                        <a:ea typeface="MS Mincho"/>
                        <a:cs typeface="Times New Roman"/>
                      </a:endParaRPr>
                    </a:p>
                  </a:txBody>
                  <a:tcPr marL="44450" marR="44450" marT="0" marB="0" anchor="ctr"/>
                </a:tc>
                <a:tc>
                  <a:txBody>
                    <a:bodyPr/>
                    <a:lstStyle/>
                    <a:p>
                      <a:pPr algn="r">
                        <a:spcAft>
                          <a:spcPts val="0"/>
                        </a:spcAft>
                      </a:pPr>
                      <a:r>
                        <a:rPr lang="it-IT" sz="1400" i="1" dirty="0">
                          <a:effectLst/>
                        </a:rPr>
                        <a:t>100</a:t>
                      </a:r>
                      <a:endParaRPr lang="it-IT" sz="1400" i="1" dirty="0">
                        <a:effectLst/>
                        <a:latin typeface="Times New Roman"/>
                        <a:ea typeface="MS Mincho"/>
                        <a:cs typeface="Times New Roman"/>
                      </a:endParaRPr>
                    </a:p>
                  </a:txBody>
                  <a:tcPr marL="44450" marR="44450" marT="0" marB="0" anchor="ctr"/>
                </a:tc>
                <a:tc>
                  <a:txBody>
                    <a:bodyPr/>
                    <a:lstStyle/>
                    <a:p>
                      <a:pPr algn="r">
                        <a:spcAft>
                          <a:spcPts val="0"/>
                        </a:spcAft>
                      </a:pPr>
                      <a:r>
                        <a:rPr lang="it-IT" sz="1400" i="1" dirty="0">
                          <a:effectLst/>
                        </a:rPr>
                        <a:t>100</a:t>
                      </a:r>
                      <a:endParaRPr lang="it-IT" sz="1400" i="1" dirty="0">
                        <a:effectLst/>
                        <a:latin typeface="Times New Roman"/>
                        <a:ea typeface="MS Mincho"/>
                        <a:cs typeface="Times New Roman"/>
                      </a:endParaRPr>
                    </a:p>
                  </a:txBody>
                  <a:tcPr marL="44450" marR="44450" marT="0" marB="0" anchor="ctr"/>
                </a:tc>
                <a:tc>
                  <a:txBody>
                    <a:bodyPr/>
                    <a:lstStyle/>
                    <a:p>
                      <a:pPr algn="r">
                        <a:spcAft>
                          <a:spcPts val="0"/>
                        </a:spcAft>
                      </a:pPr>
                      <a:r>
                        <a:rPr lang="it-IT" sz="1400" i="1" dirty="0">
                          <a:effectLst/>
                        </a:rPr>
                        <a:t>100</a:t>
                      </a:r>
                      <a:endParaRPr lang="it-IT" sz="1400" i="1" dirty="0">
                        <a:effectLst/>
                        <a:latin typeface="Times New Roman"/>
                        <a:ea typeface="MS Mincho"/>
                        <a:cs typeface="Times New Roman"/>
                      </a:endParaRPr>
                    </a:p>
                  </a:txBody>
                  <a:tcPr marL="44450" marR="44450" marT="0" marB="0" anchor="ctr"/>
                </a:tc>
                <a:tc>
                  <a:txBody>
                    <a:bodyPr/>
                    <a:lstStyle/>
                    <a:p>
                      <a:pPr algn="r">
                        <a:spcAft>
                          <a:spcPts val="0"/>
                        </a:spcAft>
                      </a:pPr>
                      <a:r>
                        <a:rPr lang="it-IT" sz="1400" i="1" dirty="0">
                          <a:effectLst/>
                        </a:rPr>
                        <a:t>100</a:t>
                      </a:r>
                      <a:endParaRPr lang="it-IT" sz="1400" i="1" dirty="0">
                        <a:effectLst/>
                        <a:latin typeface="Times New Roman"/>
                        <a:ea typeface="MS Mincho"/>
                        <a:cs typeface="Times New Roman"/>
                      </a:endParaRPr>
                    </a:p>
                  </a:txBody>
                  <a:tcPr marL="44450" marR="44450" marT="0" marB="0" anchor="ctr"/>
                </a:tc>
              </a:tr>
            </a:tbl>
          </a:graphicData>
        </a:graphic>
      </p:graphicFrame>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0C751B5-631A-9242-B635-C18491BE6C62}" type="slidenum">
              <a:rPr lang="it-IT" smtClean="0"/>
              <a:t>15</a:t>
            </a:fld>
            <a:endParaRPr lang="it-IT"/>
          </a:p>
        </p:txBody>
      </p:sp>
      <p:sp>
        <p:nvSpPr>
          <p:cNvPr id="7" name="Rectangle 1"/>
          <p:cNvSpPr>
            <a:spLocks noChangeArrowheads="1"/>
          </p:cNvSpPr>
          <p:nvPr/>
        </p:nvSpPr>
        <p:spPr bwMode="auto">
          <a:xfrm>
            <a:off x="337869" y="3296061"/>
            <a:ext cx="84160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defTabSz="914400" fontAlgn="base">
              <a:spcBef>
                <a:spcPct val="0"/>
              </a:spcBef>
              <a:spcAft>
                <a:spcPct val="0"/>
              </a:spcAft>
            </a:pPr>
            <a:r>
              <a:rPr lang="en-US" altLang="it-IT" sz="1600" b="1" dirty="0">
                <a:latin typeface="Arial" pitchFamily="34" charset="0"/>
                <a:ea typeface="MS Mincho" pitchFamily="49" charset="-128"/>
                <a:cs typeface="Times New Roman" pitchFamily="18" charset="0"/>
              </a:rPr>
              <a:t>Groups of </a:t>
            </a:r>
            <a:r>
              <a:rPr lang="en-US" altLang="it-IT" sz="1600" b="1" dirty="0" smtClean="0">
                <a:latin typeface="Arial" pitchFamily="34" charset="0"/>
                <a:ea typeface="MS Mincho" pitchFamily="49" charset="-128"/>
                <a:cs typeface="Times New Roman" pitchFamily="18" charset="0"/>
              </a:rPr>
              <a:t>digital propensity </a:t>
            </a:r>
            <a:r>
              <a:rPr lang="en-US" altLang="it-IT" sz="1600" b="1" dirty="0">
                <a:latin typeface="Arial" pitchFamily="34" charset="0"/>
                <a:ea typeface="MS Mincho" pitchFamily="49" charset="-128"/>
                <a:cs typeface="Times New Roman" pitchFamily="18" charset="0"/>
              </a:rPr>
              <a:t>for </a:t>
            </a:r>
            <a:r>
              <a:rPr lang="en-US" altLang="it-IT" sz="1600" b="1" dirty="0" smtClean="0">
                <a:latin typeface="Arial" pitchFamily="34" charset="0"/>
                <a:ea typeface="MS Mincho" pitchFamily="49" charset="-128"/>
                <a:cs typeface="Times New Roman" pitchFamily="18" charset="0"/>
              </a:rPr>
              <a:t>LS </a:t>
            </a:r>
            <a:r>
              <a:rPr lang="en-US" altLang="it-IT" sz="1600" b="1" dirty="0">
                <a:latin typeface="Arial" pitchFamily="34" charset="0"/>
                <a:ea typeface="MS Mincho" pitchFamily="49" charset="-128"/>
                <a:cs typeface="Times New Roman" pitchFamily="18" charset="0"/>
              </a:rPr>
              <a:t>defined by production specialization</a:t>
            </a:r>
            <a:endParaRPr kumimoji="0" lang="it-IT" altLang="it-IT"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ttangolo 8"/>
          <p:cNvSpPr/>
          <p:nvPr/>
        </p:nvSpPr>
        <p:spPr>
          <a:xfrm>
            <a:off x="190870" y="663752"/>
            <a:ext cx="8402969" cy="2554545"/>
          </a:xfrm>
          <a:prstGeom prst="rect">
            <a:avLst/>
          </a:prstGeom>
        </p:spPr>
        <p:txBody>
          <a:bodyPr wrap="square">
            <a:spAutoFit/>
          </a:bodyPr>
          <a:lstStyle/>
          <a:p>
            <a:pPr marL="285750" indent="-285750">
              <a:buFont typeface="Arial" panose="020B0604020202020204" pitchFamily="34" charset="0"/>
              <a:buChar char="•"/>
            </a:pPr>
            <a:r>
              <a:rPr lang="en-US" sz="1600" dirty="0" smtClean="0"/>
              <a:t>since </a:t>
            </a:r>
            <a:r>
              <a:rPr lang="en-US" sz="1600" dirty="0"/>
              <a:t>the share of </a:t>
            </a:r>
            <a:r>
              <a:rPr lang="en-US" sz="1600" dirty="0" smtClean="0"/>
              <a:t>enterprises </a:t>
            </a:r>
            <a:r>
              <a:rPr lang="en-US" sz="1600" dirty="0"/>
              <a:t>with at least 10 </a:t>
            </a:r>
            <a:r>
              <a:rPr lang="en-US" sz="1600" dirty="0" smtClean="0"/>
              <a:t>persons employed is </a:t>
            </a:r>
            <a:r>
              <a:rPr lang="en-US" sz="1600" dirty="0"/>
              <a:t>structurally concentrated (around 41%) in </a:t>
            </a:r>
            <a:r>
              <a:rPr lang="en-US" sz="1600" b="1" dirty="0">
                <a:solidFill>
                  <a:srgbClr val="C00000"/>
                </a:solidFill>
              </a:rPr>
              <a:t>specialized urban local systems</a:t>
            </a:r>
            <a:r>
              <a:rPr lang="en-US" sz="1600" dirty="0"/>
              <a:t>, for </a:t>
            </a:r>
            <a:r>
              <a:rPr lang="en-US" sz="1600" b="1" dirty="0"/>
              <a:t>all groups </a:t>
            </a:r>
            <a:r>
              <a:rPr lang="en-US" sz="1600" dirty="0"/>
              <a:t>of </a:t>
            </a:r>
            <a:r>
              <a:rPr lang="en-US" sz="1600" dirty="0" smtClean="0"/>
              <a:t>digital propensity, </a:t>
            </a:r>
            <a:r>
              <a:rPr lang="en-US" sz="1600" dirty="0"/>
              <a:t>the largest share of </a:t>
            </a:r>
            <a:r>
              <a:rPr lang="en-US" sz="1600" dirty="0" smtClean="0"/>
              <a:t>enterprises </a:t>
            </a:r>
            <a:r>
              <a:rPr lang="en-US" sz="1600" dirty="0"/>
              <a:t>is within </a:t>
            </a:r>
            <a:r>
              <a:rPr lang="en-US" sz="1600" dirty="0" smtClean="0"/>
              <a:t>this group.</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smtClean="0"/>
              <a:t>in </a:t>
            </a:r>
            <a:r>
              <a:rPr lang="en-US" sz="1600" dirty="0"/>
              <a:t>the </a:t>
            </a:r>
            <a:r>
              <a:rPr lang="en-US" sz="1600" b="1" dirty="0" smtClean="0">
                <a:solidFill>
                  <a:srgbClr val="C00000"/>
                </a:solidFill>
              </a:rPr>
              <a:t>LS urban specialized </a:t>
            </a:r>
            <a:r>
              <a:rPr lang="en-US" sz="1600" dirty="0" smtClean="0"/>
              <a:t>is </a:t>
            </a:r>
            <a:r>
              <a:rPr lang="en-US" sz="1600" dirty="0"/>
              <a:t>placed the largest shares of </a:t>
            </a:r>
            <a:r>
              <a:rPr lang="en-US" sz="1600" b="1" dirty="0" smtClean="0"/>
              <a:t>Complete digitals</a:t>
            </a:r>
            <a:r>
              <a:rPr lang="en-US" sz="1600" dirty="0" smtClean="0"/>
              <a:t> </a:t>
            </a:r>
            <a:r>
              <a:rPr lang="en-US" sz="1600" dirty="0"/>
              <a:t>enterprises </a:t>
            </a:r>
            <a:r>
              <a:rPr lang="en-US" sz="1600" dirty="0" smtClean="0"/>
              <a:t>(</a:t>
            </a:r>
            <a:r>
              <a:rPr lang="en-US" sz="1600" dirty="0"/>
              <a:t>6 out of </a:t>
            </a:r>
            <a:r>
              <a:rPr lang="en-US" sz="1600" dirty="0" smtClean="0"/>
              <a:t>10 of the same group) </a:t>
            </a:r>
            <a:r>
              <a:rPr lang="en-US" sz="1600" dirty="0"/>
              <a:t>and </a:t>
            </a:r>
            <a:r>
              <a:rPr lang="en-US" sz="1600" b="1" dirty="0" smtClean="0"/>
              <a:t>Sensitives </a:t>
            </a:r>
            <a:r>
              <a:rPr lang="en-US" sz="1600" dirty="0" smtClean="0"/>
              <a:t>ones </a:t>
            </a:r>
            <a:r>
              <a:rPr lang="en-US" sz="1600" dirty="0"/>
              <a:t>(about 5 out of 10). </a:t>
            </a:r>
            <a:endParaRPr lang="en-US" sz="1600" dirty="0" smtClean="0"/>
          </a:p>
          <a:p>
            <a:pPr marL="285750" indent="-285750">
              <a:buFont typeface="Arial" panose="020B0604020202020204" pitchFamily="34" charset="0"/>
              <a:buChar char="•"/>
            </a:pPr>
            <a:endParaRPr lang="en-US" sz="1600" dirty="0" smtClean="0"/>
          </a:p>
          <a:p>
            <a:pPr marL="285750" indent="-285750">
              <a:buFont typeface="Arial" panose="020B0604020202020204" pitchFamily="34" charset="0"/>
              <a:buChar char="•"/>
            </a:pPr>
            <a:r>
              <a:rPr lang="en-US" sz="1600" dirty="0" smtClean="0"/>
              <a:t>the </a:t>
            </a:r>
            <a:r>
              <a:rPr lang="en-US" sz="1600" dirty="0"/>
              <a:t>greater diffusion of </a:t>
            </a:r>
            <a:r>
              <a:rPr lang="en-US" sz="1600" b="1" dirty="0"/>
              <a:t>digital "indifference" </a:t>
            </a:r>
            <a:r>
              <a:rPr lang="en-US" sz="1600" dirty="0"/>
              <a:t>can be found in </a:t>
            </a:r>
            <a:r>
              <a:rPr lang="en-US" sz="1600" b="1" dirty="0" smtClean="0">
                <a:solidFill>
                  <a:srgbClr val="C00000"/>
                </a:solidFill>
              </a:rPr>
              <a:t>non-specialized</a:t>
            </a:r>
            <a:r>
              <a:rPr lang="en-US" sz="1600" dirty="0" smtClean="0"/>
              <a:t>, </a:t>
            </a:r>
            <a:r>
              <a:rPr lang="en-US" sz="1600" b="1" dirty="0">
                <a:solidFill>
                  <a:srgbClr val="C00000"/>
                </a:solidFill>
              </a:rPr>
              <a:t>made in Italy </a:t>
            </a:r>
            <a:r>
              <a:rPr lang="en-US" sz="1600" dirty="0"/>
              <a:t>and </a:t>
            </a:r>
            <a:r>
              <a:rPr lang="en-US" sz="1600" b="1" dirty="0">
                <a:solidFill>
                  <a:srgbClr val="C00000"/>
                </a:solidFill>
              </a:rPr>
              <a:t>heavy </a:t>
            </a:r>
            <a:r>
              <a:rPr lang="en-US" sz="1600" b="1" dirty="0" smtClean="0">
                <a:solidFill>
                  <a:srgbClr val="C00000"/>
                </a:solidFill>
              </a:rPr>
              <a:t>manufacturing LS</a:t>
            </a:r>
            <a:r>
              <a:rPr lang="en-US" sz="1600" dirty="0" smtClean="0"/>
              <a:t>;</a:t>
            </a:r>
          </a:p>
          <a:p>
            <a:pPr marL="285750" indent="-285750">
              <a:buFont typeface="Arial" panose="020B0604020202020204" pitchFamily="34" charset="0"/>
              <a:buChar char="•"/>
            </a:pPr>
            <a:endParaRPr lang="it-IT" sz="1600" dirty="0"/>
          </a:p>
        </p:txBody>
      </p:sp>
      <p:sp>
        <p:nvSpPr>
          <p:cNvPr id="10" name="Rettangolo 9"/>
          <p:cNvSpPr/>
          <p:nvPr/>
        </p:nvSpPr>
        <p:spPr>
          <a:xfrm>
            <a:off x="896994" y="0"/>
            <a:ext cx="7297782" cy="369332"/>
          </a:xfrm>
          <a:prstGeom prst="rect">
            <a:avLst/>
          </a:prstGeom>
        </p:spPr>
        <p:txBody>
          <a:bodyPr wrap="square">
            <a:spAutoFit/>
          </a:bodyPr>
          <a:lstStyle/>
          <a:p>
            <a:pPr>
              <a:spcAft>
                <a:spcPts val="600"/>
              </a:spcAft>
            </a:pPr>
            <a:r>
              <a:rPr lang="en-GB" b="1" dirty="0" smtClean="0">
                <a:solidFill>
                  <a:schemeClr val="bg1"/>
                </a:solidFill>
              </a:rPr>
              <a:t>DIGITAL PROPENSITY by ECONOMIC SPECIALIZATION of </a:t>
            </a:r>
            <a:r>
              <a:rPr lang="en-US" b="1" dirty="0" smtClean="0">
                <a:solidFill>
                  <a:schemeClr val="bg1"/>
                </a:solidFill>
              </a:rPr>
              <a:t>ITALY</a:t>
            </a:r>
            <a:endParaRPr lang="it-IT" dirty="0">
              <a:solidFill>
                <a:schemeClr val="bg1"/>
              </a:solidFill>
            </a:endParaRPr>
          </a:p>
        </p:txBody>
      </p:sp>
    </p:spTree>
    <p:extLst>
      <p:ext uri="{BB962C8B-B14F-4D97-AF65-F5344CB8AC3E}">
        <p14:creationId xmlns:p14="http://schemas.microsoft.com/office/powerpoint/2010/main" val="41732180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0C751B5-631A-9242-B635-C18491BE6C62}" type="slidenum">
              <a:rPr lang="it-IT" smtClean="0"/>
              <a:t>16</a:t>
            </a:fld>
            <a:endParaRPr lang="it-IT"/>
          </a:p>
        </p:txBody>
      </p:sp>
      <p:sp>
        <p:nvSpPr>
          <p:cNvPr id="7" name="Rectangle 1"/>
          <p:cNvSpPr>
            <a:spLocks noChangeArrowheads="1"/>
          </p:cNvSpPr>
          <p:nvPr/>
        </p:nvSpPr>
        <p:spPr bwMode="auto">
          <a:xfrm>
            <a:off x="407538" y="740603"/>
            <a:ext cx="84160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defTabSz="914400" fontAlgn="base">
              <a:spcBef>
                <a:spcPct val="0"/>
              </a:spcBef>
              <a:spcAft>
                <a:spcPct val="0"/>
              </a:spcAft>
            </a:pPr>
            <a:r>
              <a:rPr lang="en-US" altLang="it-IT" sz="1600" b="1" dirty="0" smtClean="0">
                <a:latin typeface="Arial" pitchFamily="34" charset="0"/>
                <a:ea typeface="MS Mincho" pitchFamily="49" charset="-128"/>
                <a:cs typeface="Times New Roman" pitchFamily="18" charset="0"/>
              </a:rPr>
              <a:t>Distribution </a:t>
            </a:r>
            <a:r>
              <a:rPr lang="en-US" altLang="it-IT" sz="1600" b="1" dirty="0">
                <a:latin typeface="Arial" pitchFamily="34" charset="0"/>
                <a:ea typeface="MS Mincho" pitchFamily="49" charset="-128"/>
                <a:cs typeface="Times New Roman" pitchFamily="18" charset="0"/>
              </a:rPr>
              <a:t>of the 5 groups of </a:t>
            </a:r>
            <a:r>
              <a:rPr lang="en-US" altLang="it-IT" sz="1600" b="1" dirty="0" smtClean="0">
                <a:latin typeface="Arial" pitchFamily="34" charset="0"/>
                <a:ea typeface="MS Mincho" pitchFamily="49" charset="-128"/>
                <a:cs typeface="Times New Roman" pitchFamily="18" charset="0"/>
              </a:rPr>
              <a:t>digital propensity within </a:t>
            </a:r>
            <a:r>
              <a:rPr lang="en-US" altLang="it-IT" sz="1600" b="1" dirty="0">
                <a:latin typeface="Arial" pitchFamily="34" charset="0"/>
                <a:ea typeface="MS Mincho" pitchFamily="49" charset="-128"/>
                <a:cs typeface="Times New Roman" pitchFamily="18" charset="0"/>
              </a:rPr>
              <a:t>each </a:t>
            </a:r>
            <a:r>
              <a:rPr lang="en-US" altLang="it-IT" sz="1600" b="1" dirty="0" smtClean="0">
                <a:latin typeface="Arial" pitchFamily="34" charset="0"/>
                <a:ea typeface="MS Mincho" pitchFamily="49" charset="-128"/>
                <a:cs typeface="Times New Roman" pitchFamily="18" charset="0"/>
              </a:rPr>
              <a:t>LS </a:t>
            </a:r>
            <a:r>
              <a:rPr lang="en-US" altLang="it-IT" sz="1600" i="1" dirty="0" smtClean="0">
                <a:latin typeface="Arial" pitchFamily="34" charset="0"/>
                <a:ea typeface="MS Mincho" pitchFamily="49" charset="-128"/>
                <a:cs typeface="Times New Roman" pitchFamily="18" charset="0"/>
              </a:rPr>
              <a:t>(% enterprises)</a:t>
            </a:r>
            <a:endParaRPr kumimoji="0" lang="it-IT" altLang="it-IT" sz="1600" i="1" u="none" strike="noStrike" cap="none" normalizeH="0" baseline="0" dirty="0" smtClean="0">
              <a:ln>
                <a:noFill/>
              </a:ln>
              <a:solidFill>
                <a:schemeClr val="tx1"/>
              </a:solidFill>
              <a:effectLst/>
              <a:latin typeface="Arial" pitchFamily="34" charset="0"/>
              <a:cs typeface="Arial" pitchFamily="34" charset="0"/>
            </a:endParaRPr>
          </a:p>
        </p:txBody>
      </p:sp>
      <p:sp>
        <p:nvSpPr>
          <p:cNvPr id="10" name="Rettangolo 9"/>
          <p:cNvSpPr/>
          <p:nvPr/>
        </p:nvSpPr>
        <p:spPr>
          <a:xfrm>
            <a:off x="896994" y="0"/>
            <a:ext cx="7297782" cy="369332"/>
          </a:xfrm>
          <a:prstGeom prst="rect">
            <a:avLst/>
          </a:prstGeom>
        </p:spPr>
        <p:txBody>
          <a:bodyPr wrap="square">
            <a:spAutoFit/>
          </a:bodyPr>
          <a:lstStyle/>
          <a:p>
            <a:pPr>
              <a:spcAft>
                <a:spcPts val="600"/>
              </a:spcAft>
            </a:pPr>
            <a:r>
              <a:rPr lang="en-GB" b="1" dirty="0" smtClean="0">
                <a:solidFill>
                  <a:schemeClr val="bg1"/>
                </a:solidFill>
              </a:rPr>
              <a:t>DIGITAL PROPENSITY by ECONOMIC SPECIALIZATION of </a:t>
            </a:r>
            <a:r>
              <a:rPr lang="en-US" b="1" dirty="0" smtClean="0">
                <a:solidFill>
                  <a:schemeClr val="bg1"/>
                </a:solidFill>
              </a:rPr>
              <a:t>ITALY</a:t>
            </a:r>
            <a:endParaRPr lang="it-IT" dirty="0">
              <a:solidFill>
                <a:schemeClr val="bg1"/>
              </a:solidFill>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6024" y="1035613"/>
            <a:ext cx="6691997" cy="2804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ttangolo 10"/>
          <p:cNvSpPr/>
          <p:nvPr/>
        </p:nvSpPr>
        <p:spPr>
          <a:xfrm>
            <a:off x="283831" y="4103638"/>
            <a:ext cx="8402969" cy="1569660"/>
          </a:xfrm>
          <a:prstGeom prst="rect">
            <a:avLst/>
          </a:prstGeom>
        </p:spPr>
        <p:txBody>
          <a:bodyPr wrap="square">
            <a:spAutoFit/>
          </a:bodyPr>
          <a:lstStyle/>
          <a:p>
            <a:pPr marL="285750" indent="-285750">
              <a:buFont typeface="Arial" panose="020B0604020202020204" pitchFamily="34" charset="0"/>
              <a:buChar char="•"/>
            </a:pPr>
            <a:r>
              <a:rPr lang="en-US" sz="1600" dirty="0" smtClean="0"/>
              <a:t>as it has </a:t>
            </a:r>
            <a:r>
              <a:rPr lang="en-US" sz="1600" dirty="0"/>
              <a:t>been previously </a:t>
            </a:r>
            <a:r>
              <a:rPr lang="en-US" sz="1600" dirty="0" smtClean="0"/>
              <a:t>highlighted, compared </a:t>
            </a:r>
            <a:r>
              <a:rPr lang="en-US" sz="1600" dirty="0"/>
              <a:t>to the total average of </a:t>
            </a:r>
            <a:r>
              <a:rPr lang="en-US" sz="1600" dirty="0" smtClean="0"/>
              <a:t>Italy, a </a:t>
            </a:r>
            <a:r>
              <a:rPr lang="en-US" sz="1600" b="1" dirty="0" smtClean="0"/>
              <a:t>digital </a:t>
            </a:r>
            <a:r>
              <a:rPr lang="en-US" sz="1600" b="1" dirty="0"/>
              <a:t>"indifference" </a:t>
            </a:r>
            <a:r>
              <a:rPr lang="en-US" sz="1600" dirty="0" smtClean="0"/>
              <a:t>seems </a:t>
            </a:r>
            <a:r>
              <a:rPr lang="en-US" sz="1600" dirty="0"/>
              <a:t>to </a:t>
            </a:r>
            <a:r>
              <a:rPr lang="en-US" sz="1600" dirty="0" smtClean="0"/>
              <a:t>prevail in all </a:t>
            </a:r>
            <a:r>
              <a:rPr lang="it-IT" sz="1600" b="1" dirty="0" smtClean="0">
                <a:solidFill>
                  <a:srgbClr val="C00000"/>
                </a:solidFill>
              </a:rPr>
              <a:t>LS </a:t>
            </a:r>
            <a:r>
              <a:rPr lang="it-IT" sz="1600" dirty="0" smtClean="0"/>
              <a:t>with minor impact in </a:t>
            </a:r>
            <a:r>
              <a:rPr lang="it-IT" sz="1600" b="1" dirty="0" smtClean="0">
                <a:solidFill>
                  <a:srgbClr val="C00000"/>
                </a:solidFill>
              </a:rPr>
              <a:t>LS </a:t>
            </a:r>
            <a:r>
              <a:rPr lang="it-IT" sz="1600" b="1" dirty="0" err="1" smtClean="0">
                <a:solidFill>
                  <a:srgbClr val="C00000"/>
                </a:solidFill>
              </a:rPr>
              <a:t>urban</a:t>
            </a:r>
            <a:r>
              <a:rPr lang="it-IT" sz="1600" b="1" dirty="0" smtClean="0">
                <a:solidFill>
                  <a:srgbClr val="C00000"/>
                </a:solidFill>
              </a:rPr>
              <a:t> </a:t>
            </a:r>
            <a:r>
              <a:rPr lang="it-IT" sz="1600" b="1" dirty="0" err="1" smtClean="0">
                <a:solidFill>
                  <a:srgbClr val="C00000"/>
                </a:solidFill>
              </a:rPr>
              <a:t>specialised</a:t>
            </a:r>
            <a:r>
              <a:rPr lang="it-IT" sz="1600" dirty="0" smtClean="0"/>
              <a:t>;</a:t>
            </a:r>
          </a:p>
          <a:p>
            <a:pPr marL="285750" indent="-285750">
              <a:buFont typeface="Arial" panose="020B0604020202020204" pitchFamily="34" charset="0"/>
              <a:buChar char="•"/>
            </a:pPr>
            <a:endParaRPr lang="en-US" sz="1600" dirty="0" smtClean="0"/>
          </a:p>
          <a:p>
            <a:pPr marL="285750" indent="-285750">
              <a:buFont typeface="Arial" panose="020B0604020202020204" pitchFamily="34" charset="0"/>
              <a:buChar char="•"/>
            </a:pPr>
            <a:r>
              <a:rPr lang="en-US" sz="1600" dirty="0"/>
              <a:t>i</a:t>
            </a:r>
            <a:r>
              <a:rPr lang="en-US" sz="1600" dirty="0" smtClean="0"/>
              <a:t>n </a:t>
            </a:r>
            <a:r>
              <a:rPr lang="it-IT" sz="1600" b="1" dirty="0">
                <a:solidFill>
                  <a:srgbClr val="C00000"/>
                </a:solidFill>
              </a:rPr>
              <a:t>LS of made in </a:t>
            </a:r>
            <a:r>
              <a:rPr lang="it-IT" sz="1600" b="1" dirty="0" err="1">
                <a:solidFill>
                  <a:srgbClr val="C00000"/>
                </a:solidFill>
              </a:rPr>
              <a:t>Italy</a:t>
            </a:r>
            <a:r>
              <a:rPr lang="it-IT" sz="1600" b="1" dirty="0">
                <a:solidFill>
                  <a:srgbClr val="C00000"/>
                </a:solidFill>
              </a:rPr>
              <a:t> </a:t>
            </a:r>
            <a:r>
              <a:rPr lang="en-US" sz="1600" dirty="0" smtClean="0"/>
              <a:t>there is also </a:t>
            </a:r>
            <a:r>
              <a:rPr lang="en-US" sz="1600" dirty="0"/>
              <a:t>a greater share of </a:t>
            </a:r>
            <a:r>
              <a:rPr lang="en-US" sz="1600" b="1" dirty="0" smtClean="0"/>
              <a:t>Constrained sensitives</a:t>
            </a:r>
            <a:r>
              <a:rPr lang="en-US" sz="1600" dirty="0" smtClean="0"/>
              <a:t> </a:t>
            </a:r>
            <a:r>
              <a:rPr lang="en-US" sz="1200" i="1" dirty="0" smtClean="0"/>
              <a:t>(sensitives to investments in </a:t>
            </a:r>
            <a:r>
              <a:rPr lang="en-US" sz="1200" i="1" dirty="0"/>
              <a:t>technology but constrained by capital </a:t>
            </a:r>
            <a:r>
              <a:rPr lang="en-US" sz="1200" i="1" dirty="0" smtClean="0"/>
              <a:t>endowments)</a:t>
            </a:r>
            <a:r>
              <a:rPr lang="en-US" sz="1600" dirty="0" smtClean="0"/>
              <a:t>; </a:t>
            </a:r>
          </a:p>
          <a:p>
            <a:pPr marL="285750" indent="-285750">
              <a:buFont typeface="Arial" panose="020B0604020202020204" pitchFamily="34" charset="0"/>
              <a:buChar char="•"/>
            </a:pPr>
            <a:endParaRPr lang="it-IT" sz="1600" dirty="0"/>
          </a:p>
        </p:txBody>
      </p:sp>
    </p:spTree>
    <p:extLst>
      <p:ext uri="{BB962C8B-B14F-4D97-AF65-F5344CB8AC3E}">
        <p14:creationId xmlns:p14="http://schemas.microsoft.com/office/powerpoint/2010/main" val="5224312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0C751B5-631A-9242-B635-C18491BE6C62}" type="slidenum">
              <a:rPr lang="it-IT" smtClean="0"/>
              <a:t>17</a:t>
            </a:fld>
            <a:endParaRPr lang="it-IT"/>
          </a:p>
        </p:txBody>
      </p:sp>
      <p:sp>
        <p:nvSpPr>
          <p:cNvPr id="7" name="Rectangle 1"/>
          <p:cNvSpPr>
            <a:spLocks noChangeArrowheads="1"/>
          </p:cNvSpPr>
          <p:nvPr/>
        </p:nvSpPr>
        <p:spPr bwMode="auto">
          <a:xfrm>
            <a:off x="377058" y="478993"/>
            <a:ext cx="518118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defTabSz="914400" fontAlgn="base">
              <a:spcBef>
                <a:spcPct val="0"/>
              </a:spcBef>
              <a:spcAft>
                <a:spcPct val="0"/>
              </a:spcAft>
            </a:pPr>
            <a:r>
              <a:rPr lang="en-US" altLang="it-IT" sz="1400" b="1" dirty="0" smtClean="0">
                <a:latin typeface="Arial" pitchFamily="34" charset="0"/>
                <a:ea typeface="MS Mincho" pitchFamily="49" charset="-128"/>
                <a:cs typeface="Times New Roman" pitchFamily="18" charset="0"/>
              </a:rPr>
              <a:t>Distribution of 5 </a:t>
            </a:r>
            <a:r>
              <a:rPr lang="en-US" altLang="it-IT" sz="1400" b="1" dirty="0">
                <a:latin typeface="Arial" pitchFamily="34" charset="0"/>
                <a:ea typeface="MS Mincho" pitchFamily="49" charset="-128"/>
                <a:cs typeface="Times New Roman" pitchFamily="18" charset="0"/>
              </a:rPr>
              <a:t>groups of </a:t>
            </a:r>
            <a:r>
              <a:rPr lang="en-US" altLang="it-IT" sz="1400" b="1" dirty="0" smtClean="0">
                <a:latin typeface="Arial" pitchFamily="34" charset="0"/>
                <a:ea typeface="MS Mincho" pitchFamily="49" charset="-128"/>
                <a:cs typeface="Times New Roman" pitchFamily="18" charset="0"/>
              </a:rPr>
              <a:t>digital propensity </a:t>
            </a:r>
          </a:p>
          <a:p>
            <a:pPr lvl="0" algn="ctr" defTabSz="914400" fontAlgn="base">
              <a:spcBef>
                <a:spcPct val="0"/>
              </a:spcBef>
              <a:spcAft>
                <a:spcPct val="0"/>
              </a:spcAft>
            </a:pPr>
            <a:r>
              <a:rPr lang="en-US" altLang="it-IT" sz="1400" b="1" dirty="0" smtClean="0">
                <a:latin typeface="Arial" pitchFamily="34" charset="0"/>
                <a:ea typeface="MS Mincho" pitchFamily="49" charset="-128"/>
                <a:cs typeface="Times New Roman" pitchFamily="18" charset="0"/>
              </a:rPr>
              <a:t>by macro area and LS </a:t>
            </a:r>
            <a:r>
              <a:rPr lang="en-US" altLang="it-IT" sz="1400" i="1" dirty="0" smtClean="0">
                <a:latin typeface="Arial" pitchFamily="34" charset="0"/>
                <a:ea typeface="MS Mincho" pitchFamily="49" charset="-128"/>
                <a:cs typeface="Times New Roman" pitchFamily="18" charset="0"/>
              </a:rPr>
              <a:t>(% enterprises)</a:t>
            </a:r>
            <a:endParaRPr kumimoji="0" lang="it-IT" altLang="it-IT" sz="1400" i="1" u="none" strike="noStrike" cap="none" normalizeH="0" baseline="0" dirty="0" smtClean="0">
              <a:ln>
                <a:noFill/>
              </a:ln>
              <a:solidFill>
                <a:schemeClr val="tx1"/>
              </a:solidFill>
              <a:effectLst/>
              <a:latin typeface="Arial" pitchFamily="34" charset="0"/>
              <a:cs typeface="Arial" pitchFamily="34" charset="0"/>
            </a:endParaRPr>
          </a:p>
        </p:txBody>
      </p:sp>
      <p:sp>
        <p:nvSpPr>
          <p:cNvPr id="10" name="Rettangolo 9"/>
          <p:cNvSpPr/>
          <p:nvPr/>
        </p:nvSpPr>
        <p:spPr>
          <a:xfrm>
            <a:off x="896994" y="0"/>
            <a:ext cx="7297782" cy="369332"/>
          </a:xfrm>
          <a:prstGeom prst="rect">
            <a:avLst/>
          </a:prstGeom>
        </p:spPr>
        <p:txBody>
          <a:bodyPr wrap="square">
            <a:spAutoFit/>
          </a:bodyPr>
          <a:lstStyle/>
          <a:p>
            <a:pPr>
              <a:spcAft>
                <a:spcPts val="600"/>
              </a:spcAft>
            </a:pPr>
            <a:r>
              <a:rPr lang="en-GB" b="1" dirty="0" smtClean="0">
                <a:solidFill>
                  <a:schemeClr val="bg1"/>
                </a:solidFill>
              </a:rPr>
              <a:t>DIGITAL PROPENSITY by SPECIALIZATION and TERRITORY</a:t>
            </a:r>
            <a:endParaRPr lang="it-IT" dirty="0">
              <a:solidFill>
                <a:schemeClr val="bg1"/>
              </a:solidFill>
            </a:endParaRPr>
          </a:p>
        </p:txBody>
      </p:sp>
      <p:sp>
        <p:nvSpPr>
          <p:cNvPr id="11" name="Rettangolo 10"/>
          <p:cNvSpPr/>
          <p:nvPr/>
        </p:nvSpPr>
        <p:spPr>
          <a:xfrm>
            <a:off x="5736369" y="988364"/>
            <a:ext cx="3234844" cy="3554819"/>
          </a:xfrm>
          <a:prstGeom prst="rect">
            <a:avLst/>
          </a:prstGeom>
        </p:spPr>
        <p:txBody>
          <a:bodyPr wrap="square">
            <a:spAutoFit/>
          </a:bodyPr>
          <a:lstStyle/>
          <a:p>
            <a:pPr marL="285750" indent="-285750" algn="just">
              <a:buFont typeface="Arial" panose="020B0604020202020204" pitchFamily="34" charset="0"/>
              <a:buChar char="•"/>
            </a:pPr>
            <a:r>
              <a:rPr lang="en-US" sz="1500" dirty="0"/>
              <a:t>A</a:t>
            </a:r>
            <a:r>
              <a:rPr lang="en-US" sz="1500" dirty="0" smtClean="0"/>
              <a:t>s </a:t>
            </a:r>
            <a:r>
              <a:rPr lang="en-US" sz="1500" dirty="0"/>
              <a:t>already highlighted, the </a:t>
            </a:r>
            <a:r>
              <a:rPr lang="en-US" sz="1500" b="1" dirty="0" smtClean="0"/>
              <a:t>Complete digitals</a:t>
            </a:r>
            <a:r>
              <a:rPr lang="en-US" sz="1500" dirty="0" smtClean="0"/>
              <a:t> </a:t>
            </a:r>
            <a:r>
              <a:rPr lang="en-US" sz="1500" dirty="0"/>
              <a:t>are prevalent in the No</a:t>
            </a:r>
            <a:r>
              <a:rPr lang="en-US" sz="1500" dirty="0" smtClean="0"/>
              <a:t>rthwest </a:t>
            </a:r>
            <a:r>
              <a:rPr lang="en-US" sz="1500" dirty="0"/>
              <a:t>and concentrated in </a:t>
            </a:r>
            <a:r>
              <a:rPr lang="en-US" sz="1500" b="1" dirty="0" smtClean="0">
                <a:solidFill>
                  <a:srgbClr val="C00000"/>
                </a:solidFill>
              </a:rPr>
              <a:t>LS urban specialized </a:t>
            </a:r>
            <a:r>
              <a:rPr lang="en-US" sz="1500" dirty="0" smtClean="0"/>
              <a:t>and </a:t>
            </a:r>
            <a:r>
              <a:rPr lang="en-US" sz="1500" dirty="0"/>
              <a:t>this presence rewards all </a:t>
            </a:r>
            <a:r>
              <a:rPr lang="en-US" sz="1500" dirty="0" smtClean="0"/>
              <a:t>macro area including </a:t>
            </a:r>
            <a:r>
              <a:rPr lang="en-US" sz="1500" dirty="0"/>
              <a:t>South</a:t>
            </a:r>
            <a:r>
              <a:rPr lang="en-US" sz="1500" dirty="0" smtClean="0"/>
              <a:t>: </a:t>
            </a:r>
            <a:r>
              <a:rPr lang="en-US" sz="1500" dirty="0"/>
              <a:t>the digital percentages achieved in this type of </a:t>
            </a:r>
            <a:r>
              <a:rPr lang="en-US" sz="1500" dirty="0" smtClean="0"/>
              <a:t>LS </a:t>
            </a:r>
            <a:r>
              <a:rPr lang="en-US" sz="1500" dirty="0"/>
              <a:t>are </a:t>
            </a:r>
            <a:r>
              <a:rPr lang="en-US" sz="1500" u="sng" dirty="0"/>
              <a:t>always</a:t>
            </a:r>
            <a:r>
              <a:rPr lang="en-US" sz="1500" dirty="0"/>
              <a:t> higher than the average of the </a:t>
            </a:r>
            <a:r>
              <a:rPr lang="en-US" sz="1500" dirty="0" smtClean="0"/>
              <a:t>macro area;</a:t>
            </a:r>
          </a:p>
          <a:p>
            <a:pPr marL="285750" indent="-285750" algn="just">
              <a:buFont typeface="Arial" panose="020B0604020202020204" pitchFamily="34" charset="0"/>
              <a:buChar char="•"/>
            </a:pPr>
            <a:endParaRPr lang="en-US" sz="1500" dirty="0"/>
          </a:p>
          <a:p>
            <a:pPr marL="285750" indent="-285750" algn="just">
              <a:buFont typeface="Arial" panose="020B0604020202020204" pitchFamily="34" charset="0"/>
              <a:buChar char="•"/>
            </a:pPr>
            <a:r>
              <a:rPr lang="en-US" sz="1500" dirty="0" smtClean="0"/>
              <a:t>The same happens for </a:t>
            </a:r>
            <a:r>
              <a:rPr lang="en-US" sz="1500" b="1" dirty="0" smtClean="0"/>
              <a:t>Sensitives </a:t>
            </a:r>
            <a:r>
              <a:rPr lang="en-US" sz="1500" dirty="0" smtClean="0"/>
              <a:t>of </a:t>
            </a:r>
            <a:r>
              <a:rPr lang="en-US" sz="1500" b="1" dirty="0">
                <a:solidFill>
                  <a:srgbClr val="C00000"/>
                </a:solidFill>
              </a:rPr>
              <a:t>LS urban specialized </a:t>
            </a:r>
            <a:r>
              <a:rPr lang="en-US" sz="1500" u="sng" dirty="0" smtClean="0"/>
              <a:t>but </a:t>
            </a:r>
            <a:r>
              <a:rPr lang="en-US" sz="1500" u="sng" dirty="0"/>
              <a:t>not </a:t>
            </a:r>
            <a:r>
              <a:rPr lang="en-US" sz="1500" dirty="0"/>
              <a:t>also in the </a:t>
            </a:r>
            <a:r>
              <a:rPr lang="en-US" sz="1500" dirty="0" smtClean="0"/>
              <a:t>South </a:t>
            </a:r>
            <a:r>
              <a:rPr lang="en-US" sz="1500" dirty="0"/>
              <a:t>and </a:t>
            </a:r>
            <a:r>
              <a:rPr lang="en-US" sz="1500" dirty="0" smtClean="0"/>
              <a:t>Islands;</a:t>
            </a:r>
            <a:endParaRPr lang="en-US" sz="1500" dirty="0"/>
          </a:p>
        </p:txBody>
      </p:sp>
      <p:pic>
        <p:nvPicPr>
          <p:cNvPr id="512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r="23739"/>
          <a:stretch/>
        </p:blipFill>
        <p:spPr bwMode="auto">
          <a:xfrm>
            <a:off x="233364" y="988365"/>
            <a:ext cx="5398502" cy="37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ttangolo 11"/>
          <p:cNvSpPr/>
          <p:nvPr/>
        </p:nvSpPr>
        <p:spPr>
          <a:xfrm>
            <a:off x="377058" y="4768365"/>
            <a:ext cx="8125097" cy="1261884"/>
          </a:xfrm>
          <a:prstGeom prst="rect">
            <a:avLst/>
          </a:prstGeom>
        </p:spPr>
        <p:txBody>
          <a:bodyPr wrap="square">
            <a:spAutoFit/>
          </a:bodyPr>
          <a:lstStyle/>
          <a:p>
            <a:pPr marL="285750" indent="-285750" algn="just">
              <a:buFont typeface="Arial" panose="020B0604020202020204" pitchFamily="34" charset="0"/>
              <a:buChar char="•"/>
            </a:pPr>
            <a:r>
              <a:rPr lang="en-US" sz="1500" dirty="0"/>
              <a:t>The </a:t>
            </a:r>
            <a:r>
              <a:rPr lang="en-US" sz="1500" b="1" dirty="0" smtClean="0">
                <a:solidFill>
                  <a:srgbClr val="C00000"/>
                </a:solidFill>
              </a:rPr>
              <a:t>LS </a:t>
            </a:r>
            <a:r>
              <a:rPr lang="en-US" sz="1500" b="1" dirty="0">
                <a:solidFill>
                  <a:srgbClr val="C00000"/>
                </a:solidFill>
              </a:rPr>
              <a:t>of </a:t>
            </a:r>
            <a:r>
              <a:rPr lang="en-US" sz="1500" b="1" dirty="0" smtClean="0">
                <a:solidFill>
                  <a:srgbClr val="C00000"/>
                </a:solidFill>
              </a:rPr>
              <a:t>made </a:t>
            </a:r>
            <a:r>
              <a:rPr lang="en-US" sz="1500" b="1" dirty="0">
                <a:solidFill>
                  <a:srgbClr val="C00000"/>
                </a:solidFill>
              </a:rPr>
              <a:t>in Italy</a:t>
            </a:r>
            <a:r>
              <a:rPr lang="en-US" sz="1500" dirty="0"/>
              <a:t> is characterized, </a:t>
            </a:r>
            <a:r>
              <a:rPr lang="en-US" sz="1600" dirty="0"/>
              <a:t>instead</a:t>
            </a:r>
            <a:r>
              <a:rPr lang="en-US" sz="1500" dirty="0"/>
              <a:t>, by the presence of </a:t>
            </a:r>
            <a:r>
              <a:rPr lang="en-US" sz="1500" b="1" dirty="0" err="1" smtClean="0"/>
              <a:t>Indifferents</a:t>
            </a:r>
            <a:r>
              <a:rPr lang="en-US" sz="1500" b="1" dirty="0" smtClean="0"/>
              <a:t> </a:t>
            </a:r>
            <a:r>
              <a:rPr lang="en-US" sz="1500" dirty="0" smtClean="0"/>
              <a:t>in </a:t>
            </a:r>
            <a:r>
              <a:rPr lang="en-US" sz="1500" dirty="0"/>
              <a:t>all the </a:t>
            </a:r>
            <a:r>
              <a:rPr lang="en-US" sz="1500" dirty="0" smtClean="0"/>
              <a:t>areas </a:t>
            </a:r>
            <a:r>
              <a:rPr lang="en-US" sz="1500" i="1" dirty="0" smtClean="0"/>
              <a:t>(reason: the </a:t>
            </a:r>
            <a:r>
              <a:rPr lang="en-US" sz="1500" i="1" dirty="0"/>
              <a:t>peculiarity of the Italian specialization model </a:t>
            </a:r>
            <a:r>
              <a:rPr lang="en-US" sz="1500" i="1" dirty="0" smtClean="0"/>
              <a:t>is focused </a:t>
            </a:r>
            <a:r>
              <a:rPr lang="en-US" sz="1500" i="1" dirty="0"/>
              <a:t>on activities that do not require particular requirements in terms of digitization)</a:t>
            </a:r>
            <a:r>
              <a:rPr lang="en-US" sz="1500" dirty="0"/>
              <a:t>;</a:t>
            </a:r>
          </a:p>
          <a:p>
            <a:pPr marL="285750" indent="-285750" algn="just">
              <a:buFont typeface="Arial" panose="020B0604020202020204" pitchFamily="34" charset="0"/>
              <a:buChar char="•"/>
            </a:pPr>
            <a:r>
              <a:rPr lang="en-US" sz="1500" dirty="0"/>
              <a:t>however in the </a:t>
            </a:r>
            <a:r>
              <a:rPr lang="en-US" sz="1500" dirty="0" smtClean="0"/>
              <a:t>same </a:t>
            </a:r>
            <a:r>
              <a:rPr lang="en-US" sz="1500" b="1" dirty="0">
                <a:solidFill>
                  <a:srgbClr val="C00000"/>
                </a:solidFill>
              </a:rPr>
              <a:t>LS of made in Italy</a:t>
            </a:r>
            <a:r>
              <a:rPr lang="en-US" sz="1500" dirty="0" smtClean="0"/>
              <a:t> but in North areas it emerges a </a:t>
            </a:r>
            <a:r>
              <a:rPr lang="en-US" sz="1500" dirty="0"/>
              <a:t>need for digitalization </a:t>
            </a:r>
            <a:r>
              <a:rPr lang="en-US" sz="1500" dirty="0" smtClean="0"/>
              <a:t>with </a:t>
            </a:r>
            <a:r>
              <a:rPr lang="en-US" sz="1500" dirty="0"/>
              <a:t>a lack of physical and human capital </a:t>
            </a:r>
            <a:r>
              <a:rPr lang="en-US" sz="1500" dirty="0" smtClean="0"/>
              <a:t>(</a:t>
            </a:r>
            <a:r>
              <a:rPr lang="en-US" sz="1500" b="1" dirty="0" smtClean="0"/>
              <a:t>Sensitives</a:t>
            </a:r>
            <a:r>
              <a:rPr lang="en-US" sz="1500" dirty="0" smtClean="0"/>
              <a:t>)</a:t>
            </a:r>
            <a:endParaRPr lang="it-IT" sz="1500" dirty="0"/>
          </a:p>
        </p:txBody>
      </p:sp>
    </p:spTree>
    <p:extLst>
      <p:ext uri="{BB962C8B-B14F-4D97-AF65-F5344CB8AC3E}">
        <p14:creationId xmlns:p14="http://schemas.microsoft.com/office/powerpoint/2010/main" val="22904507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0C751B5-631A-9242-B635-C18491BE6C62}" type="slidenum">
              <a:rPr lang="it-IT" smtClean="0"/>
              <a:t>18</a:t>
            </a:fld>
            <a:endParaRPr lang="it-IT"/>
          </a:p>
        </p:txBody>
      </p:sp>
      <p:sp>
        <p:nvSpPr>
          <p:cNvPr id="6" name="Rettangolo 5"/>
          <p:cNvSpPr/>
          <p:nvPr/>
        </p:nvSpPr>
        <p:spPr>
          <a:xfrm>
            <a:off x="531222" y="416229"/>
            <a:ext cx="8155577" cy="6093976"/>
          </a:xfrm>
          <a:prstGeom prst="rect">
            <a:avLst/>
          </a:prstGeom>
        </p:spPr>
        <p:txBody>
          <a:bodyPr wrap="square">
            <a:spAutoFit/>
          </a:bodyPr>
          <a:lstStyle/>
          <a:p>
            <a:r>
              <a:rPr lang="en-US" sz="2000" dirty="0"/>
              <a:t>The results highlight: </a:t>
            </a:r>
            <a:endParaRPr lang="en-US" sz="2000" dirty="0" smtClean="0"/>
          </a:p>
          <a:p>
            <a:endParaRPr lang="en-US" sz="1000" dirty="0" smtClean="0"/>
          </a:p>
          <a:p>
            <a:pPr marL="342900" indent="-342900">
              <a:buAutoNum type="alphaLcParenR"/>
            </a:pPr>
            <a:r>
              <a:rPr lang="en-US" sz="2000" dirty="0" smtClean="0"/>
              <a:t>the </a:t>
            </a:r>
            <a:r>
              <a:rPr lang="en-US" sz="2000" dirty="0"/>
              <a:t>possibility of identifying "virtuous</a:t>
            </a:r>
            <a:r>
              <a:rPr lang="en-US" sz="2000"/>
              <a:t>" </a:t>
            </a:r>
            <a:r>
              <a:rPr lang="en-US" sz="2000" smtClean="0"/>
              <a:t>digitalization </a:t>
            </a:r>
            <a:r>
              <a:rPr lang="en-US" sz="2000" dirty="0"/>
              <a:t>paths, that is of complete digital transformation; </a:t>
            </a:r>
            <a:endParaRPr lang="en-US" sz="2000" dirty="0" smtClean="0"/>
          </a:p>
          <a:p>
            <a:pPr marL="342900" indent="-342900">
              <a:buAutoNum type="alphaLcParenR"/>
            </a:pPr>
            <a:endParaRPr lang="en-US" sz="1000" dirty="0" smtClean="0"/>
          </a:p>
          <a:p>
            <a:pPr marL="342900" indent="-342900">
              <a:buAutoNum type="alphaLcParenR"/>
            </a:pPr>
            <a:r>
              <a:rPr lang="en-US" sz="2000" dirty="0" smtClean="0"/>
              <a:t>the </a:t>
            </a:r>
            <a:r>
              <a:rPr lang="en-US" sz="2000" dirty="0"/>
              <a:t>presence of constraints linked to the allocation of productive factors (a complete digitalization can not be separated from an adequate availability, in terms of quality and quantity, of physical and above all human capital); </a:t>
            </a:r>
            <a:endParaRPr lang="en-US" sz="2000" dirty="0" smtClean="0"/>
          </a:p>
          <a:p>
            <a:pPr marL="342900" indent="-342900">
              <a:buAutoNum type="alphaLcParenR"/>
            </a:pPr>
            <a:endParaRPr lang="en-US" sz="1000" dirty="0" smtClean="0"/>
          </a:p>
          <a:p>
            <a:pPr marL="342900" indent="-342900">
              <a:buAutoNum type="alphaLcParenR"/>
            </a:pPr>
            <a:r>
              <a:rPr lang="en-US" sz="2000" dirty="0" smtClean="0"/>
              <a:t>Italian system still </a:t>
            </a:r>
            <a:r>
              <a:rPr lang="en-US" sz="2000" dirty="0"/>
              <a:t>has a long way to </a:t>
            </a:r>
            <a:r>
              <a:rPr lang="en-US" sz="2000" dirty="0" smtClean="0"/>
              <a:t>go in </a:t>
            </a:r>
            <a:r>
              <a:rPr lang="en-US" sz="2000" dirty="0"/>
              <a:t>the run-up to the digital revolution: two thirds of the companies are "indifferent" to the digitalization of </a:t>
            </a:r>
            <a:r>
              <a:rPr lang="en-US" sz="2000" dirty="0" smtClean="0"/>
              <a:t>the production processes;</a:t>
            </a:r>
          </a:p>
          <a:p>
            <a:pPr marL="342900" indent="-342900">
              <a:buAutoNum type="alphaLcParenR"/>
            </a:pPr>
            <a:endParaRPr lang="en-US" sz="1000" dirty="0" smtClean="0"/>
          </a:p>
          <a:p>
            <a:pPr marL="342900" indent="-342900">
              <a:buAutoNum type="alphaLcParenR"/>
            </a:pPr>
            <a:r>
              <a:rPr lang="en-US" sz="2000" dirty="0" smtClean="0"/>
              <a:t>the persistence of large territorial divides in the digital path; </a:t>
            </a:r>
          </a:p>
          <a:p>
            <a:pPr marL="342900" indent="-342900">
              <a:buAutoNum type="alphaLcParenR"/>
            </a:pPr>
            <a:endParaRPr lang="en-US" sz="1000" dirty="0" smtClean="0"/>
          </a:p>
          <a:p>
            <a:pPr marL="342900" indent="-342900">
              <a:buFontTx/>
              <a:buAutoNum type="alphaLcParenR"/>
            </a:pPr>
            <a:r>
              <a:rPr lang="en-US" sz="2000" dirty="0"/>
              <a:t>relevance of specialized urban local </a:t>
            </a:r>
            <a:r>
              <a:rPr lang="en-US" sz="2000" dirty="0" smtClean="0"/>
              <a:t>systems;</a:t>
            </a:r>
            <a:endParaRPr lang="en-US" sz="2000" dirty="0"/>
          </a:p>
          <a:p>
            <a:pPr marL="342900" indent="-342900">
              <a:buAutoNum type="alphaLcParenR"/>
            </a:pPr>
            <a:endParaRPr lang="it-IT" sz="1000" dirty="0" smtClean="0"/>
          </a:p>
          <a:p>
            <a:pPr marL="342900" indent="-342900">
              <a:buAutoNum type="alphaLcParenR"/>
            </a:pPr>
            <a:r>
              <a:rPr lang="en-US" sz="2000" dirty="0"/>
              <a:t>an innovative reading centered on economic specialization and on the potential in terms of economies </a:t>
            </a:r>
            <a:r>
              <a:rPr lang="en-US" sz="2000" dirty="0" smtClean="0"/>
              <a:t>of agglomeration, </a:t>
            </a:r>
            <a:r>
              <a:rPr lang="en-US" sz="2000" dirty="0"/>
              <a:t>highlights the possibility of an attenuation of </a:t>
            </a:r>
            <a:r>
              <a:rPr lang="en-US" sz="2000" dirty="0" smtClean="0"/>
              <a:t>this territorial dualism through </a:t>
            </a:r>
            <a:r>
              <a:rPr lang="en-US" sz="2000" dirty="0"/>
              <a:t>the propulsive </a:t>
            </a:r>
            <a:r>
              <a:rPr lang="en-US" sz="2000" dirty="0" smtClean="0"/>
              <a:t>role carried </a:t>
            </a:r>
            <a:r>
              <a:rPr lang="en-US" sz="2000" dirty="0"/>
              <a:t>out by </a:t>
            </a:r>
            <a:r>
              <a:rPr lang="en-US" sz="2000" dirty="0" smtClean="0"/>
              <a:t>urban local systems.</a:t>
            </a:r>
          </a:p>
        </p:txBody>
      </p:sp>
      <p:sp>
        <p:nvSpPr>
          <p:cNvPr id="7" name="Rettangolo 6"/>
          <p:cNvSpPr/>
          <p:nvPr/>
        </p:nvSpPr>
        <p:spPr>
          <a:xfrm>
            <a:off x="3216511" y="-99718"/>
            <a:ext cx="2364750" cy="446276"/>
          </a:xfrm>
          <a:prstGeom prst="rect">
            <a:avLst/>
          </a:prstGeom>
        </p:spPr>
        <p:txBody>
          <a:bodyPr wrap="none">
            <a:spAutoFit/>
          </a:bodyPr>
          <a:lstStyle/>
          <a:p>
            <a:pPr>
              <a:spcAft>
                <a:spcPts val="600"/>
              </a:spcAft>
            </a:pPr>
            <a:r>
              <a:rPr lang="en-GB" sz="2300" b="1" dirty="0" smtClean="0">
                <a:solidFill>
                  <a:schemeClr val="bg1"/>
                </a:solidFill>
              </a:rPr>
              <a:t>CONCLUSIONS</a:t>
            </a:r>
            <a:endParaRPr lang="it-IT" sz="2300" dirty="0">
              <a:solidFill>
                <a:schemeClr val="bg1"/>
              </a:solidFill>
            </a:endParaRPr>
          </a:p>
        </p:txBody>
      </p:sp>
    </p:spTree>
    <p:extLst>
      <p:ext uri="{BB962C8B-B14F-4D97-AF65-F5344CB8AC3E}">
        <p14:creationId xmlns:p14="http://schemas.microsoft.com/office/powerpoint/2010/main" val="20312020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a:p>
        </p:txBody>
      </p:sp>
      <p:sp>
        <p:nvSpPr>
          <p:cNvPr id="6" name="Rettangolo 5"/>
          <p:cNvSpPr/>
          <p:nvPr/>
        </p:nvSpPr>
        <p:spPr>
          <a:xfrm>
            <a:off x="1338510" y="1635191"/>
            <a:ext cx="5945868" cy="1877437"/>
          </a:xfrm>
          <a:prstGeom prst="rect">
            <a:avLst/>
          </a:prstGeom>
        </p:spPr>
        <p:txBody>
          <a:bodyPr wrap="square">
            <a:spAutoFit/>
          </a:bodyPr>
          <a:lstStyle/>
          <a:p>
            <a:pPr algn="ctr"/>
            <a:r>
              <a:rPr lang="en-GB" sz="3200" b="1" dirty="0">
                <a:latin typeface="Trebuchet MS" panose="020B0603020202020204" pitchFamily="34" charset="0"/>
              </a:rPr>
              <a:t>Thank you for your </a:t>
            </a:r>
            <a:r>
              <a:rPr lang="en-GB" sz="3200" b="1" dirty="0" smtClean="0">
                <a:latin typeface="Trebuchet MS" panose="020B0603020202020204" pitchFamily="34" charset="0"/>
              </a:rPr>
              <a:t>attention</a:t>
            </a:r>
          </a:p>
          <a:p>
            <a:pPr algn="ctr"/>
            <a:endParaRPr lang="en-GB" sz="2800" b="1" dirty="0" smtClean="0">
              <a:latin typeface="Trebuchet MS" panose="020B0603020202020204" pitchFamily="34" charset="0"/>
            </a:endParaRPr>
          </a:p>
          <a:p>
            <a:pPr algn="ctr"/>
            <a:endParaRPr lang="en-GB" sz="2800" b="1" dirty="0">
              <a:latin typeface="Trebuchet MS" panose="020B0603020202020204" pitchFamily="34" charset="0"/>
            </a:endParaRPr>
          </a:p>
          <a:p>
            <a:pPr algn="ctr"/>
            <a:endParaRPr lang="en-GB" sz="2800" dirty="0">
              <a:latin typeface="Trebuchet MS" panose="020B0603020202020204" pitchFamily="34" charset="0"/>
            </a:endParaRPr>
          </a:p>
        </p:txBody>
      </p:sp>
    </p:spTree>
    <p:extLst>
      <p:ext uri="{BB962C8B-B14F-4D97-AF65-F5344CB8AC3E}">
        <p14:creationId xmlns:p14="http://schemas.microsoft.com/office/powerpoint/2010/main" val="2288275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93077" y="454621"/>
            <a:ext cx="8686799" cy="4305599"/>
          </a:xfrm>
        </p:spPr>
        <p:txBody>
          <a:bodyPr/>
          <a:lstStyle/>
          <a:p>
            <a:pPr marL="514350" indent="-514350">
              <a:lnSpc>
                <a:spcPct val="150000"/>
              </a:lnSpc>
              <a:buAutoNum type="arabicPeriod"/>
            </a:pPr>
            <a:r>
              <a:rPr lang="it-IT" sz="2400" dirty="0" smtClean="0">
                <a:latin typeface="Trebuchet MS" panose="020B0603020202020204" pitchFamily="34" charset="0"/>
                <a:cs typeface="Calibri" panose="020F0502020204030204" pitchFamily="34" charset="0"/>
              </a:rPr>
              <a:t>Background and Three-</a:t>
            </a:r>
            <a:r>
              <a:rPr lang="it-IT" sz="2400" dirty="0" err="1" smtClean="0">
                <a:latin typeface="Trebuchet MS" panose="020B0603020202020204" pitchFamily="34" charset="0"/>
                <a:cs typeface="Calibri" panose="020F0502020204030204" pitchFamily="34" charset="0"/>
              </a:rPr>
              <a:t>step</a:t>
            </a:r>
            <a:r>
              <a:rPr lang="it-IT" sz="2400" dirty="0" smtClean="0">
                <a:latin typeface="Trebuchet MS" panose="020B0603020202020204" pitchFamily="34" charset="0"/>
                <a:cs typeface="Calibri" panose="020F0502020204030204" pitchFamily="34" charset="0"/>
              </a:rPr>
              <a:t> </a:t>
            </a:r>
            <a:r>
              <a:rPr lang="it-IT" sz="2400" dirty="0">
                <a:latin typeface="Trebuchet MS" panose="020B0603020202020204" pitchFamily="34" charset="0"/>
                <a:cs typeface="Calibri" panose="020F0502020204030204" pitchFamily="34" charset="0"/>
              </a:rPr>
              <a:t>procedure </a:t>
            </a:r>
            <a:endParaRPr lang="it-IT" sz="2400" dirty="0" smtClean="0">
              <a:latin typeface="Trebuchet MS" panose="020B0603020202020204" pitchFamily="34" charset="0"/>
              <a:cs typeface="Calibri" panose="020F0502020204030204" pitchFamily="34" charset="0"/>
            </a:endParaRPr>
          </a:p>
          <a:p>
            <a:pPr marL="514350" indent="-514350">
              <a:lnSpc>
                <a:spcPct val="150000"/>
              </a:lnSpc>
              <a:buAutoNum type="arabicPeriod"/>
            </a:pPr>
            <a:r>
              <a:rPr lang="it-IT" sz="2400" dirty="0" err="1" smtClean="0">
                <a:latin typeface="Trebuchet MS" panose="020B0603020202020204" pitchFamily="34" charset="0"/>
                <a:cs typeface="Calibri" panose="020F0502020204030204" pitchFamily="34" charset="0"/>
              </a:rPr>
              <a:t>Firms</a:t>
            </a:r>
            <a:r>
              <a:rPr lang="it-IT" sz="2400" dirty="0" smtClean="0">
                <a:latin typeface="Trebuchet MS" panose="020B0603020202020204" pitchFamily="34" charset="0"/>
                <a:cs typeface="Calibri" panose="020F0502020204030204" pitchFamily="34" charset="0"/>
              </a:rPr>
              <a:t>’ </a:t>
            </a:r>
            <a:r>
              <a:rPr lang="it-IT" sz="2400" dirty="0" err="1" smtClean="0">
                <a:latin typeface="Trebuchet MS" panose="020B0603020202020204" pitchFamily="34" charset="0"/>
                <a:cs typeface="Calibri" panose="020F0502020204030204" pitchFamily="34" charset="0"/>
              </a:rPr>
              <a:t>propensity</a:t>
            </a:r>
            <a:r>
              <a:rPr lang="it-IT" sz="2400" dirty="0" smtClean="0">
                <a:latin typeface="Trebuchet MS" panose="020B0603020202020204" pitchFamily="34" charset="0"/>
                <a:cs typeface="Calibri" panose="020F0502020204030204" pitchFamily="34" charset="0"/>
              </a:rPr>
              <a:t> to </a:t>
            </a:r>
            <a:r>
              <a:rPr lang="it-IT" sz="2400" dirty="0" err="1" smtClean="0">
                <a:latin typeface="Trebuchet MS" panose="020B0603020202020204" pitchFamily="34" charset="0"/>
                <a:cs typeface="Calibri" panose="020F0502020204030204" pitchFamily="34" charset="0"/>
              </a:rPr>
              <a:t>digitalisation</a:t>
            </a:r>
            <a:endParaRPr lang="it-IT" sz="2400" dirty="0">
              <a:latin typeface="Trebuchet MS" panose="020B0603020202020204" pitchFamily="34" charset="0"/>
              <a:cs typeface="Calibri" panose="020F0502020204030204" pitchFamily="34" charset="0"/>
            </a:endParaRPr>
          </a:p>
          <a:p>
            <a:pPr marL="514350" indent="-514350">
              <a:lnSpc>
                <a:spcPct val="150000"/>
              </a:lnSpc>
              <a:buAutoNum type="arabicPeriod"/>
            </a:pPr>
            <a:r>
              <a:rPr lang="en-US" sz="2400" dirty="0" smtClean="0">
                <a:latin typeface="Trebuchet MS" panose="020B0603020202020204" pitchFamily="34" charset="0"/>
                <a:cs typeface="Calibri" panose="020F0502020204030204" pitchFamily="34" charset="0"/>
              </a:rPr>
              <a:t>Human capital, physical </a:t>
            </a:r>
            <a:r>
              <a:rPr lang="en-US" sz="2400" dirty="0">
                <a:latin typeface="Trebuchet MS" panose="020B0603020202020204" pitchFamily="34" charset="0"/>
                <a:cs typeface="Calibri" panose="020F0502020204030204" pitchFamily="34" charset="0"/>
              </a:rPr>
              <a:t>capital </a:t>
            </a:r>
            <a:endParaRPr lang="it-IT" sz="2400" dirty="0" smtClean="0">
              <a:latin typeface="Trebuchet MS" panose="020B0603020202020204" pitchFamily="34" charset="0"/>
              <a:cs typeface="Calibri" panose="020F0502020204030204" pitchFamily="34" charset="0"/>
            </a:endParaRPr>
          </a:p>
          <a:p>
            <a:pPr marL="514350" indent="-514350">
              <a:lnSpc>
                <a:spcPct val="150000"/>
              </a:lnSpc>
              <a:buAutoNum type="arabicPeriod"/>
            </a:pPr>
            <a:r>
              <a:rPr lang="it-IT" sz="2400" dirty="0" err="1" smtClean="0">
                <a:latin typeface="Trebuchet MS" panose="020B0603020202020204" pitchFamily="34" charset="0"/>
              </a:rPr>
              <a:t>Identification</a:t>
            </a:r>
            <a:r>
              <a:rPr lang="it-IT" sz="2400" dirty="0" smtClean="0">
                <a:latin typeface="Trebuchet MS" panose="020B0603020202020204" pitchFamily="34" charset="0"/>
              </a:rPr>
              <a:t> </a:t>
            </a:r>
            <a:r>
              <a:rPr lang="it-IT" sz="2400" dirty="0">
                <a:latin typeface="Trebuchet MS" panose="020B0603020202020204" pitchFamily="34" charset="0"/>
              </a:rPr>
              <a:t>of 5 </a:t>
            </a:r>
            <a:r>
              <a:rPr lang="it-IT" sz="2400" dirty="0" err="1">
                <a:latin typeface="Trebuchet MS" panose="020B0603020202020204" pitchFamily="34" charset="0"/>
              </a:rPr>
              <a:t>classes</a:t>
            </a:r>
            <a:r>
              <a:rPr lang="it-IT" sz="2400" dirty="0">
                <a:latin typeface="Trebuchet MS" panose="020B0603020202020204" pitchFamily="34" charset="0"/>
              </a:rPr>
              <a:t> of </a:t>
            </a:r>
            <a:r>
              <a:rPr lang="it-IT" sz="2400" dirty="0" err="1">
                <a:latin typeface="Trebuchet MS" panose="020B0603020202020204" pitchFamily="34" charset="0"/>
              </a:rPr>
              <a:t>propensity</a:t>
            </a:r>
            <a:r>
              <a:rPr lang="it-IT" sz="2400" dirty="0">
                <a:latin typeface="Trebuchet MS" panose="020B0603020202020204" pitchFamily="34" charset="0"/>
              </a:rPr>
              <a:t> to </a:t>
            </a:r>
            <a:r>
              <a:rPr lang="it-IT" sz="2400" dirty="0" err="1">
                <a:latin typeface="Trebuchet MS" panose="020B0603020202020204" pitchFamily="34" charset="0"/>
              </a:rPr>
              <a:t>digital</a:t>
            </a:r>
            <a:r>
              <a:rPr lang="it-IT" sz="2400" dirty="0">
                <a:latin typeface="Trebuchet MS" panose="020B0603020202020204" pitchFamily="34" charset="0"/>
              </a:rPr>
              <a:t> </a:t>
            </a:r>
            <a:r>
              <a:rPr lang="it-IT" sz="2400" dirty="0" err="1" smtClean="0">
                <a:latin typeface="Trebuchet MS" panose="020B0603020202020204" pitchFamily="34" charset="0"/>
              </a:rPr>
              <a:t>transformation</a:t>
            </a:r>
            <a:endParaRPr lang="it-IT" sz="2400" dirty="0" smtClean="0">
              <a:latin typeface="Trebuchet MS" panose="020B0603020202020204" pitchFamily="34" charset="0"/>
            </a:endParaRPr>
          </a:p>
          <a:p>
            <a:pPr marL="514350" indent="-514350">
              <a:lnSpc>
                <a:spcPct val="150000"/>
              </a:lnSpc>
              <a:buAutoNum type="arabicPeriod"/>
            </a:pPr>
            <a:r>
              <a:rPr lang="it-IT" sz="2400" dirty="0" err="1" smtClean="0">
                <a:latin typeface="Trebuchet MS" panose="020B0603020202020204" pitchFamily="34" charset="0"/>
              </a:rPr>
              <a:t>Analisys</a:t>
            </a:r>
            <a:r>
              <a:rPr lang="it-IT" sz="2400" dirty="0" smtClean="0">
                <a:latin typeface="Trebuchet MS" panose="020B0603020202020204" pitchFamily="34" charset="0"/>
              </a:rPr>
              <a:t> by </a:t>
            </a:r>
            <a:r>
              <a:rPr lang="it-IT" sz="2400" dirty="0" err="1" smtClean="0">
                <a:latin typeface="Trebuchet MS" panose="020B0603020202020204" pitchFamily="34" charset="0"/>
              </a:rPr>
              <a:t>Regions</a:t>
            </a:r>
            <a:r>
              <a:rPr lang="it-IT" sz="2400" dirty="0" smtClean="0">
                <a:latin typeface="Trebuchet MS" panose="020B0603020202020204" pitchFamily="34" charset="0"/>
              </a:rPr>
              <a:t>, </a:t>
            </a:r>
            <a:r>
              <a:rPr lang="it-IT" sz="2400" dirty="0" err="1" smtClean="0">
                <a:latin typeface="Trebuchet MS" panose="020B0603020202020204" pitchFamily="34" charset="0"/>
              </a:rPr>
              <a:t>Economic</a:t>
            </a:r>
            <a:r>
              <a:rPr lang="it-IT" sz="2400" dirty="0" smtClean="0">
                <a:latin typeface="Trebuchet MS" panose="020B0603020202020204" pitchFamily="34" charset="0"/>
              </a:rPr>
              <a:t> </a:t>
            </a:r>
            <a:r>
              <a:rPr lang="it-IT" sz="2400" dirty="0" err="1" smtClean="0">
                <a:latin typeface="Trebuchet MS" panose="020B0603020202020204" pitchFamily="34" charset="0"/>
              </a:rPr>
              <a:t>specialisation</a:t>
            </a:r>
            <a:r>
              <a:rPr lang="it-IT" sz="2400" dirty="0" smtClean="0">
                <a:latin typeface="Trebuchet MS" panose="020B0603020202020204" pitchFamily="34" charset="0"/>
              </a:rPr>
              <a:t> </a:t>
            </a:r>
            <a:r>
              <a:rPr lang="it-IT" sz="2000" i="1" dirty="0" smtClean="0">
                <a:latin typeface="Trebuchet MS" panose="020B0603020202020204" pitchFamily="34" charset="0"/>
              </a:rPr>
              <a:t>(Local System)</a:t>
            </a:r>
            <a:r>
              <a:rPr lang="it-IT" sz="2400" dirty="0" smtClean="0">
                <a:latin typeface="Trebuchet MS" panose="020B0603020202020204" pitchFamily="34" charset="0"/>
              </a:rPr>
              <a:t> and macro </a:t>
            </a:r>
            <a:r>
              <a:rPr lang="it-IT" sz="2400" dirty="0" err="1" smtClean="0">
                <a:latin typeface="Trebuchet MS" panose="020B0603020202020204" pitchFamily="34" charset="0"/>
              </a:rPr>
              <a:t>areas</a:t>
            </a:r>
            <a:endParaRPr lang="it-IT" sz="2400" dirty="0">
              <a:latin typeface="Trebuchet MS" panose="020B0603020202020204" pitchFamily="34" charset="0"/>
            </a:endParaRPr>
          </a:p>
          <a:p>
            <a:pPr marL="514350" indent="-514350">
              <a:lnSpc>
                <a:spcPct val="150000"/>
              </a:lnSpc>
              <a:buFont typeface="+mj-lt"/>
              <a:buAutoNum type="arabicPeriod"/>
            </a:pPr>
            <a:r>
              <a:rPr lang="it-IT" sz="2400" dirty="0" err="1" smtClean="0">
                <a:latin typeface="Trebuchet MS" panose="020B0603020202020204" pitchFamily="34" charset="0"/>
                <a:cs typeface="Calibri" panose="020F0502020204030204" pitchFamily="34" charset="0"/>
              </a:rPr>
              <a:t>Conclusions</a:t>
            </a:r>
            <a:endParaRPr lang="it-IT" sz="2400" dirty="0">
              <a:latin typeface="Trebuchet MS" panose="020B0603020202020204" pitchFamily="34" charset="0"/>
              <a:cs typeface="Calibri" panose="020F0502020204030204" pitchFamily="34" charset="0"/>
            </a:endParaRPr>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0C751B5-631A-9242-B635-C18491BE6C62}" type="slidenum">
              <a:rPr lang="it-IT" smtClean="0"/>
              <a:t>2</a:t>
            </a:fld>
            <a:endParaRPr lang="it-IT"/>
          </a:p>
        </p:txBody>
      </p:sp>
      <p:sp>
        <p:nvSpPr>
          <p:cNvPr id="6" name="Rettangolo 5"/>
          <p:cNvSpPr/>
          <p:nvPr/>
        </p:nvSpPr>
        <p:spPr>
          <a:xfrm>
            <a:off x="3484959" y="-35171"/>
            <a:ext cx="1893916" cy="492443"/>
          </a:xfrm>
          <a:prstGeom prst="rect">
            <a:avLst/>
          </a:prstGeom>
        </p:spPr>
        <p:txBody>
          <a:bodyPr wrap="none">
            <a:spAutoFit/>
          </a:bodyPr>
          <a:lstStyle/>
          <a:p>
            <a:pPr>
              <a:spcAft>
                <a:spcPts val="600"/>
              </a:spcAft>
            </a:pPr>
            <a:r>
              <a:rPr lang="en-GB" sz="2600" b="1" dirty="0" smtClean="0">
                <a:solidFill>
                  <a:schemeClr val="bg1"/>
                </a:solidFill>
              </a:rPr>
              <a:t>SUMMARY</a:t>
            </a:r>
            <a:endParaRPr lang="it-IT" sz="2600" dirty="0">
              <a:solidFill>
                <a:schemeClr val="bg1"/>
              </a:solidFill>
            </a:endParaRPr>
          </a:p>
        </p:txBody>
      </p:sp>
    </p:spTree>
    <p:extLst>
      <p:ext uri="{BB962C8B-B14F-4D97-AF65-F5344CB8AC3E}">
        <p14:creationId xmlns:p14="http://schemas.microsoft.com/office/powerpoint/2010/main" val="3698017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35280" y="373380"/>
            <a:ext cx="8666480" cy="5875020"/>
          </a:xfrm>
        </p:spPr>
        <p:txBody>
          <a:bodyPr/>
          <a:lstStyle/>
          <a:p>
            <a:pPr marL="0" indent="0">
              <a:lnSpc>
                <a:spcPct val="120000"/>
              </a:lnSpc>
              <a:spcBef>
                <a:spcPts val="0"/>
              </a:spcBef>
              <a:spcAft>
                <a:spcPts val="600"/>
              </a:spcAft>
              <a:buNone/>
            </a:pPr>
            <a:r>
              <a:rPr lang="en-US" sz="1500" b="1" dirty="0" smtClean="0">
                <a:latin typeface="Trebuchet MS" panose="020B0603020202020204" pitchFamily="34" charset="0"/>
              </a:rPr>
              <a:t>Background:</a:t>
            </a:r>
          </a:p>
          <a:p>
            <a:pPr>
              <a:lnSpc>
                <a:spcPct val="120000"/>
              </a:lnSpc>
              <a:spcBef>
                <a:spcPts val="0"/>
              </a:spcBef>
              <a:spcAft>
                <a:spcPts val="600"/>
              </a:spcAft>
              <a:buFont typeface="Wingdings" panose="05000000000000000000" pitchFamily="2" charset="2"/>
              <a:buChar char="Ø"/>
            </a:pPr>
            <a:r>
              <a:rPr lang="en-US" sz="1500" dirty="0" smtClean="0">
                <a:latin typeface="Trebuchet MS" panose="020B0603020202020204" pitchFamily="34" charset="0"/>
              </a:rPr>
              <a:t>Digitalization is becoming the dominant </a:t>
            </a:r>
            <a:r>
              <a:rPr lang="en-US" sz="1500" dirty="0">
                <a:latin typeface="Trebuchet MS" panose="020B0603020202020204" pitchFamily="34" charset="0"/>
              </a:rPr>
              <a:t>paradigm for </a:t>
            </a:r>
            <a:r>
              <a:rPr lang="en-US" sz="1500" dirty="0" smtClean="0">
                <a:latin typeface="Trebuchet MS" panose="020B0603020202020204" pitchFamily="34" charset="0"/>
              </a:rPr>
              <a:t>moving business systems </a:t>
            </a:r>
            <a:r>
              <a:rPr lang="en-US" sz="1500" dirty="0">
                <a:latin typeface="Trebuchet MS" panose="020B0603020202020204" pitchFamily="34" charset="0"/>
              </a:rPr>
              <a:t>towards structurally higher levels of </a:t>
            </a:r>
            <a:r>
              <a:rPr lang="en-US" sz="1500" dirty="0" smtClean="0">
                <a:latin typeface="Trebuchet MS" panose="020B0603020202020204" pitchFamily="34" charset="0"/>
              </a:rPr>
              <a:t>competitiveness (as testified by </a:t>
            </a:r>
            <a:r>
              <a:rPr lang="en-US" sz="1500" b="1" dirty="0" smtClean="0">
                <a:latin typeface="Trebuchet MS" panose="020B0603020202020204" pitchFamily="34" charset="0"/>
              </a:rPr>
              <a:t>Plans “Industry 4.0” </a:t>
            </a:r>
            <a:r>
              <a:rPr lang="en-US" sz="1500" dirty="0" smtClean="0">
                <a:latin typeface="Trebuchet MS" panose="020B0603020202020204" pitchFamily="34" charset="0"/>
              </a:rPr>
              <a:t>worldwide).</a:t>
            </a:r>
          </a:p>
          <a:p>
            <a:pPr>
              <a:lnSpc>
                <a:spcPct val="120000"/>
              </a:lnSpc>
              <a:spcBef>
                <a:spcPts val="0"/>
              </a:spcBef>
              <a:spcAft>
                <a:spcPts val="600"/>
              </a:spcAft>
              <a:buFont typeface="Wingdings" panose="05000000000000000000" pitchFamily="2" charset="2"/>
              <a:buChar char="Ø"/>
            </a:pPr>
            <a:r>
              <a:rPr lang="it-IT" sz="1500" dirty="0">
                <a:latin typeface="Trebuchet MS" panose="020B0603020202020204" pitchFamily="34" charset="0"/>
              </a:rPr>
              <a:t>ICT </a:t>
            </a:r>
            <a:r>
              <a:rPr lang="it-IT" sz="1500" dirty="0" err="1" smtClean="0">
                <a:latin typeface="Trebuchet MS" panose="020B0603020202020204" pitchFamily="34" charset="0"/>
              </a:rPr>
              <a:t>influences</a:t>
            </a:r>
            <a:r>
              <a:rPr lang="it-IT" sz="1500" dirty="0" smtClean="0">
                <a:latin typeface="Trebuchet MS" panose="020B0603020202020204" pitchFamily="34" charset="0"/>
              </a:rPr>
              <a:t> business </a:t>
            </a:r>
            <a:r>
              <a:rPr lang="it-IT" sz="1500" dirty="0" err="1" smtClean="0">
                <a:latin typeface="Trebuchet MS" panose="020B0603020202020204" pitchFamily="34" charset="0"/>
              </a:rPr>
              <a:t>systems</a:t>
            </a:r>
            <a:r>
              <a:rPr lang="it-IT" sz="1500" dirty="0" smtClean="0">
                <a:latin typeface="Trebuchet MS" panose="020B0603020202020204" pitchFamily="34" charset="0"/>
              </a:rPr>
              <a:t> </a:t>
            </a:r>
            <a:r>
              <a:rPr lang="it-IT" sz="1500" dirty="0" err="1" smtClean="0">
                <a:latin typeface="Trebuchet MS" panose="020B0603020202020204" pitchFamily="34" charset="0"/>
              </a:rPr>
              <a:t>through</a:t>
            </a:r>
            <a:r>
              <a:rPr lang="it-IT" sz="1500" dirty="0" smtClean="0">
                <a:latin typeface="Trebuchet MS" panose="020B0603020202020204" pitchFamily="34" charset="0"/>
              </a:rPr>
              <a:t> 2 </a:t>
            </a:r>
            <a:r>
              <a:rPr lang="it-IT" sz="1500" dirty="0" err="1" smtClean="0">
                <a:latin typeface="Trebuchet MS" panose="020B0603020202020204" pitchFamily="34" charset="0"/>
              </a:rPr>
              <a:t>essential</a:t>
            </a:r>
            <a:r>
              <a:rPr lang="it-IT" sz="1500" dirty="0" smtClean="0">
                <a:latin typeface="Trebuchet MS" panose="020B0603020202020204" pitchFamily="34" charset="0"/>
              </a:rPr>
              <a:t> (and </a:t>
            </a:r>
            <a:r>
              <a:rPr lang="it-IT" sz="1500" dirty="0" err="1" smtClean="0">
                <a:latin typeface="Trebuchet MS" panose="020B0603020202020204" pitchFamily="34" charset="0"/>
              </a:rPr>
              <a:t>intertwined</a:t>
            </a:r>
            <a:r>
              <a:rPr lang="it-IT" sz="1500" dirty="0" smtClean="0">
                <a:latin typeface="Trebuchet MS" panose="020B0603020202020204" pitchFamily="34" charset="0"/>
              </a:rPr>
              <a:t>) </a:t>
            </a:r>
            <a:r>
              <a:rPr lang="it-IT" sz="1500" b="1" dirty="0" err="1" smtClean="0">
                <a:latin typeface="Trebuchet MS" panose="020B0603020202020204" pitchFamily="34" charset="0"/>
              </a:rPr>
              <a:t>channels</a:t>
            </a:r>
            <a:r>
              <a:rPr lang="it-IT" sz="1500" dirty="0" smtClean="0">
                <a:latin typeface="Trebuchet MS" panose="020B0603020202020204" pitchFamily="34" charset="0"/>
              </a:rPr>
              <a:t>: </a:t>
            </a:r>
          </a:p>
          <a:p>
            <a:pPr marL="800100" lvl="1" indent="-342900">
              <a:lnSpc>
                <a:spcPct val="120000"/>
              </a:lnSpc>
              <a:spcBef>
                <a:spcPts val="0"/>
              </a:spcBef>
              <a:spcAft>
                <a:spcPts val="600"/>
              </a:spcAft>
              <a:buFont typeface="+mj-lt"/>
              <a:buAutoNum type="arabicPeriod"/>
            </a:pPr>
            <a:r>
              <a:rPr lang="it-IT" sz="1500" dirty="0" smtClean="0">
                <a:latin typeface="Trebuchet MS" panose="020B0603020202020204" pitchFamily="34" charset="0"/>
              </a:rPr>
              <a:t>(</a:t>
            </a:r>
            <a:r>
              <a:rPr lang="it-IT" sz="1500" b="1" dirty="0" smtClean="0">
                <a:latin typeface="Trebuchet MS" panose="020B0603020202020204" pitchFamily="34" charset="0"/>
              </a:rPr>
              <a:t>Direct</a:t>
            </a:r>
            <a:r>
              <a:rPr lang="it-IT" sz="1500" dirty="0" smtClean="0">
                <a:latin typeface="Trebuchet MS" panose="020B0603020202020204" pitchFamily="34" charset="0"/>
              </a:rPr>
              <a:t>) </a:t>
            </a:r>
            <a:r>
              <a:rPr lang="it-IT" sz="1500" dirty="0" err="1" smtClean="0">
                <a:latin typeface="Trebuchet MS" panose="020B0603020202020204" pitchFamily="34" charset="0"/>
              </a:rPr>
              <a:t>contribution</a:t>
            </a:r>
            <a:r>
              <a:rPr lang="it-IT" sz="1500" dirty="0" smtClean="0">
                <a:latin typeface="Trebuchet MS" panose="020B0603020202020204" pitchFamily="34" charset="0"/>
              </a:rPr>
              <a:t> of ICT </a:t>
            </a:r>
            <a:r>
              <a:rPr lang="it-IT" sz="1500" dirty="0" err="1" smtClean="0">
                <a:latin typeface="Trebuchet MS" panose="020B0603020202020204" pitchFamily="34" charset="0"/>
              </a:rPr>
              <a:t>sector</a:t>
            </a:r>
            <a:r>
              <a:rPr lang="it-IT" sz="1500" dirty="0" smtClean="0">
                <a:latin typeface="Trebuchet MS" panose="020B0603020202020204" pitchFamily="34" charset="0"/>
              </a:rPr>
              <a:t> (production of hardware, software and </a:t>
            </a:r>
            <a:r>
              <a:rPr lang="it-IT" sz="1500" dirty="0" err="1" smtClean="0">
                <a:latin typeface="Trebuchet MS" panose="020B0603020202020204" pitchFamily="34" charset="0"/>
              </a:rPr>
              <a:t>other</a:t>
            </a:r>
            <a:r>
              <a:rPr lang="it-IT" sz="1500" dirty="0" smtClean="0">
                <a:latin typeface="Trebuchet MS" panose="020B0603020202020204" pitchFamily="34" charset="0"/>
              </a:rPr>
              <a:t> IC-</a:t>
            </a:r>
            <a:r>
              <a:rPr lang="it-IT" sz="1500" dirty="0" err="1" smtClean="0">
                <a:latin typeface="Trebuchet MS" panose="020B0603020202020204" pitchFamily="34" charset="0"/>
              </a:rPr>
              <a:t>related</a:t>
            </a:r>
            <a:r>
              <a:rPr lang="it-IT" sz="1500" dirty="0" smtClean="0">
                <a:latin typeface="Trebuchet MS" panose="020B0603020202020204" pitchFamily="34" charset="0"/>
              </a:rPr>
              <a:t> </a:t>
            </a:r>
            <a:r>
              <a:rPr lang="it-IT" sz="1500" dirty="0" err="1" smtClean="0">
                <a:latin typeface="Trebuchet MS" panose="020B0603020202020204" pitchFamily="34" charset="0"/>
              </a:rPr>
              <a:t>services</a:t>
            </a:r>
            <a:r>
              <a:rPr lang="it-IT" sz="1500" dirty="0" smtClean="0">
                <a:latin typeface="Trebuchet MS" panose="020B0603020202020204" pitchFamily="34" charset="0"/>
              </a:rPr>
              <a:t>) to the </a:t>
            </a:r>
            <a:r>
              <a:rPr lang="it-IT" sz="1500" dirty="0" err="1" smtClean="0">
                <a:latin typeface="Trebuchet MS" panose="020B0603020202020204" pitchFamily="34" charset="0"/>
              </a:rPr>
              <a:t>value</a:t>
            </a:r>
            <a:r>
              <a:rPr lang="it-IT" sz="1500" dirty="0" smtClean="0">
                <a:latin typeface="Trebuchet MS" panose="020B0603020202020204" pitchFamily="34" charset="0"/>
              </a:rPr>
              <a:t> </a:t>
            </a:r>
            <a:r>
              <a:rPr lang="it-IT" sz="1500" dirty="0" err="1" smtClean="0">
                <a:latin typeface="Trebuchet MS" panose="020B0603020202020204" pitchFamily="34" charset="0"/>
              </a:rPr>
              <a:t>added</a:t>
            </a:r>
            <a:r>
              <a:rPr lang="it-IT" sz="1500" dirty="0" smtClean="0">
                <a:latin typeface="Trebuchet MS" panose="020B0603020202020204" pitchFamily="34" charset="0"/>
              </a:rPr>
              <a:t> of the </a:t>
            </a:r>
            <a:r>
              <a:rPr lang="it-IT" sz="1500" dirty="0" err="1" smtClean="0">
                <a:latin typeface="Trebuchet MS" panose="020B0603020202020204" pitchFamily="34" charset="0"/>
              </a:rPr>
              <a:t>economic</a:t>
            </a:r>
            <a:r>
              <a:rPr lang="it-IT" sz="1500" dirty="0" smtClean="0">
                <a:latin typeface="Trebuchet MS" panose="020B0603020202020204" pitchFamily="34" charset="0"/>
              </a:rPr>
              <a:t> </a:t>
            </a:r>
            <a:r>
              <a:rPr lang="it-IT" sz="1500" dirty="0" err="1" smtClean="0">
                <a:latin typeface="Trebuchet MS" panose="020B0603020202020204" pitchFamily="34" charset="0"/>
              </a:rPr>
              <a:t>system</a:t>
            </a:r>
            <a:r>
              <a:rPr lang="it-IT" sz="1500" dirty="0">
                <a:latin typeface="Trebuchet MS" panose="020B0603020202020204" pitchFamily="34" charset="0"/>
              </a:rPr>
              <a:t> </a:t>
            </a:r>
            <a:r>
              <a:rPr lang="it-IT" sz="1500" dirty="0" smtClean="0">
                <a:latin typeface="Trebuchet MS" panose="020B0603020202020204" pitchFamily="34" charset="0"/>
              </a:rPr>
              <a:t>(</a:t>
            </a:r>
            <a:r>
              <a:rPr lang="it-IT" sz="1500" i="1" dirty="0" smtClean="0">
                <a:latin typeface="Trebuchet MS" panose="020B0603020202020204" pitchFamily="34" charset="0"/>
              </a:rPr>
              <a:t>Istat-</a:t>
            </a:r>
            <a:r>
              <a:rPr lang="it-IT" sz="1500" i="1" dirty="0" err="1" smtClean="0">
                <a:latin typeface="Trebuchet MS" panose="020B0603020202020204" pitchFamily="34" charset="0"/>
              </a:rPr>
              <a:t>Assinform</a:t>
            </a:r>
            <a:r>
              <a:rPr lang="it-IT" sz="1500" i="1" dirty="0" smtClean="0">
                <a:latin typeface="Trebuchet MS" panose="020B0603020202020204" pitchFamily="34" charset="0"/>
              </a:rPr>
              <a:t>, 2017</a:t>
            </a:r>
            <a:r>
              <a:rPr lang="it-IT" sz="1500" dirty="0" smtClean="0">
                <a:latin typeface="Trebuchet MS" panose="020B0603020202020204" pitchFamily="34" charset="0"/>
              </a:rPr>
              <a:t>). </a:t>
            </a:r>
          </a:p>
          <a:p>
            <a:pPr marL="800100" lvl="1" indent="-342900">
              <a:lnSpc>
                <a:spcPct val="120000"/>
              </a:lnSpc>
              <a:spcBef>
                <a:spcPts val="0"/>
              </a:spcBef>
              <a:spcAft>
                <a:spcPts val="1200"/>
              </a:spcAft>
              <a:buFont typeface="+mj-lt"/>
              <a:buAutoNum type="arabicPeriod"/>
            </a:pPr>
            <a:r>
              <a:rPr lang="it-IT" sz="1500" dirty="0" smtClean="0">
                <a:latin typeface="Trebuchet MS" panose="020B0603020202020204" pitchFamily="34" charset="0"/>
              </a:rPr>
              <a:t>(</a:t>
            </a:r>
            <a:r>
              <a:rPr lang="it-IT" sz="1500" b="1" dirty="0" err="1" smtClean="0">
                <a:latin typeface="Trebuchet MS" panose="020B0603020202020204" pitchFamily="34" charset="0"/>
              </a:rPr>
              <a:t>Indirect</a:t>
            </a:r>
            <a:r>
              <a:rPr lang="it-IT" sz="1500" dirty="0" smtClean="0">
                <a:latin typeface="Trebuchet MS" panose="020B0603020202020204" pitchFamily="34" charset="0"/>
              </a:rPr>
              <a:t>, </a:t>
            </a:r>
            <a:r>
              <a:rPr lang="it-IT" sz="1500" dirty="0" err="1" smtClean="0">
                <a:latin typeface="Trebuchet MS" panose="020B0603020202020204" pitchFamily="34" charset="0"/>
              </a:rPr>
              <a:t>but</a:t>
            </a:r>
            <a:r>
              <a:rPr lang="it-IT" sz="1500" dirty="0" smtClean="0">
                <a:latin typeface="Trebuchet MS" panose="020B0603020202020204" pitchFamily="34" charset="0"/>
              </a:rPr>
              <a:t> with </a:t>
            </a:r>
            <a:r>
              <a:rPr lang="it-IT" sz="1500" dirty="0" err="1" smtClean="0">
                <a:latin typeface="Trebuchet MS" panose="020B0603020202020204" pitchFamily="34" charset="0"/>
              </a:rPr>
              <a:t>wider</a:t>
            </a:r>
            <a:r>
              <a:rPr lang="it-IT" sz="1500" dirty="0" smtClean="0">
                <a:latin typeface="Trebuchet MS" panose="020B0603020202020204" pitchFamily="34" charset="0"/>
              </a:rPr>
              <a:t> </a:t>
            </a:r>
            <a:r>
              <a:rPr lang="it-IT" sz="1500" dirty="0" err="1" smtClean="0">
                <a:latin typeface="Trebuchet MS" panose="020B0603020202020204" pitchFamily="34" charset="0"/>
              </a:rPr>
              <a:t>effects</a:t>
            </a:r>
            <a:r>
              <a:rPr lang="it-IT" sz="1500" dirty="0" smtClean="0">
                <a:latin typeface="Trebuchet MS" panose="020B0603020202020204" pitchFamily="34" charset="0"/>
              </a:rPr>
              <a:t>): the </a:t>
            </a:r>
            <a:r>
              <a:rPr lang="it-IT" sz="1500" dirty="0" err="1" smtClean="0">
                <a:latin typeface="Trebuchet MS" panose="020B0603020202020204" pitchFamily="34" charset="0"/>
              </a:rPr>
              <a:t>contribution</a:t>
            </a:r>
            <a:r>
              <a:rPr lang="it-IT" sz="1500" dirty="0" smtClean="0">
                <a:latin typeface="Trebuchet MS" panose="020B0603020202020204" pitchFamily="34" charset="0"/>
              </a:rPr>
              <a:t> to the </a:t>
            </a:r>
            <a:r>
              <a:rPr lang="it-IT" sz="1500" dirty="0" err="1" smtClean="0">
                <a:latin typeface="Trebuchet MS" panose="020B0603020202020204" pitchFamily="34" charset="0"/>
              </a:rPr>
              <a:t>economc</a:t>
            </a:r>
            <a:r>
              <a:rPr lang="it-IT" sz="1500" dirty="0" smtClean="0">
                <a:latin typeface="Trebuchet MS" panose="020B0603020202020204" pitchFamily="34" charset="0"/>
              </a:rPr>
              <a:t> </a:t>
            </a:r>
            <a:r>
              <a:rPr lang="it-IT" sz="1500" dirty="0" err="1" smtClean="0">
                <a:latin typeface="Trebuchet MS" panose="020B0603020202020204" pitchFamily="34" charset="0"/>
              </a:rPr>
              <a:t>activity</a:t>
            </a:r>
            <a:r>
              <a:rPr lang="it-IT" sz="1500" dirty="0" smtClean="0">
                <a:latin typeface="Trebuchet MS" panose="020B0603020202020204" pitchFamily="34" charset="0"/>
              </a:rPr>
              <a:t> of the </a:t>
            </a:r>
            <a:r>
              <a:rPr lang="it-IT" sz="1500" dirty="0" err="1" smtClean="0">
                <a:latin typeface="Trebuchet MS" panose="020B0603020202020204" pitchFamily="34" charset="0"/>
              </a:rPr>
              <a:t>diffusion</a:t>
            </a:r>
            <a:r>
              <a:rPr lang="it-IT" sz="1500" dirty="0" smtClean="0">
                <a:latin typeface="Trebuchet MS" panose="020B0603020202020204" pitchFamily="34" charset="0"/>
              </a:rPr>
              <a:t> of ICT </a:t>
            </a:r>
            <a:r>
              <a:rPr lang="it-IT" sz="1500" dirty="0" err="1" smtClean="0">
                <a:latin typeface="Trebuchet MS" panose="020B0603020202020204" pitchFamily="34" charset="0"/>
              </a:rPr>
              <a:t>goods</a:t>
            </a:r>
            <a:r>
              <a:rPr lang="it-IT" sz="1500" dirty="0" smtClean="0">
                <a:latin typeface="Trebuchet MS" panose="020B0603020202020204" pitchFamily="34" charset="0"/>
              </a:rPr>
              <a:t> and </a:t>
            </a:r>
            <a:r>
              <a:rPr lang="it-IT" sz="1500" dirty="0" err="1" smtClean="0">
                <a:latin typeface="Trebuchet MS" panose="020B0603020202020204" pitchFamily="34" charset="0"/>
              </a:rPr>
              <a:t>services</a:t>
            </a:r>
            <a:r>
              <a:rPr lang="it-IT" sz="1500" dirty="0" smtClean="0">
                <a:latin typeface="Trebuchet MS" panose="020B0603020202020204" pitchFamily="34" charset="0"/>
              </a:rPr>
              <a:t> (Istat, </a:t>
            </a:r>
            <a:r>
              <a:rPr lang="it-IT" sz="1500" i="1" dirty="0" err="1" smtClean="0">
                <a:latin typeface="Trebuchet MS" panose="020B0603020202020204" pitchFamily="34" charset="0"/>
              </a:rPr>
              <a:t>Competitiveness</a:t>
            </a:r>
            <a:r>
              <a:rPr lang="it-IT" sz="1500" i="1" dirty="0" smtClean="0">
                <a:latin typeface="Trebuchet MS" panose="020B0603020202020204" pitchFamily="34" charset="0"/>
              </a:rPr>
              <a:t> Report </a:t>
            </a:r>
            <a:r>
              <a:rPr lang="it-IT" sz="1500" dirty="0" smtClean="0">
                <a:latin typeface="Trebuchet MS" panose="020B0603020202020204" pitchFamily="34" charset="0"/>
              </a:rPr>
              <a:t>2018).</a:t>
            </a:r>
          </a:p>
          <a:p>
            <a:pPr marL="92075" lvl="1" indent="0">
              <a:lnSpc>
                <a:spcPct val="120000"/>
              </a:lnSpc>
              <a:spcBef>
                <a:spcPts val="0"/>
              </a:spcBef>
              <a:spcAft>
                <a:spcPts val="1200"/>
              </a:spcAft>
              <a:buNone/>
            </a:pPr>
            <a:r>
              <a:rPr lang="it-IT" sz="1500" dirty="0" err="1" smtClean="0">
                <a:latin typeface="Trebuchet MS" panose="020B0603020202020204" pitchFamily="34" charset="0"/>
              </a:rPr>
              <a:t>Since</a:t>
            </a:r>
            <a:r>
              <a:rPr lang="it-IT" sz="1500" dirty="0" smtClean="0">
                <a:latin typeface="Trebuchet MS" panose="020B0603020202020204" pitchFamily="34" charset="0"/>
              </a:rPr>
              <a:t> </a:t>
            </a:r>
            <a:r>
              <a:rPr lang="it-IT" sz="1500" dirty="0" err="1">
                <a:latin typeface="Trebuchet MS" panose="020B0603020202020204" pitchFamily="34" charset="0"/>
              </a:rPr>
              <a:t>Brynjolfsson</a:t>
            </a:r>
            <a:r>
              <a:rPr lang="it-IT" sz="1500" dirty="0">
                <a:latin typeface="Trebuchet MS" panose="020B0603020202020204" pitchFamily="34" charset="0"/>
              </a:rPr>
              <a:t> &amp; </a:t>
            </a:r>
            <a:r>
              <a:rPr lang="it-IT" sz="1500" dirty="0" err="1" smtClean="0">
                <a:latin typeface="Trebuchet MS" panose="020B0603020202020204" pitchFamily="34" charset="0"/>
              </a:rPr>
              <a:t>Hitt</a:t>
            </a:r>
            <a:r>
              <a:rPr lang="it-IT" sz="1500" dirty="0" smtClean="0">
                <a:latin typeface="Trebuchet MS" panose="020B0603020202020204" pitchFamily="34" charset="0"/>
              </a:rPr>
              <a:t> (1996), </a:t>
            </a:r>
            <a:r>
              <a:rPr lang="it-IT" sz="1500" b="1" dirty="0">
                <a:latin typeface="Trebuchet MS" panose="020B0603020202020204" pitchFamily="34" charset="0"/>
              </a:rPr>
              <a:t>t</a:t>
            </a:r>
            <a:r>
              <a:rPr lang="it-IT" sz="1500" b="1" dirty="0" smtClean="0">
                <a:latin typeface="Trebuchet MS" panose="020B0603020202020204" pitchFamily="34" charset="0"/>
              </a:rPr>
              <a:t>he ICT </a:t>
            </a:r>
            <a:r>
              <a:rPr lang="it-IT" sz="1500" b="1" dirty="0" err="1" smtClean="0">
                <a:latin typeface="Trebuchet MS" panose="020B0603020202020204" pitchFamily="34" charset="0"/>
              </a:rPr>
              <a:t>is</a:t>
            </a:r>
            <a:r>
              <a:rPr lang="it-IT" sz="1500" b="1" dirty="0" smtClean="0">
                <a:latin typeface="Trebuchet MS" panose="020B0603020202020204" pitchFamily="34" charset="0"/>
              </a:rPr>
              <a:t> </a:t>
            </a:r>
            <a:r>
              <a:rPr lang="it-IT" sz="1500" b="1" dirty="0" err="1" smtClean="0">
                <a:latin typeface="Trebuchet MS" panose="020B0603020202020204" pitchFamily="34" charset="0"/>
              </a:rPr>
              <a:t>generally</a:t>
            </a:r>
            <a:r>
              <a:rPr lang="it-IT" sz="1500" b="1" dirty="0" smtClean="0">
                <a:latin typeface="Trebuchet MS" panose="020B0603020202020204" pitchFamily="34" charset="0"/>
              </a:rPr>
              <a:t> </a:t>
            </a:r>
            <a:r>
              <a:rPr lang="it-IT" sz="1500" b="1" dirty="0" err="1" smtClean="0">
                <a:latin typeface="Trebuchet MS" panose="020B0603020202020204" pitchFamily="34" charset="0"/>
              </a:rPr>
              <a:t>found</a:t>
            </a:r>
            <a:r>
              <a:rPr lang="it-IT" sz="1500" b="1" dirty="0" smtClean="0">
                <a:latin typeface="Trebuchet MS" panose="020B0603020202020204" pitchFamily="34" charset="0"/>
              </a:rPr>
              <a:t> to </a:t>
            </a:r>
            <a:r>
              <a:rPr lang="it-IT" sz="1500" b="1" dirty="0" err="1" smtClean="0">
                <a:latin typeface="Trebuchet MS" panose="020B0603020202020204" pitchFamily="34" charset="0"/>
              </a:rPr>
              <a:t>have</a:t>
            </a:r>
            <a:r>
              <a:rPr lang="it-IT" sz="1500" b="1" dirty="0" smtClean="0">
                <a:latin typeface="Trebuchet MS" panose="020B0603020202020204" pitchFamily="34" charset="0"/>
              </a:rPr>
              <a:t> positive </a:t>
            </a:r>
            <a:r>
              <a:rPr lang="it-IT" sz="1500" b="1" dirty="0" err="1" smtClean="0">
                <a:latin typeface="Trebuchet MS" panose="020B0603020202020204" pitchFamily="34" charset="0"/>
              </a:rPr>
              <a:t>effects</a:t>
            </a:r>
            <a:r>
              <a:rPr lang="it-IT" sz="1500" b="1" dirty="0" smtClean="0">
                <a:latin typeface="Trebuchet MS" panose="020B0603020202020204" pitchFamily="34" charset="0"/>
              </a:rPr>
              <a:t> on </a:t>
            </a:r>
            <a:r>
              <a:rPr lang="it-IT" sz="1500" b="1" dirty="0" err="1" smtClean="0">
                <a:latin typeface="Trebuchet MS" panose="020B0603020202020204" pitchFamily="34" charset="0"/>
              </a:rPr>
              <a:t>firms</a:t>
            </a:r>
            <a:r>
              <a:rPr lang="it-IT" sz="1500" b="1" dirty="0" smtClean="0">
                <a:latin typeface="Trebuchet MS" panose="020B0603020202020204" pitchFamily="34" charset="0"/>
              </a:rPr>
              <a:t>’ </a:t>
            </a:r>
            <a:r>
              <a:rPr lang="it-IT" sz="1500" b="1" dirty="0" err="1" smtClean="0">
                <a:latin typeface="Trebuchet MS" panose="020B0603020202020204" pitchFamily="34" charset="0"/>
              </a:rPr>
              <a:t>productivity</a:t>
            </a:r>
            <a:r>
              <a:rPr lang="it-IT" sz="1500" b="1" dirty="0" smtClean="0">
                <a:latin typeface="Trebuchet MS" panose="020B0603020202020204" pitchFamily="34" charset="0"/>
              </a:rPr>
              <a:t> </a:t>
            </a:r>
            <a:r>
              <a:rPr lang="it-IT" sz="1500" i="1" dirty="0" smtClean="0">
                <a:latin typeface="Trebuchet MS" panose="020B0603020202020204" pitchFamily="34" charset="0"/>
              </a:rPr>
              <a:t>(</a:t>
            </a:r>
            <a:r>
              <a:rPr lang="en-US" sz="1400" i="1" dirty="0" err="1">
                <a:latin typeface="Trebuchet MS" panose="020B0603020202020204" pitchFamily="34" charset="0"/>
              </a:rPr>
              <a:t>ESSnet</a:t>
            </a:r>
            <a:r>
              <a:rPr lang="en-US" sz="1400" i="1" dirty="0">
                <a:latin typeface="Trebuchet MS" panose="020B0603020202020204" pitchFamily="34" charset="0"/>
              </a:rPr>
              <a:t> on Linking of Microdata to </a:t>
            </a:r>
            <a:r>
              <a:rPr lang="en-US" sz="1400" i="1" dirty="0" err="1">
                <a:latin typeface="Trebuchet MS" panose="020B0603020202020204" pitchFamily="34" charset="0"/>
              </a:rPr>
              <a:t>Analyse</a:t>
            </a:r>
            <a:r>
              <a:rPr lang="en-US" sz="1400" i="1" dirty="0">
                <a:latin typeface="Trebuchet MS" panose="020B0603020202020204" pitchFamily="34" charset="0"/>
              </a:rPr>
              <a:t> ICT </a:t>
            </a:r>
            <a:r>
              <a:rPr lang="en-US" sz="1400" i="1" dirty="0" smtClean="0">
                <a:latin typeface="Trebuchet MS" panose="020B0603020202020204" pitchFamily="34" charset="0"/>
              </a:rPr>
              <a:t>Impact, Final Report, 2015</a:t>
            </a:r>
            <a:r>
              <a:rPr lang="it-IT" sz="1500" i="1" dirty="0" smtClean="0">
                <a:latin typeface="Trebuchet MS" panose="020B0603020202020204" pitchFamily="34" charset="0"/>
              </a:rPr>
              <a:t>).</a:t>
            </a:r>
            <a:r>
              <a:rPr lang="it-IT" sz="1500" dirty="0" smtClean="0">
                <a:latin typeface="Trebuchet MS" panose="020B0603020202020204" pitchFamily="34" charset="0"/>
              </a:rPr>
              <a:t> </a:t>
            </a:r>
          </a:p>
          <a:p>
            <a:pPr marL="92075" lvl="1" indent="0">
              <a:lnSpc>
                <a:spcPct val="120000"/>
              </a:lnSpc>
              <a:spcBef>
                <a:spcPts val="0"/>
              </a:spcBef>
              <a:spcAft>
                <a:spcPts val="600"/>
              </a:spcAft>
              <a:buNone/>
            </a:pPr>
            <a:r>
              <a:rPr lang="it-IT" sz="1500" dirty="0" smtClean="0">
                <a:solidFill>
                  <a:srgbClr val="FF0000"/>
                </a:solidFill>
                <a:latin typeface="Trebuchet MS" panose="020B0603020202020204" pitchFamily="34" charset="0"/>
                <a:cs typeface="Arial"/>
              </a:rPr>
              <a:t>► </a:t>
            </a:r>
            <a:r>
              <a:rPr lang="it-IT" sz="1500" dirty="0" smtClean="0">
                <a:latin typeface="Trebuchet MS" panose="020B0603020202020204" pitchFamily="34" charset="0"/>
              </a:rPr>
              <a:t>A </a:t>
            </a:r>
            <a:r>
              <a:rPr lang="it-IT" sz="1500" b="1" dirty="0" smtClean="0">
                <a:latin typeface="Trebuchet MS" panose="020B0603020202020204" pitchFamily="34" charset="0"/>
              </a:rPr>
              <a:t>«</a:t>
            </a:r>
            <a:r>
              <a:rPr lang="it-IT" sz="1500" b="1" dirty="0" err="1" smtClean="0">
                <a:latin typeface="Trebuchet MS" panose="020B0603020202020204" pitchFamily="34" charset="0"/>
              </a:rPr>
              <a:t>European</a:t>
            </a:r>
            <a:r>
              <a:rPr lang="it-IT" sz="1500" b="1" dirty="0" smtClean="0">
                <a:latin typeface="Trebuchet MS" panose="020B0603020202020204" pitchFamily="34" charset="0"/>
              </a:rPr>
              <a:t> </a:t>
            </a:r>
            <a:r>
              <a:rPr lang="it-IT" sz="1500" b="1" dirty="0" err="1" smtClean="0">
                <a:latin typeface="Trebuchet MS" panose="020B0603020202020204" pitchFamily="34" charset="0"/>
              </a:rPr>
              <a:t>disease</a:t>
            </a:r>
            <a:r>
              <a:rPr lang="it-IT" sz="1500" b="1" dirty="0" smtClean="0">
                <a:latin typeface="Trebuchet MS" panose="020B0603020202020204" pitchFamily="34" charset="0"/>
              </a:rPr>
              <a:t>» </a:t>
            </a:r>
            <a:r>
              <a:rPr lang="it-IT" sz="1500" dirty="0" smtClean="0">
                <a:latin typeface="Trebuchet MS" panose="020B0603020202020204" pitchFamily="34" charset="0"/>
              </a:rPr>
              <a:t>(</a:t>
            </a:r>
            <a:r>
              <a:rPr lang="it-IT" sz="1500" i="1" dirty="0" smtClean="0">
                <a:latin typeface="Trebuchet MS" panose="020B0603020202020204" pitchFamily="34" charset="0"/>
              </a:rPr>
              <a:t>Bloom et al., 2012</a:t>
            </a:r>
            <a:r>
              <a:rPr lang="it-IT" sz="1500" dirty="0" smtClean="0">
                <a:latin typeface="Trebuchet MS" panose="020B0603020202020204" pitchFamily="34" charset="0"/>
              </a:rPr>
              <a:t>): the </a:t>
            </a:r>
            <a:r>
              <a:rPr lang="it-IT" sz="1500" dirty="0" err="1">
                <a:latin typeface="Trebuchet MS" panose="020B0603020202020204" pitchFamily="34" charset="0"/>
              </a:rPr>
              <a:t>inability</a:t>
            </a:r>
            <a:r>
              <a:rPr lang="it-IT" sz="1500" dirty="0">
                <a:latin typeface="Trebuchet MS" panose="020B0603020202020204" pitchFamily="34" charset="0"/>
              </a:rPr>
              <a:t> to </a:t>
            </a:r>
            <a:r>
              <a:rPr lang="it-IT" sz="1500" dirty="0" err="1">
                <a:latin typeface="Trebuchet MS" panose="020B0603020202020204" pitchFamily="34" charset="0"/>
              </a:rPr>
              <a:t>fully</a:t>
            </a:r>
            <a:r>
              <a:rPr lang="it-IT" sz="1500" dirty="0">
                <a:latin typeface="Trebuchet MS" panose="020B0603020202020204" pitchFamily="34" charset="0"/>
              </a:rPr>
              <a:t> </a:t>
            </a:r>
            <a:r>
              <a:rPr lang="it-IT" sz="1500" dirty="0" smtClean="0">
                <a:latin typeface="Trebuchet MS" panose="020B0603020202020204" pitchFamily="34" charset="0"/>
              </a:rPr>
              <a:t>exploit </a:t>
            </a:r>
            <a:r>
              <a:rPr lang="it-IT" sz="1500" dirty="0">
                <a:latin typeface="Trebuchet MS" panose="020B0603020202020204" pitchFamily="34" charset="0"/>
              </a:rPr>
              <a:t>the «ICT </a:t>
            </a:r>
            <a:r>
              <a:rPr lang="it-IT" sz="1500" dirty="0" err="1">
                <a:latin typeface="Trebuchet MS" panose="020B0603020202020204" pitchFamily="34" charset="0"/>
              </a:rPr>
              <a:t>revolution</a:t>
            </a:r>
            <a:r>
              <a:rPr lang="it-IT" sz="1500" dirty="0" smtClean="0">
                <a:latin typeface="Trebuchet MS" panose="020B0603020202020204" pitchFamily="34" charset="0"/>
              </a:rPr>
              <a:t>». </a:t>
            </a:r>
          </a:p>
          <a:p>
            <a:pPr marL="457200" lvl="1" indent="0">
              <a:lnSpc>
                <a:spcPct val="120000"/>
              </a:lnSpc>
              <a:spcBef>
                <a:spcPts val="0"/>
              </a:spcBef>
              <a:spcAft>
                <a:spcPts val="600"/>
              </a:spcAft>
              <a:buNone/>
            </a:pPr>
            <a:r>
              <a:rPr lang="it-IT" sz="1500" dirty="0" err="1" smtClean="0">
                <a:latin typeface="Trebuchet MS" panose="020B0603020202020204" pitchFamily="34" charset="0"/>
              </a:rPr>
              <a:t>Italy</a:t>
            </a:r>
            <a:r>
              <a:rPr lang="it-IT" sz="1500" dirty="0" smtClean="0">
                <a:latin typeface="Trebuchet MS" panose="020B0603020202020204" pitchFamily="34" charset="0"/>
              </a:rPr>
              <a:t> </a:t>
            </a:r>
            <a:r>
              <a:rPr lang="it-IT" sz="1500" dirty="0" err="1" smtClean="0">
                <a:latin typeface="Trebuchet MS" panose="020B0603020202020204" pitchFamily="34" charset="0"/>
              </a:rPr>
              <a:t>would</a:t>
            </a:r>
            <a:r>
              <a:rPr lang="it-IT" sz="1500" dirty="0" smtClean="0">
                <a:latin typeface="Trebuchet MS" panose="020B0603020202020204" pitchFamily="34" charset="0"/>
              </a:rPr>
              <a:t> </a:t>
            </a:r>
            <a:r>
              <a:rPr lang="it-IT" sz="1500" dirty="0" err="1" smtClean="0">
                <a:latin typeface="Trebuchet MS" panose="020B0603020202020204" pitchFamily="34" charset="0"/>
              </a:rPr>
              <a:t>suffer</a:t>
            </a:r>
            <a:r>
              <a:rPr lang="it-IT" sz="1500" dirty="0" smtClean="0">
                <a:latin typeface="Trebuchet MS" panose="020B0603020202020204" pitchFamily="34" charset="0"/>
              </a:rPr>
              <a:t> from a </a:t>
            </a:r>
            <a:r>
              <a:rPr lang="it-IT" sz="1500" dirty="0" err="1" smtClean="0">
                <a:latin typeface="Trebuchet MS" panose="020B0603020202020204" pitchFamily="34" charset="0"/>
              </a:rPr>
              <a:t>very</a:t>
            </a:r>
            <a:r>
              <a:rPr lang="it-IT" sz="1500" dirty="0" smtClean="0">
                <a:latin typeface="Trebuchet MS" panose="020B0603020202020204" pitchFamily="34" charset="0"/>
              </a:rPr>
              <a:t> severe </a:t>
            </a:r>
            <a:r>
              <a:rPr lang="it-IT" sz="1500" dirty="0" err="1" smtClean="0">
                <a:latin typeface="Trebuchet MS" panose="020B0603020202020204" pitchFamily="34" charset="0"/>
              </a:rPr>
              <a:t>form</a:t>
            </a:r>
            <a:r>
              <a:rPr lang="it-IT" sz="1500" dirty="0" smtClean="0">
                <a:latin typeface="Trebuchet MS" panose="020B0603020202020204" pitchFamily="34" charset="0"/>
              </a:rPr>
              <a:t> of </a:t>
            </a:r>
            <a:r>
              <a:rPr lang="it-IT" sz="1500" dirty="0" err="1" smtClean="0">
                <a:latin typeface="Trebuchet MS" panose="020B0603020202020204" pitchFamily="34" charset="0"/>
              </a:rPr>
              <a:t>this</a:t>
            </a:r>
            <a:r>
              <a:rPr lang="it-IT" sz="1500" dirty="0" smtClean="0">
                <a:latin typeface="Trebuchet MS" panose="020B0603020202020204" pitchFamily="34" charset="0"/>
              </a:rPr>
              <a:t> </a:t>
            </a:r>
            <a:r>
              <a:rPr lang="it-IT" sz="1500" dirty="0" err="1" smtClean="0">
                <a:latin typeface="Trebuchet MS" panose="020B0603020202020204" pitchFamily="34" charset="0"/>
              </a:rPr>
              <a:t>disease</a:t>
            </a:r>
            <a:r>
              <a:rPr lang="it-IT" sz="1500" dirty="0" smtClean="0">
                <a:latin typeface="Trebuchet MS" panose="020B0603020202020204" pitchFamily="34" charset="0"/>
              </a:rPr>
              <a:t>, </a:t>
            </a:r>
            <a:r>
              <a:rPr lang="it-IT" sz="1500" dirty="0" err="1" smtClean="0">
                <a:latin typeface="Trebuchet MS" panose="020B0603020202020204" pitchFamily="34" charset="0"/>
              </a:rPr>
              <a:t>mostly</a:t>
            </a:r>
            <a:r>
              <a:rPr lang="it-IT" sz="1500" dirty="0" smtClean="0">
                <a:latin typeface="Trebuchet MS" panose="020B0603020202020204" pitchFamily="34" charset="0"/>
              </a:rPr>
              <a:t> due to:</a:t>
            </a:r>
          </a:p>
          <a:p>
            <a:pPr marL="800100" lvl="1" indent="-342900">
              <a:lnSpc>
                <a:spcPct val="120000"/>
              </a:lnSpc>
              <a:spcBef>
                <a:spcPts val="0"/>
              </a:spcBef>
              <a:spcAft>
                <a:spcPts val="600"/>
              </a:spcAft>
              <a:buFont typeface="+mj-lt"/>
              <a:buAutoNum type="alphaLcPeriod"/>
            </a:pPr>
            <a:r>
              <a:rPr lang="it-IT" sz="1500" dirty="0" smtClean="0">
                <a:latin typeface="Trebuchet MS" panose="020B0603020202020204" pitchFamily="34" charset="0"/>
              </a:rPr>
              <a:t>The </a:t>
            </a:r>
            <a:r>
              <a:rPr lang="it-IT" sz="1500" dirty="0" err="1" smtClean="0">
                <a:latin typeface="Trebuchet MS" panose="020B0603020202020204" pitchFamily="34" charset="0"/>
              </a:rPr>
              <a:t>very</a:t>
            </a:r>
            <a:r>
              <a:rPr lang="it-IT" sz="1500" dirty="0" smtClean="0">
                <a:latin typeface="Trebuchet MS" panose="020B0603020202020204" pitchFamily="34" charset="0"/>
              </a:rPr>
              <a:t> </a:t>
            </a:r>
            <a:r>
              <a:rPr lang="it-IT" sz="1500" u="sng" dirty="0" smtClean="0">
                <a:latin typeface="Trebuchet MS" panose="020B0603020202020204" pitchFamily="34" charset="0"/>
              </a:rPr>
              <a:t>small </a:t>
            </a:r>
            <a:r>
              <a:rPr lang="it-IT" sz="1500" u="sng" dirty="0" err="1" smtClean="0">
                <a:latin typeface="Trebuchet MS" panose="020B0603020202020204" pitchFamily="34" charset="0"/>
              </a:rPr>
              <a:t>average</a:t>
            </a:r>
            <a:r>
              <a:rPr lang="it-IT" sz="1500" u="sng" dirty="0" smtClean="0">
                <a:latin typeface="Trebuchet MS" panose="020B0603020202020204" pitchFamily="34" charset="0"/>
              </a:rPr>
              <a:t> </a:t>
            </a:r>
            <a:r>
              <a:rPr lang="it-IT" sz="1500" u="sng" dirty="0" err="1" smtClean="0">
                <a:latin typeface="Trebuchet MS" panose="020B0603020202020204" pitchFamily="34" charset="0"/>
              </a:rPr>
              <a:t>firm</a:t>
            </a:r>
            <a:r>
              <a:rPr lang="it-IT" sz="1500" u="sng" dirty="0" smtClean="0">
                <a:latin typeface="Trebuchet MS" panose="020B0603020202020204" pitchFamily="34" charset="0"/>
              </a:rPr>
              <a:t> </a:t>
            </a:r>
            <a:r>
              <a:rPr lang="it-IT" sz="1500" u="sng" dirty="0" err="1" smtClean="0">
                <a:latin typeface="Trebuchet MS" panose="020B0603020202020204" pitchFamily="34" charset="0"/>
              </a:rPr>
              <a:t>size</a:t>
            </a:r>
            <a:r>
              <a:rPr lang="it-IT" sz="1500" dirty="0" smtClean="0">
                <a:latin typeface="Trebuchet MS" panose="020B0603020202020204" pitchFamily="34" charset="0"/>
              </a:rPr>
              <a:t> (</a:t>
            </a:r>
            <a:r>
              <a:rPr lang="it-IT" sz="1500" dirty="0" err="1" smtClean="0">
                <a:latin typeface="Trebuchet MS" panose="020B0603020202020204" pitchFamily="34" charset="0"/>
              </a:rPr>
              <a:t>digitalization</a:t>
            </a:r>
            <a:r>
              <a:rPr lang="it-IT" sz="1500" dirty="0" smtClean="0">
                <a:latin typeface="Trebuchet MS" panose="020B0603020202020204" pitchFamily="34" charset="0"/>
              </a:rPr>
              <a:t> </a:t>
            </a:r>
            <a:r>
              <a:rPr lang="it-IT" sz="1500" dirty="0" err="1" smtClean="0">
                <a:latin typeface="Trebuchet MS" panose="020B0603020202020204" pitchFamily="34" charset="0"/>
              </a:rPr>
              <a:t>implies</a:t>
            </a:r>
            <a:r>
              <a:rPr lang="it-IT" sz="1500" dirty="0" smtClean="0">
                <a:latin typeface="Trebuchet MS" panose="020B0603020202020204" pitchFamily="34" charset="0"/>
              </a:rPr>
              <a:t> </a:t>
            </a:r>
            <a:r>
              <a:rPr lang="it-IT" sz="1500" dirty="0" err="1" smtClean="0">
                <a:latin typeface="Trebuchet MS" panose="020B0603020202020204" pitchFamily="34" charset="0"/>
              </a:rPr>
              <a:t>sunk</a:t>
            </a:r>
            <a:r>
              <a:rPr lang="it-IT" sz="1500" dirty="0" smtClean="0">
                <a:latin typeface="Trebuchet MS" panose="020B0603020202020204" pitchFamily="34" charset="0"/>
              </a:rPr>
              <a:t> </a:t>
            </a:r>
            <a:r>
              <a:rPr lang="it-IT" sz="1500" dirty="0" err="1" smtClean="0">
                <a:latin typeface="Trebuchet MS" panose="020B0603020202020204" pitchFamily="34" charset="0"/>
              </a:rPr>
              <a:t>costs</a:t>
            </a:r>
            <a:r>
              <a:rPr lang="it-IT" sz="1500" dirty="0" smtClean="0">
                <a:latin typeface="Trebuchet MS" panose="020B0603020202020204" pitchFamily="34" charset="0"/>
              </a:rPr>
              <a:t>)</a:t>
            </a:r>
          </a:p>
          <a:p>
            <a:pPr marL="800100" lvl="1" indent="-342900">
              <a:lnSpc>
                <a:spcPct val="120000"/>
              </a:lnSpc>
              <a:spcBef>
                <a:spcPts val="0"/>
              </a:spcBef>
              <a:spcAft>
                <a:spcPts val="600"/>
              </a:spcAft>
              <a:buFont typeface="+mj-lt"/>
              <a:buAutoNum type="alphaLcPeriod"/>
            </a:pPr>
            <a:r>
              <a:rPr lang="it-IT" sz="1500" dirty="0" err="1" smtClean="0">
                <a:latin typeface="Trebuchet MS" panose="020B0603020202020204" pitchFamily="34" charset="0"/>
              </a:rPr>
              <a:t>Imperfect</a:t>
            </a:r>
            <a:r>
              <a:rPr lang="it-IT" sz="1500" dirty="0" smtClean="0">
                <a:latin typeface="Trebuchet MS" panose="020B0603020202020204" pitchFamily="34" charset="0"/>
              </a:rPr>
              <a:t> </a:t>
            </a:r>
            <a:r>
              <a:rPr lang="it-IT" sz="1500" dirty="0" err="1" smtClean="0">
                <a:latin typeface="Trebuchet MS" panose="020B0603020202020204" pitchFamily="34" charset="0"/>
              </a:rPr>
              <a:t>mechanisms</a:t>
            </a:r>
            <a:r>
              <a:rPr lang="it-IT" sz="1500" dirty="0" smtClean="0">
                <a:latin typeface="Trebuchet MS" panose="020B0603020202020204" pitchFamily="34" charset="0"/>
              </a:rPr>
              <a:t> of </a:t>
            </a:r>
            <a:r>
              <a:rPr lang="it-IT" sz="1500" u="sng" dirty="0" err="1" smtClean="0">
                <a:latin typeface="Trebuchet MS" panose="020B0603020202020204" pitchFamily="34" charset="0"/>
              </a:rPr>
              <a:t>managers</a:t>
            </a:r>
            <a:r>
              <a:rPr lang="it-IT" sz="1500" u="sng" dirty="0" smtClean="0">
                <a:latin typeface="Trebuchet MS" panose="020B0603020202020204" pitchFamily="34" charset="0"/>
              </a:rPr>
              <a:t> </a:t>
            </a:r>
            <a:r>
              <a:rPr lang="it-IT" sz="1500" u="sng" dirty="0" err="1" smtClean="0">
                <a:latin typeface="Trebuchet MS" panose="020B0603020202020204" pitchFamily="34" charset="0"/>
              </a:rPr>
              <a:t>selection</a:t>
            </a:r>
            <a:r>
              <a:rPr lang="it-IT" sz="1500" dirty="0" smtClean="0">
                <a:latin typeface="Trebuchet MS" panose="020B0603020202020204" pitchFamily="34" charset="0"/>
              </a:rPr>
              <a:t> (</a:t>
            </a:r>
            <a:r>
              <a:rPr lang="it-IT" sz="1500" i="1" dirty="0" smtClean="0">
                <a:latin typeface="Trebuchet MS" panose="020B0603020202020204" pitchFamily="34" charset="0"/>
              </a:rPr>
              <a:t>Pellegrino and Zingales, 2017</a:t>
            </a:r>
            <a:r>
              <a:rPr lang="it-IT" sz="1500" dirty="0" smtClean="0">
                <a:latin typeface="Trebuchet MS" panose="020B0603020202020204" pitchFamily="34" charset="0"/>
              </a:rPr>
              <a:t>)</a:t>
            </a:r>
          </a:p>
          <a:p>
            <a:pPr marL="800100" lvl="1" indent="-342900">
              <a:lnSpc>
                <a:spcPct val="120000"/>
              </a:lnSpc>
              <a:spcBef>
                <a:spcPts val="0"/>
              </a:spcBef>
              <a:spcAft>
                <a:spcPts val="600"/>
              </a:spcAft>
              <a:buFont typeface="+mj-lt"/>
              <a:buAutoNum type="alphaLcPeriod"/>
            </a:pPr>
            <a:r>
              <a:rPr lang="it-IT" sz="1500" dirty="0" smtClean="0">
                <a:latin typeface="Trebuchet MS" panose="020B0603020202020204" pitchFamily="34" charset="0"/>
              </a:rPr>
              <a:t>Limited </a:t>
            </a:r>
            <a:r>
              <a:rPr lang="it-IT" sz="1500" dirty="0" err="1" smtClean="0">
                <a:latin typeface="Trebuchet MS" panose="020B0603020202020204" pitchFamily="34" charset="0"/>
              </a:rPr>
              <a:t>investment</a:t>
            </a:r>
            <a:r>
              <a:rPr lang="it-IT" sz="1500" dirty="0" smtClean="0">
                <a:latin typeface="Trebuchet MS" panose="020B0603020202020204" pitchFamily="34" charset="0"/>
              </a:rPr>
              <a:t> in </a:t>
            </a:r>
            <a:r>
              <a:rPr lang="it-IT" sz="1500" u="sng" dirty="0" smtClean="0">
                <a:latin typeface="Trebuchet MS" panose="020B0603020202020204" pitchFamily="34" charset="0"/>
              </a:rPr>
              <a:t>human capital </a:t>
            </a:r>
            <a:r>
              <a:rPr lang="it-IT" sz="1500" dirty="0" smtClean="0">
                <a:latin typeface="Trebuchet MS" panose="020B0603020202020204" pitchFamily="34" charset="0"/>
              </a:rPr>
              <a:t>(</a:t>
            </a:r>
            <a:r>
              <a:rPr lang="it-IT" sz="1500" i="1" dirty="0" err="1" smtClean="0">
                <a:latin typeface="Trebuchet MS" panose="020B0603020202020204" pitchFamily="34" charset="0"/>
              </a:rPr>
              <a:t>Bugamelli</a:t>
            </a:r>
            <a:r>
              <a:rPr lang="it-IT" sz="1500" i="1" dirty="0" smtClean="0">
                <a:latin typeface="Trebuchet MS" panose="020B0603020202020204" pitchFamily="34" charset="0"/>
              </a:rPr>
              <a:t> and Pagano, 2004</a:t>
            </a:r>
            <a:r>
              <a:rPr lang="it-IT" sz="1500" dirty="0" smtClean="0">
                <a:latin typeface="Trebuchet MS" panose="020B0603020202020204" pitchFamily="34" charset="0"/>
              </a:rPr>
              <a:t>)</a:t>
            </a:r>
          </a:p>
          <a:p>
            <a:pPr marL="800100" lvl="1" indent="-342900">
              <a:lnSpc>
                <a:spcPct val="120000"/>
              </a:lnSpc>
              <a:spcBef>
                <a:spcPts val="0"/>
              </a:spcBef>
              <a:spcAft>
                <a:spcPts val="600"/>
              </a:spcAft>
              <a:buFont typeface="+mj-lt"/>
              <a:buAutoNum type="alphaLcPeriod"/>
            </a:pPr>
            <a:endParaRPr lang="it-IT" sz="1500" dirty="0" smtClean="0">
              <a:latin typeface="Trebuchet MS" panose="020B0603020202020204" pitchFamily="34" charset="0"/>
            </a:endParaRPr>
          </a:p>
          <a:p>
            <a:pPr marL="0" indent="0">
              <a:lnSpc>
                <a:spcPct val="120000"/>
              </a:lnSpc>
              <a:spcBef>
                <a:spcPts val="0"/>
              </a:spcBef>
              <a:spcAft>
                <a:spcPts val="600"/>
              </a:spcAft>
              <a:buNone/>
            </a:pPr>
            <a:r>
              <a:rPr lang="it-IT" sz="1500" dirty="0" smtClean="0">
                <a:solidFill>
                  <a:srgbClr val="FF0000"/>
                </a:solidFill>
                <a:latin typeface="Trebuchet MS" panose="020B0603020202020204" pitchFamily="34" charset="0"/>
                <a:cs typeface="Arial"/>
              </a:rPr>
              <a:t>►</a:t>
            </a:r>
            <a:r>
              <a:rPr lang="it-IT" sz="1500" dirty="0" smtClean="0">
                <a:latin typeface="Trebuchet MS" panose="020B0603020202020204" pitchFamily="34" charset="0"/>
              </a:rPr>
              <a:t> a </a:t>
            </a:r>
            <a:r>
              <a:rPr lang="it-IT" sz="1500" b="1" dirty="0" err="1" smtClean="0">
                <a:latin typeface="Trebuchet MS" panose="020B0603020202020204" pitchFamily="34" charset="0"/>
              </a:rPr>
              <a:t>cornerstone</a:t>
            </a:r>
            <a:r>
              <a:rPr lang="it-IT" sz="1500" dirty="0">
                <a:latin typeface="Trebuchet MS" panose="020B0603020202020204" pitchFamily="34" charset="0"/>
              </a:rPr>
              <a:t>: </a:t>
            </a:r>
            <a:r>
              <a:rPr lang="it-IT" sz="1500" u="sng" dirty="0" err="1" smtClean="0">
                <a:latin typeface="Trebuchet MS" panose="020B0603020202020204" pitchFamily="34" charset="0"/>
              </a:rPr>
              <a:t>integration</a:t>
            </a:r>
            <a:r>
              <a:rPr lang="it-IT" sz="1500" u="sng" dirty="0" smtClean="0">
                <a:latin typeface="Trebuchet MS" panose="020B0603020202020204" pitchFamily="34" charset="0"/>
              </a:rPr>
              <a:t> </a:t>
            </a:r>
            <a:r>
              <a:rPr lang="it-IT" sz="1500" u="sng" dirty="0" err="1">
                <a:latin typeface="Trebuchet MS" panose="020B0603020202020204" pitchFamily="34" charset="0"/>
              </a:rPr>
              <a:t>between</a:t>
            </a:r>
            <a:r>
              <a:rPr lang="it-IT" sz="1500" u="sng" dirty="0">
                <a:latin typeface="Trebuchet MS" panose="020B0603020202020204" pitchFamily="34" charset="0"/>
              </a:rPr>
              <a:t> </a:t>
            </a:r>
            <a:r>
              <a:rPr lang="it-IT" sz="1500" u="sng" dirty="0" err="1">
                <a:latin typeface="Trebuchet MS" panose="020B0603020202020204" pitchFamily="34" charset="0"/>
              </a:rPr>
              <a:t>technology</a:t>
            </a:r>
            <a:r>
              <a:rPr lang="it-IT" sz="1500" u="sng" dirty="0">
                <a:latin typeface="Trebuchet MS" panose="020B0603020202020204" pitchFamily="34" charset="0"/>
              </a:rPr>
              <a:t>, production </a:t>
            </a:r>
            <a:r>
              <a:rPr lang="it-IT" sz="1500" u="sng" dirty="0" err="1" smtClean="0">
                <a:latin typeface="Trebuchet MS" panose="020B0603020202020204" pitchFamily="34" charset="0"/>
              </a:rPr>
              <a:t>process</a:t>
            </a:r>
            <a:r>
              <a:rPr lang="it-IT" sz="1500" u="sng" dirty="0" smtClean="0">
                <a:latin typeface="Trebuchet MS" panose="020B0603020202020204" pitchFamily="34" charset="0"/>
              </a:rPr>
              <a:t> </a:t>
            </a:r>
            <a:r>
              <a:rPr lang="it-IT" sz="1500" u="sng" dirty="0">
                <a:latin typeface="Trebuchet MS" panose="020B0603020202020204" pitchFamily="34" charset="0"/>
              </a:rPr>
              <a:t>and human </a:t>
            </a:r>
            <a:r>
              <a:rPr lang="it-IT" sz="1500" u="sng" dirty="0" smtClean="0">
                <a:latin typeface="Trebuchet MS" panose="020B0603020202020204" pitchFamily="34" charset="0"/>
              </a:rPr>
              <a:t>capital</a:t>
            </a:r>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E0C751B5-631A-9242-B635-C18491BE6C62}" type="slidenum">
              <a:rPr lang="it-IT" smtClean="0"/>
              <a:t>3</a:t>
            </a:fld>
            <a:endParaRPr lang="it-IT"/>
          </a:p>
        </p:txBody>
      </p:sp>
      <p:sp>
        <p:nvSpPr>
          <p:cNvPr id="6" name="Rettangolo 5"/>
          <p:cNvSpPr/>
          <p:nvPr/>
        </p:nvSpPr>
        <p:spPr>
          <a:xfrm>
            <a:off x="713016" y="-73592"/>
            <a:ext cx="7587205" cy="446276"/>
          </a:xfrm>
          <a:prstGeom prst="rect">
            <a:avLst/>
          </a:prstGeom>
        </p:spPr>
        <p:txBody>
          <a:bodyPr wrap="none">
            <a:spAutoFit/>
          </a:bodyPr>
          <a:lstStyle/>
          <a:p>
            <a:pPr>
              <a:spcAft>
                <a:spcPts val="600"/>
              </a:spcAft>
            </a:pPr>
            <a:r>
              <a:rPr lang="en-GB" sz="2300" b="1" dirty="0" smtClean="0">
                <a:solidFill>
                  <a:schemeClr val="bg1"/>
                </a:solidFill>
              </a:rPr>
              <a:t>CAPITAL ENDOWMENT AND FIRMS’ DIGITALIZATION</a:t>
            </a:r>
            <a:endParaRPr lang="it-IT" sz="2300" dirty="0">
              <a:solidFill>
                <a:schemeClr val="bg1"/>
              </a:solidFill>
            </a:endParaRPr>
          </a:p>
        </p:txBody>
      </p:sp>
    </p:spTree>
    <p:extLst>
      <p:ext uri="{BB962C8B-B14F-4D97-AF65-F5344CB8AC3E}">
        <p14:creationId xmlns:p14="http://schemas.microsoft.com/office/powerpoint/2010/main" val="1826449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0C751B5-631A-9242-B635-C18491BE6C62}" type="slidenum">
              <a:rPr lang="it-IT" smtClean="0"/>
              <a:t>4</a:t>
            </a:fld>
            <a:endParaRPr lang="it-IT"/>
          </a:p>
        </p:txBody>
      </p:sp>
      <p:sp>
        <p:nvSpPr>
          <p:cNvPr id="6" name="Rettangolo 5"/>
          <p:cNvSpPr/>
          <p:nvPr/>
        </p:nvSpPr>
        <p:spPr>
          <a:xfrm>
            <a:off x="514350" y="692646"/>
            <a:ext cx="8172449" cy="361061"/>
          </a:xfrm>
          <a:prstGeom prst="rect">
            <a:avLst/>
          </a:prstGeom>
        </p:spPr>
        <p:txBody>
          <a:bodyPr wrap="square">
            <a:spAutoFit/>
          </a:bodyPr>
          <a:lstStyle/>
          <a:p>
            <a:pPr marL="285750" indent="-285750">
              <a:lnSpc>
                <a:spcPct val="120000"/>
              </a:lnSpc>
              <a:spcAft>
                <a:spcPts val="600"/>
              </a:spcAft>
              <a:buFont typeface="Wingdings" panose="05000000000000000000" pitchFamily="2" charset="2"/>
              <a:buChar char="Ø"/>
            </a:pPr>
            <a:endParaRPr lang="it-IT" sz="1600" dirty="0">
              <a:latin typeface="Trebuchet MS" panose="020B0603020202020204" pitchFamily="34" charset="0"/>
            </a:endParaRPr>
          </a:p>
        </p:txBody>
      </p:sp>
      <p:sp>
        <p:nvSpPr>
          <p:cNvPr id="9" name="Rettangolo 8"/>
          <p:cNvSpPr/>
          <p:nvPr/>
        </p:nvSpPr>
        <p:spPr>
          <a:xfrm>
            <a:off x="713016" y="-73592"/>
            <a:ext cx="7587205" cy="446276"/>
          </a:xfrm>
          <a:prstGeom prst="rect">
            <a:avLst/>
          </a:prstGeom>
        </p:spPr>
        <p:txBody>
          <a:bodyPr wrap="none">
            <a:spAutoFit/>
          </a:bodyPr>
          <a:lstStyle/>
          <a:p>
            <a:pPr>
              <a:spcAft>
                <a:spcPts val="600"/>
              </a:spcAft>
            </a:pPr>
            <a:r>
              <a:rPr lang="en-GB" sz="2300" b="1" dirty="0" smtClean="0">
                <a:solidFill>
                  <a:schemeClr val="bg1"/>
                </a:solidFill>
              </a:rPr>
              <a:t>CAPITAL ENDOWMENT AND FIRMS’ DIGITALIZATION</a:t>
            </a:r>
            <a:endParaRPr lang="it-IT" sz="2300" dirty="0">
              <a:solidFill>
                <a:schemeClr val="bg1"/>
              </a:solidFill>
            </a:endParaRPr>
          </a:p>
        </p:txBody>
      </p:sp>
      <p:sp>
        <p:nvSpPr>
          <p:cNvPr id="2" name="Rettangolo 1"/>
          <p:cNvSpPr/>
          <p:nvPr/>
        </p:nvSpPr>
        <p:spPr>
          <a:xfrm>
            <a:off x="514349" y="430672"/>
            <a:ext cx="8342779" cy="5807744"/>
          </a:xfrm>
          <a:prstGeom prst="rect">
            <a:avLst/>
          </a:prstGeom>
        </p:spPr>
        <p:txBody>
          <a:bodyPr wrap="square">
            <a:spAutoFit/>
          </a:bodyPr>
          <a:lstStyle/>
          <a:p>
            <a:pPr marL="285750" indent="-285750">
              <a:lnSpc>
                <a:spcPct val="120000"/>
              </a:lnSpc>
              <a:spcAft>
                <a:spcPts val="600"/>
              </a:spcAft>
              <a:buFont typeface="Arial" panose="020B0604020202020204" pitchFamily="34" charset="0"/>
              <a:buChar char="•"/>
            </a:pPr>
            <a:r>
              <a:rPr lang="it-IT" sz="1700" dirty="0" smtClean="0">
                <a:latin typeface="Trebuchet MS" panose="020B0603020202020204" pitchFamily="34" charset="0"/>
              </a:rPr>
              <a:t>The </a:t>
            </a:r>
            <a:r>
              <a:rPr lang="it-IT" sz="1700" dirty="0" err="1" smtClean="0">
                <a:latin typeface="Trebuchet MS" panose="020B0603020202020204" pitchFamily="34" charset="0"/>
              </a:rPr>
              <a:t>issue</a:t>
            </a:r>
            <a:r>
              <a:rPr lang="it-IT" sz="1700" dirty="0" smtClean="0">
                <a:latin typeface="Trebuchet MS" panose="020B0603020202020204" pitchFamily="34" charset="0"/>
              </a:rPr>
              <a:t> </a:t>
            </a:r>
            <a:r>
              <a:rPr lang="it-IT" sz="1700" dirty="0" err="1" smtClean="0">
                <a:latin typeface="Trebuchet MS" panose="020B0603020202020204" pitchFamily="34" charset="0"/>
              </a:rPr>
              <a:t>is</a:t>
            </a:r>
            <a:r>
              <a:rPr lang="it-IT" sz="1700" dirty="0" smtClean="0">
                <a:latin typeface="Trebuchet MS" panose="020B0603020202020204" pitchFamily="34" charset="0"/>
              </a:rPr>
              <a:t> a </a:t>
            </a:r>
            <a:r>
              <a:rPr lang="it-IT" sz="1700" dirty="0" err="1" smtClean="0">
                <a:latin typeface="Trebuchet MS" panose="020B0603020202020204" pitchFamily="34" charset="0"/>
              </a:rPr>
              <a:t>complex</a:t>
            </a:r>
            <a:r>
              <a:rPr lang="it-IT" sz="1700" dirty="0" smtClean="0">
                <a:latin typeface="Trebuchet MS" panose="020B0603020202020204" pitchFamily="34" charset="0"/>
              </a:rPr>
              <a:t> </a:t>
            </a:r>
            <a:r>
              <a:rPr lang="it-IT" sz="1700" dirty="0" err="1" smtClean="0">
                <a:latin typeface="Trebuchet MS" panose="020B0603020202020204" pitchFamily="34" charset="0"/>
              </a:rPr>
              <a:t>one</a:t>
            </a:r>
            <a:r>
              <a:rPr lang="it-IT" sz="1700" dirty="0" smtClean="0">
                <a:latin typeface="Trebuchet MS" panose="020B0603020202020204" pitchFamily="34" charset="0"/>
              </a:rPr>
              <a:t> </a:t>
            </a:r>
            <a:r>
              <a:rPr lang="it-IT" sz="1700" dirty="0" smtClean="0">
                <a:latin typeface="Trebuchet MS" panose="020B0603020202020204" pitchFamily="34" charset="0"/>
                <a:sym typeface="Symbol"/>
              </a:rPr>
              <a:t> </a:t>
            </a:r>
            <a:r>
              <a:rPr lang="it-IT" sz="1700" u="sng" dirty="0" err="1" smtClean="0">
                <a:latin typeface="Trebuchet MS" panose="020B0603020202020204" pitchFamily="34" charset="0"/>
              </a:rPr>
              <a:t>integrated</a:t>
            </a:r>
            <a:r>
              <a:rPr lang="it-IT" sz="1700" u="sng" dirty="0" smtClean="0">
                <a:latin typeface="Trebuchet MS" panose="020B0603020202020204" pitchFamily="34" charset="0"/>
              </a:rPr>
              <a:t> </a:t>
            </a:r>
            <a:r>
              <a:rPr lang="it-IT" sz="1700" u="sng" dirty="0" err="1" smtClean="0">
                <a:latin typeface="Trebuchet MS" panose="020B0603020202020204" pitchFamily="34" charset="0"/>
              </a:rPr>
              <a:t>microdata</a:t>
            </a:r>
            <a:r>
              <a:rPr lang="it-IT" sz="1700" u="sng" dirty="0" smtClean="0">
                <a:latin typeface="Trebuchet MS" panose="020B0603020202020204" pitchFamily="34" charset="0"/>
              </a:rPr>
              <a:t> sets are </a:t>
            </a:r>
            <a:r>
              <a:rPr lang="it-IT" sz="1700" u="sng" dirty="0" err="1" smtClean="0">
                <a:latin typeface="Trebuchet MS" panose="020B0603020202020204" pitchFamily="34" charset="0"/>
              </a:rPr>
              <a:t>needed</a:t>
            </a:r>
            <a:r>
              <a:rPr lang="it-IT" sz="1700" u="sng" dirty="0" smtClean="0">
                <a:latin typeface="Trebuchet MS" panose="020B0603020202020204" pitchFamily="34" charset="0"/>
              </a:rPr>
              <a:t> </a:t>
            </a:r>
            <a:endParaRPr lang="it-IT" sz="1700" dirty="0" smtClean="0">
              <a:latin typeface="Trebuchet MS" panose="020B0603020202020204" pitchFamily="34" charset="0"/>
            </a:endParaRPr>
          </a:p>
          <a:p>
            <a:pPr marL="285750" indent="-285750">
              <a:lnSpc>
                <a:spcPct val="120000"/>
              </a:lnSpc>
              <a:spcAft>
                <a:spcPts val="600"/>
              </a:spcAft>
              <a:buFont typeface="Arial" panose="020B0604020202020204" pitchFamily="34" charset="0"/>
              <a:buChar char="•"/>
            </a:pPr>
            <a:r>
              <a:rPr lang="it-IT" sz="1700" dirty="0" smtClean="0">
                <a:latin typeface="Trebuchet MS" panose="020B0603020202020204" pitchFamily="34" charset="0"/>
              </a:rPr>
              <a:t>in </a:t>
            </a:r>
            <a:r>
              <a:rPr lang="it-IT" sz="1700" dirty="0" err="1" smtClean="0">
                <a:latin typeface="Trebuchet MS" panose="020B0603020202020204" pitchFamily="34" charset="0"/>
              </a:rPr>
              <a:t>this</a:t>
            </a:r>
            <a:r>
              <a:rPr lang="it-IT" sz="1700" dirty="0" smtClean="0">
                <a:latin typeface="Trebuchet MS" panose="020B0603020202020204" pitchFamily="34" charset="0"/>
              </a:rPr>
              <a:t> case: </a:t>
            </a:r>
            <a:r>
              <a:rPr lang="it-IT" sz="1700" dirty="0" err="1" smtClean="0">
                <a:latin typeface="Trebuchet MS" panose="020B0603020202020204" pitchFamily="34" charset="0"/>
              </a:rPr>
              <a:t>augmented</a:t>
            </a:r>
            <a:r>
              <a:rPr lang="it-IT" sz="1700" dirty="0" smtClean="0">
                <a:latin typeface="Trebuchet MS" panose="020B0603020202020204" pitchFamily="34" charset="0"/>
              </a:rPr>
              <a:t> business </a:t>
            </a:r>
            <a:r>
              <a:rPr lang="it-IT" sz="1700" dirty="0" err="1" smtClean="0">
                <a:latin typeface="Trebuchet MS" panose="020B0603020202020204" pitchFamily="34" charset="0"/>
              </a:rPr>
              <a:t>registers</a:t>
            </a:r>
            <a:r>
              <a:rPr lang="it-IT" sz="1700" dirty="0" smtClean="0">
                <a:latin typeface="Trebuchet MS" panose="020B0603020202020204" pitchFamily="34" charset="0"/>
              </a:rPr>
              <a:t> + </a:t>
            </a:r>
            <a:r>
              <a:rPr lang="it-IT" sz="1700" dirty="0" err="1" smtClean="0">
                <a:latin typeface="Trebuchet MS" panose="020B0603020202020204" pitchFamily="34" charset="0"/>
              </a:rPr>
              <a:t>other</a:t>
            </a:r>
            <a:r>
              <a:rPr lang="it-IT" sz="1700" dirty="0" smtClean="0">
                <a:latin typeface="Trebuchet MS" panose="020B0603020202020204" pitchFamily="34" charset="0"/>
              </a:rPr>
              <a:t> </a:t>
            </a:r>
            <a:r>
              <a:rPr lang="it-IT" sz="1700" dirty="0" err="1" smtClean="0">
                <a:latin typeface="Trebuchet MS" panose="020B0603020202020204" pitchFamily="34" charset="0"/>
              </a:rPr>
              <a:t>administrative</a:t>
            </a:r>
            <a:r>
              <a:rPr lang="it-IT" sz="1700" dirty="0" smtClean="0">
                <a:latin typeface="Trebuchet MS" panose="020B0603020202020204" pitchFamily="34" charset="0"/>
              </a:rPr>
              <a:t> data (e.g. balance </a:t>
            </a:r>
            <a:r>
              <a:rPr lang="it-IT" sz="1700" dirty="0" err="1" smtClean="0">
                <a:latin typeface="Trebuchet MS" panose="020B0603020202020204" pitchFamily="34" charset="0"/>
              </a:rPr>
              <a:t>sheets</a:t>
            </a:r>
            <a:r>
              <a:rPr lang="it-IT" sz="1700" dirty="0" smtClean="0">
                <a:latin typeface="Trebuchet MS" panose="020B0603020202020204" pitchFamily="34" charset="0"/>
              </a:rPr>
              <a:t> + Istat </a:t>
            </a:r>
            <a:r>
              <a:rPr lang="it-IT" sz="1700" dirty="0" err="1" smtClean="0">
                <a:latin typeface="Trebuchet MS" panose="020B0603020202020204" pitchFamily="34" charset="0"/>
              </a:rPr>
              <a:t>Survey</a:t>
            </a:r>
            <a:r>
              <a:rPr lang="it-IT" sz="1700" dirty="0" smtClean="0">
                <a:latin typeface="Trebuchet MS" panose="020B0603020202020204" pitchFamily="34" charset="0"/>
              </a:rPr>
              <a:t> on the use of </a:t>
            </a:r>
            <a:r>
              <a:rPr lang="it-IT" sz="1700" dirty="0" err="1" smtClean="0">
                <a:latin typeface="Trebuchet MS" panose="020B0603020202020204" pitchFamily="34" charset="0"/>
              </a:rPr>
              <a:t>Ict</a:t>
            </a:r>
            <a:r>
              <a:rPr lang="it-IT" sz="1700" dirty="0" smtClean="0">
                <a:latin typeface="Trebuchet MS" panose="020B0603020202020204" pitchFamily="34" charset="0"/>
              </a:rPr>
              <a:t> </a:t>
            </a:r>
            <a:r>
              <a:rPr lang="it-IT" sz="1700" dirty="0" err="1" smtClean="0">
                <a:latin typeface="Trebuchet MS" panose="020B0603020202020204" pitchFamily="34" charset="0"/>
              </a:rPr>
              <a:t>within</a:t>
            </a:r>
            <a:r>
              <a:rPr lang="it-IT" sz="1700" dirty="0" smtClean="0">
                <a:latin typeface="Trebuchet MS" panose="020B0603020202020204" pitchFamily="34" charset="0"/>
              </a:rPr>
              <a:t> the </a:t>
            </a:r>
            <a:r>
              <a:rPr lang="it-IT" sz="1700" dirty="0" err="1" smtClean="0">
                <a:latin typeface="Trebuchet MS" panose="020B0603020202020204" pitchFamily="34" charset="0"/>
              </a:rPr>
              <a:t>firms</a:t>
            </a:r>
            <a:r>
              <a:rPr lang="it-IT" sz="1700" dirty="0" smtClean="0">
                <a:latin typeface="Trebuchet MS" panose="020B0603020202020204" pitchFamily="34" charset="0"/>
              </a:rPr>
              <a:t> (ICT </a:t>
            </a:r>
            <a:r>
              <a:rPr lang="it-IT" sz="1700" dirty="0" err="1" smtClean="0">
                <a:latin typeface="Trebuchet MS" panose="020B0603020202020204" pitchFamily="34" charset="0"/>
              </a:rPr>
              <a:t>Survey</a:t>
            </a:r>
            <a:r>
              <a:rPr lang="it-IT" sz="1700" dirty="0" smtClean="0">
                <a:latin typeface="Trebuchet MS" panose="020B0603020202020204" pitchFamily="34" charset="0"/>
              </a:rPr>
              <a:t>).</a:t>
            </a:r>
          </a:p>
          <a:p>
            <a:pPr>
              <a:lnSpc>
                <a:spcPct val="120000"/>
              </a:lnSpc>
              <a:spcAft>
                <a:spcPts val="600"/>
              </a:spcAft>
            </a:pPr>
            <a:endParaRPr lang="it-IT" sz="1700" dirty="0" smtClean="0">
              <a:solidFill>
                <a:srgbClr val="C00000"/>
              </a:solidFill>
              <a:latin typeface="Trebuchet MS" panose="020B0603020202020204" pitchFamily="34" charset="0"/>
              <a:cs typeface="Arial"/>
            </a:endParaRPr>
          </a:p>
          <a:p>
            <a:pPr>
              <a:lnSpc>
                <a:spcPct val="120000"/>
              </a:lnSpc>
              <a:spcAft>
                <a:spcPts val="600"/>
              </a:spcAft>
            </a:pPr>
            <a:r>
              <a:rPr lang="it-IT" sz="1700" dirty="0" smtClean="0">
                <a:solidFill>
                  <a:srgbClr val="C00000"/>
                </a:solidFill>
                <a:latin typeface="Trebuchet MS" panose="020B0603020202020204" pitchFamily="34" charset="0"/>
                <a:cs typeface="Arial"/>
              </a:rPr>
              <a:t>► </a:t>
            </a:r>
            <a:r>
              <a:rPr lang="it-IT" sz="1700" dirty="0" err="1" smtClean="0">
                <a:latin typeface="Trebuchet MS" panose="020B0603020202020204" pitchFamily="34" charset="0"/>
              </a:rPr>
              <a:t>Drawback</a:t>
            </a:r>
            <a:r>
              <a:rPr lang="it-IT" sz="1700" dirty="0" smtClean="0">
                <a:latin typeface="Trebuchet MS" panose="020B0603020202020204" pitchFamily="34" charset="0"/>
              </a:rPr>
              <a:t> (</a:t>
            </a:r>
            <a:r>
              <a:rPr lang="it-IT" sz="1700" i="1" dirty="0" smtClean="0">
                <a:latin typeface="Trebuchet MS" panose="020B0603020202020204" pitchFamily="34" charset="0"/>
              </a:rPr>
              <a:t>due to </a:t>
            </a:r>
            <a:r>
              <a:rPr lang="it-IT" sz="1700" i="1" dirty="0" err="1" smtClean="0">
                <a:latin typeface="Trebuchet MS" panose="020B0603020202020204" pitchFamily="34" charset="0"/>
              </a:rPr>
              <a:t>official</a:t>
            </a:r>
            <a:r>
              <a:rPr lang="it-IT" sz="1700" i="1" dirty="0" smtClean="0">
                <a:latin typeface="Trebuchet MS" panose="020B0603020202020204" pitchFamily="34" charset="0"/>
              </a:rPr>
              <a:t> </a:t>
            </a:r>
            <a:r>
              <a:rPr lang="it-IT" sz="1700" i="1" dirty="0" err="1" smtClean="0">
                <a:latin typeface="Trebuchet MS" panose="020B0603020202020204" pitchFamily="34" charset="0"/>
              </a:rPr>
              <a:t>statistics</a:t>
            </a:r>
            <a:r>
              <a:rPr lang="it-IT" sz="1700" i="1" dirty="0" smtClean="0">
                <a:latin typeface="Trebuchet MS" panose="020B0603020202020204" pitchFamily="34" charset="0"/>
              </a:rPr>
              <a:t> </a:t>
            </a:r>
            <a:r>
              <a:rPr lang="it-IT" sz="1700" i="1" dirty="0" err="1" smtClean="0">
                <a:latin typeface="Trebuchet MS" panose="020B0603020202020204" pitchFamily="34" charset="0"/>
              </a:rPr>
              <a:t>European</a:t>
            </a:r>
            <a:r>
              <a:rPr lang="it-IT" sz="1700" i="1" dirty="0" smtClean="0">
                <a:latin typeface="Trebuchet MS" panose="020B0603020202020204" pitchFamily="34" charset="0"/>
              </a:rPr>
              <a:t> </a:t>
            </a:r>
            <a:r>
              <a:rPr lang="it-IT" sz="1700" i="1" dirty="0" err="1" smtClean="0">
                <a:latin typeface="Trebuchet MS" panose="020B0603020202020204" pitchFamily="34" charset="0"/>
              </a:rPr>
              <a:t>regulation</a:t>
            </a:r>
            <a:r>
              <a:rPr lang="it-IT" sz="1700" i="1" dirty="0" smtClean="0">
                <a:latin typeface="Trebuchet MS" panose="020B0603020202020204" pitchFamily="34" charset="0"/>
              </a:rPr>
              <a:t>!)</a:t>
            </a:r>
            <a:r>
              <a:rPr lang="it-IT" sz="1700" dirty="0" smtClean="0">
                <a:latin typeface="Trebuchet MS" panose="020B0603020202020204" pitchFamily="34" charset="0"/>
              </a:rPr>
              <a:t>: </a:t>
            </a:r>
            <a:r>
              <a:rPr lang="it-IT" sz="1700" u="sng" dirty="0" smtClean="0">
                <a:latin typeface="Trebuchet MS" panose="020B0603020202020204" pitchFamily="34" charset="0"/>
              </a:rPr>
              <a:t>ICT information </a:t>
            </a:r>
            <a:r>
              <a:rPr lang="it-IT" sz="1700" u="sng" dirty="0" err="1" smtClean="0">
                <a:latin typeface="Trebuchet MS" panose="020B0603020202020204" pitchFamily="34" charset="0"/>
              </a:rPr>
              <a:t>is</a:t>
            </a:r>
            <a:r>
              <a:rPr lang="it-IT" sz="1700" u="sng" dirty="0" smtClean="0">
                <a:latin typeface="Trebuchet MS" panose="020B0603020202020204" pitchFamily="34" charset="0"/>
              </a:rPr>
              <a:t> </a:t>
            </a:r>
            <a:r>
              <a:rPr lang="it-IT" sz="1700" u="sng" dirty="0" err="1" smtClean="0">
                <a:latin typeface="Trebuchet MS" panose="020B0603020202020204" pitchFamily="34" charset="0"/>
              </a:rPr>
              <a:t>available</a:t>
            </a:r>
            <a:r>
              <a:rPr lang="it-IT" sz="1700" u="sng" dirty="0" smtClean="0">
                <a:latin typeface="Trebuchet MS" panose="020B0603020202020204" pitchFamily="34" charset="0"/>
              </a:rPr>
              <a:t> just for </a:t>
            </a:r>
            <a:r>
              <a:rPr lang="it-IT" sz="1700" u="sng" dirty="0" err="1" smtClean="0">
                <a:latin typeface="Trebuchet MS" panose="020B0603020202020204" pitchFamily="34" charset="0"/>
              </a:rPr>
              <a:t>firms</a:t>
            </a:r>
            <a:r>
              <a:rPr lang="it-IT" sz="1700" u="sng" dirty="0" smtClean="0">
                <a:latin typeface="Trebuchet MS" panose="020B0603020202020204" pitchFamily="34" charset="0"/>
              </a:rPr>
              <a:t> </a:t>
            </a:r>
            <a:r>
              <a:rPr lang="it-IT" sz="1700" b="1" u="sng" dirty="0" smtClean="0">
                <a:latin typeface="Trebuchet MS" panose="020B0603020202020204" pitchFamily="34" charset="0"/>
              </a:rPr>
              <a:t>with 10+ </a:t>
            </a:r>
            <a:r>
              <a:rPr lang="it-IT" sz="1700" u="sng" dirty="0" err="1" smtClean="0">
                <a:latin typeface="Trebuchet MS" panose="020B0603020202020204" pitchFamily="34" charset="0"/>
              </a:rPr>
              <a:t>persons</a:t>
            </a:r>
            <a:r>
              <a:rPr lang="it-IT" sz="1700" u="sng" dirty="0" smtClean="0">
                <a:latin typeface="Trebuchet MS" panose="020B0603020202020204" pitchFamily="34" charset="0"/>
              </a:rPr>
              <a:t> </a:t>
            </a:r>
            <a:r>
              <a:rPr lang="it-IT" sz="1700" u="sng" dirty="0" err="1" smtClean="0">
                <a:latin typeface="Trebuchet MS" panose="020B0603020202020204" pitchFamily="34" charset="0"/>
              </a:rPr>
              <a:t>employed</a:t>
            </a:r>
            <a:r>
              <a:rPr lang="it-IT" sz="1700" dirty="0" smtClean="0">
                <a:latin typeface="Trebuchet MS" panose="020B0603020202020204" pitchFamily="34" charset="0"/>
              </a:rPr>
              <a:t> </a:t>
            </a:r>
            <a:r>
              <a:rPr lang="it-IT" sz="1700" dirty="0" err="1" smtClean="0">
                <a:latin typeface="Trebuchet MS" panose="020B0603020202020204" pitchFamily="34" charset="0"/>
              </a:rPr>
              <a:t>operating</a:t>
            </a:r>
            <a:r>
              <a:rPr lang="it-IT" sz="1700" dirty="0" smtClean="0">
                <a:latin typeface="Trebuchet MS" panose="020B0603020202020204" pitchFamily="34" charset="0"/>
              </a:rPr>
              <a:t> in </a:t>
            </a:r>
            <a:r>
              <a:rPr lang="it-IT" sz="1700" dirty="0" err="1" smtClean="0">
                <a:latin typeface="Trebuchet MS" panose="020B0603020202020204" pitchFamily="34" charset="0"/>
              </a:rPr>
              <a:t>industry</a:t>
            </a:r>
            <a:r>
              <a:rPr lang="it-IT" sz="1700" dirty="0" smtClean="0">
                <a:latin typeface="Trebuchet MS" panose="020B0603020202020204" pitchFamily="34" charset="0"/>
              </a:rPr>
              <a:t> and market </a:t>
            </a:r>
            <a:r>
              <a:rPr lang="it-IT" sz="1700" dirty="0" err="1" smtClean="0">
                <a:latin typeface="Trebuchet MS" panose="020B0603020202020204" pitchFamily="34" charset="0"/>
              </a:rPr>
              <a:t>services</a:t>
            </a:r>
            <a:r>
              <a:rPr lang="it-IT" sz="1700" dirty="0" smtClean="0">
                <a:latin typeface="Trebuchet MS" panose="020B0603020202020204" pitchFamily="34" charset="0"/>
              </a:rPr>
              <a:t> (</a:t>
            </a:r>
            <a:r>
              <a:rPr lang="it-IT" sz="1700" dirty="0" err="1" smtClean="0">
                <a:latin typeface="Trebuchet MS" panose="020B0603020202020204" pitchFamily="34" charset="0"/>
              </a:rPr>
              <a:t>about</a:t>
            </a:r>
            <a:r>
              <a:rPr lang="it-IT" sz="1700" dirty="0" smtClean="0">
                <a:latin typeface="Trebuchet MS" panose="020B0603020202020204" pitchFamily="34" charset="0"/>
              </a:rPr>
              <a:t> 184,500 </a:t>
            </a:r>
            <a:r>
              <a:rPr lang="it-IT" sz="1700" dirty="0" err="1" smtClean="0">
                <a:latin typeface="Trebuchet MS" panose="020B0603020202020204" pitchFamily="34" charset="0"/>
              </a:rPr>
              <a:t>units</a:t>
            </a:r>
            <a:r>
              <a:rPr lang="it-IT" sz="1700" dirty="0" smtClean="0">
                <a:latin typeface="Trebuchet MS" panose="020B0603020202020204" pitchFamily="34" charset="0"/>
              </a:rPr>
              <a:t>)</a:t>
            </a:r>
          </a:p>
          <a:p>
            <a:pPr>
              <a:lnSpc>
                <a:spcPct val="120000"/>
              </a:lnSpc>
              <a:spcAft>
                <a:spcPts val="600"/>
              </a:spcAft>
            </a:pPr>
            <a:r>
              <a:rPr lang="it-IT" sz="1700" dirty="0" smtClean="0">
                <a:latin typeface="Trebuchet MS" panose="020B0603020202020204" pitchFamily="34" charset="0"/>
              </a:rPr>
              <a:t> </a:t>
            </a:r>
          </a:p>
          <a:p>
            <a:pPr marL="285750" indent="-285750">
              <a:lnSpc>
                <a:spcPct val="120000"/>
              </a:lnSpc>
              <a:spcAft>
                <a:spcPts val="600"/>
              </a:spcAft>
              <a:buFont typeface="Arial" panose="020B0604020202020204" pitchFamily="34" charset="0"/>
              <a:buChar char="•"/>
            </a:pPr>
            <a:r>
              <a:rPr lang="it-IT" sz="1700" u="sng" dirty="0" smtClean="0">
                <a:latin typeface="Trebuchet MS" panose="020B0603020202020204" pitchFamily="34" charset="0"/>
              </a:rPr>
              <a:t>Three-</a:t>
            </a:r>
            <a:r>
              <a:rPr lang="it-IT" sz="1700" u="sng" dirty="0" err="1" smtClean="0">
                <a:latin typeface="Trebuchet MS" panose="020B0603020202020204" pitchFamily="34" charset="0"/>
              </a:rPr>
              <a:t>step</a:t>
            </a:r>
            <a:r>
              <a:rPr lang="it-IT" sz="1700" u="sng" dirty="0" smtClean="0">
                <a:latin typeface="Trebuchet MS" panose="020B0603020202020204" pitchFamily="34" charset="0"/>
              </a:rPr>
              <a:t> procedure</a:t>
            </a:r>
            <a:r>
              <a:rPr lang="it-IT" sz="1700" dirty="0">
                <a:latin typeface="Trebuchet MS" panose="020B0603020202020204" pitchFamily="34" charset="0"/>
              </a:rPr>
              <a:t> </a:t>
            </a:r>
            <a:r>
              <a:rPr lang="it-IT" sz="1700" dirty="0" smtClean="0">
                <a:latin typeface="Trebuchet MS" panose="020B0603020202020204" pitchFamily="34" charset="0"/>
              </a:rPr>
              <a:t>(Istat, </a:t>
            </a:r>
            <a:r>
              <a:rPr lang="it-IT" sz="1700" i="1" dirty="0" err="1" smtClean="0">
                <a:latin typeface="Trebuchet MS" panose="020B0603020202020204" pitchFamily="34" charset="0"/>
              </a:rPr>
              <a:t>Competitiveness</a:t>
            </a:r>
            <a:r>
              <a:rPr lang="it-IT" sz="1700" i="1" dirty="0" smtClean="0">
                <a:latin typeface="Trebuchet MS" panose="020B0603020202020204" pitchFamily="34" charset="0"/>
              </a:rPr>
              <a:t> report</a:t>
            </a:r>
            <a:r>
              <a:rPr lang="it-IT" sz="1700" dirty="0" smtClean="0">
                <a:latin typeface="Trebuchet MS" panose="020B0603020202020204" pitchFamily="34" charset="0"/>
              </a:rPr>
              <a:t>, 2018)</a:t>
            </a:r>
          </a:p>
          <a:p>
            <a:pPr marL="800100" lvl="1" indent="-342900">
              <a:lnSpc>
                <a:spcPct val="120000"/>
              </a:lnSpc>
              <a:spcAft>
                <a:spcPts val="600"/>
              </a:spcAft>
              <a:buFont typeface="+mj-lt"/>
              <a:buAutoNum type="arabicPeriod"/>
            </a:pPr>
            <a:r>
              <a:rPr lang="it-IT" sz="1700" dirty="0" err="1" smtClean="0">
                <a:latin typeface="Trebuchet MS" panose="020B0603020202020204" pitchFamily="34" charset="0"/>
              </a:rPr>
              <a:t>Classification</a:t>
            </a:r>
            <a:r>
              <a:rPr lang="it-IT" sz="1700" dirty="0" smtClean="0">
                <a:latin typeface="Trebuchet MS" panose="020B0603020202020204" pitchFamily="34" charset="0"/>
              </a:rPr>
              <a:t> of </a:t>
            </a:r>
            <a:r>
              <a:rPr lang="it-IT" sz="1700" dirty="0" err="1" smtClean="0">
                <a:latin typeface="Trebuchet MS" panose="020B0603020202020204" pitchFamily="34" charset="0"/>
              </a:rPr>
              <a:t>firms</a:t>
            </a:r>
            <a:r>
              <a:rPr lang="it-IT" sz="1700" dirty="0" smtClean="0">
                <a:latin typeface="Trebuchet MS" panose="020B0603020202020204" pitchFamily="34" charset="0"/>
              </a:rPr>
              <a:t> </a:t>
            </a:r>
            <a:r>
              <a:rPr lang="it-IT" sz="1700" dirty="0" err="1" smtClean="0">
                <a:latin typeface="Trebuchet MS" panose="020B0603020202020204" pitchFamily="34" charset="0"/>
              </a:rPr>
              <a:t>according</a:t>
            </a:r>
            <a:r>
              <a:rPr lang="it-IT" sz="1700" dirty="0" smtClean="0">
                <a:latin typeface="Trebuchet MS" panose="020B0603020202020204" pitchFamily="34" charset="0"/>
              </a:rPr>
              <a:t> to </a:t>
            </a:r>
            <a:r>
              <a:rPr lang="it-IT" sz="1700" dirty="0" err="1" smtClean="0">
                <a:latin typeface="Trebuchet MS" panose="020B0603020202020204" pitchFamily="34" charset="0"/>
              </a:rPr>
              <a:t>their</a:t>
            </a:r>
            <a:r>
              <a:rPr lang="it-IT" sz="1700" dirty="0" smtClean="0">
                <a:latin typeface="Trebuchet MS" panose="020B0603020202020204" pitchFamily="34" charset="0"/>
              </a:rPr>
              <a:t> </a:t>
            </a:r>
            <a:r>
              <a:rPr lang="it-IT" sz="1700" b="1" dirty="0" err="1" smtClean="0">
                <a:latin typeface="Trebuchet MS" panose="020B0603020202020204" pitchFamily="34" charset="0"/>
              </a:rPr>
              <a:t>degree</a:t>
            </a:r>
            <a:r>
              <a:rPr lang="it-IT" sz="1700" b="1" dirty="0" smtClean="0">
                <a:latin typeface="Trebuchet MS" panose="020B0603020202020204" pitchFamily="34" charset="0"/>
              </a:rPr>
              <a:t> of </a:t>
            </a:r>
            <a:r>
              <a:rPr lang="it-IT" sz="1700" b="1" dirty="0" err="1" smtClean="0">
                <a:latin typeface="Trebuchet MS" panose="020B0603020202020204" pitchFamily="34" charset="0"/>
              </a:rPr>
              <a:t>digitalization</a:t>
            </a:r>
            <a:r>
              <a:rPr lang="it-IT" sz="1700" dirty="0" smtClean="0">
                <a:latin typeface="Trebuchet MS" panose="020B0603020202020204" pitchFamily="34" charset="0"/>
              </a:rPr>
              <a:t>, </a:t>
            </a:r>
            <a:r>
              <a:rPr lang="it-IT" sz="1700" dirty="0" err="1" smtClean="0">
                <a:latin typeface="Trebuchet MS" panose="020B0603020202020204" pitchFamily="34" charset="0"/>
              </a:rPr>
              <a:t>measured</a:t>
            </a:r>
            <a:r>
              <a:rPr lang="it-IT" sz="1700" dirty="0" smtClean="0">
                <a:latin typeface="Trebuchet MS" panose="020B0603020202020204" pitchFamily="34" charset="0"/>
              </a:rPr>
              <a:t> on the </a:t>
            </a:r>
            <a:r>
              <a:rPr lang="it-IT" sz="1700" dirty="0" err="1" smtClean="0">
                <a:latin typeface="Trebuchet MS" panose="020B0603020202020204" pitchFamily="34" charset="0"/>
              </a:rPr>
              <a:t>basis</a:t>
            </a:r>
            <a:r>
              <a:rPr lang="it-IT" sz="1700" dirty="0" smtClean="0">
                <a:latin typeface="Trebuchet MS" panose="020B0603020202020204" pitchFamily="34" charset="0"/>
              </a:rPr>
              <a:t> of ICT </a:t>
            </a:r>
            <a:r>
              <a:rPr lang="it-IT" sz="1700" dirty="0" err="1" smtClean="0">
                <a:latin typeface="Trebuchet MS" panose="020B0603020202020204" pitchFamily="34" charset="0"/>
              </a:rPr>
              <a:t>survey</a:t>
            </a:r>
            <a:r>
              <a:rPr lang="it-IT" sz="1700" dirty="0" smtClean="0">
                <a:latin typeface="Trebuchet MS" panose="020B0603020202020204" pitchFamily="34" charset="0"/>
              </a:rPr>
              <a:t> </a:t>
            </a:r>
            <a:r>
              <a:rPr lang="it-IT" sz="1700" dirty="0" err="1" smtClean="0">
                <a:latin typeface="Trebuchet MS" panose="020B0603020202020204" pitchFamily="34" charset="0"/>
              </a:rPr>
              <a:t>indicators</a:t>
            </a:r>
            <a:r>
              <a:rPr lang="it-IT" sz="1700" dirty="0" smtClean="0">
                <a:latin typeface="Trebuchet MS" panose="020B0603020202020204" pitchFamily="34" charset="0"/>
              </a:rPr>
              <a:t> (by Istat/Eurostat)</a:t>
            </a:r>
          </a:p>
          <a:p>
            <a:pPr marL="800100" lvl="1" indent="-342900">
              <a:lnSpc>
                <a:spcPct val="120000"/>
              </a:lnSpc>
              <a:spcAft>
                <a:spcPts val="600"/>
              </a:spcAft>
              <a:buFont typeface="+mj-lt"/>
              <a:buAutoNum type="arabicPeriod"/>
            </a:pPr>
            <a:r>
              <a:rPr lang="it-IT" sz="1700" dirty="0">
                <a:latin typeface="Trebuchet MS" panose="020B0603020202020204" pitchFamily="34" charset="0"/>
              </a:rPr>
              <a:t>Clustering of </a:t>
            </a:r>
            <a:r>
              <a:rPr lang="it-IT" sz="1700" dirty="0" err="1">
                <a:latin typeface="Trebuchet MS" panose="020B0603020202020204" pitchFamily="34" charset="0"/>
              </a:rPr>
              <a:t>firms</a:t>
            </a:r>
            <a:r>
              <a:rPr lang="it-IT" sz="1700" dirty="0">
                <a:latin typeface="Trebuchet MS" panose="020B0603020202020204" pitchFamily="34" charset="0"/>
              </a:rPr>
              <a:t> </a:t>
            </a:r>
            <a:r>
              <a:rPr lang="it-IT" sz="1700" dirty="0" err="1">
                <a:latin typeface="Trebuchet MS" panose="020B0603020202020204" pitchFamily="34" charset="0"/>
              </a:rPr>
              <a:t>according</a:t>
            </a:r>
            <a:r>
              <a:rPr lang="it-IT" sz="1700" dirty="0">
                <a:latin typeface="Trebuchet MS" panose="020B0603020202020204" pitchFamily="34" charset="0"/>
              </a:rPr>
              <a:t> to </a:t>
            </a:r>
            <a:r>
              <a:rPr lang="it-IT" sz="1700" dirty="0" err="1">
                <a:latin typeface="Trebuchet MS" panose="020B0603020202020204" pitchFamily="34" charset="0"/>
              </a:rPr>
              <a:t>their</a:t>
            </a:r>
            <a:r>
              <a:rPr lang="it-IT" sz="1700" dirty="0">
                <a:latin typeface="Trebuchet MS" panose="020B0603020202020204" pitchFamily="34" charset="0"/>
              </a:rPr>
              <a:t> </a:t>
            </a:r>
            <a:r>
              <a:rPr lang="it-IT" sz="1700" b="1" dirty="0" err="1">
                <a:latin typeface="Trebuchet MS" panose="020B0603020202020204" pitchFamily="34" charset="0"/>
              </a:rPr>
              <a:t>physical</a:t>
            </a:r>
            <a:r>
              <a:rPr lang="it-IT" sz="1700" b="1" dirty="0">
                <a:latin typeface="Trebuchet MS" panose="020B0603020202020204" pitchFamily="34" charset="0"/>
              </a:rPr>
              <a:t> and human capital </a:t>
            </a:r>
            <a:r>
              <a:rPr lang="it-IT" sz="1700" dirty="0" err="1">
                <a:latin typeface="Trebuchet MS" panose="020B0603020202020204" pitchFamily="34" charset="0"/>
              </a:rPr>
              <a:t>endowment</a:t>
            </a:r>
            <a:r>
              <a:rPr lang="it-IT" sz="1700" dirty="0">
                <a:latin typeface="Trebuchet MS" panose="020B0603020202020204" pitchFamily="34" charset="0"/>
              </a:rPr>
              <a:t> (</a:t>
            </a:r>
            <a:r>
              <a:rPr lang="en-US" sz="1700" i="1" dirty="0">
                <a:latin typeface="Trebuchet MS" panose="020B0603020202020204" pitchFamily="34" charset="0"/>
              </a:rPr>
              <a:t>it might exist a mismatch between firms’ capital endowment and their propensity to digitalization</a:t>
            </a:r>
            <a:r>
              <a:rPr lang="en-US" sz="1700" dirty="0">
                <a:latin typeface="Trebuchet MS" panose="020B0603020202020204" pitchFamily="34" charset="0"/>
              </a:rPr>
              <a:t>)</a:t>
            </a:r>
            <a:endParaRPr lang="it-IT" sz="1700" dirty="0">
              <a:latin typeface="Trebuchet MS" panose="020B0603020202020204" pitchFamily="34" charset="0"/>
            </a:endParaRPr>
          </a:p>
          <a:p>
            <a:pPr marL="800100" lvl="1" indent="-342900">
              <a:lnSpc>
                <a:spcPct val="120000"/>
              </a:lnSpc>
              <a:spcAft>
                <a:spcPts val="600"/>
              </a:spcAft>
              <a:buFont typeface="+mj-lt"/>
              <a:buAutoNum type="arabicPeriod"/>
            </a:pPr>
            <a:r>
              <a:rPr lang="it-IT" sz="1700" dirty="0" err="1" smtClean="0">
                <a:latin typeface="Trebuchet MS" panose="020B0603020202020204" pitchFamily="34" charset="0"/>
              </a:rPr>
              <a:t>Identification</a:t>
            </a:r>
            <a:r>
              <a:rPr lang="it-IT" sz="1700" dirty="0" smtClean="0">
                <a:latin typeface="Trebuchet MS" panose="020B0603020202020204" pitchFamily="34" charset="0"/>
              </a:rPr>
              <a:t> of </a:t>
            </a:r>
            <a:r>
              <a:rPr lang="it-IT" sz="1700" b="1" dirty="0" smtClean="0">
                <a:latin typeface="Trebuchet MS" panose="020B0603020202020204" pitchFamily="34" charset="0"/>
              </a:rPr>
              <a:t>5 </a:t>
            </a:r>
            <a:r>
              <a:rPr lang="it-IT" sz="1700" b="1" dirty="0" err="1" smtClean="0">
                <a:latin typeface="Trebuchet MS" panose="020B0603020202020204" pitchFamily="34" charset="0"/>
              </a:rPr>
              <a:t>classes</a:t>
            </a:r>
            <a:r>
              <a:rPr lang="it-IT" sz="1700" b="1" dirty="0" smtClean="0">
                <a:latin typeface="Trebuchet MS" panose="020B0603020202020204" pitchFamily="34" charset="0"/>
              </a:rPr>
              <a:t> of </a:t>
            </a:r>
            <a:r>
              <a:rPr lang="it-IT" sz="1700" b="1" dirty="0" err="1" smtClean="0">
                <a:latin typeface="Trebuchet MS" panose="020B0603020202020204" pitchFamily="34" charset="0"/>
              </a:rPr>
              <a:t>propensity</a:t>
            </a:r>
            <a:r>
              <a:rPr lang="it-IT" sz="1700" b="1" dirty="0" smtClean="0">
                <a:latin typeface="Trebuchet MS" panose="020B0603020202020204" pitchFamily="34" charset="0"/>
              </a:rPr>
              <a:t> to </a:t>
            </a:r>
            <a:r>
              <a:rPr lang="it-IT" sz="1700" b="1" dirty="0" err="1" smtClean="0">
                <a:latin typeface="Trebuchet MS" panose="020B0603020202020204" pitchFamily="34" charset="0"/>
              </a:rPr>
              <a:t>digital</a:t>
            </a:r>
            <a:r>
              <a:rPr lang="it-IT" sz="1700" b="1" dirty="0" smtClean="0">
                <a:latin typeface="Trebuchet MS" panose="020B0603020202020204" pitchFamily="34" charset="0"/>
              </a:rPr>
              <a:t> </a:t>
            </a:r>
            <a:r>
              <a:rPr lang="it-IT" sz="1700" b="1" dirty="0" err="1" smtClean="0">
                <a:latin typeface="Trebuchet MS" panose="020B0603020202020204" pitchFamily="34" charset="0"/>
              </a:rPr>
              <a:t>transformation</a:t>
            </a:r>
            <a:endParaRPr lang="it-IT" sz="1700" b="1" dirty="0" smtClean="0">
              <a:latin typeface="Trebuchet MS" panose="020B0603020202020204" pitchFamily="34" charset="0"/>
            </a:endParaRPr>
          </a:p>
          <a:p>
            <a:pPr marL="285750" indent="-285750">
              <a:lnSpc>
                <a:spcPct val="120000"/>
              </a:lnSpc>
              <a:spcAft>
                <a:spcPts val="600"/>
              </a:spcAft>
              <a:buFont typeface="Arial" panose="020B0604020202020204" pitchFamily="34" charset="0"/>
              <a:buChar char="•"/>
            </a:pPr>
            <a:endParaRPr lang="it-IT" sz="1700" dirty="0">
              <a:latin typeface="Trebuchet MS" panose="020B0603020202020204" pitchFamily="34" charset="0"/>
            </a:endParaRPr>
          </a:p>
        </p:txBody>
      </p:sp>
    </p:spTree>
    <p:extLst>
      <p:ext uri="{BB962C8B-B14F-4D97-AF65-F5344CB8AC3E}">
        <p14:creationId xmlns:p14="http://schemas.microsoft.com/office/powerpoint/2010/main" val="3681012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E0C751B5-631A-9242-B635-C18491BE6C62}" type="slidenum">
              <a:rPr lang="it-IT" smtClean="0"/>
              <a:t>5</a:t>
            </a:fld>
            <a:endParaRPr lang="it-IT"/>
          </a:p>
        </p:txBody>
      </p:sp>
      <p:sp>
        <p:nvSpPr>
          <p:cNvPr id="6" name="Rettangolo 5"/>
          <p:cNvSpPr/>
          <p:nvPr/>
        </p:nvSpPr>
        <p:spPr>
          <a:xfrm>
            <a:off x="514351" y="359478"/>
            <a:ext cx="8172449" cy="1421928"/>
          </a:xfrm>
          <a:prstGeom prst="rect">
            <a:avLst/>
          </a:prstGeom>
          <a:solidFill>
            <a:schemeClr val="accent3">
              <a:lumMod val="20000"/>
              <a:lumOff val="80000"/>
            </a:schemeClr>
          </a:solidFill>
        </p:spPr>
        <p:txBody>
          <a:bodyPr wrap="square">
            <a:spAutoFit/>
          </a:bodyPr>
          <a:lstStyle/>
          <a:p>
            <a:pPr algn="just">
              <a:lnSpc>
                <a:spcPct val="120000"/>
              </a:lnSpc>
              <a:spcAft>
                <a:spcPts val="600"/>
              </a:spcAft>
            </a:pPr>
            <a:r>
              <a:rPr lang="it-IT" dirty="0" smtClean="0">
                <a:latin typeface="Trebuchet MS" panose="020B0603020202020204" pitchFamily="34" charset="0"/>
              </a:rPr>
              <a:t>PROFILING ENTERPRISE DIGITALIZATION ON THE BASIS OF 7 INDICATORS COMING FROM </a:t>
            </a:r>
            <a:r>
              <a:rPr lang="en-US" b="1" dirty="0">
                <a:latin typeface="Trebuchet MS" panose="020B0603020202020204" pitchFamily="34" charset="0"/>
                <a:sym typeface="Symbol"/>
              </a:rPr>
              <a:t>Classification of companies by degree of digitalization</a:t>
            </a:r>
            <a:r>
              <a:rPr lang="en-US" dirty="0">
                <a:latin typeface="Trebuchet MS" panose="020B0603020202020204" pitchFamily="34" charset="0"/>
                <a:sym typeface="Symbol"/>
              </a:rPr>
              <a:t>: latent class clustering on 7 indicators about firms’ investment in ICT in 2014-2016</a:t>
            </a:r>
            <a:r>
              <a:rPr lang="en-US" dirty="0" smtClean="0">
                <a:latin typeface="Trebuchet MS" panose="020B0603020202020204" pitchFamily="34" charset="0"/>
                <a:sym typeface="Symbol"/>
              </a:rPr>
              <a:t>:</a:t>
            </a:r>
            <a:endParaRPr lang="it-IT" dirty="0">
              <a:latin typeface="Trebuchet MS" panose="020B0603020202020204" pitchFamily="34" charset="0"/>
            </a:endParaRPr>
          </a:p>
        </p:txBody>
      </p:sp>
      <p:sp>
        <p:nvSpPr>
          <p:cNvPr id="9" name="Rettangolo 8"/>
          <p:cNvSpPr/>
          <p:nvPr/>
        </p:nvSpPr>
        <p:spPr>
          <a:xfrm>
            <a:off x="2493760" y="-10493"/>
            <a:ext cx="3561488" cy="446276"/>
          </a:xfrm>
          <a:prstGeom prst="rect">
            <a:avLst/>
          </a:prstGeom>
        </p:spPr>
        <p:txBody>
          <a:bodyPr wrap="none">
            <a:spAutoFit/>
          </a:bodyPr>
          <a:lstStyle/>
          <a:p>
            <a:pPr algn="ctr">
              <a:spcAft>
                <a:spcPts val="600"/>
              </a:spcAft>
            </a:pPr>
            <a:r>
              <a:rPr lang="en-GB" sz="2300" b="1" dirty="0" smtClean="0">
                <a:solidFill>
                  <a:schemeClr val="bg1"/>
                </a:solidFill>
              </a:rPr>
              <a:t>FIRMS’ DIGITALIZATION</a:t>
            </a:r>
            <a:endParaRPr lang="it-IT" sz="2300" dirty="0">
              <a:solidFill>
                <a:schemeClr val="bg1"/>
              </a:solidFill>
            </a:endParaRPr>
          </a:p>
        </p:txBody>
      </p:sp>
      <p:sp>
        <p:nvSpPr>
          <p:cNvPr id="2" name="Rettangolo 1"/>
          <p:cNvSpPr/>
          <p:nvPr/>
        </p:nvSpPr>
        <p:spPr>
          <a:xfrm>
            <a:off x="340658" y="692646"/>
            <a:ext cx="8695765" cy="377796"/>
          </a:xfrm>
          <a:prstGeom prst="rect">
            <a:avLst/>
          </a:prstGeom>
        </p:spPr>
        <p:txBody>
          <a:bodyPr wrap="square">
            <a:spAutoFit/>
          </a:bodyPr>
          <a:lstStyle/>
          <a:p>
            <a:pPr marL="474663" lvl="2">
              <a:lnSpc>
                <a:spcPct val="120000"/>
              </a:lnSpc>
              <a:spcAft>
                <a:spcPts val="1500"/>
              </a:spcAft>
            </a:pPr>
            <a:endParaRPr lang="it-IT" sz="1700" u="sng" dirty="0">
              <a:latin typeface="Trebuchet MS" panose="020B0603020202020204" pitchFamily="34" charset="0"/>
            </a:endParaRPr>
          </a:p>
        </p:txBody>
      </p:sp>
      <p:sp>
        <p:nvSpPr>
          <p:cNvPr id="3" name="Rettangolo 2"/>
          <p:cNvSpPr/>
          <p:nvPr/>
        </p:nvSpPr>
        <p:spPr>
          <a:xfrm>
            <a:off x="514351" y="2959649"/>
            <a:ext cx="8064136" cy="3277820"/>
          </a:xfrm>
          <a:prstGeom prst="rect">
            <a:avLst/>
          </a:prstGeom>
        </p:spPr>
        <p:txBody>
          <a:bodyPr wrap="square">
            <a:spAutoFit/>
          </a:bodyPr>
          <a:lstStyle/>
          <a:p>
            <a:r>
              <a:rPr lang="en-GB" sz="1600" b="1" dirty="0"/>
              <a:t>Digital Intensity </a:t>
            </a:r>
            <a:r>
              <a:rPr lang="en-GB" sz="1600" b="1" dirty="0" smtClean="0"/>
              <a:t>Index (Eurostat’ definition) giving </a:t>
            </a:r>
            <a:r>
              <a:rPr lang="en-GB" sz="1600" b="1" u="sng" dirty="0"/>
              <a:t>one point</a:t>
            </a:r>
            <a:r>
              <a:rPr lang="en-GB" sz="1600" b="1" dirty="0"/>
              <a:t> for each of the following 12 conditions, </a:t>
            </a:r>
            <a:r>
              <a:rPr lang="en-GB" sz="1600" b="1" u="sng" dirty="0"/>
              <a:t>if </a:t>
            </a:r>
            <a:r>
              <a:rPr lang="en-GB" sz="1600" b="1" u="sng" dirty="0" smtClean="0"/>
              <a:t>true:</a:t>
            </a:r>
          </a:p>
          <a:p>
            <a:pPr marL="342900" lvl="0" indent="-342900">
              <a:buFont typeface="+mj-lt"/>
              <a:buAutoNum type="arabicPeriod"/>
            </a:pPr>
            <a:r>
              <a:rPr lang="en-GB" sz="1100" dirty="0"/>
              <a:t>Enterprises where more than  50% of the persons employed used </a:t>
            </a:r>
            <a:r>
              <a:rPr lang="en-GB" sz="1100" dirty="0" smtClean="0"/>
              <a:t>computers accessing to the  Internet </a:t>
            </a:r>
          </a:p>
          <a:p>
            <a:pPr marL="342900" lvl="0" indent="-342900">
              <a:buFont typeface="+mj-lt"/>
              <a:buAutoNum type="arabicPeriod"/>
            </a:pPr>
            <a:r>
              <a:rPr lang="en-GB" sz="1100" dirty="0" smtClean="0"/>
              <a:t>Employ </a:t>
            </a:r>
            <a:r>
              <a:rPr lang="en-GB" sz="1100" dirty="0"/>
              <a:t>ICT specialists</a:t>
            </a:r>
            <a:endParaRPr lang="it-IT" sz="1100" dirty="0"/>
          </a:p>
          <a:p>
            <a:pPr marL="342900" lvl="0" indent="-342900">
              <a:buFont typeface="+mj-lt"/>
              <a:buAutoNum type="arabicPeriod"/>
            </a:pPr>
            <a:r>
              <a:rPr lang="en-GB" sz="1100" dirty="0"/>
              <a:t>The maximum contracted download speed of the fastest internet connection is at least 30 Mb/s</a:t>
            </a:r>
            <a:endParaRPr lang="it-IT" sz="1100" dirty="0"/>
          </a:p>
          <a:p>
            <a:pPr marL="342900" lvl="0" indent="-342900">
              <a:buFont typeface="+mj-lt"/>
              <a:buAutoNum type="arabicPeriod"/>
            </a:pPr>
            <a:r>
              <a:rPr lang="en-GB" sz="1100" dirty="0"/>
              <a:t>Provide more than 20% of </a:t>
            </a:r>
            <a:r>
              <a:rPr lang="en-GB" sz="1100" dirty="0" err="1" smtClean="0"/>
              <a:t>pers</a:t>
            </a:r>
            <a:r>
              <a:rPr lang="en-GB" sz="1100" dirty="0" smtClean="0"/>
              <a:t> </a:t>
            </a:r>
            <a:r>
              <a:rPr lang="en-GB" sz="1100" dirty="0"/>
              <a:t>employed </a:t>
            </a:r>
            <a:r>
              <a:rPr lang="en-GB" sz="1100" dirty="0" smtClean="0"/>
              <a:t>with </a:t>
            </a:r>
            <a:r>
              <a:rPr lang="en-GB" sz="1100" dirty="0"/>
              <a:t>a portable device that allows a mobile </a:t>
            </a:r>
            <a:r>
              <a:rPr lang="en-GB" sz="1100" dirty="0" smtClean="0"/>
              <a:t>connection</a:t>
            </a:r>
            <a:endParaRPr lang="it-IT" sz="1100" dirty="0"/>
          </a:p>
          <a:p>
            <a:pPr marL="342900" lvl="0" indent="-342900">
              <a:buFont typeface="+mj-lt"/>
              <a:buAutoNum type="arabicPeriod"/>
            </a:pPr>
            <a:r>
              <a:rPr lang="en-GB" sz="1100" dirty="0"/>
              <a:t>Have a website </a:t>
            </a:r>
            <a:endParaRPr lang="it-IT" sz="1100" dirty="0"/>
          </a:p>
          <a:p>
            <a:pPr marL="342900" lvl="0" indent="-342900">
              <a:buFont typeface="+mj-lt"/>
              <a:buAutoNum type="arabicPeriod"/>
            </a:pPr>
            <a:r>
              <a:rPr lang="en-GB" sz="1100" dirty="0"/>
              <a:t>Website has at least one of : </a:t>
            </a:r>
            <a:r>
              <a:rPr lang="en-US" sz="1100" dirty="0" smtClean="0"/>
              <a:t>description </a:t>
            </a:r>
            <a:r>
              <a:rPr lang="en-US" sz="1100" dirty="0"/>
              <a:t>of goods or services/price lists, order tracking, possibilities for visitors to </a:t>
            </a:r>
            <a:r>
              <a:rPr lang="en-US" sz="1100" dirty="0" err="1"/>
              <a:t>customise</a:t>
            </a:r>
            <a:r>
              <a:rPr lang="en-US" sz="1100" dirty="0"/>
              <a:t> or design the products, </a:t>
            </a:r>
            <a:r>
              <a:rPr lang="en-US" sz="1100" dirty="0" err="1"/>
              <a:t>personalised</a:t>
            </a:r>
            <a:r>
              <a:rPr lang="en-US" sz="1100" dirty="0"/>
              <a:t> content in the website for regular/repeated </a:t>
            </a:r>
            <a:r>
              <a:rPr lang="en-US" sz="1100" dirty="0" smtClean="0"/>
              <a:t>visitors</a:t>
            </a:r>
          </a:p>
          <a:p>
            <a:pPr marL="342900" lvl="0" indent="-342900">
              <a:buFont typeface="+mj-lt"/>
              <a:buAutoNum type="arabicPeriod"/>
            </a:pPr>
            <a:r>
              <a:rPr lang="en-GB" sz="1100" dirty="0" smtClean="0"/>
              <a:t>Use </a:t>
            </a:r>
            <a:r>
              <a:rPr lang="en-GB" sz="1100" dirty="0"/>
              <a:t>any social media</a:t>
            </a:r>
            <a:endParaRPr lang="it-IT" sz="1100" dirty="0"/>
          </a:p>
          <a:p>
            <a:pPr marL="342900" lvl="0" indent="-342900">
              <a:buFont typeface="+mj-lt"/>
              <a:buAutoNum type="arabicPeriod"/>
            </a:pPr>
            <a:r>
              <a:rPr lang="en-GB" sz="1100" dirty="0"/>
              <a:t>Have ERP software package to share information between different functional areas</a:t>
            </a:r>
            <a:endParaRPr lang="it-IT" sz="1100" dirty="0"/>
          </a:p>
          <a:p>
            <a:pPr marL="342900" lvl="0" indent="-342900">
              <a:buFont typeface="+mj-lt"/>
              <a:buAutoNum type="arabicPeriod"/>
            </a:pPr>
            <a:r>
              <a:rPr lang="en-GB" sz="1100" dirty="0"/>
              <a:t>Have CRM</a:t>
            </a:r>
            <a:endParaRPr lang="it-IT" sz="1100" dirty="0"/>
          </a:p>
          <a:p>
            <a:pPr marL="342900" lvl="0" indent="-342900">
              <a:buFont typeface="+mj-lt"/>
              <a:buAutoNum type="arabicPeriod"/>
            </a:pPr>
            <a:r>
              <a:rPr lang="en-GB" sz="1100" dirty="0"/>
              <a:t>Share supply chain management information electronically with suppliers or customers</a:t>
            </a:r>
            <a:endParaRPr lang="it-IT" sz="1100" dirty="0"/>
          </a:p>
          <a:p>
            <a:pPr marL="342900" lvl="0" indent="-342900">
              <a:buFont typeface="+mj-lt"/>
              <a:buAutoNum type="arabicPeriod"/>
            </a:pPr>
            <a:r>
              <a:rPr lang="en-GB" sz="1100" dirty="0"/>
              <a:t>Used any computer networks for sales (at least 1</a:t>
            </a:r>
            <a:r>
              <a:rPr lang="en-GB" sz="1100" dirty="0" smtClean="0"/>
              <a:t>%)</a:t>
            </a:r>
          </a:p>
          <a:p>
            <a:pPr marL="342900" lvl="0" indent="-342900">
              <a:buFont typeface="+mj-lt"/>
              <a:buAutoNum type="arabicPeriod"/>
            </a:pPr>
            <a:r>
              <a:rPr lang="en-GB" sz="1100" dirty="0" smtClean="0"/>
              <a:t>Enterprises </a:t>
            </a:r>
            <a:r>
              <a:rPr lang="en-GB" sz="1100" dirty="0"/>
              <a:t>where web sales are more than 1% of the total turnover and B2C web sales more than 10% of the web sales</a:t>
            </a:r>
            <a:endParaRPr lang="it-IT" sz="1100" dirty="0"/>
          </a:p>
          <a:p>
            <a:pPr algn="ctr"/>
            <a:r>
              <a:rPr lang="en-GB" sz="1600" dirty="0" smtClean="0"/>
              <a:t> It is identified </a:t>
            </a:r>
            <a:r>
              <a:rPr lang="en-GB" sz="1600" b="1" dirty="0" smtClean="0">
                <a:solidFill>
                  <a:srgbClr val="FF0000"/>
                </a:solidFill>
              </a:rPr>
              <a:t>4 measures </a:t>
            </a:r>
            <a:r>
              <a:rPr lang="en-GB" sz="1600" dirty="0" smtClean="0"/>
              <a:t>of digital </a:t>
            </a:r>
            <a:r>
              <a:rPr lang="en-GB" sz="1600" dirty="0"/>
              <a:t>intensity </a:t>
            </a:r>
            <a:r>
              <a:rPr lang="en-GB" sz="1600" dirty="0" smtClean="0"/>
              <a:t>index:</a:t>
            </a:r>
          </a:p>
          <a:p>
            <a:pPr algn="ctr"/>
            <a:r>
              <a:rPr lang="en-GB" sz="1600" dirty="0" smtClean="0"/>
              <a:t>very low (0-3),  low (4-6),  high (7-9), very high (10-12)</a:t>
            </a:r>
            <a:endParaRPr lang="en-GB" sz="1600" u="sng" dirty="0" smtClean="0"/>
          </a:p>
        </p:txBody>
      </p:sp>
      <p:sp>
        <p:nvSpPr>
          <p:cNvPr id="11" name="Rettangolo 10"/>
          <p:cNvSpPr/>
          <p:nvPr/>
        </p:nvSpPr>
        <p:spPr>
          <a:xfrm>
            <a:off x="568507" y="1882431"/>
            <a:ext cx="8064136" cy="1077218"/>
          </a:xfrm>
          <a:prstGeom prst="rect">
            <a:avLst/>
          </a:prstGeom>
        </p:spPr>
        <p:txBody>
          <a:bodyPr wrap="square">
            <a:spAutoFit/>
          </a:bodyPr>
          <a:lstStyle/>
          <a:p>
            <a:r>
              <a:rPr lang="en-GB" sz="1600" b="1" dirty="0" smtClean="0"/>
              <a:t>Technological investment in 2014-2016 in </a:t>
            </a:r>
            <a:r>
              <a:rPr lang="en-GB" sz="1600" b="1" dirty="0" smtClean="0">
                <a:solidFill>
                  <a:srgbClr val="FF0000"/>
                </a:solidFill>
              </a:rPr>
              <a:t>3 areas</a:t>
            </a:r>
            <a:r>
              <a:rPr lang="en-GB" sz="1600" b="1" dirty="0" smtClean="0"/>
              <a:t>:</a:t>
            </a:r>
          </a:p>
          <a:p>
            <a:pPr marL="285750" indent="-285750">
              <a:buFont typeface="Arial" panose="020B0604020202020204" pitchFamily="34" charset="0"/>
              <a:buChar char="•"/>
            </a:pPr>
            <a:r>
              <a:rPr lang="en-GB" sz="1600" dirty="0" smtClean="0"/>
              <a:t>Web app, cloud computing, big data</a:t>
            </a:r>
          </a:p>
          <a:p>
            <a:pPr marL="285750" indent="-285750">
              <a:buFont typeface="Arial" panose="020B0604020202020204" pitchFamily="34" charset="0"/>
              <a:buChar char="•"/>
            </a:pPr>
            <a:r>
              <a:rPr lang="en-GB" sz="1600" dirty="0" smtClean="0"/>
              <a:t>Web sales, social media</a:t>
            </a:r>
          </a:p>
          <a:p>
            <a:pPr marL="285750" indent="-285750">
              <a:buFont typeface="Arial" panose="020B0604020202020204" pitchFamily="34" charset="0"/>
              <a:buChar char="•"/>
            </a:pPr>
            <a:r>
              <a:rPr lang="en-GB" sz="1600" dirty="0" smtClean="0"/>
              <a:t>Industry 4.0</a:t>
            </a:r>
            <a:r>
              <a:rPr lang="en-GB" sz="1600" i="1" dirty="0" smtClean="0"/>
              <a:t> (3d printers,  robotics, </a:t>
            </a:r>
            <a:r>
              <a:rPr lang="en-GB" sz="1600" i="1" dirty="0" err="1" smtClean="0"/>
              <a:t>Iot</a:t>
            </a:r>
            <a:r>
              <a:rPr lang="en-GB" sz="1600" i="1" dirty="0" smtClean="0"/>
              <a:t>, VR, AR)</a:t>
            </a:r>
          </a:p>
        </p:txBody>
      </p:sp>
    </p:spTree>
    <p:extLst>
      <p:ext uri="{BB962C8B-B14F-4D97-AF65-F5344CB8AC3E}">
        <p14:creationId xmlns:p14="http://schemas.microsoft.com/office/powerpoint/2010/main" val="23177413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20" y="3579697"/>
            <a:ext cx="4323525" cy="25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6487" y="3579698"/>
            <a:ext cx="3942575" cy="25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ttangolo 5"/>
          <p:cNvSpPr/>
          <p:nvPr/>
        </p:nvSpPr>
        <p:spPr>
          <a:xfrm>
            <a:off x="282973" y="412227"/>
            <a:ext cx="8534399" cy="2788456"/>
          </a:xfrm>
          <a:prstGeom prst="rect">
            <a:avLst/>
          </a:prstGeom>
        </p:spPr>
        <p:txBody>
          <a:bodyPr wrap="square">
            <a:spAutoFit/>
          </a:bodyPr>
          <a:lstStyle/>
          <a:p>
            <a:pPr marL="374650" lvl="1" indent="-285750">
              <a:lnSpc>
                <a:spcPct val="120000"/>
              </a:lnSpc>
              <a:spcAft>
                <a:spcPts val="600"/>
              </a:spcAft>
              <a:buFont typeface="Symbol" pitchFamily="18" charset="2"/>
              <a:buChar char="Þ"/>
            </a:pPr>
            <a:r>
              <a:rPr lang="en-US" sz="1600" b="1" dirty="0">
                <a:solidFill>
                  <a:srgbClr val="C00000"/>
                </a:solidFill>
                <a:latin typeface="Trebuchet MS" panose="020B0603020202020204" pitchFamily="34" charset="0"/>
                <a:sym typeface="Symbol"/>
              </a:rPr>
              <a:t>3 </a:t>
            </a:r>
            <a:r>
              <a:rPr lang="en-US" sz="1600" b="1" dirty="0" smtClean="0">
                <a:solidFill>
                  <a:srgbClr val="C00000"/>
                </a:solidFill>
                <a:latin typeface="Trebuchet MS" panose="020B0603020202020204" pitchFamily="34" charset="0"/>
                <a:sym typeface="Symbol"/>
              </a:rPr>
              <a:t>classes of digitalization: </a:t>
            </a:r>
            <a:r>
              <a:rPr lang="en-US" sz="1600" b="1" dirty="0">
                <a:solidFill>
                  <a:srgbClr val="C00000"/>
                </a:solidFill>
                <a:latin typeface="Trebuchet MS" panose="020B0603020202020204" pitchFamily="34" charset="0"/>
                <a:sym typeface="Symbol"/>
              </a:rPr>
              <a:t>“Low</a:t>
            </a:r>
            <a:r>
              <a:rPr lang="en-US" sz="1600" b="1" dirty="0" smtClean="0">
                <a:solidFill>
                  <a:srgbClr val="C00000"/>
                </a:solidFill>
                <a:latin typeface="Trebuchet MS" panose="020B0603020202020204" pitchFamily="34" charset="0"/>
                <a:sym typeface="Symbol"/>
              </a:rPr>
              <a:t>”, </a:t>
            </a:r>
            <a:r>
              <a:rPr lang="en-US" sz="1600" b="1" dirty="0">
                <a:solidFill>
                  <a:srgbClr val="C00000"/>
                </a:solidFill>
                <a:latin typeface="Trebuchet MS" panose="020B0603020202020204" pitchFamily="34" charset="0"/>
                <a:sym typeface="Symbol"/>
              </a:rPr>
              <a:t>“Medium</a:t>
            </a:r>
            <a:r>
              <a:rPr lang="en-US" sz="1600" b="1" dirty="0" smtClean="0">
                <a:solidFill>
                  <a:srgbClr val="C00000"/>
                </a:solidFill>
                <a:latin typeface="Trebuchet MS" panose="020B0603020202020204" pitchFamily="34" charset="0"/>
                <a:sym typeface="Symbol"/>
              </a:rPr>
              <a:t>”, “High” </a:t>
            </a:r>
            <a:endParaRPr lang="en-US" sz="1600" b="1" dirty="0">
              <a:solidFill>
                <a:srgbClr val="C00000"/>
              </a:solidFill>
              <a:latin typeface="Trebuchet MS" panose="020B0603020202020204" pitchFamily="34" charset="0"/>
              <a:sym typeface="Symbol"/>
            </a:endParaRPr>
          </a:p>
          <a:p>
            <a:pPr marL="360363" lvl="1" indent="-342900">
              <a:lnSpc>
                <a:spcPct val="120000"/>
              </a:lnSpc>
              <a:spcAft>
                <a:spcPts val="600"/>
              </a:spcAft>
              <a:buFont typeface="Arial" panose="020B0604020202020204" pitchFamily="34" charset="0"/>
              <a:buChar char="•"/>
            </a:pPr>
            <a:r>
              <a:rPr lang="en-US" sz="1500" b="1" dirty="0" smtClean="0">
                <a:latin typeface="Trebuchet MS" panose="020B0603020202020204" pitchFamily="34" charset="0"/>
                <a:sym typeface="Symbol"/>
              </a:rPr>
              <a:t>Low digitalization </a:t>
            </a:r>
          </a:p>
          <a:p>
            <a:pPr marL="817563" lvl="2" indent="-342900">
              <a:lnSpc>
                <a:spcPct val="120000"/>
              </a:lnSpc>
              <a:spcAft>
                <a:spcPts val="600"/>
              </a:spcAft>
              <a:buFont typeface="Wingdings" panose="05000000000000000000" pitchFamily="2" charset="2"/>
              <a:buChar char="ü"/>
            </a:pPr>
            <a:r>
              <a:rPr lang="en-US" sz="1500" dirty="0" smtClean="0">
                <a:latin typeface="Trebuchet MS" panose="020B0603020202020204" pitchFamily="34" charset="0"/>
                <a:sym typeface="Symbol"/>
              </a:rPr>
              <a:t>63</a:t>
            </a:r>
            <a:r>
              <a:rPr lang="en-US" sz="1500" dirty="0">
                <a:latin typeface="Trebuchet MS" panose="020B0603020202020204" pitchFamily="34" charset="0"/>
                <a:sym typeface="Symbol"/>
              </a:rPr>
              <a:t>% of </a:t>
            </a:r>
            <a:r>
              <a:rPr lang="en-US" sz="1500" dirty="0" smtClean="0">
                <a:latin typeface="Trebuchet MS" panose="020B0603020202020204" pitchFamily="34" charset="0"/>
                <a:sym typeface="Symbol"/>
              </a:rPr>
              <a:t>total firms (65.9</a:t>
            </a:r>
            <a:r>
              <a:rPr lang="en-US" sz="1500" dirty="0">
                <a:latin typeface="Trebuchet MS" panose="020B0603020202020204" pitchFamily="34" charset="0"/>
                <a:sym typeface="Symbol"/>
              </a:rPr>
              <a:t>% of small firms; 24% of large ones</a:t>
            </a:r>
            <a:r>
              <a:rPr lang="en-US" sz="1500" dirty="0" smtClean="0">
                <a:latin typeface="Trebuchet MS" panose="020B0603020202020204" pitchFamily="34" charset="0"/>
                <a:sym typeface="Symbol"/>
              </a:rPr>
              <a:t>)</a:t>
            </a:r>
          </a:p>
          <a:p>
            <a:pPr marL="817563" lvl="2" indent="-342900">
              <a:lnSpc>
                <a:spcPct val="120000"/>
              </a:lnSpc>
              <a:spcAft>
                <a:spcPts val="600"/>
              </a:spcAft>
              <a:buFont typeface="Wingdings" panose="05000000000000000000" pitchFamily="2" charset="2"/>
              <a:buChar char="ü"/>
            </a:pPr>
            <a:r>
              <a:rPr lang="en-US" sz="1500" dirty="0" smtClean="0">
                <a:latin typeface="Trebuchet MS" panose="020B0603020202020204" pitchFamily="34" charset="0"/>
                <a:sym typeface="Symbol"/>
              </a:rPr>
              <a:t>More frequent in </a:t>
            </a:r>
            <a:r>
              <a:rPr lang="en-US" sz="1500" u="sng" dirty="0" smtClean="0">
                <a:latin typeface="Trebuchet MS" panose="020B0603020202020204" pitchFamily="34" charset="0"/>
                <a:sym typeface="Symbol"/>
              </a:rPr>
              <a:t>traditional manufacturing </a:t>
            </a:r>
            <a:r>
              <a:rPr lang="en-US" sz="1500" dirty="0" smtClean="0">
                <a:latin typeface="Trebuchet MS" panose="020B0603020202020204" pitchFamily="34" charset="0"/>
                <a:sym typeface="Symbol"/>
              </a:rPr>
              <a:t>(Food, Textiles, Leather, Wood), Construction (78%), and in less knowledge-intensive services (e.g. rental, food services)</a:t>
            </a:r>
          </a:p>
          <a:p>
            <a:pPr marL="360363" lvl="1" indent="-342900">
              <a:lnSpc>
                <a:spcPct val="120000"/>
              </a:lnSpc>
              <a:spcAft>
                <a:spcPts val="600"/>
              </a:spcAft>
              <a:buFont typeface="Arial" panose="020B0604020202020204" pitchFamily="34" charset="0"/>
              <a:buChar char="•"/>
            </a:pPr>
            <a:r>
              <a:rPr lang="en-US" sz="1500" b="1" dirty="0" smtClean="0">
                <a:latin typeface="Trebuchet MS" panose="020B0603020202020204" pitchFamily="34" charset="0"/>
                <a:sym typeface="Symbol"/>
              </a:rPr>
              <a:t>High digitalization</a:t>
            </a:r>
            <a:r>
              <a:rPr lang="en-US" sz="1500" dirty="0" smtClean="0">
                <a:latin typeface="Trebuchet MS" panose="020B0603020202020204" pitchFamily="34" charset="0"/>
                <a:sym typeface="Symbol"/>
              </a:rPr>
              <a:t>:</a:t>
            </a:r>
          </a:p>
          <a:p>
            <a:pPr marL="817563" lvl="2" indent="-342900">
              <a:lnSpc>
                <a:spcPct val="120000"/>
              </a:lnSpc>
              <a:spcAft>
                <a:spcPts val="600"/>
              </a:spcAft>
              <a:buFont typeface="Wingdings" panose="05000000000000000000" pitchFamily="2" charset="2"/>
              <a:buChar char="ü"/>
            </a:pPr>
            <a:r>
              <a:rPr lang="en-US" sz="1500" dirty="0" smtClean="0">
                <a:latin typeface="Trebuchet MS" panose="020B0603020202020204" pitchFamily="34" charset="0"/>
                <a:sym typeface="Symbol"/>
              </a:rPr>
              <a:t>5.3% of total firms (but 30.9% of large ones)</a:t>
            </a:r>
          </a:p>
          <a:p>
            <a:pPr marL="817563" lvl="2" indent="-342900">
              <a:lnSpc>
                <a:spcPct val="120000"/>
              </a:lnSpc>
              <a:spcAft>
                <a:spcPts val="600"/>
              </a:spcAft>
              <a:buFont typeface="Wingdings" panose="05000000000000000000" pitchFamily="2" charset="2"/>
              <a:buChar char="ü"/>
            </a:pPr>
            <a:r>
              <a:rPr lang="en-US" sz="1500" dirty="0" smtClean="0">
                <a:latin typeface="Trebuchet MS" panose="020B0603020202020204" pitchFamily="34" charset="0"/>
                <a:sym typeface="Symbol"/>
              </a:rPr>
              <a:t>More frequent in Publishing, </a:t>
            </a:r>
            <a:r>
              <a:rPr lang="en-US" sz="1500" dirty="0" err="1" smtClean="0">
                <a:latin typeface="Trebuchet MS" panose="020B0603020202020204" pitchFamily="34" charset="0"/>
                <a:sym typeface="Symbol"/>
              </a:rPr>
              <a:t>Tlc</a:t>
            </a:r>
            <a:r>
              <a:rPr lang="en-US" sz="1500" dirty="0" smtClean="0">
                <a:latin typeface="Trebuchet MS" panose="020B0603020202020204" pitchFamily="34" charset="0"/>
                <a:sym typeface="Symbol"/>
              </a:rPr>
              <a:t>, Computer programming  (but also Accommodation)</a:t>
            </a:r>
            <a:endParaRPr lang="en-US" sz="1500" dirty="0">
              <a:latin typeface="Trebuchet MS" panose="020B0603020202020204" pitchFamily="34" charset="0"/>
              <a:sym typeface="Symbol"/>
            </a:endParaRPr>
          </a:p>
        </p:txBody>
      </p:sp>
      <p:sp>
        <p:nvSpPr>
          <p:cNvPr id="8" name="Rettangolo 7"/>
          <p:cNvSpPr/>
          <p:nvPr/>
        </p:nvSpPr>
        <p:spPr>
          <a:xfrm>
            <a:off x="406530" y="3357006"/>
            <a:ext cx="8220635" cy="246221"/>
          </a:xfrm>
          <a:prstGeom prst="rect">
            <a:avLst/>
          </a:prstGeom>
        </p:spPr>
        <p:txBody>
          <a:bodyPr wrap="square">
            <a:spAutoFit/>
          </a:bodyPr>
          <a:lstStyle/>
          <a:p>
            <a:r>
              <a:rPr lang="it-IT" sz="1000" b="1" dirty="0" err="1" smtClean="0">
                <a:latin typeface="Trebuchet MS" panose="020B0603020202020204" pitchFamily="34" charset="0"/>
              </a:rPr>
              <a:t>Classes</a:t>
            </a:r>
            <a:r>
              <a:rPr lang="it-IT" sz="1000" b="1" dirty="0" smtClean="0">
                <a:latin typeface="Trebuchet MS" panose="020B0603020202020204" pitchFamily="34" charset="0"/>
              </a:rPr>
              <a:t> of </a:t>
            </a:r>
            <a:r>
              <a:rPr lang="it-IT" sz="1000" b="1" dirty="0" err="1" smtClean="0">
                <a:latin typeface="Trebuchet MS" panose="020B0603020202020204" pitchFamily="34" charset="0"/>
              </a:rPr>
              <a:t>digitalization</a:t>
            </a:r>
            <a:r>
              <a:rPr lang="it-IT" sz="1000" b="1" dirty="0" smtClean="0">
                <a:latin typeface="Trebuchet MS" panose="020B0603020202020204" pitchFamily="34" charset="0"/>
              </a:rPr>
              <a:t>, by </a:t>
            </a:r>
            <a:r>
              <a:rPr lang="it-IT" sz="1000" b="1" dirty="0" err="1" smtClean="0">
                <a:latin typeface="Trebuchet MS" panose="020B0603020202020204" pitchFamily="34" charset="0"/>
              </a:rPr>
              <a:t>size</a:t>
            </a:r>
            <a:r>
              <a:rPr lang="it-IT" sz="1000" b="1" dirty="0" smtClean="0">
                <a:latin typeface="Trebuchet MS" panose="020B0603020202020204" pitchFamily="34" charset="0"/>
              </a:rPr>
              <a:t> </a:t>
            </a:r>
            <a:r>
              <a:rPr lang="it-IT" sz="1000" b="1" dirty="0" err="1" smtClean="0">
                <a:latin typeface="Trebuchet MS" panose="020B0603020202020204" pitchFamily="34" charset="0"/>
              </a:rPr>
              <a:t>class</a:t>
            </a:r>
            <a:r>
              <a:rPr lang="it-IT" sz="1000" b="1" dirty="0" smtClean="0">
                <a:latin typeface="Trebuchet MS" panose="020B0603020202020204" pitchFamily="34" charset="0"/>
              </a:rPr>
              <a:t> and </a:t>
            </a:r>
            <a:r>
              <a:rPr lang="it-IT" sz="1000" b="1" dirty="0" err="1" smtClean="0">
                <a:latin typeface="Trebuchet MS" panose="020B0603020202020204" pitchFamily="34" charset="0"/>
              </a:rPr>
              <a:t>industry</a:t>
            </a:r>
            <a:r>
              <a:rPr lang="it-IT" sz="1000" b="1" dirty="0" smtClean="0">
                <a:latin typeface="Trebuchet MS" panose="020B0603020202020204" pitchFamily="34" charset="0"/>
              </a:rPr>
              <a:t> – 2017 (% of </a:t>
            </a:r>
            <a:r>
              <a:rPr lang="it-IT" sz="1000" b="1" dirty="0" err="1" smtClean="0">
                <a:latin typeface="Trebuchet MS" panose="020B0603020202020204" pitchFamily="34" charset="0"/>
              </a:rPr>
              <a:t>firms</a:t>
            </a:r>
            <a:r>
              <a:rPr lang="it-IT" sz="1000" b="1" dirty="0" smtClean="0">
                <a:latin typeface="Trebuchet MS" panose="020B0603020202020204" pitchFamily="34" charset="0"/>
              </a:rPr>
              <a:t>)</a:t>
            </a:r>
            <a:endParaRPr lang="it-IT" sz="1000" b="1" dirty="0">
              <a:latin typeface="Trebuchet MS" panose="020B0603020202020204" pitchFamily="34" charset="0"/>
            </a:endParaRPr>
          </a:p>
        </p:txBody>
      </p:sp>
      <p:sp>
        <p:nvSpPr>
          <p:cNvPr id="11" name="Rettangolo 10"/>
          <p:cNvSpPr/>
          <p:nvPr/>
        </p:nvSpPr>
        <p:spPr>
          <a:xfrm>
            <a:off x="3323228" y="5976587"/>
            <a:ext cx="2696572" cy="246221"/>
          </a:xfrm>
          <a:prstGeom prst="rect">
            <a:avLst/>
          </a:prstGeom>
        </p:spPr>
        <p:txBody>
          <a:bodyPr wrap="none">
            <a:spAutoFit/>
          </a:bodyPr>
          <a:lstStyle/>
          <a:p>
            <a:r>
              <a:rPr lang="en-US" sz="1000" i="1" dirty="0">
                <a:latin typeface="Trebuchet MS" panose="020B0603020202020204" pitchFamily="34" charset="0"/>
              </a:rPr>
              <a:t>Source: </a:t>
            </a:r>
            <a:r>
              <a:rPr lang="en-US" sz="1000" dirty="0" err="1" smtClean="0">
                <a:latin typeface="Trebuchet MS" panose="020B0603020202020204" pitchFamily="34" charset="0"/>
              </a:rPr>
              <a:t>Istat</a:t>
            </a:r>
            <a:r>
              <a:rPr lang="en-US" sz="1000" dirty="0" smtClean="0">
                <a:latin typeface="Trebuchet MS" panose="020B0603020202020204" pitchFamily="34" charset="0"/>
              </a:rPr>
              <a:t>, Competitiveness report, 2018</a:t>
            </a:r>
            <a:endParaRPr lang="it-IT" sz="1000" dirty="0"/>
          </a:p>
        </p:txBody>
      </p:sp>
      <p:sp>
        <p:nvSpPr>
          <p:cNvPr id="12" name="Rettangolo 11"/>
          <p:cNvSpPr/>
          <p:nvPr/>
        </p:nvSpPr>
        <p:spPr>
          <a:xfrm>
            <a:off x="2383250" y="-73592"/>
            <a:ext cx="3561488" cy="446276"/>
          </a:xfrm>
          <a:prstGeom prst="rect">
            <a:avLst/>
          </a:prstGeom>
        </p:spPr>
        <p:txBody>
          <a:bodyPr wrap="none">
            <a:spAutoFit/>
          </a:bodyPr>
          <a:lstStyle/>
          <a:p>
            <a:pPr>
              <a:spcAft>
                <a:spcPts val="600"/>
              </a:spcAft>
            </a:pPr>
            <a:r>
              <a:rPr lang="en-GB" sz="2300" b="1" dirty="0" smtClean="0">
                <a:solidFill>
                  <a:schemeClr val="bg1"/>
                </a:solidFill>
              </a:rPr>
              <a:t>FIRMS’ DIGITALIZATION</a:t>
            </a:r>
            <a:endParaRPr lang="it-IT" sz="2300" dirty="0">
              <a:solidFill>
                <a:schemeClr val="bg1"/>
              </a:solidFill>
            </a:endParaRPr>
          </a:p>
        </p:txBody>
      </p:sp>
    </p:spTree>
    <p:extLst>
      <p:ext uri="{BB962C8B-B14F-4D97-AF65-F5344CB8AC3E}">
        <p14:creationId xmlns:p14="http://schemas.microsoft.com/office/powerpoint/2010/main" val="3269022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0C751B5-631A-9242-B635-C18491BE6C62}" type="slidenum">
              <a:rPr lang="it-IT" smtClean="0"/>
              <a:t>7</a:t>
            </a:fld>
            <a:endParaRPr lang="it-IT"/>
          </a:p>
        </p:txBody>
      </p:sp>
      <p:pic>
        <p:nvPicPr>
          <p:cNvPr id="6" name="Segnaposto contenuto 5" descr="Macintosh HD:Users:stefano_desantis:Desktop:Schermata 2018-09-03 a 17.40.39.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34022" y="920350"/>
            <a:ext cx="6420811" cy="5219193"/>
          </a:xfrm>
          <a:prstGeom prst="rect">
            <a:avLst/>
          </a:prstGeom>
          <a:noFill/>
          <a:ln>
            <a:noFill/>
          </a:ln>
        </p:spPr>
      </p:pic>
      <p:sp>
        <p:nvSpPr>
          <p:cNvPr id="7" name="Rettangolo 6"/>
          <p:cNvSpPr/>
          <p:nvPr/>
        </p:nvSpPr>
        <p:spPr>
          <a:xfrm>
            <a:off x="770709" y="424432"/>
            <a:ext cx="7598228" cy="369332"/>
          </a:xfrm>
          <a:prstGeom prst="rect">
            <a:avLst/>
          </a:prstGeom>
        </p:spPr>
        <p:txBody>
          <a:bodyPr wrap="square">
            <a:spAutoFit/>
          </a:bodyPr>
          <a:lstStyle/>
          <a:p>
            <a:r>
              <a:rPr lang="it-IT" b="1" dirty="0" smtClean="0"/>
              <a:t>Digital </a:t>
            </a:r>
            <a:r>
              <a:rPr lang="it-IT" b="1" dirty="0" err="1" smtClean="0"/>
              <a:t>firm</a:t>
            </a:r>
            <a:r>
              <a:rPr lang="it-IT" b="1" dirty="0" smtClean="0"/>
              <a:t> </a:t>
            </a:r>
            <a:r>
              <a:rPr lang="it-IT" b="1" dirty="0" err="1" smtClean="0"/>
              <a:t>profiles</a:t>
            </a:r>
            <a:r>
              <a:rPr lang="it-IT" b="1" dirty="0" smtClean="0"/>
              <a:t> by </a:t>
            </a:r>
            <a:r>
              <a:rPr lang="it-IT" b="1" dirty="0" err="1" smtClean="0"/>
              <a:t>economic</a:t>
            </a:r>
            <a:r>
              <a:rPr lang="it-IT" b="1" dirty="0" smtClean="0"/>
              <a:t> </a:t>
            </a:r>
            <a:r>
              <a:rPr lang="it-IT" b="1" dirty="0" err="1" smtClean="0"/>
              <a:t>activities</a:t>
            </a:r>
            <a:r>
              <a:rPr lang="it-IT" b="1" dirty="0" smtClean="0"/>
              <a:t> – </a:t>
            </a:r>
            <a:r>
              <a:rPr lang="it-IT" b="1" dirty="0" err="1" smtClean="0"/>
              <a:t>Year</a:t>
            </a:r>
            <a:r>
              <a:rPr lang="it-IT" b="1" dirty="0" smtClean="0"/>
              <a:t> 2017 (% </a:t>
            </a:r>
            <a:r>
              <a:rPr lang="it-IT" b="1" dirty="0" err="1" smtClean="0"/>
              <a:t>ent</a:t>
            </a:r>
            <a:r>
              <a:rPr lang="it-IT" b="1" dirty="0" smtClean="0"/>
              <a:t>)</a:t>
            </a:r>
            <a:endParaRPr lang="it-IT" b="1" dirty="0"/>
          </a:p>
        </p:txBody>
      </p:sp>
      <p:sp>
        <p:nvSpPr>
          <p:cNvPr id="8" name="Rettangolo 7"/>
          <p:cNvSpPr/>
          <p:nvPr/>
        </p:nvSpPr>
        <p:spPr>
          <a:xfrm>
            <a:off x="2383250" y="-73592"/>
            <a:ext cx="3561488" cy="446276"/>
          </a:xfrm>
          <a:prstGeom prst="rect">
            <a:avLst/>
          </a:prstGeom>
        </p:spPr>
        <p:txBody>
          <a:bodyPr wrap="none">
            <a:spAutoFit/>
          </a:bodyPr>
          <a:lstStyle/>
          <a:p>
            <a:pPr>
              <a:spcAft>
                <a:spcPts val="600"/>
              </a:spcAft>
            </a:pPr>
            <a:r>
              <a:rPr lang="en-GB" sz="2300" b="1" dirty="0" smtClean="0">
                <a:solidFill>
                  <a:schemeClr val="bg1"/>
                </a:solidFill>
              </a:rPr>
              <a:t>FIRMS’ DIGITALIZATION</a:t>
            </a:r>
            <a:endParaRPr lang="it-IT" sz="2300" dirty="0">
              <a:solidFill>
                <a:schemeClr val="bg1"/>
              </a:solidFill>
            </a:endParaRPr>
          </a:p>
        </p:txBody>
      </p:sp>
    </p:spTree>
    <p:extLst>
      <p:ext uri="{BB962C8B-B14F-4D97-AF65-F5344CB8AC3E}">
        <p14:creationId xmlns:p14="http://schemas.microsoft.com/office/powerpoint/2010/main" val="1745785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0C751B5-631A-9242-B635-C18491BE6C62}" type="slidenum">
              <a:rPr lang="it-IT" smtClean="0"/>
              <a:t>8</a:t>
            </a:fld>
            <a:endParaRPr lang="it-IT"/>
          </a:p>
        </p:txBody>
      </p:sp>
      <p:sp>
        <p:nvSpPr>
          <p:cNvPr id="6" name="Rettangolo 5"/>
          <p:cNvSpPr/>
          <p:nvPr/>
        </p:nvSpPr>
        <p:spPr>
          <a:xfrm>
            <a:off x="514350" y="692646"/>
            <a:ext cx="8172449" cy="394660"/>
          </a:xfrm>
          <a:prstGeom prst="rect">
            <a:avLst/>
          </a:prstGeom>
        </p:spPr>
        <p:txBody>
          <a:bodyPr wrap="square">
            <a:spAutoFit/>
          </a:bodyPr>
          <a:lstStyle/>
          <a:p>
            <a:pPr marL="285750" indent="-285750">
              <a:lnSpc>
                <a:spcPct val="120000"/>
              </a:lnSpc>
              <a:spcAft>
                <a:spcPts val="600"/>
              </a:spcAft>
              <a:buFont typeface="Wingdings" panose="05000000000000000000" pitchFamily="2" charset="2"/>
              <a:buChar char="Ø"/>
            </a:pPr>
            <a:endParaRPr lang="it-IT" dirty="0">
              <a:latin typeface="Trebuchet MS" panose="020B0603020202020204" pitchFamily="34" charset="0"/>
            </a:endParaRPr>
          </a:p>
        </p:txBody>
      </p:sp>
      <p:sp>
        <p:nvSpPr>
          <p:cNvPr id="9" name="Rettangolo 8"/>
          <p:cNvSpPr/>
          <p:nvPr/>
        </p:nvSpPr>
        <p:spPr>
          <a:xfrm>
            <a:off x="2759530" y="-8709"/>
            <a:ext cx="3483711" cy="446276"/>
          </a:xfrm>
          <a:prstGeom prst="rect">
            <a:avLst/>
          </a:prstGeom>
        </p:spPr>
        <p:txBody>
          <a:bodyPr wrap="none">
            <a:spAutoFit/>
          </a:bodyPr>
          <a:lstStyle/>
          <a:p>
            <a:pPr>
              <a:spcAft>
                <a:spcPts val="600"/>
              </a:spcAft>
            </a:pPr>
            <a:r>
              <a:rPr lang="en-GB" sz="2300" b="1" dirty="0" smtClean="0">
                <a:solidFill>
                  <a:schemeClr val="bg1"/>
                </a:solidFill>
              </a:rPr>
              <a:t>CAPITAL ENDOWMENT</a:t>
            </a:r>
            <a:endParaRPr lang="it-IT" sz="2300" dirty="0">
              <a:solidFill>
                <a:schemeClr val="bg1"/>
              </a:solidFill>
            </a:endParaRPr>
          </a:p>
        </p:txBody>
      </p:sp>
      <p:sp>
        <p:nvSpPr>
          <p:cNvPr id="2" name="Rettangolo 1"/>
          <p:cNvSpPr/>
          <p:nvPr/>
        </p:nvSpPr>
        <p:spPr>
          <a:xfrm>
            <a:off x="340658" y="692646"/>
            <a:ext cx="8695765" cy="5927007"/>
          </a:xfrm>
          <a:prstGeom prst="rect">
            <a:avLst/>
          </a:prstGeom>
        </p:spPr>
        <p:txBody>
          <a:bodyPr wrap="square">
            <a:spAutoFit/>
          </a:bodyPr>
          <a:lstStyle/>
          <a:p>
            <a:pPr marL="17463" lvl="1">
              <a:lnSpc>
                <a:spcPct val="120000"/>
              </a:lnSpc>
              <a:spcAft>
                <a:spcPts val="1500"/>
              </a:spcAft>
            </a:pPr>
            <a:r>
              <a:rPr lang="en-US" sz="1700" dirty="0">
                <a:latin typeface="Trebuchet MS" panose="020B0603020202020204" pitchFamily="34" charset="0"/>
              </a:rPr>
              <a:t>The propensity to digital </a:t>
            </a:r>
            <a:r>
              <a:rPr lang="en-US" sz="1700" dirty="0" smtClean="0">
                <a:latin typeface="Trebuchet MS" panose="020B0603020202020204" pitchFamily="34" charset="0"/>
              </a:rPr>
              <a:t>transformation </a:t>
            </a:r>
            <a:r>
              <a:rPr lang="en-US" sz="1700" dirty="0">
                <a:latin typeface="Trebuchet MS" panose="020B0603020202020204" pitchFamily="34" charset="0"/>
              </a:rPr>
              <a:t>and </a:t>
            </a:r>
            <a:r>
              <a:rPr lang="en-US" sz="1700" dirty="0" smtClean="0">
                <a:latin typeface="Trebuchet MS" panose="020B0603020202020204" pitchFamily="34" charset="0"/>
              </a:rPr>
              <a:t>the permeability </a:t>
            </a:r>
            <a:r>
              <a:rPr lang="en-US" sz="1700" dirty="0">
                <a:latin typeface="Trebuchet MS" panose="020B0603020202020204" pitchFamily="34" charset="0"/>
              </a:rPr>
              <a:t>of the system to the impulses of Enterprise </a:t>
            </a:r>
            <a:r>
              <a:rPr lang="en-US" sz="1700" dirty="0" smtClean="0">
                <a:latin typeface="Trebuchet MS" panose="020B0603020202020204" pitchFamily="34" charset="0"/>
              </a:rPr>
              <a:t>4.0 strategy, </a:t>
            </a:r>
            <a:r>
              <a:rPr lang="en-US" sz="1700" dirty="0">
                <a:latin typeface="Trebuchet MS" panose="020B0603020202020204" pitchFamily="34" charset="0"/>
              </a:rPr>
              <a:t>can </a:t>
            </a:r>
            <a:r>
              <a:rPr lang="en-US" sz="1700" dirty="0" smtClean="0">
                <a:latin typeface="Trebuchet MS" panose="020B0603020202020204" pitchFamily="34" charset="0"/>
              </a:rPr>
              <a:t>be </a:t>
            </a:r>
            <a:r>
              <a:rPr lang="en-US" sz="1700" dirty="0">
                <a:latin typeface="Trebuchet MS" panose="020B0603020202020204" pitchFamily="34" charset="0"/>
              </a:rPr>
              <a:t>conditioned by the </a:t>
            </a:r>
            <a:r>
              <a:rPr lang="en-US" sz="1700" b="1" dirty="0">
                <a:solidFill>
                  <a:srgbClr val="C00000"/>
                </a:solidFill>
                <a:latin typeface="Trebuchet MS" panose="020B0603020202020204" pitchFamily="34" charset="0"/>
              </a:rPr>
              <a:t>availability of physical and human </a:t>
            </a:r>
            <a:r>
              <a:rPr lang="en-US" sz="1700" b="1" dirty="0" smtClean="0">
                <a:solidFill>
                  <a:srgbClr val="C00000"/>
                </a:solidFill>
                <a:latin typeface="Trebuchet MS" panose="020B0603020202020204" pitchFamily="34" charset="0"/>
              </a:rPr>
              <a:t>capital. </a:t>
            </a:r>
            <a:r>
              <a:rPr lang="it-IT" sz="1700" dirty="0" smtClean="0">
                <a:latin typeface="Trebuchet MS" panose="020B0603020202020204" pitchFamily="34" charset="0"/>
              </a:rPr>
              <a:t>The</a:t>
            </a:r>
            <a:r>
              <a:rPr lang="it-IT" sz="1700" b="1" dirty="0" smtClean="0">
                <a:latin typeface="Trebuchet MS" panose="020B0603020202020204" pitchFamily="34" charset="0"/>
              </a:rPr>
              <a:t> capital </a:t>
            </a:r>
            <a:r>
              <a:rPr lang="it-IT" sz="1700" b="1" dirty="0" err="1" smtClean="0">
                <a:latin typeface="Trebuchet MS" panose="020B0603020202020204" pitchFamily="34" charset="0"/>
              </a:rPr>
              <a:t>endowment</a:t>
            </a:r>
            <a:r>
              <a:rPr lang="it-IT" sz="1700" dirty="0" smtClean="0">
                <a:latin typeface="Trebuchet MS" panose="020B0603020202020204" pitchFamily="34" charset="0"/>
              </a:rPr>
              <a:t> of </a:t>
            </a:r>
            <a:r>
              <a:rPr lang="it-IT" sz="1700" dirty="0" err="1" smtClean="0">
                <a:latin typeface="Trebuchet MS" panose="020B0603020202020204" pitchFamily="34" charset="0"/>
              </a:rPr>
              <a:t>italian</a:t>
            </a:r>
            <a:r>
              <a:rPr lang="it-IT" sz="1700" dirty="0" smtClean="0">
                <a:latin typeface="Trebuchet MS" panose="020B0603020202020204" pitchFamily="34" charset="0"/>
              </a:rPr>
              <a:t> </a:t>
            </a:r>
            <a:r>
              <a:rPr lang="it-IT" sz="1700" dirty="0" err="1" smtClean="0">
                <a:latin typeface="Trebuchet MS" panose="020B0603020202020204" pitchFamily="34" charset="0"/>
              </a:rPr>
              <a:t>firms</a:t>
            </a:r>
            <a:r>
              <a:rPr lang="it-IT" sz="1700" dirty="0" smtClean="0">
                <a:latin typeface="Trebuchet MS" panose="020B0603020202020204" pitchFamily="34" charset="0"/>
              </a:rPr>
              <a:t>:</a:t>
            </a:r>
          </a:p>
          <a:p>
            <a:pPr marL="360363" lvl="1" indent="-342900">
              <a:lnSpc>
                <a:spcPct val="120000"/>
              </a:lnSpc>
              <a:spcAft>
                <a:spcPts val="1500"/>
              </a:spcAft>
              <a:buFont typeface="+mj-lt"/>
              <a:buAutoNum type="arabicPeriod"/>
            </a:pPr>
            <a:r>
              <a:rPr lang="it-IT" sz="1700" b="1" u="sng" dirty="0" err="1" smtClean="0">
                <a:latin typeface="Trebuchet MS" panose="020B0603020202020204" pitchFamily="34" charset="0"/>
              </a:rPr>
              <a:t>Physical</a:t>
            </a:r>
            <a:r>
              <a:rPr lang="it-IT" sz="1700" b="1" u="sng" dirty="0" smtClean="0">
                <a:latin typeface="Trebuchet MS" panose="020B0603020202020204" pitchFamily="34" charset="0"/>
              </a:rPr>
              <a:t> capital </a:t>
            </a:r>
            <a:r>
              <a:rPr lang="it-IT" sz="1700" dirty="0" smtClean="0">
                <a:latin typeface="Trebuchet MS" panose="020B0603020202020204" pitchFamily="34" charset="0"/>
                <a:cs typeface="Arial"/>
              </a:rPr>
              <a:t>→ </a:t>
            </a:r>
            <a:r>
              <a:rPr lang="it-IT" sz="1700" dirty="0" err="1" smtClean="0">
                <a:latin typeface="Trebuchet MS" panose="020B0603020202020204" pitchFamily="34" charset="0"/>
                <a:cs typeface="Arial"/>
              </a:rPr>
              <a:t>monetary</a:t>
            </a:r>
            <a:r>
              <a:rPr lang="it-IT" sz="1700" dirty="0" smtClean="0">
                <a:latin typeface="Trebuchet MS" panose="020B0603020202020204" pitchFamily="34" charset="0"/>
                <a:cs typeface="Arial"/>
              </a:rPr>
              <a:t> </a:t>
            </a:r>
            <a:r>
              <a:rPr lang="it-IT" sz="1700" dirty="0" err="1" smtClean="0">
                <a:latin typeface="Trebuchet MS" panose="020B0603020202020204" pitchFamily="34" charset="0"/>
                <a:cs typeface="Arial"/>
              </a:rPr>
              <a:t>value</a:t>
            </a:r>
            <a:r>
              <a:rPr lang="it-IT" sz="1700" dirty="0" smtClean="0">
                <a:latin typeface="Trebuchet MS" panose="020B0603020202020204" pitchFamily="34" charset="0"/>
                <a:cs typeface="Arial"/>
              </a:rPr>
              <a:t> </a:t>
            </a:r>
            <a:r>
              <a:rPr lang="it-IT" sz="1700" u="sng" dirty="0" smtClean="0">
                <a:latin typeface="Trebuchet MS" panose="020B0603020202020204" pitchFamily="34" charset="0"/>
                <a:cs typeface="Arial"/>
              </a:rPr>
              <a:t>of </a:t>
            </a:r>
            <a:r>
              <a:rPr lang="it-IT" sz="1700" u="sng" dirty="0" err="1" smtClean="0">
                <a:latin typeface="Trebuchet MS" panose="020B0603020202020204" pitchFamily="34" charset="0"/>
                <a:cs typeface="Arial"/>
              </a:rPr>
              <a:t>tangible</a:t>
            </a:r>
            <a:r>
              <a:rPr lang="it-IT" sz="1700" u="sng" dirty="0" smtClean="0">
                <a:latin typeface="Trebuchet MS" panose="020B0603020202020204" pitchFamily="34" charset="0"/>
                <a:cs typeface="Arial"/>
              </a:rPr>
              <a:t> and </a:t>
            </a:r>
            <a:r>
              <a:rPr lang="it-IT" sz="1700" u="sng" dirty="0" err="1" smtClean="0">
                <a:latin typeface="Trebuchet MS" panose="020B0603020202020204" pitchFamily="34" charset="0"/>
                <a:cs typeface="Arial"/>
              </a:rPr>
              <a:t>intangible</a:t>
            </a:r>
            <a:r>
              <a:rPr lang="it-IT" sz="1700" u="sng" dirty="0" smtClean="0">
                <a:latin typeface="Trebuchet MS" panose="020B0603020202020204" pitchFamily="34" charset="0"/>
                <a:cs typeface="Arial"/>
              </a:rPr>
              <a:t> </a:t>
            </a:r>
            <a:r>
              <a:rPr lang="it-IT" sz="1700" u="sng" dirty="0" err="1" smtClean="0">
                <a:latin typeface="Trebuchet MS" panose="020B0603020202020204" pitchFamily="34" charset="0"/>
                <a:cs typeface="Arial"/>
              </a:rPr>
              <a:t>fixed</a:t>
            </a:r>
            <a:r>
              <a:rPr lang="it-IT" sz="1700" u="sng" dirty="0" smtClean="0">
                <a:latin typeface="Trebuchet MS" panose="020B0603020202020204" pitchFamily="34" charset="0"/>
                <a:cs typeface="Arial"/>
              </a:rPr>
              <a:t> </a:t>
            </a:r>
            <a:r>
              <a:rPr lang="it-IT" sz="1700" u="sng" dirty="0" err="1" smtClean="0">
                <a:latin typeface="Trebuchet MS" panose="020B0603020202020204" pitchFamily="34" charset="0"/>
                <a:cs typeface="Arial"/>
              </a:rPr>
              <a:t>asset</a:t>
            </a:r>
            <a:r>
              <a:rPr lang="it-IT" sz="1700" u="sng" dirty="0" smtClean="0">
                <a:latin typeface="Trebuchet MS" panose="020B0603020202020204" pitchFamily="34" charset="0"/>
                <a:cs typeface="Arial"/>
              </a:rPr>
              <a:t> per </a:t>
            </a:r>
            <a:r>
              <a:rPr lang="it-IT" sz="1700" u="sng" dirty="0" err="1" smtClean="0">
                <a:latin typeface="Trebuchet MS" panose="020B0603020202020204" pitchFamily="34" charset="0"/>
                <a:cs typeface="Arial"/>
              </a:rPr>
              <a:t>person</a:t>
            </a:r>
            <a:r>
              <a:rPr lang="it-IT" sz="1700" u="sng" dirty="0" smtClean="0">
                <a:latin typeface="Trebuchet MS" panose="020B0603020202020204" pitchFamily="34" charset="0"/>
                <a:cs typeface="Arial"/>
              </a:rPr>
              <a:t> </a:t>
            </a:r>
            <a:r>
              <a:rPr lang="it-IT" sz="1700" u="sng" dirty="0" err="1" smtClean="0">
                <a:latin typeface="Trebuchet MS" panose="020B0603020202020204" pitchFamily="34" charset="0"/>
                <a:cs typeface="Arial"/>
              </a:rPr>
              <a:t>employed</a:t>
            </a:r>
            <a:r>
              <a:rPr lang="it-IT" sz="1700" dirty="0" smtClean="0">
                <a:latin typeface="Trebuchet MS" panose="020B0603020202020204" pitchFamily="34" charset="0"/>
                <a:cs typeface="Arial"/>
              </a:rPr>
              <a:t> (3 </a:t>
            </a:r>
            <a:r>
              <a:rPr lang="it-IT" sz="1700" dirty="0" err="1" smtClean="0">
                <a:latin typeface="Trebuchet MS" panose="020B0603020202020204" pitchFamily="34" charset="0"/>
                <a:cs typeface="Arial"/>
              </a:rPr>
              <a:t>classes</a:t>
            </a:r>
            <a:r>
              <a:rPr lang="it-IT" sz="1700" dirty="0" smtClean="0">
                <a:latin typeface="Trebuchet MS" panose="020B0603020202020204" pitchFamily="34" charset="0"/>
                <a:cs typeface="Arial"/>
              </a:rPr>
              <a:t>: high, medium, </a:t>
            </a:r>
            <a:r>
              <a:rPr lang="it-IT" sz="1700" dirty="0" err="1" smtClean="0">
                <a:latin typeface="Trebuchet MS" panose="020B0603020202020204" pitchFamily="34" charset="0"/>
                <a:cs typeface="Arial"/>
              </a:rPr>
              <a:t>low</a:t>
            </a:r>
            <a:r>
              <a:rPr lang="it-IT" sz="1700" dirty="0" smtClean="0">
                <a:latin typeface="Trebuchet MS" panose="020B0603020202020204" pitchFamily="34" charset="0"/>
                <a:cs typeface="Arial"/>
              </a:rPr>
              <a:t>)</a:t>
            </a:r>
            <a:r>
              <a:rPr lang="it-IT" sz="1700" dirty="0">
                <a:latin typeface="Trebuchet MS" panose="020B0603020202020204" pitchFamily="34" charset="0"/>
              </a:rPr>
              <a:t>	</a:t>
            </a:r>
            <a:endParaRPr lang="it-IT" sz="1700" dirty="0" smtClean="0">
              <a:latin typeface="Trebuchet MS" panose="020B0603020202020204" pitchFamily="34" charset="0"/>
            </a:endParaRPr>
          </a:p>
          <a:p>
            <a:pPr marL="360363" lvl="1" indent="-342900">
              <a:lnSpc>
                <a:spcPct val="120000"/>
              </a:lnSpc>
              <a:spcAft>
                <a:spcPts val="1500"/>
              </a:spcAft>
              <a:buFont typeface="+mj-lt"/>
              <a:buAutoNum type="arabicPeriod"/>
            </a:pPr>
            <a:r>
              <a:rPr lang="it-IT" sz="1700" b="1" u="sng" dirty="0" smtClean="0">
                <a:latin typeface="Trebuchet MS" panose="020B0603020202020204" pitchFamily="34" charset="0"/>
              </a:rPr>
              <a:t>Human capital </a:t>
            </a:r>
            <a:r>
              <a:rPr lang="it-IT" sz="1700" dirty="0" smtClean="0">
                <a:latin typeface="Trebuchet MS" panose="020B0603020202020204" pitchFamily="34" charset="0"/>
                <a:cs typeface="Arial"/>
              </a:rPr>
              <a:t>→ </a:t>
            </a:r>
            <a:r>
              <a:rPr lang="it-IT" sz="1700" dirty="0" err="1" smtClean="0">
                <a:latin typeface="Trebuchet MS" panose="020B0603020202020204" pitchFamily="34" charset="0"/>
                <a:cs typeface="Arial"/>
              </a:rPr>
              <a:t>multidimentional</a:t>
            </a:r>
            <a:r>
              <a:rPr lang="it-IT" sz="1700" dirty="0" smtClean="0">
                <a:latin typeface="Trebuchet MS" panose="020B0603020202020204" pitchFamily="34" charset="0"/>
                <a:cs typeface="Arial"/>
              </a:rPr>
              <a:t> </a:t>
            </a:r>
            <a:r>
              <a:rPr lang="it-IT" sz="1700" dirty="0" err="1" smtClean="0">
                <a:latin typeface="Trebuchet MS" panose="020B0603020202020204" pitchFamily="34" charset="0"/>
                <a:cs typeface="Arial"/>
              </a:rPr>
              <a:t>issue</a:t>
            </a:r>
            <a:r>
              <a:rPr lang="it-IT" sz="1700" dirty="0" smtClean="0">
                <a:latin typeface="Trebuchet MS" panose="020B0603020202020204" pitchFamily="34" charset="0"/>
                <a:cs typeface="Arial"/>
              </a:rPr>
              <a:t> (</a:t>
            </a:r>
            <a:r>
              <a:rPr lang="en-US" sz="1700" i="1" dirty="0" smtClean="0">
                <a:latin typeface="Trebuchet MS" panose="020B0603020202020204" pitchFamily="34" charset="0"/>
                <a:cs typeface="Arial"/>
              </a:rPr>
              <a:t>“the </a:t>
            </a:r>
            <a:r>
              <a:rPr lang="en-US" sz="1700" i="1" dirty="0">
                <a:latin typeface="Trebuchet MS" panose="020B0603020202020204" pitchFamily="34" charset="0"/>
                <a:cs typeface="Arial"/>
              </a:rPr>
              <a:t>knowledge, </a:t>
            </a:r>
            <a:r>
              <a:rPr lang="en-US" sz="1700" i="1" dirty="0" smtClean="0">
                <a:latin typeface="Trebuchet MS" panose="020B0603020202020204" pitchFamily="34" charset="0"/>
                <a:cs typeface="Arial"/>
              </a:rPr>
              <a:t>skills, competencies </a:t>
            </a:r>
            <a:r>
              <a:rPr lang="en-US" sz="1700" i="1" dirty="0">
                <a:latin typeface="Trebuchet MS" panose="020B0603020202020204" pitchFamily="34" charset="0"/>
                <a:cs typeface="Arial"/>
              </a:rPr>
              <a:t>and attributes </a:t>
            </a:r>
            <a:r>
              <a:rPr lang="en-US" sz="1700" i="1" dirty="0" smtClean="0">
                <a:latin typeface="Trebuchet MS" panose="020B0603020202020204" pitchFamily="34" charset="0"/>
                <a:cs typeface="Arial"/>
              </a:rPr>
              <a:t>embodied </a:t>
            </a:r>
            <a:r>
              <a:rPr lang="en-US" sz="1700" i="1" dirty="0">
                <a:latin typeface="Trebuchet MS" panose="020B0603020202020204" pitchFamily="34" charset="0"/>
                <a:cs typeface="Arial"/>
              </a:rPr>
              <a:t>in individuals that facilitate the creation of </a:t>
            </a:r>
            <a:r>
              <a:rPr lang="en-US" sz="1700" i="1" dirty="0" smtClean="0">
                <a:latin typeface="Trebuchet MS" panose="020B0603020202020204" pitchFamily="34" charset="0"/>
                <a:cs typeface="Arial"/>
              </a:rPr>
              <a:t>personal</a:t>
            </a:r>
            <a:r>
              <a:rPr lang="en-US" sz="1700" i="1" dirty="0">
                <a:latin typeface="Trebuchet MS" panose="020B0603020202020204" pitchFamily="34" charset="0"/>
                <a:cs typeface="Arial"/>
              </a:rPr>
              <a:t>, social </a:t>
            </a:r>
            <a:r>
              <a:rPr lang="en-US" sz="1700" i="1" dirty="0" smtClean="0">
                <a:latin typeface="Trebuchet MS" panose="020B0603020202020204" pitchFamily="34" charset="0"/>
                <a:cs typeface="Arial"/>
              </a:rPr>
              <a:t>and economic well-being”, OECD, 2001</a:t>
            </a:r>
            <a:r>
              <a:rPr lang="en-US" sz="1700" dirty="0" smtClean="0">
                <a:latin typeface="Trebuchet MS" panose="020B0603020202020204" pitchFamily="34" charset="0"/>
                <a:cs typeface="Arial"/>
              </a:rPr>
              <a:t>) </a:t>
            </a:r>
          </a:p>
          <a:p>
            <a:pPr marL="474663" lvl="2">
              <a:lnSpc>
                <a:spcPct val="120000"/>
              </a:lnSpc>
              <a:spcAft>
                <a:spcPts val="1500"/>
              </a:spcAft>
            </a:pPr>
            <a:r>
              <a:rPr lang="en-US" sz="1700" dirty="0" smtClean="0">
                <a:latin typeface="Trebuchet MS" panose="020B0603020202020204" pitchFamily="34" charset="0"/>
                <a:cs typeface="Arial"/>
                <a:sym typeface="Symbol"/>
              </a:rPr>
              <a:t> 2 basic indicators:</a:t>
            </a:r>
          </a:p>
          <a:p>
            <a:pPr marL="817563" lvl="2" indent="-342900">
              <a:lnSpc>
                <a:spcPct val="120000"/>
              </a:lnSpc>
              <a:spcAft>
                <a:spcPts val="1500"/>
              </a:spcAft>
              <a:buFont typeface="+mj-lt"/>
              <a:buAutoNum type="alphaLcPeriod"/>
            </a:pPr>
            <a:r>
              <a:rPr lang="en-US" sz="1700" b="1" dirty="0" smtClean="0">
                <a:latin typeface="Trebuchet MS" panose="020B0603020202020204" pitchFamily="34" charset="0"/>
                <a:cs typeface="Arial"/>
                <a:sym typeface="Symbol"/>
              </a:rPr>
              <a:t>Education</a:t>
            </a:r>
            <a:r>
              <a:rPr lang="en-US" sz="1700" dirty="0" smtClean="0">
                <a:latin typeface="Trebuchet MS" panose="020B0603020202020204" pitchFamily="34" charset="0"/>
                <a:cs typeface="Arial"/>
                <a:sym typeface="Symbol"/>
              </a:rPr>
              <a:t>  → average number of years </a:t>
            </a:r>
            <a:r>
              <a:rPr lang="en-US" sz="1700" dirty="0">
                <a:latin typeface="Trebuchet MS" panose="020B0603020202020204" pitchFamily="34" charset="0"/>
                <a:cs typeface="Arial"/>
                <a:sym typeface="Symbol"/>
              </a:rPr>
              <a:t>of study of firm’s </a:t>
            </a:r>
            <a:r>
              <a:rPr lang="en-US" sz="1700" dirty="0" smtClean="0">
                <a:latin typeface="Trebuchet MS" panose="020B0603020202020204" pitchFamily="34" charset="0"/>
                <a:cs typeface="Arial"/>
                <a:sym typeface="Symbol"/>
              </a:rPr>
              <a:t>employees, identifying 3 classes</a:t>
            </a:r>
            <a:r>
              <a:rPr lang="en-US" sz="1700" dirty="0">
                <a:latin typeface="Trebuchet MS" panose="020B0603020202020204" pitchFamily="34" charset="0"/>
                <a:cs typeface="Arial"/>
                <a:sym typeface="Symbol"/>
              </a:rPr>
              <a:t>: </a:t>
            </a:r>
            <a:r>
              <a:rPr lang="en-US" sz="1700" i="1" dirty="0" err="1" smtClean="0">
                <a:latin typeface="Trebuchet MS" panose="020B0603020202020204" pitchFamily="34" charset="0"/>
                <a:cs typeface="Arial"/>
                <a:sym typeface="Symbol"/>
              </a:rPr>
              <a:t>i</a:t>
            </a:r>
            <a:r>
              <a:rPr lang="en-US" sz="1700" i="1" dirty="0" smtClean="0">
                <a:latin typeface="Trebuchet MS" panose="020B0603020202020204" pitchFamily="34" charset="0"/>
                <a:cs typeface="Arial"/>
                <a:sym typeface="Symbol"/>
              </a:rPr>
              <a:t>)</a:t>
            </a:r>
            <a:r>
              <a:rPr lang="en-US" sz="1700" dirty="0" smtClean="0">
                <a:latin typeface="Trebuchet MS" panose="020B0603020202020204" pitchFamily="34" charset="0"/>
                <a:cs typeface="Arial"/>
                <a:sym typeface="Symbol"/>
              </a:rPr>
              <a:t> </a:t>
            </a:r>
            <a:r>
              <a:rPr lang="en-US" sz="1700" dirty="0">
                <a:latin typeface="Trebuchet MS" panose="020B0603020202020204" pitchFamily="34" charset="0"/>
                <a:cs typeface="Arial"/>
                <a:sym typeface="Symbol"/>
              </a:rPr>
              <a:t>Pre-diploma (11 </a:t>
            </a:r>
            <a:r>
              <a:rPr lang="en-US" sz="1700" dirty="0" smtClean="0">
                <a:latin typeface="Trebuchet MS" panose="020B0603020202020204" pitchFamily="34" charset="0"/>
                <a:cs typeface="Arial"/>
                <a:sym typeface="Symbol"/>
              </a:rPr>
              <a:t>years); </a:t>
            </a:r>
            <a:r>
              <a:rPr lang="en-US" sz="1700" i="1" dirty="0">
                <a:latin typeface="Trebuchet MS" panose="020B0603020202020204" pitchFamily="34" charset="0"/>
                <a:cs typeface="Arial"/>
                <a:sym typeface="Symbol"/>
              </a:rPr>
              <a:t>b)</a:t>
            </a:r>
            <a:r>
              <a:rPr lang="en-US" sz="1700" dirty="0">
                <a:latin typeface="Trebuchet MS" panose="020B0603020202020204" pitchFamily="34" charset="0"/>
                <a:cs typeface="Arial"/>
                <a:sym typeface="Symbol"/>
              </a:rPr>
              <a:t> Diploma (13 </a:t>
            </a:r>
            <a:r>
              <a:rPr lang="en-US" sz="1700" dirty="0" smtClean="0">
                <a:latin typeface="Trebuchet MS" panose="020B0603020202020204" pitchFamily="34" charset="0"/>
                <a:cs typeface="Arial"/>
                <a:sym typeface="Symbol"/>
              </a:rPr>
              <a:t>years); </a:t>
            </a:r>
            <a:r>
              <a:rPr lang="en-US" sz="1700" i="1" dirty="0">
                <a:latin typeface="Trebuchet MS" panose="020B0603020202020204" pitchFamily="34" charset="0"/>
                <a:cs typeface="Arial"/>
                <a:sym typeface="Symbol"/>
              </a:rPr>
              <a:t>c) </a:t>
            </a:r>
            <a:r>
              <a:rPr lang="en-US" sz="1700" dirty="0">
                <a:latin typeface="Trebuchet MS" panose="020B0603020202020204" pitchFamily="34" charset="0"/>
                <a:cs typeface="Arial"/>
                <a:sym typeface="Symbol"/>
              </a:rPr>
              <a:t>Academic </a:t>
            </a:r>
            <a:r>
              <a:rPr lang="en-US" sz="1700" dirty="0" smtClean="0">
                <a:latin typeface="Trebuchet MS" panose="020B0603020202020204" pitchFamily="34" charset="0"/>
                <a:cs typeface="Arial"/>
                <a:sym typeface="Symbol"/>
              </a:rPr>
              <a:t>(17+ years)</a:t>
            </a:r>
          </a:p>
          <a:p>
            <a:pPr marL="817563" lvl="2" indent="-342900">
              <a:lnSpc>
                <a:spcPct val="120000"/>
              </a:lnSpc>
              <a:spcAft>
                <a:spcPts val="1500"/>
              </a:spcAft>
              <a:buFont typeface="+mj-lt"/>
              <a:buAutoNum type="alphaLcPeriod"/>
            </a:pPr>
            <a:r>
              <a:rPr lang="en-US" sz="1700" b="1" dirty="0" smtClean="0">
                <a:latin typeface="Trebuchet MS" panose="020B0603020202020204" pitchFamily="34" charset="0"/>
              </a:rPr>
              <a:t>Job tenure</a:t>
            </a:r>
            <a:r>
              <a:rPr lang="en-US" sz="1700" b="1" dirty="0">
                <a:latin typeface="Trebuchet MS" panose="020B0603020202020204" pitchFamily="34" charset="0"/>
                <a:cs typeface="Arial"/>
                <a:sym typeface="Symbol"/>
              </a:rPr>
              <a:t> </a:t>
            </a:r>
            <a:r>
              <a:rPr lang="en-US" sz="1700" dirty="0">
                <a:latin typeface="Trebuchet MS" panose="020B0603020202020204" pitchFamily="34" charset="0"/>
                <a:cs typeface="Arial"/>
                <a:sym typeface="Symbol"/>
              </a:rPr>
              <a:t>→ </a:t>
            </a:r>
            <a:r>
              <a:rPr lang="en-US" sz="1700" dirty="0" smtClean="0">
                <a:latin typeface="Trebuchet MS" panose="020B0603020202020204" pitchFamily="34" charset="0"/>
                <a:cs typeface="Arial"/>
                <a:sym typeface="Symbol"/>
              </a:rPr>
              <a:t>average </a:t>
            </a:r>
            <a:r>
              <a:rPr lang="en-US" sz="1700" dirty="0">
                <a:latin typeface="Trebuchet MS" panose="020B0603020202020204" pitchFamily="34" charset="0"/>
                <a:cs typeface="Arial"/>
                <a:sym typeface="Symbol"/>
              </a:rPr>
              <a:t>number of years </a:t>
            </a:r>
            <a:r>
              <a:rPr lang="en-US" sz="1700" dirty="0" smtClean="0">
                <a:latin typeface="Trebuchet MS" panose="020B0603020202020204" pitchFamily="34" charset="0"/>
                <a:cs typeface="Arial"/>
                <a:sym typeface="Symbol"/>
              </a:rPr>
              <a:t>spent by firms’ </a:t>
            </a:r>
            <a:r>
              <a:rPr lang="en-US" sz="1700" dirty="0" err="1" smtClean="0">
                <a:latin typeface="Trebuchet MS" panose="020B0603020202020204" pitchFamily="34" charset="0"/>
                <a:cs typeface="Arial"/>
                <a:sym typeface="Symbol"/>
              </a:rPr>
              <a:t>emloyees</a:t>
            </a:r>
            <a:r>
              <a:rPr lang="en-US" sz="1700" dirty="0" smtClean="0">
                <a:latin typeface="Trebuchet MS" panose="020B0603020202020204" pitchFamily="34" charset="0"/>
                <a:cs typeface="Arial"/>
                <a:sym typeface="Symbol"/>
              </a:rPr>
              <a:t> within the firm (</a:t>
            </a:r>
            <a:r>
              <a:rPr lang="en-US" sz="1700" dirty="0" smtClean="0">
                <a:latin typeface="Trebuchet MS" panose="020B0603020202020204" pitchFamily="34" charset="0"/>
              </a:rPr>
              <a:t>form </a:t>
            </a:r>
            <a:r>
              <a:rPr lang="en-US" sz="1700" dirty="0">
                <a:latin typeface="Trebuchet MS" panose="020B0603020202020204" pitchFamily="34" charset="0"/>
              </a:rPr>
              <a:t>of on-the-job training, </a:t>
            </a:r>
            <a:r>
              <a:rPr lang="en-US" sz="1700" dirty="0" smtClean="0">
                <a:latin typeface="Trebuchet MS" panose="020B0603020202020204" pitchFamily="34" charset="0"/>
              </a:rPr>
              <a:t>mix </a:t>
            </a:r>
            <a:r>
              <a:rPr lang="en-US" sz="1700" dirty="0">
                <a:latin typeface="Trebuchet MS" panose="020B0603020202020204" pitchFamily="34" charset="0"/>
              </a:rPr>
              <a:t>of </a:t>
            </a:r>
            <a:r>
              <a:rPr lang="en-US" sz="1700" dirty="0" smtClean="0">
                <a:latin typeface="Trebuchet MS" panose="020B0603020202020204" pitchFamily="34" charset="0"/>
              </a:rPr>
              <a:t>general </a:t>
            </a:r>
            <a:r>
              <a:rPr lang="en-US" sz="1700" dirty="0">
                <a:latin typeface="Trebuchet MS" panose="020B0603020202020204" pitchFamily="34" charset="0"/>
              </a:rPr>
              <a:t>and </a:t>
            </a:r>
            <a:r>
              <a:rPr lang="en-US" sz="1700" dirty="0" smtClean="0">
                <a:latin typeface="Trebuchet MS" panose="020B0603020202020204" pitchFamily="34" charset="0"/>
              </a:rPr>
              <a:t>specific</a:t>
            </a:r>
            <a:r>
              <a:rPr lang="en-US" sz="1700" dirty="0">
                <a:latin typeface="Trebuchet MS" panose="020B0603020202020204" pitchFamily="34" charset="0"/>
              </a:rPr>
              <a:t> </a:t>
            </a:r>
            <a:r>
              <a:rPr lang="en-US" sz="1700" dirty="0" smtClean="0">
                <a:latin typeface="Trebuchet MS" panose="020B0603020202020204" pitchFamily="34" charset="0"/>
              </a:rPr>
              <a:t>training).</a:t>
            </a:r>
            <a:endParaRPr lang="it-IT" sz="1700" u="sng" dirty="0" smtClean="0">
              <a:latin typeface="Trebuchet MS" panose="020B0603020202020204" pitchFamily="34" charset="0"/>
            </a:endParaRPr>
          </a:p>
          <a:p>
            <a:pPr marL="474663" lvl="2">
              <a:lnSpc>
                <a:spcPct val="120000"/>
              </a:lnSpc>
              <a:spcAft>
                <a:spcPts val="1500"/>
              </a:spcAft>
            </a:pPr>
            <a:endParaRPr lang="it-IT" sz="1700" u="sng" dirty="0">
              <a:latin typeface="Trebuchet MS" panose="020B0603020202020204" pitchFamily="34" charset="0"/>
            </a:endParaRPr>
          </a:p>
        </p:txBody>
      </p:sp>
    </p:spTree>
    <p:extLst>
      <p:ext uri="{BB962C8B-B14F-4D97-AF65-F5344CB8AC3E}">
        <p14:creationId xmlns:p14="http://schemas.microsoft.com/office/powerpoint/2010/main" val="419108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514350" y="692646"/>
            <a:ext cx="8172449" cy="361061"/>
          </a:xfrm>
          <a:prstGeom prst="rect">
            <a:avLst/>
          </a:prstGeom>
        </p:spPr>
        <p:txBody>
          <a:bodyPr wrap="square">
            <a:spAutoFit/>
          </a:bodyPr>
          <a:lstStyle/>
          <a:p>
            <a:pPr marL="285750" indent="-285750">
              <a:lnSpc>
                <a:spcPct val="120000"/>
              </a:lnSpc>
              <a:spcAft>
                <a:spcPts val="600"/>
              </a:spcAft>
              <a:buFont typeface="Wingdings" panose="05000000000000000000" pitchFamily="2" charset="2"/>
              <a:buChar char="Ø"/>
            </a:pPr>
            <a:endParaRPr lang="it-IT" sz="1600" dirty="0">
              <a:latin typeface="Trebuchet MS" panose="020B0603020202020204" pitchFamily="34" charset="0"/>
            </a:endParaRPr>
          </a:p>
        </p:txBody>
      </p:sp>
      <p:sp>
        <p:nvSpPr>
          <p:cNvPr id="9" name="Rettangolo 8"/>
          <p:cNvSpPr/>
          <p:nvPr/>
        </p:nvSpPr>
        <p:spPr>
          <a:xfrm>
            <a:off x="2672444" y="-92794"/>
            <a:ext cx="3483711" cy="446276"/>
          </a:xfrm>
          <a:prstGeom prst="rect">
            <a:avLst/>
          </a:prstGeom>
        </p:spPr>
        <p:txBody>
          <a:bodyPr wrap="none">
            <a:spAutoFit/>
          </a:bodyPr>
          <a:lstStyle/>
          <a:p>
            <a:pPr>
              <a:spcAft>
                <a:spcPts val="600"/>
              </a:spcAft>
            </a:pPr>
            <a:r>
              <a:rPr lang="en-GB" sz="2300" b="1" dirty="0" smtClean="0">
                <a:solidFill>
                  <a:schemeClr val="bg1"/>
                </a:solidFill>
              </a:rPr>
              <a:t>CAPITAL ENDOWMENT</a:t>
            </a:r>
            <a:endParaRPr lang="it-IT" sz="2300" dirty="0">
              <a:solidFill>
                <a:schemeClr val="bg1"/>
              </a:solidFill>
            </a:endParaRPr>
          </a:p>
        </p:txBody>
      </p:sp>
      <p:sp>
        <p:nvSpPr>
          <p:cNvPr id="3" name="Rettangolo 2"/>
          <p:cNvSpPr/>
          <p:nvPr/>
        </p:nvSpPr>
        <p:spPr>
          <a:xfrm>
            <a:off x="378482" y="401912"/>
            <a:ext cx="8393952" cy="1969770"/>
          </a:xfrm>
          <a:prstGeom prst="rect">
            <a:avLst/>
          </a:prstGeom>
        </p:spPr>
        <p:txBody>
          <a:bodyPr wrap="square">
            <a:spAutoFit/>
          </a:bodyPr>
          <a:lstStyle/>
          <a:p>
            <a:pPr marL="285750" indent="-285750">
              <a:lnSpc>
                <a:spcPct val="120000"/>
              </a:lnSpc>
              <a:spcAft>
                <a:spcPts val="1200"/>
              </a:spcAft>
              <a:buFont typeface="Wingdings" panose="05000000000000000000" pitchFamily="2" charset="2"/>
              <a:buChar char="Ø"/>
            </a:pPr>
            <a:r>
              <a:rPr lang="it-IT" sz="1700" dirty="0" smtClean="0">
                <a:latin typeface="Trebuchet MS" panose="020B0603020202020204" pitchFamily="34" charset="0"/>
                <a:sym typeface="Symbol"/>
              </a:rPr>
              <a:t></a:t>
            </a:r>
            <a:r>
              <a:rPr lang="it-IT" sz="1700" dirty="0" smtClean="0">
                <a:latin typeface="Trebuchet MS" panose="020B0603020202020204" pitchFamily="34" charset="0"/>
              </a:rPr>
              <a:t>75% of </a:t>
            </a:r>
            <a:r>
              <a:rPr lang="it-IT" sz="1700" dirty="0" err="1" smtClean="0">
                <a:latin typeface="Trebuchet MS" panose="020B0603020202020204" pitchFamily="34" charset="0"/>
              </a:rPr>
              <a:t>Italian</a:t>
            </a:r>
            <a:r>
              <a:rPr lang="it-IT" sz="1700" dirty="0" smtClean="0">
                <a:latin typeface="Trebuchet MS" panose="020B0603020202020204" pitchFamily="34" charset="0"/>
              </a:rPr>
              <a:t> </a:t>
            </a:r>
            <a:r>
              <a:rPr lang="it-IT" sz="1700" dirty="0" err="1" smtClean="0">
                <a:latin typeface="Trebuchet MS" panose="020B0603020202020204" pitchFamily="34" charset="0"/>
              </a:rPr>
              <a:t>firms</a:t>
            </a:r>
            <a:r>
              <a:rPr lang="it-IT" sz="1700" dirty="0" smtClean="0">
                <a:latin typeface="Trebuchet MS" panose="020B0603020202020204" pitchFamily="34" charset="0"/>
              </a:rPr>
              <a:t> with 10+ </a:t>
            </a:r>
            <a:r>
              <a:rPr lang="it-IT" sz="1700" dirty="0" err="1" smtClean="0">
                <a:latin typeface="Trebuchet MS" panose="020B0603020202020204" pitchFamily="34" charset="0"/>
              </a:rPr>
              <a:t>persons</a:t>
            </a:r>
            <a:r>
              <a:rPr lang="it-IT" sz="1700" dirty="0" smtClean="0">
                <a:latin typeface="Trebuchet MS" panose="020B0603020202020204" pitchFamily="34" charset="0"/>
              </a:rPr>
              <a:t> </a:t>
            </a:r>
            <a:r>
              <a:rPr lang="it-IT" sz="1700" dirty="0" err="1" smtClean="0">
                <a:latin typeface="Trebuchet MS" panose="020B0603020202020204" pitchFamily="34" charset="0"/>
              </a:rPr>
              <a:t>employed</a:t>
            </a:r>
            <a:r>
              <a:rPr lang="it-IT" sz="1700" dirty="0" smtClean="0">
                <a:latin typeface="Trebuchet MS" panose="020B0603020202020204" pitchFamily="34" charset="0"/>
              </a:rPr>
              <a:t> </a:t>
            </a:r>
            <a:r>
              <a:rPr lang="it-IT" sz="1700" dirty="0" err="1" smtClean="0">
                <a:latin typeface="Trebuchet MS" panose="020B0603020202020204" pitchFamily="34" charset="0"/>
              </a:rPr>
              <a:t>have</a:t>
            </a:r>
            <a:r>
              <a:rPr lang="it-IT" sz="1700" dirty="0" smtClean="0">
                <a:latin typeface="Trebuchet MS" panose="020B0603020202020204" pitchFamily="34" charset="0"/>
              </a:rPr>
              <a:t> </a:t>
            </a:r>
            <a:r>
              <a:rPr lang="it-IT" sz="1700" b="1" dirty="0" smtClean="0">
                <a:latin typeface="Trebuchet MS" panose="020B0603020202020204" pitchFamily="34" charset="0"/>
              </a:rPr>
              <a:t>«</a:t>
            </a:r>
            <a:r>
              <a:rPr lang="it-IT" sz="1700" b="1" u="sng" dirty="0" err="1" smtClean="0">
                <a:latin typeface="Trebuchet MS" panose="020B0603020202020204" pitchFamily="34" charset="0"/>
              </a:rPr>
              <a:t>low</a:t>
            </a:r>
            <a:r>
              <a:rPr lang="it-IT" sz="1700" b="1" u="sng" dirty="0" smtClean="0">
                <a:latin typeface="Trebuchet MS" panose="020B0603020202020204" pitchFamily="34" charset="0"/>
              </a:rPr>
              <a:t>» </a:t>
            </a:r>
            <a:r>
              <a:rPr lang="it-IT" sz="1700" b="1" u="sng" dirty="0" err="1" smtClean="0">
                <a:latin typeface="Trebuchet MS" panose="020B0603020202020204" pitchFamily="34" charset="0"/>
              </a:rPr>
              <a:t>levels</a:t>
            </a:r>
            <a:r>
              <a:rPr lang="it-IT" sz="1700" b="1" u="sng" dirty="0" smtClean="0">
                <a:latin typeface="Trebuchet MS" panose="020B0603020202020204" pitchFamily="34" charset="0"/>
              </a:rPr>
              <a:t> of human capital</a:t>
            </a:r>
            <a:r>
              <a:rPr lang="it-IT" sz="1700" b="1" dirty="0" smtClean="0">
                <a:latin typeface="Trebuchet MS" panose="020B0603020202020204" pitchFamily="34" charset="0"/>
              </a:rPr>
              <a:t> </a:t>
            </a:r>
            <a:r>
              <a:rPr lang="it-IT" sz="1700" dirty="0" smtClean="0">
                <a:latin typeface="Trebuchet MS" panose="020B0603020202020204" pitchFamily="34" charset="0"/>
              </a:rPr>
              <a:t>(on </a:t>
            </a:r>
            <a:r>
              <a:rPr lang="it-IT" sz="1700" dirty="0" err="1" smtClean="0">
                <a:latin typeface="Trebuchet MS" panose="020B0603020202020204" pitchFamily="34" charset="0"/>
              </a:rPr>
              <a:t>average</a:t>
            </a:r>
            <a:r>
              <a:rPr lang="it-IT" sz="1700" dirty="0" smtClean="0">
                <a:latin typeface="Trebuchet MS" panose="020B0603020202020204" pitchFamily="34" charset="0"/>
              </a:rPr>
              <a:t>: </a:t>
            </a:r>
            <a:r>
              <a:rPr lang="it-IT" sz="1700" dirty="0" err="1" smtClean="0">
                <a:latin typeface="Trebuchet MS" panose="020B0603020202020204" pitchFamily="34" charset="0"/>
              </a:rPr>
              <a:t>pre</a:t>
            </a:r>
            <a:r>
              <a:rPr lang="it-IT" sz="1700" dirty="0" smtClean="0">
                <a:latin typeface="Trebuchet MS" panose="020B0603020202020204" pitchFamily="34" charset="0"/>
              </a:rPr>
              <a:t>-diploma </a:t>
            </a:r>
            <a:r>
              <a:rPr lang="it-IT" sz="1700" dirty="0" err="1" smtClean="0">
                <a:latin typeface="Trebuchet MS" panose="020B0603020202020204" pitchFamily="34" charset="0"/>
              </a:rPr>
              <a:t>education</a:t>
            </a:r>
            <a:r>
              <a:rPr lang="it-IT" sz="1700" dirty="0">
                <a:latin typeface="Trebuchet MS" panose="020B0603020202020204" pitchFamily="34" charset="0"/>
              </a:rPr>
              <a:t> </a:t>
            </a:r>
            <a:r>
              <a:rPr lang="it-IT" sz="1700" dirty="0" smtClean="0">
                <a:latin typeface="Trebuchet MS" panose="020B0603020202020204" pitchFamily="34" charset="0"/>
              </a:rPr>
              <a:t>and 6 to 10 </a:t>
            </a:r>
            <a:r>
              <a:rPr lang="it-IT" sz="1700" dirty="0" err="1" smtClean="0">
                <a:latin typeface="Trebuchet MS" panose="020B0603020202020204" pitchFamily="34" charset="0"/>
              </a:rPr>
              <a:t>years</a:t>
            </a:r>
            <a:r>
              <a:rPr lang="it-IT" sz="1700" dirty="0" smtClean="0">
                <a:latin typeface="Trebuchet MS" panose="020B0603020202020204" pitchFamily="34" charset="0"/>
              </a:rPr>
              <a:t> of job </a:t>
            </a:r>
            <a:r>
              <a:rPr lang="it-IT" sz="1700" dirty="0" err="1" smtClean="0">
                <a:latin typeface="Trebuchet MS" panose="020B0603020202020204" pitchFamily="34" charset="0"/>
              </a:rPr>
              <a:t>tenure</a:t>
            </a:r>
            <a:r>
              <a:rPr lang="it-IT" sz="1700" dirty="0" smtClean="0">
                <a:latin typeface="Trebuchet MS" panose="020B0603020202020204" pitchFamily="34" charset="0"/>
              </a:rPr>
              <a:t>)</a:t>
            </a:r>
          </a:p>
          <a:p>
            <a:pPr marL="285750" indent="-285750">
              <a:lnSpc>
                <a:spcPct val="120000"/>
              </a:lnSpc>
              <a:spcAft>
                <a:spcPts val="1200"/>
              </a:spcAft>
              <a:buFont typeface="Wingdings" panose="05000000000000000000" pitchFamily="2" charset="2"/>
              <a:buChar char="Ø"/>
            </a:pPr>
            <a:r>
              <a:rPr lang="it-IT" sz="1700" dirty="0" smtClean="0">
                <a:latin typeface="Trebuchet MS" panose="020B0603020202020204" pitchFamily="34" charset="0"/>
                <a:sym typeface="Symbol"/>
              </a:rPr>
              <a:t></a:t>
            </a:r>
            <a:r>
              <a:rPr lang="it-IT" sz="1700" dirty="0" smtClean="0">
                <a:latin typeface="Trebuchet MS" panose="020B0603020202020204" pitchFamily="34" charset="0"/>
              </a:rPr>
              <a:t>50% </a:t>
            </a:r>
            <a:r>
              <a:rPr lang="it-IT" sz="1700" dirty="0" err="1" smtClean="0">
                <a:latin typeface="Trebuchet MS" panose="020B0603020202020204" pitchFamily="34" charset="0"/>
              </a:rPr>
              <a:t>have</a:t>
            </a:r>
            <a:r>
              <a:rPr lang="it-IT" sz="1700" dirty="0" smtClean="0">
                <a:latin typeface="Trebuchet MS" panose="020B0603020202020204" pitchFamily="34" charset="0"/>
              </a:rPr>
              <a:t> </a:t>
            </a:r>
            <a:r>
              <a:rPr lang="it-IT" sz="1700" b="1" u="sng" dirty="0" smtClean="0">
                <a:latin typeface="Trebuchet MS" panose="020B0603020202020204" pitchFamily="34" charset="0"/>
              </a:rPr>
              <a:t>«</a:t>
            </a:r>
            <a:r>
              <a:rPr lang="it-IT" sz="1700" b="1" u="sng" dirty="0" err="1" smtClean="0">
                <a:latin typeface="Trebuchet MS" panose="020B0603020202020204" pitchFamily="34" charset="0"/>
              </a:rPr>
              <a:t>low</a:t>
            </a:r>
            <a:r>
              <a:rPr lang="it-IT" sz="1700" b="1" u="sng" dirty="0" smtClean="0">
                <a:latin typeface="Trebuchet MS" panose="020B0603020202020204" pitchFamily="34" charset="0"/>
              </a:rPr>
              <a:t>» or «medium-</a:t>
            </a:r>
            <a:r>
              <a:rPr lang="it-IT" sz="1700" b="1" u="sng" dirty="0" err="1" smtClean="0">
                <a:latin typeface="Trebuchet MS" panose="020B0603020202020204" pitchFamily="34" charset="0"/>
              </a:rPr>
              <a:t>low</a:t>
            </a:r>
            <a:r>
              <a:rPr lang="it-IT" sz="1700" b="1" u="sng" dirty="0" smtClean="0">
                <a:latin typeface="Trebuchet MS" panose="020B0603020202020204" pitchFamily="34" charset="0"/>
              </a:rPr>
              <a:t>» </a:t>
            </a:r>
            <a:r>
              <a:rPr lang="it-IT" sz="1700" b="1" u="sng" dirty="0" err="1" smtClean="0">
                <a:latin typeface="Trebuchet MS" panose="020B0603020202020204" pitchFamily="34" charset="0"/>
              </a:rPr>
              <a:t>physical</a:t>
            </a:r>
            <a:r>
              <a:rPr lang="it-IT" sz="1700" b="1" u="sng" dirty="0" smtClean="0">
                <a:latin typeface="Trebuchet MS" panose="020B0603020202020204" pitchFamily="34" charset="0"/>
              </a:rPr>
              <a:t> capital</a:t>
            </a:r>
          </a:p>
          <a:p>
            <a:pPr marL="285750" indent="-285750">
              <a:lnSpc>
                <a:spcPct val="120000"/>
              </a:lnSpc>
              <a:spcAft>
                <a:spcPts val="1200"/>
              </a:spcAft>
              <a:buFont typeface="Wingdings" panose="05000000000000000000" pitchFamily="2" charset="2"/>
              <a:buChar char="Ø"/>
            </a:pPr>
            <a:r>
              <a:rPr lang="it-IT" sz="1700" dirty="0" smtClean="0">
                <a:latin typeface="Trebuchet MS" panose="020B0603020202020204" pitchFamily="34" charset="0"/>
              </a:rPr>
              <a:t>No </a:t>
            </a:r>
            <a:r>
              <a:rPr lang="it-IT" sz="1700" dirty="0" err="1" smtClean="0">
                <a:latin typeface="Trebuchet MS" panose="020B0603020202020204" pitchFamily="34" charset="0"/>
              </a:rPr>
              <a:t>clear</a:t>
            </a:r>
            <a:r>
              <a:rPr lang="it-IT" sz="1700" dirty="0" smtClean="0">
                <a:latin typeface="Trebuchet MS" panose="020B0603020202020204" pitchFamily="34" charset="0"/>
              </a:rPr>
              <a:t> </a:t>
            </a:r>
            <a:r>
              <a:rPr lang="it-IT" sz="1700" dirty="0" err="1" smtClean="0">
                <a:latin typeface="Trebuchet MS" panose="020B0603020202020204" pitchFamily="34" charset="0"/>
              </a:rPr>
              <a:t>sectoral</a:t>
            </a:r>
            <a:r>
              <a:rPr lang="it-IT" sz="1700" dirty="0" smtClean="0">
                <a:latin typeface="Trebuchet MS" panose="020B0603020202020204" pitchFamily="34" charset="0"/>
              </a:rPr>
              <a:t> pattern </a:t>
            </a:r>
            <a:r>
              <a:rPr lang="it-IT" sz="1700" dirty="0" err="1" smtClean="0">
                <a:latin typeface="Trebuchet MS" panose="020B0603020202020204" pitchFamily="34" charset="0"/>
              </a:rPr>
              <a:t>emerges</a:t>
            </a:r>
            <a:r>
              <a:rPr lang="it-IT" sz="1700" dirty="0" smtClean="0">
                <a:latin typeface="Trebuchet MS" panose="020B0603020202020204" pitchFamily="34" charset="0"/>
              </a:rPr>
              <a:t> (the </a:t>
            </a:r>
            <a:r>
              <a:rPr lang="it-IT" sz="1700" dirty="0" err="1" smtClean="0">
                <a:latin typeface="Trebuchet MS" panose="020B0603020202020204" pitchFamily="34" charset="0"/>
              </a:rPr>
              <a:t>prevailing</a:t>
            </a:r>
            <a:r>
              <a:rPr lang="it-IT" sz="1700" dirty="0" smtClean="0">
                <a:latin typeface="Trebuchet MS" panose="020B0603020202020204" pitchFamily="34" charset="0"/>
              </a:rPr>
              <a:t> link </a:t>
            </a:r>
            <a:r>
              <a:rPr lang="it-IT" sz="1700" dirty="0" err="1" smtClean="0">
                <a:latin typeface="Trebuchet MS" panose="020B0603020202020204" pitchFamily="34" charset="0"/>
              </a:rPr>
              <a:t>is</a:t>
            </a:r>
            <a:r>
              <a:rPr lang="it-IT" sz="1700" dirty="0" smtClean="0">
                <a:latin typeface="Trebuchet MS" panose="020B0603020202020204" pitchFamily="34" charset="0"/>
              </a:rPr>
              <a:t> </a:t>
            </a:r>
            <a:r>
              <a:rPr lang="it-IT" sz="1700" dirty="0" err="1" smtClean="0">
                <a:latin typeface="Trebuchet MS" panose="020B0603020202020204" pitchFamily="34" charset="0"/>
              </a:rPr>
              <a:t>between</a:t>
            </a:r>
            <a:r>
              <a:rPr lang="it-IT" sz="1700" dirty="0" smtClean="0">
                <a:latin typeface="Trebuchet MS" panose="020B0603020202020204" pitchFamily="34" charset="0"/>
              </a:rPr>
              <a:t> capital </a:t>
            </a:r>
            <a:r>
              <a:rPr lang="it-IT" sz="1700" dirty="0" err="1" smtClean="0">
                <a:latin typeface="Trebuchet MS" panose="020B0603020202020204" pitchFamily="34" charset="0"/>
              </a:rPr>
              <a:t>endowment</a:t>
            </a:r>
            <a:r>
              <a:rPr lang="it-IT" sz="1700" dirty="0" smtClean="0">
                <a:latin typeface="Trebuchet MS" panose="020B0603020202020204" pitchFamily="34" charset="0"/>
              </a:rPr>
              <a:t> and </a:t>
            </a:r>
            <a:r>
              <a:rPr lang="it-IT" sz="1700" dirty="0" err="1" smtClean="0">
                <a:latin typeface="Trebuchet MS" panose="020B0603020202020204" pitchFamily="34" charset="0"/>
              </a:rPr>
              <a:t>productivity</a:t>
            </a:r>
            <a:r>
              <a:rPr lang="it-IT" sz="1700" dirty="0" smtClean="0">
                <a:latin typeface="Trebuchet MS" panose="020B0603020202020204" pitchFamily="34" charset="0"/>
              </a:rPr>
              <a:t>, </a:t>
            </a:r>
            <a:r>
              <a:rPr lang="it-IT" sz="1700" i="1" dirty="0" err="1" smtClean="0">
                <a:latin typeface="Trebuchet MS" panose="020B0603020202020204" pitchFamily="34" charset="0"/>
              </a:rPr>
              <a:t>independently</a:t>
            </a:r>
            <a:r>
              <a:rPr lang="it-IT" sz="1700" i="1" dirty="0" smtClean="0">
                <a:latin typeface="Trebuchet MS" panose="020B0603020202020204" pitchFamily="34" charset="0"/>
              </a:rPr>
              <a:t> from </a:t>
            </a:r>
            <a:r>
              <a:rPr lang="it-IT" sz="1700" i="1" dirty="0" err="1" smtClean="0">
                <a:latin typeface="Trebuchet MS" panose="020B0603020202020204" pitchFamily="34" charset="0"/>
              </a:rPr>
              <a:t>sector</a:t>
            </a:r>
            <a:r>
              <a:rPr lang="it-IT" sz="1700" dirty="0" smtClean="0">
                <a:latin typeface="Trebuchet MS" panose="020B0603020202020204" pitchFamily="34" charset="0"/>
              </a:rPr>
              <a:t>)</a:t>
            </a:r>
            <a:endParaRPr lang="it-IT" sz="1700" dirty="0">
              <a:latin typeface="Trebuchet MS" panose="020B0603020202020204" pitchFamily="34" charset="0"/>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899" y="2759480"/>
            <a:ext cx="7820291" cy="336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ttangolo 11"/>
          <p:cNvSpPr/>
          <p:nvPr/>
        </p:nvSpPr>
        <p:spPr>
          <a:xfrm>
            <a:off x="568139" y="6220351"/>
            <a:ext cx="6631558" cy="400110"/>
          </a:xfrm>
          <a:prstGeom prst="rect">
            <a:avLst/>
          </a:prstGeom>
        </p:spPr>
        <p:txBody>
          <a:bodyPr wrap="square">
            <a:spAutoFit/>
          </a:bodyPr>
          <a:lstStyle/>
          <a:p>
            <a:r>
              <a:rPr lang="en-US" sz="1000" i="1" dirty="0">
                <a:latin typeface="Trebuchet MS" panose="020B0603020202020204" pitchFamily="34" charset="0"/>
              </a:rPr>
              <a:t>Source: </a:t>
            </a:r>
            <a:r>
              <a:rPr lang="en-US" sz="1000" dirty="0" err="1" smtClean="0">
                <a:latin typeface="Trebuchet MS" panose="020B0603020202020204" pitchFamily="34" charset="0"/>
              </a:rPr>
              <a:t>Istat</a:t>
            </a:r>
            <a:r>
              <a:rPr lang="en-US" sz="1000" dirty="0" smtClean="0">
                <a:latin typeface="Trebuchet MS" panose="020B0603020202020204" pitchFamily="34" charset="0"/>
              </a:rPr>
              <a:t>, Competitiveness report, 2018 </a:t>
            </a:r>
            <a:r>
              <a:rPr lang="it-IT" altLang="it-IT" sz="1000" b="1" dirty="0" smtClean="0"/>
              <a:t>(</a:t>
            </a:r>
            <a:r>
              <a:rPr lang="it-IT" altLang="it-IT" sz="1000" b="1" dirty="0" err="1" smtClean="0">
                <a:solidFill>
                  <a:srgbClr val="FF0000"/>
                </a:solidFill>
              </a:rPr>
              <a:t>Red</a:t>
            </a:r>
            <a:r>
              <a:rPr lang="it-IT" altLang="it-IT" sz="1000" b="1" dirty="0" smtClean="0">
                <a:solidFill>
                  <a:srgbClr val="FF0000"/>
                </a:solidFill>
              </a:rPr>
              <a:t> </a:t>
            </a:r>
            <a:r>
              <a:rPr lang="it-IT" altLang="it-IT" sz="1000" b="1" dirty="0"/>
              <a:t>= M</a:t>
            </a:r>
            <a:r>
              <a:rPr lang="it-IT" altLang="it-IT" sz="1000" b="1" dirty="0" smtClean="0"/>
              <a:t>anufacturing; Black = Construction; </a:t>
            </a:r>
            <a:r>
              <a:rPr lang="it-IT" altLang="it-IT" sz="1000" b="1" dirty="0" smtClean="0">
                <a:solidFill>
                  <a:schemeClr val="accent1"/>
                </a:solidFill>
              </a:rPr>
              <a:t>Blue</a:t>
            </a:r>
            <a:r>
              <a:rPr lang="it-IT" altLang="it-IT" sz="1000" b="1" dirty="0" smtClean="0"/>
              <a:t>: Services;)</a:t>
            </a:r>
            <a:endParaRPr lang="it-IT" altLang="it-IT" sz="1000" b="1" dirty="0"/>
          </a:p>
          <a:p>
            <a:endParaRPr lang="it-IT" sz="1000" dirty="0"/>
          </a:p>
        </p:txBody>
      </p:sp>
      <p:sp>
        <p:nvSpPr>
          <p:cNvPr id="2" name="Rettangolo 1"/>
          <p:cNvSpPr/>
          <p:nvPr/>
        </p:nvSpPr>
        <p:spPr>
          <a:xfrm>
            <a:off x="690428" y="2371682"/>
            <a:ext cx="7820291" cy="683264"/>
          </a:xfrm>
          <a:prstGeom prst="rect">
            <a:avLst/>
          </a:prstGeom>
        </p:spPr>
        <p:txBody>
          <a:bodyPr wrap="square">
            <a:spAutoFit/>
          </a:bodyPr>
          <a:lstStyle/>
          <a:p>
            <a:pPr marL="374650" lvl="1" indent="-285750" algn="ctr">
              <a:lnSpc>
                <a:spcPct val="120000"/>
              </a:lnSpc>
              <a:spcAft>
                <a:spcPts val="600"/>
              </a:spcAft>
              <a:buFont typeface="Symbol" pitchFamily="18" charset="2"/>
              <a:buChar char="Þ"/>
            </a:pPr>
            <a:r>
              <a:rPr lang="en-US" sz="1600" b="1" dirty="0" smtClean="0">
                <a:solidFill>
                  <a:srgbClr val="C00000"/>
                </a:solidFill>
                <a:latin typeface="Trebuchet MS" panose="020B0603020202020204" pitchFamily="34" charset="0"/>
                <a:sym typeface="Symbol"/>
              </a:rPr>
              <a:t>4 clusters </a:t>
            </a:r>
            <a:r>
              <a:rPr lang="en-US" sz="1600" b="1" dirty="0">
                <a:solidFill>
                  <a:srgbClr val="C00000"/>
                </a:solidFill>
                <a:latin typeface="Trebuchet MS" panose="020B0603020202020204" pitchFamily="34" charset="0"/>
                <a:sym typeface="Symbol"/>
              </a:rPr>
              <a:t>of </a:t>
            </a:r>
            <a:r>
              <a:rPr lang="it-IT" sz="1600" b="1" dirty="0">
                <a:solidFill>
                  <a:srgbClr val="C00000"/>
                </a:solidFill>
                <a:latin typeface="Trebuchet MS" panose="020B0603020202020204" pitchFamily="34" charset="0"/>
              </a:rPr>
              <a:t>capital </a:t>
            </a:r>
            <a:r>
              <a:rPr lang="it-IT" sz="1600" b="1" dirty="0" err="1">
                <a:solidFill>
                  <a:srgbClr val="C00000"/>
                </a:solidFill>
                <a:latin typeface="Trebuchet MS" panose="020B0603020202020204" pitchFamily="34" charset="0"/>
              </a:rPr>
              <a:t>endowment</a:t>
            </a:r>
            <a:r>
              <a:rPr lang="it-IT" sz="1600" b="1" dirty="0">
                <a:solidFill>
                  <a:srgbClr val="C00000"/>
                </a:solidFill>
                <a:latin typeface="Trebuchet MS" panose="020B0603020202020204" pitchFamily="34" charset="0"/>
              </a:rPr>
              <a:t> </a:t>
            </a:r>
            <a:r>
              <a:rPr lang="it-IT" sz="1600" b="1" dirty="0" err="1" smtClean="0">
                <a:solidFill>
                  <a:srgbClr val="C00000"/>
                </a:solidFill>
                <a:latin typeface="Trebuchet MS" panose="020B0603020202020204" pitchFamily="34" charset="0"/>
              </a:rPr>
              <a:t>coming</a:t>
            </a:r>
            <a:r>
              <a:rPr lang="it-IT" sz="1600" b="1" dirty="0" smtClean="0">
                <a:solidFill>
                  <a:srgbClr val="C00000"/>
                </a:solidFill>
                <a:latin typeface="Trebuchet MS" panose="020B0603020202020204" pitchFamily="34" charset="0"/>
              </a:rPr>
              <a:t> from </a:t>
            </a:r>
            <a:r>
              <a:rPr lang="it-IT" sz="1600" b="1" dirty="0" err="1" smtClean="0">
                <a:solidFill>
                  <a:srgbClr val="C00000"/>
                </a:solidFill>
                <a:latin typeface="Trebuchet MS" panose="020B0603020202020204" pitchFamily="34" charset="0"/>
              </a:rPr>
              <a:t>combinations</a:t>
            </a:r>
            <a:r>
              <a:rPr lang="it-IT" sz="1600" b="1" dirty="0" smtClean="0">
                <a:solidFill>
                  <a:srgbClr val="C00000"/>
                </a:solidFill>
                <a:latin typeface="Trebuchet MS" panose="020B0603020202020204" pitchFamily="34" charset="0"/>
              </a:rPr>
              <a:t> of HC e PC </a:t>
            </a:r>
            <a:r>
              <a:rPr lang="it-IT" sz="1600" b="1" dirty="0" err="1" smtClean="0">
                <a:solidFill>
                  <a:srgbClr val="C00000"/>
                </a:solidFill>
                <a:latin typeface="Trebuchet MS" panose="020B0603020202020204" pitchFamily="34" charset="0"/>
              </a:rPr>
              <a:t>levels</a:t>
            </a:r>
            <a:endParaRPr lang="en-US" sz="1600" b="1" dirty="0">
              <a:solidFill>
                <a:srgbClr val="C00000"/>
              </a:solidFill>
              <a:latin typeface="Trebuchet MS" panose="020B0603020202020204" pitchFamily="34" charset="0"/>
              <a:sym typeface="Symbol"/>
            </a:endParaRPr>
          </a:p>
        </p:txBody>
      </p:sp>
    </p:spTree>
    <p:extLst>
      <p:ext uri="{BB962C8B-B14F-4D97-AF65-F5344CB8AC3E}">
        <p14:creationId xmlns:p14="http://schemas.microsoft.com/office/powerpoint/2010/main" val="2420179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copertina">
  <a:themeElements>
    <a:clrScheme name="Impostazioni personalizzate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16856</TotalTime>
  <Words>2515</Words>
  <Application>Microsoft Office PowerPoint</Application>
  <PresentationFormat>Presentazione su schermo (4:3)</PresentationFormat>
  <Paragraphs>403</Paragraphs>
  <Slides>19</Slides>
  <Notes>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19</vt:i4>
      </vt:variant>
    </vt:vector>
  </HeadingPairs>
  <TitlesOfParts>
    <vt:vector size="28" baseType="lpstr">
      <vt:lpstr>MS Mincho</vt:lpstr>
      <vt:lpstr>Arial</vt:lpstr>
      <vt:lpstr>Calibri</vt:lpstr>
      <vt:lpstr>Cambria</vt:lpstr>
      <vt:lpstr>Symbol</vt:lpstr>
      <vt:lpstr>Times New Roman</vt:lpstr>
      <vt:lpstr>Trebuchet MS</vt:lpstr>
      <vt:lpstr>Wingdings</vt:lpstr>
      <vt:lpstr>copertina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Bruna Tabanella</dc:creator>
  <cp:lastModifiedBy>xr1001cor5</cp:lastModifiedBy>
  <cp:revision>1384</cp:revision>
  <cp:lastPrinted>2014-05-26T16:44:05Z</cp:lastPrinted>
  <dcterms:created xsi:type="dcterms:W3CDTF">2012-12-11T11:00:35Z</dcterms:created>
  <dcterms:modified xsi:type="dcterms:W3CDTF">2018-09-28T10:01:01Z</dcterms:modified>
</cp:coreProperties>
</file>