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notesSlides/notesSlide11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ppt/notesSlides/notesSlide16.xml" ContentType="application/vnd.openxmlformats-officedocument.presentationml.notesSlide+xml"/>
  <Override PartName="/ppt/charts/chart5.xml" ContentType="application/vnd.openxmlformats-officedocument.drawingml.chart+xml"/>
  <Override PartName="/ppt/theme/themeOverride4.xml" ContentType="application/vnd.openxmlformats-officedocument.themeOverr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334" r:id="rId2"/>
    <p:sldId id="410" r:id="rId3"/>
    <p:sldId id="403" r:id="rId4"/>
    <p:sldId id="405" r:id="rId5"/>
    <p:sldId id="404" r:id="rId6"/>
    <p:sldId id="409" r:id="rId7"/>
    <p:sldId id="402" r:id="rId8"/>
    <p:sldId id="350" r:id="rId9"/>
    <p:sldId id="367" r:id="rId10"/>
    <p:sldId id="393" r:id="rId11"/>
    <p:sldId id="366" r:id="rId12"/>
    <p:sldId id="355" r:id="rId13"/>
    <p:sldId id="383" r:id="rId14"/>
    <p:sldId id="385" r:id="rId15"/>
    <p:sldId id="373" r:id="rId16"/>
    <p:sldId id="394" r:id="rId17"/>
    <p:sldId id="381" r:id="rId18"/>
    <p:sldId id="386" r:id="rId19"/>
    <p:sldId id="374" r:id="rId20"/>
    <p:sldId id="395" r:id="rId21"/>
    <p:sldId id="396" r:id="rId22"/>
    <p:sldId id="384" r:id="rId23"/>
    <p:sldId id="387" r:id="rId24"/>
    <p:sldId id="400" r:id="rId25"/>
    <p:sldId id="411" r:id="rId26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354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una Tabanella" initials="" lastIdx="3" clrIdx="0"/>
  <p:cmAuthor id="1" name="Claudia Busetti" initials="CCB" lastIdx="7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CC3300"/>
    <a:srgbClr val="505150"/>
    <a:srgbClr val="B54441"/>
    <a:srgbClr val="4F81BD"/>
    <a:srgbClr val="AF423F"/>
    <a:srgbClr val="776DC5"/>
    <a:srgbClr val="A9C5C2"/>
    <a:srgbClr val="7F142A"/>
    <a:srgbClr val="9A66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1EBBBCC-DAD2-459C-BE2E-F6DE35CF9A28}" styleName="Stile scuro 2 - Colore 3/Colore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Stile scuro 2 - Colore 1/Color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Stile scuro 2 - Colore 5/Color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Stile medio 3 - Color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48" autoAdjust="0"/>
    <p:restoredTop sz="91304" autoAdjust="0"/>
  </p:normalViewPr>
  <p:slideViewPr>
    <p:cSldViewPr snapToGrid="0" snapToObjects="1" showGuides="1">
      <p:cViewPr>
        <p:scale>
          <a:sx n="90" d="100"/>
          <a:sy n="90" d="100"/>
        </p:scale>
        <p:origin x="-1506" y="-300"/>
      </p:cViewPr>
      <p:guideLst>
        <p:guide orient="horz" pos="1354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2" d="100"/>
          <a:sy n="82" d="100"/>
        </p:scale>
        <p:origin x="-313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rbudano\Desktop\AISRE\Allegati_SR_meteo_2018\Prospetti_e_grafici_%20SR_meteo_2018_13-06-2018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rbudano\Desktop\AISRE\Allegati_SR_meteo_2018\Prospetti_e_grafici_%20SR_meteo_2018_13-06-2018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rbudano\Desktop\AISRE\Allegati_SR_meteo_2018\Prospetti_e_grafici_%20SR_meteo_2018_13-06-2018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rbudano\Desktop\AISRE\Allegati_SR_meteo_2018\Prospetti_e_grafici_%20SR_meteo_2018_13-06-2018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5.2191285367679557E-2"/>
          <c:y val="2.1571428571428575E-2"/>
          <c:w val="0.94320025990359824"/>
          <c:h val="0.9321724565392761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'Figura 3'!$B$4</c:f>
              <c:strCache>
                <c:ptCount val="1"/>
                <c:pt idx="0">
                  <c:v>ANOMALIE DELLA TEMPERATURA MEDIA DAL VALORE CLIMATICO 1971-2000.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numRef>
              <c:f>'Figura 3'!$A$5:$A$50</c:f>
              <c:numCache>
                <c:formatCode>General</c:formatCode>
                <c:ptCount val="46"/>
                <c:pt idx="0">
                  <c:v>1971</c:v>
                </c:pt>
                <c:pt idx="1">
                  <c:v>1972</c:v>
                </c:pt>
                <c:pt idx="2">
                  <c:v>1973</c:v>
                </c:pt>
                <c:pt idx="3">
                  <c:v>1974</c:v>
                </c:pt>
                <c:pt idx="4">
                  <c:v>1975</c:v>
                </c:pt>
                <c:pt idx="5">
                  <c:v>1976</c:v>
                </c:pt>
                <c:pt idx="6">
                  <c:v>1977</c:v>
                </c:pt>
                <c:pt idx="7">
                  <c:v>1978</c:v>
                </c:pt>
                <c:pt idx="8">
                  <c:v>1979</c:v>
                </c:pt>
                <c:pt idx="9">
                  <c:v>1980</c:v>
                </c:pt>
                <c:pt idx="10">
                  <c:v>1981</c:v>
                </c:pt>
                <c:pt idx="11">
                  <c:v>1982</c:v>
                </c:pt>
                <c:pt idx="12">
                  <c:v>1983</c:v>
                </c:pt>
                <c:pt idx="13">
                  <c:v>1984</c:v>
                </c:pt>
                <c:pt idx="14">
                  <c:v>1985</c:v>
                </c:pt>
                <c:pt idx="15">
                  <c:v>1986</c:v>
                </c:pt>
                <c:pt idx="16">
                  <c:v>1987</c:v>
                </c:pt>
                <c:pt idx="17">
                  <c:v>1988</c:v>
                </c:pt>
                <c:pt idx="18">
                  <c:v>1989</c:v>
                </c:pt>
                <c:pt idx="19">
                  <c:v>1990</c:v>
                </c:pt>
                <c:pt idx="20">
                  <c:v>1991</c:v>
                </c:pt>
                <c:pt idx="21">
                  <c:v>1992</c:v>
                </c:pt>
                <c:pt idx="22">
                  <c:v>1993</c:v>
                </c:pt>
                <c:pt idx="23">
                  <c:v>1994</c:v>
                </c:pt>
                <c:pt idx="24">
                  <c:v>1995</c:v>
                </c:pt>
                <c:pt idx="25">
                  <c:v>1996</c:v>
                </c:pt>
                <c:pt idx="26">
                  <c:v>1997</c:v>
                </c:pt>
                <c:pt idx="27">
                  <c:v>1998</c:v>
                </c:pt>
                <c:pt idx="28">
                  <c:v>1999</c:v>
                </c:pt>
                <c:pt idx="29">
                  <c:v>2000</c:v>
                </c:pt>
                <c:pt idx="30">
                  <c:v>2001</c:v>
                </c:pt>
                <c:pt idx="31">
                  <c:v>2002</c:v>
                </c:pt>
                <c:pt idx="32">
                  <c:v>2003</c:v>
                </c:pt>
                <c:pt idx="33">
                  <c:v>2004</c:v>
                </c:pt>
                <c:pt idx="34">
                  <c:v>2005</c:v>
                </c:pt>
                <c:pt idx="35">
                  <c:v>2006</c:v>
                </c:pt>
                <c:pt idx="36">
                  <c:v>2007</c:v>
                </c:pt>
                <c:pt idx="37">
                  <c:v>2008</c:v>
                </c:pt>
                <c:pt idx="38">
                  <c:v>2009</c:v>
                </c:pt>
                <c:pt idx="39">
                  <c:v>2010</c:v>
                </c:pt>
                <c:pt idx="40">
                  <c:v>2011</c:v>
                </c:pt>
                <c:pt idx="41">
                  <c:v>2012</c:v>
                </c:pt>
                <c:pt idx="42">
                  <c:v>2013</c:v>
                </c:pt>
                <c:pt idx="43">
                  <c:v>2014</c:v>
                </c:pt>
                <c:pt idx="44">
                  <c:v>2015</c:v>
                </c:pt>
                <c:pt idx="45">
                  <c:v>2016</c:v>
                </c:pt>
              </c:numCache>
            </c:numRef>
          </c:cat>
          <c:val>
            <c:numRef>
              <c:f>'Figura 3'!$B$5:$B$50</c:f>
              <c:numCache>
                <c:formatCode>General</c:formatCode>
                <c:ptCount val="46"/>
                <c:pt idx="0">
                  <c:v>-0.3</c:v>
                </c:pt>
                <c:pt idx="1">
                  <c:v>-0.5</c:v>
                </c:pt>
                <c:pt idx="2">
                  <c:v>-0.3</c:v>
                </c:pt>
                <c:pt idx="3">
                  <c:v>-0.2</c:v>
                </c:pt>
                <c:pt idx="4">
                  <c:v>-0.2</c:v>
                </c:pt>
                <c:pt idx="5">
                  <c:v>-0.7</c:v>
                </c:pt>
                <c:pt idx="6">
                  <c:v>0</c:v>
                </c:pt>
                <c:pt idx="7">
                  <c:v>-0.7</c:v>
                </c:pt>
                <c:pt idx="8">
                  <c:v>-0.3</c:v>
                </c:pt>
                <c:pt idx="9">
                  <c:v>-1</c:v>
                </c:pt>
                <c:pt idx="10">
                  <c:v>-0.3</c:v>
                </c:pt>
                <c:pt idx="11">
                  <c:v>0.3</c:v>
                </c:pt>
                <c:pt idx="12">
                  <c:v>-0.1</c:v>
                </c:pt>
                <c:pt idx="13">
                  <c:v>-0.9</c:v>
                </c:pt>
                <c:pt idx="14">
                  <c:v>-0.1</c:v>
                </c:pt>
                <c:pt idx="15">
                  <c:v>0.1</c:v>
                </c:pt>
                <c:pt idx="16">
                  <c:v>0.1</c:v>
                </c:pt>
                <c:pt idx="17">
                  <c:v>0.2</c:v>
                </c:pt>
                <c:pt idx="18">
                  <c:v>0.3</c:v>
                </c:pt>
                <c:pt idx="19">
                  <c:v>0.7</c:v>
                </c:pt>
                <c:pt idx="20">
                  <c:v>-0.1</c:v>
                </c:pt>
                <c:pt idx="21">
                  <c:v>0.4</c:v>
                </c:pt>
                <c:pt idx="22">
                  <c:v>0.3</c:v>
                </c:pt>
                <c:pt idx="23">
                  <c:v>1</c:v>
                </c:pt>
                <c:pt idx="24">
                  <c:v>-0.1</c:v>
                </c:pt>
                <c:pt idx="25">
                  <c:v>-0.2</c:v>
                </c:pt>
                <c:pt idx="26">
                  <c:v>0.7</c:v>
                </c:pt>
                <c:pt idx="27">
                  <c:v>0.5</c:v>
                </c:pt>
                <c:pt idx="28">
                  <c:v>0.7</c:v>
                </c:pt>
                <c:pt idx="29">
                  <c:v>1</c:v>
                </c:pt>
                <c:pt idx="30">
                  <c:v>0.9</c:v>
                </c:pt>
                <c:pt idx="31">
                  <c:v>0.9</c:v>
                </c:pt>
                <c:pt idx="32">
                  <c:v>1.2</c:v>
                </c:pt>
                <c:pt idx="33">
                  <c:v>0.6</c:v>
                </c:pt>
                <c:pt idx="34">
                  <c:v>0.1</c:v>
                </c:pt>
                <c:pt idx="35">
                  <c:v>0.8</c:v>
                </c:pt>
                <c:pt idx="36">
                  <c:v>1.1000000000000001</c:v>
                </c:pt>
                <c:pt idx="37">
                  <c:v>1</c:v>
                </c:pt>
                <c:pt idx="38">
                  <c:v>1.1000000000000001</c:v>
                </c:pt>
                <c:pt idx="39">
                  <c:v>0.2</c:v>
                </c:pt>
                <c:pt idx="40">
                  <c:v>1.2</c:v>
                </c:pt>
                <c:pt idx="41">
                  <c:v>1.3</c:v>
                </c:pt>
                <c:pt idx="42">
                  <c:v>0.8</c:v>
                </c:pt>
                <c:pt idx="43">
                  <c:v>1.5</c:v>
                </c:pt>
                <c:pt idx="44">
                  <c:v>1.5</c:v>
                </c:pt>
                <c:pt idx="45">
                  <c:v>1.3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E2D-45E0-91E2-C625469494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05482496"/>
        <c:axId val="107700224"/>
      </c:barChart>
      <c:catAx>
        <c:axId val="1054824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 rot="-5400000" vert="horz"/>
          <a:lstStyle/>
          <a:p>
            <a:pPr>
              <a:defRPr sz="1200"/>
            </a:pPr>
            <a:endParaRPr lang="en-US"/>
          </a:p>
        </c:txPr>
        <c:crossAx val="107700224"/>
        <c:crosses val="autoZero"/>
        <c:auto val="1"/>
        <c:lblAlgn val="ctr"/>
        <c:lblOffset val="100"/>
        <c:tickLblSkip val="5"/>
        <c:noMultiLvlLbl val="0"/>
      </c:catAx>
      <c:valAx>
        <c:axId val="107700224"/>
        <c:scaling>
          <c:orientation val="minMax"/>
          <c:max val="1.5"/>
          <c:min val="-1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200"/>
            </a:pPr>
            <a:endParaRPr lang="en-US"/>
          </a:p>
        </c:txPr>
        <c:crossAx val="1054824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4.9020393613558207E-2"/>
          <c:y val="7.1145766483835374E-2"/>
          <c:w val="0.94039036600245596"/>
          <c:h val="0.6456190535912271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'Figura 4'!$C$5</c:f>
              <c:strCache>
                <c:ptCount val="1"/>
                <c:pt idx="0">
                  <c:v>Mean temperature</c:v>
                </c:pt>
              </c:strCache>
            </c:strRef>
          </c:tx>
          <c:spPr>
            <a:solidFill>
              <a:sysClr val="window" lastClr="FFFFFF">
                <a:lumMod val="65000"/>
              </a:sysClr>
            </a:solidFill>
          </c:spPr>
          <c:invertIfNegative val="0"/>
          <c:cat>
            <c:strRef>
              <c:f>'Figura 4'!$A$6:$A$26</c:f>
              <c:strCache>
                <c:ptCount val="21"/>
                <c:pt idx="0">
                  <c:v>Cagliari (1)</c:v>
                </c:pt>
                <c:pt idx="1">
                  <c:v>Genova</c:v>
                </c:pt>
                <c:pt idx="2">
                  <c:v>Bologna</c:v>
                </c:pt>
                <c:pt idx="3">
                  <c:v>Bari</c:v>
                </c:pt>
                <c:pt idx="4">
                  <c:v>Palermo</c:v>
                </c:pt>
                <c:pt idx="5">
                  <c:v>Catanzaro</c:v>
                </c:pt>
                <c:pt idx="6">
                  <c:v>Venezia</c:v>
                </c:pt>
                <c:pt idx="7">
                  <c:v>Potenza</c:v>
                </c:pt>
                <c:pt idx="8">
                  <c:v>Aosta</c:v>
                </c:pt>
                <c:pt idx="9">
                  <c:v>L'Aquila</c:v>
                </c:pt>
                <c:pt idx="10">
                  <c:v>Trento</c:v>
                </c:pt>
                <c:pt idx="11">
                  <c:v>Firenze</c:v>
                </c:pt>
                <c:pt idx="12">
                  <c:v>Napoli</c:v>
                </c:pt>
                <c:pt idx="13">
                  <c:v>Roma</c:v>
                </c:pt>
                <c:pt idx="14">
                  <c:v>Bolzano</c:v>
                </c:pt>
                <c:pt idx="15">
                  <c:v>Campobasso</c:v>
                </c:pt>
                <c:pt idx="16">
                  <c:v>Trieste</c:v>
                </c:pt>
                <c:pt idx="17">
                  <c:v>Torino</c:v>
                </c:pt>
                <c:pt idx="18">
                  <c:v>Milano</c:v>
                </c:pt>
                <c:pt idx="19">
                  <c:v>Ancona</c:v>
                </c:pt>
                <c:pt idx="20">
                  <c:v>Perugia</c:v>
                </c:pt>
              </c:strCache>
            </c:strRef>
          </c:cat>
          <c:val>
            <c:numRef>
              <c:f>'Figura 4'!$C$6:$C$26</c:f>
              <c:numCache>
                <c:formatCode>General</c:formatCode>
                <c:ptCount val="21"/>
                <c:pt idx="0">
                  <c:v>0.5</c:v>
                </c:pt>
                <c:pt idx="1">
                  <c:v>0.5</c:v>
                </c:pt>
                <c:pt idx="2">
                  <c:v>0.6</c:v>
                </c:pt>
                <c:pt idx="3">
                  <c:v>0.6</c:v>
                </c:pt>
                <c:pt idx="4">
                  <c:v>0.6</c:v>
                </c:pt>
                <c:pt idx="5">
                  <c:v>0.7</c:v>
                </c:pt>
                <c:pt idx="6">
                  <c:v>0.8</c:v>
                </c:pt>
                <c:pt idx="7">
                  <c:v>0.8</c:v>
                </c:pt>
                <c:pt idx="8">
                  <c:v>0.8</c:v>
                </c:pt>
                <c:pt idx="9">
                  <c:v>0.9</c:v>
                </c:pt>
                <c:pt idx="10">
                  <c:v>0.9</c:v>
                </c:pt>
                <c:pt idx="11">
                  <c:v>1</c:v>
                </c:pt>
                <c:pt idx="12">
                  <c:v>1.1000000000000001</c:v>
                </c:pt>
                <c:pt idx="13">
                  <c:v>1.1000000000000001</c:v>
                </c:pt>
                <c:pt idx="14">
                  <c:v>1.1000000000000001</c:v>
                </c:pt>
                <c:pt idx="15">
                  <c:v>1.2</c:v>
                </c:pt>
                <c:pt idx="16">
                  <c:v>1.3</c:v>
                </c:pt>
                <c:pt idx="17">
                  <c:v>1.3</c:v>
                </c:pt>
                <c:pt idx="18">
                  <c:v>1.4</c:v>
                </c:pt>
                <c:pt idx="19">
                  <c:v>1.4</c:v>
                </c:pt>
                <c:pt idx="20">
                  <c:v>1.5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5B9-4BCD-A8AB-4361DACA5F10}"/>
            </c:ext>
          </c:extLst>
        </c:ser>
        <c:ser>
          <c:idx val="1"/>
          <c:order val="1"/>
          <c:tx>
            <c:strRef>
              <c:f>'Figura 4'!$B$5</c:f>
              <c:strCache>
                <c:ptCount val="1"/>
                <c:pt idx="0">
                  <c:v>Min temperature</c:v>
                </c:pt>
              </c:strCache>
            </c:strRef>
          </c:tx>
          <c:spPr>
            <a:solidFill>
              <a:srgbClr val="C0504D">
                <a:lumMod val="60000"/>
                <a:lumOff val="40000"/>
              </a:srgbClr>
            </a:solidFill>
          </c:spPr>
          <c:invertIfNegative val="0"/>
          <c:cat>
            <c:strRef>
              <c:f>'Figura 4'!$A$6:$A$26</c:f>
              <c:strCache>
                <c:ptCount val="21"/>
                <c:pt idx="0">
                  <c:v>Cagliari (1)</c:v>
                </c:pt>
                <c:pt idx="1">
                  <c:v>Genova</c:v>
                </c:pt>
                <c:pt idx="2">
                  <c:v>Bologna</c:v>
                </c:pt>
                <c:pt idx="3">
                  <c:v>Bari</c:v>
                </c:pt>
                <c:pt idx="4">
                  <c:v>Palermo</c:v>
                </c:pt>
                <c:pt idx="5">
                  <c:v>Catanzaro</c:v>
                </c:pt>
                <c:pt idx="6">
                  <c:v>Venezia</c:v>
                </c:pt>
                <c:pt idx="7">
                  <c:v>Potenza</c:v>
                </c:pt>
                <c:pt idx="8">
                  <c:v>Aosta</c:v>
                </c:pt>
                <c:pt idx="9">
                  <c:v>L'Aquila</c:v>
                </c:pt>
                <c:pt idx="10">
                  <c:v>Trento</c:v>
                </c:pt>
                <c:pt idx="11">
                  <c:v>Firenze</c:v>
                </c:pt>
                <c:pt idx="12">
                  <c:v>Napoli</c:v>
                </c:pt>
                <c:pt idx="13">
                  <c:v>Roma</c:v>
                </c:pt>
                <c:pt idx="14">
                  <c:v>Bolzano</c:v>
                </c:pt>
                <c:pt idx="15">
                  <c:v>Campobasso</c:v>
                </c:pt>
                <c:pt idx="16">
                  <c:v>Trieste</c:v>
                </c:pt>
                <c:pt idx="17">
                  <c:v>Torino</c:v>
                </c:pt>
                <c:pt idx="18">
                  <c:v>Milano</c:v>
                </c:pt>
                <c:pt idx="19">
                  <c:v>Ancona</c:v>
                </c:pt>
                <c:pt idx="20">
                  <c:v>Perugia</c:v>
                </c:pt>
              </c:strCache>
            </c:strRef>
          </c:cat>
          <c:val>
            <c:numRef>
              <c:f>'Figura 4'!$B$6:$B$26</c:f>
              <c:numCache>
                <c:formatCode>General</c:formatCode>
                <c:ptCount val="21"/>
                <c:pt idx="0">
                  <c:v>0</c:v>
                </c:pt>
                <c:pt idx="1">
                  <c:v>0.6</c:v>
                </c:pt>
                <c:pt idx="2">
                  <c:v>0.6</c:v>
                </c:pt>
                <c:pt idx="3">
                  <c:v>0.6</c:v>
                </c:pt>
                <c:pt idx="4">
                  <c:v>0.8</c:v>
                </c:pt>
                <c:pt idx="5">
                  <c:v>0.6</c:v>
                </c:pt>
                <c:pt idx="6">
                  <c:v>1.1000000000000001</c:v>
                </c:pt>
                <c:pt idx="7">
                  <c:v>0.6</c:v>
                </c:pt>
                <c:pt idx="8">
                  <c:v>0.3</c:v>
                </c:pt>
                <c:pt idx="9">
                  <c:v>-0.3</c:v>
                </c:pt>
                <c:pt idx="10">
                  <c:v>1</c:v>
                </c:pt>
                <c:pt idx="11">
                  <c:v>0.7</c:v>
                </c:pt>
                <c:pt idx="12">
                  <c:v>1.3</c:v>
                </c:pt>
                <c:pt idx="13">
                  <c:v>0.7</c:v>
                </c:pt>
                <c:pt idx="14">
                  <c:v>1.8</c:v>
                </c:pt>
                <c:pt idx="15">
                  <c:v>1.4</c:v>
                </c:pt>
                <c:pt idx="16">
                  <c:v>0.9</c:v>
                </c:pt>
                <c:pt idx="17">
                  <c:v>1.1000000000000001</c:v>
                </c:pt>
                <c:pt idx="18">
                  <c:v>1.3</c:v>
                </c:pt>
                <c:pt idx="19">
                  <c:v>0.8</c:v>
                </c:pt>
                <c:pt idx="20">
                  <c:v>0.8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5B9-4BCD-A8AB-4361DACA5F10}"/>
            </c:ext>
          </c:extLst>
        </c:ser>
        <c:ser>
          <c:idx val="2"/>
          <c:order val="2"/>
          <c:tx>
            <c:strRef>
              <c:f>'Figura 4'!$D$5</c:f>
              <c:strCache>
                <c:ptCount val="1"/>
                <c:pt idx="0">
                  <c:v>Max temperature</c:v>
                </c:pt>
              </c:strCache>
            </c:strRef>
          </c:tx>
          <c:spPr>
            <a:solidFill>
              <a:srgbClr val="C0504D"/>
            </a:solidFill>
          </c:spPr>
          <c:invertIfNegative val="0"/>
          <c:cat>
            <c:strRef>
              <c:f>'Figura 4'!$A$6:$A$26</c:f>
              <c:strCache>
                <c:ptCount val="21"/>
                <c:pt idx="0">
                  <c:v>Cagliari (1)</c:v>
                </c:pt>
                <c:pt idx="1">
                  <c:v>Genova</c:v>
                </c:pt>
                <c:pt idx="2">
                  <c:v>Bologna</c:v>
                </c:pt>
                <c:pt idx="3">
                  <c:v>Bari</c:v>
                </c:pt>
                <c:pt idx="4">
                  <c:v>Palermo</c:v>
                </c:pt>
                <c:pt idx="5">
                  <c:v>Catanzaro</c:v>
                </c:pt>
                <c:pt idx="6">
                  <c:v>Venezia</c:v>
                </c:pt>
                <c:pt idx="7">
                  <c:v>Potenza</c:v>
                </c:pt>
                <c:pt idx="8">
                  <c:v>Aosta</c:v>
                </c:pt>
                <c:pt idx="9">
                  <c:v>L'Aquila</c:v>
                </c:pt>
                <c:pt idx="10">
                  <c:v>Trento</c:v>
                </c:pt>
                <c:pt idx="11">
                  <c:v>Firenze</c:v>
                </c:pt>
                <c:pt idx="12">
                  <c:v>Napoli</c:v>
                </c:pt>
                <c:pt idx="13">
                  <c:v>Roma</c:v>
                </c:pt>
                <c:pt idx="14">
                  <c:v>Bolzano</c:v>
                </c:pt>
                <c:pt idx="15">
                  <c:v>Campobasso</c:v>
                </c:pt>
                <c:pt idx="16">
                  <c:v>Trieste</c:v>
                </c:pt>
                <c:pt idx="17">
                  <c:v>Torino</c:v>
                </c:pt>
                <c:pt idx="18">
                  <c:v>Milano</c:v>
                </c:pt>
                <c:pt idx="19">
                  <c:v>Ancona</c:v>
                </c:pt>
                <c:pt idx="20">
                  <c:v>Perugia</c:v>
                </c:pt>
              </c:strCache>
            </c:strRef>
          </c:cat>
          <c:val>
            <c:numRef>
              <c:f>'Figura 4'!$D$6:$D$26</c:f>
              <c:numCache>
                <c:formatCode>General</c:formatCode>
                <c:ptCount val="21"/>
                <c:pt idx="0">
                  <c:v>1</c:v>
                </c:pt>
                <c:pt idx="1">
                  <c:v>0.5</c:v>
                </c:pt>
                <c:pt idx="2">
                  <c:v>0.6</c:v>
                </c:pt>
                <c:pt idx="3">
                  <c:v>0.6</c:v>
                </c:pt>
                <c:pt idx="4">
                  <c:v>0.4</c:v>
                </c:pt>
                <c:pt idx="5">
                  <c:v>0.9</c:v>
                </c:pt>
                <c:pt idx="6">
                  <c:v>0.4</c:v>
                </c:pt>
                <c:pt idx="7">
                  <c:v>0.9</c:v>
                </c:pt>
                <c:pt idx="8">
                  <c:v>1.3</c:v>
                </c:pt>
                <c:pt idx="9">
                  <c:v>2</c:v>
                </c:pt>
                <c:pt idx="10">
                  <c:v>0.8</c:v>
                </c:pt>
                <c:pt idx="11">
                  <c:v>1.3</c:v>
                </c:pt>
                <c:pt idx="12">
                  <c:v>0.9</c:v>
                </c:pt>
                <c:pt idx="13">
                  <c:v>1.5</c:v>
                </c:pt>
                <c:pt idx="14">
                  <c:v>0.5</c:v>
                </c:pt>
                <c:pt idx="15">
                  <c:v>1.1000000000000001</c:v>
                </c:pt>
                <c:pt idx="16">
                  <c:v>1.6</c:v>
                </c:pt>
                <c:pt idx="17">
                  <c:v>1.6</c:v>
                </c:pt>
                <c:pt idx="18">
                  <c:v>1.5</c:v>
                </c:pt>
                <c:pt idx="19">
                  <c:v>2.1</c:v>
                </c:pt>
                <c:pt idx="20">
                  <c:v>2.1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5B9-4BCD-A8AB-4361DACA5F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07851136"/>
        <c:axId val="113640576"/>
      </c:barChart>
      <c:catAx>
        <c:axId val="1078511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 rot="-540000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 Narrow"/>
                <a:ea typeface="Arial Narrow"/>
                <a:cs typeface="Arial Narrow"/>
              </a:defRPr>
            </a:pPr>
            <a:endParaRPr lang="en-US"/>
          </a:p>
        </c:txPr>
        <c:crossAx val="113640576"/>
        <c:crosses val="autoZero"/>
        <c:auto val="1"/>
        <c:lblAlgn val="ctr"/>
        <c:lblOffset val="100"/>
        <c:noMultiLvlLbl val="0"/>
      </c:catAx>
      <c:valAx>
        <c:axId val="113640576"/>
        <c:scaling>
          <c:orientation val="minMax"/>
          <c:min val="-0.5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 Narrow"/>
                <a:ea typeface="Arial Narrow"/>
                <a:cs typeface="Arial Narrow"/>
              </a:defRPr>
            </a:pPr>
            <a:endParaRPr lang="en-US"/>
          </a:p>
        </c:txPr>
        <c:crossAx val="107851136"/>
        <c:crosses val="autoZero"/>
        <c:crossBetween val="between"/>
        <c:majorUnit val="0.5"/>
      </c:valAx>
    </c:plotArea>
    <c:legend>
      <c:legendPos val="r"/>
      <c:layout>
        <c:manualLayout>
          <c:xMode val="edge"/>
          <c:yMode val="edge"/>
          <c:x val="7.3535324654437573E-2"/>
          <c:y val="0.11036254497956657"/>
          <c:w val="0.24190855294379715"/>
          <c:h val="0.17695876725086784"/>
        </c:manualLayout>
      </c:layout>
      <c:overlay val="0"/>
      <c:txPr>
        <a:bodyPr/>
        <a:lstStyle/>
        <a:p>
          <a:pPr>
            <a:defRPr sz="1200" b="0" i="0" u="none" strike="noStrike" baseline="0">
              <a:solidFill>
                <a:srgbClr val="000000"/>
              </a:solidFill>
              <a:latin typeface="Arial Narrow"/>
              <a:ea typeface="Arial Narrow"/>
              <a:cs typeface="Arial Narrow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8018290684234942E-2"/>
          <c:y val="2.0393795911268071E-2"/>
          <c:w val="0.92140398123363776"/>
          <c:h val="0.9330921521529311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'Figura 6'!$B$4</c:f>
              <c:strCache>
                <c:ptCount val="1"/>
                <c:pt idx="0">
                  <c:v>ANOMALIE DELLA PRECIPITAZIONE TOTALE MEDIA</c:v>
                </c:pt>
              </c:strCache>
            </c:strRef>
          </c:tx>
          <c:spPr>
            <a:solidFill>
              <a:srgbClr val="C0504D"/>
            </a:solidFill>
          </c:spPr>
          <c:invertIfNegative val="0"/>
          <c:cat>
            <c:numRef>
              <c:f>'Figura 6'!$A$5:$A$50</c:f>
              <c:numCache>
                <c:formatCode>General</c:formatCode>
                <c:ptCount val="46"/>
                <c:pt idx="0">
                  <c:v>1971</c:v>
                </c:pt>
                <c:pt idx="1">
                  <c:v>1972</c:v>
                </c:pt>
                <c:pt idx="2">
                  <c:v>1973</c:v>
                </c:pt>
                <c:pt idx="3">
                  <c:v>1974</c:v>
                </c:pt>
                <c:pt idx="4">
                  <c:v>1975</c:v>
                </c:pt>
                <c:pt idx="5">
                  <c:v>1976</c:v>
                </c:pt>
                <c:pt idx="6">
                  <c:v>1977</c:v>
                </c:pt>
                <c:pt idx="7">
                  <c:v>1978</c:v>
                </c:pt>
                <c:pt idx="8">
                  <c:v>1979</c:v>
                </c:pt>
                <c:pt idx="9">
                  <c:v>1980</c:v>
                </c:pt>
                <c:pt idx="10">
                  <c:v>1981</c:v>
                </c:pt>
                <c:pt idx="11">
                  <c:v>1982</c:v>
                </c:pt>
                <c:pt idx="12">
                  <c:v>1983</c:v>
                </c:pt>
                <c:pt idx="13">
                  <c:v>1984</c:v>
                </c:pt>
                <c:pt idx="14">
                  <c:v>1985</c:v>
                </c:pt>
                <c:pt idx="15">
                  <c:v>1986</c:v>
                </c:pt>
                <c:pt idx="16">
                  <c:v>1987</c:v>
                </c:pt>
                <c:pt idx="17">
                  <c:v>1988</c:v>
                </c:pt>
                <c:pt idx="18">
                  <c:v>1989</c:v>
                </c:pt>
                <c:pt idx="19">
                  <c:v>1990</c:v>
                </c:pt>
                <c:pt idx="20">
                  <c:v>1991</c:v>
                </c:pt>
                <c:pt idx="21">
                  <c:v>1992</c:v>
                </c:pt>
                <c:pt idx="22">
                  <c:v>1993</c:v>
                </c:pt>
                <c:pt idx="23">
                  <c:v>1994</c:v>
                </c:pt>
                <c:pt idx="24">
                  <c:v>1995</c:v>
                </c:pt>
                <c:pt idx="25">
                  <c:v>1996</c:v>
                </c:pt>
                <c:pt idx="26">
                  <c:v>1997</c:v>
                </c:pt>
                <c:pt idx="27">
                  <c:v>1998</c:v>
                </c:pt>
                <c:pt idx="28">
                  <c:v>1999</c:v>
                </c:pt>
                <c:pt idx="29">
                  <c:v>2000</c:v>
                </c:pt>
                <c:pt idx="30">
                  <c:v>2001</c:v>
                </c:pt>
                <c:pt idx="31">
                  <c:v>2002</c:v>
                </c:pt>
                <c:pt idx="32">
                  <c:v>2003</c:v>
                </c:pt>
                <c:pt idx="33">
                  <c:v>2004</c:v>
                </c:pt>
                <c:pt idx="34">
                  <c:v>2005</c:v>
                </c:pt>
                <c:pt idx="35">
                  <c:v>2006</c:v>
                </c:pt>
                <c:pt idx="36">
                  <c:v>2007</c:v>
                </c:pt>
                <c:pt idx="37">
                  <c:v>2008</c:v>
                </c:pt>
                <c:pt idx="38">
                  <c:v>2009</c:v>
                </c:pt>
                <c:pt idx="39">
                  <c:v>2010</c:v>
                </c:pt>
                <c:pt idx="40">
                  <c:v>2011</c:v>
                </c:pt>
                <c:pt idx="41">
                  <c:v>2012</c:v>
                </c:pt>
                <c:pt idx="42">
                  <c:v>2013</c:v>
                </c:pt>
                <c:pt idx="43">
                  <c:v>2014</c:v>
                </c:pt>
                <c:pt idx="44">
                  <c:v>2015</c:v>
                </c:pt>
                <c:pt idx="45">
                  <c:v>2016</c:v>
                </c:pt>
              </c:numCache>
            </c:numRef>
          </c:cat>
          <c:val>
            <c:numRef>
              <c:f>'Figura 6'!$B$5:$B$50</c:f>
              <c:numCache>
                <c:formatCode>General</c:formatCode>
                <c:ptCount val="46"/>
                <c:pt idx="0">
                  <c:v>-48</c:v>
                </c:pt>
                <c:pt idx="1">
                  <c:v>102.3</c:v>
                </c:pt>
                <c:pt idx="2">
                  <c:v>-34.6</c:v>
                </c:pt>
                <c:pt idx="3">
                  <c:v>-44.3</c:v>
                </c:pt>
                <c:pt idx="4">
                  <c:v>24.3</c:v>
                </c:pt>
                <c:pt idx="5">
                  <c:v>162</c:v>
                </c:pt>
                <c:pt idx="6">
                  <c:v>31.2</c:v>
                </c:pt>
                <c:pt idx="7">
                  <c:v>114.6</c:v>
                </c:pt>
                <c:pt idx="8">
                  <c:v>161.6</c:v>
                </c:pt>
                <c:pt idx="9">
                  <c:v>66.599999999999994</c:v>
                </c:pt>
                <c:pt idx="10">
                  <c:v>1.8</c:v>
                </c:pt>
                <c:pt idx="11">
                  <c:v>-30.7</c:v>
                </c:pt>
                <c:pt idx="12">
                  <c:v>-122.2</c:v>
                </c:pt>
                <c:pt idx="13">
                  <c:v>97.1</c:v>
                </c:pt>
                <c:pt idx="14">
                  <c:v>-59</c:v>
                </c:pt>
                <c:pt idx="15">
                  <c:v>-31.5</c:v>
                </c:pt>
                <c:pt idx="16">
                  <c:v>46.7</c:v>
                </c:pt>
                <c:pt idx="17">
                  <c:v>-132.5</c:v>
                </c:pt>
                <c:pt idx="18">
                  <c:v>-126.4</c:v>
                </c:pt>
                <c:pt idx="19">
                  <c:v>-74.7</c:v>
                </c:pt>
                <c:pt idx="20">
                  <c:v>-53.6</c:v>
                </c:pt>
                <c:pt idx="21">
                  <c:v>28</c:v>
                </c:pt>
                <c:pt idx="22">
                  <c:v>-29.3</c:v>
                </c:pt>
                <c:pt idx="23">
                  <c:v>-36.5</c:v>
                </c:pt>
                <c:pt idx="24">
                  <c:v>55.8</c:v>
                </c:pt>
                <c:pt idx="25">
                  <c:v>193.7</c:v>
                </c:pt>
                <c:pt idx="26">
                  <c:v>-119.4</c:v>
                </c:pt>
                <c:pt idx="27">
                  <c:v>-84.6</c:v>
                </c:pt>
                <c:pt idx="28">
                  <c:v>8.1</c:v>
                </c:pt>
                <c:pt idx="29">
                  <c:v>-36.4</c:v>
                </c:pt>
                <c:pt idx="30">
                  <c:v>-147</c:v>
                </c:pt>
                <c:pt idx="31">
                  <c:v>100.5</c:v>
                </c:pt>
                <c:pt idx="32">
                  <c:v>-127.5</c:v>
                </c:pt>
                <c:pt idx="33">
                  <c:v>3.7</c:v>
                </c:pt>
                <c:pt idx="34">
                  <c:v>-72.900000000000006</c:v>
                </c:pt>
                <c:pt idx="35">
                  <c:v>-136.5</c:v>
                </c:pt>
                <c:pt idx="36">
                  <c:v>-203.5</c:v>
                </c:pt>
                <c:pt idx="37">
                  <c:v>108.7</c:v>
                </c:pt>
                <c:pt idx="38">
                  <c:v>88.9</c:v>
                </c:pt>
                <c:pt idx="39">
                  <c:v>263.8</c:v>
                </c:pt>
                <c:pt idx="40">
                  <c:v>-135.9</c:v>
                </c:pt>
                <c:pt idx="41">
                  <c:v>-19.399999999999999</c:v>
                </c:pt>
                <c:pt idx="42">
                  <c:v>159.5</c:v>
                </c:pt>
                <c:pt idx="43">
                  <c:v>220.9</c:v>
                </c:pt>
                <c:pt idx="44">
                  <c:v>-79.900000000000006</c:v>
                </c:pt>
                <c:pt idx="45">
                  <c:v>4.9000000000000004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F3C-42A9-B0D5-3BA29D0BEF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15086464"/>
        <c:axId val="115088000"/>
      </c:barChart>
      <c:catAx>
        <c:axId val="1150864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 rot="-540000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 Narrow"/>
                <a:ea typeface="Arial Narrow"/>
                <a:cs typeface="Arial Narrow"/>
              </a:defRPr>
            </a:pPr>
            <a:endParaRPr lang="en-US"/>
          </a:p>
        </c:txPr>
        <c:crossAx val="115088000"/>
        <c:crosses val="autoZero"/>
        <c:auto val="1"/>
        <c:lblAlgn val="ctr"/>
        <c:lblOffset val="100"/>
        <c:tickLblSkip val="5"/>
        <c:noMultiLvlLbl val="0"/>
      </c:catAx>
      <c:valAx>
        <c:axId val="115088000"/>
        <c:scaling>
          <c:orientation val="minMax"/>
          <c:min val="-25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 Narrow"/>
                <a:ea typeface="Arial Narrow"/>
                <a:cs typeface="Arial Narrow"/>
              </a:defRPr>
            </a:pPr>
            <a:endParaRPr lang="en-US"/>
          </a:p>
        </c:txPr>
        <c:crossAx val="115086464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1838191278721737E-2"/>
          <c:y val="1.7137942323805718E-2"/>
          <c:w val="0.95469974147968328"/>
          <c:h val="0.8404654492184248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'Figura 7'!$B$4</c:f>
              <c:strCache>
                <c:ptCount val="1"/>
                <c:pt idx="0">
                  <c:v>ANOMALIE DELLA PRECIPITAZIONE TOTALE MEDIA ANNUA </c:v>
                </c:pt>
              </c:strCache>
            </c:strRef>
          </c:tx>
          <c:spPr>
            <a:solidFill>
              <a:srgbClr val="C0504D"/>
            </a:solidFill>
          </c:spPr>
          <c:invertIfNegative val="0"/>
          <c:cat>
            <c:strRef>
              <c:f>'Figura 7'!$A$5:$A$25</c:f>
              <c:strCache>
                <c:ptCount val="21"/>
                <c:pt idx="0">
                  <c:v>Genova</c:v>
                </c:pt>
                <c:pt idx="1">
                  <c:v>Milano</c:v>
                </c:pt>
                <c:pt idx="2">
                  <c:v>Venezia</c:v>
                </c:pt>
                <c:pt idx="3">
                  <c:v>Napoli</c:v>
                </c:pt>
                <c:pt idx="4">
                  <c:v>Trieste</c:v>
                </c:pt>
                <c:pt idx="5">
                  <c:v>L'Aquila</c:v>
                </c:pt>
                <c:pt idx="6">
                  <c:v>Firenze</c:v>
                </c:pt>
                <c:pt idx="7">
                  <c:v>Roma</c:v>
                </c:pt>
                <c:pt idx="8">
                  <c:v>Cagliari</c:v>
                </c:pt>
                <c:pt idx="9">
                  <c:v>Aosta</c:v>
                </c:pt>
                <c:pt idx="10">
                  <c:v>Bolzano</c:v>
                </c:pt>
                <c:pt idx="11">
                  <c:v>Bologna</c:v>
                </c:pt>
                <c:pt idx="12">
                  <c:v>Ancona</c:v>
                </c:pt>
                <c:pt idx="13">
                  <c:v>Torino</c:v>
                </c:pt>
                <c:pt idx="14">
                  <c:v>Potenza</c:v>
                </c:pt>
                <c:pt idx="15">
                  <c:v>Bari</c:v>
                </c:pt>
                <c:pt idx="16">
                  <c:v>Trento</c:v>
                </c:pt>
                <c:pt idx="17">
                  <c:v>Perugia</c:v>
                </c:pt>
                <c:pt idx="18">
                  <c:v>Catanzaro</c:v>
                </c:pt>
                <c:pt idx="19">
                  <c:v>Campobasso</c:v>
                </c:pt>
                <c:pt idx="20">
                  <c:v>Palermo</c:v>
                </c:pt>
              </c:strCache>
            </c:strRef>
          </c:cat>
          <c:val>
            <c:numRef>
              <c:f>'Figura 7'!$B$5:$B$25</c:f>
              <c:numCache>
                <c:formatCode>General</c:formatCode>
                <c:ptCount val="21"/>
                <c:pt idx="0">
                  <c:v>-206.2</c:v>
                </c:pt>
                <c:pt idx="1">
                  <c:v>-125.3</c:v>
                </c:pt>
                <c:pt idx="2">
                  <c:v>-104.8</c:v>
                </c:pt>
                <c:pt idx="3">
                  <c:v>-92.3</c:v>
                </c:pt>
                <c:pt idx="4">
                  <c:v>-72.5</c:v>
                </c:pt>
                <c:pt idx="5">
                  <c:v>-45.5</c:v>
                </c:pt>
                <c:pt idx="6">
                  <c:v>-38.4</c:v>
                </c:pt>
                <c:pt idx="7">
                  <c:v>-21</c:v>
                </c:pt>
                <c:pt idx="8">
                  <c:v>-16</c:v>
                </c:pt>
                <c:pt idx="9">
                  <c:v>-5.5</c:v>
                </c:pt>
                <c:pt idx="10">
                  <c:v>7.9</c:v>
                </c:pt>
                <c:pt idx="11">
                  <c:v>47.4</c:v>
                </c:pt>
                <c:pt idx="12">
                  <c:v>60.7</c:v>
                </c:pt>
                <c:pt idx="13">
                  <c:v>66</c:v>
                </c:pt>
                <c:pt idx="14">
                  <c:v>77.099999999999994</c:v>
                </c:pt>
                <c:pt idx="15">
                  <c:v>79.900000000000006</c:v>
                </c:pt>
                <c:pt idx="16">
                  <c:v>86.3</c:v>
                </c:pt>
                <c:pt idx="17">
                  <c:v>91.8</c:v>
                </c:pt>
                <c:pt idx="18">
                  <c:v>136.80000000000001</c:v>
                </c:pt>
                <c:pt idx="19">
                  <c:v>162.1</c:v>
                </c:pt>
                <c:pt idx="20">
                  <c:v>166.8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720-4544-BA44-E5545123AD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4843648"/>
        <c:axId val="114845184"/>
      </c:barChart>
      <c:catAx>
        <c:axId val="1148436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 rot="-540000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 Narrow"/>
                <a:ea typeface="Arial Narrow"/>
                <a:cs typeface="Arial Narrow"/>
              </a:defRPr>
            </a:pPr>
            <a:endParaRPr lang="en-US"/>
          </a:p>
        </c:txPr>
        <c:crossAx val="114845184"/>
        <c:crosses val="autoZero"/>
        <c:auto val="1"/>
        <c:lblAlgn val="ctr"/>
        <c:lblOffset val="100"/>
        <c:noMultiLvlLbl val="0"/>
      </c:catAx>
      <c:valAx>
        <c:axId val="114845184"/>
        <c:scaling>
          <c:orientation val="minMax"/>
          <c:max val="25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 Narrow"/>
                <a:ea typeface="Arial Narrow"/>
                <a:cs typeface="Arial Narrow"/>
              </a:defRPr>
            </a:pPr>
            <a:endParaRPr lang="en-US"/>
          </a:p>
        </c:txPr>
        <c:crossAx val="11484364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4.4108559788892526E-2"/>
          <c:y val="1.8464776946085042E-2"/>
          <c:w val="0.95556958666363045"/>
          <c:h val="0.9118977621993200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'Figura 5'!$B$4</c:f>
              <c:strCache>
                <c:ptCount val="1"/>
                <c:pt idx="0">
                  <c:v>Summer days (SU25)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cat>
            <c:numRef>
              <c:f>'Figura 5'!$A$5:$A$50</c:f>
              <c:numCache>
                <c:formatCode>General</c:formatCode>
                <c:ptCount val="46"/>
                <c:pt idx="0">
                  <c:v>1971</c:v>
                </c:pt>
                <c:pt idx="1">
                  <c:v>1972</c:v>
                </c:pt>
                <c:pt idx="2">
                  <c:v>1973</c:v>
                </c:pt>
                <c:pt idx="3">
                  <c:v>1974</c:v>
                </c:pt>
                <c:pt idx="4">
                  <c:v>1975</c:v>
                </c:pt>
                <c:pt idx="5">
                  <c:v>1976</c:v>
                </c:pt>
                <c:pt idx="6">
                  <c:v>1977</c:v>
                </c:pt>
                <c:pt idx="7">
                  <c:v>1978</c:v>
                </c:pt>
                <c:pt idx="8">
                  <c:v>1979</c:v>
                </c:pt>
                <c:pt idx="9">
                  <c:v>1980</c:v>
                </c:pt>
                <c:pt idx="10">
                  <c:v>1981</c:v>
                </c:pt>
                <c:pt idx="11">
                  <c:v>1982</c:v>
                </c:pt>
                <c:pt idx="12">
                  <c:v>1983</c:v>
                </c:pt>
                <c:pt idx="13">
                  <c:v>1984</c:v>
                </c:pt>
                <c:pt idx="14">
                  <c:v>1985</c:v>
                </c:pt>
                <c:pt idx="15">
                  <c:v>1986</c:v>
                </c:pt>
                <c:pt idx="16">
                  <c:v>1987</c:v>
                </c:pt>
                <c:pt idx="17">
                  <c:v>1988</c:v>
                </c:pt>
                <c:pt idx="18">
                  <c:v>1989</c:v>
                </c:pt>
                <c:pt idx="19">
                  <c:v>1990</c:v>
                </c:pt>
                <c:pt idx="20">
                  <c:v>1991</c:v>
                </c:pt>
                <c:pt idx="21">
                  <c:v>1992</c:v>
                </c:pt>
                <c:pt idx="22">
                  <c:v>1993</c:v>
                </c:pt>
                <c:pt idx="23">
                  <c:v>1994</c:v>
                </c:pt>
                <c:pt idx="24">
                  <c:v>1995</c:v>
                </c:pt>
                <c:pt idx="25">
                  <c:v>1996</c:v>
                </c:pt>
                <c:pt idx="26">
                  <c:v>1997</c:v>
                </c:pt>
                <c:pt idx="27">
                  <c:v>1998</c:v>
                </c:pt>
                <c:pt idx="28">
                  <c:v>1999</c:v>
                </c:pt>
                <c:pt idx="29">
                  <c:v>2000</c:v>
                </c:pt>
                <c:pt idx="30">
                  <c:v>2001</c:v>
                </c:pt>
                <c:pt idx="31">
                  <c:v>2002</c:v>
                </c:pt>
                <c:pt idx="32">
                  <c:v>2003</c:v>
                </c:pt>
                <c:pt idx="33">
                  <c:v>2004</c:v>
                </c:pt>
                <c:pt idx="34">
                  <c:v>2005</c:v>
                </c:pt>
                <c:pt idx="35">
                  <c:v>2006</c:v>
                </c:pt>
                <c:pt idx="36">
                  <c:v>2007</c:v>
                </c:pt>
                <c:pt idx="37">
                  <c:v>2008</c:v>
                </c:pt>
                <c:pt idx="38">
                  <c:v>2009</c:v>
                </c:pt>
                <c:pt idx="39">
                  <c:v>2010</c:v>
                </c:pt>
                <c:pt idx="40">
                  <c:v>2011</c:v>
                </c:pt>
                <c:pt idx="41">
                  <c:v>2012</c:v>
                </c:pt>
                <c:pt idx="42">
                  <c:v>2013</c:v>
                </c:pt>
                <c:pt idx="43">
                  <c:v>2014</c:v>
                </c:pt>
                <c:pt idx="44">
                  <c:v>2015</c:v>
                </c:pt>
                <c:pt idx="45">
                  <c:v>2016</c:v>
                </c:pt>
              </c:numCache>
            </c:numRef>
          </c:cat>
          <c:val>
            <c:numRef>
              <c:f>'Figura 5'!$B$5:$B$50</c:f>
              <c:numCache>
                <c:formatCode>General</c:formatCode>
                <c:ptCount val="46"/>
                <c:pt idx="0">
                  <c:v>-3.9</c:v>
                </c:pt>
                <c:pt idx="1">
                  <c:v>-21.6</c:v>
                </c:pt>
                <c:pt idx="2" formatCode="0.0">
                  <c:v>8.6</c:v>
                </c:pt>
                <c:pt idx="3" formatCode="0.0">
                  <c:v>-4.5999999999999996</c:v>
                </c:pt>
                <c:pt idx="4" formatCode="0.0">
                  <c:v>-5.3</c:v>
                </c:pt>
                <c:pt idx="5" formatCode="0.0">
                  <c:v>-21.1</c:v>
                </c:pt>
                <c:pt idx="6" formatCode="0.0">
                  <c:v>-16.2</c:v>
                </c:pt>
                <c:pt idx="7" formatCode="0.0">
                  <c:v>-19.3</c:v>
                </c:pt>
                <c:pt idx="8" formatCode="0.0">
                  <c:v>-3.4</c:v>
                </c:pt>
                <c:pt idx="9" formatCode="0.0">
                  <c:v>-15.7</c:v>
                </c:pt>
                <c:pt idx="10" formatCode="0.0">
                  <c:v>-3.9</c:v>
                </c:pt>
                <c:pt idx="11" formatCode="0.0">
                  <c:v>10</c:v>
                </c:pt>
                <c:pt idx="12" formatCode="0.0">
                  <c:v>-2.7</c:v>
                </c:pt>
                <c:pt idx="13" formatCode="0.0">
                  <c:v>-18</c:v>
                </c:pt>
                <c:pt idx="14" formatCode="0.0">
                  <c:v>14.7</c:v>
                </c:pt>
                <c:pt idx="15" formatCode="0.0">
                  <c:v>10.4</c:v>
                </c:pt>
                <c:pt idx="16" formatCode="0.0">
                  <c:v>11</c:v>
                </c:pt>
                <c:pt idx="17" formatCode="0.0">
                  <c:v>-0.9</c:v>
                </c:pt>
                <c:pt idx="18" formatCode="0.0">
                  <c:v>-4.9000000000000004</c:v>
                </c:pt>
                <c:pt idx="19" formatCode="0.0">
                  <c:v>10.9</c:v>
                </c:pt>
                <c:pt idx="20" formatCode="0.0">
                  <c:v>2.6</c:v>
                </c:pt>
                <c:pt idx="21" formatCode="0.0">
                  <c:v>4.0999999999999996</c:v>
                </c:pt>
                <c:pt idx="22" formatCode="0.0">
                  <c:v>10.3</c:v>
                </c:pt>
                <c:pt idx="23" formatCode="0.0">
                  <c:v>14.8</c:v>
                </c:pt>
                <c:pt idx="24" formatCode="0.0">
                  <c:v>-7</c:v>
                </c:pt>
                <c:pt idx="25" formatCode="0.0">
                  <c:v>-9.1999999999999993</c:v>
                </c:pt>
                <c:pt idx="26" formatCode="0.0">
                  <c:v>15.1</c:v>
                </c:pt>
                <c:pt idx="27" formatCode="0.0">
                  <c:v>7.3</c:v>
                </c:pt>
                <c:pt idx="28" formatCode="0.0">
                  <c:v>21.4</c:v>
                </c:pt>
                <c:pt idx="29" formatCode="0.0">
                  <c:v>19</c:v>
                </c:pt>
                <c:pt idx="30" formatCode="0.0">
                  <c:v>14.8</c:v>
                </c:pt>
                <c:pt idx="31" formatCode="0.0">
                  <c:v>4.0999999999999996</c:v>
                </c:pt>
                <c:pt idx="32" formatCode="0.0">
                  <c:v>30.5</c:v>
                </c:pt>
                <c:pt idx="33" formatCode="0.0">
                  <c:v>10.7</c:v>
                </c:pt>
                <c:pt idx="34" formatCode="0.0">
                  <c:v>9.6</c:v>
                </c:pt>
                <c:pt idx="35" formatCode="0.0">
                  <c:v>12.6</c:v>
                </c:pt>
                <c:pt idx="36" formatCode="0.0">
                  <c:v>17.7</c:v>
                </c:pt>
                <c:pt idx="37" formatCode="0.0">
                  <c:v>12.4</c:v>
                </c:pt>
                <c:pt idx="38" formatCode="0.0">
                  <c:v>29.3</c:v>
                </c:pt>
                <c:pt idx="39" formatCode="0.0">
                  <c:v>4.5999999999999996</c:v>
                </c:pt>
                <c:pt idx="40" formatCode="0.0">
                  <c:v>30.5</c:v>
                </c:pt>
                <c:pt idx="41" formatCode="0.0">
                  <c:v>24.5</c:v>
                </c:pt>
                <c:pt idx="42" formatCode="0.0">
                  <c:v>13.5</c:v>
                </c:pt>
                <c:pt idx="43" formatCode="0.0">
                  <c:v>9.9</c:v>
                </c:pt>
                <c:pt idx="44" formatCode="0.0">
                  <c:v>20</c:v>
                </c:pt>
                <c:pt idx="45" formatCode="0.0">
                  <c:v>15.6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7D4-48C4-8AD1-D25AC13E2123}"/>
            </c:ext>
          </c:extLst>
        </c:ser>
        <c:ser>
          <c:idx val="1"/>
          <c:order val="1"/>
          <c:tx>
            <c:strRef>
              <c:f>'Figura 5'!$C$4</c:f>
              <c:strCache>
                <c:ptCount val="1"/>
                <c:pt idx="0">
                  <c:v>Tropical nights (TR20)</c:v>
                </c:pt>
              </c:strCache>
            </c:strRef>
          </c:tx>
          <c:spPr>
            <a:solidFill>
              <a:srgbClr val="C0504D"/>
            </a:solidFill>
          </c:spPr>
          <c:invertIfNegative val="0"/>
          <c:cat>
            <c:numRef>
              <c:f>'Figura 5'!$A$5:$A$50</c:f>
              <c:numCache>
                <c:formatCode>General</c:formatCode>
                <c:ptCount val="46"/>
                <c:pt idx="0">
                  <c:v>1971</c:v>
                </c:pt>
                <c:pt idx="1">
                  <c:v>1972</c:v>
                </c:pt>
                <c:pt idx="2">
                  <c:v>1973</c:v>
                </c:pt>
                <c:pt idx="3">
                  <c:v>1974</c:v>
                </c:pt>
                <c:pt idx="4">
                  <c:v>1975</c:v>
                </c:pt>
                <c:pt idx="5">
                  <c:v>1976</c:v>
                </c:pt>
                <c:pt idx="6">
                  <c:v>1977</c:v>
                </c:pt>
                <c:pt idx="7">
                  <c:v>1978</c:v>
                </c:pt>
                <c:pt idx="8">
                  <c:v>1979</c:v>
                </c:pt>
                <c:pt idx="9">
                  <c:v>1980</c:v>
                </c:pt>
                <c:pt idx="10">
                  <c:v>1981</c:v>
                </c:pt>
                <c:pt idx="11">
                  <c:v>1982</c:v>
                </c:pt>
                <c:pt idx="12">
                  <c:v>1983</c:v>
                </c:pt>
                <c:pt idx="13">
                  <c:v>1984</c:v>
                </c:pt>
                <c:pt idx="14">
                  <c:v>1985</c:v>
                </c:pt>
                <c:pt idx="15">
                  <c:v>1986</c:v>
                </c:pt>
                <c:pt idx="16">
                  <c:v>1987</c:v>
                </c:pt>
                <c:pt idx="17">
                  <c:v>1988</c:v>
                </c:pt>
                <c:pt idx="18">
                  <c:v>1989</c:v>
                </c:pt>
                <c:pt idx="19">
                  <c:v>1990</c:v>
                </c:pt>
                <c:pt idx="20">
                  <c:v>1991</c:v>
                </c:pt>
                <c:pt idx="21">
                  <c:v>1992</c:v>
                </c:pt>
                <c:pt idx="22">
                  <c:v>1993</c:v>
                </c:pt>
                <c:pt idx="23">
                  <c:v>1994</c:v>
                </c:pt>
                <c:pt idx="24">
                  <c:v>1995</c:v>
                </c:pt>
                <c:pt idx="25">
                  <c:v>1996</c:v>
                </c:pt>
                <c:pt idx="26">
                  <c:v>1997</c:v>
                </c:pt>
                <c:pt idx="27">
                  <c:v>1998</c:v>
                </c:pt>
                <c:pt idx="28">
                  <c:v>1999</c:v>
                </c:pt>
                <c:pt idx="29">
                  <c:v>2000</c:v>
                </c:pt>
                <c:pt idx="30">
                  <c:v>2001</c:v>
                </c:pt>
                <c:pt idx="31">
                  <c:v>2002</c:v>
                </c:pt>
                <c:pt idx="32">
                  <c:v>2003</c:v>
                </c:pt>
                <c:pt idx="33">
                  <c:v>2004</c:v>
                </c:pt>
                <c:pt idx="34">
                  <c:v>2005</c:v>
                </c:pt>
                <c:pt idx="35">
                  <c:v>2006</c:v>
                </c:pt>
                <c:pt idx="36">
                  <c:v>2007</c:v>
                </c:pt>
                <c:pt idx="37">
                  <c:v>2008</c:v>
                </c:pt>
                <c:pt idx="38">
                  <c:v>2009</c:v>
                </c:pt>
                <c:pt idx="39">
                  <c:v>2010</c:v>
                </c:pt>
                <c:pt idx="40">
                  <c:v>2011</c:v>
                </c:pt>
                <c:pt idx="41">
                  <c:v>2012</c:v>
                </c:pt>
                <c:pt idx="42">
                  <c:v>2013</c:v>
                </c:pt>
                <c:pt idx="43">
                  <c:v>2014</c:v>
                </c:pt>
                <c:pt idx="44">
                  <c:v>2015</c:v>
                </c:pt>
                <c:pt idx="45">
                  <c:v>2016</c:v>
                </c:pt>
              </c:numCache>
            </c:numRef>
          </c:cat>
          <c:val>
            <c:numRef>
              <c:f>'Figura 5'!$C$5:$C$50</c:f>
              <c:numCache>
                <c:formatCode>General</c:formatCode>
                <c:ptCount val="46"/>
                <c:pt idx="0">
                  <c:v>1.6</c:v>
                </c:pt>
                <c:pt idx="1">
                  <c:v>-10.7</c:v>
                </c:pt>
                <c:pt idx="2" formatCode="0.0">
                  <c:v>2.2999999999999998</c:v>
                </c:pt>
                <c:pt idx="3" formatCode="0.0">
                  <c:v>-2.6</c:v>
                </c:pt>
                <c:pt idx="4" formatCode="0.0">
                  <c:v>-5.2</c:v>
                </c:pt>
                <c:pt idx="5" formatCode="0.0">
                  <c:v>-13.7</c:v>
                </c:pt>
                <c:pt idx="6" formatCode="0.0">
                  <c:v>-11.5</c:v>
                </c:pt>
                <c:pt idx="7" formatCode="0.0">
                  <c:v>-17.600000000000001</c:v>
                </c:pt>
                <c:pt idx="8" formatCode="0.0">
                  <c:v>-6.6</c:v>
                </c:pt>
                <c:pt idx="9" formatCode="0.0">
                  <c:v>-11.7</c:v>
                </c:pt>
                <c:pt idx="10" formatCode="0.0">
                  <c:v>-8.5</c:v>
                </c:pt>
                <c:pt idx="11" formatCode="0.0">
                  <c:v>7.8</c:v>
                </c:pt>
                <c:pt idx="12" formatCode="0.0">
                  <c:v>2.2999999999999998</c:v>
                </c:pt>
                <c:pt idx="13" formatCode="0.0">
                  <c:v>-11.7</c:v>
                </c:pt>
                <c:pt idx="14" formatCode="0.0">
                  <c:v>0.8</c:v>
                </c:pt>
                <c:pt idx="15" formatCode="0.0">
                  <c:v>4</c:v>
                </c:pt>
                <c:pt idx="16" formatCode="0.0">
                  <c:v>11.4</c:v>
                </c:pt>
                <c:pt idx="17" formatCode="0.0">
                  <c:v>3.9</c:v>
                </c:pt>
                <c:pt idx="18" formatCode="0.0">
                  <c:v>-1.9</c:v>
                </c:pt>
                <c:pt idx="19" formatCode="0.0">
                  <c:v>3.5</c:v>
                </c:pt>
                <c:pt idx="20" formatCode="0.0">
                  <c:v>6</c:v>
                </c:pt>
                <c:pt idx="21" formatCode="0.0">
                  <c:v>3.1</c:v>
                </c:pt>
                <c:pt idx="22" formatCode="0.0">
                  <c:v>2.9</c:v>
                </c:pt>
                <c:pt idx="23" formatCode="0.0">
                  <c:v>20</c:v>
                </c:pt>
                <c:pt idx="24" formatCode="0.0">
                  <c:v>1.7</c:v>
                </c:pt>
                <c:pt idx="25" formatCode="0.0">
                  <c:v>-4.5</c:v>
                </c:pt>
                <c:pt idx="26" formatCode="0.0">
                  <c:v>5.9</c:v>
                </c:pt>
                <c:pt idx="27" formatCode="0.0">
                  <c:v>13.8</c:v>
                </c:pt>
                <c:pt idx="28" formatCode="0.0">
                  <c:v>10.6</c:v>
                </c:pt>
                <c:pt idx="29" formatCode="0.0">
                  <c:v>5.2</c:v>
                </c:pt>
                <c:pt idx="30" formatCode="0.0">
                  <c:v>7.9</c:v>
                </c:pt>
                <c:pt idx="31" formatCode="0.0">
                  <c:v>2.2000000000000002</c:v>
                </c:pt>
                <c:pt idx="32" formatCode="0.0">
                  <c:v>30.4</c:v>
                </c:pt>
                <c:pt idx="33" formatCode="0.0">
                  <c:v>9.1999999999999993</c:v>
                </c:pt>
                <c:pt idx="34" formatCode="0.0">
                  <c:v>7</c:v>
                </c:pt>
                <c:pt idx="35" formatCode="0.0">
                  <c:v>12.2</c:v>
                </c:pt>
                <c:pt idx="36" formatCode="0.0">
                  <c:v>6.6</c:v>
                </c:pt>
                <c:pt idx="37" formatCode="0.0">
                  <c:v>15.4</c:v>
                </c:pt>
                <c:pt idx="38" formatCode="0.0">
                  <c:v>19.8</c:v>
                </c:pt>
                <c:pt idx="39" formatCode="0.0">
                  <c:v>8.4</c:v>
                </c:pt>
                <c:pt idx="40" formatCode="0.0">
                  <c:v>15.1</c:v>
                </c:pt>
                <c:pt idx="41" formatCode="0.0">
                  <c:v>27</c:v>
                </c:pt>
                <c:pt idx="42" formatCode="0.0">
                  <c:v>12.1</c:v>
                </c:pt>
                <c:pt idx="43" formatCode="0.0">
                  <c:v>2.2999999999999998</c:v>
                </c:pt>
                <c:pt idx="44" formatCode="0.0">
                  <c:v>22.1</c:v>
                </c:pt>
                <c:pt idx="45" formatCode="0.0">
                  <c:v>13.1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7D4-48C4-8AD1-D25AC13E21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16324608"/>
        <c:axId val="116601984"/>
      </c:barChart>
      <c:lineChart>
        <c:grouping val="stacked"/>
        <c:varyColors val="0"/>
        <c:ser>
          <c:idx val="2"/>
          <c:order val="2"/>
          <c:tx>
            <c:strRef>
              <c:f>'Figura 5'!$D$4</c:f>
              <c:strCache>
                <c:ptCount val="1"/>
                <c:pt idx="0">
                  <c:v>Warm speel duration (WSDI)</c:v>
                </c:pt>
              </c:strCache>
            </c:strRef>
          </c:tx>
          <c:spPr>
            <a:ln w="31750">
              <a:solidFill>
                <a:schemeClr val="accent2">
                  <a:lumMod val="50000"/>
                </a:schemeClr>
              </a:solidFill>
            </a:ln>
          </c:spPr>
          <c:marker>
            <c:symbol val="triangle"/>
            <c:size val="5"/>
            <c:spPr>
              <a:solidFill>
                <a:srgbClr val="660033"/>
              </a:solidFill>
              <a:ln>
                <a:solidFill>
                  <a:schemeClr val="accent2">
                    <a:lumMod val="50000"/>
                  </a:schemeClr>
                </a:solidFill>
              </a:ln>
            </c:spPr>
          </c:marker>
          <c:cat>
            <c:numRef>
              <c:f>'Figura 5'!$A$5:$A$50</c:f>
              <c:numCache>
                <c:formatCode>General</c:formatCode>
                <c:ptCount val="46"/>
                <c:pt idx="0">
                  <c:v>1971</c:v>
                </c:pt>
                <c:pt idx="1">
                  <c:v>1972</c:v>
                </c:pt>
                <c:pt idx="2">
                  <c:v>1973</c:v>
                </c:pt>
                <c:pt idx="3">
                  <c:v>1974</c:v>
                </c:pt>
                <c:pt idx="4">
                  <c:v>1975</c:v>
                </c:pt>
                <c:pt idx="5">
                  <c:v>1976</c:v>
                </c:pt>
                <c:pt idx="6">
                  <c:v>1977</c:v>
                </c:pt>
                <c:pt idx="7">
                  <c:v>1978</c:v>
                </c:pt>
                <c:pt idx="8">
                  <c:v>1979</c:v>
                </c:pt>
                <c:pt idx="9">
                  <c:v>1980</c:v>
                </c:pt>
                <c:pt idx="10">
                  <c:v>1981</c:v>
                </c:pt>
                <c:pt idx="11">
                  <c:v>1982</c:v>
                </c:pt>
                <c:pt idx="12">
                  <c:v>1983</c:v>
                </c:pt>
                <c:pt idx="13">
                  <c:v>1984</c:v>
                </c:pt>
                <c:pt idx="14">
                  <c:v>1985</c:v>
                </c:pt>
                <c:pt idx="15">
                  <c:v>1986</c:v>
                </c:pt>
                <c:pt idx="16">
                  <c:v>1987</c:v>
                </c:pt>
                <c:pt idx="17">
                  <c:v>1988</c:v>
                </c:pt>
                <c:pt idx="18">
                  <c:v>1989</c:v>
                </c:pt>
                <c:pt idx="19">
                  <c:v>1990</c:v>
                </c:pt>
                <c:pt idx="20">
                  <c:v>1991</c:v>
                </c:pt>
                <c:pt idx="21">
                  <c:v>1992</c:v>
                </c:pt>
                <c:pt idx="22">
                  <c:v>1993</c:v>
                </c:pt>
                <c:pt idx="23">
                  <c:v>1994</c:v>
                </c:pt>
                <c:pt idx="24">
                  <c:v>1995</c:v>
                </c:pt>
                <c:pt idx="25">
                  <c:v>1996</c:v>
                </c:pt>
                <c:pt idx="26">
                  <c:v>1997</c:v>
                </c:pt>
                <c:pt idx="27">
                  <c:v>1998</c:v>
                </c:pt>
                <c:pt idx="28">
                  <c:v>1999</c:v>
                </c:pt>
                <c:pt idx="29">
                  <c:v>2000</c:v>
                </c:pt>
                <c:pt idx="30">
                  <c:v>2001</c:v>
                </c:pt>
                <c:pt idx="31">
                  <c:v>2002</c:v>
                </c:pt>
                <c:pt idx="32">
                  <c:v>2003</c:v>
                </c:pt>
                <c:pt idx="33">
                  <c:v>2004</c:v>
                </c:pt>
                <c:pt idx="34">
                  <c:v>2005</c:v>
                </c:pt>
                <c:pt idx="35">
                  <c:v>2006</c:v>
                </c:pt>
                <c:pt idx="36">
                  <c:v>2007</c:v>
                </c:pt>
                <c:pt idx="37">
                  <c:v>2008</c:v>
                </c:pt>
                <c:pt idx="38">
                  <c:v>2009</c:v>
                </c:pt>
                <c:pt idx="39">
                  <c:v>2010</c:v>
                </c:pt>
                <c:pt idx="40">
                  <c:v>2011</c:v>
                </c:pt>
                <c:pt idx="41">
                  <c:v>2012</c:v>
                </c:pt>
                <c:pt idx="42">
                  <c:v>2013</c:v>
                </c:pt>
                <c:pt idx="43">
                  <c:v>2014</c:v>
                </c:pt>
                <c:pt idx="44">
                  <c:v>2015</c:v>
                </c:pt>
                <c:pt idx="45">
                  <c:v>2016</c:v>
                </c:pt>
              </c:numCache>
            </c:numRef>
          </c:cat>
          <c:val>
            <c:numRef>
              <c:f>'Figura 5'!$D$5:$D$50</c:f>
              <c:numCache>
                <c:formatCode>General</c:formatCode>
                <c:ptCount val="46"/>
                <c:pt idx="0">
                  <c:v>-1.5</c:v>
                </c:pt>
                <c:pt idx="1">
                  <c:v>0</c:v>
                </c:pt>
                <c:pt idx="2" formatCode="0.0">
                  <c:v>-1.8</c:v>
                </c:pt>
                <c:pt idx="3" formatCode="0.0">
                  <c:v>-3</c:v>
                </c:pt>
                <c:pt idx="4" formatCode="0.0">
                  <c:v>-2.9</c:v>
                </c:pt>
                <c:pt idx="5" formatCode="0.0">
                  <c:v>-1.7</c:v>
                </c:pt>
                <c:pt idx="6" formatCode="0.0">
                  <c:v>-2.7</c:v>
                </c:pt>
                <c:pt idx="7" formatCode="0.0">
                  <c:v>2.1</c:v>
                </c:pt>
                <c:pt idx="8" formatCode="0.0">
                  <c:v>-3.2</c:v>
                </c:pt>
                <c:pt idx="9" formatCode="0.0">
                  <c:v>-6.9</c:v>
                </c:pt>
                <c:pt idx="10" formatCode="0.0">
                  <c:v>0.7</c:v>
                </c:pt>
                <c:pt idx="11" formatCode="0.0">
                  <c:v>-0.7</c:v>
                </c:pt>
                <c:pt idx="12" formatCode="0.0">
                  <c:v>-2.2999999999999998</c:v>
                </c:pt>
                <c:pt idx="13" formatCode="0.0">
                  <c:v>0</c:v>
                </c:pt>
                <c:pt idx="14" formatCode="0.0">
                  <c:v>-0.2</c:v>
                </c:pt>
                <c:pt idx="15" formatCode="0.0">
                  <c:v>-0.6</c:v>
                </c:pt>
                <c:pt idx="16" formatCode="0.0">
                  <c:v>0.9</c:v>
                </c:pt>
                <c:pt idx="17" formatCode="0.0">
                  <c:v>0.1</c:v>
                </c:pt>
                <c:pt idx="18" formatCode="0.0">
                  <c:v>3.2</c:v>
                </c:pt>
                <c:pt idx="19" formatCode="0.0">
                  <c:v>-0.1</c:v>
                </c:pt>
                <c:pt idx="20" formatCode="0.0">
                  <c:v>3.2</c:v>
                </c:pt>
                <c:pt idx="21" formatCode="0.0">
                  <c:v>-3</c:v>
                </c:pt>
                <c:pt idx="22" formatCode="0.0">
                  <c:v>1.1000000000000001</c:v>
                </c:pt>
                <c:pt idx="23" formatCode="0.0">
                  <c:v>-3.6</c:v>
                </c:pt>
                <c:pt idx="24" formatCode="0.0">
                  <c:v>-2.2000000000000002</c:v>
                </c:pt>
                <c:pt idx="25" formatCode="0.0">
                  <c:v>-2.2000000000000002</c:v>
                </c:pt>
                <c:pt idx="26" formatCode="0.0">
                  <c:v>1.3</c:v>
                </c:pt>
                <c:pt idx="27" formatCode="0.0">
                  <c:v>3.1</c:v>
                </c:pt>
                <c:pt idx="28" formatCode="0.0">
                  <c:v>-1.2</c:v>
                </c:pt>
                <c:pt idx="29" formatCode="0.0">
                  <c:v>1.4</c:v>
                </c:pt>
                <c:pt idx="30" formatCode="0.0">
                  <c:v>6</c:v>
                </c:pt>
                <c:pt idx="31" formatCode="0.0">
                  <c:v>6.3</c:v>
                </c:pt>
                <c:pt idx="32" formatCode="0.0">
                  <c:v>23.2</c:v>
                </c:pt>
                <c:pt idx="33" formatCode="0.0">
                  <c:v>1.8</c:v>
                </c:pt>
                <c:pt idx="34" formatCode="0.0">
                  <c:v>1.8</c:v>
                </c:pt>
                <c:pt idx="35" formatCode="0.0">
                  <c:v>11.2</c:v>
                </c:pt>
                <c:pt idx="36" formatCode="0.0">
                  <c:v>13.9</c:v>
                </c:pt>
                <c:pt idx="37" formatCode="0.0">
                  <c:v>10.199999999999999</c:v>
                </c:pt>
                <c:pt idx="38" formatCode="0.0">
                  <c:v>15.2</c:v>
                </c:pt>
                <c:pt idx="39" formatCode="0.0">
                  <c:v>7.8</c:v>
                </c:pt>
                <c:pt idx="40" formatCode="0.0">
                  <c:v>23.1</c:v>
                </c:pt>
                <c:pt idx="41" formatCode="0.0">
                  <c:v>19.3</c:v>
                </c:pt>
                <c:pt idx="42" formatCode="0.0">
                  <c:v>10.5</c:v>
                </c:pt>
                <c:pt idx="43" formatCode="0.0">
                  <c:v>12.1</c:v>
                </c:pt>
                <c:pt idx="44" formatCode="0.0">
                  <c:v>24.7</c:v>
                </c:pt>
                <c:pt idx="45" formatCode="0.0">
                  <c:v>11.2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D7D4-48C4-8AD1-D25AC13E21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6324608"/>
        <c:axId val="116601984"/>
      </c:lineChart>
      <c:catAx>
        <c:axId val="1163246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 rot="-540000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 Narrow"/>
                <a:ea typeface="Arial Narrow"/>
                <a:cs typeface="Arial Narrow"/>
              </a:defRPr>
            </a:pPr>
            <a:endParaRPr lang="en-US"/>
          </a:p>
        </c:txPr>
        <c:crossAx val="116601984"/>
        <c:crosses val="autoZero"/>
        <c:auto val="1"/>
        <c:lblAlgn val="ctr"/>
        <c:lblOffset val="100"/>
        <c:tickLblSkip val="5"/>
        <c:noMultiLvlLbl val="0"/>
      </c:catAx>
      <c:valAx>
        <c:axId val="116601984"/>
        <c:scaling>
          <c:orientation val="minMax"/>
          <c:max val="35"/>
          <c:min val="-30"/>
        </c:scaling>
        <c:delete val="0"/>
        <c:axPos val="l"/>
        <c:numFmt formatCode="0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 Narrow"/>
                <a:ea typeface="Arial Narrow"/>
                <a:cs typeface="Arial Narrow"/>
              </a:defRPr>
            </a:pPr>
            <a:endParaRPr lang="en-US"/>
          </a:p>
        </c:txPr>
        <c:crossAx val="1163246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3292707223478252"/>
          <c:y val="0.80889410313682131"/>
          <c:w val="0.65377164488102357"/>
          <c:h val="7.8895983274297032E-2"/>
        </c:manualLayout>
      </c:layout>
      <c:overlay val="0"/>
      <c:txPr>
        <a:bodyPr/>
        <a:lstStyle/>
        <a:p>
          <a:pPr>
            <a:defRPr sz="800" b="0" i="0" u="none" strike="noStrike" baseline="0">
              <a:solidFill>
                <a:srgbClr val="000000"/>
              </a:solidFill>
              <a:latin typeface="Arial Narrow"/>
              <a:ea typeface="Arial Narrow"/>
              <a:cs typeface="Arial Narrow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Arial Narrow"/>
                <a:ea typeface="Arial Narrow"/>
                <a:cs typeface="Arial Narrow"/>
              </a:defRPr>
            </a:pPr>
            <a:r>
              <a:rPr lang="it-IT" sz="1000"/>
              <a:t>Milano</a:t>
            </a:r>
          </a:p>
        </c:rich>
      </c:tx>
      <c:layout>
        <c:manualLayout>
          <c:xMode val="edge"/>
          <c:yMode val="edge"/>
          <c:x val="0.45285883650966602"/>
          <c:y val="2.1573327430456736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5.7354906354721326E-2"/>
          <c:y val="4.8970685893179017E-2"/>
          <c:w val="0.93856155175724987"/>
          <c:h val="0.75822376896292931"/>
        </c:manualLayout>
      </c:layout>
      <c:lineChart>
        <c:grouping val="standard"/>
        <c:varyColors val="0"/>
        <c:ser>
          <c:idx val="1"/>
          <c:order val="0"/>
          <c:tx>
            <c:strRef>
              <c:f>'Figura 8'!$B$6</c:f>
              <c:strCache>
                <c:ptCount val="1"/>
                <c:pt idx="0">
                  <c:v>Mean temperature
2002-2016</c:v>
                </c:pt>
              </c:strCache>
            </c:strRef>
          </c:tx>
          <c:spPr>
            <a:ln w="31750">
              <a:solidFill>
                <a:srgbClr val="660033"/>
              </a:solidFill>
            </a:ln>
          </c:spPr>
          <c:marker>
            <c:symbol val="none"/>
          </c:marker>
          <c:cat>
            <c:strRef>
              <c:f>'Figura 8'!$C$5:$N$5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'Figura 8'!$C$6:$N$6</c:f>
              <c:numCache>
                <c:formatCode>General</c:formatCode>
                <c:ptCount val="12"/>
                <c:pt idx="0">
                  <c:v>5</c:v>
                </c:pt>
                <c:pt idx="1">
                  <c:v>6.6</c:v>
                </c:pt>
                <c:pt idx="2">
                  <c:v>11.1</c:v>
                </c:pt>
                <c:pt idx="3">
                  <c:v>15.1</c:v>
                </c:pt>
                <c:pt idx="4">
                  <c:v>19.600000000000001</c:v>
                </c:pt>
                <c:pt idx="5">
                  <c:v>24</c:v>
                </c:pt>
                <c:pt idx="6">
                  <c:v>26.2</c:v>
                </c:pt>
                <c:pt idx="7">
                  <c:v>25.6</c:v>
                </c:pt>
                <c:pt idx="8">
                  <c:v>21.4</c:v>
                </c:pt>
                <c:pt idx="9">
                  <c:v>15.4</c:v>
                </c:pt>
                <c:pt idx="10">
                  <c:v>10.4</c:v>
                </c:pt>
                <c:pt idx="11">
                  <c:v>5.8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47D9-4435-9F9E-7D9A521016C3}"/>
            </c:ext>
          </c:extLst>
        </c:ser>
        <c:ser>
          <c:idx val="0"/>
          <c:order val="1"/>
          <c:tx>
            <c:strRef>
              <c:f>'Figura 8'!$B$7</c:f>
              <c:strCache>
                <c:ptCount val="1"/>
                <c:pt idx="0">
                  <c:v>Mean temperature 1971-2000</c:v>
                </c:pt>
              </c:strCache>
            </c:strRef>
          </c:tx>
          <c:spPr>
            <a:ln w="31750">
              <a:solidFill>
                <a:schemeClr val="accent2">
                  <a:lumMod val="60000"/>
                  <a:lumOff val="40000"/>
                </a:schemeClr>
              </a:solidFill>
            </a:ln>
          </c:spPr>
          <c:marker>
            <c:symbol val="none"/>
          </c:marker>
          <c:cat>
            <c:strRef>
              <c:f>'Figura 8'!$C$5:$N$5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'Figura 8'!$C$7:$N$7</c:f>
              <c:numCache>
                <c:formatCode>General</c:formatCode>
                <c:ptCount val="12"/>
                <c:pt idx="0">
                  <c:v>3.9</c:v>
                </c:pt>
                <c:pt idx="1">
                  <c:v>6.1</c:v>
                </c:pt>
                <c:pt idx="2">
                  <c:v>10.199999999999999</c:v>
                </c:pt>
                <c:pt idx="3">
                  <c:v>13.3</c:v>
                </c:pt>
                <c:pt idx="4">
                  <c:v>18.2</c:v>
                </c:pt>
                <c:pt idx="5">
                  <c:v>21.8</c:v>
                </c:pt>
                <c:pt idx="6">
                  <c:v>24.6</c:v>
                </c:pt>
                <c:pt idx="7">
                  <c:v>24</c:v>
                </c:pt>
                <c:pt idx="8">
                  <c:v>19.8</c:v>
                </c:pt>
                <c:pt idx="9">
                  <c:v>14.2</c:v>
                </c:pt>
                <c:pt idx="10">
                  <c:v>8.3000000000000007</c:v>
                </c:pt>
                <c:pt idx="11">
                  <c:v>4.5999999999999996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47D9-4435-9F9E-7D9A521016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5116800"/>
        <c:axId val="85118336"/>
      </c:lineChart>
      <c:catAx>
        <c:axId val="851168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270000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 Narrow"/>
                <a:ea typeface="Arial Narrow"/>
                <a:cs typeface="Arial Narrow"/>
              </a:defRPr>
            </a:pPr>
            <a:endParaRPr lang="en-US"/>
          </a:p>
        </c:txPr>
        <c:crossAx val="85118336"/>
        <c:crosses val="autoZero"/>
        <c:auto val="1"/>
        <c:lblAlgn val="ctr"/>
        <c:lblOffset val="100"/>
        <c:noMultiLvlLbl val="0"/>
      </c:catAx>
      <c:valAx>
        <c:axId val="8511833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 Narrow"/>
                <a:ea typeface="Arial Narrow"/>
                <a:cs typeface="Arial Narrow"/>
              </a:defRPr>
            </a:pPr>
            <a:endParaRPr lang="en-US"/>
          </a:p>
        </c:txPr>
        <c:crossAx val="85116800"/>
        <c:crosses val="autoZero"/>
        <c:crossBetween val="between"/>
      </c:valAx>
      <c:spPr>
        <a:ln>
          <a:noFill/>
        </a:ln>
      </c:spPr>
    </c:plotArea>
    <c:legend>
      <c:legendPos val="r"/>
      <c:layout>
        <c:manualLayout>
          <c:xMode val="edge"/>
          <c:yMode val="edge"/>
          <c:x val="0.16617284458241677"/>
          <c:y val="0.60549515647893415"/>
          <c:w val="0.75834433228483511"/>
          <c:h val="0.20824969168010626"/>
        </c:manualLayout>
      </c:layout>
      <c:overlay val="0"/>
      <c:txPr>
        <a:bodyPr/>
        <a:lstStyle/>
        <a:p>
          <a:pPr>
            <a:defRPr sz="800" b="0" i="0" u="none" strike="noStrike" baseline="0">
              <a:solidFill>
                <a:srgbClr val="000000"/>
              </a:solidFill>
              <a:latin typeface="Arial Narrow"/>
              <a:ea typeface="Arial Narrow"/>
              <a:cs typeface="Arial Narrow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Arial Narrow"/>
                <a:ea typeface="Arial Narrow"/>
                <a:cs typeface="Arial Narrow"/>
              </a:defRPr>
            </a:pPr>
            <a:r>
              <a:rPr lang="it-IT" sz="1000"/>
              <a:t>Torino</a:t>
            </a:r>
          </a:p>
        </c:rich>
      </c:tx>
      <c:layout>
        <c:manualLayout>
          <c:xMode val="edge"/>
          <c:yMode val="edge"/>
          <c:x val="0.45285883650966602"/>
          <c:y val="2.1573339189175058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5.3035443740264171E-2"/>
          <c:y val="4.8970514982628964E-2"/>
          <c:w val="0.93856155175724987"/>
          <c:h val="0.75822376896292931"/>
        </c:manualLayout>
      </c:layout>
      <c:lineChart>
        <c:grouping val="standard"/>
        <c:varyColors val="0"/>
        <c:ser>
          <c:idx val="1"/>
          <c:order val="0"/>
          <c:tx>
            <c:strRef>
              <c:f>'Figura 8'!$B$8</c:f>
              <c:strCache>
                <c:ptCount val="1"/>
                <c:pt idx="0">
                  <c:v>Mean temperature
2002-2016</c:v>
                </c:pt>
              </c:strCache>
            </c:strRef>
          </c:tx>
          <c:spPr>
            <a:ln w="31750">
              <a:solidFill>
                <a:srgbClr val="660033"/>
              </a:solidFill>
            </a:ln>
          </c:spPr>
          <c:marker>
            <c:symbol val="none"/>
          </c:marker>
          <c:cat>
            <c:strRef>
              <c:f>'Figura 8'!$C$5:$N$5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'Figura 8'!$C$8:$N$8</c:f>
              <c:numCache>
                <c:formatCode>General</c:formatCode>
                <c:ptCount val="12"/>
                <c:pt idx="0">
                  <c:v>4.4000000000000004</c:v>
                </c:pt>
                <c:pt idx="1">
                  <c:v>5.8</c:v>
                </c:pt>
                <c:pt idx="2">
                  <c:v>10.6</c:v>
                </c:pt>
                <c:pt idx="3">
                  <c:v>14.5</c:v>
                </c:pt>
                <c:pt idx="4">
                  <c:v>18.5</c:v>
                </c:pt>
                <c:pt idx="5">
                  <c:v>23.2</c:v>
                </c:pt>
                <c:pt idx="6">
                  <c:v>25.4</c:v>
                </c:pt>
                <c:pt idx="7">
                  <c:v>24.4</c:v>
                </c:pt>
                <c:pt idx="8">
                  <c:v>20.399999999999999</c:v>
                </c:pt>
                <c:pt idx="9">
                  <c:v>14.8</c:v>
                </c:pt>
                <c:pt idx="10">
                  <c:v>9.5</c:v>
                </c:pt>
                <c:pt idx="11">
                  <c:v>5.3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49F-491A-A824-E906B0B0CC45}"/>
            </c:ext>
          </c:extLst>
        </c:ser>
        <c:ser>
          <c:idx val="0"/>
          <c:order val="1"/>
          <c:tx>
            <c:strRef>
              <c:f>'Figura 8'!$B$9</c:f>
              <c:strCache>
                <c:ptCount val="1"/>
                <c:pt idx="0">
                  <c:v>Mean temperature
1971-2000</c:v>
                </c:pt>
              </c:strCache>
            </c:strRef>
          </c:tx>
          <c:spPr>
            <a:ln w="31750">
              <a:solidFill>
                <a:schemeClr val="accent2">
                  <a:lumMod val="60000"/>
                  <a:lumOff val="40000"/>
                </a:schemeClr>
              </a:solidFill>
            </a:ln>
          </c:spPr>
          <c:marker>
            <c:symbol val="none"/>
          </c:marker>
          <c:cat>
            <c:strRef>
              <c:f>'Figura 8'!$C$5:$N$5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'Figura 8'!$C$9:$N$9</c:f>
              <c:numCache>
                <c:formatCode>General</c:formatCode>
                <c:ptCount val="12"/>
                <c:pt idx="0">
                  <c:v>3.6</c:v>
                </c:pt>
                <c:pt idx="1">
                  <c:v>5.4</c:v>
                </c:pt>
                <c:pt idx="2">
                  <c:v>9.6999999999999993</c:v>
                </c:pt>
                <c:pt idx="3">
                  <c:v>12.7</c:v>
                </c:pt>
                <c:pt idx="4">
                  <c:v>17</c:v>
                </c:pt>
                <c:pt idx="5">
                  <c:v>20.8</c:v>
                </c:pt>
                <c:pt idx="6">
                  <c:v>24</c:v>
                </c:pt>
                <c:pt idx="7">
                  <c:v>23.1</c:v>
                </c:pt>
                <c:pt idx="8">
                  <c:v>19</c:v>
                </c:pt>
                <c:pt idx="9">
                  <c:v>13.5</c:v>
                </c:pt>
                <c:pt idx="10">
                  <c:v>7.6</c:v>
                </c:pt>
                <c:pt idx="11">
                  <c:v>4.3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349F-491A-A824-E906B0B0CC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4632704"/>
        <c:axId val="84634240"/>
      </c:lineChart>
      <c:catAx>
        <c:axId val="846327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270000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 Narrow"/>
                <a:ea typeface="Arial Narrow"/>
                <a:cs typeface="Arial Narrow"/>
              </a:defRPr>
            </a:pPr>
            <a:endParaRPr lang="en-US"/>
          </a:p>
        </c:txPr>
        <c:crossAx val="84634240"/>
        <c:crosses val="autoZero"/>
        <c:auto val="1"/>
        <c:lblAlgn val="ctr"/>
        <c:lblOffset val="100"/>
        <c:noMultiLvlLbl val="0"/>
      </c:catAx>
      <c:valAx>
        <c:axId val="8463424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 Narrow"/>
                <a:ea typeface="Arial Narrow"/>
                <a:cs typeface="Arial Narrow"/>
              </a:defRPr>
            </a:pPr>
            <a:endParaRPr lang="en-US"/>
          </a:p>
        </c:txPr>
        <c:crossAx val="84632704"/>
        <c:crosses val="autoZero"/>
        <c:crossBetween val="between"/>
      </c:valAx>
      <c:spPr>
        <a:ln>
          <a:noFill/>
        </a:ln>
      </c:spPr>
    </c:plotArea>
    <c:legend>
      <c:legendPos val="r"/>
      <c:layout>
        <c:manualLayout>
          <c:xMode val="edge"/>
          <c:yMode val="edge"/>
          <c:x val="0.20098572534830009"/>
          <c:y val="0.55263042318913325"/>
          <c:w val="0.67855595074114428"/>
          <c:h val="0.2440304922044107"/>
        </c:manualLayout>
      </c:layout>
      <c:overlay val="0"/>
      <c:txPr>
        <a:bodyPr/>
        <a:lstStyle/>
        <a:p>
          <a:pPr>
            <a:defRPr sz="800" b="0" i="0" u="none" strike="noStrike" baseline="0">
              <a:solidFill>
                <a:srgbClr val="000000"/>
              </a:solidFill>
              <a:latin typeface="Arial Narrow"/>
              <a:ea typeface="Arial Narrow"/>
              <a:cs typeface="Arial Narrow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Arial Narrow"/>
                <a:ea typeface="Arial Narrow"/>
                <a:cs typeface="Arial Narrow"/>
              </a:defRPr>
            </a:pPr>
            <a:r>
              <a:rPr lang="it-IT" sz="1000"/>
              <a:t>Roma</a:t>
            </a:r>
          </a:p>
        </c:rich>
      </c:tx>
      <c:layout>
        <c:manualLayout>
          <c:xMode val="edge"/>
          <c:yMode val="edge"/>
          <c:x val="0.45285883650966602"/>
          <c:y val="2.1573339189175058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5.3035443740264171E-2"/>
          <c:y val="4.8970514982628964E-2"/>
          <c:w val="0.93856155175724987"/>
          <c:h val="0.75822376896292931"/>
        </c:manualLayout>
      </c:layout>
      <c:lineChart>
        <c:grouping val="standard"/>
        <c:varyColors val="0"/>
        <c:ser>
          <c:idx val="1"/>
          <c:order val="0"/>
          <c:tx>
            <c:strRef>
              <c:f>'Figura 8'!$B$10</c:f>
              <c:strCache>
                <c:ptCount val="1"/>
                <c:pt idx="0">
                  <c:v>Mean temperature 2002-2016</c:v>
                </c:pt>
              </c:strCache>
            </c:strRef>
          </c:tx>
          <c:spPr>
            <a:ln w="31750">
              <a:solidFill>
                <a:srgbClr val="660033"/>
              </a:solidFill>
            </a:ln>
          </c:spPr>
          <c:marker>
            <c:symbol val="none"/>
          </c:marker>
          <c:cat>
            <c:strRef>
              <c:f>'Figura 8'!$C$5:$N$5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'Figura 8'!$C$10:$N$10</c:f>
              <c:numCache>
                <c:formatCode>General</c:formatCode>
                <c:ptCount val="12"/>
                <c:pt idx="0">
                  <c:v>8.4</c:v>
                </c:pt>
                <c:pt idx="1">
                  <c:v>9.1</c:v>
                </c:pt>
                <c:pt idx="2">
                  <c:v>11.8</c:v>
                </c:pt>
                <c:pt idx="3">
                  <c:v>15.3</c:v>
                </c:pt>
                <c:pt idx="4">
                  <c:v>19</c:v>
                </c:pt>
                <c:pt idx="5">
                  <c:v>23.4</c:v>
                </c:pt>
                <c:pt idx="6">
                  <c:v>26</c:v>
                </c:pt>
                <c:pt idx="7">
                  <c:v>25.9</c:v>
                </c:pt>
                <c:pt idx="8">
                  <c:v>22.1</c:v>
                </c:pt>
                <c:pt idx="9">
                  <c:v>18</c:v>
                </c:pt>
                <c:pt idx="10">
                  <c:v>13.4</c:v>
                </c:pt>
                <c:pt idx="11">
                  <c:v>9.4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15BE-4B61-A03A-5A36BD5456B6}"/>
            </c:ext>
          </c:extLst>
        </c:ser>
        <c:ser>
          <c:idx val="0"/>
          <c:order val="1"/>
          <c:tx>
            <c:strRef>
              <c:f>'Figura 8'!$B$11</c:f>
              <c:strCache>
                <c:ptCount val="1"/>
                <c:pt idx="0">
                  <c:v>Mean temperature 1971-2000</c:v>
                </c:pt>
              </c:strCache>
            </c:strRef>
          </c:tx>
          <c:spPr>
            <a:ln w="31750">
              <a:solidFill>
                <a:schemeClr val="accent2">
                  <a:lumMod val="60000"/>
                  <a:lumOff val="40000"/>
                </a:schemeClr>
              </a:solidFill>
            </a:ln>
          </c:spPr>
          <c:marker>
            <c:symbol val="none"/>
          </c:marker>
          <c:cat>
            <c:strRef>
              <c:f>'Figura 8'!$C$5:$N$5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'Figura 8'!$C$11:$N$11</c:f>
              <c:numCache>
                <c:formatCode>General</c:formatCode>
                <c:ptCount val="12"/>
                <c:pt idx="0">
                  <c:v>7.9</c:v>
                </c:pt>
                <c:pt idx="1">
                  <c:v>8.8000000000000007</c:v>
                </c:pt>
                <c:pt idx="2">
                  <c:v>10.9</c:v>
                </c:pt>
                <c:pt idx="3">
                  <c:v>13.4</c:v>
                </c:pt>
                <c:pt idx="4">
                  <c:v>18</c:v>
                </c:pt>
                <c:pt idx="5">
                  <c:v>21.7</c:v>
                </c:pt>
                <c:pt idx="6">
                  <c:v>24.7</c:v>
                </c:pt>
                <c:pt idx="7">
                  <c:v>24.8</c:v>
                </c:pt>
                <c:pt idx="8">
                  <c:v>21.2</c:v>
                </c:pt>
                <c:pt idx="9">
                  <c:v>16.899999999999999</c:v>
                </c:pt>
                <c:pt idx="10">
                  <c:v>11.8</c:v>
                </c:pt>
                <c:pt idx="11">
                  <c:v>8.8000000000000007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15BE-4B61-A03A-5A36BD5456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5524864"/>
        <c:axId val="85526400"/>
      </c:lineChart>
      <c:catAx>
        <c:axId val="855248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270000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 Narrow"/>
                <a:ea typeface="Arial Narrow"/>
                <a:cs typeface="Arial Narrow"/>
              </a:defRPr>
            </a:pPr>
            <a:endParaRPr lang="en-US"/>
          </a:p>
        </c:txPr>
        <c:crossAx val="85526400"/>
        <c:crosses val="autoZero"/>
        <c:auto val="1"/>
        <c:lblAlgn val="ctr"/>
        <c:lblOffset val="100"/>
        <c:noMultiLvlLbl val="0"/>
      </c:catAx>
      <c:valAx>
        <c:axId val="8552640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 Narrow"/>
                <a:ea typeface="Arial Narrow"/>
                <a:cs typeface="Arial Narrow"/>
              </a:defRPr>
            </a:pPr>
            <a:endParaRPr lang="en-US"/>
          </a:p>
        </c:txPr>
        <c:crossAx val="85524864"/>
        <c:crosses val="autoZero"/>
        <c:crossBetween val="between"/>
      </c:valAx>
      <c:spPr>
        <a:ln>
          <a:noFill/>
        </a:ln>
      </c:spPr>
    </c:plotArea>
    <c:legend>
      <c:legendPos val="r"/>
      <c:layout>
        <c:manualLayout>
          <c:xMode val="edge"/>
          <c:yMode val="edge"/>
          <c:x val="9.3065794974061644E-2"/>
          <c:y val="0.63762378308289147"/>
          <c:w val="0.79315721305071851"/>
          <c:h val="0.13328314040426226"/>
        </c:manualLayout>
      </c:layout>
      <c:overlay val="0"/>
      <c:txPr>
        <a:bodyPr/>
        <a:lstStyle/>
        <a:p>
          <a:pPr>
            <a:defRPr sz="800" b="0" i="0" u="none" strike="noStrike" baseline="0">
              <a:solidFill>
                <a:srgbClr val="000000"/>
              </a:solidFill>
              <a:latin typeface="Arial Narrow"/>
              <a:ea typeface="Arial Narrow"/>
              <a:cs typeface="Arial Narrow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Arial Narrow"/>
                <a:ea typeface="Arial Narrow"/>
                <a:cs typeface="Arial Narrow"/>
              </a:defRPr>
            </a:pPr>
            <a:r>
              <a:rPr lang="it-IT" sz="1000"/>
              <a:t>Palermo</a:t>
            </a:r>
          </a:p>
        </c:rich>
      </c:tx>
      <c:layout>
        <c:manualLayout>
          <c:xMode val="edge"/>
          <c:yMode val="edge"/>
          <c:x val="0.45285883650966602"/>
          <c:y val="2.1573339189175058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5.3035443740264171E-2"/>
          <c:y val="4.8970514982628964E-2"/>
          <c:w val="0.93856155175724987"/>
          <c:h val="0.75822376896292931"/>
        </c:manualLayout>
      </c:layout>
      <c:lineChart>
        <c:grouping val="standard"/>
        <c:varyColors val="0"/>
        <c:ser>
          <c:idx val="1"/>
          <c:order val="0"/>
          <c:tx>
            <c:strRef>
              <c:f>'Figura 8'!$B$12</c:f>
              <c:strCache>
                <c:ptCount val="1"/>
                <c:pt idx="0">
                  <c:v>Mean temperature
2002-2016</c:v>
                </c:pt>
              </c:strCache>
            </c:strRef>
          </c:tx>
          <c:spPr>
            <a:ln w="31750">
              <a:solidFill>
                <a:srgbClr val="660033"/>
              </a:solidFill>
            </a:ln>
          </c:spPr>
          <c:marker>
            <c:symbol val="none"/>
          </c:marker>
          <c:cat>
            <c:strRef>
              <c:f>'Figura 8'!$C$5:$N$5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'Figura 8'!$C$12:$N$12</c:f>
              <c:numCache>
                <c:formatCode>General</c:formatCode>
                <c:ptCount val="12"/>
                <c:pt idx="0">
                  <c:v>12.4</c:v>
                </c:pt>
                <c:pt idx="1">
                  <c:v>12.1</c:v>
                </c:pt>
                <c:pt idx="2">
                  <c:v>13.9</c:v>
                </c:pt>
                <c:pt idx="3">
                  <c:v>16.7</c:v>
                </c:pt>
                <c:pt idx="4">
                  <c:v>19.899999999999999</c:v>
                </c:pt>
                <c:pt idx="5">
                  <c:v>23.7</c:v>
                </c:pt>
                <c:pt idx="6">
                  <c:v>26.5</c:v>
                </c:pt>
                <c:pt idx="7">
                  <c:v>26.8</c:v>
                </c:pt>
                <c:pt idx="8">
                  <c:v>24.1</c:v>
                </c:pt>
                <c:pt idx="9">
                  <c:v>21.1</c:v>
                </c:pt>
                <c:pt idx="10">
                  <c:v>17.5</c:v>
                </c:pt>
                <c:pt idx="11">
                  <c:v>14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7DE7-4A02-959F-4CEBF4CBB687}"/>
            </c:ext>
          </c:extLst>
        </c:ser>
        <c:ser>
          <c:idx val="0"/>
          <c:order val="1"/>
          <c:tx>
            <c:strRef>
              <c:f>'Figura 8'!$B$13</c:f>
              <c:strCache>
                <c:ptCount val="1"/>
                <c:pt idx="0">
                  <c:v>Mean temperature
1971-2000</c:v>
                </c:pt>
              </c:strCache>
            </c:strRef>
          </c:tx>
          <c:spPr>
            <a:ln w="31750">
              <a:solidFill>
                <a:schemeClr val="accent2">
                  <a:lumMod val="60000"/>
                  <a:lumOff val="40000"/>
                </a:schemeClr>
              </a:solidFill>
            </a:ln>
          </c:spPr>
          <c:marker>
            <c:symbol val="none"/>
          </c:marker>
          <c:cat>
            <c:strRef>
              <c:f>'Figura 8'!$C$5:$N$5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'Figura 8'!$C$13:$N$13</c:f>
              <c:numCache>
                <c:formatCode>General</c:formatCode>
                <c:ptCount val="12"/>
                <c:pt idx="0">
                  <c:v>12.4</c:v>
                </c:pt>
                <c:pt idx="1">
                  <c:v>12.4</c:v>
                </c:pt>
                <c:pt idx="2">
                  <c:v>13.3</c:v>
                </c:pt>
                <c:pt idx="3">
                  <c:v>15.4</c:v>
                </c:pt>
                <c:pt idx="4">
                  <c:v>18.899999999999999</c:v>
                </c:pt>
                <c:pt idx="5">
                  <c:v>22.5</c:v>
                </c:pt>
                <c:pt idx="6">
                  <c:v>25.3</c:v>
                </c:pt>
                <c:pt idx="7">
                  <c:v>26</c:v>
                </c:pt>
                <c:pt idx="8">
                  <c:v>23.8</c:v>
                </c:pt>
                <c:pt idx="9">
                  <c:v>20.7</c:v>
                </c:pt>
                <c:pt idx="10">
                  <c:v>16.7</c:v>
                </c:pt>
                <c:pt idx="11">
                  <c:v>13.8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7DE7-4A02-959F-4CEBF4CBB6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5553152"/>
        <c:axId val="85554688"/>
      </c:lineChart>
      <c:catAx>
        <c:axId val="855531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270000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 Narrow"/>
                <a:ea typeface="Arial Narrow"/>
                <a:cs typeface="Arial Narrow"/>
              </a:defRPr>
            </a:pPr>
            <a:endParaRPr lang="en-US"/>
          </a:p>
        </c:txPr>
        <c:crossAx val="85554688"/>
        <c:crosses val="autoZero"/>
        <c:auto val="1"/>
        <c:lblAlgn val="ctr"/>
        <c:lblOffset val="100"/>
        <c:noMultiLvlLbl val="0"/>
      </c:catAx>
      <c:valAx>
        <c:axId val="8555468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 Narrow"/>
                <a:ea typeface="Arial Narrow"/>
                <a:cs typeface="Arial Narrow"/>
              </a:defRPr>
            </a:pPr>
            <a:endParaRPr lang="en-US"/>
          </a:p>
        </c:txPr>
        <c:crossAx val="85553152"/>
        <c:crosses val="autoZero"/>
        <c:crossBetween val="between"/>
      </c:valAx>
      <c:spPr>
        <a:ln>
          <a:noFill/>
        </a:ln>
      </c:spPr>
    </c:plotArea>
    <c:legend>
      <c:legendPos val="r"/>
      <c:layout>
        <c:manualLayout>
          <c:xMode val="edge"/>
          <c:yMode val="edge"/>
          <c:x val="0.23231731803759514"/>
          <c:y val="0.63762378308289147"/>
          <c:w val="0.60168636883835991"/>
          <c:h val="0.13328314040426226"/>
        </c:manualLayout>
      </c:layout>
      <c:overlay val="0"/>
      <c:txPr>
        <a:bodyPr/>
        <a:lstStyle/>
        <a:p>
          <a:pPr>
            <a:defRPr sz="800" b="0" i="0" u="none" strike="noStrike" baseline="0">
              <a:solidFill>
                <a:srgbClr val="000000"/>
              </a:solidFill>
              <a:latin typeface="Arial Narrow"/>
              <a:ea typeface="Arial Narrow"/>
              <a:cs typeface="Arial Narrow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>
    <c:autoUpdate val="0"/>
  </c:externalData>
</c:chartSpace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stat.it/it/archivio/217402" TargetMode="External"/><Relationship Id="rId1" Type="http://schemas.openxmlformats.org/officeDocument/2006/relationships/hyperlink" Target="https://www.istat.it/it/archivio/202875" TargetMode="External"/></Relationships>
</file>

<file path=ppt/diagrams/_rels/drawing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stat.it/it/archivio/217402" TargetMode="External"/><Relationship Id="rId1" Type="http://schemas.openxmlformats.org/officeDocument/2006/relationships/hyperlink" Target="https://www.istat.it/it/archivio/202875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757C53-0061-4594-83E0-B2F59EE296EC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it-IT"/>
        </a:p>
      </dgm:t>
    </dgm:pt>
    <dgm:pt modelId="{88676CBB-6766-484A-851A-4A8A8AFAA9CD}">
      <dgm:prSet phldrT="[Testo]" custT="1"/>
      <dgm:spPr/>
      <dgm:t>
        <a:bodyPr/>
        <a:lstStyle/>
        <a:p>
          <a:r>
            <a:rPr lang="en-US" sz="1600" b="1" dirty="0" smtClean="0"/>
            <a:t>Climate variability and changes</a:t>
          </a:r>
          <a:endParaRPr lang="it-IT" sz="1600" b="1" dirty="0"/>
        </a:p>
      </dgm:t>
    </dgm:pt>
    <dgm:pt modelId="{9FFC5E03-F9AB-4B53-BE9E-4E3DBF42C91E}" type="parTrans" cxnId="{D00871BE-B573-40C1-AA93-BB4264E01ECA}">
      <dgm:prSet/>
      <dgm:spPr/>
      <dgm:t>
        <a:bodyPr/>
        <a:lstStyle/>
        <a:p>
          <a:endParaRPr lang="it-IT"/>
        </a:p>
      </dgm:t>
    </dgm:pt>
    <dgm:pt modelId="{6B209F1A-3735-4715-A873-60C57EA5CF83}" type="sibTrans" cxnId="{D00871BE-B573-40C1-AA93-BB4264E01ECA}">
      <dgm:prSet/>
      <dgm:spPr/>
      <dgm:t>
        <a:bodyPr/>
        <a:lstStyle/>
        <a:p>
          <a:endParaRPr lang="it-IT"/>
        </a:p>
      </dgm:t>
    </dgm:pt>
    <dgm:pt modelId="{36CC5F20-0219-45CE-9EA3-C6E03158A200}">
      <dgm:prSet phldrT="[Testo]" custT="1"/>
      <dgm:spPr>
        <a:solidFill>
          <a:schemeClr val="accent2">
            <a:lumMod val="50000"/>
          </a:schemeClr>
        </a:solidFill>
      </dgm:spPr>
      <dgm:t>
        <a:bodyPr/>
        <a:lstStyle/>
        <a:p>
          <a:r>
            <a:rPr lang="it-IT" sz="1600" b="1" dirty="0" err="1" smtClean="0">
              <a:solidFill>
                <a:schemeClr val="bg1"/>
              </a:solidFill>
            </a:rPr>
            <a:t>Conclusions</a:t>
          </a:r>
          <a:r>
            <a:rPr lang="it-IT" sz="1600" b="1" dirty="0" smtClean="0">
              <a:solidFill>
                <a:schemeClr val="bg1"/>
              </a:solidFill>
            </a:rPr>
            <a:t> and </a:t>
          </a:r>
          <a:r>
            <a:rPr lang="it-IT" sz="1600" b="1" dirty="0" err="1" smtClean="0">
              <a:solidFill>
                <a:schemeClr val="bg1"/>
              </a:solidFill>
            </a:rPr>
            <a:t>futher</a:t>
          </a:r>
          <a:r>
            <a:rPr lang="it-IT" sz="1600" b="1" dirty="0" smtClean="0">
              <a:solidFill>
                <a:schemeClr val="bg1"/>
              </a:solidFill>
            </a:rPr>
            <a:t> work </a:t>
          </a:r>
          <a:r>
            <a:rPr lang="it-IT" sz="1600" b="1" dirty="0" err="1" smtClean="0">
              <a:solidFill>
                <a:schemeClr val="bg1"/>
              </a:solidFill>
            </a:rPr>
            <a:t>developments</a:t>
          </a:r>
          <a:r>
            <a:rPr lang="it-IT" sz="1600" b="1" dirty="0" smtClean="0">
              <a:solidFill>
                <a:schemeClr val="bg1"/>
              </a:solidFill>
            </a:rPr>
            <a:t> </a:t>
          </a:r>
          <a:endParaRPr lang="it-IT" sz="1600" dirty="0"/>
        </a:p>
      </dgm:t>
    </dgm:pt>
    <dgm:pt modelId="{C6E1A08F-D227-4438-925D-E7EC507A7C48}" type="parTrans" cxnId="{F8A5A744-CA71-4325-A906-ECD7819D36BB}">
      <dgm:prSet/>
      <dgm:spPr/>
      <dgm:t>
        <a:bodyPr/>
        <a:lstStyle/>
        <a:p>
          <a:endParaRPr lang="it-IT"/>
        </a:p>
      </dgm:t>
    </dgm:pt>
    <dgm:pt modelId="{44A8CAFB-F422-4843-A283-B52F8B50C4EF}" type="sibTrans" cxnId="{F8A5A744-CA71-4325-A906-ECD7819D36BB}">
      <dgm:prSet/>
      <dgm:spPr/>
      <dgm:t>
        <a:bodyPr/>
        <a:lstStyle/>
        <a:p>
          <a:endParaRPr lang="it-IT"/>
        </a:p>
      </dgm:t>
    </dgm:pt>
    <dgm:pt modelId="{F8A7BCBE-56DE-48CC-8075-E1B64C349268}">
      <dgm:prSet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it-IT" sz="1600" b="1" dirty="0" smtClean="0"/>
            <a:t>Meteo-</a:t>
          </a:r>
          <a:r>
            <a:rPr lang="it-IT" sz="1600" b="1" dirty="0" err="1" smtClean="0"/>
            <a:t>climatic</a:t>
          </a:r>
          <a:r>
            <a:rPr lang="it-IT" sz="1600" b="1" dirty="0" smtClean="0"/>
            <a:t> </a:t>
          </a:r>
          <a:r>
            <a:rPr lang="it-IT" sz="1600" b="1" dirty="0" err="1" smtClean="0"/>
            <a:t>statistics</a:t>
          </a:r>
          <a:r>
            <a:rPr lang="it-IT" sz="1600" b="1" dirty="0" smtClean="0"/>
            <a:t> </a:t>
          </a:r>
          <a:r>
            <a:rPr lang="it-IT" sz="1600" b="1" smtClean="0"/>
            <a:t>and ClimateChange</a:t>
          </a:r>
          <a:endParaRPr lang="it-IT" sz="1600" b="1" dirty="0"/>
        </a:p>
      </dgm:t>
    </dgm:pt>
    <dgm:pt modelId="{A78FBDAD-B616-419D-B024-DAF93F14049C}" type="parTrans" cxnId="{39AE68FD-0772-4142-AA9F-6DBA0BEC2532}">
      <dgm:prSet/>
      <dgm:spPr/>
      <dgm:t>
        <a:bodyPr/>
        <a:lstStyle/>
        <a:p>
          <a:endParaRPr lang="it-IT"/>
        </a:p>
      </dgm:t>
    </dgm:pt>
    <dgm:pt modelId="{CE5EF620-B53F-4EF4-9DAF-7E1184304EFA}" type="sibTrans" cxnId="{39AE68FD-0772-4142-AA9F-6DBA0BEC2532}">
      <dgm:prSet/>
      <dgm:spPr/>
      <dgm:t>
        <a:bodyPr/>
        <a:lstStyle/>
        <a:p>
          <a:endParaRPr lang="it-IT"/>
        </a:p>
      </dgm:t>
    </dgm:pt>
    <dgm:pt modelId="{9AEE18DE-F9C5-474F-AC18-9A7E6D82C424}">
      <dgm:prSet custT="1"/>
      <dgm:spPr/>
      <dgm:t>
        <a:bodyPr/>
        <a:lstStyle/>
        <a:p>
          <a:pPr>
            <a:spcAft>
              <a:spcPts val="600"/>
            </a:spcAft>
          </a:pPr>
          <a:r>
            <a:rPr lang="en-US" sz="1400" dirty="0" smtClean="0"/>
            <a:t>International scientific framework and recommendations</a:t>
          </a:r>
          <a:endParaRPr lang="it-IT" sz="1400" dirty="0"/>
        </a:p>
      </dgm:t>
    </dgm:pt>
    <dgm:pt modelId="{38A5BFD9-A0A5-45B6-AAC1-B312ABC73529}" type="parTrans" cxnId="{72A0D290-8D67-47E7-AD7A-EC85E95767A1}">
      <dgm:prSet/>
      <dgm:spPr/>
      <dgm:t>
        <a:bodyPr/>
        <a:lstStyle/>
        <a:p>
          <a:endParaRPr lang="it-IT"/>
        </a:p>
      </dgm:t>
    </dgm:pt>
    <dgm:pt modelId="{0206DF23-0EB2-4F2F-B3F9-F4D50493B400}" type="sibTrans" cxnId="{72A0D290-8D67-47E7-AD7A-EC85E95767A1}">
      <dgm:prSet/>
      <dgm:spPr/>
      <dgm:t>
        <a:bodyPr/>
        <a:lstStyle/>
        <a:p>
          <a:endParaRPr lang="it-IT"/>
        </a:p>
      </dgm:t>
    </dgm:pt>
    <dgm:pt modelId="{F4E7F7BA-AA3D-4073-912F-99236EFD133C}">
      <dgm:prSet custT="1"/>
      <dgm:spPr/>
      <dgm:t>
        <a:bodyPr/>
        <a:lstStyle/>
        <a:p>
          <a:pPr>
            <a:spcAft>
              <a:spcPts val="600"/>
            </a:spcAft>
          </a:pPr>
          <a:r>
            <a:rPr lang="it-IT" sz="1400" dirty="0" smtClean="0"/>
            <a:t>Local </a:t>
          </a:r>
          <a:r>
            <a:rPr lang="it-IT" sz="1400" dirty="0" err="1" smtClean="0"/>
            <a:t>adaptation</a:t>
          </a:r>
          <a:r>
            <a:rPr lang="it-IT" sz="1400" dirty="0" smtClean="0"/>
            <a:t> </a:t>
          </a:r>
          <a:r>
            <a:rPr lang="it-IT" sz="1400" dirty="0" err="1" smtClean="0"/>
            <a:t>plans</a:t>
          </a:r>
          <a:endParaRPr lang="it-IT" sz="1400" dirty="0"/>
        </a:p>
      </dgm:t>
    </dgm:pt>
    <dgm:pt modelId="{A4975592-7515-424E-BECB-547133E1B977}" type="parTrans" cxnId="{E6D722BD-0C4D-49A0-B8C1-76BC104E5370}">
      <dgm:prSet/>
      <dgm:spPr/>
      <dgm:t>
        <a:bodyPr/>
        <a:lstStyle/>
        <a:p>
          <a:endParaRPr lang="it-IT"/>
        </a:p>
      </dgm:t>
    </dgm:pt>
    <dgm:pt modelId="{0AFBDE2D-681B-4407-BBB3-C2FD7E685F56}" type="sibTrans" cxnId="{E6D722BD-0C4D-49A0-B8C1-76BC104E5370}">
      <dgm:prSet/>
      <dgm:spPr/>
      <dgm:t>
        <a:bodyPr/>
        <a:lstStyle/>
        <a:p>
          <a:endParaRPr lang="it-IT"/>
        </a:p>
      </dgm:t>
    </dgm:pt>
    <dgm:pt modelId="{6F34E20E-E2BF-4FF1-BC45-8F1440737DB4}">
      <dgm:prSet custT="1"/>
      <dgm:spPr/>
      <dgm:t>
        <a:bodyPr/>
        <a:lstStyle/>
        <a:p>
          <a:pPr>
            <a:spcAft>
              <a:spcPts val="600"/>
            </a:spcAft>
          </a:pPr>
          <a:r>
            <a:rPr lang="it-IT" sz="1400" dirty="0" smtClean="0"/>
            <a:t>EU and National </a:t>
          </a:r>
          <a:r>
            <a:rPr lang="it-IT" sz="1400" dirty="0" err="1" smtClean="0"/>
            <a:t>strategy</a:t>
          </a:r>
          <a:r>
            <a:rPr lang="it-IT" sz="1400" dirty="0" smtClean="0"/>
            <a:t> on </a:t>
          </a:r>
          <a:r>
            <a:rPr lang="it-IT" sz="1400" dirty="0" err="1" smtClean="0"/>
            <a:t>adaptation</a:t>
          </a:r>
          <a:r>
            <a:rPr lang="it-IT" sz="1400" dirty="0" smtClean="0"/>
            <a:t> to </a:t>
          </a:r>
          <a:r>
            <a:rPr lang="it-IT" sz="1400" dirty="0" err="1" smtClean="0"/>
            <a:t>Climate</a:t>
          </a:r>
          <a:r>
            <a:rPr lang="it-IT" sz="1400" dirty="0" smtClean="0"/>
            <a:t> </a:t>
          </a:r>
          <a:r>
            <a:rPr lang="it-IT" sz="1400" dirty="0" err="1" smtClean="0"/>
            <a:t>Changes</a:t>
          </a:r>
          <a:endParaRPr lang="it-IT" sz="1400" dirty="0"/>
        </a:p>
      </dgm:t>
    </dgm:pt>
    <dgm:pt modelId="{126E8E3A-AA14-4F80-8E07-79C533A96F49}" type="parTrans" cxnId="{93F85199-CDC2-4E04-A816-708E1810FEC5}">
      <dgm:prSet/>
      <dgm:spPr/>
      <dgm:t>
        <a:bodyPr/>
        <a:lstStyle/>
        <a:p>
          <a:endParaRPr lang="it-IT"/>
        </a:p>
      </dgm:t>
    </dgm:pt>
    <dgm:pt modelId="{9338E517-4939-4759-A2AD-CA3E9A2C911B}" type="sibTrans" cxnId="{93F85199-CDC2-4E04-A816-708E1810FEC5}">
      <dgm:prSet/>
      <dgm:spPr/>
      <dgm:t>
        <a:bodyPr/>
        <a:lstStyle/>
        <a:p>
          <a:endParaRPr lang="it-IT"/>
        </a:p>
      </dgm:t>
    </dgm:pt>
    <dgm:pt modelId="{656B1527-4C3D-4F61-B42E-1D5F0F9FED39}">
      <dgm:prSet custT="1"/>
      <dgm:spPr>
        <a:ln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pPr>
            <a:spcAft>
              <a:spcPct val="15000"/>
            </a:spcAft>
          </a:pPr>
          <a:r>
            <a:rPr lang="en-GB" sz="1400" b="0" dirty="0" smtClean="0"/>
            <a:t>Role of NSOs to improve CC</a:t>
          </a:r>
          <a:r>
            <a:rPr lang="it-IT" sz="1400" b="0" dirty="0" smtClean="0"/>
            <a:t> and </a:t>
          </a:r>
          <a:r>
            <a:rPr lang="it-IT" sz="1400" b="0" dirty="0" err="1" smtClean="0"/>
            <a:t>Related</a:t>
          </a:r>
          <a:r>
            <a:rPr lang="it-IT" sz="1400" b="0" dirty="0" smtClean="0"/>
            <a:t> </a:t>
          </a:r>
          <a:r>
            <a:rPr lang="it-IT" sz="1400" b="0" dirty="0" err="1" smtClean="0"/>
            <a:t>Statistics</a:t>
          </a:r>
          <a:r>
            <a:rPr lang="it-IT" sz="1400" b="0" dirty="0" smtClean="0"/>
            <a:t> and </a:t>
          </a:r>
          <a:r>
            <a:rPr lang="it-IT" sz="1400" b="0" dirty="0" err="1" smtClean="0"/>
            <a:t>Indicators</a:t>
          </a:r>
          <a:r>
            <a:rPr lang="it-IT" sz="1400" b="0" dirty="0" smtClean="0"/>
            <a:t> (CCRSI)</a:t>
          </a:r>
          <a:endParaRPr lang="it-IT" sz="1400" dirty="0"/>
        </a:p>
      </dgm:t>
    </dgm:pt>
    <dgm:pt modelId="{950E37DC-7074-4BD7-A485-EDCE318C3EDB}" type="parTrans" cxnId="{B3C90DDB-385F-4312-9496-968E6A795911}">
      <dgm:prSet/>
      <dgm:spPr/>
      <dgm:t>
        <a:bodyPr/>
        <a:lstStyle/>
        <a:p>
          <a:endParaRPr lang="it-IT"/>
        </a:p>
      </dgm:t>
    </dgm:pt>
    <dgm:pt modelId="{D5FFB3F9-E876-4B98-B3A4-859D5B642131}" type="sibTrans" cxnId="{B3C90DDB-385F-4312-9496-968E6A795911}">
      <dgm:prSet/>
      <dgm:spPr/>
      <dgm:t>
        <a:bodyPr/>
        <a:lstStyle/>
        <a:p>
          <a:endParaRPr lang="it-IT"/>
        </a:p>
      </dgm:t>
    </dgm:pt>
    <dgm:pt modelId="{9EAB361E-FD60-4B35-909B-063812BB21C9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1600" b="1" dirty="0" smtClean="0"/>
            <a:t>An application of Indices on Extreme Climate Events on Italian Regional Municipalities  by </a:t>
          </a:r>
          <a:r>
            <a:rPr lang="en-US" sz="1600" b="1" dirty="0" err="1" smtClean="0"/>
            <a:t>Istat</a:t>
          </a:r>
          <a:endParaRPr lang="it-IT" sz="1600" b="1" dirty="0" smtClean="0"/>
        </a:p>
      </dgm:t>
    </dgm:pt>
    <dgm:pt modelId="{ADF15928-413B-466B-ACC4-05AFD87FF552}" type="parTrans" cxnId="{A55A11C8-BE95-44CC-A2DA-707C20892C4C}">
      <dgm:prSet/>
      <dgm:spPr/>
      <dgm:t>
        <a:bodyPr/>
        <a:lstStyle/>
        <a:p>
          <a:endParaRPr lang="it-IT"/>
        </a:p>
      </dgm:t>
    </dgm:pt>
    <dgm:pt modelId="{60E1C1FD-9F9E-450D-AD65-4ACA031C2FE5}" type="sibTrans" cxnId="{A55A11C8-BE95-44CC-A2DA-707C20892C4C}">
      <dgm:prSet/>
      <dgm:spPr/>
      <dgm:t>
        <a:bodyPr/>
        <a:lstStyle/>
        <a:p>
          <a:endParaRPr lang="it-IT"/>
        </a:p>
      </dgm:t>
    </dgm:pt>
    <dgm:pt modelId="{B32A3EDD-63D5-458A-95DE-08CDCEEE522C}">
      <dgm:prSet custT="1"/>
      <dgm:spPr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pPr>
            <a:spcAft>
              <a:spcPts val="600"/>
            </a:spcAft>
          </a:pPr>
          <a:r>
            <a:rPr lang="it-IT" sz="1400" b="0" dirty="0" err="1" smtClean="0"/>
            <a:t>Indices</a:t>
          </a:r>
          <a:r>
            <a:rPr lang="it-IT" sz="1400" b="0" dirty="0" smtClean="0"/>
            <a:t> </a:t>
          </a:r>
          <a:r>
            <a:rPr lang="en-US" sz="1400" b="0" dirty="0" smtClean="0"/>
            <a:t>on Extreme Climate Events: International  methodological framework</a:t>
          </a:r>
          <a:endParaRPr lang="it-IT" sz="1400" dirty="0"/>
        </a:p>
      </dgm:t>
    </dgm:pt>
    <dgm:pt modelId="{D300FF78-9350-44F0-86AE-50AFEAD36D92}" type="parTrans" cxnId="{512677E8-1AED-4FED-B04E-878A739B8938}">
      <dgm:prSet/>
      <dgm:spPr/>
      <dgm:t>
        <a:bodyPr/>
        <a:lstStyle/>
        <a:p>
          <a:endParaRPr lang="it-IT"/>
        </a:p>
      </dgm:t>
    </dgm:pt>
    <dgm:pt modelId="{8A94AEB9-74A4-4F99-803C-2D543D888344}" type="sibTrans" cxnId="{512677E8-1AED-4FED-B04E-878A739B8938}">
      <dgm:prSet/>
      <dgm:spPr/>
      <dgm:t>
        <a:bodyPr/>
        <a:lstStyle/>
        <a:p>
          <a:endParaRPr lang="it-IT"/>
        </a:p>
      </dgm:t>
    </dgm:pt>
    <dgm:pt modelId="{E84E71F2-C3B9-4046-8EB3-C5CB622F9A33}">
      <dgm:prSet custT="1"/>
      <dgm:spPr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pPr>
            <a:spcAft>
              <a:spcPts val="600"/>
            </a:spcAft>
          </a:pPr>
          <a:r>
            <a:rPr lang="it-IT" sz="1400" b="0" dirty="0" err="1" smtClean="0"/>
            <a:t>Main</a:t>
          </a:r>
          <a:r>
            <a:rPr lang="it-IT" sz="1400" b="0" dirty="0" smtClean="0"/>
            <a:t> </a:t>
          </a:r>
          <a:r>
            <a:rPr lang="it-IT" sz="1400" b="0" dirty="0" err="1" smtClean="0"/>
            <a:t>results</a:t>
          </a:r>
          <a:r>
            <a:rPr lang="it-IT" sz="1400" b="0" dirty="0" smtClean="0"/>
            <a:t> on temperature and </a:t>
          </a:r>
          <a:r>
            <a:rPr lang="it-IT" sz="1400" b="0" dirty="0" err="1" smtClean="0"/>
            <a:t>precipitation</a:t>
          </a:r>
          <a:endParaRPr lang="it-IT" sz="1400" dirty="0"/>
        </a:p>
      </dgm:t>
    </dgm:pt>
    <dgm:pt modelId="{E8C5051E-4FB1-47E4-8572-E8CE7C4F9F2C}" type="parTrans" cxnId="{6E387D6B-7EC0-4629-9BC5-1C0DF20DC8E8}">
      <dgm:prSet/>
      <dgm:spPr/>
      <dgm:t>
        <a:bodyPr/>
        <a:lstStyle/>
        <a:p>
          <a:endParaRPr lang="it-IT"/>
        </a:p>
      </dgm:t>
    </dgm:pt>
    <dgm:pt modelId="{B40E7CD5-F29D-4BAF-AB03-6C218AC71CA8}" type="sibTrans" cxnId="{6E387D6B-7EC0-4629-9BC5-1C0DF20DC8E8}">
      <dgm:prSet/>
      <dgm:spPr/>
      <dgm:t>
        <a:bodyPr/>
        <a:lstStyle/>
        <a:p>
          <a:endParaRPr lang="it-IT"/>
        </a:p>
      </dgm:t>
    </dgm:pt>
    <dgm:pt modelId="{701AD8C8-DCB4-40B0-A4AF-0C8372D02C89}">
      <dgm:prSet custT="1"/>
      <dgm:spPr>
        <a:ln>
          <a:solidFill>
            <a:schemeClr val="accent2">
              <a:lumMod val="50000"/>
            </a:schemeClr>
          </a:solidFill>
        </a:ln>
      </dgm:spPr>
      <dgm:t>
        <a:bodyPr/>
        <a:lstStyle/>
        <a:p>
          <a:pPr>
            <a:spcAft>
              <a:spcPts val="600"/>
            </a:spcAft>
          </a:pPr>
          <a:endParaRPr lang="it-IT" sz="1400" dirty="0"/>
        </a:p>
      </dgm:t>
    </dgm:pt>
    <dgm:pt modelId="{38DB0DE3-F8A3-4C67-93F8-88619057B6D8}" type="parTrans" cxnId="{21A95576-17AB-4908-B99F-1413FA494796}">
      <dgm:prSet/>
      <dgm:spPr/>
      <dgm:t>
        <a:bodyPr/>
        <a:lstStyle/>
        <a:p>
          <a:endParaRPr lang="it-IT"/>
        </a:p>
      </dgm:t>
    </dgm:pt>
    <dgm:pt modelId="{D7FE11AA-F4EA-4471-86F7-C1855450FB98}" type="sibTrans" cxnId="{21A95576-17AB-4908-B99F-1413FA494796}">
      <dgm:prSet/>
      <dgm:spPr/>
      <dgm:t>
        <a:bodyPr/>
        <a:lstStyle/>
        <a:p>
          <a:endParaRPr lang="it-IT"/>
        </a:p>
      </dgm:t>
    </dgm:pt>
    <dgm:pt modelId="{83C1F35D-CE79-46F6-82DD-BAE7290756B3}">
      <dgm:prSet custT="1"/>
      <dgm:spPr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pPr>
            <a:spcAft>
              <a:spcPct val="15000"/>
            </a:spcAft>
          </a:pPr>
          <a:r>
            <a:rPr lang="it-IT" sz="1400" b="0" dirty="0" err="1" smtClean="0"/>
            <a:t>Indices</a:t>
          </a:r>
          <a:r>
            <a:rPr lang="it-IT" sz="1400" b="0" dirty="0" smtClean="0"/>
            <a:t> </a:t>
          </a:r>
          <a:r>
            <a:rPr lang="en-US" sz="1400" b="0" dirty="0" smtClean="0"/>
            <a:t>on Extreme Climate Events about 21 Italian Regional Municipalities</a:t>
          </a:r>
          <a:endParaRPr lang="it-IT" sz="1400" b="0" dirty="0"/>
        </a:p>
      </dgm:t>
    </dgm:pt>
    <dgm:pt modelId="{16448A6F-8342-4538-9598-427BF60E09CC}" type="parTrans" cxnId="{45BCF8B4-0474-48A9-823D-8540DD547E81}">
      <dgm:prSet/>
      <dgm:spPr/>
      <dgm:t>
        <a:bodyPr/>
        <a:lstStyle/>
        <a:p>
          <a:endParaRPr lang="it-IT"/>
        </a:p>
      </dgm:t>
    </dgm:pt>
    <dgm:pt modelId="{B21B8E6B-2CFE-48A2-ADCB-2461DFD292E0}" type="sibTrans" cxnId="{45BCF8B4-0474-48A9-823D-8540DD547E81}">
      <dgm:prSet/>
      <dgm:spPr/>
      <dgm:t>
        <a:bodyPr/>
        <a:lstStyle/>
        <a:p>
          <a:endParaRPr lang="it-IT"/>
        </a:p>
      </dgm:t>
    </dgm:pt>
    <dgm:pt modelId="{15DDCB84-4C71-40BC-B712-D318DD4D8AC9}">
      <dgm:prSet custT="1"/>
      <dgm:spPr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pPr>
            <a:spcAft>
              <a:spcPts val="600"/>
            </a:spcAft>
          </a:pPr>
          <a:r>
            <a:rPr lang="it-IT" altLang="it-IT" sz="1400" b="0" dirty="0" smtClean="0"/>
            <a:t>Istat </a:t>
          </a:r>
          <a:r>
            <a:rPr lang="en-US" altLang="it-IT" sz="1400" b="0" dirty="0" err="1" smtClean="0"/>
            <a:t>Meteo</a:t>
          </a:r>
          <a:r>
            <a:rPr lang="en-US" altLang="it-IT" sz="1400" b="0" dirty="0" smtClean="0"/>
            <a:t>-climatic and hydrological data Survey</a:t>
          </a:r>
          <a:endParaRPr lang="it-IT" sz="1400" dirty="0"/>
        </a:p>
      </dgm:t>
    </dgm:pt>
    <dgm:pt modelId="{C0F0D12C-331A-4C2E-9628-AD070D05FD55}" type="parTrans" cxnId="{B1BD18BE-3B1F-4AD2-A9DD-1E4B6E93F95F}">
      <dgm:prSet/>
      <dgm:spPr/>
      <dgm:t>
        <a:bodyPr/>
        <a:lstStyle/>
        <a:p>
          <a:endParaRPr lang="it-IT"/>
        </a:p>
      </dgm:t>
    </dgm:pt>
    <dgm:pt modelId="{12A109C3-2198-4D66-8126-D4B812B73CF2}" type="sibTrans" cxnId="{B1BD18BE-3B1F-4AD2-A9DD-1E4B6E93F95F}">
      <dgm:prSet/>
      <dgm:spPr/>
      <dgm:t>
        <a:bodyPr/>
        <a:lstStyle/>
        <a:p>
          <a:endParaRPr lang="it-IT"/>
        </a:p>
      </dgm:t>
    </dgm:pt>
    <dgm:pt modelId="{760EC4C9-CE23-4C2F-A154-13BC34EAAC93}">
      <dgm:prSet custT="1"/>
      <dgm:spPr>
        <a:ln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pPr>
            <a:spcAft>
              <a:spcPts val="600"/>
            </a:spcAft>
          </a:pPr>
          <a:r>
            <a:rPr lang="it-IT" sz="1400" dirty="0" err="1" smtClean="0"/>
            <a:t>Importance</a:t>
          </a:r>
          <a:r>
            <a:rPr lang="it-IT" sz="1400" dirty="0" smtClean="0"/>
            <a:t> of CC </a:t>
          </a:r>
          <a:r>
            <a:rPr lang="it-IT" sz="1400" dirty="0" err="1" smtClean="0"/>
            <a:t>analysis</a:t>
          </a:r>
          <a:r>
            <a:rPr lang="it-IT" sz="1400" dirty="0" smtClean="0"/>
            <a:t> in city </a:t>
          </a:r>
          <a:r>
            <a:rPr lang="it-IT" sz="1400" dirty="0" err="1" smtClean="0"/>
            <a:t>governance</a:t>
          </a:r>
          <a:endParaRPr lang="it-IT" sz="1400" dirty="0"/>
        </a:p>
      </dgm:t>
    </dgm:pt>
    <dgm:pt modelId="{D37027B3-75B9-43B0-8DF0-504167E9F4E6}" type="parTrans" cxnId="{6D174065-A8DA-4BFB-8C4F-31FF8A0FF1BE}">
      <dgm:prSet/>
      <dgm:spPr/>
      <dgm:t>
        <a:bodyPr/>
        <a:lstStyle/>
        <a:p>
          <a:endParaRPr lang="it-IT"/>
        </a:p>
      </dgm:t>
    </dgm:pt>
    <dgm:pt modelId="{B2B18917-86CE-4D80-BDF0-082208BB2835}" type="sibTrans" cxnId="{6D174065-A8DA-4BFB-8C4F-31FF8A0FF1BE}">
      <dgm:prSet/>
      <dgm:spPr/>
      <dgm:t>
        <a:bodyPr/>
        <a:lstStyle/>
        <a:p>
          <a:endParaRPr lang="it-IT"/>
        </a:p>
      </dgm:t>
    </dgm:pt>
    <dgm:pt modelId="{72E6CA6F-F15F-40A9-BD81-704EEE1F5132}">
      <dgm:prSet custT="1"/>
      <dgm:spPr>
        <a:ln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pPr>
            <a:spcAft>
              <a:spcPts val="600"/>
            </a:spcAft>
          </a:pPr>
          <a:r>
            <a:rPr lang="it-IT" sz="1400" dirty="0" err="1" smtClean="0"/>
            <a:t>Needs</a:t>
          </a:r>
          <a:r>
            <a:rPr lang="it-IT" sz="1400" dirty="0" smtClean="0"/>
            <a:t> of meteo-</a:t>
          </a:r>
          <a:r>
            <a:rPr lang="it-IT" sz="1400" dirty="0" err="1" smtClean="0"/>
            <a:t>climatic</a:t>
          </a:r>
          <a:r>
            <a:rPr lang="it-IT" sz="1400" dirty="0" smtClean="0"/>
            <a:t> </a:t>
          </a:r>
          <a:r>
            <a:rPr lang="it-IT" sz="1400" dirty="0" err="1" smtClean="0"/>
            <a:t>statistics</a:t>
          </a:r>
          <a:r>
            <a:rPr lang="it-IT" sz="1400" dirty="0" smtClean="0"/>
            <a:t> for CC </a:t>
          </a:r>
          <a:r>
            <a:rPr lang="it-IT" sz="1400" dirty="0" err="1" smtClean="0"/>
            <a:t>analysis</a:t>
          </a:r>
          <a:r>
            <a:rPr lang="it-IT" sz="1400" dirty="0" smtClean="0"/>
            <a:t> </a:t>
          </a:r>
          <a:endParaRPr lang="it-IT" sz="1400" dirty="0"/>
        </a:p>
      </dgm:t>
    </dgm:pt>
    <dgm:pt modelId="{54BDADAB-7105-4A18-AF09-58AB14755FA3}" type="parTrans" cxnId="{1D25C24C-83B8-4E4A-A524-539F7AFF1BC7}">
      <dgm:prSet/>
      <dgm:spPr/>
      <dgm:t>
        <a:bodyPr/>
        <a:lstStyle/>
        <a:p>
          <a:endParaRPr lang="it-IT"/>
        </a:p>
      </dgm:t>
    </dgm:pt>
    <dgm:pt modelId="{54313618-518F-4030-B46F-060884C73651}" type="sibTrans" cxnId="{1D25C24C-83B8-4E4A-A524-539F7AFF1BC7}">
      <dgm:prSet/>
      <dgm:spPr/>
      <dgm:t>
        <a:bodyPr/>
        <a:lstStyle/>
        <a:p>
          <a:endParaRPr lang="it-IT"/>
        </a:p>
      </dgm:t>
    </dgm:pt>
    <dgm:pt modelId="{E94BD07A-7F7B-4E4D-8035-C8F274482BF4}" type="pres">
      <dgm:prSet presAssocID="{57757C53-0061-4594-83E0-B2F59EE296E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78952D83-E255-451D-A09F-D4CCA0770433}" type="pres">
      <dgm:prSet presAssocID="{88676CBB-6766-484A-851A-4A8A8AFAA9CD}" presName="parentLin" presStyleCnt="0"/>
      <dgm:spPr/>
    </dgm:pt>
    <dgm:pt modelId="{D6B39902-5370-4AB9-8167-215B303FB8C1}" type="pres">
      <dgm:prSet presAssocID="{88676CBB-6766-484A-851A-4A8A8AFAA9CD}" presName="parentLeftMargin" presStyleLbl="node1" presStyleIdx="0" presStyleCnt="4"/>
      <dgm:spPr/>
      <dgm:t>
        <a:bodyPr/>
        <a:lstStyle/>
        <a:p>
          <a:endParaRPr lang="it-IT"/>
        </a:p>
      </dgm:t>
    </dgm:pt>
    <dgm:pt modelId="{3709EBF9-EA79-42E7-8E3F-34A595F72537}" type="pres">
      <dgm:prSet presAssocID="{88676CBB-6766-484A-851A-4A8A8AFAA9CD}" presName="parentText" presStyleLbl="node1" presStyleIdx="0" presStyleCnt="4" custScaleY="134329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B9463DB-811D-4272-A891-E0583AE03FE7}" type="pres">
      <dgm:prSet presAssocID="{88676CBB-6766-484A-851A-4A8A8AFAA9CD}" presName="negativeSpace" presStyleCnt="0"/>
      <dgm:spPr/>
    </dgm:pt>
    <dgm:pt modelId="{76B12B8E-8BEC-42D5-AF02-D00B8AB11070}" type="pres">
      <dgm:prSet presAssocID="{88676CBB-6766-484A-851A-4A8A8AFAA9CD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EDA2DAD-2972-4581-ADDF-D517969BAB40}" type="pres">
      <dgm:prSet presAssocID="{6B209F1A-3735-4715-A873-60C57EA5CF83}" presName="spaceBetweenRectangles" presStyleCnt="0"/>
      <dgm:spPr/>
    </dgm:pt>
    <dgm:pt modelId="{BFE1390D-2ED7-42F4-9259-E6D101D8E46B}" type="pres">
      <dgm:prSet presAssocID="{F8A7BCBE-56DE-48CC-8075-E1B64C349268}" presName="parentLin" presStyleCnt="0"/>
      <dgm:spPr/>
    </dgm:pt>
    <dgm:pt modelId="{F2407DA7-24DD-4334-B9B7-3193434CFAFB}" type="pres">
      <dgm:prSet presAssocID="{F8A7BCBE-56DE-48CC-8075-E1B64C349268}" presName="parentLeftMargin" presStyleLbl="node1" presStyleIdx="0" presStyleCnt="4"/>
      <dgm:spPr/>
      <dgm:t>
        <a:bodyPr/>
        <a:lstStyle/>
        <a:p>
          <a:endParaRPr lang="it-IT"/>
        </a:p>
      </dgm:t>
    </dgm:pt>
    <dgm:pt modelId="{466D42FF-83A1-4B9C-ACFB-585A294D8F8F}" type="pres">
      <dgm:prSet presAssocID="{F8A7BCBE-56DE-48CC-8075-E1B64C349268}" presName="parentText" presStyleLbl="node1" presStyleIdx="1" presStyleCnt="4" custScaleY="193456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357DA2C-757F-4175-9D48-6BB0172D4280}" type="pres">
      <dgm:prSet presAssocID="{F8A7BCBE-56DE-48CC-8075-E1B64C349268}" presName="negativeSpace" presStyleCnt="0"/>
      <dgm:spPr/>
    </dgm:pt>
    <dgm:pt modelId="{989CE264-2246-43B0-B33A-7EEC0E1C1672}" type="pres">
      <dgm:prSet presAssocID="{F8A7BCBE-56DE-48CC-8075-E1B64C349268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E35DEA3-CF4E-407C-AD6C-D95477DB6738}" type="pres">
      <dgm:prSet presAssocID="{CE5EF620-B53F-4EF4-9DAF-7E1184304EFA}" presName="spaceBetweenRectangles" presStyleCnt="0"/>
      <dgm:spPr/>
    </dgm:pt>
    <dgm:pt modelId="{213D3162-C88F-4116-93A8-BFDB8DA6EA7A}" type="pres">
      <dgm:prSet presAssocID="{9EAB361E-FD60-4B35-909B-063812BB21C9}" presName="parentLin" presStyleCnt="0"/>
      <dgm:spPr/>
    </dgm:pt>
    <dgm:pt modelId="{B1835D32-BCF7-45E0-90FB-AD5D25F6C43F}" type="pres">
      <dgm:prSet presAssocID="{9EAB361E-FD60-4B35-909B-063812BB21C9}" presName="parentLeftMargin" presStyleLbl="node1" presStyleIdx="1" presStyleCnt="4"/>
      <dgm:spPr/>
      <dgm:t>
        <a:bodyPr/>
        <a:lstStyle/>
        <a:p>
          <a:endParaRPr lang="it-IT"/>
        </a:p>
      </dgm:t>
    </dgm:pt>
    <dgm:pt modelId="{5FCB93E5-A68F-4A50-8FD9-A9B6B7F9ABAE}" type="pres">
      <dgm:prSet presAssocID="{9EAB361E-FD60-4B35-909B-063812BB21C9}" presName="parentText" presStyleLbl="node1" presStyleIdx="2" presStyleCnt="4" custScaleY="180800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96D6222-6AB8-420B-90E3-2B0FC2CC3DAF}" type="pres">
      <dgm:prSet presAssocID="{9EAB361E-FD60-4B35-909B-063812BB21C9}" presName="negativeSpace" presStyleCnt="0"/>
      <dgm:spPr/>
    </dgm:pt>
    <dgm:pt modelId="{3A843F57-B480-480F-8FDB-2DEB0ABB8597}" type="pres">
      <dgm:prSet presAssocID="{9EAB361E-FD60-4B35-909B-063812BB21C9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4C1A83E-BAD8-4610-8F3C-DA553AF540E6}" type="pres">
      <dgm:prSet presAssocID="{60E1C1FD-9F9E-450D-AD65-4ACA031C2FE5}" presName="spaceBetweenRectangles" presStyleCnt="0"/>
      <dgm:spPr/>
    </dgm:pt>
    <dgm:pt modelId="{BD83EBB3-135B-4E35-8F0F-D884F3F86258}" type="pres">
      <dgm:prSet presAssocID="{36CC5F20-0219-45CE-9EA3-C6E03158A200}" presName="parentLin" presStyleCnt="0"/>
      <dgm:spPr/>
    </dgm:pt>
    <dgm:pt modelId="{4DF345E6-0B7E-4009-8356-C9D16E9FD4BC}" type="pres">
      <dgm:prSet presAssocID="{36CC5F20-0219-45CE-9EA3-C6E03158A200}" presName="parentLeftMargin" presStyleLbl="node1" presStyleIdx="2" presStyleCnt="4"/>
      <dgm:spPr/>
      <dgm:t>
        <a:bodyPr/>
        <a:lstStyle/>
        <a:p>
          <a:endParaRPr lang="it-IT"/>
        </a:p>
      </dgm:t>
    </dgm:pt>
    <dgm:pt modelId="{B5A8290B-6025-4ABA-8826-5280A7D3AA33}" type="pres">
      <dgm:prSet presAssocID="{36CC5F20-0219-45CE-9EA3-C6E03158A200}" presName="parentText" presStyleLbl="node1" presStyleIdx="3" presStyleCnt="4" custScaleY="184618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2A14B5A-1440-4BBD-9393-4A4EB24C774F}" type="pres">
      <dgm:prSet presAssocID="{36CC5F20-0219-45CE-9EA3-C6E03158A200}" presName="negativeSpace" presStyleCnt="0"/>
      <dgm:spPr/>
    </dgm:pt>
    <dgm:pt modelId="{1A46BD99-4028-476C-AFCF-217390E5421A}" type="pres">
      <dgm:prSet presAssocID="{36CC5F20-0219-45CE-9EA3-C6E03158A200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F19FFDB7-C934-4F38-9A27-AC426DA8AA05}" type="presOf" srcId="{36CC5F20-0219-45CE-9EA3-C6E03158A200}" destId="{4DF345E6-0B7E-4009-8356-C9D16E9FD4BC}" srcOrd="0" destOrd="0" presId="urn:microsoft.com/office/officeart/2005/8/layout/list1"/>
    <dgm:cxn modelId="{D68F5E95-1B13-428F-908D-6DCD7BE48B26}" type="presOf" srcId="{656B1527-4C3D-4F61-B42E-1D5F0F9FED39}" destId="{989CE264-2246-43B0-B33A-7EEC0E1C1672}" srcOrd="0" destOrd="2" presId="urn:microsoft.com/office/officeart/2005/8/layout/list1"/>
    <dgm:cxn modelId="{F8A5A744-CA71-4325-A906-ECD7819D36BB}" srcId="{57757C53-0061-4594-83E0-B2F59EE296EC}" destId="{36CC5F20-0219-45CE-9EA3-C6E03158A200}" srcOrd="3" destOrd="0" parTransId="{C6E1A08F-D227-4438-925D-E7EC507A7C48}" sibTransId="{44A8CAFB-F422-4843-A283-B52F8B50C4EF}"/>
    <dgm:cxn modelId="{3936A2C2-0F2C-4068-BF24-D32BBFF0974E}" type="presOf" srcId="{760EC4C9-CE23-4C2F-A154-13BC34EAAC93}" destId="{989CE264-2246-43B0-B33A-7EEC0E1C1672}" srcOrd="0" destOrd="0" presId="urn:microsoft.com/office/officeart/2005/8/layout/list1"/>
    <dgm:cxn modelId="{3AC74259-E7A7-4AA0-9381-FABDABB03A7C}" type="presOf" srcId="{E84E71F2-C3B9-4046-8EB3-C5CB622F9A33}" destId="{3A843F57-B480-480F-8FDB-2DEB0ABB8597}" srcOrd="0" destOrd="2" presId="urn:microsoft.com/office/officeart/2005/8/layout/list1"/>
    <dgm:cxn modelId="{24A39768-4927-4D78-A196-54688495A52E}" type="presOf" srcId="{9EAB361E-FD60-4B35-909B-063812BB21C9}" destId="{B1835D32-BCF7-45E0-90FB-AD5D25F6C43F}" srcOrd="0" destOrd="0" presId="urn:microsoft.com/office/officeart/2005/8/layout/list1"/>
    <dgm:cxn modelId="{458B7379-63BB-4655-8475-987DAFFFB4D4}" type="presOf" srcId="{F8A7BCBE-56DE-48CC-8075-E1B64C349268}" destId="{466D42FF-83A1-4B9C-ACFB-585A294D8F8F}" srcOrd="1" destOrd="0" presId="urn:microsoft.com/office/officeart/2005/8/layout/list1"/>
    <dgm:cxn modelId="{39AE68FD-0772-4142-AA9F-6DBA0BEC2532}" srcId="{57757C53-0061-4594-83E0-B2F59EE296EC}" destId="{F8A7BCBE-56DE-48CC-8075-E1B64C349268}" srcOrd="1" destOrd="0" parTransId="{A78FBDAD-B616-419D-B024-DAF93F14049C}" sibTransId="{CE5EF620-B53F-4EF4-9DAF-7E1184304EFA}"/>
    <dgm:cxn modelId="{CA8CB717-996F-4862-A388-27BE170083F7}" type="presOf" srcId="{6F34E20E-E2BF-4FF1-BC45-8F1440737DB4}" destId="{76B12B8E-8BEC-42D5-AF02-D00B8AB11070}" srcOrd="0" destOrd="1" presId="urn:microsoft.com/office/officeart/2005/8/layout/list1"/>
    <dgm:cxn modelId="{72A0D290-8D67-47E7-AD7A-EC85E95767A1}" srcId="{88676CBB-6766-484A-851A-4A8A8AFAA9CD}" destId="{9AEE18DE-F9C5-474F-AC18-9A7E6D82C424}" srcOrd="0" destOrd="0" parTransId="{38A5BFD9-A0A5-45B6-AAC1-B312ABC73529}" sibTransId="{0206DF23-0EB2-4F2F-B3F9-F4D50493B400}"/>
    <dgm:cxn modelId="{D00871BE-B573-40C1-AA93-BB4264E01ECA}" srcId="{57757C53-0061-4594-83E0-B2F59EE296EC}" destId="{88676CBB-6766-484A-851A-4A8A8AFAA9CD}" srcOrd="0" destOrd="0" parTransId="{9FFC5E03-F9AB-4B53-BE9E-4E3DBF42C91E}" sibTransId="{6B209F1A-3735-4715-A873-60C57EA5CF83}"/>
    <dgm:cxn modelId="{E6D722BD-0C4D-49A0-B8C1-76BC104E5370}" srcId="{88676CBB-6766-484A-851A-4A8A8AFAA9CD}" destId="{F4E7F7BA-AA3D-4073-912F-99236EFD133C}" srcOrd="2" destOrd="0" parTransId="{A4975592-7515-424E-BECB-547133E1B977}" sibTransId="{0AFBDE2D-681B-4407-BBB3-C2FD7E685F56}"/>
    <dgm:cxn modelId="{5FDE708B-8348-4B71-93DC-79AA9A77FF51}" type="presOf" srcId="{57757C53-0061-4594-83E0-B2F59EE296EC}" destId="{E94BD07A-7F7B-4E4D-8035-C8F274482BF4}" srcOrd="0" destOrd="0" presId="urn:microsoft.com/office/officeart/2005/8/layout/list1"/>
    <dgm:cxn modelId="{21A95576-17AB-4908-B99F-1413FA494796}" srcId="{36CC5F20-0219-45CE-9EA3-C6E03158A200}" destId="{701AD8C8-DCB4-40B0-A4AF-0C8372D02C89}" srcOrd="0" destOrd="0" parTransId="{38DB0DE3-F8A3-4C67-93F8-88619057B6D8}" sibTransId="{D7FE11AA-F4EA-4471-86F7-C1855450FB98}"/>
    <dgm:cxn modelId="{0FA90C44-B8FE-4A61-8B95-FB3DF4D19DEE}" type="presOf" srcId="{36CC5F20-0219-45CE-9EA3-C6E03158A200}" destId="{B5A8290B-6025-4ABA-8826-5280A7D3AA33}" srcOrd="1" destOrd="0" presId="urn:microsoft.com/office/officeart/2005/8/layout/list1"/>
    <dgm:cxn modelId="{1293CCDD-9742-44D2-BED1-4A2902D7E814}" type="presOf" srcId="{83C1F35D-CE79-46F6-82DD-BAE7290756B3}" destId="{3A843F57-B480-480F-8FDB-2DEB0ABB8597}" srcOrd="0" destOrd="3" presId="urn:microsoft.com/office/officeart/2005/8/layout/list1"/>
    <dgm:cxn modelId="{BDEA17A5-7FD6-4BDB-9708-C1B3F2291FC8}" type="presOf" srcId="{88676CBB-6766-484A-851A-4A8A8AFAA9CD}" destId="{3709EBF9-EA79-42E7-8E3F-34A595F72537}" srcOrd="1" destOrd="0" presId="urn:microsoft.com/office/officeart/2005/8/layout/list1"/>
    <dgm:cxn modelId="{ED36E0DE-AC65-4B77-920C-0508866399EA}" type="presOf" srcId="{15DDCB84-4C71-40BC-B712-D318DD4D8AC9}" destId="{3A843F57-B480-480F-8FDB-2DEB0ABB8597}" srcOrd="0" destOrd="1" presId="urn:microsoft.com/office/officeart/2005/8/layout/list1"/>
    <dgm:cxn modelId="{6D174065-A8DA-4BFB-8C4F-31FF8A0FF1BE}" srcId="{F8A7BCBE-56DE-48CC-8075-E1B64C349268}" destId="{760EC4C9-CE23-4C2F-A154-13BC34EAAC93}" srcOrd="0" destOrd="0" parTransId="{D37027B3-75B9-43B0-8DF0-504167E9F4E6}" sibTransId="{B2B18917-86CE-4D80-BDF0-082208BB2835}"/>
    <dgm:cxn modelId="{B1BD18BE-3B1F-4AD2-A9DD-1E4B6E93F95F}" srcId="{9EAB361E-FD60-4B35-909B-063812BB21C9}" destId="{15DDCB84-4C71-40BC-B712-D318DD4D8AC9}" srcOrd="1" destOrd="0" parTransId="{C0F0D12C-331A-4C2E-9628-AD070D05FD55}" sibTransId="{12A109C3-2198-4D66-8126-D4B812B73CF2}"/>
    <dgm:cxn modelId="{1D25C24C-83B8-4E4A-A524-539F7AFF1BC7}" srcId="{F8A7BCBE-56DE-48CC-8075-E1B64C349268}" destId="{72E6CA6F-F15F-40A9-BD81-704EEE1F5132}" srcOrd="1" destOrd="0" parTransId="{54BDADAB-7105-4A18-AF09-58AB14755FA3}" sibTransId="{54313618-518F-4030-B46F-060884C73651}"/>
    <dgm:cxn modelId="{7124FB3A-BC3B-4348-B3E0-F5E9049F643E}" type="presOf" srcId="{B32A3EDD-63D5-458A-95DE-08CDCEEE522C}" destId="{3A843F57-B480-480F-8FDB-2DEB0ABB8597}" srcOrd="0" destOrd="0" presId="urn:microsoft.com/office/officeart/2005/8/layout/list1"/>
    <dgm:cxn modelId="{8D71C454-20F5-4F56-BD8D-D4361F51A201}" type="presOf" srcId="{88676CBB-6766-484A-851A-4A8A8AFAA9CD}" destId="{D6B39902-5370-4AB9-8167-215B303FB8C1}" srcOrd="0" destOrd="0" presId="urn:microsoft.com/office/officeart/2005/8/layout/list1"/>
    <dgm:cxn modelId="{93F85199-CDC2-4E04-A816-708E1810FEC5}" srcId="{88676CBB-6766-484A-851A-4A8A8AFAA9CD}" destId="{6F34E20E-E2BF-4FF1-BC45-8F1440737DB4}" srcOrd="1" destOrd="0" parTransId="{126E8E3A-AA14-4F80-8E07-79C533A96F49}" sibTransId="{9338E517-4939-4759-A2AD-CA3E9A2C911B}"/>
    <dgm:cxn modelId="{6ECF87DA-F185-4083-8B8D-B64CA94D9D63}" type="presOf" srcId="{F8A7BCBE-56DE-48CC-8075-E1B64C349268}" destId="{F2407DA7-24DD-4334-B9B7-3193434CFAFB}" srcOrd="0" destOrd="0" presId="urn:microsoft.com/office/officeart/2005/8/layout/list1"/>
    <dgm:cxn modelId="{A55A11C8-BE95-44CC-A2DA-707C20892C4C}" srcId="{57757C53-0061-4594-83E0-B2F59EE296EC}" destId="{9EAB361E-FD60-4B35-909B-063812BB21C9}" srcOrd="2" destOrd="0" parTransId="{ADF15928-413B-466B-ACC4-05AFD87FF552}" sibTransId="{60E1C1FD-9F9E-450D-AD65-4ACA031C2FE5}"/>
    <dgm:cxn modelId="{BED5004F-1E23-4424-AAF6-14E6AF554381}" type="presOf" srcId="{72E6CA6F-F15F-40A9-BD81-704EEE1F5132}" destId="{989CE264-2246-43B0-B33A-7EEC0E1C1672}" srcOrd="0" destOrd="1" presId="urn:microsoft.com/office/officeart/2005/8/layout/list1"/>
    <dgm:cxn modelId="{B3C90DDB-385F-4312-9496-968E6A795911}" srcId="{F8A7BCBE-56DE-48CC-8075-E1B64C349268}" destId="{656B1527-4C3D-4F61-B42E-1D5F0F9FED39}" srcOrd="2" destOrd="0" parTransId="{950E37DC-7074-4BD7-A485-EDCE318C3EDB}" sibTransId="{D5FFB3F9-E876-4B98-B3A4-859D5B642131}"/>
    <dgm:cxn modelId="{59A38531-D99E-4408-9E65-B95A7B668479}" type="presOf" srcId="{F4E7F7BA-AA3D-4073-912F-99236EFD133C}" destId="{76B12B8E-8BEC-42D5-AF02-D00B8AB11070}" srcOrd="0" destOrd="2" presId="urn:microsoft.com/office/officeart/2005/8/layout/list1"/>
    <dgm:cxn modelId="{45BCF8B4-0474-48A9-823D-8540DD547E81}" srcId="{9EAB361E-FD60-4B35-909B-063812BB21C9}" destId="{83C1F35D-CE79-46F6-82DD-BAE7290756B3}" srcOrd="3" destOrd="0" parTransId="{16448A6F-8342-4538-9598-427BF60E09CC}" sibTransId="{B21B8E6B-2CFE-48A2-ADCB-2461DFD292E0}"/>
    <dgm:cxn modelId="{367F9B3B-8F8E-4ED2-ADAC-90A7FB8C583E}" type="presOf" srcId="{9AEE18DE-F9C5-474F-AC18-9A7E6D82C424}" destId="{76B12B8E-8BEC-42D5-AF02-D00B8AB11070}" srcOrd="0" destOrd="0" presId="urn:microsoft.com/office/officeart/2005/8/layout/list1"/>
    <dgm:cxn modelId="{6E387D6B-7EC0-4629-9BC5-1C0DF20DC8E8}" srcId="{9EAB361E-FD60-4B35-909B-063812BB21C9}" destId="{E84E71F2-C3B9-4046-8EB3-C5CB622F9A33}" srcOrd="2" destOrd="0" parTransId="{E8C5051E-4FB1-47E4-8572-E8CE7C4F9F2C}" sibTransId="{B40E7CD5-F29D-4BAF-AB03-6C218AC71CA8}"/>
    <dgm:cxn modelId="{8F15F201-D793-417A-9EEE-A6319AD4E8A9}" type="presOf" srcId="{701AD8C8-DCB4-40B0-A4AF-0C8372D02C89}" destId="{1A46BD99-4028-476C-AFCF-217390E5421A}" srcOrd="0" destOrd="0" presId="urn:microsoft.com/office/officeart/2005/8/layout/list1"/>
    <dgm:cxn modelId="{512677E8-1AED-4FED-B04E-878A739B8938}" srcId="{9EAB361E-FD60-4B35-909B-063812BB21C9}" destId="{B32A3EDD-63D5-458A-95DE-08CDCEEE522C}" srcOrd="0" destOrd="0" parTransId="{D300FF78-9350-44F0-86AE-50AFEAD36D92}" sibTransId="{8A94AEB9-74A4-4F99-803C-2D543D888344}"/>
    <dgm:cxn modelId="{6A60722E-7768-4200-81E9-010E9C368168}" type="presOf" srcId="{9EAB361E-FD60-4B35-909B-063812BB21C9}" destId="{5FCB93E5-A68F-4A50-8FD9-A9B6B7F9ABAE}" srcOrd="1" destOrd="0" presId="urn:microsoft.com/office/officeart/2005/8/layout/list1"/>
    <dgm:cxn modelId="{62BD4416-F02B-4054-84F6-AFA24C2B5C74}" type="presParOf" srcId="{E94BD07A-7F7B-4E4D-8035-C8F274482BF4}" destId="{78952D83-E255-451D-A09F-D4CCA0770433}" srcOrd="0" destOrd="0" presId="urn:microsoft.com/office/officeart/2005/8/layout/list1"/>
    <dgm:cxn modelId="{27A17B7F-17ED-4501-8222-82CD877D0ADC}" type="presParOf" srcId="{78952D83-E255-451D-A09F-D4CCA0770433}" destId="{D6B39902-5370-4AB9-8167-215B303FB8C1}" srcOrd="0" destOrd="0" presId="urn:microsoft.com/office/officeart/2005/8/layout/list1"/>
    <dgm:cxn modelId="{8A9F367C-6695-42E7-9751-3FA8AA415A1C}" type="presParOf" srcId="{78952D83-E255-451D-A09F-D4CCA0770433}" destId="{3709EBF9-EA79-42E7-8E3F-34A595F72537}" srcOrd="1" destOrd="0" presId="urn:microsoft.com/office/officeart/2005/8/layout/list1"/>
    <dgm:cxn modelId="{DEB78045-9F59-4C75-9A4A-EC20076DDE81}" type="presParOf" srcId="{E94BD07A-7F7B-4E4D-8035-C8F274482BF4}" destId="{9B9463DB-811D-4272-A891-E0583AE03FE7}" srcOrd="1" destOrd="0" presId="urn:microsoft.com/office/officeart/2005/8/layout/list1"/>
    <dgm:cxn modelId="{1F2156BF-6F57-4E3B-9E02-9ED43D84D3EE}" type="presParOf" srcId="{E94BD07A-7F7B-4E4D-8035-C8F274482BF4}" destId="{76B12B8E-8BEC-42D5-AF02-D00B8AB11070}" srcOrd="2" destOrd="0" presId="urn:microsoft.com/office/officeart/2005/8/layout/list1"/>
    <dgm:cxn modelId="{33E4F2E0-6FFF-4706-9679-FF6DC3EBB338}" type="presParOf" srcId="{E94BD07A-7F7B-4E4D-8035-C8F274482BF4}" destId="{AEDA2DAD-2972-4581-ADDF-D517969BAB40}" srcOrd="3" destOrd="0" presId="urn:microsoft.com/office/officeart/2005/8/layout/list1"/>
    <dgm:cxn modelId="{875657CA-E829-4516-BA26-E2AC9EEABD32}" type="presParOf" srcId="{E94BD07A-7F7B-4E4D-8035-C8F274482BF4}" destId="{BFE1390D-2ED7-42F4-9259-E6D101D8E46B}" srcOrd="4" destOrd="0" presId="urn:microsoft.com/office/officeart/2005/8/layout/list1"/>
    <dgm:cxn modelId="{4A394ACF-5679-4E89-A401-6CF4FCA2EC0C}" type="presParOf" srcId="{BFE1390D-2ED7-42F4-9259-E6D101D8E46B}" destId="{F2407DA7-24DD-4334-B9B7-3193434CFAFB}" srcOrd="0" destOrd="0" presId="urn:microsoft.com/office/officeart/2005/8/layout/list1"/>
    <dgm:cxn modelId="{C79D13B6-4EC8-4068-A6E0-5D5E8E902E11}" type="presParOf" srcId="{BFE1390D-2ED7-42F4-9259-E6D101D8E46B}" destId="{466D42FF-83A1-4B9C-ACFB-585A294D8F8F}" srcOrd="1" destOrd="0" presId="urn:microsoft.com/office/officeart/2005/8/layout/list1"/>
    <dgm:cxn modelId="{0DC90D16-1A03-44FF-AE7E-7C714AF5CBD5}" type="presParOf" srcId="{E94BD07A-7F7B-4E4D-8035-C8F274482BF4}" destId="{3357DA2C-757F-4175-9D48-6BB0172D4280}" srcOrd="5" destOrd="0" presId="urn:microsoft.com/office/officeart/2005/8/layout/list1"/>
    <dgm:cxn modelId="{50BC1406-0783-47E7-80B4-4EBE935378F6}" type="presParOf" srcId="{E94BD07A-7F7B-4E4D-8035-C8F274482BF4}" destId="{989CE264-2246-43B0-B33A-7EEC0E1C1672}" srcOrd="6" destOrd="0" presId="urn:microsoft.com/office/officeart/2005/8/layout/list1"/>
    <dgm:cxn modelId="{F6200300-8CD5-4A0D-9588-079DCD072B61}" type="presParOf" srcId="{E94BD07A-7F7B-4E4D-8035-C8F274482BF4}" destId="{7E35DEA3-CF4E-407C-AD6C-D95477DB6738}" srcOrd="7" destOrd="0" presId="urn:microsoft.com/office/officeart/2005/8/layout/list1"/>
    <dgm:cxn modelId="{EBFEB2F3-9C39-4DA3-915C-34BF5EB6D4C8}" type="presParOf" srcId="{E94BD07A-7F7B-4E4D-8035-C8F274482BF4}" destId="{213D3162-C88F-4116-93A8-BFDB8DA6EA7A}" srcOrd="8" destOrd="0" presId="urn:microsoft.com/office/officeart/2005/8/layout/list1"/>
    <dgm:cxn modelId="{FF4D72D7-33BC-4DF7-B875-544B2C2B7DF2}" type="presParOf" srcId="{213D3162-C88F-4116-93A8-BFDB8DA6EA7A}" destId="{B1835D32-BCF7-45E0-90FB-AD5D25F6C43F}" srcOrd="0" destOrd="0" presId="urn:microsoft.com/office/officeart/2005/8/layout/list1"/>
    <dgm:cxn modelId="{654C6022-A52E-40DB-A307-15822D56AEFE}" type="presParOf" srcId="{213D3162-C88F-4116-93A8-BFDB8DA6EA7A}" destId="{5FCB93E5-A68F-4A50-8FD9-A9B6B7F9ABAE}" srcOrd="1" destOrd="0" presId="urn:microsoft.com/office/officeart/2005/8/layout/list1"/>
    <dgm:cxn modelId="{03D65423-BA91-4FCA-B964-9833320B8D49}" type="presParOf" srcId="{E94BD07A-7F7B-4E4D-8035-C8F274482BF4}" destId="{D96D6222-6AB8-420B-90E3-2B0FC2CC3DAF}" srcOrd="9" destOrd="0" presId="urn:microsoft.com/office/officeart/2005/8/layout/list1"/>
    <dgm:cxn modelId="{5CF18273-A2A8-45E8-A80D-6BAC2457AA11}" type="presParOf" srcId="{E94BD07A-7F7B-4E4D-8035-C8F274482BF4}" destId="{3A843F57-B480-480F-8FDB-2DEB0ABB8597}" srcOrd="10" destOrd="0" presId="urn:microsoft.com/office/officeart/2005/8/layout/list1"/>
    <dgm:cxn modelId="{0CC3386F-9A5F-47DE-9CA4-572A694C4693}" type="presParOf" srcId="{E94BD07A-7F7B-4E4D-8035-C8F274482BF4}" destId="{E4C1A83E-BAD8-4610-8F3C-DA553AF540E6}" srcOrd="11" destOrd="0" presId="urn:microsoft.com/office/officeart/2005/8/layout/list1"/>
    <dgm:cxn modelId="{9C26F02D-1B79-4904-A9AD-CE0BCD9BF235}" type="presParOf" srcId="{E94BD07A-7F7B-4E4D-8035-C8F274482BF4}" destId="{BD83EBB3-135B-4E35-8F0F-D884F3F86258}" srcOrd="12" destOrd="0" presId="urn:microsoft.com/office/officeart/2005/8/layout/list1"/>
    <dgm:cxn modelId="{216AD33B-7698-45E5-B4D1-6C89E22D302A}" type="presParOf" srcId="{BD83EBB3-135B-4E35-8F0F-D884F3F86258}" destId="{4DF345E6-0B7E-4009-8356-C9D16E9FD4BC}" srcOrd="0" destOrd="0" presId="urn:microsoft.com/office/officeart/2005/8/layout/list1"/>
    <dgm:cxn modelId="{84B22CB0-C57D-434C-AFE4-BF2FA56D086B}" type="presParOf" srcId="{BD83EBB3-135B-4E35-8F0F-D884F3F86258}" destId="{B5A8290B-6025-4ABA-8826-5280A7D3AA33}" srcOrd="1" destOrd="0" presId="urn:microsoft.com/office/officeart/2005/8/layout/list1"/>
    <dgm:cxn modelId="{272A259A-F346-4601-9282-D179815340FD}" type="presParOf" srcId="{E94BD07A-7F7B-4E4D-8035-C8F274482BF4}" destId="{D2A14B5A-1440-4BBD-9393-4A4EB24C774F}" srcOrd="13" destOrd="0" presId="urn:microsoft.com/office/officeart/2005/8/layout/list1"/>
    <dgm:cxn modelId="{B403D7C8-9329-47B6-80BF-9D1DD7E7B4B9}" type="presParOf" srcId="{E94BD07A-7F7B-4E4D-8035-C8F274482BF4}" destId="{1A46BD99-4028-476C-AFCF-217390E5421A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CE08347-7541-4E6F-87A0-42D892E27AFE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it-IT"/>
        </a:p>
      </dgm:t>
    </dgm:pt>
    <dgm:pt modelId="{73D05E3B-FC30-4C76-AF4C-5FE38880CAD3}">
      <dgm:prSet phldrT="[Testo]"/>
      <dgm:spPr/>
      <dgm:t>
        <a:bodyPr/>
        <a:lstStyle/>
        <a:p>
          <a:r>
            <a:rPr lang="en-US" b="1" dirty="0" smtClean="0"/>
            <a:t>several data providers several sources</a:t>
          </a:r>
          <a:endParaRPr lang="it-IT" dirty="0"/>
        </a:p>
      </dgm:t>
    </dgm:pt>
    <dgm:pt modelId="{F7BE2B10-425E-45BE-AFC5-A89AB26E5BC7}" type="parTrans" cxnId="{8CBD007F-6C3F-48D0-B3FC-A2C1F8DEC9B9}">
      <dgm:prSet/>
      <dgm:spPr/>
      <dgm:t>
        <a:bodyPr/>
        <a:lstStyle/>
        <a:p>
          <a:endParaRPr lang="it-IT"/>
        </a:p>
      </dgm:t>
    </dgm:pt>
    <dgm:pt modelId="{82B1DAD2-8FA5-4CE9-B018-A7F355231C44}" type="sibTrans" cxnId="{8CBD007F-6C3F-48D0-B3FC-A2C1F8DEC9B9}">
      <dgm:prSet/>
      <dgm:spPr/>
      <dgm:t>
        <a:bodyPr/>
        <a:lstStyle/>
        <a:p>
          <a:endParaRPr lang="it-IT"/>
        </a:p>
      </dgm:t>
    </dgm:pt>
    <dgm:pt modelId="{CC685D9A-C8BC-4E7D-A4A6-B74C3759C409}">
      <dgm:prSet phldrT="[Testo]"/>
      <dgm:spPr/>
      <dgm:t>
        <a:bodyPr/>
        <a:lstStyle/>
        <a:p>
          <a:r>
            <a:rPr lang="en-US" b="1" dirty="0" smtClean="0"/>
            <a:t>international comparable indicators</a:t>
          </a:r>
          <a:endParaRPr lang="it-IT" dirty="0"/>
        </a:p>
      </dgm:t>
    </dgm:pt>
    <dgm:pt modelId="{B6701136-7C4D-4A7B-A416-E2DCDD3AD831}" type="parTrans" cxnId="{DCFD45A9-FC88-4954-A050-DD913C2363C7}">
      <dgm:prSet/>
      <dgm:spPr/>
      <dgm:t>
        <a:bodyPr/>
        <a:lstStyle/>
        <a:p>
          <a:endParaRPr lang="it-IT"/>
        </a:p>
      </dgm:t>
    </dgm:pt>
    <dgm:pt modelId="{2358B8CF-237E-44FF-B001-48E318668062}" type="sibTrans" cxnId="{DCFD45A9-FC88-4954-A050-DD913C2363C7}">
      <dgm:prSet/>
      <dgm:spPr/>
      <dgm:t>
        <a:bodyPr/>
        <a:lstStyle/>
        <a:p>
          <a:endParaRPr lang="it-IT"/>
        </a:p>
      </dgm:t>
    </dgm:pt>
    <dgm:pt modelId="{9FA108EA-55B6-483C-B0FC-2B6E434B40B2}">
      <dgm:prSet phldrT="[Testo]"/>
      <dgm:spPr/>
      <dgm:t>
        <a:bodyPr/>
        <a:lstStyle/>
        <a:p>
          <a:r>
            <a:rPr lang="en-US" b="1" dirty="0" smtClean="0"/>
            <a:t>standardization of terminology, classifications, methodologies</a:t>
          </a:r>
          <a:endParaRPr lang="it-IT" dirty="0"/>
        </a:p>
      </dgm:t>
    </dgm:pt>
    <dgm:pt modelId="{E83FD772-EE1E-47CD-8073-BA64FDF6ADFF}" type="parTrans" cxnId="{0A932D4E-8939-4159-B6F0-0CB83CF34B91}">
      <dgm:prSet/>
      <dgm:spPr/>
      <dgm:t>
        <a:bodyPr/>
        <a:lstStyle/>
        <a:p>
          <a:endParaRPr lang="it-IT"/>
        </a:p>
      </dgm:t>
    </dgm:pt>
    <dgm:pt modelId="{24C057A1-66AC-4733-974F-3140ED4CC3B1}" type="sibTrans" cxnId="{0A932D4E-8939-4159-B6F0-0CB83CF34B91}">
      <dgm:prSet/>
      <dgm:spPr/>
      <dgm:t>
        <a:bodyPr/>
        <a:lstStyle/>
        <a:p>
          <a:endParaRPr lang="it-IT"/>
        </a:p>
      </dgm:t>
    </dgm:pt>
    <dgm:pt modelId="{215AC21F-4D1A-4786-BF2B-52B1A24C3754}">
      <dgm:prSet phldrT="[Testo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b="1" dirty="0" smtClean="0"/>
            <a:t>integrated multidimensional interdisciplinary approach</a:t>
          </a:r>
          <a:endParaRPr lang="it-IT" dirty="0"/>
        </a:p>
      </dgm:t>
    </dgm:pt>
    <dgm:pt modelId="{C07DBA2C-02B4-45B7-B8D8-C81929CC8B78}" type="parTrans" cxnId="{3C92D9AF-B363-47AD-89BD-2CBF8F5D89F2}">
      <dgm:prSet/>
      <dgm:spPr/>
      <dgm:t>
        <a:bodyPr/>
        <a:lstStyle/>
        <a:p>
          <a:endParaRPr lang="it-IT"/>
        </a:p>
      </dgm:t>
    </dgm:pt>
    <dgm:pt modelId="{FBAAF472-8D36-41A5-A544-CE3DD3BB3838}" type="sibTrans" cxnId="{3C92D9AF-B363-47AD-89BD-2CBF8F5D89F2}">
      <dgm:prSet/>
      <dgm:spPr/>
      <dgm:t>
        <a:bodyPr/>
        <a:lstStyle/>
        <a:p>
          <a:endParaRPr lang="it-IT"/>
        </a:p>
      </dgm:t>
    </dgm:pt>
    <dgm:pt modelId="{0F511F22-BEE2-4C20-B81B-9273DFEAC13B}">
      <dgm:prSet/>
      <dgm:spPr/>
      <dgm:t>
        <a:bodyPr/>
        <a:lstStyle/>
        <a:p>
          <a:r>
            <a:rPr lang="en-US" b="1" dirty="0" smtClean="0"/>
            <a:t>meet users information needs</a:t>
          </a:r>
          <a:endParaRPr lang="it-IT" dirty="0"/>
        </a:p>
      </dgm:t>
    </dgm:pt>
    <dgm:pt modelId="{7A428DD9-7D5B-4A29-B325-2423F6376B55}" type="parTrans" cxnId="{BE3AF1F2-103A-48E6-9049-498D672DECB5}">
      <dgm:prSet/>
      <dgm:spPr/>
      <dgm:t>
        <a:bodyPr/>
        <a:lstStyle/>
        <a:p>
          <a:endParaRPr lang="it-IT"/>
        </a:p>
      </dgm:t>
    </dgm:pt>
    <dgm:pt modelId="{FF7AA9C1-3295-484A-B83D-E43FA68588DF}" type="sibTrans" cxnId="{BE3AF1F2-103A-48E6-9049-498D672DECB5}">
      <dgm:prSet/>
      <dgm:spPr/>
      <dgm:t>
        <a:bodyPr/>
        <a:lstStyle/>
        <a:p>
          <a:endParaRPr lang="it-IT"/>
        </a:p>
      </dgm:t>
    </dgm:pt>
    <dgm:pt modelId="{E2C477F0-7B36-45A9-ADEC-7B1E9ECDACDD}">
      <dgm:prSet/>
      <dgm:spPr/>
      <dgm:t>
        <a:bodyPr/>
        <a:lstStyle/>
        <a:p>
          <a:r>
            <a:rPr lang="en-US" b="1" dirty="0" smtClean="0"/>
            <a:t>reliable statistics </a:t>
          </a:r>
          <a:endParaRPr lang="it-IT" dirty="0"/>
        </a:p>
      </dgm:t>
    </dgm:pt>
    <dgm:pt modelId="{EEF2AD01-4993-415E-BCB3-F247D8F9F228}" type="parTrans" cxnId="{B3E396B5-388A-43AE-8EF3-F437852F4C68}">
      <dgm:prSet/>
      <dgm:spPr/>
      <dgm:t>
        <a:bodyPr/>
        <a:lstStyle/>
        <a:p>
          <a:endParaRPr lang="it-IT"/>
        </a:p>
      </dgm:t>
    </dgm:pt>
    <dgm:pt modelId="{48BA06C9-2161-4E63-8883-4F7125EC2646}" type="sibTrans" cxnId="{B3E396B5-388A-43AE-8EF3-F437852F4C68}">
      <dgm:prSet/>
      <dgm:spPr/>
      <dgm:t>
        <a:bodyPr/>
        <a:lstStyle/>
        <a:p>
          <a:endParaRPr lang="it-IT"/>
        </a:p>
      </dgm:t>
    </dgm:pt>
    <dgm:pt modelId="{B6D8FF66-47B3-42EB-96C9-76AE8F292B74}">
      <dgm:prSet/>
      <dgm:spPr/>
      <dgm:t>
        <a:bodyPr/>
        <a:lstStyle/>
        <a:p>
          <a:r>
            <a:rPr lang="en-US" b="1" dirty="0" smtClean="0"/>
            <a:t>cooperation, coordination </a:t>
          </a:r>
          <a:endParaRPr lang="it-IT" dirty="0"/>
        </a:p>
      </dgm:t>
    </dgm:pt>
    <dgm:pt modelId="{54E1EDDE-24E3-47EA-808D-12BD087C94FF}" type="parTrans" cxnId="{C5323B92-4BEA-4D5B-ADDB-3DD39C3C3B0D}">
      <dgm:prSet/>
      <dgm:spPr/>
      <dgm:t>
        <a:bodyPr/>
        <a:lstStyle/>
        <a:p>
          <a:endParaRPr lang="it-IT"/>
        </a:p>
      </dgm:t>
    </dgm:pt>
    <dgm:pt modelId="{06BC0ADA-EDC7-4AE1-B1FE-8220F61CE0A4}" type="sibTrans" cxnId="{C5323B92-4BEA-4D5B-ADDB-3DD39C3C3B0D}">
      <dgm:prSet/>
      <dgm:spPr/>
      <dgm:t>
        <a:bodyPr/>
        <a:lstStyle/>
        <a:p>
          <a:endParaRPr lang="it-IT"/>
        </a:p>
      </dgm:t>
    </dgm:pt>
    <dgm:pt modelId="{32AEC572-4189-4B5D-95E7-64EF5B363956}">
      <dgm:prSet/>
      <dgm:spPr/>
      <dgm:t>
        <a:bodyPr/>
        <a:lstStyle/>
        <a:p>
          <a:r>
            <a:rPr lang="en-US" b="1" dirty="0" smtClean="0"/>
            <a:t>methodologically sound</a:t>
          </a:r>
          <a:endParaRPr lang="it-IT" dirty="0"/>
        </a:p>
      </dgm:t>
    </dgm:pt>
    <dgm:pt modelId="{B55B76DC-66A8-4FA4-862E-0A3E797036FD}" type="parTrans" cxnId="{FA8291C4-2727-4CD8-809B-113B1E1B2D37}">
      <dgm:prSet/>
      <dgm:spPr/>
      <dgm:t>
        <a:bodyPr/>
        <a:lstStyle/>
        <a:p>
          <a:endParaRPr lang="it-IT"/>
        </a:p>
      </dgm:t>
    </dgm:pt>
    <dgm:pt modelId="{412EA64D-F0AB-43E5-8BAB-B22467E0E20D}" type="sibTrans" cxnId="{FA8291C4-2727-4CD8-809B-113B1E1B2D37}">
      <dgm:prSet/>
      <dgm:spPr/>
      <dgm:t>
        <a:bodyPr/>
        <a:lstStyle/>
        <a:p>
          <a:endParaRPr lang="it-IT"/>
        </a:p>
      </dgm:t>
    </dgm:pt>
    <dgm:pt modelId="{9D6D3E6B-690C-4E1D-996B-7969329A98AA}" type="pres">
      <dgm:prSet presAssocID="{7CE08347-7541-4E6F-87A0-42D892E27AF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6FA41ADA-1ECB-4AA6-8597-5DBB0FE0CDC7}" type="pres">
      <dgm:prSet presAssocID="{0F511F22-BEE2-4C20-B81B-9273DFEAC13B}" presName="node" presStyleLbl="node1" presStyleIdx="0" presStyleCnt="8" custScaleX="86538" custScaleY="74648" custLinFactNeighborX="92789" custLinFactNeighborY="-34642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it-IT"/>
        </a:p>
      </dgm:t>
    </dgm:pt>
    <dgm:pt modelId="{7B4816EB-AAB0-4EA0-BE7D-3CAC3176398F}" type="pres">
      <dgm:prSet presAssocID="{FF7AA9C1-3295-484A-B83D-E43FA68588DF}" presName="sibTrans" presStyleCnt="0"/>
      <dgm:spPr/>
    </dgm:pt>
    <dgm:pt modelId="{F8B95421-3660-408B-B7A0-2610FF2D7310}" type="pres">
      <dgm:prSet presAssocID="{E2C477F0-7B36-45A9-ADEC-7B1E9ECDACDD}" presName="node" presStyleLbl="node1" presStyleIdx="1" presStyleCnt="8" custScaleX="86538" custScaleY="74648" custLinFactNeighborX="-73900" custLinFactNeighborY="10699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it-IT"/>
        </a:p>
      </dgm:t>
    </dgm:pt>
    <dgm:pt modelId="{C91CD04F-29B1-4264-A989-BF75436626D0}" type="pres">
      <dgm:prSet presAssocID="{48BA06C9-2161-4E63-8883-4F7125EC2646}" presName="sibTrans" presStyleCnt="0"/>
      <dgm:spPr/>
    </dgm:pt>
    <dgm:pt modelId="{9FB54397-AFC4-4ABA-A59A-0FC1FAA2A21A}" type="pres">
      <dgm:prSet presAssocID="{B6D8FF66-47B3-42EB-96C9-76AE8F292B74}" presName="node" presStyleLbl="node1" presStyleIdx="2" presStyleCnt="8" custScaleX="86538" custScaleY="74648" custLinFactNeighborX="-11634" custLinFactNeighborY="-36956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it-IT"/>
        </a:p>
      </dgm:t>
    </dgm:pt>
    <dgm:pt modelId="{B9FB746D-8DEA-4FF6-B823-0508F09766A6}" type="pres">
      <dgm:prSet presAssocID="{06BC0ADA-EDC7-4AE1-B1FE-8220F61CE0A4}" presName="sibTrans" presStyleCnt="0"/>
      <dgm:spPr/>
    </dgm:pt>
    <dgm:pt modelId="{871F0103-8BF0-48DF-AD5F-A79E857656DC}" type="pres">
      <dgm:prSet presAssocID="{32AEC572-4189-4B5D-95E7-64EF5B363956}" presName="node" presStyleLbl="node1" presStyleIdx="3" presStyleCnt="8" custScaleX="86538" custScaleY="74648" custLinFactX="-100000" custLinFactNeighborX="-170639" custLinFactNeighborY="86554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it-IT"/>
        </a:p>
      </dgm:t>
    </dgm:pt>
    <dgm:pt modelId="{81890066-DB5B-4161-AA17-826AC2A0CF47}" type="pres">
      <dgm:prSet presAssocID="{412EA64D-F0AB-43E5-8BAB-B22467E0E20D}" presName="sibTrans" presStyleCnt="0"/>
      <dgm:spPr/>
    </dgm:pt>
    <dgm:pt modelId="{437DD82F-6B3C-4120-BE4B-E9FB76E427E6}" type="pres">
      <dgm:prSet presAssocID="{73D05E3B-FC30-4C76-AF4C-5FE38880CAD3}" presName="node" presStyleLbl="node1" presStyleIdx="4" presStyleCnt="8" custScaleX="90612" custScaleY="78446" custLinFactNeighborX="92881" custLinFactNeighborY="45225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it-IT"/>
        </a:p>
      </dgm:t>
    </dgm:pt>
    <dgm:pt modelId="{AC173DE1-082A-4214-B170-771434F8C9F1}" type="pres">
      <dgm:prSet presAssocID="{82B1DAD2-8FA5-4CE9-B018-A7F355231C44}" presName="sibTrans" presStyleCnt="0"/>
      <dgm:spPr/>
    </dgm:pt>
    <dgm:pt modelId="{2A067AD6-9285-4FB4-8585-E5A27A9C807A}" type="pres">
      <dgm:prSet presAssocID="{CC685D9A-C8BC-4E7D-A4A6-B74C3759C409}" presName="node" presStyleLbl="node1" presStyleIdx="5" presStyleCnt="8" custScaleX="90612" custScaleY="78446" custLinFactNeighborX="82850" custLinFactNeighborY="45224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it-IT"/>
        </a:p>
      </dgm:t>
    </dgm:pt>
    <dgm:pt modelId="{8BAF87B1-C83A-4B6E-AE00-9800F02F5BC3}" type="pres">
      <dgm:prSet presAssocID="{2358B8CF-237E-44FF-B001-48E318668062}" presName="sibTrans" presStyleCnt="0"/>
      <dgm:spPr/>
    </dgm:pt>
    <dgm:pt modelId="{31C026CA-CE47-4A12-AD89-299BDC7AC4B8}" type="pres">
      <dgm:prSet presAssocID="{9FA108EA-55B6-483C-B0FC-2B6E434B40B2}" presName="node" presStyleLbl="node1" presStyleIdx="6" presStyleCnt="8" custScaleX="90612" custScaleY="78446" custLinFactNeighborX="55007" custLinFactNeighborY="-80402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it-IT"/>
        </a:p>
      </dgm:t>
    </dgm:pt>
    <dgm:pt modelId="{CD8F060A-3CB3-40FF-9888-B98022929FE2}" type="pres">
      <dgm:prSet presAssocID="{24C057A1-66AC-4733-974F-3140ED4CC3B1}" presName="sibTrans" presStyleCnt="0"/>
      <dgm:spPr/>
    </dgm:pt>
    <dgm:pt modelId="{D3A60E60-F22A-4BD3-B265-5A5B3722A06F}" type="pres">
      <dgm:prSet presAssocID="{215AC21F-4D1A-4786-BF2B-52B1A24C3754}" presName="node" presStyleLbl="node1" presStyleIdx="7" presStyleCnt="8" custScaleX="90612" custScaleY="78446" custLinFactNeighborX="-42183" custLinFactNeighborY="-328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it-IT"/>
        </a:p>
      </dgm:t>
    </dgm:pt>
  </dgm:ptLst>
  <dgm:cxnLst>
    <dgm:cxn modelId="{B3E396B5-388A-43AE-8EF3-F437852F4C68}" srcId="{7CE08347-7541-4E6F-87A0-42D892E27AFE}" destId="{E2C477F0-7B36-45A9-ADEC-7B1E9ECDACDD}" srcOrd="1" destOrd="0" parTransId="{EEF2AD01-4993-415E-BCB3-F247D8F9F228}" sibTransId="{48BA06C9-2161-4E63-8883-4F7125EC2646}"/>
    <dgm:cxn modelId="{A9B54329-CA93-4644-9A3B-F53E72F09DCB}" type="presOf" srcId="{73D05E3B-FC30-4C76-AF4C-5FE38880CAD3}" destId="{437DD82F-6B3C-4120-BE4B-E9FB76E427E6}" srcOrd="0" destOrd="0" presId="urn:microsoft.com/office/officeart/2005/8/layout/default"/>
    <dgm:cxn modelId="{51862545-782B-4294-9597-A4B8D2522A9D}" type="presOf" srcId="{215AC21F-4D1A-4786-BF2B-52B1A24C3754}" destId="{D3A60E60-F22A-4BD3-B265-5A5B3722A06F}" srcOrd="0" destOrd="0" presId="urn:microsoft.com/office/officeart/2005/8/layout/default"/>
    <dgm:cxn modelId="{DCFD45A9-FC88-4954-A050-DD913C2363C7}" srcId="{7CE08347-7541-4E6F-87A0-42D892E27AFE}" destId="{CC685D9A-C8BC-4E7D-A4A6-B74C3759C409}" srcOrd="5" destOrd="0" parTransId="{B6701136-7C4D-4A7B-A416-E2DCDD3AD831}" sibTransId="{2358B8CF-237E-44FF-B001-48E318668062}"/>
    <dgm:cxn modelId="{FA8291C4-2727-4CD8-809B-113B1E1B2D37}" srcId="{7CE08347-7541-4E6F-87A0-42D892E27AFE}" destId="{32AEC572-4189-4B5D-95E7-64EF5B363956}" srcOrd="3" destOrd="0" parTransId="{B55B76DC-66A8-4FA4-862E-0A3E797036FD}" sibTransId="{412EA64D-F0AB-43E5-8BAB-B22467E0E20D}"/>
    <dgm:cxn modelId="{3C92D9AF-B363-47AD-89BD-2CBF8F5D89F2}" srcId="{7CE08347-7541-4E6F-87A0-42D892E27AFE}" destId="{215AC21F-4D1A-4786-BF2B-52B1A24C3754}" srcOrd="7" destOrd="0" parTransId="{C07DBA2C-02B4-45B7-B8D8-C81929CC8B78}" sibTransId="{FBAAF472-8D36-41A5-A544-CE3DD3BB3838}"/>
    <dgm:cxn modelId="{BE3AF1F2-103A-48E6-9049-498D672DECB5}" srcId="{7CE08347-7541-4E6F-87A0-42D892E27AFE}" destId="{0F511F22-BEE2-4C20-B81B-9273DFEAC13B}" srcOrd="0" destOrd="0" parTransId="{7A428DD9-7D5B-4A29-B325-2423F6376B55}" sibTransId="{FF7AA9C1-3295-484A-B83D-E43FA68588DF}"/>
    <dgm:cxn modelId="{8CBD007F-6C3F-48D0-B3FC-A2C1F8DEC9B9}" srcId="{7CE08347-7541-4E6F-87A0-42D892E27AFE}" destId="{73D05E3B-FC30-4C76-AF4C-5FE38880CAD3}" srcOrd="4" destOrd="0" parTransId="{F7BE2B10-425E-45BE-AFC5-A89AB26E5BC7}" sibTransId="{82B1DAD2-8FA5-4CE9-B018-A7F355231C44}"/>
    <dgm:cxn modelId="{2485A413-F396-404A-A7FB-4A73B55BDC72}" type="presOf" srcId="{0F511F22-BEE2-4C20-B81B-9273DFEAC13B}" destId="{6FA41ADA-1ECB-4AA6-8597-5DBB0FE0CDC7}" srcOrd="0" destOrd="0" presId="urn:microsoft.com/office/officeart/2005/8/layout/default"/>
    <dgm:cxn modelId="{989CC3BB-C480-4858-975E-41B44B94BE5B}" type="presOf" srcId="{9FA108EA-55B6-483C-B0FC-2B6E434B40B2}" destId="{31C026CA-CE47-4A12-AD89-299BDC7AC4B8}" srcOrd="0" destOrd="0" presId="urn:microsoft.com/office/officeart/2005/8/layout/default"/>
    <dgm:cxn modelId="{646506D7-24A7-4D5C-BEA4-29F8E143E0C1}" type="presOf" srcId="{32AEC572-4189-4B5D-95E7-64EF5B363956}" destId="{871F0103-8BF0-48DF-AD5F-A79E857656DC}" srcOrd="0" destOrd="0" presId="urn:microsoft.com/office/officeart/2005/8/layout/default"/>
    <dgm:cxn modelId="{0A932D4E-8939-4159-B6F0-0CB83CF34B91}" srcId="{7CE08347-7541-4E6F-87A0-42D892E27AFE}" destId="{9FA108EA-55B6-483C-B0FC-2B6E434B40B2}" srcOrd="6" destOrd="0" parTransId="{E83FD772-EE1E-47CD-8073-BA64FDF6ADFF}" sibTransId="{24C057A1-66AC-4733-974F-3140ED4CC3B1}"/>
    <dgm:cxn modelId="{A0287458-7E70-4599-B8D8-2FE6C51B3488}" type="presOf" srcId="{CC685D9A-C8BC-4E7D-A4A6-B74C3759C409}" destId="{2A067AD6-9285-4FB4-8585-E5A27A9C807A}" srcOrd="0" destOrd="0" presId="urn:microsoft.com/office/officeart/2005/8/layout/default"/>
    <dgm:cxn modelId="{C5323B92-4BEA-4D5B-ADDB-3DD39C3C3B0D}" srcId="{7CE08347-7541-4E6F-87A0-42D892E27AFE}" destId="{B6D8FF66-47B3-42EB-96C9-76AE8F292B74}" srcOrd="2" destOrd="0" parTransId="{54E1EDDE-24E3-47EA-808D-12BD087C94FF}" sibTransId="{06BC0ADA-EDC7-4AE1-B1FE-8220F61CE0A4}"/>
    <dgm:cxn modelId="{373A57F6-FA4C-43ED-8E8F-014812C6A376}" type="presOf" srcId="{7CE08347-7541-4E6F-87A0-42D892E27AFE}" destId="{9D6D3E6B-690C-4E1D-996B-7969329A98AA}" srcOrd="0" destOrd="0" presId="urn:microsoft.com/office/officeart/2005/8/layout/default"/>
    <dgm:cxn modelId="{40FB6357-6572-442B-9453-E5C6AD8AC80D}" type="presOf" srcId="{E2C477F0-7B36-45A9-ADEC-7B1E9ECDACDD}" destId="{F8B95421-3660-408B-B7A0-2610FF2D7310}" srcOrd="0" destOrd="0" presId="urn:microsoft.com/office/officeart/2005/8/layout/default"/>
    <dgm:cxn modelId="{ACB57035-476B-4370-89F0-123BE77F945D}" type="presOf" srcId="{B6D8FF66-47B3-42EB-96C9-76AE8F292B74}" destId="{9FB54397-AFC4-4ABA-A59A-0FC1FAA2A21A}" srcOrd="0" destOrd="0" presId="urn:microsoft.com/office/officeart/2005/8/layout/default"/>
    <dgm:cxn modelId="{202134F6-8596-40DF-BC6C-AA2B870F8846}" type="presParOf" srcId="{9D6D3E6B-690C-4E1D-996B-7969329A98AA}" destId="{6FA41ADA-1ECB-4AA6-8597-5DBB0FE0CDC7}" srcOrd="0" destOrd="0" presId="urn:microsoft.com/office/officeart/2005/8/layout/default"/>
    <dgm:cxn modelId="{97E140D9-EAD5-4BD5-9A3E-5EF019B9702D}" type="presParOf" srcId="{9D6D3E6B-690C-4E1D-996B-7969329A98AA}" destId="{7B4816EB-AAB0-4EA0-BE7D-3CAC3176398F}" srcOrd="1" destOrd="0" presId="urn:microsoft.com/office/officeart/2005/8/layout/default"/>
    <dgm:cxn modelId="{518FE479-2758-44FD-92CF-B1EFC60AA47A}" type="presParOf" srcId="{9D6D3E6B-690C-4E1D-996B-7969329A98AA}" destId="{F8B95421-3660-408B-B7A0-2610FF2D7310}" srcOrd="2" destOrd="0" presId="urn:microsoft.com/office/officeart/2005/8/layout/default"/>
    <dgm:cxn modelId="{A2AA7EDB-3ED7-4588-A880-F22BA2743D7C}" type="presParOf" srcId="{9D6D3E6B-690C-4E1D-996B-7969329A98AA}" destId="{C91CD04F-29B1-4264-A989-BF75436626D0}" srcOrd="3" destOrd="0" presId="urn:microsoft.com/office/officeart/2005/8/layout/default"/>
    <dgm:cxn modelId="{77CF95D8-886B-4852-85B9-E68EDF01E522}" type="presParOf" srcId="{9D6D3E6B-690C-4E1D-996B-7969329A98AA}" destId="{9FB54397-AFC4-4ABA-A59A-0FC1FAA2A21A}" srcOrd="4" destOrd="0" presId="urn:microsoft.com/office/officeart/2005/8/layout/default"/>
    <dgm:cxn modelId="{AD46FEB7-5D4F-41AB-8108-3D0E6624172E}" type="presParOf" srcId="{9D6D3E6B-690C-4E1D-996B-7969329A98AA}" destId="{B9FB746D-8DEA-4FF6-B823-0508F09766A6}" srcOrd="5" destOrd="0" presId="urn:microsoft.com/office/officeart/2005/8/layout/default"/>
    <dgm:cxn modelId="{386FBD8B-4D7C-46D9-902F-97E64B6B2D90}" type="presParOf" srcId="{9D6D3E6B-690C-4E1D-996B-7969329A98AA}" destId="{871F0103-8BF0-48DF-AD5F-A79E857656DC}" srcOrd="6" destOrd="0" presId="urn:microsoft.com/office/officeart/2005/8/layout/default"/>
    <dgm:cxn modelId="{A201E5E4-8498-4175-92D7-62C798323BE3}" type="presParOf" srcId="{9D6D3E6B-690C-4E1D-996B-7969329A98AA}" destId="{81890066-DB5B-4161-AA17-826AC2A0CF47}" srcOrd="7" destOrd="0" presId="urn:microsoft.com/office/officeart/2005/8/layout/default"/>
    <dgm:cxn modelId="{ADCA2075-ACF0-489A-927E-0748CCAF6315}" type="presParOf" srcId="{9D6D3E6B-690C-4E1D-996B-7969329A98AA}" destId="{437DD82F-6B3C-4120-BE4B-E9FB76E427E6}" srcOrd="8" destOrd="0" presId="urn:microsoft.com/office/officeart/2005/8/layout/default"/>
    <dgm:cxn modelId="{C9F042C5-2377-469A-B3E9-0FFD907445A2}" type="presParOf" srcId="{9D6D3E6B-690C-4E1D-996B-7969329A98AA}" destId="{AC173DE1-082A-4214-B170-771434F8C9F1}" srcOrd="9" destOrd="0" presId="urn:microsoft.com/office/officeart/2005/8/layout/default"/>
    <dgm:cxn modelId="{19E9C7E0-F914-4CA0-B06F-8C0A7319B5F9}" type="presParOf" srcId="{9D6D3E6B-690C-4E1D-996B-7969329A98AA}" destId="{2A067AD6-9285-4FB4-8585-E5A27A9C807A}" srcOrd="10" destOrd="0" presId="urn:microsoft.com/office/officeart/2005/8/layout/default"/>
    <dgm:cxn modelId="{04FFA74B-09D9-4AC2-BF77-E2BB12C71E24}" type="presParOf" srcId="{9D6D3E6B-690C-4E1D-996B-7969329A98AA}" destId="{8BAF87B1-C83A-4B6E-AE00-9800F02F5BC3}" srcOrd="11" destOrd="0" presId="urn:microsoft.com/office/officeart/2005/8/layout/default"/>
    <dgm:cxn modelId="{14BE7F9D-722A-4231-925F-5BC920D8902A}" type="presParOf" srcId="{9D6D3E6B-690C-4E1D-996B-7969329A98AA}" destId="{31C026CA-CE47-4A12-AD89-299BDC7AC4B8}" srcOrd="12" destOrd="0" presId="urn:microsoft.com/office/officeart/2005/8/layout/default"/>
    <dgm:cxn modelId="{97DA84C2-3D7A-4820-8DED-9A6C9AD3C149}" type="presParOf" srcId="{9D6D3E6B-690C-4E1D-996B-7969329A98AA}" destId="{CD8F060A-3CB3-40FF-9888-B98022929FE2}" srcOrd="13" destOrd="0" presId="urn:microsoft.com/office/officeart/2005/8/layout/default"/>
    <dgm:cxn modelId="{1E05D483-2D64-4600-950B-529BD549D287}" type="presParOf" srcId="{9D6D3E6B-690C-4E1D-996B-7969329A98AA}" destId="{D3A60E60-F22A-4BD3-B265-5A5B3722A06F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8E5C3DF-E69D-4709-B9E0-2088E42D1FF9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it-IT"/>
        </a:p>
      </dgm:t>
    </dgm:pt>
    <dgm:pt modelId="{D967BE52-E75A-421E-998F-6ABCCE9BFCCD}">
      <dgm:prSet phldrT="[Testo]"/>
      <dgm:spPr/>
      <dgm:t>
        <a:bodyPr/>
        <a:lstStyle/>
        <a:p>
          <a:r>
            <a:rPr lang="it-IT" b="1" i="1" dirty="0" err="1" smtClean="0">
              <a:solidFill>
                <a:schemeClr val="bg1"/>
              </a:solidFill>
            </a:rPr>
            <a:t>Objective</a:t>
          </a:r>
          <a:r>
            <a:rPr lang="it-IT" b="1" i="1" dirty="0" smtClean="0">
              <a:solidFill>
                <a:schemeClr val="bg1"/>
              </a:solidFill>
            </a:rPr>
            <a:t> </a:t>
          </a:r>
          <a:r>
            <a:rPr lang="it-IT" b="1" i="1" dirty="0" smtClean="0">
              <a:solidFill>
                <a:schemeClr val="tx1">
                  <a:lumMod val="50000"/>
                  <a:lumOff val="50000"/>
                </a:schemeClr>
              </a:solidFill>
            </a:rPr>
            <a:t> </a:t>
          </a:r>
          <a:endParaRPr lang="it-IT" dirty="0"/>
        </a:p>
      </dgm:t>
    </dgm:pt>
    <dgm:pt modelId="{0065729B-BB59-4450-BEBE-5A84941D9D0B}" type="parTrans" cxnId="{28DE2C75-CE72-4C42-9AB2-A969FB3FA761}">
      <dgm:prSet/>
      <dgm:spPr/>
      <dgm:t>
        <a:bodyPr/>
        <a:lstStyle/>
        <a:p>
          <a:endParaRPr lang="it-IT"/>
        </a:p>
      </dgm:t>
    </dgm:pt>
    <dgm:pt modelId="{D267A793-26F6-44EF-B551-4F80FBECAD51}" type="sibTrans" cxnId="{28DE2C75-CE72-4C42-9AB2-A969FB3FA761}">
      <dgm:prSet/>
      <dgm:spPr/>
      <dgm:t>
        <a:bodyPr/>
        <a:lstStyle/>
        <a:p>
          <a:endParaRPr lang="it-IT"/>
        </a:p>
      </dgm:t>
    </dgm:pt>
    <dgm:pt modelId="{C5CE62CA-87EC-4290-80BE-AB22D16FBFC0}">
      <dgm:prSet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it-IT" b="1" i="1" dirty="0" err="1" smtClean="0">
              <a:solidFill>
                <a:schemeClr val="bg1"/>
              </a:solidFill>
            </a:rPr>
            <a:t>Observation</a:t>
          </a:r>
          <a:r>
            <a:rPr lang="it-IT" b="1" i="1" dirty="0" smtClean="0">
              <a:solidFill>
                <a:schemeClr val="bg1"/>
              </a:solidFill>
            </a:rPr>
            <a:t> </a:t>
          </a:r>
          <a:r>
            <a:rPr lang="it-IT" b="1" i="1" dirty="0" err="1" smtClean="0">
              <a:solidFill>
                <a:schemeClr val="bg1"/>
              </a:solidFill>
            </a:rPr>
            <a:t>field</a:t>
          </a:r>
          <a:endParaRPr lang="it-IT" b="1" dirty="0">
            <a:solidFill>
              <a:schemeClr val="bg1"/>
            </a:solidFill>
          </a:endParaRPr>
        </a:p>
      </dgm:t>
    </dgm:pt>
    <dgm:pt modelId="{A9640323-2A7A-4EDD-A395-240AC0F47852}" type="parTrans" cxnId="{B89C0B7F-0BD8-4644-BA7F-817E6A959F54}">
      <dgm:prSet/>
      <dgm:spPr/>
      <dgm:t>
        <a:bodyPr/>
        <a:lstStyle/>
        <a:p>
          <a:endParaRPr lang="it-IT"/>
        </a:p>
      </dgm:t>
    </dgm:pt>
    <dgm:pt modelId="{F016B473-508D-4A0E-9AB6-7A07EA241F32}" type="sibTrans" cxnId="{B89C0B7F-0BD8-4644-BA7F-817E6A959F54}">
      <dgm:prSet/>
      <dgm:spPr/>
      <dgm:t>
        <a:bodyPr/>
        <a:lstStyle/>
        <a:p>
          <a:endParaRPr lang="it-IT"/>
        </a:p>
      </dgm:t>
    </dgm:pt>
    <dgm:pt modelId="{5604C239-8409-4E88-8C76-75F280CDED4C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it-IT" b="1" i="1" dirty="0" smtClean="0">
              <a:solidFill>
                <a:schemeClr val="bg1"/>
              </a:solidFill>
            </a:rPr>
            <a:t>Unit of </a:t>
          </a:r>
          <a:r>
            <a:rPr lang="it-IT" b="1" i="1" dirty="0" err="1" smtClean="0">
              <a:solidFill>
                <a:schemeClr val="bg1"/>
              </a:solidFill>
            </a:rPr>
            <a:t>analysis</a:t>
          </a:r>
          <a:r>
            <a:rPr lang="it-IT" b="1" i="1" dirty="0" smtClean="0">
              <a:solidFill>
                <a:schemeClr val="bg1"/>
              </a:solidFill>
            </a:rPr>
            <a:t> </a:t>
          </a:r>
          <a:endParaRPr lang="it-IT" b="1" dirty="0">
            <a:solidFill>
              <a:schemeClr val="bg1"/>
            </a:solidFill>
          </a:endParaRPr>
        </a:p>
      </dgm:t>
    </dgm:pt>
    <dgm:pt modelId="{4C12A91C-BD51-4AB4-8AC9-C1A8A4865629}" type="parTrans" cxnId="{0CA8EAA9-6459-41F3-B029-406A79142F7C}">
      <dgm:prSet/>
      <dgm:spPr/>
      <dgm:t>
        <a:bodyPr/>
        <a:lstStyle/>
        <a:p>
          <a:endParaRPr lang="it-IT"/>
        </a:p>
      </dgm:t>
    </dgm:pt>
    <dgm:pt modelId="{90CC08DC-5AE3-4204-8735-141FF15470DC}" type="sibTrans" cxnId="{0CA8EAA9-6459-41F3-B029-406A79142F7C}">
      <dgm:prSet/>
      <dgm:spPr/>
      <dgm:t>
        <a:bodyPr/>
        <a:lstStyle/>
        <a:p>
          <a:endParaRPr lang="it-IT"/>
        </a:p>
      </dgm:t>
    </dgm:pt>
    <dgm:pt modelId="{98D848BC-FFF1-4B37-B380-14BDC90FD826}">
      <dgm:prSet/>
      <dgm:spPr>
        <a:solidFill>
          <a:schemeClr val="accent2">
            <a:lumMod val="50000"/>
          </a:schemeClr>
        </a:solidFill>
      </dgm:spPr>
      <dgm:t>
        <a:bodyPr/>
        <a:lstStyle/>
        <a:p>
          <a:r>
            <a:rPr lang="it-IT" b="1" i="1" dirty="0" err="1" smtClean="0">
              <a:solidFill>
                <a:schemeClr val="bg1"/>
              </a:solidFill>
            </a:rPr>
            <a:t>Sources</a:t>
          </a:r>
          <a:r>
            <a:rPr lang="it-IT" b="1" i="1" dirty="0" smtClean="0">
              <a:solidFill>
                <a:schemeClr val="bg1"/>
              </a:solidFill>
            </a:rPr>
            <a:t> </a:t>
          </a:r>
          <a:endParaRPr lang="it-IT" dirty="0">
            <a:solidFill>
              <a:schemeClr val="bg1"/>
            </a:solidFill>
          </a:endParaRPr>
        </a:p>
      </dgm:t>
    </dgm:pt>
    <dgm:pt modelId="{581C559D-0EF8-48E8-BCE2-DB5C597EAAA5}" type="parTrans" cxnId="{FF766376-80C9-472C-8BF1-938600740B75}">
      <dgm:prSet/>
      <dgm:spPr/>
      <dgm:t>
        <a:bodyPr/>
        <a:lstStyle/>
        <a:p>
          <a:endParaRPr lang="it-IT"/>
        </a:p>
      </dgm:t>
    </dgm:pt>
    <dgm:pt modelId="{363D9165-0BCF-48BF-AAFF-5635CBB448D9}" type="sibTrans" cxnId="{FF766376-80C9-472C-8BF1-938600740B75}">
      <dgm:prSet/>
      <dgm:spPr/>
      <dgm:t>
        <a:bodyPr/>
        <a:lstStyle/>
        <a:p>
          <a:endParaRPr lang="it-IT"/>
        </a:p>
      </dgm:t>
    </dgm:pt>
    <dgm:pt modelId="{150AB1B7-3614-4E95-B661-C8BB14FD61E4}">
      <dgm:prSet/>
      <dgm:spPr/>
      <dgm:t>
        <a:bodyPr/>
        <a:lstStyle/>
        <a:p>
          <a:pPr>
            <a:spcAft>
              <a:spcPts val="600"/>
            </a:spcAft>
          </a:pPr>
          <a:r>
            <a:rPr lang="it-IT" dirty="0" err="1" smtClean="0"/>
            <a:t>development</a:t>
          </a:r>
          <a:r>
            <a:rPr lang="it-IT" dirty="0" smtClean="0"/>
            <a:t> of a </a:t>
          </a:r>
          <a:r>
            <a:rPr lang="it-IT" dirty="0" err="1" smtClean="0"/>
            <a:t>geographic</a:t>
          </a:r>
          <a:r>
            <a:rPr lang="it-IT" dirty="0" smtClean="0"/>
            <a:t> database of </a:t>
          </a:r>
          <a:r>
            <a:rPr lang="it-IT" dirty="0" err="1" smtClean="0"/>
            <a:t>meteoclimatic</a:t>
          </a:r>
          <a:r>
            <a:rPr lang="it-IT" dirty="0" smtClean="0"/>
            <a:t> and </a:t>
          </a:r>
          <a:r>
            <a:rPr lang="it-IT" dirty="0" err="1" smtClean="0"/>
            <a:t>hydrological</a:t>
          </a:r>
          <a:r>
            <a:rPr lang="it-IT" dirty="0" smtClean="0"/>
            <a:t> data</a:t>
          </a:r>
          <a:endParaRPr lang="it-IT" dirty="0"/>
        </a:p>
      </dgm:t>
    </dgm:pt>
    <dgm:pt modelId="{66021D63-4AD8-4A91-9A56-44AD7A0D28BF}" type="parTrans" cxnId="{14AC127E-87D1-4A52-96E7-F1A6F89336F0}">
      <dgm:prSet/>
      <dgm:spPr/>
      <dgm:t>
        <a:bodyPr/>
        <a:lstStyle/>
        <a:p>
          <a:endParaRPr lang="it-IT"/>
        </a:p>
      </dgm:t>
    </dgm:pt>
    <dgm:pt modelId="{4487651F-DA3F-416C-82EF-6BDD6CF21744}" type="sibTrans" cxnId="{14AC127E-87D1-4A52-96E7-F1A6F89336F0}">
      <dgm:prSet/>
      <dgm:spPr/>
      <dgm:t>
        <a:bodyPr/>
        <a:lstStyle/>
        <a:p>
          <a:endParaRPr lang="it-IT"/>
        </a:p>
      </dgm:t>
    </dgm:pt>
    <dgm:pt modelId="{843E74B2-1E7F-45AB-86BD-F5D43CFEB4C2}">
      <dgm:prSet/>
      <dgm:spPr/>
      <dgm:t>
        <a:bodyPr/>
        <a:lstStyle/>
        <a:p>
          <a:pPr>
            <a:spcAft>
              <a:spcPts val="600"/>
            </a:spcAft>
          </a:pPr>
          <a:r>
            <a:rPr lang="it-IT" dirty="0" err="1" smtClean="0"/>
            <a:t>providing</a:t>
          </a:r>
          <a:r>
            <a:rPr lang="it-IT" dirty="0" smtClean="0"/>
            <a:t> </a:t>
          </a:r>
          <a:r>
            <a:rPr lang="it-IT" dirty="0" err="1" smtClean="0"/>
            <a:t>tools</a:t>
          </a:r>
          <a:r>
            <a:rPr lang="it-IT" dirty="0" smtClean="0"/>
            <a:t> to </a:t>
          </a:r>
          <a:r>
            <a:rPr lang="it-IT" dirty="0" err="1" smtClean="0"/>
            <a:t>analyze</a:t>
          </a:r>
          <a:r>
            <a:rPr lang="it-IT" dirty="0" smtClean="0"/>
            <a:t> meteo-</a:t>
          </a:r>
          <a:r>
            <a:rPr lang="it-IT" dirty="0" err="1" smtClean="0"/>
            <a:t>climatic</a:t>
          </a:r>
          <a:r>
            <a:rPr lang="it-IT" dirty="0" smtClean="0"/>
            <a:t> </a:t>
          </a:r>
          <a:r>
            <a:rPr lang="it-IT" dirty="0" err="1" smtClean="0"/>
            <a:t>conditions</a:t>
          </a:r>
          <a:r>
            <a:rPr lang="it-IT" dirty="0" smtClean="0"/>
            <a:t> in </a:t>
          </a:r>
          <a:r>
            <a:rPr lang="it-IT" dirty="0" err="1" smtClean="0"/>
            <a:t>Regional</a:t>
          </a:r>
          <a:r>
            <a:rPr lang="it-IT" dirty="0" smtClean="0"/>
            <a:t> </a:t>
          </a:r>
          <a:r>
            <a:rPr lang="it-IT" dirty="0" err="1" smtClean="0"/>
            <a:t>municipalities</a:t>
          </a:r>
          <a:r>
            <a:rPr lang="it-IT" dirty="0" smtClean="0"/>
            <a:t> </a:t>
          </a:r>
          <a:endParaRPr lang="it-IT" dirty="0"/>
        </a:p>
      </dgm:t>
    </dgm:pt>
    <dgm:pt modelId="{67FE359C-E204-419B-954B-97B27A569C39}" type="parTrans" cxnId="{24B4416D-867B-4C7A-88F0-0871A4878676}">
      <dgm:prSet/>
      <dgm:spPr/>
      <dgm:t>
        <a:bodyPr/>
        <a:lstStyle/>
        <a:p>
          <a:endParaRPr lang="it-IT"/>
        </a:p>
      </dgm:t>
    </dgm:pt>
    <dgm:pt modelId="{C3A8BA32-8C2C-4B7B-BA1F-4753B28D715B}" type="sibTrans" cxnId="{24B4416D-867B-4C7A-88F0-0871A4878676}">
      <dgm:prSet/>
      <dgm:spPr/>
      <dgm:t>
        <a:bodyPr/>
        <a:lstStyle/>
        <a:p>
          <a:endParaRPr lang="it-IT"/>
        </a:p>
      </dgm:t>
    </dgm:pt>
    <dgm:pt modelId="{9A20DB66-7B0A-42E3-8F67-DA7E791150B7}">
      <dgm:prSet/>
      <dgm:spPr>
        <a:ln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pPr>
            <a:spcAft>
              <a:spcPts val="600"/>
            </a:spcAft>
          </a:pPr>
          <a:r>
            <a:rPr lang="it-IT" dirty="0" err="1" smtClean="0"/>
            <a:t>daily</a:t>
          </a:r>
          <a:r>
            <a:rPr lang="it-IT" dirty="0" smtClean="0"/>
            <a:t> data on </a:t>
          </a:r>
          <a:r>
            <a:rPr lang="it-IT" i="1" dirty="0" err="1" smtClean="0"/>
            <a:t>precipitation</a:t>
          </a:r>
          <a:r>
            <a:rPr lang="it-IT" dirty="0" smtClean="0"/>
            <a:t> and </a:t>
          </a:r>
          <a:r>
            <a:rPr lang="it-IT" i="1" dirty="0" smtClean="0"/>
            <a:t>temperature minimum, </a:t>
          </a:r>
          <a:r>
            <a:rPr lang="it-IT" i="1" dirty="0" err="1" smtClean="0"/>
            <a:t>mean</a:t>
          </a:r>
          <a:r>
            <a:rPr lang="it-IT" i="1" dirty="0" smtClean="0"/>
            <a:t> and maximum</a:t>
          </a:r>
          <a:endParaRPr lang="it-IT" dirty="0"/>
        </a:p>
      </dgm:t>
    </dgm:pt>
    <dgm:pt modelId="{00C4F107-BA82-4D4E-9CBB-2767E7B76CE4}" type="parTrans" cxnId="{97DA4CA5-FB36-4FDE-A1F4-651D61785522}">
      <dgm:prSet/>
      <dgm:spPr/>
      <dgm:t>
        <a:bodyPr/>
        <a:lstStyle/>
        <a:p>
          <a:endParaRPr lang="it-IT"/>
        </a:p>
      </dgm:t>
    </dgm:pt>
    <dgm:pt modelId="{7E5C914A-5B11-4D2C-8D89-40BC80E2BD54}" type="sibTrans" cxnId="{97DA4CA5-FB36-4FDE-A1F4-651D61785522}">
      <dgm:prSet/>
      <dgm:spPr/>
      <dgm:t>
        <a:bodyPr/>
        <a:lstStyle/>
        <a:p>
          <a:endParaRPr lang="it-IT"/>
        </a:p>
      </dgm:t>
    </dgm:pt>
    <dgm:pt modelId="{44C2E83A-B2FD-47F3-AD6D-FA2C03C9A10F}">
      <dgm:prSet/>
      <dgm:spPr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r>
            <a:rPr lang="it-IT" dirty="0" smtClean="0"/>
            <a:t>484 </a:t>
          </a:r>
          <a:r>
            <a:rPr lang="it-IT" dirty="0" err="1" smtClean="0"/>
            <a:t>metereological</a:t>
          </a:r>
          <a:r>
            <a:rPr lang="it-IT" dirty="0" smtClean="0"/>
            <a:t> </a:t>
          </a:r>
          <a:r>
            <a:rPr lang="it-IT" dirty="0" err="1" smtClean="0"/>
            <a:t>stations</a:t>
          </a:r>
          <a:r>
            <a:rPr lang="it-IT" dirty="0" smtClean="0"/>
            <a:t>, 122 </a:t>
          </a:r>
          <a:r>
            <a:rPr lang="it-IT" dirty="0" err="1" smtClean="0"/>
            <a:t>located</a:t>
          </a:r>
          <a:r>
            <a:rPr lang="it-IT" dirty="0" smtClean="0"/>
            <a:t> </a:t>
          </a:r>
          <a:r>
            <a:rPr lang="it-IT" dirty="0" err="1" smtClean="0"/>
            <a:t>within</a:t>
          </a:r>
          <a:r>
            <a:rPr lang="it-IT" dirty="0" smtClean="0"/>
            <a:t> the </a:t>
          </a:r>
          <a:r>
            <a:rPr lang="it-IT" dirty="0" err="1" smtClean="0"/>
            <a:t>municipal</a:t>
          </a:r>
          <a:r>
            <a:rPr lang="it-IT" dirty="0" smtClean="0"/>
            <a:t> </a:t>
          </a:r>
          <a:r>
            <a:rPr lang="it-IT" dirty="0" err="1" smtClean="0"/>
            <a:t>territories</a:t>
          </a:r>
          <a:endParaRPr lang="it-IT" dirty="0"/>
        </a:p>
      </dgm:t>
    </dgm:pt>
    <dgm:pt modelId="{B2F58321-D501-47EC-A608-202D8175F159}" type="parTrans" cxnId="{A982AA3E-2FFC-4635-9FCA-0127060514CB}">
      <dgm:prSet/>
      <dgm:spPr/>
      <dgm:t>
        <a:bodyPr/>
        <a:lstStyle/>
        <a:p>
          <a:endParaRPr lang="it-IT"/>
        </a:p>
      </dgm:t>
    </dgm:pt>
    <dgm:pt modelId="{1F8581A5-B9B1-4FCD-8CDD-A0CB7785B43B}" type="sibTrans" cxnId="{A982AA3E-2FFC-4635-9FCA-0127060514CB}">
      <dgm:prSet/>
      <dgm:spPr/>
      <dgm:t>
        <a:bodyPr/>
        <a:lstStyle/>
        <a:p>
          <a:endParaRPr lang="it-IT"/>
        </a:p>
      </dgm:t>
    </dgm:pt>
    <dgm:pt modelId="{07059116-D125-434D-9092-71D476E538CE}">
      <dgm:prSet/>
      <dgm:spPr>
        <a:ln>
          <a:solidFill>
            <a:schemeClr val="accent2">
              <a:lumMod val="50000"/>
            </a:schemeClr>
          </a:solidFill>
        </a:ln>
      </dgm:spPr>
      <dgm:t>
        <a:bodyPr/>
        <a:lstStyle/>
        <a:p>
          <a:pPr>
            <a:spcAft>
              <a:spcPts val="600"/>
            </a:spcAft>
          </a:pPr>
          <a:r>
            <a:rPr lang="en-US" altLang="it-IT" dirty="0" smtClean="0"/>
            <a:t>65 Institutions and agencies involved, managing national networks of georeferenced gauging stations</a:t>
          </a:r>
          <a:endParaRPr lang="it-IT" dirty="0"/>
        </a:p>
      </dgm:t>
    </dgm:pt>
    <dgm:pt modelId="{B0C1CBB0-CB92-4DFD-9282-F53ACBC01D38}" type="parTrans" cxnId="{3BD70C69-E685-4979-9E2B-B059A94CE0B0}">
      <dgm:prSet/>
      <dgm:spPr/>
      <dgm:t>
        <a:bodyPr/>
        <a:lstStyle/>
        <a:p>
          <a:endParaRPr lang="it-IT"/>
        </a:p>
      </dgm:t>
    </dgm:pt>
    <dgm:pt modelId="{B4CD7F0A-4267-4CF8-B3B0-42B88576BCF8}" type="sibTrans" cxnId="{3BD70C69-E685-4979-9E2B-B059A94CE0B0}">
      <dgm:prSet/>
      <dgm:spPr/>
      <dgm:t>
        <a:bodyPr/>
        <a:lstStyle/>
        <a:p>
          <a:endParaRPr lang="it-IT"/>
        </a:p>
      </dgm:t>
    </dgm:pt>
    <dgm:pt modelId="{3D458639-6493-4584-95E3-350B98DBCDF0}">
      <dgm:prSet/>
      <dgm:spPr>
        <a:ln>
          <a:solidFill>
            <a:schemeClr val="accent2">
              <a:lumMod val="50000"/>
            </a:schemeClr>
          </a:solidFill>
        </a:ln>
      </dgm:spPr>
      <dgm:t>
        <a:bodyPr/>
        <a:lstStyle/>
        <a:p>
          <a:pPr>
            <a:spcAft>
              <a:spcPct val="15000"/>
            </a:spcAft>
          </a:pPr>
          <a:r>
            <a:rPr lang="it-IT" dirty="0" err="1" smtClean="0"/>
            <a:t>among</a:t>
          </a:r>
          <a:r>
            <a:rPr lang="it-IT" dirty="0" smtClean="0"/>
            <a:t> </a:t>
          </a:r>
          <a:r>
            <a:rPr lang="it-IT" dirty="0" err="1" smtClean="0"/>
            <a:t>main</a:t>
          </a:r>
          <a:r>
            <a:rPr lang="it-IT" dirty="0" smtClean="0"/>
            <a:t> providers: Air Force </a:t>
          </a:r>
          <a:r>
            <a:rPr lang="it-IT" dirty="0" err="1" smtClean="0"/>
            <a:t>Weather</a:t>
          </a:r>
          <a:r>
            <a:rPr lang="it-IT" dirty="0" smtClean="0"/>
            <a:t> Service, </a:t>
          </a:r>
          <a:r>
            <a:rPr lang="it-IT" dirty="0" err="1" smtClean="0"/>
            <a:t>Enav</a:t>
          </a:r>
          <a:r>
            <a:rPr lang="it-IT" dirty="0" smtClean="0"/>
            <a:t>, </a:t>
          </a:r>
          <a:r>
            <a:rPr lang="it-IT" dirty="0" err="1" smtClean="0"/>
            <a:t>Council</a:t>
          </a:r>
          <a:r>
            <a:rPr lang="it-IT" dirty="0" smtClean="0"/>
            <a:t> for </a:t>
          </a:r>
          <a:r>
            <a:rPr lang="it-IT" dirty="0" err="1" smtClean="0"/>
            <a:t>Research</a:t>
          </a:r>
          <a:r>
            <a:rPr lang="it-IT" dirty="0" smtClean="0"/>
            <a:t> in Agricolture and Analysis of </a:t>
          </a:r>
          <a:r>
            <a:rPr lang="it-IT" dirty="0" err="1" smtClean="0"/>
            <a:t>Agriculture</a:t>
          </a:r>
          <a:r>
            <a:rPr lang="it-IT" dirty="0" smtClean="0"/>
            <a:t> </a:t>
          </a:r>
          <a:r>
            <a:rPr lang="it-IT" dirty="0" err="1" smtClean="0"/>
            <a:t>Economics</a:t>
          </a:r>
          <a:r>
            <a:rPr lang="it-IT" dirty="0" smtClean="0"/>
            <a:t>, Agency for </a:t>
          </a:r>
          <a:r>
            <a:rPr lang="it-IT" dirty="0" err="1" smtClean="0"/>
            <a:t>Environmental</a:t>
          </a:r>
          <a:r>
            <a:rPr lang="it-IT" dirty="0" smtClean="0"/>
            <a:t> </a:t>
          </a:r>
          <a:r>
            <a:rPr lang="it-IT" dirty="0" err="1" smtClean="0"/>
            <a:t>Protection</a:t>
          </a:r>
          <a:r>
            <a:rPr lang="it-IT" dirty="0" smtClean="0"/>
            <a:t>, </a:t>
          </a:r>
          <a:r>
            <a:rPr lang="it-IT" dirty="0" err="1" smtClean="0"/>
            <a:t>Regions</a:t>
          </a:r>
          <a:r>
            <a:rPr lang="it-IT" dirty="0" smtClean="0"/>
            <a:t>, </a:t>
          </a:r>
          <a:r>
            <a:rPr lang="it-IT" dirty="0" err="1" smtClean="0"/>
            <a:t>Provinces</a:t>
          </a:r>
          <a:r>
            <a:rPr lang="it-IT" dirty="0" smtClean="0"/>
            <a:t>, ARPA, River </a:t>
          </a:r>
          <a:r>
            <a:rPr lang="it-IT" dirty="0" err="1" smtClean="0"/>
            <a:t>Basin</a:t>
          </a:r>
          <a:r>
            <a:rPr lang="it-IT" dirty="0" smtClean="0"/>
            <a:t> </a:t>
          </a:r>
          <a:r>
            <a:rPr lang="it-IT" dirty="0" err="1" smtClean="0"/>
            <a:t>Autohorities</a:t>
          </a:r>
          <a:endParaRPr lang="it-IT" dirty="0"/>
        </a:p>
      </dgm:t>
    </dgm:pt>
    <dgm:pt modelId="{3BE0D5E8-C0B3-4ED4-B921-2D43E4C6B9DE}" type="parTrans" cxnId="{DB9D42B2-8AA1-4528-9228-41A6C309A28A}">
      <dgm:prSet/>
      <dgm:spPr/>
      <dgm:t>
        <a:bodyPr/>
        <a:lstStyle/>
        <a:p>
          <a:endParaRPr lang="it-IT"/>
        </a:p>
      </dgm:t>
    </dgm:pt>
    <dgm:pt modelId="{7E450780-8D9B-4801-9B0F-67F443CF1E3E}" type="sibTrans" cxnId="{DB9D42B2-8AA1-4528-9228-41A6C309A28A}">
      <dgm:prSet/>
      <dgm:spPr/>
      <dgm:t>
        <a:bodyPr/>
        <a:lstStyle/>
        <a:p>
          <a:endParaRPr lang="it-IT"/>
        </a:p>
      </dgm:t>
    </dgm:pt>
    <dgm:pt modelId="{4CAE7720-4AEC-4F9B-9B9E-7E8B6BA379F8}" type="pres">
      <dgm:prSet presAssocID="{48E5C3DF-E69D-4709-B9E0-2088E42D1FF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161BDAF1-2C31-4695-A615-0D26D440F2A8}" type="pres">
      <dgm:prSet presAssocID="{D967BE52-E75A-421E-998F-6ABCCE9BFCCD}" presName="parentLin" presStyleCnt="0"/>
      <dgm:spPr/>
    </dgm:pt>
    <dgm:pt modelId="{28BE88C4-F0B0-450D-AE2F-03AD9C0A2AA1}" type="pres">
      <dgm:prSet presAssocID="{D967BE52-E75A-421E-998F-6ABCCE9BFCCD}" presName="parentLeftMargin" presStyleLbl="node1" presStyleIdx="0" presStyleCnt="4"/>
      <dgm:spPr/>
      <dgm:t>
        <a:bodyPr/>
        <a:lstStyle/>
        <a:p>
          <a:endParaRPr lang="it-IT"/>
        </a:p>
      </dgm:t>
    </dgm:pt>
    <dgm:pt modelId="{12D82D09-14D5-4692-AF8C-0069C0861457}" type="pres">
      <dgm:prSet presAssocID="{D967BE52-E75A-421E-998F-6ABCCE9BFCCD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BF7E2DC-A38C-4EC2-9058-4CECB333D3ED}" type="pres">
      <dgm:prSet presAssocID="{D967BE52-E75A-421E-998F-6ABCCE9BFCCD}" presName="negativeSpace" presStyleCnt="0"/>
      <dgm:spPr/>
    </dgm:pt>
    <dgm:pt modelId="{54080DC0-6785-48E4-82C4-16E62BF8D248}" type="pres">
      <dgm:prSet presAssocID="{D967BE52-E75A-421E-998F-6ABCCE9BFCCD}" presName="childText" presStyleLbl="conFgAcc1" presStyleIdx="0" presStyleCnt="4" custLinFactNeighborX="1551" custLinFactNeighborY="12270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BE67A77-703D-49D8-9734-94AB5D3144FC}" type="pres">
      <dgm:prSet presAssocID="{D267A793-26F6-44EF-B551-4F80FBECAD51}" presName="spaceBetweenRectangles" presStyleCnt="0"/>
      <dgm:spPr/>
    </dgm:pt>
    <dgm:pt modelId="{CC28DC4B-8B80-4C83-8172-67C37CBE1EC3}" type="pres">
      <dgm:prSet presAssocID="{C5CE62CA-87EC-4290-80BE-AB22D16FBFC0}" presName="parentLin" presStyleCnt="0"/>
      <dgm:spPr/>
    </dgm:pt>
    <dgm:pt modelId="{B384CBB1-C181-4F82-B9E3-E7DDCA096027}" type="pres">
      <dgm:prSet presAssocID="{C5CE62CA-87EC-4290-80BE-AB22D16FBFC0}" presName="parentLeftMargin" presStyleLbl="node1" presStyleIdx="0" presStyleCnt="4"/>
      <dgm:spPr/>
      <dgm:t>
        <a:bodyPr/>
        <a:lstStyle/>
        <a:p>
          <a:endParaRPr lang="it-IT"/>
        </a:p>
      </dgm:t>
    </dgm:pt>
    <dgm:pt modelId="{95BFEAFF-9477-4032-907B-0CEFB22C0761}" type="pres">
      <dgm:prSet presAssocID="{C5CE62CA-87EC-4290-80BE-AB22D16FBFC0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E59F797-4920-4EA0-98EB-33E3C7323119}" type="pres">
      <dgm:prSet presAssocID="{C5CE62CA-87EC-4290-80BE-AB22D16FBFC0}" presName="negativeSpace" presStyleCnt="0"/>
      <dgm:spPr/>
    </dgm:pt>
    <dgm:pt modelId="{CB147536-CDB4-4B7D-B8DD-7719B4B21CEF}" type="pres">
      <dgm:prSet presAssocID="{C5CE62CA-87EC-4290-80BE-AB22D16FBFC0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962B888-01FB-41EA-9C16-28A429D105A0}" type="pres">
      <dgm:prSet presAssocID="{F016B473-508D-4A0E-9AB6-7A07EA241F32}" presName="spaceBetweenRectangles" presStyleCnt="0"/>
      <dgm:spPr/>
    </dgm:pt>
    <dgm:pt modelId="{5AB95B4E-6D9B-4530-82DD-BDB76DE5CE82}" type="pres">
      <dgm:prSet presAssocID="{5604C239-8409-4E88-8C76-75F280CDED4C}" presName="parentLin" presStyleCnt="0"/>
      <dgm:spPr/>
    </dgm:pt>
    <dgm:pt modelId="{A00A0C14-D3AA-4237-94AE-A2907B1D1E95}" type="pres">
      <dgm:prSet presAssocID="{5604C239-8409-4E88-8C76-75F280CDED4C}" presName="parentLeftMargin" presStyleLbl="node1" presStyleIdx="1" presStyleCnt="4"/>
      <dgm:spPr/>
      <dgm:t>
        <a:bodyPr/>
        <a:lstStyle/>
        <a:p>
          <a:endParaRPr lang="it-IT"/>
        </a:p>
      </dgm:t>
    </dgm:pt>
    <dgm:pt modelId="{29C41D7E-BD12-4D40-AAED-CD560C817966}" type="pres">
      <dgm:prSet presAssocID="{5604C239-8409-4E88-8C76-75F280CDED4C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8702B5E-DB16-41F9-B0BA-95A219E73916}" type="pres">
      <dgm:prSet presAssocID="{5604C239-8409-4E88-8C76-75F280CDED4C}" presName="negativeSpace" presStyleCnt="0"/>
      <dgm:spPr/>
    </dgm:pt>
    <dgm:pt modelId="{942E36D3-1492-49FC-89BB-B084643071A7}" type="pres">
      <dgm:prSet presAssocID="{5604C239-8409-4E88-8C76-75F280CDED4C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0863564-96AA-4FF8-A7A5-8BCC7634C670}" type="pres">
      <dgm:prSet presAssocID="{90CC08DC-5AE3-4204-8735-141FF15470DC}" presName="spaceBetweenRectangles" presStyleCnt="0"/>
      <dgm:spPr/>
    </dgm:pt>
    <dgm:pt modelId="{1E6F3984-8E17-46E2-8B92-EAF1FA9CA2B0}" type="pres">
      <dgm:prSet presAssocID="{98D848BC-FFF1-4B37-B380-14BDC90FD826}" presName="parentLin" presStyleCnt="0"/>
      <dgm:spPr/>
    </dgm:pt>
    <dgm:pt modelId="{75B2F6C6-BA7D-4F19-BF0F-FCAD608D98AC}" type="pres">
      <dgm:prSet presAssocID="{98D848BC-FFF1-4B37-B380-14BDC90FD826}" presName="parentLeftMargin" presStyleLbl="node1" presStyleIdx="2" presStyleCnt="4"/>
      <dgm:spPr/>
      <dgm:t>
        <a:bodyPr/>
        <a:lstStyle/>
        <a:p>
          <a:endParaRPr lang="it-IT"/>
        </a:p>
      </dgm:t>
    </dgm:pt>
    <dgm:pt modelId="{122875E6-5146-4857-80A1-BCF589CC5FCC}" type="pres">
      <dgm:prSet presAssocID="{98D848BC-FFF1-4B37-B380-14BDC90FD826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F78F850-DED5-4615-BA34-05398CAFA039}" type="pres">
      <dgm:prSet presAssocID="{98D848BC-FFF1-4B37-B380-14BDC90FD826}" presName="negativeSpace" presStyleCnt="0"/>
      <dgm:spPr/>
    </dgm:pt>
    <dgm:pt modelId="{26B815AD-78E6-44DD-A6FF-76CE60D4EBCC}" type="pres">
      <dgm:prSet presAssocID="{98D848BC-FFF1-4B37-B380-14BDC90FD826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0CA8EAA9-6459-41F3-B029-406A79142F7C}" srcId="{48E5C3DF-E69D-4709-B9E0-2088E42D1FF9}" destId="{5604C239-8409-4E88-8C76-75F280CDED4C}" srcOrd="2" destOrd="0" parTransId="{4C12A91C-BD51-4AB4-8AC9-C1A8A4865629}" sibTransId="{90CC08DC-5AE3-4204-8735-141FF15470DC}"/>
    <dgm:cxn modelId="{DB9D42B2-8AA1-4528-9228-41A6C309A28A}" srcId="{98D848BC-FFF1-4B37-B380-14BDC90FD826}" destId="{3D458639-6493-4584-95E3-350B98DBCDF0}" srcOrd="1" destOrd="0" parTransId="{3BE0D5E8-C0B3-4ED4-B921-2D43E4C6B9DE}" sibTransId="{7E450780-8D9B-4801-9B0F-67F443CF1E3E}"/>
    <dgm:cxn modelId="{3BD70C69-E685-4979-9E2B-B059A94CE0B0}" srcId="{98D848BC-FFF1-4B37-B380-14BDC90FD826}" destId="{07059116-D125-434D-9092-71D476E538CE}" srcOrd="0" destOrd="0" parTransId="{B0C1CBB0-CB92-4DFD-9282-F53ACBC01D38}" sibTransId="{B4CD7F0A-4267-4CF8-B3B0-42B88576BCF8}"/>
    <dgm:cxn modelId="{A3600EEF-F5B0-47D2-98A6-A9B1584511C2}" type="presOf" srcId="{D967BE52-E75A-421E-998F-6ABCCE9BFCCD}" destId="{12D82D09-14D5-4692-AF8C-0069C0861457}" srcOrd="1" destOrd="0" presId="urn:microsoft.com/office/officeart/2005/8/layout/list1"/>
    <dgm:cxn modelId="{8DE2891D-D571-4F47-9445-89696C154856}" type="presOf" srcId="{5604C239-8409-4E88-8C76-75F280CDED4C}" destId="{29C41D7E-BD12-4D40-AAED-CD560C817966}" srcOrd="1" destOrd="0" presId="urn:microsoft.com/office/officeart/2005/8/layout/list1"/>
    <dgm:cxn modelId="{A85D04B3-C84A-45F0-A30F-4DE232F40602}" type="presOf" srcId="{3D458639-6493-4584-95E3-350B98DBCDF0}" destId="{26B815AD-78E6-44DD-A6FF-76CE60D4EBCC}" srcOrd="0" destOrd="1" presId="urn:microsoft.com/office/officeart/2005/8/layout/list1"/>
    <dgm:cxn modelId="{A9770D0E-2042-4F39-8A9D-FF862B4FA398}" type="presOf" srcId="{44C2E83A-B2FD-47F3-AD6D-FA2C03C9A10F}" destId="{942E36D3-1492-49FC-89BB-B084643071A7}" srcOrd="0" destOrd="0" presId="urn:microsoft.com/office/officeart/2005/8/layout/list1"/>
    <dgm:cxn modelId="{C4EBCEA8-1A17-475D-B0AD-69B56AF6EF6E}" type="presOf" srcId="{150AB1B7-3614-4E95-B661-C8BB14FD61E4}" destId="{54080DC0-6785-48E4-82C4-16E62BF8D248}" srcOrd="0" destOrd="0" presId="urn:microsoft.com/office/officeart/2005/8/layout/list1"/>
    <dgm:cxn modelId="{EB2D0FA3-EB2C-4915-9C74-B598C035362C}" type="presOf" srcId="{C5CE62CA-87EC-4290-80BE-AB22D16FBFC0}" destId="{95BFEAFF-9477-4032-907B-0CEFB22C0761}" srcOrd="1" destOrd="0" presId="urn:microsoft.com/office/officeart/2005/8/layout/list1"/>
    <dgm:cxn modelId="{14AC127E-87D1-4A52-96E7-F1A6F89336F0}" srcId="{D967BE52-E75A-421E-998F-6ABCCE9BFCCD}" destId="{150AB1B7-3614-4E95-B661-C8BB14FD61E4}" srcOrd="0" destOrd="0" parTransId="{66021D63-4AD8-4A91-9A56-44AD7A0D28BF}" sibTransId="{4487651F-DA3F-416C-82EF-6BDD6CF21744}"/>
    <dgm:cxn modelId="{545338E6-EA71-4DA0-AD08-1FE40C1BD77A}" type="presOf" srcId="{C5CE62CA-87EC-4290-80BE-AB22D16FBFC0}" destId="{B384CBB1-C181-4F82-B9E3-E7DDCA096027}" srcOrd="0" destOrd="0" presId="urn:microsoft.com/office/officeart/2005/8/layout/list1"/>
    <dgm:cxn modelId="{DA4758D1-332B-4593-8D5E-B2EF42DA4EA8}" type="presOf" srcId="{48E5C3DF-E69D-4709-B9E0-2088E42D1FF9}" destId="{4CAE7720-4AEC-4F9B-9B9E-7E8B6BA379F8}" srcOrd="0" destOrd="0" presId="urn:microsoft.com/office/officeart/2005/8/layout/list1"/>
    <dgm:cxn modelId="{B89C0B7F-0BD8-4644-BA7F-817E6A959F54}" srcId="{48E5C3DF-E69D-4709-B9E0-2088E42D1FF9}" destId="{C5CE62CA-87EC-4290-80BE-AB22D16FBFC0}" srcOrd="1" destOrd="0" parTransId="{A9640323-2A7A-4EDD-A395-240AC0F47852}" sibTransId="{F016B473-508D-4A0E-9AB6-7A07EA241F32}"/>
    <dgm:cxn modelId="{28DE2C75-CE72-4C42-9AB2-A969FB3FA761}" srcId="{48E5C3DF-E69D-4709-B9E0-2088E42D1FF9}" destId="{D967BE52-E75A-421E-998F-6ABCCE9BFCCD}" srcOrd="0" destOrd="0" parTransId="{0065729B-BB59-4450-BEBE-5A84941D9D0B}" sibTransId="{D267A793-26F6-44EF-B551-4F80FBECAD51}"/>
    <dgm:cxn modelId="{F60112F6-F3CC-418D-93F5-57779775EC73}" type="presOf" srcId="{5604C239-8409-4E88-8C76-75F280CDED4C}" destId="{A00A0C14-D3AA-4237-94AE-A2907B1D1E95}" srcOrd="0" destOrd="0" presId="urn:microsoft.com/office/officeart/2005/8/layout/list1"/>
    <dgm:cxn modelId="{A982AA3E-2FFC-4635-9FCA-0127060514CB}" srcId="{5604C239-8409-4E88-8C76-75F280CDED4C}" destId="{44C2E83A-B2FD-47F3-AD6D-FA2C03C9A10F}" srcOrd="0" destOrd="0" parTransId="{B2F58321-D501-47EC-A608-202D8175F159}" sibTransId="{1F8581A5-B9B1-4FCD-8CDD-A0CB7785B43B}"/>
    <dgm:cxn modelId="{C591790B-18E6-4015-BF93-C2227E594678}" type="presOf" srcId="{D967BE52-E75A-421E-998F-6ABCCE9BFCCD}" destId="{28BE88C4-F0B0-450D-AE2F-03AD9C0A2AA1}" srcOrd="0" destOrd="0" presId="urn:microsoft.com/office/officeart/2005/8/layout/list1"/>
    <dgm:cxn modelId="{6941F87E-CC39-43AF-8A45-3C3124A56733}" type="presOf" srcId="{843E74B2-1E7F-45AB-86BD-F5D43CFEB4C2}" destId="{54080DC0-6785-48E4-82C4-16E62BF8D248}" srcOrd="0" destOrd="1" presId="urn:microsoft.com/office/officeart/2005/8/layout/list1"/>
    <dgm:cxn modelId="{59735E9D-ACEC-410F-B715-2D3840B3D24F}" type="presOf" srcId="{07059116-D125-434D-9092-71D476E538CE}" destId="{26B815AD-78E6-44DD-A6FF-76CE60D4EBCC}" srcOrd="0" destOrd="0" presId="urn:microsoft.com/office/officeart/2005/8/layout/list1"/>
    <dgm:cxn modelId="{B6AB4436-5117-4DA3-B4D3-40C0D96576A4}" type="presOf" srcId="{98D848BC-FFF1-4B37-B380-14BDC90FD826}" destId="{122875E6-5146-4857-80A1-BCF589CC5FCC}" srcOrd="1" destOrd="0" presId="urn:microsoft.com/office/officeart/2005/8/layout/list1"/>
    <dgm:cxn modelId="{D6D98637-0A0A-4562-A6D9-401DF1A54B6F}" type="presOf" srcId="{9A20DB66-7B0A-42E3-8F67-DA7E791150B7}" destId="{CB147536-CDB4-4B7D-B8DD-7719B4B21CEF}" srcOrd="0" destOrd="0" presId="urn:microsoft.com/office/officeart/2005/8/layout/list1"/>
    <dgm:cxn modelId="{FF766376-80C9-472C-8BF1-938600740B75}" srcId="{48E5C3DF-E69D-4709-B9E0-2088E42D1FF9}" destId="{98D848BC-FFF1-4B37-B380-14BDC90FD826}" srcOrd="3" destOrd="0" parTransId="{581C559D-0EF8-48E8-BCE2-DB5C597EAAA5}" sibTransId="{363D9165-0BCF-48BF-AAFF-5635CBB448D9}"/>
    <dgm:cxn modelId="{24B4416D-867B-4C7A-88F0-0871A4878676}" srcId="{D967BE52-E75A-421E-998F-6ABCCE9BFCCD}" destId="{843E74B2-1E7F-45AB-86BD-F5D43CFEB4C2}" srcOrd="1" destOrd="0" parTransId="{67FE359C-E204-419B-954B-97B27A569C39}" sibTransId="{C3A8BA32-8C2C-4B7B-BA1F-4753B28D715B}"/>
    <dgm:cxn modelId="{97DA4CA5-FB36-4FDE-A1F4-651D61785522}" srcId="{C5CE62CA-87EC-4290-80BE-AB22D16FBFC0}" destId="{9A20DB66-7B0A-42E3-8F67-DA7E791150B7}" srcOrd="0" destOrd="0" parTransId="{00C4F107-BA82-4D4E-9CBB-2767E7B76CE4}" sibTransId="{7E5C914A-5B11-4D2C-8D89-40BC80E2BD54}"/>
    <dgm:cxn modelId="{50AE187C-03EC-449F-8093-2CB582B8281C}" type="presOf" srcId="{98D848BC-FFF1-4B37-B380-14BDC90FD826}" destId="{75B2F6C6-BA7D-4F19-BF0F-FCAD608D98AC}" srcOrd="0" destOrd="0" presId="urn:microsoft.com/office/officeart/2005/8/layout/list1"/>
    <dgm:cxn modelId="{AE262110-16AC-402B-900C-A03A1F08BC5C}" type="presParOf" srcId="{4CAE7720-4AEC-4F9B-9B9E-7E8B6BA379F8}" destId="{161BDAF1-2C31-4695-A615-0D26D440F2A8}" srcOrd="0" destOrd="0" presId="urn:microsoft.com/office/officeart/2005/8/layout/list1"/>
    <dgm:cxn modelId="{0615A6B7-2111-40EF-9258-69E6D5C5FCB9}" type="presParOf" srcId="{161BDAF1-2C31-4695-A615-0D26D440F2A8}" destId="{28BE88C4-F0B0-450D-AE2F-03AD9C0A2AA1}" srcOrd="0" destOrd="0" presId="urn:microsoft.com/office/officeart/2005/8/layout/list1"/>
    <dgm:cxn modelId="{0B48E431-4215-4388-BBB4-ED18621C0AC8}" type="presParOf" srcId="{161BDAF1-2C31-4695-A615-0D26D440F2A8}" destId="{12D82D09-14D5-4692-AF8C-0069C0861457}" srcOrd="1" destOrd="0" presId="urn:microsoft.com/office/officeart/2005/8/layout/list1"/>
    <dgm:cxn modelId="{E471FFB7-7DD6-44A2-8002-C38CCAC89775}" type="presParOf" srcId="{4CAE7720-4AEC-4F9B-9B9E-7E8B6BA379F8}" destId="{1BF7E2DC-A38C-4EC2-9058-4CECB333D3ED}" srcOrd="1" destOrd="0" presId="urn:microsoft.com/office/officeart/2005/8/layout/list1"/>
    <dgm:cxn modelId="{EA9F792A-8C9C-4A3C-A759-28BE4D2D92FE}" type="presParOf" srcId="{4CAE7720-4AEC-4F9B-9B9E-7E8B6BA379F8}" destId="{54080DC0-6785-48E4-82C4-16E62BF8D248}" srcOrd="2" destOrd="0" presId="urn:microsoft.com/office/officeart/2005/8/layout/list1"/>
    <dgm:cxn modelId="{B3E76A27-AA22-476F-A977-4E09DED38C9E}" type="presParOf" srcId="{4CAE7720-4AEC-4F9B-9B9E-7E8B6BA379F8}" destId="{FBE67A77-703D-49D8-9734-94AB5D3144FC}" srcOrd="3" destOrd="0" presId="urn:microsoft.com/office/officeart/2005/8/layout/list1"/>
    <dgm:cxn modelId="{B55C3D23-D57D-45CD-8367-DFD1E74FD26C}" type="presParOf" srcId="{4CAE7720-4AEC-4F9B-9B9E-7E8B6BA379F8}" destId="{CC28DC4B-8B80-4C83-8172-67C37CBE1EC3}" srcOrd="4" destOrd="0" presId="urn:microsoft.com/office/officeart/2005/8/layout/list1"/>
    <dgm:cxn modelId="{F5CFF4C1-2869-405C-A159-7260FB651C8F}" type="presParOf" srcId="{CC28DC4B-8B80-4C83-8172-67C37CBE1EC3}" destId="{B384CBB1-C181-4F82-B9E3-E7DDCA096027}" srcOrd="0" destOrd="0" presId="urn:microsoft.com/office/officeart/2005/8/layout/list1"/>
    <dgm:cxn modelId="{BDC25B4F-33F4-45BE-A8C0-8BD9183DA31F}" type="presParOf" srcId="{CC28DC4B-8B80-4C83-8172-67C37CBE1EC3}" destId="{95BFEAFF-9477-4032-907B-0CEFB22C0761}" srcOrd="1" destOrd="0" presId="urn:microsoft.com/office/officeart/2005/8/layout/list1"/>
    <dgm:cxn modelId="{D2F1B0AB-1763-4754-B8E2-AEB0113A0C3B}" type="presParOf" srcId="{4CAE7720-4AEC-4F9B-9B9E-7E8B6BA379F8}" destId="{7E59F797-4920-4EA0-98EB-33E3C7323119}" srcOrd="5" destOrd="0" presId="urn:microsoft.com/office/officeart/2005/8/layout/list1"/>
    <dgm:cxn modelId="{E87D8D70-6830-403E-BE3F-4894559BF376}" type="presParOf" srcId="{4CAE7720-4AEC-4F9B-9B9E-7E8B6BA379F8}" destId="{CB147536-CDB4-4B7D-B8DD-7719B4B21CEF}" srcOrd="6" destOrd="0" presId="urn:microsoft.com/office/officeart/2005/8/layout/list1"/>
    <dgm:cxn modelId="{5ADA571E-DCAB-4E3F-9AB0-7567B348FCF2}" type="presParOf" srcId="{4CAE7720-4AEC-4F9B-9B9E-7E8B6BA379F8}" destId="{0962B888-01FB-41EA-9C16-28A429D105A0}" srcOrd="7" destOrd="0" presId="urn:microsoft.com/office/officeart/2005/8/layout/list1"/>
    <dgm:cxn modelId="{DE0C130E-663A-4DEA-A532-FB9269998583}" type="presParOf" srcId="{4CAE7720-4AEC-4F9B-9B9E-7E8B6BA379F8}" destId="{5AB95B4E-6D9B-4530-82DD-BDB76DE5CE82}" srcOrd="8" destOrd="0" presId="urn:microsoft.com/office/officeart/2005/8/layout/list1"/>
    <dgm:cxn modelId="{83E49B00-72B0-40DF-903C-64DDAD4B40C0}" type="presParOf" srcId="{5AB95B4E-6D9B-4530-82DD-BDB76DE5CE82}" destId="{A00A0C14-D3AA-4237-94AE-A2907B1D1E95}" srcOrd="0" destOrd="0" presId="urn:microsoft.com/office/officeart/2005/8/layout/list1"/>
    <dgm:cxn modelId="{DF5999A7-9BB8-40D4-8FF5-2323772BA183}" type="presParOf" srcId="{5AB95B4E-6D9B-4530-82DD-BDB76DE5CE82}" destId="{29C41D7E-BD12-4D40-AAED-CD560C817966}" srcOrd="1" destOrd="0" presId="urn:microsoft.com/office/officeart/2005/8/layout/list1"/>
    <dgm:cxn modelId="{ACB8D835-3DB9-41CC-9190-DCCF19E37702}" type="presParOf" srcId="{4CAE7720-4AEC-4F9B-9B9E-7E8B6BA379F8}" destId="{A8702B5E-DB16-41F9-B0BA-95A219E73916}" srcOrd="9" destOrd="0" presId="urn:microsoft.com/office/officeart/2005/8/layout/list1"/>
    <dgm:cxn modelId="{A5B565AF-87D4-4B05-B3FB-549A73A4F63D}" type="presParOf" srcId="{4CAE7720-4AEC-4F9B-9B9E-7E8B6BA379F8}" destId="{942E36D3-1492-49FC-89BB-B084643071A7}" srcOrd="10" destOrd="0" presId="urn:microsoft.com/office/officeart/2005/8/layout/list1"/>
    <dgm:cxn modelId="{A66297ED-8A97-4A46-8E97-0E1511987990}" type="presParOf" srcId="{4CAE7720-4AEC-4F9B-9B9E-7E8B6BA379F8}" destId="{90863564-96AA-4FF8-A7A5-8BCC7634C670}" srcOrd="11" destOrd="0" presId="urn:microsoft.com/office/officeart/2005/8/layout/list1"/>
    <dgm:cxn modelId="{470935C4-18FE-4915-9D21-6768582D4BFB}" type="presParOf" srcId="{4CAE7720-4AEC-4F9B-9B9E-7E8B6BA379F8}" destId="{1E6F3984-8E17-46E2-8B92-EAF1FA9CA2B0}" srcOrd="12" destOrd="0" presId="urn:microsoft.com/office/officeart/2005/8/layout/list1"/>
    <dgm:cxn modelId="{E3006547-A093-467A-9963-C7A26C5AB196}" type="presParOf" srcId="{1E6F3984-8E17-46E2-8B92-EAF1FA9CA2B0}" destId="{75B2F6C6-BA7D-4F19-BF0F-FCAD608D98AC}" srcOrd="0" destOrd="0" presId="urn:microsoft.com/office/officeart/2005/8/layout/list1"/>
    <dgm:cxn modelId="{6B372EB3-CC13-490E-B310-B82762976CF9}" type="presParOf" srcId="{1E6F3984-8E17-46E2-8B92-EAF1FA9CA2B0}" destId="{122875E6-5146-4857-80A1-BCF589CC5FCC}" srcOrd="1" destOrd="0" presId="urn:microsoft.com/office/officeart/2005/8/layout/list1"/>
    <dgm:cxn modelId="{770B3D79-BD70-463A-8F47-40A1E753D4F6}" type="presParOf" srcId="{4CAE7720-4AEC-4F9B-9B9E-7E8B6BA379F8}" destId="{AF78F850-DED5-4615-BA34-05398CAFA039}" srcOrd="13" destOrd="0" presId="urn:microsoft.com/office/officeart/2005/8/layout/list1"/>
    <dgm:cxn modelId="{0FDAAD36-DA0C-4A99-AB44-67386F3F4377}" type="presParOf" srcId="{4CAE7720-4AEC-4F9B-9B9E-7E8B6BA379F8}" destId="{26B815AD-78E6-44DD-A6FF-76CE60D4EBCC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8E5C3DF-E69D-4709-B9E0-2088E42D1FF9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it-IT"/>
        </a:p>
      </dgm:t>
    </dgm:pt>
    <dgm:pt modelId="{D967BE52-E75A-421E-998F-6ABCCE9BFCCD}">
      <dgm:prSet phldrT="[Testo]"/>
      <dgm:spPr/>
      <dgm:t>
        <a:bodyPr/>
        <a:lstStyle/>
        <a:p>
          <a:r>
            <a:rPr lang="it-IT" b="1" dirty="0" err="1" smtClean="0">
              <a:solidFill>
                <a:schemeClr val="bg1"/>
              </a:solidFill>
            </a:rPr>
            <a:t>Period</a:t>
          </a:r>
          <a:r>
            <a:rPr lang="it-IT" b="1" dirty="0" smtClean="0">
              <a:solidFill>
                <a:schemeClr val="bg1"/>
              </a:solidFill>
            </a:rPr>
            <a:t> </a:t>
          </a:r>
          <a:r>
            <a:rPr lang="it-IT" b="1" dirty="0" err="1" smtClean="0">
              <a:solidFill>
                <a:schemeClr val="bg1"/>
              </a:solidFill>
            </a:rPr>
            <a:t>observed</a:t>
          </a:r>
          <a:endParaRPr lang="it-IT" dirty="0">
            <a:solidFill>
              <a:schemeClr val="bg1"/>
            </a:solidFill>
          </a:endParaRPr>
        </a:p>
      </dgm:t>
    </dgm:pt>
    <dgm:pt modelId="{0065729B-BB59-4450-BEBE-5A84941D9D0B}" type="parTrans" cxnId="{28DE2C75-CE72-4C42-9AB2-A969FB3FA761}">
      <dgm:prSet/>
      <dgm:spPr/>
      <dgm:t>
        <a:bodyPr/>
        <a:lstStyle/>
        <a:p>
          <a:endParaRPr lang="it-IT"/>
        </a:p>
      </dgm:t>
    </dgm:pt>
    <dgm:pt modelId="{D267A793-26F6-44EF-B551-4F80FBECAD51}" type="sibTrans" cxnId="{28DE2C75-CE72-4C42-9AB2-A969FB3FA761}">
      <dgm:prSet/>
      <dgm:spPr/>
      <dgm:t>
        <a:bodyPr/>
        <a:lstStyle/>
        <a:p>
          <a:endParaRPr lang="it-IT"/>
        </a:p>
      </dgm:t>
    </dgm:pt>
    <dgm:pt modelId="{C5CE62CA-87EC-4290-80BE-AB22D16FBFC0}">
      <dgm:prSet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it-IT" b="1" i="1" dirty="0" err="1" smtClean="0">
              <a:solidFill>
                <a:schemeClr val="bg1"/>
              </a:solidFill>
            </a:rPr>
            <a:t>Results</a:t>
          </a:r>
          <a:endParaRPr lang="it-IT" b="1" dirty="0">
            <a:solidFill>
              <a:schemeClr val="bg1"/>
            </a:solidFill>
          </a:endParaRPr>
        </a:p>
      </dgm:t>
    </dgm:pt>
    <dgm:pt modelId="{A9640323-2A7A-4EDD-A395-240AC0F47852}" type="parTrans" cxnId="{B89C0B7F-0BD8-4644-BA7F-817E6A959F54}">
      <dgm:prSet/>
      <dgm:spPr/>
      <dgm:t>
        <a:bodyPr/>
        <a:lstStyle/>
        <a:p>
          <a:endParaRPr lang="it-IT"/>
        </a:p>
      </dgm:t>
    </dgm:pt>
    <dgm:pt modelId="{F016B473-508D-4A0E-9AB6-7A07EA241F32}" type="sibTrans" cxnId="{B89C0B7F-0BD8-4644-BA7F-817E6A959F54}">
      <dgm:prSet/>
      <dgm:spPr/>
      <dgm:t>
        <a:bodyPr/>
        <a:lstStyle/>
        <a:p>
          <a:endParaRPr lang="it-IT"/>
        </a:p>
      </dgm:t>
    </dgm:pt>
    <dgm:pt modelId="{150AB1B7-3614-4E95-B661-C8BB14FD61E4}">
      <dgm:prSet/>
      <dgm:spPr/>
      <dgm:t>
        <a:bodyPr/>
        <a:lstStyle/>
        <a:p>
          <a:pPr algn="just">
            <a:spcAft>
              <a:spcPts val="600"/>
            </a:spcAft>
          </a:pPr>
          <a:r>
            <a:rPr lang="it-IT" dirty="0" smtClean="0"/>
            <a:t>time </a:t>
          </a:r>
          <a:r>
            <a:rPr lang="it-IT" dirty="0" err="1" smtClean="0"/>
            <a:t>series</a:t>
          </a:r>
          <a:r>
            <a:rPr lang="it-IT" dirty="0" smtClean="0"/>
            <a:t> 1971- 2016</a:t>
          </a:r>
          <a:endParaRPr lang="it-IT" dirty="0"/>
        </a:p>
      </dgm:t>
    </dgm:pt>
    <dgm:pt modelId="{66021D63-4AD8-4A91-9A56-44AD7A0D28BF}" type="parTrans" cxnId="{14AC127E-87D1-4A52-96E7-F1A6F89336F0}">
      <dgm:prSet/>
      <dgm:spPr/>
      <dgm:t>
        <a:bodyPr/>
        <a:lstStyle/>
        <a:p>
          <a:endParaRPr lang="it-IT"/>
        </a:p>
      </dgm:t>
    </dgm:pt>
    <dgm:pt modelId="{4487651F-DA3F-416C-82EF-6BDD6CF21744}" type="sibTrans" cxnId="{14AC127E-87D1-4A52-96E7-F1A6F89336F0}">
      <dgm:prSet/>
      <dgm:spPr/>
      <dgm:t>
        <a:bodyPr/>
        <a:lstStyle/>
        <a:p>
          <a:endParaRPr lang="it-IT"/>
        </a:p>
      </dgm:t>
    </dgm:pt>
    <dgm:pt modelId="{9A20DB66-7B0A-42E3-8F67-DA7E791150B7}">
      <dgm:prSet/>
      <dgm:spPr>
        <a:ln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pPr algn="just">
            <a:spcAft>
              <a:spcPts val="600"/>
            </a:spcAft>
          </a:pPr>
          <a:r>
            <a:rPr lang="en-US" dirty="0" smtClean="0"/>
            <a:t>temperature and precipitation mean by year </a:t>
          </a:r>
          <a:endParaRPr lang="it-IT" dirty="0"/>
        </a:p>
      </dgm:t>
    </dgm:pt>
    <dgm:pt modelId="{00C4F107-BA82-4D4E-9CBB-2767E7B76CE4}" type="parTrans" cxnId="{97DA4CA5-FB36-4FDE-A1F4-651D61785522}">
      <dgm:prSet/>
      <dgm:spPr/>
      <dgm:t>
        <a:bodyPr/>
        <a:lstStyle/>
        <a:p>
          <a:endParaRPr lang="it-IT"/>
        </a:p>
      </dgm:t>
    </dgm:pt>
    <dgm:pt modelId="{7E5C914A-5B11-4D2C-8D89-40BC80E2BD54}" type="sibTrans" cxnId="{97DA4CA5-FB36-4FDE-A1F4-651D61785522}">
      <dgm:prSet/>
      <dgm:spPr/>
      <dgm:t>
        <a:bodyPr/>
        <a:lstStyle/>
        <a:p>
          <a:endParaRPr lang="it-IT"/>
        </a:p>
      </dgm:t>
    </dgm:pt>
    <dgm:pt modelId="{44C2E83A-B2FD-47F3-AD6D-FA2C03C9A10F}">
      <dgm:prSet/>
      <dgm:spPr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r>
            <a:rPr lang="it-IT" b="0" u="sng" dirty="0" err="1" smtClean="0">
              <a:hlinkClick xmlns:r="http://schemas.openxmlformats.org/officeDocument/2006/relationships" r:id="rId1"/>
            </a:rPr>
            <a:t>meteoclimatic</a:t>
          </a:r>
          <a:r>
            <a:rPr lang="it-IT" b="0" u="sng" dirty="0" smtClean="0">
              <a:hlinkClick xmlns:r="http://schemas.openxmlformats.org/officeDocument/2006/relationships" r:id="rId1"/>
            </a:rPr>
            <a:t> </a:t>
          </a:r>
          <a:r>
            <a:rPr lang="it-IT" b="0" u="sng" dirty="0" err="1" smtClean="0">
              <a:hlinkClick xmlns:r="http://schemas.openxmlformats.org/officeDocument/2006/relationships" r:id="rId1"/>
            </a:rPr>
            <a:t>survey</a:t>
          </a:r>
          <a:r>
            <a:rPr lang="it-IT" b="0" u="sng" dirty="0" smtClean="0">
              <a:hlinkClick xmlns:r="http://schemas.openxmlformats.org/officeDocument/2006/relationships" r:id="rId1"/>
            </a:rPr>
            <a:t> information    </a:t>
          </a:r>
          <a:r>
            <a:rPr lang="it-IT" dirty="0" smtClean="0">
              <a:hlinkClick xmlns:r="http://schemas.openxmlformats.org/officeDocument/2006/relationships" r:id="rId1"/>
            </a:rPr>
            <a:t>https://www.istat.it/it/archivio/202875</a:t>
          </a:r>
          <a:endParaRPr lang="it-IT" dirty="0"/>
        </a:p>
      </dgm:t>
    </dgm:pt>
    <dgm:pt modelId="{B2F58321-D501-47EC-A608-202D8175F159}" type="parTrans" cxnId="{A982AA3E-2FFC-4635-9FCA-0127060514CB}">
      <dgm:prSet/>
      <dgm:spPr/>
      <dgm:t>
        <a:bodyPr/>
        <a:lstStyle/>
        <a:p>
          <a:endParaRPr lang="it-IT"/>
        </a:p>
      </dgm:t>
    </dgm:pt>
    <dgm:pt modelId="{1F8581A5-B9B1-4FCD-8CDD-A0CB7785B43B}" type="sibTrans" cxnId="{A982AA3E-2FFC-4635-9FCA-0127060514CB}">
      <dgm:prSet/>
      <dgm:spPr/>
      <dgm:t>
        <a:bodyPr/>
        <a:lstStyle/>
        <a:p>
          <a:endParaRPr lang="it-IT"/>
        </a:p>
      </dgm:t>
    </dgm:pt>
    <dgm:pt modelId="{34822C8B-DCDD-4720-B261-63A095C43082}">
      <dgm:prSet/>
      <dgm:spPr/>
      <dgm:t>
        <a:bodyPr/>
        <a:lstStyle/>
        <a:p>
          <a:pPr algn="just"/>
          <a:r>
            <a:rPr lang="it-IT" dirty="0" err="1" smtClean="0"/>
            <a:t>Climatic</a:t>
          </a:r>
          <a:r>
            <a:rPr lang="it-IT" dirty="0" smtClean="0"/>
            <a:t> </a:t>
          </a:r>
          <a:r>
            <a:rPr lang="it-IT" dirty="0" err="1" smtClean="0"/>
            <a:t>Normal</a:t>
          </a:r>
          <a:r>
            <a:rPr lang="it-IT" dirty="0" smtClean="0"/>
            <a:t> (CLINO) 1971-2000 </a:t>
          </a:r>
          <a:r>
            <a:rPr lang="it-IT" dirty="0" err="1" smtClean="0"/>
            <a:t>as</a:t>
          </a:r>
          <a:r>
            <a:rPr lang="it-IT" dirty="0" smtClean="0"/>
            <a:t> </a:t>
          </a:r>
          <a:r>
            <a:rPr lang="it-IT" dirty="0" err="1" smtClean="0"/>
            <a:t>climatic</a:t>
          </a:r>
          <a:r>
            <a:rPr lang="it-IT" dirty="0" smtClean="0"/>
            <a:t> base  </a:t>
          </a:r>
          <a:endParaRPr lang="it-IT" dirty="0"/>
        </a:p>
      </dgm:t>
    </dgm:pt>
    <dgm:pt modelId="{B61731F7-6191-47E5-ADAC-1EB1FBE23EE8}" type="parTrans" cxnId="{C939A522-D645-4CF4-9AF6-ADCB65277ADE}">
      <dgm:prSet/>
      <dgm:spPr/>
      <dgm:t>
        <a:bodyPr/>
        <a:lstStyle/>
        <a:p>
          <a:endParaRPr lang="it-IT"/>
        </a:p>
      </dgm:t>
    </dgm:pt>
    <dgm:pt modelId="{18D305AC-314C-4AB0-B3EC-A844A04883E8}" type="sibTrans" cxnId="{C939A522-D645-4CF4-9AF6-ADCB65277ADE}">
      <dgm:prSet/>
      <dgm:spPr/>
      <dgm:t>
        <a:bodyPr/>
        <a:lstStyle/>
        <a:p>
          <a:endParaRPr lang="it-IT"/>
        </a:p>
      </dgm:t>
    </dgm:pt>
    <dgm:pt modelId="{9B9B9B60-87AB-4919-99D3-706240C5D3F5}">
      <dgm:prSet/>
      <dgm:spPr/>
      <dgm:t>
        <a:bodyPr/>
        <a:lstStyle/>
        <a:p>
          <a:pPr algn="just"/>
          <a:r>
            <a:rPr lang="it-IT" dirty="0" smtClean="0"/>
            <a:t>2002-2016 with </a:t>
          </a:r>
          <a:r>
            <a:rPr lang="it-IT" dirty="0" err="1" smtClean="0"/>
            <a:t>respect</a:t>
          </a:r>
          <a:r>
            <a:rPr lang="it-IT" dirty="0" smtClean="0"/>
            <a:t> to CLINO </a:t>
          </a:r>
          <a:r>
            <a:rPr lang="it-IT" dirty="0" err="1" smtClean="0"/>
            <a:t>value</a:t>
          </a:r>
          <a:r>
            <a:rPr lang="it-IT" dirty="0" smtClean="0"/>
            <a:t>, to </a:t>
          </a:r>
          <a:r>
            <a:rPr lang="it-IT" dirty="0" err="1" smtClean="0"/>
            <a:t>analyse</a:t>
          </a:r>
          <a:r>
            <a:rPr lang="it-IT" dirty="0" smtClean="0"/>
            <a:t> </a:t>
          </a:r>
          <a:r>
            <a:rPr lang="it-IT" dirty="0" err="1" smtClean="0"/>
            <a:t>climatic</a:t>
          </a:r>
          <a:r>
            <a:rPr lang="it-IT" dirty="0" smtClean="0"/>
            <a:t> </a:t>
          </a:r>
          <a:r>
            <a:rPr lang="it-IT" dirty="0" err="1" smtClean="0"/>
            <a:t>variability</a:t>
          </a:r>
          <a:endParaRPr lang="it-IT" dirty="0"/>
        </a:p>
      </dgm:t>
    </dgm:pt>
    <dgm:pt modelId="{B410E81A-96A7-46A9-B949-1D0DB1A384A2}" type="parTrans" cxnId="{62B8E448-B55F-4DFF-A294-BA8527668923}">
      <dgm:prSet/>
      <dgm:spPr/>
      <dgm:t>
        <a:bodyPr/>
        <a:lstStyle/>
        <a:p>
          <a:endParaRPr lang="it-IT"/>
        </a:p>
      </dgm:t>
    </dgm:pt>
    <dgm:pt modelId="{F1F2BB8A-F4F9-4D9D-8C5B-47F21C2BD713}" type="sibTrans" cxnId="{62B8E448-B55F-4DFF-A294-BA8527668923}">
      <dgm:prSet/>
      <dgm:spPr/>
      <dgm:t>
        <a:bodyPr/>
        <a:lstStyle/>
        <a:p>
          <a:endParaRPr lang="it-IT"/>
        </a:p>
      </dgm:t>
    </dgm:pt>
    <dgm:pt modelId="{708C67A4-EB1B-4FC2-8DB2-F0A1DDCE478E}">
      <dgm:prSet/>
      <dgm:spPr>
        <a:ln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pPr algn="just"/>
          <a:r>
            <a:rPr lang="it-IT" dirty="0" err="1" smtClean="0"/>
            <a:t>assessment</a:t>
          </a:r>
          <a:r>
            <a:rPr lang="it-IT" dirty="0" smtClean="0"/>
            <a:t> of </a:t>
          </a:r>
          <a:r>
            <a:rPr lang="it-IT" dirty="0" err="1" smtClean="0"/>
            <a:t>climatic</a:t>
          </a:r>
          <a:r>
            <a:rPr lang="it-IT" dirty="0" smtClean="0"/>
            <a:t> </a:t>
          </a:r>
          <a:r>
            <a:rPr lang="it-IT" dirty="0" err="1" smtClean="0"/>
            <a:t>variability</a:t>
          </a:r>
          <a:r>
            <a:rPr lang="it-IT" dirty="0" smtClean="0"/>
            <a:t> and </a:t>
          </a:r>
          <a:r>
            <a:rPr lang="it-IT" dirty="0" err="1" smtClean="0"/>
            <a:t>persistence</a:t>
          </a:r>
          <a:r>
            <a:rPr lang="it-IT" dirty="0" smtClean="0"/>
            <a:t> of </a:t>
          </a:r>
          <a:r>
            <a:rPr lang="it-IT" dirty="0" err="1" smtClean="0"/>
            <a:t>phenomena</a:t>
          </a:r>
          <a:r>
            <a:rPr lang="it-IT" dirty="0" smtClean="0"/>
            <a:t> (by </a:t>
          </a:r>
          <a:r>
            <a:rPr lang="it-IT" dirty="0" err="1" smtClean="0"/>
            <a:t>each</a:t>
          </a:r>
          <a:r>
            <a:rPr lang="it-IT" dirty="0" smtClean="0"/>
            <a:t> </a:t>
          </a:r>
          <a:r>
            <a:rPr lang="it-IT" dirty="0" err="1" smtClean="0"/>
            <a:t>gauging</a:t>
          </a:r>
          <a:r>
            <a:rPr lang="it-IT" dirty="0" smtClean="0"/>
            <a:t> station) with </a:t>
          </a:r>
          <a:r>
            <a:rPr lang="it-IT" dirty="0" err="1" smtClean="0"/>
            <a:t>reference</a:t>
          </a:r>
          <a:r>
            <a:rPr lang="it-IT" dirty="0" smtClean="0"/>
            <a:t> to the CLINO </a:t>
          </a:r>
          <a:r>
            <a:rPr lang="it-IT" dirty="0" err="1" smtClean="0"/>
            <a:t>value</a:t>
          </a:r>
          <a:endParaRPr lang="it-IT" dirty="0" smtClean="0"/>
        </a:p>
      </dgm:t>
    </dgm:pt>
    <dgm:pt modelId="{82C42EAD-AD75-4185-9D49-40A332DD2FE1}" type="parTrans" cxnId="{13867640-756C-4F6A-8040-C3816B6EFF8C}">
      <dgm:prSet/>
      <dgm:spPr/>
      <dgm:t>
        <a:bodyPr/>
        <a:lstStyle/>
        <a:p>
          <a:endParaRPr lang="it-IT"/>
        </a:p>
      </dgm:t>
    </dgm:pt>
    <dgm:pt modelId="{863998B4-343F-44F3-96DA-8496FB0408E3}" type="sibTrans" cxnId="{13867640-756C-4F6A-8040-C3816B6EFF8C}">
      <dgm:prSet/>
      <dgm:spPr/>
      <dgm:t>
        <a:bodyPr/>
        <a:lstStyle/>
        <a:p>
          <a:endParaRPr lang="it-IT"/>
        </a:p>
      </dgm:t>
    </dgm:pt>
    <dgm:pt modelId="{5604C239-8409-4E88-8C76-75F280CDED4C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it-IT" b="1" i="1" dirty="0" smtClean="0">
              <a:solidFill>
                <a:schemeClr val="bg1"/>
              </a:solidFill>
            </a:rPr>
            <a:t>Istat </a:t>
          </a:r>
          <a:r>
            <a:rPr lang="it-IT" b="1" i="1" dirty="0" err="1" smtClean="0">
              <a:solidFill>
                <a:schemeClr val="bg1"/>
              </a:solidFill>
            </a:rPr>
            <a:t>official</a:t>
          </a:r>
          <a:r>
            <a:rPr lang="it-IT" b="1" i="1" dirty="0" smtClean="0">
              <a:solidFill>
                <a:schemeClr val="bg1"/>
              </a:solidFill>
            </a:rPr>
            <a:t> </a:t>
          </a:r>
          <a:r>
            <a:rPr lang="it-IT" b="1" i="1" dirty="0" err="1" smtClean="0">
              <a:solidFill>
                <a:schemeClr val="bg1"/>
              </a:solidFill>
            </a:rPr>
            <a:t>dissemination</a:t>
          </a:r>
          <a:endParaRPr lang="it-IT" b="1" dirty="0">
            <a:solidFill>
              <a:schemeClr val="bg1"/>
            </a:solidFill>
          </a:endParaRPr>
        </a:p>
      </dgm:t>
    </dgm:pt>
    <dgm:pt modelId="{90CC08DC-5AE3-4204-8735-141FF15470DC}" type="sibTrans" cxnId="{0CA8EAA9-6459-41F3-B029-406A79142F7C}">
      <dgm:prSet/>
      <dgm:spPr/>
      <dgm:t>
        <a:bodyPr/>
        <a:lstStyle/>
        <a:p>
          <a:endParaRPr lang="it-IT"/>
        </a:p>
      </dgm:t>
    </dgm:pt>
    <dgm:pt modelId="{4C12A91C-BD51-4AB4-8AC9-C1A8A4865629}" type="parTrans" cxnId="{0CA8EAA9-6459-41F3-B029-406A79142F7C}">
      <dgm:prSet/>
      <dgm:spPr/>
      <dgm:t>
        <a:bodyPr/>
        <a:lstStyle/>
        <a:p>
          <a:endParaRPr lang="it-IT"/>
        </a:p>
      </dgm:t>
    </dgm:pt>
    <dgm:pt modelId="{CD76E797-5F1A-4D43-A904-8585ADDEEE27}">
      <dgm:prSet/>
      <dgm:spPr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r>
            <a:rPr lang="it-IT" dirty="0" err="1" smtClean="0">
              <a:hlinkClick xmlns:r="http://schemas.openxmlformats.org/officeDocument/2006/relationships" r:id="rId2"/>
            </a:rPr>
            <a:t>Meteoclimatic</a:t>
          </a:r>
          <a:r>
            <a:rPr lang="it-IT" dirty="0" smtClean="0">
              <a:hlinkClick xmlns:r="http://schemas.openxmlformats.org/officeDocument/2006/relationships" r:id="rId2"/>
            </a:rPr>
            <a:t> </a:t>
          </a:r>
          <a:r>
            <a:rPr lang="it-IT" dirty="0" err="1" smtClean="0">
              <a:hlinkClick xmlns:r="http://schemas.openxmlformats.org/officeDocument/2006/relationships" r:id="rId2"/>
            </a:rPr>
            <a:t>Statistics</a:t>
          </a:r>
          <a:r>
            <a:rPr lang="it-IT" dirty="0" smtClean="0">
              <a:hlinkClick xmlns:r="http://schemas.openxmlformats.org/officeDocument/2006/relationships" r:id="rId2"/>
            </a:rPr>
            <a:t> Report 2018  https://www.istat.it/it/archivio/217402</a:t>
          </a:r>
          <a:endParaRPr lang="it-IT" dirty="0" smtClean="0"/>
        </a:p>
      </dgm:t>
    </dgm:pt>
    <dgm:pt modelId="{CBA239A6-81C6-456D-BDEE-91B64587DE4C}" type="parTrans" cxnId="{AB6E909B-307E-4F46-99FE-E29483981DBF}">
      <dgm:prSet/>
      <dgm:spPr/>
      <dgm:t>
        <a:bodyPr/>
        <a:lstStyle/>
        <a:p>
          <a:endParaRPr lang="it-IT"/>
        </a:p>
      </dgm:t>
    </dgm:pt>
    <dgm:pt modelId="{D088D8AE-94D6-4ECF-A155-1287D3F5D100}" type="sibTrans" cxnId="{AB6E909B-307E-4F46-99FE-E29483981DBF}">
      <dgm:prSet/>
      <dgm:spPr/>
      <dgm:t>
        <a:bodyPr/>
        <a:lstStyle/>
        <a:p>
          <a:endParaRPr lang="it-IT"/>
        </a:p>
      </dgm:t>
    </dgm:pt>
    <dgm:pt modelId="{5B306E7F-5715-4706-B0A4-777F042A36DA}">
      <dgm:prSet/>
      <dgm:spPr>
        <a:ln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pPr algn="just">
            <a:spcAft>
              <a:spcPts val="600"/>
            </a:spcAft>
          </a:pPr>
          <a:r>
            <a:rPr lang="en-US" dirty="0" smtClean="0"/>
            <a:t>Indices on Extreme Climate Events (ETCCDI) on precipitation and temperature calculated for </a:t>
          </a:r>
          <a:r>
            <a:rPr lang="en-US" dirty="0" smtClean="0">
              <a:latin typeface="Arial" charset="0"/>
              <a:cs typeface="Arial" charset="0"/>
            </a:rPr>
            <a:t>21 Italian Regional Municipality </a:t>
          </a:r>
          <a:r>
            <a:rPr lang="en-US" i="1" dirty="0" smtClean="0"/>
            <a:t>(IECE-RIM)</a:t>
          </a:r>
          <a:endParaRPr lang="it-IT" dirty="0"/>
        </a:p>
      </dgm:t>
    </dgm:pt>
    <dgm:pt modelId="{074F7DC1-A176-40CA-BF6C-8BAF6096A05C}" type="parTrans" cxnId="{6E4A7788-9328-45AB-AA9F-1AB3EB3CA75F}">
      <dgm:prSet/>
      <dgm:spPr/>
      <dgm:t>
        <a:bodyPr/>
        <a:lstStyle/>
        <a:p>
          <a:endParaRPr lang="it-IT"/>
        </a:p>
      </dgm:t>
    </dgm:pt>
    <dgm:pt modelId="{0D861F5C-2E65-4BE2-AA77-CDAF879D5841}" type="sibTrans" cxnId="{6E4A7788-9328-45AB-AA9F-1AB3EB3CA75F}">
      <dgm:prSet/>
      <dgm:spPr/>
      <dgm:t>
        <a:bodyPr/>
        <a:lstStyle/>
        <a:p>
          <a:endParaRPr lang="it-IT"/>
        </a:p>
      </dgm:t>
    </dgm:pt>
    <dgm:pt modelId="{4CAE7720-4AEC-4F9B-9B9E-7E8B6BA379F8}" type="pres">
      <dgm:prSet presAssocID="{48E5C3DF-E69D-4709-B9E0-2088E42D1FF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161BDAF1-2C31-4695-A615-0D26D440F2A8}" type="pres">
      <dgm:prSet presAssocID="{D967BE52-E75A-421E-998F-6ABCCE9BFCCD}" presName="parentLin" presStyleCnt="0"/>
      <dgm:spPr/>
    </dgm:pt>
    <dgm:pt modelId="{28BE88C4-F0B0-450D-AE2F-03AD9C0A2AA1}" type="pres">
      <dgm:prSet presAssocID="{D967BE52-E75A-421E-998F-6ABCCE9BFCCD}" presName="parentLeftMargin" presStyleLbl="node1" presStyleIdx="0" presStyleCnt="3"/>
      <dgm:spPr/>
      <dgm:t>
        <a:bodyPr/>
        <a:lstStyle/>
        <a:p>
          <a:endParaRPr lang="it-IT"/>
        </a:p>
      </dgm:t>
    </dgm:pt>
    <dgm:pt modelId="{12D82D09-14D5-4692-AF8C-0069C0861457}" type="pres">
      <dgm:prSet presAssocID="{D967BE52-E75A-421E-998F-6ABCCE9BFCCD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BF7E2DC-A38C-4EC2-9058-4CECB333D3ED}" type="pres">
      <dgm:prSet presAssocID="{D967BE52-E75A-421E-998F-6ABCCE9BFCCD}" presName="negativeSpace" presStyleCnt="0"/>
      <dgm:spPr/>
    </dgm:pt>
    <dgm:pt modelId="{54080DC0-6785-48E4-82C4-16E62BF8D248}" type="pres">
      <dgm:prSet presAssocID="{D967BE52-E75A-421E-998F-6ABCCE9BFCCD}" presName="childText" presStyleLbl="conFgAcc1" presStyleIdx="0" presStyleCnt="3" custLinFactNeighborX="1551" custLinFactNeighborY="12270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BE67A77-703D-49D8-9734-94AB5D3144FC}" type="pres">
      <dgm:prSet presAssocID="{D267A793-26F6-44EF-B551-4F80FBECAD51}" presName="spaceBetweenRectangles" presStyleCnt="0"/>
      <dgm:spPr/>
    </dgm:pt>
    <dgm:pt modelId="{CC28DC4B-8B80-4C83-8172-67C37CBE1EC3}" type="pres">
      <dgm:prSet presAssocID="{C5CE62CA-87EC-4290-80BE-AB22D16FBFC0}" presName="parentLin" presStyleCnt="0"/>
      <dgm:spPr/>
    </dgm:pt>
    <dgm:pt modelId="{B384CBB1-C181-4F82-B9E3-E7DDCA096027}" type="pres">
      <dgm:prSet presAssocID="{C5CE62CA-87EC-4290-80BE-AB22D16FBFC0}" presName="parentLeftMargin" presStyleLbl="node1" presStyleIdx="0" presStyleCnt="3"/>
      <dgm:spPr/>
      <dgm:t>
        <a:bodyPr/>
        <a:lstStyle/>
        <a:p>
          <a:endParaRPr lang="it-IT"/>
        </a:p>
      </dgm:t>
    </dgm:pt>
    <dgm:pt modelId="{95BFEAFF-9477-4032-907B-0CEFB22C0761}" type="pres">
      <dgm:prSet presAssocID="{C5CE62CA-87EC-4290-80BE-AB22D16FBFC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E59F797-4920-4EA0-98EB-33E3C7323119}" type="pres">
      <dgm:prSet presAssocID="{C5CE62CA-87EC-4290-80BE-AB22D16FBFC0}" presName="negativeSpace" presStyleCnt="0"/>
      <dgm:spPr/>
    </dgm:pt>
    <dgm:pt modelId="{CB147536-CDB4-4B7D-B8DD-7719B4B21CEF}" type="pres">
      <dgm:prSet presAssocID="{C5CE62CA-87EC-4290-80BE-AB22D16FBFC0}" presName="childText" presStyleLbl="conFgAcc1" presStyleIdx="1" presStyleCnt="3" custLinFactNeighborY="-24541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962B888-01FB-41EA-9C16-28A429D105A0}" type="pres">
      <dgm:prSet presAssocID="{F016B473-508D-4A0E-9AB6-7A07EA241F32}" presName="spaceBetweenRectangles" presStyleCnt="0"/>
      <dgm:spPr/>
    </dgm:pt>
    <dgm:pt modelId="{5AB95B4E-6D9B-4530-82DD-BDB76DE5CE82}" type="pres">
      <dgm:prSet presAssocID="{5604C239-8409-4E88-8C76-75F280CDED4C}" presName="parentLin" presStyleCnt="0"/>
      <dgm:spPr/>
    </dgm:pt>
    <dgm:pt modelId="{A00A0C14-D3AA-4237-94AE-A2907B1D1E95}" type="pres">
      <dgm:prSet presAssocID="{5604C239-8409-4E88-8C76-75F280CDED4C}" presName="parentLeftMargin" presStyleLbl="node1" presStyleIdx="1" presStyleCnt="3"/>
      <dgm:spPr/>
      <dgm:t>
        <a:bodyPr/>
        <a:lstStyle/>
        <a:p>
          <a:endParaRPr lang="it-IT"/>
        </a:p>
      </dgm:t>
    </dgm:pt>
    <dgm:pt modelId="{29C41D7E-BD12-4D40-AAED-CD560C817966}" type="pres">
      <dgm:prSet presAssocID="{5604C239-8409-4E88-8C76-75F280CDED4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8702B5E-DB16-41F9-B0BA-95A219E73916}" type="pres">
      <dgm:prSet presAssocID="{5604C239-8409-4E88-8C76-75F280CDED4C}" presName="negativeSpace" presStyleCnt="0"/>
      <dgm:spPr/>
    </dgm:pt>
    <dgm:pt modelId="{942E36D3-1492-49FC-89BB-B084643071A7}" type="pres">
      <dgm:prSet presAssocID="{5604C239-8409-4E88-8C76-75F280CDED4C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09A43378-E37F-48D4-8C51-C137982F76C8}" type="presOf" srcId="{5B306E7F-5715-4706-B0A4-777F042A36DA}" destId="{CB147536-CDB4-4B7D-B8DD-7719B4B21CEF}" srcOrd="0" destOrd="1" presId="urn:microsoft.com/office/officeart/2005/8/layout/list1"/>
    <dgm:cxn modelId="{C939A522-D645-4CF4-9AF6-ADCB65277ADE}" srcId="{D967BE52-E75A-421E-998F-6ABCCE9BFCCD}" destId="{34822C8B-DCDD-4720-B261-63A095C43082}" srcOrd="1" destOrd="0" parTransId="{B61731F7-6191-47E5-ADAC-1EB1FBE23EE8}" sibTransId="{18D305AC-314C-4AB0-B3EC-A844A04883E8}"/>
    <dgm:cxn modelId="{6E4A7788-9328-45AB-AA9F-1AB3EB3CA75F}" srcId="{C5CE62CA-87EC-4290-80BE-AB22D16FBFC0}" destId="{5B306E7F-5715-4706-B0A4-777F042A36DA}" srcOrd="1" destOrd="0" parTransId="{074F7DC1-A176-40CA-BF6C-8BAF6096A05C}" sibTransId="{0D861F5C-2E65-4BE2-AA77-CDAF879D5841}"/>
    <dgm:cxn modelId="{16557041-BAA3-4982-8316-7C730499F252}" type="presOf" srcId="{708C67A4-EB1B-4FC2-8DB2-F0A1DDCE478E}" destId="{CB147536-CDB4-4B7D-B8DD-7719B4B21CEF}" srcOrd="0" destOrd="2" presId="urn:microsoft.com/office/officeart/2005/8/layout/list1"/>
    <dgm:cxn modelId="{A982AA3E-2FFC-4635-9FCA-0127060514CB}" srcId="{5604C239-8409-4E88-8C76-75F280CDED4C}" destId="{44C2E83A-B2FD-47F3-AD6D-FA2C03C9A10F}" srcOrd="0" destOrd="0" parTransId="{B2F58321-D501-47EC-A608-202D8175F159}" sibTransId="{1F8581A5-B9B1-4FCD-8CDD-A0CB7785B43B}"/>
    <dgm:cxn modelId="{DDB0A169-9DDC-4EBA-B89C-AFBC5C29F2AD}" type="presOf" srcId="{CD76E797-5F1A-4D43-A904-8585ADDEEE27}" destId="{942E36D3-1492-49FC-89BB-B084643071A7}" srcOrd="0" destOrd="1" presId="urn:microsoft.com/office/officeart/2005/8/layout/list1"/>
    <dgm:cxn modelId="{E5981F5C-2ED5-49A8-8ACA-BB49CF57EB0D}" type="presOf" srcId="{5604C239-8409-4E88-8C76-75F280CDED4C}" destId="{29C41D7E-BD12-4D40-AAED-CD560C817966}" srcOrd="1" destOrd="0" presId="urn:microsoft.com/office/officeart/2005/8/layout/list1"/>
    <dgm:cxn modelId="{1672D94F-D306-4CA3-A561-9AF10A7E2AB6}" type="presOf" srcId="{48E5C3DF-E69D-4709-B9E0-2088E42D1FF9}" destId="{4CAE7720-4AEC-4F9B-9B9E-7E8B6BA379F8}" srcOrd="0" destOrd="0" presId="urn:microsoft.com/office/officeart/2005/8/layout/list1"/>
    <dgm:cxn modelId="{7F02CC33-6E22-4624-A234-6AEA17B9A5AA}" type="presOf" srcId="{C5CE62CA-87EC-4290-80BE-AB22D16FBFC0}" destId="{95BFEAFF-9477-4032-907B-0CEFB22C0761}" srcOrd="1" destOrd="0" presId="urn:microsoft.com/office/officeart/2005/8/layout/list1"/>
    <dgm:cxn modelId="{134CEECF-8F57-4CAE-BF7C-738DF6135E1D}" type="presOf" srcId="{C5CE62CA-87EC-4290-80BE-AB22D16FBFC0}" destId="{B384CBB1-C181-4F82-B9E3-E7DDCA096027}" srcOrd="0" destOrd="0" presId="urn:microsoft.com/office/officeart/2005/8/layout/list1"/>
    <dgm:cxn modelId="{AB6E909B-307E-4F46-99FE-E29483981DBF}" srcId="{5604C239-8409-4E88-8C76-75F280CDED4C}" destId="{CD76E797-5F1A-4D43-A904-8585ADDEEE27}" srcOrd="1" destOrd="0" parTransId="{CBA239A6-81C6-456D-BDEE-91B64587DE4C}" sibTransId="{D088D8AE-94D6-4ECF-A155-1287D3F5D100}"/>
    <dgm:cxn modelId="{A3BD336A-73ED-4B07-9F67-6004EF54ADBC}" type="presOf" srcId="{D967BE52-E75A-421E-998F-6ABCCE9BFCCD}" destId="{28BE88C4-F0B0-450D-AE2F-03AD9C0A2AA1}" srcOrd="0" destOrd="0" presId="urn:microsoft.com/office/officeart/2005/8/layout/list1"/>
    <dgm:cxn modelId="{14AC127E-87D1-4A52-96E7-F1A6F89336F0}" srcId="{D967BE52-E75A-421E-998F-6ABCCE9BFCCD}" destId="{150AB1B7-3614-4E95-B661-C8BB14FD61E4}" srcOrd="0" destOrd="0" parTransId="{66021D63-4AD8-4A91-9A56-44AD7A0D28BF}" sibTransId="{4487651F-DA3F-416C-82EF-6BDD6CF21744}"/>
    <dgm:cxn modelId="{7F608F75-7465-4619-AA48-8E1312F12A50}" type="presOf" srcId="{44C2E83A-B2FD-47F3-AD6D-FA2C03C9A10F}" destId="{942E36D3-1492-49FC-89BB-B084643071A7}" srcOrd="0" destOrd="0" presId="urn:microsoft.com/office/officeart/2005/8/layout/list1"/>
    <dgm:cxn modelId="{0CA8EAA9-6459-41F3-B029-406A79142F7C}" srcId="{48E5C3DF-E69D-4709-B9E0-2088E42D1FF9}" destId="{5604C239-8409-4E88-8C76-75F280CDED4C}" srcOrd="2" destOrd="0" parTransId="{4C12A91C-BD51-4AB4-8AC9-C1A8A4865629}" sibTransId="{90CC08DC-5AE3-4204-8735-141FF15470DC}"/>
    <dgm:cxn modelId="{97DA4CA5-FB36-4FDE-A1F4-651D61785522}" srcId="{C5CE62CA-87EC-4290-80BE-AB22D16FBFC0}" destId="{9A20DB66-7B0A-42E3-8F67-DA7E791150B7}" srcOrd="0" destOrd="0" parTransId="{00C4F107-BA82-4D4E-9CBB-2767E7B76CE4}" sibTransId="{7E5C914A-5B11-4D2C-8D89-40BC80E2BD54}"/>
    <dgm:cxn modelId="{56626F71-D965-4D45-80B1-921597094D86}" type="presOf" srcId="{34822C8B-DCDD-4720-B261-63A095C43082}" destId="{54080DC0-6785-48E4-82C4-16E62BF8D248}" srcOrd="0" destOrd="1" presId="urn:microsoft.com/office/officeart/2005/8/layout/list1"/>
    <dgm:cxn modelId="{73CEAA76-901C-45C7-A9FC-D10BB223ACDA}" type="presOf" srcId="{9A20DB66-7B0A-42E3-8F67-DA7E791150B7}" destId="{CB147536-CDB4-4B7D-B8DD-7719B4B21CEF}" srcOrd="0" destOrd="0" presId="urn:microsoft.com/office/officeart/2005/8/layout/list1"/>
    <dgm:cxn modelId="{B89C0B7F-0BD8-4644-BA7F-817E6A959F54}" srcId="{48E5C3DF-E69D-4709-B9E0-2088E42D1FF9}" destId="{C5CE62CA-87EC-4290-80BE-AB22D16FBFC0}" srcOrd="1" destOrd="0" parTransId="{A9640323-2A7A-4EDD-A395-240AC0F47852}" sibTransId="{F016B473-508D-4A0E-9AB6-7A07EA241F32}"/>
    <dgm:cxn modelId="{249238ED-33F9-45F6-A42E-50D4460FF2A2}" type="presOf" srcId="{9B9B9B60-87AB-4919-99D3-706240C5D3F5}" destId="{54080DC0-6785-48E4-82C4-16E62BF8D248}" srcOrd="0" destOrd="2" presId="urn:microsoft.com/office/officeart/2005/8/layout/list1"/>
    <dgm:cxn modelId="{28DE2C75-CE72-4C42-9AB2-A969FB3FA761}" srcId="{48E5C3DF-E69D-4709-B9E0-2088E42D1FF9}" destId="{D967BE52-E75A-421E-998F-6ABCCE9BFCCD}" srcOrd="0" destOrd="0" parTransId="{0065729B-BB59-4450-BEBE-5A84941D9D0B}" sibTransId="{D267A793-26F6-44EF-B551-4F80FBECAD51}"/>
    <dgm:cxn modelId="{9A683793-EC08-4324-9F7E-45091640DB25}" type="presOf" srcId="{150AB1B7-3614-4E95-B661-C8BB14FD61E4}" destId="{54080DC0-6785-48E4-82C4-16E62BF8D248}" srcOrd="0" destOrd="0" presId="urn:microsoft.com/office/officeart/2005/8/layout/list1"/>
    <dgm:cxn modelId="{13867640-756C-4F6A-8040-C3816B6EFF8C}" srcId="{C5CE62CA-87EC-4290-80BE-AB22D16FBFC0}" destId="{708C67A4-EB1B-4FC2-8DB2-F0A1DDCE478E}" srcOrd="2" destOrd="0" parTransId="{82C42EAD-AD75-4185-9D49-40A332DD2FE1}" sibTransId="{863998B4-343F-44F3-96DA-8496FB0408E3}"/>
    <dgm:cxn modelId="{69337F1C-2C9E-49BF-9FFE-0A8015CF1BD1}" type="presOf" srcId="{D967BE52-E75A-421E-998F-6ABCCE9BFCCD}" destId="{12D82D09-14D5-4692-AF8C-0069C0861457}" srcOrd="1" destOrd="0" presId="urn:microsoft.com/office/officeart/2005/8/layout/list1"/>
    <dgm:cxn modelId="{62B8E448-B55F-4DFF-A294-BA8527668923}" srcId="{D967BE52-E75A-421E-998F-6ABCCE9BFCCD}" destId="{9B9B9B60-87AB-4919-99D3-706240C5D3F5}" srcOrd="2" destOrd="0" parTransId="{B410E81A-96A7-46A9-B949-1D0DB1A384A2}" sibTransId="{F1F2BB8A-F4F9-4D9D-8C5B-47F21C2BD713}"/>
    <dgm:cxn modelId="{12F5D8F0-E614-4A6B-9879-9377A8727C76}" type="presOf" srcId="{5604C239-8409-4E88-8C76-75F280CDED4C}" destId="{A00A0C14-D3AA-4237-94AE-A2907B1D1E95}" srcOrd="0" destOrd="0" presId="urn:microsoft.com/office/officeart/2005/8/layout/list1"/>
    <dgm:cxn modelId="{B6217E40-D387-4A7C-8E24-C23A224F6EE0}" type="presParOf" srcId="{4CAE7720-4AEC-4F9B-9B9E-7E8B6BA379F8}" destId="{161BDAF1-2C31-4695-A615-0D26D440F2A8}" srcOrd="0" destOrd="0" presId="urn:microsoft.com/office/officeart/2005/8/layout/list1"/>
    <dgm:cxn modelId="{DA417D8A-48EB-4329-B5CF-66D81A516FD9}" type="presParOf" srcId="{161BDAF1-2C31-4695-A615-0D26D440F2A8}" destId="{28BE88C4-F0B0-450D-AE2F-03AD9C0A2AA1}" srcOrd="0" destOrd="0" presId="urn:microsoft.com/office/officeart/2005/8/layout/list1"/>
    <dgm:cxn modelId="{83C1DC78-372F-480A-A0B9-C76DEADE15AE}" type="presParOf" srcId="{161BDAF1-2C31-4695-A615-0D26D440F2A8}" destId="{12D82D09-14D5-4692-AF8C-0069C0861457}" srcOrd="1" destOrd="0" presId="urn:microsoft.com/office/officeart/2005/8/layout/list1"/>
    <dgm:cxn modelId="{89ABD5B9-5806-4404-8855-3FD6D9CDD36D}" type="presParOf" srcId="{4CAE7720-4AEC-4F9B-9B9E-7E8B6BA379F8}" destId="{1BF7E2DC-A38C-4EC2-9058-4CECB333D3ED}" srcOrd="1" destOrd="0" presId="urn:microsoft.com/office/officeart/2005/8/layout/list1"/>
    <dgm:cxn modelId="{799236FE-3A18-4746-B01A-75C00A00F47F}" type="presParOf" srcId="{4CAE7720-4AEC-4F9B-9B9E-7E8B6BA379F8}" destId="{54080DC0-6785-48E4-82C4-16E62BF8D248}" srcOrd="2" destOrd="0" presId="urn:microsoft.com/office/officeart/2005/8/layout/list1"/>
    <dgm:cxn modelId="{5077F501-F625-4999-99F6-4BD63F2DBC8C}" type="presParOf" srcId="{4CAE7720-4AEC-4F9B-9B9E-7E8B6BA379F8}" destId="{FBE67A77-703D-49D8-9734-94AB5D3144FC}" srcOrd="3" destOrd="0" presId="urn:microsoft.com/office/officeart/2005/8/layout/list1"/>
    <dgm:cxn modelId="{6DFAFDFA-D4BA-446F-8502-87AD8543A5A2}" type="presParOf" srcId="{4CAE7720-4AEC-4F9B-9B9E-7E8B6BA379F8}" destId="{CC28DC4B-8B80-4C83-8172-67C37CBE1EC3}" srcOrd="4" destOrd="0" presId="urn:microsoft.com/office/officeart/2005/8/layout/list1"/>
    <dgm:cxn modelId="{0EC9C3FF-B533-4F5C-AA59-08E8DF97D392}" type="presParOf" srcId="{CC28DC4B-8B80-4C83-8172-67C37CBE1EC3}" destId="{B384CBB1-C181-4F82-B9E3-E7DDCA096027}" srcOrd="0" destOrd="0" presId="urn:microsoft.com/office/officeart/2005/8/layout/list1"/>
    <dgm:cxn modelId="{6C9A5D9F-D7B1-4C16-A1F8-C5D45E26B15A}" type="presParOf" srcId="{CC28DC4B-8B80-4C83-8172-67C37CBE1EC3}" destId="{95BFEAFF-9477-4032-907B-0CEFB22C0761}" srcOrd="1" destOrd="0" presId="urn:microsoft.com/office/officeart/2005/8/layout/list1"/>
    <dgm:cxn modelId="{810EB9CE-0485-4028-A805-D3B608A729AB}" type="presParOf" srcId="{4CAE7720-4AEC-4F9B-9B9E-7E8B6BA379F8}" destId="{7E59F797-4920-4EA0-98EB-33E3C7323119}" srcOrd="5" destOrd="0" presId="urn:microsoft.com/office/officeart/2005/8/layout/list1"/>
    <dgm:cxn modelId="{81C51658-C621-49FD-89D9-97709D284DFD}" type="presParOf" srcId="{4CAE7720-4AEC-4F9B-9B9E-7E8B6BA379F8}" destId="{CB147536-CDB4-4B7D-B8DD-7719B4B21CEF}" srcOrd="6" destOrd="0" presId="urn:microsoft.com/office/officeart/2005/8/layout/list1"/>
    <dgm:cxn modelId="{0268CF96-7C86-4DB9-B7A0-B95A9D803E99}" type="presParOf" srcId="{4CAE7720-4AEC-4F9B-9B9E-7E8B6BA379F8}" destId="{0962B888-01FB-41EA-9C16-28A429D105A0}" srcOrd="7" destOrd="0" presId="urn:microsoft.com/office/officeart/2005/8/layout/list1"/>
    <dgm:cxn modelId="{7223CABA-DB92-44CC-B966-6692BE3C0C91}" type="presParOf" srcId="{4CAE7720-4AEC-4F9B-9B9E-7E8B6BA379F8}" destId="{5AB95B4E-6D9B-4530-82DD-BDB76DE5CE82}" srcOrd="8" destOrd="0" presId="urn:microsoft.com/office/officeart/2005/8/layout/list1"/>
    <dgm:cxn modelId="{3BE13BA7-170A-4889-8D37-AB3259229F84}" type="presParOf" srcId="{5AB95B4E-6D9B-4530-82DD-BDB76DE5CE82}" destId="{A00A0C14-D3AA-4237-94AE-A2907B1D1E95}" srcOrd="0" destOrd="0" presId="urn:microsoft.com/office/officeart/2005/8/layout/list1"/>
    <dgm:cxn modelId="{3B4E77BF-8C6A-4D56-9A29-C4B5EE364443}" type="presParOf" srcId="{5AB95B4E-6D9B-4530-82DD-BDB76DE5CE82}" destId="{29C41D7E-BD12-4D40-AAED-CD560C817966}" srcOrd="1" destOrd="0" presId="urn:microsoft.com/office/officeart/2005/8/layout/list1"/>
    <dgm:cxn modelId="{08D40097-78E3-4A7A-9F79-E64781A378DA}" type="presParOf" srcId="{4CAE7720-4AEC-4F9B-9B9E-7E8B6BA379F8}" destId="{A8702B5E-DB16-41F9-B0BA-95A219E73916}" srcOrd="9" destOrd="0" presId="urn:microsoft.com/office/officeart/2005/8/layout/list1"/>
    <dgm:cxn modelId="{61985E45-AAB9-447F-A670-DF2B4FA4C373}" type="presParOf" srcId="{4CAE7720-4AEC-4F9B-9B9E-7E8B6BA379F8}" destId="{942E36D3-1492-49FC-89BB-B084643071A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BA4107C-E2AB-4387-B180-17320295203C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it-IT"/>
        </a:p>
      </dgm:t>
    </dgm:pt>
    <dgm:pt modelId="{BD34F4F9-DC4B-4721-9C58-3DDB3A9CE9CC}">
      <dgm:prSet phldrT="[Testo]" custT="1"/>
      <dgm:spPr/>
      <dgm:t>
        <a:bodyPr/>
        <a:lstStyle/>
        <a:p>
          <a:r>
            <a:rPr lang="en-US" sz="1400" b="1" dirty="0" smtClean="0">
              <a:solidFill>
                <a:schemeClr val="bg1"/>
              </a:solidFill>
            </a:rPr>
            <a:t>ETCCDI    Temperature indices</a:t>
          </a:r>
        </a:p>
      </dgm:t>
    </dgm:pt>
    <dgm:pt modelId="{19DC6CCD-6672-41CC-8322-7E561675CDFF}" type="parTrans" cxnId="{F47D2947-ABBE-414B-8644-F6F330B53970}">
      <dgm:prSet/>
      <dgm:spPr/>
      <dgm:t>
        <a:bodyPr/>
        <a:lstStyle/>
        <a:p>
          <a:endParaRPr lang="it-IT"/>
        </a:p>
      </dgm:t>
    </dgm:pt>
    <dgm:pt modelId="{442EC6DF-2CF7-4BAD-A07F-B14E07D22829}" type="sibTrans" cxnId="{F47D2947-ABBE-414B-8644-F6F330B53970}">
      <dgm:prSet/>
      <dgm:spPr/>
      <dgm:t>
        <a:bodyPr/>
        <a:lstStyle/>
        <a:p>
          <a:endParaRPr lang="it-IT"/>
        </a:p>
      </dgm:t>
    </dgm:pt>
    <dgm:pt modelId="{0E225039-7ED9-4F9D-BD7E-154B8703FE68}">
      <dgm:prSet phldrT="[Testo]" custT="1"/>
      <dgm:spPr/>
      <dgm:t>
        <a:bodyPr/>
        <a:lstStyle/>
        <a:p>
          <a:pPr>
            <a:tabLst>
              <a:tab pos="2514600" algn="l"/>
            </a:tabLst>
          </a:pPr>
          <a:r>
            <a:rPr lang="en-US" sz="1300" b="1" dirty="0" smtClean="0">
              <a:solidFill>
                <a:schemeClr val="tx1"/>
              </a:solidFill>
            </a:rPr>
            <a:t>Summer days (SU25</a:t>
          </a:r>
          <a:r>
            <a:rPr lang="en-US" sz="1200" b="1" dirty="0" smtClean="0">
              <a:solidFill>
                <a:schemeClr val="tx1"/>
              </a:solidFill>
            </a:rPr>
            <a:t>) 	</a:t>
          </a:r>
          <a:r>
            <a:rPr lang="en-US" sz="1200" dirty="0" smtClean="0">
              <a:solidFill>
                <a:schemeClr val="tx1"/>
              </a:solidFill>
            </a:rPr>
            <a:t>annual count of days when daily max temp TX &gt; 25</a:t>
          </a:r>
          <a:r>
            <a:rPr lang="en-US" sz="1200" baseline="30000" dirty="0" smtClean="0">
              <a:solidFill>
                <a:schemeClr val="tx1"/>
              </a:solidFill>
            </a:rPr>
            <a:t>o</a:t>
          </a:r>
          <a:r>
            <a:rPr lang="en-US" sz="1200" dirty="0" smtClean="0">
              <a:solidFill>
                <a:schemeClr val="tx1"/>
              </a:solidFill>
            </a:rPr>
            <a:t>C</a:t>
          </a:r>
          <a:endParaRPr lang="it-IT" sz="1200" dirty="0"/>
        </a:p>
      </dgm:t>
    </dgm:pt>
    <dgm:pt modelId="{109A1E36-43E6-4AFE-9200-3626F937E585}" type="parTrans" cxnId="{B48F9BF7-B6B1-443B-85AC-A7EE25B50094}">
      <dgm:prSet/>
      <dgm:spPr/>
      <dgm:t>
        <a:bodyPr/>
        <a:lstStyle/>
        <a:p>
          <a:endParaRPr lang="it-IT"/>
        </a:p>
      </dgm:t>
    </dgm:pt>
    <dgm:pt modelId="{3D408939-DE16-4949-87C0-43A91C7C661B}" type="sibTrans" cxnId="{B48F9BF7-B6B1-443B-85AC-A7EE25B50094}">
      <dgm:prSet/>
      <dgm:spPr/>
      <dgm:t>
        <a:bodyPr/>
        <a:lstStyle/>
        <a:p>
          <a:endParaRPr lang="it-IT"/>
        </a:p>
      </dgm:t>
    </dgm:pt>
    <dgm:pt modelId="{314DA584-945E-4028-AF93-B5237729DC29}">
      <dgm:prSet phldrT="[Testo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1400" b="1" dirty="0" smtClean="0">
              <a:solidFill>
                <a:schemeClr val="bg1"/>
              </a:solidFill>
            </a:rPr>
            <a:t>ETCCDI   Precipitation indices</a:t>
          </a:r>
          <a:endParaRPr lang="it-IT" sz="1400" dirty="0"/>
        </a:p>
      </dgm:t>
    </dgm:pt>
    <dgm:pt modelId="{F1A67813-C29F-472D-AFFD-BDDCC3C805BF}" type="parTrans" cxnId="{0691AC01-048A-46A7-B091-A64739CFAE4A}">
      <dgm:prSet/>
      <dgm:spPr/>
      <dgm:t>
        <a:bodyPr/>
        <a:lstStyle/>
        <a:p>
          <a:endParaRPr lang="it-IT"/>
        </a:p>
      </dgm:t>
    </dgm:pt>
    <dgm:pt modelId="{5C4817D7-96F5-4A28-AB43-410DC0E56D10}" type="sibTrans" cxnId="{0691AC01-048A-46A7-B091-A64739CFAE4A}">
      <dgm:prSet/>
      <dgm:spPr/>
      <dgm:t>
        <a:bodyPr/>
        <a:lstStyle/>
        <a:p>
          <a:endParaRPr lang="it-IT"/>
        </a:p>
      </dgm:t>
    </dgm:pt>
    <dgm:pt modelId="{D090D044-5077-42DE-B862-39FED3C83671}">
      <dgm:prSet phldrT="[Testo]" custT="1"/>
      <dgm:spPr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pPr>
            <a:tabLst>
              <a:tab pos="3230563" algn="l"/>
            </a:tabLst>
          </a:pPr>
          <a:r>
            <a:rPr lang="it-IT" sz="1300" b="1" dirty="0" smtClean="0">
              <a:solidFill>
                <a:schemeClr val="tx1"/>
              </a:solidFill>
            </a:rPr>
            <a:t>Rainy </a:t>
          </a:r>
          <a:r>
            <a:rPr lang="it-IT" sz="1300" b="1" dirty="0" err="1" smtClean="0">
              <a:solidFill>
                <a:schemeClr val="tx1"/>
              </a:solidFill>
            </a:rPr>
            <a:t>days</a:t>
          </a:r>
          <a:r>
            <a:rPr lang="it-IT" sz="1300" b="1" dirty="0" smtClean="0">
              <a:solidFill>
                <a:schemeClr val="tx1"/>
              </a:solidFill>
            </a:rPr>
            <a:t> (R1) </a:t>
          </a:r>
          <a:r>
            <a:rPr lang="it-IT" sz="1200" b="1" dirty="0" smtClean="0">
              <a:solidFill>
                <a:schemeClr val="tx1"/>
              </a:solidFill>
            </a:rPr>
            <a:t>	</a:t>
          </a:r>
          <a:r>
            <a:rPr lang="it-IT" sz="1200" dirty="0" err="1" smtClean="0">
              <a:solidFill>
                <a:schemeClr val="tx1"/>
              </a:solidFill>
            </a:rPr>
            <a:t>annual</a:t>
          </a:r>
          <a:r>
            <a:rPr lang="it-IT" sz="1200" dirty="0" smtClean="0">
              <a:solidFill>
                <a:schemeClr val="tx1"/>
              </a:solidFill>
            </a:rPr>
            <a:t> </a:t>
          </a:r>
          <a:r>
            <a:rPr lang="en-US" sz="1200" dirty="0" smtClean="0">
              <a:solidFill>
                <a:schemeClr val="tx1"/>
              </a:solidFill>
            </a:rPr>
            <a:t>count of days when PRCP≥ 1mm</a:t>
          </a:r>
          <a:endParaRPr lang="it-IT" sz="1200" dirty="0"/>
        </a:p>
      </dgm:t>
    </dgm:pt>
    <dgm:pt modelId="{BBFCA1F6-9AE7-4B4E-8AA1-58391EFA5649}" type="parTrans" cxnId="{D74BE05D-AA16-47C7-99D0-E6061EB63F9B}">
      <dgm:prSet/>
      <dgm:spPr/>
      <dgm:t>
        <a:bodyPr/>
        <a:lstStyle/>
        <a:p>
          <a:endParaRPr lang="it-IT"/>
        </a:p>
      </dgm:t>
    </dgm:pt>
    <dgm:pt modelId="{BDED1598-EEEC-4D14-A87A-CEBA283C95C9}" type="sibTrans" cxnId="{D74BE05D-AA16-47C7-99D0-E6061EB63F9B}">
      <dgm:prSet/>
      <dgm:spPr/>
      <dgm:t>
        <a:bodyPr/>
        <a:lstStyle/>
        <a:p>
          <a:endParaRPr lang="it-IT"/>
        </a:p>
      </dgm:t>
    </dgm:pt>
    <dgm:pt modelId="{2EB99A56-3062-48CE-9F66-B696A4491214}">
      <dgm:prSet custT="1"/>
      <dgm:spPr/>
      <dgm:t>
        <a:bodyPr/>
        <a:lstStyle/>
        <a:p>
          <a:pPr>
            <a:tabLst>
              <a:tab pos="2514600" algn="l"/>
            </a:tabLst>
          </a:pPr>
          <a:r>
            <a:rPr lang="en-US" sz="1300" b="1" dirty="0" smtClean="0">
              <a:solidFill>
                <a:schemeClr val="tx1"/>
              </a:solidFill>
            </a:rPr>
            <a:t>Tropical nights (TR20)</a:t>
          </a:r>
          <a:r>
            <a:rPr lang="en-US" sz="1300" dirty="0" smtClean="0">
              <a:solidFill>
                <a:schemeClr val="tx1"/>
              </a:solidFill>
            </a:rPr>
            <a:t> </a:t>
          </a:r>
          <a:r>
            <a:rPr lang="en-US" sz="1200" dirty="0" smtClean="0">
              <a:solidFill>
                <a:schemeClr val="tx1"/>
              </a:solidFill>
            </a:rPr>
            <a:t>	annual count of days when daily min temp TN  &gt; 20</a:t>
          </a:r>
          <a:r>
            <a:rPr lang="en-US" sz="1200" baseline="30000" dirty="0" smtClean="0">
              <a:solidFill>
                <a:schemeClr val="tx1"/>
              </a:solidFill>
            </a:rPr>
            <a:t>o</a:t>
          </a:r>
          <a:r>
            <a:rPr lang="en-US" sz="1200" dirty="0" smtClean="0">
              <a:solidFill>
                <a:schemeClr val="tx1"/>
              </a:solidFill>
            </a:rPr>
            <a:t>C</a:t>
          </a:r>
          <a:endParaRPr lang="it-IT" sz="1200" dirty="0">
            <a:solidFill>
              <a:schemeClr val="tx1"/>
            </a:solidFill>
          </a:endParaRPr>
        </a:p>
      </dgm:t>
    </dgm:pt>
    <dgm:pt modelId="{DE669BBC-E315-4F3D-9C82-0E3992FBD272}" type="parTrans" cxnId="{14B77469-0845-48D0-A55C-F82D24B74B79}">
      <dgm:prSet/>
      <dgm:spPr/>
      <dgm:t>
        <a:bodyPr/>
        <a:lstStyle/>
        <a:p>
          <a:endParaRPr lang="it-IT"/>
        </a:p>
      </dgm:t>
    </dgm:pt>
    <dgm:pt modelId="{A2F47383-D53B-4962-8909-5F6FAE6092A0}" type="sibTrans" cxnId="{14B77469-0845-48D0-A55C-F82D24B74B79}">
      <dgm:prSet/>
      <dgm:spPr/>
      <dgm:t>
        <a:bodyPr/>
        <a:lstStyle/>
        <a:p>
          <a:endParaRPr lang="it-IT"/>
        </a:p>
      </dgm:t>
    </dgm:pt>
    <dgm:pt modelId="{59EBFBF8-D8F1-4D34-9B14-C675A2C93051}">
      <dgm:prSet custT="1"/>
      <dgm:spPr/>
      <dgm:t>
        <a:bodyPr/>
        <a:lstStyle/>
        <a:p>
          <a:pPr>
            <a:tabLst>
              <a:tab pos="2514600" algn="l"/>
            </a:tabLst>
          </a:pPr>
          <a:r>
            <a:rPr lang="en-US" sz="1300" b="1" dirty="0" smtClean="0">
              <a:solidFill>
                <a:schemeClr val="tx1"/>
              </a:solidFill>
            </a:rPr>
            <a:t>Warm days (TX90p)</a:t>
          </a:r>
          <a:r>
            <a:rPr lang="en-US" sz="1200" b="1" dirty="0" smtClean="0">
              <a:solidFill>
                <a:schemeClr val="tx1"/>
              </a:solidFill>
            </a:rPr>
            <a:t>	</a:t>
          </a:r>
          <a:r>
            <a:rPr lang="en-US" sz="1200" dirty="0" smtClean="0">
              <a:solidFill>
                <a:schemeClr val="tx1"/>
              </a:solidFill>
            </a:rPr>
            <a:t>annual count of days when TX &gt; 90</a:t>
          </a:r>
          <a:r>
            <a:rPr lang="en-US" sz="1200" baseline="30000" dirty="0" smtClean="0">
              <a:solidFill>
                <a:schemeClr val="tx1"/>
              </a:solidFill>
            </a:rPr>
            <a:t>th</a:t>
          </a:r>
          <a:r>
            <a:rPr lang="en-US" sz="1200" dirty="0" smtClean="0">
              <a:solidFill>
                <a:schemeClr val="tx1"/>
              </a:solidFill>
            </a:rPr>
            <a:t> percentile</a:t>
          </a:r>
          <a:endParaRPr lang="it-IT" sz="1200" dirty="0">
            <a:solidFill>
              <a:schemeClr val="tx1"/>
            </a:solidFill>
          </a:endParaRPr>
        </a:p>
      </dgm:t>
    </dgm:pt>
    <dgm:pt modelId="{F252418C-4A86-43A0-B787-487D7C5CF98E}" type="parTrans" cxnId="{0952EA87-7417-48A0-8DB0-A1D14F700B4C}">
      <dgm:prSet/>
      <dgm:spPr/>
      <dgm:t>
        <a:bodyPr/>
        <a:lstStyle/>
        <a:p>
          <a:endParaRPr lang="it-IT"/>
        </a:p>
      </dgm:t>
    </dgm:pt>
    <dgm:pt modelId="{C8E87CAA-75F0-4641-BEBA-862A9BD8D1B9}" type="sibTrans" cxnId="{0952EA87-7417-48A0-8DB0-A1D14F700B4C}">
      <dgm:prSet/>
      <dgm:spPr/>
      <dgm:t>
        <a:bodyPr/>
        <a:lstStyle/>
        <a:p>
          <a:endParaRPr lang="it-IT"/>
        </a:p>
      </dgm:t>
    </dgm:pt>
    <dgm:pt modelId="{8A205933-835C-4A89-9F71-8DC68F3A8F3B}">
      <dgm:prSet custT="1"/>
      <dgm:spPr/>
      <dgm:t>
        <a:bodyPr/>
        <a:lstStyle/>
        <a:p>
          <a:pPr>
            <a:tabLst>
              <a:tab pos="2514600" algn="l"/>
            </a:tabLst>
          </a:pPr>
          <a:r>
            <a:rPr lang="en-US" sz="1300" b="1" dirty="0" smtClean="0">
              <a:solidFill>
                <a:schemeClr val="tx1"/>
              </a:solidFill>
            </a:rPr>
            <a:t>Warm nights (TN90p) </a:t>
          </a:r>
          <a:r>
            <a:rPr lang="en-US" sz="1200" b="1" dirty="0" smtClean="0">
              <a:solidFill>
                <a:schemeClr val="tx1"/>
              </a:solidFill>
            </a:rPr>
            <a:t>	</a:t>
          </a:r>
          <a:r>
            <a:rPr lang="en-US" sz="1200" dirty="0" smtClean="0">
              <a:solidFill>
                <a:schemeClr val="tx1"/>
              </a:solidFill>
            </a:rPr>
            <a:t>annual count of days when TN &gt; 90</a:t>
          </a:r>
          <a:r>
            <a:rPr lang="en-US" sz="1200" baseline="30000" dirty="0" smtClean="0">
              <a:solidFill>
                <a:schemeClr val="tx1"/>
              </a:solidFill>
            </a:rPr>
            <a:t>th</a:t>
          </a:r>
          <a:r>
            <a:rPr lang="en-US" sz="1200" dirty="0" smtClean="0">
              <a:solidFill>
                <a:schemeClr val="tx1"/>
              </a:solidFill>
            </a:rPr>
            <a:t> percentile</a:t>
          </a:r>
          <a:endParaRPr lang="it-IT" sz="1200" dirty="0">
            <a:solidFill>
              <a:schemeClr val="tx1"/>
            </a:solidFill>
          </a:endParaRPr>
        </a:p>
      </dgm:t>
    </dgm:pt>
    <dgm:pt modelId="{5482239A-B4FB-4D8B-9B7A-465CA0D45F90}" type="parTrans" cxnId="{1F3C5E6B-6AF0-4BDF-A5DE-9BF77EF92AC7}">
      <dgm:prSet/>
      <dgm:spPr/>
      <dgm:t>
        <a:bodyPr/>
        <a:lstStyle/>
        <a:p>
          <a:endParaRPr lang="it-IT"/>
        </a:p>
      </dgm:t>
    </dgm:pt>
    <dgm:pt modelId="{9DCBC8E5-B85C-4129-B894-66767AF7251C}" type="sibTrans" cxnId="{1F3C5E6B-6AF0-4BDF-A5DE-9BF77EF92AC7}">
      <dgm:prSet/>
      <dgm:spPr/>
      <dgm:t>
        <a:bodyPr/>
        <a:lstStyle/>
        <a:p>
          <a:endParaRPr lang="it-IT"/>
        </a:p>
      </dgm:t>
    </dgm:pt>
    <dgm:pt modelId="{0DBD8DEF-1B3C-409F-A082-E5DEB16B6B36}">
      <dgm:prSet custT="1"/>
      <dgm:spPr/>
      <dgm:t>
        <a:bodyPr/>
        <a:lstStyle/>
        <a:p>
          <a:pPr>
            <a:tabLst>
              <a:tab pos="2514600" algn="l"/>
            </a:tabLst>
          </a:pPr>
          <a:r>
            <a:rPr lang="en-US" sz="1300" b="1" dirty="0" smtClean="0">
              <a:solidFill>
                <a:schemeClr val="tx1"/>
              </a:solidFill>
            </a:rPr>
            <a:t>Warm </a:t>
          </a:r>
          <a:r>
            <a:rPr lang="en-US" sz="1300" b="1" dirty="0" err="1" smtClean="0">
              <a:solidFill>
                <a:schemeClr val="tx1"/>
              </a:solidFill>
            </a:rPr>
            <a:t>speel</a:t>
          </a:r>
          <a:r>
            <a:rPr lang="en-US" sz="1300" b="1" dirty="0" smtClean="0">
              <a:solidFill>
                <a:schemeClr val="tx1"/>
              </a:solidFill>
            </a:rPr>
            <a:t> duration (WSDI) </a:t>
          </a:r>
          <a:r>
            <a:rPr lang="en-US" sz="1200" b="1" dirty="0" smtClean="0">
              <a:solidFill>
                <a:schemeClr val="tx1"/>
              </a:solidFill>
            </a:rPr>
            <a:t>	</a:t>
          </a:r>
          <a:r>
            <a:rPr lang="en-US" sz="1200" dirty="0" smtClean="0">
              <a:solidFill>
                <a:schemeClr val="tx1"/>
              </a:solidFill>
            </a:rPr>
            <a:t>annual count of days with at least 6 consecutive days 	when TX &gt; 90th percentile</a:t>
          </a:r>
          <a:endParaRPr lang="it-IT" sz="1200" dirty="0">
            <a:solidFill>
              <a:schemeClr val="tx1"/>
            </a:solidFill>
          </a:endParaRPr>
        </a:p>
      </dgm:t>
    </dgm:pt>
    <dgm:pt modelId="{BA12273A-3D72-4720-A7A1-740D3F6C6718}" type="parTrans" cxnId="{AC1A6BC6-F5B9-4725-B981-AD82B9903DE2}">
      <dgm:prSet/>
      <dgm:spPr/>
      <dgm:t>
        <a:bodyPr/>
        <a:lstStyle/>
        <a:p>
          <a:endParaRPr lang="it-IT"/>
        </a:p>
      </dgm:t>
    </dgm:pt>
    <dgm:pt modelId="{2F4AB4D2-AD9A-45B3-8800-2D793386BC22}" type="sibTrans" cxnId="{AC1A6BC6-F5B9-4725-B981-AD82B9903DE2}">
      <dgm:prSet/>
      <dgm:spPr/>
      <dgm:t>
        <a:bodyPr/>
        <a:lstStyle/>
        <a:p>
          <a:endParaRPr lang="it-IT"/>
        </a:p>
      </dgm:t>
    </dgm:pt>
    <dgm:pt modelId="{5BC83186-D1AF-4D38-9DBC-26DEC0F26B2E}">
      <dgm:prSet custT="1"/>
      <dgm:spPr/>
      <dgm:t>
        <a:bodyPr/>
        <a:lstStyle/>
        <a:p>
          <a:pPr>
            <a:tabLst>
              <a:tab pos="2514600" algn="l"/>
            </a:tabLst>
          </a:pPr>
          <a:r>
            <a:rPr lang="en-US" sz="1300" b="1" dirty="0" smtClean="0">
              <a:solidFill>
                <a:schemeClr val="tx1"/>
              </a:solidFill>
            </a:rPr>
            <a:t>Cool days (TX10p) </a:t>
          </a:r>
          <a:r>
            <a:rPr lang="en-US" sz="1200" b="1" dirty="0" smtClean="0">
              <a:solidFill>
                <a:schemeClr val="tx1"/>
              </a:solidFill>
            </a:rPr>
            <a:t>	</a:t>
          </a:r>
          <a:r>
            <a:rPr lang="en-US" sz="1200" dirty="0" smtClean="0">
              <a:solidFill>
                <a:schemeClr val="tx1"/>
              </a:solidFill>
            </a:rPr>
            <a:t>annual count of days when TX &lt; 10</a:t>
          </a:r>
          <a:r>
            <a:rPr lang="en-US" sz="1200" baseline="30000" dirty="0" smtClean="0">
              <a:solidFill>
                <a:schemeClr val="tx1"/>
              </a:solidFill>
            </a:rPr>
            <a:t>th</a:t>
          </a:r>
          <a:r>
            <a:rPr lang="en-US" sz="1200" dirty="0" smtClean="0">
              <a:solidFill>
                <a:schemeClr val="tx1"/>
              </a:solidFill>
            </a:rPr>
            <a:t> percentile</a:t>
          </a:r>
          <a:endParaRPr lang="en-US" sz="1200" dirty="0">
            <a:solidFill>
              <a:schemeClr val="tx1"/>
            </a:solidFill>
          </a:endParaRPr>
        </a:p>
      </dgm:t>
    </dgm:pt>
    <dgm:pt modelId="{518EF2F8-89E1-4095-B491-2AC677B67098}" type="parTrans" cxnId="{5CB01F7F-D450-421B-9BD9-EB72219BDCE8}">
      <dgm:prSet/>
      <dgm:spPr/>
      <dgm:t>
        <a:bodyPr/>
        <a:lstStyle/>
        <a:p>
          <a:endParaRPr lang="it-IT"/>
        </a:p>
      </dgm:t>
    </dgm:pt>
    <dgm:pt modelId="{7785862E-0415-45DE-8687-3520439D3A68}" type="sibTrans" cxnId="{5CB01F7F-D450-421B-9BD9-EB72219BDCE8}">
      <dgm:prSet/>
      <dgm:spPr/>
      <dgm:t>
        <a:bodyPr/>
        <a:lstStyle/>
        <a:p>
          <a:endParaRPr lang="it-IT"/>
        </a:p>
      </dgm:t>
    </dgm:pt>
    <dgm:pt modelId="{9343C5AC-6A4F-48E8-847F-72F23EF5DCDB}">
      <dgm:prSet custT="1"/>
      <dgm:spPr/>
      <dgm:t>
        <a:bodyPr/>
        <a:lstStyle/>
        <a:p>
          <a:pPr>
            <a:tabLst>
              <a:tab pos="2514600" algn="l"/>
            </a:tabLst>
          </a:pPr>
          <a:r>
            <a:rPr lang="en-US" sz="1300" b="1" smtClean="0">
              <a:solidFill>
                <a:schemeClr val="tx1"/>
              </a:solidFill>
            </a:rPr>
            <a:t>Cool nights (TN10p) </a:t>
          </a:r>
          <a:r>
            <a:rPr lang="en-US" sz="1200" b="1" dirty="0" smtClean="0">
              <a:solidFill>
                <a:schemeClr val="tx1"/>
              </a:solidFill>
            </a:rPr>
            <a:t>	</a:t>
          </a:r>
          <a:r>
            <a:rPr lang="en-US" sz="1200" dirty="0" smtClean="0">
              <a:solidFill>
                <a:schemeClr val="tx1"/>
              </a:solidFill>
            </a:rPr>
            <a:t>annual count of days when TN &lt; 10</a:t>
          </a:r>
          <a:r>
            <a:rPr lang="en-US" sz="1200" baseline="30000" dirty="0" smtClean="0">
              <a:solidFill>
                <a:schemeClr val="tx1"/>
              </a:solidFill>
            </a:rPr>
            <a:t>th</a:t>
          </a:r>
          <a:r>
            <a:rPr lang="en-US" sz="1200" dirty="0" smtClean="0">
              <a:solidFill>
                <a:schemeClr val="tx1"/>
              </a:solidFill>
            </a:rPr>
            <a:t> percentile</a:t>
          </a:r>
          <a:endParaRPr lang="en-US" sz="1200" dirty="0">
            <a:solidFill>
              <a:schemeClr val="tx1"/>
            </a:solidFill>
          </a:endParaRPr>
        </a:p>
      </dgm:t>
    </dgm:pt>
    <dgm:pt modelId="{913C79B0-877C-4456-BFAF-E3792C98E4AF}" type="parTrans" cxnId="{3EF60FB7-58B8-4210-B2CE-9E8BAAC10C85}">
      <dgm:prSet/>
      <dgm:spPr/>
      <dgm:t>
        <a:bodyPr/>
        <a:lstStyle/>
        <a:p>
          <a:endParaRPr lang="it-IT"/>
        </a:p>
      </dgm:t>
    </dgm:pt>
    <dgm:pt modelId="{04FAF715-0E38-4D21-97D2-A392EE28C003}" type="sibTrans" cxnId="{3EF60FB7-58B8-4210-B2CE-9E8BAAC10C85}">
      <dgm:prSet/>
      <dgm:spPr/>
      <dgm:t>
        <a:bodyPr/>
        <a:lstStyle/>
        <a:p>
          <a:endParaRPr lang="it-IT"/>
        </a:p>
      </dgm:t>
    </dgm:pt>
    <dgm:pt modelId="{B7E15B17-6B39-4183-B464-489204C82024}">
      <dgm:prSet custT="1"/>
      <dgm:spPr/>
      <dgm:t>
        <a:bodyPr/>
        <a:lstStyle/>
        <a:p>
          <a:pPr>
            <a:tabLst>
              <a:tab pos="2514600" algn="l"/>
            </a:tabLst>
          </a:pPr>
          <a:r>
            <a:rPr lang="en-US" sz="1300" b="1" dirty="0" smtClean="0">
              <a:solidFill>
                <a:schemeClr val="tx1"/>
              </a:solidFill>
            </a:rPr>
            <a:t>Cold </a:t>
          </a:r>
          <a:r>
            <a:rPr lang="en-US" sz="1300" b="1" dirty="0" err="1" smtClean="0">
              <a:solidFill>
                <a:schemeClr val="tx1"/>
              </a:solidFill>
            </a:rPr>
            <a:t>speel</a:t>
          </a:r>
          <a:r>
            <a:rPr lang="en-US" sz="1300" b="1" dirty="0" smtClean="0">
              <a:solidFill>
                <a:schemeClr val="tx1"/>
              </a:solidFill>
            </a:rPr>
            <a:t> duration (CSDI) </a:t>
          </a:r>
          <a:r>
            <a:rPr lang="en-US" sz="1200" b="1" dirty="0" smtClean="0">
              <a:solidFill>
                <a:schemeClr val="tx1"/>
              </a:solidFill>
            </a:rPr>
            <a:t>	</a:t>
          </a:r>
          <a:r>
            <a:rPr lang="en-US" sz="1200" dirty="0" smtClean="0">
              <a:solidFill>
                <a:schemeClr val="tx1"/>
              </a:solidFill>
            </a:rPr>
            <a:t>annual count of days with at least 6 consecutive days 	when TN &lt;10th percentile</a:t>
          </a:r>
          <a:endParaRPr lang="en-US" sz="1200" dirty="0">
            <a:solidFill>
              <a:schemeClr val="tx1"/>
            </a:solidFill>
          </a:endParaRPr>
        </a:p>
      </dgm:t>
    </dgm:pt>
    <dgm:pt modelId="{7B10BF22-3DBA-4B90-A838-753B2C7E5B2C}" type="parTrans" cxnId="{414D2EF4-9131-442F-B669-5A87824BD0E0}">
      <dgm:prSet/>
      <dgm:spPr/>
      <dgm:t>
        <a:bodyPr/>
        <a:lstStyle/>
        <a:p>
          <a:endParaRPr lang="it-IT"/>
        </a:p>
      </dgm:t>
    </dgm:pt>
    <dgm:pt modelId="{B345526B-B176-4491-81F1-0CC06CAEDBBF}" type="sibTrans" cxnId="{414D2EF4-9131-442F-B669-5A87824BD0E0}">
      <dgm:prSet/>
      <dgm:spPr/>
      <dgm:t>
        <a:bodyPr/>
        <a:lstStyle/>
        <a:p>
          <a:endParaRPr lang="it-IT"/>
        </a:p>
      </dgm:t>
    </dgm:pt>
    <dgm:pt modelId="{879A4273-610C-4BA9-9C61-E7BBA68C272F}">
      <dgm:prSet custT="1"/>
      <dgm:spPr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pPr>
            <a:tabLst>
              <a:tab pos="3230563" algn="l"/>
            </a:tabLst>
          </a:pPr>
          <a:r>
            <a:rPr lang="it-IT" sz="1300" b="1" dirty="0" err="1" smtClean="0">
              <a:solidFill>
                <a:schemeClr val="tx1"/>
              </a:solidFill>
            </a:rPr>
            <a:t>Very</a:t>
          </a:r>
          <a:r>
            <a:rPr lang="it-IT" sz="1300" b="1" dirty="0" smtClean="0">
              <a:solidFill>
                <a:schemeClr val="tx1"/>
              </a:solidFill>
            </a:rPr>
            <a:t> intense </a:t>
          </a:r>
          <a:r>
            <a:rPr lang="it-IT" sz="1300" b="1" dirty="0" err="1" smtClean="0">
              <a:solidFill>
                <a:schemeClr val="tx1"/>
              </a:solidFill>
            </a:rPr>
            <a:t>precipitation</a:t>
          </a:r>
          <a:r>
            <a:rPr lang="it-IT" sz="1300" b="1" dirty="0" smtClean="0">
              <a:solidFill>
                <a:schemeClr val="tx1"/>
              </a:solidFill>
            </a:rPr>
            <a:t> </a:t>
          </a:r>
          <a:r>
            <a:rPr lang="it-IT" sz="1300" b="1" dirty="0" err="1" smtClean="0">
              <a:solidFill>
                <a:schemeClr val="tx1"/>
              </a:solidFill>
            </a:rPr>
            <a:t>days</a:t>
          </a:r>
          <a:r>
            <a:rPr lang="it-IT" sz="1300" b="1" dirty="0" smtClean="0">
              <a:solidFill>
                <a:schemeClr val="tx1"/>
              </a:solidFill>
            </a:rPr>
            <a:t> (R20) </a:t>
          </a:r>
          <a:r>
            <a:rPr lang="it-IT" sz="1200" b="1" dirty="0" smtClean="0">
              <a:solidFill>
                <a:schemeClr val="tx1"/>
              </a:solidFill>
            </a:rPr>
            <a:t>	</a:t>
          </a:r>
          <a:r>
            <a:rPr lang="it-IT" sz="1200" dirty="0" err="1" smtClean="0">
              <a:solidFill>
                <a:schemeClr val="tx1"/>
              </a:solidFill>
            </a:rPr>
            <a:t>annual</a:t>
          </a:r>
          <a:r>
            <a:rPr lang="it-IT" sz="1200" dirty="0" smtClean="0">
              <a:solidFill>
                <a:schemeClr val="tx1"/>
              </a:solidFill>
            </a:rPr>
            <a:t> </a:t>
          </a:r>
          <a:r>
            <a:rPr lang="en-US" sz="1200" dirty="0" smtClean="0">
              <a:solidFill>
                <a:schemeClr val="tx1"/>
              </a:solidFill>
            </a:rPr>
            <a:t>count of days when PRCP≥ 20mm.</a:t>
          </a:r>
          <a:endParaRPr lang="it-IT" sz="1200" dirty="0">
            <a:solidFill>
              <a:schemeClr val="tx1"/>
            </a:solidFill>
          </a:endParaRPr>
        </a:p>
      </dgm:t>
    </dgm:pt>
    <dgm:pt modelId="{7273D34F-4C82-47B5-98F1-098C1E64C9CA}" type="parTrans" cxnId="{7A7A28AE-6ADF-412D-A9F1-67EC6DAB1E96}">
      <dgm:prSet/>
      <dgm:spPr/>
      <dgm:t>
        <a:bodyPr/>
        <a:lstStyle/>
        <a:p>
          <a:endParaRPr lang="it-IT"/>
        </a:p>
      </dgm:t>
    </dgm:pt>
    <dgm:pt modelId="{8089C77A-2B9E-40B6-A156-1AB71BDA8328}" type="sibTrans" cxnId="{7A7A28AE-6ADF-412D-A9F1-67EC6DAB1E96}">
      <dgm:prSet/>
      <dgm:spPr/>
      <dgm:t>
        <a:bodyPr/>
        <a:lstStyle/>
        <a:p>
          <a:endParaRPr lang="it-IT"/>
        </a:p>
      </dgm:t>
    </dgm:pt>
    <dgm:pt modelId="{CEA47FD2-9B79-45E9-ABFB-70A50C651F1F}">
      <dgm:prSet custT="1"/>
      <dgm:spPr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pPr>
            <a:tabLst>
              <a:tab pos="3230563" algn="l"/>
            </a:tabLst>
          </a:pPr>
          <a:r>
            <a:rPr lang="it-IT" sz="1300" b="1" dirty="0" err="1" smtClean="0">
              <a:solidFill>
                <a:schemeClr val="tx1"/>
              </a:solidFill>
            </a:rPr>
            <a:t>Extremely</a:t>
          </a:r>
          <a:r>
            <a:rPr lang="it-IT" sz="1300" b="1" dirty="0" smtClean="0">
              <a:solidFill>
                <a:schemeClr val="tx1"/>
              </a:solidFill>
            </a:rPr>
            <a:t> intense </a:t>
          </a:r>
          <a:r>
            <a:rPr lang="it-IT" sz="1300" b="1" dirty="0" err="1" smtClean="0">
              <a:solidFill>
                <a:schemeClr val="tx1"/>
              </a:solidFill>
            </a:rPr>
            <a:t>precip</a:t>
          </a:r>
          <a:r>
            <a:rPr lang="it-IT" sz="1300" b="1" dirty="0" smtClean="0">
              <a:solidFill>
                <a:schemeClr val="tx1"/>
              </a:solidFill>
            </a:rPr>
            <a:t>. </a:t>
          </a:r>
          <a:r>
            <a:rPr lang="it-IT" sz="1300" b="1" dirty="0" err="1" smtClean="0">
              <a:solidFill>
                <a:schemeClr val="tx1"/>
              </a:solidFill>
            </a:rPr>
            <a:t>days</a:t>
          </a:r>
          <a:r>
            <a:rPr lang="it-IT" sz="1300" b="1" dirty="0" smtClean="0">
              <a:solidFill>
                <a:schemeClr val="tx1"/>
              </a:solidFill>
            </a:rPr>
            <a:t> (R50)</a:t>
          </a:r>
          <a:r>
            <a:rPr lang="it-IT" sz="1200" b="1" dirty="0" smtClean="0">
              <a:solidFill>
                <a:schemeClr val="tx1"/>
              </a:solidFill>
            </a:rPr>
            <a:t>	</a:t>
          </a:r>
          <a:r>
            <a:rPr lang="it-IT" sz="1200" dirty="0" err="1" smtClean="0">
              <a:solidFill>
                <a:schemeClr val="tx1"/>
              </a:solidFill>
            </a:rPr>
            <a:t>annual</a:t>
          </a:r>
          <a:r>
            <a:rPr lang="it-IT" sz="1200" dirty="0" smtClean="0">
              <a:solidFill>
                <a:schemeClr val="tx1"/>
              </a:solidFill>
            </a:rPr>
            <a:t> </a:t>
          </a:r>
          <a:r>
            <a:rPr lang="en-US" sz="1200" dirty="0" smtClean="0">
              <a:solidFill>
                <a:schemeClr val="tx1"/>
              </a:solidFill>
            </a:rPr>
            <a:t>count of days when PRCP≥ 50mm</a:t>
          </a:r>
          <a:endParaRPr lang="it-IT" sz="1200" dirty="0">
            <a:solidFill>
              <a:schemeClr val="tx1"/>
            </a:solidFill>
          </a:endParaRPr>
        </a:p>
      </dgm:t>
    </dgm:pt>
    <dgm:pt modelId="{880B1CB9-543B-409E-B6E8-6E1AA78B0139}" type="parTrans" cxnId="{27EA65ED-7E85-443A-883B-6F3A90235884}">
      <dgm:prSet/>
      <dgm:spPr/>
      <dgm:t>
        <a:bodyPr/>
        <a:lstStyle/>
        <a:p>
          <a:endParaRPr lang="it-IT"/>
        </a:p>
      </dgm:t>
    </dgm:pt>
    <dgm:pt modelId="{3854F88B-15F1-4121-BB53-888CE5F6C17C}" type="sibTrans" cxnId="{27EA65ED-7E85-443A-883B-6F3A90235884}">
      <dgm:prSet/>
      <dgm:spPr/>
      <dgm:t>
        <a:bodyPr/>
        <a:lstStyle/>
        <a:p>
          <a:endParaRPr lang="it-IT"/>
        </a:p>
      </dgm:t>
    </dgm:pt>
    <dgm:pt modelId="{BDC99AE8-DE9D-413C-B19A-16DC86BE7C05}">
      <dgm:prSet custT="1"/>
      <dgm:spPr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pPr>
            <a:tabLst>
              <a:tab pos="3230563" algn="l"/>
            </a:tabLst>
          </a:pPr>
          <a:r>
            <a:rPr lang="it-IT" sz="1300" b="1" dirty="0" smtClean="0">
              <a:solidFill>
                <a:schemeClr val="tx1"/>
              </a:solidFill>
            </a:rPr>
            <a:t>Consecutive </a:t>
          </a:r>
          <a:r>
            <a:rPr lang="it-IT" sz="1300" b="1" dirty="0" err="1" smtClean="0">
              <a:solidFill>
                <a:schemeClr val="tx1"/>
              </a:solidFill>
            </a:rPr>
            <a:t>days</a:t>
          </a:r>
          <a:r>
            <a:rPr lang="it-IT" sz="1300" b="1" dirty="0" smtClean="0">
              <a:solidFill>
                <a:schemeClr val="tx1"/>
              </a:solidFill>
            </a:rPr>
            <a:t> with </a:t>
          </a:r>
          <a:r>
            <a:rPr lang="it-IT" sz="1300" b="1" dirty="0" err="1" smtClean="0">
              <a:solidFill>
                <a:schemeClr val="tx1"/>
              </a:solidFill>
            </a:rPr>
            <a:t>rain</a:t>
          </a:r>
          <a:r>
            <a:rPr lang="it-IT" sz="1300" b="1" dirty="0" smtClean="0">
              <a:solidFill>
                <a:schemeClr val="tx1"/>
              </a:solidFill>
            </a:rPr>
            <a:t> (CWD) </a:t>
          </a:r>
          <a:r>
            <a:rPr lang="it-IT" sz="1200" b="1" dirty="0" smtClean="0">
              <a:solidFill>
                <a:schemeClr val="tx1"/>
              </a:solidFill>
            </a:rPr>
            <a:t>	</a:t>
          </a:r>
          <a:r>
            <a:rPr lang="en-US" sz="1200" dirty="0" smtClean="0">
              <a:solidFill>
                <a:schemeClr val="tx1"/>
              </a:solidFill>
            </a:rPr>
            <a:t>max length of wet spell, max number 	consecutive days with RR ≥ 1mm</a:t>
          </a:r>
          <a:endParaRPr lang="it-IT" sz="1200" dirty="0">
            <a:solidFill>
              <a:schemeClr val="tx1"/>
            </a:solidFill>
          </a:endParaRPr>
        </a:p>
      </dgm:t>
    </dgm:pt>
    <dgm:pt modelId="{23A56EE5-7AC4-4841-B7BE-CE72BE4D853B}" type="parTrans" cxnId="{50CB1E76-60A0-44F1-8BEE-2FDA67016996}">
      <dgm:prSet/>
      <dgm:spPr/>
      <dgm:t>
        <a:bodyPr/>
        <a:lstStyle/>
        <a:p>
          <a:endParaRPr lang="it-IT"/>
        </a:p>
      </dgm:t>
    </dgm:pt>
    <dgm:pt modelId="{E2B52CE9-FDB7-4F74-874F-B98A3A7A27F9}" type="sibTrans" cxnId="{50CB1E76-60A0-44F1-8BEE-2FDA67016996}">
      <dgm:prSet/>
      <dgm:spPr/>
      <dgm:t>
        <a:bodyPr/>
        <a:lstStyle/>
        <a:p>
          <a:endParaRPr lang="it-IT"/>
        </a:p>
      </dgm:t>
    </dgm:pt>
    <dgm:pt modelId="{261B5B46-FE5B-4881-8EA3-0E4E9A7A77AF}">
      <dgm:prSet custT="1"/>
      <dgm:spPr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pPr>
            <a:tabLst>
              <a:tab pos="3230563" algn="l"/>
            </a:tabLst>
          </a:pPr>
          <a:r>
            <a:rPr lang="it-IT" sz="1300" b="1" dirty="0" smtClean="0">
              <a:solidFill>
                <a:schemeClr val="tx1"/>
              </a:solidFill>
            </a:rPr>
            <a:t>Consecutive </a:t>
          </a:r>
          <a:r>
            <a:rPr lang="it-IT" sz="1300" b="1" dirty="0" err="1" smtClean="0">
              <a:solidFill>
                <a:schemeClr val="tx1"/>
              </a:solidFill>
            </a:rPr>
            <a:t>days</a:t>
          </a:r>
          <a:r>
            <a:rPr lang="it-IT" sz="1300" b="1" dirty="0" smtClean="0">
              <a:solidFill>
                <a:schemeClr val="tx1"/>
              </a:solidFill>
            </a:rPr>
            <a:t> </a:t>
          </a:r>
          <a:r>
            <a:rPr lang="it-IT" sz="1300" b="1" dirty="0" err="1" smtClean="0">
              <a:solidFill>
                <a:schemeClr val="tx1"/>
              </a:solidFill>
            </a:rPr>
            <a:t>without</a:t>
          </a:r>
          <a:r>
            <a:rPr lang="it-IT" sz="1300" b="1" dirty="0" smtClean="0">
              <a:solidFill>
                <a:schemeClr val="tx1"/>
              </a:solidFill>
            </a:rPr>
            <a:t> </a:t>
          </a:r>
          <a:r>
            <a:rPr lang="it-IT" sz="1300" b="1" dirty="0" err="1" smtClean="0">
              <a:solidFill>
                <a:schemeClr val="tx1"/>
              </a:solidFill>
            </a:rPr>
            <a:t>rain</a:t>
          </a:r>
          <a:r>
            <a:rPr lang="it-IT" sz="1300" b="1" dirty="0" smtClean="0">
              <a:solidFill>
                <a:schemeClr val="tx1"/>
              </a:solidFill>
            </a:rPr>
            <a:t> (CDD</a:t>
          </a:r>
          <a:r>
            <a:rPr lang="it-IT" sz="1200" b="1" dirty="0" smtClean="0">
              <a:solidFill>
                <a:schemeClr val="tx1"/>
              </a:solidFill>
            </a:rPr>
            <a:t>) 	</a:t>
          </a:r>
          <a:r>
            <a:rPr lang="en-US" sz="1200" dirty="0" smtClean="0">
              <a:solidFill>
                <a:schemeClr val="tx1"/>
              </a:solidFill>
            </a:rPr>
            <a:t>max length of dry spell, max number 	consecutive days with RR &lt; 1mm</a:t>
          </a:r>
          <a:endParaRPr lang="it-IT" sz="1200" dirty="0">
            <a:solidFill>
              <a:schemeClr val="tx1"/>
            </a:solidFill>
          </a:endParaRPr>
        </a:p>
      </dgm:t>
    </dgm:pt>
    <dgm:pt modelId="{A7D8F253-7D70-4F2A-BCB7-A5DF8B7A469F}" type="parTrans" cxnId="{E5F52D52-0ADC-4F30-8A46-8410D1A3AC56}">
      <dgm:prSet/>
      <dgm:spPr/>
      <dgm:t>
        <a:bodyPr/>
        <a:lstStyle/>
        <a:p>
          <a:endParaRPr lang="it-IT"/>
        </a:p>
      </dgm:t>
    </dgm:pt>
    <dgm:pt modelId="{397D9004-3C9E-4C80-8352-5B9160AD2028}" type="sibTrans" cxnId="{E5F52D52-0ADC-4F30-8A46-8410D1A3AC56}">
      <dgm:prSet/>
      <dgm:spPr/>
      <dgm:t>
        <a:bodyPr/>
        <a:lstStyle/>
        <a:p>
          <a:endParaRPr lang="it-IT"/>
        </a:p>
      </dgm:t>
    </dgm:pt>
    <dgm:pt modelId="{6B4F4E15-4C9A-490E-9D33-65BB92A73931}">
      <dgm:prSet custT="1"/>
      <dgm:spPr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pPr>
            <a:tabLst>
              <a:tab pos="3230563" algn="l"/>
            </a:tabLst>
          </a:pPr>
          <a:r>
            <a:rPr lang="en-US" sz="1300" b="1" dirty="0" smtClean="0">
              <a:solidFill>
                <a:schemeClr val="tx1"/>
              </a:solidFill>
            </a:rPr>
            <a:t>Precipitation on very rainy days</a:t>
          </a:r>
          <a:r>
            <a:rPr lang="it-IT" sz="1300" b="1" dirty="0" smtClean="0">
              <a:solidFill>
                <a:schemeClr val="tx1"/>
              </a:solidFill>
            </a:rPr>
            <a:t> (R95p) </a:t>
          </a:r>
          <a:r>
            <a:rPr lang="it-IT" sz="1200" b="1" dirty="0" smtClean="0">
              <a:solidFill>
                <a:schemeClr val="tx1"/>
              </a:solidFill>
            </a:rPr>
            <a:t>	</a:t>
          </a:r>
          <a:r>
            <a:rPr lang="en-US" sz="1200" dirty="0" smtClean="0">
              <a:solidFill>
                <a:schemeClr val="tx1"/>
              </a:solidFill>
            </a:rPr>
            <a:t>total PRCP when RR &gt; 95p</a:t>
          </a:r>
          <a:endParaRPr lang="it-IT" sz="1200" dirty="0">
            <a:solidFill>
              <a:schemeClr val="tx1"/>
            </a:solidFill>
          </a:endParaRPr>
        </a:p>
      </dgm:t>
    </dgm:pt>
    <dgm:pt modelId="{5D31C143-C9EA-431C-BE5B-F2290B218AA6}" type="parTrans" cxnId="{7E6FDA02-A419-43B7-A45C-09B8419A6066}">
      <dgm:prSet/>
      <dgm:spPr/>
      <dgm:t>
        <a:bodyPr/>
        <a:lstStyle/>
        <a:p>
          <a:endParaRPr lang="it-IT"/>
        </a:p>
      </dgm:t>
    </dgm:pt>
    <dgm:pt modelId="{BC452E74-36A3-4474-B6BB-7EAE118566D9}" type="sibTrans" cxnId="{7E6FDA02-A419-43B7-A45C-09B8419A6066}">
      <dgm:prSet/>
      <dgm:spPr/>
      <dgm:t>
        <a:bodyPr/>
        <a:lstStyle/>
        <a:p>
          <a:endParaRPr lang="it-IT"/>
        </a:p>
      </dgm:t>
    </dgm:pt>
    <dgm:pt modelId="{F706600D-0371-46F7-984D-34105E64A8F1}">
      <dgm:prSet custT="1"/>
      <dgm:spPr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pPr>
            <a:tabLst>
              <a:tab pos="3230563" algn="l"/>
            </a:tabLst>
          </a:pPr>
          <a:r>
            <a:rPr lang="en-US" sz="1300" b="1" dirty="0" smtClean="0">
              <a:solidFill>
                <a:schemeClr val="tx1"/>
              </a:solidFill>
            </a:rPr>
            <a:t>Annual total precipitation (PRCPTOT) </a:t>
          </a:r>
          <a:r>
            <a:rPr lang="en-US" sz="1200" b="1" dirty="0" smtClean="0">
              <a:solidFill>
                <a:schemeClr val="tx1"/>
              </a:solidFill>
            </a:rPr>
            <a:t>	</a:t>
          </a:r>
          <a:r>
            <a:rPr lang="en-US" sz="1200" dirty="0" smtClean="0">
              <a:solidFill>
                <a:schemeClr val="tx1"/>
              </a:solidFill>
            </a:rPr>
            <a:t>annual total precipitation when PRCP ≥  1mm</a:t>
          </a:r>
          <a:endParaRPr lang="en-US" sz="1200" b="1" dirty="0">
            <a:solidFill>
              <a:schemeClr val="tx1"/>
            </a:solidFill>
          </a:endParaRPr>
        </a:p>
      </dgm:t>
    </dgm:pt>
    <dgm:pt modelId="{85FFFE13-437B-49E7-AB50-6CE98ABC9AB0}" type="parTrans" cxnId="{F4E50110-1B65-4470-8FEA-EAAD0B938A96}">
      <dgm:prSet/>
      <dgm:spPr/>
      <dgm:t>
        <a:bodyPr/>
        <a:lstStyle/>
        <a:p>
          <a:endParaRPr lang="it-IT"/>
        </a:p>
      </dgm:t>
    </dgm:pt>
    <dgm:pt modelId="{5AAC1340-383F-4296-A00B-A0EA8C12A2F4}" type="sibTrans" cxnId="{F4E50110-1B65-4470-8FEA-EAAD0B938A96}">
      <dgm:prSet/>
      <dgm:spPr/>
      <dgm:t>
        <a:bodyPr/>
        <a:lstStyle/>
        <a:p>
          <a:endParaRPr lang="it-IT"/>
        </a:p>
      </dgm:t>
    </dgm:pt>
    <dgm:pt modelId="{A16CCDB5-5292-4EFC-AEAF-0734B5EA9EE2}">
      <dgm:prSet custT="1"/>
      <dgm:spPr/>
      <dgm:t>
        <a:bodyPr/>
        <a:lstStyle/>
        <a:p>
          <a:pPr>
            <a:tabLst>
              <a:tab pos="2514600" algn="l"/>
            </a:tabLst>
          </a:pPr>
          <a:r>
            <a:rPr lang="en-US" sz="1300" b="1" dirty="0" smtClean="0">
              <a:solidFill>
                <a:schemeClr val="tx1"/>
              </a:solidFill>
            </a:rPr>
            <a:t>Frost days (FD0) </a:t>
          </a:r>
          <a:r>
            <a:rPr lang="en-US" sz="1200" b="1" dirty="0" smtClean="0">
              <a:solidFill>
                <a:schemeClr val="tx1"/>
              </a:solidFill>
            </a:rPr>
            <a:t>	</a:t>
          </a:r>
          <a:r>
            <a:rPr lang="en-US" sz="1200" dirty="0" smtClean="0">
              <a:solidFill>
                <a:schemeClr val="tx1"/>
              </a:solidFill>
            </a:rPr>
            <a:t>annual count of days when daily min temp TN &lt; 0</a:t>
          </a:r>
          <a:r>
            <a:rPr lang="en-US" sz="1200" baseline="30000" dirty="0" smtClean="0">
              <a:solidFill>
                <a:schemeClr val="tx1"/>
              </a:solidFill>
            </a:rPr>
            <a:t>o</a:t>
          </a:r>
          <a:r>
            <a:rPr lang="en-US" sz="1200" dirty="0" smtClean="0">
              <a:solidFill>
                <a:schemeClr val="tx1"/>
              </a:solidFill>
            </a:rPr>
            <a:t>C</a:t>
          </a:r>
          <a:endParaRPr lang="it-IT" sz="1200" dirty="0">
            <a:solidFill>
              <a:schemeClr val="tx1"/>
            </a:solidFill>
          </a:endParaRPr>
        </a:p>
      </dgm:t>
    </dgm:pt>
    <dgm:pt modelId="{5B35CDF8-D944-413B-8159-0655D844B8EA}" type="sibTrans" cxnId="{6FD34D3D-E1E6-4341-89B6-5684085BA47E}">
      <dgm:prSet/>
      <dgm:spPr/>
      <dgm:t>
        <a:bodyPr/>
        <a:lstStyle/>
        <a:p>
          <a:endParaRPr lang="it-IT"/>
        </a:p>
      </dgm:t>
    </dgm:pt>
    <dgm:pt modelId="{0E0CA8E3-6606-42E1-ADD9-40985A6A9828}" type="parTrans" cxnId="{6FD34D3D-E1E6-4341-89B6-5684085BA47E}">
      <dgm:prSet/>
      <dgm:spPr/>
      <dgm:t>
        <a:bodyPr/>
        <a:lstStyle/>
        <a:p>
          <a:endParaRPr lang="it-IT"/>
        </a:p>
      </dgm:t>
    </dgm:pt>
    <dgm:pt modelId="{2286E1F6-DBC1-4415-870E-56D36D6AFACA}">
      <dgm:prSet custT="1"/>
      <dgm:spPr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pPr>
            <a:tabLst>
              <a:tab pos="3230563" algn="l"/>
            </a:tabLst>
          </a:pPr>
          <a:endParaRPr lang="en-US" sz="1200" b="1" dirty="0">
            <a:solidFill>
              <a:schemeClr val="tx1"/>
            </a:solidFill>
          </a:endParaRPr>
        </a:p>
      </dgm:t>
    </dgm:pt>
    <dgm:pt modelId="{982398AB-8D65-4ADE-B9FD-C206A6580CD2}" type="parTrans" cxnId="{ACCDF6E5-B70D-4B57-A0F2-3E49106D80BF}">
      <dgm:prSet/>
      <dgm:spPr/>
    </dgm:pt>
    <dgm:pt modelId="{EE78A087-00D9-4F0C-93BE-2697F8CB2EEF}" type="sibTrans" cxnId="{ACCDF6E5-B70D-4B57-A0F2-3E49106D80BF}">
      <dgm:prSet/>
      <dgm:spPr/>
    </dgm:pt>
    <dgm:pt modelId="{1F48E649-E6ED-42E3-9D49-FF64F22024E6}">
      <dgm:prSet phldrT="[Testo]" custT="1"/>
      <dgm:spPr/>
      <dgm:t>
        <a:bodyPr/>
        <a:lstStyle/>
        <a:p>
          <a:pPr>
            <a:tabLst>
              <a:tab pos="2514600" algn="l"/>
            </a:tabLst>
          </a:pPr>
          <a:endParaRPr lang="it-IT" sz="1200" dirty="0"/>
        </a:p>
      </dgm:t>
    </dgm:pt>
    <dgm:pt modelId="{ABD6E349-D0A9-4F31-856E-9AEFF1314665}" type="parTrans" cxnId="{6BE56D7C-2414-42AD-A989-B0E3CA982B31}">
      <dgm:prSet/>
      <dgm:spPr/>
    </dgm:pt>
    <dgm:pt modelId="{62B2E310-6DE5-44BB-9486-780D1336FB63}" type="sibTrans" cxnId="{6BE56D7C-2414-42AD-A989-B0E3CA982B31}">
      <dgm:prSet/>
      <dgm:spPr/>
    </dgm:pt>
    <dgm:pt modelId="{C248D6FD-1F9B-4D6A-8FA8-F2878552E36B}" type="pres">
      <dgm:prSet presAssocID="{BBA4107C-E2AB-4387-B180-17320295203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CBFD1ACF-4BB6-4E41-A13A-08CE82D1E6BE}" type="pres">
      <dgm:prSet presAssocID="{BD34F4F9-DC4B-4721-9C58-3DDB3A9CE9CC}" presName="parentLin" presStyleCnt="0"/>
      <dgm:spPr/>
    </dgm:pt>
    <dgm:pt modelId="{DB0FFC59-328E-4F9A-BCC5-3B91FA3E9041}" type="pres">
      <dgm:prSet presAssocID="{BD34F4F9-DC4B-4721-9C58-3DDB3A9CE9CC}" presName="parentLeftMargin" presStyleLbl="node1" presStyleIdx="0" presStyleCnt="2"/>
      <dgm:spPr/>
      <dgm:t>
        <a:bodyPr/>
        <a:lstStyle/>
        <a:p>
          <a:endParaRPr lang="it-IT"/>
        </a:p>
      </dgm:t>
    </dgm:pt>
    <dgm:pt modelId="{E6627C60-4916-4AC8-A278-D973CFAC5ABA}" type="pres">
      <dgm:prSet presAssocID="{BD34F4F9-DC4B-4721-9C58-3DDB3A9CE9CC}" presName="parentText" presStyleLbl="node1" presStyleIdx="0" presStyleCnt="2" custScaleY="151428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BB988DD-DF68-427B-9B4E-3EDF34ECE1B0}" type="pres">
      <dgm:prSet presAssocID="{BD34F4F9-DC4B-4721-9C58-3DDB3A9CE9CC}" presName="negativeSpace" presStyleCnt="0"/>
      <dgm:spPr/>
    </dgm:pt>
    <dgm:pt modelId="{7417B10A-ED7B-4739-9984-45A2D28DF66F}" type="pres">
      <dgm:prSet presAssocID="{BD34F4F9-DC4B-4721-9C58-3DDB3A9CE9CC}" presName="childText" presStyleLbl="conFgAcc1" presStyleIdx="0" presStyleCnt="2" custScaleY="110507" custLinFactNeighborX="0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BF94EF7-7F5B-4BD6-AB81-6A03715C704D}" type="pres">
      <dgm:prSet presAssocID="{442EC6DF-2CF7-4BAD-A07F-B14E07D22829}" presName="spaceBetweenRectangles" presStyleCnt="0"/>
      <dgm:spPr/>
    </dgm:pt>
    <dgm:pt modelId="{D7647B7F-2E37-424A-9409-35FD2FF0112F}" type="pres">
      <dgm:prSet presAssocID="{314DA584-945E-4028-AF93-B5237729DC29}" presName="parentLin" presStyleCnt="0"/>
      <dgm:spPr/>
    </dgm:pt>
    <dgm:pt modelId="{077B0268-DBAF-47DC-A21D-809EB36AC729}" type="pres">
      <dgm:prSet presAssocID="{314DA584-945E-4028-AF93-B5237729DC29}" presName="parentLeftMargin" presStyleLbl="node1" presStyleIdx="0" presStyleCnt="2"/>
      <dgm:spPr/>
      <dgm:t>
        <a:bodyPr/>
        <a:lstStyle/>
        <a:p>
          <a:endParaRPr lang="it-IT"/>
        </a:p>
      </dgm:t>
    </dgm:pt>
    <dgm:pt modelId="{BB007080-5E47-41F5-894F-9204F59669F4}" type="pres">
      <dgm:prSet presAssocID="{314DA584-945E-4028-AF93-B5237729DC29}" presName="parentText" presStyleLbl="node1" presStyleIdx="1" presStyleCnt="2" custScaleY="146516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C796011-0B93-4D6A-B33C-C2633B872FDB}" type="pres">
      <dgm:prSet presAssocID="{314DA584-945E-4028-AF93-B5237729DC29}" presName="negativeSpace" presStyleCnt="0"/>
      <dgm:spPr/>
    </dgm:pt>
    <dgm:pt modelId="{E588DDB1-AD3E-4E74-8D2E-0326F56FFB2D}" type="pres">
      <dgm:prSet presAssocID="{314DA584-945E-4028-AF93-B5237729DC29}" presName="childText" presStyleLbl="conFgAcc1" presStyleIdx="1" presStyleCnt="2" custScaleY="108770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5CB01F7F-D450-421B-9BD9-EB72219BDCE8}" srcId="{BD34F4F9-DC4B-4721-9C58-3DDB3A9CE9CC}" destId="{5BC83186-D1AF-4D38-9DBC-26DEC0F26B2E}" srcOrd="7" destOrd="0" parTransId="{518EF2F8-89E1-4095-B491-2AC677B67098}" sibTransId="{7785862E-0415-45DE-8687-3520439D3A68}"/>
    <dgm:cxn modelId="{63E432D5-B254-4EB3-8FC2-03022F852815}" type="presOf" srcId="{BDC99AE8-DE9D-413C-B19A-16DC86BE7C05}" destId="{E588DDB1-AD3E-4E74-8D2E-0326F56FFB2D}" srcOrd="0" destOrd="3" presId="urn:microsoft.com/office/officeart/2005/8/layout/list1"/>
    <dgm:cxn modelId="{3EF60FB7-58B8-4210-B2CE-9E8BAAC10C85}" srcId="{BD34F4F9-DC4B-4721-9C58-3DDB3A9CE9CC}" destId="{9343C5AC-6A4F-48E8-847F-72F23EF5DCDB}" srcOrd="8" destOrd="0" parTransId="{913C79B0-877C-4456-BFAF-E3792C98E4AF}" sibTransId="{04FAF715-0E38-4D21-97D2-A392EE28C003}"/>
    <dgm:cxn modelId="{AA47ED8B-A7EC-4CBA-ADCE-680CDCF11602}" type="presOf" srcId="{5BC83186-D1AF-4D38-9DBC-26DEC0F26B2E}" destId="{7417B10A-ED7B-4739-9984-45A2D28DF66F}" srcOrd="0" destOrd="7" presId="urn:microsoft.com/office/officeart/2005/8/layout/list1"/>
    <dgm:cxn modelId="{E5ACB2E4-EF5D-4EF2-8B38-99543CC19C26}" type="presOf" srcId="{59EBFBF8-D8F1-4D34-9B14-C675A2C93051}" destId="{7417B10A-ED7B-4739-9984-45A2D28DF66F}" srcOrd="0" destOrd="3" presId="urn:microsoft.com/office/officeart/2005/8/layout/list1"/>
    <dgm:cxn modelId="{0952EA87-7417-48A0-8DB0-A1D14F700B4C}" srcId="{BD34F4F9-DC4B-4721-9C58-3DDB3A9CE9CC}" destId="{59EBFBF8-D8F1-4D34-9B14-C675A2C93051}" srcOrd="3" destOrd="0" parTransId="{F252418C-4A86-43A0-B787-487D7C5CF98E}" sibTransId="{C8E87CAA-75F0-4641-BEBA-862A9BD8D1B9}"/>
    <dgm:cxn modelId="{9C076BF0-712A-4BBC-98C2-DB50C37582C9}" type="presOf" srcId="{D090D044-5077-42DE-B862-39FED3C83671}" destId="{E588DDB1-AD3E-4E74-8D2E-0326F56FFB2D}" srcOrd="0" destOrd="0" presId="urn:microsoft.com/office/officeart/2005/8/layout/list1"/>
    <dgm:cxn modelId="{003ED4DF-83B4-4AD9-BF7B-038F33CE337F}" type="presOf" srcId="{B7E15B17-6B39-4183-B464-489204C82024}" destId="{7417B10A-ED7B-4739-9984-45A2D28DF66F}" srcOrd="0" destOrd="9" presId="urn:microsoft.com/office/officeart/2005/8/layout/list1"/>
    <dgm:cxn modelId="{C976716C-9D9D-4465-BBC2-BB0562BAA0A7}" type="presOf" srcId="{1F48E649-E6ED-42E3-9D49-FF64F22024E6}" destId="{7417B10A-ED7B-4739-9984-45A2D28DF66F}" srcOrd="0" destOrd="0" presId="urn:microsoft.com/office/officeart/2005/8/layout/list1"/>
    <dgm:cxn modelId="{50CB1E76-60A0-44F1-8BEE-2FDA67016996}" srcId="{314DA584-945E-4028-AF93-B5237729DC29}" destId="{BDC99AE8-DE9D-413C-B19A-16DC86BE7C05}" srcOrd="3" destOrd="0" parTransId="{23A56EE5-7AC4-4841-B7BE-CE72BE4D853B}" sibTransId="{E2B52CE9-FDB7-4F74-874F-B98A3A7A27F9}"/>
    <dgm:cxn modelId="{6C3BEB0E-FC78-47AF-A78B-01CC80B42FCC}" type="presOf" srcId="{BD34F4F9-DC4B-4721-9C58-3DDB3A9CE9CC}" destId="{E6627C60-4916-4AC8-A278-D973CFAC5ABA}" srcOrd="1" destOrd="0" presId="urn:microsoft.com/office/officeart/2005/8/layout/list1"/>
    <dgm:cxn modelId="{2E15C9F1-6CD5-4B84-BC2C-91326F91F400}" type="presOf" srcId="{314DA584-945E-4028-AF93-B5237729DC29}" destId="{077B0268-DBAF-47DC-A21D-809EB36AC729}" srcOrd="0" destOrd="0" presId="urn:microsoft.com/office/officeart/2005/8/layout/list1"/>
    <dgm:cxn modelId="{4EB920EA-75C0-4F8A-B135-2681C3514E97}" type="presOf" srcId="{F706600D-0371-46F7-984D-34105E64A8F1}" destId="{E588DDB1-AD3E-4E74-8D2E-0326F56FFB2D}" srcOrd="0" destOrd="7" presId="urn:microsoft.com/office/officeart/2005/8/layout/list1"/>
    <dgm:cxn modelId="{6BE56D7C-2414-42AD-A989-B0E3CA982B31}" srcId="{BD34F4F9-DC4B-4721-9C58-3DDB3A9CE9CC}" destId="{1F48E649-E6ED-42E3-9D49-FF64F22024E6}" srcOrd="0" destOrd="0" parTransId="{ABD6E349-D0A9-4F31-856E-9AEFF1314665}" sibTransId="{62B2E310-6DE5-44BB-9486-780D1336FB63}"/>
    <dgm:cxn modelId="{FD648FDC-409E-4C8A-BFC5-38F2F3005A40}" type="presOf" srcId="{0E225039-7ED9-4F9D-BD7E-154B8703FE68}" destId="{7417B10A-ED7B-4739-9984-45A2D28DF66F}" srcOrd="0" destOrd="1" presId="urn:microsoft.com/office/officeart/2005/8/layout/list1"/>
    <dgm:cxn modelId="{3372738A-0AFD-49F0-B743-4C112AECC3E1}" type="presOf" srcId="{9343C5AC-6A4F-48E8-847F-72F23EF5DCDB}" destId="{7417B10A-ED7B-4739-9984-45A2D28DF66F}" srcOrd="0" destOrd="8" presId="urn:microsoft.com/office/officeart/2005/8/layout/list1"/>
    <dgm:cxn modelId="{E6FE8348-EB81-4743-90DD-B7265B26892A}" type="presOf" srcId="{A16CCDB5-5292-4EFC-AEAF-0734B5EA9EE2}" destId="{7417B10A-ED7B-4739-9984-45A2D28DF66F}" srcOrd="0" destOrd="6" presId="urn:microsoft.com/office/officeart/2005/8/layout/list1"/>
    <dgm:cxn modelId="{ACCDF6E5-B70D-4B57-A0F2-3E49106D80BF}" srcId="{314DA584-945E-4028-AF93-B5237729DC29}" destId="{2286E1F6-DBC1-4415-870E-56D36D6AFACA}" srcOrd="6" destOrd="0" parTransId="{982398AB-8D65-4ADE-B9FD-C206A6580CD2}" sibTransId="{EE78A087-00D9-4F0C-93BE-2697F8CB2EEF}"/>
    <dgm:cxn modelId="{7E6FDA02-A419-43B7-A45C-09B8419A6066}" srcId="{314DA584-945E-4028-AF93-B5237729DC29}" destId="{6B4F4E15-4C9A-490E-9D33-65BB92A73931}" srcOrd="5" destOrd="0" parTransId="{5D31C143-C9EA-431C-BE5B-F2290B218AA6}" sibTransId="{BC452E74-36A3-4474-B6BB-7EAE118566D9}"/>
    <dgm:cxn modelId="{1B716D7D-0378-4E43-98BA-1FBA21D6CBB4}" type="presOf" srcId="{2286E1F6-DBC1-4415-870E-56D36D6AFACA}" destId="{E588DDB1-AD3E-4E74-8D2E-0326F56FFB2D}" srcOrd="0" destOrd="6" presId="urn:microsoft.com/office/officeart/2005/8/layout/list1"/>
    <dgm:cxn modelId="{6D9F7E44-6A8E-4171-9892-EB3B60B77B34}" type="presOf" srcId="{879A4273-610C-4BA9-9C61-E7BBA68C272F}" destId="{E588DDB1-AD3E-4E74-8D2E-0326F56FFB2D}" srcOrd="0" destOrd="1" presId="urn:microsoft.com/office/officeart/2005/8/layout/list1"/>
    <dgm:cxn modelId="{814AB2B8-A207-4FEC-AAF4-DD45BFA0B063}" type="presOf" srcId="{BD34F4F9-DC4B-4721-9C58-3DDB3A9CE9CC}" destId="{DB0FFC59-328E-4F9A-BCC5-3B91FA3E9041}" srcOrd="0" destOrd="0" presId="urn:microsoft.com/office/officeart/2005/8/layout/list1"/>
    <dgm:cxn modelId="{E9CEAE2D-0C9E-4040-A4C6-013D650BA4BC}" type="presOf" srcId="{261B5B46-FE5B-4881-8EA3-0E4E9A7A77AF}" destId="{E588DDB1-AD3E-4E74-8D2E-0326F56FFB2D}" srcOrd="0" destOrd="4" presId="urn:microsoft.com/office/officeart/2005/8/layout/list1"/>
    <dgm:cxn modelId="{B9F960B9-C58D-40B2-AC6E-9E1F4353CD5D}" type="presOf" srcId="{BBA4107C-E2AB-4387-B180-17320295203C}" destId="{C248D6FD-1F9B-4D6A-8FA8-F2878552E36B}" srcOrd="0" destOrd="0" presId="urn:microsoft.com/office/officeart/2005/8/layout/list1"/>
    <dgm:cxn modelId="{414D2EF4-9131-442F-B669-5A87824BD0E0}" srcId="{BD34F4F9-DC4B-4721-9C58-3DDB3A9CE9CC}" destId="{B7E15B17-6B39-4183-B464-489204C82024}" srcOrd="9" destOrd="0" parTransId="{7B10BF22-3DBA-4B90-A838-753B2C7E5B2C}" sibTransId="{B345526B-B176-4491-81F1-0CC06CAEDBBF}"/>
    <dgm:cxn modelId="{CFB00ECB-6743-454D-85C2-C167D1174325}" type="presOf" srcId="{0DBD8DEF-1B3C-409F-A082-E5DEB16B6B36}" destId="{7417B10A-ED7B-4739-9984-45A2D28DF66F}" srcOrd="0" destOrd="5" presId="urn:microsoft.com/office/officeart/2005/8/layout/list1"/>
    <dgm:cxn modelId="{AC1A6BC6-F5B9-4725-B981-AD82B9903DE2}" srcId="{BD34F4F9-DC4B-4721-9C58-3DDB3A9CE9CC}" destId="{0DBD8DEF-1B3C-409F-A082-E5DEB16B6B36}" srcOrd="5" destOrd="0" parTransId="{BA12273A-3D72-4720-A7A1-740D3F6C6718}" sibTransId="{2F4AB4D2-AD9A-45B3-8800-2D793386BC22}"/>
    <dgm:cxn modelId="{1F3C5E6B-6AF0-4BDF-A5DE-9BF77EF92AC7}" srcId="{BD34F4F9-DC4B-4721-9C58-3DDB3A9CE9CC}" destId="{8A205933-835C-4A89-9F71-8DC68F3A8F3B}" srcOrd="4" destOrd="0" parTransId="{5482239A-B4FB-4D8B-9B7A-465CA0D45F90}" sibTransId="{9DCBC8E5-B85C-4129-B894-66767AF7251C}"/>
    <dgm:cxn modelId="{F4E50110-1B65-4470-8FEA-EAAD0B938A96}" srcId="{314DA584-945E-4028-AF93-B5237729DC29}" destId="{F706600D-0371-46F7-984D-34105E64A8F1}" srcOrd="7" destOrd="0" parTransId="{85FFFE13-437B-49E7-AB50-6CE98ABC9AB0}" sibTransId="{5AAC1340-383F-4296-A00B-A0EA8C12A2F4}"/>
    <dgm:cxn modelId="{D74BE05D-AA16-47C7-99D0-E6061EB63F9B}" srcId="{314DA584-945E-4028-AF93-B5237729DC29}" destId="{D090D044-5077-42DE-B862-39FED3C83671}" srcOrd="0" destOrd="0" parTransId="{BBFCA1F6-9AE7-4B4E-8AA1-58391EFA5649}" sibTransId="{BDED1598-EEEC-4D14-A87A-CEBA283C95C9}"/>
    <dgm:cxn modelId="{27EA65ED-7E85-443A-883B-6F3A90235884}" srcId="{314DA584-945E-4028-AF93-B5237729DC29}" destId="{CEA47FD2-9B79-45E9-ABFB-70A50C651F1F}" srcOrd="2" destOrd="0" parTransId="{880B1CB9-543B-409E-B6E8-6E1AA78B0139}" sibTransId="{3854F88B-15F1-4121-BB53-888CE5F6C17C}"/>
    <dgm:cxn modelId="{7A7A28AE-6ADF-412D-A9F1-67EC6DAB1E96}" srcId="{314DA584-945E-4028-AF93-B5237729DC29}" destId="{879A4273-610C-4BA9-9C61-E7BBA68C272F}" srcOrd="1" destOrd="0" parTransId="{7273D34F-4C82-47B5-98F1-098C1E64C9CA}" sibTransId="{8089C77A-2B9E-40B6-A156-1AB71BDA8328}"/>
    <dgm:cxn modelId="{F47D2947-ABBE-414B-8644-F6F330B53970}" srcId="{BBA4107C-E2AB-4387-B180-17320295203C}" destId="{BD34F4F9-DC4B-4721-9C58-3DDB3A9CE9CC}" srcOrd="0" destOrd="0" parTransId="{19DC6CCD-6672-41CC-8322-7E561675CDFF}" sibTransId="{442EC6DF-2CF7-4BAD-A07F-B14E07D22829}"/>
    <dgm:cxn modelId="{4E153F73-6487-4654-8E1D-F79EB4CB22D0}" type="presOf" srcId="{6B4F4E15-4C9A-490E-9D33-65BB92A73931}" destId="{E588DDB1-AD3E-4E74-8D2E-0326F56FFB2D}" srcOrd="0" destOrd="5" presId="urn:microsoft.com/office/officeart/2005/8/layout/list1"/>
    <dgm:cxn modelId="{7CDAD87F-0717-49BE-9975-854EC3F3B563}" type="presOf" srcId="{314DA584-945E-4028-AF93-B5237729DC29}" destId="{BB007080-5E47-41F5-894F-9204F59669F4}" srcOrd="1" destOrd="0" presId="urn:microsoft.com/office/officeart/2005/8/layout/list1"/>
    <dgm:cxn modelId="{58EFF202-33B8-4CCB-9C9D-4FBB11D4BF3C}" type="presOf" srcId="{8A205933-835C-4A89-9F71-8DC68F3A8F3B}" destId="{7417B10A-ED7B-4739-9984-45A2D28DF66F}" srcOrd="0" destOrd="4" presId="urn:microsoft.com/office/officeart/2005/8/layout/list1"/>
    <dgm:cxn modelId="{6FD34D3D-E1E6-4341-89B6-5684085BA47E}" srcId="{BD34F4F9-DC4B-4721-9C58-3DDB3A9CE9CC}" destId="{A16CCDB5-5292-4EFC-AEAF-0734B5EA9EE2}" srcOrd="6" destOrd="0" parTransId="{0E0CA8E3-6606-42E1-ADD9-40985A6A9828}" sibTransId="{5B35CDF8-D944-413B-8159-0655D844B8EA}"/>
    <dgm:cxn modelId="{169A7F73-7ED9-457D-BD40-2C24A9B8253B}" type="presOf" srcId="{CEA47FD2-9B79-45E9-ABFB-70A50C651F1F}" destId="{E588DDB1-AD3E-4E74-8D2E-0326F56FFB2D}" srcOrd="0" destOrd="2" presId="urn:microsoft.com/office/officeart/2005/8/layout/list1"/>
    <dgm:cxn modelId="{E5F52D52-0ADC-4F30-8A46-8410D1A3AC56}" srcId="{314DA584-945E-4028-AF93-B5237729DC29}" destId="{261B5B46-FE5B-4881-8EA3-0E4E9A7A77AF}" srcOrd="4" destOrd="0" parTransId="{A7D8F253-7D70-4F2A-BCB7-A5DF8B7A469F}" sibTransId="{397D9004-3C9E-4C80-8352-5B9160AD2028}"/>
    <dgm:cxn modelId="{0691AC01-048A-46A7-B091-A64739CFAE4A}" srcId="{BBA4107C-E2AB-4387-B180-17320295203C}" destId="{314DA584-945E-4028-AF93-B5237729DC29}" srcOrd="1" destOrd="0" parTransId="{F1A67813-C29F-472D-AFFD-BDDCC3C805BF}" sibTransId="{5C4817D7-96F5-4A28-AB43-410DC0E56D10}"/>
    <dgm:cxn modelId="{14B77469-0845-48D0-A55C-F82D24B74B79}" srcId="{BD34F4F9-DC4B-4721-9C58-3DDB3A9CE9CC}" destId="{2EB99A56-3062-48CE-9F66-B696A4491214}" srcOrd="2" destOrd="0" parTransId="{DE669BBC-E315-4F3D-9C82-0E3992FBD272}" sibTransId="{A2F47383-D53B-4962-8909-5F6FAE6092A0}"/>
    <dgm:cxn modelId="{B48F9BF7-B6B1-443B-85AC-A7EE25B50094}" srcId="{BD34F4F9-DC4B-4721-9C58-3DDB3A9CE9CC}" destId="{0E225039-7ED9-4F9D-BD7E-154B8703FE68}" srcOrd="1" destOrd="0" parTransId="{109A1E36-43E6-4AFE-9200-3626F937E585}" sibTransId="{3D408939-DE16-4949-87C0-43A91C7C661B}"/>
    <dgm:cxn modelId="{C849688F-A74A-495D-9A1F-B7B2B770FBCF}" type="presOf" srcId="{2EB99A56-3062-48CE-9F66-B696A4491214}" destId="{7417B10A-ED7B-4739-9984-45A2D28DF66F}" srcOrd="0" destOrd="2" presId="urn:microsoft.com/office/officeart/2005/8/layout/list1"/>
    <dgm:cxn modelId="{C38D4A38-62DE-4EAB-89D5-E91E291015DA}" type="presParOf" srcId="{C248D6FD-1F9B-4D6A-8FA8-F2878552E36B}" destId="{CBFD1ACF-4BB6-4E41-A13A-08CE82D1E6BE}" srcOrd="0" destOrd="0" presId="urn:microsoft.com/office/officeart/2005/8/layout/list1"/>
    <dgm:cxn modelId="{B74096D0-7E74-4DF1-90BC-CBB6D7F61769}" type="presParOf" srcId="{CBFD1ACF-4BB6-4E41-A13A-08CE82D1E6BE}" destId="{DB0FFC59-328E-4F9A-BCC5-3B91FA3E9041}" srcOrd="0" destOrd="0" presId="urn:microsoft.com/office/officeart/2005/8/layout/list1"/>
    <dgm:cxn modelId="{8C41D7C7-B575-420A-B1D6-B88397B03628}" type="presParOf" srcId="{CBFD1ACF-4BB6-4E41-A13A-08CE82D1E6BE}" destId="{E6627C60-4916-4AC8-A278-D973CFAC5ABA}" srcOrd="1" destOrd="0" presId="urn:microsoft.com/office/officeart/2005/8/layout/list1"/>
    <dgm:cxn modelId="{40788273-BFF5-4354-8DF1-88EE9C2BBCA0}" type="presParOf" srcId="{C248D6FD-1F9B-4D6A-8FA8-F2878552E36B}" destId="{EBB988DD-DF68-427B-9B4E-3EDF34ECE1B0}" srcOrd="1" destOrd="0" presId="urn:microsoft.com/office/officeart/2005/8/layout/list1"/>
    <dgm:cxn modelId="{D3E91750-8183-4E4E-BB63-7AEBD9D5DAF0}" type="presParOf" srcId="{C248D6FD-1F9B-4D6A-8FA8-F2878552E36B}" destId="{7417B10A-ED7B-4739-9984-45A2D28DF66F}" srcOrd="2" destOrd="0" presId="urn:microsoft.com/office/officeart/2005/8/layout/list1"/>
    <dgm:cxn modelId="{3563FDD7-91A8-42DC-B0BA-2283D7018EDA}" type="presParOf" srcId="{C248D6FD-1F9B-4D6A-8FA8-F2878552E36B}" destId="{1BF94EF7-7F5B-4BD6-AB81-6A03715C704D}" srcOrd="3" destOrd="0" presId="urn:microsoft.com/office/officeart/2005/8/layout/list1"/>
    <dgm:cxn modelId="{E31079F8-BD67-4878-A750-341943A41234}" type="presParOf" srcId="{C248D6FD-1F9B-4D6A-8FA8-F2878552E36B}" destId="{D7647B7F-2E37-424A-9409-35FD2FF0112F}" srcOrd="4" destOrd="0" presId="urn:microsoft.com/office/officeart/2005/8/layout/list1"/>
    <dgm:cxn modelId="{4AB8C03D-6337-44D8-B589-DE06284E0397}" type="presParOf" srcId="{D7647B7F-2E37-424A-9409-35FD2FF0112F}" destId="{077B0268-DBAF-47DC-A21D-809EB36AC729}" srcOrd="0" destOrd="0" presId="urn:microsoft.com/office/officeart/2005/8/layout/list1"/>
    <dgm:cxn modelId="{91C876EB-6BA7-4E96-87FF-69A83569A1EB}" type="presParOf" srcId="{D7647B7F-2E37-424A-9409-35FD2FF0112F}" destId="{BB007080-5E47-41F5-894F-9204F59669F4}" srcOrd="1" destOrd="0" presId="urn:microsoft.com/office/officeart/2005/8/layout/list1"/>
    <dgm:cxn modelId="{75E36FCA-3461-4E12-A85A-6D0CC343D682}" type="presParOf" srcId="{C248D6FD-1F9B-4D6A-8FA8-F2878552E36B}" destId="{2C796011-0B93-4D6A-B33C-C2633B872FDB}" srcOrd="5" destOrd="0" presId="urn:microsoft.com/office/officeart/2005/8/layout/list1"/>
    <dgm:cxn modelId="{DD72D15C-B357-41E2-9356-E05D5EA5AD62}" type="presParOf" srcId="{C248D6FD-1F9B-4D6A-8FA8-F2878552E36B}" destId="{E588DDB1-AD3E-4E74-8D2E-0326F56FFB2D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B12B8E-8BEC-42D5-AF02-D00B8AB11070}">
      <dsp:nvSpPr>
        <dsp:cNvPr id="0" name=""/>
        <dsp:cNvSpPr/>
      </dsp:nvSpPr>
      <dsp:spPr>
        <a:xfrm>
          <a:off x="0" y="329194"/>
          <a:ext cx="7504336" cy="1039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2420" tIns="229108" rIns="582420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US" sz="1400" kern="1200" dirty="0" smtClean="0"/>
            <a:t>International scientific framework and recommendations</a:t>
          </a:r>
          <a:endParaRPr lang="it-IT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it-IT" sz="1400" kern="1200" dirty="0" smtClean="0"/>
            <a:t>EU and National </a:t>
          </a:r>
          <a:r>
            <a:rPr lang="it-IT" sz="1400" kern="1200" dirty="0" err="1" smtClean="0"/>
            <a:t>strategy</a:t>
          </a:r>
          <a:r>
            <a:rPr lang="it-IT" sz="1400" kern="1200" dirty="0" smtClean="0"/>
            <a:t> on </a:t>
          </a:r>
          <a:r>
            <a:rPr lang="it-IT" sz="1400" kern="1200" dirty="0" err="1" smtClean="0"/>
            <a:t>adaptation</a:t>
          </a:r>
          <a:r>
            <a:rPr lang="it-IT" sz="1400" kern="1200" dirty="0" smtClean="0"/>
            <a:t> to </a:t>
          </a:r>
          <a:r>
            <a:rPr lang="it-IT" sz="1400" kern="1200" dirty="0" err="1" smtClean="0"/>
            <a:t>Climate</a:t>
          </a:r>
          <a:r>
            <a:rPr lang="it-IT" sz="1400" kern="1200" dirty="0" smtClean="0"/>
            <a:t> </a:t>
          </a:r>
          <a:r>
            <a:rPr lang="it-IT" sz="1400" kern="1200" dirty="0" err="1" smtClean="0"/>
            <a:t>Changes</a:t>
          </a:r>
          <a:endParaRPr lang="it-IT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it-IT" sz="1400" kern="1200" dirty="0" smtClean="0"/>
            <a:t>Local </a:t>
          </a:r>
          <a:r>
            <a:rPr lang="it-IT" sz="1400" kern="1200" dirty="0" err="1" smtClean="0"/>
            <a:t>adaptation</a:t>
          </a:r>
          <a:r>
            <a:rPr lang="it-IT" sz="1400" kern="1200" dirty="0" smtClean="0"/>
            <a:t> </a:t>
          </a:r>
          <a:r>
            <a:rPr lang="it-IT" sz="1400" kern="1200" dirty="0" err="1" smtClean="0"/>
            <a:t>plans</a:t>
          </a:r>
          <a:endParaRPr lang="it-IT" sz="1400" kern="1200" dirty="0"/>
        </a:p>
      </dsp:txBody>
      <dsp:txXfrm>
        <a:off x="0" y="329194"/>
        <a:ext cx="7504336" cy="1039500"/>
      </dsp:txXfrm>
    </dsp:sp>
    <dsp:sp modelId="{3709EBF9-EA79-42E7-8E3F-34A595F72537}">
      <dsp:nvSpPr>
        <dsp:cNvPr id="0" name=""/>
        <dsp:cNvSpPr/>
      </dsp:nvSpPr>
      <dsp:spPr>
        <a:xfrm>
          <a:off x="375216" y="55361"/>
          <a:ext cx="5253035" cy="43619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552" tIns="0" rIns="19855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Climate variability and changes</a:t>
          </a:r>
          <a:endParaRPr lang="it-IT" sz="1600" b="1" kern="1200" dirty="0"/>
        </a:p>
      </dsp:txBody>
      <dsp:txXfrm>
        <a:off x="396509" y="76654"/>
        <a:ext cx="5210449" cy="393607"/>
      </dsp:txXfrm>
    </dsp:sp>
    <dsp:sp modelId="{989CE264-2246-43B0-B33A-7EEC0E1C1672}">
      <dsp:nvSpPr>
        <dsp:cNvPr id="0" name=""/>
        <dsp:cNvSpPr/>
      </dsp:nvSpPr>
      <dsp:spPr>
        <a:xfrm>
          <a:off x="0" y="1893925"/>
          <a:ext cx="7504336" cy="1039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2420" tIns="229108" rIns="582420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it-IT" sz="1400" kern="1200" dirty="0" err="1" smtClean="0"/>
            <a:t>Importance</a:t>
          </a:r>
          <a:r>
            <a:rPr lang="it-IT" sz="1400" kern="1200" dirty="0" smtClean="0"/>
            <a:t> of CC </a:t>
          </a:r>
          <a:r>
            <a:rPr lang="it-IT" sz="1400" kern="1200" dirty="0" err="1" smtClean="0"/>
            <a:t>analysis</a:t>
          </a:r>
          <a:r>
            <a:rPr lang="it-IT" sz="1400" kern="1200" dirty="0" smtClean="0"/>
            <a:t> in city </a:t>
          </a:r>
          <a:r>
            <a:rPr lang="it-IT" sz="1400" kern="1200" dirty="0" err="1" smtClean="0"/>
            <a:t>governance</a:t>
          </a:r>
          <a:endParaRPr lang="it-IT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it-IT" sz="1400" kern="1200" dirty="0" err="1" smtClean="0"/>
            <a:t>Needs</a:t>
          </a:r>
          <a:r>
            <a:rPr lang="it-IT" sz="1400" kern="1200" dirty="0" smtClean="0"/>
            <a:t> of meteo-</a:t>
          </a:r>
          <a:r>
            <a:rPr lang="it-IT" sz="1400" kern="1200" dirty="0" err="1" smtClean="0"/>
            <a:t>climatic</a:t>
          </a:r>
          <a:r>
            <a:rPr lang="it-IT" sz="1400" kern="1200" dirty="0" smtClean="0"/>
            <a:t> </a:t>
          </a:r>
          <a:r>
            <a:rPr lang="it-IT" sz="1400" kern="1200" dirty="0" err="1" smtClean="0"/>
            <a:t>statistics</a:t>
          </a:r>
          <a:r>
            <a:rPr lang="it-IT" sz="1400" kern="1200" dirty="0" smtClean="0"/>
            <a:t> for CC </a:t>
          </a:r>
          <a:r>
            <a:rPr lang="it-IT" sz="1400" kern="1200" dirty="0" err="1" smtClean="0"/>
            <a:t>analysis</a:t>
          </a:r>
          <a:r>
            <a:rPr lang="it-IT" sz="1400" kern="1200" dirty="0" smtClean="0"/>
            <a:t> </a:t>
          </a:r>
          <a:endParaRPr lang="it-IT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b="0" kern="1200" dirty="0" smtClean="0"/>
            <a:t>Role of NSOs to improve CC</a:t>
          </a:r>
          <a:r>
            <a:rPr lang="it-IT" sz="1400" b="0" kern="1200" dirty="0" smtClean="0"/>
            <a:t> and </a:t>
          </a:r>
          <a:r>
            <a:rPr lang="it-IT" sz="1400" b="0" kern="1200" dirty="0" err="1" smtClean="0"/>
            <a:t>Related</a:t>
          </a:r>
          <a:r>
            <a:rPr lang="it-IT" sz="1400" b="0" kern="1200" dirty="0" smtClean="0"/>
            <a:t> </a:t>
          </a:r>
          <a:r>
            <a:rPr lang="it-IT" sz="1400" b="0" kern="1200" dirty="0" err="1" smtClean="0"/>
            <a:t>Statistics</a:t>
          </a:r>
          <a:r>
            <a:rPr lang="it-IT" sz="1400" b="0" kern="1200" dirty="0" smtClean="0"/>
            <a:t> and </a:t>
          </a:r>
          <a:r>
            <a:rPr lang="it-IT" sz="1400" b="0" kern="1200" dirty="0" err="1" smtClean="0"/>
            <a:t>Indicators</a:t>
          </a:r>
          <a:r>
            <a:rPr lang="it-IT" sz="1400" b="0" kern="1200" dirty="0" smtClean="0"/>
            <a:t> (CCRSI)</a:t>
          </a:r>
          <a:endParaRPr lang="it-IT" sz="1400" kern="1200" dirty="0"/>
        </a:p>
      </dsp:txBody>
      <dsp:txXfrm>
        <a:off x="0" y="1893925"/>
        <a:ext cx="7504336" cy="1039500"/>
      </dsp:txXfrm>
    </dsp:sp>
    <dsp:sp modelId="{466D42FF-83A1-4B9C-ACFB-585A294D8F8F}">
      <dsp:nvSpPr>
        <dsp:cNvPr id="0" name=""/>
        <dsp:cNvSpPr/>
      </dsp:nvSpPr>
      <dsp:spPr>
        <a:xfrm>
          <a:off x="375216" y="1428094"/>
          <a:ext cx="5253035" cy="628190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552" tIns="0" rIns="19855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1" kern="1200" dirty="0" smtClean="0"/>
            <a:t>Meteo-</a:t>
          </a:r>
          <a:r>
            <a:rPr lang="it-IT" sz="1600" b="1" kern="1200" dirty="0" err="1" smtClean="0"/>
            <a:t>climatic</a:t>
          </a:r>
          <a:r>
            <a:rPr lang="it-IT" sz="1600" b="1" kern="1200" dirty="0" smtClean="0"/>
            <a:t> </a:t>
          </a:r>
          <a:r>
            <a:rPr lang="it-IT" sz="1600" b="1" kern="1200" dirty="0" err="1" smtClean="0"/>
            <a:t>statistics</a:t>
          </a:r>
          <a:r>
            <a:rPr lang="it-IT" sz="1600" b="1" kern="1200" dirty="0" smtClean="0"/>
            <a:t> </a:t>
          </a:r>
          <a:r>
            <a:rPr lang="it-IT" sz="1600" b="1" kern="1200" smtClean="0"/>
            <a:t>and ClimateChange</a:t>
          </a:r>
          <a:endParaRPr lang="it-IT" sz="1600" b="1" kern="1200" dirty="0"/>
        </a:p>
      </dsp:txBody>
      <dsp:txXfrm>
        <a:off x="405882" y="1458760"/>
        <a:ext cx="5191703" cy="566858"/>
      </dsp:txXfrm>
    </dsp:sp>
    <dsp:sp modelId="{3A843F57-B480-480F-8FDB-2DEB0ABB8597}">
      <dsp:nvSpPr>
        <dsp:cNvPr id="0" name=""/>
        <dsp:cNvSpPr/>
      </dsp:nvSpPr>
      <dsp:spPr>
        <a:xfrm>
          <a:off x="0" y="3417558"/>
          <a:ext cx="7504336" cy="13166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2420" tIns="229108" rIns="582420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it-IT" sz="1400" b="0" kern="1200" dirty="0" err="1" smtClean="0"/>
            <a:t>Indices</a:t>
          </a:r>
          <a:r>
            <a:rPr lang="it-IT" sz="1400" b="0" kern="1200" dirty="0" smtClean="0"/>
            <a:t> </a:t>
          </a:r>
          <a:r>
            <a:rPr lang="en-US" sz="1400" b="0" kern="1200" dirty="0" smtClean="0"/>
            <a:t>on Extreme Climate Events: International  methodological framework</a:t>
          </a:r>
          <a:endParaRPr lang="it-IT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it-IT" altLang="it-IT" sz="1400" b="0" kern="1200" dirty="0" smtClean="0"/>
            <a:t>Istat </a:t>
          </a:r>
          <a:r>
            <a:rPr lang="en-US" altLang="it-IT" sz="1400" b="0" kern="1200" dirty="0" err="1" smtClean="0"/>
            <a:t>Meteo</a:t>
          </a:r>
          <a:r>
            <a:rPr lang="en-US" altLang="it-IT" sz="1400" b="0" kern="1200" dirty="0" smtClean="0"/>
            <a:t>-climatic and hydrological data Survey</a:t>
          </a:r>
          <a:endParaRPr lang="it-IT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it-IT" sz="1400" b="0" kern="1200" dirty="0" err="1" smtClean="0"/>
            <a:t>Main</a:t>
          </a:r>
          <a:r>
            <a:rPr lang="it-IT" sz="1400" b="0" kern="1200" dirty="0" smtClean="0"/>
            <a:t> </a:t>
          </a:r>
          <a:r>
            <a:rPr lang="it-IT" sz="1400" b="0" kern="1200" dirty="0" err="1" smtClean="0"/>
            <a:t>results</a:t>
          </a:r>
          <a:r>
            <a:rPr lang="it-IT" sz="1400" b="0" kern="1200" dirty="0" smtClean="0"/>
            <a:t> on temperature and </a:t>
          </a:r>
          <a:r>
            <a:rPr lang="it-IT" sz="1400" b="0" kern="1200" dirty="0" err="1" smtClean="0"/>
            <a:t>precipitation</a:t>
          </a:r>
          <a:endParaRPr lang="it-IT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400" b="0" kern="1200" dirty="0" err="1" smtClean="0"/>
            <a:t>Indices</a:t>
          </a:r>
          <a:r>
            <a:rPr lang="it-IT" sz="1400" b="0" kern="1200" dirty="0" smtClean="0"/>
            <a:t> </a:t>
          </a:r>
          <a:r>
            <a:rPr lang="en-US" sz="1400" b="0" kern="1200" dirty="0" smtClean="0"/>
            <a:t>on Extreme Climate Events about 21 Italian Regional Municipalities</a:t>
          </a:r>
          <a:endParaRPr lang="it-IT" sz="1400" b="0" kern="1200" dirty="0"/>
        </a:p>
      </dsp:txBody>
      <dsp:txXfrm>
        <a:off x="0" y="3417558"/>
        <a:ext cx="7504336" cy="1316699"/>
      </dsp:txXfrm>
    </dsp:sp>
    <dsp:sp modelId="{5FCB93E5-A68F-4A50-8FD9-A9B6B7F9ABAE}">
      <dsp:nvSpPr>
        <dsp:cNvPr id="0" name=""/>
        <dsp:cNvSpPr/>
      </dsp:nvSpPr>
      <dsp:spPr>
        <a:xfrm>
          <a:off x="375216" y="2992825"/>
          <a:ext cx="5253035" cy="587093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552" tIns="0" rIns="19855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An application of Indices on Extreme Climate Events on Italian Regional Municipalities  by </a:t>
          </a:r>
          <a:r>
            <a:rPr lang="en-US" sz="1600" b="1" kern="1200" dirty="0" err="1" smtClean="0"/>
            <a:t>Istat</a:t>
          </a:r>
          <a:endParaRPr lang="it-IT" sz="1600" b="1" kern="1200" dirty="0" smtClean="0"/>
        </a:p>
      </dsp:txBody>
      <dsp:txXfrm>
        <a:off x="403876" y="3021485"/>
        <a:ext cx="5195715" cy="529773"/>
      </dsp:txXfrm>
    </dsp:sp>
    <dsp:sp modelId="{1A46BD99-4028-476C-AFCF-217390E5421A}">
      <dsp:nvSpPr>
        <dsp:cNvPr id="0" name=""/>
        <dsp:cNvSpPr/>
      </dsp:nvSpPr>
      <dsp:spPr>
        <a:xfrm>
          <a:off x="0" y="5230790"/>
          <a:ext cx="7504336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2420" tIns="229108" rIns="582420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endParaRPr lang="it-IT" sz="1400" kern="1200" dirty="0"/>
        </a:p>
      </dsp:txBody>
      <dsp:txXfrm>
        <a:off x="0" y="5230790"/>
        <a:ext cx="7504336" cy="277200"/>
      </dsp:txXfrm>
    </dsp:sp>
    <dsp:sp modelId="{B5A8290B-6025-4ABA-8826-5280A7D3AA33}">
      <dsp:nvSpPr>
        <dsp:cNvPr id="0" name=""/>
        <dsp:cNvSpPr/>
      </dsp:nvSpPr>
      <dsp:spPr>
        <a:xfrm>
          <a:off x="375216" y="4793658"/>
          <a:ext cx="5253035" cy="599491"/>
        </a:xfrm>
        <a:prstGeom prst="roundRect">
          <a:avLst/>
        </a:prstGeom>
        <a:solidFill>
          <a:schemeClr val="accent2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552" tIns="0" rIns="19855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1" kern="1200" dirty="0" err="1" smtClean="0">
              <a:solidFill>
                <a:schemeClr val="bg1"/>
              </a:solidFill>
            </a:rPr>
            <a:t>Conclusions</a:t>
          </a:r>
          <a:r>
            <a:rPr lang="it-IT" sz="1600" b="1" kern="1200" dirty="0" smtClean="0">
              <a:solidFill>
                <a:schemeClr val="bg1"/>
              </a:solidFill>
            </a:rPr>
            <a:t> and </a:t>
          </a:r>
          <a:r>
            <a:rPr lang="it-IT" sz="1600" b="1" kern="1200" dirty="0" err="1" smtClean="0">
              <a:solidFill>
                <a:schemeClr val="bg1"/>
              </a:solidFill>
            </a:rPr>
            <a:t>futher</a:t>
          </a:r>
          <a:r>
            <a:rPr lang="it-IT" sz="1600" b="1" kern="1200" dirty="0" smtClean="0">
              <a:solidFill>
                <a:schemeClr val="bg1"/>
              </a:solidFill>
            </a:rPr>
            <a:t> work </a:t>
          </a:r>
          <a:r>
            <a:rPr lang="it-IT" sz="1600" b="1" kern="1200" dirty="0" err="1" smtClean="0">
              <a:solidFill>
                <a:schemeClr val="bg1"/>
              </a:solidFill>
            </a:rPr>
            <a:t>developments</a:t>
          </a:r>
          <a:r>
            <a:rPr lang="it-IT" sz="1600" b="1" kern="1200" dirty="0" smtClean="0">
              <a:solidFill>
                <a:schemeClr val="bg1"/>
              </a:solidFill>
            </a:rPr>
            <a:t> </a:t>
          </a:r>
          <a:endParaRPr lang="it-IT" sz="1600" kern="1200" dirty="0"/>
        </a:p>
      </dsp:txBody>
      <dsp:txXfrm>
        <a:off x="404481" y="4822923"/>
        <a:ext cx="5194505" cy="54096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A41ADA-1ECB-4AA6-8597-5DBB0FE0CDC7}">
      <dsp:nvSpPr>
        <dsp:cNvPr id="0" name=""/>
        <dsp:cNvSpPr/>
      </dsp:nvSpPr>
      <dsp:spPr>
        <a:xfrm>
          <a:off x="2059844" y="129164"/>
          <a:ext cx="1760400" cy="91111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meet users information needs</a:t>
          </a:r>
          <a:endParaRPr lang="it-IT" sz="1100" kern="1200" dirty="0"/>
        </a:p>
      </dsp:txBody>
      <dsp:txXfrm>
        <a:off x="2317649" y="262594"/>
        <a:ext cx="1244790" cy="644257"/>
      </dsp:txXfrm>
    </dsp:sp>
    <dsp:sp modelId="{F8B95421-3660-408B-B7A0-2610FF2D7310}">
      <dsp:nvSpPr>
        <dsp:cNvPr id="0" name=""/>
        <dsp:cNvSpPr/>
      </dsp:nvSpPr>
      <dsp:spPr>
        <a:xfrm>
          <a:off x="632796" y="682574"/>
          <a:ext cx="1760400" cy="91111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reliable statistics </a:t>
          </a:r>
          <a:endParaRPr lang="it-IT" sz="1100" kern="1200" dirty="0"/>
        </a:p>
      </dsp:txBody>
      <dsp:txXfrm>
        <a:off x="890601" y="816004"/>
        <a:ext cx="1244790" cy="644257"/>
      </dsp:txXfrm>
    </dsp:sp>
    <dsp:sp modelId="{9FB54397-AFC4-4ABA-A59A-0FC1FAA2A21A}">
      <dsp:nvSpPr>
        <dsp:cNvPr id="0" name=""/>
        <dsp:cNvSpPr/>
      </dsp:nvSpPr>
      <dsp:spPr>
        <a:xfrm>
          <a:off x="3863270" y="100920"/>
          <a:ext cx="1760400" cy="91111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cooperation, coordination </a:t>
          </a:r>
          <a:endParaRPr lang="it-IT" sz="1100" kern="1200" dirty="0"/>
        </a:p>
      </dsp:txBody>
      <dsp:txXfrm>
        <a:off x="4121075" y="234350"/>
        <a:ext cx="1244790" cy="644257"/>
      </dsp:txXfrm>
    </dsp:sp>
    <dsp:sp modelId="{871F0103-8BF0-48DF-AD5F-A79E857656DC}">
      <dsp:nvSpPr>
        <dsp:cNvPr id="0" name=""/>
        <dsp:cNvSpPr/>
      </dsp:nvSpPr>
      <dsp:spPr>
        <a:xfrm>
          <a:off x="558282" y="1608423"/>
          <a:ext cx="1760400" cy="91111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methodologically sound</a:t>
          </a:r>
          <a:endParaRPr lang="it-IT" sz="1100" kern="1200" dirty="0"/>
        </a:p>
      </dsp:txBody>
      <dsp:txXfrm>
        <a:off x="816087" y="1741853"/>
        <a:ext cx="1244790" cy="644257"/>
      </dsp:txXfrm>
    </dsp:sp>
    <dsp:sp modelId="{437DD82F-6B3C-4120-BE4B-E9FB76E427E6}">
      <dsp:nvSpPr>
        <dsp:cNvPr id="0" name=""/>
        <dsp:cNvSpPr/>
      </dsp:nvSpPr>
      <dsp:spPr>
        <a:xfrm>
          <a:off x="1895965" y="2218517"/>
          <a:ext cx="1843276" cy="957473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several data providers several sources</a:t>
          </a:r>
          <a:endParaRPr lang="it-IT" sz="1100" kern="1200" dirty="0"/>
        </a:p>
      </dsp:txBody>
      <dsp:txXfrm>
        <a:off x="2165907" y="2358736"/>
        <a:ext cx="1303392" cy="677035"/>
      </dsp:txXfrm>
    </dsp:sp>
    <dsp:sp modelId="{2A067AD6-9285-4FB4-8585-E5A27A9C807A}">
      <dsp:nvSpPr>
        <dsp:cNvPr id="0" name=""/>
        <dsp:cNvSpPr/>
      </dsp:nvSpPr>
      <dsp:spPr>
        <a:xfrm>
          <a:off x="3738611" y="2218511"/>
          <a:ext cx="1843276" cy="95747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international comparable indicators</a:t>
          </a:r>
          <a:endParaRPr lang="it-IT" sz="1100" kern="1200" dirty="0"/>
        </a:p>
      </dsp:txBody>
      <dsp:txXfrm>
        <a:off x="4008553" y="2358730"/>
        <a:ext cx="1303392" cy="677035"/>
      </dsp:txXfrm>
    </dsp:sp>
    <dsp:sp modelId="{31C026CA-CE47-4A12-AD89-299BDC7AC4B8}">
      <dsp:nvSpPr>
        <dsp:cNvPr id="0" name=""/>
        <dsp:cNvSpPr/>
      </dsp:nvSpPr>
      <dsp:spPr>
        <a:xfrm>
          <a:off x="5218916" y="685182"/>
          <a:ext cx="1843276" cy="95747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standardization of terminology, classifications, methodologies</a:t>
          </a:r>
          <a:endParaRPr lang="it-IT" sz="1100" kern="1200" dirty="0"/>
        </a:p>
      </dsp:txBody>
      <dsp:txXfrm>
        <a:off x="5488858" y="825401"/>
        <a:ext cx="1303392" cy="677035"/>
      </dsp:txXfrm>
    </dsp:sp>
    <dsp:sp modelId="{D3A60E60-F22A-4BD3-B265-5A5B3722A06F}">
      <dsp:nvSpPr>
        <dsp:cNvPr id="0" name=""/>
        <dsp:cNvSpPr/>
      </dsp:nvSpPr>
      <dsp:spPr>
        <a:xfrm>
          <a:off x="5288528" y="1662526"/>
          <a:ext cx="1843276" cy="957473"/>
        </a:xfrm>
        <a:prstGeom prst="ellipse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integrated multidimensional interdisciplinary approach</a:t>
          </a:r>
          <a:endParaRPr lang="it-IT" sz="1100" kern="1200" dirty="0"/>
        </a:p>
      </dsp:txBody>
      <dsp:txXfrm>
        <a:off x="5558470" y="1802745"/>
        <a:ext cx="1303392" cy="67703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080DC0-6785-48E4-82C4-16E62BF8D248}">
      <dsp:nvSpPr>
        <dsp:cNvPr id="0" name=""/>
        <dsp:cNvSpPr/>
      </dsp:nvSpPr>
      <dsp:spPr>
        <a:xfrm>
          <a:off x="0" y="555781"/>
          <a:ext cx="7457956" cy="8379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8820" tIns="291592" rIns="578820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it-IT" sz="1400" kern="1200" dirty="0" err="1" smtClean="0"/>
            <a:t>development</a:t>
          </a:r>
          <a:r>
            <a:rPr lang="it-IT" sz="1400" kern="1200" dirty="0" smtClean="0"/>
            <a:t> of a </a:t>
          </a:r>
          <a:r>
            <a:rPr lang="it-IT" sz="1400" kern="1200" dirty="0" err="1" smtClean="0"/>
            <a:t>geographic</a:t>
          </a:r>
          <a:r>
            <a:rPr lang="it-IT" sz="1400" kern="1200" dirty="0" smtClean="0"/>
            <a:t> database of </a:t>
          </a:r>
          <a:r>
            <a:rPr lang="it-IT" sz="1400" kern="1200" dirty="0" err="1" smtClean="0"/>
            <a:t>meteoclimatic</a:t>
          </a:r>
          <a:r>
            <a:rPr lang="it-IT" sz="1400" kern="1200" dirty="0" smtClean="0"/>
            <a:t> and </a:t>
          </a:r>
          <a:r>
            <a:rPr lang="it-IT" sz="1400" kern="1200" dirty="0" err="1" smtClean="0"/>
            <a:t>hydrological</a:t>
          </a:r>
          <a:r>
            <a:rPr lang="it-IT" sz="1400" kern="1200" dirty="0" smtClean="0"/>
            <a:t> data</a:t>
          </a:r>
          <a:endParaRPr lang="it-IT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it-IT" sz="1400" kern="1200" dirty="0" err="1" smtClean="0"/>
            <a:t>providing</a:t>
          </a:r>
          <a:r>
            <a:rPr lang="it-IT" sz="1400" kern="1200" dirty="0" smtClean="0"/>
            <a:t> </a:t>
          </a:r>
          <a:r>
            <a:rPr lang="it-IT" sz="1400" kern="1200" dirty="0" err="1" smtClean="0"/>
            <a:t>tools</a:t>
          </a:r>
          <a:r>
            <a:rPr lang="it-IT" sz="1400" kern="1200" dirty="0" smtClean="0"/>
            <a:t> to </a:t>
          </a:r>
          <a:r>
            <a:rPr lang="it-IT" sz="1400" kern="1200" dirty="0" err="1" smtClean="0"/>
            <a:t>analyze</a:t>
          </a:r>
          <a:r>
            <a:rPr lang="it-IT" sz="1400" kern="1200" dirty="0" smtClean="0"/>
            <a:t> meteo-</a:t>
          </a:r>
          <a:r>
            <a:rPr lang="it-IT" sz="1400" kern="1200" dirty="0" err="1" smtClean="0"/>
            <a:t>climatic</a:t>
          </a:r>
          <a:r>
            <a:rPr lang="it-IT" sz="1400" kern="1200" dirty="0" smtClean="0"/>
            <a:t> </a:t>
          </a:r>
          <a:r>
            <a:rPr lang="it-IT" sz="1400" kern="1200" dirty="0" err="1" smtClean="0"/>
            <a:t>conditions</a:t>
          </a:r>
          <a:r>
            <a:rPr lang="it-IT" sz="1400" kern="1200" dirty="0" smtClean="0"/>
            <a:t> in </a:t>
          </a:r>
          <a:r>
            <a:rPr lang="it-IT" sz="1400" kern="1200" dirty="0" err="1" smtClean="0"/>
            <a:t>Regional</a:t>
          </a:r>
          <a:r>
            <a:rPr lang="it-IT" sz="1400" kern="1200" dirty="0" smtClean="0"/>
            <a:t> </a:t>
          </a:r>
          <a:r>
            <a:rPr lang="it-IT" sz="1400" kern="1200" dirty="0" err="1" smtClean="0"/>
            <a:t>municipalities</a:t>
          </a:r>
          <a:r>
            <a:rPr lang="it-IT" sz="1400" kern="1200" dirty="0" smtClean="0"/>
            <a:t> </a:t>
          </a:r>
          <a:endParaRPr lang="it-IT" sz="1400" kern="1200" dirty="0"/>
        </a:p>
      </dsp:txBody>
      <dsp:txXfrm>
        <a:off x="0" y="555781"/>
        <a:ext cx="7457956" cy="837900"/>
      </dsp:txXfrm>
    </dsp:sp>
    <dsp:sp modelId="{12D82D09-14D5-4692-AF8C-0069C0861457}">
      <dsp:nvSpPr>
        <dsp:cNvPr id="0" name=""/>
        <dsp:cNvSpPr/>
      </dsp:nvSpPr>
      <dsp:spPr>
        <a:xfrm>
          <a:off x="372897" y="339865"/>
          <a:ext cx="5220569" cy="4132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7325" tIns="0" rIns="197325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b="1" i="1" kern="1200" dirty="0" err="1" smtClean="0">
              <a:solidFill>
                <a:schemeClr val="bg1"/>
              </a:solidFill>
            </a:rPr>
            <a:t>Objective</a:t>
          </a:r>
          <a:r>
            <a:rPr lang="it-IT" sz="1400" b="1" i="1" kern="1200" dirty="0" smtClean="0">
              <a:solidFill>
                <a:schemeClr val="bg1"/>
              </a:solidFill>
            </a:rPr>
            <a:t> </a:t>
          </a:r>
          <a:r>
            <a:rPr lang="it-IT" sz="1400" b="1" i="1" kern="1200" dirty="0" smtClean="0">
              <a:solidFill>
                <a:schemeClr val="tx1">
                  <a:lumMod val="50000"/>
                  <a:lumOff val="50000"/>
                </a:schemeClr>
              </a:solidFill>
            </a:rPr>
            <a:t> </a:t>
          </a:r>
          <a:endParaRPr lang="it-IT" sz="1400" kern="1200" dirty="0"/>
        </a:p>
      </dsp:txBody>
      <dsp:txXfrm>
        <a:off x="393072" y="360040"/>
        <a:ext cx="5180219" cy="372930"/>
      </dsp:txXfrm>
    </dsp:sp>
    <dsp:sp modelId="{CB147536-CDB4-4B7D-B8DD-7719B4B21CEF}">
      <dsp:nvSpPr>
        <dsp:cNvPr id="0" name=""/>
        <dsp:cNvSpPr/>
      </dsp:nvSpPr>
      <dsp:spPr>
        <a:xfrm>
          <a:off x="0" y="1666645"/>
          <a:ext cx="7457956" cy="5843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8820" tIns="291592" rIns="578820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it-IT" sz="1400" kern="1200" dirty="0" err="1" smtClean="0"/>
            <a:t>daily</a:t>
          </a:r>
          <a:r>
            <a:rPr lang="it-IT" sz="1400" kern="1200" dirty="0" smtClean="0"/>
            <a:t> data on </a:t>
          </a:r>
          <a:r>
            <a:rPr lang="it-IT" sz="1400" i="1" kern="1200" dirty="0" err="1" smtClean="0"/>
            <a:t>precipitation</a:t>
          </a:r>
          <a:r>
            <a:rPr lang="it-IT" sz="1400" kern="1200" dirty="0" smtClean="0"/>
            <a:t> and </a:t>
          </a:r>
          <a:r>
            <a:rPr lang="it-IT" sz="1400" i="1" kern="1200" dirty="0" smtClean="0"/>
            <a:t>temperature minimum, </a:t>
          </a:r>
          <a:r>
            <a:rPr lang="it-IT" sz="1400" i="1" kern="1200" dirty="0" err="1" smtClean="0"/>
            <a:t>mean</a:t>
          </a:r>
          <a:r>
            <a:rPr lang="it-IT" sz="1400" i="1" kern="1200" dirty="0" smtClean="0"/>
            <a:t> and maximum</a:t>
          </a:r>
          <a:endParaRPr lang="it-IT" sz="1400" kern="1200" dirty="0"/>
        </a:p>
      </dsp:txBody>
      <dsp:txXfrm>
        <a:off x="0" y="1666645"/>
        <a:ext cx="7457956" cy="584325"/>
      </dsp:txXfrm>
    </dsp:sp>
    <dsp:sp modelId="{95BFEAFF-9477-4032-907B-0CEFB22C0761}">
      <dsp:nvSpPr>
        <dsp:cNvPr id="0" name=""/>
        <dsp:cNvSpPr/>
      </dsp:nvSpPr>
      <dsp:spPr>
        <a:xfrm>
          <a:off x="372897" y="1460005"/>
          <a:ext cx="5220569" cy="413280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7325" tIns="0" rIns="197325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b="1" i="1" kern="1200" dirty="0" err="1" smtClean="0">
              <a:solidFill>
                <a:schemeClr val="bg1"/>
              </a:solidFill>
            </a:rPr>
            <a:t>Observation</a:t>
          </a:r>
          <a:r>
            <a:rPr lang="it-IT" sz="1400" b="1" i="1" kern="1200" dirty="0" smtClean="0">
              <a:solidFill>
                <a:schemeClr val="bg1"/>
              </a:solidFill>
            </a:rPr>
            <a:t> </a:t>
          </a:r>
          <a:r>
            <a:rPr lang="it-IT" sz="1400" b="1" i="1" kern="1200" dirty="0" err="1" smtClean="0">
              <a:solidFill>
                <a:schemeClr val="bg1"/>
              </a:solidFill>
            </a:rPr>
            <a:t>field</a:t>
          </a:r>
          <a:endParaRPr lang="it-IT" sz="1400" b="1" kern="1200" dirty="0">
            <a:solidFill>
              <a:schemeClr val="bg1"/>
            </a:solidFill>
          </a:endParaRPr>
        </a:p>
      </dsp:txBody>
      <dsp:txXfrm>
        <a:off x="393072" y="1480180"/>
        <a:ext cx="5180219" cy="372930"/>
      </dsp:txXfrm>
    </dsp:sp>
    <dsp:sp modelId="{942E36D3-1492-49FC-89BB-B084643071A7}">
      <dsp:nvSpPr>
        <dsp:cNvPr id="0" name=""/>
        <dsp:cNvSpPr/>
      </dsp:nvSpPr>
      <dsp:spPr>
        <a:xfrm>
          <a:off x="0" y="2533210"/>
          <a:ext cx="7457956" cy="5843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8820" tIns="291592" rIns="578820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400" kern="1200" dirty="0" smtClean="0"/>
            <a:t>484 </a:t>
          </a:r>
          <a:r>
            <a:rPr lang="it-IT" sz="1400" kern="1200" dirty="0" err="1" smtClean="0"/>
            <a:t>metereological</a:t>
          </a:r>
          <a:r>
            <a:rPr lang="it-IT" sz="1400" kern="1200" dirty="0" smtClean="0"/>
            <a:t> </a:t>
          </a:r>
          <a:r>
            <a:rPr lang="it-IT" sz="1400" kern="1200" dirty="0" err="1" smtClean="0"/>
            <a:t>stations</a:t>
          </a:r>
          <a:r>
            <a:rPr lang="it-IT" sz="1400" kern="1200" dirty="0" smtClean="0"/>
            <a:t>, 122 </a:t>
          </a:r>
          <a:r>
            <a:rPr lang="it-IT" sz="1400" kern="1200" dirty="0" err="1" smtClean="0"/>
            <a:t>located</a:t>
          </a:r>
          <a:r>
            <a:rPr lang="it-IT" sz="1400" kern="1200" dirty="0" smtClean="0"/>
            <a:t> </a:t>
          </a:r>
          <a:r>
            <a:rPr lang="it-IT" sz="1400" kern="1200" dirty="0" err="1" smtClean="0"/>
            <a:t>within</a:t>
          </a:r>
          <a:r>
            <a:rPr lang="it-IT" sz="1400" kern="1200" dirty="0" smtClean="0"/>
            <a:t> the </a:t>
          </a:r>
          <a:r>
            <a:rPr lang="it-IT" sz="1400" kern="1200" dirty="0" err="1" smtClean="0"/>
            <a:t>municipal</a:t>
          </a:r>
          <a:r>
            <a:rPr lang="it-IT" sz="1400" kern="1200" dirty="0" smtClean="0"/>
            <a:t> </a:t>
          </a:r>
          <a:r>
            <a:rPr lang="it-IT" sz="1400" kern="1200" dirty="0" err="1" smtClean="0"/>
            <a:t>territories</a:t>
          </a:r>
          <a:endParaRPr lang="it-IT" sz="1400" kern="1200" dirty="0"/>
        </a:p>
      </dsp:txBody>
      <dsp:txXfrm>
        <a:off x="0" y="2533210"/>
        <a:ext cx="7457956" cy="584325"/>
      </dsp:txXfrm>
    </dsp:sp>
    <dsp:sp modelId="{29C41D7E-BD12-4D40-AAED-CD560C817966}">
      <dsp:nvSpPr>
        <dsp:cNvPr id="0" name=""/>
        <dsp:cNvSpPr/>
      </dsp:nvSpPr>
      <dsp:spPr>
        <a:xfrm>
          <a:off x="372897" y="2326570"/>
          <a:ext cx="5220569" cy="413280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7325" tIns="0" rIns="197325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b="1" i="1" kern="1200" dirty="0" smtClean="0">
              <a:solidFill>
                <a:schemeClr val="bg1"/>
              </a:solidFill>
            </a:rPr>
            <a:t>Unit of </a:t>
          </a:r>
          <a:r>
            <a:rPr lang="it-IT" sz="1400" b="1" i="1" kern="1200" dirty="0" err="1" smtClean="0">
              <a:solidFill>
                <a:schemeClr val="bg1"/>
              </a:solidFill>
            </a:rPr>
            <a:t>analysis</a:t>
          </a:r>
          <a:r>
            <a:rPr lang="it-IT" sz="1400" b="1" i="1" kern="1200" dirty="0" smtClean="0">
              <a:solidFill>
                <a:schemeClr val="bg1"/>
              </a:solidFill>
            </a:rPr>
            <a:t> </a:t>
          </a:r>
          <a:endParaRPr lang="it-IT" sz="1400" b="1" kern="1200" dirty="0">
            <a:solidFill>
              <a:schemeClr val="bg1"/>
            </a:solidFill>
          </a:endParaRPr>
        </a:p>
      </dsp:txBody>
      <dsp:txXfrm>
        <a:off x="393072" y="2346745"/>
        <a:ext cx="5180219" cy="372930"/>
      </dsp:txXfrm>
    </dsp:sp>
    <dsp:sp modelId="{26B815AD-78E6-44DD-A6FF-76CE60D4EBCC}">
      <dsp:nvSpPr>
        <dsp:cNvPr id="0" name=""/>
        <dsp:cNvSpPr/>
      </dsp:nvSpPr>
      <dsp:spPr>
        <a:xfrm>
          <a:off x="0" y="3399775"/>
          <a:ext cx="7457956" cy="13891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8820" tIns="291592" rIns="578820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US" altLang="it-IT" sz="1400" kern="1200" dirty="0" smtClean="0"/>
            <a:t>65 Institutions and agencies involved, managing national networks of georeferenced gauging stations</a:t>
          </a:r>
          <a:endParaRPr lang="it-IT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400" kern="1200" dirty="0" err="1" smtClean="0"/>
            <a:t>among</a:t>
          </a:r>
          <a:r>
            <a:rPr lang="it-IT" sz="1400" kern="1200" dirty="0" smtClean="0"/>
            <a:t> </a:t>
          </a:r>
          <a:r>
            <a:rPr lang="it-IT" sz="1400" kern="1200" dirty="0" err="1" smtClean="0"/>
            <a:t>main</a:t>
          </a:r>
          <a:r>
            <a:rPr lang="it-IT" sz="1400" kern="1200" dirty="0" smtClean="0"/>
            <a:t> providers: Air Force </a:t>
          </a:r>
          <a:r>
            <a:rPr lang="it-IT" sz="1400" kern="1200" dirty="0" err="1" smtClean="0"/>
            <a:t>Weather</a:t>
          </a:r>
          <a:r>
            <a:rPr lang="it-IT" sz="1400" kern="1200" dirty="0" smtClean="0"/>
            <a:t> Service, </a:t>
          </a:r>
          <a:r>
            <a:rPr lang="it-IT" sz="1400" kern="1200" dirty="0" err="1" smtClean="0"/>
            <a:t>Enav</a:t>
          </a:r>
          <a:r>
            <a:rPr lang="it-IT" sz="1400" kern="1200" dirty="0" smtClean="0"/>
            <a:t>, </a:t>
          </a:r>
          <a:r>
            <a:rPr lang="it-IT" sz="1400" kern="1200" dirty="0" err="1" smtClean="0"/>
            <a:t>Council</a:t>
          </a:r>
          <a:r>
            <a:rPr lang="it-IT" sz="1400" kern="1200" dirty="0" smtClean="0"/>
            <a:t> for </a:t>
          </a:r>
          <a:r>
            <a:rPr lang="it-IT" sz="1400" kern="1200" dirty="0" err="1" smtClean="0"/>
            <a:t>Research</a:t>
          </a:r>
          <a:r>
            <a:rPr lang="it-IT" sz="1400" kern="1200" dirty="0" smtClean="0"/>
            <a:t> in Agricolture and Analysis of </a:t>
          </a:r>
          <a:r>
            <a:rPr lang="it-IT" sz="1400" kern="1200" dirty="0" err="1" smtClean="0"/>
            <a:t>Agriculture</a:t>
          </a:r>
          <a:r>
            <a:rPr lang="it-IT" sz="1400" kern="1200" dirty="0" smtClean="0"/>
            <a:t> </a:t>
          </a:r>
          <a:r>
            <a:rPr lang="it-IT" sz="1400" kern="1200" dirty="0" err="1" smtClean="0"/>
            <a:t>Economics</a:t>
          </a:r>
          <a:r>
            <a:rPr lang="it-IT" sz="1400" kern="1200" dirty="0" smtClean="0"/>
            <a:t>, Agency for </a:t>
          </a:r>
          <a:r>
            <a:rPr lang="it-IT" sz="1400" kern="1200" dirty="0" err="1" smtClean="0"/>
            <a:t>Environmental</a:t>
          </a:r>
          <a:r>
            <a:rPr lang="it-IT" sz="1400" kern="1200" dirty="0" smtClean="0"/>
            <a:t> </a:t>
          </a:r>
          <a:r>
            <a:rPr lang="it-IT" sz="1400" kern="1200" dirty="0" err="1" smtClean="0"/>
            <a:t>Protection</a:t>
          </a:r>
          <a:r>
            <a:rPr lang="it-IT" sz="1400" kern="1200" dirty="0" smtClean="0"/>
            <a:t>, </a:t>
          </a:r>
          <a:r>
            <a:rPr lang="it-IT" sz="1400" kern="1200" dirty="0" err="1" smtClean="0"/>
            <a:t>Regions</a:t>
          </a:r>
          <a:r>
            <a:rPr lang="it-IT" sz="1400" kern="1200" dirty="0" smtClean="0"/>
            <a:t>, </a:t>
          </a:r>
          <a:r>
            <a:rPr lang="it-IT" sz="1400" kern="1200" dirty="0" err="1" smtClean="0"/>
            <a:t>Provinces</a:t>
          </a:r>
          <a:r>
            <a:rPr lang="it-IT" sz="1400" kern="1200" dirty="0" smtClean="0"/>
            <a:t>, ARPA, River </a:t>
          </a:r>
          <a:r>
            <a:rPr lang="it-IT" sz="1400" kern="1200" dirty="0" err="1" smtClean="0"/>
            <a:t>Basin</a:t>
          </a:r>
          <a:r>
            <a:rPr lang="it-IT" sz="1400" kern="1200" dirty="0" smtClean="0"/>
            <a:t> </a:t>
          </a:r>
          <a:r>
            <a:rPr lang="it-IT" sz="1400" kern="1200" dirty="0" err="1" smtClean="0"/>
            <a:t>Autohorities</a:t>
          </a:r>
          <a:endParaRPr lang="it-IT" sz="1400" kern="1200" dirty="0"/>
        </a:p>
      </dsp:txBody>
      <dsp:txXfrm>
        <a:off x="0" y="3399775"/>
        <a:ext cx="7457956" cy="1389150"/>
      </dsp:txXfrm>
    </dsp:sp>
    <dsp:sp modelId="{122875E6-5146-4857-80A1-BCF589CC5FCC}">
      <dsp:nvSpPr>
        <dsp:cNvPr id="0" name=""/>
        <dsp:cNvSpPr/>
      </dsp:nvSpPr>
      <dsp:spPr>
        <a:xfrm>
          <a:off x="372897" y="3193135"/>
          <a:ext cx="5220569" cy="413280"/>
        </a:xfrm>
        <a:prstGeom prst="roundRect">
          <a:avLst/>
        </a:prstGeom>
        <a:solidFill>
          <a:schemeClr val="accent2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7325" tIns="0" rIns="197325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b="1" i="1" kern="1200" dirty="0" err="1" smtClean="0">
              <a:solidFill>
                <a:schemeClr val="bg1"/>
              </a:solidFill>
            </a:rPr>
            <a:t>Sources</a:t>
          </a:r>
          <a:r>
            <a:rPr lang="it-IT" sz="1400" b="1" i="1" kern="1200" dirty="0" smtClean="0">
              <a:solidFill>
                <a:schemeClr val="bg1"/>
              </a:solidFill>
            </a:rPr>
            <a:t> </a:t>
          </a:r>
          <a:endParaRPr lang="it-IT" sz="1400" kern="1200" dirty="0">
            <a:solidFill>
              <a:schemeClr val="bg1"/>
            </a:solidFill>
          </a:endParaRPr>
        </a:p>
      </dsp:txBody>
      <dsp:txXfrm>
        <a:off x="393072" y="3213310"/>
        <a:ext cx="5180219" cy="37293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080DC0-6785-48E4-82C4-16E62BF8D248}">
      <dsp:nvSpPr>
        <dsp:cNvPr id="0" name=""/>
        <dsp:cNvSpPr/>
      </dsp:nvSpPr>
      <dsp:spPr>
        <a:xfrm>
          <a:off x="0" y="610759"/>
          <a:ext cx="7623313" cy="113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1654" tIns="312420" rIns="591654" bIns="106680" numCol="1" spcCol="1270" anchor="t" anchorCtr="0">
          <a:noAutofit/>
        </a:bodyPr>
        <a:lstStyle/>
        <a:p>
          <a:pPr marL="114300" lvl="1" indent="-114300" algn="just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it-IT" sz="1500" kern="1200" dirty="0" smtClean="0"/>
            <a:t>time </a:t>
          </a:r>
          <a:r>
            <a:rPr lang="it-IT" sz="1500" kern="1200" dirty="0" err="1" smtClean="0"/>
            <a:t>series</a:t>
          </a:r>
          <a:r>
            <a:rPr lang="it-IT" sz="1500" kern="1200" dirty="0" smtClean="0"/>
            <a:t> 1971- 2016</a:t>
          </a:r>
          <a:endParaRPr lang="it-IT" sz="1500" kern="1200" dirty="0"/>
        </a:p>
        <a:p>
          <a:pPr marL="114300" lvl="1" indent="-114300" algn="just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500" kern="1200" dirty="0" err="1" smtClean="0"/>
            <a:t>Climatic</a:t>
          </a:r>
          <a:r>
            <a:rPr lang="it-IT" sz="1500" kern="1200" dirty="0" smtClean="0"/>
            <a:t> </a:t>
          </a:r>
          <a:r>
            <a:rPr lang="it-IT" sz="1500" kern="1200" dirty="0" err="1" smtClean="0"/>
            <a:t>Normal</a:t>
          </a:r>
          <a:r>
            <a:rPr lang="it-IT" sz="1500" kern="1200" dirty="0" smtClean="0"/>
            <a:t> (CLINO) 1971-2000 </a:t>
          </a:r>
          <a:r>
            <a:rPr lang="it-IT" sz="1500" kern="1200" dirty="0" err="1" smtClean="0"/>
            <a:t>as</a:t>
          </a:r>
          <a:r>
            <a:rPr lang="it-IT" sz="1500" kern="1200" dirty="0" smtClean="0"/>
            <a:t> </a:t>
          </a:r>
          <a:r>
            <a:rPr lang="it-IT" sz="1500" kern="1200" dirty="0" err="1" smtClean="0"/>
            <a:t>climatic</a:t>
          </a:r>
          <a:r>
            <a:rPr lang="it-IT" sz="1500" kern="1200" dirty="0" smtClean="0"/>
            <a:t> base  </a:t>
          </a:r>
          <a:endParaRPr lang="it-IT" sz="1500" kern="1200" dirty="0"/>
        </a:p>
        <a:p>
          <a:pPr marL="114300" lvl="1" indent="-114300" algn="just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500" kern="1200" dirty="0" smtClean="0"/>
            <a:t>2002-2016 with </a:t>
          </a:r>
          <a:r>
            <a:rPr lang="it-IT" sz="1500" kern="1200" dirty="0" err="1" smtClean="0"/>
            <a:t>respect</a:t>
          </a:r>
          <a:r>
            <a:rPr lang="it-IT" sz="1500" kern="1200" dirty="0" smtClean="0"/>
            <a:t> to CLINO </a:t>
          </a:r>
          <a:r>
            <a:rPr lang="it-IT" sz="1500" kern="1200" dirty="0" err="1" smtClean="0"/>
            <a:t>value</a:t>
          </a:r>
          <a:r>
            <a:rPr lang="it-IT" sz="1500" kern="1200" dirty="0" smtClean="0"/>
            <a:t>, to </a:t>
          </a:r>
          <a:r>
            <a:rPr lang="it-IT" sz="1500" kern="1200" dirty="0" err="1" smtClean="0"/>
            <a:t>analyse</a:t>
          </a:r>
          <a:r>
            <a:rPr lang="it-IT" sz="1500" kern="1200" dirty="0" smtClean="0"/>
            <a:t> </a:t>
          </a:r>
          <a:r>
            <a:rPr lang="it-IT" sz="1500" kern="1200" dirty="0" err="1" smtClean="0"/>
            <a:t>climatic</a:t>
          </a:r>
          <a:r>
            <a:rPr lang="it-IT" sz="1500" kern="1200" dirty="0" smtClean="0"/>
            <a:t> </a:t>
          </a:r>
          <a:r>
            <a:rPr lang="it-IT" sz="1500" kern="1200" dirty="0" err="1" smtClean="0"/>
            <a:t>variability</a:t>
          </a:r>
          <a:endParaRPr lang="it-IT" sz="1500" kern="1200" dirty="0"/>
        </a:p>
      </dsp:txBody>
      <dsp:txXfrm>
        <a:off x="0" y="610759"/>
        <a:ext cx="7623313" cy="1134000"/>
      </dsp:txXfrm>
    </dsp:sp>
    <dsp:sp modelId="{12D82D09-14D5-4692-AF8C-0069C0861457}">
      <dsp:nvSpPr>
        <dsp:cNvPr id="0" name=""/>
        <dsp:cNvSpPr/>
      </dsp:nvSpPr>
      <dsp:spPr>
        <a:xfrm>
          <a:off x="381165" y="379420"/>
          <a:ext cx="5336319" cy="4428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700" tIns="0" rIns="201700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b="1" kern="1200" dirty="0" err="1" smtClean="0">
              <a:solidFill>
                <a:schemeClr val="bg1"/>
              </a:solidFill>
            </a:rPr>
            <a:t>Period</a:t>
          </a:r>
          <a:r>
            <a:rPr lang="it-IT" sz="1500" b="1" kern="1200" dirty="0" smtClean="0">
              <a:solidFill>
                <a:schemeClr val="bg1"/>
              </a:solidFill>
            </a:rPr>
            <a:t> </a:t>
          </a:r>
          <a:r>
            <a:rPr lang="it-IT" sz="1500" b="1" kern="1200" dirty="0" err="1" smtClean="0">
              <a:solidFill>
                <a:schemeClr val="bg1"/>
              </a:solidFill>
            </a:rPr>
            <a:t>observed</a:t>
          </a:r>
          <a:endParaRPr lang="it-IT" sz="1500" kern="1200" dirty="0">
            <a:solidFill>
              <a:schemeClr val="bg1"/>
            </a:solidFill>
          </a:endParaRPr>
        </a:p>
      </dsp:txBody>
      <dsp:txXfrm>
        <a:off x="402781" y="401036"/>
        <a:ext cx="5293087" cy="399568"/>
      </dsp:txXfrm>
    </dsp:sp>
    <dsp:sp modelId="{CB147536-CDB4-4B7D-B8DD-7719B4B21CEF}">
      <dsp:nvSpPr>
        <dsp:cNvPr id="0" name=""/>
        <dsp:cNvSpPr/>
      </dsp:nvSpPr>
      <dsp:spPr>
        <a:xfrm>
          <a:off x="0" y="2017342"/>
          <a:ext cx="7623313" cy="1559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1654" tIns="312420" rIns="591654" bIns="106680" numCol="1" spcCol="1270" anchor="t" anchorCtr="0">
          <a:noAutofit/>
        </a:bodyPr>
        <a:lstStyle/>
        <a:p>
          <a:pPr marL="114300" lvl="1" indent="-114300" algn="just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US" sz="1500" kern="1200" dirty="0" smtClean="0"/>
            <a:t>temperature and precipitation mean by year </a:t>
          </a:r>
          <a:endParaRPr lang="it-IT" sz="1500" kern="1200" dirty="0"/>
        </a:p>
        <a:p>
          <a:pPr marL="114300" lvl="1" indent="-114300" algn="just" defTabSz="6667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US" sz="1500" kern="1200" dirty="0" smtClean="0"/>
            <a:t>Indices on Extreme Climate Events (ETCCDI) on precipitation and temperature calculated for </a:t>
          </a:r>
          <a:r>
            <a:rPr lang="en-US" sz="1500" kern="1200" dirty="0" smtClean="0">
              <a:latin typeface="Arial" charset="0"/>
              <a:cs typeface="Arial" charset="0"/>
            </a:rPr>
            <a:t>21 Italian Regional Municipality </a:t>
          </a:r>
          <a:r>
            <a:rPr lang="en-US" sz="1500" i="1" kern="1200" dirty="0" smtClean="0"/>
            <a:t>(IECE-RIM)</a:t>
          </a:r>
          <a:endParaRPr lang="it-IT" sz="1500" kern="1200" dirty="0"/>
        </a:p>
        <a:p>
          <a:pPr marL="114300" lvl="1" indent="-114300" algn="just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500" kern="1200" dirty="0" err="1" smtClean="0"/>
            <a:t>assessment</a:t>
          </a:r>
          <a:r>
            <a:rPr lang="it-IT" sz="1500" kern="1200" dirty="0" smtClean="0"/>
            <a:t> of </a:t>
          </a:r>
          <a:r>
            <a:rPr lang="it-IT" sz="1500" kern="1200" dirty="0" err="1" smtClean="0"/>
            <a:t>climatic</a:t>
          </a:r>
          <a:r>
            <a:rPr lang="it-IT" sz="1500" kern="1200" dirty="0" smtClean="0"/>
            <a:t> </a:t>
          </a:r>
          <a:r>
            <a:rPr lang="it-IT" sz="1500" kern="1200" dirty="0" err="1" smtClean="0"/>
            <a:t>variability</a:t>
          </a:r>
          <a:r>
            <a:rPr lang="it-IT" sz="1500" kern="1200" dirty="0" smtClean="0"/>
            <a:t> and </a:t>
          </a:r>
          <a:r>
            <a:rPr lang="it-IT" sz="1500" kern="1200" dirty="0" err="1" smtClean="0"/>
            <a:t>persistence</a:t>
          </a:r>
          <a:r>
            <a:rPr lang="it-IT" sz="1500" kern="1200" dirty="0" smtClean="0"/>
            <a:t> of </a:t>
          </a:r>
          <a:r>
            <a:rPr lang="it-IT" sz="1500" kern="1200" dirty="0" err="1" smtClean="0"/>
            <a:t>phenomena</a:t>
          </a:r>
          <a:r>
            <a:rPr lang="it-IT" sz="1500" kern="1200" dirty="0" smtClean="0"/>
            <a:t> (by </a:t>
          </a:r>
          <a:r>
            <a:rPr lang="it-IT" sz="1500" kern="1200" dirty="0" err="1" smtClean="0"/>
            <a:t>each</a:t>
          </a:r>
          <a:r>
            <a:rPr lang="it-IT" sz="1500" kern="1200" dirty="0" smtClean="0"/>
            <a:t> </a:t>
          </a:r>
          <a:r>
            <a:rPr lang="it-IT" sz="1500" kern="1200" dirty="0" err="1" smtClean="0"/>
            <a:t>gauging</a:t>
          </a:r>
          <a:r>
            <a:rPr lang="it-IT" sz="1500" kern="1200" dirty="0" smtClean="0"/>
            <a:t> station) with </a:t>
          </a:r>
          <a:r>
            <a:rPr lang="it-IT" sz="1500" kern="1200" dirty="0" err="1" smtClean="0"/>
            <a:t>reference</a:t>
          </a:r>
          <a:r>
            <a:rPr lang="it-IT" sz="1500" kern="1200" dirty="0" smtClean="0"/>
            <a:t> to the CLINO </a:t>
          </a:r>
          <a:r>
            <a:rPr lang="it-IT" sz="1500" kern="1200" dirty="0" err="1" smtClean="0"/>
            <a:t>value</a:t>
          </a:r>
          <a:endParaRPr lang="it-IT" sz="1500" kern="1200" dirty="0" smtClean="0"/>
        </a:p>
      </dsp:txBody>
      <dsp:txXfrm>
        <a:off x="0" y="2017342"/>
        <a:ext cx="7623313" cy="1559250"/>
      </dsp:txXfrm>
    </dsp:sp>
    <dsp:sp modelId="{95BFEAFF-9477-4032-907B-0CEFB22C0761}">
      <dsp:nvSpPr>
        <dsp:cNvPr id="0" name=""/>
        <dsp:cNvSpPr/>
      </dsp:nvSpPr>
      <dsp:spPr>
        <a:xfrm>
          <a:off x="381165" y="1815820"/>
          <a:ext cx="5336319" cy="442800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700" tIns="0" rIns="201700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b="1" i="1" kern="1200" dirty="0" err="1" smtClean="0">
              <a:solidFill>
                <a:schemeClr val="bg1"/>
              </a:solidFill>
            </a:rPr>
            <a:t>Results</a:t>
          </a:r>
          <a:endParaRPr lang="it-IT" sz="1500" b="1" kern="1200" dirty="0">
            <a:solidFill>
              <a:schemeClr val="bg1"/>
            </a:solidFill>
          </a:endParaRPr>
        </a:p>
      </dsp:txBody>
      <dsp:txXfrm>
        <a:off x="402781" y="1837436"/>
        <a:ext cx="5293087" cy="399568"/>
      </dsp:txXfrm>
    </dsp:sp>
    <dsp:sp modelId="{942E36D3-1492-49FC-89BB-B084643071A7}">
      <dsp:nvSpPr>
        <dsp:cNvPr id="0" name=""/>
        <dsp:cNvSpPr/>
      </dsp:nvSpPr>
      <dsp:spPr>
        <a:xfrm>
          <a:off x="0" y="3898870"/>
          <a:ext cx="7623313" cy="850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1654" tIns="312420" rIns="591654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500" b="0" u="sng" kern="1200" dirty="0" err="1" smtClean="0">
              <a:hlinkClick xmlns:r="http://schemas.openxmlformats.org/officeDocument/2006/relationships" r:id="rId1"/>
            </a:rPr>
            <a:t>meteoclimatic</a:t>
          </a:r>
          <a:r>
            <a:rPr lang="it-IT" sz="1500" b="0" u="sng" kern="1200" dirty="0" smtClean="0">
              <a:hlinkClick xmlns:r="http://schemas.openxmlformats.org/officeDocument/2006/relationships" r:id="rId1"/>
            </a:rPr>
            <a:t> </a:t>
          </a:r>
          <a:r>
            <a:rPr lang="it-IT" sz="1500" b="0" u="sng" kern="1200" dirty="0" err="1" smtClean="0">
              <a:hlinkClick xmlns:r="http://schemas.openxmlformats.org/officeDocument/2006/relationships" r:id="rId1"/>
            </a:rPr>
            <a:t>survey</a:t>
          </a:r>
          <a:r>
            <a:rPr lang="it-IT" sz="1500" b="0" u="sng" kern="1200" dirty="0" smtClean="0">
              <a:hlinkClick xmlns:r="http://schemas.openxmlformats.org/officeDocument/2006/relationships" r:id="rId1"/>
            </a:rPr>
            <a:t> information    </a:t>
          </a:r>
          <a:r>
            <a:rPr lang="it-IT" sz="1500" kern="1200" dirty="0" smtClean="0">
              <a:hlinkClick xmlns:r="http://schemas.openxmlformats.org/officeDocument/2006/relationships" r:id="rId1"/>
            </a:rPr>
            <a:t>https://www.istat.it/it/archivio/202875</a:t>
          </a:r>
          <a:endParaRPr lang="it-IT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500" kern="1200" dirty="0" err="1" smtClean="0">
              <a:hlinkClick xmlns:r="http://schemas.openxmlformats.org/officeDocument/2006/relationships" r:id="rId2"/>
            </a:rPr>
            <a:t>Meteoclimatic</a:t>
          </a:r>
          <a:r>
            <a:rPr lang="it-IT" sz="1500" kern="1200" dirty="0" smtClean="0">
              <a:hlinkClick xmlns:r="http://schemas.openxmlformats.org/officeDocument/2006/relationships" r:id="rId2"/>
            </a:rPr>
            <a:t> </a:t>
          </a:r>
          <a:r>
            <a:rPr lang="it-IT" sz="1500" kern="1200" dirty="0" err="1" smtClean="0">
              <a:hlinkClick xmlns:r="http://schemas.openxmlformats.org/officeDocument/2006/relationships" r:id="rId2"/>
            </a:rPr>
            <a:t>Statistics</a:t>
          </a:r>
          <a:r>
            <a:rPr lang="it-IT" sz="1500" kern="1200" dirty="0" smtClean="0">
              <a:hlinkClick xmlns:r="http://schemas.openxmlformats.org/officeDocument/2006/relationships" r:id="rId2"/>
            </a:rPr>
            <a:t> Report 2018  https://www.istat.it/it/archivio/217402</a:t>
          </a:r>
          <a:endParaRPr lang="it-IT" sz="1500" kern="1200" dirty="0" smtClean="0"/>
        </a:p>
      </dsp:txBody>
      <dsp:txXfrm>
        <a:off x="0" y="3898870"/>
        <a:ext cx="7623313" cy="850500"/>
      </dsp:txXfrm>
    </dsp:sp>
    <dsp:sp modelId="{29C41D7E-BD12-4D40-AAED-CD560C817966}">
      <dsp:nvSpPr>
        <dsp:cNvPr id="0" name=""/>
        <dsp:cNvSpPr/>
      </dsp:nvSpPr>
      <dsp:spPr>
        <a:xfrm>
          <a:off x="381165" y="3677470"/>
          <a:ext cx="5336319" cy="442800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700" tIns="0" rIns="201700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b="1" i="1" kern="1200" dirty="0" smtClean="0">
              <a:solidFill>
                <a:schemeClr val="bg1"/>
              </a:solidFill>
            </a:rPr>
            <a:t>Istat </a:t>
          </a:r>
          <a:r>
            <a:rPr lang="it-IT" sz="1500" b="1" i="1" kern="1200" dirty="0" err="1" smtClean="0">
              <a:solidFill>
                <a:schemeClr val="bg1"/>
              </a:solidFill>
            </a:rPr>
            <a:t>official</a:t>
          </a:r>
          <a:r>
            <a:rPr lang="it-IT" sz="1500" b="1" i="1" kern="1200" dirty="0" smtClean="0">
              <a:solidFill>
                <a:schemeClr val="bg1"/>
              </a:solidFill>
            </a:rPr>
            <a:t> </a:t>
          </a:r>
          <a:r>
            <a:rPr lang="it-IT" sz="1500" b="1" i="1" kern="1200" dirty="0" err="1" smtClean="0">
              <a:solidFill>
                <a:schemeClr val="bg1"/>
              </a:solidFill>
            </a:rPr>
            <a:t>dissemination</a:t>
          </a:r>
          <a:endParaRPr lang="it-IT" sz="1500" b="1" kern="1200" dirty="0">
            <a:solidFill>
              <a:schemeClr val="bg1"/>
            </a:solidFill>
          </a:endParaRPr>
        </a:p>
      </dsp:txBody>
      <dsp:txXfrm>
        <a:off x="402781" y="3699086"/>
        <a:ext cx="5293087" cy="39956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17B10A-ED7B-4739-9984-45A2D28DF66F}">
      <dsp:nvSpPr>
        <dsp:cNvPr id="0" name=""/>
        <dsp:cNvSpPr/>
      </dsp:nvSpPr>
      <dsp:spPr>
        <a:xfrm>
          <a:off x="0" y="245833"/>
          <a:ext cx="7684485" cy="278477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6401" tIns="166624" rIns="596401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tabLst>
              <a:tab pos="2514600" algn="l"/>
            </a:tabLst>
          </a:pPr>
          <a:endParaRPr lang="it-IT" sz="12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tabLst>
              <a:tab pos="2514600" algn="l"/>
            </a:tabLst>
          </a:pPr>
          <a:r>
            <a:rPr lang="en-US" sz="1300" b="1" kern="1200" dirty="0" smtClean="0">
              <a:solidFill>
                <a:schemeClr val="tx1"/>
              </a:solidFill>
            </a:rPr>
            <a:t>Summer days (SU25</a:t>
          </a:r>
          <a:r>
            <a:rPr lang="en-US" sz="1200" b="1" kern="1200" dirty="0" smtClean="0">
              <a:solidFill>
                <a:schemeClr val="tx1"/>
              </a:solidFill>
            </a:rPr>
            <a:t>) 	</a:t>
          </a:r>
          <a:r>
            <a:rPr lang="en-US" sz="1200" kern="1200" dirty="0" smtClean="0">
              <a:solidFill>
                <a:schemeClr val="tx1"/>
              </a:solidFill>
            </a:rPr>
            <a:t>annual count of days when daily max temp TX &gt; 25</a:t>
          </a:r>
          <a:r>
            <a:rPr lang="en-US" sz="1200" kern="1200" baseline="30000" dirty="0" smtClean="0">
              <a:solidFill>
                <a:schemeClr val="tx1"/>
              </a:solidFill>
            </a:rPr>
            <a:t>o</a:t>
          </a:r>
          <a:r>
            <a:rPr lang="en-US" sz="1200" kern="1200" dirty="0" smtClean="0">
              <a:solidFill>
                <a:schemeClr val="tx1"/>
              </a:solidFill>
            </a:rPr>
            <a:t>C</a:t>
          </a:r>
          <a:endParaRPr lang="it-IT" sz="12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tabLst>
              <a:tab pos="2514600" algn="l"/>
            </a:tabLst>
          </a:pPr>
          <a:r>
            <a:rPr lang="en-US" sz="1300" b="1" kern="1200" dirty="0" smtClean="0">
              <a:solidFill>
                <a:schemeClr val="tx1"/>
              </a:solidFill>
            </a:rPr>
            <a:t>Tropical nights (TR20)</a:t>
          </a:r>
          <a:r>
            <a:rPr lang="en-US" sz="1300" kern="1200" dirty="0" smtClean="0">
              <a:solidFill>
                <a:schemeClr val="tx1"/>
              </a:solidFill>
            </a:rPr>
            <a:t> </a:t>
          </a:r>
          <a:r>
            <a:rPr lang="en-US" sz="1200" kern="1200" dirty="0" smtClean="0">
              <a:solidFill>
                <a:schemeClr val="tx1"/>
              </a:solidFill>
            </a:rPr>
            <a:t>	annual count of days when daily min temp TN  &gt; 20</a:t>
          </a:r>
          <a:r>
            <a:rPr lang="en-US" sz="1200" kern="1200" baseline="30000" dirty="0" smtClean="0">
              <a:solidFill>
                <a:schemeClr val="tx1"/>
              </a:solidFill>
            </a:rPr>
            <a:t>o</a:t>
          </a:r>
          <a:r>
            <a:rPr lang="en-US" sz="1200" kern="1200" dirty="0" smtClean="0">
              <a:solidFill>
                <a:schemeClr val="tx1"/>
              </a:solidFill>
            </a:rPr>
            <a:t>C</a:t>
          </a:r>
          <a:endParaRPr lang="it-IT" sz="1200" kern="1200" dirty="0">
            <a:solidFill>
              <a:schemeClr val="tx1"/>
            </a:solidFill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tabLst>
              <a:tab pos="2514600" algn="l"/>
            </a:tabLst>
          </a:pPr>
          <a:r>
            <a:rPr lang="en-US" sz="1300" b="1" kern="1200" dirty="0" smtClean="0">
              <a:solidFill>
                <a:schemeClr val="tx1"/>
              </a:solidFill>
            </a:rPr>
            <a:t>Warm days (TX90p)</a:t>
          </a:r>
          <a:r>
            <a:rPr lang="en-US" sz="1200" b="1" kern="1200" dirty="0" smtClean="0">
              <a:solidFill>
                <a:schemeClr val="tx1"/>
              </a:solidFill>
            </a:rPr>
            <a:t>	</a:t>
          </a:r>
          <a:r>
            <a:rPr lang="en-US" sz="1200" kern="1200" dirty="0" smtClean="0">
              <a:solidFill>
                <a:schemeClr val="tx1"/>
              </a:solidFill>
            </a:rPr>
            <a:t>annual count of days when TX &gt; 90</a:t>
          </a:r>
          <a:r>
            <a:rPr lang="en-US" sz="1200" kern="1200" baseline="30000" dirty="0" smtClean="0">
              <a:solidFill>
                <a:schemeClr val="tx1"/>
              </a:solidFill>
            </a:rPr>
            <a:t>th</a:t>
          </a:r>
          <a:r>
            <a:rPr lang="en-US" sz="1200" kern="1200" dirty="0" smtClean="0">
              <a:solidFill>
                <a:schemeClr val="tx1"/>
              </a:solidFill>
            </a:rPr>
            <a:t> percentile</a:t>
          </a:r>
          <a:endParaRPr lang="it-IT" sz="1200" kern="1200" dirty="0">
            <a:solidFill>
              <a:schemeClr val="tx1"/>
            </a:solidFill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tabLst>
              <a:tab pos="2514600" algn="l"/>
            </a:tabLst>
          </a:pPr>
          <a:r>
            <a:rPr lang="en-US" sz="1300" b="1" kern="1200" dirty="0" smtClean="0">
              <a:solidFill>
                <a:schemeClr val="tx1"/>
              </a:solidFill>
            </a:rPr>
            <a:t>Warm nights (TN90p) </a:t>
          </a:r>
          <a:r>
            <a:rPr lang="en-US" sz="1200" b="1" kern="1200" dirty="0" smtClean="0">
              <a:solidFill>
                <a:schemeClr val="tx1"/>
              </a:solidFill>
            </a:rPr>
            <a:t>	</a:t>
          </a:r>
          <a:r>
            <a:rPr lang="en-US" sz="1200" kern="1200" dirty="0" smtClean="0">
              <a:solidFill>
                <a:schemeClr val="tx1"/>
              </a:solidFill>
            </a:rPr>
            <a:t>annual count of days when TN &gt; 90</a:t>
          </a:r>
          <a:r>
            <a:rPr lang="en-US" sz="1200" kern="1200" baseline="30000" dirty="0" smtClean="0">
              <a:solidFill>
                <a:schemeClr val="tx1"/>
              </a:solidFill>
            </a:rPr>
            <a:t>th</a:t>
          </a:r>
          <a:r>
            <a:rPr lang="en-US" sz="1200" kern="1200" dirty="0" smtClean="0">
              <a:solidFill>
                <a:schemeClr val="tx1"/>
              </a:solidFill>
            </a:rPr>
            <a:t> percentile</a:t>
          </a:r>
          <a:endParaRPr lang="it-IT" sz="1200" kern="1200" dirty="0">
            <a:solidFill>
              <a:schemeClr val="tx1"/>
            </a:solidFill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tabLst>
              <a:tab pos="2514600" algn="l"/>
            </a:tabLst>
          </a:pPr>
          <a:r>
            <a:rPr lang="en-US" sz="1300" b="1" kern="1200" dirty="0" smtClean="0">
              <a:solidFill>
                <a:schemeClr val="tx1"/>
              </a:solidFill>
            </a:rPr>
            <a:t>Warm </a:t>
          </a:r>
          <a:r>
            <a:rPr lang="en-US" sz="1300" b="1" kern="1200" dirty="0" err="1" smtClean="0">
              <a:solidFill>
                <a:schemeClr val="tx1"/>
              </a:solidFill>
            </a:rPr>
            <a:t>speel</a:t>
          </a:r>
          <a:r>
            <a:rPr lang="en-US" sz="1300" b="1" kern="1200" dirty="0" smtClean="0">
              <a:solidFill>
                <a:schemeClr val="tx1"/>
              </a:solidFill>
            </a:rPr>
            <a:t> duration (WSDI) </a:t>
          </a:r>
          <a:r>
            <a:rPr lang="en-US" sz="1200" b="1" kern="1200" dirty="0" smtClean="0">
              <a:solidFill>
                <a:schemeClr val="tx1"/>
              </a:solidFill>
            </a:rPr>
            <a:t>	</a:t>
          </a:r>
          <a:r>
            <a:rPr lang="en-US" sz="1200" kern="1200" dirty="0" smtClean="0">
              <a:solidFill>
                <a:schemeClr val="tx1"/>
              </a:solidFill>
            </a:rPr>
            <a:t>annual count of days with at least 6 consecutive days 	when TX &gt; 90th percentile</a:t>
          </a:r>
          <a:endParaRPr lang="it-IT" sz="1200" kern="1200" dirty="0">
            <a:solidFill>
              <a:schemeClr val="tx1"/>
            </a:solidFill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tabLst>
              <a:tab pos="2514600" algn="l"/>
            </a:tabLst>
          </a:pPr>
          <a:r>
            <a:rPr lang="en-US" sz="1300" b="1" kern="1200" dirty="0" smtClean="0">
              <a:solidFill>
                <a:schemeClr val="tx1"/>
              </a:solidFill>
            </a:rPr>
            <a:t>Frost days (FD0) </a:t>
          </a:r>
          <a:r>
            <a:rPr lang="en-US" sz="1200" b="1" kern="1200" dirty="0" smtClean="0">
              <a:solidFill>
                <a:schemeClr val="tx1"/>
              </a:solidFill>
            </a:rPr>
            <a:t>	</a:t>
          </a:r>
          <a:r>
            <a:rPr lang="en-US" sz="1200" kern="1200" dirty="0" smtClean="0">
              <a:solidFill>
                <a:schemeClr val="tx1"/>
              </a:solidFill>
            </a:rPr>
            <a:t>annual count of days when daily min temp TN &lt; 0</a:t>
          </a:r>
          <a:r>
            <a:rPr lang="en-US" sz="1200" kern="1200" baseline="30000" dirty="0" smtClean="0">
              <a:solidFill>
                <a:schemeClr val="tx1"/>
              </a:solidFill>
            </a:rPr>
            <a:t>o</a:t>
          </a:r>
          <a:r>
            <a:rPr lang="en-US" sz="1200" kern="1200" dirty="0" smtClean="0">
              <a:solidFill>
                <a:schemeClr val="tx1"/>
              </a:solidFill>
            </a:rPr>
            <a:t>C</a:t>
          </a:r>
          <a:endParaRPr lang="it-IT" sz="1200" kern="1200" dirty="0">
            <a:solidFill>
              <a:schemeClr val="tx1"/>
            </a:solidFill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tabLst>
              <a:tab pos="2514600" algn="l"/>
            </a:tabLst>
          </a:pPr>
          <a:r>
            <a:rPr lang="en-US" sz="1300" b="1" kern="1200" dirty="0" smtClean="0">
              <a:solidFill>
                <a:schemeClr val="tx1"/>
              </a:solidFill>
            </a:rPr>
            <a:t>Cool days (TX10p) </a:t>
          </a:r>
          <a:r>
            <a:rPr lang="en-US" sz="1200" b="1" kern="1200" dirty="0" smtClean="0">
              <a:solidFill>
                <a:schemeClr val="tx1"/>
              </a:solidFill>
            </a:rPr>
            <a:t>	</a:t>
          </a:r>
          <a:r>
            <a:rPr lang="en-US" sz="1200" kern="1200" dirty="0" smtClean="0">
              <a:solidFill>
                <a:schemeClr val="tx1"/>
              </a:solidFill>
            </a:rPr>
            <a:t>annual count of days when TX &lt; 10</a:t>
          </a:r>
          <a:r>
            <a:rPr lang="en-US" sz="1200" kern="1200" baseline="30000" dirty="0" smtClean="0">
              <a:solidFill>
                <a:schemeClr val="tx1"/>
              </a:solidFill>
            </a:rPr>
            <a:t>th</a:t>
          </a:r>
          <a:r>
            <a:rPr lang="en-US" sz="1200" kern="1200" dirty="0" smtClean="0">
              <a:solidFill>
                <a:schemeClr val="tx1"/>
              </a:solidFill>
            </a:rPr>
            <a:t> percentile</a:t>
          </a:r>
          <a:endParaRPr lang="en-US" sz="1200" kern="1200" dirty="0">
            <a:solidFill>
              <a:schemeClr val="tx1"/>
            </a:solidFill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tabLst>
              <a:tab pos="2514600" algn="l"/>
            </a:tabLst>
          </a:pPr>
          <a:r>
            <a:rPr lang="en-US" sz="1300" b="1" kern="1200" smtClean="0">
              <a:solidFill>
                <a:schemeClr val="tx1"/>
              </a:solidFill>
            </a:rPr>
            <a:t>Cool nights (TN10p) </a:t>
          </a:r>
          <a:r>
            <a:rPr lang="en-US" sz="1200" b="1" kern="1200" dirty="0" smtClean="0">
              <a:solidFill>
                <a:schemeClr val="tx1"/>
              </a:solidFill>
            </a:rPr>
            <a:t>	</a:t>
          </a:r>
          <a:r>
            <a:rPr lang="en-US" sz="1200" kern="1200" dirty="0" smtClean="0">
              <a:solidFill>
                <a:schemeClr val="tx1"/>
              </a:solidFill>
            </a:rPr>
            <a:t>annual count of days when TN &lt; 10</a:t>
          </a:r>
          <a:r>
            <a:rPr lang="en-US" sz="1200" kern="1200" baseline="30000" dirty="0" smtClean="0">
              <a:solidFill>
                <a:schemeClr val="tx1"/>
              </a:solidFill>
            </a:rPr>
            <a:t>th</a:t>
          </a:r>
          <a:r>
            <a:rPr lang="en-US" sz="1200" kern="1200" dirty="0" smtClean="0">
              <a:solidFill>
                <a:schemeClr val="tx1"/>
              </a:solidFill>
            </a:rPr>
            <a:t> percentile</a:t>
          </a:r>
          <a:endParaRPr lang="en-US" sz="1200" kern="1200" dirty="0">
            <a:solidFill>
              <a:schemeClr val="tx1"/>
            </a:solidFill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tabLst>
              <a:tab pos="2514600" algn="l"/>
            </a:tabLst>
          </a:pPr>
          <a:r>
            <a:rPr lang="en-US" sz="1300" b="1" kern="1200" dirty="0" smtClean="0">
              <a:solidFill>
                <a:schemeClr val="tx1"/>
              </a:solidFill>
            </a:rPr>
            <a:t>Cold </a:t>
          </a:r>
          <a:r>
            <a:rPr lang="en-US" sz="1300" b="1" kern="1200" dirty="0" err="1" smtClean="0">
              <a:solidFill>
                <a:schemeClr val="tx1"/>
              </a:solidFill>
            </a:rPr>
            <a:t>speel</a:t>
          </a:r>
          <a:r>
            <a:rPr lang="en-US" sz="1300" b="1" kern="1200" dirty="0" smtClean="0">
              <a:solidFill>
                <a:schemeClr val="tx1"/>
              </a:solidFill>
            </a:rPr>
            <a:t> duration (CSDI) </a:t>
          </a:r>
          <a:r>
            <a:rPr lang="en-US" sz="1200" b="1" kern="1200" dirty="0" smtClean="0">
              <a:solidFill>
                <a:schemeClr val="tx1"/>
              </a:solidFill>
            </a:rPr>
            <a:t>	</a:t>
          </a:r>
          <a:r>
            <a:rPr lang="en-US" sz="1200" kern="1200" dirty="0" smtClean="0">
              <a:solidFill>
                <a:schemeClr val="tx1"/>
              </a:solidFill>
            </a:rPr>
            <a:t>annual count of days with at least 6 consecutive days 	when TN &lt;10th percentile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0" y="245833"/>
        <a:ext cx="7684485" cy="2784776"/>
      </dsp:txXfrm>
    </dsp:sp>
    <dsp:sp modelId="{E6627C60-4916-4AC8-A278-D973CFAC5ABA}">
      <dsp:nvSpPr>
        <dsp:cNvPr id="0" name=""/>
        <dsp:cNvSpPr/>
      </dsp:nvSpPr>
      <dsp:spPr>
        <a:xfrm>
          <a:off x="384224" y="6300"/>
          <a:ext cx="5379139" cy="35761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319" tIns="0" rIns="203319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bg1"/>
              </a:solidFill>
            </a:rPr>
            <a:t>ETCCDI    Temperature indices</a:t>
          </a:r>
        </a:p>
      </dsp:txBody>
      <dsp:txXfrm>
        <a:off x="401681" y="23757"/>
        <a:ext cx="5344225" cy="322698"/>
      </dsp:txXfrm>
    </dsp:sp>
    <dsp:sp modelId="{E588DDB1-AD3E-4E74-8D2E-0326F56FFB2D}">
      <dsp:nvSpPr>
        <dsp:cNvPr id="0" name=""/>
        <dsp:cNvSpPr/>
      </dsp:nvSpPr>
      <dsp:spPr>
        <a:xfrm>
          <a:off x="0" y="3301741"/>
          <a:ext cx="7684485" cy="235726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6401" tIns="166624" rIns="596401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tabLst>
              <a:tab pos="3230563" algn="l"/>
            </a:tabLst>
          </a:pPr>
          <a:r>
            <a:rPr lang="it-IT" sz="1300" b="1" kern="1200" dirty="0" smtClean="0">
              <a:solidFill>
                <a:schemeClr val="tx1"/>
              </a:solidFill>
            </a:rPr>
            <a:t>Rainy </a:t>
          </a:r>
          <a:r>
            <a:rPr lang="it-IT" sz="1300" b="1" kern="1200" dirty="0" err="1" smtClean="0">
              <a:solidFill>
                <a:schemeClr val="tx1"/>
              </a:solidFill>
            </a:rPr>
            <a:t>days</a:t>
          </a:r>
          <a:r>
            <a:rPr lang="it-IT" sz="1300" b="1" kern="1200" dirty="0" smtClean="0">
              <a:solidFill>
                <a:schemeClr val="tx1"/>
              </a:solidFill>
            </a:rPr>
            <a:t> (R1) </a:t>
          </a:r>
          <a:r>
            <a:rPr lang="it-IT" sz="1200" b="1" kern="1200" dirty="0" smtClean="0">
              <a:solidFill>
                <a:schemeClr val="tx1"/>
              </a:solidFill>
            </a:rPr>
            <a:t>	</a:t>
          </a:r>
          <a:r>
            <a:rPr lang="it-IT" sz="1200" kern="1200" dirty="0" err="1" smtClean="0">
              <a:solidFill>
                <a:schemeClr val="tx1"/>
              </a:solidFill>
            </a:rPr>
            <a:t>annual</a:t>
          </a:r>
          <a:r>
            <a:rPr lang="it-IT" sz="1200" kern="1200" dirty="0" smtClean="0">
              <a:solidFill>
                <a:schemeClr val="tx1"/>
              </a:solidFill>
            </a:rPr>
            <a:t> </a:t>
          </a:r>
          <a:r>
            <a:rPr lang="en-US" sz="1200" kern="1200" dirty="0" smtClean="0">
              <a:solidFill>
                <a:schemeClr val="tx1"/>
              </a:solidFill>
            </a:rPr>
            <a:t>count of days when PRCP≥ 1mm</a:t>
          </a:r>
          <a:endParaRPr lang="it-IT" sz="12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tabLst>
              <a:tab pos="3230563" algn="l"/>
            </a:tabLst>
          </a:pPr>
          <a:r>
            <a:rPr lang="it-IT" sz="1300" b="1" kern="1200" dirty="0" err="1" smtClean="0">
              <a:solidFill>
                <a:schemeClr val="tx1"/>
              </a:solidFill>
            </a:rPr>
            <a:t>Very</a:t>
          </a:r>
          <a:r>
            <a:rPr lang="it-IT" sz="1300" b="1" kern="1200" dirty="0" smtClean="0">
              <a:solidFill>
                <a:schemeClr val="tx1"/>
              </a:solidFill>
            </a:rPr>
            <a:t> intense </a:t>
          </a:r>
          <a:r>
            <a:rPr lang="it-IT" sz="1300" b="1" kern="1200" dirty="0" err="1" smtClean="0">
              <a:solidFill>
                <a:schemeClr val="tx1"/>
              </a:solidFill>
            </a:rPr>
            <a:t>precipitation</a:t>
          </a:r>
          <a:r>
            <a:rPr lang="it-IT" sz="1300" b="1" kern="1200" dirty="0" smtClean="0">
              <a:solidFill>
                <a:schemeClr val="tx1"/>
              </a:solidFill>
            </a:rPr>
            <a:t> </a:t>
          </a:r>
          <a:r>
            <a:rPr lang="it-IT" sz="1300" b="1" kern="1200" dirty="0" err="1" smtClean="0">
              <a:solidFill>
                <a:schemeClr val="tx1"/>
              </a:solidFill>
            </a:rPr>
            <a:t>days</a:t>
          </a:r>
          <a:r>
            <a:rPr lang="it-IT" sz="1300" b="1" kern="1200" dirty="0" smtClean="0">
              <a:solidFill>
                <a:schemeClr val="tx1"/>
              </a:solidFill>
            </a:rPr>
            <a:t> (R20) </a:t>
          </a:r>
          <a:r>
            <a:rPr lang="it-IT" sz="1200" b="1" kern="1200" dirty="0" smtClean="0">
              <a:solidFill>
                <a:schemeClr val="tx1"/>
              </a:solidFill>
            </a:rPr>
            <a:t>	</a:t>
          </a:r>
          <a:r>
            <a:rPr lang="it-IT" sz="1200" kern="1200" dirty="0" err="1" smtClean="0">
              <a:solidFill>
                <a:schemeClr val="tx1"/>
              </a:solidFill>
            </a:rPr>
            <a:t>annual</a:t>
          </a:r>
          <a:r>
            <a:rPr lang="it-IT" sz="1200" kern="1200" dirty="0" smtClean="0">
              <a:solidFill>
                <a:schemeClr val="tx1"/>
              </a:solidFill>
            </a:rPr>
            <a:t> </a:t>
          </a:r>
          <a:r>
            <a:rPr lang="en-US" sz="1200" kern="1200" dirty="0" smtClean="0">
              <a:solidFill>
                <a:schemeClr val="tx1"/>
              </a:solidFill>
            </a:rPr>
            <a:t>count of days when PRCP≥ 20mm.</a:t>
          </a:r>
          <a:endParaRPr lang="it-IT" sz="1200" kern="1200" dirty="0">
            <a:solidFill>
              <a:schemeClr val="tx1"/>
            </a:solidFill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tabLst>
              <a:tab pos="3230563" algn="l"/>
            </a:tabLst>
          </a:pPr>
          <a:r>
            <a:rPr lang="it-IT" sz="1300" b="1" kern="1200" dirty="0" err="1" smtClean="0">
              <a:solidFill>
                <a:schemeClr val="tx1"/>
              </a:solidFill>
            </a:rPr>
            <a:t>Extremely</a:t>
          </a:r>
          <a:r>
            <a:rPr lang="it-IT" sz="1300" b="1" kern="1200" dirty="0" smtClean="0">
              <a:solidFill>
                <a:schemeClr val="tx1"/>
              </a:solidFill>
            </a:rPr>
            <a:t> intense </a:t>
          </a:r>
          <a:r>
            <a:rPr lang="it-IT" sz="1300" b="1" kern="1200" dirty="0" err="1" smtClean="0">
              <a:solidFill>
                <a:schemeClr val="tx1"/>
              </a:solidFill>
            </a:rPr>
            <a:t>precip</a:t>
          </a:r>
          <a:r>
            <a:rPr lang="it-IT" sz="1300" b="1" kern="1200" dirty="0" smtClean="0">
              <a:solidFill>
                <a:schemeClr val="tx1"/>
              </a:solidFill>
            </a:rPr>
            <a:t>. </a:t>
          </a:r>
          <a:r>
            <a:rPr lang="it-IT" sz="1300" b="1" kern="1200" dirty="0" err="1" smtClean="0">
              <a:solidFill>
                <a:schemeClr val="tx1"/>
              </a:solidFill>
            </a:rPr>
            <a:t>days</a:t>
          </a:r>
          <a:r>
            <a:rPr lang="it-IT" sz="1300" b="1" kern="1200" dirty="0" smtClean="0">
              <a:solidFill>
                <a:schemeClr val="tx1"/>
              </a:solidFill>
            </a:rPr>
            <a:t> (R50)</a:t>
          </a:r>
          <a:r>
            <a:rPr lang="it-IT" sz="1200" b="1" kern="1200" dirty="0" smtClean="0">
              <a:solidFill>
                <a:schemeClr val="tx1"/>
              </a:solidFill>
            </a:rPr>
            <a:t>	</a:t>
          </a:r>
          <a:r>
            <a:rPr lang="it-IT" sz="1200" kern="1200" dirty="0" err="1" smtClean="0">
              <a:solidFill>
                <a:schemeClr val="tx1"/>
              </a:solidFill>
            </a:rPr>
            <a:t>annual</a:t>
          </a:r>
          <a:r>
            <a:rPr lang="it-IT" sz="1200" kern="1200" dirty="0" smtClean="0">
              <a:solidFill>
                <a:schemeClr val="tx1"/>
              </a:solidFill>
            </a:rPr>
            <a:t> </a:t>
          </a:r>
          <a:r>
            <a:rPr lang="en-US" sz="1200" kern="1200" dirty="0" smtClean="0">
              <a:solidFill>
                <a:schemeClr val="tx1"/>
              </a:solidFill>
            </a:rPr>
            <a:t>count of days when PRCP≥ 50mm</a:t>
          </a:r>
          <a:endParaRPr lang="it-IT" sz="1200" kern="1200" dirty="0">
            <a:solidFill>
              <a:schemeClr val="tx1"/>
            </a:solidFill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tabLst>
              <a:tab pos="3230563" algn="l"/>
            </a:tabLst>
          </a:pPr>
          <a:r>
            <a:rPr lang="it-IT" sz="1300" b="1" kern="1200" dirty="0" smtClean="0">
              <a:solidFill>
                <a:schemeClr val="tx1"/>
              </a:solidFill>
            </a:rPr>
            <a:t>Consecutive </a:t>
          </a:r>
          <a:r>
            <a:rPr lang="it-IT" sz="1300" b="1" kern="1200" dirty="0" err="1" smtClean="0">
              <a:solidFill>
                <a:schemeClr val="tx1"/>
              </a:solidFill>
            </a:rPr>
            <a:t>days</a:t>
          </a:r>
          <a:r>
            <a:rPr lang="it-IT" sz="1300" b="1" kern="1200" dirty="0" smtClean="0">
              <a:solidFill>
                <a:schemeClr val="tx1"/>
              </a:solidFill>
            </a:rPr>
            <a:t> with </a:t>
          </a:r>
          <a:r>
            <a:rPr lang="it-IT" sz="1300" b="1" kern="1200" dirty="0" err="1" smtClean="0">
              <a:solidFill>
                <a:schemeClr val="tx1"/>
              </a:solidFill>
            </a:rPr>
            <a:t>rain</a:t>
          </a:r>
          <a:r>
            <a:rPr lang="it-IT" sz="1300" b="1" kern="1200" dirty="0" smtClean="0">
              <a:solidFill>
                <a:schemeClr val="tx1"/>
              </a:solidFill>
            </a:rPr>
            <a:t> (CWD) </a:t>
          </a:r>
          <a:r>
            <a:rPr lang="it-IT" sz="1200" b="1" kern="1200" dirty="0" smtClean="0">
              <a:solidFill>
                <a:schemeClr val="tx1"/>
              </a:solidFill>
            </a:rPr>
            <a:t>	</a:t>
          </a:r>
          <a:r>
            <a:rPr lang="en-US" sz="1200" kern="1200" dirty="0" smtClean="0">
              <a:solidFill>
                <a:schemeClr val="tx1"/>
              </a:solidFill>
            </a:rPr>
            <a:t>max length of wet spell, max number 	consecutive days with RR ≥ 1mm</a:t>
          </a:r>
          <a:endParaRPr lang="it-IT" sz="1200" kern="1200" dirty="0">
            <a:solidFill>
              <a:schemeClr val="tx1"/>
            </a:solidFill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tabLst>
              <a:tab pos="3230563" algn="l"/>
            </a:tabLst>
          </a:pPr>
          <a:r>
            <a:rPr lang="it-IT" sz="1300" b="1" kern="1200" dirty="0" smtClean="0">
              <a:solidFill>
                <a:schemeClr val="tx1"/>
              </a:solidFill>
            </a:rPr>
            <a:t>Consecutive </a:t>
          </a:r>
          <a:r>
            <a:rPr lang="it-IT" sz="1300" b="1" kern="1200" dirty="0" err="1" smtClean="0">
              <a:solidFill>
                <a:schemeClr val="tx1"/>
              </a:solidFill>
            </a:rPr>
            <a:t>days</a:t>
          </a:r>
          <a:r>
            <a:rPr lang="it-IT" sz="1300" b="1" kern="1200" dirty="0" smtClean="0">
              <a:solidFill>
                <a:schemeClr val="tx1"/>
              </a:solidFill>
            </a:rPr>
            <a:t> </a:t>
          </a:r>
          <a:r>
            <a:rPr lang="it-IT" sz="1300" b="1" kern="1200" dirty="0" err="1" smtClean="0">
              <a:solidFill>
                <a:schemeClr val="tx1"/>
              </a:solidFill>
            </a:rPr>
            <a:t>without</a:t>
          </a:r>
          <a:r>
            <a:rPr lang="it-IT" sz="1300" b="1" kern="1200" dirty="0" smtClean="0">
              <a:solidFill>
                <a:schemeClr val="tx1"/>
              </a:solidFill>
            </a:rPr>
            <a:t> </a:t>
          </a:r>
          <a:r>
            <a:rPr lang="it-IT" sz="1300" b="1" kern="1200" dirty="0" err="1" smtClean="0">
              <a:solidFill>
                <a:schemeClr val="tx1"/>
              </a:solidFill>
            </a:rPr>
            <a:t>rain</a:t>
          </a:r>
          <a:r>
            <a:rPr lang="it-IT" sz="1300" b="1" kern="1200" dirty="0" smtClean="0">
              <a:solidFill>
                <a:schemeClr val="tx1"/>
              </a:solidFill>
            </a:rPr>
            <a:t> (CDD</a:t>
          </a:r>
          <a:r>
            <a:rPr lang="it-IT" sz="1200" b="1" kern="1200" dirty="0" smtClean="0">
              <a:solidFill>
                <a:schemeClr val="tx1"/>
              </a:solidFill>
            </a:rPr>
            <a:t>) 	</a:t>
          </a:r>
          <a:r>
            <a:rPr lang="en-US" sz="1200" kern="1200" dirty="0" smtClean="0">
              <a:solidFill>
                <a:schemeClr val="tx1"/>
              </a:solidFill>
            </a:rPr>
            <a:t>max length of dry spell, max number 	consecutive days with RR &lt; 1mm</a:t>
          </a:r>
          <a:endParaRPr lang="it-IT" sz="1200" kern="1200" dirty="0">
            <a:solidFill>
              <a:schemeClr val="tx1"/>
            </a:solidFill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tabLst>
              <a:tab pos="3230563" algn="l"/>
            </a:tabLst>
          </a:pPr>
          <a:r>
            <a:rPr lang="en-US" sz="1300" b="1" kern="1200" dirty="0" smtClean="0">
              <a:solidFill>
                <a:schemeClr val="tx1"/>
              </a:solidFill>
            </a:rPr>
            <a:t>Precipitation on very rainy days</a:t>
          </a:r>
          <a:r>
            <a:rPr lang="it-IT" sz="1300" b="1" kern="1200" dirty="0" smtClean="0">
              <a:solidFill>
                <a:schemeClr val="tx1"/>
              </a:solidFill>
            </a:rPr>
            <a:t> (R95p) </a:t>
          </a:r>
          <a:r>
            <a:rPr lang="it-IT" sz="1200" b="1" kern="1200" dirty="0" smtClean="0">
              <a:solidFill>
                <a:schemeClr val="tx1"/>
              </a:solidFill>
            </a:rPr>
            <a:t>	</a:t>
          </a:r>
          <a:r>
            <a:rPr lang="en-US" sz="1200" kern="1200" dirty="0" smtClean="0">
              <a:solidFill>
                <a:schemeClr val="tx1"/>
              </a:solidFill>
            </a:rPr>
            <a:t>total PRCP when RR &gt; 95p</a:t>
          </a:r>
          <a:endParaRPr lang="it-IT" sz="1200" kern="1200" dirty="0">
            <a:solidFill>
              <a:schemeClr val="tx1"/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tabLst>
              <a:tab pos="3230563" algn="l"/>
            </a:tabLst>
          </a:pPr>
          <a:endParaRPr lang="en-US" sz="1200" b="1" kern="1200" dirty="0">
            <a:solidFill>
              <a:schemeClr val="tx1"/>
            </a:solidFill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tabLst>
              <a:tab pos="3230563" algn="l"/>
            </a:tabLst>
          </a:pPr>
          <a:r>
            <a:rPr lang="en-US" sz="1300" b="1" kern="1200" dirty="0" smtClean="0">
              <a:solidFill>
                <a:schemeClr val="tx1"/>
              </a:solidFill>
            </a:rPr>
            <a:t>Annual total precipitation (PRCPTOT) </a:t>
          </a:r>
          <a:r>
            <a:rPr lang="en-US" sz="1200" b="1" kern="1200" dirty="0" smtClean="0">
              <a:solidFill>
                <a:schemeClr val="tx1"/>
              </a:solidFill>
            </a:rPr>
            <a:t>	</a:t>
          </a:r>
          <a:r>
            <a:rPr lang="en-US" sz="1200" kern="1200" dirty="0" smtClean="0">
              <a:solidFill>
                <a:schemeClr val="tx1"/>
              </a:solidFill>
            </a:rPr>
            <a:t>annual total precipitation when PRCP ≥  1mm</a:t>
          </a:r>
          <a:endParaRPr lang="en-US" sz="1200" b="1" kern="1200" dirty="0">
            <a:solidFill>
              <a:schemeClr val="tx1"/>
            </a:solidFill>
          </a:endParaRPr>
        </a:p>
      </dsp:txBody>
      <dsp:txXfrm>
        <a:off x="0" y="3301741"/>
        <a:ext cx="7684485" cy="2357263"/>
      </dsp:txXfrm>
    </dsp:sp>
    <dsp:sp modelId="{BB007080-5E47-41F5-894F-9204F59669F4}">
      <dsp:nvSpPr>
        <dsp:cNvPr id="0" name=""/>
        <dsp:cNvSpPr/>
      </dsp:nvSpPr>
      <dsp:spPr>
        <a:xfrm>
          <a:off x="384224" y="3073809"/>
          <a:ext cx="5379139" cy="346012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319" tIns="0" rIns="203319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bg1"/>
              </a:solidFill>
            </a:rPr>
            <a:t>ETCCDI   Precipitation indices</a:t>
          </a:r>
          <a:endParaRPr lang="it-IT" sz="1400" kern="1200" dirty="0"/>
        </a:p>
      </dsp:txBody>
      <dsp:txXfrm>
        <a:off x="401115" y="3090700"/>
        <a:ext cx="5345357" cy="3122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F2EE66-976B-4E5C-8318-174C3D938A0D}" type="datetimeFigureOut">
              <a:rPr lang="en-US" smtClean="0"/>
              <a:t>9/21/2018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549430-B325-4F07-B098-3B95415D638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77325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EDE58A-CE45-46B2-A781-99AE2AB4729A}" type="datetimeFigureOut">
              <a:rPr lang="it-IT" smtClean="0"/>
              <a:pPr/>
              <a:t>21/09/2018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7CA49C-D3A8-4EC4-BE67-D304EED22F91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140976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7CA49C-D3A8-4EC4-BE67-D304EED22F91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86321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7CA49C-D3A8-4EC4-BE67-D304EED22F91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72390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4DA6A55-C1A0-4563-B91E-F2DB867342EB}" type="slidenum">
              <a:rPr lang="it-IT" altLang="it-IT" sz="1200"/>
              <a:pPr eaLnBrk="1" hangingPunct="1"/>
              <a:t>15</a:t>
            </a:fld>
            <a:endParaRPr lang="it-IT" altLang="it-IT" sz="1200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it-IT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2820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7CA49C-D3A8-4EC4-BE67-D304EED22F91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38973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7CA49C-D3A8-4EC4-BE67-D304EED22F91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73264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7CA49C-D3A8-4EC4-BE67-D304EED22F91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67910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4DA6A55-C1A0-4563-B91E-F2DB867342EB}" type="slidenum">
              <a:rPr lang="it-IT" altLang="it-IT" sz="1200"/>
              <a:pPr eaLnBrk="1" hangingPunct="1"/>
              <a:t>19</a:t>
            </a:fld>
            <a:endParaRPr lang="it-IT" altLang="it-IT" sz="1200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altLang="it-IT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639879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7CA49C-D3A8-4EC4-BE67-D304EED22F91}" type="slidenum">
              <a:rPr lang="it-IT" smtClean="0"/>
              <a:pPr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92403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7CA49C-D3A8-4EC4-BE67-D304EED22F91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68813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7CA49C-D3A8-4EC4-BE67-D304EED22F91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359933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7CA49C-D3A8-4EC4-BE67-D304EED22F91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62506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7CA49C-D3A8-4EC4-BE67-D304EED22F91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55068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1200" dirty="0"/>
              <a:t>I controlli di qualità applicati alle serie temporali di dati, hanno determinato una forte diminuzione delle stazioni da utilizzare per le analisi, che da 122 sono scese a 43. 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7CA49C-D3A8-4EC4-BE67-D304EED22F91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84076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7CA49C-D3A8-4EC4-BE67-D304EED22F91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53501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7CA49C-D3A8-4EC4-BE67-D304EED22F91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85063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7CA49C-D3A8-4EC4-BE67-D304EED22F91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9052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8881DB7-AB4E-4512-A7F0-CB7628418998}" type="datetime1">
              <a:rPr lang="it-IT" smtClean="0"/>
              <a:t>21/09/2018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GRASPA SIS 2015, Bari 15-16 giugno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8729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791ECF5-DCA2-4903-9BDA-1BFDF8CC57C6}" type="datetime1">
              <a:rPr lang="it-IT" smtClean="0"/>
              <a:t>21/09/2018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GRASPA SIS 2015, Bari 15-16 giugno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3530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EEFE668-8B6F-43F8-8497-3B7B6638B3EE}" type="datetime1">
              <a:rPr lang="it-IT" smtClean="0"/>
              <a:t>21/09/2018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GRASPA SIS 2015, Bari 15-16 giugno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4814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AFA729-4A8D-4EB2-97D8-F526A162EDAD}" type="datetime1">
              <a:rPr lang="it-IT" smtClean="0"/>
              <a:t>21/09/2018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GRASPA SIS 2015, Bari 15-16 giugno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287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791E073-50E0-4166-BD44-5BB761D4FD2B}" type="datetime1">
              <a:rPr lang="it-IT" smtClean="0"/>
              <a:t>21/09/2018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GRASPA SIS 2015, Bari 15-16 giugno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0210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96B9D54-3EFB-4F6D-A9C7-54D2A95D66C2}" type="datetime1">
              <a:rPr lang="it-IT" smtClean="0"/>
              <a:t>21/09/2018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GRASPA SIS 2015, Bari 15-16 giugno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2799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EA98FD-BE72-49AC-8EC6-385CDF42CCFD}" type="datetime1">
              <a:rPr lang="it-IT" smtClean="0"/>
              <a:t>21/09/2018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GRASPA SIS 2015, Bari 15-16 giugno</a:t>
            </a: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2874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C17490-A329-4EC8-9B4A-D6B7B092FAA1}" type="datetime1">
              <a:rPr lang="it-IT" smtClean="0"/>
              <a:t>21/09/2018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GRASPA SIS 2015, Bari 15-16 giugno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4136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5CF473-6983-4A6D-9A64-A948E2C69294}" type="datetime1">
              <a:rPr lang="it-IT" smtClean="0"/>
              <a:t>21/09/2018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GRASPA SIS 2015, Bari 15-16 giugno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6449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527463-9F30-4749-AF7E-EE1E216B3349}" type="datetime1">
              <a:rPr lang="it-IT" smtClean="0"/>
              <a:t>21/09/2018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GRASPA SIS 2015, Bari 15-16 giugno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5275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34122F-B701-4D22-A258-09FB291447A5}" type="datetime1">
              <a:rPr lang="it-IT" smtClean="0"/>
              <a:t>21/09/2018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GRASPA SIS 2015, Bari 15-16 giugno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4873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/>
          <p:nvPr userDrawn="1"/>
        </p:nvSpPr>
        <p:spPr>
          <a:xfrm>
            <a:off x="777875" y="0"/>
            <a:ext cx="7543800" cy="381000"/>
          </a:xfrm>
          <a:prstGeom prst="rect">
            <a:avLst/>
          </a:prstGeom>
          <a:solidFill>
            <a:srgbClr val="7F14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Times New Roman" pitchFamily="-28" charset="0"/>
              <a:buNone/>
              <a:defRPr/>
            </a:pPr>
            <a:endParaRPr lang="en-US"/>
          </a:p>
        </p:txBody>
      </p:sp>
      <p:cxnSp>
        <p:nvCxnSpPr>
          <p:cNvPr id="9" name="Connettore 1 8"/>
          <p:cNvCxnSpPr/>
          <p:nvPr userDrawn="1"/>
        </p:nvCxnSpPr>
        <p:spPr>
          <a:xfrm>
            <a:off x="777875" y="6254519"/>
            <a:ext cx="7543800" cy="0"/>
          </a:xfrm>
          <a:prstGeom prst="line">
            <a:avLst/>
          </a:prstGeom>
          <a:ln>
            <a:solidFill>
              <a:srgbClr val="7F142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Immagine 10" descr="marchio 2.jpg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8379" y="6346121"/>
            <a:ext cx="806786" cy="335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975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mailto:frbudano@istat.it" TargetMode="External"/><Relationship Id="rId2" Type="http://schemas.openxmlformats.org/officeDocument/2006/relationships/hyperlink" Target="mailto:vignani@istat.it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busetti@istat.it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676202" y="667221"/>
            <a:ext cx="7694943" cy="506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AISRe</a:t>
            </a:r>
            <a:r>
              <a:rPr lang="it-IT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Associazione Italiana Scienze Regionali</a:t>
            </a:r>
          </a:p>
          <a:p>
            <a:pPr algn="ctr"/>
            <a:r>
              <a:rPr lang="it-IT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XXXIX Conferenza Scientifica Annuale</a:t>
            </a:r>
          </a:p>
          <a:p>
            <a:pPr algn="ctr"/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Bolzano,  </a:t>
            </a:r>
            <a:r>
              <a:rPr lang="it-IT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17-19 settembre 2018</a:t>
            </a:r>
          </a:p>
          <a:p>
            <a:pPr algn="ctr"/>
            <a:endParaRPr lang="en-GB" sz="2800" dirty="0">
              <a:solidFill>
                <a:srgbClr val="00B050"/>
              </a:solidFill>
            </a:endParaRPr>
          </a:p>
          <a:p>
            <a:pPr algn="ctr"/>
            <a:endParaRPr lang="en-US" b="1" dirty="0" smtClean="0"/>
          </a:p>
          <a:p>
            <a:pPr algn="ctr"/>
            <a:endParaRPr lang="en-US" b="1" dirty="0"/>
          </a:p>
          <a:p>
            <a:r>
              <a:rPr lang="en-US" b="1" dirty="0" smtClean="0"/>
              <a:t>Climate Change </a:t>
            </a:r>
            <a:r>
              <a:rPr lang="en-US" b="1" dirty="0"/>
              <a:t>A</a:t>
            </a:r>
            <a:r>
              <a:rPr lang="en-US" b="1" dirty="0" smtClean="0"/>
              <a:t>daptation Policies </a:t>
            </a:r>
            <a:r>
              <a:rPr lang="en-US" b="1" dirty="0"/>
              <a:t>and </a:t>
            </a:r>
            <a:r>
              <a:rPr lang="en-US" b="1" dirty="0" smtClean="0"/>
              <a:t>Urban </a:t>
            </a:r>
            <a:r>
              <a:rPr lang="en-US" b="1" dirty="0"/>
              <a:t>S</a:t>
            </a:r>
            <a:r>
              <a:rPr lang="en-US" b="1" dirty="0" smtClean="0"/>
              <a:t>ystems</a:t>
            </a:r>
            <a:r>
              <a:rPr lang="en-US" b="1" dirty="0"/>
              <a:t>. </a:t>
            </a:r>
            <a:endParaRPr lang="en-US" b="1" dirty="0" smtClean="0"/>
          </a:p>
          <a:p>
            <a:r>
              <a:rPr lang="en-US" b="1" dirty="0" smtClean="0"/>
              <a:t>An </a:t>
            </a:r>
            <a:r>
              <a:rPr lang="en-US" b="1" dirty="0"/>
              <a:t>application of Indices on Extreme Climate Events on Italian Regional Municipalities </a:t>
            </a:r>
            <a:endParaRPr lang="it-IT" dirty="0"/>
          </a:p>
          <a:p>
            <a:endParaRPr lang="it-IT" dirty="0"/>
          </a:p>
          <a:p>
            <a:r>
              <a:rPr lang="it-IT" sz="1600" b="1" dirty="0"/>
              <a:t>Donatella </a:t>
            </a:r>
            <a:r>
              <a:rPr lang="it-IT" sz="1600" b="1" dirty="0" smtClean="0"/>
              <a:t>Vignani</a:t>
            </a:r>
          </a:p>
          <a:p>
            <a:pPr lvl="0"/>
            <a:r>
              <a:rPr lang="it-IT" sz="1600" dirty="0" smtClean="0"/>
              <a:t>Francesca </a:t>
            </a:r>
            <a:r>
              <a:rPr lang="it-IT" sz="1600" dirty="0" err="1"/>
              <a:t>Budano</a:t>
            </a:r>
            <a:endParaRPr lang="it-IT" sz="1600" dirty="0"/>
          </a:p>
          <a:p>
            <a:pPr lvl="0"/>
            <a:r>
              <a:rPr lang="it-IT" sz="1600" dirty="0"/>
              <a:t>Claudia Busetti</a:t>
            </a:r>
          </a:p>
          <a:p>
            <a:pPr lvl="0"/>
            <a:endParaRPr lang="it-IT" sz="1300" dirty="0"/>
          </a:p>
          <a:p>
            <a:pPr lvl="0"/>
            <a:endParaRPr lang="it-IT" sz="1600" dirty="0"/>
          </a:p>
          <a:p>
            <a:pPr lvl="0"/>
            <a:endParaRPr lang="it-IT" sz="1600" dirty="0" smtClean="0"/>
          </a:p>
          <a:p>
            <a:pPr lvl="0"/>
            <a:r>
              <a:rPr lang="it-IT" sz="1600" dirty="0" smtClean="0"/>
              <a:t>Istat, </a:t>
            </a:r>
            <a:r>
              <a:rPr lang="it-IT" sz="1600" dirty="0" err="1" smtClean="0"/>
              <a:t>Italian</a:t>
            </a:r>
            <a:r>
              <a:rPr lang="it-IT" sz="1600" dirty="0" smtClean="0"/>
              <a:t> </a:t>
            </a:r>
            <a:r>
              <a:rPr lang="it-IT" sz="1600" dirty="0"/>
              <a:t>National </a:t>
            </a:r>
            <a:r>
              <a:rPr lang="it-IT" sz="1600" dirty="0" err="1"/>
              <a:t>Institute</a:t>
            </a:r>
            <a:r>
              <a:rPr lang="it-IT" sz="1600" dirty="0"/>
              <a:t> of </a:t>
            </a:r>
            <a:r>
              <a:rPr lang="it-IT" sz="1600" dirty="0" err="1"/>
              <a:t>Statistics</a:t>
            </a:r>
            <a:endParaRPr lang="it-IT" sz="1600" dirty="0"/>
          </a:p>
          <a:p>
            <a:pPr lvl="0"/>
            <a:r>
              <a:rPr lang="it-IT" sz="1600" dirty="0" err="1"/>
              <a:t>Environmental</a:t>
            </a:r>
            <a:r>
              <a:rPr lang="it-IT" sz="1600" dirty="0"/>
              <a:t> and </a:t>
            </a:r>
            <a:r>
              <a:rPr lang="it-IT" sz="1600" dirty="0" err="1"/>
              <a:t>Territorial</a:t>
            </a:r>
            <a:r>
              <a:rPr lang="it-IT" sz="1600" dirty="0"/>
              <a:t> </a:t>
            </a:r>
            <a:r>
              <a:rPr lang="it-IT" sz="1600" dirty="0" err="1"/>
              <a:t>Statistics</a:t>
            </a:r>
            <a:r>
              <a:rPr lang="it-IT" sz="1600" dirty="0"/>
              <a:t> </a:t>
            </a:r>
            <a:r>
              <a:rPr lang="en-US" sz="1600" dirty="0"/>
              <a:t>Department</a:t>
            </a:r>
          </a:p>
          <a:p>
            <a:pPr lvl="0"/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107291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751B5-631A-9242-B635-C18491BE6C62}" type="slidenum">
              <a:rPr lang="it-IT" smtClean="0"/>
              <a:pPr/>
              <a:t>10</a:t>
            </a:fld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821340" y="0"/>
            <a:ext cx="76319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altLang="it-IT" b="1" dirty="0">
                <a:solidFill>
                  <a:schemeClr val="bg1"/>
                </a:solidFill>
              </a:rPr>
              <a:t>Istat </a:t>
            </a:r>
            <a:r>
              <a:rPr lang="it-IT" altLang="it-IT" b="1" dirty="0" err="1" smtClean="0">
                <a:solidFill>
                  <a:schemeClr val="bg1"/>
                </a:solidFill>
              </a:rPr>
              <a:t>Survey</a:t>
            </a:r>
            <a:r>
              <a:rPr lang="it-IT" altLang="it-IT" b="1" dirty="0" smtClean="0">
                <a:solidFill>
                  <a:schemeClr val="bg1"/>
                </a:solidFill>
              </a:rPr>
              <a:t> on </a:t>
            </a:r>
            <a:r>
              <a:rPr lang="en-US" altLang="it-IT" b="1" dirty="0" err="1" smtClean="0">
                <a:solidFill>
                  <a:schemeClr val="bg1"/>
                </a:solidFill>
              </a:rPr>
              <a:t>Meteo</a:t>
            </a:r>
            <a:r>
              <a:rPr lang="en-US" altLang="it-IT" b="1" dirty="0" smtClean="0">
                <a:solidFill>
                  <a:schemeClr val="bg1"/>
                </a:solidFill>
              </a:rPr>
              <a:t>-climatic </a:t>
            </a:r>
            <a:r>
              <a:rPr lang="en-US" altLang="it-IT" b="1" dirty="0">
                <a:solidFill>
                  <a:schemeClr val="bg1"/>
                </a:solidFill>
              </a:rPr>
              <a:t>and hydrological </a:t>
            </a:r>
            <a:r>
              <a:rPr lang="en-US" altLang="it-IT" b="1" dirty="0" smtClean="0">
                <a:solidFill>
                  <a:schemeClr val="bg1"/>
                </a:solidFill>
              </a:rPr>
              <a:t>data </a:t>
            </a:r>
            <a:r>
              <a:rPr lang="en-US" altLang="it-IT" sz="1400" b="1" dirty="0" smtClean="0">
                <a:solidFill>
                  <a:schemeClr val="bg1"/>
                </a:solidFill>
              </a:rPr>
              <a:t> </a:t>
            </a:r>
            <a:r>
              <a:rPr lang="en-US" altLang="it-IT" sz="1400" b="1" dirty="0">
                <a:solidFill>
                  <a:schemeClr val="bg1"/>
                </a:solidFill>
              </a:rPr>
              <a:t>2/2</a:t>
            </a:r>
          </a:p>
          <a:p>
            <a:r>
              <a:rPr lang="it-IT" b="1" dirty="0">
                <a:solidFill>
                  <a:schemeClr val="bg1"/>
                </a:solidFill>
              </a:rPr>
              <a:t>    FARE</a:t>
            </a:r>
            <a:endParaRPr lang="en-US" b="1" dirty="0">
              <a:solidFill>
                <a:schemeClr val="bg1"/>
              </a:solidFill>
            </a:endParaRPr>
          </a:p>
          <a:p>
            <a:endParaRPr lang="it-IT" sz="2000" b="1" dirty="0">
              <a:solidFill>
                <a:schemeClr val="bg1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821340" y="6356350"/>
            <a:ext cx="52556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dirty="0"/>
              <a:t>D. </a:t>
            </a:r>
            <a:r>
              <a:rPr lang="it-IT" sz="1000" dirty="0" err="1"/>
              <a:t>Vignani</a:t>
            </a:r>
            <a:r>
              <a:rPr lang="it-IT" sz="1000" dirty="0"/>
              <a:t>, F. </a:t>
            </a:r>
            <a:r>
              <a:rPr lang="it-IT" sz="1000" dirty="0" err="1"/>
              <a:t>Budano</a:t>
            </a:r>
            <a:r>
              <a:rPr lang="it-IT" sz="1000" dirty="0"/>
              <a:t>, C. Busetti</a:t>
            </a:r>
          </a:p>
          <a:p>
            <a:r>
              <a:rPr lang="it-IT" sz="1000" dirty="0" err="1"/>
              <a:t>AISRe</a:t>
            </a:r>
            <a:r>
              <a:rPr lang="it-IT" sz="1000" dirty="0"/>
              <a:t>  XXXIX Conferenza scientifica annuale Bolzano , 17-19 Settembre 2018</a:t>
            </a:r>
          </a:p>
        </p:txBody>
      </p:sp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663433246"/>
              </p:ext>
            </p:extLst>
          </p:nvPr>
        </p:nvGraphicFramePr>
        <p:xfrm>
          <a:off x="735495" y="663172"/>
          <a:ext cx="7623313" cy="51287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6203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785429" y="-684"/>
            <a:ext cx="77394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Indices on Extreme Climate Events </a:t>
            </a:r>
            <a:r>
              <a:rPr lang="en-US" b="1" dirty="0" smtClean="0">
                <a:solidFill>
                  <a:schemeClr val="bg1"/>
                </a:solidFill>
              </a:rPr>
              <a:t>(ETCCDI) </a:t>
            </a:r>
            <a:endParaRPr lang="it-IT" b="1" dirty="0">
              <a:solidFill>
                <a:schemeClr val="bg1"/>
              </a:solidFill>
            </a:endParaRPr>
          </a:p>
        </p:txBody>
      </p:sp>
      <p:cxnSp>
        <p:nvCxnSpPr>
          <p:cNvPr id="16" name="Connettore 2 15"/>
          <p:cNvCxnSpPr/>
          <p:nvPr/>
        </p:nvCxnSpPr>
        <p:spPr>
          <a:xfrm flipH="1">
            <a:off x="1990725" y="1755458"/>
            <a:ext cx="438150" cy="1025842"/>
          </a:xfrm>
          <a:prstGeom prst="straightConnector1">
            <a:avLst/>
          </a:prstGeom>
          <a:ln>
            <a:solidFill>
              <a:srgbClr val="B5444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2 24"/>
          <p:cNvCxnSpPr/>
          <p:nvPr/>
        </p:nvCxnSpPr>
        <p:spPr>
          <a:xfrm>
            <a:off x="2428875" y="1755459"/>
            <a:ext cx="496396" cy="554353"/>
          </a:xfrm>
          <a:prstGeom prst="straightConnector1">
            <a:avLst/>
          </a:prstGeom>
          <a:ln>
            <a:solidFill>
              <a:srgbClr val="5051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ettangolo arrotondato 34"/>
          <p:cNvSpPr/>
          <p:nvPr/>
        </p:nvSpPr>
        <p:spPr>
          <a:xfrm>
            <a:off x="2972119" y="1583013"/>
            <a:ext cx="5280577" cy="1296614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3175"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ettangolo arrotondato 37"/>
          <p:cNvSpPr/>
          <p:nvPr/>
        </p:nvSpPr>
        <p:spPr>
          <a:xfrm>
            <a:off x="785428" y="3035137"/>
            <a:ext cx="7533623" cy="1566680"/>
          </a:xfrm>
          <a:prstGeom prst="roundRect">
            <a:avLst/>
          </a:prstGeom>
          <a:solidFill>
            <a:srgbClr val="B54441"/>
          </a:solidFill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E0C751B5-631A-9242-B635-C18491BE6C62}" type="slidenum">
              <a:rPr lang="it-IT" smtClean="0"/>
              <a:pPr/>
              <a:t>11</a:t>
            </a:fld>
            <a:endParaRPr lang="it-IT" dirty="0"/>
          </a:p>
        </p:txBody>
      </p:sp>
      <p:sp>
        <p:nvSpPr>
          <p:cNvPr id="10" name="Rettangolo 9"/>
          <p:cNvSpPr/>
          <p:nvPr/>
        </p:nvSpPr>
        <p:spPr>
          <a:xfrm>
            <a:off x="821340" y="6356350"/>
            <a:ext cx="52556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dirty="0"/>
              <a:t>D. </a:t>
            </a:r>
            <a:r>
              <a:rPr lang="it-IT" sz="1000" dirty="0" err="1"/>
              <a:t>Vignani</a:t>
            </a:r>
            <a:r>
              <a:rPr lang="it-IT" sz="1000" dirty="0"/>
              <a:t>, F. </a:t>
            </a:r>
            <a:r>
              <a:rPr lang="it-IT" sz="1000" dirty="0" err="1"/>
              <a:t>Budano</a:t>
            </a:r>
            <a:r>
              <a:rPr lang="it-IT" sz="1000" dirty="0"/>
              <a:t>, C. Busetti</a:t>
            </a:r>
          </a:p>
          <a:p>
            <a:r>
              <a:rPr lang="it-IT" sz="1000" dirty="0" err="1"/>
              <a:t>AISRe</a:t>
            </a:r>
            <a:r>
              <a:rPr lang="it-IT" sz="1000" dirty="0"/>
              <a:t>  XXXIX Conferenza scientifica annuale Bolzano , 17-19 Settembre 2018</a:t>
            </a:r>
          </a:p>
        </p:txBody>
      </p:sp>
      <p:sp>
        <p:nvSpPr>
          <p:cNvPr id="3" name="Rettangolo 2"/>
          <p:cNvSpPr/>
          <p:nvPr/>
        </p:nvSpPr>
        <p:spPr>
          <a:xfrm>
            <a:off x="711892" y="574752"/>
            <a:ext cx="7515076" cy="57861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371475" indent="-28575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600" b="1" dirty="0">
                <a:solidFill>
                  <a:srgbClr val="C00000"/>
                </a:solidFill>
                <a:latin typeface="Arial" charset="0"/>
                <a:cs typeface="Arial" charset="0"/>
              </a:rPr>
              <a:t>International methodological framework  </a:t>
            </a:r>
            <a:r>
              <a:rPr lang="en-US" altLang="it-IT" sz="1500" b="1" dirty="0">
                <a:solidFill>
                  <a:srgbClr val="FF0000"/>
                </a:solidFill>
                <a:latin typeface="Arial" charset="0"/>
                <a:cs typeface="Arial" charset="0"/>
              </a:rPr>
              <a:t>	</a:t>
            </a:r>
          </a:p>
          <a:p>
            <a:pPr marL="85725" algn="just">
              <a:buClr>
                <a:srgbClr val="C00000"/>
              </a:buClr>
            </a:pPr>
            <a:endParaRPr lang="it-IT" sz="1400" b="1" dirty="0"/>
          </a:p>
          <a:p>
            <a:pPr marL="85725" algn="just">
              <a:buClr>
                <a:srgbClr val="C00000"/>
              </a:buClr>
            </a:pPr>
            <a:endParaRPr lang="it-IT" sz="1000" b="1" dirty="0"/>
          </a:p>
          <a:p>
            <a:pPr marL="85725" algn="ctr">
              <a:buClr>
                <a:srgbClr val="C00000"/>
              </a:buClr>
            </a:pPr>
            <a:r>
              <a:rPr lang="it-IT" b="1" dirty="0"/>
              <a:t>World </a:t>
            </a:r>
            <a:r>
              <a:rPr lang="it-IT" b="1" dirty="0" err="1"/>
              <a:t>Climate</a:t>
            </a:r>
            <a:r>
              <a:rPr lang="it-IT" b="1" dirty="0"/>
              <a:t> </a:t>
            </a:r>
            <a:r>
              <a:rPr lang="it-IT" b="1" dirty="0" err="1"/>
              <a:t>Research</a:t>
            </a:r>
            <a:r>
              <a:rPr lang="it-IT" b="1" dirty="0"/>
              <a:t> Program  (WCRP)</a:t>
            </a:r>
            <a:r>
              <a:rPr lang="en-US" sz="1400" dirty="0"/>
              <a:t>	</a:t>
            </a:r>
          </a:p>
          <a:p>
            <a:pPr marL="85725" algn="ctr">
              <a:buClr>
                <a:srgbClr val="C00000"/>
              </a:buClr>
            </a:pPr>
            <a:r>
              <a:rPr lang="en-US" sz="1400" dirty="0"/>
              <a:t>					</a:t>
            </a:r>
          </a:p>
          <a:p>
            <a:pPr marL="85725" algn="r">
              <a:buClr>
                <a:srgbClr val="C00000"/>
              </a:buClr>
            </a:pPr>
            <a:r>
              <a:rPr lang="en-US" sz="1400" i="1" dirty="0"/>
              <a:t>		</a:t>
            </a:r>
            <a:r>
              <a:rPr lang="en-US" sz="1400" i="1" dirty="0">
                <a:solidFill>
                  <a:schemeClr val="bg1"/>
                </a:solidFill>
              </a:rPr>
              <a:t>		</a:t>
            </a:r>
            <a:r>
              <a:rPr lang="en-US" sz="1200" dirty="0">
                <a:solidFill>
                  <a:schemeClr val="bg1"/>
                </a:solidFill>
              </a:rPr>
              <a:t>	</a:t>
            </a:r>
            <a:r>
              <a:rPr lang="en-US" sz="1600" dirty="0" smtClean="0">
                <a:solidFill>
                  <a:schemeClr val="bg1"/>
                </a:solidFill>
              </a:rPr>
              <a:t>United Nations (UN)</a:t>
            </a:r>
            <a:r>
              <a:rPr lang="en-US" sz="1600" dirty="0"/>
              <a:t>	</a:t>
            </a:r>
            <a:r>
              <a:rPr lang="en-US" sz="1200" b="1" dirty="0">
                <a:solidFill>
                  <a:schemeClr val="bg1"/>
                </a:solidFill>
              </a:rPr>
              <a:t>  		 	</a:t>
            </a:r>
            <a:r>
              <a:rPr lang="en-US" sz="1200" b="1" dirty="0" smtClean="0">
                <a:solidFill>
                  <a:schemeClr val="bg1"/>
                </a:solidFill>
              </a:rPr>
              <a:t>  </a:t>
            </a:r>
          </a:p>
          <a:p>
            <a:pPr marL="85725" algn="r">
              <a:buClr>
                <a:srgbClr val="C00000"/>
              </a:buClr>
            </a:pPr>
            <a:r>
              <a:rPr lang="en-US" sz="1400" b="1" dirty="0" smtClean="0">
                <a:solidFill>
                  <a:schemeClr val="bg1"/>
                </a:solidFill>
              </a:rPr>
              <a:t>International </a:t>
            </a:r>
            <a:r>
              <a:rPr lang="en-US" sz="1400" b="1" dirty="0">
                <a:solidFill>
                  <a:schemeClr val="bg1"/>
                </a:solidFill>
              </a:rPr>
              <a:t>Council for Science (ICSU)</a:t>
            </a:r>
          </a:p>
          <a:p>
            <a:pPr marL="85725" algn="r">
              <a:buClr>
                <a:srgbClr val="C00000"/>
              </a:buClr>
            </a:pPr>
            <a:r>
              <a:rPr lang="en-US" sz="1400" b="1" dirty="0">
                <a:solidFill>
                  <a:schemeClr val="bg1"/>
                </a:solidFill>
              </a:rPr>
              <a:t>			     		     	   World Meteorological Organization (WMO)</a:t>
            </a:r>
          </a:p>
          <a:p>
            <a:pPr marL="85725" algn="r">
              <a:buClr>
                <a:srgbClr val="C00000"/>
              </a:buClr>
            </a:pPr>
            <a:r>
              <a:rPr lang="en-US" sz="1400" b="1" dirty="0">
                <a:solidFill>
                  <a:schemeClr val="bg1"/>
                </a:solidFill>
              </a:rPr>
              <a:t>					Intergovernmental Oceanographic Commission  UNESCO</a:t>
            </a:r>
          </a:p>
          <a:p>
            <a:pPr marL="85725" algn="ctr">
              <a:buClr>
                <a:srgbClr val="C00000"/>
              </a:buClr>
            </a:pPr>
            <a:endParaRPr lang="en-US" sz="1400" i="1" dirty="0"/>
          </a:p>
          <a:p>
            <a:pPr marL="85725" algn="ctr">
              <a:buClr>
                <a:srgbClr val="C00000"/>
              </a:buClr>
            </a:pPr>
            <a:endParaRPr lang="en-US" sz="1600" dirty="0">
              <a:solidFill>
                <a:schemeClr val="bg1"/>
              </a:solidFill>
            </a:endParaRPr>
          </a:p>
          <a:p>
            <a:pPr marL="85725" algn="ctr">
              <a:buClr>
                <a:srgbClr val="C00000"/>
              </a:buClr>
            </a:pPr>
            <a:endParaRPr lang="en-US" sz="600" dirty="0">
              <a:solidFill>
                <a:schemeClr val="bg1"/>
              </a:solidFill>
            </a:endParaRPr>
          </a:p>
          <a:p>
            <a:pPr marL="85725">
              <a:spcAft>
                <a:spcPts val="600"/>
              </a:spcAft>
              <a:buClr>
                <a:srgbClr val="C00000"/>
              </a:buClr>
            </a:pPr>
            <a:r>
              <a:rPr lang="en-US" sz="1600" b="1" dirty="0">
                <a:solidFill>
                  <a:schemeClr val="bg1"/>
                </a:solidFill>
              </a:rPr>
              <a:t>Expert Team on Climate Change Detection and Indices (</a:t>
            </a:r>
            <a:r>
              <a:rPr lang="en-US" sz="1600" b="1" dirty="0" smtClean="0">
                <a:solidFill>
                  <a:schemeClr val="bg1"/>
                </a:solidFill>
              </a:rPr>
              <a:t>ETCCDI</a:t>
            </a:r>
            <a:r>
              <a:rPr lang="en-US" sz="1600" b="1" dirty="0">
                <a:solidFill>
                  <a:schemeClr val="bg1"/>
                </a:solidFill>
              </a:rPr>
              <a:t>)</a:t>
            </a:r>
          </a:p>
          <a:p>
            <a:pPr marL="828675" lvl="1" indent="-285750" algn="just">
              <a:spcAft>
                <a:spcPts val="600"/>
              </a:spcAft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</a:rPr>
              <a:t>provides international coordination/collaboration on CC detection, Indices relevant to CC detection, specific methodologies</a:t>
            </a:r>
          </a:p>
          <a:p>
            <a:pPr marL="828675" indent="-285750" algn="just">
              <a:spcAft>
                <a:spcPts val="600"/>
              </a:spcAft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</a:rPr>
              <a:t>encourages modelled data and observations comparison at different spatial scale </a:t>
            </a:r>
          </a:p>
          <a:p>
            <a:pPr marL="828675" indent="-285750" algn="just">
              <a:spcAft>
                <a:spcPts val="600"/>
              </a:spcAft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it-IT" sz="1400" dirty="0">
                <a:solidFill>
                  <a:schemeClr val="bg1"/>
                </a:solidFill>
              </a:rPr>
              <a:t>http://etccdi.pacificclimate.org/list_27_indices.shtml </a:t>
            </a:r>
            <a:endParaRPr lang="en-US" sz="1400" dirty="0">
              <a:solidFill>
                <a:schemeClr val="bg1"/>
              </a:solidFill>
            </a:endParaRPr>
          </a:p>
          <a:p>
            <a:pPr marL="371475" indent="-28575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it-IT" sz="1000" dirty="0"/>
          </a:p>
          <a:p>
            <a:pPr marL="371475" indent="-28575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000" dirty="0"/>
          </a:p>
          <a:p>
            <a:pPr marL="371475" indent="-28575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600" b="1" dirty="0" err="1">
                <a:solidFill>
                  <a:srgbClr val="C00000"/>
                </a:solidFill>
                <a:latin typeface="Arial" charset="0"/>
                <a:cs typeface="Arial" charset="0"/>
              </a:rPr>
              <a:t>Istat</a:t>
            </a:r>
            <a:r>
              <a:rPr lang="en-US" sz="1600" b="1" dirty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en-US" sz="16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developed  a set of ETCCDI for </a:t>
            </a:r>
            <a:r>
              <a:rPr lang="en-US" sz="1600" b="1" dirty="0">
                <a:solidFill>
                  <a:srgbClr val="C00000"/>
                </a:solidFill>
                <a:latin typeface="Arial" charset="0"/>
                <a:cs typeface="Arial" charset="0"/>
              </a:rPr>
              <a:t>21 Italian Regional </a:t>
            </a:r>
            <a:r>
              <a:rPr lang="en-US" sz="16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Municipalities</a:t>
            </a:r>
            <a:endParaRPr lang="en-US" sz="1600" b="1" dirty="0"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  <a:cs typeface="Arial" charset="0"/>
            </a:endParaRPr>
          </a:p>
          <a:p>
            <a:pPr marL="85725" algn="just">
              <a:buClr>
                <a:srgbClr val="C00000"/>
              </a:buClr>
            </a:pPr>
            <a:endParaRPr lang="en-US" sz="1000" dirty="0"/>
          </a:p>
          <a:p>
            <a:pPr marL="828675" lvl="1" indent="-285750" algn="just">
              <a:buClr>
                <a:srgbClr val="C00000"/>
              </a:buClr>
              <a:buFont typeface="Courier New" panose="02070309020205020404" pitchFamily="49" charset="0"/>
              <a:buChar char="o"/>
            </a:pPr>
            <a:r>
              <a:rPr lang="en-US" sz="1400" dirty="0"/>
              <a:t>6    Indices based on precipitations </a:t>
            </a:r>
          </a:p>
          <a:p>
            <a:pPr marL="828675" lvl="1" indent="-285750" algn="just">
              <a:buClr>
                <a:srgbClr val="C00000"/>
              </a:buClr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828675" lvl="1" indent="-285750" algn="just">
              <a:buClr>
                <a:srgbClr val="C00000"/>
              </a:buClr>
              <a:buFont typeface="Courier New" panose="02070309020205020404" pitchFamily="49" charset="0"/>
              <a:buChar char="o"/>
            </a:pPr>
            <a:r>
              <a:rPr lang="en-US" sz="1400" dirty="0"/>
              <a:t>9    Indices based on temperatures</a:t>
            </a:r>
          </a:p>
          <a:p>
            <a:pPr marL="828675" lvl="1" indent="-285750" algn="just">
              <a:buClr>
                <a:srgbClr val="C00000"/>
              </a:buClr>
              <a:buFont typeface="Courier New" panose="02070309020205020404" pitchFamily="49" charset="0"/>
              <a:buChar char="o"/>
            </a:pPr>
            <a:endParaRPr lang="en-US" sz="500" b="1" dirty="0">
              <a:solidFill>
                <a:srgbClr val="C00000"/>
              </a:solidFill>
            </a:endParaRPr>
          </a:p>
          <a:p>
            <a:pPr marL="828675" lvl="1" indent="-285750" algn="just">
              <a:buClr>
                <a:srgbClr val="C00000"/>
              </a:buClr>
              <a:buFont typeface="Courier New" panose="02070309020205020404" pitchFamily="49" charset="0"/>
              <a:buChar char="o"/>
            </a:pPr>
            <a:r>
              <a:rPr lang="en-US" sz="1400" dirty="0"/>
              <a:t>period analyzed 2002-2016 compared to the Climatic Normal 1971-2000</a:t>
            </a:r>
            <a:endParaRPr lang="it-IT" altLang="it-IT" sz="1600" b="1" u="sng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850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 bwMode="auto">
          <a:xfrm>
            <a:off x="702705" y="61812"/>
            <a:ext cx="7684485" cy="350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2" algn="just">
              <a:lnSpc>
                <a:spcPct val="80000"/>
              </a:lnSpc>
            </a:pPr>
            <a:r>
              <a:rPr lang="en-US" b="1" dirty="0">
                <a:solidFill>
                  <a:schemeClr val="bg1"/>
                </a:solidFill>
              </a:rPr>
              <a:t>Indices on Extreme Climate Events on Italian Regional </a:t>
            </a:r>
            <a:r>
              <a:rPr lang="en-US" b="1" dirty="0" smtClean="0">
                <a:solidFill>
                  <a:schemeClr val="bg1"/>
                </a:solidFill>
              </a:rPr>
              <a:t>Municipalities </a:t>
            </a:r>
            <a:endParaRPr lang="en-US" altLang="it-IT" b="1" dirty="0">
              <a:solidFill>
                <a:schemeClr val="bg1"/>
              </a:solidFill>
            </a:endParaRPr>
          </a:p>
        </p:txBody>
      </p:sp>
      <p:sp>
        <p:nvSpPr>
          <p:cNvPr id="10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E0C751B5-631A-9242-B635-C18491BE6C62}" type="slidenum">
              <a:rPr lang="it-IT" smtClean="0"/>
              <a:pPr/>
              <a:t>12</a:t>
            </a:fld>
            <a:endParaRPr lang="it-IT" dirty="0"/>
          </a:p>
        </p:txBody>
      </p:sp>
      <p:sp>
        <p:nvSpPr>
          <p:cNvPr id="11" name="Rettangolo 10"/>
          <p:cNvSpPr/>
          <p:nvPr/>
        </p:nvSpPr>
        <p:spPr>
          <a:xfrm>
            <a:off x="821340" y="6356350"/>
            <a:ext cx="52556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dirty="0"/>
              <a:t>D. </a:t>
            </a:r>
            <a:r>
              <a:rPr lang="it-IT" sz="1000" dirty="0" err="1"/>
              <a:t>Vignani</a:t>
            </a:r>
            <a:r>
              <a:rPr lang="it-IT" sz="1000" dirty="0"/>
              <a:t>, F. </a:t>
            </a:r>
            <a:r>
              <a:rPr lang="it-IT" sz="1000" dirty="0" err="1"/>
              <a:t>Budano</a:t>
            </a:r>
            <a:r>
              <a:rPr lang="it-IT" sz="1000" dirty="0"/>
              <a:t>, C. Busetti</a:t>
            </a:r>
          </a:p>
          <a:p>
            <a:r>
              <a:rPr lang="it-IT" sz="1000" dirty="0" err="1"/>
              <a:t>AISRe</a:t>
            </a:r>
            <a:r>
              <a:rPr lang="it-IT" sz="1000" dirty="0"/>
              <a:t>  XXXIX Conferenza scientifica annuale Bolzano , 17-19 Settembre 2018</a:t>
            </a:r>
          </a:p>
        </p:txBody>
      </p:sp>
      <p:graphicFrame>
        <p:nvGraphicFramePr>
          <p:cNvPr id="2" name="Diagramma 1"/>
          <p:cNvGraphicFramePr/>
          <p:nvPr>
            <p:extLst>
              <p:ext uri="{D42A27DB-BD31-4B8C-83A1-F6EECF244321}">
                <p14:modId xmlns:p14="http://schemas.microsoft.com/office/powerpoint/2010/main" val="2026183638"/>
              </p:ext>
            </p:extLst>
          </p:nvPr>
        </p:nvGraphicFramePr>
        <p:xfrm>
          <a:off x="702705" y="487016"/>
          <a:ext cx="7684485" cy="56653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1532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264"/>
            <a:ext cx="8229600" cy="620306"/>
          </a:xfrm>
        </p:spPr>
        <p:txBody>
          <a:bodyPr/>
          <a:lstStyle/>
          <a:p>
            <a:r>
              <a:rPr lang="en-US" sz="1800" b="1" dirty="0">
                <a:solidFill>
                  <a:schemeClr val="bg1"/>
                </a:solidFill>
                <a:latin typeface="+mn-lt"/>
              </a:rPr>
              <a:t>Mean temperature and mean total precipitation by </a:t>
            </a:r>
            <a:r>
              <a:rPr lang="en-US" sz="1800" b="1" dirty="0" smtClean="0">
                <a:solidFill>
                  <a:schemeClr val="bg1"/>
                </a:solidFill>
                <a:latin typeface="+mn-lt"/>
              </a:rPr>
              <a:t>municipality</a:t>
            </a:r>
            <a:endParaRPr lang="it-IT" sz="1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751B5-631A-9242-B635-C18491BE6C62}" type="slidenum">
              <a:rPr lang="it-IT" smtClean="0"/>
              <a:pPr/>
              <a:t>13</a:t>
            </a:fld>
            <a:endParaRPr lang="it-IT"/>
          </a:p>
        </p:txBody>
      </p:sp>
      <p:graphicFrame>
        <p:nvGraphicFramePr>
          <p:cNvPr id="5" name="Segnaposto contenut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9986066"/>
              </p:ext>
            </p:extLst>
          </p:nvPr>
        </p:nvGraphicFramePr>
        <p:xfrm>
          <a:off x="821339" y="622561"/>
          <a:ext cx="7487773" cy="5095232"/>
        </p:xfrm>
        <a:graphic>
          <a:graphicData uri="http://schemas.openxmlformats.org/drawingml/2006/table">
            <a:tbl>
              <a:tblPr/>
              <a:tblGrid>
                <a:gridCol w="158924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4849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8318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7424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39260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21092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MUNICIPALITY</a:t>
                      </a:r>
                    </a:p>
                  </a:txBody>
                  <a:tcPr marL="7910" marR="7910" marT="791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002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MEAN TEMPERATURE (°C)</a:t>
                      </a:r>
                    </a:p>
                  </a:txBody>
                  <a:tcPr marL="7910" marR="7910" marT="791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002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MEAN TOTAL PRECIPITATION (mm)</a:t>
                      </a:r>
                    </a:p>
                  </a:txBody>
                  <a:tcPr marL="7910" marR="7910" marT="791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002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6193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 2002-2016</a:t>
                      </a:r>
                    </a:p>
                  </a:txBody>
                  <a:tcPr marL="7910" marR="7910" marT="791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climatic value </a:t>
                      </a:r>
                    </a:p>
                    <a:p>
                      <a:pPr algn="r" fontAlgn="ctr"/>
                      <a:r>
                        <a:rPr lang="it-IT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1971-2000</a:t>
                      </a:r>
                    </a:p>
                  </a:txBody>
                  <a:tcPr marL="7910" marR="7910" marT="791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 2002-2016</a:t>
                      </a:r>
                    </a:p>
                  </a:txBody>
                  <a:tcPr marL="7910" marR="7910" marT="791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climatic value</a:t>
                      </a:r>
                    </a:p>
                    <a:p>
                      <a:pPr algn="r" fontAlgn="ctr"/>
                      <a:r>
                        <a:rPr lang="it-IT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 1971-2000</a:t>
                      </a:r>
                    </a:p>
                  </a:txBody>
                  <a:tcPr marL="7910" marR="7910" marT="791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002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0534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Torino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14,8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13,4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938,1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872,1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0534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Aosta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11,8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10,9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521,3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526,8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0534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Genova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16,5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16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1064,5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1270,7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0534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Milano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15,4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14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830,4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955,8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0534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Bolzano/Bozen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13,3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12,1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699,9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692,1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0534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Trento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13,2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12,3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987,7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901,5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0534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Venezia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14,9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14,1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700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804,8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0534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Trieste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15,9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14,6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914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986,4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0534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Bologna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15,2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14,6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802,4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755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0534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Firenze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16,4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15,4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776,6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815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0534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Perugia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14,9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13,5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875,6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783,8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0534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Ancona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17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15,6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736,1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675,4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0534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Roma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16,9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15,8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768,2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789,3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0534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L'Aquila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12,8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11,9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640,6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686,1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20534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Campobasso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13,5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12,2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713,8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551,8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20534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Napoli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17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15,9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883,7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976,1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20534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Bari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17,6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17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609,5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529,7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20534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Potenza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13,5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12,7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754,3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677,2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  <a:tr h="20534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Catanzaro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17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16,3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1096,9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960,1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  <a:tr h="20534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Palermo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19,1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18,5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636,5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469,7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1"/>
                  </a:ext>
                </a:extLst>
              </a:tr>
              <a:tr h="20534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Cagliari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18,3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17,8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387,6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403,5</a:t>
                      </a:r>
                    </a:p>
                  </a:txBody>
                  <a:tcPr marL="7910" marR="7910" marT="791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2"/>
                  </a:ext>
                </a:extLst>
              </a:tr>
            </a:tbl>
          </a:graphicData>
        </a:graphic>
      </p:graphicFrame>
      <p:sp>
        <p:nvSpPr>
          <p:cNvPr id="8" name="Rettangolo 7"/>
          <p:cNvSpPr/>
          <p:nvPr/>
        </p:nvSpPr>
        <p:spPr>
          <a:xfrm>
            <a:off x="821340" y="6356350"/>
            <a:ext cx="52556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dirty="0"/>
              <a:t>D. </a:t>
            </a:r>
            <a:r>
              <a:rPr lang="it-IT" sz="1000" dirty="0" err="1"/>
              <a:t>Vignani</a:t>
            </a:r>
            <a:r>
              <a:rPr lang="it-IT" sz="1000" dirty="0"/>
              <a:t>, F. </a:t>
            </a:r>
            <a:r>
              <a:rPr lang="it-IT" sz="1000" dirty="0" err="1"/>
              <a:t>Budano</a:t>
            </a:r>
            <a:r>
              <a:rPr lang="it-IT" sz="1000" dirty="0"/>
              <a:t>, C. Busetti</a:t>
            </a:r>
          </a:p>
          <a:p>
            <a:r>
              <a:rPr lang="it-IT" sz="1000" dirty="0" err="1"/>
              <a:t>AISRe</a:t>
            </a:r>
            <a:r>
              <a:rPr lang="it-IT" sz="1000" dirty="0"/>
              <a:t>  XXXIX Conferenza scientifica annuale Bolzano , 17-19 Settembre 2018</a:t>
            </a:r>
          </a:p>
        </p:txBody>
      </p:sp>
      <p:sp>
        <p:nvSpPr>
          <p:cNvPr id="9" name="Rettangolo 8"/>
          <p:cNvSpPr/>
          <p:nvPr/>
        </p:nvSpPr>
        <p:spPr>
          <a:xfrm>
            <a:off x="953310" y="5755744"/>
            <a:ext cx="380260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i="1" dirty="0"/>
              <a:t>Source: Istat, Survey on Meteo-climatic and </a:t>
            </a:r>
            <a:r>
              <a:rPr lang="it-IT" sz="1000" i="1" dirty="0" err="1"/>
              <a:t>hydrological</a:t>
            </a:r>
            <a:r>
              <a:rPr lang="it-IT" sz="1000" i="1" dirty="0"/>
              <a:t> </a:t>
            </a:r>
            <a:r>
              <a:rPr lang="it-IT" sz="1000" i="1" dirty="0" smtClean="0"/>
              <a:t>data</a:t>
            </a:r>
            <a:endParaRPr lang="it-IT" sz="1000" dirty="0"/>
          </a:p>
        </p:txBody>
      </p:sp>
    </p:spTree>
    <p:extLst>
      <p:ext uri="{BB962C8B-B14F-4D97-AF65-F5344CB8AC3E}">
        <p14:creationId xmlns:p14="http://schemas.microsoft.com/office/powerpoint/2010/main" val="343254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1340" y="539549"/>
            <a:ext cx="7865460" cy="610579"/>
          </a:xfrm>
        </p:spPr>
        <p:txBody>
          <a:bodyPr/>
          <a:lstStyle/>
          <a:p>
            <a:pPr algn="l"/>
            <a:r>
              <a:rPr lang="en-US" altLang="it-IT" sz="1600" dirty="0" smtClean="0"/>
              <a:t>Differences of annual </a:t>
            </a:r>
            <a:r>
              <a:rPr lang="en-US" altLang="it-IT" sz="1600" dirty="0"/>
              <a:t>mean </a:t>
            </a:r>
            <a:r>
              <a:rPr lang="en-US" altLang="it-IT" sz="1600" dirty="0" smtClean="0"/>
              <a:t>temperature of the stations on 1971-2000 mean value (climatic anomalies on CLINO), </a:t>
            </a:r>
            <a:r>
              <a:rPr lang="en-US" altLang="it-IT" sz="1600" dirty="0"/>
              <a:t>by </a:t>
            </a:r>
            <a:r>
              <a:rPr lang="en-US" altLang="it-IT" sz="1600" dirty="0" smtClean="0"/>
              <a:t>year, absolute values in °C</a:t>
            </a:r>
            <a:endParaRPr lang="it-IT" sz="1600" dirty="0">
              <a:latin typeface="+mn-lt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751B5-631A-9242-B635-C18491BE6C62}" type="slidenum">
              <a:rPr lang="it-IT" smtClean="0"/>
              <a:pPr/>
              <a:t>14</a:t>
            </a:fld>
            <a:endParaRPr lang="it-IT"/>
          </a:p>
        </p:txBody>
      </p:sp>
      <p:graphicFrame>
        <p:nvGraphicFramePr>
          <p:cNvPr id="6" name="Segnaposto contenut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0558729"/>
              </p:ext>
            </p:extLst>
          </p:nvPr>
        </p:nvGraphicFramePr>
        <p:xfrm>
          <a:off x="982494" y="1332688"/>
          <a:ext cx="7179012" cy="36114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ttangolo 7"/>
          <p:cNvSpPr/>
          <p:nvPr/>
        </p:nvSpPr>
        <p:spPr>
          <a:xfrm>
            <a:off x="821340" y="6356350"/>
            <a:ext cx="52556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dirty="0"/>
              <a:t>D. </a:t>
            </a:r>
            <a:r>
              <a:rPr lang="it-IT" sz="1000" dirty="0" err="1"/>
              <a:t>Vignani</a:t>
            </a:r>
            <a:r>
              <a:rPr lang="it-IT" sz="1000" dirty="0"/>
              <a:t>, F. </a:t>
            </a:r>
            <a:r>
              <a:rPr lang="it-IT" sz="1000" dirty="0" err="1"/>
              <a:t>Budano</a:t>
            </a:r>
            <a:r>
              <a:rPr lang="it-IT" sz="1000" dirty="0"/>
              <a:t>, C. Busetti</a:t>
            </a:r>
          </a:p>
          <a:p>
            <a:r>
              <a:rPr lang="it-IT" sz="1000" dirty="0" err="1"/>
              <a:t>AISRe</a:t>
            </a:r>
            <a:r>
              <a:rPr lang="it-IT" sz="1000" dirty="0"/>
              <a:t>  XXXIX Conferenza scientifica annuale Bolzano , 17-19 Settembre 2018</a:t>
            </a:r>
          </a:p>
        </p:txBody>
      </p:sp>
      <p:sp>
        <p:nvSpPr>
          <p:cNvPr id="7" name="Rettangolo 6"/>
          <p:cNvSpPr/>
          <p:nvPr/>
        </p:nvSpPr>
        <p:spPr>
          <a:xfrm>
            <a:off x="982493" y="5883879"/>
            <a:ext cx="434990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i="1" dirty="0"/>
              <a:t>Source: Istat, Survey on Meteo-climatic and </a:t>
            </a:r>
            <a:r>
              <a:rPr lang="it-IT" sz="1000" i="1" dirty="0" err="1"/>
              <a:t>hydrological</a:t>
            </a:r>
            <a:r>
              <a:rPr lang="it-IT" sz="1000" i="1" dirty="0"/>
              <a:t> </a:t>
            </a:r>
            <a:r>
              <a:rPr lang="it-IT" sz="1000" i="1" dirty="0" smtClean="0"/>
              <a:t>Data 2017</a:t>
            </a:r>
            <a:endParaRPr lang="it-IT" sz="1000" dirty="0"/>
          </a:p>
        </p:txBody>
      </p:sp>
      <p:sp>
        <p:nvSpPr>
          <p:cNvPr id="10" name="Titolo 1"/>
          <p:cNvSpPr txBox="1">
            <a:spLocks/>
          </p:cNvSpPr>
          <p:nvPr/>
        </p:nvSpPr>
        <p:spPr>
          <a:xfrm>
            <a:off x="457200" y="2264"/>
            <a:ext cx="8229600" cy="62030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>
                <a:solidFill>
                  <a:schemeClr val="bg1"/>
                </a:solidFill>
                <a:latin typeface="+mn-lt"/>
              </a:rPr>
              <a:t>Temperature main results </a:t>
            </a:r>
            <a:r>
              <a:rPr lang="en-US" sz="1800" b="1" dirty="0" smtClean="0">
                <a:solidFill>
                  <a:schemeClr val="bg1"/>
                </a:solidFill>
                <a:latin typeface="+mn-lt"/>
              </a:rPr>
              <a:t>      1/2</a:t>
            </a:r>
            <a:endParaRPr lang="it-IT" sz="1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982493" y="5409930"/>
            <a:ext cx="7406595" cy="33855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AF423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it-IT" sz="1600" dirty="0">
                <a:solidFill>
                  <a:schemeClr val="bg1"/>
                </a:solidFill>
              </a:rPr>
              <a:t>2014 </a:t>
            </a:r>
            <a:r>
              <a:rPr lang="it-IT" sz="1600" dirty="0" err="1">
                <a:solidFill>
                  <a:schemeClr val="bg1"/>
                </a:solidFill>
              </a:rPr>
              <a:t>annual</a:t>
            </a:r>
            <a:r>
              <a:rPr lang="it-IT" sz="1600" dirty="0">
                <a:solidFill>
                  <a:schemeClr val="bg1"/>
                </a:solidFill>
              </a:rPr>
              <a:t> </a:t>
            </a:r>
            <a:r>
              <a:rPr lang="it-IT" sz="1600" dirty="0" err="1">
                <a:solidFill>
                  <a:schemeClr val="bg1"/>
                </a:solidFill>
              </a:rPr>
              <a:t>mean</a:t>
            </a:r>
            <a:r>
              <a:rPr lang="it-IT" sz="1600" dirty="0">
                <a:solidFill>
                  <a:schemeClr val="bg1"/>
                </a:solidFill>
              </a:rPr>
              <a:t> temperature </a:t>
            </a:r>
            <a:r>
              <a:rPr lang="it-IT" sz="1600" b="1" dirty="0">
                <a:solidFill>
                  <a:schemeClr val="bg1"/>
                </a:solidFill>
              </a:rPr>
              <a:t>16,0°C</a:t>
            </a:r>
            <a:r>
              <a:rPr lang="it-IT" sz="1600" dirty="0">
                <a:solidFill>
                  <a:schemeClr val="bg1"/>
                </a:solidFill>
              </a:rPr>
              <a:t>  is the highest value </a:t>
            </a:r>
            <a:r>
              <a:rPr lang="it-IT" sz="1600" dirty="0" err="1">
                <a:solidFill>
                  <a:schemeClr val="bg1"/>
                </a:solidFill>
              </a:rPr>
              <a:t>since</a:t>
            </a:r>
            <a:r>
              <a:rPr lang="it-IT" sz="1600" dirty="0">
                <a:solidFill>
                  <a:schemeClr val="bg1"/>
                </a:solidFill>
              </a:rPr>
              <a:t> 1971</a:t>
            </a:r>
          </a:p>
        </p:txBody>
      </p:sp>
    </p:spTree>
    <p:extLst>
      <p:ext uri="{BB962C8B-B14F-4D97-AF65-F5344CB8AC3E}">
        <p14:creationId xmlns:p14="http://schemas.microsoft.com/office/powerpoint/2010/main" val="271283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623045" y="4986745"/>
            <a:ext cx="80161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sz="1600" dirty="0"/>
          </a:p>
          <a:p>
            <a:endParaRPr lang="it-IT" sz="1600" dirty="0"/>
          </a:p>
          <a:p>
            <a:endParaRPr lang="it-IT" sz="1600" dirty="0"/>
          </a:p>
          <a:p>
            <a:endParaRPr lang="it-IT" sz="1600" dirty="0"/>
          </a:p>
          <a:p>
            <a:endParaRPr lang="it-IT" sz="1600" dirty="0"/>
          </a:p>
          <a:p>
            <a:r>
              <a:rPr lang="it-IT" sz="1600" dirty="0"/>
              <a:t> </a:t>
            </a:r>
            <a:endParaRPr lang="en-US" sz="1600" dirty="0"/>
          </a:p>
        </p:txBody>
      </p:sp>
      <p:sp>
        <p:nvSpPr>
          <p:cNvPr id="7" name="Rettangolo 6"/>
          <p:cNvSpPr/>
          <p:nvPr/>
        </p:nvSpPr>
        <p:spPr>
          <a:xfrm>
            <a:off x="623044" y="4560852"/>
            <a:ext cx="8016130" cy="33855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it-IT" sz="1400" dirty="0">
                <a:solidFill>
                  <a:schemeClr val="bg1"/>
                </a:solidFill>
              </a:rPr>
              <a:t>2002-2016 </a:t>
            </a:r>
            <a:r>
              <a:rPr lang="it-IT" sz="1400" dirty="0" err="1" smtClean="0">
                <a:solidFill>
                  <a:schemeClr val="bg1"/>
                </a:solidFill>
              </a:rPr>
              <a:t>mean</a:t>
            </a:r>
            <a:r>
              <a:rPr lang="it-IT" sz="1400" dirty="0" smtClean="0">
                <a:solidFill>
                  <a:schemeClr val="bg1"/>
                </a:solidFill>
              </a:rPr>
              <a:t> </a:t>
            </a:r>
            <a:r>
              <a:rPr lang="it-IT" sz="1400" dirty="0" err="1" smtClean="0">
                <a:solidFill>
                  <a:schemeClr val="bg1"/>
                </a:solidFill>
              </a:rPr>
              <a:t>value</a:t>
            </a:r>
            <a:r>
              <a:rPr lang="it-IT" sz="1400" dirty="0" smtClean="0">
                <a:solidFill>
                  <a:schemeClr val="bg1"/>
                </a:solidFill>
              </a:rPr>
              <a:t> of </a:t>
            </a:r>
            <a:r>
              <a:rPr lang="it-IT" sz="1400" dirty="0" err="1" smtClean="0">
                <a:solidFill>
                  <a:schemeClr val="bg1"/>
                </a:solidFill>
              </a:rPr>
              <a:t>mean</a:t>
            </a:r>
            <a:r>
              <a:rPr lang="it-IT" sz="1400" dirty="0" smtClean="0">
                <a:solidFill>
                  <a:schemeClr val="bg1"/>
                </a:solidFill>
              </a:rPr>
              <a:t> temperature of the </a:t>
            </a:r>
            <a:r>
              <a:rPr lang="it-IT" sz="1400" dirty="0" err="1" smtClean="0">
                <a:solidFill>
                  <a:schemeClr val="bg1"/>
                </a:solidFill>
              </a:rPr>
              <a:t>cities</a:t>
            </a:r>
            <a:r>
              <a:rPr lang="it-IT" sz="1400" dirty="0" smtClean="0">
                <a:solidFill>
                  <a:schemeClr val="bg1"/>
                </a:solidFill>
              </a:rPr>
              <a:t>  =   </a:t>
            </a:r>
            <a:r>
              <a:rPr lang="it-IT" sz="1600" b="1" dirty="0" smtClean="0">
                <a:solidFill>
                  <a:schemeClr val="bg1"/>
                </a:solidFill>
              </a:rPr>
              <a:t>15,5°C   </a:t>
            </a:r>
            <a:r>
              <a:rPr lang="it-IT" sz="1600" dirty="0">
                <a:solidFill>
                  <a:schemeClr val="bg1"/>
                </a:solidFill>
              </a:rPr>
              <a:t>(</a:t>
            </a:r>
            <a:r>
              <a:rPr lang="it-IT" sz="1400" b="1" dirty="0">
                <a:solidFill>
                  <a:schemeClr val="bg1"/>
                </a:solidFill>
              </a:rPr>
              <a:t>+ 1°C </a:t>
            </a:r>
            <a:r>
              <a:rPr lang="it-IT" sz="1400" dirty="0">
                <a:solidFill>
                  <a:schemeClr val="bg1"/>
                </a:solidFill>
              </a:rPr>
              <a:t>on the</a:t>
            </a:r>
            <a:r>
              <a:rPr lang="it-IT" sz="1400" b="1" dirty="0">
                <a:solidFill>
                  <a:schemeClr val="bg1"/>
                </a:solidFill>
              </a:rPr>
              <a:t> </a:t>
            </a:r>
            <a:r>
              <a:rPr lang="it-IT" sz="1400" dirty="0">
                <a:solidFill>
                  <a:schemeClr val="bg1"/>
                </a:solidFill>
              </a:rPr>
              <a:t>CLINO value)  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623044" y="5035582"/>
            <a:ext cx="8016131" cy="30777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AF423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it-IT" sz="1400" dirty="0">
                <a:solidFill>
                  <a:schemeClr val="bg1"/>
                </a:solidFill>
              </a:rPr>
              <a:t>2002-2016 </a:t>
            </a:r>
            <a:r>
              <a:rPr lang="it-IT" sz="1400" dirty="0" smtClean="0">
                <a:solidFill>
                  <a:schemeClr val="bg1"/>
                </a:solidFill>
              </a:rPr>
              <a:t> </a:t>
            </a:r>
            <a:r>
              <a:rPr lang="it-IT" sz="1400" dirty="0" err="1" smtClean="0">
                <a:solidFill>
                  <a:schemeClr val="bg1"/>
                </a:solidFill>
              </a:rPr>
              <a:t>mean</a:t>
            </a:r>
            <a:r>
              <a:rPr lang="it-IT" sz="1400" dirty="0" smtClean="0">
                <a:solidFill>
                  <a:schemeClr val="bg1"/>
                </a:solidFill>
              </a:rPr>
              <a:t> </a:t>
            </a:r>
            <a:r>
              <a:rPr lang="it-IT" sz="1400" dirty="0" err="1" smtClean="0">
                <a:solidFill>
                  <a:schemeClr val="bg1"/>
                </a:solidFill>
              </a:rPr>
              <a:t>value</a:t>
            </a:r>
            <a:r>
              <a:rPr lang="it-IT" sz="1400" dirty="0" smtClean="0">
                <a:solidFill>
                  <a:schemeClr val="bg1"/>
                </a:solidFill>
              </a:rPr>
              <a:t> of </a:t>
            </a:r>
            <a:r>
              <a:rPr lang="it-IT" sz="1400" dirty="0" err="1" smtClean="0">
                <a:solidFill>
                  <a:schemeClr val="bg1"/>
                </a:solidFill>
              </a:rPr>
              <a:t>annual</a:t>
            </a:r>
            <a:r>
              <a:rPr lang="it-IT" sz="1400" dirty="0" smtClean="0">
                <a:solidFill>
                  <a:schemeClr val="bg1"/>
                </a:solidFill>
              </a:rPr>
              <a:t> </a:t>
            </a:r>
            <a:r>
              <a:rPr lang="it-IT" sz="1400" dirty="0" err="1" smtClean="0">
                <a:solidFill>
                  <a:schemeClr val="bg1"/>
                </a:solidFill>
              </a:rPr>
              <a:t>mean</a:t>
            </a:r>
            <a:r>
              <a:rPr lang="it-IT" sz="1400" dirty="0" smtClean="0">
                <a:solidFill>
                  <a:schemeClr val="bg1"/>
                </a:solidFill>
              </a:rPr>
              <a:t> temperature </a:t>
            </a:r>
            <a:r>
              <a:rPr lang="it-IT" sz="1400" dirty="0" err="1">
                <a:solidFill>
                  <a:schemeClr val="bg1"/>
                </a:solidFill>
              </a:rPr>
              <a:t>increases</a:t>
            </a:r>
            <a:r>
              <a:rPr lang="it-IT" sz="1400" dirty="0">
                <a:solidFill>
                  <a:schemeClr val="bg1"/>
                </a:solidFill>
              </a:rPr>
              <a:t> in </a:t>
            </a:r>
            <a:r>
              <a:rPr lang="it-IT" sz="1400" dirty="0" err="1">
                <a:solidFill>
                  <a:schemeClr val="bg1"/>
                </a:solidFill>
              </a:rPr>
              <a:t>all</a:t>
            </a:r>
            <a:r>
              <a:rPr lang="it-IT" sz="1400" dirty="0">
                <a:solidFill>
                  <a:schemeClr val="bg1"/>
                </a:solidFill>
              </a:rPr>
              <a:t> </a:t>
            </a:r>
            <a:r>
              <a:rPr lang="it-IT" sz="1400" dirty="0" err="1">
                <a:solidFill>
                  <a:schemeClr val="bg1"/>
                </a:solidFill>
              </a:rPr>
              <a:t>Regional</a:t>
            </a:r>
            <a:r>
              <a:rPr lang="it-IT" sz="1400" dirty="0">
                <a:solidFill>
                  <a:schemeClr val="bg1"/>
                </a:solidFill>
              </a:rPr>
              <a:t> </a:t>
            </a:r>
            <a:r>
              <a:rPr lang="it-IT" sz="1400" dirty="0" err="1" smtClean="0">
                <a:solidFill>
                  <a:schemeClr val="bg1"/>
                </a:solidFill>
              </a:rPr>
              <a:t>municipalities</a:t>
            </a:r>
            <a:endParaRPr lang="it-IT" sz="1400" dirty="0">
              <a:solidFill>
                <a:schemeClr val="bg1"/>
              </a:solidFill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623045" y="5525786"/>
            <a:ext cx="8016130" cy="5232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AF423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it-IT" sz="1400" b="1" dirty="0"/>
              <a:t>	   Cagliari and Genova </a:t>
            </a:r>
            <a:r>
              <a:rPr lang="it-IT" sz="1400" dirty="0"/>
              <a:t>     </a:t>
            </a:r>
            <a:r>
              <a:rPr lang="it-IT" sz="1400" dirty="0" err="1"/>
              <a:t>smallest</a:t>
            </a:r>
            <a:r>
              <a:rPr lang="it-IT" sz="1400" dirty="0"/>
              <a:t> T </a:t>
            </a:r>
            <a:r>
              <a:rPr lang="it-IT" sz="1400" dirty="0" err="1"/>
              <a:t>mean</a:t>
            </a:r>
            <a:r>
              <a:rPr lang="it-IT" sz="1400" dirty="0"/>
              <a:t> increase  + 0,5°C</a:t>
            </a:r>
          </a:p>
          <a:p>
            <a:pPr algn="ctr"/>
            <a:r>
              <a:rPr lang="it-IT" sz="1400" b="1" dirty="0"/>
              <a:t>	 Perugia </a:t>
            </a:r>
            <a:r>
              <a:rPr lang="it-IT" sz="1400" b="1" dirty="0" smtClean="0"/>
              <a:t>and Ancona     </a:t>
            </a:r>
            <a:r>
              <a:rPr lang="it-IT" sz="1400" dirty="0" err="1"/>
              <a:t>highest</a:t>
            </a:r>
            <a:r>
              <a:rPr lang="it-IT" sz="1400" dirty="0"/>
              <a:t>  </a:t>
            </a:r>
            <a:r>
              <a:rPr lang="it-IT" sz="1400" dirty="0" err="1"/>
              <a:t>Tmean</a:t>
            </a:r>
            <a:r>
              <a:rPr lang="it-IT" sz="1400" dirty="0"/>
              <a:t> increase  +1,5°C </a:t>
            </a:r>
            <a:endParaRPr lang="en-US" sz="1400" dirty="0"/>
          </a:p>
        </p:txBody>
      </p:sp>
      <p:sp>
        <p:nvSpPr>
          <p:cNvPr id="11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E0C751B5-631A-9242-B635-C18491BE6C62}" type="slidenum">
              <a:rPr lang="it-IT" smtClean="0"/>
              <a:pPr/>
              <a:t>15</a:t>
            </a:fld>
            <a:endParaRPr lang="it-IT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023643" y="3758539"/>
            <a:ext cx="706308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0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[1]</a:t>
            </a:r>
            <a:r>
              <a:rPr kumimoji="0" lang="it-IT" altLang="it-IT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the minimum temperature </a:t>
            </a:r>
            <a:r>
              <a:rPr lang="it-IT" altLang="it-IT" sz="1000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corresponds</a:t>
            </a:r>
            <a:r>
              <a:rPr lang="it-IT" altLang="it-IT" sz="1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to the climatic value of the period 1971-2000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821340" y="6356350"/>
            <a:ext cx="52556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dirty="0"/>
              <a:t>D. </a:t>
            </a:r>
            <a:r>
              <a:rPr lang="it-IT" sz="1000" dirty="0" err="1"/>
              <a:t>Vignani</a:t>
            </a:r>
            <a:r>
              <a:rPr lang="it-IT" sz="1000" dirty="0"/>
              <a:t>, F. </a:t>
            </a:r>
            <a:r>
              <a:rPr lang="it-IT" sz="1000" dirty="0" err="1"/>
              <a:t>Budano</a:t>
            </a:r>
            <a:r>
              <a:rPr lang="it-IT" sz="1000" dirty="0"/>
              <a:t>, C. Busetti</a:t>
            </a:r>
          </a:p>
          <a:p>
            <a:r>
              <a:rPr lang="it-IT" sz="1000" dirty="0" err="1"/>
              <a:t>AISRe</a:t>
            </a:r>
            <a:r>
              <a:rPr lang="it-IT" sz="1000" dirty="0"/>
              <a:t>  XXXIX Conferenza scientifica annuale Bolzano , 17-19 Settembre 2018</a:t>
            </a:r>
          </a:p>
        </p:txBody>
      </p:sp>
      <p:graphicFrame>
        <p:nvGraphicFramePr>
          <p:cNvPr id="17" name="Grafico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2048245"/>
              </p:ext>
            </p:extLst>
          </p:nvPr>
        </p:nvGraphicFramePr>
        <p:xfrm>
          <a:off x="805898" y="920620"/>
          <a:ext cx="7498573" cy="29980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Rettangolo 12"/>
          <p:cNvSpPr/>
          <p:nvPr/>
        </p:nvSpPr>
        <p:spPr>
          <a:xfrm>
            <a:off x="1023643" y="4004760"/>
            <a:ext cx="380260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i="1" dirty="0"/>
              <a:t>Source: Istat, Survey on Meteo-climatic and hydrological Data</a:t>
            </a:r>
            <a:endParaRPr lang="it-IT" sz="1000" dirty="0"/>
          </a:p>
        </p:txBody>
      </p:sp>
      <p:sp>
        <p:nvSpPr>
          <p:cNvPr id="16" name="Titolo 1"/>
          <p:cNvSpPr txBox="1">
            <a:spLocks/>
          </p:cNvSpPr>
          <p:nvPr/>
        </p:nvSpPr>
        <p:spPr>
          <a:xfrm>
            <a:off x="457200" y="2264"/>
            <a:ext cx="8229600" cy="62030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>
                <a:solidFill>
                  <a:schemeClr val="bg1"/>
                </a:solidFill>
                <a:latin typeface="+mn-lt"/>
              </a:rPr>
              <a:t>Temperature main results </a:t>
            </a:r>
            <a:r>
              <a:rPr lang="en-US" sz="1800" b="1" dirty="0" smtClean="0">
                <a:solidFill>
                  <a:schemeClr val="bg1"/>
                </a:solidFill>
                <a:latin typeface="+mn-lt"/>
              </a:rPr>
              <a:t>           2/2</a:t>
            </a:r>
            <a:endParaRPr lang="it-IT" sz="1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Titolo 1"/>
          <p:cNvSpPr txBox="1">
            <a:spLocks/>
          </p:cNvSpPr>
          <p:nvPr/>
        </p:nvSpPr>
        <p:spPr>
          <a:xfrm>
            <a:off x="712010" y="430220"/>
            <a:ext cx="7927164" cy="61057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it-IT" sz="1600" dirty="0" smtClean="0"/>
              <a:t>Differences of 2002-2016 mean values of minimum</a:t>
            </a:r>
            <a:r>
              <a:rPr lang="en-US" altLang="it-IT" sz="1600" dirty="0"/>
              <a:t>, mean and maximum temperature </a:t>
            </a:r>
            <a:r>
              <a:rPr lang="en-US" altLang="it-IT" sz="1600" dirty="0" smtClean="0"/>
              <a:t>on </a:t>
            </a:r>
            <a:r>
              <a:rPr lang="en-US" altLang="it-IT" sz="1600" dirty="0"/>
              <a:t>the 1971-2000 mean </a:t>
            </a:r>
            <a:r>
              <a:rPr lang="en-US" altLang="it-IT" sz="1600" dirty="0" smtClean="0"/>
              <a:t>value (CLINO), </a:t>
            </a:r>
            <a:r>
              <a:rPr lang="en-US" altLang="it-IT" sz="1600" dirty="0"/>
              <a:t>by municipality, </a:t>
            </a:r>
            <a:r>
              <a:rPr lang="en-US" altLang="it-IT" sz="1600" dirty="0" smtClean="0"/>
              <a:t>absolute values in °C</a:t>
            </a:r>
            <a:endParaRPr lang="it-IT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41108921"/>
      </p:ext>
    </p:extLst>
  </p:cSld>
  <p:clrMapOvr>
    <a:masterClrMapping/>
  </p:clrMapOvr>
  <p:transition advTm="569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 bwMode="auto">
          <a:xfrm>
            <a:off x="855663" y="31751"/>
            <a:ext cx="7516812" cy="350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2" indent="-828675">
              <a:lnSpc>
                <a:spcPct val="80000"/>
              </a:lnSpc>
              <a:tabLst>
                <a:tab pos="85725" algn="l"/>
              </a:tabLst>
            </a:pPr>
            <a:r>
              <a:rPr lang="en-US" sz="1600" b="1" dirty="0">
                <a:solidFill>
                  <a:schemeClr val="bg1"/>
                </a:solidFill>
              </a:rPr>
              <a:t>Indices on Extreme Climate Events on temperature (number of days)    1/2</a:t>
            </a:r>
            <a:endParaRPr lang="en-US" altLang="it-IT" sz="1600" b="1" dirty="0">
              <a:solidFill>
                <a:schemeClr val="bg1"/>
              </a:solidFill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751B5-631A-9242-B635-C18491BE6C62}" type="slidenum">
              <a:rPr lang="it-IT" smtClean="0"/>
              <a:pPr/>
              <a:t>16</a:t>
            </a:fld>
            <a:endParaRPr lang="it-IT" dirty="0"/>
          </a:p>
        </p:txBody>
      </p:sp>
      <p:sp>
        <p:nvSpPr>
          <p:cNvPr id="10" name="Rettangolo 9"/>
          <p:cNvSpPr/>
          <p:nvPr/>
        </p:nvSpPr>
        <p:spPr>
          <a:xfrm>
            <a:off x="821340" y="6356350"/>
            <a:ext cx="52556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dirty="0"/>
              <a:t>D. </a:t>
            </a:r>
            <a:r>
              <a:rPr lang="it-IT" sz="1000" dirty="0" err="1"/>
              <a:t>Vignani</a:t>
            </a:r>
            <a:r>
              <a:rPr lang="it-IT" sz="1000" dirty="0"/>
              <a:t>, F. </a:t>
            </a:r>
            <a:r>
              <a:rPr lang="it-IT" sz="1000" dirty="0" err="1"/>
              <a:t>Budano</a:t>
            </a:r>
            <a:r>
              <a:rPr lang="it-IT" sz="1000" dirty="0"/>
              <a:t>, C. Busetti</a:t>
            </a:r>
          </a:p>
          <a:p>
            <a:r>
              <a:rPr lang="it-IT" sz="1000" dirty="0" err="1"/>
              <a:t>AISRe</a:t>
            </a:r>
            <a:r>
              <a:rPr lang="it-IT" sz="1000" dirty="0"/>
              <a:t>  XXXIX Conferenza scientifica annuale Bolzano , 17-19 Settembre 2018</a:t>
            </a:r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6417765"/>
              </p:ext>
            </p:extLst>
          </p:nvPr>
        </p:nvGraphicFramePr>
        <p:xfrm>
          <a:off x="721487" y="669397"/>
          <a:ext cx="7785164" cy="4873879"/>
        </p:xfrm>
        <a:graphic>
          <a:graphicData uri="http://schemas.openxmlformats.org/drawingml/2006/table">
            <a:tbl>
              <a:tblPr/>
              <a:tblGrid>
                <a:gridCol w="86265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9225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9225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9225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9225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9225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692251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692251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692251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692251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692251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</a:tblGrid>
              <a:tr h="625099"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MUNICIPALITY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4964" marR="4964" marT="49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Summer days (SU25)</a:t>
                      </a:r>
                    </a:p>
                  </a:txBody>
                  <a:tcPr marL="4964" marR="4964" marT="49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Tropical </a:t>
                      </a:r>
                      <a:r>
                        <a:rPr lang="it-IT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nights</a:t>
                      </a:r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 (TR20)</a:t>
                      </a:r>
                    </a:p>
                  </a:txBody>
                  <a:tcPr marL="4964" marR="4964" marT="49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Warm days (TX90P)</a:t>
                      </a:r>
                    </a:p>
                  </a:txBody>
                  <a:tcPr marL="4964" marR="4964" marT="49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Warm </a:t>
                      </a:r>
                      <a:r>
                        <a:rPr lang="it-IT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nights</a:t>
                      </a:r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 (TN90P)</a:t>
                      </a:r>
                    </a:p>
                  </a:txBody>
                  <a:tcPr marL="4964" marR="4964" marT="49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Warm speel </a:t>
                      </a:r>
                      <a:r>
                        <a:rPr lang="it-IT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duration</a:t>
                      </a:r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 (WSDI)</a:t>
                      </a:r>
                    </a:p>
                  </a:txBody>
                  <a:tcPr marL="4964" marR="4964" marT="49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Frost days (FD0)</a:t>
                      </a:r>
                    </a:p>
                  </a:txBody>
                  <a:tcPr marL="4964" marR="4964" marT="49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Cold days (TX10P)</a:t>
                      </a:r>
                    </a:p>
                  </a:txBody>
                  <a:tcPr marL="4964" marR="4964" marT="49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Cold </a:t>
                      </a:r>
                      <a:r>
                        <a:rPr lang="it-IT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nights</a:t>
                      </a:r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 (TN10P)</a:t>
                      </a:r>
                    </a:p>
                  </a:txBody>
                  <a:tcPr marL="4964" marR="4964" marT="49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Cold speel </a:t>
                      </a:r>
                      <a:r>
                        <a:rPr lang="it-IT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duration</a:t>
                      </a:r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 (CSDI)</a:t>
                      </a:r>
                    </a:p>
                  </a:txBody>
                  <a:tcPr marL="4964" marR="4964" marT="496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002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1243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Torino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2002-2016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38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18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18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1243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1971-2000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88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22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35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35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1243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Aosta 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2002-2016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92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21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92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37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1243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1971-2000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67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31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89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31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1243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Genova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2002-2016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79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67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51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59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27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1243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1971-2000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55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1243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Milano 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2002-2016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112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58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82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35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1243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1971-2000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35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15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1243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Bolzano/Bozen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2002-2016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111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12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-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1243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1971-2000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28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25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28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27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1243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Trento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2002-2016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17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1243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1971-2000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85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27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29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27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1243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Venezia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2002-2016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61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75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22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1243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1971-2000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77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32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35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1243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Trieste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2002-2016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101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72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41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12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21243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1971-2000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75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42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32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31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32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31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21243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Bologna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2002-2016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115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48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52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55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18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27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21243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1971-2000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112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42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35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12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28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35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35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21243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Firenze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2002-2016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129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38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79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25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  <a:tr h="21243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1971-2000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22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12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7" name="Rettangolo 6"/>
          <p:cNvSpPr/>
          <p:nvPr/>
        </p:nvSpPr>
        <p:spPr>
          <a:xfrm>
            <a:off x="706876" y="5612857"/>
            <a:ext cx="380260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i="1" dirty="0"/>
              <a:t>Source: Istat, Survey on Meteo-climatic and hydrological Data</a:t>
            </a:r>
            <a:endParaRPr lang="it-IT" sz="1000" dirty="0"/>
          </a:p>
        </p:txBody>
      </p:sp>
    </p:spTree>
    <p:extLst>
      <p:ext uri="{BB962C8B-B14F-4D97-AF65-F5344CB8AC3E}">
        <p14:creationId xmlns:p14="http://schemas.microsoft.com/office/powerpoint/2010/main" val="353707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 bwMode="auto">
          <a:xfrm>
            <a:off x="855663" y="31751"/>
            <a:ext cx="7516812" cy="350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2" indent="-828675">
              <a:lnSpc>
                <a:spcPct val="80000"/>
              </a:lnSpc>
              <a:tabLst>
                <a:tab pos="85725" algn="l"/>
              </a:tabLst>
            </a:pPr>
            <a:r>
              <a:rPr lang="en-US" sz="1600" b="1" dirty="0">
                <a:solidFill>
                  <a:schemeClr val="bg1"/>
                </a:solidFill>
              </a:rPr>
              <a:t>Indices on Extreme Climate Events on temperature (number of days)    1/2</a:t>
            </a:r>
            <a:endParaRPr lang="en-US" altLang="it-IT" sz="1600" b="1" dirty="0">
              <a:solidFill>
                <a:schemeClr val="bg1"/>
              </a:solidFill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751B5-631A-9242-B635-C18491BE6C62}" type="slidenum">
              <a:rPr lang="it-IT" smtClean="0"/>
              <a:pPr/>
              <a:t>17</a:t>
            </a:fld>
            <a:endParaRPr lang="it-IT" dirty="0"/>
          </a:p>
        </p:txBody>
      </p:sp>
      <p:sp>
        <p:nvSpPr>
          <p:cNvPr id="10" name="Rettangolo 9"/>
          <p:cNvSpPr/>
          <p:nvPr/>
        </p:nvSpPr>
        <p:spPr>
          <a:xfrm>
            <a:off x="821340" y="6356350"/>
            <a:ext cx="52556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dirty="0"/>
              <a:t>D. </a:t>
            </a:r>
            <a:r>
              <a:rPr lang="it-IT" sz="1000" dirty="0" err="1"/>
              <a:t>Vignani</a:t>
            </a:r>
            <a:r>
              <a:rPr lang="it-IT" sz="1000" dirty="0"/>
              <a:t>, F. </a:t>
            </a:r>
            <a:r>
              <a:rPr lang="it-IT" sz="1000" dirty="0" err="1"/>
              <a:t>Budano</a:t>
            </a:r>
            <a:r>
              <a:rPr lang="it-IT" sz="1000" dirty="0"/>
              <a:t>, C. Busetti</a:t>
            </a:r>
          </a:p>
          <a:p>
            <a:r>
              <a:rPr lang="it-IT" sz="1000" dirty="0" err="1"/>
              <a:t>AISRe</a:t>
            </a:r>
            <a:r>
              <a:rPr lang="it-IT" sz="1000" dirty="0"/>
              <a:t>  XXXIX Conferenza scientifica annuale Bolzano , 17-19 Settembre 2018</a:t>
            </a:r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0269080"/>
              </p:ext>
            </p:extLst>
          </p:nvPr>
        </p:nvGraphicFramePr>
        <p:xfrm>
          <a:off x="712784" y="642037"/>
          <a:ext cx="7696060" cy="5085225"/>
        </p:xfrm>
        <a:graphic>
          <a:graphicData uri="http://schemas.openxmlformats.org/drawingml/2006/table">
            <a:tbl>
              <a:tblPr/>
              <a:tblGrid>
                <a:gridCol w="8527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8432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8432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8432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8432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8432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68432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684328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684328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684328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684328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</a:tblGrid>
              <a:tr h="599909"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MUNICIPALITY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Summer days (SU25)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Tropical </a:t>
                      </a:r>
                      <a:r>
                        <a:rPr lang="it-IT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nights</a:t>
                      </a:r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 (TR20)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Warm days (TX90P)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Warm </a:t>
                      </a:r>
                      <a:r>
                        <a:rPr lang="it-IT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nights</a:t>
                      </a:r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 (TN90P)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Warm speel </a:t>
                      </a:r>
                      <a:r>
                        <a:rPr lang="it-IT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duration</a:t>
                      </a:r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 (WSDI)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Frost days (FD0)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Cold days (TX10P)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Cold </a:t>
                      </a:r>
                      <a:r>
                        <a:rPr lang="it-IT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nights</a:t>
                      </a:r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 (TN10P)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Cold speel </a:t>
                      </a:r>
                      <a:r>
                        <a:rPr lang="it-IT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duration</a:t>
                      </a:r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 (CSDI)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002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03878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Perugia 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2002-2016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111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25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71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17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25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0387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1971-2000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78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18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35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03878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Ancona 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2002-2016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130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68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15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15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0387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1971-2000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12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12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03878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Roma 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2002-2016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135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47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95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37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22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0387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1971-2000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115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32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03878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L'Aquila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2002-2016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111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41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25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52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0387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1971-2000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88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35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35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03878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Campobasso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2002-2016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72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27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28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21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0387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1971-2000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57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12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32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31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03878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Napoli 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2002-2016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129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59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15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22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0387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1971-2000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108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31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31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32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32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03878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Bari 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2002-2016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59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72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31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12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0387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1971-2000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92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69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12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03878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Potenza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2002-2016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87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58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25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20387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1971-2000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78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28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35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203878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Catanzaro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2002-2016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107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57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12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17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25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20387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1971-2000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92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32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12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203878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Palermo 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2002-2016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139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47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17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28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15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  <a:tr h="20387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1971-2000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131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35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35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35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  <a:tr h="203878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Cagliari 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2002-2016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145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77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23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1"/>
                  </a:ext>
                </a:extLst>
              </a:tr>
              <a:tr h="20387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1971-2000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125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55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31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32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32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32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14</a:t>
                      </a:r>
                    </a:p>
                  </a:txBody>
                  <a:tcPr marL="4964" marR="4964" marT="496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2"/>
                  </a:ext>
                </a:extLst>
              </a:tr>
            </a:tbl>
          </a:graphicData>
        </a:graphic>
      </p:graphicFrame>
      <p:sp>
        <p:nvSpPr>
          <p:cNvPr id="7" name="Rettangolo 6"/>
          <p:cNvSpPr/>
          <p:nvPr/>
        </p:nvSpPr>
        <p:spPr>
          <a:xfrm>
            <a:off x="706877" y="6001965"/>
            <a:ext cx="380260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i="1" dirty="0"/>
              <a:t>Source: Istat, Survey on Meteo-climatic and hydrological Data</a:t>
            </a:r>
            <a:endParaRPr lang="it-IT" sz="1000" dirty="0"/>
          </a:p>
        </p:txBody>
      </p:sp>
    </p:spTree>
    <p:extLst>
      <p:ext uri="{BB962C8B-B14F-4D97-AF65-F5344CB8AC3E}">
        <p14:creationId xmlns:p14="http://schemas.microsoft.com/office/powerpoint/2010/main" val="129365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77434"/>
            <a:ext cx="8229600" cy="697791"/>
          </a:xfrm>
        </p:spPr>
        <p:txBody>
          <a:bodyPr/>
          <a:lstStyle/>
          <a:p>
            <a:pPr algn="l"/>
            <a:r>
              <a:rPr lang="it-IT" sz="1400" dirty="0"/>
              <a:t/>
            </a:r>
            <a:br>
              <a:rPr lang="it-IT" sz="1400" dirty="0"/>
            </a:br>
            <a:endParaRPr lang="it-IT" sz="14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751B5-631A-9242-B635-C18491BE6C62}" type="slidenum">
              <a:rPr lang="it-IT" smtClean="0"/>
              <a:pPr/>
              <a:t>18</a:t>
            </a:fld>
            <a:endParaRPr lang="it-IT"/>
          </a:p>
        </p:txBody>
      </p:sp>
      <p:graphicFrame>
        <p:nvGraphicFramePr>
          <p:cNvPr id="6" name="Segnaposto contenut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9000937"/>
              </p:ext>
            </p:extLst>
          </p:nvPr>
        </p:nvGraphicFramePr>
        <p:xfrm>
          <a:off x="589231" y="1250004"/>
          <a:ext cx="7840494" cy="399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itolo 1"/>
          <p:cNvSpPr txBox="1">
            <a:spLocks/>
          </p:cNvSpPr>
          <p:nvPr/>
        </p:nvSpPr>
        <p:spPr>
          <a:xfrm>
            <a:off x="765243" y="28539"/>
            <a:ext cx="8229600" cy="697791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1800" dirty="0"/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733983" y="28539"/>
            <a:ext cx="8229600" cy="697791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800" b="1" dirty="0">
                <a:solidFill>
                  <a:schemeClr val="bg1"/>
                </a:solidFill>
              </a:rPr>
              <a:t>Precipitation main results 1/2</a:t>
            </a:r>
            <a:endParaRPr lang="it-IT" sz="1800" dirty="0">
              <a:solidFill>
                <a:schemeClr val="bg1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706877" y="6001965"/>
            <a:ext cx="404800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i="1" dirty="0"/>
              <a:t>Source: Istat, Survey on Meteo-climatic and </a:t>
            </a:r>
            <a:r>
              <a:rPr lang="it-IT" sz="1000" i="1" dirty="0" err="1"/>
              <a:t>hydrological</a:t>
            </a:r>
            <a:r>
              <a:rPr lang="it-IT" sz="1000" i="1" dirty="0"/>
              <a:t> </a:t>
            </a:r>
            <a:r>
              <a:rPr lang="it-IT" sz="1000" i="1" dirty="0" smtClean="0"/>
              <a:t>Data 2017</a:t>
            </a:r>
            <a:endParaRPr lang="it-IT" sz="1000" dirty="0"/>
          </a:p>
        </p:txBody>
      </p:sp>
      <p:sp>
        <p:nvSpPr>
          <p:cNvPr id="10" name="Titolo 1"/>
          <p:cNvSpPr txBox="1">
            <a:spLocks/>
          </p:cNvSpPr>
          <p:nvPr/>
        </p:nvSpPr>
        <p:spPr>
          <a:xfrm>
            <a:off x="765242" y="475030"/>
            <a:ext cx="7746459" cy="42477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it-IT" sz="1600" dirty="0" smtClean="0"/>
              <a:t>D</a:t>
            </a:r>
            <a:r>
              <a:rPr lang="it-IT" sz="1600" dirty="0" err="1" smtClean="0"/>
              <a:t>ifference</a:t>
            </a:r>
            <a:r>
              <a:rPr lang="it-IT" sz="1600" dirty="0" smtClean="0"/>
              <a:t> of </a:t>
            </a:r>
            <a:r>
              <a:rPr lang="it-IT" sz="1600" dirty="0" err="1" smtClean="0"/>
              <a:t>annual</a:t>
            </a:r>
            <a:r>
              <a:rPr lang="it-IT" sz="1600" dirty="0" smtClean="0"/>
              <a:t> </a:t>
            </a:r>
            <a:r>
              <a:rPr lang="it-IT" sz="1600" dirty="0" err="1"/>
              <a:t>mean</a:t>
            </a:r>
            <a:r>
              <a:rPr lang="it-IT" sz="1600" dirty="0"/>
              <a:t> </a:t>
            </a:r>
            <a:r>
              <a:rPr lang="it-IT" sz="1600" dirty="0" err="1" smtClean="0"/>
              <a:t>precipitation</a:t>
            </a:r>
            <a:r>
              <a:rPr lang="it-IT" sz="1600" dirty="0" smtClean="0"/>
              <a:t> (</a:t>
            </a:r>
            <a:r>
              <a:rPr lang="it-IT" sz="1600" dirty="0" err="1" smtClean="0"/>
              <a:t>climatic</a:t>
            </a:r>
            <a:r>
              <a:rPr lang="it-IT" sz="1600" dirty="0" smtClean="0"/>
              <a:t> </a:t>
            </a:r>
            <a:r>
              <a:rPr lang="it-IT" sz="1600" dirty="0" err="1" smtClean="0"/>
              <a:t>anomalies</a:t>
            </a:r>
            <a:r>
              <a:rPr lang="it-IT" sz="1600" dirty="0" smtClean="0"/>
              <a:t>) </a:t>
            </a:r>
            <a:r>
              <a:rPr lang="it-IT" sz="1600" dirty="0"/>
              <a:t>on the CLINO 1971-2000 </a:t>
            </a:r>
            <a:r>
              <a:rPr lang="it-IT" sz="1600" dirty="0" err="1" smtClean="0"/>
              <a:t>mean</a:t>
            </a:r>
            <a:r>
              <a:rPr lang="it-IT" sz="1600" dirty="0" smtClean="0"/>
              <a:t> </a:t>
            </a:r>
            <a:r>
              <a:rPr lang="it-IT" sz="1600" dirty="0" err="1" smtClean="0"/>
              <a:t>value</a:t>
            </a:r>
            <a:r>
              <a:rPr lang="it-IT" sz="1600" dirty="0"/>
              <a:t>, by </a:t>
            </a:r>
            <a:r>
              <a:rPr lang="it-IT" sz="1600" dirty="0" err="1" smtClean="0"/>
              <a:t>year</a:t>
            </a:r>
            <a:r>
              <a:rPr lang="it-IT" sz="1600" dirty="0" smtClean="0"/>
              <a:t>, </a:t>
            </a:r>
            <a:r>
              <a:rPr lang="en-US" altLang="it-IT" sz="1600" dirty="0"/>
              <a:t>absolute values in </a:t>
            </a:r>
            <a:r>
              <a:rPr lang="en-US" altLang="it-IT" sz="1600" dirty="0" smtClean="0"/>
              <a:t>mm</a:t>
            </a:r>
            <a:endParaRPr lang="it-IT" sz="1600" dirty="0"/>
          </a:p>
        </p:txBody>
      </p:sp>
      <p:sp>
        <p:nvSpPr>
          <p:cNvPr id="12" name="Rettangolo 11"/>
          <p:cNvSpPr/>
          <p:nvPr/>
        </p:nvSpPr>
        <p:spPr>
          <a:xfrm>
            <a:off x="821340" y="6356350"/>
            <a:ext cx="52556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dirty="0"/>
              <a:t>D. </a:t>
            </a:r>
            <a:r>
              <a:rPr lang="it-IT" sz="1000" dirty="0" err="1"/>
              <a:t>Vignani</a:t>
            </a:r>
            <a:r>
              <a:rPr lang="it-IT" sz="1000" dirty="0"/>
              <a:t>, F. </a:t>
            </a:r>
            <a:r>
              <a:rPr lang="it-IT" sz="1000" dirty="0" err="1"/>
              <a:t>Budano</a:t>
            </a:r>
            <a:r>
              <a:rPr lang="it-IT" sz="1000" dirty="0"/>
              <a:t>, C. Busetti</a:t>
            </a:r>
          </a:p>
          <a:p>
            <a:r>
              <a:rPr lang="it-IT" sz="1000" dirty="0" err="1"/>
              <a:t>AISRe</a:t>
            </a:r>
            <a:r>
              <a:rPr lang="it-IT" sz="1000" dirty="0"/>
              <a:t>  XXXIX Conferenza scientifica annuale Bolzano , 17-19 Settembre 2018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769938" y="5481272"/>
            <a:ext cx="7745412" cy="523220"/>
          </a:xfrm>
          <a:prstGeom prst="rect">
            <a:avLst/>
          </a:prstGeom>
          <a:solidFill>
            <a:srgbClr val="CC0000"/>
          </a:solidFill>
          <a:ln>
            <a:solidFill>
              <a:srgbClr val="AF423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it-IT" sz="1400" dirty="0">
                <a:solidFill>
                  <a:schemeClr val="bg1"/>
                </a:solidFill>
              </a:rPr>
              <a:t>2010 is the most rainy year from 1971</a:t>
            </a:r>
          </a:p>
          <a:p>
            <a:pPr algn="ctr"/>
            <a:r>
              <a:rPr lang="it-IT" sz="1400" dirty="0">
                <a:solidFill>
                  <a:schemeClr val="bg1"/>
                </a:solidFill>
              </a:rPr>
              <a:t>Precipitation has a high spatial-temporal variability</a:t>
            </a:r>
          </a:p>
        </p:txBody>
      </p:sp>
    </p:spTree>
    <p:extLst>
      <p:ext uri="{BB962C8B-B14F-4D97-AF65-F5344CB8AC3E}">
        <p14:creationId xmlns:p14="http://schemas.microsoft.com/office/powerpoint/2010/main" val="188618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0"/>
          <p:cNvSpPr>
            <a:spLocks noChangeArrowheads="1"/>
          </p:cNvSpPr>
          <p:nvPr/>
        </p:nvSpPr>
        <p:spPr bwMode="auto">
          <a:xfrm>
            <a:off x="769937" y="549323"/>
            <a:ext cx="7537484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4000" rIns="54000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it-IT" sz="1600" dirty="0">
                <a:latin typeface="+mj-lt"/>
              </a:rPr>
              <a:t> </a:t>
            </a:r>
          </a:p>
          <a:p>
            <a:pPr eaLnBrk="1" hangingPunct="1"/>
            <a:r>
              <a:rPr lang="it-IT" sz="1600" dirty="0"/>
              <a:t>Difference of 2002-2016 mean total precipitation on the CLINO 1971-2000 value, by </a:t>
            </a:r>
            <a:r>
              <a:rPr lang="it-IT" sz="1600" dirty="0" err="1" smtClean="0"/>
              <a:t>municipality</a:t>
            </a:r>
            <a:r>
              <a:rPr lang="it-IT" sz="1600" dirty="0" smtClean="0"/>
              <a:t>, </a:t>
            </a:r>
            <a:r>
              <a:rPr lang="en-US" altLang="it-IT" sz="1600" dirty="0"/>
              <a:t>absolute values in </a:t>
            </a:r>
            <a:r>
              <a:rPr lang="en-US" altLang="it-IT" sz="1600" dirty="0" smtClean="0"/>
              <a:t>mm</a:t>
            </a:r>
            <a:endParaRPr lang="en-US" sz="1600" dirty="0"/>
          </a:p>
          <a:p>
            <a:pPr eaLnBrk="1" hangingPunct="1"/>
            <a:endParaRPr lang="en-US" altLang="it-IT" sz="1600" dirty="0">
              <a:latin typeface="+mj-lt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769936" y="4912625"/>
            <a:ext cx="7745413" cy="3231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it-IT" sz="1500" dirty="0"/>
              <a:t>2002-2016 annual </a:t>
            </a:r>
            <a:r>
              <a:rPr lang="it-IT" sz="1500" dirty="0" err="1"/>
              <a:t>mean</a:t>
            </a:r>
            <a:r>
              <a:rPr lang="it-IT" sz="1500" dirty="0"/>
              <a:t> </a:t>
            </a:r>
            <a:r>
              <a:rPr lang="it-IT" sz="1500" dirty="0" err="1" smtClean="0"/>
              <a:t>precipitation</a:t>
            </a:r>
            <a:r>
              <a:rPr lang="it-IT" sz="1500" dirty="0" smtClean="0"/>
              <a:t> of </a:t>
            </a:r>
            <a:r>
              <a:rPr lang="it-IT" sz="1500" dirty="0" err="1" smtClean="0"/>
              <a:t>all</a:t>
            </a:r>
            <a:r>
              <a:rPr lang="it-IT" sz="1500" dirty="0" smtClean="0"/>
              <a:t> the </a:t>
            </a:r>
            <a:r>
              <a:rPr lang="it-IT" sz="1500" dirty="0" err="1" smtClean="0"/>
              <a:t>cities</a:t>
            </a:r>
            <a:r>
              <a:rPr lang="it-IT" sz="1500" dirty="0" smtClean="0"/>
              <a:t> </a:t>
            </a:r>
            <a:r>
              <a:rPr lang="it-IT" sz="1500" dirty="0"/>
              <a:t>= </a:t>
            </a:r>
            <a:r>
              <a:rPr lang="it-IT" sz="1500" b="1" dirty="0"/>
              <a:t>778 mm (+1,6%)</a:t>
            </a:r>
            <a:endParaRPr lang="en-US" sz="1500" b="1" dirty="0"/>
          </a:p>
        </p:txBody>
      </p:sp>
      <p:sp>
        <p:nvSpPr>
          <p:cNvPr id="12" name="Rettangolo 11"/>
          <p:cNvSpPr/>
          <p:nvPr/>
        </p:nvSpPr>
        <p:spPr>
          <a:xfrm>
            <a:off x="769936" y="5478149"/>
            <a:ext cx="7745413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AF423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it-IT" sz="1400" b="1" dirty="0"/>
              <a:t>	       Genova </a:t>
            </a:r>
            <a:r>
              <a:rPr lang="it-IT" sz="1400" dirty="0"/>
              <a:t>  highest decrease (-206,2 mm)</a:t>
            </a:r>
          </a:p>
          <a:p>
            <a:pPr algn="ctr"/>
            <a:r>
              <a:rPr lang="it-IT" sz="1400" b="1" dirty="0"/>
              <a:t>		Palermo and Campobasso  </a:t>
            </a:r>
            <a:r>
              <a:rPr lang="it-IT" sz="1400" dirty="0"/>
              <a:t>highest increase  (+162,1 and +166,8 mm)</a:t>
            </a:r>
            <a:endParaRPr lang="en-US" sz="1400" dirty="0"/>
          </a:p>
        </p:txBody>
      </p:sp>
      <p:sp>
        <p:nvSpPr>
          <p:cNvPr id="10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E0C751B5-631A-9242-B635-C18491BE6C62}" type="slidenum">
              <a:rPr lang="it-IT" smtClean="0"/>
              <a:pPr/>
              <a:t>19</a:t>
            </a:fld>
            <a:endParaRPr lang="it-IT" dirty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3286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3648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821340" y="6356350"/>
            <a:ext cx="52556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dirty="0"/>
              <a:t>D. </a:t>
            </a:r>
            <a:r>
              <a:rPr lang="it-IT" sz="1000" dirty="0" err="1"/>
              <a:t>Vignani</a:t>
            </a:r>
            <a:r>
              <a:rPr lang="it-IT" sz="1000" dirty="0"/>
              <a:t>, F. </a:t>
            </a:r>
            <a:r>
              <a:rPr lang="it-IT" sz="1000" dirty="0" err="1"/>
              <a:t>Budano</a:t>
            </a:r>
            <a:r>
              <a:rPr lang="it-IT" sz="1000" dirty="0"/>
              <a:t>, C. Busetti</a:t>
            </a:r>
          </a:p>
          <a:p>
            <a:r>
              <a:rPr lang="it-IT" sz="1000" dirty="0" err="1"/>
              <a:t>AISRe</a:t>
            </a:r>
            <a:r>
              <a:rPr lang="it-IT" sz="1000" dirty="0"/>
              <a:t>  XXXIX Conferenza scientifica annuale Bolzano , 17-19 Settembre 2018</a:t>
            </a:r>
          </a:p>
        </p:txBody>
      </p:sp>
      <p:graphicFrame>
        <p:nvGraphicFramePr>
          <p:cNvPr id="15" name="Grafico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8797372"/>
              </p:ext>
            </p:extLst>
          </p:nvPr>
        </p:nvGraphicFramePr>
        <p:xfrm>
          <a:off x="769936" y="1152727"/>
          <a:ext cx="7413626" cy="30690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Rettangolo 10"/>
          <p:cNvSpPr/>
          <p:nvPr/>
        </p:nvSpPr>
        <p:spPr>
          <a:xfrm>
            <a:off x="840043" y="4098694"/>
            <a:ext cx="380260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i="1" dirty="0"/>
              <a:t>Source: Istat, Survey on Meteo-climatic and hydrological Data</a:t>
            </a:r>
            <a:endParaRPr lang="it-IT" sz="1000" dirty="0"/>
          </a:p>
        </p:txBody>
      </p:sp>
      <p:sp>
        <p:nvSpPr>
          <p:cNvPr id="14" name="Titolo 1"/>
          <p:cNvSpPr txBox="1">
            <a:spLocks/>
          </p:cNvSpPr>
          <p:nvPr/>
        </p:nvSpPr>
        <p:spPr>
          <a:xfrm>
            <a:off x="733983" y="28539"/>
            <a:ext cx="8229600" cy="697791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800" b="1" dirty="0">
                <a:solidFill>
                  <a:schemeClr val="bg1"/>
                </a:solidFill>
              </a:rPr>
              <a:t>Precipitation main results 2/2</a:t>
            </a:r>
            <a:endParaRPr lang="it-IT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841286"/>
      </p:ext>
    </p:extLst>
  </p:cSld>
  <p:clrMapOvr>
    <a:masterClrMapping/>
  </p:clrMapOvr>
  <p:transition advTm="569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00390" y="569069"/>
            <a:ext cx="7733491" cy="5578812"/>
          </a:xfrm>
        </p:spPr>
        <p:txBody>
          <a:bodyPr/>
          <a:lstStyle/>
          <a:p>
            <a:pPr algn="just">
              <a:buFont typeface="+mj-lt"/>
              <a:buAutoNum type="arabicPeriod"/>
            </a:pPr>
            <a:endParaRPr lang="en-US" sz="1600" dirty="0" smtClean="0"/>
          </a:p>
          <a:p>
            <a:pPr algn="just">
              <a:buFont typeface="+mj-lt"/>
              <a:buAutoNum type="arabicPeriod"/>
            </a:pPr>
            <a:endParaRPr lang="en-US" sz="1600" dirty="0" smtClean="0"/>
          </a:p>
          <a:p>
            <a:pPr algn="just">
              <a:buFont typeface="+mj-lt"/>
              <a:buAutoNum type="arabicPeriod"/>
            </a:pPr>
            <a:endParaRPr lang="en-US" sz="1600" dirty="0"/>
          </a:p>
          <a:p>
            <a:pPr algn="just">
              <a:buFont typeface="+mj-lt"/>
              <a:buAutoNum type="arabicPeriod"/>
            </a:pPr>
            <a:endParaRPr lang="en-US" sz="1600" dirty="0"/>
          </a:p>
          <a:p>
            <a:pPr algn="just">
              <a:buFont typeface="+mj-lt"/>
              <a:buAutoNum type="arabicPeriod"/>
            </a:pPr>
            <a:endParaRPr lang="en-US" sz="1600" dirty="0" smtClean="0"/>
          </a:p>
          <a:p>
            <a:pPr algn="just">
              <a:buFont typeface="+mj-lt"/>
              <a:buAutoNum type="arabicPeriod"/>
            </a:pPr>
            <a:endParaRPr lang="en-US" sz="16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751B5-631A-9242-B635-C18491BE6C62}" type="slidenum">
              <a:rPr lang="it-IT" smtClean="0"/>
              <a:pPr/>
              <a:t>2</a:t>
            </a:fld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821340" y="0"/>
            <a:ext cx="750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 err="1" smtClean="0">
                <a:solidFill>
                  <a:schemeClr val="bg1"/>
                </a:solidFill>
              </a:rPr>
              <a:t>Aim</a:t>
            </a:r>
            <a:r>
              <a:rPr lang="it-IT" b="1" dirty="0" smtClean="0">
                <a:solidFill>
                  <a:schemeClr val="bg1"/>
                </a:solidFill>
              </a:rPr>
              <a:t> of </a:t>
            </a:r>
            <a:r>
              <a:rPr lang="it-IT" b="1" dirty="0" err="1" smtClean="0">
                <a:solidFill>
                  <a:schemeClr val="bg1"/>
                </a:solidFill>
              </a:rPr>
              <a:t>presentation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821340" y="6356350"/>
            <a:ext cx="52556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dirty="0"/>
              <a:t>D. </a:t>
            </a:r>
            <a:r>
              <a:rPr lang="it-IT" sz="1000" dirty="0" err="1"/>
              <a:t>Vignani</a:t>
            </a:r>
            <a:r>
              <a:rPr lang="it-IT" sz="1000" dirty="0"/>
              <a:t>, F. </a:t>
            </a:r>
            <a:r>
              <a:rPr lang="it-IT" sz="1000" dirty="0" err="1"/>
              <a:t>Budano</a:t>
            </a:r>
            <a:r>
              <a:rPr lang="it-IT" sz="1000" dirty="0"/>
              <a:t>, C. Busetti</a:t>
            </a:r>
          </a:p>
          <a:p>
            <a:r>
              <a:rPr lang="it-IT" sz="1000" dirty="0" err="1"/>
              <a:t>AISRe</a:t>
            </a:r>
            <a:r>
              <a:rPr lang="it-IT" sz="1000" dirty="0"/>
              <a:t>  XXXIX Conferenza scientifica annuale Bolzano , 17-19 Settembre 2018</a:t>
            </a:r>
          </a:p>
        </p:txBody>
      </p:sp>
      <p:graphicFrame>
        <p:nvGraphicFramePr>
          <p:cNvPr id="8" name="Diagramma 7"/>
          <p:cNvGraphicFramePr/>
          <p:nvPr>
            <p:extLst>
              <p:ext uri="{D42A27DB-BD31-4B8C-83A1-F6EECF244321}">
                <p14:modId xmlns:p14="http://schemas.microsoft.com/office/powerpoint/2010/main" val="3914008946"/>
              </p:ext>
            </p:extLst>
          </p:nvPr>
        </p:nvGraphicFramePr>
        <p:xfrm>
          <a:off x="821340" y="584529"/>
          <a:ext cx="7504336" cy="5563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5662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/>
          </p:cNvSpPr>
          <p:nvPr/>
        </p:nvSpPr>
        <p:spPr bwMode="auto">
          <a:xfrm>
            <a:off x="636587" y="31751"/>
            <a:ext cx="8050213" cy="350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2" indent="-828675">
              <a:lnSpc>
                <a:spcPct val="80000"/>
              </a:lnSpc>
              <a:tabLst>
                <a:tab pos="85725" algn="l"/>
              </a:tabLst>
            </a:pPr>
            <a:r>
              <a:rPr lang="en-US" sz="1600" b="1" dirty="0">
                <a:solidFill>
                  <a:schemeClr val="bg1"/>
                </a:solidFill>
              </a:rPr>
              <a:t>Indices on Extreme Climate Events on precipitation (number of days, mm) 1/2</a:t>
            </a:r>
            <a:endParaRPr lang="en-US" altLang="it-IT" sz="1600" b="1" dirty="0">
              <a:solidFill>
                <a:schemeClr val="bg1"/>
              </a:solidFill>
            </a:endParaRPr>
          </a:p>
          <a:p>
            <a:pPr lvl="2" indent="-828675">
              <a:lnSpc>
                <a:spcPct val="80000"/>
              </a:lnSpc>
              <a:tabLst>
                <a:tab pos="85725" algn="l"/>
              </a:tabLst>
            </a:pPr>
            <a:endParaRPr lang="en-US" altLang="it-IT" sz="2000" b="1" dirty="0">
              <a:solidFill>
                <a:schemeClr val="bg1"/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751B5-631A-9242-B635-C18491BE6C62}" type="slidenum">
              <a:rPr lang="it-IT" smtClean="0"/>
              <a:pPr/>
              <a:t>20</a:t>
            </a:fld>
            <a:endParaRPr lang="it-IT"/>
          </a:p>
        </p:txBody>
      </p:sp>
      <p:sp>
        <p:nvSpPr>
          <p:cNvPr id="9" name="Rettangolo 8"/>
          <p:cNvSpPr/>
          <p:nvPr/>
        </p:nvSpPr>
        <p:spPr>
          <a:xfrm>
            <a:off x="821340" y="6356350"/>
            <a:ext cx="52556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dirty="0"/>
              <a:t>D. </a:t>
            </a:r>
            <a:r>
              <a:rPr lang="it-IT" sz="1000" dirty="0" err="1"/>
              <a:t>Vignani</a:t>
            </a:r>
            <a:r>
              <a:rPr lang="it-IT" sz="1000" dirty="0"/>
              <a:t>, F. </a:t>
            </a:r>
            <a:r>
              <a:rPr lang="it-IT" sz="1000" dirty="0" err="1"/>
              <a:t>Budano</a:t>
            </a:r>
            <a:r>
              <a:rPr lang="it-IT" sz="1000" dirty="0"/>
              <a:t>, C. Busetti</a:t>
            </a:r>
          </a:p>
          <a:p>
            <a:r>
              <a:rPr lang="it-IT" sz="1000" dirty="0" err="1"/>
              <a:t>AISRe</a:t>
            </a:r>
            <a:r>
              <a:rPr lang="it-IT" sz="1000" dirty="0"/>
              <a:t>  XXXIX Conferenza scientifica annuale Bolzano , 17-19 Settembre 2018</a:t>
            </a:r>
          </a:p>
        </p:txBody>
      </p:sp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2131774"/>
              </p:ext>
            </p:extLst>
          </p:nvPr>
        </p:nvGraphicFramePr>
        <p:xfrm>
          <a:off x="821342" y="651751"/>
          <a:ext cx="7573627" cy="5107022"/>
        </p:xfrm>
        <a:graphic>
          <a:graphicData uri="http://schemas.openxmlformats.org/drawingml/2006/table">
            <a:tbl>
              <a:tblPr/>
              <a:tblGrid>
                <a:gridCol w="108484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4887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7331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7331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97331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97331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97331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973318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100280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MUNICIPALITY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Rainy days</a:t>
                      </a:r>
                      <a:b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</a:br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(R1)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Very intense precipitation days (R20)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Extremely intense precipitation days</a:t>
                      </a:r>
                      <a:b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</a:br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(R50)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Consecutive days with rain</a:t>
                      </a:r>
                      <a:b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</a:br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(CWD)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Consecutive days without rain</a:t>
                      </a:r>
                      <a:b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</a:br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(CDD)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Precipitation on very rainy days</a:t>
                      </a:r>
                      <a:b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</a:br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(R95P)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002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05211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Torino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2002-2016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73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15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268,9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0521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1971-2000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75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14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27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196,8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05211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Aosta 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2002-2016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72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25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121,2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0521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1971-2000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69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25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140,6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05211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Genova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2002-2016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74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17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25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267,6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0521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1971-2000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78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24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367,2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05211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Milano 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2002-2016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77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13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148,8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0521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1971-2000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78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203,7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05211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Bolzano/Bozen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2002-2016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77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27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152,5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0521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1971-2000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78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163,9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05211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Trento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2002-2016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113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12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24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262,5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0521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1971-2000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113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199,7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05211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Venezia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2002-2016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74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167,3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0521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1971-2000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79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24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188,2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05211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Trieste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2002-2016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89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12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25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199,1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20521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1971-2000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91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14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23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228,3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205211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Bologna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2002-2016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79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25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210,9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20521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1971-2000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78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24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183,2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205211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Firenze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2002-2016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83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24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163,8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  <a:tr h="20521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1971-2000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84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24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193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10" name="Rettangolo 9"/>
          <p:cNvSpPr/>
          <p:nvPr/>
        </p:nvSpPr>
        <p:spPr>
          <a:xfrm>
            <a:off x="7752945" y="5939750"/>
            <a:ext cx="61529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i="1" dirty="0"/>
              <a:t>Segue</a:t>
            </a:r>
            <a:endParaRPr lang="it-IT" sz="1000" dirty="0"/>
          </a:p>
        </p:txBody>
      </p:sp>
      <p:sp>
        <p:nvSpPr>
          <p:cNvPr id="7" name="Rettangolo 6"/>
          <p:cNvSpPr/>
          <p:nvPr/>
        </p:nvSpPr>
        <p:spPr>
          <a:xfrm>
            <a:off x="706877" y="6001965"/>
            <a:ext cx="380260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i="1" dirty="0"/>
              <a:t>Source: Istat, Survey on Meteo-climatic and hydrological Data</a:t>
            </a:r>
            <a:endParaRPr lang="it-IT" sz="1000" dirty="0"/>
          </a:p>
        </p:txBody>
      </p:sp>
    </p:spTree>
    <p:extLst>
      <p:ext uri="{BB962C8B-B14F-4D97-AF65-F5344CB8AC3E}">
        <p14:creationId xmlns:p14="http://schemas.microsoft.com/office/powerpoint/2010/main" val="190756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/>
          </p:cNvSpPr>
          <p:nvPr/>
        </p:nvSpPr>
        <p:spPr bwMode="auto">
          <a:xfrm>
            <a:off x="636587" y="31751"/>
            <a:ext cx="8050213" cy="350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2" indent="-828675">
              <a:lnSpc>
                <a:spcPct val="80000"/>
              </a:lnSpc>
              <a:tabLst>
                <a:tab pos="85725" algn="l"/>
              </a:tabLst>
            </a:pPr>
            <a:r>
              <a:rPr lang="en-US" sz="1600" b="1" dirty="0">
                <a:solidFill>
                  <a:schemeClr val="bg1"/>
                </a:solidFill>
              </a:rPr>
              <a:t>Indices on Extreme Climate Events on precipitation (number of days, mm) 2/2</a:t>
            </a:r>
            <a:endParaRPr lang="en-US" altLang="it-IT" sz="1600" b="1" dirty="0">
              <a:solidFill>
                <a:schemeClr val="bg1"/>
              </a:solidFill>
            </a:endParaRPr>
          </a:p>
          <a:p>
            <a:pPr lvl="2" indent="-828675">
              <a:lnSpc>
                <a:spcPct val="80000"/>
              </a:lnSpc>
              <a:tabLst>
                <a:tab pos="85725" algn="l"/>
              </a:tabLst>
            </a:pPr>
            <a:endParaRPr lang="en-US" altLang="it-IT" sz="2000" b="1" dirty="0">
              <a:solidFill>
                <a:schemeClr val="bg1"/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751B5-631A-9242-B635-C18491BE6C62}" type="slidenum">
              <a:rPr lang="it-IT" smtClean="0"/>
              <a:pPr/>
              <a:t>21</a:t>
            </a:fld>
            <a:endParaRPr lang="it-IT"/>
          </a:p>
        </p:txBody>
      </p:sp>
      <p:sp>
        <p:nvSpPr>
          <p:cNvPr id="9" name="Rettangolo 8"/>
          <p:cNvSpPr/>
          <p:nvPr/>
        </p:nvSpPr>
        <p:spPr>
          <a:xfrm>
            <a:off x="821340" y="6356350"/>
            <a:ext cx="52556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dirty="0"/>
              <a:t>D. </a:t>
            </a:r>
            <a:r>
              <a:rPr lang="it-IT" sz="1000" dirty="0" err="1"/>
              <a:t>Vignani</a:t>
            </a:r>
            <a:r>
              <a:rPr lang="it-IT" sz="1000" dirty="0"/>
              <a:t>, F. </a:t>
            </a:r>
            <a:r>
              <a:rPr lang="it-IT" sz="1000" dirty="0" err="1"/>
              <a:t>Budano</a:t>
            </a:r>
            <a:r>
              <a:rPr lang="it-IT" sz="1000" dirty="0"/>
              <a:t>, C. Busetti</a:t>
            </a:r>
          </a:p>
          <a:p>
            <a:r>
              <a:rPr lang="it-IT" sz="1000" dirty="0" err="1"/>
              <a:t>AISRe</a:t>
            </a:r>
            <a:r>
              <a:rPr lang="it-IT" sz="1000" dirty="0"/>
              <a:t>  XXXIX Conferenza scientifica annuale Bolzano , 17-19 Settembre 2018</a:t>
            </a:r>
          </a:p>
        </p:txBody>
      </p:sp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9732046"/>
              </p:ext>
            </p:extLst>
          </p:nvPr>
        </p:nvGraphicFramePr>
        <p:xfrm>
          <a:off x="821342" y="651761"/>
          <a:ext cx="7573627" cy="5214027"/>
        </p:xfrm>
        <a:graphic>
          <a:graphicData uri="http://schemas.openxmlformats.org/drawingml/2006/table">
            <a:tbl>
              <a:tblPr/>
              <a:tblGrid>
                <a:gridCol w="108484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4887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7331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7331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97331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97331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97331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973318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947655"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MUNICIPALITY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Rainy days</a:t>
                      </a:r>
                      <a:b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</a:br>
                      <a:r>
                        <a:rPr lang="it-IT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(R1)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Very intense precipitation days (R20)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Extremely intense precipitation days</a:t>
                      </a:r>
                      <a:b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</a:br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(R50)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Consecutive days with rain</a:t>
                      </a:r>
                      <a:b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</a:br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(CWD)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Consecutive days without rain</a:t>
                      </a:r>
                      <a:b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</a:br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(CDD)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Precipitation on very rainy days</a:t>
                      </a:r>
                      <a:b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</a:br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(R95P)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002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3926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Perugia 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2002-2016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90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24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214,5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392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1971-2000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85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24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179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93926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Ancona 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2002-2016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84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181,4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9392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1971-2000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79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24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167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93926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Roma 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2002-2016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77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27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178,5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9392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1971-2000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77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28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186,6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93926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L'Aquila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2002-2016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87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23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118,4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9392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1971-2000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89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23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144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93926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Campobasso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2002-2016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88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21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223,4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9392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1971-2000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81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24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125,8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93926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Napoli 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2002-2016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81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14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235,5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9392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1971-2000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82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15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255,3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93926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Bari 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2002-2016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74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25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153,2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9392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1971-2000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67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27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136,2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193926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Potenza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2002-2016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23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155,5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19392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1971-2000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89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25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142,9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193926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Catanzaro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2002-2016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94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27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315,4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19392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1971-2000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87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13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27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260,3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193926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Palermo 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2002-2016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74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30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189,6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  <a:tr h="19392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1971-2000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30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121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  <a:tr h="193926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Cagliari 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2002-2016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57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30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104,9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1"/>
                  </a:ext>
                </a:extLst>
              </a:tr>
              <a:tr h="19392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1971-2000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59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30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112,8</a:t>
                      </a:r>
                    </a:p>
                  </a:txBody>
                  <a:tcPr marL="4887" marR="4887" marT="488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2"/>
                  </a:ext>
                </a:extLst>
              </a:tr>
            </a:tbl>
          </a:graphicData>
        </a:graphic>
      </p:graphicFrame>
      <p:sp>
        <p:nvSpPr>
          <p:cNvPr id="7" name="Rettangolo 6"/>
          <p:cNvSpPr/>
          <p:nvPr/>
        </p:nvSpPr>
        <p:spPr>
          <a:xfrm>
            <a:off x="735077" y="6001964"/>
            <a:ext cx="380260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i="1" dirty="0"/>
              <a:t>Source: Istat, Survey on Meteo-climatic and hydrological Data</a:t>
            </a:r>
            <a:endParaRPr lang="it-IT" sz="1000" dirty="0"/>
          </a:p>
        </p:txBody>
      </p:sp>
    </p:spTree>
    <p:extLst>
      <p:ext uri="{BB962C8B-B14F-4D97-AF65-F5344CB8AC3E}">
        <p14:creationId xmlns:p14="http://schemas.microsoft.com/office/powerpoint/2010/main" val="414959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751B5-631A-9242-B635-C18491BE6C62}" type="slidenum">
              <a:rPr lang="it-IT" smtClean="0"/>
              <a:pPr/>
              <a:t>22</a:t>
            </a:fld>
            <a:endParaRPr lang="it-IT"/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8890141"/>
              </p:ext>
            </p:extLst>
          </p:nvPr>
        </p:nvGraphicFramePr>
        <p:xfrm>
          <a:off x="655782" y="1016000"/>
          <a:ext cx="7546109" cy="46736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itolo 1"/>
          <p:cNvSpPr txBox="1">
            <a:spLocks/>
          </p:cNvSpPr>
          <p:nvPr/>
        </p:nvSpPr>
        <p:spPr bwMode="auto">
          <a:xfrm>
            <a:off x="636587" y="31751"/>
            <a:ext cx="8050213" cy="350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2" indent="-828675">
              <a:lnSpc>
                <a:spcPct val="80000"/>
              </a:lnSpc>
              <a:tabLst>
                <a:tab pos="85725" algn="l"/>
              </a:tabLst>
            </a:pPr>
            <a:r>
              <a:rPr lang="en-US" altLang="it-IT" sz="1600" b="1" dirty="0">
                <a:solidFill>
                  <a:schemeClr val="bg1"/>
                </a:solidFill>
              </a:rPr>
              <a:t>An integrated analysis </a:t>
            </a:r>
            <a:r>
              <a:rPr lang="en-US" altLang="it-IT" sz="1600" b="1" dirty="0" smtClean="0">
                <a:solidFill>
                  <a:schemeClr val="bg1"/>
                </a:solidFill>
              </a:rPr>
              <a:t>of ETCCDI </a:t>
            </a:r>
            <a:r>
              <a:rPr lang="en-US" altLang="it-IT" sz="1600" b="1" dirty="0">
                <a:solidFill>
                  <a:schemeClr val="bg1"/>
                </a:solidFill>
              </a:rPr>
              <a:t>indices</a:t>
            </a:r>
            <a:endParaRPr lang="en-US" altLang="it-IT" sz="2000" b="1" dirty="0">
              <a:solidFill>
                <a:schemeClr val="bg1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706877" y="6001965"/>
            <a:ext cx="380260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i="1" dirty="0"/>
              <a:t>Source: Istat, Survey on Meteo-climatic and hydrological Data</a:t>
            </a:r>
            <a:endParaRPr lang="it-IT" sz="1000" dirty="0"/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769937" y="549323"/>
            <a:ext cx="7537484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4000" rIns="54000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it-IT" sz="1600" dirty="0">
                <a:latin typeface="+mj-lt"/>
              </a:rPr>
              <a:t> </a:t>
            </a:r>
          </a:p>
          <a:p>
            <a:pPr eaLnBrk="1" hangingPunct="1"/>
            <a:r>
              <a:rPr lang="it-IT" sz="1600" dirty="0" err="1" smtClean="0"/>
              <a:t>Differences</a:t>
            </a:r>
            <a:r>
              <a:rPr lang="it-IT" sz="1600" dirty="0" smtClean="0"/>
              <a:t> </a:t>
            </a:r>
            <a:r>
              <a:rPr lang="it-IT" sz="1600" dirty="0"/>
              <a:t>of summer days (SU25), tropical nighs (TR20) and warm </a:t>
            </a:r>
            <a:r>
              <a:rPr lang="it-IT" sz="1600" dirty="0" err="1"/>
              <a:t>speel</a:t>
            </a:r>
            <a:r>
              <a:rPr lang="it-IT" sz="1600" dirty="0"/>
              <a:t> </a:t>
            </a:r>
            <a:r>
              <a:rPr lang="it-IT" sz="1600" dirty="0" err="1" smtClean="0"/>
              <a:t>duration</a:t>
            </a:r>
            <a:r>
              <a:rPr lang="it-IT" sz="1600" dirty="0" smtClean="0"/>
              <a:t> </a:t>
            </a:r>
            <a:r>
              <a:rPr lang="it-IT" sz="1600" dirty="0" err="1" smtClean="0"/>
              <a:t>index</a:t>
            </a:r>
            <a:r>
              <a:rPr lang="it-IT" sz="1600" dirty="0" smtClean="0"/>
              <a:t> </a:t>
            </a:r>
            <a:r>
              <a:rPr lang="it-IT" sz="1600" dirty="0"/>
              <a:t>(WSDI) on </a:t>
            </a:r>
            <a:r>
              <a:rPr lang="it-IT" sz="1600" dirty="0" smtClean="0"/>
              <a:t>CLINO </a:t>
            </a:r>
            <a:r>
              <a:rPr lang="it-IT" sz="1600" dirty="0"/>
              <a:t>1971-2000 value, by </a:t>
            </a:r>
            <a:r>
              <a:rPr lang="it-IT" sz="1600" dirty="0" err="1" smtClean="0"/>
              <a:t>year</a:t>
            </a:r>
            <a:r>
              <a:rPr lang="it-IT" sz="1600" dirty="0" smtClean="0"/>
              <a:t>, </a:t>
            </a:r>
            <a:r>
              <a:rPr lang="it-IT" sz="1600" dirty="0" err="1" smtClean="0"/>
              <a:t>number</a:t>
            </a:r>
            <a:r>
              <a:rPr lang="it-IT" sz="1600" dirty="0" smtClean="0"/>
              <a:t> of </a:t>
            </a:r>
            <a:r>
              <a:rPr lang="en-US" altLang="it-IT" sz="1600" dirty="0" smtClean="0"/>
              <a:t>days</a:t>
            </a:r>
            <a:endParaRPr lang="en-US" altLang="it-IT" sz="1600" dirty="0">
              <a:latin typeface="+mj-lt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821340" y="6356350"/>
            <a:ext cx="52556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dirty="0"/>
              <a:t>D. </a:t>
            </a:r>
            <a:r>
              <a:rPr lang="it-IT" sz="1000" dirty="0" err="1"/>
              <a:t>Vignani</a:t>
            </a:r>
            <a:r>
              <a:rPr lang="it-IT" sz="1000" dirty="0"/>
              <a:t>, F. </a:t>
            </a:r>
            <a:r>
              <a:rPr lang="it-IT" sz="1000" dirty="0" err="1"/>
              <a:t>Budano</a:t>
            </a:r>
            <a:r>
              <a:rPr lang="it-IT" sz="1000" dirty="0"/>
              <a:t>, C. Busetti</a:t>
            </a:r>
          </a:p>
          <a:p>
            <a:r>
              <a:rPr lang="it-IT" sz="1000" dirty="0" err="1"/>
              <a:t>AISRe</a:t>
            </a:r>
            <a:r>
              <a:rPr lang="it-IT" sz="1000" dirty="0"/>
              <a:t>  XXXIX Conferenza scientifica annuale Bolzano , 17-19 Settembre 2018</a:t>
            </a:r>
          </a:p>
        </p:txBody>
      </p:sp>
    </p:spTree>
    <p:extLst>
      <p:ext uri="{BB962C8B-B14F-4D97-AF65-F5344CB8AC3E}">
        <p14:creationId xmlns:p14="http://schemas.microsoft.com/office/powerpoint/2010/main" val="340858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06877" y="396443"/>
            <a:ext cx="7892374" cy="464272"/>
          </a:xfrm>
        </p:spPr>
        <p:txBody>
          <a:bodyPr/>
          <a:lstStyle/>
          <a:p>
            <a:pPr algn="l"/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Difference of 2002-2016 monthly mean temperature on 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CLINO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1971-2000 value, by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four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municipalities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Milano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, Torino, Roma and 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Palermo, </a:t>
            </a:r>
            <a:r>
              <a:rPr lang="en-US" altLang="it-IT" sz="1600" dirty="0"/>
              <a:t>absolute values in °C</a:t>
            </a: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751B5-631A-9242-B635-C18491BE6C62}" type="slidenum">
              <a:rPr lang="it-IT" smtClean="0"/>
              <a:pPr/>
              <a:t>23</a:t>
            </a:fld>
            <a:endParaRPr lang="it-IT"/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469636"/>
              </p:ext>
            </p:extLst>
          </p:nvPr>
        </p:nvGraphicFramePr>
        <p:xfrm>
          <a:off x="808326" y="1154554"/>
          <a:ext cx="3648075" cy="2371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4987422"/>
              </p:ext>
            </p:extLst>
          </p:nvPr>
        </p:nvGraphicFramePr>
        <p:xfrm>
          <a:off x="4571999" y="1135504"/>
          <a:ext cx="3648075" cy="2390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5202557"/>
              </p:ext>
            </p:extLst>
          </p:nvPr>
        </p:nvGraphicFramePr>
        <p:xfrm>
          <a:off x="808326" y="3465378"/>
          <a:ext cx="3648075" cy="2390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6682436"/>
              </p:ext>
            </p:extLst>
          </p:nvPr>
        </p:nvGraphicFramePr>
        <p:xfrm>
          <a:off x="4571999" y="3465378"/>
          <a:ext cx="3648075" cy="2390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Rettangolo 10"/>
          <p:cNvSpPr/>
          <p:nvPr/>
        </p:nvSpPr>
        <p:spPr>
          <a:xfrm>
            <a:off x="706877" y="6001965"/>
            <a:ext cx="380260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i="1" dirty="0"/>
              <a:t>Source: Istat, Survey on Meteo-climatic and hydrological Data</a:t>
            </a:r>
            <a:endParaRPr lang="it-IT" sz="1000" dirty="0"/>
          </a:p>
        </p:txBody>
      </p:sp>
      <p:sp>
        <p:nvSpPr>
          <p:cNvPr id="13" name="Titolo 1"/>
          <p:cNvSpPr txBox="1">
            <a:spLocks/>
          </p:cNvSpPr>
          <p:nvPr/>
        </p:nvSpPr>
        <p:spPr bwMode="auto">
          <a:xfrm>
            <a:off x="679119" y="74283"/>
            <a:ext cx="8050213" cy="350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2" indent="-828675">
              <a:lnSpc>
                <a:spcPct val="80000"/>
              </a:lnSpc>
              <a:tabLst>
                <a:tab pos="85725" algn="l"/>
                <a:tab pos="989013" algn="l"/>
              </a:tabLst>
            </a:pPr>
            <a:r>
              <a:rPr lang="it-IT" sz="1600" b="1" dirty="0" smtClean="0">
                <a:solidFill>
                  <a:schemeClr val="bg1"/>
                </a:solidFill>
              </a:rPr>
              <a:t>An </a:t>
            </a:r>
            <a:r>
              <a:rPr lang="it-IT" sz="1600" b="1" dirty="0" err="1" smtClean="0">
                <a:solidFill>
                  <a:schemeClr val="bg1"/>
                </a:solidFill>
              </a:rPr>
              <a:t>integrated</a:t>
            </a:r>
            <a:r>
              <a:rPr lang="it-IT" sz="1600" b="1" dirty="0" smtClean="0">
                <a:solidFill>
                  <a:schemeClr val="bg1"/>
                </a:solidFill>
              </a:rPr>
              <a:t> </a:t>
            </a:r>
            <a:r>
              <a:rPr lang="it-IT" sz="1600" b="1" dirty="0" err="1" smtClean="0">
                <a:solidFill>
                  <a:schemeClr val="bg1"/>
                </a:solidFill>
              </a:rPr>
              <a:t>analysis</a:t>
            </a:r>
            <a:r>
              <a:rPr lang="it-IT" sz="1600" b="1" dirty="0" smtClean="0">
                <a:solidFill>
                  <a:schemeClr val="bg1"/>
                </a:solidFill>
              </a:rPr>
              <a:t> of Istat </a:t>
            </a:r>
            <a:r>
              <a:rPr lang="it-IT" sz="1600" b="1" dirty="0" err="1" smtClean="0">
                <a:solidFill>
                  <a:schemeClr val="bg1"/>
                </a:solidFill>
              </a:rPr>
              <a:t>climatic</a:t>
            </a:r>
            <a:r>
              <a:rPr lang="it-IT" sz="1600" b="1" dirty="0" smtClean="0">
                <a:solidFill>
                  <a:schemeClr val="bg1"/>
                </a:solidFill>
              </a:rPr>
              <a:t> data and </a:t>
            </a:r>
            <a:r>
              <a:rPr lang="it-IT" sz="1600" b="1" dirty="0" err="1" smtClean="0">
                <a:solidFill>
                  <a:schemeClr val="bg1"/>
                </a:solidFill>
              </a:rPr>
              <a:t>urban</a:t>
            </a:r>
            <a:r>
              <a:rPr lang="it-IT" sz="1600" b="1" dirty="0" smtClean="0">
                <a:solidFill>
                  <a:schemeClr val="bg1"/>
                </a:solidFill>
              </a:rPr>
              <a:t> </a:t>
            </a:r>
            <a:r>
              <a:rPr lang="it-IT" sz="1600" b="1" dirty="0" err="1" smtClean="0">
                <a:solidFill>
                  <a:schemeClr val="bg1"/>
                </a:solidFill>
              </a:rPr>
              <a:t>environmental</a:t>
            </a:r>
            <a:r>
              <a:rPr lang="it-IT" sz="1600" b="1" dirty="0" smtClean="0">
                <a:solidFill>
                  <a:schemeClr val="bg1"/>
                </a:solidFill>
              </a:rPr>
              <a:t> data </a:t>
            </a:r>
            <a:endParaRPr lang="en-US" altLang="it-IT" sz="1600" b="1" dirty="0">
              <a:solidFill>
                <a:schemeClr val="bg1"/>
              </a:solidFill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821340" y="6356350"/>
            <a:ext cx="52556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dirty="0"/>
              <a:t>D. </a:t>
            </a:r>
            <a:r>
              <a:rPr lang="it-IT" sz="1000" dirty="0" err="1"/>
              <a:t>Vignani</a:t>
            </a:r>
            <a:r>
              <a:rPr lang="it-IT" sz="1000" dirty="0"/>
              <a:t>, F. </a:t>
            </a:r>
            <a:r>
              <a:rPr lang="it-IT" sz="1000" dirty="0" err="1"/>
              <a:t>Budano</a:t>
            </a:r>
            <a:r>
              <a:rPr lang="it-IT" sz="1000" dirty="0"/>
              <a:t>, C. Busetti</a:t>
            </a:r>
          </a:p>
          <a:p>
            <a:r>
              <a:rPr lang="it-IT" sz="1000" dirty="0" err="1"/>
              <a:t>AISRe</a:t>
            </a:r>
            <a:r>
              <a:rPr lang="it-IT" sz="1000" dirty="0"/>
              <a:t>  XXXIX Conferenza scientifica annuale Bolzano , 17-19 Settembre 2018</a:t>
            </a:r>
          </a:p>
        </p:txBody>
      </p:sp>
    </p:spTree>
    <p:extLst>
      <p:ext uri="{BB962C8B-B14F-4D97-AF65-F5344CB8AC3E}">
        <p14:creationId xmlns:p14="http://schemas.microsoft.com/office/powerpoint/2010/main" val="337375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2264"/>
            <a:ext cx="8229600" cy="630034"/>
          </a:xfrm>
        </p:spPr>
        <p:txBody>
          <a:bodyPr/>
          <a:lstStyle/>
          <a:p>
            <a:pPr algn="l"/>
            <a:r>
              <a:rPr lang="it-IT" sz="1800" b="1" dirty="0" err="1" smtClean="0">
                <a:solidFill>
                  <a:schemeClr val="bg1"/>
                </a:solidFill>
              </a:rPr>
              <a:t>Conclusions</a:t>
            </a:r>
            <a:r>
              <a:rPr lang="it-IT" sz="1800" b="1" dirty="0" smtClean="0">
                <a:solidFill>
                  <a:schemeClr val="bg1"/>
                </a:solidFill>
              </a:rPr>
              <a:t> and </a:t>
            </a:r>
            <a:r>
              <a:rPr lang="it-IT" sz="1800" b="1" dirty="0" err="1" smtClean="0">
                <a:solidFill>
                  <a:schemeClr val="bg1"/>
                </a:solidFill>
              </a:rPr>
              <a:t>further</a:t>
            </a:r>
            <a:r>
              <a:rPr lang="it-IT" sz="1800" b="1" dirty="0" smtClean="0">
                <a:solidFill>
                  <a:schemeClr val="bg1"/>
                </a:solidFill>
              </a:rPr>
              <a:t> work </a:t>
            </a:r>
            <a:r>
              <a:rPr lang="it-IT" sz="1800" b="1" dirty="0" err="1" smtClean="0">
                <a:solidFill>
                  <a:schemeClr val="bg1"/>
                </a:solidFill>
              </a:rPr>
              <a:t>developments</a:t>
            </a:r>
            <a:r>
              <a:rPr lang="it-IT" sz="1800" b="1" dirty="0" smtClean="0">
                <a:solidFill>
                  <a:schemeClr val="bg1"/>
                </a:solidFill>
              </a:rPr>
              <a:t> </a:t>
            </a:r>
            <a:endParaRPr lang="it-IT" sz="1800" b="1" dirty="0">
              <a:solidFill>
                <a:schemeClr val="bg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199" y="510363"/>
            <a:ext cx="8345055" cy="5662896"/>
          </a:xfrm>
        </p:spPr>
        <p:txBody>
          <a:bodyPr/>
          <a:lstStyle/>
          <a:p>
            <a:pPr marL="285750" indent="-285750" algn="just">
              <a:spcBef>
                <a:spcPts val="1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500" dirty="0" smtClean="0">
                <a:solidFill>
                  <a:srgbClr val="CC3300"/>
                </a:solidFill>
              </a:rPr>
              <a:t>variability and </a:t>
            </a:r>
            <a:r>
              <a:rPr lang="en-GB" sz="1500" dirty="0" smtClean="0">
                <a:solidFill>
                  <a:srgbClr val="CC3300"/>
                </a:solidFill>
              </a:rPr>
              <a:t>extreme </a:t>
            </a:r>
            <a:r>
              <a:rPr lang="en-GB" sz="1500" dirty="0">
                <a:solidFill>
                  <a:srgbClr val="CC3300"/>
                </a:solidFill>
              </a:rPr>
              <a:t>weather and climate events </a:t>
            </a:r>
            <a:r>
              <a:rPr lang="en-GB" sz="1500" dirty="0"/>
              <a:t>seem have increasingly affected </a:t>
            </a:r>
            <a:r>
              <a:rPr lang="en-US" sz="1500" dirty="0"/>
              <a:t>Italian cities in the last fifteen years, with damages to human health, infrastructures, services </a:t>
            </a:r>
            <a:r>
              <a:rPr lang="en-US" sz="1500" dirty="0" smtClean="0"/>
              <a:t>delivery, cultural heritage</a:t>
            </a:r>
            <a:endParaRPr lang="en-US" sz="1500" dirty="0"/>
          </a:p>
          <a:p>
            <a:pPr marL="285750" indent="-285750" algn="just">
              <a:spcBef>
                <a:spcPts val="1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500" dirty="0" smtClean="0"/>
              <a:t>statistics and indicators, provided for Italian </a:t>
            </a:r>
            <a:r>
              <a:rPr lang="en-US" sz="1500" dirty="0"/>
              <a:t>Regional </a:t>
            </a:r>
            <a:r>
              <a:rPr lang="en-US" sz="1500" dirty="0" smtClean="0"/>
              <a:t>Municipalities, point out </a:t>
            </a:r>
            <a:r>
              <a:rPr lang="en-US" sz="1500" dirty="0" smtClean="0">
                <a:solidFill>
                  <a:srgbClr val="CC3300"/>
                </a:solidFill>
              </a:rPr>
              <a:t>relevant variations </a:t>
            </a:r>
            <a:r>
              <a:rPr lang="en-US" sz="1500" dirty="0">
                <a:solidFill>
                  <a:srgbClr val="CC3300"/>
                </a:solidFill>
              </a:rPr>
              <a:t>in minimum and maximum temperatures trend and precipitation </a:t>
            </a:r>
            <a:r>
              <a:rPr lang="en-US" sz="1500" dirty="0" smtClean="0">
                <a:solidFill>
                  <a:srgbClr val="CC3300"/>
                </a:solidFill>
              </a:rPr>
              <a:t>patterns</a:t>
            </a:r>
          </a:p>
          <a:p>
            <a:pPr marL="285750" indent="-285750" algn="just">
              <a:spcBef>
                <a:spcPts val="1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500" dirty="0" smtClean="0"/>
              <a:t>the </a:t>
            </a:r>
            <a:r>
              <a:rPr lang="en-US" sz="1500" dirty="0">
                <a:solidFill>
                  <a:srgbClr val="CC3300"/>
                </a:solidFill>
              </a:rPr>
              <a:t>role of </a:t>
            </a:r>
            <a:r>
              <a:rPr lang="en-US" sz="1500" dirty="0" smtClean="0">
                <a:solidFill>
                  <a:srgbClr val="CC3300"/>
                </a:solidFill>
              </a:rPr>
              <a:t>many local </a:t>
            </a:r>
            <a:r>
              <a:rPr lang="en-US" sz="1500" dirty="0">
                <a:solidFill>
                  <a:srgbClr val="CC3300"/>
                </a:solidFill>
              </a:rPr>
              <a:t>public institutions</a:t>
            </a:r>
            <a:r>
              <a:rPr lang="en-US" sz="1500" dirty="0"/>
              <a:t>, </a:t>
            </a:r>
            <a:r>
              <a:rPr lang="en-US" sz="1500" dirty="0" smtClean="0"/>
              <a:t>become </a:t>
            </a:r>
            <a:r>
              <a:rPr lang="en-US" sz="1500" dirty="0"/>
              <a:t>increasingly aware of CC impacts on urban systems, is </a:t>
            </a:r>
            <a:r>
              <a:rPr lang="en-US" sz="1500" dirty="0" smtClean="0"/>
              <a:t>crucial to face CC impacts </a:t>
            </a:r>
            <a:endParaRPr lang="en-US" sz="1500" dirty="0"/>
          </a:p>
          <a:p>
            <a:pPr marL="285750" indent="-285750" algn="just">
              <a:spcBef>
                <a:spcPts val="1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500" dirty="0"/>
              <a:t>t</a:t>
            </a:r>
            <a:r>
              <a:rPr lang="en-US" sz="1500" dirty="0" smtClean="0"/>
              <a:t>he design of efficient CC adaptation and mitigation strategies need </a:t>
            </a:r>
            <a:r>
              <a:rPr lang="en-US" sz="1500" dirty="0" smtClean="0">
                <a:solidFill>
                  <a:srgbClr val="CC3300"/>
                </a:solidFill>
              </a:rPr>
              <a:t>inter-disciplinary </a:t>
            </a:r>
            <a:r>
              <a:rPr lang="en-US" sz="1500" dirty="0">
                <a:solidFill>
                  <a:srgbClr val="CC3300"/>
                </a:solidFill>
              </a:rPr>
              <a:t>approaches</a:t>
            </a:r>
            <a:r>
              <a:rPr lang="en-US" sz="1500" dirty="0"/>
              <a:t>, </a:t>
            </a:r>
            <a:r>
              <a:rPr lang="en-US" sz="1500" dirty="0" smtClean="0"/>
              <a:t>to based on involvement and cooperation </a:t>
            </a:r>
            <a:r>
              <a:rPr lang="en-US" sz="1500" dirty="0"/>
              <a:t>of </a:t>
            </a:r>
            <a:r>
              <a:rPr lang="en-US" sz="1500" dirty="0" smtClean="0"/>
              <a:t>different Institutions, agencies and research centers</a:t>
            </a:r>
          </a:p>
          <a:p>
            <a:pPr marL="285750" indent="-285750" algn="just">
              <a:spcBef>
                <a:spcPts val="1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500" dirty="0" smtClean="0">
                <a:solidFill>
                  <a:srgbClr val="C00000"/>
                </a:solidFill>
              </a:rPr>
              <a:t>statistics “</a:t>
            </a:r>
            <a:r>
              <a:rPr lang="en-US" sz="1500" i="1" dirty="0" smtClean="0">
                <a:solidFill>
                  <a:srgbClr val="C00000"/>
                </a:solidFill>
              </a:rPr>
              <a:t>more fitness for use” </a:t>
            </a:r>
            <a:r>
              <a:rPr lang="en-US" sz="1500" dirty="0" smtClean="0"/>
              <a:t>support</a:t>
            </a:r>
            <a:r>
              <a:rPr lang="en-US" sz="1500" i="1" dirty="0" smtClean="0"/>
              <a:t> </a:t>
            </a:r>
            <a:r>
              <a:rPr lang="en-US" sz="1500" dirty="0" smtClean="0">
                <a:solidFill>
                  <a:srgbClr val="CC3300"/>
                </a:solidFill>
              </a:rPr>
              <a:t>multidimensional analysis  </a:t>
            </a:r>
            <a:r>
              <a:rPr lang="en-US" sz="1500" dirty="0" smtClean="0"/>
              <a:t>to describe interactions among social, economic </a:t>
            </a:r>
            <a:r>
              <a:rPr lang="en-US" sz="1500" dirty="0"/>
              <a:t>and environmental </a:t>
            </a:r>
            <a:r>
              <a:rPr lang="en-US" sz="1500" dirty="0" smtClean="0"/>
              <a:t>phenomena</a:t>
            </a:r>
            <a:endParaRPr lang="en-US" sz="1500" dirty="0"/>
          </a:p>
          <a:p>
            <a:pPr marL="285750" indent="-285750" algn="just">
              <a:spcBef>
                <a:spcPts val="1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500" dirty="0" err="1" smtClean="0"/>
              <a:t>meteoclimatic</a:t>
            </a:r>
            <a:r>
              <a:rPr lang="en-US" sz="1500" dirty="0" smtClean="0"/>
              <a:t> statistics provided by </a:t>
            </a:r>
            <a:r>
              <a:rPr lang="en-US" sz="1500" dirty="0" err="1"/>
              <a:t>I</a:t>
            </a:r>
            <a:r>
              <a:rPr lang="en-US" sz="1500" dirty="0" err="1" smtClean="0"/>
              <a:t>stat</a:t>
            </a:r>
            <a:r>
              <a:rPr lang="en-US" sz="1500" dirty="0" smtClean="0"/>
              <a:t> strengthen information available at </a:t>
            </a:r>
            <a:r>
              <a:rPr lang="en-US" sz="1500" dirty="0">
                <a:solidFill>
                  <a:srgbClr val="CC3300"/>
                </a:solidFill>
              </a:rPr>
              <a:t>local </a:t>
            </a:r>
            <a:r>
              <a:rPr lang="en-US" sz="1500" dirty="0" smtClean="0">
                <a:solidFill>
                  <a:srgbClr val="CC3300"/>
                </a:solidFill>
              </a:rPr>
              <a:t>and temporal scale</a:t>
            </a:r>
            <a:r>
              <a:rPr lang="en-US" sz="1500" dirty="0" smtClean="0"/>
              <a:t> </a:t>
            </a:r>
            <a:r>
              <a:rPr lang="en-US" sz="1500" dirty="0"/>
              <a:t>to support capacity building in the area of adaptation policy and </a:t>
            </a:r>
            <a:r>
              <a:rPr lang="en-US" sz="1500" dirty="0" smtClean="0"/>
              <a:t>CC action responses</a:t>
            </a:r>
          </a:p>
          <a:p>
            <a:pPr marL="285750" indent="-285750" algn="just">
              <a:spcBef>
                <a:spcPts val="1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500" dirty="0" smtClean="0">
                <a:solidFill>
                  <a:srgbClr val="CC3300"/>
                </a:solidFill>
              </a:rPr>
              <a:t>further </a:t>
            </a:r>
            <a:r>
              <a:rPr lang="en-US" sz="1500" dirty="0">
                <a:solidFill>
                  <a:srgbClr val="CC3300"/>
                </a:solidFill>
              </a:rPr>
              <a:t>developments of </a:t>
            </a:r>
            <a:r>
              <a:rPr lang="en-US" sz="1500" dirty="0" err="1" smtClean="0">
                <a:solidFill>
                  <a:srgbClr val="CC3300"/>
                </a:solidFill>
              </a:rPr>
              <a:t>Istat</a:t>
            </a:r>
            <a:r>
              <a:rPr lang="en-US" sz="1500" dirty="0" smtClean="0">
                <a:solidFill>
                  <a:srgbClr val="CC3300"/>
                </a:solidFill>
              </a:rPr>
              <a:t> work:</a:t>
            </a:r>
          </a:p>
          <a:p>
            <a:pPr marL="685800" lvl="1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500" dirty="0" smtClean="0"/>
              <a:t>statistics and indicators </a:t>
            </a:r>
            <a:r>
              <a:rPr lang="en-US" sz="1500" dirty="0"/>
              <a:t>calculated for </a:t>
            </a:r>
            <a:r>
              <a:rPr lang="en-US" sz="1500" dirty="0" smtClean="0"/>
              <a:t>Italian provincial municipalities</a:t>
            </a:r>
          </a:p>
          <a:p>
            <a:pPr marL="685800" lvl="1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500" dirty="0" smtClean="0"/>
              <a:t>integration of statistics of different domains to provide new analyses</a:t>
            </a:r>
          </a:p>
          <a:p>
            <a:pPr marL="685800" lvl="1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500" dirty="0" smtClean="0"/>
              <a:t>regular update of database through annual survey editions</a:t>
            </a:r>
          </a:p>
          <a:p>
            <a:pPr marL="685800" lvl="1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500" dirty="0" smtClean="0"/>
              <a:t>strengthening cooperation </a:t>
            </a:r>
            <a:r>
              <a:rPr lang="en-US" sz="1500" dirty="0"/>
              <a:t>of </a:t>
            </a:r>
            <a:r>
              <a:rPr lang="en-US" sz="1500" dirty="0" err="1" smtClean="0"/>
              <a:t>Istat</a:t>
            </a:r>
            <a:r>
              <a:rPr lang="en-US" sz="1500" dirty="0" smtClean="0"/>
              <a:t> with other </a:t>
            </a:r>
            <a:r>
              <a:rPr lang="en-US" sz="1500" dirty="0" err="1" smtClean="0"/>
              <a:t>meteoclimatic</a:t>
            </a:r>
            <a:r>
              <a:rPr lang="en-US" sz="1500" dirty="0" smtClean="0"/>
              <a:t> data producers </a:t>
            </a:r>
            <a:endParaRPr lang="en-US" sz="1500" dirty="0"/>
          </a:p>
          <a:p>
            <a:pPr marL="685800" lvl="1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endParaRPr lang="en-US" sz="1600" dirty="0" smtClean="0"/>
          </a:p>
          <a:p>
            <a:pPr marL="685800" lvl="1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it-IT" sz="32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751B5-631A-9242-B635-C18491BE6C62}" type="slidenum">
              <a:rPr lang="it-IT" smtClean="0"/>
              <a:pPr/>
              <a:t>24</a:t>
            </a:fld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821340" y="6356350"/>
            <a:ext cx="52556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dirty="0"/>
              <a:t>D. </a:t>
            </a:r>
            <a:r>
              <a:rPr lang="it-IT" sz="1000" dirty="0" err="1"/>
              <a:t>Vignani</a:t>
            </a:r>
            <a:r>
              <a:rPr lang="it-IT" sz="1000" dirty="0"/>
              <a:t>, F. </a:t>
            </a:r>
            <a:r>
              <a:rPr lang="it-IT" sz="1000" dirty="0" err="1"/>
              <a:t>Budano</a:t>
            </a:r>
            <a:r>
              <a:rPr lang="it-IT" sz="1000" dirty="0"/>
              <a:t>, C. Busetti</a:t>
            </a:r>
          </a:p>
          <a:p>
            <a:r>
              <a:rPr lang="it-IT" sz="1000" dirty="0" err="1"/>
              <a:t>AISRe</a:t>
            </a:r>
            <a:r>
              <a:rPr lang="it-IT" sz="1000" dirty="0"/>
              <a:t>  XXXIX Conferenza scientifica annuale Bolzano , 17-19 Settembre 2018</a:t>
            </a:r>
          </a:p>
        </p:txBody>
      </p:sp>
    </p:spTree>
    <p:extLst>
      <p:ext uri="{BB962C8B-B14F-4D97-AF65-F5344CB8AC3E}">
        <p14:creationId xmlns:p14="http://schemas.microsoft.com/office/powerpoint/2010/main" val="253659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577516"/>
            <a:ext cx="8229600" cy="5047107"/>
          </a:xfrm>
        </p:spPr>
        <p:txBody>
          <a:bodyPr/>
          <a:lstStyle/>
          <a:p>
            <a:pPr marL="0" lvl="0" indent="0" algn="ctr">
              <a:buNone/>
            </a:pPr>
            <a:endParaRPr lang="it-IT" sz="2000" dirty="0" smtClean="0"/>
          </a:p>
          <a:p>
            <a:pPr marL="0" lvl="0" indent="0">
              <a:buNone/>
            </a:pPr>
            <a:r>
              <a:rPr lang="it-IT" sz="1800" b="1" dirty="0" smtClean="0">
                <a:solidFill>
                  <a:srgbClr val="FF0000"/>
                </a:solidFill>
              </a:rPr>
              <a:t>Istat</a:t>
            </a:r>
            <a:r>
              <a:rPr lang="it-IT" sz="1800" b="1" dirty="0">
                <a:solidFill>
                  <a:srgbClr val="FF0000"/>
                </a:solidFill>
              </a:rPr>
              <a:t>, </a:t>
            </a:r>
            <a:r>
              <a:rPr lang="it-IT" sz="1800" b="1" dirty="0" err="1">
                <a:solidFill>
                  <a:srgbClr val="FF0000"/>
                </a:solidFill>
              </a:rPr>
              <a:t>Italian</a:t>
            </a:r>
            <a:r>
              <a:rPr lang="it-IT" sz="1800" b="1" dirty="0">
                <a:solidFill>
                  <a:srgbClr val="FF0000"/>
                </a:solidFill>
              </a:rPr>
              <a:t> National </a:t>
            </a:r>
            <a:r>
              <a:rPr lang="it-IT" sz="1800" b="1" dirty="0" err="1">
                <a:solidFill>
                  <a:srgbClr val="FF0000"/>
                </a:solidFill>
              </a:rPr>
              <a:t>Institute</a:t>
            </a:r>
            <a:r>
              <a:rPr lang="it-IT" sz="1800" b="1" dirty="0">
                <a:solidFill>
                  <a:srgbClr val="FF0000"/>
                </a:solidFill>
              </a:rPr>
              <a:t> of </a:t>
            </a:r>
            <a:r>
              <a:rPr lang="it-IT" sz="1800" b="1" dirty="0" err="1">
                <a:solidFill>
                  <a:srgbClr val="FF0000"/>
                </a:solidFill>
              </a:rPr>
              <a:t>Statistics</a:t>
            </a:r>
            <a:endParaRPr lang="it-IT" sz="1800" b="1" dirty="0">
              <a:solidFill>
                <a:srgbClr val="FF0000"/>
              </a:solidFill>
            </a:endParaRPr>
          </a:p>
          <a:p>
            <a:pPr marL="0" lvl="0" indent="0">
              <a:buNone/>
            </a:pPr>
            <a:r>
              <a:rPr lang="it-IT" sz="1800" b="1" dirty="0" err="1"/>
              <a:t>Environmental</a:t>
            </a:r>
            <a:r>
              <a:rPr lang="it-IT" sz="1800" b="1" dirty="0"/>
              <a:t> and </a:t>
            </a:r>
            <a:r>
              <a:rPr lang="it-IT" sz="1800" b="1" dirty="0" err="1"/>
              <a:t>Territorial</a:t>
            </a:r>
            <a:r>
              <a:rPr lang="it-IT" sz="1800" b="1" dirty="0"/>
              <a:t> </a:t>
            </a:r>
            <a:r>
              <a:rPr lang="it-IT" sz="1800" b="1" dirty="0" err="1"/>
              <a:t>Statistics</a:t>
            </a:r>
            <a:r>
              <a:rPr lang="it-IT" sz="1800" b="1" dirty="0"/>
              <a:t> </a:t>
            </a:r>
            <a:r>
              <a:rPr lang="en-US" sz="1800" b="1" dirty="0" smtClean="0"/>
              <a:t>Department</a:t>
            </a:r>
            <a:endParaRPr lang="it-IT" sz="1800" b="1" dirty="0" smtClean="0"/>
          </a:p>
          <a:p>
            <a:pPr marL="0" lvl="0" indent="0">
              <a:buNone/>
            </a:pPr>
            <a:r>
              <a:rPr lang="it-IT" sz="1800" dirty="0" smtClean="0"/>
              <a:t>Via Cesare Balbo, 16 Rome</a:t>
            </a:r>
          </a:p>
          <a:p>
            <a:pPr marL="0" lvl="0" indent="0">
              <a:buNone/>
            </a:pPr>
            <a:endParaRPr lang="it-IT" sz="2000" dirty="0"/>
          </a:p>
          <a:p>
            <a:pPr marL="0" lvl="0" indent="0">
              <a:buNone/>
            </a:pPr>
            <a:r>
              <a:rPr lang="it-IT" sz="1800" dirty="0" smtClean="0"/>
              <a:t>Information </a:t>
            </a:r>
            <a:r>
              <a:rPr lang="it-IT" sz="1800" dirty="0" err="1" smtClean="0"/>
              <a:t>contact</a:t>
            </a:r>
            <a:r>
              <a:rPr lang="it-IT" sz="1800" dirty="0" smtClean="0"/>
              <a:t>:</a:t>
            </a:r>
          </a:p>
          <a:p>
            <a:pPr marL="0" lvl="0" indent="0">
              <a:buNone/>
            </a:pPr>
            <a:endParaRPr lang="it-IT" sz="1800" dirty="0" smtClean="0"/>
          </a:p>
          <a:p>
            <a:pPr marL="0" lvl="0" indent="0">
              <a:buNone/>
            </a:pPr>
            <a:r>
              <a:rPr lang="it-IT" sz="1800" dirty="0" smtClean="0"/>
              <a:t>Donatella </a:t>
            </a:r>
            <a:r>
              <a:rPr lang="it-IT" sz="1800" dirty="0" err="1" smtClean="0"/>
              <a:t>Vignani</a:t>
            </a:r>
            <a:r>
              <a:rPr lang="it-IT" sz="1800" dirty="0" smtClean="0"/>
              <a:t> </a:t>
            </a:r>
            <a:r>
              <a:rPr lang="it-IT" sz="1800" dirty="0" smtClean="0">
                <a:hlinkClick r:id="rId2"/>
              </a:rPr>
              <a:t>vignani@istat.it</a:t>
            </a:r>
            <a:endParaRPr lang="it-IT" sz="1800" dirty="0" smtClean="0"/>
          </a:p>
          <a:p>
            <a:pPr marL="0" lvl="0" indent="0">
              <a:buNone/>
            </a:pPr>
            <a:r>
              <a:rPr lang="it-IT" sz="1800" i="1" dirty="0" smtClean="0"/>
              <a:t>Responsabile della Rilevazione Dati meteoclimatici ed idrologici</a:t>
            </a:r>
          </a:p>
          <a:p>
            <a:pPr marL="0" lvl="0" indent="0">
              <a:buNone/>
            </a:pPr>
            <a:endParaRPr lang="it-IT" sz="1800" dirty="0" smtClean="0"/>
          </a:p>
          <a:p>
            <a:pPr marL="0" lvl="0" indent="0">
              <a:buNone/>
            </a:pPr>
            <a:r>
              <a:rPr lang="it-IT" sz="1800" dirty="0" smtClean="0"/>
              <a:t>Francesca </a:t>
            </a:r>
            <a:r>
              <a:rPr lang="it-IT" sz="1800" dirty="0" err="1" smtClean="0"/>
              <a:t>Budano</a:t>
            </a:r>
            <a:r>
              <a:rPr lang="it-IT" sz="1800" dirty="0" smtClean="0"/>
              <a:t> </a:t>
            </a:r>
            <a:r>
              <a:rPr lang="it-IT" sz="1800" dirty="0" smtClean="0">
                <a:hlinkClick r:id="rId3"/>
              </a:rPr>
              <a:t>frbudano@istat.it</a:t>
            </a:r>
            <a:endParaRPr lang="it-IT" sz="1800" dirty="0" smtClean="0"/>
          </a:p>
          <a:p>
            <a:pPr marL="0" lvl="0" indent="0">
              <a:buNone/>
            </a:pPr>
            <a:r>
              <a:rPr lang="it-IT" sz="1800" dirty="0" smtClean="0"/>
              <a:t>Claudia </a:t>
            </a:r>
            <a:r>
              <a:rPr lang="it-IT" sz="1800" dirty="0" err="1" smtClean="0"/>
              <a:t>Busetti</a:t>
            </a:r>
            <a:r>
              <a:rPr lang="it-IT" sz="1800" dirty="0" smtClean="0"/>
              <a:t> </a:t>
            </a:r>
            <a:r>
              <a:rPr lang="it-IT" sz="1800" dirty="0" smtClean="0">
                <a:hlinkClick r:id="rId4"/>
              </a:rPr>
              <a:t>busetti@istat.it</a:t>
            </a:r>
            <a:endParaRPr lang="it-IT" sz="1800" dirty="0" smtClean="0"/>
          </a:p>
          <a:p>
            <a:pPr marL="0" lvl="0" indent="0">
              <a:buNone/>
            </a:pPr>
            <a:r>
              <a:rPr lang="it-IT" sz="1800" dirty="0" smtClean="0"/>
              <a:t>_________________________</a:t>
            </a:r>
            <a:endParaRPr lang="it-IT" sz="1800" dirty="0"/>
          </a:p>
          <a:p>
            <a:pPr marL="0" lvl="0" indent="0">
              <a:buNone/>
            </a:pPr>
            <a:r>
              <a:rPr lang="it-IT" sz="1600" dirty="0" smtClean="0"/>
              <a:t>Il team di produzione della rilevazione: 	M. Di Gennaro, F. </a:t>
            </a:r>
            <a:r>
              <a:rPr lang="it-IT" sz="1600" dirty="0" err="1" smtClean="0"/>
              <a:t>Budano</a:t>
            </a:r>
            <a:r>
              <a:rPr lang="it-IT" sz="1600" dirty="0" smtClean="0"/>
              <a:t>. C. </a:t>
            </a:r>
            <a:r>
              <a:rPr lang="it-IT" sz="1600" dirty="0" err="1" smtClean="0"/>
              <a:t>Busetti</a:t>
            </a:r>
            <a:r>
              <a:rPr lang="it-IT" sz="1600" dirty="0" smtClean="0"/>
              <a:t>, </a:t>
            </a:r>
          </a:p>
          <a:p>
            <a:pPr marL="0" lvl="0" indent="0">
              <a:buNone/>
            </a:pPr>
            <a:r>
              <a:rPr lang="it-IT" sz="1600" dirty="0"/>
              <a:t>	</a:t>
            </a:r>
            <a:r>
              <a:rPr lang="it-IT" sz="1600" dirty="0" smtClean="0"/>
              <a:t>							</a:t>
            </a:r>
            <a:r>
              <a:rPr lang="it-IT" sz="1600" dirty="0" smtClean="0"/>
              <a:t>M.G. </a:t>
            </a:r>
            <a:r>
              <a:rPr lang="it-IT" sz="1600" dirty="0" err="1" smtClean="0"/>
              <a:t>Filogna</a:t>
            </a:r>
            <a:r>
              <a:rPr lang="it-IT" sz="1600" dirty="0" smtClean="0"/>
              <a:t>, T. Baldoni </a:t>
            </a:r>
            <a:endParaRPr lang="it-IT" sz="1600" dirty="0" smtClean="0"/>
          </a:p>
          <a:p>
            <a:pPr marL="0" lvl="0" indent="0">
              <a:buNone/>
            </a:pPr>
            <a:endParaRPr lang="en-US" sz="20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751B5-631A-9242-B635-C18491BE6C62}" type="slidenum">
              <a:rPr lang="it-IT" smtClean="0"/>
              <a:pPr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8704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751B5-631A-9242-B635-C18491BE6C62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914400" y="2264"/>
            <a:ext cx="8229600" cy="63003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sz="1800" b="1" dirty="0" err="1">
                <a:solidFill>
                  <a:schemeClr val="bg1"/>
                </a:solidFill>
              </a:rPr>
              <a:t>C</a:t>
            </a:r>
            <a:r>
              <a:rPr lang="it-IT" sz="1800" b="1" dirty="0" err="1" smtClean="0">
                <a:solidFill>
                  <a:schemeClr val="bg1"/>
                </a:solidFill>
              </a:rPr>
              <a:t>limate</a:t>
            </a:r>
            <a:r>
              <a:rPr lang="it-IT" sz="1800" b="1" dirty="0" smtClean="0">
                <a:solidFill>
                  <a:schemeClr val="bg1"/>
                </a:solidFill>
              </a:rPr>
              <a:t> </a:t>
            </a:r>
            <a:r>
              <a:rPr lang="it-IT" sz="1800" b="1" dirty="0" err="1" smtClean="0">
                <a:solidFill>
                  <a:schemeClr val="bg1"/>
                </a:solidFill>
              </a:rPr>
              <a:t>Changes</a:t>
            </a:r>
            <a:r>
              <a:rPr lang="it-IT" sz="1800" b="1" dirty="0" smtClean="0">
                <a:solidFill>
                  <a:schemeClr val="bg1"/>
                </a:solidFill>
              </a:rPr>
              <a:t> (CC) and International </a:t>
            </a:r>
            <a:r>
              <a:rPr lang="it-IT" sz="1800" b="1" dirty="0" err="1" smtClean="0">
                <a:solidFill>
                  <a:schemeClr val="bg1"/>
                </a:solidFill>
              </a:rPr>
              <a:t>Organizations</a:t>
            </a:r>
            <a:r>
              <a:rPr lang="it-IT" sz="1800" b="1" dirty="0" smtClean="0">
                <a:solidFill>
                  <a:schemeClr val="bg1"/>
                </a:solidFill>
              </a:rPr>
              <a:t> </a:t>
            </a:r>
            <a:endParaRPr lang="it-IT" sz="1800" b="1" dirty="0">
              <a:solidFill>
                <a:schemeClr val="bg1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821340" y="6356350"/>
            <a:ext cx="52556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dirty="0"/>
              <a:t>D. </a:t>
            </a:r>
            <a:r>
              <a:rPr lang="it-IT" sz="1000" dirty="0" err="1"/>
              <a:t>Vignani</a:t>
            </a:r>
            <a:r>
              <a:rPr lang="it-IT" sz="1000" dirty="0"/>
              <a:t>, F. </a:t>
            </a:r>
            <a:r>
              <a:rPr lang="it-IT" sz="1000" dirty="0" err="1"/>
              <a:t>Budano</a:t>
            </a:r>
            <a:r>
              <a:rPr lang="it-IT" sz="1000" dirty="0"/>
              <a:t>, C. Busetti</a:t>
            </a:r>
          </a:p>
          <a:p>
            <a:r>
              <a:rPr lang="it-IT" sz="1000" dirty="0" err="1"/>
              <a:t>AISRe</a:t>
            </a:r>
            <a:r>
              <a:rPr lang="it-IT" sz="1000" dirty="0"/>
              <a:t>  XXXIX Conferenza scientifica annuale Bolzano , 17-19 Settembre 2018</a:t>
            </a:r>
          </a:p>
        </p:txBody>
      </p:sp>
      <p:sp>
        <p:nvSpPr>
          <p:cNvPr id="10" name="Segnaposto contenuto 2"/>
          <p:cNvSpPr>
            <a:spLocks noGrp="1"/>
          </p:cNvSpPr>
          <p:nvPr>
            <p:ph idx="1"/>
          </p:nvPr>
        </p:nvSpPr>
        <p:spPr>
          <a:xfrm>
            <a:off x="821340" y="529389"/>
            <a:ext cx="7497712" cy="5575575"/>
          </a:xfrm>
        </p:spPr>
        <p:txBody>
          <a:bodyPr/>
          <a:lstStyle/>
          <a:p>
            <a:pPr marL="285750" indent="-285750" algn="just">
              <a:spcBef>
                <a:spcPts val="1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600" b="1" dirty="0" smtClean="0"/>
              <a:t>Climate Change </a:t>
            </a:r>
            <a:r>
              <a:rPr lang="en-US" sz="1600" dirty="0" smtClean="0"/>
              <a:t>is in place in may areas of the World </a:t>
            </a:r>
          </a:p>
          <a:p>
            <a:pPr marL="285750" indent="-285750" algn="just">
              <a:spcBef>
                <a:spcPts val="1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600" dirty="0" smtClean="0"/>
              <a:t>Climate </a:t>
            </a:r>
            <a:r>
              <a:rPr lang="en-US" sz="1600" dirty="0"/>
              <a:t>C</a:t>
            </a:r>
            <a:r>
              <a:rPr lang="en-US" sz="1600" dirty="0" smtClean="0"/>
              <a:t>hange (CC) mitigation and adaptation, </a:t>
            </a:r>
            <a:r>
              <a:rPr lang="en-US" sz="1600" dirty="0"/>
              <a:t>disaster risk </a:t>
            </a:r>
            <a:r>
              <a:rPr lang="en-US" sz="1600" dirty="0" smtClean="0"/>
              <a:t>reduction are priorities objectives for many International Institutions</a:t>
            </a:r>
          </a:p>
          <a:p>
            <a:pPr marL="285750" indent="-285750" algn="just">
              <a:spcBef>
                <a:spcPts val="1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600" dirty="0" smtClean="0"/>
              <a:t>the </a:t>
            </a:r>
            <a:r>
              <a:rPr lang="en-US" sz="1600" b="1" dirty="0"/>
              <a:t>United </a:t>
            </a:r>
            <a:r>
              <a:rPr lang="en-US" sz="1600" b="1" dirty="0" smtClean="0"/>
              <a:t>Nations encourage</a:t>
            </a:r>
            <a:r>
              <a:rPr lang="en-US" sz="1600" dirty="0" smtClean="0"/>
              <a:t>:</a:t>
            </a:r>
          </a:p>
          <a:p>
            <a:pPr marL="685800" lvl="1" algn="just">
              <a:spcBef>
                <a:spcPts val="1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600" dirty="0" smtClean="0"/>
              <a:t>analyses </a:t>
            </a:r>
            <a:r>
              <a:rPr lang="en-US" sz="1600" dirty="0"/>
              <a:t>a</a:t>
            </a:r>
            <a:r>
              <a:rPr lang="en-US" sz="1600" dirty="0" smtClean="0"/>
              <a:t>nd </a:t>
            </a:r>
            <a:r>
              <a:rPr lang="en-US" sz="1600" dirty="0"/>
              <a:t>research </a:t>
            </a:r>
            <a:r>
              <a:rPr lang="en-US" sz="1600" dirty="0" smtClean="0"/>
              <a:t>to integrate</a:t>
            </a:r>
            <a:r>
              <a:rPr lang="en-US" sz="1600" dirty="0"/>
              <a:t> adaptation into national policy</a:t>
            </a:r>
          </a:p>
          <a:p>
            <a:pPr marL="685800" lvl="1" algn="just">
              <a:spcBef>
                <a:spcPts val="1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600" dirty="0" smtClean="0"/>
              <a:t>all </a:t>
            </a:r>
            <a:r>
              <a:rPr lang="en-US" sz="1600" dirty="0"/>
              <a:t>countries to improve their knowledge of </a:t>
            </a:r>
            <a:r>
              <a:rPr lang="en-US" sz="1600" dirty="0" smtClean="0"/>
              <a:t>potential CC impacts and future risks, to adopt responses strategies  for adaptation and mitigation</a:t>
            </a:r>
          </a:p>
          <a:p>
            <a:pPr marL="685800" lvl="1" algn="just">
              <a:spcBef>
                <a:spcPts val="1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600" b="1" dirty="0" smtClean="0"/>
              <a:t>Intergovernmental </a:t>
            </a:r>
            <a:r>
              <a:rPr lang="en-US" sz="1600" b="1" dirty="0"/>
              <a:t>Panel on Climate Change (IPCC) </a:t>
            </a:r>
            <a:r>
              <a:rPr lang="en-US" sz="1600" dirty="0"/>
              <a:t>is the </a:t>
            </a:r>
            <a:r>
              <a:rPr lang="en-US" sz="1600" dirty="0" smtClean="0"/>
              <a:t>United Nations UN </a:t>
            </a:r>
            <a:r>
              <a:rPr lang="en-US" sz="1600" dirty="0"/>
              <a:t>body for assessing the science related to </a:t>
            </a:r>
            <a:r>
              <a:rPr lang="en-US" sz="1600" dirty="0" smtClean="0"/>
              <a:t>CC, set </a:t>
            </a:r>
            <a:r>
              <a:rPr lang="en-US" sz="1600" dirty="0"/>
              <a:t>up by the </a:t>
            </a:r>
            <a:r>
              <a:rPr lang="en-US" sz="1600" b="1" dirty="0"/>
              <a:t>World Meteorological </a:t>
            </a:r>
            <a:r>
              <a:rPr lang="en-US" sz="1600" b="1" dirty="0" smtClean="0"/>
              <a:t>Organization (WMO) </a:t>
            </a:r>
            <a:r>
              <a:rPr lang="en-US" sz="1600" dirty="0"/>
              <a:t>and </a:t>
            </a:r>
            <a:r>
              <a:rPr lang="en-US" sz="1600" b="1" dirty="0" smtClean="0"/>
              <a:t>UN </a:t>
            </a:r>
            <a:r>
              <a:rPr lang="en-US" sz="1600" b="1" dirty="0"/>
              <a:t>Environment </a:t>
            </a:r>
            <a:r>
              <a:rPr lang="en-US" sz="1600" b="1" dirty="0" err="1" smtClean="0"/>
              <a:t>Programme</a:t>
            </a:r>
            <a:r>
              <a:rPr lang="en-US" sz="1600" b="1" dirty="0" smtClean="0"/>
              <a:t> (UNEP) </a:t>
            </a:r>
          </a:p>
          <a:p>
            <a:pPr marL="630238" indent="-269875" algn="just">
              <a:spcBef>
                <a:spcPts val="1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600" dirty="0" smtClean="0"/>
              <a:t>provide </a:t>
            </a:r>
            <a:r>
              <a:rPr lang="en-US" sz="1600" dirty="0"/>
              <a:t>policymakers with </a:t>
            </a:r>
            <a:r>
              <a:rPr lang="en-US" sz="1600" dirty="0" smtClean="0"/>
              <a:t>assessments </a:t>
            </a:r>
            <a:r>
              <a:rPr lang="en-US" sz="1600" dirty="0"/>
              <a:t>of </a:t>
            </a:r>
            <a:r>
              <a:rPr lang="en-US" sz="1600" dirty="0" smtClean="0"/>
              <a:t>CC </a:t>
            </a:r>
            <a:r>
              <a:rPr lang="en-US" sz="1600" dirty="0"/>
              <a:t>scientific </a:t>
            </a:r>
            <a:r>
              <a:rPr lang="en-US" sz="1600" dirty="0" smtClean="0"/>
              <a:t>basis, development of climate models, predictions</a:t>
            </a:r>
            <a:r>
              <a:rPr lang="en-US" sz="1600" dirty="0"/>
              <a:t>, scenarios and </a:t>
            </a:r>
            <a:r>
              <a:rPr lang="en-US" sz="1600" dirty="0" smtClean="0"/>
              <a:t>projections on </a:t>
            </a:r>
            <a:r>
              <a:rPr lang="en-US" sz="1600" dirty="0"/>
              <a:t>global and regional </a:t>
            </a:r>
            <a:r>
              <a:rPr lang="en-US" sz="1600" dirty="0" smtClean="0"/>
              <a:t>scales</a:t>
            </a:r>
          </a:p>
          <a:p>
            <a:pPr marL="285750" indent="-285750" algn="just">
              <a:spcBef>
                <a:spcPts val="1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it-IT" sz="1600" dirty="0" smtClean="0">
              <a:solidFill>
                <a:srgbClr val="FF0000"/>
              </a:solidFill>
            </a:endParaRPr>
          </a:p>
          <a:p>
            <a:endParaRPr lang="it-IT" sz="2000" dirty="0"/>
          </a:p>
        </p:txBody>
      </p:sp>
      <p:sp>
        <p:nvSpPr>
          <p:cNvPr id="2" name="AutoShape 10" descr="Risultati immagini per united nation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9789" y="4971799"/>
            <a:ext cx="1915636" cy="957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4769" y="4798967"/>
            <a:ext cx="1006900" cy="100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 descr="Risultati immagini per unece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046"/>
          <a:stretch/>
        </p:blipFill>
        <p:spPr bwMode="auto">
          <a:xfrm>
            <a:off x="2106833" y="4867980"/>
            <a:ext cx="1225913" cy="1061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31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751B5-631A-9242-B635-C18491BE6C62}" type="slidenum">
              <a:rPr lang="it-IT" smtClean="0"/>
              <a:pPr/>
              <a:t>4</a:t>
            </a:fld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821340" y="0"/>
            <a:ext cx="750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 err="1">
                <a:solidFill>
                  <a:schemeClr val="bg1"/>
                </a:solidFill>
              </a:rPr>
              <a:t>Climate</a:t>
            </a:r>
            <a:r>
              <a:rPr lang="it-IT" b="1" dirty="0">
                <a:solidFill>
                  <a:schemeClr val="bg1"/>
                </a:solidFill>
              </a:rPr>
              <a:t> </a:t>
            </a:r>
            <a:r>
              <a:rPr lang="it-IT" b="1" dirty="0" err="1">
                <a:solidFill>
                  <a:schemeClr val="bg1"/>
                </a:solidFill>
              </a:rPr>
              <a:t>variability</a:t>
            </a:r>
            <a:r>
              <a:rPr lang="it-IT" b="1" dirty="0">
                <a:solidFill>
                  <a:schemeClr val="bg1"/>
                </a:solidFill>
              </a:rPr>
              <a:t> and </a:t>
            </a:r>
            <a:r>
              <a:rPr lang="it-IT" b="1" dirty="0" err="1">
                <a:solidFill>
                  <a:schemeClr val="bg1"/>
                </a:solidFill>
              </a:rPr>
              <a:t>changes</a:t>
            </a:r>
            <a:r>
              <a:rPr lang="it-IT" b="1" dirty="0">
                <a:solidFill>
                  <a:schemeClr val="bg1"/>
                </a:solidFill>
              </a:rPr>
              <a:t>: </a:t>
            </a:r>
            <a:r>
              <a:rPr lang="it-IT" b="1" dirty="0" smtClean="0">
                <a:solidFill>
                  <a:schemeClr val="bg1"/>
                </a:solidFill>
              </a:rPr>
              <a:t>Adaptation </a:t>
            </a:r>
            <a:r>
              <a:rPr lang="it-IT" b="1" dirty="0" err="1" smtClean="0">
                <a:solidFill>
                  <a:schemeClr val="bg1"/>
                </a:solidFill>
              </a:rPr>
              <a:t>Plans</a:t>
            </a:r>
            <a:r>
              <a:rPr lang="it-IT" b="1" dirty="0" smtClean="0">
                <a:solidFill>
                  <a:schemeClr val="bg1"/>
                </a:solidFill>
              </a:rPr>
              <a:t> in EU 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821340" y="6356350"/>
            <a:ext cx="52556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dirty="0"/>
              <a:t>D. </a:t>
            </a:r>
            <a:r>
              <a:rPr lang="it-IT" sz="1000" dirty="0" err="1"/>
              <a:t>Vignani</a:t>
            </a:r>
            <a:r>
              <a:rPr lang="it-IT" sz="1000" dirty="0"/>
              <a:t>, F. </a:t>
            </a:r>
            <a:r>
              <a:rPr lang="it-IT" sz="1000" dirty="0" err="1"/>
              <a:t>Budano</a:t>
            </a:r>
            <a:r>
              <a:rPr lang="it-IT" sz="1000" dirty="0"/>
              <a:t>, C. Busetti</a:t>
            </a:r>
          </a:p>
          <a:p>
            <a:r>
              <a:rPr lang="it-IT" sz="1000" dirty="0" err="1"/>
              <a:t>AISRe</a:t>
            </a:r>
            <a:r>
              <a:rPr lang="it-IT" sz="1000" dirty="0"/>
              <a:t>  XXXIX Conferenza scientifica annuale Bolzano , 17-19 Settembre 2018</a:t>
            </a:r>
          </a:p>
        </p:txBody>
      </p:sp>
      <p:sp>
        <p:nvSpPr>
          <p:cNvPr id="7" name="Segnaposto contenuto 2"/>
          <p:cNvSpPr txBox="1">
            <a:spLocks/>
          </p:cNvSpPr>
          <p:nvPr/>
        </p:nvSpPr>
        <p:spPr>
          <a:xfrm>
            <a:off x="821340" y="377925"/>
            <a:ext cx="7497712" cy="572703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600" dirty="0" smtClean="0"/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600" dirty="0" smtClean="0"/>
              <a:t>European </a:t>
            </a:r>
            <a:r>
              <a:rPr lang="en-US" sz="1600" dirty="0"/>
              <a:t>Commission adopted </a:t>
            </a:r>
            <a:r>
              <a:rPr lang="en-US" sz="1600" dirty="0" smtClean="0"/>
              <a:t>in </a:t>
            </a:r>
            <a:r>
              <a:rPr lang="en-US" sz="1600" dirty="0" err="1" smtClean="0"/>
              <a:t>april</a:t>
            </a:r>
            <a:r>
              <a:rPr lang="en-US" sz="1600" dirty="0" smtClean="0"/>
              <a:t> 2013 an </a:t>
            </a:r>
            <a:r>
              <a:rPr lang="en-US" sz="1600" b="1" dirty="0"/>
              <a:t>EU strategy on adaptation to </a:t>
            </a:r>
            <a:r>
              <a:rPr lang="en-US" sz="1600" b="1" dirty="0" smtClean="0"/>
              <a:t>CC </a:t>
            </a:r>
            <a:r>
              <a:rPr lang="en-US" sz="1600" b="1" dirty="0"/>
              <a:t>to make Europe more </a:t>
            </a:r>
            <a:r>
              <a:rPr lang="en-US" sz="1600" b="1" dirty="0" smtClean="0"/>
              <a:t>climate-resilient</a:t>
            </a:r>
            <a:r>
              <a:rPr lang="en-US" sz="1600" dirty="0" smtClean="0"/>
              <a:t>, with the objective to </a:t>
            </a:r>
            <a:r>
              <a:rPr lang="en-US" sz="1600" dirty="0"/>
              <a:t>enhance </a:t>
            </a:r>
            <a:r>
              <a:rPr lang="en-US" sz="1600" dirty="0" smtClean="0"/>
              <a:t>capacity </a:t>
            </a:r>
            <a:r>
              <a:rPr lang="en-US" sz="1600" dirty="0"/>
              <a:t>of all governance levels to respond </a:t>
            </a:r>
            <a:r>
              <a:rPr lang="en-US" sz="1600" dirty="0" smtClean="0"/>
              <a:t>to CC impacts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sz="1600" dirty="0" smtClean="0"/>
              <a:t>CC </a:t>
            </a:r>
            <a:r>
              <a:rPr lang="en-US" sz="1600" dirty="0" smtClean="0"/>
              <a:t>impacts </a:t>
            </a:r>
            <a:r>
              <a:rPr lang="it-IT" sz="1600" dirty="0" err="1" smtClean="0"/>
              <a:t>evaluation</a:t>
            </a:r>
            <a:r>
              <a:rPr lang="en-US" sz="1600" dirty="0" smtClean="0"/>
              <a:t>, vulnerability analysis, adaptation and mitigation actions in Member States</a:t>
            </a:r>
            <a:endParaRPr lang="en-US" sz="1600" dirty="0"/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600" dirty="0" smtClean="0"/>
              <a:t>Italy </a:t>
            </a:r>
            <a:r>
              <a:rPr lang="en-US" sz="1600" dirty="0"/>
              <a:t>has </a:t>
            </a:r>
            <a:r>
              <a:rPr lang="en-US" sz="1600" b="1" dirty="0" smtClean="0"/>
              <a:t>approved in 2015 a </a:t>
            </a:r>
            <a:r>
              <a:rPr lang="en-US" sz="1600" b="1" dirty="0"/>
              <a:t>National Strategy of Adaptation </a:t>
            </a:r>
            <a:r>
              <a:rPr lang="en-US" sz="1600" b="1" dirty="0" smtClean="0"/>
              <a:t>to Climate </a:t>
            </a:r>
            <a:r>
              <a:rPr lang="en-US" sz="1600" dirty="0" smtClean="0"/>
              <a:t>identifies</a:t>
            </a:r>
            <a:r>
              <a:rPr lang="en-US" sz="1600" b="1" dirty="0" smtClean="0"/>
              <a:t> </a:t>
            </a:r>
            <a:r>
              <a:rPr lang="en-US" sz="1600" dirty="0" smtClean="0"/>
              <a:t>main </a:t>
            </a:r>
            <a:r>
              <a:rPr lang="en-US" sz="1600" dirty="0"/>
              <a:t>impacts and </a:t>
            </a:r>
            <a:r>
              <a:rPr lang="en-US" sz="1600" dirty="0" smtClean="0"/>
              <a:t>first adaptation responses 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600" b="1" dirty="0" smtClean="0"/>
              <a:t>National Adaptation Plan to CC (PNACC) </a:t>
            </a:r>
            <a:r>
              <a:rPr lang="en-US" sz="1600" dirty="0" smtClean="0"/>
              <a:t>supports national, regional and local  public institutions to: </a:t>
            </a:r>
          </a:p>
          <a:p>
            <a:pPr marL="685800" lvl="1" algn="just"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400" dirty="0" smtClean="0"/>
              <a:t>contain </a:t>
            </a:r>
            <a:r>
              <a:rPr lang="en-US" sz="1400" dirty="0"/>
              <a:t>the vulnerability of natural, social and economic systems to </a:t>
            </a:r>
            <a:r>
              <a:rPr lang="en-US" sz="1400" dirty="0" smtClean="0"/>
              <a:t>CC impacts</a:t>
            </a:r>
          </a:p>
          <a:p>
            <a:pPr marL="685800" lvl="1" algn="just"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400" dirty="0" smtClean="0"/>
              <a:t>increase </a:t>
            </a:r>
            <a:r>
              <a:rPr lang="en-US" sz="1400" dirty="0"/>
              <a:t>their </a:t>
            </a:r>
            <a:r>
              <a:rPr lang="en-US" sz="1400" dirty="0" err="1" smtClean="0"/>
              <a:t>adaptative</a:t>
            </a:r>
            <a:r>
              <a:rPr lang="en-US" sz="1400" dirty="0" smtClean="0"/>
              <a:t> capacity</a:t>
            </a:r>
          </a:p>
          <a:p>
            <a:pPr marL="685800" lvl="1" algn="just"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400" dirty="0" smtClean="0"/>
              <a:t>improve </a:t>
            </a:r>
            <a:r>
              <a:rPr lang="en-US" sz="1400" dirty="0"/>
              <a:t>the exploitation of possible </a:t>
            </a:r>
            <a:r>
              <a:rPr lang="en-US" sz="1400" dirty="0" smtClean="0"/>
              <a:t>alternative opportunities</a:t>
            </a:r>
          </a:p>
          <a:p>
            <a:pPr marL="685800" lvl="1" algn="just"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400" dirty="0" smtClean="0"/>
              <a:t>encourage </a:t>
            </a:r>
            <a:r>
              <a:rPr lang="en-US" sz="1400" dirty="0"/>
              <a:t>the coordination of actions at different </a:t>
            </a:r>
            <a:r>
              <a:rPr lang="en-US" sz="1400" dirty="0" smtClean="0"/>
              <a:t>levels, subsidiarity</a:t>
            </a:r>
          </a:p>
          <a:p>
            <a:pPr marL="285750" indent="-285750" algn="just">
              <a:spcBef>
                <a:spcPts val="1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600" dirty="0" smtClean="0"/>
              <a:t>according to </a:t>
            </a:r>
            <a:r>
              <a:rPr lang="en-US" sz="1600" b="1" dirty="0" smtClean="0"/>
              <a:t>subsidiarity</a:t>
            </a:r>
            <a:r>
              <a:rPr lang="en-US" sz="1600" dirty="0" smtClean="0"/>
              <a:t>, efficient political decisions should </a:t>
            </a:r>
            <a:r>
              <a:rPr lang="en-US" sz="1600" dirty="0"/>
              <a:t>be taken at a local level </a:t>
            </a:r>
            <a:r>
              <a:rPr lang="en-US" sz="1600" dirty="0" smtClean="0"/>
              <a:t>about CC matter and urban system protections and governance</a:t>
            </a:r>
            <a:endParaRPr lang="en-US" sz="1600" dirty="0"/>
          </a:p>
          <a:p>
            <a:pPr marL="0" indent="0" algn="just">
              <a:spcBef>
                <a:spcPts val="1000"/>
              </a:spcBef>
              <a:buClr>
                <a:srgbClr val="C00000"/>
              </a:buClr>
              <a:buNone/>
            </a:pPr>
            <a:endParaRPr lang="en-US" sz="1600" dirty="0" smtClean="0"/>
          </a:p>
          <a:p>
            <a:pPr marL="0" indent="0" algn="ctr">
              <a:spcBef>
                <a:spcPts val="1000"/>
              </a:spcBef>
              <a:buClr>
                <a:srgbClr val="C00000"/>
              </a:buClr>
              <a:buNone/>
            </a:pPr>
            <a:r>
              <a:rPr lang="en-US" sz="1600" b="1" dirty="0" smtClean="0">
                <a:solidFill>
                  <a:srgbClr val="C00000"/>
                </a:solidFill>
              </a:rPr>
              <a:t>2013 Ancona </a:t>
            </a:r>
            <a:r>
              <a:rPr lang="en-US" sz="1600" b="1" dirty="0">
                <a:solidFill>
                  <a:srgbClr val="C00000"/>
                </a:solidFill>
              </a:rPr>
              <a:t>and Bologna </a:t>
            </a:r>
            <a:r>
              <a:rPr lang="en-US" sz="1600" b="1" dirty="0" smtClean="0">
                <a:solidFill>
                  <a:srgbClr val="C00000"/>
                </a:solidFill>
              </a:rPr>
              <a:t>municipalities Local Adaptation Plans</a:t>
            </a:r>
          </a:p>
        </p:txBody>
      </p:sp>
      <p:sp>
        <p:nvSpPr>
          <p:cNvPr id="2" name="Rettangolo 1"/>
          <p:cNvSpPr/>
          <p:nvPr/>
        </p:nvSpPr>
        <p:spPr>
          <a:xfrm>
            <a:off x="924628" y="5414210"/>
            <a:ext cx="7392620" cy="46923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492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 descr="C:\Users\frbudano\AppData\Local\Microsoft\Windows\Temporary Internet Files\Content.Word\image_large.jpe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7" r="9813" b="38642"/>
          <a:stretch/>
        </p:blipFill>
        <p:spPr bwMode="auto">
          <a:xfrm>
            <a:off x="6127400" y="1637824"/>
            <a:ext cx="2367804" cy="20053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751B5-631A-9242-B635-C18491BE6C62}" type="slidenum">
              <a:rPr lang="it-IT" smtClean="0"/>
              <a:pPr/>
              <a:t>5</a:t>
            </a:fld>
            <a:endParaRPr lang="it-IT"/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914400" y="2264"/>
            <a:ext cx="8229600" cy="37566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sz="1800" b="1" dirty="0" smtClean="0">
                <a:solidFill>
                  <a:schemeClr val="bg1"/>
                </a:solidFill>
              </a:rPr>
              <a:t>Local Adaptation </a:t>
            </a:r>
            <a:r>
              <a:rPr lang="it-IT" sz="1800" b="1" dirty="0" err="1" smtClean="0">
                <a:solidFill>
                  <a:schemeClr val="bg1"/>
                </a:solidFill>
              </a:rPr>
              <a:t>plans</a:t>
            </a:r>
            <a:r>
              <a:rPr lang="it-IT" sz="1800" b="1" dirty="0" smtClean="0">
                <a:solidFill>
                  <a:schemeClr val="bg1"/>
                </a:solidFill>
              </a:rPr>
              <a:t> in </a:t>
            </a:r>
            <a:r>
              <a:rPr lang="it-IT" sz="1800" b="1" dirty="0" err="1" smtClean="0">
                <a:solidFill>
                  <a:schemeClr val="bg1"/>
                </a:solidFill>
              </a:rPr>
              <a:t>Italy</a:t>
            </a:r>
            <a:r>
              <a:rPr lang="it-IT" sz="1800" b="1" dirty="0" smtClean="0">
                <a:solidFill>
                  <a:schemeClr val="bg1"/>
                </a:solidFill>
              </a:rPr>
              <a:t>: Bologna</a:t>
            </a:r>
            <a:endParaRPr lang="it-IT" sz="1800" b="1" dirty="0">
              <a:solidFill>
                <a:schemeClr val="bg1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821340" y="6356350"/>
            <a:ext cx="52556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dirty="0"/>
              <a:t>D. </a:t>
            </a:r>
            <a:r>
              <a:rPr lang="it-IT" sz="1000" dirty="0" err="1"/>
              <a:t>Vignani</a:t>
            </a:r>
            <a:r>
              <a:rPr lang="it-IT" sz="1000" dirty="0"/>
              <a:t>, F. </a:t>
            </a:r>
            <a:r>
              <a:rPr lang="it-IT" sz="1000" dirty="0" err="1"/>
              <a:t>Budano</a:t>
            </a:r>
            <a:r>
              <a:rPr lang="it-IT" sz="1000" dirty="0"/>
              <a:t>, C. Busetti</a:t>
            </a:r>
          </a:p>
          <a:p>
            <a:r>
              <a:rPr lang="it-IT" sz="1000" dirty="0" err="1"/>
              <a:t>AISRe</a:t>
            </a:r>
            <a:r>
              <a:rPr lang="it-IT" sz="1000" dirty="0"/>
              <a:t>  XXXIX Conferenza scientifica annuale Bolzano , 17-19 Settembre 2018</a:t>
            </a:r>
          </a:p>
        </p:txBody>
      </p:sp>
      <p:sp>
        <p:nvSpPr>
          <p:cNvPr id="10" name="Segnaposto contenuto 2"/>
          <p:cNvSpPr>
            <a:spLocks noGrp="1"/>
          </p:cNvSpPr>
          <p:nvPr>
            <p:ph idx="1"/>
          </p:nvPr>
        </p:nvSpPr>
        <p:spPr>
          <a:xfrm>
            <a:off x="749031" y="377926"/>
            <a:ext cx="7733488" cy="5517036"/>
          </a:xfrm>
        </p:spPr>
        <p:txBody>
          <a:bodyPr/>
          <a:lstStyle/>
          <a:p>
            <a:pPr marL="0" indent="0">
              <a:spcBef>
                <a:spcPts val="1000"/>
              </a:spcBef>
              <a:spcAft>
                <a:spcPts val="1000"/>
              </a:spcAft>
              <a:buClr>
                <a:srgbClr val="C00000"/>
              </a:buClr>
              <a:buNone/>
            </a:pPr>
            <a:r>
              <a:rPr lang="it-IT" sz="1600" dirty="0" err="1"/>
              <a:t>November</a:t>
            </a:r>
            <a:r>
              <a:rPr lang="it-IT" sz="1600" dirty="0"/>
              <a:t> 2013 Bologna </a:t>
            </a:r>
            <a:r>
              <a:rPr lang="it-IT" sz="1600" b="1" dirty="0" smtClean="0"/>
              <a:t>Adaptation </a:t>
            </a:r>
            <a:r>
              <a:rPr lang="it-IT" sz="1600" b="1" dirty="0" err="1"/>
              <a:t>Strategy</a:t>
            </a:r>
            <a:r>
              <a:rPr lang="it-IT" sz="1600" b="1" dirty="0"/>
              <a:t> Plan to </a:t>
            </a:r>
            <a:r>
              <a:rPr lang="it-IT" sz="1600" b="1" dirty="0" err="1" smtClean="0"/>
              <a:t>Climate</a:t>
            </a:r>
            <a:r>
              <a:rPr lang="it-IT" sz="1600" b="1" dirty="0" smtClean="0"/>
              <a:t> </a:t>
            </a:r>
            <a:r>
              <a:rPr lang="it-IT" sz="1600" b="1" dirty="0" err="1" smtClean="0"/>
              <a:t>Change</a:t>
            </a:r>
            <a:r>
              <a:rPr lang="it-IT" sz="1600" b="1" dirty="0" smtClean="0"/>
              <a:t>                               </a:t>
            </a:r>
            <a:r>
              <a:rPr lang="it-IT" sz="1600" dirty="0" smtClean="0"/>
              <a:t>(LIFE </a:t>
            </a:r>
            <a:r>
              <a:rPr lang="it-IT" sz="1600" dirty="0" err="1"/>
              <a:t>project</a:t>
            </a:r>
            <a:r>
              <a:rPr lang="it-IT" sz="1600" dirty="0"/>
              <a:t> BLUE </a:t>
            </a:r>
            <a:r>
              <a:rPr lang="it-IT" sz="1600" dirty="0" smtClean="0"/>
              <a:t>AP)</a:t>
            </a:r>
          </a:p>
          <a:p>
            <a:pPr marL="0" indent="0">
              <a:spcBef>
                <a:spcPts val="1000"/>
              </a:spcBef>
              <a:spcAft>
                <a:spcPts val="1000"/>
              </a:spcAft>
              <a:buClr>
                <a:srgbClr val="C00000"/>
              </a:buClr>
              <a:buNone/>
            </a:pPr>
            <a:r>
              <a:rPr lang="it-IT" sz="1600" dirty="0" err="1"/>
              <a:t>Objectives</a:t>
            </a:r>
            <a:r>
              <a:rPr lang="it-IT" sz="1600" dirty="0"/>
              <a:t>: </a:t>
            </a:r>
            <a:r>
              <a:rPr lang="it-IT" sz="1600" dirty="0" err="1"/>
              <a:t>urban</a:t>
            </a:r>
            <a:r>
              <a:rPr lang="it-IT" sz="1600" dirty="0"/>
              <a:t> </a:t>
            </a:r>
            <a:r>
              <a:rPr lang="it-IT" sz="1600" dirty="0" err="1"/>
              <a:t>renewal</a:t>
            </a:r>
            <a:r>
              <a:rPr lang="it-IT" sz="1600" dirty="0"/>
              <a:t> </a:t>
            </a:r>
            <a:r>
              <a:rPr lang="it-IT" sz="1600" dirty="0" err="1"/>
              <a:t>aimed</a:t>
            </a:r>
            <a:r>
              <a:rPr lang="it-IT" sz="1600" dirty="0"/>
              <a:t> </a:t>
            </a:r>
            <a:r>
              <a:rPr lang="it-IT" sz="1600" dirty="0" err="1"/>
              <a:t>at</a:t>
            </a:r>
            <a:r>
              <a:rPr lang="it-IT" sz="1600" dirty="0"/>
              <a:t> a </a:t>
            </a:r>
            <a:r>
              <a:rPr lang="it-IT" sz="1600" dirty="0" err="1"/>
              <a:t>reduction</a:t>
            </a:r>
            <a:r>
              <a:rPr lang="it-IT" sz="1600" dirty="0"/>
              <a:t> </a:t>
            </a:r>
            <a:r>
              <a:rPr lang="it-IT" sz="1600" dirty="0" smtClean="0"/>
              <a:t>of </a:t>
            </a:r>
            <a:r>
              <a:rPr lang="it-IT" sz="1600" dirty="0" err="1"/>
              <a:t>soil</a:t>
            </a:r>
            <a:r>
              <a:rPr lang="it-IT" sz="1600" dirty="0"/>
              <a:t> </a:t>
            </a:r>
            <a:r>
              <a:rPr lang="it-IT" sz="1600" dirty="0" err="1" smtClean="0"/>
              <a:t>consumption</a:t>
            </a:r>
            <a:r>
              <a:rPr lang="it-IT" sz="1600" dirty="0" smtClean="0"/>
              <a:t> and </a:t>
            </a:r>
            <a:r>
              <a:rPr lang="it-IT" sz="1600" dirty="0" err="1" smtClean="0"/>
              <a:t>regeneration</a:t>
            </a:r>
            <a:r>
              <a:rPr lang="it-IT" sz="1600" dirty="0" smtClean="0"/>
              <a:t> </a:t>
            </a:r>
            <a:r>
              <a:rPr lang="it-IT" sz="1600" dirty="0"/>
              <a:t>of </a:t>
            </a:r>
            <a:r>
              <a:rPr lang="it-IT" sz="1600" dirty="0" err="1"/>
              <a:t>areas</a:t>
            </a:r>
            <a:r>
              <a:rPr lang="it-IT" sz="1600" dirty="0"/>
              <a:t> with </a:t>
            </a:r>
            <a:r>
              <a:rPr lang="it-IT" sz="1600" dirty="0" err="1"/>
              <a:t>abandoned</a:t>
            </a:r>
            <a:r>
              <a:rPr lang="it-IT" sz="1600" dirty="0"/>
              <a:t> </a:t>
            </a:r>
            <a:r>
              <a:rPr lang="it-IT" sz="1600" dirty="0" err="1"/>
              <a:t>buildings</a:t>
            </a:r>
            <a:r>
              <a:rPr lang="it-IT" sz="1600" dirty="0"/>
              <a:t> (</a:t>
            </a:r>
            <a:r>
              <a:rPr lang="it-IT" sz="1600" dirty="0" err="1"/>
              <a:t>brownfields</a:t>
            </a:r>
            <a:r>
              <a:rPr lang="it-IT" sz="1600" dirty="0"/>
              <a:t>)</a:t>
            </a:r>
          </a:p>
          <a:p>
            <a:pPr marL="285750" indent="-285750" algn="just">
              <a:spcBef>
                <a:spcPts val="1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sz="1600" b="1" dirty="0" err="1" smtClean="0">
                <a:solidFill>
                  <a:srgbClr val="CC0000"/>
                </a:solidFill>
              </a:rPr>
              <a:t>main</a:t>
            </a:r>
            <a:r>
              <a:rPr lang="it-IT" sz="1600" b="1" dirty="0" smtClean="0">
                <a:solidFill>
                  <a:srgbClr val="CC0000"/>
                </a:solidFill>
              </a:rPr>
              <a:t> CC </a:t>
            </a:r>
            <a:r>
              <a:rPr lang="it-IT" sz="1600" b="1" dirty="0" err="1" smtClean="0">
                <a:solidFill>
                  <a:srgbClr val="CC0000"/>
                </a:solidFill>
              </a:rPr>
              <a:t>impacts</a:t>
            </a:r>
            <a:r>
              <a:rPr lang="it-IT" sz="1600" b="1" dirty="0" smtClean="0">
                <a:solidFill>
                  <a:srgbClr val="CC0000"/>
                </a:solidFill>
              </a:rPr>
              <a:t>:</a:t>
            </a:r>
            <a:endParaRPr lang="it-IT" sz="1600" dirty="0">
              <a:solidFill>
                <a:srgbClr val="CC0000"/>
              </a:solidFill>
            </a:endParaRPr>
          </a:p>
          <a:p>
            <a:pPr marL="685800" lvl="1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it-IT" sz="1400" dirty="0" err="1" smtClean="0"/>
              <a:t>drought</a:t>
            </a:r>
            <a:r>
              <a:rPr lang="it-IT" sz="1400" dirty="0" smtClean="0"/>
              <a:t> and water </a:t>
            </a:r>
            <a:r>
              <a:rPr lang="it-IT" sz="1400" dirty="0" err="1" smtClean="0"/>
              <a:t>scarcity</a:t>
            </a:r>
            <a:endParaRPr lang="it-IT" sz="1400" dirty="0" smtClean="0"/>
          </a:p>
          <a:p>
            <a:pPr marL="685800" lvl="1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it-IT" sz="1400" dirty="0" err="1" smtClean="0"/>
              <a:t>heat</a:t>
            </a:r>
            <a:r>
              <a:rPr lang="it-IT" sz="1400" dirty="0" smtClean="0"/>
              <a:t> </a:t>
            </a:r>
            <a:r>
              <a:rPr lang="it-IT" sz="1400" dirty="0" err="1" smtClean="0"/>
              <a:t>weaves</a:t>
            </a:r>
            <a:r>
              <a:rPr lang="it-IT" sz="1400" dirty="0" smtClean="0"/>
              <a:t> in </a:t>
            </a:r>
            <a:r>
              <a:rPr lang="it-IT" sz="1400" dirty="0" err="1" smtClean="0"/>
              <a:t>urban</a:t>
            </a:r>
            <a:r>
              <a:rPr lang="it-IT" sz="1400" dirty="0" smtClean="0"/>
              <a:t> </a:t>
            </a:r>
            <a:r>
              <a:rPr lang="it-IT" sz="1400" dirty="0" err="1" smtClean="0"/>
              <a:t>areas</a:t>
            </a:r>
            <a:endParaRPr lang="it-IT" sz="1400" dirty="0" smtClean="0"/>
          </a:p>
          <a:p>
            <a:pPr marL="685800" lvl="1" algn="just">
              <a:spcBef>
                <a:spcPts val="600"/>
              </a:spcBef>
              <a:spcAft>
                <a:spcPts val="100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it-IT" sz="1400" dirty="0" err="1" smtClean="0"/>
              <a:t>extreme</a:t>
            </a:r>
            <a:r>
              <a:rPr lang="it-IT" sz="1400" dirty="0" smtClean="0"/>
              <a:t> </a:t>
            </a:r>
            <a:r>
              <a:rPr lang="it-IT" sz="1400" dirty="0" err="1" smtClean="0"/>
              <a:t>events</a:t>
            </a:r>
            <a:r>
              <a:rPr lang="it-IT" sz="1400" dirty="0" smtClean="0"/>
              <a:t> of </a:t>
            </a:r>
            <a:r>
              <a:rPr lang="it-IT" sz="1400" dirty="0" err="1" smtClean="0"/>
              <a:t>precipitation</a:t>
            </a:r>
            <a:r>
              <a:rPr lang="it-IT" sz="1400" dirty="0" smtClean="0"/>
              <a:t> and </a:t>
            </a:r>
            <a:r>
              <a:rPr lang="it-IT" sz="1400" dirty="0" err="1" smtClean="0"/>
              <a:t>hydro-geological</a:t>
            </a:r>
            <a:r>
              <a:rPr lang="it-IT" sz="1400" dirty="0" smtClean="0"/>
              <a:t> </a:t>
            </a:r>
            <a:r>
              <a:rPr lang="it-IT" sz="1400" dirty="0" err="1" smtClean="0"/>
              <a:t>risk</a:t>
            </a:r>
            <a:endParaRPr lang="it-IT" sz="1400" dirty="0" smtClean="0"/>
          </a:p>
          <a:p>
            <a:pPr marL="285750" indent="-285750" algn="just">
              <a:spcBef>
                <a:spcPts val="1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rgbClr val="CC0000"/>
                </a:solidFill>
              </a:rPr>
              <a:t>adaptation measures</a:t>
            </a:r>
            <a:r>
              <a:rPr lang="en-US" sz="1600" dirty="0" smtClean="0">
                <a:solidFill>
                  <a:srgbClr val="CC0000"/>
                </a:solidFill>
              </a:rPr>
              <a:t>:</a:t>
            </a:r>
            <a:endParaRPr lang="en-US" sz="1600" dirty="0">
              <a:solidFill>
                <a:srgbClr val="CC0000"/>
              </a:solidFill>
            </a:endParaRPr>
          </a:p>
          <a:p>
            <a:pPr marL="685800" lvl="1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400" b="1" dirty="0"/>
              <a:t>i</a:t>
            </a:r>
            <a:r>
              <a:rPr lang="en-US" sz="1400" b="1" dirty="0" smtClean="0"/>
              <a:t>nclude adaptation measures in the City’s Building Code </a:t>
            </a:r>
          </a:p>
          <a:p>
            <a:pPr marL="400050" lvl="1" indent="0" algn="just">
              <a:spcBef>
                <a:spcPts val="0"/>
              </a:spcBef>
              <a:buClr>
                <a:srgbClr val="C00000"/>
              </a:buClr>
              <a:buNone/>
            </a:pPr>
            <a:r>
              <a:rPr lang="en-US" sz="1400" b="1" dirty="0"/>
              <a:t> </a:t>
            </a:r>
            <a:r>
              <a:rPr lang="en-US" sz="1400" b="1" dirty="0" smtClean="0"/>
              <a:t>     </a:t>
            </a:r>
            <a:r>
              <a:rPr lang="en-US" sz="1400" dirty="0" smtClean="0"/>
              <a:t>to </a:t>
            </a:r>
            <a:r>
              <a:rPr lang="en-US" sz="1400" dirty="0"/>
              <a:t>more efficient management of CC </a:t>
            </a:r>
            <a:r>
              <a:rPr lang="en-US" sz="1400" dirty="0" smtClean="0"/>
              <a:t>effects</a:t>
            </a:r>
          </a:p>
          <a:p>
            <a:pPr marL="685800" lvl="1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400" b="1" dirty="0" smtClean="0"/>
              <a:t>define </a:t>
            </a:r>
            <a:r>
              <a:rPr lang="en-US" sz="1400" b="1" dirty="0"/>
              <a:t>guidelines for infrastructures at </a:t>
            </a:r>
            <a:r>
              <a:rPr lang="en-US" sz="1400" b="1" dirty="0" smtClean="0"/>
              <a:t>risk </a:t>
            </a:r>
            <a:r>
              <a:rPr lang="en-US" sz="1400" dirty="0" smtClean="0"/>
              <a:t>to </a:t>
            </a:r>
            <a:r>
              <a:rPr lang="en-US" sz="1400" dirty="0"/>
              <a:t>improve infrastructural reactions </a:t>
            </a:r>
            <a:r>
              <a:rPr lang="en-US" sz="1400" dirty="0" smtClean="0"/>
              <a:t>during extreme </a:t>
            </a:r>
            <a:r>
              <a:rPr lang="en-US" sz="1400" dirty="0"/>
              <a:t>meteorological </a:t>
            </a:r>
            <a:r>
              <a:rPr lang="en-US" sz="1400" dirty="0" smtClean="0"/>
              <a:t>events</a:t>
            </a:r>
          </a:p>
          <a:p>
            <a:pPr marL="685800" lvl="1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400" b="1" dirty="0" smtClean="0"/>
              <a:t>launch </a:t>
            </a:r>
            <a:r>
              <a:rPr lang="en-US" sz="1400" b="1" dirty="0"/>
              <a:t>a green roofs </a:t>
            </a:r>
            <a:r>
              <a:rPr lang="en-US" sz="1400" b="1" dirty="0" smtClean="0"/>
              <a:t>campaign </a:t>
            </a:r>
            <a:r>
              <a:rPr lang="en-US" sz="1400" dirty="0" smtClean="0"/>
              <a:t>to promote </a:t>
            </a:r>
            <a:r>
              <a:rPr lang="en-US" sz="1400" dirty="0"/>
              <a:t>the spreading of green </a:t>
            </a:r>
            <a:r>
              <a:rPr lang="en-US" sz="1400" dirty="0" smtClean="0"/>
              <a:t>roofs</a:t>
            </a:r>
          </a:p>
          <a:p>
            <a:pPr marL="685800" lvl="1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400" b="1" dirty="0" smtClean="0"/>
              <a:t>improve </a:t>
            </a:r>
            <a:r>
              <a:rPr lang="en-US" sz="1400" b="1" dirty="0"/>
              <a:t>the rainwater harvesting capacity </a:t>
            </a:r>
            <a:r>
              <a:rPr lang="en-US" sz="1400" b="1" dirty="0" smtClean="0"/>
              <a:t>of waterproof areas</a:t>
            </a:r>
            <a:endParaRPr lang="en-US" sz="1400" dirty="0" smtClean="0"/>
          </a:p>
          <a:p>
            <a:pPr marL="685800" lvl="1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400" b="1" dirty="0" smtClean="0"/>
              <a:t>collect rainwater </a:t>
            </a:r>
            <a:r>
              <a:rPr lang="en-US" sz="1400" dirty="0" smtClean="0"/>
              <a:t>to reuse it as a resource (for WC drainage, irrigation </a:t>
            </a:r>
            <a:r>
              <a:rPr lang="en-US" sz="1400" dirty="0"/>
              <a:t>of </a:t>
            </a:r>
            <a:r>
              <a:rPr lang="en-US" sz="1400" dirty="0" smtClean="0"/>
              <a:t>green areas) </a:t>
            </a:r>
          </a:p>
          <a:p>
            <a:pPr marL="685800" lvl="1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400" b="1" dirty="0" smtClean="0"/>
              <a:t>promote </a:t>
            </a:r>
            <a:r>
              <a:rPr lang="en-US" sz="1400" b="1" dirty="0"/>
              <a:t>insurance schemes</a:t>
            </a:r>
            <a:r>
              <a:rPr lang="en-US" sz="1400" dirty="0"/>
              <a:t>, by </a:t>
            </a:r>
            <a:r>
              <a:rPr lang="en-US" sz="1400" dirty="0" smtClean="0"/>
              <a:t>informing companies </a:t>
            </a:r>
            <a:r>
              <a:rPr lang="en-US" sz="1400" dirty="0"/>
              <a:t>and citizens about </a:t>
            </a:r>
            <a:r>
              <a:rPr lang="en-US" sz="1400" dirty="0" smtClean="0"/>
              <a:t>insurance </a:t>
            </a:r>
            <a:r>
              <a:rPr lang="en-US" sz="1400" dirty="0"/>
              <a:t>policies against extreme </a:t>
            </a:r>
            <a:r>
              <a:rPr lang="en-US" sz="1400" dirty="0" smtClean="0"/>
              <a:t>climate events</a:t>
            </a:r>
          </a:p>
          <a:p>
            <a:pPr marL="685800" lvl="1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it-IT" sz="1400" b="1" dirty="0" err="1"/>
              <a:t>political</a:t>
            </a:r>
            <a:r>
              <a:rPr lang="it-IT" sz="1400" b="1" dirty="0"/>
              <a:t> </a:t>
            </a:r>
            <a:r>
              <a:rPr lang="it-IT" sz="1400" b="1" dirty="0" err="1"/>
              <a:t>decisions</a:t>
            </a:r>
            <a:r>
              <a:rPr lang="it-IT" sz="1400" b="1" dirty="0"/>
              <a:t> </a:t>
            </a:r>
            <a:r>
              <a:rPr lang="it-IT" sz="1400" dirty="0"/>
              <a:t>(</a:t>
            </a:r>
            <a:r>
              <a:rPr lang="it-IT" sz="1400" dirty="0" err="1"/>
              <a:t>governance</a:t>
            </a:r>
            <a:r>
              <a:rPr lang="it-IT" sz="1400" dirty="0"/>
              <a:t> </a:t>
            </a:r>
            <a:r>
              <a:rPr lang="it-IT" sz="1400" dirty="0" err="1" smtClean="0"/>
              <a:t>processes</a:t>
            </a:r>
            <a:r>
              <a:rPr lang="it-IT" sz="1400" dirty="0" smtClean="0"/>
              <a:t>, </a:t>
            </a:r>
            <a:r>
              <a:rPr lang="it-IT" sz="1400" dirty="0" err="1"/>
              <a:t>financial</a:t>
            </a:r>
            <a:r>
              <a:rPr lang="it-IT" sz="1400" dirty="0"/>
              <a:t> budget, etc..)</a:t>
            </a:r>
          </a:p>
          <a:p>
            <a:pPr marL="685800" lvl="1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endParaRPr lang="en-US" sz="1400" dirty="0" smtClean="0"/>
          </a:p>
          <a:p>
            <a:pPr marL="685800" lvl="1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endParaRPr lang="it-IT" sz="1600" dirty="0" smtClean="0"/>
          </a:p>
          <a:p>
            <a:endParaRPr lang="it-IT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606060"/>
            <a:ext cx="1034924" cy="465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74" y="1173742"/>
            <a:ext cx="903748" cy="65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036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751B5-631A-9242-B635-C18491BE6C62}" type="slidenum">
              <a:rPr lang="it-IT" smtClean="0"/>
              <a:pPr/>
              <a:t>6</a:t>
            </a:fld>
            <a:endParaRPr lang="it-IT"/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914400" y="2264"/>
            <a:ext cx="8229600" cy="37566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sz="1800" b="1" dirty="0">
                <a:solidFill>
                  <a:schemeClr val="bg1"/>
                </a:solidFill>
              </a:rPr>
              <a:t>Local Adaptation </a:t>
            </a:r>
            <a:r>
              <a:rPr lang="it-IT" sz="1800" b="1" dirty="0" err="1">
                <a:solidFill>
                  <a:schemeClr val="bg1"/>
                </a:solidFill>
              </a:rPr>
              <a:t>plans</a:t>
            </a:r>
            <a:r>
              <a:rPr lang="it-IT" sz="1800" b="1" dirty="0">
                <a:solidFill>
                  <a:schemeClr val="bg1"/>
                </a:solidFill>
              </a:rPr>
              <a:t> in </a:t>
            </a:r>
            <a:r>
              <a:rPr lang="it-IT" sz="1800" b="1" dirty="0" err="1">
                <a:solidFill>
                  <a:schemeClr val="bg1"/>
                </a:solidFill>
              </a:rPr>
              <a:t>Italy</a:t>
            </a:r>
            <a:r>
              <a:rPr lang="it-IT" sz="1800" b="1" dirty="0" smtClean="0">
                <a:solidFill>
                  <a:schemeClr val="bg1"/>
                </a:solidFill>
              </a:rPr>
              <a:t>: Ancona</a:t>
            </a:r>
            <a:endParaRPr lang="it-IT" sz="1800" b="1" dirty="0">
              <a:solidFill>
                <a:schemeClr val="bg1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821340" y="6356350"/>
            <a:ext cx="52556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dirty="0"/>
              <a:t>D. </a:t>
            </a:r>
            <a:r>
              <a:rPr lang="it-IT" sz="1000" dirty="0" err="1"/>
              <a:t>Vignani</a:t>
            </a:r>
            <a:r>
              <a:rPr lang="it-IT" sz="1000" dirty="0"/>
              <a:t>, F. </a:t>
            </a:r>
            <a:r>
              <a:rPr lang="it-IT" sz="1000" dirty="0" err="1"/>
              <a:t>Budano</a:t>
            </a:r>
            <a:r>
              <a:rPr lang="it-IT" sz="1000" dirty="0"/>
              <a:t>, C. Busetti</a:t>
            </a:r>
          </a:p>
          <a:p>
            <a:r>
              <a:rPr lang="it-IT" sz="1000" dirty="0" err="1"/>
              <a:t>AISRe</a:t>
            </a:r>
            <a:r>
              <a:rPr lang="it-IT" sz="1000" dirty="0"/>
              <a:t>  XXXIX Conferenza scientifica annuale Bolzano , 17-19 Settembre 2018</a:t>
            </a:r>
          </a:p>
        </p:txBody>
      </p:sp>
      <p:sp>
        <p:nvSpPr>
          <p:cNvPr id="10" name="Segnaposto contenuto 2"/>
          <p:cNvSpPr>
            <a:spLocks noGrp="1"/>
          </p:cNvSpPr>
          <p:nvPr>
            <p:ph idx="1"/>
          </p:nvPr>
        </p:nvSpPr>
        <p:spPr>
          <a:xfrm>
            <a:off x="705679" y="377925"/>
            <a:ext cx="7673010" cy="6028119"/>
          </a:xfrm>
        </p:spPr>
        <p:txBody>
          <a:bodyPr/>
          <a:lstStyle/>
          <a:p>
            <a:pPr marL="0" indent="0">
              <a:buClr>
                <a:srgbClr val="C00000"/>
              </a:buClr>
              <a:buNone/>
            </a:pPr>
            <a:r>
              <a:rPr lang="en-US" sz="1600" dirty="0"/>
              <a:t>July 2013 </a:t>
            </a:r>
            <a:r>
              <a:rPr lang="it-IT" sz="1600" dirty="0" smtClean="0"/>
              <a:t>Ancona</a:t>
            </a:r>
            <a:r>
              <a:rPr lang="en-US" sz="1600" dirty="0" smtClean="0"/>
              <a:t> </a:t>
            </a:r>
            <a:r>
              <a:rPr lang="en-US" sz="1600" b="1" dirty="0" smtClean="0"/>
              <a:t>Local </a:t>
            </a:r>
            <a:r>
              <a:rPr lang="en-US" sz="1600" b="1" dirty="0"/>
              <a:t>Adaptation </a:t>
            </a:r>
            <a:r>
              <a:rPr lang="en-US" sz="1600" b="1" dirty="0" smtClean="0"/>
              <a:t>Plan:  </a:t>
            </a:r>
            <a:endParaRPr lang="it-IT" sz="1600" dirty="0" smtClean="0"/>
          </a:p>
          <a:p>
            <a:pPr marL="285750" indent="-285750" algn="just">
              <a:spcBef>
                <a:spcPts val="1000"/>
              </a:spcBef>
              <a:spcAft>
                <a:spcPts val="10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sz="1600" b="1" dirty="0" err="1" smtClean="0">
                <a:solidFill>
                  <a:srgbClr val="CC0000"/>
                </a:solidFill>
              </a:rPr>
              <a:t>main</a:t>
            </a:r>
            <a:r>
              <a:rPr lang="it-IT" sz="1600" b="1" dirty="0" smtClean="0">
                <a:solidFill>
                  <a:srgbClr val="CC0000"/>
                </a:solidFill>
              </a:rPr>
              <a:t> CC </a:t>
            </a:r>
            <a:r>
              <a:rPr lang="it-IT" sz="1600" b="1" dirty="0" err="1" smtClean="0">
                <a:solidFill>
                  <a:srgbClr val="CC0000"/>
                </a:solidFill>
              </a:rPr>
              <a:t>impacts</a:t>
            </a:r>
            <a:r>
              <a:rPr lang="it-IT" sz="1600" b="1" dirty="0" smtClean="0">
                <a:solidFill>
                  <a:srgbClr val="CC0000"/>
                </a:solidFill>
              </a:rPr>
              <a:t>:</a:t>
            </a:r>
          </a:p>
          <a:p>
            <a:pPr marL="685800" lvl="1" algn="just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400" dirty="0" smtClean="0"/>
              <a:t>landslides</a:t>
            </a:r>
          </a:p>
          <a:p>
            <a:pPr marL="685800" lvl="1" algn="just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400" dirty="0" smtClean="0"/>
              <a:t>coastal erosion</a:t>
            </a:r>
          </a:p>
          <a:p>
            <a:pPr marL="685800" lvl="1" algn="just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400" dirty="0"/>
              <a:t>i</a:t>
            </a:r>
            <a:r>
              <a:rPr lang="en-US" sz="1400" dirty="0" smtClean="0"/>
              <a:t>mpacts on infrastructure </a:t>
            </a:r>
            <a:r>
              <a:rPr lang="en-US" sz="1400" dirty="0"/>
              <a:t>connectivity and </a:t>
            </a:r>
            <a:r>
              <a:rPr lang="en-US" sz="1400" dirty="0" smtClean="0"/>
              <a:t>mobility</a:t>
            </a:r>
          </a:p>
          <a:p>
            <a:pPr marL="685800" lvl="1" algn="just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400" dirty="0"/>
              <a:t>i</a:t>
            </a:r>
            <a:r>
              <a:rPr lang="en-US" sz="1400" dirty="0" smtClean="0"/>
              <a:t>mpacts on cultural </a:t>
            </a:r>
            <a:r>
              <a:rPr lang="en-US" sz="1400" dirty="0"/>
              <a:t>heritage</a:t>
            </a:r>
            <a:endParaRPr lang="it-IT" sz="1400" b="1" dirty="0" smtClean="0"/>
          </a:p>
          <a:p>
            <a:pPr marL="285750" indent="-285750" algn="just">
              <a:spcBef>
                <a:spcPts val="1000"/>
              </a:spcBef>
              <a:spcAft>
                <a:spcPts val="10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it-IT" sz="1600" b="1" dirty="0" err="1" smtClean="0">
                <a:solidFill>
                  <a:srgbClr val="CC0000"/>
                </a:solidFill>
              </a:rPr>
              <a:t>adaptation</a:t>
            </a:r>
            <a:r>
              <a:rPr lang="it-IT" sz="1600" b="1" dirty="0" smtClean="0">
                <a:solidFill>
                  <a:srgbClr val="CC0000"/>
                </a:solidFill>
              </a:rPr>
              <a:t> </a:t>
            </a:r>
            <a:r>
              <a:rPr lang="it-IT" sz="1600" b="1" dirty="0" err="1" smtClean="0">
                <a:solidFill>
                  <a:srgbClr val="CC0000"/>
                </a:solidFill>
              </a:rPr>
              <a:t>misures</a:t>
            </a:r>
            <a:r>
              <a:rPr lang="it-IT" sz="1600" b="1" dirty="0" smtClean="0">
                <a:solidFill>
                  <a:srgbClr val="CC0000"/>
                </a:solidFill>
              </a:rPr>
              <a:t>:</a:t>
            </a:r>
            <a:endParaRPr lang="it-IT" sz="1600" dirty="0" smtClean="0">
              <a:solidFill>
                <a:srgbClr val="CC0000"/>
              </a:solidFill>
            </a:endParaRPr>
          </a:p>
          <a:p>
            <a:pPr marL="685800" lvl="1" algn="just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it-IT" sz="1400" b="1" dirty="0"/>
              <a:t>management </a:t>
            </a:r>
            <a:r>
              <a:rPr lang="it-IT" sz="1400" b="1" dirty="0" err="1"/>
              <a:t>actions</a:t>
            </a:r>
            <a:r>
              <a:rPr lang="it-IT" sz="1400" b="1" dirty="0"/>
              <a:t> </a:t>
            </a:r>
            <a:r>
              <a:rPr lang="it-IT" sz="1400" dirty="0"/>
              <a:t>to </a:t>
            </a:r>
            <a:r>
              <a:rPr lang="it-IT" sz="1400" dirty="0" err="1"/>
              <a:t>improve</a:t>
            </a:r>
            <a:r>
              <a:rPr lang="it-IT" sz="1400" dirty="0"/>
              <a:t> </a:t>
            </a:r>
            <a:r>
              <a:rPr lang="it-IT" sz="1400" dirty="0" err="1"/>
              <a:t>knowledge</a:t>
            </a:r>
            <a:r>
              <a:rPr lang="it-IT" sz="1400" dirty="0"/>
              <a:t> on </a:t>
            </a:r>
            <a:r>
              <a:rPr lang="it-IT" sz="1400" dirty="0" err="1" smtClean="0"/>
              <a:t>erosion</a:t>
            </a:r>
            <a:endParaRPr lang="it-IT" sz="1400" dirty="0" smtClean="0"/>
          </a:p>
          <a:p>
            <a:pPr marL="685800" lvl="1" algn="just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400" b="1" dirty="0" smtClean="0"/>
              <a:t>training </a:t>
            </a:r>
            <a:r>
              <a:rPr lang="en-US" sz="1400" b="1" dirty="0"/>
              <a:t>for the creation of specific professionals </a:t>
            </a:r>
            <a:r>
              <a:rPr lang="en-US" sz="1400" dirty="0"/>
              <a:t>for assessment, monitoring and analysis of the historical and cultural </a:t>
            </a:r>
            <a:r>
              <a:rPr lang="en-US" sz="1400" dirty="0" smtClean="0"/>
              <a:t>heritage</a:t>
            </a:r>
            <a:endParaRPr lang="it-IT" sz="1400" dirty="0" smtClean="0"/>
          </a:p>
          <a:p>
            <a:pPr marL="685800" lvl="1" algn="just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it-IT" sz="1400" b="1" dirty="0" err="1" smtClean="0"/>
              <a:t>improvement</a:t>
            </a:r>
            <a:r>
              <a:rPr lang="it-IT" sz="1400" b="1" dirty="0" smtClean="0"/>
              <a:t> </a:t>
            </a:r>
            <a:r>
              <a:rPr lang="it-IT" sz="1400" b="1" dirty="0"/>
              <a:t>of </a:t>
            </a:r>
            <a:r>
              <a:rPr lang="it-IT" sz="1400" b="1" dirty="0" err="1"/>
              <a:t>warning</a:t>
            </a:r>
            <a:r>
              <a:rPr lang="it-IT" sz="1400" b="1" dirty="0"/>
              <a:t> </a:t>
            </a:r>
            <a:r>
              <a:rPr lang="it-IT" sz="1400" b="1" dirty="0" err="1" smtClean="0"/>
              <a:t>mechanism</a:t>
            </a:r>
            <a:r>
              <a:rPr lang="it-IT" sz="1400" b="1" dirty="0" smtClean="0"/>
              <a:t>: </a:t>
            </a:r>
            <a:r>
              <a:rPr lang="en-US" sz="1400" dirty="0" smtClean="0"/>
              <a:t>enhancement </a:t>
            </a:r>
            <a:r>
              <a:rPr lang="en-US" sz="1400" dirty="0"/>
              <a:t>and </a:t>
            </a:r>
            <a:r>
              <a:rPr lang="en-US" sz="1400" dirty="0" err="1"/>
              <a:t>optimisation</a:t>
            </a:r>
            <a:r>
              <a:rPr lang="en-US" sz="1400" dirty="0"/>
              <a:t> of the early warning system of Ancona’s </a:t>
            </a:r>
            <a:r>
              <a:rPr lang="en-US" sz="1400" dirty="0" smtClean="0"/>
              <a:t>landslide</a:t>
            </a:r>
          </a:p>
          <a:p>
            <a:pPr marL="685800" lvl="1" algn="just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it-IT" sz="1400" b="1" dirty="0" err="1" smtClean="0"/>
              <a:t>political</a:t>
            </a:r>
            <a:r>
              <a:rPr lang="it-IT" sz="1400" b="1" dirty="0" smtClean="0"/>
              <a:t> </a:t>
            </a:r>
            <a:r>
              <a:rPr lang="it-IT" sz="1400" b="1" dirty="0" err="1"/>
              <a:t>decisions</a:t>
            </a:r>
            <a:r>
              <a:rPr lang="it-IT" sz="1400" b="1" dirty="0"/>
              <a:t> </a:t>
            </a:r>
            <a:r>
              <a:rPr lang="it-IT" sz="1400" dirty="0"/>
              <a:t>(</a:t>
            </a:r>
            <a:r>
              <a:rPr lang="it-IT" sz="1400" dirty="0" err="1" smtClean="0"/>
              <a:t>governance</a:t>
            </a:r>
            <a:r>
              <a:rPr lang="it-IT" sz="1400" dirty="0" smtClean="0"/>
              <a:t> </a:t>
            </a:r>
            <a:r>
              <a:rPr lang="it-IT" sz="1400" dirty="0" err="1" smtClean="0"/>
              <a:t>processes</a:t>
            </a:r>
            <a:r>
              <a:rPr lang="it-IT" sz="1400" dirty="0" smtClean="0"/>
              <a:t>, </a:t>
            </a:r>
            <a:r>
              <a:rPr lang="it-IT" sz="1400" dirty="0" err="1"/>
              <a:t>financial</a:t>
            </a:r>
            <a:r>
              <a:rPr lang="it-IT" sz="1400" dirty="0"/>
              <a:t> </a:t>
            </a:r>
            <a:r>
              <a:rPr lang="it-IT" sz="1400" dirty="0" smtClean="0"/>
              <a:t>budget</a:t>
            </a:r>
            <a:r>
              <a:rPr lang="it-IT" sz="1400" dirty="0"/>
              <a:t>, etc</a:t>
            </a:r>
            <a:r>
              <a:rPr lang="it-IT" sz="1400" dirty="0" smtClean="0"/>
              <a:t>..)</a:t>
            </a:r>
          </a:p>
          <a:p>
            <a:pPr marL="685800" lvl="1" algn="just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it-IT" sz="1400" b="1" dirty="0" err="1"/>
              <a:t>technological</a:t>
            </a:r>
            <a:r>
              <a:rPr lang="it-IT" sz="1400" b="1" dirty="0"/>
              <a:t> </a:t>
            </a:r>
            <a:r>
              <a:rPr lang="it-IT" sz="1400" b="1" dirty="0" err="1"/>
              <a:t>infrastructure</a:t>
            </a:r>
            <a:r>
              <a:rPr lang="it-IT" sz="1400" b="1" dirty="0"/>
              <a:t> </a:t>
            </a:r>
            <a:r>
              <a:rPr lang="it-IT" sz="1400" b="1" dirty="0" err="1"/>
              <a:t>actions</a:t>
            </a:r>
            <a:r>
              <a:rPr lang="it-IT" sz="1400" dirty="0"/>
              <a:t>, </a:t>
            </a:r>
            <a:r>
              <a:rPr lang="it-IT" sz="1400" dirty="0" smtClean="0"/>
              <a:t>to </a:t>
            </a:r>
            <a:r>
              <a:rPr lang="it-IT" sz="1400" dirty="0" err="1" smtClean="0"/>
              <a:t>improve</a:t>
            </a:r>
            <a:r>
              <a:rPr lang="it-IT" sz="1400" dirty="0" smtClean="0"/>
              <a:t> </a:t>
            </a:r>
            <a:r>
              <a:rPr lang="it-IT" sz="1400" dirty="0"/>
              <a:t>and </a:t>
            </a:r>
            <a:r>
              <a:rPr lang="it-IT" sz="1400" dirty="0" err="1" smtClean="0"/>
              <a:t>extend</a:t>
            </a:r>
            <a:r>
              <a:rPr lang="it-IT" sz="1400" dirty="0" smtClean="0"/>
              <a:t> </a:t>
            </a:r>
            <a:r>
              <a:rPr lang="it-IT" sz="1400" dirty="0" err="1"/>
              <a:t>technologies</a:t>
            </a:r>
            <a:r>
              <a:rPr lang="it-IT" sz="1400" dirty="0"/>
              <a:t> for </a:t>
            </a:r>
            <a:r>
              <a:rPr lang="it-IT" sz="1400" dirty="0" err="1"/>
              <a:t>monitoring</a:t>
            </a:r>
            <a:r>
              <a:rPr lang="it-IT" sz="1400" dirty="0"/>
              <a:t> </a:t>
            </a:r>
            <a:r>
              <a:rPr lang="it-IT" sz="1400" dirty="0" err="1"/>
              <a:t>landslides</a:t>
            </a:r>
            <a:r>
              <a:rPr lang="it-IT" sz="1400" dirty="0"/>
              <a:t> and </a:t>
            </a:r>
            <a:r>
              <a:rPr lang="it-IT" sz="1400" dirty="0" err="1" smtClean="0"/>
              <a:t>coasts</a:t>
            </a:r>
            <a:r>
              <a:rPr lang="it-IT" sz="1400" dirty="0" smtClean="0"/>
              <a:t> </a:t>
            </a:r>
            <a:r>
              <a:rPr lang="it-IT" sz="1400" dirty="0" err="1" smtClean="0"/>
              <a:t>protection</a:t>
            </a:r>
            <a:r>
              <a:rPr lang="it-IT" sz="1400" dirty="0" smtClean="0"/>
              <a:t> </a:t>
            </a:r>
            <a:endParaRPr lang="it-IT" sz="1400" dirty="0"/>
          </a:p>
          <a:p>
            <a:pPr marL="685800" lvl="1" algn="just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400" b="1" dirty="0" err="1" smtClean="0"/>
              <a:t>defence</a:t>
            </a:r>
            <a:r>
              <a:rPr lang="en-US" sz="1400" b="1" dirty="0" smtClean="0"/>
              <a:t> </a:t>
            </a:r>
            <a:r>
              <a:rPr lang="en-US" sz="1400" b="1" dirty="0"/>
              <a:t>of </a:t>
            </a:r>
            <a:r>
              <a:rPr lang="en-US" sz="1400" b="1" dirty="0" smtClean="0"/>
              <a:t>the </a:t>
            </a:r>
            <a:r>
              <a:rPr lang="en-US" sz="1400" b="1" dirty="0"/>
              <a:t>coast </a:t>
            </a:r>
            <a:r>
              <a:rPr lang="en-US" sz="1400" dirty="0" smtClean="0"/>
              <a:t>by </a:t>
            </a:r>
            <a:r>
              <a:rPr lang="en-US" sz="1400" dirty="0"/>
              <a:t>moving back </a:t>
            </a:r>
            <a:r>
              <a:rPr lang="en-US" sz="1400" dirty="0" smtClean="0"/>
              <a:t>from the </a:t>
            </a:r>
            <a:r>
              <a:rPr lang="en-US" sz="1400" dirty="0"/>
              <a:t>coastline bathing establishments and </a:t>
            </a:r>
            <a:r>
              <a:rPr lang="en-US" sz="1400" dirty="0" smtClean="0"/>
              <a:t>restaurants</a:t>
            </a:r>
            <a:endParaRPr lang="en-US" sz="1400" dirty="0"/>
          </a:p>
          <a:p>
            <a:pPr marL="685800" lvl="1" algn="just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400" b="1" dirty="0" smtClean="0"/>
              <a:t>restoration </a:t>
            </a:r>
            <a:r>
              <a:rPr lang="en-US" sz="1400" b="1" dirty="0"/>
              <a:t>of full functionality </a:t>
            </a:r>
            <a:r>
              <a:rPr lang="en-US" sz="1400" b="1" dirty="0" smtClean="0"/>
              <a:t>and safety </a:t>
            </a:r>
            <a:r>
              <a:rPr lang="en-US" sz="1400" b="1" dirty="0"/>
              <a:t>of </a:t>
            </a:r>
            <a:r>
              <a:rPr lang="en-US" sz="1400" b="1" dirty="0" smtClean="0"/>
              <a:t>railway </a:t>
            </a:r>
            <a:r>
              <a:rPr lang="en-US" sz="1400" b="1" dirty="0"/>
              <a:t>and </a:t>
            </a:r>
            <a:r>
              <a:rPr lang="en-US" sz="1400" b="1" dirty="0" smtClean="0"/>
              <a:t>Via </a:t>
            </a:r>
            <a:r>
              <a:rPr lang="en-US" sz="1400" b="1" dirty="0" err="1" smtClean="0"/>
              <a:t>Flaminia</a:t>
            </a:r>
            <a:r>
              <a:rPr lang="en-US" sz="1400" b="1" dirty="0" smtClean="0"/>
              <a:t> road</a:t>
            </a:r>
            <a:endParaRPr lang="en-US" sz="1400" b="1" dirty="0"/>
          </a:p>
          <a:p>
            <a:pPr marL="685800" lvl="1" algn="just"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it-IT" sz="1400" b="1" dirty="0" err="1" smtClean="0"/>
              <a:t>enanched</a:t>
            </a:r>
            <a:r>
              <a:rPr lang="it-IT" sz="1400" b="1" dirty="0" smtClean="0"/>
              <a:t> public </a:t>
            </a:r>
            <a:r>
              <a:rPr lang="it-IT" sz="1400" b="1" dirty="0" err="1" smtClean="0"/>
              <a:t>awareness</a:t>
            </a:r>
            <a:r>
              <a:rPr lang="it-IT" sz="1400" b="1" dirty="0" smtClean="0"/>
              <a:t> </a:t>
            </a:r>
            <a:r>
              <a:rPr lang="it-IT" sz="1400" dirty="0" err="1" smtClean="0"/>
              <a:t>through</a:t>
            </a:r>
            <a:r>
              <a:rPr lang="it-IT" sz="1400" dirty="0" smtClean="0"/>
              <a:t> public information </a:t>
            </a:r>
            <a:r>
              <a:rPr lang="it-IT" sz="1400" dirty="0" err="1" smtClean="0"/>
              <a:t>campaigns</a:t>
            </a:r>
            <a:endParaRPr lang="it-IT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2846" y="781100"/>
            <a:ext cx="2855842" cy="2067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707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00390" y="569069"/>
            <a:ext cx="7733491" cy="5578812"/>
          </a:xfrm>
          <a:ln>
            <a:noFill/>
          </a:ln>
        </p:spPr>
        <p:txBody>
          <a:bodyPr/>
          <a:lstStyle/>
          <a:p>
            <a:pPr algn="just">
              <a:spcAft>
                <a:spcPts val="10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500" b="1" dirty="0" err="1" smtClean="0"/>
              <a:t>Meteo</a:t>
            </a:r>
            <a:r>
              <a:rPr lang="en-US" sz="1500" b="1" dirty="0" smtClean="0"/>
              <a:t>-climatic </a:t>
            </a:r>
            <a:r>
              <a:rPr lang="en-US" sz="1500" b="1" dirty="0"/>
              <a:t>statistics and </a:t>
            </a:r>
            <a:r>
              <a:rPr lang="en-US" sz="1500" b="1" dirty="0" smtClean="0"/>
              <a:t>Indices </a:t>
            </a:r>
            <a:r>
              <a:rPr lang="en-US" sz="1500" dirty="0" smtClean="0"/>
              <a:t>can describe climate variability and changes</a:t>
            </a:r>
            <a:r>
              <a:rPr lang="en-US" sz="1500" dirty="0"/>
              <a:t>. Long time series </a:t>
            </a:r>
            <a:r>
              <a:rPr lang="en-US" sz="1500" dirty="0" smtClean="0"/>
              <a:t>of data represents useful </a:t>
            </a:r>
            <a:r>
              <a:rPr lang="en-US" sz="1500" b="1" dirty="0" smtClean="0"/>
              <a:t>tools </a:t>
            </a:r>
            <a:r>
              <a:rPr lang="en-US" sz="1500" b="1" dirty="0"/>
              <a:t>for policy makers </a:t>
            </a:r>
            <a:r>
              <a:rPr lang="en-US" sz="1500" dirty="0" smtClean="0"/>
              <a:t>designing </a:t>
            </a:r>
            <a:r>
              <a:rPr lang="en-US" sz="1500" dirty="0"/>
              <a:t>efficient policy, supporting </a:t>
            </a:r>
            <a:r>
              <a:rPr lang="en-US" sz="1500" dirty="0" smtClean="0"/>
              <a:t>adaptation </a:t>
            </a:r>
            <a:r>
              <a:rPr lang="en-US" sz="1500" dirty="0"/>
              <a:t>and disaster risk </a:t>
            </a:r>
            <a:r>
              <a:rPr lang="en-US" sz="1500" dirty="0" err="1" smtClean="0"/>
              <a:t>analys</a:t>
            </a:r>
            <a:r>
              <a:rPr lang="en-US" sz="1500" dirty="0" smtClean="0"/>
              <a:t> analysis and actions </a:t>
            </a:r>
            <a:r>
              <a:rPr lang="en-US" sz="1500" dirty="0"/>
              <a:t>in cities governance</a:t>
            </a:r>
          </a:p>
          <a:p>
            <a:pPr algn="just">
              <a:spcAft>
                <a:spcPts val="10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500" b="1" dirty="0" smtClean="0"/>
              <a:t>Standardized, complete and </a:t>
            </a:r>
            <a:r>
              <a:rPr lang="en-US" sz="1500" b="1" dirty="0"/>
              <a:t>comparable information </a:t>
            </a:r>
            <a:r>
              <a:rPr lang="en-US" sz="1500" b="1" dirty="0" smtClean="0"/>
              <a:t>systems </a:t>
            </a:r>
            <a:r>
              <a:rPr lang="en-US" sz="1500" dirty="0"/>
              <a:t>are needed to develop such  complex </a:t>
            </a:r>
            <a:r>
              <a:rPr lang="en-US" sz="1500" dirty="0" smtClean="0"/>
              <a:t>analysis. Information </a:t>
            </a:r>
            <a:r>
              <a:rPr lang="en-US" sz="1500" dirty="0"/>
              <a:t>from different sources </a:t>
            </a:r>
            <a:r>
              <a:rPr lang="en-US" sz="1500" dirty="0" smtClean="0"/>
              <a:t>and domains: urban systems, </a:t>
            </a:r>
            <a:r>
              <a:rPr lang="en-US" sz="1500" dirty="0"/>
              <a:t>infrastructures, </a:t>
            </a:r>
            <a:r>
              <a:rPr lang="en-US" sz="1500" dirty="0" smtClean="0"/>
              <a:t>economy, demography, </a:t>
            </a:r>
            <a:r>
              <a:rPr lang="en-US" sz="1500" dirty="0" err="1" smtClean="0"/>
              <a:t>meteclimatic</a:t>
            </a:r>
            <a:r>
              <a:rPr lang="en-US" sz="1500" dirty="0" smtClean="0"/>
              <a:t> data</a:t>
            </a:r>
            <a:endParaRPr lang="en-US" sz="1500" dirty="0"/>
          </a:p>
          <a:p>
            <a:pPr algn="just">
              <a:spcAft>
                <a:spcPts val="10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500" b="1" dirty="0" smtClean="0"/>
              <a:t>integration </a:t>
            </a:r>
            <a:r>
              <a:rPr lang="en-US" sz="1500" b="1" dirty="0"/>
              <a:t>of statistical and geographical information </a:t>
            </a:r>
            <a:r>
              <a:rPr lang="en-US" sz="1500" b="1" dirty="0" smtClean="0"/>
              <a:t>is crucial </a:t>
            </a:r>
            <a:r>
              <a:rPr lang="en-US" sz="1500" dirty="0" smtClean="0"/>
              <a:t>to </a:t>
            </a:r>
            <a:r>
              <a:rPr lang="en-US" sz="1500" dirty="0"/>
              <a:t>build a complete and updated knowledge framework </a:t>
            </a:r>
            <a:r>
              <a:rPr lang="en-US" sz="1500" dirty="0" smtClean="0"/>
              <a:t>at local scale</a:t>
            </a:r>
          </a:p>
          <a:p>
            <a:pPr algn="just">
              <a:spcAft>
                <a:spcPts val="10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500" dirty="0"/>
              <a:t>to provide </a:t>
            </a:r>
            <a:r>
              <a:rPr lang="en-US" sz="1500" b="1" dirty="0"/>
              <a:t>common </a:t>
            </a:r>
            <a:r>
              <a:rPr lang="en-US" sz="1500" b="1" dirty="0" smtClean="0"/>
              <a:t>methodologies and </a:t>
            </a:r>
            <a:r>
              <a:rPr lang="en-US" sz="1500" b="1" dirty="0"/>
              <a:t>internationally comparable</a:t>
            </a:r>
            <a:r>
              <a:rPr lang="en-US" sz="1500" dirty="0"/>
              <a:t> </a:t>
            </a:r>
            <a:r>
              <a:rPr lang="en-US" sz="1500" b="1" dirty="0"/>
              <a:t>CC Related Statistics</a:t>
            </a:r>
            <a:r>
              <a:rPr lang="en-US" sz="1500" dirty="0"/>
              <a:t> </a:t>
            </a:r>
            <a:r>
              <a:rPr lang="en-US" sz="1500" b="1" dirty="0"/>
              <a:t>and Indicators (CCRSI</a:t>
            </a:r>
            <a:r>
              <a:rPr lang="en-US" sz="1600" b="1" dirty="0" smtClean="0"/>
              <a:t>)</a:t>
            </a:r>
            <a:r>
              <a:rPr lang="en-US" sz="1600" dirty="0" smtClean="0"/>
              <a:t> </a:t>
            </a:r>
            <a:r>
              <a:rPr lang="en-US" sz="1500" dirty="0" smtClean="0"/>
              <a:t>referenced </a:t>
            </a:r>
            <a:r>
              <a:rPr lang="en-US" sz="1500" dirty="0"/>
              <a:t>statistical frameworks have been </a:t>
            </a:r>
            <a:r>
              <a:rPr lang="en-US" sz="1500" dirty="0" smtClean="0"/>
              <a:t>developed by international Organizations</a:t>
            </a:r>
            <a:endParaRPr lang="en-US" sz="1600" dirty="0" smtClean="0"/>
          </a:p>
          <a:p>
            <a:pPr algn="just">
              <a:spcAft>
                <a:spcPts val="10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600" dirty="0" smtClean="0"/>
          </a:p>
          <a:p>
            <a:pPr algn="just">
              <a:spcAft>
                <a:spcPts val="10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600" dirty="0"/>
          </a:p>
          <a:p>
            <a:pPr algn="just">
              <a:spcAft>
                <a:spcPts val="10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600" b="1" dirty="0" smtClean="0"/>
              <a:t>NSOs </a:t>
            </a:r>
            <a:r>
              <a:rPr lang="en-US" sz="1600" b="1" dirty="0"/>
              <a:t>are called to enhance their role </a:t>
            </a:r>
            <a:r>
              <a:rPr lang="en-US" sz="1600" dirty="0"/>
              <a:t>to p</a:t>
            </a:r>
            <a:r>
              <a:rPr lang="en-US" altLang="it-IT" sz="1600" dirty="0">
                <a:cs typeface="Arial" charset="0"/>
              </a:rPr>
              <a:t>rovide high quality </a:t>
            </a:r>
            <a:r>
              <a:rPr lang="en-US" altLang="it-IT" sz="1600" dirty="0" smtClean="0">
                <a:cs typeface="Arial" charset="0"/>
              </a:rPr>
              <a:t>statistics reliable</a:t>
            </a:r>
            <a:r>
              <a:rPr lang="en-US" altLang="it-IT" sz="1600" dirty="0">
                <a:cs typeface="Arial" charset="0"/>
              </a:rPr>
              <a:t>, consistent, timely, comparable, accessible</a:t>
            </a:r>
          </a:p>
          <a:p>
            <a:pPr algn="just">
              <a:spcAft>
                <a:spcPts val="10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600" dirty="0" smtClean="0"/>
          </a:p>
          <a:p>
            <a:pPr algn="just"/>
            <a:endParaRPr lang="en-US" sz="160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751B5-631A-9242-B635-C18491BE6C62}" type="slidenum">
              <a:rPr lang="it-IT" smtClean="0"/>
              <a:pPr/>
              <a:t>7</a:t>
            </a:fld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821340" y="0"/>
            <a:ext cx="750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 err="1" smtClean="0">
                <a:solidFill>
                  <a:schemeClr val="bg1"/>
                </a:solidFill>
              </a:rPr>
              <a:t>Climtate</a:t>
            </a:r>
            <a:r>
              <a:rPr lang="it-IT" b="1" dirty="0" smtClean="0">
                <a:solidFill>
                  <a:schemeClr val="bg1"/>
                </a:solidFill>
              </a:rPr>
              <a:t> </a:t>
            </a:r>
            <a:r>
              <a:rPr lang="it-IT" b="1" dirty="0" err="1" smtClean="0">
                <a:solidFill>
                  <a:schemeClr val="bg1"/>
                </a:solidFill>
              </a:rPr>
              <a:t>Change</a:t>
            </a:r>
            <a:r>
              <a:rPr lang="it-IT" b="1" dirty="0" smtClean="0">
                <a:solidFill>
                  <a:schemeClr val="bg1"/>
                </a:solidFill>
              </a:rPr>
              <a:t> </a:t>
            </a:r>
            <a:r>
              <a:rPr lang="it-IT" b="1" dirty="0" err="1" smtClean="0">
                <a:solidFill>
                  <a:schemeClr val="bg1"/>
                </a:solidFill>
              </a:rPr>
              <a:t>Related</a:t>
            </a:r>
            <a:r>
              <a:rPr lang="it-IT" b="1" dirty="0" smtClean="0">
                <a:solidFill>
                  <a:schemeClr val="bg1"/>
                </a:solidFill>
              </a:rPr>
              <a:t> </a:t>
            </a:r>
            <a:r>
              <a:rPr lang="it-IT" b="1" dirty="0" err="1">
                <a:solidFill>
                  <a:schemeClr val="bg1"/>
                </a:solidFill>
              </a:rPr>
              <a:t>Statistics</a:t>
            </a:r>
            <a:r>
              <a:rPr lang="it-IT" b="1" dirty="0">
                <a:solidFill>
                  <a:schemeClr val="bg1"/>
                </a:solidFill>
              </a:rPr>
              <a:t> </a:t>
            </a:r>
            <a:r>
              <a:rPr lang="it-IT" b="1" dirty="0" smtClean="0">
                <a:solidFill>
                  <a:schemeClr val="bg1"/>
                </a:solidFill>
              </a:rPr>
              <a:t>and </a:t>
            </a:r>
            <a:r>
              <a:rPr lang="it-IT" b="1" dirty="0" err="1" smtClean="0">
                <a:solidFill>
                  <a:schemeClr val="bg1"/>
                </a:solidFill>
              </a:rPr>
              <a:t>Indicators</a:t>
            </a:r>
            <a:r>
              <a:rPr lang="it-IT" b="1" dirty="0" smtClean="0">
                <a:solidFill>
                  <a:schemeClr val="bg1"/>
                </a:solidFill>
              </a:rPr>
              <a:t> (CCRSI) 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821340" y="6356350"/>
            <a:ext cx="52556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dirty="0"/>
              <a:t>D. </a:t>
            </a:r>
            <a:r>
              <a:rPr lang="it-IT" sz="1000" dirty="0" err="1"/>
              <a:t>Vignani</a:t>
            </a:r>
            <a:r>
              <a:rPr lang="it-IT" sz="1000" dirty="0"/>
              <a:t>, F. </a:t>
            </a:r>
            <a:r>
              <a:rPr lang="it-IT" sz="1000" dirty="0" err="1"/>
              <a:t>Budano</a:t>
            </a:r>
            <a:r>
              <a:rPr lang="it-IT" sz="1000" dirty="0"/>
              <a:t>, C. Busetti</a:t>
            </a:r>
          </a:p>
          <a:p>
            <a:r>
              <a:rPr lang="it-IT" sz="1000" dirty="0" err="1"/>
              <a:t>AISRe</a:t>
            </a:r>
            <a:r>
              <a:rPr lang="it-IT" sz="1000" dirty="0"/>
              <a:t>  XXXIX Conferenza scientifica annuale Bolzano , 17-19 Settembre 2018</a:t>
            </a:r>
          </a:p>
        </p:txBody>
      </p:sp>
      <p:pic>
        <p:nvPicPr>
          <p:cNvPr id="1028" name="Picture 4" descr="Risultati immagini per unec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928" y="4102770"/>
            <a:ext cx="1647665" cy="926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Risultati immagini per eurosta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633" y="4073901"/>
            <a:ext cx="1893446" cy="760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Immagine correlat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5057" y="3840066"/>
            <a:ext cx="1299081" cy="1107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8303" y="3933387"/>
            <a:ext cx="1470992" cy="873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322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 descr="https://webmail.istat.it/service/home/~/?auth=co&amp;loc=it&amp;id=121724&amp;part=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9" name="Rettangolo 18"/>
          <p:cNvSpPr/>
          <p:nvPr/>
        </p:nvSpPr>
        <p:spPr>
          <a:xfrm>
            <a:off x="581025" y="466801"/>
            <a:ext cx="8105775" cy="29731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257175" algn="just">
              <a:lnSpc>
                <a:spcPct val="80000"/>
              </a:lnSpc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altLang="it-IT" sz="1600" b="1" dirty="0" smtClean="0">
              <a:solidFill>
                <a:srgbClr val="C00000"/>
              </a:solidFill>
            </a:endParaRPr>
          </a:p>
          <a:p>
            <a:pPr marL="342900" indent="-257175" algn="just">
              <a:lnSpc>
                <a:spcPct val="80000"/>
              </a:lnSpc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it-IT" sz="1600" b="1" dirty="0" smtClean="0">
                <a:solidFill>
                  <a:srgbClr val="C00000"/>
                </a:solidFill>
              </a:rPr>
              <a:t>official </a:t>
            </a:r>
            <a:r>
              <a:rPr lang="en-US" altLang="it-IT" sz="1600" b="1" dirty="0">
                <a:solidFill>
                  <a:srgbClr val="C00000"/>
                </a:solidFill>
              </a:rPr>
              <a:t>statistics already </a:t>
            </a:r>
            <a:r>
              <a:rPr lang="en-US" altLang="it-IT" sz="1600" b="1" dirty="0" smtClean="0">
                <a:solidFill>
                  <a:srgbClr val="C00000"/>
                </a:solidFill>
              </a:rPr>
              <a:t>available </a:t>
            </a:r>
            <a:r>
              <a:rPr lang="en-US" altLang="it-IT" sz="1600" dirty="0">
                <a:solidFill>
                  <a:schemeClr val="tx1"/>
                </a:solidFill>
              </a:rPr>
              <a:t>but produced </a:t>
            </a:r>
            <a:r>
              <a:rPr lang="en-US" altLang="it-IT" sz="1600" dirty="0" smtClean="0">
                <a:solidFill>
                  <a:schemeClr val="tx1"/>
                </a:solidFill>
              </a:rPr>
              <a:t>with </a:t>
            </a:r>
            <a:r>
              <a:rPr lang="en-US" altLang="it-IT" sz="1600" dirty="0">
                <a:solidFill>
                  <a:schemeClr val="tx1"/>
                </a:solidFill>
              </a:rPr>
              <a:t>different purposes</a:t>
            </a:r>
          </a:p>
          <a:p>
            <a:pPr marL="542925" lvl="2" algn="just">
              <a:lnSpc>
                <a:spcPct val="80000"/>
              </a:lnSpc>
              <a:buClr>
                <a:srgbClr val="C00000"/>
              </a:buClr>
            </a:pPr>
            <a:endParaRPr lang="en-US" altLang="it-IT" sz="1600" dirty="0">
              <a:solidFill>
                <a:schemeClr val="tx1"/>
              </a:solidFill>
            </a:endParaRPr>
          </a:p>
          <a:p>
            <a:pPr marL="542925" lvl="2" algn="just">
              <a:lnSpc>
                <a:spcPct val="80000"/>
              </a:lnSpc>
              <a:buClr>
                <a:srgbClr val="C00000"/>
              </a:buClr>
            </a:pPr>
            <a:r>
              <a:rPr lang="en-US" altLang="it-IT" sz="1400" dirty="0" smtClean="0">
                <a:solidFill>
                  <a:schemeClr val="tx1"/>
                </a:solidFill>
              </a:rPr>
              <a:t>make </a:t>
            </a:r>
            <a:r>
              <a:rPr lang="en-US" altLang="it-IT" sz="1400" dirty="0">
                <a:solidFill>
                  <a:schemeClr val="tx1"/>
                </a:solidFill>
              </a:rPr>
              <a:t>existing statistics useful for CC analysis and produce ‘</a:t>
            </a:r>
            <a:r>
              <a:rPr lang="en-US" altLang="it-IT" sz="1400" i="1" dirty="0">
                <a:solidFill>
                  <a:schemeClr val="tx1"/>
                </a:solidFill>
              </a:rPr>
              <a:t>new</a:t>
            </a:r>
            <a:r>
              <a:rPr lang="en-US" altLang="it-IT" sz="1400" dirty="0">
                <a:solidFill>
                  <a:schemeClr val="tx1"/>
                </a:solidFill>
              </a:rPr>
              <a:t> </a:t>
            </a:r>
            <a:r>
              <a:rPr lang="en-US" altLang="it-IT" sz="1400" i="1" dirty="0">
                <a:solidFill>
                  <a:schemeClr val="tx1"/>
                </a:solidFill>
              </a:rPr>
              <a:t>statistics’ </a:t>
            </a:r>
            <a:endParaRPr lang="en-US" altLang="it-IT" sz="1400" i="1" dirty="0" smtClean="0">
              <a:solidFill>
                <a:schemeClr val="tx1"/>
              </a:solidFill>
            </a:endParaRPr>
          </a:p>
          <a:p>
            <a:pPr marL="542925" lvl="2" algn="just">
              <a:lnSpc>
                <a:spcPct val="80000"/>
              </a:lnSpc>
              <a:buClr>
                <a:srgbClr val="C00000"/>
              </a:buClr>
            </a:pPr>
            <a:endParaRPr lang="en-US" altLang="it-IT" sz="500" i="1" dirty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</a:pPr>
            <a:endParaRPr lang="it-IT" altLang="it-IT" sz="1600" dirty="0">
              <a:solidFill>
                <a:schemeClr val="tx1"/>
              </a:solidFill>
            </a:endParaRPr>
          </a:p>
          <a:p>
            <a:pPr marL="342900" indent="-257175" algn="just">
              <a:lnSpc>
                <a:spcPct val="80000"/>
              </a:lnSpc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600" b="1" dirty="0">
                <a:solidFill>
                  <a:srgbClr val="C00000"/>
                </a:solidFill>
              </a:rPr>
              <a:t>data provided by different producers</a:t>
            </a:r>
            <a:endParaRPr lang="en-US" sz="1600" dirty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</a:pPr>
            <a:endParaRPr lang="en-US" altLang="it-IT" sz="1600" dirty="0">
              <a:solidFill>
                <a:schemeClr val="tx1"/>
              </a:solidFill>
            </a:endParaRPr>
          </a:p>
          <a:p>
            <a:pPr marL="542925" lvl="2" algn="just">
              <a:lnSpc>
                <a:spcPct val="80000"/>
              </a:lnSpc>
              <a:buClr>
                <a:srgbClr val="C00000"/>
              </a:buClr>
            </a:pPr>
            <a:r>
              <a:rPr lang="it-IT" altLang="it-IT" sz="1400" dirty="0" err="1" smtClean="0">
                <a:solidFill>
                  <a:schemeClr val="tx1"/>
                </a:solidFill>
              </a:rPr>
              <a:t>coordination</a:t>
            </a:r>
            <a:r>
              <a:rPr lang="it-IT" altLang="it-IT" sz="1400" dirty="0">
                <a:solidFill>
                  <a:schemeClr val="tx1"/>
                </a:solidFill>
              </a:rPr>
              <a:t>, standardization, cooperation at national and international level among </a:t>
            </a:r>
            <a:r>
              <a:rPr lang="en-US" sz="1400" dirty="0">
                <a:solidFill>
                  <a:schemeClr val="tx1"/>
                </a:solidFill>
              </a:rPr>
              <a:t>agencies, public institutions, research </a:t>
            </a:r>
            <a:r>
              <a:rPr lang="en-US" sz="1400" dirty="0" smtClean="0">
                <a:solidFill>
                  <a:schemeClr val="tx1"/>
                </a:solidFill>
              </a:rPr>
              <a:t>centers</a:t>
            </a:r>
          </a:p>
          <a:p>
            <a:pPr marL="542925" lvl="2" algn="just">
              <a:lnSpc>
                <a:spcPct val="80000"/>
              </a:lnSpc>
              <a:buClr>
                <a:srgbClr val="C00000"/>
              </a:buClr>
            </a:pPr>
            <a:endParaRPr lang="en-US" sz="1600" dirty="0">
              <a:solidFill>
                <a:schemeClr val="tx1"/>
              </a:solidFill>
            </a:endParaRPr>
          </a:p>
          <a:p>
            <a:pPr marL="895350" lvl="2" indent="-352425" algn="just">
              <a:lnSpc>
                <a:spcPct val="80000"/>
              </a:lnSpc>
              <a:buClr>
                <a:srgbClr val="C00000"/>
              </a:buClr>
              <a:buFont typeface="Courier New" panose="02070309020205020404" pitchFamily="49" charset="0"/>
              <a:buChar char="o"/>
            </a:pPr>
            <a:endParaRPr lang="en-US" sz="500" dirty="0" smtClean="0">
              <a:solidFill>
                <a:schemeClr val="tx1"/>
              </a:solidFill>
            </a:endParaRPr>
          </a:p>
          <a:p>
            <a:pPr marL="342900" lvl="0" indent="-257175" algn="just">
              <a:lnSpc>
                <a:spcPct val="80000"/>
              </a:lnSpc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rgbClr val="C00000"/>
                </a:solidFill>
              </a:rPr>
              <a:t>new data to be provided</a:t>
            </a:r>
            <a:endParaRPr lang="en-US" sz="1600" dirty="0">
              <a:solidFill>
                <a:prstClr val="black"/>
              </a:solidFill>
            </a:endParaRPr>
          </a:p>
          <a:p>
            <a:pPr marL="895350" lvl="2" indent="-352425" algn="just">
              <a:lnSpc>
                <a:spcPct val="80000"/>
              </a:lnSpc>
              <a:buClr>
                <a:srgbClr val="C00000"/>
              </a:buClr>
              <a:buFont typeface="Courier New" panose="02070309020205020404" pitchFamily="49" charset="0"/>
              <a:buChar char="o"/>
            </a:pPr>
            <a:endParaRPr lang="en-US" sz="1600" dirty="0" smtClean="0">
              <a:solidFill>
                <a:schemeClr val="tx1"/>
              </a:solidFill>
            </a:endParaRPr>
          </a:p>
          <a:p>
            <a:pPr lvl="1" indent="-371475" algn="just">
              <a:lnSpc>
                <a:spcPct val="80000"/>
              </a:lnSpc>
              <a:buClr>
                <a:srgbClr val="C00000"/>
              </a:buClr>
              <a:buFont typeface="Courier New" panose="02070309020205020404" pitchFamily="49" charset="0"/>
              <a:buChar char="o"/>
            </a:pPr>
            <a:endParaRPr lang="it-IT" altLang="it-IT" sz="16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lnSpc>
                <a:spcPct val="80000"/>
              </a:lnSpc>
            </a:pPr>
            <a:endParaRPr lang="it-IT" sz="1600" b="1" strike="sngStrike" dirty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22" name="Rettangolo 21"/>
          <p:cNvSpPr/>
          <p:nvPr/>
        </p:nvSpPr>
        <p:spPr>
          <a:xfrm>
            <a:off x="976982" y="36322"/>
            <a:ext cx="7504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NSOs role to provide </a:t>
            </a:r>
            <a:r>
              <a:rPr lang="it-IT" b="1" dirty="0" smtClean="0">
                <a:solidFill>
                  <a:schemeClr val="bg1"/>
                </a:solidFill>
              </a:rPr>
              <a:t>CCRSI </a:t>
            </a:r>
            <a:endParaRPr lang="it-IT" b="1" dirty="0">
              <a:solidFill>
                <a:schemeClr val="bg1"/>
              </a:solidFill>
            </a:endParaRPr>
          </a:p>
          <a:p>
            <a:r>
              <a:rPr lang="it-IT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751B5-631A-9242-B635-C18491BE6C62}" type="slidenum">
              <a:rPr lang="it-IT" smtClean="0"/>
              <a:pPr/>
              <a:t>8</a:t>
            </a:fld>
            <a:endParaRPr lang="it-IT" dirty="0"/>
          </a:p>
        </p:txBody>
      </p:sp>
      <p:sp>
        <p:nvSpPr>
          <p:cNvPr id="8" name="Rettangolo 7"/>
          <p:cNvSpPr/>
          <p:nvPr/>
        </p:nvSpPr>
        <p:spPr>
          <a:xfrm>
            <a:off x="821340" y="6356350"/>
            <a:ext cx="52556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dirty="0"/>
              <a:t>D. </a:t>
            </a:r>
            <a:r>
              <a:rPr lang="it-IT" sz="1000" dirty="0" err="1"/>
              <a:t>Vignani</a:t>
            </a:r>
            <a:r>
              <a:rPr lang="it-IT" sz="1000" dirty="0"/>
              <a:t>, F. </a:t>
            </a:r>
            <a:r>
              <a:rPr lang="it-IT" sz="1000" dirty="0" err="1"/>
              <a:t>Budano</a:t>
            </a:r>
            <a:r>
              <a:rPr lang="it-IT" sz="1000" dirty="0"/>
              <a:t>, C. Busetti</a:t>
            </a:r>
          </a:p>
          <a:p>
            <a:r>
              <a:rPr lang="it-IT" sz="1000" dirty="0" err="1"/>
              <a:t>AISRe</a:t>
            </a:r>
            <a:r>
              <a:rPr lang="it-IT" sz="1000" dirty="0"/>
              <a:t>  XXXIX Conferenza scientifica annuale </a:t>
            </a:r>
            <a:r>
              <a:rPr lang="it-IT" sz="1000" dirty="0" smtClean="0"/>
              <a:t>Bolzano, </a:t>
            </a:r>
            <a:r>
              <a:rPr lang="it-IT" sz="1000" dirty="0"/>
              <a:t>17-19 Settembre 2018</a:t>
            </a:r>
          </a:p>
        </p:txBody>
      </p:sp>
      <p:graphicFrame>
        <p:nvGraphicFramePr>
          <p:cNvPr id="4" name="Diagramma 3"/>
          <p:cNvGraphicFramePr/>
          <p:nvPr>
            <p:extLst>
              <p:ext uri="{D42A27DB-BD31-4B8C-83A1-F6EECF244321}">
                <p14:modId xmlns:p14="http://schemas.microsoft.com/office/powerpoint/2010/main" val="3592835654"/>
              </p:ext>
            </p:extLst>
          </p:nvPr>
        </p:nvGraphicFramePr>
        <p:xfrm>
          <a:off x="730927" y="2754367"/>
          <a:ext cx="7996445" cy="31759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ettangolo 8"/>
          <p:cNvSpPr/>
          <p:nvPr/>
        </p:nvSpPr>
        <p:spPr>
          <a:xfrm>
            <a:off x="3785126" y="4156833"/>
            <a:ext cx="1490482" cy="30777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US" sz="1400" b="1" dirty="0">
                <a:solidFill>
                  <a:srgbClr val="C00000"/>
                </a:solidFill>
              </a:rPr>
              <a:t>Key </a:t>
            </a:r>
            <a:r>
              <a:rPr lang="en-US" sz="1400" b="1" dirty="0" smtClean="0">
                <a:solidFill>
                  <a:srgbClr val="C00000"/>
                </a:solidFill>
              </a:rPr>
              <a:t>concepts</a:t>
            </a:r>
            <a:endParaRPr lang="en-US" sz="1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15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821340" y="0"/>
            <a:ext cx="769036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altLang="it-IT" b="1" dirty="0">
                <a:solidFill>
                  <a:schemeClr val="bg1"/>
                </a:solidFill>
              </a:rPr>
              <a:t>Istat </a:t>
            </a:r>
            <a:r>
              <a:rPr lang="it-IT" altLang="it-IT" b="1" dirty="0" err="1" smtClean="0">
                <a:solidFill>
                  <a:schemeClr val="bg1"/>
                </a:solidFill>
              </a:rPr>
              <a:t>Survey</a:t>
            </a:r>
            <a:r>
              <a:rPr lang="it-IT" altLang="it-IT" b="1" dirty="0" smtClean="0">
                <a:solidFill>
                  <a:schemeClr val="bg1"/>
                </a:solidFill>
              </a:rPr>
              <a:t> on </a:t>
            </a:r>
            <a:r>
              <a:rPr lang="en-US" altLang="it-IT" b="1" dirty="0" err="1" smtClean="0">
                <a:solidFill>
                  <a:schemeClr val="bg1"/>
                </a:solidFill>
              </a:rPr>
              <a:t>Meteo</a:t>
            </a:r>
            <a:r>
              <a:rPr lang="en-US" altLang="it-IT" b="1" dirty="0" smtClean="0">
                <a:solidFill>
                  <a:schemeClr val="bg1"/>
                </a:solidFill>
              </a:rPr>
              <a:t>-climatic </a:t>
            </a:r>
            <a:r>
              <a:rPr lang="en-US" altLang="it-IT" b="1" dirty="0">
                <a:solidFill>
                  <a:schemeClr val="bg1"/>
                </a:solidFill>
              </a:rPr>
              <a:t>and hydrological </a:t>
            </a:r>
            <a:r>
              <a:rPr lang="en-US" altLang="it-IT" b="1" dirty="0" smtClean="0">
                <a:solidFill>
                  <a:schemeClr val="bg1"/>
                </a:solidFill>
              </a:rPr>
              <a:t>data </a:t>
            </a:r>
            <a:r>
              <a:rPr lang="en-US" altLang="it-IT" sz="1600" b="1" dirty="0" smtClean="0">
                <a:solidFill>
                  <a:schemeClr val="bg1"/>
                </a:solidFill>
              </a:rPr>
              <a:t>1/2</a:t>
            </a:r>
            <a:endParaRPr lang="en-US" altLang="it-IT" sz="1600" b="1" dirty="0">
              <a:solidFill>
                <a:schemeClr val="bg1"/>
              </a:solidFill>
            </a:endParaRPr>
          </a:p>
          <a:p>
            <a:r>
              <a:rPr lang="it-IT" b="1" dirty="0">
                <a:solidFill>
                  <a:schemeClr val="bg1"/>
                </a:solidFill>
              </a:rPr>
              <a:t>    FARE</a:t>
            </a:r>
            <a:endParaRPr lang="en-US" b="1" dirty="0">
              <a:solidFill>
                <a:schemeClr val="bg1"/>
              </a:solidFill>
            </a:endParaRPr>
          </a:p>
          <a:p>
            <a:endParaRPr lang="it-IT" sz="2000" b="1" dirty="0">
              <a:solidFill>
                <a:schemeClr val="bg1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695325" y="496133"/>
            <a:ext cx="80962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 err="1"/>
              <a:t>Meteo</a:t>
            </a:r>
            <a:r>
              <a:rPr lang="en-US" sz="1600" dirty="0"/>
              <a:t>-climatic and hydrological data </a:t>
            </a:r>
            <a:r>
              <a:rPr lang="en-US" sz="1600" dirty="0" smtClean="0"/>
              <a:t>survey (</a:t>
            </a:r>
            <a:r>
              <a:rPr lang="en-US" sz="1600" dirty="0"/>
              <a:t>PSN </a:t>
            </a:r>
            <a:r>
              <a:rPr lang="en-US" sz="1600" dirty="0" smtClean="0"/>
              <a:t>IST-02190</a:t>
            </a:r>
            <a:r>
              <a:rPr lang="en-US" sz="1600" dirty="0"/>
              <a:t>) </a:t>
            </a:r>
            <a:endParaRPr lang="en-US" sz="1600" dirty="0" smtClean="0"/>
          </a:p>
        </p:txBody>
      </p:sp>
      <p:sp>
        <p:nvSpPr>
          <p:cNvPr id="7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E0C751B5-631A-9242-B635-C18491BE6C62}" type="slidenum">
              <a:rPr lang="it-IT" smtClean="0"/>
              <a:pPr/>
              <a:t>9</a:t>
            </a:fld>
            <a:endParaRPr lang="it-IT" dirty="0"/>
          </a:p>
        </p:txBody>
      </p:sp>
      <p:sp>
        <p:nvSpPr>
          <p:cNvPr id="8" name="Rettangolo 7"/>
          <p:cNvSpPr/>
          <p:nvPr/>
        </p:nvSpPr>
        <p:spPr>
          <a:xfrm>
            <a:off x="821340" y="6356350"/>
            <a:ext cx="52556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dirty="0"/>
              <a:t>D. </a:t>
            </a:r>
            <a:r>
              <a:rPr lang="it-IT" sz="1000" dirty="0" err="1"/>
              <a:t>Vignani</a:t>
            </a:r>
            <a:r>
              <a:rPr lang="it-IT" sz="1000" dirty="0"/>
              <a:t>, F. </a:t>
            </a:r>
            <a:r>
              <a:rPr lang="it-IT" sz="1000" dirty="0" err="1"/>
              <a:t>Budano</a:t>
            </a:r>
            <a:r>
              <a:rPr lang="it-IT" sz="1000" dirty="0"/>
              <a:t>, C. Busetti</a:t>
            </a:r>
          </a:p>
          <a:p>
            <a:r>
              <a:rPr lang="it-IT" sz="1000" dirty="0" err="1"/>
              <a:t>AISRe</a:t>
            </a:r>
            <a:r>
              <a:rPr lang="it-IT" sz="1000" dirty="0"/>
              <a:t>  XXXIX Conferenza scientifica annuale Bolzano , 17-19 Settembre 2018</a:t>
            </a:r>
          </a:p>
        </p:txBody>
      </p:sp>
      <p:graphicFrame>
        <p:nvGraphicFramePr>
          <p:cNvPr id="2" name="Diagramma 1"/>
          <p:cNvGraphicFramePr/>
          <p:nvPr>
            <p:extLst>
              <p:ext uri="{D42A27DB-BD31-4B8C-83A1-F6EECF244321}">
                <p14:modId xmlns:p14="http://schemas.microsoft.com/office/powerpoint/2010/main" val="4156697226"/>
              </p:ext>
            </p:extLst>
          </p:nvPr>
        </p:nvGraphicFramePr>
        <p:xfrm>
          <a:off x="821340" y="834687"/>
          <a:ext cx="7457956" cy="51287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403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pertina">
  <a:themeElements>
    <a:clrScheme name="Impostazioni personalizzate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9344</TotalTime>
  <Words>3518</Words>
  <Application>Microsoft Office PowerPoint</Application>
  <PresentationFormat>Presentazione su schermo (4:3)</PresentationFormat>
  <Paragraphs>1268</Paragraphs>
  <Slides>25</Slides>
  <Notes>16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25</vt:i4>
      </vt:variant>
    </vt:vector>
  </HeadingPairs>
  <TitlesOfParts>
    <vt:vector size="26" baseType="lpstr">
      <vt:lpstr>copertina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Mean temperature and mean total precipitation by municipality</vt:lpstr>
      <vt:lpstr>Differences of annual mean temperature of the stations on 1971-2000 mean value (climatic anomalies on CLINO), by year, absolute values in °C</vt:lpstr>
      <vt:lpstr>Presentazione standard di PowerPoint</vt:lpstr>
      <vt:lpstr>Presentazione standard di PowerPoint</vt:lpstr>
      <vt:lpstr>Presentazione standard di PowerPoint</vt:lpstr>
      <vt:lpstr>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Difference of 2002-2016 monthly mean temperature on CLINO 1971-2000 value, by four municipalities Milano, Torino, Roma and Palermo, absolute values in °C</vt:lpstr>
      <vt:lpstr>Conclusions and further work developments 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Bruna Tabanella</dc:creator>
  <cp:lastModifiedBy>Donatella Vignani</cp:lastModifiedBy>
  <cp:revision>948</cp:revision>
  <dcterms:created xsi:type="dcterms:W3CDTF">2012-12-11T11:00:35Z</dcterms:created>
  <dcterms:modified xsi:type="dcterms:W3CDTF">2018-09-21T15:22:05Z</dcterms:modified>
</cp:coreProperties>
</file>