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  <p:sldMasterId id="2147483708" r:id="rId6"/>
    <p:sldMasterId id="2147483732" r:id="rId7"/>
    <p:sldMasterId id="2147483744" r:id="rId8"/>
  </p:sldMasterIdLst>
  <p:notesMasterIdLst>
    <p:notesMasterId r:id="rId32"/>
  </p:notesMasterIdLst>
  <p:handoutMasterIdLst>
    <p:handoutMasterId r:id="rId33"/>
  </p:handoutMasterIdLst>
  <p:sldIdLst>
    <p:sldId id="513" r:id="rId9"/>
    <p:sldId id="514" r:id="rId10"/>
    <p:sldId id="525" r:id="rId11"/>
    <p:sldId id="515" r:id="rId12"/>
    <p:sldId id="549" r:id="rId13"/>
    <p:sldId id="543" r:id="rId14"/>
    <p:sldId id="530" r:id="rId15"/>
    <p:sldId id="531" r:id="rId16"/>
    <p:sldId id="532" r:id="rId17"/>
    <p:sldId id="516" r:id="rId18"/>
    <p:sldId id="517" r:id="rId19"/>
    <p:sldId id="529" r:id="rId20"/>
    <p:sldId id="519" r:id="rId21"/>
    <p:sldId id="557" r:id="rId22"/>
    <p:sldId id="535" r:id="rId23"/>
    <p:sldId id="536" r:id="rId24"/>
    <p:sldId id="559" r:id="rId25"/>
    <p:sldId id="551" r:id="rId26"/>
    <p:sldId id="552" r:id="rId27"/>
    <p:sldId id="538" r:id="rId28"/>
    <p:sldId id="553" r:id="rId29"/>
    <p:sldId id="558" r:id="rId30"/>
    <p:sldId id="554" r:id="rId31"/>
  </p:sldIdLst>
  <p:sldSz cx="9144000" cy="5143500" type="screen16x9"/>
  <p:notesSz cx="6797675" cy="9926638"/>
  <p:defaultTextStyle>
    <a:defPPr>
      <a:defRPr lang="it-IT"/>
    </a:defPPr>
    <a:lvl1pPr marL="0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6981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3981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0969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7964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4945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1943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198933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5928" algn="l" defTabSz="456981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411">
          <p15:clr>
            <a:srgbClr val="A4A3A4"/>
          </p15:clr>
        </p15:guide>
        <p15:guide id="2" orient="horz" pos="2132">
          <p15:clr>
            <a:srgbClr val="A4A3A4"/>
          </p15:clr>
        </p15:guide>
        <p15:guide id="3" pos="838">
          <p15:clr>
            <a:srgbClr val="A4A3A4"/>
          </p15:clr>
        </p15:guide>
        <p15:guide id="4" orient="horz" pos="1350">
          <p15:clr>
            <a:srgbClr val="A4A3A4"/>
          </p15:clr>
        </p15:guide>
        <p15:guide id="5" pos="3009">
          <p15:clr>
            <a:srgbClr val="A4A3A4"/>
          </p15:clr>
        </p15:guide>
        <p15:guide id="6" orient="horz" pos="3121">
          <p15:clr>
            <a:srgbClr val="A4A3A4"/>
          </p15:clr>
        </p15:guide>
        <p15:guide id="7" orient="horz" pos="177">
          <p15:clr>
            <a:srgbClr val="A4A3A4"/>
          </p15:clr>
        </p15:guide>
        <p15:guide id="8" pos="3706">
          <p15:clr>
            <a:srgbClr val="A4A3A4"/>
          </p15:clr>
        </p15:guide>
        <p15:guide id="9" pos="822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6">
          <p15:clr>
            <a:srgbClr val="A4A3A4"/>
          </p15:clr>
        </p15:guide>
        <p15:guide id="2" pos="2138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isabetta segre" initials="" lastIdx="0" clrIdx="0"/>
  <p:cmAuthor id="1" name="Annalisa Cicerchia" initials="AC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1E24"/>
    <a:srgbClr val="4479CB"/>
    <a:srgbClr val="BBF0FD"/>
    <a:srgbClr val="B4D4EA"/>
    <a:srgbClr val="DEE9FE"/>
    <a:srgbClr val="CAE9FE"/>
    <a:srgbClr val="DDDDFF"/>
    <a:srgbClr val="66CCFF"/>
    <a:srgbClr val="00CC99"/>
    <a:srgbClr val="AE1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Stile con tema 2 - Colore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9D7B26C5-4107-4FEC-AEDC-1716B250A1EF}" styleName="Stile chi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Stile chiaro 1 - Color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Stile chiaro 3 - Colore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Stile chiaro 3 - Color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Stile chiaro 3 - Colore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27102A9-8310-4765-A935-A1911B00CA55}" styleName="Stile chiaro 1 - Colore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Stile chiaro 1 - Colore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Stile chiaro 1 - Colore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Stile chiaro 1 - Colore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ile chi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ile chiaro 2 - Colore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Stile chiaro 3 - Colore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Stile chiaro 3 - Colore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93296810-A885-4BE3-A3E7-6D5BEEA58F35}" styleName="Stile medio 2 - Color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EC20E35-A176-4012-BC5E-935CFFF8708E}" styleName="Stile medio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Stile medio 3 - Colore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Stile scuro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6D9F66E-5EB9-4882-86FB-DCBF35E3C3E4}" styleName="Stile medio 4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2838BEF-8BB2-4498-84A7-C5851F593DF1}" styleName="Stile medio 4 - Color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D7AC3CCA-C797-4891-BE02-D94E43425B78}" styleName="Stile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Stile medio 4 - Color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46F890A9-2807-4EBB-B81D-B2AA78EC7F39}" styleName="Stile scuro 2 - Colore 5/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Stile scuro 2 - Colore 3/Color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Stile 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7CE84F3-28C3-443E-9E96-99CF82512B78}" styleName="Stile scuro 1 - Colore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Stile medio 4 - Color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C4B1156A-380E-4F78-BDF5-A606A8083BF9}" styleName="Stile medio 4 - Color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2A488322-F2BA-4B5B-9748-0D474271808F}" styleName="Stile medio 3 - Color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Stile medio 3 - Color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Stile scuro 1 - Color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5BE263C-DBD7-4A20-BB59-AAB30ACAA65A}" styleName="Stile medio 3 - 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660B408-B3CF-4A94-85FC-2B1E0A45F4A2}" styleName="Stile scuro 2 - Colore 1/Color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91" autoAdjust="0"/>
    <p:restoredTop sz="95755" autoAdjust="0"/>
  </p:normalViewPr>
  <p:slideViewPr>
    <p:cSldViewPr snapToGrid="0" snapToObjects="1" showGuides="1">
      <p:cViewPr>
        <p:scale>
          <a:sx n="120" d="100"/>
          <a:sy n="120" d="100"/>
        </p:scale>
        <p:origin x="-936" y="-402"/>
      </p:cViewPr>
      <p:guideLst>
        <p:guide orient="horz" pos="3411"/>
        <p:guide orient="horz" pos="2132"/>
        <p:guide orient="horz" pos="1350"/>
        <p:guide orient="horz" pos="3121"/>
        <p:guide orient="horz" pos="177"/>
        <p:guide pos="838"/>
        <p:guide pos="3009"/>
        <p:guide pos="3706"/>
        <p:guide pos="8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 snapToObjects="1">
      <p:cViewPr varScale="1">
        <p:scale>
          <a:sx n="76" d="100"/>
          <a:sy n="76" d="100"/>
        </p:scale>
        <p:origin x="-1938" y="708"/>
      </p:cViewPr>
      <p:guideLst>
        <p:guide orient="horz" pos="3126"/>
        <p:guide orient="horz" pos="3127"/>
        <p:guide pos="213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1.bin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bertollini\Desktop\AISRE_2018\Indicatore%20Intensit&#224;%20di%20estrazione%20per%20Regione_2013_2014_Bes%20paesaggio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G:\CAVE%20E%20MINIERE\Verifica_coordinate\riepilogo_coord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9983832923393116"/>
          <c:y val="9.7709975409513428E-2"/>
          <c:w val="0.64937255958100681"/>
          <c:h val="0.869940093187440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'nastro cave per reg'!$B$1</c:f>
              <c:strCache>
                <c:ptCount val="1"/>
                <c:pt idx="0">
                  <c:v>argilla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reg'!$B$2:$B$22</c:f>
              <c:numCache>
                <c:formatCode>General</c:formatCode>
                <c:ptCount val="21"/>
                <c:pt idx="0">
                  <c:v>580</c:v>
                </c:pt>
                <c:pt idx="1">
                  <c:v>0</c:v>
                </c:pt>
                <c:pt idx="2">
                  <c:v>0</c:v>
                </c:pt>
                <c:pt idx="3">
                  <c:v>584</c:v>
                </c:pt>
                <c:pt idx="4">
                  <c:v>46</c:v>
                </c:pt>
                <c:pt idx="5">
                  <c:v>0</c:v>
                </c:pt>
                <c:pt idx="6">
                  <c:v>350</c:v>
                </c:pt>
                <c:pt idx="7">
                  <c:v>40</c:v>
                </c:pt>
                <c:pt idx="8">
                  <c:v>1116</c:v>
                </c:pt>
                <c:pt idx="9">
                  <c:v>278</c:v>
                </c:pt>
                <c:pt idx="10">
                  <c:v>1290</c:v>
                </c:pt>
                <c:pt idx="11">
                  <c:v>71</c:v>
                </c:pt>
                <c:pt idx="12">
                  <c:v>573</c:v>
                </c:pt>
                <c:pt idx="13">
                  <c:v>211</c:v>
                </c:pt>
                <c:pt idx="14">
                  <c:v>301</c:v>
                </c:pt>
                <c:pt idx="15">
                  <c:v>261</c:v>
                </c:pt>
                <c:pt idx="16">
                  <c:v>623</c:v>
                </c:pt>
                <c:pt idx="17">
                  <c:v>534</c:v>
                </c:pt>
                <c:pt idx="18">
                  <c:v>122</c:v>
                </c:pt>
                <c:pt idx="19">
                  <c:v>506</c:v>
                </c:pt>
                <c:pt idx="20">
                  <c:v>7</c:v>
                </c:pt>
              </c:numCache>
            </c:numRef>
          </c:val>
        </c:ser>
        <c:ser>
          <c:idx val="1"/>
          <c:order val="1"/>
          <c:tx>
            <c:strRef>
              <c:f>'nastro cave per reg'!$C$1</c:f>
              <c:strCache>
                <c:ptCount val="1"/>
                <c:pt idx="0">
                  <c:v>calcare, travertino, gesso e arenaria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reg'!$C$2:$C$22</c:f>
              <c:numCache>
                <c:formatCode>General</c:formatCode>
                <c:ptCount val="21"/>
                <c:pt idx="0">
                  <c:v>2689</c:v>
                </c:pt>
                <c:pt idx="1">
                  <c:v>0</c:v>
                </c:pt>
                <c:pt idx="2">
                  <c:v>1728</c:v>
                </c:pt>
                <c:pt idx="3">
                  <c:v>7406</c:v>
                </c:pt>
                <c:pt idx="4">
                  <c:v>0</c:v>
                </c:pt>
                <c:pt idx="5">
                  <c:v>468</c:v>
                </c:pt>
                <c:pt idx="6">
                  <c:v>2393</c:v>
                </c:pt>
                <c:pt idx="7">
                  <c:v>2509</c:v>
                </c:pt>
                <c:pt idx="8">
                  <c:v>1027</c:v>
                </c:pt>
                <c:pt idx="9">
                  <c:v>8002</c:v>
                </c:pt>
                <c:pt idx="10">
                  <c:v>5115</c:v>
                </c:pt>
                <c:pt idx="11">
                  <c:v>1594</c:v>
                </c:pt>
                <c:pt idx="12">
                  <c:v>9249</c:v>
                </c:pt>
                <c:pt idx="13">
                  <c:v>1009</c:v>
                </c:pt>
                <c:pt idx="14">
                  <c:v>3391</c:v>
                </c:pt>
                <c:pt idx="15">
                  <c:v>3652</c:v>
                </c:pt>
                <c:pt idx="16">
                  <c:v>17823</c:v>
                </c:pt>
                <c:pt idx="17">
                  <c:v>2645</c:v>
                </c:pt>
                <c:pt idx="18">
                  <c:v>1010</c:v>
                </c:pt>
                <c:pt idx="19">
                  <c:v>8722</c:v>
                </c:pt>
                <c:pt idx="20">
                  <c:v>1327</c:v>
                </c:pt>
              </c:numCache>
            </c:numRef>
          </c:val>
        </c:ser>
        <c:ser>
          <c:idx val="2"/>
          <c:order val="2"/>
          <c:tx>
            <c:strRef>
              <c:f>'nastro cave per reg'!$D$1</c:f>
              <c:strCache>
                <c:ptCount val="1"/>
                <c:pt idx="0">
                  <c:v>sabbia e ghiaia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reg'!$D$2:$D$22</c:f>
              <c:numCache>
                <c:formatCode>General</c:formatCode>
                <c:ptCount val="21"/>
                <c:pt idx="0">
                  <c:v>10579</c:v>
                </c:pt>
                <c:pt idx="1">
                  <c:v>205</c:v>
                </c:pt>
                <c:pt idx="2">
                  <c:v>0</c:v>
                </c:pt>
                <c:pt idx="3">
                  <c:v>23043</c:v>
                </c:pt>
                <c:pt idx="4">
                  <c:v>1284</c:v>
                </c:pt>
                <c:pt idx="5">
                  <c:v>1124</c:v>
                </c:pt>
                <c:pt idx="6">
                  <c:v>9365</c:v>
                </c:pt>
                <c:pt idx="7">
                  <c:v>1219</c:v>
                </c:pt>
                <c:pt idx="8">
                  <c:v>9207</c:v>
                </c:pt>
                <c:pt idx="9">
                  <c:v>1967</c:v>
                </c:pt>
                <c:pt idx="10">
                  <c:v>505</c:v>
                </c:pt>
                <c:pt idx="11">
                  <c:v>1388</c:v>
                </c:pt>
                <c:pt idx="12">
                  <c:v>2505</c:v>
                </c:pt>
                <c:pt idx="13">
                  <c:v>922</c:v>
                </c:pt>
                <c:pt idx="14">
                  <c:v>542</c:v>
                </c:pt>
                <c:pt idx="15">
                  <c:v>239</c:v>
                </c:pt>
                <c:pt idx="16">
                  <c:v>208</c:v>
                </c:pt>
                <c:pt idx="17">
                  <c:v>339</c:v>
                </c:pt>
                <c:pt idx="18">
                  <c:v>1715</c:v>
                </c:pt>
                <c:pt idx="19">
                  <c:v>753</c:v>
                </c:pt>
                <c:pt idx="20">
                  <c:v>1367</c:v>
                </c:pt>
              </c:numCache>
            </c:numRef>
          </c:val>
        </c:ser>
        <c:ser>
          <c:idx val="3"/>
          <c:order val="3"/>
          <c:tx>
            <c:strRef>
              <c:f>'nastro cave per reg'!$E$1</c:f>
              <c:strCache>
                <c:ptCount val="1"/>
                <c:pt idx="0">
                  <c:v>granito e altre rocce intrusive, scisti  e gneiss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reg'!$E$2:$E$22</c:f>
              <c:numCache>
                <c:formatCode>General</c:formatCode>
                <c:ptCount val="21"/>
                <c:pt idx="0">
                  <c:v>1151</c:v>
                </c:pt>
                <c:pt idx="1">
                  <c:v>1</c:v>
                </c:pt>
                <c:pt idx="2">
                  <c:v>531</c:v>
                </c:pt>
                <c:pt idx="3">
                  <c:v>154</c:v>
                </c:pt>
                <c:pt idx="4">
                  <c:v>43</c:v>
                </c:pt>
                <c:pt idx="5">
                  <c:v>1</c:v>
                </c:pt>
                <c:pt idx="6">
                  <c:v>14</c:v>
                </c:pt>
                <c:pt idx="7">
                  <c:v>15</c:v>
                </c:pt>
                <c:pt idx="8">
                  <c:v>0</c:v>
                </c:pt>
                <c:pt idx="9">
                  <c:v>324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77</c:v>
                </c:pt>
                <c:pt idx="20">
                  <c:v>277</c:v>
                </c:pt>
              </c:numCache>
            </c:numRef>
          </c:val>
        </c:ser>
        <c:ser>
          <c:idx val="4"/>
          <c:order val="4"/>
          <c:tx>
            <c:strRef>
              <c:f>'nastro cave per reg'!$F$1</c:f>
              <c:strCache>
                <c:ptCount val="1"/>
                <c:pt idx="0">
                  <c:v>marmo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reg'!$F$2:$F$22</c:f>
              <c:numCache>
                <c:formatCode>General</c:formatCode>
                <c:ptCount val="21"/>
                <c:pt idx="0">
                  <c:v>30</c:v>
                </c:pt>
                <c:pt idx="1">
                  <c:v>46</c:v>
                </c:pt>
                <c:pt idx="2">
                  <c:v>25</c:v>
                </c:pt>
                <c:pt idx="3">
                  <c:v>1123</c:v>
                </c:pt>
                <c:pt idx="4">
                  <c:v>356</c:v>
                </c:pt>
                <c:pt idx="5">
                  <c:v>54</c:v>
                </c:pt>
                <c:pt idx="6">
                  <c:v>87</c:v>
                </c:pt>
                <c:pt idx="7">
                  <c:v>36</c:v>
                </c:pt>
                <c:pt idx="8">
                  <c:v>0</c:v>
                </c:pt>
                <c:pt idx="9">
                  <c:v>3979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737</c:v>
                </c:pt>
                <c:pt idx="20">
                  <c:v>0</c:v>
                </c:pt>
              </c:numCache>
            </c:numRef>
          </c:val>
        </c:ser>
        <c:ser>
          <c:idx val="5"/>
          <c:order val="5"/>
          <c:tx>
            <c:strRef>
              <c:f>'nastro cave per reg'!$G$1</c:f>
              <c:strCache>
                <c:ptCount val="1"/>
                <c:pt idx="0">
                  <c:v>porfido, basalto, tufo e altre rocce vulcaniche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invertIfNegative val="0"/>
          <c:cat>
            <c:strRef>
              <c:f>'nastro cave per reg'!$A$2:$A$22</c:f>
              <c:strCache>
                <c:ptCount val="21"/>
                <c:pt idx="0">
                  <c:v>Piemonte</c:v>
                </c:pt>
                <c:pt idx="1">
                  <c:v>Valle d’Aosta</c:v>
                </c:pt>
                <c:pt idx="2">
                  <c:v>Liguria</c:v>
                </c:pt>
                <c:pt idx="3">
                  <c:v>Lombardia</c:v>
                </c:pt>
                <c:pt idx="4">
                  <c:v>Prov. Auton. di Bolzano</c:v>
                </c:pt>
                <c:pt idx="5">
                  <c:v>Prov. Auton. di Trento</c:v>
                </c:pt>
                <c:pt idx="6">
                  <c:v>Veneto</c:v>
                </c:pt>
                <c:pt idx="7">
                  <c:v>Friuli-Venezia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cave per reg'!$G$2:$G$22</c:f>
              <c:numCache>
                <c:formatCode>General</c:formatCode>
                <c:ptCount val="21"/>
                <c:pt idx="0">
                  <c:v>2</c:v>
                </c:pt>
                <c:pt idx="1">
                  <c:v>0</c:v>
                </c:pt>
                <c:pt idx="2">
                  <c:v>0</c:v>
                </c:pt>
                <c:pt idx="3">
                  <c:v>16</c:v>
                </c:pt>
                <c:pt idx="4">
                  <c:v>140</c:v>
                </c:pt>
                <c:pt idx="5">
                  <c:v>829</c:v>
                </c:pt>
                <c:pt idx="6">
                  <c:v>350</c:v>
                </c:pt>
                <c:pt idx="7">
                  <c:v>0</c:v>
                </c:pt>
                <c:pt idx="8">
                  <c:v>33</c:v>
                </c:pt>
                <c:pt idx="9">
                  <c:v>243</c:v>
                </c:pt>
                <c:pt idx="10">
                  <c:v>708</c:v>
                </c:pt>
                <c:pt idx="11">
                  <c:v>0</c:v>
                </c:pt>
                <c:pt idx="12">
                  <c:v>2118</c:v>
                </c:pt>
                <c:pt idx="13">
                  <c:v>0</c:v>
                </c:pt>
                <c:pt idx="14">
                  <c:v>0</c:v>
                </c:pt>
                <c:pt idx="15">
                  <c:v>167</c:v>
                </c:pt>
                <c:pt idx="16">
                  <c:v>0</c:v>
                </c:pt>
                <c:pt idx="17">
                  <c:v>132</c:v>
                </c:pt>
                <c:pt idx="18">
                  <c:v>0</c:v>
                </c:pt>
                <c:pt idx="19">
                  <c:v>1122</c:v>
                </c:pt>
                <c:pt idx="20">
                  <c:v>255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83203584"/>
        <c:axId val="83205120"/>
      </c:barChart>
      <c:catAx>
        <c:axId val="83203584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Arial Narrow" panose="020B0606020202030204" pitchFamily="34" charset="0"/>
              </a:defRPr>
            </a:pPr>
            <a:endParaRPr lang="en-US"/>
          </a:p>
        </c:txPr>
        <c:crossAx val="83205120"/>
        <c:crosses val="autoZero"/>
        <c:auto val="1"/>
        <c:lblAlgn val="ctr"/>
        <c:lblOffset val="100"/>
        <c:noMultiLvlLbl val="0"/>
      </c:catAx>
      <c:valAx>
        <c:axId val="83205120"/>
        <c:scaling>
          <c:orientation val="minMax"/>
        </c:scaling>
        <c:delete val="0"/>
        <c:axPos val="t"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anose="020B0606020202030204" pitchFamily="34" charset="0"/>
              </a:defRPr>
            </a:pPr>
            <a:endParaRPr lang="en-US"/>
          </a:p>
        </c:txPr>
        <c:crossAx val="83203584"/>
        <c:crosses val="autoZero"/>
        <c:crossBetween val="between"/>
        <c:dispUnits>
          <c:builtInUnit val="thousands"/>
        </c:dispUnits>
      </c:valAx>
    </c:plotArea>
    <c:legend>
      <c:legendPos val="b"/>
      <c:layout>
        <c:manualLayout>
          <c:xMode val="edge"/>
          <c:yMode val="edge"/>
          <c:x val="0.61093982090510091"/>
          <c:y val="0.74271063573405527"/>
          <c:w val="0.339967503118286"/>
          <c:h val="0.23139330021340104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1478891366254321"/>
          <c:y val="7.8738742054757171E-2"/>
          <c:w val="0.73926957487067335"/>
          <c:h val="0.8826368169637769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'nastro miniere per reg'!$B$6</c:f>
              <c:strCache>
                <c:ptCount val="1"/>
                <c:pt idx="0">
                  <c:v>Marna da cemento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cat>
            <c:strRef>
              <c:f>'nastro miniere per reg'!$A$7:$A$27</c:f>
              <c:strCache>
                <c:ptCount val="21"/>
                <c:pt idx="0">
                  <c:v>Piemonte</c:v>
                </c:pt>
                <c:pt idx="1">
                  <c:v>Valle d'Aosta</c:v>
                </c:pt>
                <c:pt idx="2">
                  <c:v>Liguria</c:v>
                </c:pt>
                <c:pt idx="3">
                  <c:v>Lombardia</c:v>
                </c:pt>
                <c:pt idx="4">
                  <c:v>    Prov. Auton. di Bolzano</c:v>
                </c:pt>
                <c:pt idx="5">
                  <c:v>    Prov. Auton. di Trento</c:v>
                </c:pt>
                <c:pt idx="6">
                  <c:v>Veneto</c:v>
                </c:pt>
                <c:pt idx="7">
                  <c:v>Friuli 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miniere per reg'!$B$7:$B$27</c:f>
              <c:numCache>
                <c:formatCode>_-* #,##0_-;\-* #,##0_-;_-* "-"??_-;_-@_-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1561</c:v>
                </c:pt>
                <c:pt idx="4">
                  <c:v>0</c:v>
                </c:pt>
                <c:pt idx="5">
                  <c:v>69</c:v>
                </c:pt>
                <c:pt idx="6">
                  <c:v>662</c:v>
                </c:pt>
                <c:pt idx="7">
                  <c:v>0</c:v>
                </c:pt>
                <c:pt idx="8">
                  <c:v>775</c:v>
                </c:pt>
                <c:pt idx="9">
                  <c:v>627</c:v>
                </c:pt>
                <c:pt idx="10">
                  <c:v>1586</c:v>
                </c:pt>
                <c:pt idx="11">
                  <c:v>308</c:v>
                </c:pt>
                <c:pt idx="12">
                  <c:v>0</c:v>
                </c:pt>
                <c:pt idx="13">
                  <c:v>360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'nastro miniere per reg'!$C$6</c:f>
              <c:strCache>
                <c:ptCount val="1"/>
                <c:pt idx="0">
                  <c:v>Minerali ceramici e industriali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'nastro miniere per reg'!$A$7:$A$27</c:f>
              <c:strCache>
                <c:ptCount val="21"/>
                <c:pt idx="0">
                  <c:v>Piemonte</c:v>
                </c:pt>
                <c:pt idx="1">
                  <c:v>Valle d'Aosta</c:v>
                </c:pt>
                <c:pt idx="2">
                  <c:v>Liguria</c:v>
                </c:pt>
                <c:pt idx="3">
                  <c:v>Lombardia</c:v>
                </c:pt>
                <c:pt idx="4">
                  <c:v>    Prov. Auton. di Bolzano</c:v>
                </c:pt>
                <c:pt idx="5">
                  <c:v>    Prov. Auton. di Trento</c:v>
                </c:pt>
                <c:pt idx="6">
                  <c:v>Veneto</c:v>
                </c:pt>
                <c:pt idx="7">
                  <c:v>Friuli 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miniere per reg'!$C$7:$C$27</c:f>
              <c:numCache>
                <c:formatCode>_-* #,##0_-;\-* #,##0_-;_-* "-"??_-;_-@_-</c:formatCode>
                <c:ptCount val="21"/>
                <c:pt idx="0">
                  <c:v>735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761</c:v>
                </c:pt>
                <c:pt idx="7">
                  <c:v>0</c:v>
                </c:pt>
                <c:pt idx="8">
                  <c:v>0</c:v>
                </c:pt>
                <c:pt idx="9">
                  <c:v>599</c:v>
                </c:pt>
                <c:pt idx="10">
                  <c:v>0</c:v>
                </c:pt>
                <c:pt idx="11">
                  <c:v>0</c:v>
                </c:pt>
                <c:pt idx="12">
                  <c:v>204</c:v>
                </c:pt>
                <c:pt idx="13">
                  <c:v>87</c:v>
                </c:pt>
                <c:pt idx="14">
                  <c:v>2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66</c:v>
                </c:pt>
                <c:pt idx="19">
                  <c:v>0</c:v>
                </c:pt>
                <c:pt idx="20">
                  <c:v>1227</c:v>
                </c:pt>
              </c:numCache>
            </c:numRef>
          </c:val>
        </c:ser>
        <c:ser>
          <c:idx val="2"/>
          <c:order val="2"/>
          <c:tx>
            <c:strRef>
              <c:f>'nastro miniere per reg'!$D$6</c:f>
              <c:strCache>
                <c:ptCount val="1"/>
                <c:pt idx="0">
                  <c:v>Salgemma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'nastro miniere per reg'!$A$7:$A$27</c:f>
              <c:strCache>
                <c:ptCount val="21"/>
                <c:pt idx="0">
                  <c:v>Piemonte</c:v>
                </c:pt>
                <c:pt idx="1">
                  <c:v>Valle d'Aosta</c:v>
                </c:pt>
                <c:pt idx="2">
                  <c:v>Liguria</c:v>
                </c:pt>
                <c:pt idx="3">
                  <c:v>Lombardia</c:v>
                </c:pt>
                <c:pt idx="4">
                  <c:v>    Prov. Auton. di Bolzano</c:v>
                </c:pt>
                <c:pt idx="5">
                  <c:v>    Prov. Auton. di Trento</c:v>
                </c:pt>
                <c:pt idx="6">
                  <c:v>Veneto</c:v>
                </c:pt>
                <c:pt idx="7">
                  <c:v>Friuli 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miniere per reg'!$D$7:$D$27</c:f>
              <c:numCache>
                <c:formatCode>_-* #,##0_-;\-* #,##0_-;_-* "-"??_-;_-@_-</c:formatCode>
                <c:ptCount val="21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1573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1167</c:v>
                </c:pt>
                <c:pt idx="20">
                  <c:v>211</c:v>
                </c:pt>
              </c:numCache>
            </c:numRef>
          </c:val>
        </c:ser>
        <c:ser>
          <c:idx val="3"/>
          <c:order val="3"/>
          <c:tx>
            <c:strRef>
              <c:f>'nastro miniere per reg'!$E$6</c:f>
              <c:strCache>
                <c:ptCount val="1"/>
                <c:pt idx="0">
                  <c:v>Talco e steatite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cat>
            <c:strRef>
              <c:f>'nastro miniere per reg'!$A$7:$A$27</c:f>
              <c:strCache>
                <c:ptCount val="21"/>
                <c:pt idx="0">
                  <c:v>Piemonte</c:v>
                </c:pt>
                <c:pt idx="1">
                  <c:v>Valle d'Aosta</c:v>
                </c:pt>
                <c:pt idx="2">
                  <c:v>Liguria</c:v>
                </c:pt>
                <c:pt idx="3">
                  <c:v>Lombardia</c:v>
                </c:pt>
                <c:pt idx="4">
                  <c:v>    Prov. Auton. di Bolzano</c:v>
                </c:pt>
                <c:pt idx="5">
                  <c:v>    Prov. Auton. di Trento</c:v>
                </c:pt>
                <c:pt idx="6">
                  <c:v>Veneto</c:v>
                </c:pt>
                <c:pt idx="7">
                  <c:v>Friuli Venezia Giulia</c:v>
                </c:pt>
                <c:pt idx="8">
                  <c:v>Emilia-Romagna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'nastro miniere per reg'!$E$7:$E$27</c:f>
              <c:numCache>
                <c:formatCode>_-* #,##0_-;\-* #,##0_-;_-* "-"??_-;_-@_-</c:formatCode>
                <c:ptCount val="21"/>
                <c:pt idx="0">
                  <c:v>53</c:v>
                </c:pt>
                <c:pt idx="1">
                  <c:v>0</c:v>
                </c:pt>
                <c:pt idx="2">
                  <c:v>0</c:v>
                </c:pt>
                <c:pt idx="3">
                  <c:v>110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83556224"/>
        <c:axId val="83557760"/>
      </c:barChart>
      <c:catAx>
        <c:axId val="83556224"/>
        <c:scaling>
          <c:orientation val="maxMin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050">
                <a:latin typeface="Arial Narrow" panose="020B0606020202030204" pitchFamily="34" charset="0"/>
              </a:defRPr>
            </a:pPr>
            <a:endParaRPr lang="en-US"/>
          </a:p>
        </c:txPr>
        <c:crossAx val="83557760"/>
        <c:crossesAt val="0"/>
        <c:auto val="1"/>
        <c:lblAlgn val="ctr"/>
        <c:lblOffset val="100"/>
        <c:noMultiLvlLbl val="0"/>
      </c:catAx>
      <c:valAx>
        <c:axId val="83557760"/>
        <c:scaling>
          <c:orientation val="minMax"/>
          <c:min val="0"/>
        </c:scaling>
        <c:delete val="0"/>
        <c:axPos val="t"/>
        <c:numFmt formatCode="#,##0.0" sourceLinked="0"/>
        <c:majorTickMark val="out"/>
        <c:minorTickMark val="none"/>
        <c:tickLblPos val="low"/>
        <c:txPr>
          <a:bodyPr/>
          <a:lstStyle/>
          <a:p>
            <a:pPr>
              <a:defRPr>
                <a:latin typeface="Arial Narrow" panose="020B0606020202030204" pitchFamily="34" charset="0"/>
              </a:defRPr>
            </a:pPr>
            <a:endParaRPr lang="en-US"/>
          </a:p>
        </c:txPr>
        <c:crossAx val="83556224"/>
        <c:crosses val="autoZero"/>
        <c:crossBetween val="between"/>
        <c:dispUnits>
          <c:builtInUnit val="thousands"/>
        </c:dispUnits>
      </c:valAx>
      <c:spPr>
        <a:ln>
          <a:noFill/>
        </a:ln>
      </c:spPr>
    </c:plotArea>
    <c:legend>
      <c:legendPos val="b"/>
      <c:layout>
        <c:manualLayout>
          <c:xMode val="edge"/>
          <c:yMode val="edge"/>
          <c:x val="0.75702414658835238"/>
          <c:y val="0.14070660340242788"/>
          <c:w val="0.24010593541683051"/>
          <c:h val="0.16526494218941612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7806311125338002E-2"/>
          <c:y val="4.915417521968081E-2"/>
          <c:w val="0.89416315812318248"/>
          <c:h val="0.64305448337448867"/>
        </c:manualLayout>
      </c:layout>
      <c:barChart>
        <c:barDir val="col"/>
        <c:grouping val="clustered"/>
        <c:varyColors val="0"/>
        <c:ser>
          <c:idx val="0"/>
          <c:order val="0"/>
          <c:tx>
            <c:v>2013</c:v>
          </c:tx>
          <c:spPr>
            <a:pattFill prst="narHorz">
              <a:fgClr>
                <a:schemeClr val="accent5">
                  <a:lumMod val="75000"/>
                </a:schemeClr>
              </a:fgClr>
              <a:bgClr>
                <a:schemeClr val="bg1"/>
              </a:bgClr>
            </a:pattFill>
            <a:ln w="6350">
              <a:solidFill>
                <a:schemeClr val="accent1">
                  <a:lumMod val="75000"/>
                </a:schemeClr>
              </a:solidFill>
            </a:ln>
          </c:spPr>
          <c:invertIfNegative val="0"/>
          <c:dLbls>
            <c:dLbl>
              <c:idx val="25"/>
              <c:layout>
                <c:manualLayout>
                  <c:x val="-2.0515265942461624E-3"/>
                  <c:y val="-2.21732981825165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dati!$A$9:$A$34</c:f>
              <c:strCache>
                <c:ptCount val="26"/>
                <c:pt idx="0">
                  <c:v>Piemonte</c:v>
                </c:pt>
                <c:pt idx="1">
                  <c:v>Valle d'Aosta/Vallée d'Aoste</c:v>
                </c:pt>
                <c:pt idx="2">
                  <c:v>Liguria</c:v>
                </c:pt>
                <c:pt idx="3">
                  <c:v>Lombardia</c:v>
                </c:pt>
                <c:pt idx="4">
                  <c:v>Trentino-Alto Adige/Südtirol</c:v>
                </c:pt>
                <c:pt idx="5">
                  <c:v>Bolzano-Bozen</c:v>
                </c:pt>
                <c:pt idx="6">
                  <c:v>Trento</c:v>
                </c:pt>
                <c:pt idx="7">
                  <c:v>Veneto</c:v>
                </c:pt>
                <c:pt idx="8">
                  <c:v>Friuli-Venezia Giulia</c:v>
                </c:pt>
                <c:pt idx="9">
                  <c:v>Emilia-Romagna</c:v>
                </c:pt>
                <c:pt idx="10">
                  <c:v>Toscana</c:v>
                </c:pt>
                <c:pt idx="11">
                  <c:v>Umbria</c:v>
                </c:pt>
                <c:pt idx="12">
                  <c:v>Marche</c:v>
                </c:pt>
                <c:pt idx="13">
                  <c:v>Lazio</c:v>
                </c:pt>
                <c:pt idx="14">
                  <c:v>Abruzzo</c:v>
                </c:pt>
                <c:pt idx="15">
                  <c:v>Molise</c:v>
                </c:pt>
                <c:pt idx="16">
                  <c:v>Campania</c:v>
                </c:pt>
                <c:pt idx="17">
                  <c:v>Puglia</c:v>
                </c:pt>
                <c:pt idx="18">
                  <c:v>Basilicata</c:v>
                </c:pt>
                <c:pt idx="19">
                  <c:v>Calabria (a)</c:v>
                </c:pt>
                <c:pt idx="20">
                  <c:v>Sicilia</c:v>
                </c:pt>
                <c:pt idx="21">
                  <c:v>Sardegna (a)</c:v>
                </c:pt>
                <c:pt idx="22">
                  <c:v>Nord</c:v>
                </c:pt>
                <c:pt idx="23">
                  <c:v>Centro</c:v>
                </c:pt>
                <c:pt idx="24">
                  <c:v>Mezzogiorno</c:v>
                </c:pt>
                <c:pt idx="25">
                  <c:v>Italia</c:v>
                </c:pt>
              </c:strCache>
            </c:strRef>
          </c:cat>
          <c:val>
            <c:numRef>
              <c:f>dati!$B$9:$B$34</c:f>
              <c:numCache>
                <c:formatCode>0.0</c:formatCode>
                <c:ptCount val="26"/>
                <c:pt idx="0">
                  <c:v>352</c:v>
                </c:pt>
                <c:pt idx="1">
                  <c:v>42</c:v>
                </c:pt>
                <c:pt idx="2">
                  <c:v>210</c:v>
                </c:pt>
                <c:pt idx="3">
                  <c:v>717</c:v>
                </c:pt>
                <c:pt idx="4">
                  <c:v>170</c:v>
                </c:pt>
                <c:pt idx="5">
                  <c:v>132.02372448493699</c:v>
                </c:pt>
                <c:pt idx="6">
                  <c:v>214.56319119785999</c:v>
                </c:pt>
                <c:pt idx="7">
                  <c:v>388</c:v>
                </c:pt>
                <c:pt idx="8">
                  <c:v>238</c:v>
                </c:pt>
                <c:pt idx="9">
                  <c:v>254</c:v>
                </c:pt>
                <c:pt idx="10">
                  <c:v>350</c:v>
                </c:pt>
                <c:pt idx="11">
                  <c:v>488</c:v>
                </c:pt>
                <c:pt idx="12">
                  <c:v>205</c:v>
                </c:pt>
                <c:pt idx="13">
                  <c:v>425</c:v>
                </c:pt>
                <c:pt idx="14">
                  <c:v>133</c:v>
                </c:pt>
                <c:pt idx="15">
                  <c:v>400</c:v>
                </c:pt>
                <c:pt idx="16">
                  <c:v>172</c:v>
                </c:pt>
                <c:pt idx="17">
                  <c:v>461</c:v>
                </c:pt>
                <c:pt idx="18">
                  <c:v>227</c:v>
                </c:pt>
                <c:pt idx="19">
                  <c:v>77.637450957321349</c:v>
                </c:pt>
                <c:pt idx="20">
                  <c:v>283.39877485489257</c:v>
                </c:pt>
                <c:pt idx="21">
                  <c:v>94.939411351487351</c:v>
                </c:pt>
                <c:pt idx="22">
                  <c:v>368.67933172782091</c:v>
                </c:pt>
                <c:pt idx="23">
                  <c:v>369.05458097172487</c:v>
                </c:pt>
                <c:pt idx="24">
                  <c:v>223.6483678051371</c:v>
                </c:pt>
                <c:pt idx="25">
                  <c:v>309.27279803033269</c:v>
                </c:pt>
              </c:numCache>
            </c:numRef>
          </c:val>
        </c:ser>
        <c:ser>
          <c:idx val="1"/>
          <c:order val="1"/>
          <c:tx>
            <c:v>2014</c:v>
          </c:tx>
          <c:spPr>
            <a:solidFill>
              <a:schemeClr val="accent5">
                <a:lumMod val="75000"/>
              </a:schemeClr>
            </a:solidFill>
            <a:ln w="6350">
              <a:solidFill>
                <a:schemeClr val="accent5">
                  <a:lumMod val="75000"/>
                </a:schemeClr>
              </a:solidFill>
            </a:ln>
          </c:spPr>
          <c:invertIfNegative val="0"/>
          <c:dLbls>
            <c:dLbl>
              <c:idx val="25"/>
              <c:layout>
                <c:manualLayout>
                  <c:x val="4.1030531884923248E-3"/>
                  <c:y val="4.4345898004434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>
                    <a:latin typeface="Arial Narrow" panose="020B060602020203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dati!$A$9:$A$34</c:f>
              <c:strCache>
                <c:ptCount val="26"/>
                <c:pt idx="0">
                  <c:v>Piemonte</c:v>
                </c:pt>
                <c:pt idx="1">
                  <c:v>Valle d'Aosta/Vallée d'Aoste</c:v>
                </c:pt>
                <c:pt idx="2">
                  <c:v>Liguria</c:v>
                </c:pt>
                <c:pt idx="3">
                  <c:v>Lombardia</c:v>
                </c:pt>
                <c:pt idx="4">
                  <c:v>Trentino-Alto Adige/Südtirol</c:v>
                </c:pt>
                <c:pt idx="5">
                  <c:v>Bolzano-Bozen</c:v>
                </c:pt>
                <c:pt idx="6">
                  <c:v>Trento</c:v>
                </c:pt>
                <c:pt idx="7">
                  <c:v>Veneto</c:v>
                </c:pt>
                <c:pt idx="8">
                  <c:v>Friuli-Venezia Giulia</c:v>
                </c:pt>
                <c:pt idx="9">
                  <c:v>Emilia-Romagna</c:v>
                </c:pt>
                <c:pt idx="10">
                  <c:v>Toscana</c:v>
                </c:pt>
                <c:pt idx="11">
                  <c:v>Umbria</c:v>
                </c:pt>
                <c:pt idx="12">
                  <c:v>Marche</c:v>
                </c:pt>
                <c:pt idx="13">
                  <c:v>Lazio</c:v>
                </c:pt>
                <c:pt idx="14">
                  <c:v>Abruzzo</c:v>
                </c:pt>
                <c:pt idx="15">
                  <c:v>Molise</c:v>
                </c:pt>
                <c:pt idx="16">
                  <c:v>Campania</c:v>
                </c:pt>
                <c:pt idx="17">
                  <c:v>Puglia</c:v>
                </c:pt>
                <c:pt idx="18">
                  <c:v>Basilicata</c:v>
                </c:pt>
                <c:pt idx="19">
                  <c:v>Calabria (a)</c:v>
                </c:pt>
                <c:pt idx="20">
                  <c:v>Sicilia</c:v>
                </c:pt>
                <c:pt idx="21">
                  <c:v>Sardegna (a)</c:v>
                </c:pt>
                <c:pt idx="22">
                  <c:v>Nord</c:v>
                </c:pt>
                <c:pt idx="23">
                  <c:v>Centro</c:v>
                </c:pt>
                <c:pt idx="24">
                  <c:v>Mezzogiorno</c:v>
                </c:pt>
                <c:pt idx="25">
                  <c:v>Italia</c:v>
                </c:pt>
              </c:strCache>
            </c:strRef>
          </c:cat>
          <c:val>
            <c:numRef>
              <c:f>dati!$C$9:$C$34</c:f>
              <c:numCache>
                <c:formatCode>0.0</c:formatCode>
                <c:ptCount val="26"/>
                <c:pt idx="0">
                  <c:v>322</c:v>
                </c:pt>
                <c:pt idx="1">
                  <c:v>45</c:v>
                </c:pt>
                <c:pt idx="2">
                  <c:v>180</c:v>
                </c:pt>
                <c:pt idx="3">
                  <c:v>745</c:v>
                </c:pt>
                <c:pt idx="4">
                  <c:v>170</c:v>
                </c:pt>
                <c:pt idx="5">
                  <c:v>141.71608297067499</c:v>
                </c:pt>
                <c:pt idx="6">
                  <c:v>202.80175352273099</c:v>
                </c:pt>
                <c:pt idx="7">
                  <c:v>344</c:v>
                </c:pt>
                <c:pt idx="8">
                  <c:v>219</c:v>
                </c:pt>
                <c:pt idx="9">
                  <c:v>281</c:v>
                </c:pt>
                <c:pt idx="10">
                  <c:v>337</c:v>
                </c:pt>
                <c:pt idx="11">
                  <c:v>460</c:v>
                </c:pt>
                <c:pt idx="12">
                  <c:v>169</c:v>
                </c:pt>
                <c:pt idx="13">
                  <c:v>397</c:v>
                </c:pt>
                <c:pt idx="14">
                  <c:v>117</c:v>
                </c:pt>
                <c:pt idx="15">
                  <c:v>402</c:v>
                </c:pt>
                <c:pt idx="16">
                  <c:v>164</c:v>
                </c:pt>
                <c:pt idx="17">
                  <c:v>413</c:v>
                </c:pt>
                <c:pt idx="18">
                  <c:v>233</c:v>
                </c:pt>
                <c:pt idx="19">
                  <c:v>89.81089308719352</c:v>
                </c:pt>
                <c:pt idx="20">
                  <c:v>224.93372746006506</c:v>
                </c:pt>
                <c:pt idx="21">
                  <c:v>91.693745409603707</c:v>
                </c:pt>
                <c:pt idx="22">
                  <c:v>363.63638986161141</c:v>
                </c:pt>
                <c:pt idx="23">
                  <c:v>345.25479081254645</c:v>
                </c:pt>
                <c:pt idx="24">
                  <c:v>202.92001290286061</c:v>
                </c:pt>
                <c:pt idx="25">
                  <c:v>294.20878743292485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10"/>
        <c:axId val="84203392"/>
        <c:axId val="84204928"/>
      </c:barChart>
      <c:catAx>
        <c:axId val="84203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2700000" vert="horz"/>
          <a:lstStyle/>
          <a:p>
            <a:pPr>
              <a:defRPr sz="1000" strike="noStrike" normalizeH="0" baseline="10000">
                <a:latin typeface="Arial Narrow" panose="020B0606020202030204" pitchFamily="34" charset="0"/>
              </a:defRPr>
            </a:pPr>
            <a:endParaRPr lang="en-US"/>
          </a:p>
        </c:txPr>
        <c:crossAx val="84204928"/>
        <c:crosses val="autoZero"/>
        <c:auto val="1"/>
        <c:lblAlgn val="ctr"/>
        <c:lblOffset val="100"/>
        <c:tickLblSkip val="1"/>
        <c:noMultiLvlLbl val="0"/>
      </c:catAx>
      <c:valAx>
        <c:axId val="8420492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900" baseline="0">
                <a:latin typeface="Arial Narrow" panose="020B0606020202030204" pitchFamily="34" charset="0"/>
              </a:defRPr>
            </a:pPr>
            <a:endParaRPr lang="en-US"/>
          </a:p>
        </c:txPr>
        <c:crossAx val="8420339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330761009751699"/>
          <c:y val="2.8333187841541974E-2"/>
          <c:w val="8.7578405895505043E-2"/>
          <c:h val="0.16743438320209975"/>
        </c:manualLayout>
      </c:layout>
      <c:overlay val="0"/>
      <c:txPr>
        <a:bodyPr/>
        <a:lstStyle/>
        <a:p>
          <a:pPr>
            <a:defRPr>
              <a:latin typeface="Arial Narrow" panose="020B0606020202030204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18112470587265"/>
          <c:y val="0.10130929298378304"/>
          <c:w val="0.49428899405492954"/>
          <c:h val="0.77172702928945391"/>
        </c:manualLayout>
      </c:layout>
      <c:barChart>
        <c:barDir val="bar"/>
        <c:grouping val="clustered"/>
        <c:varyColors val="0"/>
        <c:ser>
          <c:idx val="0"/>
          <c:order val="0"/>
          <c:tx>
            <c:v>tasso di copertura (X,Y) siti</c:v>
          </c:tx>
          <c:invertIfNegative val="0"/>
          <c:cat>
            <c:strRef>
              <c:f>(dati_copertura!$B$30;dati_copertura!$B$31)</c:f>
              <c:strCache>
                <c:ptCount val="2"/>
                <c:pt idx="0">
                  <c:v>Piemonte</c:v>
                </c:pt>
                <c:pt idx="1">
                  <c:v>Puglia</c:v>
                </c:pt>
              </c:strCache>
            </c:strRef>
          </c:cat>
          <c:val>
            <c:numRef>
              <c:f>(dati_copertura!$F$30;dati_copertura!$F$31)</c:f>
              <c:numCache>
                <c:formatCode>0.0%</c:formatCode>
                <c:ptCount val="2"/>
                <c:pt idx="0">
                  <c:v>0.83817427385892118</c:v>
                </c:pt>
                <c:pt idx="1">
                  <c:v>0.95388349514563109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452096"/>
        <c:axId val="84453632"/>
      </c:barChart>
      <c:catAx>
        <c:axId val="8445209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84453632"/>
        <c:crosses val="autoZero"/>
        <c:auto val="1"/>
        <c:lblAlgn val="ctr"/>
        <c:lblOffset val="100"/>
        <c:noMultiLvlLbl val="0"/>
      </c:catAx>
      <c:valAx>
        <c:axId val="84453632"/>
        <c:scaling>
          <c:orientation val="minMax"/>
        </c:scaling>
        <c:delete val="0"/>
        <c:axPos val="b"/>
        <c:majorGridlines/>
        <c:numFmt formatCode="0.0%" sourceLinked="1"/>
        <c:majorTickMark val="out"/>
        <c:minorTickMark val="none"/>
        <c:tickLblPos val="nextTo"/>
        <c:crossAx val="84452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'G:\CAVE E MINIERE\evento_cave_2017\[altre-coperture.xlsx]MIO'!$B$2:$B$22</c:f>
              <c:strCache>
                <c:ptCount val="21"/>
                <c:pt idx="0">
                  <c:v>Piemonte</c:v>
                </c:pt>
                <c:pt idx="1">
                  <c:v>Valle d'Aosta</c:v>
                </c:pt>
                <c:pt idx="2">
                  <c:v>Liguria</c:v>
                </c:pt>
                <c:pt idx="3">
                  <c:v>Lombardia</c:v>
                </c:pt>
                <c:pt idx="4">
                  <c:v>Bolzano</c:v>
                </c:pt>
                <c:pt idx="5">
                  <c:v>Trento</c:v>
                </c:pt>
                <c:pt idx="6">
                  <c:v>Veneto</c:v>
                </c:pt>
                <c:pt idx="7">
                  <c:v>Friuli Venezia Giulia</c:v>
                </c:pt>
                <c:pt idx="8">
                  <c:v>Emilia Romagna</c:v>
                </c:pt>
                <c:pt idx="9">
                  <c:v>Toscana</c:v>
                </c:pt>
                <c:pt idx="10">
                  <c:v>Umbria</c:v>
                </c:pt>
                <c:pt idx="11">
                  <c:v>Marche</c:v>
                </c:pt>
                <c:pt idx="12">
                  <c:v>Lazio</c:v>
                </c:pt>
                <c:pt idx="13">
                  <c:v>Abruzzo</c:v>
                </c:pt>
                <c:pt idx="14">
                  <c:v>Molise</c:v>
                </c:pt>
                <c:pt idx="15">
                  <c:v>Campania</c:v>
                </c:pt>
                <c:pt idx="16">
                  <c:v>Puglia</c:v>
                </c:pt>
                <c:pt idx="17">
                  <c:v>Basilicata</c:v>
                </c:pt>
                <c:pt idx="18">
                  <c:v>Calabria</c:v>
                </c:pt>
                <c:pt idx="19">
                  <c:v>Sicilia</c:v>
                </c:pt>
                <c:pt idx="20">
                  <c:v>Sardegna</c:v>
                </c:pt>
              </c:strCache>
            </c:strRef>
          </c:cat>
          <c:val>
            <c:numRef>
              <c:f>'G:\CAVE E MINIERE\evento_cave_2017\[altre-coperture.xlsx]MIO'!$F$2:$F$22</c:f>
              <c:numCache>
                <c:formatCode>General</c:formatCode>
                <c:ptCount val="21"/>
                <c:pt idx="0">
                  <c:v>0.83817427385892118</c:v>
                </c:pt>
                <c:pt idx="1">
                  <c:v>1</c:v>
                </c:pt>
                <c:pt idx="2">
                  <c:v>0.56140350877192979</c:v>
                </c:pt>
                <c:pt idx="3">
                  <c:v>0.89462809917355368</c:v>
                </c:pt>
                <c:pt idx="4">
                  <c:v>0</c:v>
                </c:pt>
                <c:pt idx="5">
                  <c:v>1</c:v>
                </c:pt>
                <c:pt idx="6">
                  <c:v>0.79810725552050477</c:v>
                </c:pt>
                <c:pt idx="7">
                  <c:v>1</c:v>
                </c:pt>
                <c:pt idx="8">
                  <c:v>0.32658227848101268</c:v>
                </c:pt>
                <c:pt idx="9">
                  <c:v>3.7558685446009391E-2</c:v>
                </c:pt>
                <c:pt idx="10">
                  <c:v>1</c:v>
                </c:pt>
                <c:pt idx="11">
                  <c:v>1</c:v>
                </c:pt>
                <c:pt idx="12">
                  <c:v>0</c:v>
                </c:pt>
                <c:pt idx="13">
                  <c:v>0.9642857142857143</c:v>
                </c:pt>
                <c:pt idx="14">
                  <c:v>0</c:v>
                </c:pt>
                <c:pt idx="15">
                  <c:v>0.72058823529411764</c:v>
                </c:pt>
                <c:pt idx="16">
                  <c:v>0.95388349514563109</c:v>
                </c:pt>
                <c:pt idx="17">
                  <c:v>0</c:v>
                </c:pt>
                <c:pt idx="18">
                  <c:v>0</c:v>
                </c:pt>
                <c:pt idx="19">
                  <c:v>0.69189189189189193</c:v>
                </c:pt>
                <c:pt idx="20">
                  <c:v>0.10837438423645321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3"/>
        <c:axId val="84486016"/>
        <c:axId val="84487552"/>
      </c:barChart>
      <c:catAx>
        <c:axId val="84486016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900"/>
            </a:pPr>
            <a:endParaRPr lang="en-US"/>
          </a:p>
        </c:txPr>
        <c:crossAx val="84487552"/>
        <c:crossesAt val="0"/>
        <c:auto val="1"/>
        <c:lblAlgn val="ctr"/>
        <c:lblOffset val="100"/>
        <c:tickLblSkip val="1"/>
        <c:noMultiLvlLbl val="0"/>
      </c:catAx>
      <c:valAx>
        <c:axId val="84487552"/>
        <c:scaling>
          <c:orientation val="minMax"/>
          <c:max val="1"/>
        </c:scaling>
        <c:delete val="0"/>
        <c:axPos val="t"/>
        <c:numFmt formatCode="0%" sourceLinked="0"/>
        <c:majorTickMark val="out"/>
        <c:minorTickMark val="none"/>
        <c:tickLblPos val="nextTo"/>
        <c:spPr>
          <a:ln w="12700"/>
          <a:effectLst/>
        </c:spPr>
        <c:crossAx val="8448601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95B25F-E432-4EC2-BD51-FEB004B4D1A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42E89EC3-9E50-4847-9E41-3AF86F7F9F8A}">
      <dgm:prSet phldrT="[Testo]" custT="1"/>
      <dgm:spPr/>
      <dgm:t>
        <a:bodyPr/>
        <a:lstStyle/>
        <a:p>
          <a:r>
            <a:rPr lang="it-IT" sz="1800" b="1" dirty="0" smtClean="0">
              <a:solidFill>
                <a:schemeClr val="bg1"/>
              </a:solidFill>
            </a:rPr>
            <a:t>5.353 	Siti estrattivi   (-6,8% su 2013)</a:t>
          </a:r>
          <a:endParaRPr lang="it-IT" sz="1800" dirty="0">
            <a:solidFill>
              <a:schemeClr val="bg1"/>
            </a:solidFill>
          </a:endParaRPr>
        </a:p>
      </dgm:t>
    </dgm:pt>
    <dgm:pt modelId="{1C25A3B1-2E7B-49F5-9ADA-9D4FB70637D1}" type="parTrans" cxnId="{B10CB7B7-3C4A-47EC-BD58-4A5C7D333BB7}">
      <dgm:prSet/>
      <dgm:spPr/>
      <dgm:t>
        <a:bodyPr/>
        <a:lstStyle/>
        <a:p>
          <a:endParaRPr lang="it-IT"/>
        </a:p>
      </dgm:t>
    </dgm:pt>
    <dgm:pt modelId="{8FF5E45C-A974-4672-B5EC-C18EAFAC709B}" type="sibTrans" cxnId="{B10CB7B7-3C4A-47EC-BD58-4A5C7D333BB7}">
      <dgm:prSet/>
      <dgm:spPr/>
      <dgm:t>
        <a:bodyPr/>
        <a:lstStyle/>
        <a:p>
          <a:endParaRPr lang="it-IT"/>
        </a:p>
      </dgm:t>
    </dgm:pt>
    <dgm:pt modelId="{7E289B5D-7D45-495D-8158-ACD7964EEDD5}">
      <dgm:prSet phldrT="[Testo]" custT="1"/>
      <dgm:spPr/>
      <dgm:t>
        <a:bodyPr/>
        <a:lstStyle/>
        <a:p>
          <a:r>
            <a:rPr lang="it-IT" sz="1800" b="1" dirty="0" smtClean="0"/>
            <a:t>5.210 </a:t>
          </a:r>
          <a:r>
            <a:rPr lang="it-IT" sz="1800" dirty="0" smtClean="0"/>
            <a:t>	cave 		</a:t>
          </a:r>
          <a:endParaRPr lang="it-IT" sz="1800" dirty="0"/>
        </a:p>
      </dgm:t>
    </dgm:pt>
    <dgm:pt modelId="{B0AFB892-D5AA-4B53-A409-407223AC22C2}" type="parTrans" cxnId="{DD9B908D-48A0-42F9-BB0B-84339CF8A434}">
      <dgm:prSet/>
      <dgm:spPr/>
      <dgm:t>
        <a:bodyPr/>
        <a:lstStyle/>
        <a:p>
          <a:endParaRPr lang="it-IT"/>
        </a:p>
      </dgm:t>
    </dgm:pt>
    <dgm:pt modelId="{53100803-286F-4A14-944A-FBB83728D002}" type="sibTrans" cxnId="{DD9B908D-48A0-42F9-BB0B-84339CF8A434}">
      <dgm:prSet/>
      <dgm:spPr/>
      <dgm:t>
        <a:bodyPr/>
        <a:lstStyle/>
        <a:p>
          <a:endParaRPr lang="it-IT"/>
        </a:p>
      </dgm:t>
    </dgm:pt>
    <dgm:pt modelId="{DC9169E0-A2A9-495A-908E-BFE969B6BBB3}">
      <dgm:prSet phldrT="[Testo]" custT="1"/>
      <dgm:spPr/>
      <dgm:t>
        <a:bodyPr/>
        <a:lstStyle/>
        <a:p>
          <a:r>
            <a:rPr lang="it-IT" sz="1800" b="1" dirty="0" smtClean="0"/>
            <a:t>2.105</a:t>
          </a:r>
          <a:r>
            <a:rPr lang="it-IT" sz="1800" dirty="0" smtClean="0"/>
            <a:t>  	</a:t>
          </a:r>
          <a:r>
            <a:rPr lang="it-IT" sz="1800" b="1" dirty="0" smtClean="0"/>
            <a:t>Comuni con almeno un sito estrattivo</a:t>
          </a:r>
          <a:endParaRPr lang="it-IT" sz="1800" b="1" dirty="0"/>
        </a:p>
      </dgm:t>
    </dgm:pt>
    <dgm:pt modelId="{4E7E2662-C9D7-47E0-BE69-362855C7A8E4}" type="parTrans" cxnId="{F0E1B407-78F0-4E52-83F2-29FFFF0DB6BA}">
      <dgm:prSet/>
      <dgm:spPr/>
      <dgm:t>
        <a:bodyPr/>
        <a:lstStyle/>
        <a:p>
          <a:endParaRPr lang="it-IT"/>
        </a:p>
      </dgm:t>
    </dgm:pt>
    <dgm:pt modelId="{E22AA0AC-E815-4321-B7C5-95CE75F0AA35}" type="sibTrans" cxnId="{F0E1B407-78F0-4E52-83F2-29FFFF0DB6BA}">
      <dgm:prSet/>
      <dgm:spPr/>
      <dgm:t>
        <a:bodyPr/>
        <a:lstStyle/>
        <a:p>
          <a:endParaRPr lang="it-IT"/>
        </a:p>
      </dgm:t>
    </dgm:pt>
    <dgm:pt modelId="{27EB3A90-9E7B-4D1A-99F6-2161072A3070}">
      <dgm:prSet phldrT="[Testo]" custT="1"/>
      <dgm:spPr/>
      <dgm:t>
        <a:bodyPr/>
        <a:lstStyle/>
        <a:p>
          <a:r>
            <a:rPr lang="it-IT" sz="1800" b="1" dirty="0" smtClean="0"/>
            <a:t>61</a:t>
          </a:r>
          <a:r>
            <a:rPr lang="it-IT" sz="1800" dirty="0" smtClean="0"/>
            <a:t> 	Comuni  nelle classi più elevate</a:t>
          </a:r>
          <a:endParaRPr lang="it-IT" sz="1800" dirty="0"/>
        </a:p>
      </dgm:t>
    </dgm:pt>
    <dgm:pt modelId="{805C5ACD-17C7-4D04-935F-EEC2341CDA7E}" type="parTrans" cxnId="{0964314F-677C-4125-9838-39DDF18A3E69}">
      <dgm:prSet/>
      <dgm:spPr/>
      <dgm:t>
        <a:bodyPr/>
        <a:lstStyle/>
        <a:p>
          <a:endParaRPr lang="it-IT"/>
        </a:p>
      </dgm:t>
    </dgm:pt>
    <dgm:pt modelId="{19E5F97A-BA75-4BF6-A565-AE8D74289AD5}" type="sibTrans" cxnId="{0964314F-677C-4125-9838-39DDF18A3E69}">
      <dgm:prSet/>
      <dgm:spPr/>
      <dgm:t>
        <a:bodyPr/>
        <a:lstStyle/>
        <a:p>
          <a:endParaRPr lang="it-IT"/>
        </a:p>
      </dgm:t>
    </dgm:pt>
    <dgm:pt modelId="{D623788C-E64D-46B4-801B-B06F9632D2F5}">
      <dgm:prSet custT="1"/>
      <dgm:spPr/>
      <dgm:t>
        <a:bodyPr/>
        <a:lstStyle/>
        <a:p>
          <a:r>
            <a:rPr lang="it-IT" sz="1800" b="1" dirty="0" smtClean="0"/>
            <a:t>143 </a:t>
          </a:r>
          <a:r>
            <a:rPr lang="it-IT" sz="1800" dirty="0" smtClean="0"/>
            <a:t>	miniere </a:t>
          </a:r>
          <a:endParaRPr lang="it-IT" sz="1800" dirty="0"/>
        </a:p>
      </dgm:t>
    </dgm:pt>
    <dgm:pt modelId="{1900E00E-F166-4883-A002-6FBFF0D163D5}" type="parTrans" cxnId="{475E5B28-19A8-46C1-AA4B-44745F7750A6}">
      <dgm:prSet/>
      <dgm:spPr/>
      <dgm:t>
        <a:bodyPr/>
        <a:lstStyle/>
        <a:p>
          <a:endParaRPr lang="it-IT"/>
        </a:p>
      </dgm:t>
    </dgm:pt>
    <dgm:pt modelId="{7EFC02E1-2786-4D30-B444-5C49F646089F}" type="sibTrans" cxnId="{475E5B28-19A8-46C1-AA4B-44745F7750A6}">
      <dgm:prSet/>
      <dgm:spPr/>
      <dgm:t>
        <a:bodyPr/>
        <a:lstStyle/>
        <a:p>
          <a:endParaRPr lang="it-IT"/>
        </a:p>
      </dgm:t>
    </dgm:pt>
    <dgm:pt modelId="{67339DBD-4341-4882-A049-F43FC78635CD}">
      <dgm:prSet phldrT="[Testo]" custT="1"/>
      <dgm:spPr/>
      <dgm:t>
        <a:bodyPr/>
        <a:lstStyle/>
        <a:p>
          <a:r>
            <a:rPr lang="it-IT" sz="1800" b="1" dirty="0" smtClean="0">
              <a:solidFill>
                <a:schemeClr val="bg1"/>
              </a:solidFill>
            </a:rPr>
            <a:t>2.737	Siti attivi produttivi</a:t>
          </a:r>
          <a:endParaRPr lang="it-IT" sz="1800" b="1" dirty="0">
            <a:solidFill>
              <a:schemeClr val="bg1"/>
            </a:solidFill>
          </a:endParaRPr>
        </a:p>
      </dgm:t>
    </dgm:pt>
    <dgm:pt modelId="{C21CEAB6-96DD-46A1-BB08-526D19910882}" type="parTrans" cxnId="{E2CF76F4-E801-4D8A-966A-3B5851B72941}">
      <dgm:prSet/>
      <dgm:spPr/>
      <dgm:t>
        <a:bodyPr/>
        <a:lstStyle/>
        <a:p>
          <a:endParaRPr lang="it-IT"/>
        </a:p>
      </dgm:t>
    </dgm:pt>
    <dgm:pt modelId="{CD6AE7BC-7BB3-4E5C-8719-AAA35189758D}" type="sibTrans" cxnId="{E2CF76F4-E801-4D8A-966A-3B5851B72941}">
      <dgm:prSet/>
      <dgm:spPr/>
      <dgm:t>
        <a:bodyPr/>
        <a:lstStyle/>
        <a:p>
          <a:endParaRPr lang="it-IT"/>
        </a:p>
      </dgm:t>
    </dgm:pt>
    <dgm:pt modelId="{9A6960CB-BE29-4C3A-B9B3-41C6C4B253F5}">
      <dgm:prSet phldrT="[Testo]" custT="1"/>
      <dgm:spPr/>
      <dgm:t>
        <a:bodyPr/>
        <a:lstStyle/>
        <a:p>
          <a:r>
            <a:rPr lang="it-IT" sz="1800" b="1" dirty="0" smtClean="0">
              <a:solidFill>
                <a:schemeClr val="bg1"/>
              </a:solidFill>
            </a:rPr>
            <a:t>4.612	Siti attivi (-2,3% su 2013)</a:t>
          </a:r>
          <a:endParaRPr lang="it-IT" sz="1800" b="1" dirty="0">
            <a:solidFill>
              <a:schemeClr val="bg1"/>
            </a:solidFill>
          </a:endParaRPr>
        </a:p>
      </dgm:t>
    </dgm:pt>
    <dgm:pt modelId="{6C2A95F0-AF8E-4BA9-98D4-0ECEE21505FB}" type="parTrans" cxnId="{79569746-2D8E-4685-9D47-1271F19AFDCF}">
      <dgm:prSet/>
      <dgm:spPr/>
      <dgm:t>
        <a:bodyPr/>
        <a:lstStyle/>
        <a:p>
          <a:endParaRPr lang="it-IT"/>
        </a:p>
      </dgm:t>
    </dgm:pt>
    <dgm:pt modelId="{59FC178C-A7EE-4E0E-A5B6-CE8DBC63A598}" type="sibTrans" cxnId="{79569746-2D8E-4685-9D47-1271F19AFDCF}">
      <dgm:prSet/>
      <dgm:spPr/>
      <dgm:t>
        <a:bodyPr/>
        <a:lstStyle/>
        <a:p>
          <a:endParaRPr lang="it-IT"/>
        </a:p>
      </dgm:t>
    </dgm:pt>
    <dgm:pt modelId="{F258C652-3FCE-4149-96D1-C5514D738C0C}">
      <dgm:prSet phldrT="[Testo]" custT="1"/>
      <dgm:spPr/>
      <dgm:t>
        <a:bodyPr/>
        <a:lstStyle/>
        <a:p>
          <a:r>
            <a:rPr lang="it-IT" sz="1800" b="1" dirty="0" smtClean="0"/>
            <a:t>2.652</a:t>
          </a:r>
          <a:r>
            <a:rPr lang="it-IT" sz="1800" b="0" dirty="0" smtClean="0"/>
            <a:t>  cave   (-4,3% su 2013)    </a:t>
          </a:r>
          <a:endParaRPr lang="it-IT" sz="1800" b="0" dirty="0"/>
        </a:p>
      </dgm:t>
    </dgm:pt>
    <dgm:pt modelId="{57F7B34C-EED6-4942-AEDA-3DCD2EA0B464}" type="parTrans" cxnId="{5A019F64-14FC-491C-88B7-25F9CFD0B219}">
      <dgm:prSet/>
      <dgm:spPr/>
      <dgm:t>
        <a:bodyPr/>
        <a:lstStyle/>
        <a:p>
          <a:endParaRPr lang="it-IT"/>
        </a:p>
      </dgm:t>
    </dgm:pt>
    <dgm:pt modelId="{1407ABC8-D966-4643-A5EA-3FE451BC23E2}" type="sibTrans" cxnId="{5A019F64-14FC-491C-88B7-25F9CFD0B219}">
      <dgm:prSet/>
      <dgm:spPr/>
      <dgm:t>
        <a:bodyPr/>
        <a:lstStyle/>
        <a:p>
          <a:endParaRPr lang="it-IT"/>
        </a:p>
      </dgm:t>
    </dgm:pt>
    <dgm:pt modelId="{0928932C-5242-42E3-9EBD-0AAAD13820AE}">
      <dgm:prSet custT="1"/>
      <dgm:spPr/>
      <dgm:t>
        <a:bodyPr/>
        <a:lstStyle/>
        <a:p>
          <a:r>
            <a:rPr lang="it-IT" sz="1800" b="1" dirty="0" smtClean="0"/>
            <a:t>85</a:t>
          </a:r>
          <a:r>
            <a:rPr lang="it-IT" sz="1800" b="0" dirty="0" smtClean="0"/>
            <a:t> miniere   (-6,6% su 2013) </a:t>
          </a:r>
        </a:p>
      </dgm:t>
    </dgm:pt>
    <dgm:pt modelId="{B76F197A-F1E1-4A0E-A664-8FB63FB2B1B3}" type="parTrans" cxnId="{31CB8015-39C0-47CA-B932-8A9350031C46}">
      <dgm:prSet/>
      <dgm:spPr/>
      <dgm:t>
        <a:bodyPr/>
        <a:lstStyle/>
        <a:p>
          <a:endParaRPr lang="it-IT"/>
        </a:p>
      </dgm:t>
    </dgm:pt>
    <dgm:pt modelId="{7C10ABEC-9564-4DA6-825B-FA2B2F9B2D82}" type="sibTrans" cxnId="{31CB8015-39C0-47CA-B932-8A9350031C46}">
      <dgm:prSet/>
      <dgm:spPr/>
      <dgm:t>
        <a:bodyPr/>
        <a:lstStyle/>
        <a:p>
          <a:endParaRPr lang="it-IT"/>
        </a:p>
      </dgm:t>
    </dgm:pt>
    <dgm:pt modelId="{27570042-D732-4155-9B92-76BFBEDB9392}" type="pres">
      <dgm:prSet presAssocID="{D795B25F-E432-4EC2-BD51-FEB004B4D1A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A86A0FE5-7DB9-4474-8D24-58D4E022FFE1}" type="pres">
      <dgm:prSet presAssocID="{42E89EC3-9E50-4847-9E41-3AF86F7F9F8A}" presName="parentText" presStyleLbl="node1" presStyleIdx="0" presStyleCnt="4" custScaleX="89734" custScaleY="33451" custLinFactNeighborX="-5133" custLinFactNeighborY="-6619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8150C13-C022-42E0-A05D-0E210484C278}" type="pres">
      <dgm:prSet presAssocID="{42E89EC3-9E50-4847-9E41-3AF86F7F9F8A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C4E86665-1EBF-4ED6-946E-97B12D8F6007}" type="pres">
      <dgm:prSet presAssocID="{DC9169E0-A2A9-495A-908E-BFE969B6BBB3}" presName="parentText" presStyleLbl="node1" presStyleIdx="1" presStyleCnt="4" custScaleX="100000" custScaleY="33679" custLinFactNeighborX="0" custLinFactNeighborY="-30701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E5DB330-CCCE-4724-9497-20D0D6BB6A5B}" type="pres">
      <dgm:prSet presAssocID="{DC9169E0-A2A9-495A-908E-BFE969B6BBB3}" presName="childText" presStyleLbl="revTx" presStyleIdx="1" presStyleCnt="3" custScaleY="31271" custLinFactNeighborY="-21432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BE1F36D-57C4-44E2-ACE0-A08153FFC20D}" type="pres">
      <dgm:prSet presAssocID="{67339DBD-4341-4882-A049-F43FC78635CD}" presName="parentText" presStyleLbl="node1" presStyleIdx="2" presStyleCnt="4" custScaleX="100000" custScaleY="30793" custLinFactY="144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E6FB44E-D060-43B6-8285-5A739DF9522D}" type="pres">
      <dgm:prSet presAssocID="{CD6AE7BC-7BB3-4E5C-8719-AAA35189758D}" presName="spacer" presStyleCnt="0"/>
      <dgm:spPr/>
    </dgm:pt>
    <dgm:pt modelId="{3E81C7E5-B0C9-4E96-BBF8-EDCA22D93641}" type="pres">
      <dgm:prSet presAssocID="{9A6960CB-BE29-4C3A-B9B3-41C6C4B253F5}" presName="parentText" presStyleLbl="node1" presStyleIdx="3" presStyleCnt="4" custScaleY="33280" custLinFactNeighborX="0" custLinFactNeighborY="-69182">
        <dgm:presLayoutVars>
          <dgm:chMax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656AB92F-E648-4CA8-8DAF-2C4A5446CF05}" type="pres">
      <dgm:prSet presAssocID="{9A6960CB-BE29-4C3A-B9B3-41C6C4B253F5}" presName="childText" presStyleLbl="revTx" presStyleIdx="2" presStyleCnt="3" custScaleY="58042" custLinFactNeighborY="-96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B10CB7B7-3C4A-47EC-BD58-4A5C7D333BB7}" srcId="{D795B25F-E432-4EC2-BD51-FEB004B4D1A4}" destId="{42E89EC3-9E50-4847-9E41-3AF86F7F9F8A}" srcOrd="0" destOrd="0" parTransId="{1C25A3B1-2E7B-49F5-9ADA-9D4FB70637D1}" sibTransId="{8FF5E45C-A974-4672-B5EC-C18EAFAC709B}"/>
    <dgm:cxn modelId="{0F3B19F1-837E-4DEF-84C3-1A628792DC76}" type="presOf" srcId="{D623788C-E64D-46B4-801B-B06F9632D2F5}" destId="{A8150C13-C022-42E0-A05D-0E210484C278}" srcOrd="0" destOrd="1" presId="urn:microsoft.com/office/officeart/2005/8/layout/vList2"/>
    <dgm:cxn modelId="{0964314F-677C-4125-9838-39DDF18A3E69}" srcId="{DC9169E0-A2A9-495A-908E-BFE969B6BBB3}" destId="{27EB3A90-9E7B-4D1A-99F6-2161072A3070}" srcOrd="0" destOrd="0" parTransId="{805C5ACD-17C7-4D04-935F-EEC2341CDA7E}" sibTransId="{19E5F97A-BA75-4BF6-A565-AE8D74289AD5}"/>
    <dgm:cxn modelId="{E68DE614-1EDA-429D-85F4-342B28B416D9}" type="presOf" srcId="{27EB3A90-9E7B-4D1A-99F6-2161072A3070}" destId="{6E5DB330-CCCE-4724-9497-20D0D6BB6A5B}" srcOrd="0" destOrd="0" presId="urn:microsoft.com/office/officeart/2005/8/layout/vList2"/>
    <dgm:cxn modelId="{DD9B908D-48A0-42F9-BB0B-84339CF8A434}" srcId="{42E89EC3-9E50-4847-9E41-3AF86F7F9F8A}" destId="{7E289B5D-7D45-495D-8158-ACD7964EEDD5}" srcOrd="0" destOrd="0" parTransId="{B0AFB892-D5AA-4B53-A409-407223AC22C2}" sibTransId="{53100803-286F-4A14-944A-FBB83728D002}"/>
    <dgm:cxn modelId="{F0E1B407-78F0-4E52-83F2-29FFFF0DB6BA}" srcId="{D795B25F-E432-4EC2-BD51-FEB004B4D1A4}" destId="{DC9169E0-A2A9-495A-908E-BFE969B6BBB3}" srcOrd="1" destOrd="0" parTransId="{4E7E2662-C9D7-47E0-BE69-362855C7A8E4}" sibTransId="{E22AA0AC-E815-4321-B7C5-95CE75F0AA35}"/>
    <dgm:cxn modelId="{AA1DE0E6-A877-4A48-BA3A-22419A305B7D}" type="presOf" srcId="{DC9169E0-A2A9-495A-908E-BFE969B6BBB3}" destId="{C4E86665-1EBF-4ED6-946E-97B12D8F6007}" srcOrd="0" destOrd="0" presId="urn:microsoft.com/office/officeart/2005/8/layout/vList2"/>
    <dgm:cxn modelId="{E2CF76F4-E801-4D8A-966A-3B5851B72941}" srcId="{D795B25F-E432-4EC2-BD51-FEB004B4D1A4}" destId="{67339DBD-4341-4882-A049-F43FC78635CD}" srcOrd="2" destOrd="0" parTransId="{C21CEAB6-96DD-46A1-BB08-526D19910882}" sibTransId="{CD6AE7BC-7BB3-4E5C-8719-AAA35189758D}"/>
    <dgm:cxn modelId="{BFF5F0CC-3308-4087-B992-4354B0F33C9B}" type="presOf" srcId="{42E89EC3-9E50-4847-9E41-3AF86F7F9F8A}" destId="{A86A0FE5-7DB9-4474-8D24-58D4E022FFE1}" srcOrd="0" destOrd="0" presId="urn:microsoft.com/office/officeart/2005/8/layout/vList2"/>
    <dgm:cxn modelId="{475E5B28-19A8-46C1-AA4B-44745F7750A6}" srcId="{42E89EC3-9E50-4847-9E41-3AF86F7F9F8A}" destId="{D623788C-E64D-46B4-801B-B06F9632D2F5}" srcOrd="1" destOrd="0" parTransId="{1900E00E-F166-4883-A002-6FBFF0D163D5}" sibTransId="{7EFC02E1-2786-4D30-B444-5C49F646089F}"/>
    <dgm:cxn modelId="{5A019F64-14FC-491C-88B7-25F9CFD0B219}" srcId="{9A6960CB-BE29-4C3A-B9B3-41C6C4B253F5}" destId="{F258C652-3FCE-4149-96D1-C5514D738C0C}" srcOrd="0" destOrd="0" parTransId="{57F7B34C-EED6-4942-AEDA-3DCD2EA0B464}" sibTransId="{1407ABC8-D966-4643-A5EA-3FE451BC23E2}"/>
    <dgm:cxn modelId="{08D7F1D4-344F-45EB-B27D-FB22D5F7FF72}" type="presOf" srcId="{0928932C-5242-42E3-9EBD-0AAAD13820AE}" destId="{656AB92F-E648-4CA8-8DAF-2C4A5446CF05}" srcOrd="0" destOrd="1" presId="urn:microsoft.com/office/officeart/2005/8/layout/vList2"/>
    <dgm:cxn modelId="{1BE66CCC-E833-4336-BEEB-266358CC6826}" type="presOf" srcId="{7E289B5D-7D45-495D-8158-ACD7964EEDD5}" destId="{A8150C13-C022-42E0-A05D-0E210484C278}" srcOrd="0" destOrd="0" presId="urn:microsoft.com/office/officeart/2005/8/layout/vList2"/>
    <dgm:cxn modelId="{0B792D5C-0655-4F41-B603-775445891AF9}" type="presOf" srcId="{D795B25F-E432-4EC2-BD51-FEB004B4D1A4}" destId="{27570042-D732-4155-9B92-76BFBEDB9392}" srcOrd="0" destOrd="0" presId="urn:microsoft.com/office/officeart/2005/8/layout/vList2"/>
    <dgm:cxn modelId="{79569746-2D8E-4685-9D47-1271F19AFDCF}" srcId="{D795B25F-E432-4EC2-BD51-FEB004B4D1A4}" destId="{9A6960CB-BE29-4C3A-B9B3-41C6C4B253F5}" srcOrd="3" destOrd="0" parTransId="{6C2A95F0-AF8E-4BA9-98D4-0ECEE21505FB}" sibTransId="{59FC178C-A7EE-4E0E-A5B6-CE8DBC63A598}"/>
    <dgm:cxn modelId="{ADD7AC34-66AF-460C-84D9-09D703CCC67C}" type="presOf" srcId="{9A6960CB-BE29-4C3A-B9B3-41C6C4B253F5}" destId="{3E81C7E5-B0C9-4E96-BBF8-EDCA22D93641}" srcOrd="0" destOrd="0" presId="urn:microsoft.com/office/officeart/2005/8/layout/vList2"/>
    <dgm:cxn modelId="{AE93FE8D-1A78-481E-A0ED-52120FFF8587}" type="presOf" srcId="{67339DBD-4341-4882-A049-F43FC78635CD}" destId="{9BE1F36D-57C4-44E2-ACE0-A08153FFC20D}" srcOrd="0" destOrd="0" presId="urn:microsoft.com/office/officeart/2005/8/layout/vList2"/>
    <dgm:cxn modelId="{31CB8015-39C0-47CA-B932-8A9350031C46}" srcId="{9A6960CB-BE29-4C3A-B9B3-41C6C4B253F5}" destId="{0928932C-5242-42E3-9EBD-0AAAD13820AE}" srcOrd="1" destOrd="0" parTransId="{B76F197A-F1E1-4A0E-A664-8FB63FB2B1B3}" sibTransId="{7C10ABEC-9564-4DA6-825B-FA2B2F9B2D82}"/>
    <dgm:cxn modelId="{FF4DBED2-1DB8-437D-8E38-7AB74C995444}" type="presOf" srcId="{F258C652-3FCE-4149-96D1-C5514D738C0C}" destId="{656AB92F-E648-4CA8-8DAF-2C4A5446CF05}" srcOrd="0" destOrd="0" presId="urn:microsoft.com/office/officeart/2005/8/layout/vList2"/>
    <dgm:cxn modelId="{207CD555-5EB6-47A7-8589-81B48FFFA640}" type="presParOf" srcId="{27570042-D732-4155-9B92-76BFBEDB9392}" destId="{A86A0FE5-7DB9-4474-8D24-58D4E022FFE1}" srcOrd="0" destOrd="0" presId="urn:microsoft.com/office/officeart/2005/8/layout/vList2"/>
    <dgm:cxn modelId="{C14FEBAB-AF25-4D27-8D6C-686098F45EFC}" type="presParOf" srcId="{27570042-D732-4155-9B92-76BFBEDB9392}" destId="{A8150C13-C022-42E0-A05D-0E210484C278}" srcOrd="1" destOrd="0" presId="urn:microsoft.com/office/officeart/2005/8/layout/vList2"/>
    <dgm:cxn modelId="{115C2B66-3D66-46C7-B4A3-8D2779316BAD}" type="presParOf" srcId="{27570042-D732-4155-9B92-76BFBEDB9392}" destId="{C4E86665-1EBF-4ED6-946E-97B12D8F6007}" srcOrd="2" destOrd="0" presId="urn:microsoft.com/office/officeart/2005/8/layout/vList2"/>
    <dgm:cxn modelId="{66294567-28C6-4C9A-8B86-54EB3F667E9B}" type="presParOf" srcId="{27570042-D732-4155-9B92-76BFBEDB9392}" destId="{6E5DB330-CCCE-4724-9497-20D0D6BB6A5B}" srcOrd="3" destOrd="0" presId="urn:microsoft.com/office/officeart/2005/8/layout/vList2"/>
    <dgm:cxn modelId="{6E597D8C-ADAA-4C86-B1F2-F226EEDFB128}" type="presParOf" srcId="{27570042-D732-4155-9B92-76BFBEDB9392}" destId="{9BE1F36D-57C4-44E2-ACE0-A08153FFC20D}" srcOrd="4" destOrd="0" presId="urn:microsoft.com/office/officeart/2005/8/layout/vList2"/>
    <dgm:cxn modelId="{2426738C-C6DF-4DD9-A7B5-A3E563461ABD}" type="presParOf" srcId="{27570042-D732-4155-9B92-76BFBEDB9392}" destId="{5E6FB44E-D060-43B6-8285-5A739DF9522D}" srcOrd="5" destOrd="0" presId="urn:microsoft.com/office/officeart/2005/8/layout/vList2"/>
    <dgm:cxn modelId="{C3AEEB99-6CDE-4917-A5A2-5A0752C183D0}" type="presParOf" srcId="{27570042-D732-4155-9B92-76BFBEDB9392}" destId="{3E81C7E5-B0C9-4E96-BBF8-EDCA22D93641}" srcOrd="6" destOrd="0" presId="urn:microsoft.com/office/officeart/2005/8/layout/vList2"/>
    <dgm:cxn modelId="{BF0D2E17-BFF0-4E9A-A466-0B3A3F4EE7E8}" type="presParOf" srcId="{27570042-D732-4155-9B92-76BFBEDB9392}" destId="{656AB92F-E648-4CA8-8DAF-2C4A5446CF05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E303EC-7BEA-401A-8F7D-C23F8FD89F83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B423D15B-F788-414F-8230-3C76250A7005}">
      <dgm:prSet phldrT="[Testo]" custT="1"/>
      <dgm:spPr/>
      <dgm:t>
        <a:bodyPr/>
        <a:lstStyle/>
        <a:p>
          <a:r>
            <a:rPr lang="it-IT" sz="1600" b="1" dirty="0" smtClean="0"/>
            <a:t>primo set di indicatori</a:t>
          </a:r>
          <a:endParaRPr lang="it-IT" sz="1600" dirty="0"/>
        </a:p>
      </dgm:t>
    </dgm:pt>
    <dgm:pt modelId="{8C1D7A19-DD6D-4EC9-9E62-ADC9D8B9D37E}" type="parTrans" cxnId="{832B873B-2F26-48E2-A918-D227EB55FD19}">
      <dgm:prSet/>
      <dgm:spPr/>
      <dgm:t>
        <a:bodyPr/>
        <a:lstStyle/>
        <a:p>
          <a:endParaRPr lang="it-IT"/>
        </a:p>
      </dgm:t>
    </dgm:pt>
    <dgm:pt modelId="{7E499F52-691A-411D-8632-4448F01AB60A}" type="sibTrans" cxnId="{832B873B-2F26-48E2-A918-D227EB55FD19}">
      <dgm:prSet/>
      <dgm:spPr/>
      <dgm:t>
        <a:bodyPr/>
        <a:lstStyle/>
        <a:p>
          <a:endParaRPr lang="it-IT"/>
        </a:p>
      </dgm:t>
    </dgm:pt>
    <dgm:pt modelId="{2C906650-08EC-45B6-B62D-EFDCEBB4EF54}">
      <dgm:prSet phldrT="[Testo]" custT="1"/>
      <dgm:spPr/>
      <dgm:t>
        <a:bodyPr/>
        <a:lstStyle/>
        <a:p>
          <a:r>
            <a:rPr lang="it-IT" sz="1600" dirty="0" smtClean="0"/>
            <a:t>unità di analisi </a:t>
          </a:r>
          <a:r>
            <a:rPr lang="it-IT" sz="1600" b="1" dirty="0" smtClean="0"/>
            <a:t>comune</a:t>
          </a:r>
          <a:endParaRPr lang="it-IT" sz="1600" b="1" dirty="0"/>
        </a:p>
      </dgm:t>
    </dgm:pt>
    <dgm:pt modelId="{FF06F5FE-B00C-4EA9-AB51-565A84D08518}" type="parTrans" cxnId="{6CE7A4E3-A0F8-485B-9AF1-7C840BE71B4C}">
      <dgm:prSet/>
      <dgm:spPr/>
      <dgm:t>
        <a:bodyPr/>
        <a:lstStyle/>
        <a:p>
          <a:endParaRPr lang="it-IT"/>
        </a:p>
      </dgm:t>
    </dgm:pt>
    <dgm:pt modelId="{D69AEE30-D2C5-45A8-8B0A-2A50766CB911}" type="sibTrans" cxnId="{6CE7A4E3-A0F8-485B-9AF1-7C840BE71B4C}">
      <dgm:prSet/>
      <dgm:spPr/>
      <dgm:t>
        <a:bodyPr/>
        <a:lstStyle/>
        <a:p>
          <a:endParaRPr lang="it-IT"/>
        </a:p>
      </dgm:t>
    </dgm:pt>
    <dgm:pt modelId="{336567FC-DC11-41CD-9368-858A96FB058B}">
      <dgm:prSet phldrT="[Testo]" custT="1"/>
      <dgm:spPr/>
      <dgm:t>
        <a:bodyPr/>
        <a:lstStyle/>
        <a:p>
          <a:r>
            <a:rPr lang="it-IT" sz="1600" dirty="0" smtClean="0"/>
            <a:t>analisi di variabilità </a:t>
          </a:r>
          <a:r>
            <a:rPr lang="it-IT" sz="1600" b="1" dirty="0" smtClean="0"/>
            <a:t>a scala comunale</a:t>
          </a:r>
          <a:endParaRPr lang="it-IT" sz="1600" b="1" dirty="0"/>
        </a:p>
      </dgm:t>
    </dgm:pt>
    <dgm:pt modelId="{6E6E4192-A121-4AE6-95F2-27C52A4400EA}" type="parTrans" cxnId="{AD024C46-7EC0-4D4A-8CDD-2B5952FC205B}">
      <dgm:prSet/>
      <dgm:spPr/>
      <dgm:t>
        <a:bodyPr/>
        <a:lstStyle/>
        <a:p>
          <a:endParaRPr lang="it-IT"/>
        </a:p>
      </dgm:t>
    </dgm:pt>
    <dgm:pt modelId="{148E70E5-2FE5-4D53-9AC8-2B358724287E}" type="sibTrans" cxnId="{AD024C46-7EC0-4D4A-8CDD-2B5952FC205B}">
      <dgm:prSet/>
      <dgm:spPr/>
      <dgm:t>
        <a:bodyPr/>
        <a:lstStyle/>
        <a:p>
          <a:endParaRPr lang="it-IT"/>
        </a:p>
      </dgm:t>
    </dgm:pt>
    <dgm:pt modelId="{7AD08B22-AED6-40FC-93F6-B5437B3E17A7}">
      <dgm:prSet phldrT="[Testo]" custT="1"/>
      <dgm:spPr/>
      <dgm:t>
        <a:bodyPr/>
        <a:lstStyle/>
        <a:p>
          <a:r>
            <a:rPr lang="it-IT" sz="1600" b="1" dirty="0" smtClean="0"/>
            <a:t>secondo set di indicatori</a:t>
          </a:r>
          <a:endParaRPr lang="it-IT" sz="1600" dirty="0"/>
        </a:p>
      </dgm:t>
    </dgm:pt>
    <dgm:pt modelId="{4D652A39-5829-4AED-84B0-482605536BE4}" type="parTrans" cxnId="{78B4E4BA-7C9B-4435-AE0B-F4DB0DC73598}">
      <dgm:prSet/>
      <dgm:spPr/>
      <dgm:t>
        <a:bodyPr/>
        <a:lstStyle/>
        <a:p>
          <a:endParaRPr lang="it-IT"/>
        </a:p>
      </dgm:t>
    </dgm:pt>
    <dgm:pt modelId="{3E6F38A0-43BA-4958-88DB-065D148D7255}" type="sibTrans" cxnId="{78B4E4BA-7C9B-4435-AE0B-F4DB0DC73598}">
      <dgm:prSet/>
      <dgm:spPr/>
      <dgm:t>
        <a:bodyPr/>
        <a:lstStyle/>
        <a:p>
          <a:endParaRPr lang="it-IT"/>
        </a:p>
      </dgm:t>
    </dgm:pt>
    <dgm:pt modelId="{A89825F7-C8DE-41A7-8900-131416C842CA}">
      <dgm:prSet phldrT="[Testo]" custT="1"/>
      <dgm:spPr/>
      <dgm:t>
        <a:bodyPr/>
        <a:lstStyle/>
        <a:p>
          <a:r>
            <a:rPr lang="it-IT" sz="1600" dirty="0" smtClean="0"/>
            <a:t>unità di analisi </a:t>
          </a:r>
          <a:r>
            <a:rPr lang="it-IT" sz="1600" b="1" dirty="0" smtClean="0"/>
            <a:t>sito estrattivo</a:t>
          </a:r>
          <a:endParaRPr lang="it-IT" sz="1600" dirty="0"/>
        </a:p>
      </dgm:t>
    </dgm:pt>
    <dgm:pt modelId="{5E38C184-BE68-4554-A599-FBD6FB3012D3}" type="parTrans" cxnId="{4984F2FD-7909-4258-B960-0F7CA76CDBBE}">
      <dgm:prSet/>
      <dgm:spPr/>
      <dgm:t>
        <a:bodyPr/>
        <a:lstStyle/>
        <a:p>
          <a:endParaRPr lang="it-IT"/>
        </a:p>
      </dgm:t>
    </dgm:pt>
    <dgm:pt modelId="{B6D45EEE-170D-4070-AF8E-B0AF9A95F82D}" type="sibTrans" cxnId="{4984F2FD-7909-4258-B960-0F7CA76CDBBE}">
      <dgm:prSet/>
      <dgm:spPr/>
      <dgm:t>
        <a:bodyPr/>
        <a:lstStyle/>
        <a:p>
          <a:endParaRPr lang="it-IT"/>
        </a:p>
      </dgm:t>
    </dgm:pt>
    <dgm:pt modelId="{79747521-76BD-48C3-92A4-6C5E5AD84988}">
      <dgm:prSet phldrT="[Testo]" custT="1"/>
      <dgm:spPr/>
      <dgm:t>
        <a:bodyPr/>
        <a:lstStyle/>
        <a:p>
          <a:r>
            <a:rPr lang="it-IT" sz="1600" dirty="0" smtClean="0"/>
            <a:t>analisi di variabilità </a:t>
          </a:r>
          <a:r>
            <a:rPr lang="it-IT" sz="1600" b="1" dirty="0" smtClean="0"/>
            <a:t>prescindendo dal limite amministrativo</a:t>
          </a:r>
          <a:endParaRPr lang="it-IT" sz="1600" b="1" dirty="0"/>
        </a:p>
      </dgm:t>
    </dgm:pt>
    <dgm:pt modelId="{CB74AEC8-FD73-4724-82AA-0AB2FB696890}" type="sibTrans" cxnId="{F8E9A68D-85EE-46D0-AC66-297B6FFF218A}">
      <dgm:prSet/>
      <dgm:spPr/>
      <dgm:t>
        <a:bodyPr/>
        <a:lstStyle/>
        <a:p>
          <a:endParaRPr lang="it-IT"/>
        </a:p>
      </dgm:t>
    </dgm:pt>
    <dgm:pt modelId="{C742FDFB-06D3-4B62-8039-CFCE0CA07A10}" type="parTrans" cxnId="{F8E9A68D-85EE-46D0-AC66-297B6FFF218A}">
      <dgm:prSet/>
      <dgm:spPr/>
      <dgm:t>
        <a:bodyPr/>
        <a:lstStyle/>
        <a:p>
          <a:endParaRPr lang="it-IT"/>
        </a:p>
      </dgm:t>
    </dgm:pt>
    <dgm:pt modelId="{70B6709A-106E-4355-80C1-49BC95DCCA69}">
      <dgm:prSet phldrT="[Testo]"/>
      <dgm:spPr>
        <a:solidFill>
          <a:srgbClr val="FFC000"/>
        </a:solidFill>
      </dgm:spPr>
      <dgm:t>
        <a:bodyPr/>
        <a:lstStyle/>
        <a:p>
          <a:r>
            <a:rPr lang="it-IT" b="1" dirty="0" smtClean="0">
              <a:solidFill>
                <a:schemeClr val="bg1"/>
              </a:solidFill>
            </a:rPr>
            <a:t>georeferenziazione </a:t>
          </a:r>
          <a:r>
            <a:rPr lang="it-IT" b="1" dirty="0" err="1" smtClean="0">
              <a:solidFill>
                <a:schemeClr val="bg1"/>
              </a:solidFill>
            </a:rPr>
            <a:t>microdati</a:t>
          </a:r>
          <a:endParaRPr lang="it-IT" b="1" dirty="0">
            <a:solidFill>
              <a:schemeClr val="bg1"/>
            </a:solidFill>
          </a:endParaRPr>
        </a:p>
      </dgm:t>
    </dgm:pt>
    <dgm:pt modelId="{7E9BFBB9-5AB6-4F6F-83A0-65AFD13DB556}" type="parTrans" cxnId="{04D031DD-48DF-4227-BAF9-4B09770ECBA1}">
      <dgm:prSet/>
      <dgm:spPr/>
      <dgm:t>
        <a:bodyPr/>
        <a:lstStyle/>
        <a:p>
          <a:endParaRPr lang="it-IT"/>
        </a:p>
      </dgm:t>
    </dgm:pt>
    <dgm:pt modelId="{6C9B3E55-3458-468F-A1C1-02E5F6660D0B}" type="sibTrans" cxnId="{04D031DD-48DF-4227-BAF9-4B09770ECBA1}">
      <dgm:prSet/>
      <dgm:spPr/>
      <dgm:t>
        <a:bodyPr/>
        <a:lstStyle/>
        <a:p>
          <a:endParaRPr lang="it-IT"/>
        </a:p>
      </dgm:t>
    </dgm:pt>
    <dgm:pt modelId="{3ADCA03B-44A9-4161-8D73-7548DD04F819}" type="pres">
      <dgm:prSet presAssocID="{37E303EC-7BEA-401A-8F7D-C23F8FD89F8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t-IT"/>
        </a:p>
      </dgm:t>
    </dgm:pt>
    <dgm:pt modelId="{33BD02CD-3553-4E53-8C2A-730C655C8B35}" type="pres">
      <dgm:prSet presAssocID="{B423D15B-F788-414F-8230-3C76250A7005}" presName="root" presStyleCnt="0"/>
      <dgm:spPr/>
    </dgm:pt>
    <dgm:pt modelId="{EEF1D445-4DC4-40A4-AEC9-9E0CB51A29B0}" type="pres">
      <dgm:prSet presAssocID="{B423D15B-F788-414F-8230-3C76250A7005}" presName="rootComposite" presStyleCnt="0"/>
      <dgm:spPr/>
    </dgm:pt>
    <dgm:pt modelId="{94EBE44E-0AF3-4473-86B9-84051B8B6669}" type="pres">
      <dgm:prSet presAssocID="{B423D15B-F788-414F-8230-3C76250A7005}" presName="rootText" presStyleLbl="node1" presStyleIdx="0" presStyleCnt="3" custScaleX="109002" custScaleY="57715" custLinFactNeighborX="-20618" custLinFactNeighborY="-95"/>
      <dgm:spPr/>
      <dgm:t>
        <a:bodyPr/>
        <a:lstStyle/>
        <a:p>
          <a:endParaRPr lang="it-IT"/>
        </a:p>
      </dgm:t>
    </dgm:pt>
    <dgm:pt modelId="{DA72EBA9-8FC8-4D00-B7EF-D67E699B5DC7}" type="pres">
      <dgm:prSet presAssocID="{B423D15B-F788-414F-8230-3C76250A7005}" presName="rootConnector" presStyleLbl="node1" presStyleIdx="0" presStyleCnt="3"/>
      <dgm:spPr/>
      <dgm:t>
        <a:bodyPr/>
        <a:lstStyle/>
        <a:p>
          <a:endParaRPr lang="it-IT"/>
        </a:p>
      </dgm:t>
    </dgm:pt>
    <dgm:pt modelId="{B31C4D1C-B55A-4252-BFBD-D44C9F9F49A3}" type="pres">
      <dgm:prSet presAssocID="{B423D15B-F788-414F-8230-3C76250A7005}" presName="childShape" presStyleCnt="0"/>
      <dgm:spPr/>
    </dgm:pt>
    <dgm:pt modelId="{E01AC2AF-0BB6-4647-A16A-E6750C3B1328}" type="pres">
      <dgm:prSet presAssocID="{FF06F5FE-B00C-4EA9-AB51-565A84D08518}" presName="Name13" presStyleLbl="parChTrans1D2" presStyleIdx="0" presStyleCnt="4"/>
      <dgm:spPr/>
      <dgm:t>
        <a:bodyPr/>
        <a:lstStyle/>
        <a:p>
          <a:endParaRPr lang="it-IT"/>
        </a:p>
      </dgm:t>
    </dgm:pt>
    <dgm:pt modelId="{1382925A-DF4E-46D0-8E95-55CFE0D71FE9}" type="pres">
      <dgm:prSet presAssocID="{2C906650-08EC-45B6-B62D-EFDCEBB4EF54}" presName="childText" presStyleLbl="bgAcc1" presStyleIdx="0" presStyleCnt="4" custScaleX="144979" custScaleY="58101" custLinFactNeighborX="-25766" custLinFactNeighborY="-1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F98C36C-8C60-401B-94D3-80617B4A9156}" type="pres">
      <dgm:prSet presAssocID="{6E6E4192-A121-4AE6-95F2-27C52A4400EA}" presName="Name13" presStyleLbl="parChTrans1D2" presStyleIdx="1" presStyleCnt="4"/>
      <dgm:spPr/>
      <dgm:t>
        <a:bodyPr/>
        <a:lstStyle/>
        <a:p>
          <a:endParaRPr lang="it-IT"/>
        </a:p>
      </dgm:t>
    </dgm:pt>
    <dgm:pt modelId="{C5CEB3C6-F974-4A0F-8752-14C00E5E4489}" type="pres">
      <dgm:prSet presAssocID="{336567FC-DC11-41CD-9368-858A96FB058B}" presName="childText" presStyleLbl="bgAcc1" presStyleIdx="1" presStyleCnt="4" custScaleX="129242" custScaleY="69118" custLinFactNeighborX="-25766" custLinFactNeighborY="-1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5C499016-AA69-4C4F-BF1B-314795E0B79E}" type="pres">
      <dgm:prSet presAssocID="{70B6709A-106E-4355-80C1-49BC95DCCA69}" presName="root" presStyleCnt="0"/>
      <dgm:spPr/>
    </dgm:pt>
    <dgm:pt modelId="{4D404FBD-9CE0-41EF-BFC7-022345F7BC08}" type="pres">
      <dgm:prSet presAssocID="{70B6709A-106E-4355-80C1-49BC95DCCA69}" presName="rootComposite" presStyleCnt="0"/>
      <dgm:spPr/>
    </dgm:pt>
    <dgm:pt modelId="{6017DBA8-F376-480E-B1CE-DCAA29EDD78C}" type="pres">
      <dgm:prSet presAssocID="{70B6709A-106E-4355-80C1-49BC95DCCA69}" presName="rootText" presStyleLbl="node1" presStyleIdx="1" presStyleCnt="3" custScaleX="99233" custScaleY="139827" custLinFactNeighborX="1915" custLinFactNeighborY="60730"/>
      <dgm:spPr/>
      <dgm:t>
        <a:bodyPr/>
        <a:lstStyle/>
        <a:p>
          <a:endParaRPr lang="it-IT"/>
        </a:p>
      </dgm:t>
    </dgm:pt>
    <dgm:pt modelId="{7BAFC295-CF91-4166-A696-F3C165207506}" type="pres">
      <dgm:prSet presAssocID="{70B6709A-106E-4355-80C1-49BC95DCCA69}" presName="rootConnector" presStyleLbl="node1" presStyleIdx="1" presStyleCnt="3"/>
      <dgm:spPr/>
      <dgm:t>
        <a:bodyPr/>
        <a:lstStyle/>
        <a:p>
          <a:endParaRPr lang="it-IT"/>
        </a:p>
      </dgm:t>
    </dgm:pt>
    <dgm:pt modelId="{BFC797FA-0C9F-43B7-9295-86F4BECBC16E}" type="pres">
      <dgm:prSet presAssocID="{70B6709A-106E-4355-80C1-49BC95DCCA69}" presName="childShape" presStyleCnt="0"/>
      <dgm:spPr/>
    </dgm:pt>
    <dgm:pt modelId="{E4CAAFDF-77D9-4BCA-9D93-33DAEB7F9A8B}" type="pres">
      <dgm:prSet presAssocID="{7AD08B22-AED6-40FC-93F6-B5437B3E17A7}" presName="root" presStyleCnt="0"/>
      <dgm:spPr/>
    </dgm:pt>
    <dgm:pt modelId="{494AA760-0519-4EBB-A72F-831CF293E22E}" type="pres">
      <dgm:prSet presAssocID="{7AD08B22-AED6-40FC-93F6-B5437B3E17A7}" presName="rootComposite" presStyleCnt="0"/>
      <dgm:spPr/>
    </dgm:pt>
    <dgm:pt modelId="{B194A1A5-7244-46C0-8CCD-AC152DA4C92B}" type="pres">
      <dgm:prSet presAssocID="{7AD08B22-AED6-40FC-93F6-B5437B3E17A7}" presName="rootText" presStyleLbl="node1" presStyleIdx="2" presStyleCnt="3" custScaleX="119572" custScaleY="61678" custLinFactNeighborX="19534" custLinFactNeighborY="111"/>
      <dgm:spPr/>
      <dgm:t>
        <a:bodyPr/>
        <a:lstStyle/>
        <a:p>
          <a:endParaRPr lang="it-IT"/>
        </a:p>
      </dgm:t>
    </dgm:pt>
    <dgm:pt modelId="{38BC8C16-FA30-4B81-B0F5-05745D820731}" type="pres">
      <dgm:prSet presAssocID="{7AD08B22-AED6-40FC-93F6-B5437B3E17A7}" presName="rootConnector" presStyleLbl="node1" presStyleIdx="2" presStyleCnt="3"/>
      <dgm:spPr/>
      <dgm:t>
        <a:bodyPr/>
        <a:lstStyle/>
        <a:p>
          <a:endParaRPr lang="it-IT"/>
        </a:p>
      </dgm:t>
    </dgm:pt>
    <dgm:pt modelId="{2BC01AE1-A5DA-4584-81B8-0DD81B2B2654}" type="pres">
      <dgm:prSet presAssocID="{7AD08B22-AED6-40FC-93F6-B5437B3E17A7}" presName="childShape" presStyleCnt="0"/>
      <dgm:spPr/>
    </dgm:pt>
    <dgm:pt modelId="{BE6A6BF9-D483-4AD8-B1FF-4F79349B898F}" type="pres">
      <dgm:prSet presAssocID="{5E38C184-BE68-4554-A599-FBD6FB3012D3}" presName="Name13" presStyleLbl="parChTrans1D2" presStyleIdx="2" presStyleCnt="4"/>
      <dgm:spPr/>
      <dgm:t>
        <a:bodyPr/>
        <a:lstStyle/>
        <a:p>
          <a:endParaRPr lang="it-IT"/>
        </a:p>
      </dgm:t>
    </dgm:pt>
    <dgm:pt modelId="{9DA40148-760C-43F6-9690-B931DE16E4AB}" type="pres">
      <dgm:prSet presAssocID="{A89825F7-C8DE-41A7-8900-131416C842CA}" presName="childText" presStyleLbl="bgAcc1" presStyleIdx="2" presStyleCnt="4" custScaleX="114786" custScaleY="49312" custLinFactNeighborX="22310" custLinFactNeighborY="11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B405988-9240-44A6-8E3A-BEA6904B78B8}" type="pres">
      <dgm:prSet presAssocID="{C742FDFB-06D3-4B62-8039-CFCE0CA07A10}" presName="Name13" presStyleLbl="parChTrans1D2" presStyleIdx="3" presStyleCnt="4"/>
      <dgm:spPr/>
      <dgm:t>
        <a:bodyPr/>
        <a:lstStyle/>
        <a:p>
          <a:endParaRPr lang="it-IT"/>
        </a:p>
      </dgm:t>
    </dgm:pt>
    <dgm:pt modelId="{EAE5DE53-F81D-4DEB-8278-F5214689B68C}" type="pres">
      <dgm:prSet presAssocID="{79747521-76BD-48C3-92A4-6C5E5AD84988}" presName="childText" presStyleLbl="bgAcc1" presStyleIdx="3" presStyleCnt="4" custScaleX="171797" custScaleY="79328" custLinFactNeighborX="24412" custLinFactNeighborY="95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39D97497-9805-43B5-A3B1-681370D839D7}" type="presOf" srcId="{79747521-76BD-48C3-92A4-6C5E5AD84988}" destId="{EAE5DE53-F81D-4DEB-8278-F5214689B68C}" srcOrd="0" destOrd="0" presId="urn:microsoft.com/office/officeart/2005/8/layout/hierarchy3"/>
    <dgm:cxn modelId="{A3FD666F-4A04-490B-94EB-2ECDE28959E3}" type="presOf" srcId="{5E38C184-BE68-4554-A599-FBD6FB3012D3}" destId="{BE6A6BF9-D483-4AD8-B1FF-4F79349B898F}" srcOrd="0" destOrd="0" presId="urn:microsoft.com/office/officeart/2005/8/layout/hierarchy3"/>
    <dgm:cxn modelId="{60BDC3C6-69DA-4FAC-8A01-76CF17479790}" type="presOf" srcId="{7AD08B22-AED6-40FC-93F6-B5437B3E17A7}" destId="{38BC8C16-FA30-4B81-B0F5-05745D820731}" srcOrd="1" destOrd="0" presId="urn:microsoft.com/office/officeart/2005/8/layout/hierarchy3"/>
    <dgm:cxn modelId="{78B4E4BA-7C9B-4435-AE0B-F4DB0DC73598}" srcId="{37E303EC-7BEA-401A-8F7D-C23F8FD89F83}" destId="{7AD08B22-AED6-40FC-93F6-B5437B3E17A7}" srcOrd="2" destOrd="0" parTransId="{4D652A39-5829-4AED-84B0-482605536BE4}" sibTransId="{3E6F38A0-43BA-4958-88DB-065D148D7255}"/>
    <dgm:cxn modelId="{4984F2FD-7909-4258-B960-0F7CA76CDBBE}" srcId="{7AD08B22-AED6-40FC-93F6-B5437B3E17A7}" destId="{A89825F7-C8DE-41A7-8900-131416C842CA}" srcOrd="0" destOrd="0" parTransId="{5E38C184-BE68-4554-A599-FBD6FB3012D3}" sibTransId="{B6D45EEE-170D-4070-AF8E-B0AF9A95F82D}"/>
    <dgm:cxn modelId="{D93619C1-5D16-469B-81D6-1657C3D9E0E1}" type="presOf" srcId="{B423D15B-F788-414F-8230-3C76250A7005}" destId="{94EBE44E-0AF3-4473-86B9-84051B8B6669}" srcOrd="0" destOrd="0" presId="urn:microsoft.com/office/officeart/2005/8/layout/hierarchy3"/>
    <dgm:cxn modelId="{8A23C84D-8E48-4DDC-A075-11079666686F}" type="presOf" srcId="{336567FC-DC11-41CD-9368-858A96FB058B}" destId="{C5CEB3C6-F974-4A0F-8752-14C00E5E4489}" srcOrd="0" destOrd="0" presId="urn:microsoft.com/office/officeart/2005/8/layout/hierarchy3"/>
    <dgm:cxn modelId="{832B873B-2F26-48E2-A918-D227EB55FD19}" srcId="{37E303EC-7BEA-401A-8F7D-C23F8FD89F83}" destId="{B423D15B-F788-414F-8230-3C76250A7005}" srcOrd="0" destOrd="0" parTransId="{8C1D7A19-DD6D-4EC9-9E62-ADC9D8B9D37E}" sibTransId="{7E499F52-691A-411D-8632-4448F01AB60A}"/>
    <dgm:cxn modelId="{AD024C46-7EC0-4D4A-8CDD-2B5952FC205B}" srcId="{B423D15B-F788-414F-8230-3C76250A7005}" destId="{336567FC-DC11-41CD-9368-858A96FB058B}" srcOrd="1" destOrd="0" parTransId="{6E6E4192-A121-4AE6-95F2-27C52A4400EA}" sibTransId="{148E70E5-2FE5-4D53-9AC8-2B358724287E}"/>
    <dgm:cxn modelId="{6CE7A4E3-A0F8-485B-9AF1-7C840BE71B4C}" srcId="{B423D15B-F788-414F-8230-3C76250A7005}" destId="{2C906650-08EC-45B6-B62D-EFDCEBB4EF54}" srcOrd="0" destOrd="0" parTransId="{FF06F5FE-B00C-4EA9-AB51-565A84D08518}" sibTransId="{D69AEE30-D2C5-45A8-8B0A-2A50766CB911}"/>
    <dgm:cxn modelId="{B6B9A6B4-03E8-4C8F-9AB1-EA5BF39BF1D6}" type="presOf" srcId="{2C906650-08EC-45B6-B62D-EFDCEBB4EF54}" destId="{1382925A-DF4E-46D0-8E95-55CFE0D71FE9}" srcOrd="0" destOrd="0" presId="urn:microsoft.com/office/officeart/2005/8/layout/hierarchy3"/>
    <dgm:cxn modelId="{64A8088A-1422-489E-A1E4-78F04DACAC64}" type="presOf" srcId="{7AD08B22-AED6-40FC-93F6-B5437B3E17A7}" destId="{B194A1A5-7244-46C0-8CCD-AC152DA4C92B}" srcOrd="0" destOrd="0" presId="urn:microsoft.com/office/officeart/2005/8/layout/hierarchy3"/>
    <dgm:cxn modelId="{CDBC04CA-501F-4ACA-9A5E-89B4C79A22C7}" type="presOf" srcId="{C742FDFB-06D3-4B62-8039-CFCE0CA07A10}" destId="{3B405988-9240-44A6-8E3A-BEA6904B78B8}" srcOrd="0" destOrd="0" presId="urn:microsoft.com/office/officeart/2005/8/layout/hierarchy3"/>
    <dgm:cxn modelId="{C4AF106B-8319-4782-847D-4AACB338F19B}" type="presOf" srcId="{FF06F5FE-B00C-4EA9-AB51-565A84D08518}" destId="{E01AC2AF-0BB6-4647-A16A-E6750C3B1328}" srcOrd="0" destOrd="0" presId="urn:microsoft.com/office/officeart/2005/8/layout/hierarchy3"/>
    <dgm:cxn modelId="{4BA37225-4564-4D09-9ABE-D1AFC32DA86E}" type="presOf" srcId="{70B6709A-106E-4355-80C1-49BC95DCCA69}" destId="{6017DBA8-F376-480E-B1CE-DCAA29EDD78C}" srcOrd="0" destOrd="0" presId="urn:microsoft.com/office/officeart/2005/8/layout/hierarchy3"/>
    <dgm:cxn modelId="{79463DD7-8286-47DD-A277-171F59280079}" type="presOf" srcId="{A89825F7-C8DE-41A7-8900-131416C842CA}" destId="{9DA40148-760C-43F6-9690-B931DE16E4AB}" srcOrd="0" destOrd="0" presId="urn:microsoft.com/office/officeart/2005/8/layout/hierarchy3"/>
    <dgm:cxn modelId="{04D031DD-48DF-4227-BAF9-4B09770ECBA1}" srcId="{37E303EC-7BEA-401A-8F7D-C23F8FD89F83}" destId="{70B6709A-106E-4355-80C1-49BC95DCCA69}" srcOrd="1" destOrd="0" parTransId="{7E9BFBB9-5AB6-4F6F-83A0-65AFD13DB556}" sibTransId="{6C9B3E55-3458-468F-A1C1-02E5F6660D0B}"/>
    <dgm:cxn modelId="{D0273936-15FD-469A-8E87-EB3221CE2E00}" type="presOf" srcId="{B423D15B-F788-414F-8230-3C76250A7005}" destId="{DA72EBA9-8FC8-4D00-B7EF-D67E699B5DC7}" srcOrd="1" destOrd="0" presId="urn:microsoft.com/office/officeart/2005/8/layout/hierarchy3"/>
    <dgm:cxn modelId="{04AC81A1-688F-4866-A768-C3D25E6F46FC}" type="presOf" srcId="{37E303EC-7BEA-401A-8F7D-C23F8FD89F83}" destId="{3ADCA03B-44A9-4161-8D73-7548DD04F819}" srcOrd="0" destOrd="0" presId="urn:microsoft.com/office/officeart/2005/8/layout/hierarchy3"/>
    <dgm:cxn modelId="{28BA5779-0D06-4AEF-AB83-973F6BCA352E}" type="presOf" srcId="{70B6709A-106E-4355-80C1-49BC95DCCA69}" destId="{7BAFC295-CF91-4166-A696-F3C165207506}" srcOrd="1" destOrd="0" presId="urn:microsoft.com/office/officeart/2005/8/layout/hierarchy3"/>
    <dgm:cxn modelId="{F8E9A68D-85EE-46D0-AC66-297B6FFF218A}" srcId="{7AD08B22-AED6-40FC-93F6-B5437B3E17A7}" destId="{79747521-76BD-48C3-92A4-6C5E5AD84988}" srcOrd="1" destOrd="0" parTransId="{C742FDFB-06D3-4B62-8039-CFCE0CA07A10}" sibTransId="{CB74AEC8-FD73-4724-82AA-0AB2FB696890}"/>
    <dgm:cxn modelId="{713FCBD8-3EC9-4462-A5D5-F70ABE23F63C}" type="presOf" srcId="{6E6E4192-A121-4AE6-95F2-27C52A4400EA}" destId="{2F98C36C-8C60-401B-94D3-80617B4A9156}" srcOrd="0" destOrd="0" presId="urn:microsoft.com/office/officeart/2005/8/layout/hierarchy3"/>
    <dgm:cxn modelId="{8F4C7549-2EFA-41A4-8BD0-29DF076C26D7}" type="presParOf" srcId="{3ADCA03B-44A9-4161-8D73-7548DD04F819}" destId="{33BD02CD-3553-4E53-8C2A-730C655C8B35}" srcOrd="0" destOrd="0" presId="urn:microsoft.com/office/officeart/2005/8/layout/hierarchy3"/>
    <dgm:cxn modelId="{C36AAA54-013D-4BBA-8C4D-74ADB1A83CC7}" type="presParOf" srcId="{33BD02CD-3553-4E53-8C2A-730C655C8B35}" destId="{EEF1D445-4DC4-40A4-AEC9-9E0CB51A29B0}" srcOrd="0" destOrd="0" presId="urn:microsoft.com/office/officeart/2005/8/layout/hierarchy3"/>
    <dgm:cxn modelId="{58A7AB86-8181-469A-891E-148236F3EDD4}" type="presParOf" srcId="{EEF1D445-4DC4-40A4-AEC9-9E0CB51A29B0}" destId="{94EBE44E-0AF3-4473-86B9-84051B8B6669}" srcOrd="0" destOrd="0" presId="urn:microsoft.com/office/officeart/2005/8/layout/hierarchy3"/>
    <dgm:cxn modelId="{E5C39CDA-55A1-4CD5-A54A-4B7D3724A7CC}" type="presParOf" srcId="{EEF1D445-4DC4-40A4-AEC9-9E0CB51A29B0}" destId="{DA72EBA9-8FC8-4D00-B7EF-D67E699B5DC7}" srcOrd="1" destOrd="0" presId="urn:microsoft.com/office/officeart/2005/8/layout/hierarchy3"/>
    <dgm:cxn modelId="{C0392076-C361-4DC0-A92B-A8C937988F6E}" type="presParOf" srcId="{33BD02CD-3553-4E53-8C2A-730C655C8B35}" destId="{B31C4D1C-B55A-4252-BFBD-D44C9F9F49A3}" srcOrd="1" destOrd="0" presId="urn:microsoft.com/office/officeart/2005/8/layout/hierarchy3"/>
    <dgm:cxn modelId="{0AEC93D4-474C-4FD0-A633-178C7A96EE02}" type="presParOf" srcId="{B31C4D1C-B55A-4252-BFBD-D44C9F9F49A3}" destId="{E01AC2AF-0BB6-4647-A16A-E6750C3B1328}" srcOrd="0" destOrd="0" presId="urn:microsoft.com/office/officeart/2005/8/layout/hierarchy3"/>
    <dgm:cxn modelId="{6F122176-54A7-4094-8A61-99ECFA31B1E6}" type="presParOf" srcId="{B31C4D1C-B55A-4252-BFBD-D44C9F9F49A3}" destId="{1382925A-DF4E-46D0-8E95-55CFE0D71FE9}" srcOrd="1" destOrd="0" presId="urn:microsoft.com/office/officeart/2005/8/layout/hierarchy3"/>
    <dgm:cxn modelId="{9AED841B-5386-452D-ADD1-535692B5BD51}" type="presParOf" srcId="{B31C4D1C-B55A-4252-BFBD-D44C9F9F49A3}" destId="{2F98C36C-8C60-401B-94D3-80617B4A9156}" srcOrd="2" destOrd="0" presId="urn:microsoft.com/office/officeart/2005/8/layout/hierarchy3"/>
    <dgm:cxn modelId="{1EDD678D-A67D-415E-9895-026F5D23087B}" type="presParOf" srcId="{B31C4D1C-B55A-4252-BFBD-D44C9F9F49A3}" destId="{C5CEB3C6-F974-4A0F-8752-14C00E5E4489}" srcOrd="3" destOrd="0" presId="urn:microsoft.com/office/officeart/2005/8/layout/hierarchy3"/>
    <dgm:cxn modelId="{EE86A241-CD0A-4DCF-8E85-2166889C329A}" type="presParOf" srcId="{3ADCA03B-44A9-4161-8D73-7548DD04F819}" destId="{5C499016-AA69-4C4F-BF1B-314795E0B79E}" srcOrd="1" destOrd="0" presId="urn:microsoft.com/office/officeart/2005/8/layout/hierarchy3"/>
    <dgm:cxn modelId="{C74CEA84-C962-4EE6-BBED-71D44B6009FB}" type="presParOf" srcId="{5C499016-AA69-4C4F-BF1B-314795E0B79E}" destId="{4D404FBD-9CE0-41EF-BFC7-022345F7BC08}" srcOrd="0" destOrd="0" presId="urn:microsoft.com/office/officeart/2005/8/layout/hierarchy3"/>
    <dgm:cxn modelId="{80699027-B2A6-4873-8E88-904642A6A251}" type="presParOf" srcId="{4D404FBD-9CE0-41EF-BFC7-022345F7BC08}" destId="{6017DBA8-F376-480E-B1CE-DCAA29EDD78C}" srcOrd="0" destOrd="0" presId="urn:microsoft.com/office/officeart/2005/8/layout/hierarchy3"/>
    <dgm:cxn modelId="{A1E69E9A-559A-48CA-A491-F4A58D3C61BF}" type="presParOf" srcId="{4D404FBD-9CE0-41EF-BFC7-022345F7BC08}" destId="{7BAFC295-CF91-4166-A696-F3C165207506}" srcOrd="1" destOrd="0" presId="urn:microsoft.com/office/officeart/2005/8/layout/hierarchy3"/>
    <dgm:cxn modelId="{B351504F-6DB6-47CD-A938-20A5198495DF}" type="presParOf" srcId="{5C499016-AA69-4C4F-BF1B-314795E0B79E}" destId="{BFC797FA-0C9F-43B7-9295-86F4BECBC16E}" srcOrd="1" destOrd="0" presId="urn:microsoft.com/office/officeart/2005/8/layout/hierarchy3"/>
    <dgm:cxn modelId="{42442288-D1AD-4D4E-9CF2-B618C0335A76}" type="presParOf" srcId="{3ADCA03B-44A9-4161-8D73-7548DD04F819}" destId="{E4CAAFDF-77D9-4BCA-9D93-33DAEB7F9A8B}" srcOrd="2" destOrd="0" presId="urn:microsoft.com/office/officeart/2005/8/layout/hierarchy3"/>
    <dgm:cxn modelId="{12C4E3F6-8463-43B7-88EA-49F87066DD6B}" type="presParOf" srcId="{E4CAAFDF-77D9-4BCA-9D93-33DAEB7F9A8B}" destId="{494AA760-0519-4EBB-A72F-831CF293E22E}" srcOrd="0" destOrd="0" presId="urn:microsoft.com/office/officeart/2005/8/layout/hierarchy3"/>
    <dgm:cxn modelId="{07B022B3-9968-4216-BFB1-FC31D40CDAB4}" type="presParOf" srcId="{494AA760-0519-4EBB-A72F-831CF293E22E}" destId="{B194A1A5-7244-46C0-8CCD-AC152DA4C92B}" srcOrd="0" destOrd="0" presId="urn:microsoft.com/office/officeart/2005/8/layout/hierarchy3"/>
    <dgm:cxn modelId="{367AD007-14F6-4647-B7EB-1600E53EC051}" type="presParOf" srcId="{494AA760-0519-4EBB-A72F-831CF293E22E}" destId="{38BC8C16-FA30-4B81-B0F5-05745D820731}" srcOrd="1" destOrd="0" presId="urn:microsoft.com/office/officeart/2005/8/layout/hierarchy3"/>
    <dgm:cxn modelId="{3572957A-9680-4297-B43C-A54BF49F9FD1}" type="presParOf" srcId="{E4CAAFDF-77D9-4BCA-9D93-33DAEB7F9A8B}" destId="{2BC01AE1-A5DA-4584-81B8-0DD81B2B2654}" srcOrd="1" destOrd="0" presId="urn:microsoft.com/office/officeart/2005/8/layout/hierarchy3"/>
    <dgm:cxn modelId="{86123A62-4503-4567-8B72-525AA941972C}" type="presParOf" srcId="{2BC01AE1-A5DA-4584-81B8-0DD81B2B2654}" destId="{BE6A6BF9-D483-4AD8-B1FF-4F79349B898F}" srcOrd="0" destOrd="0" presId="urn:microsoft.com/office/officeart/2005/8/layout/hierarchy3"/>
    <dgm:cxn modelId="{18933CBD-E073-4FE4-98FD-9640FCF75C1B}" type="presParOf" srcId="{2BC01AE1-A5DA-4584-81B8-0DD81B2B2654}" destId="{9DA40148-760C-43F6-9690-B931DE16E4AB}" srcOrd="1" destOrd="0" presId="urn:microsoft.com/office/officeart/2005/8/layout/hierarchy3"/>
    <dgm:cxn modelId="{FF97DA47-4D46-4F4E-8C16-FE4BFD182486}" type="presParOf" srcId="{2BC01AE1-A5DA-4584-81B8-0DD81B2B2654}" destId="{3B405988-9240-44A6-8E3A-BEA6904B78B8}" srcOrd="2" destOrd="0" presId="urn:microsoft.com/office/officeart/2005/8/layout/hierarchy3"/>
    <dgm:cxn modelId="{2941B0E8-0B82-4E2D-8235-E2BF7AC500B2}" type="presParOf" srcId="{2BC01AE1-A5DA-4584-81B8-0DD81B2B2654}" destId="{EAE5DE53-F81D-4DEB-8278-F5214689B68C}" srcOrd="3" destOrd="0" presId="urn:microsoft.com/office/officeart/2005/8/layout/hierarchy3"/>
  </dgm:cxnLst>
  <dgm:bg>
    <a:solidFill>
      <a:srgbClr val="FFFFCC"/>
    </a:solidFill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86A0FE5-7DB9-4474-8D24-58D4E022FFE1}">
      <dsp:nvSpPr>
        <dsp:cNvPr id="0" name=""/>
        <dsp:cNvSpPr/>
      </dsp:nvSpPr>
      <dsp:spPr>
        <a:xfrm>
          <a:off x="0" y="80523"/>
          <a:ext cx="4671499" cy="4007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bg1"/>
              </a:solidFill>
            </a:rPr>
            <a:t>5.353 	Siti estrattivi   (-6,8% su 2013)</a:t>
          </a:r>
          <a:endParaRPr lang="it-IT" sz="1800" kern="1200" dirty="0">
            <a:solidFill>
              <a:schemeClr val="bg1"/>
            </a:solidFill>
          </a:endParaRPr>
        </a:p>
      </dsp:txBody>
      <dsp:txXfrm>
        <a:off x="19564" y="100087"/>
        <a:ext cx="4632371" cy="361641"/>
      </dsp:txXfrm>
    </dsp:sp>
    <dsp:sp modelId="{A8150C13-C022-42E0-A05D-0E210484C278}">
      <dsp:nvSpPr>
        <dsp:cNvPr id="0" name=""/>
        <dsp:cNvSpPr/>
      </dsp:nvSpPr>
      <dsp:spPr>
        <a:xfrm>
          <a:off x="0" y="551443"/>
          <a:ext cx="5205941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28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5.210 </a:t>
          </a:r>
          <a:r>
            <a:rPr lang="it-IT" sz="1800" kern="1200" dirty="0" smtClean="0"/>
            <a:t>	cave 		</a:t>
          </a:r>
          <a:endParaRPr lang="it-IT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143 </a:t>
          </a:r>
          <a:r>
            <a:rPr lang="it-IT" sz="1800" kern="1200" dirty="0" smtClean="0"/>
            <a:t>	miniere </a:t>
          </a:r>
          <a:endParaRPr lang="it-IT" sz="1800" kern="1200" dirty="0"/>
        </a:p>
      </dsp:txBody>
      <dsp:txXfrm>
        <a:off x="0" y="551443"/>
        <a:ext cx="5205941" cy="1059840"/>
      </dsp:txXfrm>
    </dsp:sp>
    <dsp:sp modelId="{C4E86665-1EBF-4ED6-946E-97B12D8F6007}">
      <dsp:nvSpPr>
        <dsp:cNvPr id="0" name=""/>
        <dsp:cNvSpPr/>
      </dsp:nvSpPr>
      <dsp:spPr>
        <a:xfrm>
          <a:off x="0" y="1285902"/>
          <a:ext cx="5205941" cy="4035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/>
            <a:t>2.105</a:t>
          </a:r>
          <a:r>
            <a:rPr lang="it-IT" sz="1800" kern="1200" dirty="0" smtClean="0"/>
            <a:t>  	</a:t>
          </a:r>
          <a:r>
            <a:rPr lang="it-IT" sz="1800" b="1" kern="1200" dirty="0" smtClean="0"/>
            <a:t>Comuni con almeno un sito estrattivo</a:t>
          </a:r>
          <a:endParaRPr lang="it-IT" sz="1800" b="1" kern="1200" dirty="0"/>
        </a:p>
      </dsp:txBody>
      <dsp:txXfrm>
        <a:off x="19697" y="1305599"/>
        <a:ext cx="5166547" cy="364107"/>
      </dsp:txXfrm>
    </dsp:sp>
    <dsp:sp modelId="{6E5DB330-CCCE-4724-9497-20D0D6BB6A5B}">
      <dsp:nvSpPr>
        <dsp:cNvPr id="0" name=""/>
        <dsp:cNvSpPr/>
      </dsp:nvSpPr>
      <dsp:spPr>
        <a:xfrm>
          <a:off x="0" y="1758012"/>
          <a:ext cx="5205941" cy="3314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28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61</a:t>
          </a:r>
          <a:r>
            <a:rPr lang="it-IT" sz="1800" kern="1200" dirty="0" smtClean="0"/>
            <a:t> 	Comuni  nelle classi più elevate</a:t>
          </a:r>
          <a:endParaRPr lang="it-IT" sz="1800" kern="1200" dirty="0"/>
        </a:p>
      </dsp:txBody>
      <dsp:txXfrm>
        <a:off x="0" y="1758012"/>
        <a:ext cx="5205941" cy="331422"/>
      </dsp:txXfrm>
    </dsp:sp>
    <dsp:sp modelId="{9BE1F36D-57C4-44E2-ACE0-A08153FFC20D}">
      <dsp:nvSpPr>
        <dsp:cNvPr id="0" name=""/>
        <dsp:cNvSpPr/>
      </dsp:nvSpPr>
      <dsp:spPr>
        <a:xfrm>
          <a:off x="0" y="2703985"/>
          <a:ext cx="5205941" cy="36892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bg1"/>
              </a:solidFill>
            </a:rPr>
            <a:t>2.737	Siti attivi produttivi</a:t>
          </a:r>
          <a:endParaRPr lang="it-IT" sz="1800" b="1" kern="1200" dirty="0">
            <a:solidFill>
              <a:schemeClr val="bg1"/>
            </a:solidFill>
          </a:endParaRPr>
        </a:p>
      </dsp:txBody>
      <dsp:txXfrm>
        <a:off x="18009" y="2721994"/>
        <a:ext cx="5169923" cy="332906"/>
      </dsp:txXfrm>
    </dsp:sp>
    <dsp:sp modelId="{3E81C7E5-B0C9-4E96-BBF8-EDCA22D93641}">
      <dsp:nvSpPr>
        <dsp:cNvPr id="0" name=""/>
        <dsp:cNvSpPr/>
      </dsp:nvSpPr>
      <dsp:spPr>
        <a:xfrm>
          <a:off x="0" y="2166234"/>
          <a:ext cx="5205941" cy="3987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800" b="1" kern="1200" dirty="0" smtClean="0">
              <a:solidFill>
                <a:schemeClr val="bg1"/>
              </a:solidFill>
            </a:rPr>
            <a:t>4.612	Siti attivi (-2,3% su 2013)</a:t>
          </a:r>
          <a:endParaRPr lang="it-IT" sz="1800" b="1" kern="1200" dirty="0">
            <a:solidFill>
              <a:schemeClr val="bg1"/>
            </a:solidFill>
          </a:endParaRPr>
        </a:p>
      </dsp:txBody>
      <dsp:txXfrm>
        <a:off x="19464" y="2185698"/>
        <a:ext cx="5167013" cy="359793"/>
      </dsp:txXfrm>
    </dsp:sp>
    <dsp:sp modelId="{656AB92F-E648-4CA8-8DAF-2C4A5446CF05}">
      <dsp:nvSpPr>
        <dsp:cNvPr id="0" name=""/>
        <dsp:cNvSpPr/>
      </dsp:nvSpPr>
      <dsp:spPr>
        <a:xfrm>
          <a:off x="0" y="3183026"/>
          <a:ext cx="5205941" cy="6151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289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2.652</a:t>
          </a:r>
          <a:r>
            <a:rPr lang="it-IT" sz="1800" b="0" kern="1200" dirty="0" smtClean="0"/>
            <a:t>  cave   (-4,3% su 2013)    </a:t>
          </a:r>
          <a:endParaRPr lang="it-IT" sz="1800" b="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it-IT" sz="1800" b="1" kern="1200" dirty="0" smtClean="0"/>
            <a:t>85</a:t>
          </a:r>
          <a:r>
            <a:rPr lang="it-IT" sz="1800" b="0" kern="1200" dirty="0" smtClean="0"/>
            <a:t> miniere   (-6,6% su 2013) </a:t>
          </a:r>
        </a:p>
      </dsp:txBody>
      <dsp:txXfrm>
        <a:off x="0" y="3183026"/>
        <a:ext cx="5205941" cy="615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EBE44E-0AF3-4473-86B9-84051B8B6669}">
      <dsp:nvSpPr>
        <dsp:cNvPr id="0" name=""/>
        <dsp:cNvSpPr/>
      </dsp:nvSpPr>
      <dsp:spPr>
        <a:xfrm>
          <a:off x="119558" y="0"/>
          <a:ext cx="1917967" cy="5077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primo set di indicatori</a:t>
          </a:r>
          <a:endParaRPr lang="it-IT" sz="1600" kern="1200" dirty="0"/>
        </a:p>
      </dsp:txBody>
      <dsp:txXfrm>
        <a:off x="134430" y="14872"/>
        <a:ext cx="1888223" cy="478024"/>
      </dsp:txXfrm>
    </dsp:sp>
    <dsp:sp modelId="{E01AC2AF-0BB6-4647-A16A-E6750C3B1328}">
      <dsp:nvSpPr>
        <dsp:cNvPr id="0" name=""/>
        <dsp:cNvSpPr/>
      </dsp:nvSpPr>
      <dsp:spPr>
        <a:xfrm>
          <a:off x="311355" y="507768"/>
          <a:ext cx="191888" cy="4745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4574"/>
              </a:lnTo>
              <a:lnTo>
                <a:pt x="191888" y="47457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82925A-DF4E-46D0-8E95-55CFE0D71FE9}">
      <dsp:nvSpPr>
        <dsp:cNvPr id="0" name=""/>
        <dsp:cNvSpPr/>
      </dsp:nvSpPr>
      <dsp:spPr>
        <a:xfrm>
          <a:off x="503243" y="726760"/>
          <a:ext cx="2040806" cy="511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unità di analisi </a:t>
          </a:r>
          <a:r>
            <a:rPr lang="it-IT" sz="1600" b="1" kern="1200" dirty="0" smtClean="0"/>
            <a:t>comune</a:t>
          </a:r>
          <a:endParaRPr lang="it-IT" sz="1600" b="1" kern="1200" dirty="0"/>
        </a:p>
      </dsp:txBody>
      <dsp:txXfrm>
        <a:off x="518214" y="741731"/>
        <a:ext cx="2010864" cy="481222"/>
      </dsp:txXfrm>
    </dsp:sp>
    <dsp:sp modelId="{2F98C36C-8C60-401B-94D3-80617B4A9156}">
      <dsp:nvSpPr>
        <dsp:cNvPr id="0" name=""/>
        <dsp:cNvSpPr/>
      </dsp:nvSpPr>
      <dsp:spPr>
        <a:xfrm>
          <a:off x="311355" y="507768"/>
          <a:ext cx="191888" cy="12541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54147"/>
              </a:lnTo>
              <a:lnTo>
                <a:pt x="191888" y="125414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CEB3C6-F974-4A0F-8752-14C00E5E4489}">
      <dsp:nvSpPr>
        <dsp:cNvPr id="0" name=""/>
        <dsp:cNvSpPr/>
      </dsp:nvSpPr>
      <dsp:spPr>
        <a:xfrm>
          <a:off x="503243" y="1457870"/>
          <a:ext cx="1819283" cy="6080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analisi di variabilità </a:t>
          </a:r>
          <a:r>
            <a:rPr lang="it-IT" sz="1600" b="1" kern="1200" dirty="0" smtClean="0"/>
            <a:t>a scala comunale</a:t>
          </a:r>
          <a:endParaRPr lang="it-IT" sz="1600" b="1" kern="1200" dirty="0"/>
        </a:p>
      </dsp:txBody>
      <dsp:txXfrm>
        <a:off x="521053" y="1475680"/>
        <a:ext cx="1783663" cy="572469"/>
      </dsp:txXfrm>
    </dsp:sp>
    <dsp:sp modelId="{6017DBA8-F376-480E-B1CE-DCAA29EDD78C}">
      <dsp:nvSpPr>
        <dsp:cNvPr id="0" name=""/>
        <dsp:cNvSpPr/>
      </dsp:nvSpPr>
      <dsp:spPr>
        <a:xfrm>
          <a:off x="3380334" y="534315"/>
          <a:ext cx="1746074" cy="1230177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>
              <a:solidFill>
                <a:schemeClr val="bg1"/>
              </a:solidFill>
            </a:rPr>
            <a:t>georeferenziazione </a:t>
          </a:r>
          <a:r>
            <a:rPr lang="it-IT" sz="1600" b="1" kern="1200" dirty="0" err="1" smtClean="0">
              <a:solidFill>
                <a:schemeClr val="bg1"/>
              </a:solidFill>
            </a:rPr>
            <a:t>microdati</a:t>
          </a:r>
          <a:endParaRPr lang="it-IT" sz="1600" b="1" kern="1200" dirty="0">
            <a:solidFill>
              <a:schemeClr val="bg1"/>
            </a:solidFill>
          </a:endParaRPr>
        </a:p>
      </dsp:txBody>
      <dsp:txXfrm>
        <a:off x="3416365" y="570346"/>
        <a:ext cx="1674012" cy="1158115"/>
      </dsp:txXfrm>
    </dsp:sp>
    <dsp:sp modelId="{B194A1A5-7244-46C0-8CCD-AC152DA4C92B}">
      <dsp:nvSpPr>
        <dsp:cNvPr id="0" name=""/>
        <dsp:cNvSpPr/>
      </dsp:nvSpPr>
      <dsp:spPr>
        <a:xfrm>
          <a:off x="5876320" y="998"/>
          <a:ext cx="2103953" cy="5426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b="1" kern="1200" dirty="0" smtClean="0"/>
            <a:t>secondo set di indicatori</a:t>
          </a:r>
          <a:endParaRPr lang="it-IT" sz="1600" kern="1200" dirty="0"/>
        </a:p>
      </dsp:txBody>
      <dsp:txXfrm>
        <a:off x="5892213" y="16891"/>
        <a:ext cx="2072167" cy="510847"/>
      </dsp:txXfrm>
    </dsp:sp>
    <dsp:sp modelId="{BE6A6BF9-D483-4AD8-B1FF-4F79349B898F}">
      <dsp:nvSpPr>
        <dsp:cNvPr id="0" name=""/>
        <dsp:cNvSpPr/>
      </dsp:nvSpPr>
      <dsp:spPr>
        <a:xfrm>
          <a:off x="6086715" y="543632"/>
          <a:ext cx="180729" cy="4368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6866"/>
              </a:lnTo>
              <a:lnTo>
                <a:pt x="180729" y="43686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A40148-760C-43F6-9690-B931DE16E4AB}">
      <dsp:nvSpPr>
        <dsp:cNvPr id="0" name=""/>
        <dsp:cNvSpPr/>
      </dsp:nvSpPr>
      <dsp:spPr>
        <a:xfrm>
          <a:off x="6267444" y="763579"/>
          <a:ext cx="1615792" cy="433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unità di analisi </a:t>
          </a:r>
          <a:r>
            <a:rPr lang="it-IT" sz="1600" b="1" kern="1200" dirty="0" smtClean="0"/>
            <a:t>sito estrattivo</a:t>
          </a:r>
          <a:endParaRPr lang="it-IT" sz="1600" kern="1200" dirty="0"/>
        </a:p>
      </dsp:txBody>
      <dsp:txXfrm>
        <a:off x="6280151" y="776286"/>
        <a:ext cx="1590378" cy="408425"/>
      </dsp:txXfrm>
    </dsp:sp>
    <dsp:sp modelId="{3B405988-9240-44A6-8E3A-BEA6904B78B8}">
      <dsp:nvSpPr>
        <dsp:cNvPr id="0" name=""/>
        <dsp:cNvSpPr/>
      </dsp:nvSpPr>
      <dsp:spPr>
        <a:xfrm>
          <a:off x="6086715" y="543632"/>
          <a:ext cx="210317" cy="12217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1736"/>
              </a:lnTo>
              <a:lnTo>
                <a:pt x="210317" y="12217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5DE53-F81D-4DEB-8278-F5214689B68C}">
      <dsp:nvSpPr>
        <dsp:cNvPr id="0" name=""/>
        <dsp:cNvSpPr/>
      </dsp:nvSpPr>
      <dsp:spPr>
        <a:xfrm>
          <a:off x="6297033" y="1416410"/>
          <a:ext cx="2418311" cy="6979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1600" kern="1200" dirty="0" smtClean="0"/>
            <a:t>analisi di variabilità </a:t>
          </a:r>
          <a:r>
            <a:rPr lang="it-IT" sz="1600" b="1" kern="1200" dirty="0" smtClean="0"/>
            <a:t>prescindendo dal limite amministrativo</a:t>
          </a:r>
          <a:endParaRPr lang="it-IT" sz="1600" b="1" kern="1200" dirty="0"/>
        </a:p>
      </dsp:txBody>
      <dsp:txXfrm>
        <a:off x="6317474" y="1436851"/>
        <a:ext cx="2377429" cy="6570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0.63811</cdr:x>
      <cdr:y>0.27359</cdr:y>
    </cdr:from>
    <cdr:to>
      <cdr:x>0.92453</cdr:x>
      <cdr:y>0.48578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4868197" y="1111183"/>
          <a:ext cx="2185051" cy="8617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2">
              <a:lumMod val="60000"/>
              <a:lumOff val="40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it-IT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4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rPr>
            <a:t>Totale  ITALIA  anno 2014 </a:t>
          </a:r>
          <a:r>
            <a:rPr lang="it-IT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172.904  milioni t </a:t>
          </a:r>
        </a:p>
        <a:p xmlns:a="http://schemas.openxmlformats.org/drawingml/2006/main">
          <a:r>
            <a:rPr lang="it-IT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  82.792  milioni m</a:t>
          </a:r>
          <a:r>
            <a:rPr lang="it-IT" b="1" baseline="30000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3</a:t>
          </a:r>
          <a:endParaRPr lang="it-IT" b="1" baseline="30000" dirty="0">
            <a:solidFill>
              <a:schemeClr val="tx2">
                <a:lumMod val="60000"/>
                <a:lumOff val="40000"/>
              </a:schemeClr>
            </a:solidFill>
            <a:latin typeface="Arial Narrow" panose="020B0606020202030204" pitchFamily="34" charset="0"/>
          </a:endParaRPr>
        </a:p>
      </cdr:txBody>
    </cdr:sp>
  </cdr:relSizeAnchor>
  <cdr:relSizeAnchor xmlns:cdr="http://schemas.openxmlformats.org/drawingml/2006/chartDrawing">
    <cdr:from>
      <cdr:x>0.63812</cdr:x>
      <cdr:y>0.50504</cdr:y>
    </cdr:from>
    <cdr:to>
      <cdr:x>0.92453</cdr:x>
      <cdr:y>0.71722</cdr:y>
    </cdr:to>
    <cdr:sp macro="" textlink="">
      <cdr:nvSpPr>
        <cdr:cNvPr id="3" name="CasellaDiTesto 1"/>
        <cdr:cNvSpPr txBox="1"/>
      </cdr:nvSpPr>
      <cdr:spPr>
        <a:xfrm xmlns:a="http://schemas.openxmlformats.org/drawingml/2006/main">
          <a:off x="4868198" y="2051170"/>
          <a:ext cx="2185052" cy="86177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solidFill>
            <a:schemeClr val="tx2">
              <a:lumMod val="60000"/>
              <a:lumOff val="40000"/>
            </a:schemeClr>
          </a:solidFill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it-IT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t-IT" sz="1400" b="1" dirty="0" smtClean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</a:rPr>
            <a:t>Totale  ITALIA  anno 2013 </a:t>
          </a:r>
          <a:r>
            <a:rPr lang="it-IT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179.684  milioni t</a:t>
          </a:r>
        </a:p>
        <a:p xmlns:a="http://schemas.openxmlformats.org/drawingml/2006/main">
          <a:r>
            <a:rPr lang="it-IT" sz="1800" b="1" dirty="0" smtClean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  85.684  milioni </a:t>
          </a:r>
          <a:r>
            <a:rPr lang="it-IT" sz="1800" b="1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m</a:t>
          </a:r>
          <a:r>
            <a:rPr lang="it-IT" sz="1800" b="1" baseline="30000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rPr>
            <a:t>3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/>
          <a:lstStyle>
            <a:lvl1pPr algn="r">
              <a:defRPr sz="1200"/>
            </a:lvl1pPr>
          </a:lstStyle>
          <a:p>
            <a:fld id="{97E234F1-5CD4-4491-B051-D7AA0C744754}" type="datetimeFigureOut">
              <a:rPr lang="it-IT" smtClean="0"/>
              <a:pPr/>
              <a:t>21/09/2018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 anchor="b"/>
          <a:lstStyle>
            <a:lvl1pPr algn="r">
              <a:defRPr sz="1200"/>
            </a:lvl1pPr>
          </a:lstStyle>
          <a:p>
            <a:fld id="{B8DE55D1-629F-49A4-9FDE-99C53E24F79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63334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/>
          <a:lstStyle>
            <a:lvl1pPr algn="r">
              <a:defRPr sz="1200"/>
            </a:lvl1pPr>
          </a:lstStyle>
          <a:p>
            <a:fld id="{03675B2E-259A-455A-90BD-8AAEC99B0A21}" type="datetimeFigureOut">
              <a:rPr lang="it-IT" smtClean="0"/>
              <a:pPr/>
              <a:t>21/09/2018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58" tIns="46579" rIns="93158" bIns="46579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3158" tIns="46579" rIns="93158" bIns="46579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3158" tIns="46579" rIns="93158" bIns="46579" rtlCol="0" anchor="b"/>
          <a:lstStyle>
            <a:lvl1pPr algn="r">
              <a:defRPr sz="1200"/>
            </a:lvl1pPr>
          </a:lstStyle>
          <a:p>
            <a:fld id="{A0CDC2D9-3DBA-4042-BDB9-A8016BB39CB7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0314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127721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44662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14955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16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>
                <a:solidFill>
                  <a:prstClr val="black"/>
                </a:solidFill>
              </a:rPr>
              <a:pPr/>
              <a:t>17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381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>
                <a:solidFill>
                  <a:prstClr val="black"/>
                </a:solidFill>
              </a:rPr>
              <a:pPr/>
              <a:t>18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>
                <a:solidFill>
                  <a:prstClr val="black"/>
                </a:solidFill>
              </a:rPr>
              <a:pPr/>
              <a:t>19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22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0257030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23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32658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123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>
                <a:solidFill>
                  <a:prstClr val="black"/>
                </a:solidFill>
              </a:rPr>
              <a:pPr/>
              <a:t>5</a:t>
            </a:fld>
            <a:endParaRPr lang="it-IT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>
          <a:xfrm>
            <a:off x="679768" y="4629809"/>
            <a:ext cx="5438140" cy="4466987"/>
          </a:xfrm>
        </p:spPr>
        <p:txBody>
          <a:bodyPr>
            <a:noAutofit/>
          </a:bodyPr>
          <a:lstStyle/>
          <a:p>
            <a:endParaRPr lang="en-GB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DC2D9-3DBA-4042-BDB9-A8016BB39CB7}" type="slidenum">
              <a:rPr lang="it-IT" smtClean="0"/>
              <a:pPr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6013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F75CD-D97A-42E3-A261-F6AF80EA1DCD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6025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3332-2590-4AB6-A2A4-267ACA49E8F6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106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8BEB-58C6-41C9-A476-75C9D3D8F8A1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779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F75CD-D97A-42E3-A261-F6AF80EA1DC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44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934-1F2E-4757-894E-F700EFA038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4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9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9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9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8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59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F040-A7BC-45C8-B5D2-3669F4F8F86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48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1B89-622F-49F4-B6E0-9C1974EC759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076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1CB0-BD7A-46BE-AA45-931A964799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2310-E375-432E-BF38-809E27DAFF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889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2B7B-AE80-4687-80AE-8EA82F4E098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29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13" y="204788"/>
            <a:ext cx="3008312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1" y="20480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2" cy="351829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A53E0-FC4E-4B7F-8057-B77F70D6E23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615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934-1F2E-4757-894E-F700EFA038F3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3488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9" y="3600453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9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81" indent="0">
              <a:buNone/>
              <a:defRPr sz="2800"/>
            </a:lvl2pPr>
            <a:lvl3pPr marL="913981" indent="0">
              <a:buNone/>
              <a:defRPr sz="2400"/>
            </a:lvl3pPr>
            <a:lvl4pPr marL="1370969" indent="0">
              <a:buNone/>
              <a:defRPr sz="2000"/>
            </a:lvl4pPr>
            <a:lvl5pPr marL="1827964" indent="0">
              <a:buNone/>
              <a:defRPr sz="2000"/>
            </a:lvl5pPr>
            <a:lvl6pPr marL="2284945" indent="0">
              <a:buNone/>
              <a:defRPr sz="2000"/>
            </a:lvl6pPr>
            <a:lvl7pPr marL="2741943" indent="0">
              <a:buNone/>
              <a:defRPr sz="2000"/>
            </a:lvl7pPr>
            <a:lvl8pPr marL="3198933" indent="0">
              <a:buNone/>
              <a:defRPr sz="2000"/>
            </a:lvl8pPr>
            <a:lvl9pPr marL="3655928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9" y="4025515"/>
            <a:ext cx="5486400" cy="60364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5BA9-3404-40F9-B634-F63589F63DD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821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3332-2590-4AB6-A2A4-267ACA49E8F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04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8BEB-58C6-41C9-A476-75C9D3D8F8A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85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F75CD-D97A-42E3-A261-F6AF80EA1DC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92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934-1F2E-4757-894E-F700EFA038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88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9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9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9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8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59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F040-A7BC-45C8-B5D2-3669F4F8F86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60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1B89-622F-49F4-B6E0-9C1974EC759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63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1CB0-BD7A-46BE-AA45-931A964799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42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2310-E375-432E-BF38-809E27DAFF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28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2B7B-AE80-4687-80AE-8EA82F4E098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74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9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9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9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8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59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F040-A7BC-45C8-B5D2-3669F4F8F866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8563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13" y="204788"/>
            <a:ext cx="3008312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1" y="20480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2" cy="351829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A53E0-FC4E-4B7F-8057-B77F70D6E23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88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9" y="3600453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9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81" indent="0">
              <a:buNone/>
              <a:defRPr sz="2800"/>
            </a:lvl2pPr>
            <a:lvl3pPr marL="913981" indent="0">
              <a:buNone/>
              <a:defRPr sz="2400"/>
            </a:lvl3pPr>
            <a:lvl4pPr marL="1370969" indent="0">
              <a:buNone/>
              <a:defRPr sz="2000"/>
            </a:lvl4pPr>
            <a:lvl5pPr marL="1827964" indent="0">
              <a:buNone/>
              <a:defRPr sz="2000"/>
            </a:lvl5pPr>
            <a:lvl6pPr marL="2284945" indent="0">
              <a:buNone/>
              <a:defRPr sz="2000"/>
            </a:lvl6pPr>
            <a:lvl7pPr marL="2741943" indent="0">
              <a:buNone/>
              <a:defRPr sz="2000"/>
            </a:lvl7pPr>
            <a:lvl8pPr marL="3198933" indent="0">
              <a:buNone/>
              <a:defRPr sz="2000"/>
            </a:lvl8pPr>
            <a:lvl9pPr marL="3655928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9" y="4025515"/>
            <a:ext cx="5486400" cy="60364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5BA9-3404-40F9-B634-F63589F63DD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515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3332-2590-4AB6-A2A4-267ACA49E8F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667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8BEB-58C6-41C9-A476-75C9D3D8F8A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1597833"/>
            <a:ext cx="7772400" cy="1102519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9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CF75CD-D97A-42E3-A261-F6AF80EA1DC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089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AF934-1F2E-4757-894E-F700EFA038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426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8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9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96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96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94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94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8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592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BF040-A7BC-45C8-B5D2-3669F4F8F86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938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1B89-622F-49F4-B6E0-9C1974EC759C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33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1CB0-BD7A-46BE-AA45-931A964799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2310-E375-432E-BF38-809E27DAFF4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94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511B89-622F-49F4-B6E0-9C1974EC759C}" type="datetime1">
              <a:rPr lang="it-IT" smtClean="0"/>
              <a:t>21/09/2018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8360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2B7B-AE80-4687-80AE-8EA82F4E098D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34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13" y="204788"/>
            <a:ext cx="3008312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1" y="20480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2" cy="351829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A53E0-FC4E-4B7F-8057-B77F70D6E23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4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9" y="3600453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9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81" indent="0">
              <a:buNone/>
              <a:defRPr sz="2800"/>
            </a:lvl2pPr>
            <a:lvl3pPr marL="913981" indent="0">
              <a:buNone/>
              <a:defRPr sz="2400"/>
            </a:lvl3pPr>
            <a:lvl4pPr marL="1370969" indent="0">
              <a:buNone/>
              <a:defRPr sz="2000"/>
            </a:lvl4pPr>
            <a:lvl5pPr marL="1827964" indent="0">
              <a:buNone/>
              <a:defRPr sz="2000"/>
            </a:lvl5pPr>
            <a:lvl6pPr marL="2284945" indent="0">
              <a:buNone/>
              <a:defRPr sz="2000"/>
            </a:lvl6pPr>
            <a:lvl7pPr marL="2741943" indent="0">
              <a:buNone/>
              <a:defRPr sz="2000"/>
            </a:lvl7pPr>
            <a:lvl8pPr marL="3198933" indent="0">
              <a:buNone/>
              <a:defRPr sz="2000"/>
            </a:lvl8pPr>
            <a:lvl9pPr marL="3655928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9" y="4025515"/>
            <a:ext cx="5486400" cy="60364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5BA9-3404-40F9-B634-F63589F63DD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969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4A3332-2590-4AB6-A2A4-267ACA49E8F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13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82"/>
            <a:ext cx="2057400" cy="4388644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82"/>
            <a:ext cx="6019800" cy="4388644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8BEB-58C6-41C9-A476-75C9D3D8F8A1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14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151337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151337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81" indent="0">
              <a:buNone/>
              <a:defRPr sz="2000" b="1"/>
            </a:lvl2pPr>
            <a:lvl3pPr marL="913981" indent="0">
              <a:buNone/>
              <a:defRPr sz="1900" b="1"/>
            </a:lvl3pPr>
            <a:lvl4pPr marL="1370969" indent="0">
              <a:buNone/>
              <a:defRPr sz="1600" b="1"/>
            </a:lvl4pPr>
            <a:lvl5pPr marL="1827964" indent="0">
              <a:buNone/>
              <a:defRPr sz="1600" b="1"/>
            </a:lvl5pPr>
            <a:lvl6pPr marL="2284945" indent="0">
              <a:buNone/>
              <a:defRPr sz="1600" b="1"/>
            </a:lvl6pPr>
            <a:lvl7pPr marL="2741943" indent="0">
              <a:buNone/>
              <a:defRPr sz="1600" b="1"/>
            </a:lvl7pPr>
            <a:lvl8pPr marL="3198933" indent="0">
              <a:buNone/>
              <a:defRPr sz="1600" b="1"/>
            </a:lvl8pPr>
            <a:lvl9pPr marL="3655928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C1CB0-BD7A-46BE-AA45-931A9647994E}" type="datetime1">
              <a:rPr lang="it-IT" smtClean="0"/>
              <a:t>21/09/2018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6153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F2310-E375-432E-BF38-809E27DAFF4E}" type="datetime1">
              <a:rPr lang="it-IT" smtClean="0"/>
              <a:t>21/09/2018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1950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B2B7B-AE80-4687-80AE-8EA82F4E098D}" type="datetime1">
              <a:rPr lang="it-IT" smtClean="0"/>
              <a:t>21/09/2018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178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13" y="204788"/>
            <a:ext cx="3008312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1" y="20480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13" y="1076328"/>
            <a:ext cx="3008312" cy="351829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A53E0-FC4E-4B7F-8057-B77F70D6E236}" type="datetime1">
              <a:rPr lang="it-IT" smtClean="0"/>
              <a:t>21/09/2018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24104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9" y="3600453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9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6981" indent="0">
              <a:buNone/>
              <a:defRPr sz="2800"/>
            </a:lvl2pPr>
            <a:lvl3pPr marL="913981" indent="0">
              <a:buNone/>
              <a:defRPr sz="2400"/>
            </a:lvl3pPr>
            <a:lvl4pPr marL="1370969" indent="0">
              <a:buNone/>
              <a:defRPr sz="2000"/>
            </a:lvl4pPr>
            <a:lvl5pPr marL="1827964" indent="0">
              <a:buNone/>
              <a:defRPr sz="2000"/>
            </a:lvl5pPr>
            <a:lvl6pPr marL="2284945" indent="0">
              <a:buNone/>
              <a:defRPr sz="2000"/>
            </a:lvl6pPr>
            <a:lvl7pPr marL="2741943" indent="0">
              <a:buNone/>
              <a:defRPr sz="2000"/>
            </a:lvl7pPr>
            <a:lvl8pPr marL="3198933" indent="0">
              <a:buNone/>
              <a:defRPr sz="2000"/>
            </a:lvl8pPr>
            <a:lvl9pPr marL="3655928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9" y="4025515"/>
            <a:ext cx="5486400" cy="603647"/>
          </a:xfrm>
        </p:spPr>
        <p:txBody>
          <a:bodyPr/>
          <a:lstStyle>
            <a:lvl1pPr marL="0" indent="0">
              <a:buNone/>
              <a:defRPr sz="1500"/>
            </a:lvl1pPr>
            <a:lvl2pPr marL="456981" indent="0">
              <a:buNone/>
              <a:defRPr sz="1200"/>
            </a:lvl2pPr>
            <a:lvl3pPr marL="913981" indent="0">
              <a:buNone/>
              <a:defRPr sz="1100"/>
            </a:lvl3pPr>
            <a:lvl4pPr marL="1370969" indent="0">
              <a:buNone/>
              <a:defRPr sz="900"/>
            </a:lvl4pPr>
            <a:lvl5pPr marL="1827964" indent="0">
              <a:buNone/>
              <a:defRPr sz="900"/>
            </a:lvl5pPr>
            <a:lvl6pPr marL="2284945" indent="0">
              <a:buNone/>
              <a:defRPr sz="900"/>
            </a:lvl6pPr>
            <a:lvl7pPr marL="2741943" indent="0">
              <a:buNone/>
              <a:defRPr sz="900"/>
            </a:lvl7pPr>
            <a:lvl8pPr marL="3198933" indent="0">
              <a:buNone/>
              <a:defRPr sz="900"/>
            </a:lvl8pPr>
            <a:lvl9pPr marL="3655928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5BA9-3404-40F9-B634-F63589F63DDE}" type="datetime1">
              <a:rPr lang="it-IT" smtClean="0"/>
              <a:t>21/09/2018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581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6" tIns="45699" rIns="91396" bIns="45699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396" tIns="45699" rIns="91396" bIns="45699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178DA-C07C-4612-802D-8780D03DB2F3}" type="datetime1">
              <a:rPr lang="it-IT" smtClean="0"/>
              <a:t>21/09/2018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1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55E64-09E7-E944-8DB2-BD243D665CB3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4439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698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5" indent="-342745" algn="l" defTabSz="4569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3" indent="-285618" algn="l" defTabSz="45698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72" indent="-228497" algn="l" defTabSz="45698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67" indent="-228497" algn="l" defTabSz="45698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55" indent="-228497" algn="l" defTabSz="45698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5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36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31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19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9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4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45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4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3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28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6" tIns="45699" rIns="91396" bIns="45699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396" tIns="45699" rIns="91396" bIns="45699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178DA-C07C-4612-802D-8780D03DB2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1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24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698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5" indent="-342745" algn="l" defTabSz="4569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3" indent="-285618" algn="l" defTabSz="45698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72" indent="-228497" algn="l" defTabSz="45698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67" indent="-228497" algn="l" defTabSz="45698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55" indent="-228497" algn="l" defTabSz="45698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5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36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31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19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9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4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45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4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3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28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6" tIns="45699" rIns="91396" bIns="45699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396" tIns="45699" rIns="91396" bIns="45699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178DA-C07C-4612-802D-8780D03DB2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1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83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698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5" indent="-342745" algn="l" defTabSz="4569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3" indent="-285618" algn="l" defTabSz="45698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72" indent="-228497" algn="l" defTabSz="45698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67" indent="-228497" algn="l" defTabSz="45698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55" indent="-228497" algn="l" defTabSz="45698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5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36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31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19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9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4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45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4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3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28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396" tIns="45699" rIns="91396" bIns="45699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200153"/>
            <a:ext cx="8229600" cy="3394472"/>
          </a:xfrm>
          <a:prstGeom prst="rect">
            <a:avLst/>
          </a:prstGeom>
        </p:spPr>
        <p:txBody>
          <a:bodyPr vert="horz" lIns="91396" tIns="45699" rIns="91396" bIns="45699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178DA-C07C-4612-802D-8780D03DB2F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21/09/2018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4767266"/>
            <a:ext cx="2895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1" y="4767266"/>
            <a:ext cx="2133600" cy="273844"/>
          </a:xfrm>
          <a:prstGeom prst="rect">
            <a:avLst/>
          </a:prstGeom>
        </p:spPr>
        <p:txBody>
          <a:bodyPr vert="horz" lIns="91396" tIns="45699" rIns="91396" bIns="4569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895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45698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745" indent="-342745" algn="l" defTabSz="45698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613" indent="-285618" algn="l" defTabSz="45698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472" indent="-228497" algn="l" defTabSz="45698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467" indent="-228497" algn="l" defTabSz="45698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455" indent="-228497" algn="l" defTabSz="45698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455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436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431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419" indent="-228497" algn="l" defTabSz="45698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981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9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964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945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94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933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928" algn="l" defTabSz="456981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mailto:vignani@istat.it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hyperlink" Target="mailto:bertollini@istat.it" TargetMode="External"/><Relationship Id="rId4" Type="http://schemas.openxmlformats.org/officeDocument/2006/relationships/hyperlink" Target="mailto:truglia@istat.it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089660" y="1521453"/>
            <a:ext cx="7609840" cy="26827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ts val="3000"/>
              </a:lnSpc>
            </a:pPr>
            <a:r>
              <a:rPr lang="it-IT" sz="2000" b="1" dirty="0" smtClean="0">
                <a:solidFill>
                  <a:srgbClr val="CF1E24"/>
                </a:solidFill>
              </a:rPr>
              <a:t>Analisi spaziale sui prelievi di risorse minerali non energetiche: il caso delle Regioni Piemonte e Puglia</a:t>
            </a:r>
          </a:p>
          <a:p>
            <a:pPr fontAlgn="base"/>
            <a:endParaRPr lang="it-IT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Donatella </a:t>
            </a:r>
            <a:r>
              <a:rPr lang="it-IT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Vignani</a:t>
            </a:r>
            <a:endParaRPr lang="it-IT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Francesco G.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Truglia</a:t>
            </a:r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Marina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Bertollini</a:t>
            </a:r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>
              <a:lnSpc>
                <a:spcPts val="1700"/>
              </a:lnSpc>
            </a:pP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Istat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Istituto Nazionale di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Statistica</a:t>
            </a:r>
          </a:p>
          <a:p>
            <a:pPr fontAlgn="base">
              <a:lnSpc>
                <a:spcPts val="1700"/>
              </a:lnSpc>
            </a:pP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Direzione </a:t>
            </a: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Centrale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 </a:t>
            </a: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Statistiche </a:t>
            </a:r>
            <a:r>
              <a:rPr lang="it-IT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Ambientali e </a:t>
            </a:r>
            <a:r>
              <a:rPr lang="it-IT" sz="1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Territoriali</a:t>
            </a:r>
            <a:endParaRPr lang="it-IT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2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2539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nettore 1 12"/>
          <p:cNvCxnSpPr/>
          <p:nvPr/>
        </p:nvCxnSpPr>
        <p:spPr>
          <a:xfrm>
            <a:off x="1162540" y="4566327"/>
            <a:ext cx="8150793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1162540" y="203390"/>
            <a:ext cx="7798580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it-IT" sz="1400" dirty="0" smtClean="0">
              <a:solidFill>
                <a:srgbClr val="C00000"/>
              </a:solidFill>
            </a:endParaRPr>
          </a:p>
          <a:p>
            <a:pPr algn="ctr"/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XXXIX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Conferenza scientifica annuale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</a:rPr>
              <a:t>AISRe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 Associazione Italiana di Scienze Regionali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Bolzano,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17-19 Settembre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2018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94725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84199" y="690070"/>
            <a:ext cx="576262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100"/>
              </a:spcBef>
              <a:spcAft>
                <a:spcPts val="100"/>
              </a:spcAft>
            </a:pPr>
            <a:r>
              <a:rPr lang="it-IT" sz="1600" dirty="0" smtClean="0"/>
              <a:t>L’indicatore </a:t>
            </a:r>
            <a:r>
              <a:rPr lang="it-IT" sz="1600" dirty="0"/>
              <a:t>di</a:t>
            </a:r>
            <a:r>
              <a:rPr lang="it-IT" sz="1600" i="1" dirty="0"/>
              <a:t> densità dei siti estrattivi attivi </a:t>
            </a:r>
            <a:r>
              <a:rPr lang="it-IT" sz="1600" dirty="0"/>
              <a:t>(</a:t>
            </a:r>
            <a:r>
              <a:rPr lang="it-IT" sz="1600" dirty="0" smtClean="0"/>
              <a:t>DSE) fornisce </a:t>
            </a:r>
            <a:r>
              <a:rPr lang="it-IT" sz="1600" dirty="0"/>
              <a:t>indicazioni </a:t>
            </a:r>
            <a:r>
              <a:rPr lang="it-IT" sz="1600" dirty="0" smtClean="0"/>
              <a:t>relative alle </a:t>
            </a:r>
            <a:r>
              <a:rPr lang="it-IT" sz="1600" i="1" dirty="0" smtClean="0"/>
              <a:t>pressioni</a:t>
            </a:r>
            <a:r>
              <a:rPr lang="it-IT" sz="1600" dirty="0" smtClean="0"/>
              <a:t> </a:t>
            </a:r>
            <a:r>
              <a:rPr lang="it-IT" sz="1600" dirty="0"/>
              <a:t>sull’ambiente </a:t>
            </a:r>
            <a:r>
              <a:rPr lang="it-IT" sz="1600" dirty="0" smtClean="0"/>
              <a:t>naturale, </a:t>
            </a:r>
            <a:r>
              <a:rPr lang="it-IT" sz="1600" dirty="0"/>
              <a:t>collegate alla presenza di </a:t>
            </a:r>
            <a:r>
              <a:rPr lang="it-IT" sz="1600" dirty="0" smtClean="0"/>
              <a:t> siti estrattivi sul </a:t>
            </a:r>
            <a:r>
              <a:rPr lang="it-IT" sz="1600" dirty="0"/>
              <a:t>territorio. </a:t>
            </a:r>
            <a:endParaRPr lang="it-IT" sz="1600" dirty="0" smtClean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10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magine 9" descr="\\sasrava2\ATA04\CAVEMINIERE\Statistica Report 2017\DIRETTORE\Rev tavole e grafici dopo Direttore\TRUGLIA - Ultime elaborazioni 27.03\Densita siti_km2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807" y="690070"/>
            <a:ext cx="2591573" cy="363442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2617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  <a:latin typeface="+mj-lt"/>
              </a:rPr>
              <a:t>L’indicatore di densità dei siti estrattivi attivi (DSE)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63750" y="2638159"/>
            <a:ext cx="581111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FF0000"/>
                </a:solidFill>
              </a:rPr>
              <a:t>4.612 siti estrattivi </a:t>
            </a:r>
            <a:r>
              <a:rPr lang="it-IT" sz="1600" b="1" dirty="0" smtClean="0">
                <a:solidFill>
                  <a:srgbClr val="FF0000"/>
                </a:solidFill>
              </a:rPr>
              <a:t>attivi distribuiti in 1.839 comuni nel 2014</a:t>
            </a:r>
            <a:endParaRPr lang="it-IT" sz="1600" b="1" dirty="0">
              <a:solidFill>
                <a:srgbClr val="FF0000"/>
              </a:solidFill>
            </a:endParaRP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FF0000"/>
                </a:solidFill>
              </a:rPr>
              <a:t>57% dei comuni </a:t>
            </a:r>
            <a:r>
              <a:rPr lang="it-IT" sz="1600" b="1" dirty="0" smtClean="0">
                <a:solidFill>
                  <a:srgbClr val="FF0000"/>
                </a:solidFill>
              </a:rPr>
              <a:t>nelle </a:t>
            </a:r>
            <a:r>
              <a:rPr lang="it-IT" sz="1600" b="1" dirty="0">
                <a:solidFill>
                  <a:srgbClr val="FF0000"/>
                </a:solidFill>
              </a:rPr>
              <a:t>prime due </a:t>
            </a:r>
            <a:r>
              <a:rPr lang="it-IT" sz="1600" b="1" dirty="0" smtClean="0">
                <a:solidFill>
                  <a:srgbClr val="FF0000"/>
                </a:solidFill>
              </a:rPr>
              <a:t>classi (pressione medio-bassa)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FF0000"/>
                </a:solidFill>
              </a:rPr>
              <a:t>359 i comuni </a:t>
            </a:r>
            <a:r>
              <a:rPr lang="it-IT" sz="1600" b="1" dirty="0" smtClean="0">
                <a:solidFill>
                  <a:srgbClr val="FF0000"/>
                </a:solidFill>
              </a:rPr>
              <a:t>nella </a:t>
            </a:r>
            <a:r>
              <a:rPr lang="it-IT" sz="1600" b="1" dirty="0">
                <a:solidFill>
                  <a:srgbClr val="FF0000"/>
                </a:solidFill>
              </a:rPr>
              <a:t>classe più alta </a:t>
            </a:r>
            <a:r>
              <a:rPr lang="it-IT" sz="1600" b="1" dirty="0" smtClean="0">
                <a:solidFill>
                  <a:srgbClr val="FF0000"/>
                </a:solidFill>
              </a:rPr>
              <a:t>(&gt; </a:t>
            </a:r>
            <a:r>
              <a:rPr lang="it-IT" sz="1600" b="1" dirty="0">
                <a:solidFill>
                  <a:srgbClr val="FF0000"/>
                </a:solidFill>
              </a:rPr>
              <a:t>10 siti attivi per 100 km</a:t>
            </a:r>
            <a:r>
              <a:rPr lang="it-IT" sz="1600" b="1" baseline="30000" dirty="0">
                <a:solidFill>
                  <a:srgbClr val="FF0000"/>
                </a:solidFill>
              </a:rPr>
              <a:t>2</a:t>
            </a:r>
            <a:r>
              <a:rPr lang="it-IT" sz="16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FF0000"/>
                </a:solidFill>
              </a:rPr>
              <a:t>di </a:t>
            </a:r>
            <a:r>
              <a:rPr lang="it-IT" sz="1600" b="1" dirty="0" smtClean="0">
                <a:solidFill>
                  <a:srgbClr val="FF0000"/>
                </a:solidFill>
              </a:rPr>
              <a:t>questi comuni</a:t>
            </a:r>
            <a:r>
              <a:rPr lang="it-IT" sz="1600" b="1" dirty="0">
                <a:solidFill>
                  <a:srgbClr val="FF0000"/>
                </a:solidFill>
              </a:rPr>
              <a:t>, </a:t>
            </a:r>
            <a:r>
              <a:rPr lang="it-IT" sz="1600" b="1" dirty="0" smtClean="0">
                <a:solidFill>
                  <a:srgbClr val="FF0000"/>
                </a:solidFill>
              </a:rPr>
              <a:t>il 60% è concentrato al Nord e lungo la dorsale adriatica</a:t>
            </a:r>
            <a:endParaRPr lang="it-IT" sz="1600" b="1" dirty="0">
              <a:solidFill>
                <a:srgbClr val="FF0000"/>
              </a:solidFill>
            </a:endParaRPr>
          </a:p>
        </p:txBody>
      </p:sp>
      <p:grpSp>
        <p:nvGrpSpPr>
          <p:cNvPr id="18" name="Gruppo 17"/>
          <p:cNvGrpSpPr/>
          <p:nvPr/>
        </p:nvGrpSpPr>
        <p:grpSpPr>
          <a:xfrm>
            <a:off x="1090898" y="1658574"/>
            <a:ext cx="4761719" cy="758652"/>
            <a:chOff x="1090898" y="1447279"/>
            <a:chExt cx="4761719" cy="758652"/>
          </a:xfrm>
        </p:grpSpPr>
        <p:sp>
          <p:nvSpPr>
            <p:cNvPr id="5" name="CasellaDiTesto 4"/>
            <p:cNvSpPr txBox="1"/>
            <p:nvPr/>
          </p:nvSpPr>
          <p:spPr>
            <a:xfrm>
              <a:off x="1090898" y="1609347"/>
              <a:ext cx="694421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/>
                <a:t>DSE=</a:t>
              </a:r>
              <a:endParaRPr lang="it-IT" dirty="0"/>
            </a:p>
          </p:txBody>
        </p:sp>
        <p:sp>
          <p:nvSpPr>
            <p:cNvPr id="6" name="CasellaDiTesto 5"/>
            <p:cNvSpPr txBox="1"/>
            <p:nvPr/>
          </p:nvSpPr>
          <p:spPr>
            <a:xfrm>
              <a:off x="1704109" y="1447279"/>
              <a:ext cx="414850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800" b="1" dirty="0"/>
                <a:t>numero di siti estrattivi attivi per comune</a:t>
              </a:r>
              <a:endParaRPr lang="it-IT" dirty="0"/>
            </a:p>
          </p:txBody>
        </p:sp>
        <p:cxnSp>
          <p:nvCxnSpPr>
            <p:cNvPr id="15" name="Connettore 1 14"/>
            <p:cNvCxnSpPr/>
            <p:nvPr/>
          </p:nvCxnSpPr>
          <p:spPr>
            <a:xfrm>
              <a:off x="1785319" y="1816611"/>
              <a:ext cx="4067298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asellaDiTesto 16"/>
            <p:cNvSpPr txBox="1"/>
            <p:nvPr/>
          </p:nvSpPr>
          <p:spPr>
            <a:xfrm>
              <a:off x="2514600" y="1836599"/>
              <a:ext cx="26624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800" b="1" dirty="0" smtClean="0"/>
                <a:t>superfici comunali in Km</a:t>
              </a:r>
              <a:r>
                <a:rPr lang="it-IT" sz="1800" b="1" baseline="30000" dirty="0" smtClean="0"/>
                <a:t>2</a:t>
              </a:r>
              <a:r>
                <a:rPr lang="it-IT" sz="1800" b="1" dirty="0" smtClean="0"/>
                <a:t> </a:t>
              </a:r>
              <a:endParaRPr lang="it-IT" sz="1800" dirty="0"/>
            </a:p>
          </p:txBody>
        </p:sp>
      </p:grpSp>
      <p:sp>
        <p:nvSpPr>
          <p:cNvPr id="16" name="CasellaDiTesto 15"/>
          <p:cNvSpPr txBox="1"/>
          <p:nvPr/>
        </p:nvSpPr>
        <p:spPr>
          <a:xfrm>
            <a:off x="6476911" y="4274651"/>
            <a:ext cx="2438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i="1" dirty="0"/>
              <a:t>Fonte: Istat, Pressione antropica e rischi naturali</a:t>
            </a:r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7526877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11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\\sasrava2\ATA04\CAVEMINIERE\Statistica Report 2017\DIRETTORE\Rev tavole e grafici dopo Direttore\TRUGLIA - Ultime elaborazioni 27.03\Indicatore Intensita 27.03_km2_nosardegna_nocalabria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7150" y="548309"/>
            <a:ext cx="2600325" cy="367501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CasellaDiTesto 11"/>
          <p:cNvSpPr txBox="1"/>
          <p:nvPr/>
        </p:nvSpPr>
        <p:spPr>
          <a:xfrm>
            <a:off x="346364" y="2857180"/>
            <a:ext cx="583035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it-IT" sz="1600" dirty="0" smtClean="0"/>
              <a:t>Considerando </a:t>
            </a:r>
            <a:r>
              <a:rPr lang="it-IT" sz="1600" b="1" dirty="0" smtClean="0"/>
              <a:t>entrambi</a:t>
            </a:r>
            <a:r>
              <a:rPr lang="it-IT" sz="1600" dirty="0" smtClean="0"/>
              <a:t> gli indicatori </a:t>
            </a:r>
            <a:r>
              <a:rPr lang="it-IT" sz="1600" b="1" dirty="0" smtClean="0"/>
              <a:t>DSE e IE</a:t>
            </a:r>
            <a:r>
              <a:rPr lang="it-IT" sz="1600" dirty="0" smtClean="0"/>
              <a:t>:</a:t>
            </a:r>
            <a:endParaRPr lang="it-IT" sz="1600" dirty="0"/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1308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  <a:latin typeface="+mj-lt"/>
              </a:rPr>
              <a:t>L’Indicatore di intensità di estrazione (IE</a:t>
            </a: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)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346364" y="1276183"/>
            <a:ext cx="606078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FF0000"/>
                </a:solidFill>
              </a:rPr>
              <a:t>1.361 comuni con siti estrattivi attivi produttivi </a:t>
            </a:r>
            <a:r>
              <a:rPr lang="it-IT" sz="1600" b="1" dirty="0" smtClean="0">
                <a:solidFill>
                  <a:srgbClr val="FF0000"/>
                </a:solidFill>
              </a:rPr>
              <a:t>nel 2014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FF0000"/>
                </a:solidFill>
              </a:rPr>
              <a:t>il 38% dei comuni è nella </a:t>
            </a:r>
            <a:r>
              <a:rPr lang="it-IT" sz="1600" b="1" dirty="0">
                <a:solidFill>
                  <a:srgbClr val="FF0000"/>
                </a:solidFill>
              </a:rPr>
              <a:t>5</a:t>
            </a:r>
            <a:r>
              <a:rPr lang="it-IT" sz="1600" b="1" baseline="30000" dirty="0">
                <a:solidFill>
                  <a:srgbClr val="FF0000"/>
                </a:solidFill>
              </a:rPr>
              <a:t>a</a:t>
            </a:r>
            <a:r>
              <a:rPr lang="it-IT" sz="1600" b="1" dirty="0">
                <a:solidFill>
                  <a:srgbClr val="FF0000"/>
                </a:solidFill>
              </a:rPr>
              <a:t> classe </a:t>
            </a:r>
            <a:r>
              <a:rPr lang="it-IT" sz="1600" b="1" dirty="0" smtClean="0">
                <a:solidFill>
                  <a:srgbClr val="FF0000"/>
                </a:solidFill>
              </a:rPr>
              <a:t>(tra 1.000 </a:t>
            </a:r>
            <a:r>
              <a:rPr lang="it-IT" sz="1600" b="1" dirty="0">
                <a:solidFill>
                  <a:srgbClr val="FF0000"/>
                </a:solidFill>
              </a:rPr>
              <a:t>e </a:t>
            </a:r>
            <a:r>
              <a:rPr lang="it-IT" sz="1600" b="1" dirty="0" smtClean="0">
                <a:solidFill>
                  <a:srgbClr val="FF0000"/>
                </a:solidFill>
              </a:rPr>
              <a:t>10.000 t/Km</a:t>
            </a:r>
            <a:r>
              <a:rPr lang="it-IT" sz="1600" b="1" baseline="30000" dirty="0" smtClean="0">
                <a:solidFill>
                  <a:srgbClr val="FF0000"/>
                </a:solidFill>
              </a:rPr>
              <a:t>2</a:t>
            </a:r>
            <a:r>
              <a:rPr lang="it-IT" sz="1600" b="1" dirty="0">
                <a:solidFill>
                  <a:srgbClr val="FF0000"/>
                </a:solidFill>
              </a:rPr>
              <a:t>)</a:t>
            </a:r>
            <a:endParaRPr lang="it-IT" sz="1600" b="1" dirty="0" smtClean="0">
              <a:solidFill>
                <a:srgbClr val="FF0000"/>
              </a:solidFill>
            </a:endParaRP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FF0000"/>
                </a:solidFill>
              </a:rPr>
              <a:t>di questi, quasi </a:t>
            </a:r>
            <a:r>
              <a:rPr lang="it-IT" sz="1600" b="1" dirty="0">
                <a:solidFill>
                  <a:srgbClr val="FF0000"/>
                </a:solidFill>
              </a:rPr>
              <a:t>la metà </a:t>
            </a:r>
            <a:r>
              <a:rPr lang="it-IT" sz="1600" b="1" dirty="0" smtClean="0">
                <a:solidFill>
                  <a:srgbClr val="FF0000"/>
                </a:solidFill>
              </a:rPr>
              <a:t>è al </a:t>
            </a:r>
            <a:r>
              <a:rPr lang="it-IT" sz="1600" b="1" dirty="0">
                <a:solidFill>
                  <a:srgbClr val="FF0000"/>
                </a:solidFill>
              </a:rPr>
              <a:t>Nord (Piemonte, Lombardia, Veneto</a:t>
            </a:r>
            <a:r>
              <a:rPr lang="it-IT" sz="1600" b="1" dirty="0" smtClean="0">
                <a:solidFill>
                  <a:srgbClr val="FF0000"/>
                </a:solidFill>
              </a:rPr>
              <a:t>)</a:t>
            </a:r>
          </a:p>
          <a:p>
            <a:pPr marL="285750" indent="-285750" algn="just">
              <a:spcBef>
                <a:spcPts val="300"/>
              </a:spcBef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FF0000"/>
                </a:solidFill>
              </a:rPr>
              <a:t>il 66% dei comuni (152) ricade nella </a:t>
            </a:r>
            <a:r>
              <a:rPr lang="it-IT" sz="1600" b="1" dirty="0">
                <a:solidFill>
                  <a:srgbClr val="FF0000"/>
                </a:solidFill>
              </a:rPr>
              <a:t>classe più elevata </a:t>
            </a:r>
            <a:r>
              <a:rPr lang="it-IT" sz="1600" b="1" dirty="0" smtClean="0">
                <a:solidFill>
                  <a:srgbClr val="FF0000"/>
                </a:solidFill>
              </a:rPr>
              <a:t>ed è concentrato  in </a:t>
            </a:r>
            <a:r>
              <a:rPr lang="it-IT" sz="1600" b="1" dirty="0">
                <a:solidFill>
                  <a:srgbClr val="FF0000"/>
                </a:solidFill>
              </a:rPr>
              <a:t>prevalenza </a:t>
            </a:r>
            <a:r>
              <a:rPr lang="it-IT" sz="1600" b="1" dirty="0" smtClean="0">
                <a:solidFill>
                  <a:srgbClr val="FF0000"/>
                </a:solidFill>
              </a:rPr>
              <a:t>in </a:t>
            </a:r>
            <a:r>
              <a:rPr lang="it-IT" sz="1600" b="1" dirty="0">
                <a:solidFill>
                  <a:srgbClr val="FF0000"/>
                </a:solidFill>
              </a:rPr>
              <a:t>Lombardia, Piemonte e </a:t>
            </a:r>
            <a:r>
              <a:rPr lang="it-IT" sz="1600" b="1" dirty="0" smtClean="0">
                <a:solidFill>
                  <a:srgbClr val="FF0000"/>
                </a:solidFill>
              </a:rPr>
              <a:t>Veneto</a:t>
            </a:r>
            <a:endParaRPr lang="it-IT" sz="1600" b="1" dirty="0">
              <a:solidFill>
                <a:srgbClr val="FF0000"/>
              </a:solidFill>
            </a:endParaRPr>
          </a:p>
        </p:txBody>
      </p:sp>
      <p:grpSp>
        <p:nvGrpSpPr>
          <p:cNvPr id="16" name="Gruppo 15"/>
          <p:cNvGrpSpPr/>
          <p:nvPr/>
        </p:nvGrpSpPr>
        <p:grpSpPr>
          <a:xfrm>
            <a:off x="1054872" y="548309"/>
            <a:ext cx="5293883" cy="727874"/>
            <a:chOff x="1304258" y="1447279"/>
            <a:chExt cx="5293883" cy="727874"/>
          </a:xfrm>
        </p:grpSpPr>
        <p:sp>
          <p:nvSpPr>
            <p:cNvPr id="17" name="CasellaDiTesto 16"/>
            <p:cNvSpPr txBox="1"/>
            <p:nvPr/>
          </p:nvSpPr>
          <p:spPr>
            <a:xfrm>
              <a:off x="1304258" y="1616967"/>
              <a:ext cx="49084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/>
                <a:t>IE=</a:t>
              </a:r>
              <a:endParaRPr lang="it-IT" dirty="0"/>
            </a:p>
          </p:txBody>
        </p:sp>
        <p:sp>
          <p:nvSpPr>
            <p:cNvPr id="18" name="CasellaDiTesto 17"/>
            <p:cNvSpPr txBox="1"/>
            <p:nvPr/>
          </p:nvSpPr>
          <p:spPr>
            <a:xfrm>
              <a:off x="1704109" y="1447279"/>
              <a:ext cx="489403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/>
                <a:t>estrazioni totali di </a:t>
              </a:r>
              <a:r>
                <a:rPr lang="it-IT" sz="1600" b="1" dirty="0"/>
                <a:t>minerali </a:t>
              </a:r>
              <a:r>
                <a:rPr lang="it-IT" sz="1600" b="1" dirty="0" smtClean="0"/>
                <a:t>(in tonnellate) </a:t>
              </a:r>
              <a:r>
                <a:rPr lang="it-IT" sz="1600" b="1" dirty="0"/>
                <a:t>per </a:t>
              </a:r>
              <a:r>
                <a:rPr lang="it-IT" sz="1600" b="1" dirty="0" smtClean="0"/>
                <a:t>comune</a:t>
              </a:r>
              <a:endParaRPr lang="it-IT" sz="1600" dirty="0"/>
            </a:p>
          </p:txBody>
        </p:sp>
        <p:cxnSp>
          <p:nvCxnSpPr>
            <p:cNvPr id="19" name="Connettore 1 18"/>
            <p:cNvCxnSpPr/>
            <p:nvPr/>
          </p:nvCxnSpPr>
          <p:spPr>
            <a:xfrm>
              <a:off x="1785319" y="1816611"/>
              <a:ext cx="4188628" cy="1998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CasellaDiTesto 19"/>
            <p:cNvSpPr txBox="1"/>
            <p:nvPr/>
          </p:nvSpPr>
          <p:spPr>
            <a:xfrm>
              <a:off x="2514600" y="1836599"/>
              <a:ext cx="23920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/>
                <a:t>superfici comunali in Km</a:t>
              </a:r>
              <a:r>
                <a:rPr lang="it-IT" sz="1600" b="1" baseline="30000" dirty="0" smtClean="0"/>
                <a:t>2</a:t>
              </a:r>
              <a:r>
                <a:rPr lang="it-IT" sz="1600" b="1" dirty="0" smtClean="0"/>
                <a:t> </a:t>
              </a:r>
              <a:endParaRPr lang="it-IT" sz="1600" dirty="0"/>
            </a:p>
          </p:txBody>
        </p:sp>
      </p:grpSp>
      <p:sp>
        <p:nvSpPr>
          <p:cNvPr id="10" name="CasellaDiTesto 9"/>
          <p:cNvSpPr txBox="1"/>
          <p:nvPr/>
        </p:nvSpPr>
        <p:spPr>
          <a:xfrm>
            <a:off x="346364" y="3103401"/>
            <a:ext cx="606078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400" dirty="0"/>
              <a:t>96 comuni ricadono nella classe più elevata di entrambi </a:t>
            </a:r>
            <a:r>
              <a:rPr lang="it-IT" sz="1400" dirty="0" smtClean="0"/>
              <a:t>(alta </a:t>
            </a:r>
            <a:r>
              <a:rPr lang="it-IT" sz="1400" dirty="0"/>
              <a:t>densità di siti </a:t>
            </a:r>
            <a:r>
              <a:rPr lang="it-IT" sz="1400" dirty="0" smtClean="0"/>
              <a:t>e alta </a:t>
            </a:r>
            <a:r>
              <a:rPr lang="it-IT" sz="1400" dirty="0"/>
              <a:t>intensità di </a:t>
            </a:r>
            <a:r>
              <a:rPr lang="it-IT" sz="1400" dirty="0" smtClean="0"/>
              <a:t>estrazione)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400" dirty="0"/>
              <a:t>i</a:t>
            </a:r>
            <a:r>
              <a:rPr lang="it-IT" sz="1400" dirty="0" smtClean="0"/>
              <a:t>l </a:t>
            </a:r>
            <a:r>
              <a:rPr lang="it-IT" sz="1400" dirty="0"/>
              <a:t>41,7% di tali comuni si concentra in Lombardia </a:t>
            </a:r>
            <a:r>
              <a:rPr lang="it-IT" sz="1400" dirty="0" smtClean="0"/>
              <a:t>(Bergamo</a:t>
            </a:r>
            <a:r>
              <a:rPr lang="it-IT" sz="1400" dirty="0"/>
              <a:t>, Milano e Varese</a:t>
            </a:r>
            <a:r>
              <a:rPr lang="it-IT" sz="1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400" dirty="0" smtClean="0"/>
              <a:t>il </a:t>
            </a:r>
            <a:r>
              <a:rPr lang="it-IT" sz="1400" dirty="0"/>
              <a:t>12,7% in Piemonte (Torino e Cuneo</a:t>
            </a:r>
            <a:r>
              <a:rPr lang="it-IT" sz="1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400" dirty="0" smtClean="0"/>
              <a:t>il </a:t>
            </a:r>
            <a:r>
              <a:rPr lang="it-IT" sz="1400" dirty="0"/>
              <a:t>10,4% in Veneto (Vicenza e Treviso</a:t>
            </a:r>
            <a:r>
              <a:rPr lang="it-IT" sz="1400" dirty="0" smtClean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1400" dirty="0" smtClean="0"/>
              <a:t>il </a:t>
            </a:r>
            <a:r>
              <a:rPr lang="it-IT" sz="1400" dirty="0"/>
              <a:t>7,3% in Puglia (Lecce e Taranto</a:t>
            </a:r>
            <a:r>
              <a:rPr lang="it-IT" sz="1400" dirty="0" smtClean="0"/>
              <a:t>)</a:t>
            </a:r>
            <a:endParaRPr lang="it-IT" sz="1400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6476911" y="4274651"/>
            <a:ext cx="2438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i="1" dirty="0"/>
              <a:t>Fonte: Istat, Pressione antropica e rischi naturali</a:t>
            </a:r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607966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781873" y="1457977"/>
            <a:ext cx="21796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it-IT" sz="1600" dirty="0">
                <a:solidFill>
                  <a:srgbClr val="CF1E24"/>
                </a:solidFill>
              </a:rPr>
              <a:t>Media nazionale 2014  </a:t>
            </a:r>
          </a:p>
          <a:p>
            <a:pPr algn="just"/>
            <a:r>
              <a:rPr lang="it-IT" sz="1600" dirty="0">
                <a:solidFill>
                  <a:srgbClr val="CF1E24"/>
                </a:solidFill>
              </a:rPr>
              <a:t>294 metri cubi per kmq</a:t>
            </a:r>
          </a:p>
          <a:p>
            <a:pPr algn="just"/>
            <a:endParaRPr lang="it-IT" sz="1600" dirty="0">
              <a:solidFill>
                <a:prstClr val="black"/>
              </a:solidFill>
            </a:endParaRPr>
          </a:p>
          <a:p>
            <a:pPr algn="just"/>
            <a:r>
              <a:rPr lang="it-IT" sz="1600" dirty="0">
                <a:solidFill>
                  <a:srgbClr val="002060"/>
                </a:solidFill>
              </a:rPr>
              <a:t>Media nazionale 2013 </a:t>
            </a:r>
          </a:p>
          <a:p>
            <a:pPr algn="just"/>
            <a:r>
              <a:rPr lang="it-IT" sz="1600" dirty="0">
                <a:solidFill>
                  <a:srgbClr val="002060"/>
                </a:solidFill>
              </a:rPr>
              <a:t>309 metri cubi per </a:t>
            </a:r>
            <a:r>
              <a:rPr lang="it-IT" sz="1600" dirty="0" smtClean="0">
                <a:solidFill>
                  <a:srgbClr val="002060"/>
                </a:solidFill>
              </a:rPr>
              <a:t>kmq</a:t>
            </a:r>
            <a:r>
              <a:rPr lang="it-IT" sz="1600" dirty="0" smtClean="0"/>
              <a:t> </a:t>
            </a:r>
            <a:r>
              <a:rPr lang="it-IT" sz="1600" dirty="0"/>
              <a:t>	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12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81898" y="1308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Un indicatore per il </a:t>
            </a:r>
            <a:r>
              <a:rPr lang="it-IT" altLang="it-IT" sz="2000" b="1" dirty="0" smtClean="0">
                <a:solidFill>
                  <a:schemeClr val="bg1"/>
                </a:solidFill>
              </a:rPr>
              <a:t>BES: </a:t>
            </a: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pressione delle attività estrattive sul paesaggio 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03975" y="4226786"/>
            <a:ext cx="6011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i="1" dirty="0"/>
              <a:t>Fonte: Istat, Pressione antropica e rischi </a:t>
            </a:r>
            <a:r>
              <a:rPr lang="it-IT" sz="900" i="1" dirty="0" smtClean="0"/>
              <a:t>naturali</a:t>
            </a:r>
            <a:endParaRPr lang="it-IT" sz="900" i="1" dirty="0"/>
          </a:p>
          <a:p>
            <a:r>
              <a:rPr lang="it-IT" sz="900" i="1" dirty="0"/>
              <a:t>(a) Per Calabria e Sardegna l'indicatore è calcolato su stime fornite dalle Regioni sulle estrazioni di risorse minerali </a:t>
            </a:r>
          </a:p>
        </p:txBody>
      </p:sp>
      <p:graphicFrame>
        <p:nvGraphicFramePr>
          <p:cNvPr id="15" name="Grafico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973405"/>
              </p:ext>
            </p:extLst>
          </p:nvPr>
        </p:nvGraphicFramePr>
        <p:xfrm>
          <a:off x="166916" y="1303936"/>
          <a:ext cx="6318039" cy="2922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1" name="Gruppo 10"/>
          <p:cNvGrpSpPr/>
          <p:nvPr/>
        </p:nvGrpSpPr>
        <p:grpSpPr>
          <a:xfrm>
            <a:off x="2053233" y="523945"/>
            <a:ext cx="3425547" cy="687102"/>
            <a:chOff x="1304258" y="1498362"/>
            <a:chExt cx="3425547" cy="687102"/>
          </a:xfrm>
        </p:grpSpPr>
        <p:sp>
          <p:nvSpPr>
            <p:cNvPr id="12" name="CasellaDiTesto 11"/>
            <p:cNvSpPr txBox="1"/>
            <p:nvPr/>
          </p:nvSpPr>
          <p:spPr>
            <a:xfrm>
              <a:off x="1304258" y="1624587"/>
              <a:ext cx="685893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/>
                <a:t>PAE=</a:t>
              </a:r>
              <a:endParaRPr lang="it-IT" dirty="0"/>
            </a:p>
          </p:txBody>
        </p:sp>
        <p:sp>
          <p:nvSpPr>
            <p:cNvPr id="14" name="CasellaDiTesto 13"/>
            <p:cNvSpPr txBox="1"/>
            <p:nvPr/>
          </p:nvSpPr>
          <p:spPr>
            <a:xfrm>
              <a:off x="2306107" y="1498362"/>
              <a:ext cx="225407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/>
                <a:t>volumi estratti </a:t>
              </a:r>
              <a:r>
                <a:rPr lang="it-IT" sz="1600" b="1" dirty="0" smtClean="0"/>
                <a:t>in metri</a:t>
              </a:r>
              <a:r>
                <a:rPr lang="it-IT" sz="1600" b="1" baseline="30000" dirty="0" smtClean="0"/>
                <a:t>3</a:t>
              </a:r>
              <a:r>
                <a:rPr lang="it-IT" sz="1600" b="1" dirty="0" smtClean="0"/>
                <a:t> </a:t>
              </a:r>
              <a:endParaRPr lang="it-IT" sz="1600" b="1" dirty="0"/>
            </a:p>
          </p:txBody>
        </p:sp>
        <p:cxnSp>
          <p:nvCxnSpPr>
            <p:cNvPr id="16" name="Connettore 1 15"/>
            <p:cNvCxnSpPr/>
            <p:nvPr/>
          </p:nvCxnSpPr>
          <p:spPr>
            <a:xfrm>
              <a:off x="2100347" y="1836916"/>
              <a:ext cx="2629458" cy="999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CasellaDiTesto 16"/>
            <p:cNvSpPr txBox="1"/>
            <p:nvPr/>
          </p:nvSpPr>
          <p:spPr>
            <a:xfrm>
              <a:off x="2227495" y="1846910"/>
              <a:ext cx="24113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/>
                <a:t>rispettive superfici in Km</a:t>
              </a:r>
              <a:r>
                <a:rPr lang="it-IT" sz="1600" b="1" baseline="30000" dirty="0" smtClean="0"/>
                <a:t>2</a:t>
              </a:r>
              <a:r>
                <a:rPr lang="it-IT" sz="1600" b="1" dirty="0" smtClean="0"/>
                <a:t> </a:t>
              </a:r>
              <a:endParaRPr lang="it-IT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6838035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06373" y="2228974"/>
            <a:ext cx="3794849" cy="1969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it-IT" sz="1600" dirty="0" smtClean="0"/>
              <a:t>Le Regioni in cui la </a:t>
            </a:r>
            <a:r>
              <a:rPr lang="it-IT" sz="1600" dirty="0"/>
              <a:t>quota di questi comuni supera il 20% del totale </a:t>
            </a:r>
            <a:r>
              <a:rPr lang="it-IT" sz="1600" dirty="0" smtClean="0"/>
              <a:t>regionale sono: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Campania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Friuli </a:t>
            </a:r>
            <a:r>
              <a:rPr lang="it-IT" sz="1600" dirty="0"/>
              <a:t>Venezia </a:t>
            </a:r>
            <a:r>
              <a:rPr lang="it-IT" sz="1600" dirty="0" smtClean="0"/>
              <a:t>Giulia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Valle d’Aosta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Sicilia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Abruzzo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600" dirty="0" smtClean="0"/>
              <a:t>Veneto</a:t>
            </a:r>
            <a:endParaRPr lang="it-IT" sz="16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13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392906" y="445553"/>
            <a:ext cx="85224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L’indicatore di estrazione in territori con aree protette (</a:t>
            </a:r>
            <a:r>
              <a:rPr lang="it-IT" sz="1600" dirty="0" smtClean="0"/>
              <a:t>ETAP) fornisce </a:t>
            </a:r>
            <a:r>
              <a:rPr lang="it-IT" sz="1600" dirty="0"/>
              <a:t>una misura delle pressioni ambientali collegate alle attività estrattive in territori con presenza di aree sottoposte a tutela ambientale (EUAP, SIC, ZPS).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794" y="2116707"/>
            <a:ext cx="4406900" cy="2421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69220" y="18148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sz="2000" b="1" dirty="0">
                <a:solidFill>
                  <a:schemeClr val="bg1"/>
                </a:solidFill>
              </a:rPr>
              <a:t>L’indicatore di estrazione in territori con aree protette (ETAP) </a:t>
            </a:r>
          </a:p>
        </p:txBody>
      </p:sp>
      <p:grpSp>
        <p:nvGrpSpPr>
          <p:cNvPr id="12" name="Gruppo 11"/>
          <p:cNvGrpSpPr/>
          <p:nvPr/>
        </p:nvGrpSpPr>
        <p:grpSpPr>
          <a:xfrm>
            <a:off x="778845" y="1316136"/>
            <a:ext cx="8056276" cy="384721"/>
            <a:chOff x="1304258" y="1624587"/>
            <a:chExt cx="8056276" cy="384721"/>
          </a:xfrm>
        </p:grpSpPr>
        <p:sp>
          <p:nvSpPr>
            <p:cNvPr id="14" name="CasellaDiTesto 13"/>
            <p:cNvSpPr txBox="1"/>
            <p:nvPr/>
          </p:nvSpPr>
          <p:spPr>
            <a:xfrm>
              <a:off x="1304258" y="1624587"/>
              <a:ext cx="92692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/>
                <a:t>ETAP1=</a:t>
              </a:r>
              <a:endParaRPr lang="it-IT" dirty="0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2214667" y="1647670"/>
              <a:ext cx="714586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/>
                <a:t>% comuni </a:t>
              </a:r>
              <a:r>
                <a:rPr lang="it-IT" sz="1600" b="1" dirty="0"/>
                <a:t>con </a:t>
              </a:r>
              <a:r>
                <a:rPr lang="it-IT" sz="1600" b="1" dirty="0" smtClean="0"/>
                <a:t>siti </a:t>
              </a:r>
              <a:r>
                <a:rPr lang="it-IT" sz="1600" b="1" dirty="0"/>
                <a:t>estrattivi attivi e </a:t>
              </a:r>
              <a:r>
                <a:rPr lang="it-IT" sz="1600" b="1" dirty="0" smtClean="0"/>
                <a:t>superficie </a:t>
              </a:r>
              <a:r>
                <a:rPr lang="it-IT" sz="1600" b="1" dirty="0"/>
                <a:t>sottoposta a tutela ambientale &gt;40%</a:t>
              </a:r>
            </a:p>
          </p:txBody>
        </p:sp>
      </p:grpSp>
      <p:grpSp>
        <p:nvGrpSpPr>
          <p:cNvPr id="18" name="Gruppo 17"/>
          <p:cNvGrpSpPr/>
          <p:nvPr/>
        </p:nvGrpSpPr>
        <p:grpSpPr>
          <a:xfrm>
            <a:off x="763605" y="1645880"/>
            <a:ext cx="7978977" cy="384721"/>
            <a:chOff x="1304258" y="1624587"/>
            <a:chExt cx="7978977" cy="384721"/>
          </a:xfrm>
        </p:grpSpPr>
        <p:sp>
          <p:nvSpPr>
            <p:cNvPr id="19" name="CasellaDiTesto 18"/>
            <p:cNvSpPr txBox="1"/>
            <p:nvPr/>
          </p:nvSpPr>
          <p:spPr>
            <a:xfrm>
              <a:off x="1304258" y="1624587"/>
              <a:ext cx="926920" cy="3847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smtClean="0"/>
                <a:t>ETAP2=</a:t>
              </a:r>
              <a:endParaRPr lang="it-IT" dirty="0"/>
            </a:p>
          </p:txBody>
        </p:sp>
        <p:sp>
          <p:nvSpPr>
            <p:cNvPr id="20" name="CasellaDiTesto 19"/>
            <p:cNvSpPr txBox="1"/>
            <p:nvPr/>
          </p:nvSpPr>
          <p:spPr>
            <a:xfrm>
              <a:off x="2191807" y="1647670"/>
              <a:ext cx="709142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b="1" dirty="0" smtClean="0"/>
                <a:t>% </a:t>
              </a:r>
              <a:r>
                <a:rPr lang="it-IT" sz="1600" b="1" dirty="0"/>
                <a:t>delle quantità di minerali estratti dal loro territorio </a:t>
              </a:r>
              <a:r>
                <a:rPr lang="it-IT" sz="1600" b="1" dirty="0" smtClean="0"/>
                <a:t>rispetto </a:t>
              </a:r>
              <a:r>
                <a:rPr lang="it-IT" sz="1600" b="1" dirty="0"/>
                <a:t>al totale regionale</a:t>
              </a:r>
            </a:p>
          </p:txBody>
        </p:sp>
      </p:grpSp>
      <p:sp>
        <p:nvSpPr>
          <p:cNvPr id="21" name="CasellaDiTesto 20"/>
          <p:cNvSpPr txBox="1"/>
          <p:nvPr/>
        </p:nvSpPr>
        <p:spPr>
          <a:xfrm>
            <a:off x="6541206" y="4307533"/>
            <a:ext cx="2438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i="1" dirty="0"/>
              <a:t>Fonte: Istat, Pressione antropica e rischi naturali</a:t>
            </a:r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16312303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14</a:t>
            </a:fld>
            <a:endParaRPr lang="it-IT" dirty="0"/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485775" y="3558289"/>
            <a:ext cx="8542450" cy="830997"/>
          </a:xfrm>
          <a:prstGeom prst="rect">
            <a:avLst/>
          </a:prstGeom>
          <a:noFill/>
          <a:ln w="1905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b="1" i="1" dirty="0" smtClean="0">
                <a:solidFill>
                  <a:schemeClr val="accent1">
                    <a:lumMod val="75000"/>
                  </a:schemeClr>
                </a:solidFill>
              </a:rPr>
              <a:t>La copertura dell’informazione geografica dei siti non è ancora uniforme sul territorio nazionale</a:t>
            </a:r>
            <a:endParaRPr lang="it-IT" sz="16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it-IT" sz="800" b="1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just"/>
            <a:r>
              <a:rPr lang="it-IT" sz="1200" i="1" dirty="0" smtClean="0"/>
              <a:t>In alcune Regioni i </a:t>
            </a:r>
            <a:r>
              <a:rPr lang="it-IT" sz="1200" i="1" dirty="0"/>
              <a:t>dati </a:t>
            </a:r>
            <a:r>
              <a:rPr lang="it-IT" sz="1200" dirty="0" smtClean="0"/>
              <a:t>sono incompleti </a:t>
            </a:r>
            <a:r>
              <a:rPr lang="it-IT" sz="1200" i="1" dirty="0" smtClean="0"/>
              <a:t>disponibili solo per singole </a:t>
            </a:r>
            <a:r>
              <a:rPr lang="it-IT" sz="1200" i="1" dirty="0"/>
              <a:t>provincie o </a:t>
            </a:r>
            <a:r>
              <a:rPr lang="it-IT" sz="1200" i="1" dirty="0" smtClean="0"/>
              <a:t>distretti, mentre in altre incompleti </a:t>
            </a:r>
            <a:r>
              <a:rPr lang="it-IT" sz="1200" i="1" dirty="0"/>
              <a:t>per tipologia di sito </a:t>
            </a:r>
            <a:r>
              <a:rPr lang="it-IT" sz="1200" i="1" dirty="0" smtClean="0"/>
              <a:t>(cava o miniera). Lo </a:t>
            </a:r>
            <a:r>
              <a:rPr lang="it-IT" sz="1200" i="1" dirty="0" err="1" smtClean="0"/>
              <a:t>step</a:t>
            </a:r>
            <a:r>
              <a:rPr lang="it-IT" sz="1200" i="1" dirty="0" smtClean="0"/>
              <a:t> successivo, oltre al completamento, è </a:t>
            </a:r>
            <a:r>
              <a:rPr lang="it-IT" sz="1200" i="1" dirty="0"/>
              <a:t>quello di individuare </a:t>
            </a:r>
            <a:r>
              <a:rPr lang="it-IT" sz="1200" i="1" dirty="0" smtClean="0"/>
              <a:t>i poligoni rappresentativi </a:t>
            </a:r>
            <a:r>
              <a:rPr lang="it-IT" sz="1200" i="1" dirty="0"/>
              <a:t>delle </a:t>
            </a:r>
            <a:r>
              <a:rPr lang="it-IT" sz="1200" i="1" dirty="0" smtClean="0"/>
              <a:t>aree. </a:t>
            </a:r>
            <a:endParaRPr lang="it-IT" sz="1200" i="1" dirty="0"/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69219" y="18148"/>
            <a:ext cx="817234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sz="2000" b="1" dirty="0" smtClean="0">
                <a:solidFill>
                  <a:schemeClr val="bg1"/>
                </a:solidFill>
              </a:rPr>
              <a:t>Potenzialità dell’informazione geografica: un secondo set di indicatori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525779" y="2644463"/>
            <a:ext cx="83896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>
                <a:solidFill>
                  <a:srgbClr val="C00000"/>
                </a:solidFill>
              </a:rPr>
              <a:t>elevato potenziale </a:t>
            </a:r>
            <a:r>
              <a:rPr lang="it-IT" sz="1400" dirty="0">
                <a:solidFill>
                  <a:srgbClr val="C00000"/>
                </a:solidFill>
              </a:rPr>
              <a:t>informativo del </a:t>
            </a:r>
            <a:r>
              <a:rPr lang="it-IT" sz="1400" dirty="0" err="1">
                <a:solidFill>
                  <a:srgbClr val="C00000"/>
                </a:solidFill>
              </a:rPr>
              <a:t>dataset</a:t>
            </a:r>
            <a:r>
              <a:rPr lang="it-IT" sz="1400" dirty="0">
                <a:solidFill>
                  <a:srgbClr val="C00000"/>
                </a:solidFill>
              </a:rPr>
              <a:t> </a:t>
            </a:r>
            <a:r>
              <a:rPr lang="it-IT" sz="1400" dirty="0" err="1" smtClean="0">
                <a:solidFill>
                  <a:srgbClr val="C00000"/>
                </a:solidFill>
              </a:rPr>
              <a:t>georeferenziato</a:t>
            </a:r>
            <a:endParaRPr lang="it-IT" sz="1400" dirty="0" smtClean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>
                <a:solidFill>
                  <a:srgbClr val="C00000"/>
                </a:solidFill>
              </a:rPr>
              <a:t>applicazione di metodi </a:t>
            </a:r>
            <a:r>
              <a:rPr lang="it-IT" sz="1400" dirty="0">
                <a:solidFill>
                  <a:srgbClr val="C00000"/>
                </a:solidFill>
              </a:rPr>
              <a:t>di analisi spaziale e </a:t>
            </a:r>
            <a:r>
              <a:rPr lang="it-IT" sz="1400" dirty="0" err="1">
                <a:solidFill>
                  <a:srgbClr val="C00000"/>
                </a:solidFill>
              </a:rPr>
              <a:t>geostatistica</a:t>
            </a:r>
            <a:r>
              <a:rPr lang="it-IT" sz="1400" dirty="0">
                <a:solidFill>
                  <a:srgbClr val="C00000"/>
                </a:solidFill>
              </a:rPr>
              <a:t> </a:t>
            </a:r>
            <a:r>
              <a:rPr lang="it-IT" sz="1400" dirty="0" smtClean="0">
                <a:solidFill>
                  <a:srgbClr val="C00000"/>
                </a:solidFill>
              </a:rPr>
              <a:t> per valutare sul territorio le pressioni e gli impatti di siti ed attività estrattive in aree naturali protette, prossimità a </a:t>
            </a:r>
            <a:r>
              <a:rPr lang="it-IT" sz="1400" dirty="0">
                <a:solidFill>
                  <a:srgbClr val="C00000"/>
                </a:solidFill>
              </a:rPr>
              <a:t>centri urbani, parchi, </a:t>
            </a:r>
            <a:r>
              <a:rPr lang="it-IT" sz="1400" dirty="0" smtClean="0">
                <a:solidFill>
                  <a:srgbClr val="C00000"/>
                </a:solidFill>
              </a:rPr>
              <a:t>fiumi</a:t>
            </a:r>
            <a:endParaRPr lang="it-IT" sz="1400" dirty="0">
              <a:solidFill>
                <a:srgbClr val="C00000"/>
              </a:solidFill>
            </a:endParaRPr>
          </a:p>
        </p:txBody>
      </p:sp>
      <p:graphicFrame>
        <p:nvGraphicFramePr>
          <p:cNvPr id="27" name="Diagramma 26"/>
          <p:cNvGraphicFramePr>
            <a:graphicFrameLocks noChangeAspect="1"/>
          </p:cNvGraphicFramePr>
          <p:nvPr>
            <p:extLst/>
          </p:nvPr>
        </p:nvGraphicFramePr>
        <p:xfrm>
          <a:off x="239487" y="438055"/>
          <a:ext cx="8854055" cy="2114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Freccia a destra 27"/>
          <p:cNvSpPr/>
          <p:nvPr/>
        </p:nvSpPr>
        <p:spPr>
          <a:xfrm>
            <a:off x="3063240" y="1242060"/>
            <a:ext cx="489204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Freccia a destra 29"/>
          <p:cNvSpPr/>
          <p:nvPr/>
        </p:nvSpPr>
        <p:spPr>
          <a:xfrm>
            <a:off x="5553075" y="1242060"/>
            <a:ext cx="489204" cy="48463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CasellaDiTesto 1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84806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15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650438" y="882594"/>
            <a:ext cx="7905165" cy="2990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spcAft>
                <a:spcPts val="1000"/>
              </a:spcAft>
              <a:buBlip>
                <a:blip r:embed="rId4"/>
              </a:buBlip>
            </a:pPr>
            <a:r>
              <a:rPr lang="it-IT" sz="1600" dirty="0" smtClean="0"/>
              <a:t>Disegnare </a:t>
            </a:r>
            <a:r>
              <a:rPr lang="it-IT" sz="1600" dirty="0"/>
              <a:t>una  geografia delle attività estrattive del Piemonte e </a:t>
            </a:r>
            <a:r>
              <a:rPr lang="it-IT" sz="1600" dirty="0" smtClean="0"/>
              <a:t>della Puglia </a:t>
            </a:r>
            <a:r>
              <a:rPr lang="it-IT" sz="1600" dirty="0"/>
              <a:t>integrando procedure </a:t>
            </a:r>
            <a:r>
              <a:rPr lang="it-IT" sz="1600" dirty="0" smtClean="0"/>
              <a:t>GIS </a:t>
            </a:r>
            <a:r>
              <a:rPr lang="it-IT" sz="1600" dirty="0"/>
              <a:t>e di statistica spaziale </a:t>
            </a:r>
            <a:r>
              <a:rPr lang="it-IT" sz="1600" dirty="0" smtClean="0"/>
              <a:t>per mettere </a:t>
            </a:r>
            <a:r>
              <a:rPr lang="it-IT" sz="1600" dirty="0"/>
              <a:t>in evidenza le </a:t>
            </a:r>
            <a:r>
              <a:rPr lang="it-IT" sz="1600" b="1" dirty="0"/>
              <a:t>relazioni spaziali tra diversi </a:t>
            </a:r>
            <a:r>
              <a:rPr lang="it-IT" sz="1600" b="1" dirty="0" err="1"/>
              <a:t>layer</a:t>
            </a:r>
            <a:r>
              <a:rPr lang="it-IT" sz="1600" b="1" dirty="0"/>
              <a:t> informativi</a:t>
            </a:r>
            <a:r>
              <a:rPr lang="it-IT" sz="1600" dirty="0"/>
              <a:t>, in particolare la prossimità spaziale tra </a:t>
            </a:r>
            <a:r>
              <a:rPr lang="it-IT" sz="1600" dirty="0" smtClean="0"/>
              <a:t>siti estrattivi e:</a:t>
            </a:r>
            <a:endParaRPr lang="it-IT" sz="1600" dirty="0"/>
          </a:p>
          <a:p>
            <a:pPr marL="642938" indent="-180000">
              <a:buSzPct val="70000"/>
              <a:buBlip>
                <a:blip r:embed="rId5"/>
              </a:buBlip>
            </a:pPr>
            <a:r>
              <a:rPr lang="it-IT" sz="1600" dirty="0"/>
              <a:t> </a:t>
            </a:r>
            <a:r>
              <a:rPr lang="it-IT" sz="1600" dirty="0" smtClean="0"/>
              <a:t>centri </a:t>
            </a:r>
            <a:r>
              <a:rPr lang="it-IT" sz="1600" dirty="0"/>
              <a:t>e nuclei </a:t>
            </a:r>
            <a:r>
              <a:rPr lang="it-IT" sz="1600" dirty="0" smtClean="0"/>
              <a:t>abitati</a:t>
            </a:r>
            <a:endParaRPr lang="it-IT" sz="1600" dirty="0"/>
          </a:p>
          <a:p>
            <a:pPr marL="1358900" indent="-180000">
              <a:buSzPct val="70000"/>
              <a:buBlip>
                <a:blip r:embed="rId5"/>
              </a:buBlip>
            </a:pPr>
            <a:r>
              <a:rPr lang="it-IT" sz="1600" dirty="0"/>
              <a:t> rete </a:t>
            </a:r>
            <a:r>
              <a:rPr lang="it-IT" sz="1600" dirty="0" smtClean="0"/>
              <a:t>idrologica</a:t>
            </a:r>
            <a:endParaRPr lang="it-IT" sz="1600" dirty="0"/>
          </a:p>
          <a:p>
            <a:pPr marL="1900238" indent="-180000">
              <a:buSzPct val="70000"/>
              <a:buBlip>
                <a:blip r:embed="rId5"/>
              </a:buBlip>
              <a:tabLst>
                <a:tab pos="1614488" algn="l"/>
              </a:tabLst>
            </a:pPr>
            <a:r>
              <a:rPr lang="it-IT" sz="1600" dirty="0"/>
              <a:t> aree </a:t>
            </a:r>
            <a:r>
              <a:rPr lang="it-IT" sz="1600" dirty="0" smtClean="0"/>
              <a:t>protette</a:t>
            </a:r>
          </a:p>
          <a:p>
            <a:pPr marL="1435100">
              <a:tabLst>
                <a:tab pos="1435100" algn="l"/>
              </a:tabLst>
            </a:pPr>
            <a:endParaRPr lang="it-IT" sz="1000" dirty="0"/>
          </a:p>
          <a:p>
            <a:pPr marL="285750" indent="-285750" algn="just">
              <a:buBlip>
                <a:blip r:embed="rId4"/>
              </a:buBlip>
            </a:pPr>
            <a:r>
              <a:rPr lang="it-IT" sz="1600" dirty="0" smtClean="0"/>
              <a:t>l’impatto </a:t>
            </a:r>
            <a:r>
              <a:rPr lang="it-IT" sz="1600" dirty="0"/>
              <a:t>delle attività estrattive è valutato sia in termini di </a:t>
            </a:r>
            <a:r>
              <a:rPr lang="it-IT" sz="1600" b="1" dirty="0"/>
              <a:t>densità</a:t>
            </a:r>
            <a:r>
              <a:rPr lang="it-IT" sz="1600" dirty="0"/>
              <a:t> </a:t>
            </a:r>
            <a:r>
              <a:rPr lang="it-IT" sz="1600" dirty="0" smtClean="0"/>
              <a:t>(numero siti/kmq</a:t>
            </a:r>
            <a:r>
              <a:rPr lang="it-IT" sz="1600" dirty="0"/>
              <a:t>) che di </a:t>
            </a:r>
            <a:r>
              <a:rPr lang="it-IT" sz="1600" b="1" dirty="0"/>
              <a:t>incidenza locale</a:t>
            </a:r>
            <a:r>
              <a:rPr lang="it-IT" sz="1600" dirty="0"/>
              <a:t> dell’attività estrattiva (tonnellate di materiale per sito</a:t>
            </a:r>
            <a:r>
              <a:rPr lang="it-IT" sz="1600" dirty="0" smtClean="0"/>
              <a:t>)</a:t>
            </a:r>
          </a:p>
          <a:p>
            <a:pPr algn="just"/>
            <a:endParaRPr lang="it-IT" sz="1600" dirty="0"/>
          </a:p>
          <a:p>
            <a:pPr marL="285750" indent="-285750" algn="just">
              <a:buBlip>
                <a:blip r:embed="rId4"/>
              </a:buBlip>
            </a:pPr>
            <a:r>
              <a:rPr lang="it-IT" sz="1600" dirty="0" smtClean="0"/>
              <a:t>questa </a:t>
            </a:r>
            <a:r>
              <a:rPr lang="it-IT" sz="1600" dirty="0"/>
              <a:t>doppia chiave di lettura consente di </a:t>
            </a:r>
            <a:r>
              <a:rPr lang="it-IT" sz="1600" b="1" dirty="0"/>
              <a:t>coniugare il «quanto» e il « dove» le </a:t>
            </a:r>
            <a:r>
              <a:rPr lang="it-IT" sz="1600" b="1" dirty="0" smtClean="0"/>
              <a:t>attività estrattive di cave </a:t>
            </a:r>
            <a:r>
              <a:rPr lang="it-IT" sz="1600" b="1" dirty="0"/>
              <a:t>e miniere incidono </a:t>
            </a:r>
            <a:r>
              <a:rPr lang="it-IT" sz="1600" b="1" dirty="0" smtClean="0"/>
              <a:t>maggiormente</a:t>
            </a:r>
            <a:endParaRPr lang="it-IT" sz="1800" b="1" dirty="0" smtClean="0"/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71664" y="13087"/>
            <a:ext cx="6462712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sz="2000" b="1" dirty="0" smtClean="0">
                <a:solidFill>
                  <a:schemeClr val="bg1"/>
                </a:solidFill>
                <a:latin typeface="+mj-lt"/>
              </a:rPr>
              <a:t>Obiettivi delle analisi spaziali 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96344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16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/>
          <p:cNvSpPr txBox="1"/>
          <p:nvPr/>
        </p:nvSpPr>
        <p:spPr>
          <a:xfrm>
            <a:off x="897465" y="1175963"/>
            <a:ext cx="29546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Blip>
                <a:blip r:embed="rId4"/>
              </a:buBlip>
            </a:pPr>
            <a:r>
              <a:rPr lang="it-IT" sz="1800" b="1" dirty="0" smtClean="0"/>
              <a:t>Statistiche </a:t>
            </a:r>
            <a:r>
              <a:rPr lang="it-IT" sz="1800" b="1" dirty="0" err="1"/>
              <a:t>centrografiche</a:t>
            </a:r>
            <a:r>
              <a:rPr lang="it-IT" sz="2000" b="1" dirty="0"/>
              <a:t>	</a:t>
            </a:r>
            <a:endParaRPr lang="it-IT" dirty="0"/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1262306" y="0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sz="2000" b="1" dirty="0" smtClean="0">
                <a:solidFill>
                  <a:prstClr val="white"/>
                </a:solidFill>
              </a:rPr>
              <a:t>Metodologia</a:t>
            </a:r>
            <a:endParaRPr lang="it-IT" sz="2000" b="1" dirty="0">
              <a:solidFill>
                <a:prstClr val="white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199432" y="829693"/>
            <a:ext cx="460561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ym typeface="Wingdings" panose="05000000000000000000" pitchFamily="2" charset="2"/>
              </a:rPr>
              <a:t>Centri medi e Deviazione standard </a:t>
            </a:r>
            <a:r>
              <a:rPr lang="it-IT" sz="1600" dirty="0" smtClean="0">
                <a:sym typeface="Wingdings" panose="05000000000000000000" pitchFamily="2" charset="2"/>
              </a:rPr>
              <a:t> dell’ellisse forniscono </a:t>
            </a:r>
            <a:r>
              <a:rPr lang="it-IT" sz="1600" dirty="0">
                <a:sym typeface="Wingdings" panose="05000000000000000000" pitchFamily="2" charset="2"/>
              </a:rPr>
              <a:t>una descrizione della configurazione </a:t>
            </a:r>
            <a:r>
              <a:rPr lang="it-IT" sz="1600" dirty="0" smtClean="0">
                <a:sym typeface="Wingdings" panose="05000000000000000000" pitchFamily="2" charset="2"/>
              </a:rPr>
              <a:t>spaziale </a:t>
            </a:r>
            <a:r>
              <a:rPr lang="it-IT" sz="1600" dirty="0">
                <a:sym typeface="Wingdings" panose="05000000000000000000" pitchFamily="2" charset="2"/>
              </a:rPr>
              <a:t>delle cave </a:t>
            </a:r>
            <a:r>
              <a:rPr lang="it-IT" sz="1600" dirty="0" smtClean="0">
                <a:sym typeface="Wingdings" panose="05000000000000000000" pitchFamily="2" charset="2"/>
              </a:rPr>
              <a:t>e miniere</a:t>
            </a:r>
            <a:r>
              <a:rPr lang="it-IT" sz="1600" dirty="0">
                <a:sym typeface="Wingdings" panose="05000000000000000000" pitchFamily="2" charset="2"/>
              </a:rPr>
              <a:t>, individuando i </a:t>
            </a:r>
            <a:r>
              <a:rPr lang="it-IT" sz="1600" dirty="0" smtClean="0">
                <a:sym typeface="Wingdings" panose="05000000000000000000" pitchFamily="2" charset="2"/>
              </a:rPr>
              <a:t>centri medi </a:t>
            </a:r>
            <a:r>
              <a:rPr lang="it-IT" sz="1600" dirty="0">
                <a:sym typeface="Wingdings" panose="05000000000000000000" pitchFamily="2" charset="2"/>
              </a:rPr>
              <a:t>e la </a:t>
            </a:r>
            <a:r>
              <a:rPr lang="it-IT" sz="1600" dirty="0" smtClean="0">
                <a:sym typeface="Wingdings" panose="05000000000000000000" pitchFamily="2" charset="2"/>
              </a:rPr>
              <a:t>variabilità/concentrazione  spaziale </a:t>
            </a:r>
            <a:r>
              <a:rPr lang="it-IT" sz="1600" dirty="0">
                <a:sym typeface="Wingdings" panose="05000000000000000000" pitchFamily="2" charset="2"/>
              </a:rPr>
              <a:t>tramite la deviazione standard </a:t>
            </a:r>
            <a:r>
              <a:rPr lang="it-IT" sz="1600" dirty="0" smtClean="0">
                <a:sym typeface="Wingdings" panose="05000000000000000000" pitchFamily="2" charset="2"/>
              </a:rPr>
              <a:t>dell’ellisse 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812834" y="536501"/>
            <a:ext cx="31239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solidFill>
                  <a:srgbClr val="C00000"/>
                </a:solidFill>
              </a:rPr>
              <a:t>Point Pattern </a:t>
            </a:r>
            <a:r>
              <a:rPr lang="it-IT" sz="2000" b="1" dirty="0" smtClean="0">
                <a:solidFill>
                  <a:srgbClr val="C00000"/>
                </a:solidFill>
              </a:rPr>
              <a:t>Analysis</a:t>
            </a:r>
            <a:endParaRPr lang="it-IT" dirty="0">
              <a:solidFill>
                <a:srgbClr val="C00000"/>
              </a:solidFill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897465" y="2580001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Blip>
                <a:blip r:embed="rId4"/>
              </a:buBlip>
            </a:pPr>
            <a:r>
              <a:rPr lang="it-IT" sz="1800" b="1" dirty="0" err="1">
                <a:sym typeface="Wingdings" panose="05000000000000000000" pitchFamily="2" charset="2"/>
              </a:rPr>
              <a:t>Kernel</a:t>
            </a:r>
            <a:r>
              <a:rPr lang="it-IT" sz="1800" b="1" dirty="0">
                <a:sym typeface="Wingdings" panose="05000000000000000000" pitchFamily="2" charset="2"/>
              </a:rPr>
              <a:t> Point </a:t>
            </a:r>
            <a:r>
              <a:rPr lang="it-IT" sz="1800" b="1" dirty="0" err="1">
                <a:sym typeface="Wingdings" panose="05000000000000000000" pitchFamily="2" charset="2"/>
              </a:rPr>
              <a:t>Density</a:t>
            </a:r>
            <a:r>
              <a:rPr lang="it-IT" sz="1800" b="1" dirty="0">
                <a:sym typeface="Wingdings" panose="05000000000000000000" pitchFamily="2" charset="2"/>
              </a:rPr>
              <a:t> </a:t>
            </a:r>
            <a:r>
              <a:rPr lang="it-IT" sz="2000" b="1" dirty="0"/>
              <a:t>	</a:t>
            </a:r>
            <a:endParaRPr lang="it-IT" dirty="0"/>
          </a:p>
        </p:txBody>
      </p:sp>
      <p:sp>
        <p:nvSpPr>
          <p:cNvPr id="16" name="CasellaDiTesto 15"/>
          <p:cNvSpPr txBox="1"/>
          <p:nvPr/>
        </p:nvSpPr>
        <p:spPr>
          <a:xfrm>
            <a:off x="946495" y="3682723"/>
            <a:ext cx="2178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 algn="just">
              <a:buBlip>
                <a:blip r:embed="rId4"/>
              </a:buBlip>
            </a:pPr>
            <a:r>
              <a:rPr lang="it-IT" sz="1800" b="1" dirty="0">
                <a:sym typeface="Wingdings" panose="05000000000000000000" pitchFamily="2" charset="2"/>
              </a:rPr>
              <a:t>Natural </a:t>
            </a:r>
            <a:r>
              <a:rPr lang="it-IT" sz="1800" b="1" dirty="0" err="1">
                <a:sym typeface="Wingdings" panose="05000000000000000000" pitchFamily="2" charset="2"/>
              </a:rPr>
              <a:t>Neighbor</a:t>
            </a:r>
            <a:r>
              <a:rPr lang="it-IT" sz="1800" b="1" dirty="0">
                <a:sym typeface="Wingdings" panose="05000000000000000000" pitchFamily="2" charset="2"/>
              </a:rPr>
              <a:t> </a:t>
            </a:r>
            <a:endParaRPr lang="it-IT" dirty="0"/>
          </a:p>
        </p:txBody>
      </p:sp>
      <p:sp>
        <p:nvSpPr>
          <p:cNvPr id="17" name="CasellaDiTesto 16"/>
          <p:cNvSpPr txBox="1"/>
          <p:nvPr/>
        </p:nvSpPr>
        <p:spPr>
          <a:xfrm>
            <a:off x="4241763" y="2358448"/>
            <a:ext cx="4605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it-IT" sz="1600" dirty="0">
                <a:sym typeface="Wingdings" panose="05000000000000000000" pitchFamily="2" charset="2"/>
              </a:rPr>
              <a:t>Consente di effettuare delle zonizzazioni in base alla densità (cave e </a:t>
            </a:r>
            <a:r>
              <a:rPr lang="it-IT" sz="1600" dirty="0" smtClean="0">
                <a:sym typeface="Wingdings" panose="05000000000000000000" pitchFamily="2" charset="2"/>
              </a:rPr>
              <a:t>miniere/kmq</a:t>
            </a:r>
            <a:r>
              <a:rPr lang="it-IT" sz="1600" dirty="0">
                <a:sym typeface="Wingdings" panose="05000000000000000000" pitchFamily="2" charset="2"/>
              </a:rPr>
              <a:t>). In questo studio utilizzata una funzione triangolare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4267165" y="3463183"/>
            <a:ext cx="4605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>
                <a:sym typeface="Wingdings" panose="05000000000000000000" pitchFamily="2" charset="2"/>
              </a:rPr>
              <a:t>Metodo di zonizzazione. In questo studio è utilizzato per individuare </a:t>
            </a:r>
            <a:r>
              <a:rPr lang="it-IT" sz="1600" dirty="0" smtClean="0">
                <a:sym typeface="Wingdings" panose="05000000000000000000" pitchFamily="2" charset="2"/>
              </a:rPr>
              <a:t>l’incidenza </a:t>
            </a:r>
            <a:r>
              <a:rPr lang="it-IT" sz="1600" dirty="0">
                <a:sym typeface="Wingdings" panose="05000000000000000000" pitchFamily="2" charset="2"/>
              </a:rPr>
              <a:t>areale dell’attività estrattiva</a:t>
            </a:r>
          </a:p>
        </p:txBody>
      </p:sp>
    </p:spTree>
    <p:extLst>
      <p:ext uri="{BB962C8B-B14F-4D97-AF65-F5344CB8AC3E}">
        <p14:creationId xmlns:p14="http://schemas.microsoft.com/office/powerpoint/2010/main" val="14862435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>
                <a:solidFill>
                  <a:prstClr val="black"/>
                </a:solidFill>
              </a:rPr>
              <a:t>XXXIX </a:t>
            </a:r>
            <a:r>
              <a:rPr lang="it-IT" sz="1000" dirty="0">
                <a:solidFill>
                  <a:prstClr val="black"/>
                </a:solidFill>
              </a:rPr>
              <a:t>CONFERENZA ITALIANA DI SCIENZE </a:t>
            </a:r>
            <a:r>
              <a:rPr lang="it-IT" sz="1000" dirty="0" smtClean="0">
                <a:solidFill>
                  <a:prstClr val="black"/>
                </a:solidFill>
              </a:rPr>
              <a:t>REGIONALI, </a:t>
            </a:r>
            <a:r>
              <a:rPr lang="it-IT" sz="900" dirty="0" smtClean="0">
                <a:solidFill>
                  <a:prstClr val="black"/>
                </a:solidFill>
              </a:rPr>
              <a:t>Bolzano</a:t>
            </a:r>
            <a:r>
              <a:rPr lang="it-IT" sz="900" dirty="0">
                <a:solidFill>
                  <a:prstClr val="black"/>
                </a:solidFill>
              </a:rPr>
              <a:t>, 17-19 Settembre </a:t>
            </a:r>
            <a:r>
              <a:rPr lang="it-IT" sz="900" dirty="0" smtClean="0">
                <a:solidFill>
                  <a:prstClr val="black"/>
                </a:solidFill>
              </a:rPr>
              <a:t>2018</a:t>
            </a:r>
            <a:endParaRPr lang="it-IT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562046" y="367642"/>
            <a:ext cx="8467861" cy="969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400" b="1" dirty="0" smtClean="0">
                <a:solidFill>
                  <a:prstClr val="black"/>
                </a:solidFill>
              </a:rPr>
              <a:t>informazione geografica dei siti estrattivi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400" b="1" dirty="0" smtClean="0">
                <a:solidFill>
                  <a:prstClr val="black"/>
                </a:solidFill>
              </a:rPr>
              <a:t>numero siti estrattivi per TIPO cave </a:t>
            </a:r>
            <a:r>
              <a:rPr lang="it-IT" sz="1400" b="1" dirty="0">
                <a:solidFill>
                  <a:prstClr val="black"/>
                </a:solidFill>
              </a:rPr>
              <a:t>o</a:t>
            </a:r>
            <a:r>
              <a:rPr lang="it-IT" sz="1400" b="1" dirty="0" smtClean="0">
                <a:solidFill>
                  <a:prstClr val="black"/>
                </a:solidFill>
              </a:rPr>
              <a:t> miniere e per STATO di attività (sito attivo o non attivo)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it-IT" sz="1400" b="1" dirty="0" smtClean="0">
                <a:solidFill>
                  <a:prstClr val="black"/>
                </a:solidFill>
              </a:rPr>
              <a:t>estrazioni di risorse minerali non energetiche in termini fisici (tonnellate e mc estratti), per tipo litologico</a:t>
            </a:r>
          </a:p>
        </p:txBody>
      </p:sp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2086587"/>
              </p:ext>
            </p:extLst>
          </p:nvPr>
        </p:nvGraphicFramePr>
        <p:xfrm>
          <a:off x="4978856" y="2146189"/>
          <a:ext cx="4348024" cy="2075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262306" y="0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sz="2000" b="1" dirty="0" smtClean="0">
                <a:solidFill>
                  <a:prstClr val="white"/>
                </a:solidFill>
              </a:rPr>
              <a:t>Descrizione delle variabili utilizzate nell’analisi</a:t>
            </a:r>
            <a:endParaRPr lang="it-IT" sz="2000" b="1" dirty="0">
              <a:solidFill>
                <a:prstClr val="white"/>
              </a:solidFill>
            </a:endParaRPr>
          </a:p>
        </p:txBody>
      </p:sp>
      <p:graphicFrame>
        <p:nvGraphicFramePr>
          <p:cNvPr id="14" name="Grafico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3740574"/>
              </p:ext>
            </p:extLst>
          </p:nvPr>
        </p:nvGraphicFramePr>
        <p:xfrm>
          <a:off x="99973" y="1967342"/>
          <a:ext cx="4515570" cy="2712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658679" y="1403451"/>
            <a:ext cx="3786100" cy="4308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Grado di copertura </a:t>
            </a:r>
          </a:p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dell’informazione geografica per Regione</a:t>
            </a:r>
            <a:endParaRPr lang="it-IT" sz="1400" b="1" dirty="0">
              <a:solidFill>
                <a:prstClr val="black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746170" y="1433172"/>
            <a:ext cx="4055924" cy="4308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Grado di copertura </a:t>
            </a:r>
            <a:endParaRPr lang="it-IT" sz="1400" b="1" dirty="0">
              <a:solidFill>
                <a:prstClr val="black"/>
              </a:solidFill>
            </a:endParaRPr>
          </a:p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dell’informazioni geografica per Puglia e Piemonte</a:t>
            </a:r>
            <a:endParaRPr lang="it-IT" sz="1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8117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61130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>
                <a:solidFill>
                  <a:prstClr val="black"/>
                </a:solidFill>
              </a:rPr>
              <a:t>XXXIX </a:t>
            </a:r>
            <a:r>
              <a:rPr lang="it-IT" sz="1000" dirty="0">
                <a:solidFill>
                  <a:prstClr val="black"/>
                </a:solidFill>
              </a:rPr>
              <a:t>CONFERENZA ITALIANA DI SCIENZE </a:t>
            </a:r>
            <a:r>
              <a:rPr lang="it-IT" sz="1000" dirty="0" smtClean="0">
                <a:solidFill>
                  <a:prstClr val="black"/>
                </a:solidFill>
              </a:rPr>
              <a:t>REGIONALI, </a:t>
            </a:r>
            <a:r>
              <a:rPr lang="it-IT" sz="900" dirty="0" smtClean="0">
                <a:solidFill>
                  <a:prstClr val="black"/>
                </a:solidFill>
              </a:rPr>
              <a:t>Bolzano</a:t>
            </a:r>
            <a:r>
              <a:rPr lang="it-IT" sz="900" dirty="0">
                <a:solidFill>
                  <a:prstClr val="black"/>
                </a:solidFill>
              </a:rPr>
              <a:t>, 17-19 Settembre </a:t>
            </a:r>
            <a:r>
              <a:rPr lang="it-IT" sz="900" dirty="0" smtClean="0">
                <a:solidFill>
                  <a:prstClr val="black"/>
                </a:solidFill>
              </a:rPr>
              <a:t>2018</a:t>
            </a:r>
            <a:endParaRPr lang="it-IT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4533710" y="1389842"/>
            <a:ext cx="1568612" cy="317009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Le cave di  Gneiss  pietra di Luserna si localizzano nel settore sud-occidentale del Piemonte dove è presente un’altissima concentrazione territoriale. </a:t>
            </a:r>
          </a:p>
          <a:p>
            <a:pPr marL="171450" indent="-1714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it-IT" sz="1000" dirty="0">
                <a:solidFill>
                  <a:prstClr val="black"/>
                </a:solidFill>
              </a:rPr>
              <a:t>N</a:t>
            </a:r>
            <a:r>
              <a:rPr lang="it-IT" sz="1000" dirty="0" smtClean="0">
                <a:solidFill>
                  <a:prstClr val="black"/>
                </a:solidFill>
              </a:rPr>
              <a:t>ella parte Nord si localizza il baricentro dell’attività estrattive dello Gneiss, per le quali si registra una marcata dispersione in direzione nord-sud.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Nella parte centrale si localizzano le cave di Inerti Alluvionali e Argilla. </a:t>
            </a:r>
            <a:endParaRPr lang="it-IT" sz="1000" dirty="0">
              <a:solidFill>
                <a:prstClr val="black"/>
              </a:solidFill>
            </a:endParaRP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064" y="733170"/>
            <a:ext cx="2505374" cy="30885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CasellaDiTesto 10"/>
          <p:cNvSpPr txBox="1"/>
          <p:nvPr/>
        </p:nvSpPr>
        <p:spPr>
          <a:xfrm>
            <a:off x="-43544" y="356152"/>
            <a:ext cx="46316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0"/>
            <a:r>
              <a:rPr lang="it-IT" sz="1400" b="1" dirty="0" smtClean="0">
                <a:solidFill>
                  <a:prstClr val="black"/>
                </a:solidFill>
              </a:rPr>
              <a:t>Analisi di prossimità: buffer di 5 Km rispetto a ciascun sito</a:t>
            </a:r>
            <a:endParaRPr lang="it-IT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91023"/>
              </p:ext>
            </p:extLst>
          </p:nvPr>
        </p:nvGraphicFramePr>
        <p:xfrm>
          <a:off x="1824064" y="3832548"/>
          <a:ext cx="2499711" cy="723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2032"/>
                <a:gridCol w="1032699"/>
                <a:gridCol w="784980"/>
              </a:tblGrid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Distanza km</a:t>
                      </a:r>
                      <a:endParaRPr lang="it-IT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Centri e nuclei abitati</a:t>
                      </a:r>
                      <a:endParaRPr lang="it-IT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Parchi naturali</a:t>
                      </a:r>
                      <a:endParaRPr lang="it-IT" sz="9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6706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900" u="none" strike="noStrike" dirty="0">
                          <a:effectLst/>
                        </a:rPr>
                        <a:t>0,5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430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19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900" u="none" strike="noStrike" dirty="0">
                          <a:effectLst/>
                        </a:rPr>
                        <a:t>1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>
                          <a:effectLst/>
                        </a:rPr>
                        <a:t>224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>
                          <a:effectLst/>
                        </a:rPr>
                        <a:t>10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32995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900" u="none" strike="noStrike">
                          <a:effectLst/>
                        </a:rPr>
                        <a:t>5</a:t>
                      </a:r>
                      <a:endParaRPr lang="it-IT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660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900" u="none" strike="noStrike" dirty="0">
                          <a:effectLst/>
                        </a:rPr>
                        <a:t>114</a:t>
                      </a:r>
                      <a:endParaRPr lang="it-IT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0" name="CasellaDiTesto 19"/>
          <p:cNvSpPr txBox="1"/>
          <p:nvPr/>
        </p:nvSpPr>
        <p:spPr>
          <a:xfrm>
            <a:off x="5185644" y="363805"/>
            <a:ext cx="3260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Statistiche centrografiche</a:t>
            </a:r>
            <a:endParaRPr lang="it-IT" sz="1400" b="1" dirty="0">
              <a:solidFill>
                <a:prstClr val="black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21772" y="1654628"/>
            <a:ext cx="1415553" cy="1938992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prstClr val="black"/>
                </a:solidFill>
              </a:rPr>
              <a:t>N</a:t>
            </a:r>
            <a:r>
              <a:rPr lang="it-IT" sz="1100" dirty="0" smtClean="0">
                <a:solidFill>
                  <a:prstClr val="black"/>
                </a:solidFill>
              </a:rPr>
              <a:t>umero </a:t>
            </a:r>
            <a:r>
              <a:rPr lang="it-IT" sz="1100" dirty="0">
                <a:solidFill>
                  <a:prstClr val="black"/>
                </a:solidFill>
              </a:rPr>
              <a:t>si siti che si collocano ad una distanza di </a:t>
            </a:r>
            <a:r>
              <a:rPr lang="it-IT" sz="1100" dirty="0" smtClean="0">
                <a:solidFill>
                  <a:prstClr val="black"/>
                </a:solidFill>
              </a:rPr>
              <a:t>0,5 </a:t>
            </a:r>
            <a:r>
              <a:rPr lang="it-IT" sz="1100" dirty="0">
                <a:solidFill>
                  <a:prstClr val="black"/>
                </a:solidFill>
              </a:rPr>
              <a:t>Km</a:t>
            </a:r>
            <a:r>
              <a:rPr lang="it-IT" sz="1100" dirty="0" smtClean="0">
                <a:solidFill>
                  <a:prstClr val="black"/>
                </a:solidFill>
              </a:rPr>
              <a:t>, 1 </a:t>
            </a:r>
            <a:r>
              <a:rPr lang="it-IT" sz="1100" dirty="0">
                <a:solidFill>
                  <a:prstClr val="black"/>
                </a:solidFill>
              </a:rPr>
              <a:t>Km</a:t>
            </a:r>
            <a:r>
              <a:rPr lang="it-IT" sz="1100" dirty="0" smtClean="0">
                <a:solidFill>
                  <a:prstClr val="black"/>
                </a:solidFill>
              </a:rPr>
              <a:t> </a:t>
            </a:r>
            <a:r>
              <a:rPr lang="it-IT" sz="1100" dirty="0">
                <a:solidFill>
                  <a:prstClr val="black"/>
                </a:solidFill>
              </a:rPr>
              <a:t>e </a:t>
            </a:r>
            <a:r>
              <a:rPr lang="it-IT" sz="1100" dirty="0" smtClean="0">
                <a:solidFill>
                  <a:prstClr val="black"/>
                </a:solidFill>
              </a:rPr>
              <a:t>2 Km </a:t>
            </a:r>
            <a:r>
              <a:rPr lang="it-IT" sz="1100" dirty="0">
                <a:solidFill>
                  <a:prstClr val="black"/>
                </a:solidFill>
              </a:rPr>
              <a:t>da </a:t>
            </a:r>
            <a:r>
              <a:rPr lang="it-IT" sz="1100" dirty="0" smtClean="0">
                <a:solidFill>
                  <a:prstClr val="black"/>
                </a:solidFill>
              </a:rPr>
              <a:t>un parco </a:t>
            </a:r>
            <a:r>
              <a:rPr lang="it-IT" sz="1100" dirty="0">
                <a:solidFill>
                  <a:prstClr val="black"/>
                </a:solidFill>
              </a:rPr>
              <a:t>naturale o </a:t>
            </a:r>
            <a:r>
              <a:rPr lang="it-IT" sz="1100" dirty="0" smtClean="0">
                <a:solidFill>
                  <a:prstClr val="black"/>
                </a:solidFill>
              </a:rPr>
              <a:t>da un </a:t>
            </a:r>
            <a:r>
              <a:rPr lang="it-IT" sz="1100" dirty="0">
                <a:solidFill>
                  <a:prstClr val="black"/>
                </a:solidFill>
              </a:rPr>
              <a:t>n</a:t>
            </a:r>
            <a:r>
              <a:rPr lang="it-IT" sz="1100" dirty="0" smtClean="0">
                <a:solidFill>
                  <a:prstClr val="black"/>
                </a:solidFill>
              </a:rPr>
              <a:t>ucleo abitato. </a:t>
            </a:r>
          </a:p>
          <a:p>
            <a:pPr algn="just"/>
            <a:endParaRPr lang="it-IT" sz="1000" dirty="0" smtClean="0">
              <a:solidFill>
                <a:prstClr val="black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t-IT" sz="1100" dirty="0" smtClean="0">
                <a:solidFill>
                  <a:prstClr val="black"/>
                </a:solidFill>
              </a:rPr>
              <a:t>1 </a:t>
            </a:r>
            <a:r>
              <a:rPr lang="it-IT" sz="1100" dirty="0">
                <a:solidFill>
                  <a:prstClr val="black"/>
                </a:solidFill>
              </a:rPr>
              <a:t>sito estrattivo </a:t>
            </a:r>
            <a:r>
              <a:rPr lang="it-IT" sz="1100" dirty="0" smtClean="0">
                <a:solidFill>
                  <a:prstClr val="black"/>
                </a:solidFill>
              </a:rPr>
              <a:t>è all’interno </a:t>
            </a:r>
            <a:r>
              <a:rPr lang="it-IT" sz="1100" dirty="0">
                <a:solidFill>
                  <a:prstClr val="black"/>
                </a:solidFill>
              </a:rPr>
              <a:t>di un parco naturale</a:t>
            </a:r>
          </a:p>
        </p:txBody>
      </p:sp>
      <p:sp>
        <p:nvSpPr>
          <p:cNvPr id="22" name="Freccia in giù 21"/>
          <p:cNvSpPr/>
          <p:nvPr/>
        </p:nvSpPr>
        <p:spPr>
          <a:xfrm rot="16200000">
            <a:off x="477022" y="2494551"/>
            <a:ext cx="2257778" cy="265651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8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241708" y="2617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prstClr val="white"/>
                </a:solidFill>
              </a:rPr>
              <a:t>Analisi di prossimità e statistiche centrografiche: Piemonte </a:t>
            </a:r>
            <a:endParaRPr lang="it-IT" sz="2000" b="1" dirty="0">
              <a:solidFill>
                <a:prstClr val="white"/>
              </a:solidFill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631635" y="604005"/>
            <a:ext cx="4420167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La vicinanza tra i baricentri indica la compresenza o vicinanza geografica dei diversi siti estrattivi per tipologia di minerale.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La concentrazione-diffusione spaziale è registrata dalla deviazione standard dell’ellisse (SDE) che ne indica anche la direzione di maggiore dispersione.</a:t>
            </a:r>
            <a:endParaRPr lang="it-IT" sz="1000" dirty="0">
              <a:solidFill>
                <a:prstClr val="black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9002" y="1459393"/>
            <a:ext cx="2549415" cy="30592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5" name="Freccia in giù 14"/>
          <p:cNvSpPr/>
          <p:nvPr/>
        </p:nvSpPr>
        <p:spPr>
          <a:xfrm rot="16200000">
            <a:off x="5146401" y="2843622"/>
            <a:ext cx="2257778" cy="265651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9757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660203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>
                <a:solidFill>
                  <a:prstClr val="black"/>
                </a:solidFill>
              </a:rPr>
              <a:t>XXXIX </a:t>
            </a:r>
            <a:r>
              <a:rPr lang="it-IT" sz="1000" dirty="0">
                <a:solidFill>
                  <a:prstClr val="black"/>
                </a:solidFill>
              </a:rPr>
              <a:t>CONFERENZA ITALIANA DI SCIENZE </a:t>
            </a:r>
            <a:r>
              <a:rPr lang="it-IT" sz="1000" dirty="0" smtClean="0">
                <a:solidFill>
                  <a:prstClr val="black"/>
                </a:solidFill>
              </a:rPr>
              <a:t>REGIONALI, </a:t>
            </a:r>
            <a:r>
              <a:rPr lang="it-IT" sz="900" dirty="0" smtClean="0">
                <a:solidFill>
                  <a:prstClr val="black"/>
                </a:solidFill>
              </a:rPr>
              <a:t>Bolzano</a:t>
            </a:r>
            <a:r>
              <a:rPr lang="it-IT" sz="900" dirty="0">
                <a:solidFill>
                  <a:prstClr val="black"/>
                </a:solidFill>
              </a:rPr>
              <a:t>, 17-19 Settembre </a:t>
            </a:r>
            <a:r>
              <a:rPr lang="it-IT" sz="900" dirty="0" smtClean="0">
                <a:solidFill>
                  <a:prstClr val="black"/>
                </a:solidFill>
              </a:rPr>
              <a:t>2018</a:t>
            </a:r>
            <a:endParaRPr lang="it-IT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200" y="1594033"/>
            <a:ext cx="3433069" cy="2636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4408715" y="669321"/>
            <a:ext cx="4643088" cy="76944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100" dirty="0" smtClean="0">
                <a:solidFill>
                  <a:prstClr val="black"/>
                </a:solidFill>
              </a:rPr>
              <a:t>La vicinanza tra i baricentri  indica la compresenza o vicinanza geografica dei diversi siti estrattivi per tipologia di minerale.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100" dirty="0" smtClean="0">
                <a:solidFill>
                  <a:prstClr val="black"/>
                </a:solidFill>
              </a:rPr>
              <a:t>La concentrazione/diffusione spaziale è registrata dalla deviazione standard dell’ellisse (SDE) che ne indica anche la direzione di maggiore dispersione.</a:t>
            </a:r>
            <a:endParaRPr lang="it-IT" sz="1100" dirty="0">
              <a:solidFill>
                <a:prstClr val="black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009337" y="1815912"/>
            <a:ext cx="1301729" cy="240065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Il baricentro delle cave di calcare si localizza nella parte centrale della Puglia e presenta una elevata diffusione territoriale che copre gran parte del territorio.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000" dirty="0" smtClean="0">
                <a:solidFill>
                  <a:prstClr val="black"/>
                </a:solidFill>
              </a:rPr>
              <a:t>Più concentrati i siti del Calcare che si localizzano nella parte sud della Regione</a:t>
            </a:r>
            <a:endParaRPr lang="it-IT" sz="1000" dirty="0">
              <a:solidFill>
                <a:prstClr val="black"/>
              </a:solidFill>
            </a:endParaRPr>
          </a:p>
        </p:txBody>
      </p:sp>
      <p:sp>
        <p:nvSpPr>
          <p:cNvPr id="10" name="Freccia in giù 9"/>
          <p:cNvSpPr/>
          <p:nvPr/>
        </p:nvSpPr>
        <p:spPr>
          <a:xfrm rot="16200000">
            <a:off x="4362724" y="2879010"/>
            <a:ext cx="2257778" cy="265651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983256" y="363075"/>
            <a:ext cx="32607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smtClean="0">
                <a:solidFill>
                  <a:prstClr val="black"/>
                </a:solidFill>
              </a:rPr>
              <a:t>Statistiche centrografiche</a:t>
            </a:r>
            <a:endParaRPr lang="it-IT" sz="1400" b="1" dirty="0">
              <a:solidFill>
                <a:prstClr val="black"/>
              </a:solidFill>
            </a:endParaRP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258847"/>
              </p:ext>
            </p:extLst>
          </p:nvPr>
        </p:nvGraphicFramePr>
        <p:xfrm>
          <a:off x="369121" y="3819314"/>
          <a:ext cx="3579748" cy="76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3389"/>
                <a:gridCol w="1408853"/>
                <a:gridCol w="1237506"/>
              </a:tblGrid>
              <a:tr h="182023"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Distanza km</a:t>
                      </a:r>
                      <a:endParaRPr lang="it-IT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Centri nuclei abitati</a:t>
                      </a:r>
                      <a:endParaRPr lang="it-IT" sz="12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>
                          <a:effectLst/>
                        </a:rPr>
                        <a:t>Parchi naturali</a:t>
                      </a:r>
                      <a:endParaRPr lang="it-IT" sz="1200" b="1" i="0" u="none" strike="noStrike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200" u="none" strike="noStrike">
                          <a:effectLst/>
                        </a:rPr>
                        <a:t>0,5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109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7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67060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200" u="none" strike="noStrike">
                          <a:effectLst/>
                        </a:rPr>
                        <a:t>1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45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>
                          <a:effectLst/>
                        </a:rPr>
                        <a:t>8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it-IT" sz="1200" u="none" strike="noStrike">
                          <a:effectLst/>
                        </a:rPr>
                        <a:t>5</a:t>
                      </a:r>
                      <a:endParaRPr lang="it-IT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448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it-IT" sz="1200" u="none" strike="noStrike" dirty="0">
                          <a:effectLst/>
                        </a:rPr>
                        <a:t>51</a:t>
                      </a:r>
                      <a:endParaRPr lang="it-IT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0" name="CasellaDiTesto 19"/>
          <p:cNvSpPr txBox="1"/>
          <p:nvPr/>
        </p:nvSpPr>
        <p:spPr>
          <a:xfrm>
            <a:off x="99973" y="348340"/>
            <a:ext cx="45316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prstClr val="black"/>
                </a:solidFill>
              </a:rPr>
              <a:t>Analisi di prossimità: buffer di 5km rispetto a ciascun sito</a:t>
            </a:r>
            <a:endParaRPr lang="it-IT" sz="1400" b="1" dirty="0">
              <a:solidFill>
                <a:prstClr val="black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230197" y="636663"/>
            <a:ext cx="3960803" cy="76944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100" dirty="0" smtClean="0">
                <a:solidFill>
                  <a:prstClr val="black"/>
                </a:solidFill>
              </a:rPr>
              <a:t>Il </a:t>
            </a:r>
            <a:r>
              <a:rPr lang="it-IT" sz="1100" dirty="0">
                <a:solidFill>
                  <a:prstClr val="black"/>
                </a:solidFill>
              </a:rPr>
              <a:t>numero </a:t>
            </a:r>
            <a:r>
              <a:rPr lang="it-IT" sz="1100" dirty="0" smtClean="0">
                <a:solidFill>
                  <a:prstClr val="black"/>
                </a:solidFill>
              </a:rPr>
              <a:t>di </a:t>
            </a:r>
            <a:r>
              <a:rPr lang="it-IT" sz="1100" dirty="0">
                <a:solidFill>
                  <a:prstClr val="black"/>
                </a:solidFill>
              </a:rPr>
              <a:t>siti che si collocano ad una distanza di 0,5 Km, 1 Km e 2 Km </a:t>
            </a:r>
            <a:r>
              <a:rPr lang="it-IT" sz="1100" dirty="0" smtClean="0">
                <a:solidFill>
                  <a:prstClr val="black"/>
                </a:solidFill>
              </a:rPr>
              <a:t>da un parco </a:t>
            </a:r>
            <a:r>
              <a:rPr lang="it-IT" sz="1100" dirty="0">
                <a:solidFill>
                  <a:prstClr val="black"/>
                </a:solidFill>
              </a:rPr>
              <a:t>naturale o da un centro/nucleo </a:t>
            </a:r>
            <a:r>
              <a:rPr lang="it-IT" sz="1100" dirty="0" smtClean="0">
                <a:solidFill>
                  <a:prstClr val="black"/>
                </a:solidFill>
              </a:rPr>
              <a:t>abitato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prstClr val="black"/>
                </a:solidFill>
              </a:rPr>
              <a:t>5 siti estrattivi si localizzano all’interno di un parco </a:t>
            </a:r>
            <a:r>
              <a:rPr lang="it-IT" sz="1100" dirty="0" smtClean="0">
                <a:solidFill>
                  <a:prstClr val="black"/>
                </a:solidFill>
              </a:rPr>
              <a:t>naturale; 125 i </a:t>
            </a:r>
            <a:r>
              <a:rPr lang="it-IT" sz="1100" dirty="0">
                <a:solidFill>
                  <a:prstClr val="black"/>
                </a:solidFill>
              </a:rPr>
              <a:t>siti che si localizzano all’interno di un bacino idrico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89" y="1429738"/>
            <a:ext cx="3443636" cy="23849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298454" y="9243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prstClr val="white"/>
                </a:solidFill>
              </a:rPr>
              <a:t>Analisi di prossimità e statistiche centrografiche: Puglia</a:t>
            </a:r>
            <a:endParaRPr lang="it-IT" sz="20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75578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00050" y="692500"/>
            <a:ext cx="8515349" cy="2485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ts val="1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rgbClr val="C00000"/>
                </a:solidFill>
              </a:rPr>
              <a:t>• </a:t>
            </a:r>
            <a:r>
              <a:rPr lang="it-IT" sz="1600" b="1" dirty="0" smtClean="0">
                <a:solidFill>
                  <a:srgbClr val="C00000"/>
                </a:solidFill>
              </a:rPr>
              <a:t>Rilevazione </a:t>
            </a:r>
            <a:r>
              <a:rPr lang="it-IT" sz="1600" b="1" dirty="0">
                <a:solidFill>
                  <a:srgbClr val="C00000"/>
                </a:solidFill>
              </a:rPr>
              <a:t>annuale della Produzione Industriale PRODCOM </a:t>
            </a:r>
            <a:r>
              <a:rPr lang="it-IT" sz="1600" dirty="0"/>
              <a:t>dal 1997, statistiche su prodotti raggruppati per settore economico (Reg. CEE N.3924/91) </a:t>
            </a:r>
          </a:p>
          <a:p>
            <a:pPr algn="just">
              <a:spcBef>
                <a:spcPts val="1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rgbClr val="C00000"/>
                </a:solidFill>
              </a:rPr>
              <a:t>• </a:t>
            </a:r>
            <a:r>
              <a:rPr lang="it-IT" sz="1600" b="1" dirty="0" smtClean="0">
                <a:solidFill>
                  <a:srgbClr val="C00000"/>
                </a:solidFill>
              </a:rPr>
              <a:t>Rilevazione del Commercio </a:t>
            </a:r>
            <a:r>
              <a:rPr lang="it-IT" sz="1600" b="1" dirty="0">
                <a:solidFill>
                  <a:srgbClr val="C00000"/>
                </a:solidFill>
              </a:rPr>
              <a:t>con l’estero: cessioni e acquisti di beni Italia-Mondo </a:t>
            </a:r>
            <a:r>
              <a:rPr lang="it-IT" sz="1600" dirty="0"/>
              <a:t>statistiche su transazioni commerciali di merci </a:t>
            </a:r>
          </a:p>
          <a:p>
            <a:pPr algn="just">
              <a:spcBef>
                <a:spcPts val="1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rgbClr val="C00000"/>
                </a:solidFill>
              </a:rPr>
              <a:t>• </a:t>
            </a:r>
            <a:r>
              <a:rPr lang="it-IT" sz="1600" b="1" dirty="0" smtClean="0">
                <a:solidFill>
                  <a:srgbClr val="C00000"/>
                </a:solidFill>
              </a:rPr>
              <a:t>Rilevazione </a:t>
            </a:r>
            <a:r>
              <a:rPr lang="it-IT" sz="1600" b="1" dirty="0">
                <a:solidFill>
                  <a:srgbClr val="C00000"/>
                </a:solidFill>
              </a:rPr>
              <a:t>mensile dei </a:t>
            </a:r>
            <a:r>
              <a:rPr lang="it-IT" sz="1600" b="1" dirty="0" smtClean="0">
                <a:solidFill>
                  <a:srgbClr val="C00000"/>
                </a:solidFill>
              </a:rPr>
              <a:t>Prezzi </a:t>
            </a:r>
            <a:r>
              <a:rPr lang="it-IT" sz="1600" b="1" dirty="0">
                <a:solidFill>
                  <a:srgbClr val="C00000"/>
                </a:solidFill>
              </a:rPr>
              <a:t>alla </a:t>
            </a:r>
            <a:r>
              <a:rPr lang="it-IT" sz="1600" b="1" dirty="0" smtClean="0">
                <a:solidFill>
                  <a:srgbClr val="C00000"/>
                </a:solidFill>
              </a:rPr>
              <a:t>Produzione Industriale</a:t>
            </a:r>
            <a:r>
              <a:rPr lang="it-IT" sz="1600" b="1" dirty="0" smtClean="0"/>
              <a:t> </a:t>
            </a:r>
            <a:r>
              <a:rPr lang="it-IT" sz="1600" b="1" dirty="0">
                <a:solidFill>
                  <a:srgbClr val="C00000"/>
                </a:solidFill>
              </a:rPr>
              <a:t>Indice mensile ed annuale dei prezzi alla produzione dei prodotti industriali </a:t>
            </a:r>
            <a:endParaRPr lang="it-IT" sz="1600" b="1" dirty="0" smtClean="0">
              <a:solidFill>
                <a:srgbClr val="C00000"/>
              </a:solidFill>
            </a:endParaRPr>
          </a:p>
          <a:p>
            <a:pPr algn="just">
              <a:spcBef>
                <a:spcPts val="1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rgbClr val="C00000"/>
                </a:solidFill>
              </a:rPr>
              <a:t>• </a:t>
            </a:r>
            <a:r>
              <a:rPr lang="it-IT" sz="1600" b="1" dirty="0" smtClean="0">
                <a:solidFill>
                  <a:srgbClr val="C00000"/>
                </a:solidFill>
              </a:rPr>
              <a:t>Conti </a:t>
            </a:r>
            <a:r>
              <a:rPr lang="it-IT" sz="1600" b="1" dirty="0">
                <a:solidFill>
                  <a:srgbClr val="C00000"/>
                </a:solidFill>
              </a:rPr>
              <a:t>Satellite dell’Ambiente </a:t>
            </a:r>
            <a:r>
              <a:rPr lang="it-IT" sz="1600" b="1" dirty="0" smtClean="0">
                <a:solidFill>
                  <a:srgbClr val="C00000"/>
                </a:solidFill>
              </a:rPr>
              <a:t>di </a:t>
            </a:r>
            <a:r>
              <a:rPr lang="it-IT" sz="1600" b="1" dirty="0">
                <a:solidFill>
                  <a:srgbClr val="C00000"/>
                </a:solidFill>
              </a:rPr>
              <a:t>Contabilità </a:t>
            </a:r>
            <a:r>
              <a:rPr lang="it-IT" sz="1600" b="1" dirty="0" smtClean="0">
                <a:solidFill>
                  <a:srgbClr val="C00000"/>
                </a:solidFill>
              </a:rPr>
              <a:t>Nazionale</a:t>
            </a:r>
            <a:r>
              <a:rPr lang="it-IT" sz="1600" dirty="0" smtClean="0"/>
              <a:t>, </a:t>
            </a:r>
            <a:r>
              <a:rPr lang="it-IT" sz="1600" dirty="0"/>
              <a:t>conti ed indicatori in termini fisici sui flussi dei materiali prelevati dalla </a:t>
            </a:r>
            <a:r>
              <a:rPr lang="it-IT" sz="1600" dirty="0" smtClean="0"/>
              <a:t>Natura (dati </a:t>
            </a:r>
            <a:r>
              <a:rPr lang="it-IT" sz="1600" dirty="0"/>
              <a:t>dal </a:t>
            </a:r>
            <a:r>
              <a:rPr lang="it-IT" sz="1600" dirty="0" smtClean="0"/>
              <a:t>1990), misurazione degli input </a:t>
            </a:r>
            <a:r>
              <a:rPr lang="it-IT" sz="1600" dirty="0"/>
              <a:t>per il metabolismo del sistema economico nazionale (Reg. CE 691/2011) </a:t>
            </a: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2</a:t>
            </a:fld>
            <a:endParaRPr lang="it-IT" dirty="0"/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371475" y="3374697"/>
            <a:ext cx="8543924" cy="830997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it-IT" sz="1600" dirty="0" smtClean="0">
                <a:solidFill>
                  <a:srgbClr val="C00000"/>
                </a:solidFill>
              </a:rPr>
              <a:t>• </a:t>
            </a:r>
            <a:r>
              <a:rPr lang="it-IT" sz="1600" b="1" dirty="0" smtClean="0">
                <a:solidFill>
                  <a:srgbClr val="C00000"/>
                </a:solidFill>
              </a:rPr>
              <a:t>Nuova rilevazione </a:t>
            </a:r>
            <a:r>
              <a:rPr lang="it-IT" sz="1600" b="1" i="1" dirty="0">
                <a:solidFill>
                  <a:srgbClr val="C00000"/>
                </a:solidFill>
              </a:rPr>
              <a:t>Pressione antropica e rischi naturali. Le attività estrattive da cave e miniere </a:t>
            </a:r>
            <a:r>
              <a:rPr lang="it-IT" sz="1600" dirty="0" smtClean="0"/>
              <a:t>diffusi ufficialmente i </a:t>
            </a:r>
            <a:r>
              <a:rPr lang="it-IT" sz="1600" dirty="0"/>
              <a:t>dati </a:t>
            </a:r>
            <a:r>
              <a:rPr lang="it-IT" sz="1600" dirty="0" smtClean="0"/>
              <a:t>relativi a 2013 e 2014, di prossima uscita i </a:t>
            </a:r>
            <a:r>
              <a:rPr lang="it-IT" sz="1600" dirty="0"/>
              <a:t>dati </a:t>
            </a:r>
            <a:r>
              <a:rPr lang="it-IT" sz="1600" dirty="0" smtClean="0"/>
              <a:t>2015, 2016 e 2017 </a:t>
            </a:r>
            <a:r>
              <a:rPr lang="it-IT" sz="1600" b="1" dirty="0" smtClean="0"/>
              <a:t>statistiche </a:t>
            </a:r>
            <a:r>
              <a:rPr lang="it-IT" sz="1600" b="1" dirty="0"/>
              <a:t>sulle estrazioni di risorse minerali non energetiche per tipologia e sito </a:t>
            </a:r>
            <a:r>
              <a:rPr lang="it-IT" sz="1600" b="1" dirty="0" smtClean="0"/>
              <a:t>estrattivo </a:t>
            </a:r>
            <a:endParaRPr lang="it-IT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Conferenza Scientifica Annuale </a:t>
            </a:r>
            <a:r>
              <a:rPr lang="it-IT" sz="1000" dirty="0" err="1" smtClean="0"/>
              <a:t>AISRe</a:t>
            </a:r>
            <a:r>
              <a:rPr lang="it-IT" sz="1000" dirty="0" smtClean="0"/>
              <a:t>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253719" y="0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Risorse e prodotti minerari: le statistiche dell’Istat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591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20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" y="507883"/>
            <a:ext cx="3014734" cy="40237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319" y="475225"/>
            <a:ext cx="4133141" cy="310282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asellaDiTesto 2"/>
          <p:cNvSpPr txBox="1"/>
          <p:nvPr/>
        </p:nvSpPr>
        <p:spPr>
          <a:xfrm>
            <a:off x="3865985" y="3758763"/>
            <a:ext cx="4959964" cy="6463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200" dirty="0" smtClean="0"/>
              <a:t>Per il Piemonte le aree ad alta densità (siti estrattivi cave </a:t>
            </a:r>
            <a:r>
              <a:rPr lang="it-IT" sz="1200" dirty="0"/>
              <a:t>e miniere per </a:t>
            </a:r>
            <a:r>
              <a:rPr lang="it-IT" sz="1200" dirty="0" smtClean="0"/>
              <a:t>Km</a:t>
            </a:r>
            <a:r>
              <a:rPr lang="it-IT" sz="1200" baseline="30000" dirty="0" smtClean="0"/>
              <a:t>2</a:t>
            </a:r>
            <a:r>
              <a:rPr lang="it-IT" sz="1200" dirty="0" smtClean="0"/>
              <a:t>) si estendono su gran parte del territorio regionale e, rispetto alla Puglia, presentano una più marcata continuità territoriale</a:t>
            </a:r>
          </a:p>
        </p:txBody>
      </p:sp>
      <p:sp>
        <p:nvSpPr>
          <p:cNvPr id="14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-1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</a:rPr>
              <a:t>Configurazione spaziale dei siti di Piemonte e Puglia: mappe di densità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979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21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-1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</a:rPr>
              <a:t>Zonizzazione delle attività estrattive: Piemonte e Puglia</a:t>
            </a:r>
            <a:endParaRPr lang="it-IT" sz="2000" b="1" dirty="0">
              <a:solidFill>
                <a:schemeClr val="bg1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440" y="497178"/>
            <a:ext cx="3307080" cy="364236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2546" y="518433"/>
            <a:ext cx="4017213" cy="30129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asellaDiTesto 14"/>
          <p:cNvSpPr txBox="1"/>
          <p:nvPr/>
        </p:nvSpPr>
        <p:spPr>
          <a:xfrm>
            <a:off x="4021381" y="3630405"/>
            <a:ext cx="4894018" cy="89255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300" dirty="0" smtClean="0"/>
              <a:t>Le zone caratterizzate da elevate quantità estratte  (9° e 10° decile) della Puglia sono più estese e maggiormente diffuse  rispetto a quelle del Piemonte che si localizzano, anche per la conformazione geofisica del territorio, prevalentemente lungo il versante orientale</a:t>
            </a:r>
            <a:endParaRPr lang="it-IT" sz="1300" dirty="0"/>
          </a:p>
        </p:txBody>
      </p:sp>
    </p:spTree>
    <p:extLst>
      <p:ext uri="{BB962C8B-B14F-4D97-AF65-F5344CB8AC3E}">
        <p14:creationId xmlns:p14="http://schemas.microsoft.com/office/powerpoint/2010/main" val="22051294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>
          <a:xfrm>
            <a:off x="1094807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schemeClr val="bg1"/>
                </a:solidFill>
              </a:rPr>
              <a:t>Conclusioni e futuri sviluppi del lavoro </a:t>
            </a:r>
            <a:endParaRPr lang="it-IT" sz="2000" b="1" dirty="0">
              <a:solidFill>
                <a:schemeClr val="bg1"/>
              </a:solidFill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04801" y="517391"/>
            <a:ext cx="8674812" cy="44319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58775" indent="-358775" fontAlgn="base"/>
            <a:r>
              <a:rPr lang="it-IT" sz="1600" b="1" dirty="0" smtClean="0"/>
              <a:t> </a:t>
            </a:r>
            <a:r>
              <a:rPr lang="it-IT" sz="1600" dirty="0" smtClean="0"/>
              <a:t>•    utilità </a:t>
            </a:r>
            <a:r>
              <a:rPr lang="it-IT" sz="1600" dirty="0"/>
              <a:t>di questo tipo di dati in presenza di una domanda istituzionale e scientifica </a:t>
            </a:r>
            <a:endParaRPr lang="it-IT" sz="1600" dirty="0" smtClean="0"/>
          </a:p>
          <a:p>
            <a:pPr marL="358775" indent="-358775"/>
            <a:endParaRPr lang="it-IT" sz="800" dirty="0"/>
          </a:p>
          <a:p>
            <a:pPr marL="358775" indent="-358775"/>
            <a:r>
              <a:rPr lang="it-IT" sz="1600" dirty="0" smtClean="0"/>
              <a:t>•    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nuovi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dati disponibili, potenzialità di sviluppo,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aggiornamento su base regolare,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prospettive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per una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maggiore integrazione delle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diverse fonti informative, utilizzi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fini di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policy nazionale e locale</a:t>
            </a:r>
          </a:p>
          <a:p>
            <a:pPr marL="358775" indent="-358775"/>
            <a:endParaRPr lang="it-IT" sz="800" dirty="0"/>
          </a:p>
          <a:p>
            <a:pPr marL="358775" indent="-358775"/>
            <a:r>
              <a:rPr lang="it-IT" sz="1600" dirty="0" smtClean="0"/>
              <a:t>•     rafforzare </a:t>
            </a:r>
            <a:r>
              <a:rPr lang="it-IT" sz="1600" dirty="0"/>
              <a:t>i rapporti di partnership tecnico-statistica con tutte le Istituzioni coinvolte per la valorizzazione dei patrimoni informativi esistenti in materia </a:t>
            </a:r>
            <a:r>
              <a:rPr lang="it-IT" sz="1600" dirty="0" smtClean="0"/>
              <a:t>e dell’informazione geografica</a:t>
            </a:r>
          </a:p>
          <a:p>
            <a:pPr marL="358775" indent="-358775"/>
            <a:endParaRPr lang="it-IT" sz="800" dirty="0"/>
          </a:p>
          <a:p>
            <a:pPr marL="358775" indent="-358775"/>
            <a:r>
              <a:rPr lang="it-IT" sz="1600" dirty="0" smtClean="0"/>
              <a:t>•    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metodologie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per accrescere il livello della qualità dei dati di base e delle statistiche prodotte </a:t>
            </a:r>
            <a:endParaRPr lang="it-IT" sz="1600" i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8775" indent="-358775"/>
            <a:endParaRPr lang="it-IT" sz="800" dirty="0"/>
          </a:p>
          <a:p>
            <a:pPr marL="358775" indent="-358775"/>
            <a:r>
              <a:rPr lang="it-IT" sz="1600" dirty="0" smtClean="0"/>
              <a:t>•     estendere </a:t>
            </a:r>
            <a:r>
              <a:rPr lang="it-IT" sz="1600" dirty="0"/>
              <a:t>il campo di osservazione (acque minerali e termali) </a:t>
            </a:r>
            <a:endParaRPr lang="it-IT" sz="1600" dirty="0" smtClean="0"/>
          </a:p>
          <a:p>
            <a:pPr marL="358775" indent="-358775"/>
            <a:endParaRPr lang="it-IT" sz="800" dirty="0"/>
          </a:p>
          <a:p>
            <a:pPr marL="358775" indent="-358775"/>
            <a:r>
              <a:rPr lang="it-IT" sz="1600" dirty="0" smtClean="0"/>
              <a:t>•    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rafforzare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l’uso della componente geografica, ampliando le fonti e applicando metodi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di integrazione  </a:t>
            </a:r>
          </a:p>
          <a:p>
            <a:pPr marL="358775" indent="-358775"/>
            <a:endParaRPr lang="it-IT" sz="800" dirty="0"/>
          </a:p>
          <a:p>
            <a:pPr marL="358775" indent="-358775">
              <a:buFont typeface="Arial" panose="020B0604020202020204" pitchFamily="34" charset="0"/>
              <a:buChar char="•"/>
            </a:pPr>
            <a:r>
              <a:rPr lang="it-IT" sz="1600" dirty="0" smtClean="0"/>
              <a:t>nuove applicazioni </a:t>
            </a:r>
            <a:r>
              <a:rPr lang="it-IT" sz="1600" dirty="0"/>
              <a:t>di metodi di analisi spaziale e </a:t>
            </a:r>
            <a:r>
              <a:rPr lang="it-IT" sz="1600" dirty="0" err="1"/>
              <a:t>geostatistica</a:t>
            </a:r>
            <a:r>
              <a:rPr lang="it-IT" sz="1600" dirty="0"/>
              <a:t> </a:t>
            </a:r>
            <a:r>
              <a:rPr lang="it-IT" sz="1600" dirty="0" smtClean="0"/>
              <a:t> su alcune Regioni per il calcolo di un nuovo set di indicatori  per valutare </a:t>
            </a:r>
            <a:r>
              <a:rPr lang="it-IT" sz="1600" dirty="0"/>
              <a:t>sul territorio le pressioni </a:t>
            </a:r>
            <a:r>
              <a:rPr lang="it-IT" sz="1600" dirty="0" smtClean="0"/>
              <a:t>di </a:t>
            </a:r>
            <a:r>
              <a:rPr lang="it-IT" sz="1600" dirty="0"/>
              <a:t>siti ed attività estrattive in aree naturali protette, prossimità a centri urbani, parchi, </a:t>
            </a:r>
            <a:r>
              <a:rPr lang="it-IT" sz="1600" dirty="0" smtClean="0"/>
              <a:t>fiumi</a:t>
            </a:r>
          </a:p>
          <a:p>
            <a:pPr marL="358775" indent="-358775">
              <a:buFont typeface="Arial" panose="020B0604020202020204" pitchFamily="34" charset="0"/>
              <a:buChar char="•"/>
            </a:pPr>
            <a:endParaRPr lang="it-IT" sz="800" dirty="0"/>
          </a:p>
          <a:p>
            <a:pPr marL="358775" indent="-358775"/>
            <a:r>
              <a:rPr lang="it-IT" sz="1600" dirty="0" smtClean="0"/>
              <a:t>•    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sviluppo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di metodologie di analisi multidimensionali riferite alle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interazioni e alle trasversalità </a:t>
            </a:r>
            <a:r>
              <a:rPr lang="it-IT" sz="16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con altri </a:t>
            </a:r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domini economici, ambientali e sociali.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8775" indent="-358775" fontAlgn="base"/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2539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45620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1212948" y="1243173"/>
            <a:ext cx="7766664" cy="32316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fontAlgn="base">
              <a:lnSpc>
                <a:spcPts val="3000"/>
              </a:lnSpc>
            </a:pPr>
            <a:r>
              <a:rPr lang="it-IT" sz="2000" b="1" dirty="0" smtClean="0">
                <a:solidFill>
                  <a:srgbClr val="CF1E24"/>
                </a:solidFill>
              </a:rPr>
              <a:t>Istat  </a:t>
            </a:r>
            <a:r>
              <a:rPr lang="it-IT" sz="2000" b="1" dirty="0">
                <a:solidFill>
                  <a:srgbClr val="CF1E24"/>
                </a:solidFill>
              </a:rPr>
              <a:t>Istituto Nazionale di Statistica</a:t>
            </a:r>
          </a:p>
          <a:p>
            <a:pPr fontAlgn="base">
              <a:lnSpc>
                <a:spcPts val="3000"/>
              </a:lnSpc>
            </a:pPr>
            <a:r>
              <a:rPr lang="it-IT" sz="2000" b="1" dirty="0">
                <a:solidFill>
                  <a:srgbClr val="CF1E24"/>
                </a:solidFill>
              </a:rPr>
              <a:t>Direzione Centrale per le  Statistiche Ambientali e </a:t>
            </a:r>
            <a:r>
              <a:rPr lang="it-IT" sz="2000" b="1" dirty="0" smtClean="0">
                <a:solidFill>
                  <a:srgbClr val="CF1E24"/>
                </a:solidFill>
              </a:rPr>
              <a:t>Territoriali</a:t>
            </a:r>
          </a:p>
          <a:p>
            <a:pPr fontAlgn="base"/>
            <a:endParaRPr lang="it-IT" sz="8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Relatore Donatella </a:t>
            </a:r>
            <a:r>
              <a:rPr lang="it-IT" sz="1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Vignani</a:t>
            </a:r>
            <a:r>
              <a:rPr lang="it-IT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3"/>
              </a:rPr>
              <a:t>vignani@istat.it</a:t>
            </a:r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Responsabile della Rilevazione Pressione antropica e rischi naturali </a:t>
            </a:r>
          </a:p>
          <a:p>
            <a:pPr fontAlgn="base"/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Francesco G.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Truglia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4"/>
              </a:rPr>
              <a:t>truglia@istat.it</a:t>
            </a:r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Marina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Bertollini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   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5"/>
              </a:rPr>
              <a:t>bertollini@istat.it</a:t>
            </a:r>
            <a:endParaRPr lang="it-IT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Il team di produzione statistica: M. Di Gennaro, F.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Budano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M.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Bertollini</a:t>
            </a:r>
            <a:r>
              <a:rPr lang="it-IT" sz="16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C. </a:t>
            </a:r>
            <a:r>
              <a:rPr lang="it-IT" sz="16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Busetti</a:t>
            </a:r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fontAlgn="base"/>
            <a:endParaRPr lang="it-IT" sz="16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2" name="Immagin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62539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Connettore 1 12"/>
          <p:cNvCxnSpPr/>
          <p:nvPr/>
        </p:nvCxnSpPr>
        <p:spPr>
          <a:xfrm>
            <a:off x="1162540" y="4566327"/>
            <a:ext cx="8150793" cy="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1162540" y="203390"/>
            <a:ext cx="7798580" cy="7078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it-IT" sz="1400" dirty="0" smtClean="0">
              <a:solidFill>
                <a:srgbClr val="C00000"/>
              </a:solidFill>
            </a:endParaRPr>
          </a:p>
          <a:p>
            <a:pPr algn="ctr"/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XXXIX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Conferenza scientifica annuale </a:t>
            </a:r>
            <a:r>
              <a:rPr lang="it-IT" sz="1600" dirty="0" err="1" smtClean="0">
                <a:solidFill>
                  <a:schemeClr val="bg1">
                    <a:lumMod val="50000"/>
                  </a:schemeClr>
                </a:solidFill>
              </a:rPr>
              <a:t>AISRe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 Associazione Italiana di Scienze Regionali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Bolzano,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17-19 Settembre </a:t>
            </a:r>
            <a:r>
              <a:rPr lang="it-IT" sz="1600" dirty="0" smtClean="0">
                <a:solidFill>
                  <a:schemeClr val="bg1">
                    <a:lumMod val="50000"/>
                  </a:schemeClr>
                </a:solidFill>
              </a:rPr>
              <a:t>2018</a:t>
            </a:r>
            <a:endParaRPr lang="it-IT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55E64-09E7-E944-8DB2-BD243D665CB3}" type="slidenum">
              <a:rPr lang="it-IT" smtClean="0"/>
              <a:pPr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8560868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400050" y="525061"/>
            <a:ext cx="8601075" cy="20467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00"/>
              </a:spcBef>
              <a:spcAft>
                <a:spcPts val="600"/>
              </a:spcAft>
            </a:pPr>
            <a:r>
              <a:rPr lang="it-IT" sz="1600" b="1" dirty="0" smtClean="0">
                <a:solidFill>
                  <a:srgbClr val="C00000"/>
                </a:solidFill>
              </a:rPr>
              <a:t>Obiettivi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offrire nuova </a:t>
            </a:r>
            <a:r>
              <a:rPr lang="it-IT" sz="1400" dirty="0"/>
              <a:t>disponibilità di statistiche ufficiali a livello territoriale </a:t>
            </a:r>
            <a:r>
              <a:rPr lang="it-IT" sz="1400" dirty="0" smtClean="0"/>
              <a:t>sui </a:t>
            </a:r>
            <a:r>
              <a:rPr lang="it-IT" sz="1400" dirty="0"/>
              <a:t>prelievi di risorse minerali non-energetiche </a:t>
            </a:r>
            <a:endParaRPr lang="it-IT" sz="1400" dirty="0" smtClean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operare </a:t>
            </a:r>
            <a:r>
              <a:rPr lang="it-IT" sz="1400" dirty="0"/>
              <a:t>una ricognizione dei soggetti istituzionali locali responsabili in materia estrattiva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integrare </a:t>
            </a:r>
            <a:r>
              <a:rPr lang="it-IT" sz="1400" dirty="0"/>
              <a:t>le informazioni da fonti amministrative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uniformare </a:t>
            </a:r>
            <a:r>
              <a:rPr lang="it-IT" sz="1400" dirty="0"/>
              <a:t>terminologia, classificazioni, metodologie usate nei processi di raccolta e sistematizzazione dei dati da parte delle istituzioni locali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accrescere </a:t>
            </a:r>
            <a:r>
              <a:rPr lang="it-IT" sz="1400" dirty="0"/>
              <a:t>la qualità dei dati di base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sviluppare </a:t>
            </a:r>
            <a:r>
              <a:rPr lang="it-IT" sz="1400" dirty="0"/>
              <a:t>indicatori statistici e </a:t>
            </a:r>
            <a:r>
              <a:rPr lang="it-IT" sz="1400" dirty="0" smtClean="0"/>
              <a:t>geografici </a:t>
            </a:r>
            <a:endParaRPr lang="it-IT" sz="14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it-IT" sz="1400" dirty="0" smtClean="0"/>
              <a:t>supportare </a:t>
            </a:r>
            <a:r>
              <a:rPr lang="it-IT" sz="1400" dirty="0"/>
              <a:t>analisi </a:t>
            </a:r>
            <a:r>
              <a:rPr lang="it-IT" sz="1400" dirty="0" smtClean="0"/>
              <a:t>integrate di </a:t>
            </a:r>
            <a:r>
              <a:rPr lang="it-IT" sz="1400" dirty="0"/>
              <a:t>aspetti ambientali, territoriali, economici e di </a:t>
            </a:r>
            <a:r>
              <a:rPr lang="it-IT" sz="1400" i="1" dirty="0" err="1"/>
              <a:t>governance</a:t>
            </a:r>
            <a:r>
              <a:rPr lang="it-IT" sz="1400" i="1" dirty="0"/>
              <a:t> </a:t>
            </a:r>
            <a:endParaRPr lang="it-IT" sz="1400" b="1" i="1" dirty="0" smtClean="0">
              <a:solidFill>
                <a:srgbClr val="C00000"/>
              </a:solidFill>
            </a:endParaRPr>
          </a:p>
        </p:txBody>
      </p:sp>
      <p:sp>
        <p:nvSpPr>
          <p:cNvPr id="12" name="CasellaDiTesto 11"/>
          <p:cNvSpPr txBox="1"/>
          <p:nvPr/>
        </p:nvSpPr>
        <p:spPr>
          <a:xfrm>
            <a:off x="400049" y="2927204"/>
            <a:ext cx="8601075" cy="14003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Bef>
                <a:spcPts val="100"/>
              </a:spcBef>
              <a:spcAft>
                <a:spcPts val="600"/>
              </a:spcAft>
            </a:pPr>
            <a:r>
              <a:rPr lang="it-IT" sz="1600" b="1" dirty="0" smtClean="0">
                <a:solidFill>
                  <a:srgbClr val="C00000"/>
                </a:solidFill>
              </a:rPr>
              <a:t>Metodologia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 smtClean="0">
                <a:solidFill>
                  <a:srgbClr val="C00000"/>
                </a:solidFill>
              </a:rPr>
              <a:t>fonti </a:t>
            </a:r>
            <a:r>
              <a:rPr lang="it-IT" sz="1400" dirty="0">
                <a:solidFill>
                  <a:srgbClr val="C00000"/>
                </a:solidFill>
              </a:rPr>
              <a:t>dei dati </a:t>
            </a:r>
            <a:r>
              <a:rPr lang="it-IT" sz="1400" dirty="0" smtClean="0"/>
              <a:t>			archivi </a:t>
            </a:r>
            <a:r>
              <a:rPr lang="it-IT" sz="1400" dirty="0"/>
              <a:t>amministrativi delle Istituzioni pubbliche locali competenti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solidFill>
                  <a:srgbClr val="C00000"/>
                </a:solidFill>
              </a:rPr>
              <a:t>unità di rilevazione </a:t>
            </a:r>
            <a:r>
              <a:rPr lang="it-IT" sz="1400" dirty="0" smtClean="0"/>
              <a:t>		Regioni</a:t>
            </a:r>
            <a:r>
              <a:rPr lang="it-IT" sz="1400" dirty="0"/>
              <a:t>, Province, Distretti Minerari della Sicilia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solidFill>
                  <a:srgbClr val="C00000"/>
                </a:solidFill>
              </a:rPr>
              <a:t>unità di analisi </a:t>
            </a:r>
            <a:r>
              <a:rPr lang="it-IT" sz="1400" dirty="0" smtClean="0"/>
              <a:t>			siti </a:t>
            </a:r>
            <a:r>
              <a:rPr lang="it-IT" sz="1400" dirty="0"/>
              <a:t>estrattivi autorizzati cave e miniere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solidFill>
                  <a:srgbClr val="C00000"/>
                </a:solidFill>
              </a:rPr>
              <a:t>strumento raccolta dati </a:t>
            </a:r>
            <a:r>
              <a:rPr lang="it-IT" sz="1400" dirty="0" smtClean="0"/>
              <a:t>	questionario</a:t>
            </a:r>
            <a:endParaRPr lang="it-IT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400" dirty="0">
                <a:solidFill>
                  <a:srgbClr val="C00000"/>
                </a:solidFill>
              </a:rPr>
              <a:t>controlli di qualità </a:t>
            </a:r>
            <a:r>
              <a:rPr lang="it-IT" sz="1400" dirty="0" smtClean="0"/>
              <a:t>		sviluppo </a:t>
            </a:r>
            <a:r>
              <a:rPr lang="it-IT" sz="1400" dirty="0"/>
              <a:t>di procedure controllo e correzione dati</a:t>
            </a:r>
            <a:endParaRPr lang="it-IT" sz="1400" b="1" i="1" dirty="0" smtClean="0">
              <a:solidFill>
                <a:srgbClr val="C00000"/>
              </a:solidFill>
            </a:endParaRPr>
          </a:p>
        </p:txBody>
      </p:sp>
      <p:sp>
        <p:nvSpPr>
          <p:cNvPr id="15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251531" y="22671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  <a:latin typeface="+mj-lt"/>
              </a:rPr>
              <a:t>Rilevazione Pressione antropica e rischi </a:t>
            </a: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naturali</a:t>
            </a:r>
            <a:r>
              <a:rPr lang="it-IT" altLang="it-IT" sz="2000" b="1" dirty="0">
                <a:solidFill>
                  <a:schemeClr val="bg1"/>
                </a:solidFill>
                <a:latin typeface="+mj-lt"/>
              </a:rPr>
              <a:t> </a:t>
            </a: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(PSN IST 02559)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7651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485775" y="553009"/>
            <a:ext cx="8515350" cy="21493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/>
              <a:t>siti </a:t>
            </a:r>
            <a:r>
              <a:rPr lang="it-IT" sz="1600" b="1" dirty="0"/>
              <a:t>estrattivi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</a:rPr>
              <a:t>estrazioni di 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</a:rPr>
              <a:t>risorse minerali di I e II categoria (miniere e cave) per tipo e sito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/>
              <a:t>i</a:t>
            </a:r>
            <a:r>
              <a:rPr lang="it-IT" sz="1600" b="1" dirty="0" smtClean="0"/>
              <a:t>nformazioni sulle attività delle imprese </a:t>
            </a:r>
            <a:r>
              <a:rPr lang="it-IT" sz="1600" b="1" dirty="0"/>
              <a:t>autorizzate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</a:rPr>
              <a:t>dati 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</a:rPr>
              <a:t>amministrativi sulla </a:t>
            </a:r>
            <a:r>
              <a:rPr lang="it-IT" sz="1600" b="1" dirty="0" err="1">
                <a:solidFill>
                  <a:schemeClr val="bg1">
                    <a:lumMod val="50000"/>
                  </a:schemeClr>
                </a:solidFill>
              </a:rPr>
              <a:t>governance</a:t>
            </a:r>
            <a:r>
              <a:rPr lang="it-IT" sz="1600" b="1" dirty="0">
                <a:solidFill>
                  <a:schemeClr val="bg1">
                    <a:lumMod val="50000"/>
                  </a:schemeClr>
                </a:solidFill>
              </a:rPr>
              <a:t> delle istituzioni pubbliche locali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/>
              <a:t>caratteristiche </a:t>
            </a:r>
            <a:r>
              <a:rPr lang="it-IT" sz="1600" b="1" dirty="0"/>
              <a:t>archivi amministrativi regionali-provinciali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chemeClr val="bg1">
                    <a:lumMod val="50000"/>
                  </a:schemeClr>
                </a:solidFill>
              </a:rPr>
              <a:t>qualità </a:t>
            </a:r>
            <a:r>
              <a:rPr lang="it-IT" sz="1600" dirty="0">
                <a:solidFill>
                  <a:schemeClr val="bg1">
                    <a:lumMod val="50000"/>
                  </a:schemeClr>
                </a:solidFill>
              </a:rPr>
              <a:t>dell’offerta di statistiche in materia da parte delle Regioni-Province </a:t>
            </a:r>
            <a:endParaRPr lang="it-IT" sz="16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>
                <a:solidFill>
                  <a:srgbClr val="C00000"/>
                </a:solidFill>
              </a:rPr>
              <a:t>Indicatori statistici e geografici di distribuzione e concentrazione </a:t>
            </a:r>
          </a:p>
          <a:p>
            <a:pPr marL="285750" indent="-285750">
              <a:spcBef>
                <a:spcPts val="100"/>
              </a:spcBef>
              <a:spcAft>
                <a:spcPts val="100"/>
              </a:spcAft>
              <a:buFont typeface="Arial" panose="020B0604020202020204" pitchFamily="34" charset="0"/>
              <a:buChar char="•"/>
            </a:pPr>
            <a:r>
              <a:rPr lang="it-IT" sz="1600" b="1" dirty="0" smtClean="0">
                <a:solidFill>
                  <a:srgbClr val="C00000"/>
                </a:solidFill>
              </a:rPr>
              <a:t>Indicatori </a:t>
            </a:r>
            <a:r>
              <a:rPr lang="it-IT" sz="1600" b="1" dirty="0">
                <a:solidFill>
                  <a:srgbClr val="C00000"/>
                </a:solidFill>
              </a:rPr>
              <a:t>della pressione antropica esercitata sull’ambiente </a:t>
            </a:r>
            <a:r>
              <a:rPr lang="it-IT" sz="1600" b="1" dirty="0" smtClean="0">
                <a:solidFill>
                  <a:srgbClr val="C00000"/>
                </a:solidFill>
              </a:rPr>
              <a:t>naturale</a:t>
            </a:r>
            <a:endParaRPr lang="it-IT" sz="1600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CasellaDiTesto 4"/>
          <p:cNvSpPr txBox="1"/>
          <p:nvPr/>
        </p:nvSpPr>
        <p:spPr>
          <a:xfrm>
            <a:off x="485775" y="2921975"/>
            <a:ext cx="8306289" cy="144655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600" dirty="0" smtClean="0">
                <a:solidFill>
                  <a:srgbClr val="C00000"/>
                </a:solidFill>
              </a:rPr>
              <a:t>Diffusione </a:t>
            </a:r>
            <a:r>
              <a:rPr lang="it-IT" sz="1600" dirty="0">
                <a:solidFill>
                  <a:srgbClr val="C00000"/>
                </a:solidFill>
              </a:rPr>
              <a:t>ufficiale 2017 </a:t>
            </a:r>
            <a:r>
              <a:rPr lang="it-IT" sz="1600" dirty="0" smtClean="0">
                <a:solidFill>
                  <a:srgbClr val="C00000"/>
                </a:solidFill>
              </a:rPr>
              <a:t>sito ISTAT (http</a:t>
            </a:r>
            <a:r>
              <a:rPr lang="it-IT" sz="1600" dirty="0">
                <a:solidFill>
                  <a:srgbClr val="C00000"/>
                </a:solidFill>
              </a:rPr>
              <a:t>://</a:t>
            </a:r>
            <a:r>
              <a:rPr lang="it-IT" sz="1600" dirty="0" smtClean="0">
                <a:solidFill>
                  <a:srgbClr val="C00000"/>
                </a:solidFill>
              </a:rPr>
              <a:t>www.istat.it)</a:t>
            </a:r>
            <a:endParaRPr lang="it-IT" sz="1600" dirty="0">
              <a:solidFill>
                <a:srgbClr val="C00000"/>
              </a:solidFill>
            </a:endParaRPr>
          </a:p>
          <a:p>
            <a:r>
              <a:rPr lang="it-IT" sz="1400" b="1" dirty="0" smtClean="0"/>
              <a:t>Statistica Report </a:t>
            </a:r>
            <a:r>
              <a:rPr lang="it-IT" sz="1400" dirty="0"/>
              <a:t>“Le attività estrattive da cave e miniere” </a:t>
            </a:r>
          </a:p>
          <a:p>
            <a:r>
              <a:rPr lang="it-IT" sz="1400" dirty="0"/>
              <a:t>	</a:t>
            </a:r>
            <a:r>
              <a:rPr lang="it-IT" sz="1400" dirty="0" smtClean="0"/>
              <a:t>	</a:t>
            </a:r>
            <a:r>
              <a:rPr lang="it-IT" sz="1400" b="1" dirty="0" smtClean="0"/>
              <a:t>Convegno </a:t>
            </a:r>
            <a:r>
              <a:rPr lang="it-IT" sz="1400" b="1" dirty="0"/>
              <a:t>scientifico </a:t>
            </a:r>
            <a:r>
              <a:rPr lang="it-IT" sz="1400" b="1" dirty="0" smtClean="0"/>
              <a:t>Istat </a:t>
            </a:r>
            <a:r>
              <a:rPr lang="it-IT" sz="1400" dirty="0"/>
              <a:t>“Le attività estrattive e l’ambiente” </a:t>
            </a:r>
          </a:p>
          <a:p>
            <a:r>
              <a:rPr lang="it-IT" sz="1400" dirty="0" smtClean="0"/>
              <a:t>				</a:t>
            </a:r>
            <a:r>
              <a:rPr lang="it-IT" sz="1400" b="1" dirty="0" err="1" smtClean="0"/>
              <a:t>I.stat</a:t>
            </a:r>
            <a:r>
              <a:rPr lang="it-IT" sz="1400" dirty="0" smtClean="0"/>
              <a:t> </a:t>
            </a:r>
            <a:r>
              <a:rPr lang="it-IT" sz="1400" b="1" dirty="0"/>
              <a:t>Tavole di dati</a:t>
            </a:r>
            <a:r>
              <a:rPr lang="it-IT" sz="1400" dirty="0"/>
              <a:t>, </a:t>
            </a:r>
            <a:r>
              <a:rPr lang="it-IT" sz="1400" dirty="0" smtClean="0"/>
              <a:t>sezione </a:t>
            </a:r>
            <a:r>
              <a:rPr lang="it-IT" sz="1400" dirty="0"/>
              <a:t>Ambiente ed energia, Cave e miniere </a:t>
            </a:r>
          </a:p>
          <a:p>
            <a:r>
              <a:rPr lang="it-IT" sz="1400" dirty="0"/>
              <a:t>	</a:t>
            </a:r>
            <a:r>
              <a:rPr lang="it-IT" sz="1400" dirty="0" smtClean="0"/>
              <a:t>					</a:t>
            </a:r>
            <a:r>
              <a:rPr lang="it-IT" sz="1400" b="1" dirty="0" smtClean="0"/>
              <a:t>Rapporto </a:t>
            </a:r>
            <a:r>
              <a:rPr lang="it-IT" sz="1400" b="1" dirty="0"/>
              <a:t>BES 2017 </a:t>
            </a:r>
            <a:r>
              <a:rPr lang="it-IT" sz="1400" dirty="0"/>
              <a:t>Benessere Equo e </a:t>
            </a:r>
            <a:r>
              <a:rPr lang="it-IT" sz="1400" dirty="0" smtClean="0"/>
              <a:t>Sostenibile, dimensione Paesaggio </a:t>
            </a:r>
            <a:endParaRPr lang="it-IT" sz="1400" dirty="0"/>
          </a:p>
          <a:p>
            <a:r>
              <a:rPr lang="it-IT" sz="1400" dirty="0"/>
              <a:t>	</a:t>
            </a:r>
            <a:r>
              <a:rPr lang="it-IT" sz="1400" dirty="0" smtClean="0"/>
              <a:t>							</a:t>
            </a:r>
            <a:r>
              <a:rPr lang="it-IT" sz="1400" b="1" dirty="0" smtClean="0"/>
              <a:t>ASI 2017</a:t>
            </a:r>
            <a:r>
              <a:rPr lang="it-IT" sz="1400" dirty="0" smtClean="0"/>
              <a:t> Annuario </a:t>
            </a:r>
            <a:r>
              <a:rPr lang="it-IT" sz="1400" dirty="0"/>
              <a:t>Statistico </a:t>
            </a:r>
            <a:r>
              <a:rPr lang="it-IT" sz="1400" dirty="0" smtClean="0"/>
              <a:t>Italiano</a:t>
            </a:r>
            <a:endParaRPr lang="it-IT" sz="1400" dirty="0"/>
          </a:p>
        </p:txBody>
      </p:sp>
      <p:sp>
        <p:nvSpPr>
          <p:cNvPr id="12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1308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 smtClean="0">
                <a:solidFill>
                  <a:schemeClr val="bg1"/>
                </a:solidFill>
                <a:latin typeface="+mj-lt"/>
              </a:rPr>
              <a:t>Nuova </a:t>
            </a:r>
            <a:r>
              <a:rPr lang="it-IT" altLang="it-IT" sz="2000" b="1" dirty="0">
                <a:solidFill>
                  <a:schemeClr val="bg1"/>
                </a:solidFill>
                <a:latin typeface="+mj-lt"/>
              </a:rPr>
              <a:t>disponibilità di dati e informazioni statistiche e geografiche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924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>
                <a:solidFill>
                  <a:prstClr val="black"/>
                </a:solidFill>
              </a:rPr>
              <a:t>XXXIX </a:t>
            </a:r>
            <a:r>
              <a:rPr lang="it-IT" sz="1000" dirty="0">
                <a:solidFill>
                  <a:prstClr val="black"/>
                </a:solidFill>
              </a:rPr>
              <a:t>CONFERENZA ITALIANA DI SCIENZE </a:t>
            </a:r>
            <a:r>
              <a:rPr lang="it-IT" sz="1000" dirty="0" smtClean="0">
                <a:solidFill>
                  <a:prstClr val="black"/>
                </a:solidFill>
              </a:rPr>
              <a:t>REGIONALI, </a:t>
            </a:r>
            <a:r>
              <a:rPr lang="it-IT" sz="900" dirty="0" smtClean="0">
                <a:solidFill>
                  <a:prstClr val="black"/>
                </a:solidFill>
              </a:rPr>
              <a:t>Bolzano</a:t>
            </a:r>
            <a:r>
              <a:rPr lang="it-IT" sz="900" dirty="0">
                <a:solidFill>
                  <a:prstClr val="black"/>
                </a:solidFill>
              </a:rPr>
              <a:t>, 17-19 Settembre </a:t>
            </a:r>
            <a:r>
              <a:rPr lang="it-IT" sz="900" dirty="0" smtClean="0">
                <a:solidFill>
                  <a:prstClr val="black"/>
                </a:solidFill>
              </a:rPr>
              <a:t>2018</a:t>
            </a:r>
            <a:endParaRPr lang="it-IT" sz="10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369219" y="18148"/>
            <a:ext cx="817234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lang="it-IT" sz="2000" b="1" dirty="0" smtClean="0">
                <a:solidFill>
                  <a:prstClr val="white"/>
                </a:solidFill>
              </a:rPr>
              <a:t>Fabbisogni </a:t>
            </a:r>
            <a:r>
              <a:rPr lang="it-IT" sz="2000" b="1" dirty="0">
                <a:solidFill>
                  <a:prstClr val="white"/>
                </a:solidFill>
              </a:rPr>
              <a:t>informativi </a:t>
            </a:r>
            <a:r>
              <a:rPr lang="it-IT" sz="2000" b="1" dirty="0" smtClean="0">
                <a:solidFill>
                  <a:prstClr val="white"/>
                </a:solidFill>
              </a:rPr>
              <a:t>e produzione statistica</a:t>
            </a:r>
            <a:endParaRPr lang="it-IT" sz="2000" b="1" dirty="0">
              <a:solidFill>
                <a:prstClr val="white"/>
              </a:solidFill>
            </a:endParaRPr>
          </a:p>
        </p:txBody>
      </p:sp>
      <p:sp>
        <p:nvSpPr>
          <p:cNvPr id="9" name="Titolo 3"/>
          <p:cNvSpPr txBox="1">
            <a:spLocks/>
          </p:cNvSpPr>
          <p:nvPr/>
        </p:nvSpPr>
        <p:spPr>
          <a:xfrm>
            <a:off x="4126730" y="325925"/>
            <a:ext cx="36576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spcBef>
                <a:spcPct val="0"/>
              </a:spcBef>
              <a:defRPr/>
            </a:pPr>
            <a:r>
              <a:rPr lang="it-IT" sz="1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ISTAT </a:t>
            </a:r>
            <a:r>
              <a:rPr lang="it-IT" sz="16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it-IT" sz="1600" i="1" dirty="0" smtClean="0">
                <a:solidFill>
                  <a:srgbClr val="505150"/>
                </a:solidFill>
              </a:rPr>
              <a:t>  </a:t>
            </a:r>
          </a:p>
        </p:txBody>
      </p:sp>
      <p:sp>
        <p:nvSpPr>
          <p:cNvPr id="10" name="Titolo 3"/>
          <p:cNvSpPr txBox="1">
            <a:spLocks/>
          </p:cNvSpPr>
          <p:nvPr/>
        </p:nvSpPr>
        <p:spPr>
          <a:xfrm>
            <a:off x="3377306" y="600416"/>
            <a:ext cx="5538093" cy="3954929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457200">
              <a:spcBef>
                <a:spcPct val="0"/>
              </a:spcBef>
              <a:defRPr/>
            </a:pPr>
            <a:r>
              <a:rPr lang="it-IT" sz="1600" b="1" cap="small" dirty="0" smtClean="0">
                <a:solidFill>
                  <a:srgbClr val="C00000"/>
                </a:solidFill>
              </a:rPr>
              <a:t>statistiche sulle estrazioni di risorse minerali da cave e miniere</a:t>
            </a:r>
          </a:p>
          <a:p>
            <a:pPr algn="ctr" defTabSz="457200">
              <a:spcBef>
                <a:spcPct val="0"/>
              </a:spcBef>
              <a:defRPr/>
            </a:pPr>
            <a:endParaRPr lang="it-IT" sz="800" b="1" cap="small" dirty="0" smtClean="0">
              <a:solidFill>
                <a:srgbClr val="FF0000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 smtClean="0">
                <a:solidFill>
                  <a:prstClr val="black"/>
                </a:solidFill>
              </a:rPr>
              <a:t>Conti Satellite dell’Ambiente</a:t>
            </a:r>
            <a:r>
              <a:rPr lang="it-IT" sz="1400" dirty="0" smtClean="0">
                <a:solidFill>
                  <a:prstClr val="black"/>
                </a:solidFill>
              </a:rPr>
              <a:t> </a:t>
            </a:r>
            <a:r>
              <a:rPr lang="it-IT" sz="1400" b="1" dirty="0" smtClean="0">
                <a:solidFill>
                  <a:prstClr val="black"/>
                </a:solidFill>
              </a:rPr>
              <a:t>di Contabilità Nazionale </a:t>
            </a:r>
          </a:p>
          <a:p>
            <a:pPr algn="just">
              <a:spcBef>
                <a:spcPct val="0"/>
              </a:spcBef>
              <a:defRPr/>
            </a:pPr>
            <a:r>
              <a:rPr lang="it-IT" sz="1400" dirty="0">
                <a:solidFill>
                  <a:prstClr val="black"/>
                </a:solidFill>
              </a:rPr>
              <a:t> </a:t>
            </a:r>
            <a:r>
              <a:rPr lang="it-IT" sz="1400" dirty="0" smtClean="0">
                <a:solidFill>
                  <a:prstClr val="black"/>
                </a:solidFill>
              </a:rPr>
              <a:t>    EW-MFA  per l’Italia   (Regolamento UE n. 691/2011)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dirty="0" smtClean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 smtClean="0">
                <a:solidFill>
                  <a:prstClr val="black"/>
                </a:solidFill>
              </a:rPr>
              <a:t>EW-MFA </a:t>
            </a:r>
            <a:r>
              <a:rPr lang="it-IT" sz="1400" b="1" dirty="0" err="1" smtClean="0">
                <a:solidFill>
                  <a:prstClr val="black"/>
                </a:solidFill>
              </a:rPr>
              <a:t>Indicators</a:t>
            </a:r>
            <a:r>
              <a:rPr lang="it-IT" sz="1400" dirty="0" smtClean="0">
                <a:solidFill>
                  <a:prstClr val="black"/>
                </a:solidFill>
              </a:rPr>
              <a:t>  DMC </a:t>
            </a:r>
            <a:r>
              <a:rPr lang="it-IT" sz="1400" dirty="0" err="1" smtClean="0">
                <a:solidFill>
                  <a:prstClr val="black"/>
                </a:solidFill>
              </a:rPr>
              <a:t>Domestic</a:t>
            </a:r>
            <a:r>
              <a:rPr lang="it-IT" sz="1400" dirty="0" smtClean="0">
                <a:solidFill>
                  <a:prstClr val="black"/>
                </a:solidFill>
              </a:rPr>
              <a:t> </a:t>
            </a:r>
            <a:r>
              <a:rPr lang="it-IT" sz="1400" dirty="0" err="1" smtClean="0">
                <a:solidFill>
                  <a:prstClr val="black"/>
                </a:solidFill>
              </a:rPr>
              <a:t>Material</a:t>
            </a:r>
            <a:r>
              <a:rPr lang="it-IT" sz="1400" dirty="0" smtClean="0">
                <a:solidFill>
                  <a:prstClr val="black"/>
                </a:solidFill>
              </a:rPr>
              <a:t> </a:t>
            </a:r>
            <a:r>
              <a:rPr lang="it-IT" sz="1400" dirty="0" err="1" smtClean="0">
                <a:solidFill>
                  <a:prstClr val="black"/>
                </a:solidFill>
              </a:rPr>
              <a:t>Consumption</a:t>
            </a:r>
            <a:r>
              <a:rPr lang="it-IT" sz="1400" dirty="0" smtClean="0">
                <a:solidFill>
                  <a:prstClr val="black"/>
                </a:solidFill>
              </a:rPr>
              <a:t> </a:t>
            </a:r>
          </a:p>
          <a:p>
            <a:pPr marL="180975" indent="-180975" algn="just" defTabSz="4572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dirty="0" smtClean="0">
              <a:solidFill>
                <a:prstClr val="black"/>
              </a:solidFill>
            </a:endParaRPr>
          </a:p>
          <a:p>
            <a:pPr marL="180975" indent="-180975" algn="just" defTabSz="4572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dirty="0" smtClean="0">
                <a:solidFill>
                  <a:prstClr val="black"/>
                </a:solidFill>
              </a:rPr>
              <a:t>Progetto Istat dei </a:t>
            </a:r>
            <a:r>
              <a:rPr lang="it-IT" sz="1400" b="1" dirty="0" smtClean="0">
                <a:solidFill>
                  <a:prstClr val="black"/>
                </a:solidFill>
              </a:rPr>
              <a:t>Conti Regionali dei Flussi di Materia</a:t>
            </a:r>
          </a:p>
          <a:p>
            <a:pPr marL="180975" indent="-180975" algn="just" defTabSz="457200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>
                <a:solidFill>
                  <a:prstClr val="black"/>
                </a:solidFill>
              </a:rPr>
              <a:t>Indicatore </a:t>
            </a:r>
            <a:r>
              <a:rPr lang="it-IT" sz="1400" b="1" dirty="0" smtClean="0">
                <a:solidFill>
                  <a:prstClr val="black"/>
                </a:solidFill>
              </a:rPr>
              <a:t>Intensità di estrazione BES </a:t>
            </a:r>
            <a:r>
              <a:rPr lang="it-IT" sz="1400" b="1" dirty="0">
                <a:solidFill>
                  <a:prstClr val="black"/>
                </a:solidFill>
              </a:rPr>
              <a:t>dimensione </a:t>
            </a:r>
            <a:r>
              <a:rPr lang="it-IT" sz="1400" b="1" dirty="0" smtClean="0">
                <a:solidFill>
                  <a:prstClr val="black"/>
                </a:solidFill>
              </a:rPr>
              <a:t>Paesaggio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 err="1" smtClean="0">
                <a:solidFill>
                  <a:prstClr val="black"/>
                </a:solidFill>
              </a:rPr>
              <a:t>United</a:t>
            </a:r>
            <a:r>
              <a:rPr lang="it-IT" sz="1400" b="1" dirty="0" smtClean="0">
                <a:solidFill>
                  <a:prstClr val="black"/>
                </a:solidFill>
              </a:rPr>
              <a:t> </a:t>
            </a:r>
            <a:r>
              <a:rPr lang="it-IT" sz="1400" b="1" dirty="0" err="1" smtClean="0">
                <a:solidFill>
                  <a:prstClr val="black"/>
                </a:solidFill>
              </a:rPr>
              <a:t>Nation</a:t>
            </a:r>
            <a:r>
              <a:rPr lang="it-IT" sz="1400" b="1" dirty="0" smtClean="0">
                <a:solidFill>
                  <a:prstClr val="black"/>
                </a:solidFill>
              </a:rPr>
              <a:t> </a:t>
            </a:r>
            <a:r>
              <a:rPr lang="it-IT" sz="1400" b="1" dirty="0" err="1" smtClean="0">
                <a:solidFill>
                  <a:prstClr val="black"/>
                </a:solidFill>
              </a:rPr>
              <a:t>SDG’s</a:t>
            </a:r>
            <a:r>
              <a:rPr lang="it-IT" sz="1400" b="1" dirty="0" smtClean="0">
                <a:solidFill>
                  <a:prstClr val="black"/>
                </a:solidFill>
              </a:rPr>
              <a:t>   </a:t>
            </a:r>
            <a:r>
              <a:rPr lang="it-IT" sz="1400" dirty="0" smtClean="0">
                <a:solidFill>
                  <a:prstClr val="black"/>
                </a:solidFill>
              </a:rPr>
              <a:t>Indicatori </a:t>
            </a:r>
            <a:r>
              <a:rPr lang="it-IT" sz="1400" dirty="0" err="1" smtClean="0">
                <a:solidFill>
                  <a:prstClr val="black"/>
                </a:solidFill>
              </a:rPr>
              <a:t>Goals</a:t>
            </a:r>
            <a:r>
              <a:rPr lang="it-IT" sz="1400" dirty="0" smtClean="0">
                <a:solidFill>
                  <a:prstClr val="black"/>
                </a:solidFill>
              </a:rPr>
              <a:t> 8.4.2 e 12.2.2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>
                <a:solidFill>
                  <a:prstClr val="black"/>
                </a:solidFill>
              </a:rPr>
              <a:t>Ministero dello Sviluppo Economico </a:t>
            </a:r>
            <a:r>
              <a:rPr lang="it-IT" sz="1400" i="1" dirty="0">
                <a:solidFill>
                  <a:prstClr val="black"/>
                </a:solidFill>
              </a:rPr>
              <a:t>Laboratorio Materie </a:t>
            </a:r>
            <a:r>
              <a:rPr lang="it-IT" sz="1400" i="1" dirty="0" smtClean="0">
                <a:solidFill>
                  <a:prstClr val="black"/>
                </a:solidFill>
              </a:rPr>
              <a:t>Prime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i="1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 smtClean="0">
                <a:solidFill>
                  <a:prstClr val="black"/>
                </a:solidFill>
              </a:rPr>
              <a:t>Ministero dell’Economia e delle Finanze Censimento del patrimonio pubblico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i="1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it-IT" sz="1400" b="1" dirty="0">
                <a:solidFill>
                  <a:prstClr val="black"/>
                </a:solidFill>
              </a:rPr>
              <a:t>ISPRA</a:t>
            </a:r>
            <a:r>
              <a:rPr lang="it-IT" sz="1400" i="1" dirty="0">
                <a:solidFill>
                  <a:prstClr val="black"/>
                </a:solidFill>
              </a:rPr>
              <a:t>  Annuario dati ambientali </a:t>
            </a:r>
            <a:endParaRPr lang="it-IT" sz="1400" i="1" dirty="0" smtClean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i="1" dirty="0">
              <a:solidFill>
                <a:prstClr val="black"/>
              </a:solidFill>
            </a:endParaRP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r>
              <a:rPr lang="en-US" sz="1400" b="1" dirty="0" smtClean="0">
                <a:solidFill>
                  <a:prstClr val="black"/>
                </a:solidFill>
              </a:rPr>
              <a:t>United </a:t>
            </a:r>
            <a:r>
              <a:rPr lang="en-US" sz="1400" b="1" dirty="0">
                <a:solidFill>
                  <a:prstClr val="black"/>
                </a:solidFill>
              </a:rPr>
              <a:t>Nations </a:t>
            </a:r>
            <a:r>
              <a:rPr lang="en-US" sz="1400" b="1" i="1" dirty="0" smtClean="0">
                <a:solidFill>
                  <a:prstClr val="black"/>
                </a:solidFill>
              </a:rPr>
              <a:t>Ulaanbaatar City </a:t>
            </a:r>
            <a:r>
              <a:rPr lang="en-US" sz="1400" b="1" i="1" dirty="0">
                <a:solidFill>
                  <a:prstClr val="black"/>
                </a:solidFill>
              </a:rPr>
              <a:t>Group </a:t>
            </a:r>
            <a:r>
              <a:rPr lang="en-US" sz="1400" i="1" dirty="0">
                <a:solidFill>
                  <a:prstClr val="black"/>
                </a:solidFill>
              </a:rPr>
              <a:t>on Statistics for Economies Based on Natural </a:t>
            </a:r>
            <a:r>
              <a:rPr lang="en-US" sz="1400" i="1" dirty="0" smtClean="0">
                <a:solidFill>
                  <a:prstClr val="black"/>
                </a:solidFill>
              </a:rPr>
              <a:t>Resources Handbook</a:t>
            </a:r>
          </a:p>
          <a:p>
            <a:pPr marL="180975" indent="-180975" algn="just">
              <a:spcBef>
                <a:spcPct val="0"/>
              </a:spcBef>
              <a:buFont typeface="Arial" panose="020B0604020202020204" pitchFamily="34" charset="0"/>
              <a:buChar char="•"/>
              <a:defRPr/>
            </a:pPr>
            <a:endParaRPr lang="it-IT" sz="500" i="1" dirty="0">
              <a:solidFill>
                <a:prstClr val="black"/>
              </a:solidFill>
            </a:endParaRPr>
          </a:p>
          <a:p>
            <a:pPr algn="ctr">
              <a:spcBef>
                <a:spcPct val="0"/>
              </a:spcBef>
              <a:defRPr/>
            </a:pPr>
            <a:r>
              <a:rPr lang="it-IT" sz="1400" b="1" i="1" dirty="0" smtClean="0">
                <a:solidFill>
                  <a:srgbClr val="FF0000"/>
                </a:solidFill>
              </a:rPr>
              <a:t>   </a:t>
            </a:r>
            <a:r>
              <a:rPr lang="it-IT" sz="1400" b="1" i="1" dirty="0" smtClean="0">
                <a:solidFill>
                  <a:srgbClr val="4479CB"/>
                </a:solidFill>
              </a:rPr>
              <a:t>NEWS!         </a:t>
            </a:r>
            <a:r>
              <a:rPr lang="it-IT" sz="1400" b="1" i="1" dirty="0">
                <a:solidFill>
                  <a:srgbClr val="4479CB"/>
                </a:solidFill>
              </a:rPr>
              <a:t>i</a:t>
            </a:r>
            <a:r>
              <a:rPr lang="it-IT" sz="1400" b="1" i="1" dirty="0" smtClean="0">
                <a:solidFill>
                  <a:srgbClr val="4479CB"/>
                </a:solidFill>
              </a:rPr>
              <a:t>n uscita i dati anni 2015-2016-2017</a:t>
            </a:r>
          </a:p>
        </p:txBody>
      </p:sp>
      <p:sp>
        <p:nvSpPr>
          <p:cNvPr id="12" name="Titolo 3"/>
          <p:cNvSpPr txBox="1">
            <a:spLocks/>
          </p:cNvSpPr>
          <p:nvPr/>
        </p:nvSpPr>
        <p:spPr>
          <a:xfrm>
            <a:off x="485776" y="3307176"/>
            <a:ext cx="2365088" cy="338554"/>
          </a:xfrm>
          <a:prstGeom prst="rect">
            <a:avLst/>
          </a:prstGeom>
          <a:solidFill>
            <a:srgbClr val="4479CB"/>
          </a:solidFill>
        </p:spPr>
        <p:txBody>
          <a:bodyPr wrap="square" rtlCol="0">
            <a:spAutoFit/>
          </a:bodyPr>
          <a:lstStyle/>
          <a:p>
            <a:pPr marL="285750" indent="-285750" algn="ctr" defTabSz="457200">
              <a:spcBef>
                <a:spcPct val="0"/>
              </a:spcBef>
              <a:defRPr/>
            </a:pPr>
            <a:r>
              <a:rPr lang="it-IT" sz="1600" dirty="0" smtClean="0">
                <a:solidFill>
                  <a:schemeClr val="bg1"/>
                </a:solidFill>
              </a:rPr>
              <a:t>Associazioni di categoria  </a:t>
            </a:r>
          </a:p>
        </p:txBody>
      </p:sp>
      <p:sp>
        <p:nvSpPr>
          <p:cNvPr id="14" name="Titolo 3"/>
          <p:cNvSpPr txBox="1">
            <a:spLocks/>
          </p:cNvSpPr>
          <p:nvPr/>
        </p:nvSpPr>
        <p:spPr>
          <a:xfrm>
            <a:off x="500368" y="1415275"/>
            <a:ext cx="2386672" cy="338554"/>
          </a:xfrm>
          <a:prstGeom prst="rect">
            <a:avLst/>
          </a:prstGeom>
          <a:solidFill>
            <a:srgbClr val="66CCFF"/>
          </a:solidFill>
        </p:spPr>
        <p:txBody>
          <a:bodyPr wrap="square" rtlCol="0">
            <a:spAutoFit/>
          </a:bodyPr>
          <a:lstStyle/>
          <a:p>
            <a:pPr marL="285750" indent="-285750" algn="ctr">
              <a:spcBef>
                <a:spcPct val="0"/>
              </a:spcBef>
              <a:defRPr/>
            </a:pPr>
            <a:r>
              <a:rPr lang="it-IT" sz="1600" dirty="0" smtClean="0">
                <a:solidFill>
                  <a:srgbClr val="7030A0"/>
                </a:solidFill>
              </a:rPr>
              <a:t>Istituzioni internazionali</a:t>
            </a:r>
          </a:p>
        </p:txBody>
      </p:sp>
      <p:sp>
        <p:nvSpPr>
          <p:cNvPr id="16" name="Titolo 3"/>
          <p:cNvSpPr txBox="1">
            <a:spLocks/>
          </p:cNvSpPr>
          <p:nvPr/>
        </p:nvSpPr>
        <p:spPr>
          <a:xfrm>
            <a:off x="508720" y="2807460"/>
            <a:ext cx="2342144" cy="338554"/>
          </a:xfrm>
          <a:prstGeom prst="rect">
            <a:avLst/>
          </a:prstGeom>
          <a:solidFill>
            <a:srgbClr val="BBF0FD"/>
          </a:solidFill>
        </p:spPr>
        <p:txBody>
          <a:bodyPr wrap="square" rtlCol="0">
            <a:spAutoFit/>
          </a:bodyPr>
          <a:lstStyle/>
          <a:p>
            <a:pPr marL="285750" indent="-285750" algn="ctr" defTabSz="457200">
              <a:spcBef>
                <a:spcPct val="0"/>
              </a:spcBef>
              <a:defRPr/>
            </a:pPr>
            <a:r>
              <a:rPr lang="it-IT" sz="1600" dirty="0" smtClean="0">
                <a:solidFill>
                  <a:prstClr val="black"/>
                </a:solidFill>
              </a:rPr>
              <a:t>Regioni, Province, Comuni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500368" y="2336419"/>
            <a:ext cx="2350495" cy="338554"/>
          </a:xfrm>
          <a:prstGeom prst="rect">
            <a:avLst/>
          </a:prstGeom>
          <a:solidFill>
            <a:srgbClr val="DDDDFF"/>
          </a:solidFill>
        </p:spPr>
        <p:txBody>
          <a:bodyPr wrap="square">
            <a:spAutoFit/>
          </a:bodyPr>
          <a:lstStyle/>
          <a:p>
            <a:pPr marL="285750" indent="-285750" algn="ctr">
              <a:spcBef>
                <a:spcPct val="0"/>
              </a:spcBef>
              <a:defRPr/>
            </a:pPr>
            <a:r>
              <a:rPr lang="it-IT" sz="1600" dirty="0" smtClean="0">
                <a:solidFill>
                  <a:srgbClr val="505150"/>
                </a:solidFill>
              </a:rPr>
              <a:t>Policy </a:t>
            </a:r>
            <a:r>
              <a:rPr lang="it-IT" sz="1600" dirty="0" err="1" smtClean="0">
                <a:solidFill>
                  <a:srgbClr val="505150"/>
                </a:solidFill>
              </a:rPr>
              <a:t>framework</a:t>
            </a:r>
            <a:r>
              <a:rPr lang="it-IT" sz="1600" dirty="0" smtClean="0">
                <a:solidFill>
                  <a:srgbClr val="505150"/>
                </a:solidFill>
              </a:rPr>
              <a:t> </a:t>
            </a:r>
            <a:endParaRPr lang="it-IT" sz="1600" dirty="0">
              <a:solidFill>
                <a:srgbClr val="505150"/>
              </a:solidFill>
            </a:endParaRPr>
          </a:p>
        </p:txBody>
      </p:sp>
      <p:sp>
        <p:nvSpPr>
          <p:cNvPr id="18" name="Titolo 3"/>
          <p:cNvSpPr txBox="1">
            <a:spLocks/>
          </p:cNvSpPr>
          <p:nvPr/>
        </p:nvSpPr>
        <p:spPr>
          <a:xfrm>
            <a:off x="485775" y="1872645"/>
            <a:ext cx="2401265" cy="330860"/>
          </a:xfrm>
          <a:prstGeom prst="rect">
            <a:avLst/>
          </a:prstGeom>
          <a:solidFill>
            <a:srgbClr val="B4D4EA"/>
          </a:solidFill>
        </p:spPr>
        <p:txBody>
          <a:bodyPr wrap="square" rtlCol="0">
            <a:spAutoFit/>
          </a:bodyPr>
          <a:lstStyle/>
          <a:p>
            <a:pPr marL="285750" indent="-285750">
              <a:spcBef>
                <a:spcPct val="0"/>
              </a:spcBef>
              <a:defRPr/>
            </a:pPr>
            <a:r>
              <a:rPr lang="it-IT" sz="1550" dirty="0" smtClean="0">
                <a:solidFill>
                  <a:srgbClr val="505150"/>
                </a:solidFill>
              </a:rPr>
              <a:t>Istituzioni nazionali centrali</a:t>
            </a:r>
          </a:p>
        </p:txBody>
      </p:sp>
      <p:sp>
        <p:nvSpPr>
          <p:cNvPr id="19" name="Titolo 3"/>
          <p:cNvSpPr txBox="1">
            <a:spLocks/>
          </p:cNvSpPr>
          <p:nvPr/>
        </p:nvSpPr>
        <p:spPr>
          <a:xfrm>
            <a:off x="485775" y="3760621"/>
            <a:ext cx="2365088" cy="338554"/>
          </a:xfrm>
          <a:prstGeom prst="rect">
            <a:avLst/>
          </a:prstGeom>
          <a:solidFill>
            <a:srgbClr val="DEE9FE"/>
          </a:solidFill>
        </p:spPr>
        <p:txBody>
          <a:bodyPr wrap="square" rtlCol="0">
            <a:spAutoFit/>
          </a:bodyPr>
          <a:lstStyle/>
          <a:p>
            <a:pPr marL="285750" indent="-285750" algn="ctr" defTabSz="457200">
              <a:spcBef>
                <a:spcPct val="0"/>
              </a:spcBef>
              <a:defRPr/>
            </a:pPr>
            <a:r>
              <a:rPr lang="it-IT" sz="1600" dirty="0" smtClean="0">
                <a:solidFill>
                  <a:prstClr val="black"/>
                </a:solidFill>
              </a:rPr>
              <a:t>Comunità scientifica  </a:t>
            </a:r>
          </a:p>
        </p:txBody>
      </p:sp>
      <p:sp>
        <p:nvSpPr>
          <p:cNvPr id="20" name="Titolo 3"/>
          <p:cNvSpPr txBox="1">
            <a:spLocks/>
          </p:cNvSpPr>
          <p:nvPr/>
        </p:nvSpPr>
        <p:spPr>
          <a:xfrm>
            <a:off x="523925" y="4184239"/>
            <a:ext cx="2326938" cy="33855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marL="285750" indent="-285750" algn="ctr" defTabSz="457200">
              <a:spcBef>
                <a:spcPct val="0"/>
              </a:spcBef>
              <a:defRPr/>
            </a:pPr>
            <a:r>
              <a:rPr lang="it-IT" sz="1600" dirty="0">
                <a:solidFill>
                  <a:prstClr val="black"/>
                </a:solidFill>
              </a:rPr>
              <a:t>C</a:t>
            </a:r>
            <a:r>
              <a:rPr lang="it-IT" sz="1600" dirty="0" smtClean="0">
                <a:solidFill>
                  <a:prstClr val="black"/>
                </a:solidFill>
              </a:rPr>
              <a:t>ittadini</a:t>
            </a:r>
          </a:p>
        </p:txBody>
      </p:sp>
      <p:sp>
        <p:nvSpPr>
          <p:cNvPr id="3" name="Rettangolo 2"/>
          <p:cNvSpPr/>
          <p:nvPr/>
        </p:nvSpPr>
        <p:spPr>
          <a:xfrm>
            <a:off x="273037" y="385766"/>
            <a:ext cx="2767875" cy="954107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85725" indent="-85725">
              <a:spcBef>
                <a:spcPct val="0"/>
              </a:spcBef>
              <a:defRPr/>
            </a:pPr>
            <a:r>
              <a:rPr lang="it-IT" sz="2400" b="1" dirty="0">
                <a:solidFill>
                  <a:schemeClr val="bg1"/>
                </a:solidFill>
              </a:rPr>
              <a:t> </a:t>
            </a:r>
            <a:r>
              <a:rPr lang="it-IT" sz="1600" b="1" cap="small" dirty="0">
                <a:solidFill>
                  <a:schemeClr val="bg1"/>
                </a:solidFill>
              </a:rPr>
              <a:t>domanda di informazione </a:t>
            </a:r>
            <a:r>
              <a:rPr lang="it-IT" sz="1600" b="1" cap="small" dirty="0" smtClean="0">
                <a:solidFill>
                  <a:schemeClr val="bg1"/>
                </a:solidFill>
              </a:rPr>
              <a:t>statistica su risorse naturali, ambiente </a:t>
            </a:r>
            <a:r>
              <a:rPr lang="it-IT" sz="1600" b="1" cap="small" dirty="0">
                <a:solidFill>
                  <a:schemeClr val="bg1"/>
                </a:solidFill>
              </a:rPr>
              <a:t>e </a:t>
            </a:r>
            <a:r>
              <a:rPr lang="it-IT" sz="1600" b="1" cap="small" dirty="0" smtClean="0">
                <a:solidFill>
                  <a:schemeClr val="bg1"/>
                </a:solidFill>
              </a:rPr>
              <a:t>territorio   </a:t>
            </a:r>
            <a:endParaRPr lang="it-IT" sz="1600" b="1" cap="smal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760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04925" y="13087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</a:rPr>
              <a:t>Distribuzione a livello comunale dei siti estrattivi </a:t>
            </a:r>
            <a:r>
              <a:rPr lang="it-IT" sz="2000" b="1" dirty="0" smtClean="0">
                <a:solidFill>
                  <a:schemeClr val="bg1"/>
                </a:solidFill>
              </a:rPr>
              <a:t>anno </a:t>
            </a:r>
            <a:r>
              <a:rPr lang="it-IT" sz="2000" b="1" dirty="0">
                <a:solidFill>
                  <a:schemeClr val="bg1"/>
                </a:solidFill>
              </a:rPr>
              <a:t>2014</a:t>
            </a:r>
          </a:p>
        </p:txBody>
      </p:sp>
      <p:pic>
        <p:nvPicPr>
          <p:cNvPr id="10" name="Picture 2" descr="\\sasrava2\ATA04\CAVEMINIERE\Elaborazioni\Tavole_grafici_e_cartogrammi_finali\CARTOGRAMMI e MAPPE\CARTOGRAMMI FINALI TRUGLIA\Distribuzione siti attivi e non attivi per comun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97" y="531861"/>
            <a:ext cx="2728913" cy="375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CasellaDiTesto 13"/>
          <p:cNvSpPr txBox="1"/>
          <p:nvPr/>
        </p:nvSpPr>
        <p:spPr>
          <a:xfrm>
            <a:off x="827409" y="4288973"/>
            <a:ext cx="24384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i="1" dirty="0"/>
              <a:t>Fonte: Istat, Pressione antropica e rischi naturali</a:t>
            </a:r>
            <a:endParaRPr lang="it-IT" sz="900" dirty="0"/>
          </a:p>
        </p:txBody>
      </p:sp>
      <p:graphicFrame>
        <p:nvGraphicFramePr>
          <p:cNvPr id="5" name="Diagramma 4"/>
          <p:cNvGraphicFramePr/>
          <p:nvPr>
            <p:extLst>
              <p:ext uri="{D42A27DB-BD31-4B8C-83A1-F6EECF244321}">
                <p14:modId xmlns:p14="http://schemas.microsoft.com/office/powerpoint/2010/main" val="4152912723"/>
              </p:ext>
            </p:extLst>
          </p:nvPr>
        </p:nvGraphicFramePr>
        <p:xfrm>
          <a:off x="3709457" y="515411"/>
          <a:ext cx="520594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4424748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ella 9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32261555"/>
              </p:ext>
            </p:extLst>
          </p:nvPr>
        </p:nvGraphicFramePr>
        <p:xfrm>
          <a:off x="673005" y="399556"/>
          <a:ext cx="768091" cy="3924348"/>
        </p:xfrm>
        <a:graphic>
          <a:graphicData uri="http://schemas.openxmlformats.org/drawingml/2006/table">
            <a:tbl>
              <a:tblPr firstRow="1" bandRow="1"/>
              <a:tblGrid>
                <a:gridCol w="768091"/>
              </a:tblGrid>
              <a:tr h="3253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800" b="1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Variazioni  </a:t>
                      </a:r>
                      <a:r>
                        <a:rPr lang="it-IT" sz="8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 2014/2013</a:t>
                      </a:r>
                      <a:endParaRPr lang="it-IT" sz="800" b="1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7200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-9,6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5,0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-14,8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3,4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4,9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-4,3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-3,3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-4,1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11,1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-2,7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-0,4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-20,1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-8,0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-12,9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0,5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-0,3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-10,3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-1,1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26,4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-17,3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  <a:tr h="171383">
                <a:tc>
                  <a:txBody>
                    <a:bodyPr/>
                    <a:lstStyle>
                      <a:lvl1pPr marL="0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6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3981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0969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7964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4945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194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198933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5928" algn="l" defTabSz="456981" rtl="0" eaLnBrk="1" latinLnBrk="0" hangingPunct="1">
                        <a:defRPr sz="19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lvl="0" algn="r" defTabSz="180000" fontAlgn="ctr"/>
                      <a:r>
                        <a:rPr lang="it-IT" sz="1050" u="none" strike="noStrike" dirty="0">
                          <a:effectLst/>
                        </a:rPr>
                        <a:t>16,8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0" marR="360000" marT="0" marB="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lumMod val="20000"/>
                        <a:lumOff val="8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Grafico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1807508"/>
              </p:ext>
            </p:extLst>
          </p:nvPr>
        </p:nvGraphicFramePr>
        <p:xfrm>
          <a:off x="1300709" y="317134"/>
          <a:ext cx="7629028" cy="4176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CasellaDiTesto 14"/>
          <p:cNvSpPr txBox="1"/>
          <p:nvPr/>
        </p:nvSpPr>
        <p:spPr>
          <a:xfrm>
            <a:off x="3928245" y="4378565"/>
            <a:ext cx="5405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i="1" dirty="0"/>
              <a:t>Fonte: Istat, R</a:t>
            </a:r>
            <a:r>
              <a:rPr lang="it-IT" sz="900" i="1" dirty="0" smtClean="0"/>
              <a:t>ilevazione Pressione antropica e rischi naturali. Le attività estrattive da cave e miniere </a:t>
            </a:r>
            <a:endParaRPr lang="it-IT" sz="900" i="1" dirty="0"/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19263" y="26723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</a:rPr>
              <a:t>Le estrazioni di risorse minerali da </a:t>
            </a:r>
            <a:r>
              <a:rPr lang="it-IT" altLang="it-IT" sz="2000" b="1" dirty="0" smtClean="0">
                <a:solidFill>
                  <a:schemeClr val="bg1"/>
                </a:solidFill>
              </a:rPr>
              <a:t>cave, anno 2014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84871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8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CasellaDiTesto 14"/>
          <p:cNvSpPr txBox="1"/>
          <p:nvPr/>
        </p:nvSpPr>
        <p:spPr>
          <a:xfrm>
            <a:off x="3928245" y="4388090"/>
            <a:ext cx="540593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900" i="1" dirty="0"/>
              <a:t>Fonte: Istat, R</a:t>
            </a:r>
            <a:r>
              <a:rPr lang="it-IT" sz="900" i="1" dirty="0" smtClean="0"/>
              <a:t>ilevazione Pressione antropica e rischi naturali. Le attività estrattive da cave e miniere </a:t>
            </a:r>
            <a:endParaRPr lang="it-IT" sz="900" i="1" dirty="0"/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1319263" y="26723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1000"/>
              </a:spcAft>
              <a:buClr>
                <a:srgbClr val="CF1E24"/>
              </a:buClr>
              <a:buSzPct val="90000"/>
              <a:defRPr/>
            </a:pPr>
            <a:r>
              <a:rPr lang="it-IT" altLang="it-IT" sz="2000" b="1" dirty="0">
                <a:solidFill>
                  <a:schemeClr val="bg1"/>
                </a:solidFill>
              </a:rPr>
              <a:t>Le estrazioni di risorse minerali da </a:t>
            </a:r>
            <a:r>
              <a:rPr lang="it-IT" altLang="it-IT" sz="2000" b="1" dirty="0" smtClean="0">
                <a:solidFill>
                  <a:schemeClr val="bg1"/>
                </a:solidFill>
              </a:rPr>
              <a:t>miniere, anno 2014</a:t>
            </a:r>
            <a:endParaRPr lang="it-IT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11" name="Tabel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628495"/>
              </p:ext>
            </p:extLst>
          </p:nvPr>
        </p:nvGraphicFramePr>
        <p:xfrm>
          <a:off x="754170" y="371163"/>
          <a:ext cx="747892" cy="4060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892"/>
              </a:tblGrid>
              <a:tr h="34232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it-IT" sz="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Variazioni  </a:t>
                      </a:r>
                      <a:r>
                        <a:rPr lang="it-IT" sz="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 2014/2013</a:t>
                      </a:r>
                      <a:endParaRPr lang="it-IT" sz="800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72000" marT="0" marB="0" anchor="ctr"/>
                </a:tc>
              </a:tr>
              <a:tr h="177039">
                <a:tc>
                  <a:txBody>
                    <a:bodyPr/>
                    <a:lstStyle/>
                    <a:p>
                      <a:pPr marL="0" indent="0" algn="r" defTabSz="180000" fontAlgn="ctr">
                        <a:spcAft>
                          <a:spcPts val="600"/>
                        </a:spcAft>
                        <a:tabLst>
                          <a:tab pos="539750" algn="l"/>
                        </a:tabLst>
                      </a:pPr>
                      <a:r>
                        <a:rPr lang="it-IT" sz="105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13,5          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-37,1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21,1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-8,4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-15,9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-20,4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40,6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-37,0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-9,9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-100,0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-25,8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-17,9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77039">
                <a:tc>
                  <a:txBody>
                    <a:bodyPr/>
                    <a:lstStyle/>
                    <a:p>
                      <a:pPr marL="0" algn="r" defTabSz="180000" fontAlgn="ctr">
                        <a:spcAft>
                          <a:spcPts val="600"/>
                        </a:spcAft>
                      </a:pPr>
                      <a:r>
                        <a:rPr lang="it-IT" sz="105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-27,5</a:t>
                      </a:r>
                      <a:endParaRPr lang="it-IT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36000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Grafico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8063098"/>
              </p:ext>
            </p:extLst>
          </p:nvPr>
        </p:nvGraphicFramePr>
        <p:xfrm>
          <a:off x="1397287" y="366037"/>
          <a:ext cx="6728611" cy="42193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CasellaDiTesto 16"/>
          <p:cNvSpPr txBox="1"/>
          <p:nvPr/>
        </p:nvSpPr>
        <p:spPr>
          <a:xfrm>
            <a:off x="6298488" y="2503838"/>
            <a:ext cx="2188287" cy="89255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Totale  ITALIA  anno 2014</a:t>
            </a:r>
          </a:p>
          <a:p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12.854 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milioni </a:t>
            </a:r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t</a:t>
            </a:r>
            <a:endParaRPr lang="it-IT" b="1" baseline="30000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  6.124 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milioni </a:t>
            </a:r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</a:t>
            </a:r>
            <a:r>
              <a:rPr lang="it-IT" b="1" baseline="30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3</a:t>
            </a:r>
          </a:p>
        </p:txBody>
      </p:sp>
      <p:sp>
        <p:nvSpPr>
          <p:cNvPr id="18" name="CasellaDiTesto 17"/>
          <p:cNvSpPr txBox="1"/>
          <p:nvPr/>
        </p:nvSpPr>
        <p:spPr>
          <a:xfrm>
            <a:off x="6295892" y="3484196"/>
            <a:ext cx="2173949" cy="89255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Totale  ITALIA  </a:t>
            </a:r>
            <a:r>
              <a:rPr lang="it-IT" sz="14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anno </a:t>
            </a:r>
            <a:r>
              <a:rPr lang="it-IT" sz="14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2013</a:t>
            </a:r>
          </a:p>
          <a:p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15.367 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milioni </a:t>
            </a:r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t</a:t>
            </a:r>
            <a:endParaRPr lang="it-IT" b="1" baseline="30000" dirty="0">
              <a:solidFill>
                <a:schemeClr val="tx2">
                  <a:lumMod val="60000"/>
                  <a:lumOff val="4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 7.663 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milioni </a:t>
            </a:r>
            <a:r>
              <a:rPr lang="it-IT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it-IT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m</a:t>
            </a:r>
            <a:r>
              <a:rPr lang="it-IT" b="1" baseline="30000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2602339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99973" y="4442489"/>
            <a:ext cx="406400" cy="273844"/>
          </a:xfrm>
        </p:spPr>
        <p:txBody>
          <a:bodyPr/>
          <a:lstStyle/>
          <a:p>
            <a:fld id="{28555E64-09E7-E944-8DB2-BD243D665CB3}" type="slidenum">
              <a:rPr lang="it-IT" smtClean="0"/>
              <a:pPr/>
              <a:t>9</a:t>
            </a:fld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485775" y="4626896"/>
            <a:ext cx="70712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b="1" dirty="0">
                <a:solidFill>
                  <a:srgbClr val="CF1E24"/>
                </a:solidFill>
              </a:rPr>
              <a:t>Analisi spaziale sui prelievi di risorse minerali non energetiche: il caso delle Regioni Piemonte e </a:t>
            </a:r>
            <a:r>
              <a:rPr lang="it-IT" sz="1000" b="1" dirty="0" smtClean="0">
                <a:solidFill>
                  <a:srgbClr val="CF1E24"/>
                </a:solidFill>
              </a:rPr>
              <a:t>Puglia</a:t>
            </a:r>
            <a:endParaRPr lang="it-IT" sz="1000" dirty="0" smtClean="0">
              <a:solidFill>
                <a:srgbClr val="C00000"/>
              </a:solidFill>
            </a:endParaRPr>
          </a:p>
          <a:p>
            <a:r>
              <a:rPr lang="it-IT" sz="1000" dirty="0" smtClean="0"/>
              <a:t>XXXIX </a:t>
            </a:r>
            <a:r>
              <a:rPr lang="it-IT" sz="1000" dirty="0"/>
              <a:t>CONFERENZA ITALIANA DI SCIENZE </a:t>
            </a:r>
            <a:r>
              <a:rPr lang="it-IT" sz="1000" dirty="0" smtClean="0"/>
              <a:t>REGIONALI, </a:t>
            </a:r>
            <a:r>
              <a:rPr lang="it-IT" sz="900" dirty="0" smtClean="0"/>
              <a:t>Bolzano</a:t>
            </a:r>
            <a:r>
              <a:rPr lang="it-IT" sz="900" dirty="0"/>
              <a:t>, 17-19 Settembre </a:t>
            </a:r>
            <a:r>
              <a:rPr lang="it-IT" sz="900" dirty="0" smtClean="0"/>
              <a:t>2018</a:t>
            </a:r>
            <a:endParaRPr lang="it-IT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7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6988" y="4728074"/>
            <a:ext cx="1358411" cy="23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Connettore 1 7"/>
          <p:cNvCxnSpPr/>
          <p:nvPr/>
        </p:nvCxnSpPr>
        <p:spPr>
          <a:xfrm>
            <a:off x="506373" y="4579411"/>
            <a:ext cx="8692660" cy="5966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olo 1"/>
          <p:cNvSpPr txBox="1">
            <a:spLocks/>
          </p:cNvSpPr>
          <p:nvPr/>
        </p:nvSpPr>
        <p:spPr>
          <a:xfrm>
            <a:off x="1162539" y="-1"/>
            <a:ext cx="8049193" cy="333955"/>
          </a:xfrm>
          <a:prstGeom prst="rect">
            <a:avLst/>
          </a:prstGeom>
          <a:solidFill>
            <a:srgbClr val="CF1E24"/>
          </a:solidFill>
          <a:ln>
            <a:noFill/>
          </a:ln>
        </p:spPr>
        <p:txBody>
          <a:bodyPr vert="horz" lIns="91396" tIns="45699" rIns="91396" bIns="45699" rtlCol="0" anchor="ctr">
            <a:normAutofit fontScale="400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it-IT" dirty="0"/>
          </a:p>
        </p:txBody>
      </p:sp>
      <p:sp>
        <p:nvSpPr>
          <p:cNvPr id="19" name="CasellaDiTesto 18"/>
          <p:cNvSpPr txBox="1"/>
          <p:nvPr/>
        </p:nvSpPr>
        <p:spPr>
          <a:xfrm>
            <a:off x="1304925" y="-1"/>
            <a:ext cx="761047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it-IT" sz="2000" b="1" dirty="0">
                <a:solidFill>
                  <a:schemeClr val="bg1"/>
                </a:solidFill>
              </a:rPr>
              <a:t>Attività estrattive e primi indicatori di pressione ambientale </a:t>
            </a:r>
            <a:endParaRPr lang="it-IT" sz="2000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48741" y="475478"/>
            <a:ext cx="83179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L’utilizzo </a:t>
            </a:r>
            <a:r>
              <a:rPr lang="it-IT" sz="1600" dirty="0"/>
              <a:t>di indicatori di “</a:t>
            </a:r>
            <a:r>
              <a:rPr lang="it-IT" sz="1600" i="1" dirty="0"/>
              <a:t>pressione ambientale”</a:t>
            </a:r>
            <a:r>
              <a:rPr lang="it-IT" sz="1600" dirty="0"/>
              <a:t> è inserito </a:t>
            </a:r>
            <a:r>
              <a:rPr lang="it-IT" sz="1600" dirty="0" smtClean="0"/>
              <a:t>nel </a:t>
            </a:r>
            <a:r>
              <a:rPr lang="it-IT" sz="1600" dirty="0"/>
              <a:t>quadro concettuale </a:t>
            </a:r>
            <a:r>
              <a:rPr lang="it-IT" sz="1600" dirty="0" smtClean="0"/>
              <a:t>DPSIR </a:t>
            </a:r>
            <a:r>
              <a:rPr lang="it-IT" sz="1600" dirty="0"/>
              <a:t>(Determinanti, Pressioni, Stato, Impatto, Risposte) </a:t>
            </a:r>
            <a:r>
              <a:rPr lang="it-IT" sz="1600" dirty="0" smtClean="0"/>
              <a:t>che è </a:t>
            </a:r>
            <a:r>
              <a:rPr lang="it-IT" sz="1600" dirty="0"/>
              <a:t>uno dei </a:t>
            </a:r>
            <a:r>
              <a:rPr lang="it-IT" sz="1600" i="1" dirty="0" err="1"/>
              <a:t>framework</a:t>
            </a:r>
            <a:r>
              <a:rPr lang="it-IT" sz="1600" dirty="0"/>
              <a:t> più usati in campo internazionale per descrivere le interazioni fra economia e ambiente naturale. </a:t>
            </a:r>
            <a:endParaRPr lang="it-IT" sz="1600" dirty="0" smtClean="0"/>
          </a:p>
          <a:p>
            <a:pPr algn="just"/>
            <a:r>
              <a:rPr lang="it-IT" sz="1600" dirty="0" smtClean="0"/>
              <a:t>Tale </a:t>
            </a:r>
            <a:r>
              <a:rPr lang="it-IT" sz="1600" dirty="0"/>
              <a:t>modello, sviluppato dall’EEA (</a:t>
            </a:r>
            <a:r>
              <a:rPr lang="it-IT" sz="1600" dirty="0" err="1"/>
              <a:t>European</a:t>
            </a:r>
            <a:r>
              <a:rPr lang="it-IT" sz="1600" dirty="0"/>
              <a:t> </a:t>
            </a:r>
            <a:r>
              <a:rPr lang="it-IT" sz="1600" dirty="0" err="1"/>
              <a:t>Environmental</a:t>
            </a:r>
            <a:r>
              <a:rPr lang="it-IT" sz="1600" dirty="0"/>
              <a:t> Agency) e </a:t>
            </a:r>
            <a:r>
              <a:rPr lang="it-IT" sz="1600" dirty="0" smtClean="0"/>
              <a:t>dall’Ocse permette </a:t>
            </a:r>
            <a:r>
              <a:rPr lang="it-IT" sz="1600" dirty="0"/>
              <a:t>di rappresentare l’insieme degli elementi e delle relazioni che caratterizzano un fenomeno mettendolo in connessione con le politiche esercitate in tale ambito. </a:t>
            </a:r>
            <a:endParaRPr lang="it-IT" sz="1600" dirty="0" smtClean="0"/>
          </a:p>
          <a:p>
            <a:pPr algn="just"/>
            <a:r>
              <a:rPr lang="it-IT" sz="1600" dirty="0" smtClean="0"/>
              <a:t>Con </a:t>
            </a:r>
            <a:r>
              <a:rPr lang="it-IT" sz="1600" dirty="0"/>
              <a:t>il termine “</a:t>
            </a:r>
            <a:r>
              <a:rPr lang="it-IT" sz="1600" i="1" dirty="0"/>
              <a:t>pressioni"</a:t>
            </a:r>
            <a:r>
              <a:rPr lang="it-IT" sz="1600" dirty="0"/>
              <a:t> vengono indicati aspetti che tendono ad alterare lo stato delle componenti ambientali per effetto delle azioni antropiche.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460373" y="2591742"/>
            <a:ext cx="8306289" cy="1815882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600" dirty="0"/>
              <a:t>Per descrivere le pressioni determinate dai prelievi di minerali da cave e miniere, sono stati realizzati quattro indicatori di pressione calcolati per l’anno 2014, anche al fine di evidenziare possibili esternalità collegate al fenomeno </a:t>
            </a:r>
            <a:r>
              <a:rPr lang="it-IT" sz="1600" dirty="0" smtClean="0"/>
              <a:t>estrattivo: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1600" dirty="0" smtClean="0">
                <a:solidFill>
                  <a:srgbClr val="CF1E24"/>
                </a:solidFill>
              </a:rPr>
              <a:t>Indicatore </a:t>
            </a:r>
            <a:r>
              <a:rPr lang="it-IT" sz="1600" dirty="0">
                <a:solidFill>
                  <a:srgbClr val="CF1E24"/>
                </a:solidFill>
              </a:rPr>
              <a:t>di densità dei siti estrattivi attivi (DSE</a:t>
            </a:r>
            <a:r>
              <a:rPr lang="it-IT" sz="1600" dirty="0" smtClean="0">
                <a:solidFill>
                  <a:srgbClr val="CF1E24"/>
                </a:solidFill>
              </a:rPr>
              <a:t>)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1600" dirty="0" smtClean="0">
                <a:solidFill>
                  <a:srgbClr val="CF1E24"/>
                </a:solidFill>
              </a:rPr>
              <a:t>Indicatore </a:t>
            </a:r>
            <a:r>
              <a:rPr lang="it-IT" sz="1600" dirty="0">
                <a:solidFill>
                  <a:srgbClr val="CF1E24"/>
                </a:solidFill>
              </a:rPr>
              <a:t>di intensità di estrazione (IE)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1600" dirty="0" smtClean="0">
                <a:solidFill>
                  <a:srgbClr val="CF1E24"/>
                </a:solidFill>
              </a:rPr>
              <a:t>Indicatore </a:t>
            </a:r>
            <a:r>
              <a:rPr lang="it-IT" sz="1600" dirty="0">
                <a:solidFill>
                  <a:srgbClr val="CF1E24"/>
                </a:solidFill>
              </a:rPr>
              <a:t>di pressione </a:t>
            </a:r>
            <a:r>
              <a:rPr lang="it-IT" sz="1600" dirty="0" smtClean="0">
                <a:solidFill>
                  <a:srgbClr val="CF1E24"/>
                </a:solidFill>
              </a:rPr>
              <a:t>da </a:t>
            </a:r>
            <a:r>
              <a:rPr lang="it-IT" sz="1600" dirty="0">
                <a:solidFill>
                  <a:srgbClr val="CF1E24"/>
                </a:solidFill>
              </a:rPr>
              <a:t>attività estrattive nel BES paesaggio</a:t>
            </a:r>
          </a:p>
          <a:p>
            <a:pPr marL="285750" indent="-285750" algn="just">
              <a:buFont typeface="Wingdings" panose="05000000000000000000" pitchFamily="2" charset="2"/>
              <a:buChar char="v"/>
            </a:pPr>
            <a:r>
              <a:rPr lang="it-IT" sz="1600" dirty="0" smtClean="0">
                <a:solidFill>
                  <a:srgbClr val="CF1E24"/>
                </a:solidFill>
              </a:rPr>
              <a:t>indicatore </a:t>
            </a:r>
            <a:r>
              <a:rPr lang="it-IT" sz="1600" dirty="0">
                <a:solidFill>
                  <a:srgbClr val="CF1E24"/>
                </a:solidFill>
              </a:rPr>
              <a:t>di estrazione in territori con aree protette (ETAP) </a:t>
            </a:r>
          </a:p>
        </p:txBody>
      </p:sp>
    </p:spTree>
    <p:extLst>
      <p:ext uri="{BB962C8B-B14F-4D97-AF65-F5344CB8AC3E}">
        <p14:creationId xmlns:p14="http://schemas.microsoft.com/office/powerpoint/2010/main" val="435655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5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7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mpostazioni personalizzate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o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Impostazioni personalizzate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 classico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ottoCategoria xmlns="679261c3-551f-4e86-913f-177e0e529669">-</SottoCategoria>
    <Categoria xmlns="c58f2efd-82a8-4ecf-b395-8c25e928921d">Power Point</Categoria>
    <_dlc_DocId xmlns="459159c4-d20a-4ff3-9b11-fbd127bd52e5">INTRANET-14-77</_dlc_DocId>
    <_dlc_DocIdUrl xmlns="459159c4-d20a-4ff3-9b11-fbd127bd52e5">
      <Url>https://intranet.istat.it/Collaborativi/_layouts/15/DocIdRedir.aspx?ID=INTRANET-14-77</Url>
      <Description>INTRANET-14-77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61A2BE3120D674DA36C11D6006822D4" ma:contentTypeVersion="3" ma:contentTypeDescription="Creare un nuovo documento." ma:contentTypeScope="" ma:versionID="df9c2651dffb292a836ec0f0d60ecf0c">
  <xsd:schema xmlns:xsd="http://www.w3.org/2001/XMLSchema" xmlns:xs="http://www.w3.org/2001/XMLSchema" xmlns:p="http://schemas.microsoft.com/office/2006/metadata/properties" xmlns:ns2="c58f2efd-82a8-4ecf-b395-8c25e928921d" xmlns:ns3="459159c4-d20a-4ff3-9b11-fbd127bd52e5" xmlns:ns4="679261c3-551f-4e86-913f-177e0e529669" targetNamespace="http://schemas.microsoft.com/office/2006/metadata/properties" ma:root="true" ma:fieldsID="f820cdc17a90b00845ec72bfdbf88abe" ns2:_="" ns3:_="" ns4:_="">
    <xsd:import namespace="c58f2efd-82a8-4ecf-b395-8c25e928921d"/>
    <xsd:import namespace="459159c4-d20a-4ff3-9b11-fbd127bd52e5"/>
    <xsd:import namespace="679261c3-551f-4e86-913f-177e0e529669"/>
    <xsd:element name="properties">
      <xsd:complexType>
        <xsd:sequence>
          <xsd:element name="documentManagement">
            <xsd:complexType>
              <xsd:all>
                <xsd:element ref="ns2:Categoria"/>
                <xsd:element ref="ns3:_dlc_DocId" minOccurs="0"/>
                <xsd:element ref="ns3:_dlc_DocIdUrl" minOccurs="0"/>
                <xsd:element ref="ns3:_dlc_DocIdPersistId" minOccurs="0"/>
                <xsd:element ref="ns4:SottoCategori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8f2efd-82a8-4ecf-b395-8c25e928921d" elementFormDefault="qualified">
    <xsd:import namespace="http://schemas.microsoft.com/office/2006/documentManagement/types"/>
    <xsd:import namespace="http://schemas.microsoft.com/office/infopath/2007/PartnerControls"/>
    <xsd:element name="Categoria" ma:index="8" ma:displayName="Categoria" ma:default="Logo" ma:format="Dropdown" ma:internalName="Categoria">
      <xsd:simpleType>
        <xsd:restriction base="dms:Choice">
          <xsd:enumeration value="Logo"/>
          <xsd:enumeration value="Carta intestata con protocollo"/>
          <xsd:enumeration value="Carta intestata senza protocollo"/>
          <xsd:enumeration value="Power Point"/>
          <xsd:enumeration value="Libri digitali e cartacei"/>
          <xsd:enumeration value="Tavole di dati online"/>
          <xsd:enumeration value="Grafici interattivi"/>
          <xsd:enumeration value="Strumenti di comunicazione per i Censimenti permanenti"/>
          <xsd:enumeration value="Strumenti di comunicazione relativi al Censimento generale dell'Agricoltura 2020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9159c4-d20a-4ff3-9b11-fbd127bd52e5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Valore ID documento" ma:description="Valore dell'ID documento assegnato all'elemento." ma:internalName="_dlc_DocId" ma:readOnly="true">
      <xsd:simpleType>
        <xsd:restriction base="dms:Text"/>
      </xsd:simpleType>
    </xsd:element>
    <xsd:element name="_dlc_DocIdUrl" ma:index="10" nillable="true" ma:displayName="ID documento" ma:description="Collegamento permanente al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261c3-551f-4e86-913f-177e0e529669" elementFormDefault="qualified">
    <xsd:import namespace="http://schemas.microsoft.com/office/2006/documentManagement/types"/>
    <xsd:import namespace="http://schemas.microsoft.com/office/infopath/2007/PartnerControls"/>
    <xsd:element name="SottoCategoria" ma:index="12" nillable="true" ma:displayName="Sottocategoria" ma:default="-" ma:format="Dropdown" ma:internalName="SottoCategoria">
      <xsd:simpleType>
        <xsd:restriction base="dms:Choice">
          <xsd:enumeration value="-"/>
          <xsd:enumeration value="1- CP Generico"/>
          <xsd:enumeration value="2- CP Popolazione"/>
          <xsd:enumeration value="3- CP Imprese"/>
          <xsd:enumeration value="4- CP Istituzioni pubbliche"/>
          <xsd:enumeration value="5- CP Istituzioni non profit"/>
          <xsd:enumeration value="6- CP Agricoltura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C1F3400-3218-46A8-B7DF-4CAC3240349B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A0E81DE-5F0B-421A-93B4-EF95C1639E19}">
  <ds:schemaRefs>
    <ds:schemaRef ds:uri="c58f2efd-82a8-4ecf-b395-8c25e928921d"/>
    <ds:schemaRef ds:uri="679261c3-551f-4e86-913f-177e0e529669"/>
    <ds:schemaRef ds:uri="http://schemas.microsoft.com/office/2006/metadata/properties"/>
    <ds:schemaRef ds:uri="http://purl.org/dc/terms/"/>
    <ds:schemaRef ds:uri="http://purl.org/dc/elements/1.1/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459159c4-d20a-4ff3-9b11-fbd127bd52e5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8E1E69A-D261-41D1-B2E5-EDFC0C28DA6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9A2A88F-A12B-437C-BC4D-087D731786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8f2efd-82a8-4ecf-b395-8c25e928921d"/>
    <ds:schemaRef ds:uri="459159c4-d20a-4ff3-9b11-fbd127bd52e5"/>
    <ds:schemaRef ds:uri="679261c3-551f-4e86-913f-177e0e52966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15159</TotalTime>
  <Words>3128</Words>
  <Application>Microsoft Office PowerPoint</Application>
  <PresentationFormat>Presentazione su schermo (16:9)</PresentationFormat>
  <Paragraphs>412</Paragraphs>
  <Slides>23</Slides>
  <Notes>23</Notes>
  <HiddenSlides>0</HiddenSlides>
  <MMClips>0</MMClips>
  <ScaleCrop>false</ScaleCrop>
  <HeadingPairs>
    <vt:vector size="4" baseType="variant">
      <vt:variant>
        <vt:lpstr>Tema</vt:lpstr>
      </vt:variant>
      <vt:variant>
        <vt:i4>4</vt:i4>
      </vt:variant>
      <vt:variant>
        <vt:lpstr>Titoli diapositive</vt:lpstr>
      </vt:variant>
      <vt:variant>
        <vt:i4>23</vt:i4>
      </vt:variant>
    </vt:vector>
  </HeadingPairs>
  <TitlesOfParts>
    <vt:vector size="27" baseType="lpstr">
      <vt:lpstr>Tema di Office</vt:lpstr>
      <vt:lpstr>5_Tema di Office</vt:lpstr>
      <vt:lpstr>7_Tema di Office</vt:lpstr>
      <vt:lpstr>2_Tema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Standard slide</dc:title>
  <dc:creator>elena grimaccia</dc:creator>
  <cp:lastModifiedBy>Donatella Vignani</cp:lastModifiedBy>
  <cp:revision>1444</cp:revision>
  <cp:lastPrinted>2017-02-22T13:28:22Z</cp:lastPrinted>
  <dcterms:created xsi:type="dcterms:W3CDTF">2015-05-13T08:31:54Z</dcterms:created>
  <dcterms:modified xsi:type="dcterms:W3CDTF">2018-09-21T16:44:32Z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0x010100661A2BE3120D674DA36C11D6006822D4</vt:lpwstr>
  </property>
  <property fmtid="{D5CDD505-2E9C-101B-9397-08002B2CF9AE}" pid="3" name="_dlc_DocIdItemGuid">
    <vt:lpwstr>9e0de80d-cc6b-4586-a7d5-f445339ce8d5</vt:lpwstr>
  </property>
</Properties>
</file>