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tiff" ContentType="image/tiff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804" r:id="rId1"/>
    <p:sldMasterId id="2147483832" r:id="rId2"/>
    <p:sldMasterId id="2147483840" r:id="rId3"/>
    <p:sldMasterId id="2147483848" r:id="rId4"/>
  </p:sldMasterIdLst>
  <p:notesMasterIdLst>
    <p:notesMasterId r:id="rId38"/>
  </p:notesMasterIdLst>
  <p:handoutMasterIdLst>
    <p:handoutMasterId r:id="rId39"/>
  </p:handoutMasterIdLst>
  <p:sldIdLst>
    <p:sldId id="304" r:id="rId5"/>
    <p:sldId id="423" r:id="rId6"/>
    <p:sldId id="520" r:id="rId7"/>
    <p:sldId id="522" r:id="rId8"/>
    <p:sldId id="523" r:id="rId9"/>
    <p:sldId id="519" r:id="rId10"/>
    <p:sldId id="459" r:id="rId11"/>
    <p:sldId id="460" r:id="rId12"/>
    <p:sldId id="461" r:id="rId13"/>
    <p:sldId id="468" r:id="rId14"/>
    <p:sldId id="536" r:id="rId15"/>
    <p:sldId id="544" r:id="rId16"/>
    <p:sldId id="542" r:id="rId17"/>
    <p:sldId id="537" r:id="rId18"/>
    <p:sldId id="421" r:id="rId19"/>
    <p:sldId id="517" r:id="rId20"/>
    <p:sldId id="526" r:id="rId21"/>
    <p:sldId id="529" r:id="rId22"/>
    <p:sldId id="543" r:id="rId23"/>
    <p:sldId id="449" r:id="rId24"/>
    <p:sldId id="447" r:id="rId25"/>
    <p:sldId id="527" r:id="rId26"/>
    <p:sldId id="500" r:id="rId27"/>
    <p:sldId id="501" r:id="rId28"/>
    <p:sldId id="518" r:id="rId29"/>
    <p:sldId id="503" r:id="rId30"/>
    <p:sldId id="514" r:id="rId31"/>
    <p:sldId id="533" r:id="rId32"/>
    <p:sldId id="530" r:id="rId33"/>
    <p:sldId id="531" r:id="rId34"/>
    <p:sldId id="532" r:id="rId35"/>
    <p:sldId id="512" r:id="rId36"/>
    <p:sldId id="513" r:id="rId37"/>
  </p:sldIdLst>
  <p:sldSz cx="9144000" cy="6858000" type="screen4x3"/>
  <p:notesSz cx="9926638" cy="6797675"/>
  <p:defaultTextStyle>
    <a:defPPr>
      <a:defRPr lang="it-IT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ヒラギノ角ゴ Pro W3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1">
          <p15:clr>
            <a:srgbClr val="A4A3A4"/>
          </p15:clr>
        </p15:guide>
        <p15:guide id="2" pos="312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5E7D"/>
    <a:srgbClr val="FF5050"/>
    <a:srgbClr val="FF9966"/>
    <a:srgbClr val="F6F5DB"/>
    <a:srgbClr val="FCD4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266" autoAdjust="0"/>
    <p:restoredTop sz="92676" autoAdjust="0"/>
  </p:normalViewPr>
  <p:slideViewPr>
    <p:cSldViewPr snapToGrid="0" snapToObjects="1">
      <p:cViewPr>
        <p:scale>
          <a:sx n="60" d="100"/>
          <a:sy n="60" d="100"/>
        </p:scale>
        <p:origin x="3048" y="1496"/>
      </p:cViewPr>
      <p:guideLst>
        <p:guide orient="horz" pos="212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77" d="100"/>
          <a:sy n="77" d="100"/>
        </p:scale>
        <p:origin x="-2504" y="-96"/>
      </p:cViewPr>
      <p:guideLst>
        <p:guide orient="horz" pos="2141"/>
        <p:guide pos="312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9" Type="http://schemas.openxmlformats.org/officeDocument/2006/relationships/slide" Target="slides/slide5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37" Type="http://schemas.openxmlformats.org/officeDocument/2006/relationships/slide" Target="slides/slide33.xml"/><Relationship Id="rId38" Type="http://schemas.openxmlformats.org/officeDocument/2006/relationships/notesMaster" Target="notesMasters/notesMaster1.xml"/><Relationship Id="rId39" Type="http://schemas.openxmlformats.org/officeDocument/2006/relationships/handoutMaster" Target="handoutMasters/handoutMaster1.xml"/><Relationship Id="rId40" Type="http://schemas.openxmlformats.org/officeDocument/2006/relationships/presProps" Target="presProps.xml"/><Relationship Id="rId41" Type="http://schemas.openxmlformats.org/officeDocument/2006/relationships/viewProps" Target="viewProps.xml"/><Relationship Id="rId42" Type="http://schemas.openxmlformats.org/officeDocument/2006/relationships/theme" Target="theme/theme1.xml"/><Relationship Id="rId43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themeOverride" Target="../theme/themeOverride1.xml"/><Relationship Id="rId2" Type="http://schemas.openxmlformats.org/officeDocument/2006/relationships/package" Target="../embeddings/Foglio_di_lavoro_di_Microsoft_Excel1.xlsx"/><Relationship Id="rId3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1" Type="http://schemas.microsoft.com/office/2011/relationships/chartStyle" Target="style1.xml"/><Relationship Id="rId2" Type="http://schemas.microsoft.com/office/2011/relationships/chartColorStyle" Target="colors1.xml"/></Relationships>
</file>

<file path=ppt/charts/_rels/chart5.xml.rels><?xml version="1.0" encoding="UTF-8" standalone="yes"?>
<Relationships xmlns="http://schemas.openxmlformats.org/package/2006/relationships"><Relationship Id="rId1" Type="http://schemas.microsoft.com/office/2011/relationships/chartStyle" Target="style2.xml"/><Relationship Id="rId2" Type="http://schemas.microsoft.com/office/2011/relationships/chartColorStyle" Target="colors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dirty="0"/>
              <a:t>Italy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'Scomposizione PIL'!$B$18</c:f>
              <c:strCache>
                <c:ptCount val="1"/>
                <c:pt idx="0">
                  <c:v>Italia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3"/>
            <c:invertIfNegative val="0"/>
            <c:bubble3D val="0"/>
          </c:dPt>
          <c:dPt>
            <c:idx val="4"/>
            <c:invertIfNegative val="0"/>
            <c:bubble3D val="0"/>
          </c:dPt>
          <c:dPt>
            <c:idx val="5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6"/>
            <c:invertIfNegative val="0"/>
            <c:bubble3D val="0"/>
          </c:dPt>
          <c:dPt>
            <c:idx val="7"/>
            <c:invertIfNegative val="0"/>
            <c:bubble3D val="0"/>
            <c:spPr>
              <a:solidFill>
                <a:schemeClr val="accent1"/>
              </a:solidFill>
            </c:spPr>
          </c:dPt>
          <c:dLbls>
            <c:dLbl>
              <c:idx val="0"/>
              <c:layout>
                <c:manualLayout>
                  <c:x val="1.02948795752183E-17"/>
                  <c:y val="0.0155996132032915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hr-HR" b="1"/>
                      <a:t>1.632.151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7"/>
              <c:layout>
                <c:manualLayout>
                  <c:x val="0.0"/>
                  <c:y val="0.0155996132032915"/>
                </c:manualLayout>
              </c:layout>
              <c:tx>
                <c:rich>
                  <a:bodyPr/>
                  <a:lstStyle/>
                  <a:p>
                    <a:pPr>
                      <a:defRPr b="1"/>
                    </a:pPr>
                    <a:r>
                      <a:rPr lang="hr-HR" b="1"/>
                      <a:t>1.716.935</a:t>
                    </a:r>
                  </a:p>
                </c:rich>
              </c:tx>
              <c:spPr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it-IT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'Scomposizione PIL'!$A$19:$A$26</c:f>
              <c:strCache>
                <c:ptCount val="8"/>
                <c:pt idx="0">
                  <c:v>PIL 2008</c:v>
                </c:pt>
                <c:pt idx="1">
                  <c:v>Consumi privati</c:v>
                </c:pt>
                <c:pt idx="2">
                  <c:v>Consumi pubblici</c:v>
                </c:pt>
                <c:pt idx="3">
                  <c:v>Investimenti privati</c:v>
                </c:pt>
                <c:pt idx="4">
                  <c:v>Investimenti pubblici</c:v>
                </c:pt>
                <c:pt idx="5">
                  <c:v>Esportazioni nette</c:v>
                </c:pt>
                <c:pt idx="6">
                  <c:v>Variazione scorte</c:v>
                </c:pt>
                <c:pt idx="7">
                  <c:v>PIL 2017</c:v>
                </c:pt>
              </c:strCache>
            </c:strRef>
          </c:cat>
          <c:val>
            <c:numRef>
              <c:f>'Scomposizione PIL'!$B$19:$B$26</c:f>
              <c:numCache>
                <c:formatCode>_-* #,##0_-;\-* #,##0_-;_-* "-"??_-;_-@_-</c:formatCode>
                <c:ptCount val="8"/>
                <c:pt idx="0" formatCode="#,##0">
                  <c:v>163215.08</c:v>
                </c:pt>
                <c:pt idx="1">
                  <c:v>76002.1000000001</c:v>
                </c:pt>
                <c:pt idx="2">
                  <c:v>2388.0</c:v>
                </c:pt>
                <c:pt idx="3">
                  <c:v>-35947.30000000005</c:v>
                </c:pt>
                <c:pt idx="4">
                  <c:v>-10138.29999999999</c:v>
                </c:pt>
                <c:pt idx="5">
                  <c:v>65731.60000000003</c:v>
                </c:pt>
                <c:pt idx="6">
                  <c:v>-13252.3</c:v>
                </c:pt>
                <c:pt idx="7" formatCode="#,##0">
                  <c:v>171693.47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B38-0047-81C4-CF6ABE341D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120777088"/>
        <c:axId val="2120779648"/>
      </c:barChart>
      <c:catAx>
        <c:axId val="21207770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low"/>
        <c:txPr>
          <a:bodyPr/>
          <a:lstStyle/>
          <a:p>
            <a:pPr>
              <a:defRPr sz="1100" b="1"/>
            </a:pPr>
            <a:endParaRPr lang="it-IT"/>
          </a:p>
        </c:txPr>
        <c:crossAx val="2120779648"/>
        <c:crosses val="autoZero"/>
        <c:auto val="1"/>
        <c:lblAlgn val="ctr"/>
        <c:lblOffset val="100"/>
        <c:noMultiLvlLbl val="0"/>
      </c:catAx>
      <c:valAx>
        <c:axId val="2120779648"/>
        <c:scaling>
          <c:orientation val="minMax"/>
        </c:scaling>
        <c:delete val="1"/>
        <c:axPos val="l"/>
        <c:majorGridlines>
          <c:spPr>
            <a:ln>
              <a:gradFill>
                <a:gsLst>
                  <a:gs pos="0">
                    <a:schemeClr val="accent1">
                      <a:tint val="66000"/>
                      <a:satMod val="160000"/>
                    </a:schemeClr>
                  </a:gs>
                  <a:gs pos="50000">
                    <a:schemeClr val="accent1">
                      <a:tint val="44500"/>
                      <a:satMod val="160000"/>
                    </a:schemeClr>
                  </a:gs>
                  <a:gs pos="100000">
                    <a:schemeClr val="accent1">
                      <a:tint val="23500"/>
                      <a:satMod val="160000"/>
                    </a:schemeClr>
                  </a:gs>
                </a:gsLst>
                <a:lin ang="5400000" scaled="0"/>
              </a:gra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it-IT"/>
                  <a:t>Milioni di euro</a:t>
                </a:r>
              </a:p>
            </c:rich>
          </c:tx>
          <c:layout>
            <c:manualLayout>
              <c:xMode val="edge"/>
              <c:yMode val="edge"/>
              <c:x val="0.0245098039215686"/>
              <c:y val="0.268514916027653"/>
            </c:manualLayout>
          </c:layout>
          <c:overlay val="0"/>
        </c:title>
        <c:numFmt formatCode="#,##0" sourceLinked="1"/>
        <c:majorTickMark val="out"/>
        <c:minorTickMark val="none"/>
        <c:tickLblPos val="nextTo"/>
        <c:crossAx val="2120777088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spPr>
    <a:ln>
      <a:noFill/>
    </a:ln>
  </c:sp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Conto Capitale / Conto</a:t>
            </a:r>
            <a:r>
              <a:rPr lang="it-IT" baseline="0"/>
              <a:t> Corrente</a:t>
            </a:r>
            <a:endParaRPr lang="it-IT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Centro-Nord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Lit>
              <c:formatCode>General</c:formatCode>
              <c:ptCount val="22"/>
              <c:pt idx="0">
                <c:v>1994.0</c:v>
              </c:pt>
              <c:pt idx="1">
                <c:v>1995.0</c:v>
              </c:pt>
              <c:pt idx="2">
                <c:v>1996.0</c:v>
              </c:pt>
              <c:pt idx="3">
                <c:v>1997.0</c:v>
              </c:pt>
              <c:pt idx="4">
                <c:v>1998.0</c:v>
              </c:pt>
              <c:pt idx="5">
                <c:v>1999.0</c:v>
              </c:pt>
              <c:pt idx="6">
                <c:v>2000.0</c:v>
              </c:pt>
              <c:pt idx="7">
                <c:v>2001.0</c:v>
              </c:pt>
              <c:pt idx="8">
                <c:v>2002.0</c:v>
              </c:pt>
              <c:pt idx="9">
                <c:v>2003.0</c:v>
              </c:pt>
              <c:pt idx="10">
                <c:v>2004.0</c:v>
              </c:pt>
              <c:pt idx="11">
                <c:v>2005.0</c:v>
              </c:pt>
              <c:pt idx="12">
                <c:v>2006.0</c:v>
              </c:pt>
              <c:pt idx="13">
                <c:v>2007.0</c:v>
              </c:pt>
              <c:pt idx="14">
                <c:v>2008.0</c:v>
              </c:pt>
              <c:pt idx="15">
                <c:v>2009.0</c:v>
              </c:pt>
              <c:pt idx="16">
                <c:v>2010.0</c:v>
              </c:pt>
              <c:pt idx="17">
                <c:v>2011.0</c:v>
              </c:pt>
              <c:pt idx="18">
                <c:v>2012.0</c:v>
              </c:pt>
              <c:pt idx="19">
                <c:v>2013.0</c:v>
              </c:pt>
              <c:pt idx="20">
                <c:v>2014.0</c:v>
              </c:pt>
              <c:pt idx="21">
                <c:v>2015.0</c:v>
              </c:pt>
            </c:numLit>
          </c:cat>
          <c:val>
            <c:numLit>
              <c:formatCode>_-* #,##0.00_-;\-* #,##0.00_-;_-* "-"??_-;_-@_-</c:formatCode>
              <c:ptCount val="22"/>
              <c:pt idx="0">
                <c:v>7.739707612061286</c:v>
              </c:pt>
              <c:pt idx="1">
                <c:v>7.521148793049075</c:v>
              </c:pt>
              <c:pt idx="2">
                <c:v>8.026983365331718</c:v>
              </c:pt>
              <c:pt idx="3">
                <c:v>3.953942153855923</c:v>
              </c:pt>
              <c:pt idx="4">
                <c:v>7.102132794059044</c:v>
              </c:pt>
              <c:pt idx="5">
                <c:v>7.019004946829353</c:v>
              </c:pt>
              <c:pt idx="6">
                <c:v>7.067194040431946</c:v>
              </c:pt>
              <c:pt idx="7">
                <c:v>9.687948802162273</c:v>
              </c:pt>
              <c:pt idx="8">
                <c:v>9.045785974256594</c:v>
              </c:pt>
              <c:pt idx="9">
                <c:v>12.08622696889037</c:v>
              </c:pt>
              <c:pt idx="10">
                <c:v>9.36270401155496</c:v>
              </c:pt>
              <c:pt idx="11">
                <c:v>9.608801230999861</c:v>
              </c:pt>
              <c:pt idx="12">
                <c:v>9.117712867111388</c:v>
              </c:pt>
              <c:pt idx="13">
                <c:v>12.58923444399056</c:v>
              </c:pt>
              <c:pt idx="14">
                <c:v>11.18728733727206</c:v>
              </c:pt>
              <c:pt idx="15">
                <c:v>9.570931664775058</c:v>
              </c:pt>
              <c:pt idx="16">
                <c:v>7.004962446062297</c:v>
              </c:pt>
              <c:pt idx="17">
                <c:v>7.327289408982429</c:v>
              </c:pt>
              <c:pt idx="18">
                <c:v>5.930456649824677</c:v>
              </c:pt>
              <c:pt idx="19">
                <c:v>10.67351078245186</c:v>
              </c:pt>
              <c:pt idx="20">
                <c:v>8.876890125351408</c:v>
              </c:pt>
              <c:pt idx="21">
                <c:v>8.167985840066096</c:v>
              </c:pt>
            </c:numLit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71E-A04F-9187-6817BB147A3A}"/>
            </c:ext>
          </c:extLst>
        </c:ser>
        <c:ser>
          <c:idx val="1"/>
          <c:order val="1"/>
          <c:tx>
            <c:v>Mezzogiorno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Lit>
              <c:formatCode>General</c:formatCode>
              <c:ptCount val="22"/>
              <c:pt idx="0">
                <c:v>1994.0</c:v>
              </c:pt>
              <c:pt idx="1">
                <c:v>1995.0</c:v>
              </c:pt>
              <c:pt idx="2">
                <c:v>1996.0</c:v>
              </c:pt>
              <c:pt idx="3">
                <c:v>1997.0</c:v>
              </c:pt>
              <c:pt idx="4">
                <c:v>1998.0</c:v>
              </c:pt>
              <c:pt idx="5">
                <c:v>1999.0</c:v>
              </c:pt>
              <c:pt idx="6">
                <c:v>2000.0</c:v>
              </c:pt>
              <c:pt idx="7">
                <c:v>2001.0</c:v>
              </c:pt>
              <c:pt idx="8">
                <c:v>2002.0</c:v>
              </c:pt>
              <c:pt idx="9">
                <c:v>2003.0</c:v>
              </c:pt>
              <c:pt idx="10">
                <c:v>2004.0</c:v>
              </c:pt>
              <c:pt idx="11">
                <c:v>2005.0</c:v>
              </c:pt>
              <c:pt idx="12">
                <c:v>2006.0</c:v>
              </c:pt>
              <c:pt idx="13">
                <c:v>2007.0</c:v>
              </c:pt>
              <c:pt idx="14">
                <c:v>2008.0</c:v>
              </c:pt>
              <c:pt idx="15">
                <c:v>2009.0</c:v>
              </c:pt>
              <c:pt idx="16">
                <c:v>2010.0</c:v>
              </c:pt>
              <c:pt idx="17">
                <c:v>2011.0</c:v>
              </c:pt>
              <c:pt idx="18">
                <c:v>2012.0</c:v>
              </c:pt>
              <c:pt idx="19">
                <c:v>2013.0</c:v>
              </c:pt>
              <c:pt idx="20">
                <c:v>2014.0</c:v>
              </c:pt>
              <c:pt idx="21">
                <c:v>2015.0</c:v>
              </c:pt>
            </c:numLit>
          </c:cat>
          <c:val>
            <c:numLit>
              <c:formatCode>_-* #,##0.00_-;\-* #,##0.00_-;_-* "-"??_-;_-@_-</c:formatCode>
              <c:ptCount val="22"/>
              <c:pt idx="0">
                <c:v>6.520258305186581</c:v>
              </c:pt>
              <c:pt idx="1">
                <c:v>8.471453057867938</c:v>
              </c:pt>
              <c:pt idx="2">
                <c:v>8.81329639594265</c:v>
              </c:pt>
              <c:pt idx="3">
                <c:v>3.546638185208576</c:v>
              </c:pt>
              <c:pt idx="4">
                <c:v>6.015239437328286</c:v>
              </c:pt>
              <c:pt idx="5">
                <c:v>7.001615020164512</c:v>
              </c:pt>
              <c:pt idx="6">
                <c:v>7.185679667112965</c:v>
              </c:pt>
              <c:pt idx="7">
                <c:v>9.20638290423694</c:v>
              </c:pt>
              <c:pt idx="8">
                <c:v>7.888580481658006</c:v>
              </c:pt>
              <c:pt idx="9">
                <c:v>11.83788115963035</c:v>
              </c:pt>
              <c:pt idx="10">
                <c:v>10.51830082080732</c:v>
              </c:pt>
              <c:pt idx="11">
                <c:v>10.04890638755035</c:v>
              </c:pt>
              <c:pt idx="12">
                <c:v>9.949887287639516</c:v>
              </c:pt>
              <c:pt idx="13">
                <c:v>11.82370667066455</c:v>
              </c:pt>
              <c:pt idx="14">
                <c:v>10.37982522768944</c:v>
              </c:pt>
              <c:pt idx="15">
                <c:v>8.9077393241208</c:v>
              </c:pt>
              <c:pt idx="16">
                <c:v>7.214203424127471</c:v>
              </c:pt>
              <c:pt idx="17">
                <c:v>6.427541909552249</c:v>
              </c:pt>
              <c:pt idx="18">
                <c:v>6.324104593667333</c:v>
              </c:pt>
              <c:pt idx="19">
                <c:v>7.177711480485462</c:v>
              </c:pt>
              <c:pt idx="20">
                <c:v>6.78927862584986</c:v>
              </c:pt>
              <c:pt idx="21">
                <c:v>6.014076685626291</c:v>
              </c:pt>
            </c:numLit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71E-A04F-9187-6817BB147A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21273888"/>
        <c:axId val="2121270240"/>
      </c:lineChart>
      <c:catAx>
        <c:axId val="2121273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21270240"/>
        <c:crosses val="autoZero"/>
        <c:auto val="1"/>
        <c:lblAlgn val="ctr"/>
        <c:lblOffset val="100"/>
        <c:noMultiLvlLbl val="0"/>
      </c:catAx>
      <c:valAx>
        <c:axId val="2121270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.00_-;\-* #,##0.0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21273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Lst xmlns:c16r2="http://schemas.microsoft.com/office/drawing/2015/06/chart">
    <c:ext xmlns:c16="http://schemas.microsoft.com/office/drawing/2014/chart" uri="{02939B4E-F6B6-470C-819A-426941589420}">
      <c16:literalDataChart val="1"/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it-IT"/>
              <a:t>Capital</a:t>
            </a:r>
            <a:r>
              <a:rPr lang="it-IT" baseline="0"/>
              <a:t> Expenditures</a:t>
            </a:r>
          </a:p>
        </c:rich>
      </c:tx>
      <c:layout/>
      <c:overlay val="0"/>
      <c:spPr>
        <a:noFill/>
        <a:ln>
          <a:noFill/>
        </a:ln>
        <a:effectLst/>
      </c:sp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Centro-Nord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Lit>
              <c:formatCode>General</c:formatCode>
              <c:ptCount val="22"/>
              <c:pt idx="0">
                <c:v>1994.0</c:v>
              </c:pt>
              <c:pt idx="1">
                <c:v>1995.0</c:v>
              </c:pt>
              <c:pt idx="2">
                <c:v>1996.0</c:v>
              </c:pt>
              <c:pt idx="3">
                <c:v>1997.0</c:v>
              </c:pt>
              <c:pt idx="4">
                <c:v>1998.0</c:v>
              </c:pt>
              <c:pt idx="5">
                <c:v>1999.0</c:v>
              </c:pt>
              <c:pt idx="6">
                <c:v>2000.0</c:v>
              </c:pt>
              <c:pt idx="7">
                <c:v>2001.0</c:v>
              </c:pt>
              <c:pt idx="8">
                <c:v>2002.0</c:v>
              </c:pt>
              <c:pt idx="9">
                <c:v>2003.0</c:v>
              </c:pt>
              <c:pt idx="10">
                <c:v>2004.0</c:v>
              </c:pt>
              <c:pt idx="11">
                <c:v>2005.0</c:v>
              </c:pt>
              <c:pt idx="12">
                <c:v>2006.0</c:v>
              </c:pt>
              <c:pt idx="13">
                <c:v>2007.0</c:v>
              </c:pt>
              <c:pt idx="14">
                <c:v>2008.0</c:v>
              </c:pt>
              <c:pt idx="15">
                <c:v>2009.0</c:v>
              </c:pt>
              <c:pt idx="16">
                <c:v>2010.0</c:v>
              </c:pt>
              <c:pt idx="17">
                <c:v>2011.0</c:v>
              </c:pt>
              <c:pt idx="18">
                <c:v>2012.0</c:v>
              </c:pt>
              <c:pt idx="19">
                <c:v>2013.0</c:v>
              </c:pt>
              <c:pt idx="20">
                <c:v>2014.0</c:v>
              </c:pt>
              <c:pt idx="21">
                <c:v>2015.0</c:v>
              </c:pt>
            </c:numLit>
          </c:cat>
          <c:val>
            <c:numLit>
              <c:formatCode>General</c:formatCode>
              <c:ptCount val="22"/>
              <c:pt idx="0">
                <c:v>1.23770057894818E7</c:v>
              </c:pt>
              <c:pt idx="1">
                <c:v>1.2114709208943E7</c:v>
              </c:pt>
              <c:pt idx="2">
                <c:v>1.22224002850842E7</c:v>
              </c:pt>
              <c:pt idx="3">
                <c:v>5.08331947507321E6</c:v>
              </c:pt>
              <c:pt idx="4">
                <c:v>9.4365847738177E6</c:v>
              </c:pt>
              <c:pt idx="5">
                <c:v>9.55813548730291E6</c:v>
              </c:pt>
              <c:pt idx="6">
                <c:v>8.355338E6</c:v>
              </c:pt>
              <c:pt idx="7">
                <c:v>1.2944388E7</c:v>
              </c:pt>
              <c:pt idx="8">
                <c:v>1.1719855E7</c:v>
              </c:pt>
              <c:pt idx="9">
                <c:v>1.6350623E7</c:v>
              </c:pt>
              <c:pt idx="10">
                <c:v>1.1818488E7</c:v>
              </c:pt>
              <c:pt idx="11">
                <c:v>1.1860275E7</c:v>
              </c:pt>
              <c:pt idx="12">
                <c:v>1.1300351E7</c:v>
              </c:pt>
              <c:pt idx="13">
                <c:v>1.6415432E7</c:v>
              </c:pt>
              <c:pt idx="14">
                <c:v>1.7662257E7</c:v>
              </c:pt>
              <c:pt idx="15">
                <c:v>1.3890171E7</c:v>
              </c:pt>
              <c:pt idx="16">
                <c:v>1.0055777E7</c:v>
              </c:pt>
              <c:pt idx="17">
                <c:v>1.138193E7</c:v>
              </c:pt>
              <c:pt idx="18">
                <c:v>9.465554E6</c:v>
              </c:pt>
              <c:pt idx="19">
                <c:v>1.7342862E7</c:v>
              </c:pt>
              <c:pt idx="20">
                <c:v>1.4212708E7</c:v>
              </c:pt>
              <c:pt idx="21">
                <c:v>1.319079318816E7</c:v>
              </c:pt>
            </c:numLit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305-C84C-9462-0A719B6788BF}"/>
            </c:ext>
          </c:extLst>
        </c:ser>
        <c:ser>
          <c:idx val="1"/>
          <c:order val="1"/>
          <c:tx>
            <c:v>Mezzogiorno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Lit>
              <c:formatCode>General</c:formatCode>
              <c:ptCount val="22"/>
              <c:pt idx="0">
                <c:v>1994.0</c:v>
              </c:pt>
              <c:pt idx="1">
                <c:v>1995.0</c:v>
              </c:pt>
              <c:pt idx="2">
                <c:v>1996.0</c:v>
              </c:pt>
              <c:pt idx="3">
                <c:v>1997.0</c:v>
              </c:pt>
              <c:pt idx="4">
                <c:v>1998.0</c:v>
              </c:pt>
              <c:pt idx="5">
                <c:v>1999.0</c:v>
              </c:pt>
              <c:pt idx="6">
                <c:v>2000.0</c:v>
              </c:pt>
              <c:pt idx="7">
                <c:v>2001.0</c:v>
              </c:pt>
              <c:pt idx="8">
                <c:v>2002.0</c:v>
              </c:pt>
              <c:pt idx="9">
                <c:v>2003.0</c:v>
              </c:pt>
              <c:pt idx="10">
                <c:v>2004.0</c:v>
              </c:pt>
              <c:pt idx="11">
                <c:v>2005.0</c:v>
              </c:pt>
              <c:pt idx="12">
                <c:v>2006.0</c:v>
              </c:pt>
              <c:pt idx="13">
                <c:v>2007.0</c:v>
              </c:pt>
              <c:pt idx="14">
                <c:v>2008.0</c:v>
              </c:pt>
              <c:pt idx="15">
                <c:v>2009.0</c:v>
              </c:pt>
              <c:pt idx="16">
                <c:v>2010.0</c:v>
              </c:pt>
              <c:pt idx="17">
                <c:v>2011.0</c:v>
              </c:pt>
              <c:pt idx="18">
                <c:v>2012.0</c:v>
              </c:pt>
              <c:pt idx="19">
                <c:v>2013.0</c:v>
              </c:pt>
              <c:pt idx="20">
                <c:v>2014.0</c:v>
              </c:pt>
              <c:pt idx="21">
                <c:v>2015.0</c:v>
              </c:pt>
            </c:numLit>
          </c:cat>
          <c:val>
            <c:numLit>
              <c:formatCode>General</c:formatCode>
              <c:ptCount val="22"/>
              <c:pt idx="0">
                <c:v>7.00438988364226E6</c:v>
              </c:pt>
              <c:pt idx="1">
                <c:v>9.16518822271687E6</c:v>
              </c:pt>
              <c:pt idx="2">
                <c:v>9.26837063012906E6</c:v>
              </c:pt>
              <c:pt idx="3">
                <c:v>3.12198970184943E6</c:v>
              </c:pt>
              <c:pt idx="4">
                <c:v>5.50206582759636E6</c:v>
              </c:pt>
              <c:pt idx="5">
                <c:v>6.51970334715716E6</c:v>
              </c:pt>
              <c:pt idx="6">
                <c:v>5.775137E6</c:v>
              </c:pt>
              <c:pt idx="7">
                <c:v>8.202178E6</c:v>
              </c:pt>
              <c:pt idx="8">
                <c:v>6.91775E6</c:v>
              </c:pt>
              <c:pt idx="9">
                <c:v>1.0482196E7</c:v>
              </c:pt>
              <c:pt idx="10">
                <c:v>8.765826E6</c:v>
              </c:pt>
              <c:pt idx="11">
                <c:v>8.287313E6</c:v>
              </c:pt>
              <c:pt idx="12">
                <c:v>8.256927E6</c:v>
              </c:pt>
              <c:pt idx="13">
                <c:v>1.0245547E7</c:v>
              </c:pt>
              <c:pt idx="14">
                <c:v>1.0834394E7</c:v>
              </c:pt>
              <c:pt idx="15">
                <c:v>8.195288E6</c:v>
              </c:pt>
              <c:pt idx="16">
                <c:v>6.725629E6</c:v>
              </c:pt>
              <c:pt idx="17">
                <c:v>6.500157E6</c:v>
              </c:pt>
              <c:pt idx="18">
                <c:v>6.542877E6</c:v>
              </c:pt>
              <c:pt idx="19">
                <c:v>7.589967E6</c:v>
              </c:pt>
              <c:pt idx="20">
                <c:v>6.998687E6</c:v>
              </c:pt>
              <c:pt idx="21">
                <c:v>6.18647286953E6</c:v>
              </c:pt>
            </c:numLit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305-C84C-9462-0A719B6788B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42861952"/>
        <c:axId val="2142871760"/>
      </c:lineChart>
      <c:catAx>
        <c:axId val="2142861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2871760"/>
        <c:crosses val="autoZero"/>
        <c:auto val="1"/>
        <c:lblAlgn val="ctr"/>
        <c:lblOffset val="100"/>
        <c:noMultiLvlLbl val="0"/>
      </c:catAx>
      <c:valAx>
        <c:axId val="2142871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28619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Lst xmlns:c16r2="http://schemas.microsoft.com/office/drawing/2015/06/chart">
    <c:ext xmlns:c16="http://schemas.microsoft.com/office/drawing/2014/chart" uri="{02939B4E-F6B6-470C-819A-426941589420}">
      <c16:literalDataChart val="1"/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lineChart>
        <c:grouping val="standard"/>
        <c:varyColors val="0"/>
        <c:ser>
          <c:idx val="2"/>
          <c:order val="0"/>
          <c:tx>
            <c:v>Other Funds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Lit>
              <c:formatCode>General</c:formatCode>
              <c:ptCount val="21"/>
              <c:pt idx="0">
                <c:v>1994.0</c:v>
              </c:pt>
              <c:pt idx="1">
                <c:v>1995.0</c:v>
              </c:pt>
              <c:pt idx="2">
                <c:v>1996.0</c:v>
              </c:pt>
              <c:pt idx="3">
                <c:v>1997.0</c:v>
              </c:pt>
              <c:pt idx="4">
                <c:v>1998.0</c:v>
              </c:pt>
              <c:pt idx="5">
                <c:v>1999.0</c:v>
              </c:pt>
              <c:pt idx="6">
                <c:v>2000.0</c:v>
              </c:pt>
              <c:pt idx="7">
                <c:v>2001.0</c:v>
              </c:pt>
              <c:pt idx="8">
                <c:v>2002.0</c:v>
              </c:pt>
              <c:pt idx="9">
                <c:v>2003.0</c:v>
              </c:pt>
              <c:pt idx="10">
                <c:v>2004.0</c:v>
              </c:pt>
              <c:pt idx="11">
                <c:v>2005.0</c:v>
              </c:pt>
              <c:pt idx="12">
                <c:v>2006.0</c:v>
              </c:pt>
              <c:pt idx="13">
                <c:v>2007.0</c:v>
              </c:pt>
              <c:pt idx="14">
                <c:v>2008.0</c:v>
              </c:pt>
              <c:pt idx="15">
                <c:v>2009.0</c:v>
              </c:pt>
              <c:pt idx="16">
                <c:v>2010.0</c:v>
              </c:pt>
              <c:pt idx="17">
                <c:v>2011.0</c:v>
              </c:pt>
              <c:pt idx="18">
                <c:v>2012.0</c:v>
              </c:pt>
              <c:pt idx="19">
                <c:v>2013.0</c:v>
              </c:pt>
              <c:pt idx="20">
                <c:v>2014.0</c:v>
              </c:pt>
            </c:numLit>
          </c:cat>
          <c:val>
            <c:numLit>
              <c:formatCode>General</c:formatCode>
              <c:ptCount val="21"/>
              <c:pt idx="0">
                <c:v>4329.554242886167</c:v>
              </c:pt>
              <c:pt idx="1">
                <c:v>9469.322977594703</c:v>
              </c:pt>
              <c:pt idx="2">
                <c:v>8826.461701699191</c:v>
              </c:pt>
              <c:pt idx="3">
                <c:v>6404.058316505652</c:v>
              </c:pt>
              <c:pt idx="4">
                <c:v>5764.844777839192</c:v>
              </c:pt>
              <c:pt idx="5">
                <c:v>4050.253324370517</c:v>
              </c:pt>
              <c:pt idx="6">
                <c:v>4005.127</c:v>
              </c:pt>
              <c:pt idx="7">
                <c:v>4812.335</c:v>
              </c:pt>
              <c:pt idx="8">
                <c:v>3263.214</c:v>
              </c:pt>
              <c:pt idx="9">
                <c:v>4669.061</c:v>
              </c:pt>
              <c:pt idx="10">
                <c:v>3145.515000000001</c:v>
              </c:pt>
              <c:pt idx="11">
                <c:v>1786.144</c:v>
              </c:pt>
              <c:pt idx="12">
                <c:v>1781.352</c:v>
              </c:pt>
              <c:pt idx="13">
                <c:v>1378.27</c:v>
              </c:pt>
              <c:pt idx="14">
                <c:v>1900.52</c:v>
              </c:pt>
              <c:pt idx="15">
                <c:v>1565.44</c:v>
              </c:pt>
              <c:pt idx="16">
                <c:v>924.3399999999995</c:v>
              </c:pt>
              <c:pt idx="17">
                <c:v>1340.13</c:v>
              </c:pt>
              <c:pt idx="18">
                <c:v>1437.15</c:v>
              </c:pt>
              <c:pt idx="19">
                <c:v>5318.93</c:v>
              </c:pt>
              <c:pt idx="20">
                <c:v>5564.86</c:v>
              </c:pt>
            </c:numLit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DE6C-FF4F-A4CB-9A9B98154E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142980752"/>
        <c:axId val="2122284304"/>
      </c:lineChart>
      <c:catAx>
        <c:axId val="2142980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22284304"/>
        <c:crosses val="autoZero"/>
        <c:auto val="1"/>
        <c:lblAlgn val="ctr"/>
        <c:lblOffset val="100"/>
        <c:noMultiLvlLbl val="0"/>
      </c:catAx>
      <c:valAx>
        <c:axId val="21222843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2142980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Lst xmlns:c16r2="http://schemas.microsoft.com/office/drawing/2015/06/chart">
    <c:ext xmlns:c16="http://schemas.microsoft.com/office/drawing/2014/chart" uri="{02939B4E-F6B6-470C-819A-426941589420}">
      <c16:literalDataChart val="1"/>
    </c:ext>
  </c:extLst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aseline="0"/>
              <a:t>EU FUNDS</a:t>
            </a:r>
            <a:r>
              <a:rPr lang="it-IT" baseline="0"/>
              <a:t> </a:t>
            </a:r>
            <a:endParaRPr lang="it-IT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Centro-Nord</c:v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Lit>
              <c:formatCode>General</c:formatCode>
              <c:ptCount val="21"/>
              <c:pt idx="0">
                <c:v>1994.0</c:v>
              </c:pt>
              <c:pt idx="1">
                <c:v>1995.0</c:v>
              </c:pt>
              <c:pt idx="2">
                <c:v>1996.0</c:v>
              </c:pt>
              <c:pt idx="3">
                <c:v>1997.0</c:v>
              </c:pt>
              <c:pt idx="4">
                <c:v>1998.0</c:v>
              </c:pt>
              <c:pt idx="5">
                <c:v>1999.0</c:v>
              </c:pt>
              <c:pt idx="6">
                <c:v>2000.0</c:v>
              </c:pt>
              <c:pt idx="7">
                <c:v>2001.0</c:v>
              </c:pt>
              <c:pt idx="8">
                <c:v>2002.0</c:v>
              </c:pt>
              <c:pt idx="9">
                <c:v>2003.0</c:v>
              </c:pt>
              <c:pt idx="10">
                <c:v>2004.0</c:v>
              </c:pt>
              <c:pt idx="11">
                <c:v>2005.0</c:v>
              </c:pt>
              <c:pt idx="12">
                <c:v>2006.0</c:v>
              </c:pt>
              <c:pt idx="13">
                <c:v>2007.0</c:v>
              </c:pt>
              <c:pt idx="14">
                <c:v>2008.0</c:v>
              </c:pt>
              <c:pt idx="15">
                <c:v>2009.0</c:v>
              </c:pt>
              <c:pt idx="16">
                <c:v>2010.0</c:v>
              </c:pt>
              <c:pt idx="17">
                <c:v>2011.0</c:v>
              </c:pt>
              <c:pt idx="18">
                <c:v>2012.0</c:v>
              </c:pt>
              <c:pt idx="19">
                <c:v>2013.0</c:v>
              </c:pt>
              <c:pt idx="20">
                <c:v>2014.0</c:v>
              </c:pt>
            </c:numLit>
          </c:cat>
          <c:val>
            <c:numLit>
              <c:formatCode>_-* #,##0_-;\-* #,##0_-;_-* "-"??_-;_-@_-</c:formatCode>
              <c:ptCount val="21"/>
              <c:pt idx="0">
                <c:v>690.0396122441601</c:v>
              </c:pt>
              <c:pt idx="1">
                <c:v>1006.493929049151</c:v>
              </c:pt>
              <c:pt idx="2">
                <c:v>1100.606320399531</c:v>
              </c:pt>
              <c:pt idx="3">
                <c:v>1960.594855056371</c:v>
              </c:pt>
              <c:pt idx="4">
                <c:v>1144.90076280684</c:v>
              </c:pt>
              <c:pt idx="5">
                <c:v>1095.879706859064</c:v>
              </c:pt>
              <c:pt idx="6">
                <c:v>1710.0</c:v>
              </c:pt>
              <c:pt idx="7">
                <c:v>1347.0</c:v>
              </c:pt>
              <c:pt idx="8">
                <c:v>738.0</c:v>
              </c:pt>
              <c:pt idx="9">
                <c:v>1583.0</c:v>
              </c:pt>
              <c:pt idx="10">
                <c:v>2480.0</c:v>
              </c:pt>
              <c:pt idx="11">
                <c:v>2088.0</c:v>
              </c:pt>
              <c:pt idx="12">
                <c:v>1356.0</c:v>
              </c:pt>
              <c:pt idx="13">
                <c:v>1509.0</c:v>
              </c:pt>
              <c:pt idx="14">
                <c:v>1963.0</c:v>
              </c:pt>
              <c:pt idx="15">
                <c:v>1538.0</c:v>
              </c:pt>
              <c:pt idx="16">
                <c:v>1630.0</c:v>
              </c:pt>
              <c:pt idx="17">
                <c:v>2093.0</c:v>
              </c:pt>
              <c:pt idx="18">
                <c:v>2812.0</c:v>
              </c:pt>
              <c:pt idx="19">
                <c:v>3081.0</c:v>
              </c:pt>
              <c:pt idx="20">
                <c:v>2497.0</c:v>
              </c:pt>
            </c:numLit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088-2A46-AF04-50B2830877A8}"/>
            </c:ext>
          </c:extLst>
        </c:ser>
        <c:ser>
          <c:idx val="1"/>
          <c:order val="1"/>
          <c:tx>
            <c:v>Mezzogiorno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Lit>
              <c:formatCode>General</c:formatCode>
              <c:ptCount val="21"/>
              <c:pt idx="0">
                <c:v>1994.0</c:v>
              </c:pt>
              <c:pt idx="1">
                <c:v>1995.0</c:v>
              </c:pt>
              <c:pt idx="2">
                <c:v>1996.0</c:v>
              </c:pt>
              <c:pt idx="3">
                <c:v>1997.0</c:v>
              </c:pt>
              <c:pt idx="4">
                <c:v>1998.0</c:v>
              </c:pt>
              <c:pt idx="5">
                <c:v>1999.0</c:v>
              </c:pt>
              <c:pt idx="6">
                <c:v>2000.0</c:v>
              </c:pt>
              <c:pt idx="7">
                <c:v>2001.0</c:v>
              </c:pt>
              <c:pt idx="8">
                <c:v>2002.0</c:v>
              </c:pt>
              <c:pt idx="9">
                <c:v>2003.0</c:v>
              </c:pt>
              <c:pt idx="10">
                <c:v>2004.0</c:v>
              </c:pt>
              <c:pt idx="11">
                <c:v>2005.0</c:v>
              </c:pt>
              <c:pt idx="12">
                <c:v>2006.0</c:v>
              </c:pt>
              <c:pt idx="13">
                <c:v>2007.0</c:v>
              </c:pt>
              <c:pt idx="14">
                <c:v>2008.0</c:v>
              </c:pt>
              <c:pt idx="15">
                <c:v>2009.0</c:v>
              </c:pt>
              <c:pt idx="16">
                <c:v>2010.0</c:v>
              </c:pt>
              <c:pt idx="17">
                <c:v>2011.0</c:v>
              </c:pt>
              <c:pt idx="18">
                <c:v>2012.0</c:v>
              </c:pt>
              <c:pt idx="19">
                <c:v>2013.0</c:v>
              </c:pt>
              <c:pt idx="20">
                <c:v>2014.0</c:v>
              </c:pt>
            </c:numLit>
          </c:cat>
          <c:val>
            <c:numLit>
              <c:formatCode>_-* #,##0_-;\-* #,##0_-;_-* "-"??_-;_-@_-</c:formatCode>
              <c:ptCount val="21"/>
              <c:pt idx="0">
                <c:v>870.7442660372778</c:v>
              </c:pt>
              <c:pt idx="1">
                <c:v>902.0374224669079</c:v>
              </c:pt>
              <c:pt idx="2">
                <c:v>662.5233051175715</c:v>
              </c:pt>
              <c:pt idx="3">
                <c:v>1412.663523165674</c:v>
              </c:pt>
              <c:pt idx="4">
                <c:v>1880.960816415066</c:v>
              </c:pt>
              <c:pt idx="5">
                <c:v>1928.884917909176</c:v>
              </c:pt>
              <c:pt idx="6">
                <c:v>1675.0</c:v>
              </c:pt>
              <c:pt idx="7">
                <c:v>2420.0</c:v>
              </c:pt>
              <c:pt idx="8">
                <c:v>1072.0</c:v>
              </c:pt>
              <c:pt idx="9">
                <c:v>1783.0</c:v>
              </c:pt>
              <c:pt idx="10">
                <c:v>2871.0</c:v>
              </c:pt>
              <c:pt idx="11">
                <c:v>1793.0</c:v>
              </c:pt>
              <c:pt idx="12">
                <c:v>2701.0</c:v>
              </c:pt>
              <c:pt idx="13">
                <c:v>3131.0</c:v>
              </c:pt>
              <c:pt idx="14">
                <c:v>2747.0</c:v>
              </c:pt>
              <c:pt idx="15">
                <c:v>1472.0</c:v>
              </c:pt>
              <c:pt idx="16">
                <c:v>1830.0</c:v>
              </c:pt>
              <c:pt idx="17">
                <c:v>1026.0</c:v>
              </c:pt>
              <c:pt idx="18">
                <c:v>2223.0</c:v>
              </c:pt>
              <c:pt idx="19">
                <c:v>2755.0</c:v>
              </c:pt>
              <c:pt idx="20">
                <c:v>2348.0</c:v>
              </c:pt>
            </c:numLit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088-2A46-AF04-50B2830877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2092610240"/>
        <c:axId val="-2092632240"/>
      </c:lineChart>
      <c:catAx>
        <c:axId val="-2092610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092632240"/>
        <c:crosses val="autoZero"/>
        <c:auto val="1"/>
        <c:lblAlgn val="ctr"/>
        <c:lblOffset val="100"/>
        <c:noMultiLvlLbl val="0"/>
      </c:catAx>
      <c:valAx>
        <c:axId val="-20926322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_-;\-* #,##0_-;_-* &quot;-&quot;??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it-IT"/>
          </a:p>
        </c:txPr>
        <c:crossAx val="-20926102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it-IT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it-IT"/>
    </a:p>
  </c:txPr>
  <c:extLst xmlns:c16r2="http://schemas.microsoft.com/office/drawing/2015/06/chart">
    <c:ext xmlns:c16="http://schemas.microsoft.com/office/drawing/2014/chart" uri="{02939B4E-F6B6-470C-819A-426941589420}">
      <c16:literalDataChart val="1"/>
    </c:ext>
  </c:extLst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0.15628</cdr:x>
      <cdr:y>0.29246</cdr:y>
    </cdr:from>
    <cdr:to>
      <cdr:x>0.84834</cdr:x>
      <cdr:y>0.40915</cdr:y>
    </cdr:to>
    <cdr:sp macro="" textlink="">
      <cdr:nvSpPr>
        <cdr:cNvPr id="2" name="Parentesi graffa chiusa 1"/>
        <cdr:cNvSpPr/>
      </cdr:nvSpPr>
      <cdr:spPr>
        <a:xfrm xmlns:a="http://schemas.openxmlformats.org/drawingml/2006/main" rot="16200000">
          <a:off x="2693002" y="-949820"/>
          <a:ext cx="340105" cy="3944596"/>
        </a:xfrm>
        <a:prstGeom xmlns:a="http://schemas.openxmlformats.org/drawingml/2006/main" prst="rightBrace">
          <a:avLst/>
        </a:prstGeom>
        <a:ln xmlns:a="http://schemas.openxmlformats.org/drawingml/2006/main" w="25400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rtlCol="0" anchor="t"/>
        <a:lstStyle xmlns:a="http://schemas.openxmlformats.org/drawingml/2006/main">
          <a:lvl1pPr marL="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endParaRPr lang="it-IT" sz="1100"/>
        </a:p>
      </cdr:txBody>
    </cdr:sp>
  </cdr:relSizeAnchor>
  <cdr:relSizeAnchor xmlns:cdr="http://schemas.openxmlformats.org/drawingml/2006/chartDrawing">
    <cdr:from>
      <cdr:x>0.37113</cdr:x>
      <cdr:y>0.15447</cdr:y>
    </cdr:from>
    <cdr:to>
      <cdr:x>0.63274</cdr:x>
      <cdr:y>0.26686</cdr:y>
    </cdr:to>
    <cdr:sp macro="" textlink="">
      <cdr:nvSpPr>
        <cdr:cNvPr id="3" name="CasellaDiTesto 2"/>
        <cdr:cNvSpPr txBox="1"/>
      </cdr:nvSpPr>
      <cdr:spPr>
        <a:xfrm xmlns:a="http://schemas.openxmlformats.org/drawingml/2006/main">
          <a:off x="2115348" y="450215"/>
          <a:ext cx="1491119" cy="327578"/>
        </a:xfrm>
        <a:prstGeom xmlns:a="http://schemas.openxmlformats.org/drawingml/2006/main" prst="rect">
          <a:avLst/>
        </a:prstGeom>
        <a:solidFill xmlns:a="http://schemas.openxmlformats.org/drawingml/2006/main">
          <a:schemeClr val="lt1"/>
        </a:solidFill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ctr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it-IT" sz="1100" b="1" i="1"/>
            <a:t>Scarti 2008/2017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5097" y="0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6457792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5097" y="6457792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588BFEA-E1D3-4CBA-971D-A52A625C497C}" type="slidenum">
              <a:rPr lang="it-IT" altLang="it-IT"/>
              <a:pPr/>
              <a:t>‹n.›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4380486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5097" y="0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FAA26D3D-D897-4be2-8F04-BA451C77F1D7}">
              <ma14:placeholderFlag xmlns:ma14="http://schemas.microsoft.com/office/mac/drawingml/2011/main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3552" y="3228896"/>
            <a:ext cx="7279535" cy="3058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/>
              <a:t>Fare clic per modificare gli stili del testo dello schema</a:t>
            </a:r>
          </a:p>
          <a:p>
            <a:pPr lvl="1"/>
            <a:r>
              <a:rPr lang="it-IT" noProof="0"/>
              <a:t>Secondo livello</a:t>
            </a:r>
          </a:p>
          <a:p>
            <a:pPr lvl="2"/>
            <a:r>
              <a:rPr lang="it-IT" noProof="0"/>
              <a:t>Terzo livello</a:t>
            </a:r>
          </a:p>
          <a:p>
            <a:pPr lvl="3"/>
            <a:r>
              <a:rPr lang="it-IT" noProof="0"/>
              <a:t>Quarto livello</a:t>
            </a:r>
          </a:p>
          <a:p>
            <a:pPr lvl="4"/>
            <a:r>
              <a:rPr lang="it-IT" noProof="0"/>
              <a:t>Quinto livello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6457792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ヒラギノ角ゴ Pro W3" charset="0"/>
                <a:cs typeface="ヒラギノ角ゴ Pro W3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5097" y="6457792"/>
            <a:ext cx="430154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B7B8FC-D8BA-4174-929C-E1BCA6D6BA7F}" type="slidenum">
              <a:rPr lang="it-IT" altLang="it-IT"/>
              <a:pPr/>
              <a:t>‹n.›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46269947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ヒラギノ角ゴ Pro W3" charset="0"/>
        <a:cs typeface="ヒラギノ角ゴ Pro W3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fld id="{B0FE6827-CC8F-406F-A241-093E4B3C5855}" type="slidenum">
              <a:rPr lang="it-IT" altLang="it-IT" sz="1200" smtClean="0"/>
              <a:pPr/>
              <a:t>1</a:t>
            </a:fld>
            <a:endParaRPr lang="it-IT" altLang="it-IT" sz="1200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>
              <a:latin typeface="Arial" pitchFamily="34" charset="0"/>
              <a:ea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982411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7B8FC-D8BA-4174-929C-E1BCA6D6BA7F}" type="slidenum">
              <a:rPr lang="it-IT" altLang="it-IT" smtClean="0"/>
              <a:pPr/>
              <a:t>27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721387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7B8FC-D8BA-4174-929C-E1BCA6D6BA7F}" type="slidenum">
              <a:rPr lang="it-IT" altLang="it-IT" smtClean="0"/>
              <a:pPr/>
              <a:t>29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72138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7B8FC-D8BA-4174-929C-E1BCA6D6BA7F}" type="slidenum">
              <a:rPr lang="it-IT" altLang="it-IT" smtClean="0"/>
              <a:pPr/>
              <a:t>30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721387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7B8FC-D8BA-4174-929C-E1BCA6D6BA7F}" type="slidenum">
              <a:rPr lang="it-IT" altLang="it-IT" smtClean="0"/>
              <a:pPr/>
              <a:t>31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3721387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fld id="{61974A1F-B05C-41C4-A494-B3E294406A8D}" type="slidenum">
              <a:rPr lang="it-IT" altLang="it-IT" sz="1200" smtClean="0"/>
              <a:pPr/>
              <a:t>32</a:t>
            </a:fld>
            <a:endParaRPr lang="it-IT" altLang="it-IT" sz="12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>
              <a:latin typeface="Arial" pitchFamily="34" charset="0"/>
              <a:ea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5022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fld id="{61974A1F-B05C-41C4-A494-B3E294406A8D}" type="slidenum">
              <a:rPr lang="it-IT" altLang="it-IT" sz="1200" smtClean="0"/>
              <a:pPr/>
              <a:t>3</a:t>
            </a:fld>
            <a:endParaRPr lang="it-IT" altLang="it-IT" sz="12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>
              <a:latin typeface="Arial" pitchFamily="34" charset="0"/>
              <a:ea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7966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7B8FC-D8BA-4174-929C-E1BCA6D6BA7F}" type="slidenum">
              <a:rPr lang="it-IT" altLang="it-IT" smtClean="0"/>
              <a:pPr/>
              <a:t>4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837236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7B8FC-D8BA-4174-929C-E1BCA6D6BA7F}" type="slidenum">
              <a:rPr lang="it-IT" altLang="it-IT" smtClean="0"/>
              <a:pPr/>
              <a:t>5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783723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fld id="{61974A1F-B05C-41C4-A494-B3E294406A8D}" type="slidenum">
              <a:rPr lang="it-IT" altLang="it-IT" sz="1200" smtClean="0"/>
              <a:pPr/>
              <a:t>6</a:t>
            </a:fld>
            <a:endParaRPr lang="it-IT" altLang="it-IT" sz="1200" dirty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dirty="0">
              <a:latin typeface="Arial" pitchFamily="34" charset="0"/>
              <a:ea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08538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fld id="{39013288-62CF-44CA-A7F2-8F33F06D0F60}" type="slidenum">
              <a:rPr lang="it-IT" altLang="it-IT" sz="1200" smtClean="0"/>
              <a:pPr/>
              <a:t>7</a:t>
            </a:fld>
            <a:endParaRPr lang="it-IT" altLang="it-IT" sz="1200" dirty="0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  <a:extLst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altLang="it-IT" dirty="0">
              <a:latin typeface="Arial" pitchFamily="34" charset="0"/>
              <a:ea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11425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fld id="{61974A1F-B05C-41C4-A494-B3E294406A8D}" type="slidenum">
              <a:rPr lang="it-IT" altLang="it-IT" sz="1200" smtClean="0"/>
              <a:pPr/>
              <a:t>16</a:t>
            </a:fld>
            <a:endParaRPr lang="it-IT" altLang="it-IT" sz="12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 dirty="0">
              <a:latin typeface="Arial" pitchFamily="34" charset="0"/>
              <a:ea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87966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7B8FC-D8BA-4174-929C-E1BCA6D6BA7F}" type="slidenum">
              <a:rPr lang="it-IT" altLang="it-IT" smtClean="0"/>
              <a:pPr/>
              <a:t>19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20216380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fld id="{61974A1F-B05C-41C4-A494-B3E294406A8D}" type="slidenum">
              <a:rPr lang="it-IT" altLang="it-IT" sz="1200" smtClean="0"/>
              <a:pPr/>
              <a:t>25</a:t>
            </a:fld>
            <a:endParaRPr lang="it-IT" altLang="it-IT" sz="120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it-IT" altLang="it-IT">
              <a:latin typeface="Arial" pitchFamily="34" charset="0"/>
              <a:ea typeface="ヒラギノ角ゴ Pro W3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05022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BD7168-EB77-6A4C-8A0B-F53420FA29C9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2CCD6-2BF4-6A45-BEEA-F9AE930001F0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9948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6A13A-F6E3-5D44-92CF-24998B73E08F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2CCD6-2BF4-6A45-BEEA-F9AE930001F0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6285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8929F-772B-8242-AC4E-94983C74ADE3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2CCD6-2BF4-6A45-BEEA-F9AE930001F0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1445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6845300" cy="1143000"/>
          </a:xfrm>
        </p:spPr>
        <p:txBody>
          <a:bodyPr anchor="ctr"/>
          <a:lstStyle>
            <a:lvl1pPr algn="l">
              <a:defRPr/>
            </a:lvl1pPr>
          </a:lstStyle>
          <a:p>
            <a:pPr lvl="0"/>
            <a:r>
              <a:rPr lang="it-IT" noProof="0" dirty="0"/>
              <a:t>Fare clic per modificare stile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886200"/>
            <a:ext cx="6845300" cy="1752600"/>
          </a:xfrm>
        </p:spPr>
        <p:txBody>
          <a:bodyPr/>
          <a:lstStyle>
            <a:lvl1pPr marL="0" indent="0" algn="l">
              <a:buFontTx/>
              <a:buNone/>
              <a:defRPr/>
            </a:lvl1pPr>
          </a:lstStyle>
          <a:p>
            <a:pPr lvl="0"/>
            <a:r>
              <a:rPr lang="it-IT" noProof="0" dirty="0"/>
              <a:t>Fare clic per modificare lo stile del sottotitolo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07552DB-95AE-4E05-9F89-5B1026BDD7F8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3175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6D73D8-DD87-4D19-854B-ADCB6196A1F6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103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342900" y="1930400"/>
            <a:ext cx="35369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032250" y="1930400"/>
            <a:ext cx="35369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9A77B6-83BD-4D3E-B86A-6BEC1BB076F1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4885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ACE91C-AECD-49C8-8348-8C58D8ED93E8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471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81EBB8-1651-4CC4-A414-D87779661219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7997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41211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22A1CB-072F-45C4-BAFE-886B2B24F23F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49508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0EA82C-1B70-49EC-8926-91F649EB9938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4978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6845300" cy="1143000"/>
          </a:xfrm>
        </p:spPr>
        <p:txBody>
          <a:bodyPr anchor="ctr"/>
          <a:lstStyle>
            <a:lvl1pPr algn="l">
              <a:defRPr/>
            </a:lvl1pPr>
          </a:lstStyle>
          <a:p>
            <a:pPr lvl="0"/>
            <a:r>
              <a:rPr lang="it-IT" noProof="0" dirty="0"/>
              <a:t>Fare clic per modificare stile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886200"/>
            <a:ext cx="6845300" cy="1752600"/>
          </a:xfrm>
        </p:spPr>
        <p:txBody>
          <a:bodyPr/>
          <a:lstStyle>
            <a:lvl1pPr marL="0" indent="0" algn="l">
              <a:buFontTx/>
              <a:buNone/>
              <a:defRPr/>
            </a:lvl1pPr>
          </a:lstStyle>
          <a:p>
            <a:pPr lvl="0"/>
            <a:r>
              <a:rPr lang="it-IT" noProof="0" dirty="0"/>
              <a:t>Fare clic per modificare lo stile del sottotitolo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07552DB-95AE-4E05-9F89-5B1026BDD7F8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852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D41D35-3A54-1544-8A3C-70183C4D9F06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2CCD6-2BF4-6A45-BEEA-F9AE930001F0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9097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6D73D8-DD87-4D19-854B-ADCB6196A1F6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6294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342900" y="1930400"/>
            <a:ext cx="35369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032250" y="1930400"/>
            <a:ext cx="35369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9A77B6-83BD-4D3E-B86A-6BEC1BB076F1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7323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ACE91C-AECD-49C8-8348-8C58D8ED93E8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57101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81EBB8-1651-4CC4-A414-D87779661219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3557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41211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22A1CB-072F-45C4-BAFE-886B2B24F23F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6929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0EA82C-1B70-49EC-8926-91F649EB9938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54263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6845300" cy="1143000"/>
          </a:xfrm>
        </p:spPr>
        <p:txBody>
          <a:bodyPr anchor="ctr"/>
          <a:lstStyle>
            <a:lvl1pPr algn="l">
              <a:defRPr/>
            </a:lvl1pPr>
          </a:lstStyle>
          <a:p>
            <a:pPr lvl="0"/>
            <a:r>
              <a:rPr lang="it-IT" noProof="0" dirty="0"/>
              <a:t>Fare clic per modificare stile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886200"/>
            <a:ext cx="6845300" cy="1752600"/>
          </a:xfrm>
        </p:spPr>
        <p:txBody>
          <a:bodyPr/>
          <a:lstStyle>
            <a:lvl1pPr marL="0" indent="0" algn="l">
              <a:buFontTx/>
              <a:buNone/>
              <a:defRPr/>
            </a:lvl1pPr>
          </a:lstStyle>
          <a:p>
            <a:pPr lvl="0"/>
            <a:r>
              <a:rPr lang="it-IT" noProof="0" dirty="0"/>
              <a:t>Fare clic per modificare lo stile del sottotitolo dello schema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07552DB-95AE-4E05-9F89-5B1026BDD7F8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02449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6D73D8-DD87-4D19-854B-ADCB6196A1F6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99905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342900" y="1930400"/>
            <a:ext cx="35369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032250" y="1930400"/>
            <a:ext cx="35369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19A77B6-83BD-4D3E-B86A-6BEC1BB076F1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4799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ACE91C-AECD-49C8-8348-8C58D8ED93E8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82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921B69-F887-C74E-8B66-575384AD313F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2CCD6-2BF4-6A45-BEEA-F9AE930001F0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266235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81EBB8-1651-4CC4-A414-D87779661219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24617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41211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22A1CB-072F-45C4-BAFE-886B2B24F23F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2745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dirty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0EA82C-1B70-49EC-8926-91F649EB9938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4677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452BE5-719F-8443-8598-A047B16FE8FF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2CCD6-2BF4-6A45-BEEA-F9AE930001F0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8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F13555-72E1-304E-9277-6A2F6C23E48B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2CCD6-2BF4-6A45-BEEA-F9AE930001F0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9897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D8C3F-11EC-724B-9005-F0DBFF9BF154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2CCD6-2BF4-6A45-BEEA-F9AE930001F0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028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643672-C324-BF4B-931C-64AC6E8C391E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2CCD6-2BF4-6A45-BEEA-F9AE930001F0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210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61E08-62EB-E042-9037-E2BFD3D12430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2CCD6-2BF4-6A45-BEEA-F9AE930001F0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9411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/>
              <a:t>Fare clic per modificare stile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279BC2-4DF7-0D47-965A-252D73659C0F}" type="datetime1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21/09/18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62CCD6-2BF4-6A45-BEEA-F9AE930001F0}" type="slidenum">
              <a:rPr lang="it-IT" smtClean="0">
                <a:solidFill>
                  <a:prstClr val="black">
                    <a:tint val="75000"/>
                  </a:prstClr>
                </a:solidFill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0309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theme" Target="../theme/theme2.xml"/><Relationship Id="rId9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5.xml"/><Relationship Id="rId8" Type="http://schemas.openxmlformats.org/officeDocument/2006/relationships/theme" Target="../theme/theme3.xml"/><Relationship Id="rId9" Type="http://schemas.openxmlformats.org/officeDocument/2006/relationships/image" Target="../media/image1.jpeg"/><Relationship Id="rId1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9.xml"/><Relationship Id="rId5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2.xml"/><Relationship Id="rId8" Type="http://schemas.openxmlformats.org/officeDocument/2006/relationships/theme" Target="../theme/theme4.xml"/><Relationship Id="rId9" Type="http://schemas.openxmlformats.org/officeDocument/2006/relationships/image" Target="../media/image1.jpeg"/><Relationship Id="rId1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fld id="{39AB7986-B633-5C42-AA2D-97BF0ED36E31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t>21/09/18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endParaRPr lang="it-IT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eaLnBrk="1" fontAlgn="auto" hangingPunct="1">
              <a:spcBef>
                <a:spcPts val="0"/>
              </a:spcBef>
              <a:spcAft>
                <a:spcPts val="0"/>
              </a:spcAft>
            </a:pPr>
            <a:fld id="{2862CCD6-2BF4-6A45-BEEA-F9AE930001F0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</a:rPr>
              <a:pPr defTabSz="457200" eaLnBrk="1" fontAlgn="auto" hangingPunct="1">
                <a:spcBef>
                  <a:spcPts val="0"/>
                </a:spcBef>
                <a:spcAft>
                  <a:spcPts val="0"/>
                </a:spcAft>
              </a:pPr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94830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471488"/>
            <a:ext cx="722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stile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1930400"/>
            <a:ext cx="72263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gli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ヒラギノ角ゴ Pro W3" charset="0"/>
                <a:cs typeface="+mn-cs"/>
              </a:defRPr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ヒラギノ角ゴ Pro W3" charset="0"/>
                <a:cs typeface="+mn-cs"/>
              </a:defRPr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56550" y="5943600"/>
            <a:ext cx="730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fld id="{A6CDCB79-F6AE-4E3A-9A74-6B03BF642D3D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711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Arial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471488"/>
            <a:ext cx="722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stile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1930400"/>
            <a:ext cx="72263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gli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ヒラギノ角ゴ Pro W3" charset="0"/>
                <a:cs typeface="+mn-cs"/>
              </a:defRPr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ヒラギノ角ゴ Pro W3" charset="0"/>
                <a:cs typeface="+mn-cs"/>
              </a:defRPr>
            </a:lvl1pPr>
          </a:lstStyle>
          <a:p>
            <a:pPr>
              <a:defRPr/>
            </a:pPr>
            <a:endParaRPr lang="it-IT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56550" y="5943600"/>
            <a:ext cx="730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fld id="{A6CDCB79-F6AE-4E3A-9A74-6B03BF642D3D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052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Arial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42900" y="471488"/>
            <a:ext cx="72263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stile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42900" y="1930400"/>
            <a:ext cx="72263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altLang="it-IT"/>
              <a:t>Fare clic per modificare gli stili del testo dello schema</a:t>
            </a:r>
          </a:p>
          <a:p>
            <a:pPr lvl="1"/>
            <a:r>
              <a:rPr lang="it-IT" altLang="it-IT"/>
              <a:t>Secondo livello</a:t>
            </a:r>
          </a:p>
          <a:p>
            <a:pPr lvl="2"/>
            <a:r>
              <a:rPr lang="it-IT" altLang="it-IT"/>
              <a:t>Terzo livello</a:t>
            </a:r>
          </a:p>
          <a:p>
            <a:pPr lvl="3"/>
            <a:r>
              <a:rPr lang="it-IT" altLang="it-IT"/>
              <a:t>Quarto livello</a:t>
            </a:r>
          </a:p>
          <a:p>
            <a:pPr lvl="4"/>
            <a:r>
              <a:rPr lang="it-IT" altLang="it-IT"/>
              <a:t>Quinto livello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ヒラギノ角ゴ Pro W3" charset="0"/>
                <a:cs typeface="+mn-cs"/>
              </a:defRPr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ヒラギノ角ゴ Pro W3" charset="0"/>
                <a:cs typeface="+mn-cs"/>
              </a:defRPr>
            </a:lvl1pPr>
          </a:lstStyle>
          <a:p>
            <a:pPr>
              <a:defRPr/>
            </a:pPr>
            <a:endParaRPr lang="it-IT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956550" y="5943600"/>
            <a:ext cx="730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fld id="{A6CDCB79-F6AE-4E3A-9A74-6B03BF642D3D}" type="slidenum">
              <a:rPr lang="it-IT" altLang="it-IT">
                <a:solidFill>
                  <a:srgbClr val="000000"/>
                </a:solidFill>
              </a:rPr>
              <a:pPr/>
              <a:t>‹n.›</a:t>
            </a:fld>
            <a:endParaRPr lang="it-IT" altLang="it-IT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223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005E7D"/>
          </a:solidFill>
          <a:latin typeface="Arial" charset="0"/>
          <a:ea typeface="ヒラギノ角ゴ Pro W3" charset="0"/>
          <a:cs typeface="ヒラギノ角ゴ Pro W3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Arial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Arial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Arial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Arial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tif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7.png"/><Relationship Id="rId3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image" Target="../media/image8.png"/><Relationship Id="rId3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hyperlink" Target="https://www.elgaronline.com/view/9781784715663.xml" TargetMode="External"/><Relationship Id="rId3" Type="http://schemas.openxmlformats.org/officeDocument/2006/relationships/image" Target="../media/image3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3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3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3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3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3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3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3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9.emf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3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10.emf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11.emf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image" Target="../media/image12.png"/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4" Type="http://schemas.openxmlformats.org/officeDocument/2006/relationships/chart" Target="../charts/chart1.xml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tiff"/><Relationship Id="rId3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.tiff"/><Relationship Id="rId3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461963" y="4389120"/>
            <a:ext cx="8218488" cy="1539240"/>
          </a:xfrm>
          <a:prstGeom prst="rect">
            <a:avLst/>
          </a:prstGeom>
          <a:solidFill>
            <a:srgbClr val="005E7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461963" y="1184910"/>
            <a:ext cx="8218488" cy="29908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362" name="Text Box 8"/>
          <p:cNvSpPr txBox="1">
            <a:spLocks noChangeArrowheads="1"/>
          </p:cNvSpPr>
          <p:nvPr/>
        </p:nvSpPr>
        <p:spPr bwMode="auto">
          <a:xfrm>
            <a:off x="461963" y="1184910"/>
            <a:ext cx="8218488" cy="1004888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endParaRPr lang="it-IT" sz="100" b="1" dirty="0">
              <a:solidFill>
                <a:srgbClr val="005E7D"/>
              </a:solidFill>
              <a:latin typeface="+mj-lt"/>
            </a:endParaRPr>
          </a:p>
          <a:p>
            <a:pPr algn="ctr">
              <a:spcBef>
                <a:spcPct val="50000"/>
              </a:spcBef>
              <a:defRPr/>
            </a:pPr>
            <a:r>
              <a:rPr lang="en-US" sz="3200" b="1" dirty="0">
                <a:solidFill>
                  <a:srgbClr val="005E7D"/>
                </a:solidFill>
                <a:latin typeface="+mj-lt"/>
              </a:rPr>
              <a:t> </a:t>
            </a:r>
            <a:r>
              <a:rPr lang="en-US" sz="2800" dirty="0"/>
              <a:t>The effectiveness of cohesion policies on Italian regions: the role of funds’ allocation mechanisms and of sectorial structure</a:t>
            </a:r>
          </a:p>
          <a:p>
            <a:pPr algn="ctr">
              <a:spcBef>
                <a:spcPct val="50000"/>
              </a:spcBef>
              <a:defRPr/>
            </a:pPr>
            <a:endParaRPr lang="en-US" sz="2800" b="1" dirty="0">
              <a:solidFill>
                <a:srgbClr val="005E7D"/>
              </a:solidFill>
              <a:latin typeface="+mj-lt"/>
            </a:endParaRP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rgbClr val="005E7D"/>
                </a:solidFill>
                <a:latin typeface="Arial"/>
                <a:cs typeface="Arial"/>
              </a:rPr>
              <a:t>G. Coppola, S. </a:t>
            </a:r>
            <a:r>
              <a:rPr lang="en-US" b="1" dirty="0" err="1">
                <a:solidFill>
                  <a:srgbClr val="005E7D"/>
                </a:solidFill>
                <a:latin typeface="Arial"/>
                <a:cs typeface="Arial"/>
              </a:rPr>
              <a:t>Destefanis</a:t>
            </a:r>
            <a:r>
              <a:rPr lang="en-US" b="1" dirty="0">
                <a:solidFill>
                  <a:srgbClr val="005E7D"/>
                </a:solidFill>
                <a:latin typeface="Arial"/>
                <a:cs typeface="Arial"/>
              </a:rPr>
              <a:t>, G. </a:t>
            </a:r>
            <a:r>
              <a:rPr lang="en-US" b="1" dirty="0" err="1">
                <a:solidFill>
                  <a:srgbClr val="005E7D"/>
                </a:solidFill>
                <a:latin typeface="Arial"/>
                <a:cs typeface="Arial"/>
              </a:rPr>
              <a:t>Marinuzzi</a:t>
            </a:r>
            <a:r>
              <a:rPr lang="en-US" b="1" dirty="0">
                <a:solidFill>
                  <a:srgbClr val="005E7D"/>
                </a:solidFill>
                <a:latin typeface="Arial"/>
                <a:cs typeface="Arial"/>
              </a:rPr>
              <a:t>, W. </a:t>
            </a:r>
            <a:r>
              <a:rPr lang="en-US" b="1" dirty="0" err="1">
                <a:solidFill>
                  <a:srgbClr val="005E7D"/>
                </a:solidFill>
                <a:latin typeface="Arial"/>
                <a:cs typeface="Arial"/>
              </a:rPr>
              <a:t>Tortorella</a:t>
            </a:r>
            <a:endParaRPr lang="it-IT" b="1" dirty="0">
              <a:solidFill>
                <a:srgbClr val="005E7D"/>
              </a:solidFill>
              <a:latin typeface="Arial"/>
              <a:cs typeface="Arial"/>
            </a:endParaRPr>
          </a:p>
          <a:p>
            <a:pPr algn="ctr">
              <a:spcBef>
                <a:spcPts val="0"/>
              </a:spcBef>
              <a:defRPr/>
            </a:pPr>
            <a:endParaRPr lang="it-IT" sz="300" b="1" dirty="0">
              <a:solidFill>
                <a:srgbClr val="005E7D"/>
              </a:solidFill>
              <a:latin typeface="+mn-lt"/>
            </a:endParaRPr>
          </a:p>
          <a:p>
            <a:pPr algn="ctr">
              <a:spcBef>
                <a:spcPts val="0"/>
              </a:spcBef>
              <a:defRPr/>
            </a:pPr>
            <a:endParaRPr lang="it-IT" sz="300" b="1" dirty="0">
              <a:solidFill>
                <a:srgbClr val="005E7D"/>
              </a:solidFill>
              <a:latin typeface="+mn-lt"/>
            </a:endParaRPr>
          </a:p>
          <a:p>
            <a:pPr algn="ctr">
              <a:spcBef>
                <a:spcPts val="0"/>
              </a:spcBef>
              <a:defRPr/>
            </a:pPr>
            <a:endParaRPr lang="it-IT" sz="200" b="1" dirty="0">
              <a:solidFill>
                <a:srgbClr val="005E7D"/>
              </a:solidFill>
              <a:latin typeface="+mn-lt"/>
            </a:endParaRPr>
          </a:p>
        </p:txBody>
      </p:sp>
      <p:sp>
        <p:nvSpPr>
          <p:cNvPr id="6" name="CasellaDiTesto 1"/>
          <p:cNvSpPr txBox="1">
            <a:spLocks noChangeArrowheads="1"/>
          </p:cNvSpPr>
          <p:nvPr/>
        </p:nvSpPr>
        <p:spPr bwMode="auto">
          <a:xfrm>
            <a:off x="570789" y="4225925"/>
            <a:ext cx="8248651" cy="212365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ctr">
              <a:buNone/>
            </a:pPr>
            <a:endParaRPr lang="en-GB" sz="2000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it-IT" sz="2000" dirty="0">
                <a:solidFill>
                  <a:schemeClr val="bg1"/>
                </a:solidFill>
              </a:rPr>
              <a:t>XXXIX Conferenza </a:t>
            </a:r>
            <a:r>
              <a:rPr lang="it-IT" sz="2000" dirty="0" err="1">
                <a:solidFill>
                  <a:schemeClr val="bg1"/>
                </a:solidFill>
              </a:rPr>
              <a:t>AISRe</a:t>
            </a:r>
            <a:endParaRPr lang="it-IT" sz="2000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it-IT" sz="2000" i="1" dirty="0" err="1">
                <a:solidFill>
                  <a:schemeClr val="bg1"/>
                </a:solidFill>
              </a:rPr>
              <a:t>University</a:t>
            </a:r>
            <a:r>
              <a:rPr lang="it-IT" sz="2000" i="1" dirty="0">
                <a:solidFill>
                  <a:schemeClr val="bg1"/>
                </a:solidFill>
              </a:rPr>
              <a:t> of Bolzano</a:t>
            </a:r>
            <a:endParaRPr lang="it-IT" sz="2000" dirty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it-IT" sz="2000" dirty="0">
                <a:solidFill>
                  <a:schemeClr val="bg1"/>
                </a:solidFill>
              </a:rPr>
              <a:t>BOLZANO-BOZEN, </a:t>
            </a:r>
            <a:r>
              <a:rPr lang="it-IT" sz="2000" dirty="0" err="1">
                <a:solidFill>
                  <a:schemeClr val="bg1"/>
                </a:solidFill>
              </a:rPr>
              <a:t>Italy</a:t>
            </a:r>
            <a:r>
              <a:rPr lang="it-IT" sz="2000" dirty="0">
                <a:solidFill>
                  <a:schemeClr val="bg1"/>
                </a:solidFill>
              </a:rPr>
              <a:t>, 19-21 </a:t>
            </a:r>
            <a:r>
              <a:rPr lang="it-IT" sz="2000" dirty="0" err="1">
                <a:solidFill>
                  <a:schemeClr val="bg1"/>
                </a:solidFill>
              </a:rPr>
              <a:t>October</a:t>
            </a:r>
            <a:r>
              <a:rPr lang="it-IT" sz="2000" dirty="0">
                <a:solidFill>
                  <a:schemeClr val="bg1"/>
                </a:solidFill>
              </a:rPr>
              <a:t> 2017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000" i="1" dirty="0">
              <a:solidFill>
                <a:schemeClr val="bg1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2000" i="1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938" y="152082"/>
            <a:ext cx="1112906" cy="91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39" y="126915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8918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74" y="2806700"/>
            <a:ext cx="7540625" cy="357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4579" name="Titolo 1"/>
          <p:cNvSpPr>
            <a:spLocks noGrp="1"/>
          </p:cNvSpPr>
          <p:nvPr>
            <p:ph type="title"/>
          </p:nvPr>
        </p:nvSpPr>
        <p:spPr>
          <a:xfrm>
            <a:off x="169547" y="330200"/>
            <a:ext cx="7722552" cy="519113"/>
          </a:xfrm>
        </p:spPr>
        <p:txBody>
          <a:bodyPr/>
          <a:lstStyle/>
          <a:p>
            <a:r>
              <a:rPr lang="it-IT" altLang="it-IT" sz="2600" dirty="0">
                <a:latin typeface="Arial" pitchFamily="34" charset="0"/>
              </a:rPr>
              <a:t>The </a:t>
            </a:r>
            <a:r>
              <a:rPr lang="it-IT" altLang="it-IT" sz="2600" dirty="0" err="1">
                <a:latin typeface="Arial" pitchFamily="34" charset="0"/>
              </a:rPr>
              <a:t>contraction</a:t>
            </a:r>
            <a:r>
              <a:rPr lang="it-IT" altLang="it-IT" sz="2600" dirty="0">
                <a:latin typeface="Arial" pitchFamily="34" charset="0"/>
              </a:rPr>
              <a:t> of public </a:t>
            </a:r>
            <a:r>
              <a:rPr lang="it-IT" altLang="it-IT" sz="2600" dirty="0" err="1">
                <a:latin typeface="Arial" pitchFamily="34" charset="0"/>
              </a:rPr>
              <a:t>transfers</a:t>
            </a:r>
            <a:endParaRPr lang="it-IT" altLang="it-IT" sz="2600" dirty="0">
              <a:latin typeface="Arial" pitchFamily="34" charset="0"/>
            </a:endParaRPr>
          </a:p>
        </p:txBody>
      </p:sp>
      <p:sp>
        <p:nvSpPr>
          <p:cNvPr id="24580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8516938" y="6540500"/>
            <a:ext cx="730250" cy="457200"/>
          </a:xfrm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fld id="{64EE1292-D85A-4237-986F-74EA32281A2D}" type="slidenum">
              <a:rPr lang="it-IT" altLang="it-IT" sz="1200" smtClean="0">
                <a:solidFill>
                  <a:srgbClr val="000000"/>
                </a:solidFill>
              </a:rPr>
              <a:pPr/>
              <a:t>10</a:t>
            </a:fld>
            <a:endParaRPr lang="it-IT" altLang="it-IT" sz="1200">
              <a:solidFill>
                <a:srgbClr val="000000"/>
              </a:solidFill>
            </a:endParaRPr>
          </a:p>
        </p:txBody>
      </p:sp>
      <p:sp>
        <p:nvSpPr>
          <p:cNvPr id="24581" name="Rettangolo 4"/>
          <p:cNvSpPr>
            <a:spLocks noChangeArrowheads="1"/>
          </p:cNvSpPr>
          <p:nvPr/>
        </p:nvSpPr>
        <p:spPr bwMode="auto">
          <a:xfrm>
            <a:off x="169547" y="2238376"/>
            <a:ext cx="748093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ctr"/>
            <a:r>
              <a:rPr lang="it-IT" altLang="it-IT" sz="1600" b="1" dirty="0" err="1">
                <a:latin typeface="Calibri" pitchFamily="34" charset="0"/>
              </a:rPr>
              <a:t>Municipal</a:t>
            </a:r>
            <a:r>
              <a:rPr lang="it-IT" altLang="it-IT" sz="1600" b="1" dirty="0">
                <a:latin typeface="Calibri" pitchFamily="34" charset="0"/>
              </a:rPr>
              <a:t> Administration </a:t>
            </a:r>
            <a:r>
              <a:rPr lang="it-IT" altLang="it-IT" sz="1600" b="1" dirty="0" err="1">
                <a:latin typeface="Calibri" pitchFamily="34" charset="0"/>
              </a:rPr>
              <a:t>Revenue</a:t>
            </a:r>
            <a:r>
              <a:rPr lang="it-IT" altLang="it-IT" sz="1600" b="1" dirty="0">
                <a:latin typeface="Calibri" pitchFamily="34" charset="0"/>
              </a:rPr>
              <a:t> Accounts: </a:t>
            </a:r>
            <a:r>
              <a:rPr lang="it-IT" altLang="it-IT" sz="1600" b="1" dirty="0" err="1">
                <a:latin typeface="Calibri" pitchFamily="34" charset="0"/>
              </a:rPr>
              <a:t>Tax</a:t>
            </a:r>
            <a:r>
              <a:rPr lang="it-IT" altLang="it-IT" sz="1600" b="1" dirty="0">
                <a:latin typeface="Calibri" pitchFamily="34" charset="0"/>
              </a:rPr>
              <a:t> </a:t>
            </a:r>
            <a:r>
              <a:rPr lang="it-IT" altLang="it-IT" sz="1600" b="1" dirty="0" err="1">
                <a:latin typeface="Calibri" pitchFamily="34" charset="0"/>
              </a:rPr>
              <a:t>Revenues</a:t>
            </a:r>
            <a:r>
              <a:rPr lang="it-IT" altLang="it-IT" sz="1600" b="1" dirty="0">
                <a:latin typeface="Calibri" pitchFamily="34" charset="0"/>
              </a:rPr>
              <a:t> and Central </a:t>
            </a:r>
            <a:r>
              <a:rPr lang="it-IT" altLang="it-IT" sz="1600" b="1" dirty="0" err="1">
                <a:latin typeface="Calibri" pitchFamily="34" charset="0"/>
              </a:rPr>
              <a:t>Transfers</a:t>
            </a:r>
            <a:endParaRPr lang="it-IT" altLang="it-IT" sz="1600" b="1" dirty="0">
              <a:latin typeface="Calibri" pitchFamily="34" charset="0"/>
            </a:endParaRPr>
          </a:p>
          <a:p>
            <a:pPr algn="ctr"/>
            <a:r>
              <a:rPr lang="it-IT" altLang="it-IT" sz="1600" b="1" dirty="0">
                <a:latin typeface="Calibri" pitchFamily="34" charset="0"/>
              </a:rPr>
              <a:t>(Cash Data), 1990-2015*</a:t>
            </a:r>
          </a:p>
        </p:txBody>
      </p:sp>
      <p:sp>
        <p:nvSpPr>
          <p:cNvPr id="24582" name="Rettangolo 5"/>
          <p:cNvSpPr>
            <a:spLocks noChangeArrowheads="1"/>
          </p:cNvSpPr>
          <p:nvPr/>
        </p:nvSpPr>
        <p:spPr bwMode="auto">
          <a:xfrm>
            <a:off x="373698" y="6381750"/>
            <a:ext cx="64690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r>
              <a:rPr lang="it-IT" altLang="it-IT" sz="1200" dirty="0">
                <a:latin typeface="Calibri" pitchFamily="34" charset="0"/>
              </a:rPr>
              <a:t>*Dati provvisori.</a:t>
            </a:r>
          </a:p>
          <a:p>
            <a:r>
              <a:rPr lang="it-IT" altLang="it-IT" sz="1200" dirty="0">
                <a:latin typeface="Calibri" pitchFamily="34" charset="0"/>
              </a:rPr>
              <a:t>Fonte: elaborazione IFEL-Dipartimento Studi Economia Territoriale su dati Istat, anni vari </a:t>
            </a:r>
          </a:p>
        </p:txBody>
      </p:sp>
      <p:sp>
        <p:nvSpPr>
          <p:cNvPr id="24583" name="CasellaDiTesto 9"/>
          <p:cNvSpPr txBox="1">
            <a:spLocks noChangeArrowheads="1"/>
          </p:cNvSpPr>
          <p:nvPr/>
        </p:nvSpPr>
        <p:spPr bwMode="auto">
          <a:xfrm>
            <a:off x="169547" y="1062197"/>
            <a:ext cx="748093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just"/>
            <a:r>
              <a:rPr lang="it-IT" altLang="it-IT" sz="1600" dirty="0">
                <a:latin typeface="+mj-lt"/>
              </a:rPr>
              <a:t>In the last </a:t>
            </a:r>
            <a:r>
              <a:rPr lang="it-IT" altLang="it-IT" sz="1600" dirty="0" err="1">
                <a:latin typeface="+mj-lt"/>
              </a:rPr>
              <a:t>twenty</a:t>
            </a:r>
            <a:r>
              <a:rPr lang="it-IT" altLang="it-IT" sz="1600" dirty="0">
                <a:latin typeface="+mj-lt"/>
              </a:rPr>
              <a:t> </a:t>
            </a:r>
            <a:r>
              <a:rPr lang="it-IT" altLang="it-IT" sz="1600" dirty="0" err="1">
                <a:latin typeface="+mj-lt"/>
              </a:rPr>
              <a:t>years</a:t>
            </a:r>
            <a:r>
              <a:rPr lang="it-IT" altLang="it-IT" sz="1600" dirty="0">
                <a:latin typeface="+mj-lt"/>
              </a:rPr>
              <a:t>, the </a:t>
            </a:r>
            <a:r>
              <a:rPr lang="it-IT" altLang="it-IT" sz="1600" dirty="0" err="1">
                <a:latin typeface="+mj-lt"/>
              </a:rPr>
              <a:t>reduction</a:t>
            </a:r>
            <a:r>
              <a:rPr lang="it-IT" altLang="it-IT" sz="1600" dirty="0">
                <a:latin typeface="+mj-lt"/>
              </a:rPr>
              <a:t> in (</a:t>
            </a:r>
            <a:r>
              <a:rPr lang="it-IT" altLang="it-IT" sz="1600" dirty="0" err="1">
                <a:latin typeface="+mj-lt"/>
              </a:rPr>
              <a:t>central</a:t>
            </a:r>
            <a:r>
              <a:rPr lang="it-IT" altLang="it-IT" sz="1600" dirty="0">
                <a:latin typeface="+mj-lt"/>
              </a:rPr>
              <a:t>) public </a:t>
            </a:r>
            <a:r>
              <a:rPr lang="it-IT" altLang="it-IT" sz="1600" dirty="0" err="1">
                <a:latin typeface="+mj-lt"/>
              </a:rPr>
              <a:t>transfers</a:t>
            </a:r>
            <a:r>
              <a:rPr lang="it-IT" altLang="it-IT" sz="1600" dirty="0">
                <a:latin typeface="+mj-lt"/>
              </a:rPr>
              <a:t> and the </a:t>
            </a:r>
            <a:r>
              <a:rPr lang="it-IT" altLang="it-IT" sz="1600" dirty="0" err="1">
                <a:latin typeface="+mj-lt"/>
              </a:rPr>
              <a:t>increased</a:t>
            </a:r>
            <a:r>
              <a:rPr lang="it-IT" altLang="it-IT" sz="1600" dirty="0">
                <a:latin typeface="+mj-lt"/>
              </a:rPr>
              <a:t> </a:t>
            </a:r>
            <a:r>
              <a:rPr lang="it-IT" altLang="it-IT" sz="1600" dirty="0" err="1">
                <a:latin typeface="+mj-lt"/>
              </a:rPr>
              <a:t>financial</a:t>
            </a:r>
            <a:r>
              <a:rPr lang="it-IT" altLang="it-IT" sz="1600" dirty="0">
                <a:latin typeface="+mj-lt"/>
              </a:rPr>
              <a:t> </a:t>
            </a:r>
            <a:r>
              <a:rPr lang="it-IT" altLang="it-IT" sz="1600" dirty="0" err="1">
                <a:latin typeface="+mj-lt"/>
              </a:rPr>
              <a:t>autonomy</a:t>
            </a:r>
            <a:r>
              <a:rPr lang="it-IT" altLang="it-IT" sz="1600" dirty="0">
                <a:latin typeface="+mj-lt"/>
              </a:rPr>
              <a:t>, </a:t>
            </a:r>
            <a:r>
              <a:rPr lang="it-IT" altLang="it-IT" sz="1600" dirty="0" err="1">
                <a:latin typeface="+mj-lt"/>
              </a:rPr>
              <a:t>have</a:t>
            </a:r>
            <a:r>
              <a:rPr lang="it-IT" altLang="it-IT" sz="1600" dirty="0">
                <a:latin typeface="+mj-lt"/>
              </a:rPr>
              <a:t> </a:t>
            </a:r>
            <a:r>
              <a:rPr lang="it-IT" altLang="it-IT" sz="1600" dirty="0" err="1">
                <a:latin typeface="+mj-lt"/>
              </a:rPr>
              <a:t>forced</a:t>
            </a:r>
            <a:r>
              <a:rPr lang="it-IT" altLang="it-IT" sz="1600" dirty="0">
                <a:latin typeface="+mj-lt"/>
              </a:rPr>
              <a:t> </a:t>
            </a:r>
            <a:r>
              <a:rPr lang="it-IT" altLang="it-IT" sz="1600" dirty="0" err="1">
                <a:latin typeface="+mj-lt"/>
              </a:rPr>
              <a:t>local</a:t>
            </a:r>
            <a:r>
              <a:rPr lang="it-IT" altLang="it-IT" sz="1600" dirty="0">
                <a:latin typeface="+mj-lt"/>
              </a:rPr>
              <a:t> </a:t>
            </a:r>
            <a:r>
              <a:rPr lang="it-IT" altLang="it-IT" sz="1600" dirty="0" err="1">
                <a:latin typeface="+mj-lt"/>
              </a:rPr>
              <a:t>authorities</a:t>
            </a:r>
            <a:r>
              <a:rPr lang="it-IT" altLang="it-IT" sz="1600" dirty="0">
                <a:latin typeface="+mj-lt"/>
              </a:rPr>
              <a:t> to </a:t>
            </a:r>
            <a:r>
              <a:rPr lang="it-IT" altLang="it-IT" sz="1600" dirty="0" err="1">
                <a:latin typeface="+mj-lt"/>
              </a:rPr>
              <a:t>find</a:t>
            </a:r>
            <a:r>
              <a:rPr lang="it-IT" altLang="it-IT" sz="1600" dirty="0">
                <a:latin typeface="+mj-lt"/>
              </a:rPr>
              <a:t> the </a:t>
            </a:r>
            <a:r>
              <a:rPr lang="it-IT" altLang="it-IT" sz="1600" dirty="0" err="1">
                <a:latin typeface="+mj-lt"/>
              </a:rPr>
              <a:t>resources</a:t>
            </a:r>
            <a:r>
              <a:rPr lang="it-IT" altLang="it-IT" sz="1600" dirty="0">
                <a:latin typeface="+mj-lt"/>
              </a:rPr>
              <a:t> </a:t>
            </a:r>
            <a:r>
              <a:rPr lang="it-IT" altLang="it-IT" sz="1600" dirty="0" err="1">
                <a:latin typeface="+mj-lt"/>
              </a:rPr>
              <a:t>needed</a:t>
            </a:r>
            <a:r>
              <a:rPr lang="it-IT" altLang="it-IT" sz="1600" dirty="0">
                <a:latin typeface="+mj-lt"/>
              </a:rPr>
              <a:t> to </a:t>
            </a:r>
            <a:r>
              <a:rPr lang="it-IT" altLang="it-IT" sz="1600" dirty="0" err="1">
                <a:latin typeface="+mj-lt"/>
              </a:rPr>
              <a:t>finance</a:t>
            </a:r>
            <a:r>
              <a:rPr lang="it-IT" altLang="it-IT" sz="1600" dirty="0">
                <a:latin typeface="+mj-lt"/>
              </a:rPr>
              <a:t> </a:t>
            </a:r>
            <a:r>
              <a:rPr lang="it-IT" altLang="it-IT" sz="1600" dirty="0" err="1">
                <a:latin typeface="+mj-lt"/>
              </a:rPr>
              <a:t>investments</a:t>
            </a:r>
            <a:r>
              <a:rPr lang="it-IT" altLang="it-IT" sz="1600" dirty="0">
                <a:latin typeface="+mj-lt"/>
              </a:rPr>
              <a:t> </a:t>
            </a:r>
            <a:r>
              <a:rPr lang="it-IT" altLang="it-IT" sz="1600" dirty="0" err="1">
                <a:latin typeface="+mj-lt"/>
              </a:rPr>
              <a:t>through</a:t>
            </a:r>
            <a:r>
              <a:rPr lang="it-IT" altLang="it-IT" sz="1600" dirty="0">
                <a:latin typeface="+mj-lt"/>
              </a:rPr>
              <a:t> the the credit market or, more </a:t>
            </a:r>
            <a:r>
              <a:rPr lang="it-IT" altLang="it-IT" sz="1600" dirty="0" err="1">
                <a:latin typeface="+mj-lt"/>
              </a:rPr>
              <a:t>generally</a:t>
            </a:r>
            <a:r>
              <a:rPr lang="it-IT" altLang="it-IT" sz="1600" dirty="0">
                <a:latin typeface="+mj-lt"/>
              </a:rPr>
              <a:t>, </a:t>
            </a:r>
            <a:r>
              <a:rPr lang="it-IT" altLang="it-IT" sz="1600" dirty="0" err="1">
                <a:latin typeface="+mj-lt"/>
              </a:rPr>
              <a:t>other</a:t>
            </a:r>
            <a:r>
              <a:rPr lang="it-IT" altLang="it-IT" sz="1600" dirty="0">
                <a:latin typeface="+mj-lt"/>
              </a:rPr>
              <a:t> </a:t>
            </a:r>
            <a:r>
              <a:rPr lang="it-IT" altLang="it-IT" sz="1600" dirty="0" err="1">
                <a:latin typeface="+mj-lt"/>
              </a:rPr>
              <a:t>forms</a:t>
            </a:r>
            <a:r>
              <a:rPr lang="it-IT" altLang="it-IT" sz="1600" dirty="0">
                <a:latin typeface="+mj-lt"/>
              </a:rPr>
              <a:t> of innovative </a:t>
            </a:r>
            <a:r>
              <a:rPr lang="it-IT" altLang="it-IT" sz="1600" dirty="0" err="1">
                <a:latin typeface="+mj-lt"/>
              </a:rPr>
              <a:t>finance</a:t>
            </a:r>
            <a:r>
              <a:rPr lang="it-IT" altLang="it-IT" sz="1600" dirty="0">
                <a:latin typeface="+mj-lt"/>
              </a:rPr>
              <a:t>.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0480" y="1380292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8258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AAC3A9F0-972B-FB4B-9F0B-8327B7D82F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National Funds: Capital Expenditures/Current Expenditures </a:t>
            </a:r>
            <a:endParaRPr lang="it-IT" sz="2600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="" xmlns:a16="http://schemas.microsoft.com/office/drawing/2014/main" id="{CCD796C1-EFA3-3C46-B59C-95B4700B2A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Source:RGS</a:t>
            </a: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7" name="Segnaposto contenuto 6">
            <a:extLst>
              <a:ext uri="{FF2B5EF4-FFF2-40B4-BE49-F238E27FC236}">
                <a16:creationId xmlns="" xmlns:a16="http://schemas.microsoft.com/office/drawing/2014/main" id="{995B1A76-A21F-BF4C-9820-0F42D1118D9E}"/>
              </a:ext>
              <a:ext uri="{147F2762-F138-4A5C-976F-8EAC2B608ADB}">
                <a16:predDERef xmlns="" xmlns:a16="http://schemas.microsoft.com/office/drawing/2014/main" pred="{00000000-0008-0000-0700-000002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55350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261381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C9854A76-392A-7542-BFA9-3DE2811F0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" y="471488"/>
            <a:ext cx="7556500" cy="519112"/>
          </a:xfrm>
        </p:spPr>
        <p:txBody>
          <a:bodyPr/>
          <a:lstStyle/>
          <a:p>
            <a:pPr algn="ctr"/>
            <a:r>
              <a:rPr lang="en-US" sz="2600" b="0" dirty="0" smtClean="0">
                <a:solidFill>
                  <a:schemeClr val="tx1"/>
                </a:solidFill>
                <a:latin typeface="Calibri"/>
                <a:cs typeface="Calibri"/>
              </a:rPr>
              <a:t>Nationally-funded Public Capital </a:t>
            </a:r>
            <a:r>
              <a:rPr lang="en-US" sz="2600" b="0" dirty="0">
                <a:solidFill>
                  <a:schemeClr val="tx1"/>
                </a:solidFill>
                <a:latin typeface="Calibri"/>
                <a:cs typeface="Calibri"/>
              </a:rPr>
              <a:t>Expenditures </a:t>
            </a:r>
            <a:endParaRPr lang="it-IT" sz="2600" b="0" dirty="0">
              <a:solidFill>
                <a:schemeClr val="tx1"/>
              </a:solidFill>
              <a:latin typeface="Calibri"/>
              <a:cs typeface="Calibri"/>
            </a:endParaRPr>
          </a:p>
        </p:txBody>
      </p:sp>
      <p:sp>
        <p:nvSpPr>
          <p:cNvPr id="4" name="Segnaposto numero diapositiva 3">
            <a:extLst>
              <a:ext uri="{FF2B5EF4-FFF2-40B4-BE49-F238E27FC236}">
                <a16:creationId xmlns="" xmlns:a16="http://schemas.microsoft.com/office/drawing/2014/main" id="{CA966196-9A14-834E-BB9D-543F7802B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12</a:t>
            </a:fld>
            <a:endParaRPr lang="it-IT" altLang="it-IT">
              <a:solidFill>
                <a:srgbClr val="000000"/>
              </a:solidFill>
            </a:endParaRPr>
          </a:p>
        </p:txBody>
      </p:sp>
      <p:graphicFrame>
        <p:nvGraphicFramePr>
          <p:cNvPr id="7" name="Segnaposto contenuto 6">
            <a:extLst>
              <a:ext uri="{FF2B5EF4-FFF2-40B4-BE49-F238E27FC236}">
                <a16:creationId xmlns="" xmlns:a16="http://schemas.microsoft.com/office/drawing/2014/main" id="{3A937111-8584-B040-9F56-2E2E327689E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1522689"/>
              </p:ext>
            </p:extLst>
          </p:nvPr>
        </p:nvGraphicFramePr>
        <p:xfrm>
          <a:off x="342900" y="1930400"/>
          <a:ext cx="7226300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006495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5C8C80C8-5129-1A41-A344-C8FB6A4DE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Nationally-funded Expenditures: Other </a:t>
            </a:r>
            <a:r>
              <a:rPr lang="en-US" sz="2600" dirty="0"/>
              <a:t>Funds</a:t>
            </a:r>
            <a:endParaRPr lang="it-IT" sz="2600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="" xmlns:a16="http://schemas.microsoft.com/office/drawing/2014/main" id="{CB901EFF-B05E-A54F-B127-FBB02D7900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Source: RGS </a:t>
            </a: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7" name="Segnaposto contenuto 6">
            <a:extLst>
              <a:ext uri="{FF2B5EF4-FFF2-40B4-BE49-F238E27FC236}">
                <a16:creationId xmlns="" xmlns:a16="http://schemas.microsoft.com/office/drawing/2014/main" id="{7A89FCF3-190B-3249-A074-950DADD5D50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299592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56680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="" xmlns:a16="http://schemas.microsoft.com/office/drawing/2014/main" id="{21564CF6-4EA3-2B4F-8578-2F4780EA0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 Funds</a:t>
            </a:r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="" xmlns:a16="http://schemas.microsoft.com/office/drawing/2014/main" id="{93AFC954-FFFC-9943-85BC-808A340BE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Source: RGS</a:t>
            </a:r>
            <a:endParaRPr lang="it-IT" dirty="0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7" name="Segnaposto contenuto 6">
            <a:extLst>
              <a:ext uri="{FF2B5EF4-FFF2-40B4-BE49-F238E27FC236}">
                <a16:creationId xmlns="" xmlns:a16="http://schemas.microsoft.com/office/drawing/2014/main" id="{ED6DF561-8A1B-904D-B827-D0618EB284B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971031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871221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60484"/>
            <a:ext cx="7366000" cy="519112"/>
          </a:xfrm>
        </p:spPr>
        <p:txBody>
          <a:bodyPr/>
          <a:lstStyle/>
          <a:p>
            <a:r>
              <a:rPr lang="it-IT" sz="2000" dirty="0"/>
              <a:t>PA - </a:t>
            </a:r>
            <a:r>
              <a:rPr lang="it-IT" sz="2000" dirty="0" err="1"/>
              <a:t>Government</a:t>
            </a:r>
            <a:r>
              <a:rPr lang="it-IT" sz="2000" dirty="0"/>
              <a:t> capital </a:t>
            </a:r>
            <a:r>
              <a:rPr lang="it-IT" sz="2000" dirty="0" err="1"/>
              <a:t>expenditure</a:t>
            </a:r>
            <a:r>
              <a:rPr lang="it-IT" sz="2000" dirty="0"/>
              <a:t> net of </a:t>
            </a:r>
            <a:r>
              <a:rPr lang="it-IT" sz="2000" dirty="0" err="1"/>
              <a:t>financial</a:t>
            </a:r>
            <a:r>
              <a:rPr lang="it-IT" sz="2000" dirty="0"/>
              <a:t> </a:t>
            </a:r>
            <a:r>
              <a:rPr lang="it-IT" sz="2000" dirty="0" err="1"/>
              <a:t>items</a:t>
            </a:r>
            <a:r>
              <a:rPr lang="it-IT" sz="2000" dirty="0"/>
              <a:t> by source of </a:t>
            </a:r>
            <a:r>
              <a:rPr lang="it-IT" sz="2000" dirty="0" err="1"/>
              <a:t>funding</a:t>
            </a:r>
            <a:r>
              <a:rPr lang="it-IT" sz="2000" dirty="0"/>
              <a:t> (2015, 2016 *, </a:t>
            </a:r>
            <a:r>
              <a:rPr lang="it-IT" sz="2000" dirty="0" err="1"/>
              <a:t>average</a:t>
            </a:r>
            <a:r>
              <a:rPr lang="it-IT" sz="2000" dirty="0"/>
              <a:t> 2013-2015, euro per capita) </a:t>
            </a:r>
            <a:br>
              <a:rPr lang="it-IT" sz="2000" dirty="0"/>
            </a:br>
            <a:endParaRPr lang="it-IT" sz="20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15</a:t>
            </a:fld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342900" y="1247359"/>
            <a:ext cx="69799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it-IT" sz="1600" b="1" dirty="0">
                <a:latin typeface="+mj-lt"/>
              </a:rPr>
              <a:t>The ERDF, ESF and </a:t>
            </a:r>
            <a:r>
              <a:rPr lang="it-IT" sz="1600" i="1" dirty="0">
                <a:latin typeface="+mj-lt"/>
              </a:rPr>
              <a:t>FSC</a:t>
            </a:r>
            <a:r>
              <a:rPr lang="it-IT" sz="1600" b="1" dirty="0">
                <a:latin typeface="+mj-lt"/>
              </a:rPr>
              <a:t> funds, </a:t>
            </a:r>
            <a:r>
              <a:rPr lang="it-IT" sz="1600" b="1" dirty="0" err="1">
                <a:latin typeface="+mj-lt"/>
              </a:rPr>
              <a:t>instead</a:t>
            </a:r>
            <a:r>
              <a:rPr lang="it-IT" sz="1600" b="1" dirty="0">
                <a:latin typeface="+mj-lt"/>
              </a:rPr>
              <a:t> of BEING ADDITIONAL to </a:t>
            </a:r>
            <a:r>
              <a:rPr lang="it-IT" sz="1600" b="1" dirty="0" err="1">
                <a:latin typeface="+mj-lt"/>
              </a:rPr>
              <a:t>ordinary</a:t>
            </a:r>
            <a:r>
              <a:rPr lang="it-IT" sz="1600" b="1" dirty="0">
                <a:latin typeface="+mj-lt"/>
              </a:rPr>
              <a:t> (</a:t>
            </a:r>
            <a:r>
              <a:rPr lang="it-IT" sz="1600" b="1" dirty="0" err="1">
                <a:latin typeface="+mj-lt"/>
              </a:rPr>
              <a:t>nationally-funded</a:t>
            </a:r>
            <a:r>
              <a:rPr lang="it-IT" sz="1600" b="1" dirty="0">
                <a:latin typeface="+mj-lt"/>
              </a:rPr>
              <a:t>) </a:t>
            </a:r>
            <a:r>
              <a:rPr lang="it-IT" sz="1600" b="1" dirty="0" err="1">
                <a:latin typeface="+mj-lt"/>
              </a:rPr>
              <a:t>resources</a:t>
            </a:r>
            <a:r>
              <a:rPr lang="it-IT" sz="1600" b="1" dirty="0">
                <a:latin typeface="+mj-lt"/>
              </a:rPr>
              <a:t>, REPLACE </a:t>
            </a:r>
            <a:r>
              <a:rPr lang="it-IT" sz="1600" b="1" dirty="0" err="1">
                <a:latin typeface="+mj-lt"/>
              </a:rPr>
              <a:t>them</a:t>
            </a:r>
            <a:r>
              <a:rPr lang="it-IT" sz="1600" b="1" dirty="0">
                <a:latin typeface="+mj-lt"/>
              </a:rPr>
              <a:t>.</a:t>
            </a:r>
          </a:p>
          <a:p>
            <a:pPr algn="just"/>
            <a:r>
              <a:rPr lang="it-IT" sz="1600" b="1" dirty="0">
                <a:latin typeface="+mj-lt"/>
              </a:rPr>
              <a:t>In the Mezzogiorno, capital </a:t>
            </a:r>
            <a:r>
              <a:rPr lang="it-IT" sz="1600" b="1" dirty="0" err="1">
                <a:latin typeface="+mj-lt"/>
              </a:rPr>
              <a:t>expenditure</a:t>
            </a:r>
            <a:r>
              <a:rPr lang="it-IT" sz="1600" b="1" dirty="0">
                <a:latin typeface="+mj-lt"/>
              </a:rPr>
              <a:t>, </a:t>
            </a:r>
            <a:r>
              <a:rPr lang="it-IT" sz="1600" b="1" dirty="0" err="1">
                <a:latin typeface="+mj-lt"/>
              </a:rPr>
              <a:t>reduced</a:t>
            </a:r>
            <a:r>
              <a:rPr lang="it-IT" sz="1600" b="1" dirty="0">
                <a:latin typeface="+mj-lt"/>
              </a:rPr>
              <a:t> to a minimum in 2015, </a:t>
            </a:r>
            <a:r>
              <a:rPr lang="it-IT" sz="1600" b="1" dirty="0" err="1">
                <a:latin typeface="+mj-lt"/>
              </a:rPr>
              <a:t>is</a:t>
            </a:r>
            <a:r>
              <a:rPr lang="it-IT" sz="1600" b="1" dirty="0">
                <a:latin typeface="+mj-lt"/>
              </a:rPr>
              <a:t> </a:t>
            </a:r>
            <a:r>
              <a:rPr lang="it-IT" sz="1600" b="1" dirty="0" err="1">
                <a:latin typeface="+mj-lt"/>
              </a:rPr>
              <a:t>basically</a:t>
            </a:r>
            <a:r>
              <a:rPr lang="it-IT" sz="1600" b="1" dirty="0">
                <a:latin typeface="+mj-lt"/>
              </a:rPr>
              <a:t> </a:t>
            </a:r>
            <a:r>
              <a:rPr lang="it-IT" sz="1600" b="1" dirty="0" err="1">
                <a:latin typeface="+mj-lt"/>
              </a:rPr>
              <a:t>substituted</a:t>
            </a:r>
            <a:r>
              <a:rPr lang="it-IT" sz="1600" b="1" dirty="0">
                <a:latin typeface="+mj-lt"/>
              </a:rPr>
              <a:t> by ERDF, ESF and </a:t>
            </a:r>
            <a:r>
              <a:rPr lang="it-IT" sz="1600" i="1" dirty="0">
                <a:latin typeface="+mj-lt"/>
              </a:rPr>
              <a:t>FSC</a:t>
            </a:r>
            <a:r>
              <a:rPr lang="it-IT" sz="1600" b="1" dirty="0">
                <a:latin typeface="+mj-lt"/>
              </a:rPr>
              <a:t>.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177800" y="6380946"/>
            <a:ext cx="95377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100" i="1" dirty="0">
                <a:solidFill>
                  <a:srgbClr val="005E7D"/>
                </a:solidFill>
              </a:rPr>
              <a:t>*Stima.</a:t>
            </a:r>
          </a:p>
          <a:p>
            <a:r>
              <a:rPr lang="it-IT" sz="1100" i="1" dirty="0">
                <a:solidFill>
                  <a:srgbClr val="005E7D"/>
                </a:solidFill>
              </a:rPr>
              <a:t>Fonte: elaborazione IFEL-Dipartimento Studi Economia Territoriale su dati Agenzia per la Coesione Territoriale - Relazione annuale CPT 2017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1" y="2625540"/>
            <a:ext cx="7588249" cy="3946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3056" y="1369257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1906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magine 1" descr="separato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8"/>
          <p:cNvSpPr txBox="1">
            <a:spLocks noChangeArrowheads="1"/>
          </p:cNvSpPr>
          <p:nvPr/>
        </p:nvSpPr>
        <p:spPr bwMode="auto">
          <a:xfrm>
            <a:off x="457200" y="490538"/>
            <a:ext cx="8229600" cy="585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1800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b="1" dirty="0">
                <a:solidFill>
                  <a:srgbClr val="005E7D"/>
                </a:solidFill>
              </a:rPr>
              <a:t>The </a:t>
            </a:r>
            <a:r>
              <a:rPr lang="it-IT" altLang="it-IT" b="1" dirty="0" err="1">
                <a:solidFill>
                  <a:srgbClr val="005E7D"/>
                </a:solidFill>
              </a:rPr>
              <a:t>Econometric</a:t>
            </a:r>
            <a:r>
              <a:rPr lang="it-IT" altLang="it-IT" b="1" dirty="0">
                <a:solidFill>
                  <a:srgbClr val="005E7D"/>
                </a:solidFill>
              </a:rPr>
              <a:t> Set-up</a:t>
            </a:r>
          </a:p>
        </p:txBody>
      </p:sp>
    </p:spTree>
    <p:extLst>
      <p:ext uri="{BB962C8B-B14F-4D97-AF65-F5344CB8AC3E}">
        <p14:creationId xmlns:p14="http://schemas.microsoft.com/office/powerpoint/2010/main" val="361746931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465072"/>
            <a:ext cx="8343900" cy="418063"/>
          </a:xfrm>
        </p:spPr>
        <p:txBody>
          <a:bodyPr>
            <a:noAutofit/>
          </a:bodyPr>
          <a:lstStyle/>
          <a:p>
            <a:r>
              <a:rPr lang="en-US" sz="3600" dirty="0">
                <a:latin typeface="Calibri"/>
                <a:cs typeface="Calibri"/>
              </a:rPr>
              <a:t>The Literature (I)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17</a:t>
            </a:fld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05730" y="1340107"/>
            <a:ext cx="7115678" cy="4832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dirty="0"/>
              <a:t>Analysis of the </a:t>
            </a:r>
            <a:r>
              <a:rPr lang="it-IT" sz="2800" dirty="0" err="1"/>
              <a:t>literature</a:t>
            </a:r>
            <a:r>
              <a:rPr lang="it-IT" sz="2800" dirty="0"/>
              <a:t> (</a:t>
            </a:r>
            <a:r>
              <a:rPr lang="it-IT" sz="2800" dirty="0" err="1"/>
              <a:t>see</a:t>
            </a:r>
            <a:r>
              <a:rPr lang="it-IT" sz="2800" dirty="0"/>
              <a:t> e.g. </a:t>
            </a:r>
            <a:r>
              <a:rPr lang="it-IT" sz="2800" dirty="0" err="1"/>
              <a:t>Fratesi</a:t>
            </a:r>
            <a:r>
              <a:rPr lang="it-IT" sz="2800" dirty="0"/>
              <a:t>, in </a:t>
            </a:r>
            <a:r>
              <a:rPr lang="en-US" sz="2800" b="1" dirty="0">
                <a:hlinkClick r:id="rId2"/>
              </a:rPr>
              <a:t>Handbook on Cohesion Policy in the EU</a:t>
            </a:r>
            <a:r>
              <a:rPr lang="en-US" sz="2800" b="1" dirty="0"/>
              <a:t>,</a:t>
            </a:r>
            <a:r>
              <a:rPr lang="it-IT" sz="2800" dirty="0"/>
              <a:t> 2016) </a:t>
            </a:r>
            <a:r>
              <a:rPr lang="it-IT" sz="2800" dirty="0" err="1"/>
              <a:t>reveals</a:t>
            </a:r>
            <a:r>
              <a:rPr lang="it-IT" sz="2800" dirty="0"/>
              <a:t> </a:t>
            </a:r>
            <a:r>
              <a:rPr lang="it-IT" sz="2800" dirty="0" err="1"/>
              <a:t>that</a:t>
            </a:r>
            <a:r>
              <a:rPr lang="it-IT" sz="2800" dirty="0"/>
              <a:t> </a:t>
            </a:r>
            <a:r>
              <a:rPr lang="it-IT" sz="2800" dirty="0" err="1"/>
              <a:t>there</a:t>
            </a:r>
            <a:r>
              <a:rPr lang="it-IT" sz="2800" dirty="0"/>
              <a:t> </a:t>
            </a:r>
            <a:r>
              <a:rPr lang="it-IT" sz="2800" dirty="0" err="1"/>
              <a:t>is</a:t>
            </a:r>
            <a:r>
              <a:rPr lang="it-IT" sz="2800" dirty="0"/>
              <a:t> room for new </a:t>
            </a:r>
            <a:r>
              <a:rPr lang="it-IT" sz="2800" dirty="0" err="1"/>
              <a:t>studies</a:t>
            </a:r>
            <a:r>
              <a:rPr lang="it-IT" sz="2800" dirty="0"/>
              <a:t> </a:t>
            </a:r>
            <a:r>
              <a:rPr lang="it-IT" sz="2800" dirty="0" err="1"/>
              <a:t>that</a:t>
            </a:r>
            <a:r>
              <a:rPr lang="it-IT" sz="2800" dirty="0"/>
              <a:t> take </a:t>
            </a:r>
            <a:r>
              <a:rPr lang="it-IT" sz="2800" dirty="0" err="1"/>
              <a:t>into</a:t>
            </a:r>
            <a:r>
              <a:rPr lang="it-IT" sz="2800" dirty="0"/>
              <a:t> account: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800" dirty="0"/>
              <a:t>the </a:t>
            </a:r>
            <a:r>
              <a:rPr lang="it-IT" sz="2800" b="1" dirty="0" err="1"/>
              <a:t>role</a:t>
            </a:r>
            <a:r>
              <a:rPr lang="it-IT" sz="2800" b="1" dirty="0"/>
              <a:t> of </a:t>
            </a:r>
            <a:r>
              <a:rPr lang="it-IT" sz="2800" b="1" dirty="0" err="1"/>
              <a:t>other</a:t>
            </a:r>
            <a:r>
              <a:rPr lang="it-IT" sz="2800" b="1" dirty="0"/>
              <a:t> </a:t>
            </a:r>
            <a:r>
              <a:rPr lang="it-IT" sz="2800" b="1" dirty="0" err="1"/>
              <a:t>policies</a:t>
            </a:r>
            <a:r>
              <a:rPr lang="it-IT" sz="2800" b="1" dirty="0"/>
              <a:t> / funds </a:t>
            </a:r>
            <a:r>
              <a:rPr lang="it-IT" sz="2800" dirty="0" err="1" smtClean="0"/>
              <a:t>beside</a:t>
            </a:r>
            <a:r>
              <a:rPr lang="it-IT" sz="2800" dirty="0" smtClean="0"/>
              <a:t> EU </a:t>
            </a:r>
            <a:r>
              <a:rPr lang="it-IT" sz="2800" dirty="0"/>
              <a:t>funds;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800" dirty="0"/>
              <a:t>the </a:t>
            </a:r>
            <a:r>
              <a:rPr lang="it-IT" sz="2800" dirty="0" err="1"/>
              <a:t>role</a:t>
            </a:r>
            <a:r>
              <a:rPr lang="it-IT" sz="2800" dirty="0"/>
              <a:t> of the </a:t>
            </a:r>
            <a:r>
              <a:rPr lang="it-IT" sz="2800" b="1" dirty="0"/>
              <a:t>fund </a:t>
            </a:r>
            <a:r>
              <a:rPr lang="it-IT" sz="2800" b="1" dirty="0" err="1"/>
              <a:t>allocation</a:t>
            </a:r>
            <a:r>
              <a:rPr lang="it-IT" sz="2800" b="1" dirty="0"/>
              <a:t> </a:t>
            </a:r>
            <a:r>
              <a:rPr lang="it-IT" sz="2800" b="1" dirty="0" err="1"/>
              <a:t>mechanism</a:t>
            </a:r>
            <a:r>
              <a:rPr lang="it-IT" sz="2800" b="1" dirty="0"/>
              <a:t> </a:t>
            </a:r>
            <a:r>
              <a:rPr lang="it-IT" sz="2800" dirty="0"/>
              <a:t>in </a:t>
            </a:r>
            <a:r>
              <a:rPr lang="it-IT" sz="2800" dirty="0" err="1"/>
              <a:t>determining</a:t>
            </a:r>
            <a:r>
              <a:rPr lang="it-IT" sz="2800" dirty="0"/>
              <a:t> </a:t>
            </a:r>
            <a:r>
              <a:rPr lang="it-IT" sz="2800" dirty="0" err="1"/>
              <a:t>their</a:t>
            </a:r>
            <a:r>
              <a:rPr lang="it-IT" sz="2800" dirty="0"/>
              <a:t> </a:t>
            </a:r>
            <a:r>
              <a:rPr lang="it-IT" sz="2800" dirty="0" err="1"/>
              <a:t>effectiveness</a:t>
            </a:r>
            <a:r>
              <a:rPr lang="it-IT" sz="2800" dirty="0"/>
              <a:t>;</a:t>
            </a:r>
          </a:p>
          <a:p>
            <a:pPr marL="514350" indent="-514350">
              <a:buFont typeface="+mj-lt"/>
              <a:buAutoNum type="arabicPeriod"/>
            </a:pPr>
            <a:r>
              <a:rPr lang="it-IT" sz="2800" dirty="0"/>
              <a:t>The </a:t>
            </a:r>
            <a:r>
              <a:rPr lang="en-GB" sz="2800" dirty="0"/>
              <a:t>identification of </a:t>
            </a:r>
            <a:r>
              <a:rPr lang="en-GB" sz="2800" b="1" dirty="0"/>
              <a:t>effective practices and sectors of intervention</a:t>
            </a:r>
            <a:r>
              <a:rPr lang="en-GB" sz="2800" kern="50" dirty="0">
                <a:latin typeface="Arial" charset="0"/>
                <a:ea typeface="Arial" charset="0"/>
                <a:cs typeface="Arial" charset="0"/>
              </a:rPr>
              <a:t>. </a:t>
            </a:r>
            <a:endParaRPr lang="it-IT" sz="2800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1408" y="1344076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7737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465072"/>
            <a:ext cx="8343900" cy="720261"/>
          </a:xfrm>
        </p:spPr>
        <p:txBody>
          <a:bodyPr>
            <a:noAutofit/>
          </a:bodyPr>
          <a:lstStyle/>
          <a:p>
            <a:r>
              <a:rPr lang="en-US" sz="3600" dirty="0">
                <a:latin typeface="Calibri"/>
                <a:cs typeface="Calibri"/>
              </a:rPr>
              <a:t>The Literature (II)</a:t>
            </a:r>
            <a:endParaRPr lang="en-US" sz="3600" dirty="0">
              <a:solidFill>
                <a:srgbClr val="000000"/>
              </a:solidFill>
              <a:latin typeface="Calibri"/>
              <a:cs typeface="Calibri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18</a:t>
            </a:fld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262387" y="1386582"/>
            <a:ext cx="7115678" cy="5047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GB" dirty="0" smtClean="0"/>
              <a:t>Considering </a:t>
            </a:r>
            <a:r>
              <a:rPr lang="en-GB" dirty="0"/>
              <a:t>nationally-financed development </a:t>
            </a:r>
            <a:r>
              <a:rPr lang="en-GB" dirty="0" smtClean="0"/>
              <a:t>funds should </a:t>
            </a:r>
            <a:r>
              <a:rPr lang="en-GB" dirty="0"/>
              <a:t>also allow a better treatment of the selection bias (linked to the fact that Funds are distributed not randomly but on the basis of observable criteria).</a:t>
            </a:r>
          </a:p>
          <a:p>
            <a:pPr algn="just">
              <a:spcAft>
                <a:spcPts val="600"/>
              </a:spcAft>
            </a:pPr>
            <a:r>
              <a:rPr lang="en-GB" dirty="0"/>
              <a:t>Indeed, the allocation rules of the various funds are interrelated (see Bouvet and </a:t>
            </a:r>
            <a:r>
              <a:rPr lang="en-GB" dirty="0" err="1"/>
              <a:t>Dall’erba</a:t>
            </a:r>
            <a:r>
              <a:rPr lang="en-GB" dirty="0"/>
              <a:t>, 2010).</a:t>
            </a:r>
            <a:r>
              <a:rPr lang="it-IT" dirty="0"/>
              <a:t> </a:t>
            </a:r>
            <a:r>
              <a:rPr lang="en-GB" dirty="0" err="1"/>
              <a:t>Kemmerling</a:t>
            </a:r>
            <a:r>
              <a:rPr lang="en-GB" dirty="0"/>
              <a:t> and </a:t>
            </a:r>
            <a:r>
              <a:rPr lang="en-GB" dirty="0" err="1"/>
              <a:t>Bodenstein</a:t>
            </a:r>
            <a:r>
              <a:rPr lang="en-GB" dirty="0"/>
              <a:t> (2006), as well as Bouvet and </a:t>
            </a:r>
            <a:r>
              <a:rPr lang="en-GB" dirty="0" err="1"/>
              <a:t>Dall’erba</a:t>
            </a:r>
            <a:r>
              <a:rPr lang="en-GB" dirty="0"/>
              <a:t> (2010) also highlight the role political orientation of regional governments in affecting the amount of the allocated funds.</a:t>
            </a:r>
            <a:r>
              <a:rPr lang="it-IT" dirty="0"/>
              <a:t> </a:t>
            </a:r>
          </a:p>
          <a:p>
            <a:pPr algn="just">
              <a:spcAft>
                <a:spcPts val="600"/>
              </a:spcAft>
            </a:pPr>
            <a:r>
              <a:rPr lang="it-IT" dirty="0" err="1"/>
              <a:t>Sectorial</a:t>
            </a:r>
            <a:r>
              <a:rPr lang="it-IT" dirty="0"/>
              <a:t> </a:t>
            </a:r>
            <a:r>
              <a:rPr lang="it-IT" dirty="0" err="1"/>
              <a:t>factors</a:t>
            </a:r>
            <a:r>
              <a:rPr lang="it-IT" dirty="0"/>
              <a:t> </a:t>
            </a:r>
            <a:r>
              <a:rPr lang="it-IT" dirty="0" err="1"/>
              <a:t>also</a:t>
            </a:r>
            <a:r>
              <a:rPr lang="it-IT" dirty="0"/>
              <a:t> play a </a:t>
            </a:r>
            <a:r>
              <a:rPr lang="it-IT" dirty="0" err="1"/>
              <a:t>role</a:t>
            </a:r>
            <a:r>
              <a:rPr lang="it-IT" dirty="0"/>
              <a:t> in the </a:t>
            </a:r>
            <a:r>
              <a:rPr lang="it-IT" dirty="0" err="1"/>
              <a:t>allocation</a:t>
            </a:r>
            <a:r>
              <a:rPr lang="it-IT" dirty="0"/>
              <a:t> of funds.</a:t>
            </a:r>
            <a:endParaRPr lang="it-IT" dirty="0"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6203" y="1306249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360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Our</a:t>
            </a:r>
            <a:r>
              <a:rPr lang="it-IT" dirty="0"/>
              <a:t> </a:t>
            </a:r>
            <a:r>
              <a:rPr lang="it-IT" dirty="0" err="1"/>
              <a:t>Recent</a:t>
            </a:r>
            <a:r>
              <a:rPr lang="it-IT" dirty="0"/>
              <a:t> </a:t>
            </a:r>
            <a:r>
              <a:rPr lang="it-IT" dirty="0" err="1"/>
              <a:t>Papers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143000"/>
            <a:ext cx="7297184" cy="4800600"/>
          </a:xfrm>
        </p:spPr>
        <p:txBody>
          <a:bodyPr/>
          <a:lstStyle/>
          <a:p>
            <a:pPr lvl="1" algn="just"/>
            <a:r>
              <a:rPr lang="it-IT" sz="2800" dirty="0" smtClean="0"/>
              <a:t>Politica </a:t>
            </a:r>
            <a:r>
              <a:rPr lang="it-IT" sz="2800" dirty="0"/>
              <a:t>di Coesione e crescita settoriale nelle regioni italiane (1994-2013) (Collana </a:t>
            </a:r>
            <a:r>
              <a:rPr lang="it-IT" sz="2800" dirty="0" err="1"/>
              <a:t>Aisre</a:t>
            </a:r>
            <a:r>
              <a:rPr lang="it-IT" sz="2800" dirty="0"/>
              <a:t>, Scienze Regionali 2017)</a:t>
            </a:r>
            <a:r>
              <a:rPr lang="it-IT" sz="2800" dirty="0" smtClean="0"/>
              <a:t>. </a:t>
            </a:r>
            <a:r>
              <a:rPr lang="it-IT" sz="2800" i="1" dirty="0" err="1" smtClean="0"/>
              <a:t>Emphasis</a:t>
            </a:r>
            <a:r>
              <a:rPr lang="it-IT" sz="2800" i="1" dirty="0" smtClean="0"/>
              <a:t> on </a:t>
            </a:r>
            <a:r>
              <a:rPr lang="it-IT" sz="2800" i="1" dirty="0" err="1" smtClean="0"/>
              <a:t>sectors</a:t>
            </a:r>
            <a:endParaRPr lang="it-IT" sz="2800" i="1" dirty="0" smtClean="0"/>
          </a:p>
          <a:p>
            <a:pPr lvl="1" algn="just"/>
            <a:r>
              <a:rPr lang="it-IT" sz="2800" dirty="0" err="1" smtClean="0"/>
              <a:t>European</a:t>
            </a:r>
            <a:r>
              <a:rPr lang="it-IT" sz="2800" dirty="0" smtClean="0"/>
              <a:t> </a:t>
            </a:r>
            <a:r>
              <a:rPr lang="it-IT" sz="2800" dirty="0"/>
              <a:t>Union and </a:t>
            </a:r>
            <a:r>
              <a:rPr lang="it-IT" sz="2800" dirty="0" err="1"/>
              <a:t>nationally</a:t>
            </a:r>
            <a:r>
              <a:rPr lang="it-IT" sz="2800" dirty="0"/>
              <a:t> </a:t>
            </a:r>
            <a:r>
              <a:rPr lang="it-IT" sz="2800" dirty="0" err="1"/>
              <a:t>based</a:t>
            </a:r>
            <a:r>
              <a:rPr lang="it-IT" sz="2800" dirty="0"/>
              <a:t> </a:t>
            </a:r>
            <a:r>
              <a:rPr lang="it-IT" sz="2800" dirty="0" err="1"/>
              <a:t>cohesion</a:t>
            </a:r>
            <a:r>
              <a:rPr lang="it-IT" sz="2800" dirty="0"/>
              <a:t> </a:t>
            </a:r>
            <a:r>
              <a:rPr lang="it-IT" sz="2800" dirty="0" err="1"/>
              <a:t>policies</a:t>
            </a:r>
            <a:r>
              <a:rPr lang="it-IT" sz="2800" dirty="0"/>
              <a:t> in the </a:t>
            </a:r>
            <a:r>
              <a:rPr lang="it-IT" sz="2800" dirty="0" err="1"/>
              <a:t>Italian</a:t>
            </a:r>
            <a:r>
              <a:rPr lang="it-IT" sz="2800" dirty="0"/>
              <a:t> </a:t>
            </a:r>
            <a:r>
              <a:rPr lang="it-IT" sz="2800" dirty="0" err="1"/>
              <a:t>regions</a:t>
            </a:r>
            <a:r>
              <a:rPr lang="it-IT" sz="2800" dirty="0"/>
              <a:t> (</a:t>
            </a:r>
            <a:r>
              <a:rPr lang="it-IT" sz="2800" dirty="0" err="1"/>
              <a:t>Regional</a:t>
            </a:r>
            <a:r>
              <a:rPr lang="it-IT" sz="2800" dirty="0"/>
              <a:t> </a:t>
            </a:r>
            <a:r>
              <a:rPr lang="it-IT" sz="2800" dirty="0" err="1"/>
              <a:t>Studies</a:t>
            </a:r>
            <a:r>
              <a:rPr lang="it-IT" sz="2800" dirty="0"/>
              <a:t>, 2018</a:t>
            </a:r>
            <a:r>
              <a:rPr lang="it-IT" sz="2800" dirty="0" smtClean="0"/>
              <a:t>). </a:t>
            </a:r>
            <a:r>
              <a:rPr lang="it-IT" sz="2800" i="1" dirty="0" err="1" smtClean="0"/>
              <a:t>Emphasis</a:t>
            </a:r>
            <a:r>
              <a:rPr lang="it-IT" sz="2800" i="1" dirty="0" smtClean="0"/>
              <a:t> on the </a:t>
            </a:r>
            <a:r>
              <a:rPr lang="it-IT" sz="2800" i="1" dirty="0" err="1" smtClean="0"/>
              <a:t>role</a:t>
            </a:r>
            <a:r>
              <a:rPr lang="it-IT" sz="2800" i="1" dirty="0" smtClean="0"/>
              <a:t> of fund </a:t>
            </a:r>
            <a:r>
              <a:rPr lang="it-IT" sz="2800" i="1" dirty="0" err="1" smtClean="0"/>
              <a:t>allocation</a:t>
            </a:r>
            <a:endParaRPr lang="it-IT" sz="2800" i="1" dirty="0"/>
          </a:p>
          <a:p>
            <a:pPr marL="711200" lvl="1" indent="-12700" algn="just">
              <a:buNone/>
            </a:pPr>
            <a:r>
              <a:rPr lang="it-IT" sz="2800" b="1" i="1" dirty="0" smtClean="0"/>
              <a:t>In </a:t>
            </a:r>
            <a:r>
              <a:rPr lang="it-IT" sz="2800" b="1" i="1" dirty="0" err="1" smtClean="0"/>
              <a:t>current</a:t>
            </a:r>
            <a:r>
              <a:rPr lang="it-IT" sz="2800" b="1" i="1" dirty="0" smtClean="0"/>
              <a:t> work </a:t>
            </a:r>
            <a:r>
              <a:rPr lang="it-IT" sz="2800" b="1" i="1" dirty="0" err="1" smtClean="0"/>
              <a:t>we</a:t>
            </a:r>
            <a:r>
              <a:rPr lang="it-IT" sz="2800" b="1" i="1" dirty="0" smtClean="0"/>
              <a:t> combine </a:t>
            </a:r>
            <a:r>
              <a:rPr lang="it-IT" sz="2800" b="1" i="1" dirty="0" err="1" smtClean="0"/>
              <a:t>these</a:t>
            </a:r>
            <a:r>
              <a:rPr lang="it-IT" sz="2800" b="1" i="1" dirty="0" smtClean="0"/>
              <a:t> </a:t>
            </a:r>
            <a:r>
              <a:rPr lang="it-IT" sz="2800" b="1" i="1" dirty="0" err="1" smtClean="0"/>
              <a:t>two</a:t>
            </a:r>
            <a:r>
              <a:rPr lang="it-IT" sz="2800" b="1" i="1" dirty="0" smtClean="0"/>
              <a:t> </a:t>
            </a:r>
            <a:r>
              <a:rPr lang="it-IT" sz="2800" b="1" i="1" dirty="0" err="1" smtClean="0"/>
              <a:t>lines</a:t>
            </a:r>
            <a:r>
              <a:rPr lang="it-IT" sz="2800" b="1" i="1" dirty="0" smtClean="0"/>
              <a:t> of </a:t>
            </a:r>
            <a:r>
              <a:rPr lang="it-IT" sz="2800" b="1" i="1" dirty="0" err="1" smtClean="0"/>
              <a:t>attack</a:t>
            </a:r>
            <a:r>
              <a:rPr lang="it-IT" sz="2800" b="1" i="1" dirty="0" smtClean="0"/>
              <a:t>. </a:t>
            </a:r>
            <a:endParaRPr lang="it-IT" sz="2800" b="1" i="1" dirty="0"/>
          </a:p>
          <a:p>
            <a:pPr algn="just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19</a:t>
            </a:fld>
            <a:endParaRPr lang="it-IT" altLang="it-IT">
              <a:solidFill>
                <a:srgbClr val="000000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3056" y="1351392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387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84350" y="200184"/>
            <a:ext cx="7672200" cy="625316"/>
          </a:xfrm>
        </p:spPr>
        <p:txBody>
          <a:bodyPr/>
          <a:lstStyle/>
          <a:p>
            <a:r>
              <a:rPr lang="it-IT" sz="3200" dirty="0">
                <a:latin typeface="Calibri"/>
                <a:ea typeface="Calibri"/>
                <a:cs typeface="Calibri"/>
              </a:rPr>
              <a:t>Plan of the Presentation</a:t>
            </a:r>
            <a:endParaRPr lang="it-IT" sz="32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2</a:t>
            </a:fld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84350" y="1981200"/>
            <a:ext cx="742716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</a:rPr>
              <a:t>Motivation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</a:rPr>
              <a:t>The stylised facts</a:t>
            </a:r>
          </a:p>
          <a:p>
            <a:endParaRPr lang="en-GB" sz="2000" dirty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</a:rPr>
              <a:t>The econometric set-up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</a:rPr>
              <a:t>The results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GB" sz="2000" dirty="0">
              <a:latin typeface="+mn-lt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>
                <a:latin typeface="+mn-lt"/>
              </a:rPr>
              <a:t>Concluding remarks</a:t>
            </a:r>
          </a:p>
          <a:p>
            <a:endParaRPr lang="it-IT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18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it-IT" sz="1800" dirty="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6203" y="1373337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6147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512" y="459339"/>
            <a:ext cx="8343900" cy="418063"/>
          </a:xfrm>
        </p:spPr>
        <p:txBody>
          <a:bodyPr>
            <a:noAutofit/>
          </a:bodyPr>
          <a:lstStyle/>
          <a:p>
            <a:pPr algn="ctr"/>
            <a:r>
              <a:rPr lang="en-US" sz="3200" dirty="0">
                <a:latin typeface="Calibri"/>
                <a:cs typeface="Calibri"/>
              </a:rPr>
              <a:t>The Empirical Approach  (I)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20</a:t>
            </a:fld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407735" y="1407319"/>
            <a:ext cx="7115678" cy="45243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err="1"/>
              <a:t>We</a:t>
            </a:r>
            <a:r>
              <a:rPr lang="it-IT" dirty="0"/>
              <a:t> estimate the impact of </a:t>
            </a:r>
            <a:r>
              <a:rPr lang="it-IT" dirty="0" err="1"/>
              <a:t>various</a:t>
            </a:r>
            <a:r>
              <a:rPr lang="it-IT" dirty="0"/>
              <a:t> </a:t>
            </a:r>
            <a:r>
              <a:rPr lang="it-IT" dirty="0" err="1"/>
              <a:t>types</a:t>
            </a:r>
            <a:r>
              <a:rPr lang="it-IT" dirty="0"/>
              <a:t> of funds:</a:t>
            </a:r>
            <a:endParaRPr lang="en-GB" kern="50" dirty="0">
              <a:latin typeface="Arial" charset="0"/>
              <a:ea typeface="Arial" charset="0"/>
              <a:cs typeface="Arial" charset="0"/>
            </a:endParaRPr>
          </a:p>
          <a:p>
            <a:pPr marL="914400" lvl="1" indent="-457200" algn="just">
              <a:buAutoNum type="arabicParenR"/>
            </a:pPr>
            <a:r>
              <a:rPr lang="it-IT" sz="2000" kern="50" dirty="0">
                <a:latin typeface="Arial" charset="0"/>
                <a:ea typeface="Arial" charset="0"/>
                <a:cs typeface="Arial" charset="0"/>
              </a:rPr>
              <a:t>Using </a:t>
            </a:r>
            <a:r>
              <a:rPr lang="it-IT" sz="2000" kern="50" dirty="0" err="1">
                <a:latin typeface="Arial" charset="0"/>
                <a:ea typeface="Arial" charset="0"/>
                <a:cs typeface="Arial" charset="0"/>
              </a:rPr>
              <a:t>indicators</a:t>
            </a:r>
            <a:r>
              <a:rPr lang="it-IT" sz="2000" kern="50" dirty="0">
                <a:latin typeface="Arial" charset="0"/>
                <a:ea typeface="Arial" charset="0"/>
                <a:cs typeface="Arial" charset="0"/>
              </a:rPr>
              <a:t> from a </a:t>
            </a:r>
            <a:r>
              <a:rPr lang="it-IT" sz="2000" kern="50" dirty="0" err="1">
                <a:latin typeface="Arial" charset="0"/>
                <a:ea typeface="Arial" charset="0"/>
                <a:cs typeface="Arial" charset="0"/>
              </a:rPr>
              <a:t>regional</a:t>
            </a:r>
            <a:r>
              <a:rPr lang="it-IT" sz="2000" kern="5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sz="2000" kern="50" dirty="0" err="1">
                <a:latin typeface="Arial" charset="0"/>
                <a:ea typeface="Arial" charset="0"/>
                <a:cs typeface="Arial" charset="0"/>
              </a:rPr>
              <a:t>dataset</a:t>
            </a:r>
            <a:r>
              <a:rPr lang="it-IT" sz="2000" kern="5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sz="2000" kern="50" dirty="0" err="1">
                <a:latin typeface="Arial" charset="0"/>
                <a:ea typeface="Arial" charset="0"/>
                <a:cs typeface="Arial" charset="0"/>
              </a:rPr>
              <a:t>not</a:t>
            </a:r>
            <a:r>
              <a:rPr lang="it-IT" sz="2000" kern="5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sz="2000" kern="50" dirty="0" err="1">
                <a:latin typeface="Arial" charset="0"/>
                <a:ea typeface="Arial" charset="0"/>
                <a:cs typeface="Arial" charset="0"/>
              </a:rPr>
              <a:t>widely</a:t>
            </a:r>
            <a:r>
              <a:rPr lang="it-IT" sz="2000" kern="5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sz="2000" kern="50" dirty="0" err="1">
                <a:latin typeface="Arial" charset="0"/>
                <a:ea typeface="Arial" charset="0"/>
                <a:cs typeface="Arial" charset="0"/>
              </a:rPr>
              <a:t>used</a:t>
            </a:r>
            <a:r>
              <a:rPr lang="it-IT" sz="2000" kern="50" dirty="0">
                <a:latin typeface="Arial" charset="0"/>
                <a:ea typeface="Arial" charset="0"/>
                <a:cs typeface="Arial" charset="0"/>
              </a:rPr>
              <a:t>  </a:t>
            </a:r>
          </a:p>
          <a:p>
            <a:pPr marL="914400" lvl="1" indent="-457200" algn="just">
              <a:buAutoNum type="arabicParenR"/>
            </a:pPr>
            <a:r>
              <a:rPr lang="en-GB" kern="50" dirty="0">
                <a:latin typeface="Arial" charset="0"/>
                <a:ea typeface="Arial" charset="0"/>
                <a:cs typeface="Arial" charset="0"/>
              </a:rPr>
              <a:t>Adopting a control function approach based on a model that takes into account the fund allocation mechanism</a:t>
            </a:r>
          </a:p>
          <a:p>
            <a:pPr marL="914400" lvl="1" indent="-457200" algn="just">
              <a:buFontTx/>
              <a:buAutoNum type="arabicParenR"/>
            </a:pPr>
            <a:r>
              <a:rPr lang="en-US" dirty="0"/>
              <a:t>Adopting a multi-</a:t>
            </a:r>
            <a:r>
              <a:rPr lang="en-US" dirty="0" err="1"/>
              <a:t>sectoral</a:t>
            </a:r>
            <a:r>
              <a:rPr lang="en-US" dirty="0"/>
              <a:t> specification, drawn from the analysis of the production (multi-input multi-output function);</a:t>
            </a:r>
            <a:endParaRPr lang="en-GB" kern="50" dirty="0">
              <a:latin typeface="Arial" charset="0"/>
              <a:ea typeface="Arial" charset="0"/>
              <a:cs typeface="Arial" charset="0"/>
            </a:endParaRPr>
          </a:p>
          <a:p>
            <a:pPr marL="914400" lvl="1" indent="-457200" algn="just">
              <a:buAutoNum type="arabicParenR"/>
            </a:pP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We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carry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out an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extensive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amount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of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specification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and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exogeneity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tests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which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will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not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be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touched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upon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in the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following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presentation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(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as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our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estimates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do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rather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 </a:t>
            </a:r>
            <a:r>
              <a:rPr lang="it-IT" sz="2000" dirty="0" err="1">
                <a:latin typeface="Arial" charset="0"/>
                <a:ea typeface="Arial" charset="0"/>
                <a:cs typeface="Arial" charset="0"/>
              </a:rPr>
              <a:t>well</a:t>
            </a:r>
            <a:r>
              <a:rPr lang="it-IT" sz="2000" dirty="0">
                <a:latin typeface="Arial" charset="0"/>
                <a:ea typeface="Arial" charset="0"/>
                <a:cs typeface="Arial" charset="0"/>
              </a:rPr>
              <a:t>).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3056" y="1407319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1710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45376" y="571580"/>
            <a:ext cx="8343900" cy="519112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latin typeface="Calibri"/>
                <a:cs typeface="Calibri"/>
              </a:rPr>
              <a:t>The Empirical Approach  (II) </a:t>
            </a:r>
            <a:r>
              <a:rPr lang="it-IT" dirty="0">
                <a:latin typeface="Calibri"/>
                <a:cs typeface="Calibri"/>
              </a:rPr>
              <a:t>–</a:t>
            </a:r>
            <a:r>
              <a:rPr lang="en-US" dirty="0">
                <a:latin typeface="Calibri"/>
                <a:cs typeface="Calibri"/>
              </a:rPr>
              <a:t/>
            </a:r>
            <a:br>
              <a:rPr lang="en-US" dirty="0">
                <a:latin typeface="Calibri"/>
                <a:cs typeface="Calibri"/>
              </a:rPr>
            </a:br>
            <a:r>
              <a:rPr lang="en-US" dirty="0">
                <a:latin typeface="Calibri"/>
                <a:cs typeface="Calibri"/>
              </a:rPr>
              <a:t> Dealing with the Selection Bias</a:t>
            </a: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21</a:t>
            </a:fld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27000" y="1407319"/>
            <a:ext cx="8364752" cy="13952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GB" kern="50" dirty="0" err="1">
                <a:latin typeface="Symbol" charset="2"/>
                <a:ea typeface="SimSun" charset="0"/>
                <a:cs typeface="Symbol" charset="2"/>
              </a:rPr>
              <a:t>D</a:t>
            </a:r>
            <a:r>
              <a:rPr lang="en-GB" kern="50" dirty="0" err="1">
                <a:latin typeface="Times New Roman" charset="0"/>
                <a:ea typeface="SimSun" charset="0"/>
              </a:rPr>
              <a:t>y</a:t>
            </a:r>
            <a:r>
              <a:rPr lang="en-GB" kern="50" baseline="-25000" dirty="0" err="1">
                <a:latin typeface="Times New Roman" charset="0"/>
                <a:ea typeface="SimSun" charset="0"/>
              </a:rPr>
              <a:t>i</a:t>
            </a:r>
            <a:r>
              <a:rPr lang="en-GB" sz="2000" kern="50" baseline="-25000" dirty="0" err="1">
                <a:latin typeface="Times New Roman" charset="0"/>
                <a:ea typeface="SimSun" charset="0"/>
              </a:rPr>
              <a:t>t</a:t>
            </a:r>
            <a:r>
              <a:rPr lang="en-GB" sz="2000" kern="50" dirty="0">
                <a:latin typeface="Times New Roman" charset="0"/>
                <a:ea typeface="SimSun" charset="0"/>
              </a:rPr>
              <a:t>  =  </a:t>
            </a:r>
            <a:r>
              <a:rPr lang="en-GB" sz="2000" kern="50" dirty="0">
                <a:latin typeface="Symbol" charset="2"/>
                <a:ea typeface="SimSun" charset="0"/>
                <a:cs typeface="Symbol" charset="2"/>
              </a:rPr>
              <a:t>a</a:t>
            </a:r>
            <a:r>
              <a:rPr lang="en-GB" sz="2000" kern="50" baseline="-25000" dirty="0">
                <a:latin typeface="Times New Roman" charset="0"/>
                <a:ea typeface="SimSun" charset="0"/>
              </a:rPr>
              <a:t>1</a:t>
            </a:r>
            <a:r>
              <a:rPr lang="en-GB" sz="2000" kern="50" dirty="0">
                <a:latin typeface="Times New Roman" charset="0"/>
                <a:ea typeface="SimSun" charset="0"/>
              </a:rPr>
              <a:t> </a:t>
            </a:r>
            <a:r>
              <a:rPr lang="en-GB" sz="2000" kern="50" dirty="0">
                <a:latin typeface="Symbol" charset="2"/>
                <a:ea typeface="SimSun" charset="0"/>
                <a:cs typeface="Symbol" charset="2"/>
              </a:rPr>
              <a:t>D</a:t>
            </a:r>
            <a:r>
              <a:rPr lang="en-GB" sz="2000" kern="50" dirty="0">
                <a:latin typeface="Times New Roman" charset="0"/>
                <a:ea typeface="SimSun" charset="0"/>
              </a:rPr>
              <a:t>y</a:t>
            </a:r>
            <a:r>
              <a:rPr lang="en-GB" sz="2000" kern="50" baseline="-25000" dirty="0">
                <a:latin typeface="Times New Roman" charset="0"/>
                <a:ea typeface="SimSun" charset="0"/>
              </a:rPr>
              <a:t>it-1</a:t>
            </a:r>
            <a:r>
              <a:rPr lang="en-GB" sz="2000" kern="50" dirty="0">
                <a:latin typeface="Times New Roman" charset="0"/>
                <a:ea typeface="SimSun" charset="0"/>
              </a:rPr>
              <a:t>  +  </a:t>
            </a:r>
            <a:r>
              <a:rPr lang="en-GB" sz="2000" kern="50" dirty="0">
                <a:latin typeface="Symbol" charset="2"/>
                <a:ea typeface="SimSun" charset="0"/>
                <a:cs typeface="Symbol" charset="2"/>
              </a:rPr>
              <a:t>a</a:t>
            </a:r>
            <a:r>
              <a:rPr lang="en-GB" sz="2000" kern="50" baseline="-25000" dirty="0">
                <a:latin typeface="Times New Roman" charset="0"/>
                <a:ea typeface="SimSun" charset="0"/>
              </a:rPr>
              <a:t>2j</a:t>
            </a:r>
            <a:r>
              <a:rPr lang="en-GB" sz="2000" kern="50" dirty="0">
                <a:latin typeface="Times New Roman" charset="0"/>
                <a:ea typeface="SimSun" charset="0"/>
              </a:rPr>
              <a:t> </a:t>
            </a:r>
            <a:r>
              <a:rPr lang="en-GB" sz="2000" kern="50" dirty="0" err="1">
                <a:latin typeface="Times New Roman" charset="0"/>
                <a:ea typeface="SimSun" charset="0"/>
              </a:rPr>
              <a:t>SF</a:t>
            </a:r>
            <a:r>
              <a:rPr lang="en-GB" sz="2000" kern="50" baseline="-25000" dirty="0" err="1">
                <a:latin typeface="Times New Roman" charset="0"/>
                <a:ea typeface="SimSun" charset="0"/>
              </a:rPr>
              <a:t>jit</a:t>
            </a:r>
            <a:r>
              <a:rPr lang="en-GB" sz="2000" kern="50" dirty="0">
                <a:latin typeface="Times New Roman" charset="0"/>
                <a:ea typeface="SimSun" charset="0"/>
              </a:rPr>
              <a:t>  +  </a:t>
            </a:r>
            <a:r>
              <a:rPr lang="en-GB" sz="2000" kern="50" dirty="0">
                <a:latin typeface="Symbol" charset="2"/>
                <a:ea typeface="SimSun" charset="0"/>
                <a:cs typeface="Symbol" charset="2"/>
              </a:rPr>
              <a:t>a</a:t>
            </a:r>
            <a:r>
              <a:rPr lang="en-GB" sz="2000" kern="50" baseline="-25000" dirty="0">
                <a:latin typeface="Times New Roman" charset="0"/>
                <a:ea typeface="SimSun" charset="0"/>
              </a:rPr>
              <a:t>3</a:t>
            </a:r>
            <a:r>
              <a:rPr lang="en-GB" sz="2000" kern="50" dirty="0">
                <a:latin typeface="Times New Roman" charset="0"/>
                <a:ea typeface="SimSun" charset="0"/>
              </a:rPr>
              <a:t> </a:t>
            </a:r>
            <a:r>
              <a:rPr lang="en-GB" sz="2000" kern="50" dirty="0" err="1">
                <a:latin typeface="Times New Roman" charset="0"/>
                <a:ea typeface="SimSun" charset="0"/>
              </a:rPr>
              <a:t>Nat</a:t>
            </a:r>
            <a:r>
              <a:rPr lang="en-GB" sz="2000" kern="50" baseline="-25000" dirty="0" err="1">
                <a:latin typeface="Times New Roman" charset="0"/>
                <a:ea typeface="SimSun" charset="0"/>
              </a:rPr>
              <a:t>it</a:t>
            </a:r>
            <a:r>
              <a:rPr lang="en-GB" sz="2000" kern="50" dirty="0">
                <a:latin typeface="Times New Roman" charset="0"/>
                <a:ea typeface="SimSun" charset="0"/>
              </a:rPr>
              <a:t>  +  </a:t>
            </a:r>
            <a:r>
              <a:rPr lang="en-GB" sz="2000" kern="50" dirty="0">
                <a:latin typeface="Symbol" charset="2"/>
                <a:ea typeface="SimSun" charset="0"/>
                <a:cs typeface="Symbol" charset="2"/>
              </a:rPr>
              <a:t>a</a:t>
            </a:r>
            <a:r>
              <a:rPr lang="en-GB" sz="2000" kern="50" baseline="-25000" dirty="0">
                <a:latin typeface="Times New Roman" charset="0"/>
                <a:ea typeface="SimSun" charset="0"/>
              </a:rPr>
              <a:t>4</a:t>
            </a:r>
            <a:r>
              <a:rPr lang="en-GB" sz="2000" kern="50" dirty="0">
                <a:latin typeface="Times New Roman" charset="0"/>
                <a:ea typeface="SimSun" charset="0"/>
              </a:rPr>
              <a:t> </a:t>
            </a:r>
            <a:r>
              <a:rPr lang="en-GB" sz="2000" kern="50" dirty="0" err="1">
                <a:latin typeface="Calibri"/>
                <a:ea typeface="SimSun" charset="0"/>
                <a:cs typeface="Calibri"/>
              </a:rPr>
              <a:t>gfi</a:t>
            </a:r>
            <a:r>
              <a:rPr lang="en-GB" sz="2000" kern="50" baseline="-25000" dirty="0" err="1">
                <a:latin typeface="Times New Roman" charset="0"/>
                <a:ea typeface="SimSun" charset="0"/>
              </a:rPr>
              <a:t>it</a:t>
            </a:r>
            <a:r>
              <a:rPr lang="en-GB" sz="2000" kern="50" dirty="0">
                <a:latin typeface="Times New Roman" charset="0"/>
                <a:ea typeface="SimSun" charset="0"/>
              </a:rPr>
              <a:t>  +  </a:t>
            </a:r>
            <a:r>
              <a:rPr lang="en-GB" sz="2000" kern="50" dirty="0">
                <a:latin typeface="Symbol" charset="2"/>
                <a:ea typeface="SimSun" charset="0"/>
                <a:cs typeface="Symbol" charset="2"/>
              </a:rPr>
              <a:t>a</a:t>
            </a:r>
            <a:r>
              <a:rPr lang="en-GB" sz="2000" kern="50" baseline="-25000" dirty="0">
                <a:latin typeface="Times New Roman" charset="0"/>
                <a:ea typeface="SimSun" charset="0"/>
              </a:rPr>
              <a:t>5</a:t>
            </a:r>
            <a:r>
              <a:rPr lang="en-GB" sz="2000" kern="50" dirty="0">
                <a:latin typeface="Times New Roman" charset="0"/>
                <a:ea typeface="SimSun" charset="0"/>
              </a:rPr>
              <a:t> </a:t>
            </a:r>
            <a:r>
              <a:rPr lang="en-GB" sz="2000" kern="50" dirty="0" err="1">
                <a:latin typeface="Symbol" charset="2"/>
                <a:ea typeface="SimSun" charset="0"/>
                <a:cs typeface="Symbol" charset="2"/>
              </a:rPr>
              <a:t>D</a:t>
            </a:r>
            <a:r>
              <a:rPr lang="en-GB" sz="2000" kern="50" dirty="0" err="1">
                <a:latin typeface="Times New Roman" charset="0"/>
                <a:ea typeface="SimSun" charset="0"/>
              </a:rPr>
              <a:t>n</a:t>
            </a:r>
            <a:r>
              <a:rPr lang="en-GB" sz="2000" kern="50" baseline="-25000" dirty="0" err="1">
                <a:latin typeface="Times New Roman" charset="0"/>
                <a:ea typeface="SimSun" charset="0"/>
              </a:rPr>
              <a:t>it</a:t>
            </a:r>
            <a:r>
              <a:rPr lang="en-GB" sz="2000" kern="50" dirty="0">
                <a:latin typeface="Times New Roman" charset="0"/>
                <a:ea typeface="SimSun" charset="0"/>
              </a:rPr>
              <a:t>  +</a:t>
            </a:r>
            <a:endParaRPr lang="it-IT" sz="2000" kern="50" dirty="0">
              <a:latin typeface="Times New Roman" charset="0"/>
              <a:ea typeface="SimSun" charset="0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GB" sz="2000" kern="50" dirty="0">
                <a:latin typeface="Times New Roman" charset="0"/>
                <a:ea typeface="SimSun" charset="0"/>
              </a:rPr>
              <a:t>+  </a:t>
            </a:r>
            <a:r>
              <a:rPr lang="en-GB" sz="2000" kern="50" dirty="0">
                <a:latin typeface="Symbol" charset="2"/>
                <a:ea typeface="SimSun" charset="0"/>
                <a:cs typeface="Symbol" charset="2"/>
              </a:rPr>
              <a:t>a</a:t>
            </a:r>
            <a:r>
              <a:rPr lang="en-GB" sz="2000" kern="50" baseline="-25000" dirty="0">
                <a:latin typeface="Times New Roman" charset="0"/>
                <a:ea typeface="SimSun" charset="0"/>
              </a:rPr>
              <a:t>6</a:t>
            </a:r>
            <a:r>
              <a:rPr lang="en-GB" sz="2000" kern="50" dirty="0">
                <a:latin typeface="Times New Roman" charset="0"/>
                <a:ea typeface="SimSun" charset="0"/>
              </a:rPr>
              <a:t> PERIOD_2*South  +  </a:t>
            </a:r>
            <a:r>
              <a:rPr lang="en-GB" sz="2000" kern="50" dirty="0">
                <a:latin typeface="Symbol" charset="2"/>
                <a:ea typeface="SimSun" charset="0"/>
                <a:cs typeface="Symbol" charset="2"/>
              </a:rPr>
              <a:t>a</a:t>
            </a:r>
            <a:r>
              <a:rPr lang="en-GB" sz="2000" kern="50" baseline="-25000" dirty="0">
                <a:latin typeface="Times New Roman" charset="0"/>
                <a:ea typeface="SimSun" charset="0"/>
              </a:rPr>
              <a:t>7</a:t>
            </a:r>
            <a:r>
              <a:rPr lang="en-GB" sz="2000" kern="50" dirty="0">
                <a:latin typeface="Times New Roman" charset="0"/>
                <a:ea typeface="SimSun" charset="0"/>
              </a:rPr>
              <a:t> PERIOD_3*South  +  </a:t>
            </a:r>
            <a:r>
              <a:rPr lang="en-GB" sz="2000" kern="50" dirty="0">
                <a:latin typeface="Symbol" charset="2"/>
                <a:ea typeface="SimSun" charset="0"/>
                <a:cs typeface="Symbol" charset="2"/>
              </a:rPr>
              <a:t>a</a:t>
            </a:r>
            <a:r>
              <a:rPr lang="en-GB" sz="2000" kern="50" baseline="-25000" dirty="0">
                <a:latin typeface="Times New Roman" charset="0"/>
                <a:ea typeface="SimSun" charset="0"/>
              </a:rPr>
              <a:t>8j</a:t>
            </a:r>
            <a:r>
              <a:rPr lang="en-GB" sz="2000" kern="50" dirty="0">
                <a:latin typeface="Times New Roman" charset="0"/>
                <a:ea typeface="SimSun" charset="0"/>
              </a:rPr>
              <a:t> </a:t>
            </a:r>
            <a:r>
              <a:rPr lang="en-GB" sz="2000" b="1" kern="50" dirty="0">
                <a:latin typeface="Calibri"/>
                <a:ea typeface="SimSun" charset="0"/>
                <a:cs typeface="Calibri"/>
              </a:rPr>
              <a:t>W</a:t>
            </a:r>
            <a:r>
              <a:rPr lang="en-GB" sz="2000" kern="50" baseline="-25000" dirty="0">
                <a:latin typeface="Calibri"/>
                <a:ea typeface="SimSun" charset="0"/>
                <a:cs typeface="Calibri"/>
              </a:rPr>
              <a:t>it-1</a:t>
            </a:r>
            <a:r>
              <a:rPr lang="en-GB" sz="2000" dirty="0">
                <a:latin typeface="Calibri"/>
                <a:cs typeface="Calibri"/>
              </a:rPr>
              <a:t> +  </a:t>
            </a:r>
            <a:r>
              <a:rPr lang="en-GB" sz="2000" kern="50" dirty="0" err="1">
                <a:latin typeface="Symbol" charset="2"/>
                <a:ea typeface="SimSun" charset="0"/>
                <a:cs typeface="Symbol" charset="2"/>
              </a:rPr>
              <a:t>a</a:t>
            </a:r>
            <a:r>
              <a:rPr lang="en-GB" sz="2000" kern="50" baseline="-25000" dirty="0" err="1">
                <a:latin typeface="Times New Roman" charset="0"/>
                <a:ea typeface="SimSun" charset="0"/>
              </a:rPr>
              <a:t>i</a:t>
            </a:r>
            <a:r>
              <a:rPr lang="en-GB" sz="2000" kern="50" dirty="0">
                <a:latin typeface="Times New Roman" charset="0"/>
                <a:ea typeface="SimSun" charset="0"/>
              </a:rPr>
              <a:t>  +  </a:t>
            </a:r>
            <a:r>
              <a:rPr lang="en-GB" sz="2000" kern="50" dirty="0">
                <a:latin typeface="Symbol" charset="2"/>
                <a:ea typeface="SimSun" charset="0"/>
                <a:cs typeface="Symbol" charset="2"/>
              </a:rPr>
              <a:t>a</a:t>
            </a:r>
            <a:r>
              <a:rPr lang="en-GB" sz="2000" kern="50" baseline="-25000" dirty="0">
                <a:latin typeface="Times New Roman" charset="0"/>
                <a:ea typeface="SimSun" charset="0"/>
              </a:rPr>
              <a:t>t</a:t>
            </a:r>
            <a:r>
              <a:rPr lang="en-GB" sz="2000" kern="50" dirty="0">
                <a:latin typeface="Symbol" charset="2"/>
                <a:ea typeface="SimSun" charset="0"/>
                <a:cs typeface="Symbol" charset="2"/>
              </a:rPr>
              <a:t> </a:t>
            </a:r>
            <a:endParaRPr lang="it-IT" sz="2000" dirty="0"/>
          </a:p>
        </p:txBody>
      </p:sp>
      <p:sp>
        <p:nvSpPr>
          <p:cNvPr id="6" name="Rettangolo 5"/>
          <p:cNvSpPr/>
          <p:nvPr/>
        </p:nvSpPr>
        <p:spPr>
          <a:xfrm>
            <a:off x="549402" y="3119200"/>
            <a:ext cx="7407148" cy="3289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36525" indent="-136525" algn="just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r>
              <a:rPr lang="en-GB" sz="2200" kern="50" dirty="0">
                <a:latin typeface="Calibri"/>
                <a:ea typeface="SimSun" charset="0"/>
                <a:cs typeface="Calibri"/>
              </a:rPr>
              <a:t> </a:t>
            </a:r>
            <a:r>
              <a:rPr lang="en-GB" sz="2200" kern="50" dirty="0" err="1">
                <a:latin typeface="Calibri"/>
                <a:ea typeface="SimSun" charset="0"/>
                <a:cs typeface="Calibri"/>
              </a:rPr>
              <a:t>y</a:t>
            </a:r>
            <a:r>
              <a:rPr lang="en-GB" sz="2200" kern="50" baseline="-25000" dirty="0" err="1">
                <a:latin typeface="Calibri"/>
                <a:ea typeface="SimSun" charset="0"/>
                <a:cs typeface="Calibri"/>
              </a:rPr>
              <a:t>it</a:t>
            </a:r>
            <a:r>
              <a:rPr lang="en-GB" sz="2200" dirty="0">
                <a:latin typeface="Calibri"/>
                <a:cs typeface="Calibri"/>
              </a:rPr>
              <a:t> = </a:t>
            </a:r>
            <a:r>
              <a:rPr lang="it-IT" sz="2200" dirty="0">
                <a:latin typeface="Calibri"/>
                <a:cs typeface="Calibri"/>
              </a:rPr>
              <a:t>GDP per capita</a:t>
            </a:r>
          </a:p>
          <a:p>
            <a:pPr marL="136525" indent="-136525" algn="just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r>
              <a:rPr lang="en-GB" sz="2200" dirty="0">
                <a:latin typeface="Calibri"/>
                <a:cs typeface="Calibri"/>
                <a:sym typeface="Arial" charset="0"/>
              </a:rPr>
              <a:t> </a:t>
            </a:r>
            <a:r>
              <a:rPr lang="en-GB" sz="2200" kern="50" dirty="0" err="1">
                <a:latin typeface="Calibri"/>
                <a:ea typeface="SimSun" charset="0"/>
                <a:cs typeface="Calibri"/>
              </a:rPr>
              <a:t>gfi</a:t>
            </a:r>
            <a:r>
              <a:rPr lang="en-GB" sz="2200" kern="50" baseline="-25000" dirty="0" err="1">
                <a:latin typeface="Calibri"/>
                <a:ea typeface="SimSun" charset="0"/>
                <a:cs typeface="Calibri"/>
              </a:rPr>
              <a:t>it</a:t>
            </a:r>
            <a:r>
              <a:rPr lang="en-GB" sz="2200" dirty="0">
                <a:latin typeface="Calibri"/>
                <a:cs typeface="Calibri"/>
              </a:rPr>
              <a:t> = Gross Fixed Investment per capita</a:t>
            </a:r>
            <a:endParaRPr lang="it-IT" sz="2200" dirty="0">
              <a:latin typeface="Calibri"/>
              <a:cs typeface="Calibri"/>
            </a:endParaRPr>
          </a:p>
          <a:p>
            <a:pPr marL="136525" indent="-136525" algn="just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r>
              <a:rPr lang="en-GB" sz="2200" kern="50" dirty="0">
                <a:latin typeface="Calibri"/>
                <a:ea typeface="SimSun" charset="0"/>
                <a:cs typeface="Calibri"/>
              </a:rPr>
              <a:t> </a:t>
            </a:r>
            <a:r>
              <a:rPr lang="en-GB" sz="2200" kern="50" dirty="0" err="1">
                <a:latin typeface="Calibri"/>
                <a:ea typeface="SimSun" charset="0"/>
                <a:cs typeface="Calibri"/>
              </a:rPr>
              <a:t>SF</a:t>
            </a:r>
            <a:r>
              <a:rPr lang="en-GB" sz="2200" kern="50" baseline="-25000" dirty="0" err="1">
                <a:latin typeface="Calibri"/>
                <a:ea typeface="SimSun" charset="0"/>
                <a:cs typeface="Calibri"/>
              </a:rPr>
              <a:t>it</a:t>
            </a:r>
            <a:r>
              <a:rPr lang="en-GB" sz="2200" dirty="0">
                <a:latin typeface="Calibri"/>
                <a:cs typeface="Calibri"/>
              </a:rPr>
              <a:t> = EU Funds </a:t>
            </a:r>
            <a:endParaRPr lang="it-IT" sz="2200" dirty="0">
              <a:latin typeface="Calibri"/>
              <a:cs typeface="Calibri"/>
            </a:endParaRPr>
          </a:p>
          <a:p>
            <a:pPr marL="136525" indent="-136525" algn="just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r>
              <a:rPr lang="en-GB" sz="2200" kern="50" dirty="0">
                <a:latin typeface="Calibri"/>
                <a:ea typeface="SimSun" charset="0"/>
                <a:cs typeface="Calibri"/>
              </a:rPr>
              <a:t> </a:t>
            </a:r>
            <a:r>
              <a:rPr lang="en-GB" sz="2200" kern="50" dirty="0" err="1">
                <a:latin typeface="Calibri"/>
                <a:ea typeface="SimSun" charset="0"/>
                <a:cs typeface="Calibri"/>
              </a:rPr>
              <a:t>Nat</a:t>
            </a:r>
            <a:r>
              <a:rPr lang="en-GB" sz="2200" kern="50" baseline="-25000" dirty="0" err="1">
                <a:latin typeface="Calibri"/>
                <a:ea typeface="SimSun" charset="0"/>
                <a:cs typeface="Calibri"/>
              </a:rPr>
              <a:t>it</a:t>
            </a:r>
            <a:r>
              <a:rPr lang="en-GB" sz="2200" kern="50" baseline="-25000" dirty="0">
                <a:latin typeface="Calibri"/>
                <a:ea typeface="SimSun" charset="0"/>
                <a:cs typeface="Calibri"/>
              </a:rPr>
              <a:t> </a:t>
            </a:r>
            <a:r>
              <a:rPr lang="en-GB" sz="2200" dirty="0">
                <a:latin typeface="Calibri"/>
                <a:cs typeface="Calibri"/>
              </a:rPr>
              <a:t>= </a:t>
            </a:r>
            <a:r>
              <a:rPr lang="it-IT" sz="2200" dirty="0">
                <a:latin typeface="Calibri"/>
                <a:cs typeface="Calibri"/>
              </a:rPr>
              <a:t>National Funds</a:t>
            </a:r>
          </a:p>
          <a:p>
            <a:pPr marL="136525" indent="-136525" algn="just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r>
              <a:rPr lang="en-GB" sz="2200" kern="50" dirty="0">
                <a:latin typeface="Calibri"/>
                <a:ea typeface="SimSun" charset="0"/>
                <a:cs typeface="Calibri"/>
              </a:rPr>
              <a:t> </a:t>
            </a:r>
            <a:r>
              <a:rPr lang="en-GB" sz="2200" kern="50" dirty="0" err="1">
                <a:latin typeface="Symbol" charset="2"/>
                <a:ea typeface="SimSun" charset="0"/>
                <a:cs typeface="Symbol" charset="2"/>
              </a:rPr>
              <a:t>D</a:t>
            </a:r>
            <a:r>
              <a:rPr lang="en-GB" sz="2200" kern="50" dirty="0" err="1">
                <a:latin typeface="Calibri"/>
                <a:ea typeface="SimSun" charset="0"/>
                <a:cs typeface="Calibri"/>
              </a:rPr>
              <a:t>n</a:t>
            </a:r>
            <a:r>
              <a:rPr lang="en-GB" sz="2200" kern="50" baseline="-25000" dirty="0" err="1">
                <a:latin typeface="Calibri"/>
                <a:ea typeface="SimSun" charset="0"/>
                <a:cs typeface="Calibri"/>
              </a:rPr>
              <a:t>it</a:t>
            </a:r>
            <a:r>
              <a:rPr lang="en-GB" sz="2200" dirty="0">
                <a:latin typeface="Calibri"/>
                <a:cs typeface="Calibri"/>
              </a:rPr>
              <a:t> = </a:t>
            </a:r>
            <a:r>
              <a:rPr lang="it-IT" sz="2200" dirty="0" err="1">
                <a:latin typeface="Calibri"/>
                <a:cs typeface="Calibri"/>
              </a:rPr>
              <a:t>variation</a:t>
            </a:r>
            <a:r>
              <a:rPr lang="it-IT" sz="2200" dirty="0">
                <a:latin typeface="Calibri"/>
                <a:cs typeface="Calibri"/>
              </a:rPr>
              <a:t> of </a:t>
            </a:r>
            <a:r>
              <a:rPr lang="it-IT" sz="2200" dirty="0" err="1">
                <a:latin typeface="Calibri"/>
                <a:cs typeface="Calibri"/>
              </a:rPr>
              <a:t>population</a:t>
            </a:r>
            <a:endParaRPr lang="it-IT" sz="2200" dirty="0">
              <a:latin typeface="Calibri"/>
              <a:cs typeface="Calibri"/>
            </a:endParaRPr>
          </a:p>
          <a:p>
            <a:pPr marL="136525" indent="-136525" algn="just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r>
              <a:rPr lang="it-IT" sz="2200" dirty="0">
                <a:latin typeface="Calibri"/>
                <a:cs typeface="Calibri"/>
              </a:rPr>
              <a:t> </a:t>
            </a:r>
            <a:r>
              <a:rPr lang="en-GB" sz="2200" b="1" kern="50" dirty="0">
                <a:latin typeface="Calibri"/>
                <a:ea typeface="SimSun" charset="0"/>
                <a:cs typeface="Calibri"/>
              </a:rPr>
              <a:t>W</a:t>
            </a:r>
            <a:r>
              <a:rPr lang="en-GB" sz="2200" kern="50" baseline="-25000" dirty="0">
                <a:latin typeface="Calibri"/>
                <a:ea typeface="SimSun" charset="0"/>
                <a:cs typeface="Calibri"/>
              </a:rPr>
              <a:t>it-1</a:t>
            </a:r>
            <a:r>
              <a:rPr lang="en-GB" sz="2200" dirty="0">
                <a:latin typeface="Calibri"/>
                <a:cs typeface="Calibri"/>
              </a:rPr>
              <a:t> = (vector of) variables that determine the regional allocation of funds - estimated through auxiliary regressions. Its inclusion relies on Wooldridge (2004) kitchen-sink approach.</a:t>
            </a:r>
            <a:endParaRPr lang="en-GB" sz="2200" kern="50" baseline="-25000" dirty="0">
              <a:latin typeface="Calibri"/>
              <a:ea typeface="SimSun" charset="0"/>
              <a:cs typeface="Calibri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2342" y="1379620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8943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75078" y="612780"/>
            <a:ext cx="7423516" cy="635264"/>
          </a:xfrm>
        </p:spPr>
        <p:txBody>
          <a:bodyPr>
            <a:noAutofit/>
          </a:bodyPr>
          <a:lstStyle/>
          <a:p>
            <a:pPr algn="ctr"/>
            <a:r>
              <a:rPr lang="en-US" dirty="0">
                <a:solidFill>
                  <a:srgbClr val="000000"/>
                </a:solidFill>
                <a:latin typeface="Calibri"/>
                <a:cs typeface="Calibri"/>
              </a:rPr>
              <a:t>The empirical approach (III) </a:t>
            </a:r>
            <a:r>
              <a:rPr lang="it-IT" dirty="0">
                <a:solidFill>
                  <a:srgbClr val="000000"/>
                </a:solidFill>
                <a:latin typeface="Calibri"/>
                <a:cs typeface="Calibri"/>
              </a:rPr>
              <a:t>–</a:t>
            </a:r>
            <a:br>
              <a:rPr lang="it-IT" dirty="0">
                <a:solidFill>
                  <a:srgbClr val="000000"/>
                </a:solidFill>
                <a:latin typeface="Calibri"/>
                <a:cs typeface="Calibri"/>
              </a:rPr>
            </a:br>
            <a:r>
              <a:rPr lang="it-IT" dirty="0">
                <a:solidFill>
                  <a:srgbClr val="000000"/>
                </a:solidFill>
                <a:latin typeface="Calibri"/>
                <a:cs typeface="Calibri"/>
              </a:rPr>
              <a:t> The </a:t>
            </a:r>
            <a:r>
              <a:rPr lang="en-US" dirty="0">
                <a:solidFill>
                  <a:srgbClr val="000000"/>
                </a:solidFill>
                <a:latin typeface="Calibri"/>
                <a:cs typeface="Calibri"/>
              </a:rPr>
              <a:t>multi-input multi-output function</a:t>
            </a:r>
            <a:br>
              <a:rPr lang="en-US" dirty="0">
                <a:solidFill>
                  <a:srgbClr val="000000"/>
                </a:solidFill>
                <a:latin typeface="Calibri"/>
                <a:cs typeface="Calibri"/>
              </a:rPr>
            </a:br>
            <a:endParaRPr lang="en-US" dirty="0">
              <a:latin typeface="Calibri"/>
              <a:cs typeface="Calibri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22</a:t>
            </a:fld>
            <a:endParaRPr lang="it-IT" altLang="it-IT">
              <a:solidFill>
                <a:srgbClr val="000000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94733" y="1543060"/>
            <a:ext cx="7455694" cy="1995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GB" sz="2800" dirty="0"/>
              <a:t>(4.3) </a:t>
            </a:r>
            <a:r>
              <a:rPr lang="en-GB" sz="2800" dirty="0" err="1"/>
              <a:t>x</a:t>
            </a:r>
            <a:r>
              <a:rPr lang="en-GB" sz="2800" baseline="-25000" dirty="0" err="1"/>
              <a:t>s</a:t>
            </a:r>
            <a:r>
              <a:rPr lang="en-GB" sz="2800" baseline="-25000" dirty="0"/>
              <a:t> it</a:t>
            </a:r>
            <a:r>
              <a:rPr lang="en-GB" sz="2800" dirty="0"/>
              <a:t> = -a</a:t>
            </a:r>
            <a:r>
              <a:rPr lang="en-GB" sz="2800" baseline="-25000" dirty="0"/>
              <a:t>1</a:t>
            </a:r>
            <a:r>
              <a:rPr lang="en-GB" sz="2800" dirty="0"/>
              <a:t>(</a:t>
            </a:r>
            <a:r>
              <a:rPr lang="en-GB" sz="2800" dirty="0" err="1"/>
              <a:t>x</a:t>
            </a:r>
            <a:r>
              <a:rPr lang="en-GB" sz="2800" baseline="-25000" dirty="0" err="1"/>
              <a:t>non</a:t>
            </a:r>
            <a:r>
              <a:rPr lang="en-GB" sz="2800" baseline="-25000" dirty="0"/>
              <a:t>-s it</a:t>
            </a:r>
            <a:r>
              <a:rPr lang="en-GB" sz="2800" dirty="0"/>
              <a:t> - </a:t>
            </a:r>
            <a:r>
              <a:rPr lang="en-GB" sz="2800" dirty="0" err="1"/>
              <a:t>x</a:t>
            </a:r>
            <a:r>
              <a:rPr lang="en-GB" sz="2800" baseline="-25000" dirty="0" err="1"/>
              <a:t>s</a:t>
            </a:r>
            <a:r>
              <a:rPr lang="en-GB" sz="2800" baseline="-25000" dirty="0"/>
              <a:t> it</a:t>
            </a:r>
            <a:r>
              <a:rPr lang="en-GB" sz="2800" dirty="0"/>
              <a:t>)</a:t>
            </a:r>
          </a:p>
          <a:p>
            <a:pPr>
              <a:lnSpc>
                <a:spcPct val="150000"/>
              </a:lnSpc>
            </a:pPr>
            <a:r>
              <a:rPr lang="en-GB" sz="2800" dirty="0"/>
              <a:t>+ a</a:t>
            </a:r>
            <a:r>
              <a:rPr lang="en-GB" sz="2800" baseline="-25000" dirty="0"/>
              <a:t>2</a:t>
            </a:r>
            <a:r>
              <a:rPr lang="en-GB" sz="2800" dirty="0"/>
              <a:t>x</a:t>
            </a:r>
            <a:r>
              <a:rPr lang="en-GB" sz="2800" baseline="-25000" dirty="0"/>
              <a:t>si t-1</a:t>
            </a:r>
            <a:r>
              <a:rPr lang="en-GB" sz="2800" dirty="0"/>
              <a:t> + a</a:t>
            </a:r>
            <a:r>
              <a:rPr lang="en-GB" sz="2800" baseline="-25000" dirty="0"/>
              <a:t>3</a:t>
            </a:r>
            <a:r>
              <a:rPr lang="en-GB" sz="2800" dirty="0"/>
              <a:t>(</a:t>
            </a:r>
            <a:r>
              <a:rPr lang="en-GB" sz="2800" dirty="0" err="1"/>
              <a:t>x</a:t>
            </a:r>
            <a:r>
              <a:rPr lang="en-GB" sz="2800" baseline="-25000" dirty="0" err="1"/>
              <a:t>non</a:t>
            </a:r>
            <a:r>
              <a:rPr lang="en-GB" sz="2800" baseline="-25000" dirty="0"/>
              <a:t>-s it-1</a:t>
            </a:r>
            <a:r>
              <a:rPr lang="en-GB" sz="2800" dirty="0"/>
              <a:t> – </a:t>
            </a:r>
            <a:r>
              <a:rPr lang="en-GB" sz="2800" dirty="0" err="1"/>
              <a:t>x</a:t>
            </a:r>
            <a:r>
              <a:rPr lang="en-GB" sz="2800" baseline="-25000" dirty="0" err="1"/>
              <a:t>s</a:t>
            </a:r>
            <a:r>
              <a:rPr lang="en-GB" sz="2800" baseline="-25000" dirty="0"/>
              <a:t> it-1</a:t>
            </a:r>
            <a:r>
              <a:rPr lang="en-GB" sz="2800" dirty="0"/>
              <a:t>)</a:t>
            </a:r>
          </a:p>
          <a:p>
            <a:pPr>
              <a:lnSpc>
                <a:spcPct val="150000"/>
              </a:lnSpc>
            </a:pPr>
            <a:r>
              <a:rPr lang="en-GB" sz="2800" dirty="0"/>
              <a:t>+ a</a:t>
            </a:r>
            <a:r>
              <a:rPr lang="en-GB" sz="2800" baseline="-25000" dirty="0"/>
              <a:t>4j</a:t>
            </a:r>
            <a:r>
              <a:rPr lang="en-GB" sz="2800" dirty="0"/>
              <a:t>FUNDS</a:t>
            </a:r>
            <a:r>
              <a:rPr lang="en-GB" sz="2800" baseline="-25000" dirty="0"/>
              <a:t>jit</a:t>
            </a:r>
            <a:r>
              <a:rPr lang="en-GB" sz="2800" dirty="0"/>
              <a:t> + a</a:t>
            </a:r>
            <a:r>
              <a:rPr lang="en-GB" sz="2800" baseline="-25000" dirty="0"/>
              <a:t>5j</a:t>
            </a:r>
            <a:r>
              <a:rPr lang="en-GB" sz="2800" dirty="0"/>
              <a:t>FUNDS</a:t>
            </a:r>
            <a:r>
              <a:rPr lang="en-GB" sz="2800" baseline="-25000" dirty="0"/>
              <a:t>jit</a:t>
            </a:r>
            <a:r>
              <a:rPr lang="en-GB" sz="2800" dirty="0"/>
              <a:t> (</a:t>
            </a:r>
            <a:r>
              <a:rPr lang="en-GB" sz="2800" dirty="0" err="1"/>
              <a:t>x</a:t>
            </a:r>
            <a:r>
              <a:rPr lang="en-GB" sz="2800" baseline="-25000" dirty="0" err="1"/>
              <a:t>non</a:t>
            </a:r>
            <a:r>
              <a:rPr lang="en-GB" sz="2800" baseline="-25000" dirty="0"/>
              <a:t>-s it</a:t>
            </a:r>
            <a:r>
              <a:rPr lang="en-GB" sz="2800" dirty="0"/>
              <a:t> – </a:t>
            </a:r>
            <a:r>
              <a:rPr lang="en-GB" sz="2800" dirty="0" err="1"/>
              <a:t>x</a:t>
            </a:r>
            <a:r>
              <a:rPr lang="en-GB" sz="2800" baseline="-25000" dirty="0" err="1"/>
              <a:t>s</a:t>
            </a:r>
            <a:r>
              <a:rPr lang="en-GB" sz="2800" baseline="-25000" dirty="0"/>
              <a:t> it</a:t>
            </a:r>
            <a:r>
              <a:rPr lang="en-GB" sz="2800" dirty="0"/>
              <a:t>) + ...</a:t>
            </a:r>
            <a:r>
              <a:rPr lang="it-IT" sz="2800" dirty="0"/>
              <a:t> </a:t>
            </a:r>
          </a:p>
        </p:txBody>
      </p:sp>
      <p:sp>
        <p:nvSpPr>
          <p:cNvPr id="8" name="Rettangolo 7"/>
          <p:cNvSpPr/>
          <p:nvPr/>
        </p:nvSpPr>
        <p:spPr>
          <a:xfrm rot="10800000" flipV="1">
            <a:off x="375079" y="3792478"/>
            <a:ext cx="727534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In </a:t>
            </a:r>
            <a:r>
              <a:rPr lang="it-IT" dirty="0" err="1"/>
              <a:t>this</a:t>
            </a:r>
            <a:r>
              <a:rPr lang="it-IT" dirty="0"/>
              <a:t> way </a:t>
            </a:r>
            <a:r>
              <a:rPr lang="it-IT" dirty="0" err="1"/>
              <a:t>we</a:t>
            </a:r>
            <a:r>
              <a:rPr lang="it-IT" dirty="0"/>
              <a:t> </a:t>
            </a:r>
            <a:r>
              <a:rPr lang="it-IT" dirty="0" err="1"/>
              <a:t>obtain</a:t>
            </a:r>
            <a:r>
              <a:rPr lang="it-IT" dirty="0"/>
              <a:t> the </a:t>
            </a:r>
            <a:r>
              <a:rPr lang="it-IT" dirty="0" err="1"/>
              <a:t>following</a:t>
            </a:r>
            <a:r>
              <a:rPr lang="it-IT" dirty="0"/>
              <a:t> long-</a:t>
            </a:r>
            <a:r>
              <a:rPr lang="it-IT" dirty="0" err="1"/>
              <a:t>run</a:t>
            </a:r>
            <a:r>
              <a:rPr lang="it-IT" dirty="0"/>
              <a:t> </a:t>
            </a:r>
            <a:r>
              <a:rPr lang="it-IT" dirty="0" err="1"/>
              <a:t>solutions</a:t>
            </a:r>
            <a:r>
              <a:rPr lang="it-IT" dirty="0"/>
              <a:t>:</a:t>
            </a:r>
          </a:p>
          <a:p>
            <a:pPr>
              <a:lnSpc>
                <a:spcPct val="150000"/>
              </a:lnSpc>
            </a:pPr>
            <a:r>
              <a:rPr lang="en-GB" dirty="0"/>
              <a:t>(</a:t>
            </a:r>
            <a:r>
              <a:rPr lang="en-GB" dirty="0" err="1"/>
              <a:t>b</a:t>
            </a:r>
            <a:r>
              <a:rPr lang="en-GB" baseline="-25000" dirty="0" err="1"/>
              <a:t>s</a:t>
            </a:r>
            <a:r>
              <a:rPr lang="en-GB" dirty="0"/>
              <a:t> </a:t>
            </a:r>
            <a:r>
              <a:rPr lang="en-GB" dirty="0" err="1"/>
              <a:t>x</a:t>
            </a:r>
            <a:r>
              <a:rPr lang="en-GB" baseline="-25000" dirty="0" err="1"/>
              <a:t>s</a:t>
            </a:r>
            <a:r>
              <a:rPr lang="en-GB" baseline="-25000" dirty="0"/>
              <a:t> </a:t>
            </a:r>
            <a:r>
              <a:rPr lang="en-GB" baseline="-25000" dirty="0" err="1"/>
              <a:t>i</a:t>
            </a:r>
            <a:r>
              <a:rPr lang="en-GB" dirty="0"/>
              <a:t> - b</a:t>
            </a:r>
            <a:r>
              <a:rPr lang="en-GB" baseline="-25000" dirty="0"/>
              <a:t>5j</a:t>
            </a:r>
            <a:r>
              <a:rPr lang="en-GB" dirty="0"/>
              <a:t>FUNDS</a:t>
            </a:r>
            <a:r>
              <a:rPr lang="en-GB" baseline="-25000" dirty="0"/>
              <a:t>jit</a:t>
            </a:r>
            <a:r>
              <a:rPr lang="en-GB" dirty="0"/>
              <a:t>)</a:t>
            </a:r>
          </a:p>
          <a:p>
            <a:pPr>
              <a:lnSpc>
                <a:spcPct val="150000"/>
              </a:lnSpc>
            </a:pPr>
            <a:r>
              <a:rPr lang="en-GB" dirty="0"/>
              <a:t>+ (</a:t>
            </a:r>
            <a:r>
              <a:rPr lang="en-GB" dirty="0" err="1"/>
              <a:t>b</a:t>
            </a:r>
            <a:r>
              <a:rPr lang="en-GB" baseline="-25000" dirty="0" err="1"/>
              <a:t>non</a:t>
            </a:r>
            <a:r>
              <a:rPr lang="en-GB" baseline="-25000" dirty="0"/>
              <a:t>-s</a:t>
            </a:r>
            <a:r>
              <a:rPr lang="en-GB" dirty="0"/>
              <a:t> </a:t>
            </a:r>
            <a:r>
              <a:rPr lang="en-GB" dirty="0" err="1"/>
              <a:t>x</a:t>
            </a:r>
            <a:r>
              <a:rPr lang="en-GB" baseline="-25000" dirty="0" err="1"/>
              <a:t>non</a:t>
            </a:r>
            <a:r>
              <a:rPr lang="en-GB" baseline="-25000" dirty="0"/>
              <a:t>-s </a:t>
            </a:r>
            <a:r>
              <a:rPr lang="en-GB" baseline="-25000" dirty="0" err="1"/>
              <a:t>i</a:t>
            </a:r>
            <a:r>
              <a:rPr lang="en-GB" dirty="0"/>
              <a:t> + b</a:t>
            </a:r>
            <a:r>
              <a:rPr lang="en-GB" baseline="-25000" dirty="0"/>
              <a:t>5j</a:t>
            </a:r>
            <a:r>
              <a:rPr lang="en-GB" dirty="0"/>
              <a:t>FUNDS</a:t>
            </a:r>
            <a:r>
              <a:rPr lang="en-GB" baseline="-25000" dirty="0"/>
              <a:t>jit</a:t>
            </a:r>
            <a:r>
              <a:rPr lang="en-GB" dirty="0"/>
              <a:t>)</a:t>
            </a:r>
          </a:p>
          <a:p>
            <a:pPr>
              <a:lnSpc>
                <a:spcPct val="150000"/>
              </a:lnSpc>
            </a:pPr>
            <a:r>
              <a:rPr lang="en-GB" dirty="0"/>
              <a:t>= b</a:t>
            </a:r>
            <a:r>
              <a:rPr lang="en-GB" baseline="-25000" dirty="0"/>
              <a:t>4j</a:t>
            </a:r>
            <a:r>
              <a:rPr lang="en-GB" dirty="0"/>
              <a:t>FUNDS</a:t>
            </a:r>
            <a:r>
              <a:rPr lang="en-GB" baseline="-25000" dirty="0"/>
              <a:t>jit</a:t>
            </a:r>
            <a:r>
              <a:rPr lang="en-GB" dirty="0"/>
              <a:t> +.</a:t>
            </a:r>
            <a:r>
              <a:rPr lang="it-IT" dirty="0"/>
              <a:t> </a:t>
            </a:r>
          </a:p>
          <a:p>
            <a:r>
              <a:rPr lang="it-IT" dirty="0"/>
              <a:t>with the </a:t>
            </a:r>
            <a:r>
              <a:rPr lang="it-IT" dirty="0" err="1"/>
              <a:t>possibility</a:t>
            </a:r>
            <a:r>
              <a:rPr lang="it-IT" dirty="0"/>
              <a:t> of fund-</a:t>
            </a:r>
            <a:r>
              <a:rPr lang="it-IT" dirty="0" err="1"/>
              <a:t>induced</a:t>
            </a:r>
            <a:r>
              <a:rPr lang="it-IT" dirty="0"/>
              <a:t> </a:t>
            </a:r>
            <a:r>
              <a:rPr lang="it-IT" dirty="0" err="1"/>
              <a:t>sectoral</a:t>
            </a:r>
            <a:r>
              <a:rPr lang="it-IT" dirty="0"/>
              <a:t> </a:t>
            </a:r>
            <a:r>
              <a:rPr lang="it-IT" dirty="0" err="1"/>
              <a:t>bias</a:t>
            </a:r>
            <a:r>
              <a:rPr lang="it-IT" dirty="0"/>
              <a:t>.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6203" y="1289060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52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The Funds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42900" y="1308492"/>
            <a:ext cx="7226300" cy="5092308"/>
          </a:xfrm>
        </p:spPr>
        <p:txBody>
          <a:bodyPr/>
          <a:lstStyle/>
          <a:p>
            <a:pPr marL="187325" lvl="1" indent="-187325" algn="just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r>
              <a:rPr lang="it-IT" sz="2600" kern="50" dirty="0" err="1" smtClean="0">
                <a:latin typeface="Calibri"/>
                <a:ea typeface="Arial" charset="0"/>
                <a:cs typeface="Calibri"/>
              </a:rPr>
              <a:t>We</a:t>
            </a:r>
            <a:r>
              <a:rPr lang="it-IT" sz="2600" kern="50" dirty="0" smtClean="0">
                <a:latin typeface="Calibri"/>
                <a:ea typeface="Arial" charset="0"/>
                <a:cs typeface="Calibri"/>
              </a:rPr>
              <a:t> </a:t>
            </a:r>
            <a:r>
              <a:rPr lang="it-IT" sz="2600" kern="50" dirty="0" err="1" smtClean="0">
                <a:latin typeface="Calibri"/>
                <a:ea typeface="Arial" charset="0"/>
                <a:cs typeface="Calibri"/>
              </a:rPr>
              <a:t>consider</a:t>
            </a:r>
            <a:r>
              <a:rPr lang="it-IT" sz="2600" kern="50" dirty="0" smtClean="0">
                <a:latin typeface="Calibri"/>
                <a:ea typeface="Arial" charset="0"/>
                <a:cs typeface="Calibri"/>
              </a:rPr>
              <a:t> the EU funds </a:t>
            </a:r>
            <a:r>
              <a:rPr lang="it-IT" sz="2600" kern="50" dirty="0" err="1" smtClean="0">
                <a:latin typeface="Calibri"/>
                <a:ea typeface="Arial" charset="0"/>
                <a:cs typeface="Calibri"/>
              </a:rPr>
              <a:t>as</a:t>
            </a:r>
            <a:r>
              <a:rPr lang="it-IT" sz="2600" kern="50" dirty="0" smtClean="0">
                <a:latin typeface="Calibri"/>
                <a:ea typeface="Arial" charset="0"/>
                <a:cs typeface="Calibri"/>
              </a:rPr>
              <a:t> </a:t>
            </a:r>
            <a:r>
              <a:rPr lang="it-IT" sz="2600" kern="50" dirty="0" err="1" smtClean="0">
                <a:latin typeface="Calibri"/>
                <a:ea typeface="Arial" charset="0"/>
                <a:cs typeface="Calibri"/>
              </a:rPr>
              <a:t>two</a:t>
            </a:r>
            <a:r>
              <a:rPr lang="it-IT" sz="2600" kern="50" dirty="0" smtClean="0">
                <a:latin typeface="Calibri"/>
                <a:ea typeface="Arial" charset="0"/>
                <a:cs typeface="Calibri"/>
              </a:rPr>
              <a:t> </a:t>
            </a:r>
            <a:r>
              <a:rPr lang="it-IT" sz="2600" kern="50" dirty="0" err="1" smtClean="0">
                <a:latin typeface="Calibri"/>
                <a:ea typeface="Arial" charset="0"/>
                <a:cs typeface="Calibri"/>
              </a:rPr>
              <a:t>aggregates</a:t>
            </a:r>
            <a:r>
              <a:rPr lang="it-IT" sz="2600" kern="50" dirty="0" smtClean="0">
                <a:latin typeface="Calibri"/>
                <a:ea typeface="Arial" charset="0"/>
                <a:cs typeface="Calibri"/>
              </a:rPr>
              <a:t>:</a:t>
            </a:r>
            <a:endParaRPr lang="it-IT" sz="2600" dirty="0">
              <a:latin typeface="Calibri"/>
              <a:ea typeface="Arial" charset="0"/>
              <a:cs typeface="Calibri"/>
            </a:endParaRPr>
          </a:p>
          <a:p>
            <a:pPr marL="0" lvl="1" indent="0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r>
              <a:rPr lang="it-IT" sz="2000" kern="50" dirty="0">
                <a:latin typeface="Calibri"/>
                <a:ea typeface="Arial" charset="0"/>
                <a:cs typeface="Calibri"/>
              </a:rPr>
              <a:t>ERDF+ESF+ EAAGF </a:t>
            </a:r>
            <a:r>
              <a:rPr lang="it-IT" sz="2000" kern="50" dirty="0" err="1">
                <a:latin typeface="Calibri"/>
                <a:ea typeface="Arial" charset="0"/>
                <a:cs typeface="Calibri"/>
              </a:rPr>
              <a:t>without</a:t>
            </a:r>
            <a:r>
              <a:rPr lang="it-IT" sz="2000" kern="50" dirty="0">
                <a:latin typeface="Calibri"/>
                <a:ea typeface="Arial" charset="0"/>
                <a:cs typeface="Calibri"/>
              </a:rPr>
              <a:t> </a:t>
            </a:r>
            <a:r>
              <a:rPr lang="it-IT" sz="2000" kern="50" dirty="0" err="1">
                <a:latin typeface="Calibri"/>
                <a:ea typeface="Arial" charset="0"/>
                <a:cs typeface="Calibri"/>
              </a:rPr>
              <a:t>rotation</a:t>
            </a:r>
            <a:r>
              <a:rPr lang="it-IT" sz="2000" kern="50" dirty="0">
                <a:latin typeface="Calibri"/>
                <a:ea typeface="Arial" charset="0"/>
                <a:cs typeface="Calibri"/>
              </a:rPr>
              <a:t> fund (Fondo di Rotazione): </a:t>
            </a:r>
            <a:r>
              <a:rPr lang="it-IT" sz="2000" b="1" i="1" kern="50" dirty="0" err="1">
                <a:latin typeface="Calibri"/>
                <a:ea typeface="Arial" charset="0"/>
                <a:cs typeface="Calibri"/>
              </a:rPr>
              <a:t>eu</a:t>
            </a:r>
            <a:endParaRPr lang="it-IT" sz="2000" b="1" i="1" kern="50" dirty="0">
              <a:latin typeface="Calibri"/>
              <a:ea typeface="Arial" charset="0"/>
              <a:cs typeface="Calibri"/>
            </a:endParaRPr>
          </a:p>
          <a:p>
            <a:pPr marL="0" lvl="1" indent="0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r>
              <a:rPr lang="it-IT" sz="2000" kern="50" dirty="0">
                <a:latin typeface="Calibri"/>
                <a:ea typeface="Arial" charset="0"/>
                <a:cs typeface="Calibri"/>
              </a:rPr>
              <a:t>ERDF+ESF+ EAAG  with </a:t>
            </a:r>
            <a:r>
              <a:rPr lang="it-IT" sz="2000" kern="50" dirty="0" err="1">
                <a:latin typeface="Calibri"/>
                <a:ea typeface="Arial" charset="0"/>
                <a:cs typeface="Calibri"/>
              </a:rPr>
              <a:t>rotation</a:t>
            </a:r>
            <a:r>
              <a:rPr lang="it-IT" sz="2000" kern="50" dirty="0">
                <a:latin typeface="Calibri"/>
                <a:ea typeface="Arial" charset="0"/>
                <a:cs typeface="Calibri"/>
              </a:rPr>
              <a:t> fund (Fondo di Rotazione): </a:t>
            </a:r>
            <a:r>
              <a:rPr lang="it-IT" sz="2000" b="1" i="1" kern="50" dirty="0" err="1" smtClean="0">
                <a:latin typeface="Calibri"/>
                <a:ea typeface="Arial" charset="0"/>
                <a:cs typeface="Calibri"/>
              </a:rPr>
              <a:t>rf</a:t>
            </a:r>
            <a:endParaRPr lang="it-IT" sz="2000" b="1" i="1" kern="50" dirty="0" smtClean="0">
              <a:latin typeface="Calibri"/>
              <a:ea typeface="Arial" charset="0"/>
              <a:cs typeface="Calibri"/>
            </a:endParaRPr>
          </a:p>
          <a:p>
            <a:pPr marL="0" lvl="1" indent="0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r>
              <a:rPr lang="it-IT" sz="2600" kern="50" dirty="0" smtClean="0">
                <a:latin typeface="Calibri"/>
                <a:ea typeface="Arial" charset="0"/>
                <a:cs typeface="Calibri"/>
              </a:rPr>
              <a:t> And, in </a:t>
            </a:r>
            <a:r>
              <a:rPr lang="it-IT" sz="2600" kern="50" dirty="0" err="1" smtClean="0">
                <a:latin typeface="Calibri"/>
                <a:ea typeface="Arial" charset="0"/>
                <a:cs typeface="Calibri"/>
              </a:rPr>
              <a:t>separation</a:t>
            </a:r>
            <a:r>
              <a:rPr lang="it-IT" sz="2600" kern="50" dirty="0" smtClean="0">
                <a:latin typeface="Calibri"/>
                <a:ea typeface="Arial" charset="0"/>
                <a:cs typeface="Calibri"/>
              </a:rPr>
              <a:t>, </a:t>
            </a:r>
            <a:r>
              <a:rPr lang="it-IT" sz="2600" kern="50" dirty="0" err="1" smtClean="0">
                <a:latin typeface="Calibri"/>
                <a:ea typeface="Arial" charset="0"/>
                <a:cs typeface="Calibri"/>
              </a:rPr>
              <a:t>ue</a:t>
            </a:r>
            <a:r>
              <a:rPr lang="it-IT" sz="2600" kern="50" dirty="0" smtClean="0">
                <a:latin typeface="Calibri"/>
                <a:ea typeface="Arial" charset="0"/>
                <a:cs typeface="Calibri"/>
              </a:rPr>
              <a:t> &amp; the </a:t>
            </a:r>
            <a:r>
              <a:rPr lang="it-IT" sz="2600" kern="50" dirty="0" err="1" smtClean="0">
                <a:latin typeface="Calibri"/>
                <a:ea typeface="Arial" charset="0"/>
                <a:cs typeface="Calibri"/>
              </a:rPr>
              <a:t>rotation</a:t>
            </a:r>
            <a:r>
              <a:rPr lang="it-IT" sz="2600" kern="50" dirty="0" smtClean="0">
                <a:latin typeface="Calibri"/>
                <a:ea typeface="Arial" charset="0"/>
                <a:cs typeface="Calibri"/>
              </a:rPr>
              <a:t> fund </a:t>
            </a:r>
            <a:r>
              <a:rPr lang="it-IT" sz="2000" b="1" i="1" kern="50" dirty="0" smtClean="0">
                <a:latin typeface="Calibri"/>
                <a:ea typeface="Arial" charset="0"/>
                <a:cs typeface="Calibri"/>
              </a:rPr>
              <a:t>(</a:t>
            </a:r>
            <a:r>
              <a:rPr lang="it-IT" sz="2000" b="1" i="1" kern="50" dirty="0" err="1" smtClean="0">
                <a:latin typeface="Calibri"/>
                <a:ea typeface="Arial" charset="0"/>
                <a:cs typeface="Calibri"/>
              </a:rPr>
              <a:t>cofin</a:t>
            </a:r>
            <a:r>
              <a:rPr lang="it-IT" sz="2000" b="1" i="1" kern="50" dirty="0" smtClean="0">
                <a:latin typeface="Calibri"/>
                <a:ea typeface="Arial" charset="0"/>
                <a:cs typeface="Calibri"/>
              </a:rPr>
              <a:t>)</a:t>
            </a:r>
            <a:endParaRPr lang="it-IT" sz="2000" kern="50" dirty="0">
              <a:latin typeface="Calibri"/>
              <a:ea typeface="Arial" charset="0"/>
              <a:cs typeface="Calibri"/>
            </a:endParaRPr>
          </a:p>
          <a:p>
            <a:pPr marL="184150" lvl="1" indent="-136525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endParaRPr lang="it-IT" sz="2800" kern="50" dirty="0" smtClean="0">
              <a:latin typeface="Calibri"/>
              <a:ea typeface="Arial" charset="0"/>
              <a:cs typeface="Calibri"/>
            </a:endParaRPr>
          </a:p>
          <a:p>
            <a:pPr marL="184150" lvl="1" indent="-136525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r>
              <a:rPr lang="it-IT" sz="2800" kern="50" dirty="0" smtClean="0">
                <a:latin typeface="Calibri"/>
                <a:ea typeface="Arial" charset="0"/>
                <a:cs typeface="Calibri"/>
              </a:rPr>
              <a:t>The </a:t>
            </a:r>
            <a:r>
              <a:rPr lang="it-IT" sz="2800" kern="50" dirty="0" err="1">
                <a:latin typeface="Calibri"/>
                <a:ea typeface="Arial" charset="0"/>
                <a:cs typeface="Calibri"/>
              </a:rPr>
              <a:t>national</a:t>
            </a:r>
            <a:r>
              <a:rPr lang="it-IT" sz="2800" kern="50" dirty="0">
                <a:latin typeface="Calibri"/>
                <a:ea typeface="Arial" charset="0"/>
                <a:cs typeface="Calibri"/>
              </a:rPr>
              <a:t> funds are</a:t>
            </a:r>
            <a:r>
              <a:rPr lang="it-IT" sz="2000" kern="50" dirty="0">
                <a:latin typeface="Calibri"/>
                <a:ea typeface="Arial" charset="0"/>
                <a:cs typeface="Calibri"/>
              </a:rPr>
              <a:t>:</a:t>
            </a:r>
            <a:endParaRPr lang="it-IT" sz="2000" dirty="0">
              <a:latin typeface="Calibri"/>
              <a:ea typeface="Arial" charset="0"/>
              <a:cs typeface="Calibri"/>
            </a:endParaRPr>
          </a:p>
          <a:p>
            <a:pPr marL="0" lvl="1" indent="0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tabLst>
                <a:tab pos="261938" algn="l"/>
              </a:tabLst>
              <a:defRPr/>
            </a:pPr>
            <a:r>
              <a:rPr lang="it-IT" sz="2000" kern="50" dirty="0" err="1">
                <a:latin typeface="Calibri"/>
                <a:ea typeface="Arial" charset="0"/>
                <a:cs typeface="Calibri"/>
              </a:rPr>
              <a:t>Current</a:t>
            </a:r>
            <a:r>
              <a:rPr lang="it-IT" sz="2000" kern="50" dirty="0">
                <a:latin typeface="Calibri"/>
                <a:ea typeface="Arial" charset="0"/>
                <a:cs typeface="Calibri"/>
              </a:rPr>
              <a:t>-account </a:t>
            </a:r>
            <a:r>
              <a:rPr lang="it-IT" sz="2000" kern="50" dirty="0" err="1">
                <a:latin typeface="Calibri"/>
                <a:ea typeface="Arial" charset="0"/>
                <a:cs typeface="Calibri"/>
              </a:rPr>
              <a:t>subsidies</a:t>
            </a:r>
            <a:r>
              <a:rPr lang="it-IT" sz="2000" kern="50" dirty="0">
                <a:latin typeface="Calibri"/>
                <a:ea typeface="Arial" charset="0"/>
                <a:cs typeface="Calibri"/>
              </a:rPr>
              <a:t> (to </a:t>
            </a:r>
            <a:r>
              <a:rPr lang="it-IT" sz="2000" kern="50" dirty="0" err="1">
                <a:latin typeface="Calibri"/>
                <a:ea typeface="Arial" charset="0"/>
                <a:cs typeface="Calibri"/>
              </a:rPr>
              <a:t>firms</a:t>
            </a:r>
            <a:r>
              <a:rPr lang="en-US" sz="2000" kern="50" dirty="0">
                <a:latin typeface="Calibri"/>
                <a:ea typeface="Arial" charset="0"/>
                <a:cs typeface="Calibri"/>
              </a:rPr>
              <a:t>): </a:t>
            </a:r>
            <a:r>
              <a:rPr lang="en-US" sz="2000" b="1" i="1" kern="50" dirty="0" err="1">
                <a:latin typeface="Calibri"/>
                <a:ea typeface="Arial" charset="0"/>
                <a:cs typeface="Calibri"/>
              </a:rPr>
              <a:t>cf</a:t>
            </a:r>
            <a:endParaRPr lang="en-US" sz="2000" b="1" i="1" kern="50" dirty="0">
              <a:latin typeface="Calibri"/>
              <a:ea typeface="Arial" charset="0"/>
              <a:cs typeface="Calibri"/>
            </a:endParaRPr>
          </a:p>
          <a:p>
            <a:pPr marL="0" lvl="1" indent="0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tabLst>
                <a:tab pos="261938" algn="l"/>
              </a:tabLst>
              <a:defRPr/>
            </a:pPr>
            <a:r>
              <a:rPr lang="it-IT" sz="2000" kern="50" dirty="0" err="1">
                <a:latin typeface="Calibri"/>
                <a:ea typeface="Arial" charset="0"/>
                <a:cs typeface="Calibri"/>
              </a:rPr>
              <a:t>Current</a:t>
            </a:r>
            <a:r>
              <a:rPr lang="it-IT" sz="2000" kern="50" dirty="0">
                <a:latin typeface="Calibri"/>
                <a:ea typeface="Arial" charset="0"/>
                <a:cs typeface="Calibri"/>
              </a:rPr>
              <a:t>-account </a:t>
            </a:r>
            <a:r>
              <a:rPr lang="it-IT" sz="2000" kern="50" dirty="0" err="1">
                <a:latin typeface="Calibri"/>
                <a:ea typeface="Arial" charset="0"/>
                <a:cs typeface="Calibri"/>
              </a:rPr>
              <a:t>subsidies</a:t>
            </a:r>
            <a:r>
              <a:rPr lang="it-IT" sz="2000" kern="50" dirty="0">
                <a:latin typeface="Calibri"/>
                <a:ea typeface="Arial" charset="0"/>
                <a:cs typeface="Calibri"/>
              </a:rPr>
              <a:t> (to </a:t>
            </a:r>
            <a:r>
              <a:rPr lang="it-IT" sz="2000" kern="50" dirty="0" err="1">
                <a:latin typeface="Calibri"/>
                <a:ea typeface="Arial" charset="0"/>
                <a:cs typeface="Calibri"/>
              </a:rPr>
              <a:t>households</a:t>
            </a:r>
            <a:r>
              <a:rPr lang="en-US" sz="2000" kern="50" dirty="0">
                <a:latin typeface="Calibri"/>
                <a:ea typeface="Arial" charset="0"/>
                <a:cs typeface="Calibri"/>
              </a:rPr>
              <a:t>): </a:t>
            </a:r>
            <a:r>
              <a:rPr lang="en-US" sz="2000" b="1" i="1" kern="50" dirty="0" err="1">
                <a:latin typeface="Calibri"/>
                <a:ea typeface="Arial" charset="0"/>
                <a:cs typeface="Calibri"/>
              </a:rPr>
              <a:t>ch</a:t>
            </a:r>
            <a:endParaRPr lang="en-US" sz="2000" b="1" i="1" kern="50" dirty="0">
              <a:latin typeface="Calibri"/>
              <a:ea typeface="Arial" charset="0"/>
              <a:cs typeface="Calibri"/>
            </a:endParaRPr>
          </a:p>
          <a:p>
            <a:pPr marL="0" lvl="1" indent="0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tabLst>
                <a:tab pos="261938" algn="l"/>
              </a:tabLst>
              <a:defRPr/>
            </a:pPr>
            <a:r>
              <a:rPr lang="en-US" sz="2000" kern="50" dirty="0">
                <a:latin typeface="Calibri"/>
                <a:ea typeface="Arial" charset="0"/>
                <a:cs typeface="Calibri"/>
              </a:rPr>
              <a:t>C</a:t>
            </a:r>
            <a:r>
              <a:rPr lang="it-IT" sz="2000" kern="50" dirty="0" err="1">
                <a:latin typeface="Calibri"/>
                <a:ea typeface="Arial" charset="0"/>
                <a:cs typeface="Calibri"/>
              </a:rPr>
              <a:t>apital</a:t>
            </a:r>
            <a:r>
              <a:rPr lang="it-IT" sz="2000" kern="50" dirty="0">
                <a:latin typeface="Calibri"/>
                <a:ea typeface="Arial" charset="0"/>
                <a:cs typeface="Calibri"/>
              </a:rPr>
              <a:t>-account </a:t>
            </a:r>
            <a:r>
              <a:rPr lang="it-IT" sz="2000" kern="50" dirty="0" err="1">
                <a:latin typeface="Calibri"/>
                <a:ea typeface="Arial" charset="0"/>
                <a:cs typeface="Calibri"/>
              </a:rPr>
              <a:t>subsidies</a:t>
            </a:r>
            <a:r>
              <a:rPr lang="it-IT" sz="2000" kern="50" dirty="0">
                <a:latin typeface="Calibri"/>
                <a:ea typeface="Arial" charset="0"/>
                <a:cs typeface="Calibri"/>
              </a:rPr>
              <a:t> (to </a:t>
            </a:r>
            <a:r>
              <a:rPr lang="it-IT" sz="2000" kern="50" dirty="0" err="1">
                <a:latin typeface="Calibri"/>
                <a:ea typeface="Arial" charset="0"/>
                <a:cs typeface="Calibri"/>
              </a:rPr>
              <a:t>firm</a:t>
            </a:r>
            <a:r>
              <a:rPr lang="en-US" sz="2000" kern="50" dirty="0">
                <a:latin typeface="Calibri"/>
                <a:ea typeface="Arial" charset="0"/>
                <a:cs typeface="Calibri"/>
              </a:rPr>
              <a:t>): </a:t>
            </a:r>
            <a:r>
              <a:rPr lang="en-US" sz="2000" b="1" i="1" kern="50" dirty="0" err="1">
                <a:latin typeface="Calibri"/>
                <a:ea typeface="Arial" charset="0"/>
                <a:cs typeface="Calibri"/>
              </a:rPr>
              <a:t>ks</a:t>
            </a:r>
            <a:endParaRPr lang="en-US" sz="2000" b="1" i="1" kern="50" dirty="0">
              <a:latin typeface="Calibri"/>
              <a:ea typeface="Arial" charset="0"/>
              <a:cs typeface="Calibri"/>
            </a:endParaRPr>
          </a:p>
          <a:p>
            <a:pPr marL="0" lvl="1" indent="0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tabLst>
                <a:tab pos="261938" algn="l"/>
              </a:tabLst>
              <a:defRPr/>
            </a:pPr>
            <a:r>
              <a:rPr lang="it-IT" sz="2000" kern="50" dirty="0">
                <a:latin typeface="Calibri"/>
                <a:ea typeface="Arial" charset="0"/>
                <a:cs typeface="Calibri"/>
              </a:rPr>
              <a:t>Capital-account </a:t>
            </a:r>
            <a:r>
              <a:rPr lang="it-IT" sz="2000" kern="50" dirty="0" err="1">
                <a:latin typeface="Calibri"/>
                <a:ea typeface="Arial" charset="0"/>
                <a:cs typeface="Calibri"/>
              </a:rPr>
              <a:t>expenditures</a:t>
            </a:r>
            <a:r>
              <a:rPr lang="it-IT" sz="2000" kern="50" dirty="0">
                <a:latin typeface="Calibri"/>
                <a:ea typeface="Arial" charset="0"/>
                <a:cs typeface="Calibri"/>
              </a:rPr>
              <a:t> </a:t>
            </a:r>
            <a:r>
              <a:rPr lang="en-US" sz="2000" kern="50" dirty="0">
                <a:latin typeface="Calibri"/>
                <a:ea typeface="Arial" charset="0"/>
                <a:cs typeface="Calibri"/>
              </a:rPr>
              <a:t>(</a:t>
            </a:r>
            <a:r>
              <a:rPr lang="en-US" sz="2000" kern="50" dirty="0" err="1">
                <a:latin typeface="Calibri"/>
                <a:ea typeface="Arial" charset="0"/>
                <a:cs typeface="Calibri"/>
              </a:rPr>
              <a:t>investiments</a:t>
            </a:r>
            <a:r>
              <a:rPr lang="en-US" sz="2000" kern="50" dirty="0">
                <a:latin typeface="Calibri"/>
                <a:ea typeface="Arial" charset="0"/>
                <a:cs typeface="Calibri"/>
              </a:rPr>
              <a:t>): </a:t>
            </a:r>
            <a:r>
              <a:rPr lang="en-US" sz="2000" b="1" i="1" kern="50" dirty="0" err="1">
                <a:latin typeface="Calibri"/>
                <a:ea typeface="Arial" charset="0"/>
                <a:cs typeface="Calibri"/>
              </a:rPr>
              <a:t>ki</a:t>
            </a:r>
            <a:endParaRPr lang="en-US" sz="2000" b="1" i="1" kern="50" dirty="0">
              <a:latin typeface="Calibri"/>
              <a:ea typeface="Arial" charset="0"/>
              <a:cs typeface="Calibri"/>
            </a:endParaRPr>
          </a:p>
          <a:p>
            <a:pPr marL="0" lvl="1" indent="0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tabLst>
                <a:tab pos="261938" algn="l"/>
              </a:tabLst>
              <a:defRPr/>
            </a:pPr>
            <a:r>
              <a:rPr lang="it-IT" sz="2000" kern="50" dirty="0" err="1">
                <a:latin typeface="Calibri"/>
                <a:ea typeface="Arial" charset="0"/>
                <a:cs typeface="Calibri"/>
              </a:rPr>
              <a:t>Other</a:t>
            </a:r>
            <a:r>
              <a:rPr lang="it-IT" sz="2000" kern="50" dirty="0">
                <a:latin typeface="Calibri"/>
                <a:ea typeface="Arial" charset="0"/>
                <a:cs typeface="Calibri"/>
              </a:rPr>
              <a:t> </a:t>
            </a:r>
            <a:r>
              <a:rPr lang="it-IT" sz="2000" kern="50" dirty="0" err="1">
                <a:latin typeface="Calibri"/>
                <a:ea typeface="Arial" charset="0"/>
                <a:cs typeface="Calibri"/>
              </a:rPr>
              <a:t>national</a:t>
            </a:r>
            <a:r>
              <a:rPr lang="it-IT" sz="2000" kern="50" dirty="0">
                <a:latin typeface="Calibri"/>
                <a:ea typeface="Arial" charset="0"/>
                <a:cs typeface="Calibri"/>
              </a:rPr>
              <a:t> </a:t>
            </a:r>
            <a:r>
              <a:rPr lang="it-IT" sz="2000" kern="50" dirty="0" err="1">
                <a:latin typeface="Calibri"/>
                <a:ea typeface="Arial" charset="0"/>
                <a:cs typeface="Calibri"/>
              </a:rPr>
              <a:t>cohesion</a:t>
            </a:r>
            <a:r>
              <a:rPr lang="it-IT" sz="2000" kern="50" dirty="0">
                <a:latin typeface="Calibri"/>
                <a:ea typeface="Arial" charset="0"/>
                <a:cs typeface="Calibri"/>
              </a:rPr>
              <a:t> funds </a:t>
            </a:r>
            <a:r>
              <a:rPr lang="it-IT" sz="2000" dirty="0">
                <a:solidFill>
                  <a:srgbClr val="000000"/>
                </a:solidFill>
                <a:latin typeface="Calibri"/>
                <a:ea typeface="Arial" charset="0"/>
                <a:cs typeface="Calibri"/>
                <a:sym typeface="Arial" charset="0"/>
              </a:rPr>
              <a:t>(</a:t>
            </a:r>
            <a:r>
              <a:rPr lang="it-IT" sz="2000" i="1" dirty="0">
                <a:solidFill>
                  <a:srgbClr val="000000"/>
                </a:solidFill>
                <a:latin typeface="Calibri"/>
                <a:ea typeface="Arial" charset="0"/>
                <a:cs typeface="Calibri"/>
                <a:sym typeface="Arial" charset="0"/>
              </a:rPr>
              <a:t>Fondo di coesione Nazionale, </a:t>
            </a:r>
            <a:r>
              <a:rPr lang="it-IT" sz="2000" i="1" dirty="0">
                <a:solidFill>
                  <a:srgbClr val="000000"/>
                </a:solidFill>
                <a:latin typeface="Calibri"/>
                <a:ea typeface="Arial" charset="0"/>
                <a:cs typeface="Calibri"/>
              </a:rPr>
              <a:t>Fondo innovazione tecnologica</a:t>
            </a:r>
            <a:r>
              <a:rPr lang="it-IT" sz="2000" dirty="0">
                <a:solidFill>
                  <a:srgbClr val="000000"/>
                </a:solidFill>
                <a:latin typeface="Calibri"/>
                <a:ea typeface="Arial" charset="0"/>
                <a:cs typeface="Calibri"/>
              </a:rPr>
              <a:t>, </a:t>
            </a:r>
            <a:r>
              <a:rPr lang="it-IT" sz="2000" i="1" dirty="0">
                <a:solidFill>
                  <a:srgbClr val="000000"/>
                </a:solidFill>
                <a:latin typeface="Calibri"/>
                <a:ea typeface="Arial" charset="0"/>
                <a:cs typeface="Calibri"/>
              </a:rPr>
              <a:t>Fondo contributo imprese</a:t>
            </a:r>
            <a:r>
              <a:rPr lang="it-IT" sz="2000" dirty="0">
                <a:solidFill>
                  <a:srgbClr val="000000"/>
                </a:solidFill>
                <a:latin typeface="Calibri"/>
                <a:ea typeface="Arial" charset="0"/>
                <a:cs typeface="Calibri"/>
              </a:rPr>
              <a:t>, </a:t>
            </a:r>
            <a:r>
              <a:rPr lang="it-IT" sz="2000" i="1" dirty="0">
                <a:solidFill>
                  <a:srgbClr val="000000"/>
                </a:solidFill>
                <a:latin typeface="Calibri"/>
                <a:ea typeface="Arial" charset="0"/>
                <a:cs typeface="Calibri"/>
              </a:rPr>
              <a:t>Fondo solidarietà nazionale</a:t>
            </a:r>
            <a:r>
              <a:rPr lang="it-IT" sz="2000" kern="50" dirty="0">
                <a:latin typeface="Calibri"/>
                <a:ea typeface="Arial" charset="0"/>
                <a:cs typeface="Calibri"/>
              </a:rPr>
              <a:t>): </a:t>
            </a:r>
            <a:r>
              <a:rPr lang="it-IT" sz="2000" b="1" i="1" kern="50" dirty="0" err="1">
                <a:latin typeface="Calibri"/>
                <a:ea typeface="Arial" charset="0"/>
                <a:cs typeface="Calibri"/>
              </a:rPr>
              <a:t>nc</a:t>
            </a:r>
            <a:endParaRPr lang="it-IT" sz="2000" b="1" i="1" kern="50" dirty="0">
              <a:latin typeface="Calibri"/>
              <a:ea typeface="Arial" charset="0"/>
              <a:cs typeface="Calibri"/>
            </a:endParaRPr>
          </a:p>
          <a:p>
            <a:pPr lvl="1" algn="just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defRPr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23</a:t>
            </a:fld>
            <a:endParaRPr lang="it-IT" altLang="it-IT">
              <a:solidFill>
                <a:srgbClr val="000000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6203" y="1418361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88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42900" y="471488"/>
            <a:ext cx="7226300" cy="519112"/>
          </a:xfrm>
        </p:spPr>
        <p:txBody>
          <a:bodyPr/>
          <a:lstStyle/>
          <a:p>
            <a:pPr algn="ctr"/>
            <a:r>
              <a:rPr lang="it-IT" dirty="0"/>
              <a:t>The </a:t>
            </a:r>
            <a:r>
              <a:rPr lang="it-IT" dirty="0" err="1"/>
              <a:t>Regional</a:t>
            </a:r>
            <a:r>
              <a:rPr lang="it-IT" dirty="0"/>
              <a:t> </a:t>
            </a:r>
            <a:r>
              <a:rPr lang="it-IT" dirty="0" err="1"/>
              <a:t>Dataset</a:t>
            </a:r>
            <a:r>
              <a:rPr lang="it-IT" dirty="0"/>
              <a:t> (1994 – 2013)</a:t>
            </a:r>
            <a:br>
              <a:rPr lang="it-IT" dirty="0"/>
            </a:br>
            <a:r>
              <a:rPr lang="it-IT" i="1" dirty="0" err="1"/>
              <a:t>Annual</a:t>
            </a:r>
            <a:r>
              <a:rPr lang="it-IT" i="1" dirty="0"/>
              <a:t> </a:t>
            </a:r>
            <a:r>
              <a:rPr lang="it-IT" i="1" dirty="0" smtClean="0"/>
              <a:t>Data</a:t>
            </a:r>
            <a:r>
              <a:rPr lang="it-IT" dirty="0"/>
              <a:t/>
            </a:r>
            <a:br>
              <a:rPr lang="it-IT" dirty="0"/>
            </a:b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42900" y="1627146"/>
            <a:ext cx="7226300" cy="4114800"/>
          </a:xfrm>
        </p:spPr>
        <p:txBody>
          <a:bodyPr/>
          <a:lstStyle/>
          <a:p>
            <a:pPr marL="0" indent="0" algn="just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None/>
              <a:defRPr/>
            </a:pPr>
            <a:endParaRPr lang="it-IT" b="1" dirty="0">
              <a:latin typeface="Arial" charset="0"/>
              <a:ea typeface="Arial" charset="0"/>
              <a:cs typeface="Arial" charset="0"/>
              <a:sym typeface="Arial" charset="0"/>
            </a:endParaRPr>
          </a:p>
          <a:p>
            <a:pPr marL="593725" lvl="1" indent="-136525" algn="just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r>
              <a:rPr lang="it-IT" dirty="0">
                <a:latin typeface="Arial" charset="0"/>
                <a:ea typeface="Arial" charset="0"/>
                <a:cs typeface="Arial" charset="0"/>
                <a:sym typeface="Arial" charset="0"/>
              </a:rPr>
              <a:t>GDP per capita, </a:t>
            </a:r>
            <a:r>
              <a:rPr lang="it-IT" dirty="0" err="1">
                <a:latin typeface="Arial" charset="0"/>
                <a:ea typeface="Arial" charset="0"/>
                <a:cs typeface="Arial" charset="0"/>
                <a:sym typeface="Arial" charset="0"/>
              </a:rPr>
              <a:t>population</a:t>
            </a:r>
            <a:r>
              <a:rPr lang="it-IT" dirty="0">
                <a:latin typeface="Arial" charset="0"/>
                <a:ea typeface="Arial" charset="0"/>
                <a:cs typeface="Arial" charset="0"/>
                <a:sym typeface="Arial" charset="0"/>
              </a:rPr>
              <a:t>, </a:t>
            </a:r>
            <a:r>
              <a:rPr lang="it-IT" dirty="0" err="1">
                <a:latin typeface="Arial" charset="0"/>
                <a:ea typeface="Arial" charset="0"/>
                <a:cs typeface="Arial" charset="0"/>
                <a:sym typeface="Arial" charset="0"/>
              </a:rPr>
              <a:t>unemployment</a:t>
            </a:r>
            <a:r>
              <a:rPr lang="it-IT" dirty="0">
                <a:latin typeface="Arial" charset="0"/>
                <a:ea typeface="Arial" charset="0"/>
                <a:cs typeface="Arial" charset="0"/>
                <a:sym typeface="Arial" charset="0"/>
              </a:rPr>
              <a:t>, </a:t>
            </a:r>
            <a:r>
              <a:rPr lang="it-IT" dirty="0" err="1">
                <a:latin typeface="Arial" charset="0"/>
                <a:ea typeface="Arial" charset="0"/>
                <a:cs typeface="Arial" charset="0"/>
                <a:sym typeface="Arial" charset="0"/>
              </a:rPr>
              <a:t>investment</a:t>
            </a:r>
            <a:r>
              <a:rPr lang="it-IT" dirty="0">
                <a:latin typeface="Arial" charset="0"/>
                <a:ea typeface="Arial" charset="0"/>
                <a:cs typeface="Arial" charset="0"/>
                <a:sym typeface="Arial" charset="0"/>
              </a:rPr>
              <a:t> (</a:t>
            </a:r>
            <a:r>
              <a:rPr lang="it-IT" i="1" dirty="0">
                <a:latin typeface="Arial" charset="0"/>
                <a:ea typeface="Arial" charset="0"/>
                <a:cs typeface="Arial" charset="0"/>
                <a:sym typeface="Arial" charset="0"/>
              </a:rPr>
              <a:t>Conti Economici Territoriali, Istat</a:t>
            </a:r>
            <a:r>
              <a:rPr lang="it-IT" dirty="0">
                <a:latin typeface="Arial" charset="0"/>
                <a:ea typeface="Arial" charset="0"/>
                <a:cs typeface="Arial" charset="0"/>
                <a:sym typeface="Arial" charset="0"/>
              </a:rPr>
              <a:t>)</a:t>
            </a:r>
          </a:p>
          <a:p>
            <a:pPr marL="593725" lvl="1" indent="-136525" algn="just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endParaRPr lang="it-IT" dirty="0">
              <a:latin typeface="Arial" charset="0"/>
              <a:ea typeface="Arial" charset="0"/>
              <a:cs typeface="Arial" charset="0"/>
              <a:sym typeface="Arial" charset="0"/>
            </a:endParaRPr>
          </a:p>
          <a:p>
            <a:pPr marL="593725" lvl="1" indent="-136525" algn="just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r>
              <a:rPr lang="it-IT" dirty="0">
                <a:latin typeface="Arial" charset="0"/>
                <a:ea typeface="Arial" charset="0"/>
                <a:cs typeface="Arial" charset="0"/>
                <a:sym typeface="Arial" charset="0"/>
              </a:rPr>
              <a:t>EU Funds </a:t>
            </a:r>
            <a:r>
              <a:rPr lang="it-IT" i="1" dirty="0">
                <a:latin typeface="Arial" charset="0"/>
                <a:ea typeface="Arial" charset="0"/>
                <a:cs typeface="Arial" charset="0"/>
                <a:sym typeface="Arial" charset="0"/>
              </a:rPr>
              <a:t>(Spesa statale Regionalizzata, RGS)</a:t>
            </a:r>
          </a:p>
          <a:p>
            <a:pPr marL="593725" lvl="1" indent="-136525" algn="just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endParaRPr lang="it-IT" i="1" dirty="0">
              <a:latin typeface="Arial" charset="0"/>
              <a:ea typeface="Arial" charset="0"/>
              <a:cs typeface="Arial" charset="0"/>
              <a:sym typeface="Arial" charset="0"/>
            </a:endParaRPr>
          </a:p>
          <a:p>
            <a:pPr marL="593725" lvl="1" indent="-136525" algn="just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r>
              <a:rPr lang="it-IT" dirty="0">
                <a:latin typeface="Arial" charset="0"/>
                <a:ea typeface="Arial" charset="0"/>
                <a:cs typeface="Arial" charset="0"/>
                <a:sym typeface="Arial" charset="0"/>
              </a:rPr>
              <a:t>National Funds </a:t>
            </a:r>
            <a:r>
              <a:rPr lang="it-IT" i="1" dirty="0">
                <a:latin typeface="Arial" charset="0"/>
                <a:ea typeface="Arial" charset="0"/>
                <a:cs typeface="Arial" charset="0"/>
                <a:sym typeface="Arial" charset="0"/>
              </a:rPr>
              <a:t>(Spesa Statale Regionalizzata, RGS)</a:t>
            </a:r>
          </a:p>
          <a:p>
            <a:pPr marL="593725" lvl="1" indent="-136525" algn="just" defTabSz="1300163" eaLnBrk="1">
              <a:lnSpc>
                <a:spcPct val="90000"/>
              </a:lnSpc>
              <a:spcBef>
                <a:spcPts val="700"/>
              </a:spcBef>
              <a:buClr>
                <a:srgbClr val="000000"/>
              </a:buClr>
              <a:buFont typeface="ArialMT" charset="0"/>
              <a:buChar char="•"/>
              <a:defRPr/>
            </a:pPr>
            <a:endParaRPr lang="it-IT" b="1" dirty="0">
              <a:latin typeface="Arial" charset="0"/>
              <a:ea typeface="Arial" charset="0"/>
              <a:cs typeface="Arial" charset="0"/>
              <a:sym typeface="Arial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24</a:t>
            </a:fld>
            <a:endParaRPr lang="it-IT" altLang="it-IT">
              <a:solidFill>
                <a:srgbClr val="000000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6203" y="1373337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900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magine 1" descr="separato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8"/>
          <p:cNvSpPr txBox="1">
            <a:spLocks noChangeArrowheads="1"/>
          </p:cNvSpPr>
          <p:nvPr/>
        </p:nvSpPr>
        <p:spPr bwMode="auto">
          <a:xfrm>
            <a:off x="457200" y="490538"/>
            <a:ext cx="8229600" cy="585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1800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b="1" dirty="0">
                <a:solidFill>
                  <a:srgbClr val="005E7D"/>
                </a:solidFill>
              </a:rPr>
              <a:t>The </a:t>
            </a:r>
            <a:r>
              <a:rPr lang="it-IT" altLang="it-IT" b="1" dirty="0" err="1">
                <a:solidFill>
                  <a:srgbClr val="005E7D"/>
                </a:solidFill>
              </a:rPr>
              <a:t>Econometric</a:t>
            </a:r>
            <a:r>
              <a:rPr lang="it-IT" altLang="it-IT" b="1" dirty="0">
                <a:solidFill>
                  <a:srgbClr val="005E7D"/>
                </a:solidFill>
              </a:rPr>
              <a:t> </a:t>
            </a:r>
            <a:r>
              <a:rPr lang="it-IT" altLang="it-IT" b="1" dirty="0" err="1">
                <a:solidFill>
                  <a:srgbClr val="005E7D"/>
                </a:solidFill>
              </a:rPr>
              <a:t>Results</a:t>
            </a:r>
            <a:endParaRPr lang="it-IT" altLang="it-IT" b="1" dirty="0">
              <a:solidFill>
                <a:srgbClr val="005E7D"/>
              </a:solidFill>
            </a:endParaRP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457200" y="493713"/>
            <a:ext cx="8229600" cy="585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1800" b="1" dirty="0">
              <a:solidFill>
                <a:srgbClr val="005E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74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0729" y="425190"/>
            <a:ext cx="7438471" cy="519112"/>
          </a:xfrm>
        </p:spPr>
        <p:txBody>
          <a:bodyPr/>
          <a:lstStyle/>
          <a:p>
            <a:r>
              <a:rPr lang="it-IT" dirty="0"/>
              <a:t>The </a:t>
            </a:r>
            <a:r>
              <a:rPr lang="it-IT" dirty="0" err="1"/>
              <a:t>Results</a:t>
            </a:r>
            <a:r>
              <a:rPr lang="it-IT" dirty="0"/>
              <a:t>: An </a:t>
            </a:r>
            <a:r>
              <a:rPr lang="it-IT" dirty="0" err="1"/>
              <a:t>Overview</a:t>
            </a:r>
            <a:r>
              <a:rPr lang="it-IT" dirty="0"/>
              <a:t> (I)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42900" y="944302"/>
            <a:ext cx="7226300" cy="545649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it-IT" sz="2400" dirty="0" err="1"/>
              <a:t>Auxiliary</a:t>
            </a:r>
            <a:r>
              <a:rPr lang="it-IT" sz="2400" dirty="0"/>
              <a:t> </a:t>
            </a:r>
            <a:r>
              <a:rPr lang="it-IT" sz="2400" dirty="0" err="1"/>
              <a:t>regressions</a:t>
            </a:r>
            <a:r>
              <a:rPr lang="it-IT" sz="2400" dirty="0"/>
              <a:t> shows </a:t>
            </a:r>
            <a:r>
              <a:rPr lang="it-IT" sz="2400" dirty="0" err="1"/>
              <a:t>complementarity</a:t>
            </a:r>
            <a:r>
              <a:rPr lang="it-IT" sz="2400" dirty="0"/>
              <a:t> and </a:t>
            </a:r>
            <a:r>
              <a:rPr lang="it-IT" sz="2400" dirty="0" err="1"/>
              <a:t>substitution</a:t>
            </a:r>
            <a:r>
              <a:rPr lang="it-IT" sz="2400" dirty="0"/>
              <a:t> </a:t>
            </a:r>
            <a:r>
              <a:rPr lang="it-IT" sz="2400" dirty="0" err="1"/>
              <a:t>mechanisms</a:t>
            </a:r>
            <a:r>
              <a:rPr lang="it-IT" sz="2400" dirty="0"/>
              <a:t> </a:t>
            </a:r>
            <a:r>
              <a:rPr lang="it-IT" sz="2400" dirty="0" err="1"/>
              <a:t>between</a:t>
            </a:r>
            <a:r>
              <a:rPr lang="it-IT" sz="2400" dirty="0"/>
              <a:t> EU and </a:t>
            </a:r>
            <a:r>
              <a:rPr lang="it-IT" sz="2400" dirty="0" err="1"/>
              <a:t>national</a:t>
            </a:r>
            <a:r>
              <a:rPr lang="it-IT" sz="2400" dirty="0"/>
              <a:t> funds.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it-IT" sz="2400" dirty="0"/>
              <a:t>UE funds are </a:t>
            </a:r>
            <a:r>
              <a:rPr lang="it-IT" sz="2400" dirty="0" err="1"/>
              <a:t>complementary</a:t>
            </a:r>
            <a:r>
              <a:rPr lang="it-IT" sz="2400" dirty="0"/>
              <a:t> to </a:t>
            </a:r>
            <a:r>
              <a:rPr lang="it-IT" sz="2400" dirty="0" err="1"/>
              <a:t>national</a:t>
            </a:r>
            <a:r>
              <a:rPr lang="it-IT" sz="2400" dirty="0"/>
              <a:t> </a:t>
            </a:r>
            <a:r>
              <a:rPr lang="it-IT" sz="2400" dirty="0" err="1"/>
              <a:t>cohesion</a:t>
            </a:r>
            <a:r>
              <a:rPr lang="it-IT" sz="2400" dirty="0"/>
              <a:t> funds and </a:t>
            </a:r>
            <a:r>
              <a:rPr lang="it-IT" sz="2400" dirty="0" err="1"/>
              <a:t>substitute</a:t>
            </a:r>
            <a:r>
              <a:rPr lang="it-IT" sz="2400" dirty="0"/>
              <a:t> (</a:t>
            </a:r>
            <a:r>
              <a:rPr lang="it-IT" sz="2400" dirty="0" err="1"/>
              <a:t>nationally-funded</a:t>
            </a:r>
            <a:r>
              <a:rPr lang="it-IT" sz="2400" dirty="0"/>
              <a:t>) public </a:t>
            </a:r>
            <a:r>
              <a:rPr lang="it-IT" sz="2400" dirty="0" err="1"/>
              <a:t>investments</a:t>
            </a:r>
            <a:r>
              <a:rPr lang="it-IT" sz="2400" dirty="0" smtClean="0"/>
              <a:t>.</a:t>
            </a:r>
            <a:endParaRPr lang="it-IT" sz="2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it-IT" sz="2400" dirty="0"/>
              <a:t>The </a:t>
            </a:r>
            <a:r>
              <a:rPr lang="it-IT" sz="2400" dirty="0" err="1"/>
              <a:t>allocation</a:t>
            </a:r>
            <a:r>
              <a:rPr lang="it-IT" sz="2400" dirty="0"/>
              <a:t> </a:t>
            </a:r>
            <a:r>
              <a:rPr lang="it-IT" sz="2400" dirty="0" err="1"/>
              <a:t>mechanism</a:t>
            </a:r>
            <a:r>
              <a:rPr lang="it-IT" sz="2400" dirty="0"/>
              <a:t> of the </a:t>
            </a:r>
            <a:r>
              <a:rPr lang="it-IT" sz="2400" dirty="0" err="1"/>
              <a:t>national</a:t>
            </a:r>
            <a:r>
              <a:rPr lang="it-IT" sz="2400" dirty="0"/>
              <a:t> funds </a:t>
            </a:r>
            <a:r>
              <a:rPr lang="it-IT" sz="2400" dirty="0" err="1"/>
              <a:t>is</a:t>
            </a:r>
            <a:r>
              <a:rPr lang="it-IT" sz="2400" dirty="0"/>
              <a:t> </a:t>
            </a:r>
            <a:r>
              <a:rPr lang="it-IT" sz="2400" dirty="0" err="1"/>
              <a:t>much</a:t>
            </a:r>
            <a:r>
              <a:rPr lang="it-IT" sz="2400" dirty="0"/>
              <a:t> more </a:t>
            </a:r>
            <a:r>
              <a:rPr lang="it-IT" sz="2400" dirty="0" err="1"/>
              <a:t>complex</a:t>
            </a:r>
            <a:r>
              <a:rPr lang="it-IT" sz="2400" dirty="0"/>
              <a:t>.</a:t>
            </a:r>
          </a:p>
          <a:p>
            <a:pPr>
              <a:spcBef>
                <a:spcPts val="0"/>
              </a:spcBef>
              <a:spcAft>
                <a:spcPts val="3000"/>
              </a:spcAft>
            </a:pPr>
            <a:r>
              <a:rPr lang="it-IT" sz="2400" dirty="0"/>
              <a:t>The </a:t>
            </a:r>
            <a:r>
              <a:rPr lang="it-IT" sz="2400" dirty="0" err="1"/>
              <a:t>national</a:t>
            </a:r>
            <a:r>
              <a:rPr lang="it-IT" sz="2400" dirty="0"/>
              <a:t> funds are more </a:t>
            </a:r>
            <a:r>
              <a:rPr lang="it-IT" sz="2400" dirty="0" err="1"/>
              <a:t>reactive</a:t>
            </a:r>
            <a:r>
              <a:rPr lang="it-IT" sz="2400" dirty="0"/>
              <a:t> to </a:t>
            </a:r>
            <a:r>
              <a:rPr lang="it-IT" sz="2400" dirty="0" err="1"/>
              <a:t>cyclical</a:t>
            </a:r>
            <a:r>
              <a:rPr lang="it-IT" sz="2400" dirty="0"/>
              <a:t> </a:t>
            </a:r>
            <a:r>
              <a:rPr lang="it-IT" sz="2400" dirty="0" err="1"/>
              <a:t>influences</a:t>
            </a:r>
            <a:r>
              <a:rPr lang="it-IT" sz="2400" dirty="0" smtClean="0"/>
              <a:t>.</a:t>
            </a:r>
            <a:endParaRPr lang="it-IT" sz="2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it-IT" sz="2400" b="1" dirty="0">
                <a:solidFill>
                  <a:srgbClr val="FF0000"/>
                </a:solidFill>
              </a:rPr>
              <a:t>BELOW WE ONLY SHOW SOME PARTICULARLY SIGNIFICANT RESULTS.</a:t>
            </a:r>
            <a:endParaRPr lang="it-IT" sz="2400" b="1" kern="50" dirty="0">
              <a:solidFill>
                <a:srgbClr val="FF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26</a:t>
            </a:fld>
            <a:endParaRPr lang="it-IT" altLang="it-IT">
              <a:solidFill>
                <a:srgbClr val="000000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6203" y="1373337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113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79476" y="153594"/>
            <a:ext cx="7226300" cy="566073"/>
          </a:xfrm>
        </p:spPr>
        <p:txBody>
          <a:bodyPr/>
          <a:lstStyle/>
          <a:p>
            <a:pPr algn="ctr"/>
            <a:r>
              <a:rPr lang="en-GB" dirty="0">
                <a:latin typeface="Calibri" charset="0"/>
                <a:ea typeface="Calibri" charset="0"/>
                <a:cs typeface="Courier New" charset="0"/>
              </a:rPr>
              <a:t>The Allocation Mechanism. The Main Results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27</a:t>
            </a:fld>
            <a:endParaRPr lang="it-IT" altLang="it-IT">
              <a:solidFill>
                <a:srgbClr val="000000"/>
              </a:solidFill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6203" y="1373337"/>
            <a:ext cx="1490944" cy="1054178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7429500" y="1545167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13" name="Segnaposto contenuto 12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-2836"/>
          <a:stretch/>
        </p:blipFill>
        <p:spPr>
          <a:xfrm>
            <a:off x="1" y="719667"/>
            <a:ext cx="7614166" cy="5990166"/>
          </a:xfrm>
        </p:spPr>
      </p:pic>
    </p:spTree>
    <p:extLst>
      <p:ext uri="{BB962C8B-B14F-4D97-AF65-F5344CB8AC3E}">
        <p14:creationId xmlns:p14="http://schemas.microsoft.com/office/powerpoint/2010/main" val="77299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0729" y="425190"/>
            <a:ext cx="7438471" cy="519112"/>
          </a:xfrm>
        </p:spPr>
        <p:txBody>
          <a:bodyPr/>
          <a:lstStyle/>
          <a:p>
            <a:r>
              <a:rPr lang="it-IT" dirty="0"/>
              <a:t>The </a:t>
            </a:r>
            <a:r>
              <a:rPr lang="it-IT" dirty="0" err="1"/>
              <a:t>Results</a:t>
            </a:r>
            <a:r>
              <a:rPr lang="it-IT" dirty="0"/>
              <a:t>: An </a:t>
            </a:r>
            <a:r>
              <a:rPr lang="it-IT" dirty="0" err="1"/>
              <a:t>Overview</a:t>
            </a:r>
            <a:r>
              <a:rPr lang="it-IT" dirty="0"/>
              <a:t> (II)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42900" y="944302"/>
            <a:ext cx="7226300" cy="5456498"/>
          </a:xfrm>
        </p:spPr>
        <p:txBody>
          <a:bodyPr/>
          <a:lstStyle/>
          <a:p>
            <a:r>
              <a:rPr lang="it-IT" sz="2400" dirty="0"/>
              <a:t>The EU funds are </a:t>
            </a:r>
            <a:r>
              <a:rPr lang="it-IT" sz="2400" dirty="0" err="1"/>
              <a:t>very</a:t>
            </a:r>
            <a:r>
              <a:rPr lang="it-IT" sz="2400" dirty="0"/>
              <a:t> </a:t>
            </a:r>
            <a:r>
              <a:rPr lang="it-IT" sz="2400" dirty="0" err="1"/>
              <a:t>significant</a:t>
            </a:r>
            <a:r>
              <a:rPr lang="it-IT" sz="2400" dirty="0"/>
              <a:t> </a:t>
            </a:r>
            <a:r>
              <a:rPr lang="it-IT" sz="2400" b="1" dirty="0" smtClean="0"/>
              <a:t>(</a:t>
            </a:r>
            <a:r>
              <a:rPr lang="it-IT" sz="2400" b="1" u="sng" dirty="0" smtClean="0"/>
              <a:t>with and </a:t>
            </a:r>
            <a:r>
              <a:rPr lang="it-IT" sz="2400" b="1" u="sng" dirty="0" err="1" smtClean="0"/>
              <a:t>without</a:t>
            </a:r>
            <a:r>
              <a:rPr lang="it-IT" sz="2400" b="1" u="sng" dirty="0" smtClean="0"/>
              <a:t> the fund </a:t>
            </a:r>
            <a:r>
              <a:rPr lang="it-IT" sz="2400" b="1" u="sng" dirty="0" err="1" smtClean="0"/>
              <a:t>allocation</a:t>
            </a:r>
            <a:r>
              <a:rPr lang="it-IT" sz="2400" b="1" u="sng" dirty="0" smtClean="0"/>
              <a:t> </a:t>
            </a:r>
            <a:r>
              <a:rPr lang="it-IT" sz="2400" b="1" u="sng" dirty="0" err="1" smtClean="0"/>
              <a:t>controls</a:t>
            </a:r>
            <a:r>
              <a:rPr lang="it-IT" sz="2400" b="1" dirty="0" smtClean="0"/>
              <a:t>)</a:t>
            </a:r>
            <a:r>
              <a:rPr lang="it-IT" sz="2400" dirty="0"/>
              <a:t>. </a:t>
            </a:r>
            <a:r>
              <a:rPr lang="it-IT" sz="2400" dirty="0">
                <a:cs typeface="Calibri"/>
              </a:rPr>
              <a:t>National co-</a:t>
            </a:r>
            <a:r>
              <a:rPr lang="it-IT" sz="2400" dirty="0" err="1">
                <a:cs typeface="Calibri"/>
              </a:rPr>
              <a:t>financing</a:t>
            </a:r>
            <a:r>
              <a:rPr lang="it-IT" sz="2400" dirty="0">
                <a:cs typeface="Calibri"/>
              </a:rPr>
              <a:t> </a:t>
            </a:r>
            <a:r>
              <a:rPr lang="it-IT" sz="2400" dirty="0" err="1">
                <a:cs typeface="Calibri"/>
              </a:rPr>
              <a:t>matters</a:t>
            </a:r>
            <a:r>
              <a:rPr lang="it-IT" sz="2400" dirty="0">
                <a:cs typeface="Calibri"/>
              </a:rPr>
              <a:t>.</a:t>
            </a:r>
            <a:endParaRPr lang="it-IT" sz="2400" dirty="0"/>
          </a:p>
          <a:p>
            <a:r>
              <a:rPr lang="it-IT" sz="2400" dirty="0"/>
              <a:t>The </a:t>
            </a:r>
            <a:r>
              <a:rPr lang="it-IT" sz="2400" dirty="0" err="1"/>
              <a:t>only</a:t>
            </a:r>
            <a:r>
              <a:rPr lang="it-IT" sz="2400" dirty="0"/>
              <a:t> (</a:t>
            </a:r>
            <a:r>
              <a:rPr lang="it-IT" sz="2400" dirty="0" err="1"/>
              <a:t>somehow</a:t>
            </a:r>
            <a:r>
              <a:rPr lang="it-IT" sz="2400" dirty="0"/>
              <a:t>) </a:t>
            </a:r>
            <a:r>
              <a:rPr lang="it-IT" sz="2400" dirty="0" err="1"/>
              <a:t>significant</a:t>
            </a:r>
            <a:r>
              <a:rPr lang="it-IT" sz="2400" dirty="0"/>
              <a:t> </a:t>
            </a:r>
            <a:r>
              <a:rPr lang="it-IT" sz="2400" dirty="0" err="1"/>
              <a:t>national</a:t>
            </a:r>
            <a:r>
              <a:rPr lang="it-IT" sz="2400" dirty="0"/>
              <a:t> funds are </a:t>
            </a:r>
            <a:r>
              <a:rPr lang="it-IT" sz="2400" dirty="0" err="1"/>
              <a:t>current</a:t>
            </a:r>
            <a:r>
              <a:rPr lang="it-IT" sz="2400" dirty="0"/>
              <a:t>-account </a:t>
            </a:r>
            <a:r>
              <a:rPr lang="it-IT" sz="2400" dirty="0" err="1"/>
              <a:t>subsidies</a:t>
            </a:r>
            <a:r>
              <a:rPr lang="it-IT" sz="2400" dirty="0"/>
              <a:t> to </a:t>
            </a:r>
            <a:r>
              <a:rPr lang="it-IT" sz="2400" dirty="0" err="1"/>
              <a:t>firms</a:t>
            </a:r>
            <a:r>
              <a:rPr lang="it-IT" sz="2400" dirty="0"/>
              <a:t>. </a:t>
            </a:r>
            <a:r>
              <a:rPr lang="en-GB" sz="2400" dirty="0"/>
              <a:t>In this case, dealing with the selection bias strongly reduces the policy </a:t>
            </a:r>
            <a:r>
              <a:rPr lang="it-IT" sz="2400" dirty="0"/>
              <a:t>impact.</a:t>
            </a:r>
            <a:endParaRPr lang="it-IT" sz="2200" dirty="0"/>
          </a:p>
          <a:p>
            <a:r>
              <a:rPr lang="en-GB" sz="2400" dirty="0"/>
              <a:t>EU Funds favour services, while reducing the share of agriculture and (less so) of industry in the economy</a:t>
            </a:r>
            <a:r>
              <a:rPr lang="it-IT" sz="2400" dirty="0"/>
              <a:t>.</a:t>
            </a:r>
            <a:endParaRPr lang="en-US" sz="2400" dirty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GB" sz="2400" dirty="0"/>
              <a:t>There is a similar pattern for the much weaker effects associated with subsidies to firms.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GB" sz="2400" dirty="0"/>
              <a:t>National co-financing particularly favours </a:t>
            </a:r>
            <a:r>
              <a:rPr lang="en-GB" sz="2400" i="1" dirty="0"/>
              <a:t>private</a:t>
            </a:r>
            <a:r>
              <a:rPr lang="en-GB" sz="2400" dirty="0"/>
              <a:t> services</a:t>
            </a:r>
            <a:r>
              <a:rPr lang="en-US" sz="2400" dirty="0"/>
              <a:t>.</a:t>
            </a:r>
            <a:endParaRPr lang="it-IT" sz="2400" kern="50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28</a:t>
            </a:fld>
            <a:endParaRPr lang="it-IT" altLang="it-IT">
              <a:solidFill>
                <a:srgbClr val="000000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6203" y="1373337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32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53594"/>
            <a:ext cx="7614166" cy="925905"/>
          </a:xfrm>
        </p:spPr>
        <p:txBody>
          <a:bodyPr/>
          <a:lstStyle/>
          <a:p>
            <a:pPr algn="ctr"/>
            <a:r>
              <a:rPr lang="en-GB" dirty="0">
                <a:latin typeface="Calibri" charset="0"/>
                <a:ea typeface="Calibri" charset="0"/>
                <a:cs typeface="Courier New" charset="0"/>
              </a:rPr>
              <a:t>The </a:t>
            </a:r>
            <a:r>
              <a:rPr lang="en-GB" dirty="0" smtClean="0">
                <a:latin typeface="Calibri" charset="0"/>
                <a:ea typeface="Calibri" charset="0"/>
                <a:cs typeface="Courier New" charset="0"/>
              </a:rPr>
              <a:t>Funds’ </a:t>
            </a:r>
            <a:r>
              <a:rPr lang="en-GB" dirty="0">
                <a:latin typeface="Calibri" charset="0"/>
                <a:ea typeface="Calibri" charset="0"/>
                <a:cs typeface="Courier New" charset="0"/>
              </a:rPr>
              <a:t>Impact. The Main Results</a:t>
            </a:r>
            <a:br>
              <a:rPr lang="en-GB" dirty="0">
                <a:latin typeface="Calibri" charset="0"/>
                <a:ea typeface="Calibri" charset="0"/>
                <a:cs typeface="Courier New" charset="0"/>
              </a:rPr>
            </a:br>
            <a:r>
              <a:rPr lang="en-GB" dirty="0">
                <a:latin typeface="Calibri" charset="0"/>
                <a:ea typeface="Calibri" charset="0"/>
                <a:cs typeface="Courier New" charset="0"/>
              </a:rPr>
              <a:t>(</a:t>
            </a:r>
            <a:r>
              <a:rPr lang="en-GB" dirty="0" err="1">
                <a:latin typeface="Calibri" charset="0"/>
                <a:ea typeface="Calibri" charset="0"/>
                <a:cs typeface="Courier New" charset="0"/>
              </a:rPr>
              <a:t>ue</a:t>
            </a:r>
            <a:r>
              <a:rPr lang="en-GB" dirty="0">
                <a:latin typeface="Calibri" charset="0"/>
                <a:ea typeface="Calibri" charset="0"/>
                <a:cs typeface="Courier New" charset="0"/>
              </a:rPr>
              <a:t>, </a:t>
            </a:r>
            <a:r>
              <a:rPr lang="en-GB" sz="1800" dirty="0">
                <a:latin typeface="Calibri" charset="0"/>
                <a:ea typeface="Calibri" charset="0"/>
                <a:cs typeface="Courier New" charset="0"/>
              </a:rPr>
              <a:t>specif. with W</a:t>
            </a:r>
            <a:r>
              <a:rPr lang="en-GB" dirty="0">
                <a:latin typeface="Calibri" charset="0"/>
                <a:ea typeface="Calibri" charset="0"/>
                <a:cs typeface="Courier New" charset="0"/>
              </a:rPr>
              <a:t>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29</a:t>
            </a:fld>
            <a:endParaRPr lang="it-IT" altLang="it-IT">
              <a:solidFill>
                <a:srgbClr val="000000"/>
              </a:solidFill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6203" y="1373337"/>
            <a:ext cx="1490944" cy="1054178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7429500" y="1545167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25" name="Segnaposto contenuto 24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b="-2018"/>
          <a:stretch/>
        </p:blipFill>
        <p:spPr>
          <a:xfrm>
            <a:off x="342899" y="1079499"/>
            <a:ext cx="7763933" cy="5321301"/>
          </a:xfrm>
        </p:spPr>
      </p:pic>
    </p:spTree>
    <p:extLst>
      <p:ext uri="{BB962C8B-B14F-4D97-AF65-F5344CB8AC3E}">
        <p14:creationId xmlns:p14="http://schemas.microsoft.com/office/powerpoint/2010/main" val="176656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magine 1" descr="separato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8"/>
          <p:cNvSpPr txBox="1">
            <a:spLocks noChangeArrowheads="1"/>
          </p:cNvSpPr>
          <p:nvPr/>
        </p:nvSpPr>
        <p:spPr bwMode="auto">
          <a:xfrm>
            <a:off x="457200" y="490538"/>
            <a:ext cx="8229600" cy="585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1800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b="1" dirty="0" err="1">
                <a:solidFill>
                  <a:srgbClr val="005E7D"/>
                </a:solidFill>
              </a:rPr>
              <a:t>Motivation</a:t>
            </a:r>
            <a:endParaRPr lang="it-IT" altLang="it-IT" b="1" dirty="0">
              <a:solidFill>
                <a:srgbClr val="005E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629126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153594"/>
            <a:ext cx="8127999" cy="925905"/>
          </a:xfrm>
        </p:spPr>
        <p:txBody>
          <a:bodyPr/>
          <a:lstStyle/>
          <a:p>
            <a:pPr algn="ctr"/>
            <a:r>
              <a:rPr lang="en-GB" dirty="0">
                <a:latin typeface="Calibri" charset="0"/>
                <a:ea typeface="Calibri" charset="0"/>
                <a:cs typeface="Courier New" charset="0"/>
              </a:rPr>
              <a:t>The </a:t>
            </a:r>
            <a:r>
              <a:rPr lang="en-GB" dirty="0" smtClean="0">
                <a:latin typeface="Calibri" charset="0"/>
                <a:ea typeface="Calibri" charset="0"/>
                <a:cs typeface="Courier New" charset="0"/>
              </a:rPr>
              <a:t>Funds’ </a:t>
            </a:r>
            <a:r>
              <a:rPr lang="en-GB" dirty="0">
                <a:latin typeface="Calibri" charset="0"/>
                <a:ea typeface="Calibri" charset="0"/>
                <a:cs typeface="Courier New" charset="0"/>
              </a:rPr>
              <a:t>Impact. The Main Results</a:t>
            </a:r>
            <a:br>
              <a:rPr lang="en-GB" dirty="0">
                <a:latin typeface="Calibri" charset="0"/>
                <a:ea typeface="Calibri" charset="0"/>
                <a:cs typeface="Courier New" charset="0"/>
              </a:rPr>
            </a:br>
            <a:r>
              <a:rPr lang="en-GB" dirty="0">
                <a:latin typeface="Calibri" charset="0"/>
                <a:ea typeface="Calibri" charset="0"/>
                <a:cs typeface="Courier New" charset="0"/>
              </a:rPr>
              <a:t>(</a:t>
            </a:r>
            <a:r>
              <a:rPr lang="en-GB" dirty="0" err="1">
                <a:latin typeface="Calibri" charset="0"/>
                <a:ea typeface="Calibri" charset="0"/>
                <a:cs typeface="Courier New" charset="0"/>
              </a:rPr>
              <a:t>ue</a:t>
            </a:r>
            <a:r>
              <a:rPr lang="en-GB" dirty="0">
                <a:latin typeface="Calibri" charset="0"/>
                <a:ea typeface="Calibri" charset="0"/>
                <a:cs typeface="Courier New" charset="0"/>
              </a:rPr>
              <a:t>, </a:t>
            </a:r>
            <a:r>
              <a:rPr lang="en-GB" dirty="0" err="1">
                <a:latin typeface="Calibri" charset="0"/>
                <a:ea typeface="Calibri" charset="0"/>
                <a:cs typeface="Courier New" charset="0"/>
              </a:rPr>
              <a:t>cf</a:t>
            </a:r>
            <a:r>
              <a:rPr lang="en-GB" dirty="0">
                <a:latin typeface="Calibri" charset="0"/>
                <a:ea typeface="Calibri" charset="0"/>
                <a:cs typeface="Courier New" charset="0"/>
              </a:rPr>
              <a:t>, </a:t>
            </a:r>
            <a:r>
              <a:rPr lang="en-GB" sz="1800" dirty="0">
                <a:latin typeface="Calibri" charset="0"/>
                <a:ea typeface="Calibri" charset="0"/>
                <a:cs typeface="Courier New" charset="0"/>
              </a:rPr>
              <a:t>specif. with W</a:t>
            </a:r>
            <a:r>
              <a:rPr lang="en-GB" dirty="0">
                <a:latin typeface="Calibri" charset="0"/>
                <a:ea typeface="Calibri" charset="0"/>
                <a:cs typeface="Courier New" charset="0"/>
              </a:rPr>
              <a:t>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30</a:t>
            </a:fld>
            <a:endParaRPr lang="it-IT" altLang="it-IT">
              <a:solidFill>
                <a:srgbClr val="000000"/>
              </a:solidFill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6203" y="1373337"/>
            <a:ext cx="1490944" cy="1054178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7429500" y="1545167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t="-3832" b="-3832"/>
          <a:stretch/>
        </p:blipFill>
        <p:spPr>
          <a:xfrm>
            <a:off x="342900" y="910166"/>
            <a:ext cx="7613650" cy="5490634"/>
          </a:xfrm>
        </p:spPr>
      </p:pic>
    </p:spTree>
    <p:extLst>
      <p:ext uri="{BB962C8B-B14F-4D97-AF65-F5344CB8AC3E}">
        <p14:creationId xmlns:p14="http://schemas.microsoft.com/office/powerpoint/2010/main" val="3465175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1" y="153594"/>
            <a:ext cx="8106833" cy="925905"/>
          </a:xfrm>
        </p:spPr>
        <p:txBody>
          <a:bodyPr/>
          <a:lstStyle/>
          <a:p>
            <a:pPr algn="ctr"/>
            <a:r>
              <a:rPr lang="en-GB" dirty="0">
                <a:latin typeface="Calibri" charset="0"/>
                <a:ea typeface="Calibri" charset="0"/>
                <a:cs typeface="Courier New" charset="0"/>
              </a:rPr>
              <a:t>The </a:t>
            </a:r>
            <a:r>
              <a:rPr lang="en-GB" dirty="0" smtClean="0">
                <a:latin typeface="Calibri" charset="0"/>
                <a:ea typeface="Calibri" charset="0"/>
                <a:cs typeface="Courier New" charset="0"/>
              </a:rPr>
              <a:t>Funds’ </a:t>
            </a:r>
            <a:r>
              <a:rPr lang="en-GB" dirty="0">
                <a:latin typeface="Calibri" charset="0"/>
                <a:ea typeface="Calibri" charset="0"/>
                <a:cs typeface="Courier New" charset="0"/>
              </a:rPr>
              <a:t>Impact. The Main Results</a:t>
            </a:r>
            <a:br>
              <a:rPr lang="en-GB" dirty="0">
                <a:latin typeface="Calibri" charset="0"/>
                <a:ea typeface="Calibri" charset="0"/>
                <a:cs typeface="Courier New" charset="0"/>
              </a:rPr>
            </a:br>
            <a:r>
              <a:rPr lang="en-GB" dirty="0">
                <a:latin typeface="Calibri" charset="0"/>
                <a:ea typeface="Calibri" charset="0"/>
                <a:cs typeface="Courier New" charset="0"/>
              </a:rPr>
              <a:t>(</a:t>
            </a:r>
            <a:r>
              <a:rPr lang="en-GB" sz="2400" dirty="0" err="1">
                <a:latin typeface="Calibri" charset="0"/>
                <a:ea typeface="Calibri" charset="0"/>
                <a:cs typeface="Courier New" charset="0"/>
              </a:rPr>
              <a:t>ue</a:t>
            </a:r>
            <a:r>
              <a:rPr lang="en-GB" sz="2400" dirty="0">
                <a:latin typeface="Calibri" charset="0"/>
                <a:ea typeface="Calibri" charset="0"/>
                <a:cs typeface="Courier New" charset="0"/>
              </a:rPr>
              <a:t>, </a:t>
            </a:r>
            <a:r>
              <a:rPr lang="en-GB" sz="2400" dirty="0" err="1">
                <a:latin typeface="Calibri" charset="0"/>
                <a:ea typeface="Calibri" charset="0"/>
                <a:cs typeface="Courier New" charset="0"/>
              </a:rPr>
              <a:t>cofin</a:t>
            </a:r>
            <a:r>
              <a:rPr lang="en-GB" sz="2400" dirty="0">
                <a:latin typeface="Calibri" charset="0"/>
                <a:ea typeface="Calibri" charset="0"/>
                <a:cs typeface="Courier New" charset="0"/>
              </a:rPr>
              <a:t>, </a:t>
            </a:r>
            <a:r>
              <a:rPr lang="en-GB" sz="1600" dirty="0">
                <a:latin typeface="Calibri" charset="0"/>
                <a:ea typeface="Calibri" charset="0"/>
                <a:cs typeface="Courier New" charset="0"/>
              </a:rPr>
              <a:t>specif. with W</a:t>
            </a:r>
            <a:r>
              <a:rPr lang="en-GB" dirty="0">
                <a:latin typeface="Calibri" charset="0"/>
                <a:ea typeface="Calibri" charset="0"/>
                <a:cs typeface="Courier New" charset="0"/>
              </a:rPr>
              <a:t>)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31</a:t>
            </a:fld>
            <a:endParaRPr lang="it-IT" altLang="it-IT">
              <a:solidFill>
                <a:srgbClr val="000000"/>
              </a:solidFill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6203" y="1373337"/>
            <a:ext cx="1490944" cy="1054178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7429500" y="1545167"/>
            <a:ext cx="1846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pic>
        <p:nvPicPr>
          <p:cNvPr id="5" name="Segnaposto contenuto 4"/>
          <p:cNvPicPr>
            <a:picLocks noGrp="1" noChangeAspect="1"/>
          </p:cNvPicPr>
          <p:nvPr>
            <p:ph idx="1"/>
          </p:nvPr>
        </p:nvPicPr>
        <p:blipFill>
          <a:blip r:embed="rId4"/>
          <a:srcRect l="1727" r="1727"/>
          <a:stretch>
            <a:fillRect/>
          </a:stretch>
        </p:blipFill>
        <p:spPr>
          <a:xfrm>
            <a:off x="342900" y="1079500"/>
            <a:ext cx="7271266" cy="5321300"/>
          </a:xfrm>
        </p:spPr>
      </p:pic>
    </p:spTree>
    <p:extLst>
      <p:ext uri="{BB962C8B-B14F-4D97-AF65-F5344CB8AC3E}">
        <p14:creationId xmlns:p14="http://schemas.microsoft.com/office/powerpoint/2010/main" val="374310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magine 1" descr="separato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8"/>
          <p:cNvSpPr txBox="1">
            <a:spLocks noChangeArrowheads="1"/>
          </p:cNvSpPr>
          <p:nvPr/>
        </p:nvSpPr>
        <p:spPr bwMode="auto">
          <a:xfrm>
            <a:off x="457200" y="490538"/>
            <a:ext cx="8229600" cy="585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1800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b="1" dirty="0">
                <a:solidFill>
                  <a:srgbClr val="005E7D"/>
                </a:solidFill>
              </a:rPr>
              <a:t>CONCLUDING REMARKS</a:t>
            </a:r>
          </a:p>
        </p:txBody>
      </p:sp>
    </p:spTree>
    <p:extLst>
      <p:ext uri="{BB962C8B-B14F-4D97-AF65-F5344CB8AC3E}">
        <p14:creationId xmlns:p14="http://schemas.microsoft.com/office/powerpoint/2010/main" val="2131487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Concluding</a:t>
            </a:r>
            <a:r>
              <a:rPr lang="it-IT" dirty="0"/>
              <a:t> </a:t>
            </a:r>
            <a:r>
              <a:rPr lang="it-IT" dirty="0" err="1"/>
              <a:t>Remarks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42900" y="1073727"/>
            <a:ext cx="7226300" cy="5327073"/>
          </a:xfrm>
        </p:spPr>
        <p:txBody>
          <a:bodyPr/>
          <a:lstStyle/>
          <a:p>
            <a:pPr lvl="0" algn="just">
              <a:spcBef>
                <a:spcPts val="0"/>
              </a:spcBef>
              <a:spcAft>
                <a:spcPts val="300"/>
              </a:spcAft>
              <a:buFont typeface="Symbol" charset="2"/>
              <a:buChar char=""/>
            </a:pPr>
            <a:r>
              <a:rPr lang="it-IT" sz="2400" dirty="0">
                <a:latin typeface="+mn-lt"/>
                <a:cs typeface="Calibri"/>
              </a:rPr>
              <a:t>The EU funds </a:t>
            </a:r>
            <a:r>
              <a:rPr lang="it-IT" sz="2400" dirty="0" err="1">
                <a:latin typeface="+mn-lt"/>
                <a:cs typeface="Calibri"/>
              </a:rPr>
              <a:t>have</a:t>
            </a:r>
            <a:r>
              <a:rPr lang="it-IT" sz="2400" dirty="0">
                <a:latin typeface="+mn-lt"/>
                <a:cs typeface="Calibri"/>
              </a:rPr>
              <a:t> a </a:t>
            </a:r>
            <a:r>
              <a:rPr lang="it-IT" sz="2400" dirty="0" err="1">
                <a:latin typeface="+mn-lt"/>
                <a:cs typeface="Calibri"/>
              </a:rPr>
              <a:t>significant</a:t>
            </a:r>
            <a:r>
              <a:rPr lang="it-IT" sz="2400" dirty="0">
                <a:latin typeface="+mn-lt"/>
                <a:cs typeface="Calibri"/>
              </a:rPr>
              <a:t> impact on GDP per capita, </a:t>
            </a:r>
            <a:r>
              <a:rPr lang="it-IT" sz="2400" dirty="0" err="1">
                <a:latin typeface="+mn-lt"/>
                <a:cs typeface="Calibri"/>
              </a:rPr>
              <a:t>regardless</a:t>
            </a:r>
            <a:r>
              <a:rPr lang="it-IT" sz="2400" dirty="0">
                <a:latin typeface="+mn-lt"/>
                <a:cs typeface="Calibri"/>
              </a:rPr>
              <a:t> of </a:t>
            </a:r>
            <a:r>
              <a:rPr lang="it-IT" sz="2400" dirty="0" err="1">
                <a:latin typeface="+mn-lt"/>
                <a:cs typeface="Calibri"/>
              </a:rPr>
              <a:t>any</a:t>
            </a:r>
            <a:r>
              <a:rPr lang="it-IT" sz="2400" dirty="0">
                <a:latin typeface="+mn-lt"/>
                <a:cs typeface="Calibri"/>
              </a:rPr>
              <a:t> </a:t>
            </a:r>
            <a:r>
              <a:rPr lang="it-IT" sz="2400" dirty="0" err="1">
                <a:latin typeface="+mn-lt"/>
                <a:cs typeface="Calibri"/>
              </a:rPr>
              <a:t>selection</a:t>
            </a:r>
            <a:r>
              <a:rPr lang="it-IT" sz="2400" dirty="0">
                <a:latin typeface="+mn-lt"/>
                <a:cs typeface="Calibri"/>
              </a:rPr>
              <a:t> </a:t>
            </a:r>
            <a:r>
              <a:rPr lang="it-IT" sz="2400" dirty="0" err="1">
                <a:latin typeface="+mn-lt"/>
                <a:cs typeface="Calibri"/>
              </a:rPr>
              <a:t>bias</a:t>
            </a:r>
            <a:r>
              <a:rPr lang="it-IT" sz="2400" dirty="0">
                <a:latin typeface="+mn-lt"/>
                <a:cs typeface="Calibri"/>
              </a:rPr>
              <a:t>. Co-</a:t>
            </a:r>
            <a:r>
              <a:rPr lang="it-IT" sz="2400" dirty="0" err="1">
                <a:latin typeface="+mn-lt"/>
                <a:cs typeface="Calibri"/>
              </a:rPr>
              <a:t>financing</a:t>
            </a:r>
            <a:r>
              <a:rPr lang="it-IT" sz="2400" dirty="0">
                <a:latin typeface="+mn-lt"/>
                <a:cs typeface="Calibri"/>
              </a:rPr>
              <a:t> </a:t>
            </a:r>
            <a:r>
              <a:rPr lang="it-IT" sz="2400" dirty="0" err="1">
                <a:latin typeface="+mn-lt"/>
                <a:cs typeface="Calibri"/>
              </a:rPr>
              <a:t>apparently</a:t>
            </a:r>
            <a:r>
              <a:rPr lang="it-IT" sz="2400" dirty="0">
                <a:latin typeface="+mn-lt"/>
                <a:cs typeface="Calibri"/>
              </a:rPr>
              <a:t> </a:t>
            </a:r>
            <a:r>
              <a:rPr lang="it-IT" sz="2400" dirty="0" err="1">
                <a:latin typeface="+mn-lt"/>
                <a:cs typeface="Calibri"/>
              </a:rPr>
              <a:t>adds</a:t>
            </a:r>
            <a:r>
              <a:rPr lang="it-IT" sz="2400" dirty="0">
                <a:latin typeface="+mn-lt"/>
                <a:cs typeface="Calibri"/>
              </a:rPr>
              <a:t> an extra-kick, </a:t>
            </a:r>
            <a:r>
              <a:rPr lang="it-IT" sz="2400" dirty="0" err="1">
                <a:latin typeface="+mn-lt"/>
                <a:cs typeface="Calibri"/>
              </a:rPr>
              <a:t>while</a:t>
            </a:r>
            <a:r>
              <a:rPr lang="it-IT" sz="2400" dirty="0">
                <a:latin typeface="+mn-lt"/>
                <a:cs typeface="Calibri"/>
              </a:rPr>
              <a:t> </a:t>
            </a:r>
            <a:r>
              <a:rPr lang="it-IT" sz="2400" dirty="0" err="1">
                <a:latin typeface="+mn-lt"/>
                <a:cs typeface="Calibri"/>
              </a:rPr>
              <a:t>national</a:t>
            </a:r>
            <a:r>
              <a:rPr lang="it-IT" sz="2400" dirty="0">
                <a:latin typeface="+mn-lt"/>
                <a:cs typeface="Calibri"/>
              </a:rPr>
              <a:t> funds do </a:t>
            </a:r>
            <a:r>
              <a:rPr lang="it-IT" sz="2400" dirty="0" err="1">
                <a:latin typeface="+mn-lt"/>
                <a:cs typeface="Calibri"/>
              </a:rPr>
              <a:t>not</a:t>
            </a:r>
            <a:r>
              <a:rPr lang="it-IT" sz="2400" dirty="0">
                <a:latin typeface="+mn-lt"/>
                <a:cs typeface="Calibri"/>
              </a:rPr>
              <a:t> </a:t>
            </a:r>
            <a:r>
              <a:rPr lang="it-IT" sz="2400" dirty="0" err="1">
                <a:latin typeface="+mn-lt"/>
                <a:cs typeface="Calibri"/>
              </a:rPr>
              <a:t>matter</a:t>
            </a:r>
            <a:r>
              <a:rPr lang="it-IT" sz="2400" dirty="0">
                <a:latin typeface="+mn-lt"/>
                <a:cs typeface="Calibri"/>
              </a:rPr>
              <a:t> </a:t>
            </a:r>
            <a:r>
              <a:rPr lang="it-IT" sz="2400" dirty="0" err="1">
                <a:latin typeface="+mn-lt"/>
                <a:cs typeface="Calibri"/>
              </a:rPr>
              <a:t>much</a:t>
            </a:r>
            <a:r>
              <a:rPr lang="it-IT" sz="2400" dirty="0">
                <a:latin typeface="+mn-lt"/>
                <a:cs typeface="Calibri"/>
              </a:rPr>
              <a:t>. </a:t>
            </a:r>
          </a:p>
          <a:p>
            <a:pPr lvl="0" algn="just">
              <a:spcBef>
                <a:spcPts val="0"/>
              </a:spcBef>
              <a:spcAft>
                <a:spcPts val="300"/>
              </a:spcAft>
              <a:buFont typeface="Symbol" charset="2"/>
              <a:buChar char=""/>
            </a:pPr>
            <a:r>
              <a:rPr lang="it-IT" sz="2400" dirty="0" err="1">
                <a:latin typeface="+mn-lt"/>
                <a:cs typeface="Calibri"/>
              </a:rPr>
              <a:t>There</a:t>
            </a:r>
            <a:r>
              <a:rPr lang="it-IT" sz="2400" dirty="0">
                <a:latin typeface="+mn-lt"/>
                <a:cs typeface="Calibri"/>
              </a:rPr>
              <a:t> are </a:t>
            </a:r>
            <a:r>
              <a:rPr lang="it-IT" sz="2400" dirty="0" err="1">
                <a:latin typeface="+mn-lt"/>
                <a:cs typeface="Calibri"/>
              </a:rPr>
              <a:t>mechanisms</a:t>
            </a:r>
            <a:r>
              <a:rPr lang="it-IT" sz="2400" dirty="0">
                <a:latin typeface="+mn-lt"/>
                <a:cs typeface="Calibri"/>
              </a:rPr>
              <a:t> of </a:t>
            </a:r>
            <a:r>
              <a:rPr lang="it-IT" sz="2400" dirty="0" err="1">
                <a:latin typeface="+mn-lt"/>
                <a:cs typeface="Calibri"/>
              </a:rPr>
              <a:t>complementarity</a:t>
            </a:r>
            <a:r>
              <a:rPr lang="it-IT" sz="2400" dirty="0">
                <a:latin typeface="+mn-lt"/>
                <a:cs typeface="Calibri"/>
              </a:rPr>
              <a:t> and </a:t>
            </a:r>
            <a:r>
              <a:rPr lang="it-IT" sz="2400" dirty="0" err="1">
                <a:latin typeface="+mn-lt"/>
                <a:cs typeface="Calibri"/>
              </a:rPr>
              <a:t>substitution</a:t>
            </a:r>
            <a:r>
              <a:rPr lang="it-IT" sz="2400" dirty="0">
                <a:latin typeface="+mn-lt"/>
                <a:cs typeface="Calibri"/>
              </a:rPr>
              <a:t> </a:t>
            </a:r>
            <a:r>
              <a:rPr lang="it-IT" sz="2400" dirty="0" err="1">
                <a:latin typeface="+mn-lt"/>
                <a:cs typeface="Calibri"/>
              </a:rPr>
              <a:t>between</a:t>
            </a:r>
            <a:r>
              <a:rPr lang="it-IT" sz="2400" dirty="0">
                <a:latin typeface="+mn-lt"/>
                <a:cs typeface="Calibri"/>
              </a:rPr>
              <a:t> EU and </a:t>
            </a:r>
            <a:r>
              <a:rPr lang="it-IT" sz="2400" dirty="0" err="1">
                <a:latin typeface="+mn-lt"/>
                <a:cs typeface="Calibri"/>
              </a:rPr>
              <a:t>national</a:t>
            </a:r>
            <a:r>
              <a:rPr lang="it-IT" sz="2400" dirty="0">
                <a:latin typeface="+mn-lt"/>
                <a:cs typeface="Calibri"/>
              </a:rPr>
              <a:t> funds; the </a:t>
            </a:r>
            <a:r>
              <a:rPr lang="it-IT" sz="2400" dirty="0" err="1">
                <a:latin typeface="+mn-lt"/>
                <a:cs typeface="Calibri"/>
              </a:rPr>
              <a:t>allocation</a:t>
            </a:r>
            <a:r>
              <a:rPr lang="it-IT" sz="2400" dirty="0">
                <a:latin typeface="+mn-lt"/>
                <a:cs typeface="Calibri"/>
              </a:rPr>
              <a:t> </a:t>
            </a:r>
            <a:r>
              <a:rPr lang="it-IT" sz="2400" dirty="0" err="1">
                <a:latin typeface="+mn-lt"/>
                <a:cs typeface="Calibri"/>
              </a:rPr>
              <a:t>mechanism</a:t>
            </a:r>
            <a:r>
              <a:rPr lang="it-IT" sz="2400" dirty="0">
                <a:latin typeface="+mn-lt"/>
                <a:cs typeface="Calibri"/>
              </a:rPr>
              <a:t> of the </a:t>
            </a:r>
            <a:r>
              <a:rPr lang="it-IT" sz="2400" dirty="0" err="1">
                <a:latin typeface="+mn-lt"/>
                <a:cs typeface="Calibri"/>
              </a:rPr>
              <a:t>latter</a:t>
            </a:r>
            <a:r>
              <a:rPr lang="it-IT" sz="2400" dirty="0">
                <a:latin typeface="+mn-lt"/>
                <a:cs typeface="Calibri"/>
              </a:rPr>
              <a:t> </a:t>
            </a:r>
            <a:r>
              <a:rPr lang="it-IT" sz="2400" dirty="0" err="1">
                <a:latin typeface="+mn-lt"/>
                <a:cs typeface="Calibri"/>
              </a:rPr>
              <a:t>is</a:t>
            </a:r>
            <a:r>
              <a:rPr lang="it-IT" sz="2400" dirty="0">
                <a:latin typeface="+mn-lt"/>
                <a:cs typeface="Calibri"/>
              </a:rPr>
              <a:t> more </a:t>
            </a:r>
            <a:r>
              <a:rPr lang="it-IT" sz="2400" dirty="0" err="1">
                <a:latin typeface="+mn-lt"/>
                <a:cs typeface="Calibri"/>
              </a:rPr>
              <a:t>affected</a:t>
            </a:r>
            <a:r>
              <a:rPr lang="it-IT" sz="2400" dirty="0">
                <a:latin typeface="+mn-lt"/>
                <a:cs typeface="Calibri"/>
              </a:rPr>
              <a:t> by the </a:t>
            </a:r>
            <a:r>
              <a:rPr lang="it-IT" sz="2400" dirty="0" err="1">
                <a:latin typeface="+mn-lt"/>
                <a:cs typeface="Calibri"/>
              </a:rPr>
              <a:t>economic</a:t>
            </a:r>
            <a:r>
              <a:rPr lang="it-IT" sz="2400" dirty="0">
                <a:latin typeface="+mn-lt"/>
                <a:cs typeface="Calibri"/>
              </a:rPr>
              <a:t> </a:t>
            </a:r>
            <a:r>
              <a:rPr lang="it-IT" sz="2400" dirty="0" err="1">
                <a:latin typeface="+mn-lt"/>
                <a:cs typeface="Calibri"/>
              </a:rPr>
              <a:t>environment</a:t>
            </a:r>
            <a:r>
              <a:rPr lang="it-IT" sz="2400" dirty="0">
                <a:latin typeface="+mn-lt"/>
                <a:cs typeface="Calibri"/>
              </a:rPr>
              <a:t>. </a:t>
            </a:r>
          </a:p>
          <a:p>
            <a:r>
              <a:rPr lang="en-GB" sz="2400" dirty="0">
                <a:latin typeface="+mn-lt"/>
              </a:rPr>
              <a:t>The </a:t>
            </a:r>
            <a:r>
              <a:rPr lang="en-GB" sz="2400" dirty="0" err="1">
                <a:latin typeface="+mn-lt"/>
              </a:rPr>
              <a:t>translog</a:t>
            </a:r>
            <a:r>
              <a:rPr lang="en-GB" sz="2400" dirty="0">
                <a:latin typeface="+mn-lt"/>
              </a:rPr>
              <a:t> transformation function works: the fit is higher than for aggregate specifications, and there are </a:t>
            </a:r>
            <a:r>
              <a:rPr lang="en-GB" sz="2400" dirty="0" err="1">
                <a:latin typeface="+mn-lt"/>
              </a:rPr>
              <a:t>sectorally</a:t>
            </a:r>
            <a:r>
              <a:rPr lang="en-GB" sz="2400" dirty="0">
                <a:latin typeface="+mn-lt"/>
              </a:rPr>
              <a:t> differentiated effects.</a:t>
            </a:r>
            <a:endParaRPr lang="en-GB" sz="2400" dirty="0"/>
          </a:p>
          <a:p>
            <a:r>
              <a:rPr lang="en-GB" sz="2400" dirty="0" err="1"/>
              <a:t>Sectoral</a:t>
            </a:r>
            <a:r>
              <a:rPr lang="en-GB" sz="2400" dirty="0"/>
              <a:t> evidence implies that EU Funds favour services, while reducing the share of agriculture and (less so) of industry in the economy</a:t>
            </a:r>
            <a:r>
              <a:rPr lang="it-IT" sz="2400" dirty="0"/>
              <a:t>.</a:t>
            </a:r>
            <a:endParaRPr lang="en-GB" sz="2400" dirty="0">
              <a:latin typeface="+mn-lt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6D73D8-DD87-4D19-854B-ADCB6196A1F6}" type="slidenum">
              <a:rPr lang="it-IT" altLang="it-IT" smtClean="0">
                <a:solidFill>
                  <a:srgbClr val="000000"/>
                </a:solidFill>
              </a:rPr>
              <a:pPr/>
              <a:t>33</a:t>
            </a:fld>
            <a:endParaRPr lang="it-IT" altLang="it-IT">
              <a:solidFill>
                <a:srgbClr val="000000"/>
              </a:solidFill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3056" y="1073727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0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olo 1"/>
          <p:cNvSpPr>
            <a:spLocks noGrp="1"/>
          </p:cNvSpPr>
          <p:nvPr>
            <p:ph type="title"/>
          </p:nvPr>
        </p:nvSpPr>
        <p:spPr>
          <a:xfrm>
            <a:off x="342900" y="243523"/>
            <a:ext cx="7613650" cy="519113"/>
          </a:xfrm>
        </p:spPr>
        <p:txBody>
          <a:bodyPr/>
          <a:lstStyle/>
          <a:p>
            <a:pPr algn="ctr"/>
            <a:r>
              <a:rPr lang="it-IT" altLang="it-IT" sz="3600" dirty="0" err="1">
                <a:solidFill>
                  <a:schemeClr val="tx1"/>
                </a:solidFill>
                <a:latin typeface="Arial" pitchFamily="34" charset="0"/>
              </a:rPr>
              <a:t>Motivation</a:t>
            </a:r>
            <a:r>
              <a:rPr lang="it-IT" altLang="it-IT" sz="3600" dirty="0">
                <a:solidFill>
                  <a:schemeClr val="tx1"/>
                </a:solidFill>
                <a:latin typeface="Arial" pitchFamily="34" charset="0"/>
              </a:rPr>
              <a:t> 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42901" y="912092"/>
            <a:ext cx="7246620" cy="5488708"/>
          </a:xfrm>
        </p:spPr>
        <p:txBody>
          <a:bodyPr/>
          <a:lstStyle/>
          <a:p>
            <a:pPr marL="0" indent="0" algn="just">
              <a:spcBef>
                <a:spcPct val="0"/>
              </a:spcBef>
              <a:spcAft>
                <a:spcPts val="600"/>
              </a:spcAft>
              <a:buSzPct val="200000"/>
              <a:buFontTx/>
              <a:buNone/>
              <a:defRPr/>
            </a:pPr>
            <a:r>
              <a:rPr lang="it-IT" altLang="it-IT" sz="2000" dirty="0" err="1"/>
              <a:t>There</a:t>
            </a:r>
            <a:r>
              <a:rPr lang="it-IT" altLang="it-IT" sz="2000" dirty="0"/>
              <a:t> </a:t>
            </a:r>
            <a:r>
              <a:rPr lang="it-IT" altLang="it-IT" sz="2000" dirty="0" err="1"/>
              <a:t>is</a:t>
            </a:r>
            <a:r>
              <a:rPr lang="it-IT" altLang="it-IT" sz="2000" dirty="0"/>
              <a:t> a </a:t>
            </a:r>
            <a:r>
              <a:rPr lang="it-IT" altLang="it-IT" sz="2000" dirty="0" err="1"/>
              <a:t>rather</a:t>
            </a:r>
            <a:r>
              <a:rPr lang="it-IT" altLang="it-IT" sz="2000" dirty="0"/>
              <a:t> large </a:t>
            </a:r>
            <a:r>
              <a:rPr lang="it-IT" altLang="it-IT" sz="2000" dirty="0" err="1"/>
              <a:t>literature</a:t>
            </a:r>
            <a:r>
              <a:rPr lang="it-IT" altLang="it-IT" sz="2000" dirty="0"/>
              <a:t> on EU </a:t>
            </a:r>
            <a:r>
              <a:rPr lang="it-IT" altLang="it-IT" sz="2000" dirty="0" err="1"/>
              <a:t>Structural</a:t>
            </a:r>
            <a:r>
              <a:rPr lang="it-IT" altLang="it-IT" sz="2000" dirty="0"/>
              <a:t> Funds, </a:t>
            </a:r>
            <a:r>
              <a:rPr lang="it-IT" altLang="it-IT" sz="2000" dirty="0" err="1"/>
              <a:t>but</a:t>
            </a:r>
            <a:r>
              <a:rPr lang="it-IT" altLang="it-IT" sz="2000" dirty="0"/>
              <a:t> </a:t>
            </a:r>
            <a:r>
              <a:rPr lang="it-IT" altLang="it-IT" sz="2000" b="1" dirty="0" err="1"/>
              <a:t>very</a:t>
            </a:r>
            <a:r>
              <a:rPr lang="it-IT" altLang="it-IT" sz="2000" b="1" dirty="0"/>
              <a:t> </a:t>
            </a:r>
            <a:r>
              <a:rPr lang="it-IT" altLang="it-IT" sz="2000" b="1" dirty="0" err="1"/>
              <a:t>little</a:t>
            </a:r>
            <a:r>
              <a:rPr lang="it-IT" altLang="it-IT" sz="2000" b="1" dirty="0"/>
              <a:t> on </a:t>
            </a:r>
            <a:r>
              <a:rPr lang="it-IT" altLang="it-IT" sz="2000" b="1" dirty="0" err="1"/>
              <a:t>national</a:t>
            </a:r>
            <a:r>
              <a:rPr lang="it-IT" altLang="it-IT" sz="2000" b="1" dirty="0"/>
              <a:t> </a:t>
            </a:r>
            <a:r>
              <a:rPr lang="it-IT" altLang="it-IT" sz="2000" b="1" dirty="0" err="1"/>
              <a:t>cohesion</a:t>
            </a:r>
            <a:r>
              <a:rPr lang="it-IT" altLang="it-IT" sz="2000" b="1" dirty="0"/>
              <a:t> </a:t>
            </a:r>
            <a:r>
              <a:rPr lang="it-IT" altLang="it-IT" sz="2000" b="1" dirty="0" err="1"/>
              <a:t>policies</a:t>
            </a:r>
            <a:r>
              <a:rPr lang="it-IT" altLang="it-IT" sz="2000" b="1" dirty="0"/>
              <a:t> </a:t>
            </a:r>
            <a:r>
              <a:rPr lang="it-IT" altLang="it-IT" sz="2000" dirty="0"/>
              <a:t>(and </a:t>
            </a:r>
            <a:r>
              <a:rPr lang="it-IT" altLang="it-IT" sz="2000" b="1" dirty="0" err="1"/>
              <a:t>virtually</a:t>
            </a:r>
            <a:r>
              <a:rPr lang="it-IT" altLang="it-IT" sz="2000" b="1" dirty="0"/>
              <a:t> </a:t>
            </a:r>
            <a:r>
              <a:rPr lang="it-IT" altLang="it-IT" sz="2000" b="1" dirty="0" err="1"/>
              <a:t>nothing</a:t>
            </a:r>
            <a:r>
              <a:rPr lang="it-IT" altLang="it-IT" sz="2000" b="1" dirty="0"/>
              <a:t> on the </a:t>
            </a:r>
            <a:r>
              <a:rPr lang="it-IT" altLang="it-IT" sz="2000" b="1" dirty="0" err="1"/>
              <a:t>comparison</a:t>
            </a:r>
            <a:r>
              <a:rPr lang="it-IT" altLang="it-IT" sz="2000" b="1" dirty="0"/>
              <a:t> of </a:t>
            </a:r>
            <a:r>
              <a:rPr lang="it-IT" altLang="it-IT" sz="2000" b="1" dirty="0" err="1"/>
              <a:t>these</a:t>
            </a:r>
            <a:r>
              <a:rPr lang="it-IT" altLang="it-IT" sz="2000" b="1" dirty="0"/>
              <a:t> </a:t>
            </a:r>
            <a:r>
              <a:rPr lang="it-IT" altLang="it-IT" sz="2000" b="1" dirty="0" err="1"/>
              <a:t>policies</a:t>
            </a:r>
            <a:r>
              <a:rPr lang="it-IT" altLang="it-IT" sz="2000" dirty="0"/>
              <a:t>). </a:t>
            </a:r>
            <a:r>
              <a:rPr lang="it-IT" altLang="it-IT" sz="2000" dirty="0" err="1"/>
              <a:t>Yet</a:t>
            </a:r>
            <a:r>
              <a:rPr lang="it-IT" altLang="it-IT" sz="2000" dirty="0"/>
              <a:t> a </a:t>
            </a:r>
            <a:r>
              <a:rPr lang="it-IT" altLang="it-IT" sz="2000" dirty="0" err="1"/>
              <a:t>lot</a:t>
            </a:r>
            <a:r>
              <a:rPr lang="it-IT" altLang="it-IT" sz="2000" dirty="0"/>
              <a:t> </a:t>
            </a:r>
            <a:r>
              <a:rPr lang="it-IT" altLang="it-IT" sz="2000" dirty="0" err="1"/>
              <a:t>is</a:t>
            </a:r>
            <a:r>
              <a:rPr lang="it-IT" altLang="it-IT" sz="2000" dirty="0"/>
              <a:t> happening </a:t>
            </a:r>
            <a:r>
              <a:rPr lang="it-IT" altLang="it-IT" sz="2000" dirty="0" err="1"/>
              <a:t>there</a:t>
            </a:r>
            <a:r>
              <a:rPr lang="it-IT" altLang="it-IT" sz="2000" dirty="0"/>
              <a:t>.</a:t>
            </a:r>
          </a:p>
          <a:p>
            <a:pPr marL="0" indent="0" algn="just">
              <a:spcBef>
                <a:spcPct val="0"/>
              </a:spcBef>
              <a:spcAft>
                <a:spcPts val="600"/>
              </a:spcAft>
              <a:buSzPct val="200000"/>
              <a:buFontTx/>
              <a:buNone/>
              <a:defRPr/>
            </a:pPr>
            <a:r>
              <a:rPr lang="it-IT" altLang="it-IT" sz="2000" dirty="0"/>
              <a:t>An </a:t>
            </a:r>
            <a:r>
              <a:rPr lang="it-IT" altLang="it-IT" sz="2000" dirty="0" err="1"/>
              <a:t>interesting</a:t>
            </a:r>
            <a:r>
              <a:rPr lang="it-IT" altLang="it-IT" sz="2000" dirty="0"/>
              <a:t> </a:t>
            </a:r>
            <a:r>
              <a:rPr lang="it-IT" altLang="it-IT" sz="2000" dirty="0" err="1"/>
              <a:t>literature</a:t>
            </a:r>
            <a:r>
              <a:rPr lang="it-IT" altLang="it-IT" sz="2000" dirty="0"/>
              <a:t> </a:t>
            </a:r>
            <a:r>
              <a:rPr lang="it-IT" altLang="it-IT" sz="2000" dirty="0" err="1"/>
              <a:t>is</a:t>
            </a:r>
            <a:r>
              <a:rPr lang="it-IT" altLang="it-IT" sz="2000" dirty="0"/>
              <a:t> </a:t>
            </a:r>
            <a:r>
              <a:rPr lang="it-IT" altLang="it-IT" sz="2000" dirty="0" err="1"/>
              <a:t>growing</a:t>
            </a:r>
            <a:r>
              <a:rPr lang="it-IT" altLang="it-IT" sz="2000" dirty="0"/>
              <a:t> (Becker et al., </a:t>
            </a:r>
            <a:r>
              <a:rPr lang="it-IT" altLang="it-IT" sz="2000" dirty="0" err="1"/>
              <a:t>Crescenzi-Giua</a:t>
            </a:r>
            <a:r>
              <a:rPr lang="it-IT" altLang="it-IT" sz="2000" dirty="0"/>
              <a:t>, </a:t>
            </a:r>
            <a:r>
              <a:rPr lang="it-IT" altLang="it-IT" sz="2000" dirty="0" err="1"/>
              <a:t>Fratesi</a:t>
            </a:r>
            <a:r>
              <a:rPr lang="it-IT" altLang="it-IT" sz="2000" dirty="0"/>
              <a:t> et al., Pellegrini et al.) </a:t>
            </a:r>
            <a:r>
              <a:rPr lang="it-IT" altLang="it-IT" sz="2000" dirty="0" err="1"/>
              <a:t>adopting</a:t>
            </a:r>
            <a:r>
              <a:rPr lang="it-IT" altLang="it-IT" sz="2000" dirty="0"/>
              <a:t> </a:t>
            </a:r>
            <a:r>
              <a:rPr lang="it-IT" altLang="it-IT" sz="2000" dirty="0" err="1"/>
              <a:t>counterfactual</a:t>
            </a:r>
            <a:r>
              <a:rPr lang="it-IT" altLang="it-IT" sz="2000" dirty="0"/>
              <a:t> </a:t>
            </a:r>
            <a:r>
              <a:rPr lang="it-IT" altLang="it-IT" sz="2000" dirty="0" err="1"/>
              <a:t>analysis</a:t>
            </a:r>
            <a:r>
              <a:rPr lang="it-IT" altLang="it-IT" sz="2000" dirty="0"/>
              <a:t> (</a:t>
            </a:r>
            <a:r>
              <a:rPr lang="it-IT" altLang="it-IT" sz="2000" b="1" dirty="0" err="1"/>
              <a:t>mostly</a:t>
            </a:r>
            <a:r>
              <a:rPr lang="it-IT" altLang="it-IT" sz="2000" b="1" dirty="0"/>
              <a:t> in a cross-</a:t>
            </a:r>
            <a:r>
              <a:rPr lang="it-IT" altLang="it-IT" sz="2000" b="1" dirty="0" err="1"/>
              <a:t>sectional</a:t>
            </a:r>
            <a:r>
              <a:rPr lang="it-IT" altLang="it-IT" sz="2000" b="1" dirty="0"/>
              <a:t> set-up</a:t>
            </a:r>
            <a:r>
              <a:rPr lang="it-IT" altLang="it-IT" sz="2000" dirty="0"/>
              <a:t>).</a:t>
            </a:r>
          </a:p>
          <a:p>
            <a:pPr marL="0" indent="0" algn="just">
              <a:spcBef>
                <a:spcPct val="0"/>
              </a:spcBef>
              <a:spcAft>
                <a:spcPts val="600"/>
              </a:spcAft>
              <a:buSzPct val="200000"/>
              <a:buNone/>
              <a:defRPr/>
            </a:pPr>
            <a:r>
              <a:rPr lang="it-IT" sz="2000" b="1" dirty="0" err="1"/>
              <a:t>We</a:t>
            </a:r>
            <a:r>
              <a:rPr lang="it-IT" sz="2000" b="1" dirty="0"/>
              <a:t> </a:t>
            </a:r>
            <a:r>
              <a:rPr lang="it-IT" sz="2000" b="1" dirty="0" err="1"/>
              <a:t>want</a:t>
            </a:r>
            <a:r>
              <a:rPr lang="it-IT" sz="2000" b="1" dirty="0"/>
              <a:t> to </a:t>
            </a:r>
            <a:r>
              <a:rPr lang="it-IT" sz="2000" b="1" dirty="0" err="1"/>
              <a:t>analyse</a:t>
            </a:r>
            <a:r>
              <a:rPr lang="it-IT" sz="2000" b="1" dirty="0"/>
              <a:t> a wide array of (EU and </a:t>
            </a:r>
            <a:r>
              <a:rPr lang="it-IT" sz="2000" b="1" dirty="0" err="1"/>
              <a:t>national</a:t>
            </a:r>
            <a:r>
              <a:rPr lang="it-IT" sz="2000" b="1" dirty="0"/>
              <a:t>) </a:t>
            </a:r>
            <a:r>
              <a:rPr lang="it-IT" sz="2000" b="1" dirty="0" err="1"/>
              <a:t>cohesion</a:t>
            </a:r>
            <a:r>
              <a:rPr lang="it-IT" sz="2000" b="1" dirty="0"/>
              <a:t> policy funds in a </a:t>
            </a:r>
            <a:r>
              <a:rPr lang="it-IT" sz="2000" b="1" dirty="0" err="1"/>
              <a:t>macroeconometric</a:t>
            </a:r>
            <a:r>
              <a:rPr lang="it-IT" sz="2000" b="1" dirty="0"/>
              <a:t> panel set-up</a:t>
            </a:r>
            <a:r>
              <a:rPr lang="it-IT" sz="2000" dirty="0"/>
              <a:t>. </a:t>
            </a:r>
            <a:r>
              <a:rPr lang="en-GB" sz="2000" dirty="0"/>
              <a:t>Our empirical framework, unlike most of the earlier work, also considers along with the European Structural Funds different types of nationally-financed funds</a:t>
            </a:r>
            <a:r>
              <a:rPr lang="it-IT" sz="2000" dirty="0"/>
              <a:t>. </a:t>
            </a:r>
            <a:r>
              <a:rPr lang="it-IT" sz="2000" dirty="0" err="1"/>
              <a:t>This</a:t>
            </a:r>
            <a:r>
              <a:rPr lang="it-IT" sz="2000" dirty="0"/>
              <a:t> </a:t>
            </a:r>
            <a:r>
              <a:rPr lang="it-IT" sz="2000" dirty="0" err="1"/>
              <a:t>makes</a:t>
            </a:r>
            <a:r>
              <a:rPr lang="it-IT" sz="2000" dirty="0"/>
              <a:t> </a:t>
            </a:r>
            <a:r>
              <a:rPr lang="it-IT" sz="2000" dirty="0" err="1"/>
              <a:t>it</a:t>
            </a:r>
            <a:r>
              <a:rPr lang="it-IT" sz="2000" dirty="0"/>
              <a:t> </a:t>
            </a:r>
            <a:r>
              <a:rPr lang="it-IT" sz="2000" dirty="0" err="1"/>
              <a:t>possible</a:t>
            </a:r>
            <a:r>
              <a:rPr lang="it-IT" sz="2000" dirty="0"/>
              <a:t> to </a:t>
            </a:r>
            <a:r>
              <a:rPr lang="it-IT" sz="2000" dirty="0" err="1"/>
              <a:t>improve</a:t>
            </a:r>
            <a:r>
              <a:rPr lang="it-IT" sz="2000" dirty="0"/>
              <a:t> the </a:t>
            </a:r>
            <a:r>
              <a:rPr lang="it-IT" sz="2000" dirty="0" err="1"/>
              <a:t>former</a:t>
            </a:r>
            <a:r>
              <a:rPr lang="it-IT" sz="2000" dirty="0"/>
              <a:t> treatment of </a:t>
            </a:r>
            <a:r>
              <a:rPr lang="it-IT" sz="2000" b="1" dirty="0" err="1"/>
              <a:t>unobservable</a:t>
            </a:r>
            <a:r>
              <a:rPr lang="it-IT" sz="2000" b="1" dirty="0"/>
              <a:t> </a:t>
            </a:r>
            <a:r>
              <a:rPr lang="it-IT" sz="2000" b="1" dirty="0" err="1"/>
              <a:t>heterogeneity</a:t>
            </a:r>
            <a:r>
              <a:rPr lang="it-IT" sz="2000" dirty="0"/>
              <a:t>. </a:t>
            </a:r>
            <a:r>
              <a:rPr lang="it-IT" sz="2000" b="1" dirty="0" err="1"/>
              <a:t>Counterfactual</a:t>
            </a:r>
            <a:r>
              <a:rPr lang="it-IT" sz="2000" b="1" dirty="0"/>
              <a:t> </a:t>
            </a:r>
            <a:r>
              <a:rPr lang="it-IT" sz="2000" b="1" dirty="0" err="1"/>
              <a:t>analysis</a:t>
            </a:r>
            <a:r>
              <a:rPr lang="it-IT" sz="2000" b="1" dirty="0"/>
              <a:t> </a:t>
            </a:r>
            <a:r>
              <a:rPr lang="it-IT" sz="2000" dirty="0" err="1"/>
              <a:t>also</a:t>
            </a:r>
            <a:r>
              <a:rPr lang="it-IT" sz="2000" dirty="0"/>
              <a:t> </a:t>
            </a:r>
            <a:r>
              <a:rPr lang="it-IT" sz="2000" dirty="0" err="1"/>
              <a:t>thrives</a:t>
            </a:r>
            <a:r>
              <a:rPr lang="it-IT" sz="2000" dirty="0"/>
              <a:t> on the </a:t>
            </a:r>
            <a:r>
              <a:rPr lang="it-IT" sz="2000" dirty="0" err="1"/>
              <a:t>study</a:t>
            </a:r>
            <a:r>
              <a:rPr lang="it-IT" sz="2000" dirty="0"/>
              <a:t> of the </a:t>
            </a:r>
            <a:r>
              <a:rPr lang="it-IT" sz="2000" dirty="0" err="1"/>
              <a:t>relationships</a:t>
            </a:r>
            <a:r>
              <a:rPr lang="it-IT" sz="2000" dirty="0"/>
              <a:t> </a:t>
            </a:r>
            <a:r>
              <a:rPr lang="it-IT" sz="2000" dirty="0" err="1"/>
              <a:t>among</a:t>
            </a:r>
            <a:r>
              <a:rPr lang="it-IT" sz="2000" dirty="0"/>
              <a:t> </a:t>
            </a:r>
            <a:r>
              <a:rPr lang="it-IT" sz="2000" dirty="0" err="1"/>
              <a:t>different</a:t>
            </a:r>
            <a:r>
              <a:rPr lang="it-IT" sz="2000" dirty="0"/>
              <a:t> funds and of </a:t>
            </a:r>
            <a:r>
              <a:rPr lang="it-IT" sz="2000" dirty="0" err="1"/>
              <a:t>their</a:t>
            </a:r>
            <a:r>
              <a:rPr lang="it-IT" sz="2000" dirty="0"/>
              <a:t> </a:t>
            </a:r>
            <a:r>
              <a:rPr lang="it-IT" sz="2000" dirty="0" err="1"/>
              <a:t>allocation</a:t>
            </a:r>
            <a:r>
              <a:rPr lang="it-IT" sz="2000" dirty="0"/>
              <a:t> </a:t>
            </a:r>
            <a:r>
              <a:rPr lang="it-IT" sz="2000" dirty="0" err="1"/>
              <a:t>mechanism</a:t>
            </a:r>
            <a:r>
              <a:rPr lang="it-IT" sz="2000" dirty="0"/>
              <a:t>. </a:t>
            </a:r>
          </a:p>
        </p:txBody>
      </p:sp>
      <p:sp>
        <p:nvSpPr>
          <p:cNvPr id="16388" name="Segnaposto numero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36A87DB-9633-47EF-952E-D7B0756238B3}" type="slidenum">
              <a:rPr lang="it-IT" altLang="it-IT" sz="12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it-IT" altLang="it-IT" sz="120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3056" y="1300187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82249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olo 1"/>
          <p:cNvSpPr>
            <a:spLocks noGrp="1"/>
          </p:cNvSpPr>
          <p:nvPr>
            <p:ph type="title"/>
          </p:nvPr>
        </p:nvSpPr>
        <p:spPr>
          <a:xfrm>
            <a:off x="342900" y="243523"/>
            <a:ext cx="7613650" cy="519113"/>
          </a:xfrm>
        </p:spPr>
        <p:txBody>
          <a:bodyPr/>
          <a:lstStyle/>
          <a:p>
            <a:pPr algn="ctr"/>
            <a:r>
              <a:rPr lang="it-IT" altLang="it-IT" sz="3600" dirty="0" err="1">
                <a:solidFill>
                  <a:schemeClr val="tx1"/>
                </a:solidFill>
                <a:latin typeface="Arial" pitchFamily="34" charset="0"/>
              </a:rPr>
              <a:t>Motivation</a:t>
            </a:r>
            <a:r>
              <a:rPr lang="it-IT" altLang="it-IT" sz="3600" dirty="0">
                <a:solidFill>
                  <a:schemeClr val="tx1"/>
                </a:solidFill>
                <a:latin typeface="Arial" pitchFamily="34" charset="0"/>
              </a:rPr>
              <a:t> II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42901" y="912092"/>
            <a:ext cx="7246620" cy="5488708"/>
          </a:xfrm>
        </p:spPr>
        <p:txBody>
          <a:bodyPr/>
          <a:lstStyle/>
          <a:p>
            <a:pPr marL="0" indent="0" algn="just">
              <a:spcBef>
                <a:spcPct val="0"/>
              </a:spcBef>
              <a:spcAft>
                <a:spcPts val="1200"/>
              </a:spcAft>
              <a:buSzPct val="200000"/>
              <a:buFontTx/>
              <a:buNone/>
              <a:defRPr/>
            </a:pPr>
            <a:r>
              <a:rPr lang="en-GB" sz="2400" dirty="0"/>
              <a:t>This paper also aims to identify </a:t>
            </a:r>
            <a:r>
              <a:rPr lang="en-GB" sz="2400" b="1" dirty="0"/>
              <a:t>effective practices and sectors of intervention</a:t>
            </a:r>
            <a:r>
              <a:rPr lang="en-GB" sz="2400" dirty="0"/>
              <a:t>.</a:t>
            </a:r>
          </a:p>
          <a:p>
            <a:pPr marL="0" indent="0" algn="just">
              <a:spcBef>
                <a:spcPct val="0"/>
              </a:spcBef>
              <a:spcAft>
                <a:spcPts val="1200"/>
              </a:spcAft>
              <a:buSzPct val="200000"/>
              <a:buFontTx/>
              <a:buNone/>
              <a:defRPr/>
            </a:pPr>
            <a:r>
              <a:rPr lang="en-GB" sz="2400" dirty="0"/>
              <a:t>Indeed, a further element of novelty in the present work vis-à-vis the existing literature resides in the fact that </a:t>
            </a:r>
            <a:r>
              <a:rPr lang="en-GB" sz="2400" b="1" dirty="0"/>
              <a:t>the empirical analysis is carried out by considering separately various sectorial aggregates </a:t>
            </a:r>
            <a:r>
              <a:rPr lang="en-GB" sz="2400" dirty="0"/>
              <a:t>(the four sectors agriculture, energy and manufacturing, construction, services, plus some smaller aggregates: market services, non-market services, manufacturing, energy plus market services). </a:t>
            </a:r>
            <a:endParaRPr lang="it-IT" sz="2400" dirty="0"/>
          </a:p>
        </p:txBody>
      </p:sp>
      <p:sp>
        <p:nvSpPr>
          <p:cNvPr id="16388" name="Segnaposto numero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36A87DB-9633-47EF-952E-D7B0756238B3}" type="slidenum">
              <a:rPr lang="it-IT" altLang="it-IT" sz="1200" smtClean="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it-IT" altLang="it-IT" sz="1200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3056" y="1300187"/>
            <a:ext cx="1490944" cy="105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5551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Immagine 1" descr="separator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Text Box 8"/>
          <p:cNvSpPr txBox="1">
            <a:spLocks noChangeArrowheads="1"/>
          </p:cNvSpPr>
          <p:nvPr/>
        </p:nvSpPr>
        <p:spPr bwMode="auto">
          <a:xfrm>
            <a:off x="432924" y="482446"/>
            <a:ext cx="8229600" cy="585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it-IT" altLang="it-IT" sz="1800" b="1" dirty="0">
              <a:solidFill>
                <a:srgbClr val="005E7D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it-IT" altLang="it-IT" b="1" dirty="0">
                <a:solidFill>
                  <a:srgbClr val="005E7D"/>
                </a:solidFill>
              </a:rPr>
              <a:t>The </a:t>
            </a:r>
            <a:r>
              <a:rPr lang="it-IT" altLang="it-IT" b="1" dirty="0" err="1">
                <a:solidFill>
                  <a:srgbClr val="005E7D"/>
                </a:solidFill>
              </a:rPr>
              <a:t>Stylised</a:t>
            </a:r>
            <a:r>
              <a:rPr lang="it-IT" altLang="it-IT" b="1" dirty="0">
                <a:solidFill>
                  <a:srgbClr val="005E7D"/>
                </a:solidFill>
              </a:rPr>
              <a:t> </a:t>
            </a:r>
            <a:r>
              <a:rPr lang="it-IT" altLang="it-IT" b="1" dirty="0" err="1">
                <a:solidFill>
                  <a:srgbClr val="005E7D"/>
                </a:solidFill>
              </a:rPr>
              <a:t>Facts</a:t>
            </a:r>
            <a:endParaRPr lang="it-IT" altLang="it-IT" b="1" dirty="0">
              <a:solidFill>
                <a:srgbClr val="005E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644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92100" y="156368"/>
            <a:ext cx="7664450" cy="519113"/>
          </a:xfrm>
        </p:spPr>
        <p:txBody>
          <a:bodyPr/>
          <a:lstStyle/>
          <a:p>
            <a:pPr eaLnBrk="1" hangingPunct="1"/>
            <a:r>
              <a:rPr lang="it-IT" altLang="it-IT" dirty="0">
                <a:latin typeface="Arial" pitchFamily="34" charset="0"/>
              </a:rPr>
              <a:t>The </a:t>
            </a:r>
            <a:r>
              <a:rPr lang="it-IT" altLang="it-IT" dirty="0" err="1">
                <a:latin typeface="Arial" pitchFamily="34" charset="0"/>
              </a:rPr>
              <a:t>Collapse</a:t>
            </a:r>
            <a:r>
              <a:rPr lang="it-IT" altLang="it-IT" dirty="0">
                <a:latin typeface="Arial" pitchFamily="34" charset="0"/>
              </a:rPr>
              <a:t> of </a:t>
            </a:r>
            <a:r>
              <a:rPr lang="it-IT" altLang="it-IT" dirty="0" err="1">
                <a:latin typeface="Arial" pitchFamily="34" charset="0"/>
              </a:rPr>
              <a:t>Investment</a:t>
            </a:r>
            <a:endParaRPr lang="it-IT" altLang="it-IT" dirty="0">
              <a:latin typeface="Arial" pitchFamily="34" charset="0"/>
            </a:endParaRPr>
          </a:p>
        </p:txBody>
      </p:sp>
      <p:sp>
        <p:nvSpPr>
          <p:cNvPr id="6147" name="Segnaposto numero diapositiva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24CAFF7-1DA5-47D2-9AFB-A9A9EEB3CBC5}" type="slidenum">
              <a:rPr lang="it-IT" altLang="it-IT" sz="12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it-IT" altLang="it-IT" sz="1200" dirty="0"/>
          </a:p>
        </p:txBody>
      </p:sp>
      <p:sp>
        <p:nvSpPr>
          <p:cNvPr id="6" name="Segnaposto contenuto 2"/>
          <p:cNvSpPr>
            <a:spLocks noGrp="1"/>
          </p:cNvSpPr>
          <p:nvPr>
            <p:ph idx="1"/>
          </p:nvPr>
        </p:nvSpPr>
        <p:spPr>
          <a:xfrm>
            <a:off x="248443" y="847725"/>
            <a:ext cx="7473950" cy="5095875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  <a:buFontTx/>
              <a:buNone/>
              <a:tabLst>
                <a:tab pos="1881188" algn="l"/>
              </a:tabLst>
              <a:defRPr/>
            </a:pP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Between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2008 and 2017,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investment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has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been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the component of the aggregate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demand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that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has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most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negatively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affected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the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Italian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GDP. In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fact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,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it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has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fallen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by 46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billion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euros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: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about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36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billion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of private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investment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and more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than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10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billion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euros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of public </a:t>
            </a:r>
            <a:r>
              <a:rPr lang="it-IT" altLang="it-IT" sz="1600" dirty="0" err="1">
                <a:solidFill>
                  <a:srgbClr val="000000"/>
                </a:solidFill>
              </a:rPr>
              <a:t>investment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. The rise of net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exports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and private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consumption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have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offset the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effects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of the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collapse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of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investment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on GDP.</a:t>
            </a:r>
          </a:p>
          <a:p>
            <a:pPr algn="ctr">
              <a:buNone/>
              <a:defRPr/>
            </a:pPr>
            <a:r>
              <a:rPr lang="en-GB" sz="1800" dirty="0">
                <a:sym typeface="Symbol" charset="2"/>
              </a:rPr>
              <a:t>GDP and Components </a:t>
            </a:r>
            <a:r>
              <a:rPr lang="mr-IN" sz="1800" b="1" dirty="0">
                <a:sym typeface="Symbol" charset="2"/>
              </a:rPr>
              <a:t>–</a:t>
            </a:r>
            <a:r>
              <a:rPr lang="en-GB" sz="1800" b="1" dirty="0">
                <a:sym typeface="Symbol" charset="2"/>
              </a:rPr>
              <a:t> Italy </a:t>
            </a:r>
            <a:r>
              <a:rPr lang="en-GB" sz="1800" dirty="0">
                <a:sym typeface="Symbol" charset="2"/>
              </a:rPr>
              <a:t>2008/2017</a:t>
            </a:r>
            <a:endParaRPr lang="it-IT" sz="1800" dirty="0"/>
          </a:p>
          <a:p>
            <a:pPr algn="just">
              <a:buFontTx/>
              <a:buNone/>
              <a:defRPr/>
            </a:pPr>
            <a:endParaRPr lang="it-IT" altLang="it-IT" sz="1600" b="1" dirty="0">
              <a:latin typeface="Calibri" panose="020F0502020204030204" pitchFamily="34" charset="0"/>
            </a:endParaRPr>
          </a:p>
          <a:p>
            <a:pPr algn="just">
              <a:defRPr/>
            </a:pPr>
            <a:endParaRPr lang="it-IT" altLang="it-IT" sz="1500" dirty="0">
              <a:solidFill>
                <a:srgbClr val="000000"/>
              </a:solidFill>
            </a:endParaRPr>
          </a:p>
          <a:p>
            <a:pPr algn="just">
              <a:defRPr/>
            </a:pPr>
            <a:endParaRPr lang="it-IT" altLang="it-IT" sz="1500" dirty="0">
              <a:solidFill>
                <a:srgbClr val="000000"/>
              </a:solidFill>
            </a:endParaRPr>
          </a:p>
          <a:p>
            <a:pPr algn="just">
              <a:defRPr/>
            </a:pPr>
            <a:endParaRPr lang="it-IT" altLang="it-IT" sz="1500" dirty="0">
              <a:solidFill>
                <a:srgbClr val="000000"/>
              </a:solidFill>
            </a:endParaRPr>
          </a:p>
          <a:p>
            <a:pPr algn="just">
              <a:defRPr/>
            </a:pPr>
            <a:endParaRPr lang="it-IT" altLang="it-IT" sz="1500" dirty="0">
              <a:solidFill>
                <a:srgbClr val="000000"/>
              </a:solidFill>
            </a:endParaRPr>
          </a:p>
          <a:p>
            <a:pPr algn="just">
              <a:defRPr/>
            </a:pPr>
            <a:endParaRPr lang="it-IT" altLang="it-IT" sz="1500" dirty="0">
              <a:solidFill>
                <a:srgbClr val="000000"/>
              </a:solidFill>
            </a:endParaRPr>
          </a:p>
          <a:p>
            <a:pPr algn="just">
              <a:defRPr/>
            </a:pPr>
            <a:endParaRPr lang="it-IT" altLang="it-IT" sz="1500" dirty="0">
              <a:solidFill>
                <a:srgbClr val="000000"/>
              </a:solidFill>
            </a:endParaRPr>
          </a:p>
          <a:p>
            <a:pPr algn="just">
              <a:defRPr/>
            </a:pPr>
            <a:endParaRPr lang="it-IT" altLang="it-IT" sz="1500" dirty="0">
              <a:solidFill>
                <a:srgbClr val="000000"/>
              </a:solidFill>
            </a:endParaRPr>
          </a:p>
          <a:p>
            <a:pPr algn="just">
              <a:defRPr/>
            </a:pPr>
            <a:endParaRPr lang="it-IT" altLang="it-IT" sz="1500" dirty="0">
              <a:solidFill>
                <a:srgbClr val="000000"/>
              </a:solidFill>
            </a:endParaRPr>
          </a:p>
          <a:p>
            <a:pPr algn="just">
              <a:defRPr/>
            </a:pPr>
            <a:endParaRPr lang="it-IT" altLang="it-IT" sz="1500" dirty="0">
              <a:solidFill>
                <a:srgbClr val="000000"/>
              </a:solidFill>
            </a:endParaRPr>
          </a:p>
          <a:p>
            <a:pPr algn="just">
              <a:defRPr/>
            </a:pPr>
            <a:endParaRPr lang="it-IT" altLang="it-IT" sz="1500" dirty="0">
              <a:solidFill>
                <a:srgbClr val="000000"/>
              </a:solidFill>
            </a:endParaRPr>
          </a:p>
          <a:p>
            <a:pPr algn="just">
              <a:defRPr/>
            </a:pPr>
            <a:endParaRPr lang="it-IT" altLang="it-IT" sz="1500" dirty="0">
              <a:solidFill>
                <a:srgbClr val="000000"/>
              </a:solidFill>
            </a:endParaRPr>
          </a:p>
          <a:p>
            <a:pPr algn="just">
              <a:defRPr/>
            </a:pPr>
            <a:endParaRPr lang="it-IT" altLang="it-IT" sz="1500" dirty="0">
              <a:solidFill>
                <a:srgbClr val="000000"/>
              </a:solidFill>
            </a:endParaRPr>
          </a:p>
          <a:p>
            <a:pPr>
              <a:defRPr/>
            </a:pPr>
            <a:endParaRPr lang="it-IT" dirty="0"/>
          </a:p>
        </p:txBody>
      </p:sp>
      <p:sp>
        <p:nvSpPr>
          <p:cNvPr id="6149" name="Rettangolo 7"/>
          <p:cNvSpPr>
            <a:spLocks noChangeArrowheads="1"/>
          </p:cNvSpPr>
          <p:nvPr/>
        </p:nvSpPr>
        <p:spPr bwMode="auto">
          <a:xfrm>
            <a:off x="292100" y="6477000"/>
            <a:ext cx="8458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200" dirty="0">
                <a:latin typeface="Calibri" pitchFamily="34" charset="0"/>
              </a:rPr>
              <a:t>Source: IFEL-Dipartimento Studi Economia Territoriale on Istat data; </a:t>
            </a:r>
            <a:r>
              <a:rPr lang="it-IT" altLang="it-IT" sz="1200" dirty="0" err="1">
                <a:latin typeface="Calibri" pitchFamily="34" charset="0"/>
              </a:rPr>
              <a:t>various</a:t>
            </a:r>
            <a:r>
              <a:rPr lang="it-IT" altLang="it-IT" sz="1200" dirty="0">
                <a:latin typeface="Calibri" pitchFamily="34" charset="0"/>
              </a:rPr>
              <a:t> </a:t>
            </a:r>
            <a:r>
              <a:rPr lang="it-IT" altLang="it-IT" sz="1200" dirty="0" err="1">
                <a:latin typeface="Calibri" pitchFamily="34" charset="0"/>
              </a:rPr>
              <a:t>years</a:t>
            </a:r>
            <a:endParaRPr lang="it-IT" altLang="it-IT" sz="1200" dirty="0">
              <a:latin typeface="Calibri" pitchFamily="34" charset="0"/>
            </a:endParaRP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3056" y="1331080"/>
            <a:ext cx="1490944" cy="1054178"/>
          </a:xfrm>
          <a:prstGeom prst="rect">
            <a:avLst/>
          </a:prstGeom>
        </p:spPr>
      </p:pic>
      <p:graphicFrame>
        <p:nvGraphicFramePr>
          <p:cNvPr id="9" name="Grafico 8"/>
          <p:cNvGraphicFramePr/>
          <p:nvPr>
            <p:extLst>
              <p:ext uri="{D42A27DB-BD31-4B8C-83A1-F6EECF244321}">
                <p14:modId xmlns:p14="http://schemas.microsoft.com/office/powerpoint/2010/main" val="1705864802"/>
              </p:ext>
            </p:extLst>
          </p:nvPr>
        </p:nvGraphicFramePr>
        <p:xfrm>
          <a:off x="576580" y="2665730"/>
          <a:ext cx="6954520" cy="34175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174500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olo 1"/>
          <p:cNvSpPr>
            <a:spLocks noGrp="1"/>
          </p:cNvSpPr>
          <p:nvPr>
            <p:ph type="title"/>
          </p:nvPr>
        </p:nvSpPr>
        <p:spPr>
          <a:xfrm>
            <a:off x="342900" y="319088"/>
            <a:ext cx="7226300" cy="519112"/>
          </a:xfrm>
        </p:spPr>
        <p:txBody>
          <a:bodyPr/>
          <a:lstStyle/>
          <a:p>
            <a:r>
              <a:rPr lang="it-IT" altLang="it-IT" dirty="0">
                <a:latin typeface="Arial" pitchFamily="34" charset="0"/>
              </a:rPr>
              <a:t>Focus on the Mezzogiorno</a:t>
            </a:r>
          </a:p>
        </p:txBody>
      </p:sp>
      <p:sp>
        <p:nvSpPr>
          <p:cNvPr id="7171" name="Segnaposto numero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fld id="{3F25EB0D-2BD1-456F-9891-1CCC27ED2146}" type="slidenum">
              <a:rPr lang="it-IT" altLang="it-IT" sz="1200" smtClean="0"/>
              <a:pPr/>
              <a:t>8</a:t>
            </a:fld>
            <a:endParaRPr lang="it-IT" altLang="it-IT" sz="1200" dirty="0"/>
          </a:p>
        </p:txBody>
      </p:sp>
      <p:sp>
        <p:nvSpPr>
          <p:cNvPr id="7172" name="Rettangolo 7"/>
          <p:cNvSpPr>
            <a:spLocks noChangeArrowheads="1"/>
          </p:cNvSpPr>
          <p:nvPr/>
        </p:nvSpPr>
        <p:spPr bwMode="auto">
          <a:xfrm>
            <a:off x="469900" y="6509385"/>
            <a:ext cx="8458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200" dirty="0">
                <a:latin typeface="Calibri" pitchFamily="34" charset="0"/>
              </a:rPr>
              <a:t>Fonte: elaborazione IFEL-Dipartimento Studi Economia Territoriale su dati Istat, anni vari</a:t>
            </a:r>
          </a:p>
        </p:txBody>
      </p:sp>
      <p:sp>
        <p:nvSpPr>
          <p:cNvPr id="7174" name="Rettangolo 5"/>
          <p:cNvSpPr>
            <a:spLocks noChangeArrowheads="1"/>
          </p:cNvSpPr>
          <p:nvPr/>
        </p:nvSpPr>
        <p:spPr bwMode="auto">
          <a:xfrm>
            <a:off x="469900" y="2177811"/>
            <a:ext cx="729615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ctr">
              <a:buNone/>
              <a:defRPr/>
            </a:pPr>
            <a:r>
              <a:rPr lang="en-GB" sz="1600" dirty="0">
                <a:sym typeface="Symbol" charset="2"/>
              </a:rPr>
              <a:t>GDP and Components </a:t>
            </a:r>
            <a:r>
              <a:rPr lang="mr-IN" sz="1600" b="1" dirty="0">
                <a:sym typeface="Symbol" charset="2"/>
              </a:rPr>
              <a:t>–</a:t>
            </a:r>
            <a:r>
              <a:rPr lang="en-GB" sz="1600" b="1" dirty="0">
                <a:sym typeface="Symbol" charset="2"/>
              </a:rPr>
              <a:t> </a:t>
            </a:r>
            <a:r>
              <a:rPr lang="en-GB" sz="1600" b="1" dirty="0" err="1">
                <a:sym typeface="Symbol" charset="2"/>
              </a:rPr>
              <a:t>Mezzogiorno</a:t>
            </a:r>
            <a:r>
              <a:rPr lang="en-GB" sz="1600" b="1" dirty="0">
                <a:sym typeface="Symbol" charset="2"/>
              </a:rPr>
              <a:t> </a:t>
            </a:r>
            <a:r>
              <a:rPr lang="en-GB" sz="1600" dirty="0">
                <a:sym typeface="Symbol" charset="2"/>
              </a:rPr>
              <a:t>2008/2015</a:t>
            </a:r>
            <a:endParaRPr lang="it-IT" sz="1600" dirty="0"/>
          </a:p>
        </p:txBody>
      </p:sp>
      <p:sp>
        <p:nvSpPr>
          <p:cNvPr id="7175" name="CasellaDiTesto 6"/>
          <p:cNvSpPr txBox="1">
            <a:spLocks noChangeArrowheads="1"/>
          </p:cNvSpPr>
          <p:nvPr/>
        </p:nvSpPr>
        <p:spPr bwMode="auto">
          <a:xfrm>
            <a:off x="338138" y="1100593"/>
            <a:ext cx="742791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just"/>
            <a:r>
              <a:rPr lang="it-IT" altLang="it-IT" sz="1600" dirty="0" err="1">
                <a:solidFill>
                  <a:srgbClr val="000000"/>
                </a:solidFill>
              </a:rPr>
              <a:t>Between</a:t>
            </a:r>
            <a:r>
              <a:rPr lang="it-IT" altLang="it-IT" sz="1600" dirty="0">
                <a:solidFill>
                  <a:srgbClr val="000000"/>
                </a:solidFill>
              </a:rPr>
              <a:t> 2008 and 201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5, in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southern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Italy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, private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investments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fell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by € 18.8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billion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, public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investment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by € 2.3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billion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and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consumption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by € 8.1,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while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net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exports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only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increased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 by € 20 </a:t>
            </a:r>
            <a:r>
              <a:rPr lang="it-IT" altLang="it-IT" sz="1600" dirty="0" err="1">
                <a:solidFill>
                  <a:srgbClr val="000000"/>
                </a:solidFill>
                <a:latin typeface="+mj-lt"/>
              </a:rPr>
              <a:t>billion</a:t>
            </a:r>
            <a:r>
              <a:rPr lang="it-IT" altLang="it-IT" sz="1600" dirty="0">
                <a:solidFill>
                  <a:srgbClr val="000000"/>
                </a:solidFill>
                <a:latin typeface="+mj-lt"/>
              </a:rPr>
              <a:t>.</a:t>
            </a:r>
            <a:endParaRPr lang="it-IT" altLang="it-IT" sz="1600" dirty="0">
              <a:latin typeface="+mj-lt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3056" y="1333818"/>
            <a:ext cx="1490944" cy="1054178"/>
          </a:xfrm>
          <a:prstGeom prst="rect">
            <a:avLst/>
          </a:prstGeom>
        </p:spPr>
      </p:pic>
      <p:pic>
        <p:nvPicPr>
          <p:cNvPr id="10" name="Immagine 9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134" y="2568929"/>
            <a:ext cx="7066915" cy="40785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5933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olo 1"/>
          <p:cNvSpPr>
            <a:spLocks noGrp="1"/>
          </p:cNvSpPr>
          <p:nvPr>
            <p:ph type="title"/>
          </p:nvPr>
        </p:nvSpPr>
        <p:spPr>
          <a:xfrm>
            <a:off x="342900" y="257176"/>
            <a:ext cx="7226300" cy="519112"/>
          </a:xfrm>
        </p:spPr>
        <p:txBody>
          <a:bodyPr/>
          <a:lstStyle/>
          <a:p>
            <a:r>
              <a:rPr lang="it-IT" altLang="it-IT" dirty="0">
                <a:latin typeface="Arial" pitchFamily="34" charset="0"/>
              </a:rPr>
              <a:t>Focus on </a:t>
            </a:r>
            <a:r>
              <a:rPr lang="it-IT" altLang="it-IT" dirty="0" err="1">
                <a:latin typeface="Arial" pitchFamily="34" charset="0"/>
              </a:rPr>
              <a:t>Northern</a:t>
            </a:r>
            <a:r>
              <a:rPr lang="it-IT" altLang="it-IT" dirty="0">
                <a:latin typeface="Arial" pitchFamily="34" charset="0"/>
              </a:rPr>
              <a:t> and Central </a:t>
            </a:r>
            <a:r>
              <a:rPr lang="it-IT" altLang="it-IT" dirty="0" err="1">
                <a:latin typeface="Arial" pitchFamily="34" charset="0"/>
              </a:rPr>
              <a:t>Italy</a:t>
            </a:r>
            <a:endParaRPr lang="it-IT" altLang="it-IT" dirty="0">
              <a:latin typeface="Arial" pitchFamily="34" charset="0"/>
            </a:endParaRPr>
          </a:p>
        </p:txBody>
      </p:sp>
      <p:sp>
        <p:nvSpPr>
          <p:cNvPr id="8195" name="Segnaposto numero diapositiva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fld id="{CB7AAAF2-2553-4A8E-B718-46F322E5E9F9}" type="slidenum">
              <a:rPr lang="it-IT" altLang="it-IT" sz="1200" smtClean="0"/>
              <a:pPr/>
              <a:t>9</a:t>
            </a:fld>
            <a:endParaRPr lang="it-IT" altLang="it-IT" sz="1200" dirty="0"/>
          </a:p>
        </p:txBody>
      </p:sp>
      <p:sp>
        <p:nvSpPr>
          <p:cNvPr id="8196" name="Rettangolo 7"/>
          <p:cNvSpPr>
            <a:spLocks noChangeArrowheads="1"/>
          </p:cNvSpPr>
          <p:nvPr/>
        </p:nvSpPr>
        <p:spPr bwMode="auto">
          <a:xfrm>
            <a:off x="501650" y="6477000"/>
            <a:ext cx="84582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200" dirty="0">
                <a:latin typeface="Calibri" pitchFamily="34" charset="0"/>
              </a:rPr>
              <a:t>Fonte: elaborazione IFEL-Dipartimento Studi Economia Territoriale su dati Istat, anni vari</a:t>
            </a:r>
          </a:p>
        </p:txBody>
      </p:sp>
      <p:sp>
        <p:nvSpPr>
          <p:cNvPr id="8197" name="Rettangolo 5"/>
          <p:cNvSpPr>
            <a:spLocks noChangeArrowheads="1"/>
          </p:cNvSpPr>
          <p:nvPr/>
        </p:nvSpPr>
        <p:spPr bwMode="auto">
          <a:xfrm>
            <a:off x="427831" y="2152650"/>
            <a:ext cx="72961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ctr">
              <a:buNone/>
              <a:defRPr/>
            </a:pPr>
            <a:r>
              <a:rPr lang="en-GB" sz="1600" dirty="0">
                <a:sym typeface="Symbol" charset="2"/>
              </a:rPr>
              <a:t>GDP and Components </a:t>
            </a:r>
            <a:r>
              <a:rPr lang="mr-IN" sz="1600" b="1" dirty="0">
                <a:sym typeface="Symbol" charset="2"/>
              </a:rPr>
              <a:t>–</a:t>
            </a:r>
            <a:r>
              <a:rPr lang="en-GB" sz="1600" b="1" dirty="0">
                <a:sym typeface="Symbol" charset="2"/>
              </a:rPr>
              <a:t> Northern and Central Italy </a:t>
            </a:r>
            <a:r>
              <a:rPr lang="en-GB" sz="1600" dirty="0">
                <a:sym typeface="Symbol" charset="2"/>
              </a:rPr>
              <a:t>2008/2015</a:t>
            </a:r>
            <a:endParaRPr lang="it-IT" sz="1600" dirty="0"/>
          </a:p>
        </p:txBody>
      </p:sp>
      <p:sp>
        <p:nvSpPr>
          <p:cNvPr id="8198" name="CasellaDiTesto 6"/>
          <p:cNvSpPr txBox="1">
            <a:spLocks noChangeArrowheads="1"/>
          </p:cNvSpPr>
          <p:nvPr/>
        </p:nvSpPr>
        <p:spPr bwMode="auto">
          <a:xfrm>
            <a:off x="427831" y="882968"/>
            <a:ext cx="729615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ヒラギノ角ゴ Pro W3" charset="-128"/>
              </a:defRPr>
            </a:lvl9pPr>
          </a:lstStyle>
          <a:p>
            <a:pPr algn="just"/>
            <a:r>
              <a:rPr lang="en-US" sz="1600" dirty="0"/>
              <a:t>In the Centre-North regions, between 2008 and 2015, private investment declined by </a:t>
            </a:r>
            <a:r>
              <a:rPr lang="it-IT" altLang="it-IT" sz="1600" dirty="0">
                <a:solidFill>
                  <a:srgbClr val="000000"/>
                </a:solidFill>
              </a:rPr>
              <a:t>€ </a:t>
            </a:r>
            <a:r>
              <a:rPr lang="en-US" altLang="it-IT" sz="1600" dirty="0"/>
              <a:t>39</a:t>
            </a:r>
            <a:r>
              <a:rPr lang="en-US" sz="1600" dirty="0"/>
              <a:t> billion and public investment by </a:t>
            </a:r>
            <a:r>
              <a:rPr lang="it-IT" altLang="it-IT" sz="1600" dirty="0">
                <a:solidFill>
                  <a:srgbClr val="000000"/>
                </a:solidFill>
              </a:rPr>
              <a:t>€ </a:t>
            </a:r>
            <a:r>
              <a:rPr lang="en-US" altLang="it-IT" sz="1600" dirty="0"/>
              <a:t>6</a:t>
            </a:r>
            <a:r>
              <a:rPr lang="en-US" sz="1600" dirty="0"/>
              <a:t> billion. In contrast with the </a:t>
            </a:r>
            <a:r>
              <a:rPr lang="en-US" sz="1600" dirty="0" err="1"/>
              <a:t>Mezzogiorno</a:t>
            </a:r>
            <a:r>
              <a:rPr lang="en-US" sz="1600" dirty="0"/>
              <a:t>, private consumption in the Centre-North grew (+ </a:t>
            </a:r>
            <a:r>
              <a:rPr lang="it-IT" altLang="it-IT" sz="1600" dirty="0">
                <a:solidFill>
                  <a:srgbClr val="000000"/>
                </a:solidFill>
              </a:rPr>
              <a:t>€ </a:t>
            </a:r>
            <a:r>
              <a:rPr lang="en-US" sz="1600" dirty="0"/>
              <a:t>42 </a:t>
            </a:r>
            <a:r>
              <a:rPr lang="en-US" sz="1600" dirty="0" err="1"/>
              <a:t>bn</a:t>
            </a:r>
            <a:r>
              <a:rPr lang="en-US" sz="1600" dirty="0"/>
              <a:t>) along with net exports (+ </a:t>
            </a:r>
            <a:r>
              <a:rPr lang="it-IT" altLang="it-IT" sz="1600" dirty="0">
                <a:solidFill>
                  <a:srgbClr val="000000"/>
                </a:solidFill>
              </a:rPr>
              <a:t>€ </a:t>
            </a:r>
            <a:r>
              <a:rPr lang="en-US" altLang="it-IT" sz="1600" dirty="0"/>
              <a:t>37</a:t>
            </a:r>
            <a:r>
              <a:rPr lang="en-US" sz="1600" dirty="0"/>
              <a:t> </a:t>
            </a:r>
            <a:r>
              <a:rPr lang="en-US" sz="1600" dirty="0" err="1"/>
              <a:t>bn</a:t>
            </a:r>
            <a:r>
              <a:rPr lang="en-US" sz="1600" dirty="0"/>
              <a:t>).</a:t>
            </a:r>
            <a:endParaRPr lang="it-IT" altLang="it-IT" sz="1600" dirty="0">
              <a:latin typeface="+mj-lt"/>
            </a:endParaRP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3056" y="1326871"/>
            <a:ext cx="1490944" cy="1054178"/>
          </a:xfrm>
          <a:prstGeom prst="rect">
            <a:avLst/>
          </a:prstGeom>
        </p:spPr>
      </p:pic>
      <p:pic>
        <p:nvPicPr>
          <p:cNvPr id="11" name="Immagine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334" y="2595244"/>
            <a:ext cx="6920865" cy="38817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219742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Presentazione vuota">
  <a:themeElements>
    <a:clrScheme name="Presentazione vuo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zione vuota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 W3" charset="0"/>
            <a:cs typeface="ヒラギノ角ゴ Pro W3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 W3" charset="0"/>
            <a:cs typeface="ヒラギノ角ゴ Pro W3" charset="0"/>
          </a:defRPr>
        </a:defPPr>
      </a:lstStyle>
    </a:lnDef>
  </a:objectDefaults>
  <a:extraClrSchemeLst>
    <a:extraClrScheme>
      <a:clrScheme name="Presentazione vuo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Presentazione vuota">
  <a:themeElements>
    <a:clrScheme name="Presentazione vuo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zione vuota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 W3" charset="0"/>
            <a:cs typeface="ヒラギノ角ゴ Pro W3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 W3" charset="0"/>
            <a:cs typeface="ヒラギノ角ゴ Pro W3" charset="0"/>
          </a:defRPr>
        </a:defPPr>
      </a:lstStyle>
    </a:lnDef>
  </a:objectDefaults>
  <a:extraClrSchemeLst>
    <a:extraClrScheme>
      <a:clrScheme name="Presentazione vuo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Presentazione vuota">
  <a:themeElements>
    <a:clrScheme name="Presentazione vuo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zione vuota">
      <a:majorFont>
        <a:latin typeface="Arial"/>
        <a:ea typeface="ヒラギノ角ゴ Pro W3"/>
        <a:cs typeface="ヒラギノ角ゴ Pro W3"/>
      </a:majorFont>
      <a:minorFont>
        <a:latin typeface="Arial"/>
        <a:ea typeface="ヒラギノ角ゴ Pro W3"/>
        <a:cs typeface="ヒラギノ角ゴ Pro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 W3" charset="0"/>
            <a:cs typeface="ヒラギノ角ゴ Pro W3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it-IT" sz="24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Arial" charset="0"/>
            <a:ea typeface="ヒラギノ角ゴ Pro W3" charset="0"/>
            <a:cs typeface="ヒラギノ角ゴ Pro W3" charset="0"/>
          </a:defRPr>
        </a:defPPr>
      </a:lstStyle>
    </a:lnDef>
  </a:objectDefaults>
  <a:extraClrSchemeLst>
    <a:extraClrScheme>
      <a:clrScheme name="Presentazione vuo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zione vuot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zione vuot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HD macpro:Applications:Microsoft Office 2004:Modelli:Presentazioni:Strutture:Acqua e luce</Template>
  <TotalTime>10007</TotalTime>
  <Words>1753</Words>
  <Application>Microsoft Macintosh PowerPoint</Application>
  <PresentationFormat>Presentazione su schermo (4:3)</PresentationFormat>
  <Paragraphs>232</Paragraphs>
  <Slides>33</Slides>
  <Notes>14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8</vt:i4>
      </vt:variant>
      <vt:variant>
        <vt:lpstr>Tema</vt:lpstr>
      </vt:variant>
      <vt:variant>
        <vt:i4>4</vt:i4>
      </vt:variant>
      <vt:variant>
        <vt:lpstr>Titoli diapositive</vt:lpstr>
      </vt:variant>
      <vt:variant>
        <vt:i4>33</vt:i4>
      </vt:variant>
    </vt:vector>
  </HeadingPairs>
  <TitlesOfParts>
    <vt:vector size="45" baseType="lpstr">
      <vt:lpstr>Arial</vt:lpstr>
      <vt:lpstr>ArialMT</vt:lpstr>
      <vt:lpstr>Calibri</vt:lpstr>
      <vt:lpstr>Courier New</vt:lpstr>
      <vt:lpstr>SimSun</vt:lpstr>
      <vt:lpstr>Symbol</vt:lpstr>
      <vt:lpstr>Times New Roman</vt:lpstr>
      <vt:lpstr>ヒラギノ角ゴ Pro W3</vt:lpstr>
      <vt:lpstr>Tema di Office</vt:lpstr>
      <vt:lpstr>Presentazione vuota</vt:lpstr>
      <vt:lpstr>1_Presentazione vuota</vt:lpstr>
      <vt:lpstr>2_Presentazione vuota</vt:lpstr>
      <vt:lpstr>Presentazione di PowerPoint</vt:lpstr>
      <vt:lpstr>Plan of the Presentation</vt:lpstr>
      <vt:lpstr>Presentazione di PowerPoint</vt:lpstr>
      <vt:lpstr>Motivation I</vt:lpstr>
      <vt:lpstr>Motivation II</vt:lpstr>
      <vt:lpstr>Presentazione di PowerPoint</vt:lpstr>
      <vt:lpstr>The Collapse of Investment</vt:lpstr>
      <vt:lpstr>Focus on the Mezzogiorno</vt:lpstr>
      <vt:lpstr>Focus on Northern and Central Italy</vt:lpstr>
      <vt:lpstr>The contraction of public transfers</vt:lpstr>
      <vt:lpstr>National Funds: Capital Expenditures/Current Expenditures </vt:lpstr>
      <vt:lpstr>Nationally-funded Public Capital Expenditures </vt:lpstr>
      <vt:lpstr>Nationally-funded Expenditures: Other Funds</vt:lpstr>
      <vt:lpstr>EU Funds</vt:lpstr>
      <vt:lpstr>PA - Government capital expenditure net of financial items by source of funding (2015, 2016 *, average 2013-2015, euro per capita)  </vt:lpstr>
      <vt:lpstr>Presentazione di PowerPoint</vt:lpstr>
      <vt:lpstr>The Literature (I)</vt:lpstr>
      <vt:lpstr>The Literature (II)</vt:lpstr>
      <vt:lpstr>Our Recent Papers</vt:lpstr>
      <vt:lpstr>The Empirical Approach  (I)</vt:lpstr>
      <vt:lpstr>The Empirical Approach  (II) –  Dealing with the Selection Bias</vt:lpstr>
      <vt:lpstr>The empirical approach (III) –  The multi-input multi-output function </vt:lpstr>
      <vt:lpstr>The Funds</vt:lpstr>
      <vt:lpstr>The Regional Dataset (1994 – 2013) Annual Data </vt:lpstr>
      <vt:lpstr>Presentazione di PowerPoint</vt:lpstr>
      <vt:lpstr>The Results: An Overview (I)</vt:lpstr>
      <vt:lpstr>The Allocation Mechanism. The Main Results</vt:lpstr>
      <vt:lpstr>The Results: An Overview (II)</vt:lpstr>
      <vt:lpstr>The Funds’ Impact. The Main Results (ue, specif. with W)</vt:lpstr>
      <vt:lpstr>The Funds’ Impact. The Main Results (ue, cf, specif. with W)</vt:lpstr>
      <vt:lpstr>The Funds’ Impact. The Main Results (ue, cofin, specif. with W)</vt:lpstr>
      <vt:lpstr>Presentazione di PowerPoint</vt:lpstr>
      <vt:lpstr>Concluding Remarks</vt:lpstr>
    </vt:vector>
  </TitlesOfParts>
  <Company>BACKUP comunicazione S.r.l.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Pasquale Cimaroli</dc:creator>
  <cp:lastModifiedBy>Gianluigi Coppola</cp:lastModifiedBy>
  <cp:revision>678</cp:revision>
  <cp:lastPrinted>2018-09-16T05:59:55Z</cp:lastPrinted>
  <dcterms:created xsi:type="dcterms:W3CDTF">2011-05-20T13:11:45Z</dcterms:created>
  <dcterms:modified xsi:type="dcterms:W3CDTF">2018-09-21T08:33:03Z</dcterms:modified>
</cp:coreProperties>
</file>