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  <p:sldMasterId id="2147483663" r:id="rId2"/>
  </p:sldMasterIdLst>
  <p:notesMasterIdLst>
    <p:notesMasterId r:id="rId27"/>
  </p:notesMasterIdLst>
  <p:handoutMasterIdLst>
    <p:handoutMasterId r:id="rId28"/>
  </p:handoutMasterIdLst>
  <p:sldIdLst>
    <p:sldId id="258" r:id="rId3"/>
    <p:sldId id="300" r:id="rId4"/>
    <p:sldId id="270" r:id="rId5"/>
    <p:sldId id="292" r:id="rId6"/>
    <p:sldId id="272" r:id="rId7"/>
    <p:sldId id="275" r:id="rId8"/>
    <p:sldId id="277" r:id="rId9"/>
    <p:sldId id="276" r:id="rId10"/>
    <p:sldId id="265" r:id="rId11"/>
    <p:sldId id="296" r:id="rId12"/>
    <p:sldId id="285" r:id="rId13"/>
    <p:sldId id="286" r:id="rId14"/>
    <p:sldId id="287" r:id="rId15"/>
    <p:sldId id="288" r:id="rId16"/>
    <p:sldId id="293" r:id="rId17"/>
    <p:sldId id="281" r:id="rId18"/>
    <p:sldId id="279" r:id="rId19"/>
    <p:sldId id="295" r:id="rId20"/>
    <p:sldId id="297" r:id="rId21"/>
    <p:sldId id="290" r:id="rId22"/>
    <p:sldId id="298" r:id="rId23"/>
    <p:sldId id="291" r:id="rId24"/>
    <p:sldId id="299" r:id="rId25"/>
    <p:sldId id="269" r:id="rId26"/>
  </p:sldIdLst>
  <p:sldSz cx="12192000" cy="6858000"/>
  <p:notesSz cx="6858000" cy="92964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B69252"/>
    <a:srgbClr val="C04F10"/>
    <a:srgbClr val="B1871F"/>
    <a:srgbClr val="C93439"/>
    <a:srgbClr val="D8202E"/>
    <a:srgbClr val="CA0A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/>
    <p:restoredTop sz="97643" autoAdjust="0"/>
  </p:normalViewPr>
  <p:slideViewPr>
    <p:cSldViewPr snapToGrid="0" snapToObjects="1">
      <p:cViewPr varScale="1">
        <p:scale>
          <a:sx n="80" d="100"/>
          <a:sy n="80" d="100"/>
        </p:scale>
        <p:origin x="-102" y="-666"/>
      </p:cViewPr>
      <p:guideLst>
        <p:guide orient="horz" pos="2160"/>
        <p:guide orient="horz" pos="4156"/>
        <p:guide orient="horz" pos="3634"/>
        <p:guide orient="horz" pos="414"/>
        <p:guide orient="horz" pos="1003"/>
        <p:guide orient="horz" pos="595"/>
        <p:guide pos="3840"/>
        <p:guide pos="325"/>
        <p:guide pos="7355"/>
        <p:guide pos="6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99482F9-A6E7-4300-BF53-27D95FC76079}" type="datetimeFigureOut">
              <a:rPr lang="it-IT"/>
              <a:pPr>
                <a:defRPr/>
              </a:pPr>
              <a:t>20/09/2018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FF871CB-BEA2-42E5-BC9F-808420B7F48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862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F19ECB9-C87E-4F00-AD62-39958E111D7D}" type="datetimeFigureOut">
              <a:rPr lang="it-IT"/>
              <a:pPr>
                <a:defRPr/>
              </a:pPr>
              <a:t>20/09/2018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73575"/>
            <a:ext cx="548640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B0CA67F-6474-477F-97E0-4BD94EC69509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351444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0A80C52-5434-4758-8491-E98D6C896D6D}" type="slidenum">
              <a:rPr lang="it-IT" altLang="it-IT" smtClean="0">
                <a:latin typeface="Arial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0</a:t>
            </a:fld>
            <a:endParaRPr lang="it-IT" altLang="it-IT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C27D736-6EA8-466B-B1C3-476281DBC680}" type="slidenum">
              <a:rPr lang="it-IT" altLang="it-IT" sz="1200">
                <a:ea typeface="ＭＳ Ｐゴシック" pitchFamily="34" charset="-128"/>
              </a:rPr>
              <a:pPr algn="r"/>
              <a:t>9</a:t>
            </a:fld>
            <a:endParaRPr lang="it-IT" altLang="it-IT" sz="1200">
              <a:ea typeface="ＭＳ Ｐゴシック" pitchFamily="34" charset="-128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E2BB395-241F-4CA0-9CFE-E75A74F24C85}" type="slidenum">
              <a:rPr lang="it-IT" altLang="it-IT" smtClean="0">
                <a:latin typeface="Arial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it-IT" altLang="it-IT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B042CC-5BC7-4B6C-81CE-8ED1AA8FD107}" type="slidenum">
              <a:rPr lang="it-IT" altLang="it-IT" smtClean="0">
                <a:latin typeface="Arial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it-IT" altLang="it-IT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6A50A1A-7A66-4F45-AD46-9BCF599797D6}" type="slidenum">
              <a:rPr lang="it-IT" altLang="it-IT" smtClean="0">
                <a:latin typeface="Arial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it-IT" altLang="it-IT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2227F45-075C-4DAF-9357-2C7807467FBB}" type="slidenum">
              <a:rPr lang="it-IT" altLang="it-IT" smtClean="0">
                <a:latin typeface="Arial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it-IT" altLang="it-IT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537A02-CA31-4E8F-BBFC-F5ADD88B359C}" type="slidenum">
              <a:rPr lang="it-IT" altLang="it-IT" sz="1200">
                <a:ea typeface="ＭＳ Ｐゴシック" pitchFamily="34" charset="-128"/>
              </a:rPr>
              <a:pPr algn="r"/>
              <a:t>14</a:t>
            </a:fld>
            <a:endParaRPr lang="it-IT" altLang="it-IT" sz="1200">
              <a:ea typeface="ＭＳ Ｐゴシック" pitchFamily="34" charset="-128"/>
            </a:endParaRPr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C8F53D-E872-4850-8A13-5DDDB9FE4971}" type="slidenum">
              <a:rPr lang="it-IT" altLang="it-IT" smtClean="0">
                <a:latin typeface="Arial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it-IT" altLang="it-IT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D55B20-0BCA-473C-9C6F-7615C5466C3F}" type="slidenum">
              <a:rPr lang="it-IT" altLang="it-IT" smtClean="0">
                <a:latin typeface="Arial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it-IT" altLang="it-IT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EE79F50-FF31-4E69-8EC4-5F96518307BC}" type="slidenum">
              <a:rPr lang="it-IT" altLang="it-IT" sz="1200">
                <a:ea typeface="ＭＳ Ｐゴシック" pitchFamily="34" charset="-128"/>
              </a:rPr>
              <a:pPr algn="r"/>
              <a:t>17</a:t>
            </a:fld>
            <a:endParaRPr lang="it-IT" altLang="it-IT" sz="1200">
              <a:ea typeface="ＭＳ Ｐゴシック" pitchFamily="34" charset="-128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D96C5C6-F94D-416C-B857-9399C84E7AED}" type="slidenum">
              <a:rPr lang="it-IT" altLang="it-IT" sz="1200">
                <a:ea typeface="ＭＳ Ｐゴシック" pitchFamily="34" charset="-128"/>
              </a:rPr>
              <a:pPr algn="r"/>
              <a:t>18</a:t>
            </a:fld>
            <a:endParaRPr lang="it-IT" altLang="it-IT" sz="1200">
              <a:ea typeface="ＭＳ Ｐゴシック" pitchFamily="34" charset="-128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12C78A4-C9D6-43C3-90DF-8825D37006E8}" type="slidenum">
              <a:rPr lang="it-IT" altLang="it-IT" sz="1200">
                <a:ea typeface="ＭＳ Ｐゴシック" pitchFamily="34" charset="-128"/>
              </a:rPr>
              <a:pPr algn="r"/>
              <a:t>1</a:t>
            </a:fld>
            <a:endParaRPr lang="it-IT" altLang="it-IT" sz="1200">
              <a:ea typeface="ＭＳ Ｐゴシック" pitchFamily="34" charset="-128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745580C-A943-4C5B-BA25-50F178093103}" type="slidenum">
              <a:rPr lang="it-IT" altLang="it-IT" smtClean="0">
                <a:latin typeface="Arial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it-IT" altLang="it-IT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F1633BE-1E7E-4DF3-AD04-A9319DE6C19B}" type="slidenum">
              <a:rPr lang="it-IT" altLang="it-IT" sz="1200">
                <a:ea typeface="ＭＳ Ｐゴシック" pitchFamily="34" charset="-128"/>
              </a:rPr>
              <a:pPr algn="r"/>
              <a:t>20</a:t>
            </a:fld>
            <a:endParaRPr lang="it-IT" altLang="it-IT" sz="1200">
              <a:ea typeface="ＭＳ Ｐゴシック" pitchFamily="34" charset="-128"/>
            </a:endParaRPr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CD6E9C-294C-4ED3-BA52-859A70DEDF3F}" type="slidenum">
              <a:rPr lang="it-IT" altLang="it-IT" smtClean="0">
                <a:latin typeface="Arial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it-IT" altLang="it-IT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F3FCC3A-052A-481E-95D0-251E5C76C422}" type="slidenum">
              <a:rPr lang="it-IT" altLang="it-IT" sz="1200">
                <a:ea typeface="ＭＳ Ｐゴシック" pitchFamily="34" charset="-128"/>
              </a:rPr>
              <a:pPr algn="r"/>
              <a:t>22</a:t>
            </a:fld>
            <a:endParaRPr lang="it-IT" altLang="it-IT" sz="1200">
              <a:ea typeface="ＭＳ Ｐゴシック" pitchFamily="34" charset="-128"/>
            </a:endParaRPr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59B7B00-D4A9-4215-B03C-4B67D69B3398}" type="slidenum">
              <a:rPr lang="it-IT" altLang="it-IT" smtClean="0">
                <a:latin typeface="Arial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it-IT" altLang="it-IT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ED4CE5-E81D-4249-8C5A-71C52D58C02B}" type="slidenum">
              <a:rPr lang="it-IT" altLang="it-IT" smtClean="0">
                <a:latin typeface="Arial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it-IT" altLang="it-IT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3747A8-B099-4463-B85F-DFEB10F08C6B}" type="slidenum">
              <a:rPr lang="it-IT" altLang="it-IT" smtClean="0">
                <a:latin typeface="Arial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it-IT" altLang="it-IT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64D187-3E7B-4F28-BEC1-D1C46819E0E2}" type="slidenum">
              <a:rPr lang="it-IT" altLang="it-IT" smtClean="0">
                <a:latin typeface="Arial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it-IT" altLang="it-IT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B6F70F3-E8EA-4C0B-BFF2-BCD55D985993}" type="slidenum">
              <a:rPr lang="it-IT" altLang="it-IT" smtClean="0">
                <a:latin typeface="Arial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it-IT" altLang="it-IT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9D50944-770B-4B7B-B0D4-F676E216AE69}" type="slidenum">
              <a:rPr lang="it-IT" altLang="it-IT" smtClean="0">
                <a:latin typeface="Arial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it-IT" altLang="it-IT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2B2AD12-06A3-44B6-B6C9-40B7817BAC40}" type="slidenum">
              <a:rPr lang="it-IT" altLang="it-IT" smtClean="0">
                <a:latin typeface="Arial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it-IT" altLang="it-IT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89272F-9825-4A1A-AADC-945C44FE4FF6}" type="slidenum">
              <a:rPr lang="it-IT" altLang="it-IT" smtClean="0">
                <a:latin typeface="Arial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it-IT" altLang="it-IT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ito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278" y="154297"/>
            <a:ext cx="10691296" cy="877297"/>
          </a:xfrm>
          <a:prstGeom prst="rect">
            <a:avLst/>
          </a:prstGeom>
        </p:spPr>
        <p:txBody>
          <a:bodyPr rtlCol="0">
            <a:noAutofit/>
          </a:bodyPr>
          <a:lstStyle/>
          <a:p>
            <a:r>
              <a:rPr lang="it-IT" dirty="0"/>
              <a:t>Fare clic per modificare</a:t>
            </a:r>
            <a:br>
              <a:rPr lang="it-IT" dirty="0"/>
            </a:br>
            <a:r>
              <a:rPr lang="it-IT" dirty="0"/>
              <a:t>lo stile del titolo dello schema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E077DD2-D178-4681-B421-6580EA332390}" type="datetimeFigureOut">
              <a:rPr lang="it-IT"/>
              <a:pPr>
                <a:defRPr/>
              </a:pPr>
              <a:t>20/09/2018</a:t>
            </a:fld>
            <a:endParaRPr lang="it-IT" dirty="0"/>
          </a:p>
        </p:txBody>
      </p:sp>
      <p:sp>
        <p:nvSpPr>
          <p:cNvPr id="6" name="Segnaposto piè di pagina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6405219-E773-4D9C-9068-CE78002C6464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>
            <a:extLst>
              <a:ext uri="{FF2B5EF4-FFF2-40B4-BE49-F238E27FC236}"/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dirty="0"/>
          </a:p>
        </p:txBody>
      </p:sp>
      <p:sp>
        <p:nvSpPr>
          <p:cNvPr id="4" name="Segnaposto testo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7006D0F-9B86-4EB4-9286-9A2552E9E247}" type="datetimeFigureOut">
              <a:rPr lang="it-IT"/>
              <a:pPr>
                <a:defRPr/>
              </a:pPr>
              <a:t>20/09/2018</a:t>
            </a:fld>
            <a:endParaRPr lang="it-IT" dirty="0"/>
          </a:p>
        </p:txBody>
      </p:sp>
      <p:sp>
        <p:nvSpPr>
          <p:cNvPr id="6" name="Segnaposto piè di pagina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E6BD771-5185-4391-944A-E6352A43E759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34A0E38-BAB1-40DB-A42B-EC1DB1DEE36D}" type="datetimeFigureOut">
              <a:rPr lang="it-IT"/>
              <a:pPr>
                <a:defRPr/>
              </a:pPr>
              <a:t>20/09/2018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60C5BCF-D93D-412B-8CEE-C545201006B3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/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1C298A1-D35E-40CF-877C-6B6A53225C70}" type="datetimeFigureOut">
              <a:rPr lang="it-IT"/>
              <a:pPr>
                <a:defRPr/>
              </a:pPr>
              <a:t>20/09/2018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00C2CB9-780B-45CA-8AD1-D938291B13A2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402E90F-854F-4DFF-9754-E28027475327}" type="datetimeFigureOut">
              <a:rPr lang="it-IT"/>
              <a:pPr>
                <a:defRPr/>
              </a:pPr>
              <a:t>20/09/2018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8F46EFC-58E8-4273-96F9-E75D17B38F86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>
            <a:extLst>
              <a:ext uri="{FF2B5EF4-FFF2-40B4-BE49-F238E27FC236}"/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D9B8777-CA79-41FE-B5DA-3B0589509CEA}" type="datetimeFigureOut">
              <a:rPr lang="it-IT"/>
              <a:pPr>
                <a:defRPr/>
              </a:pPr>
              <a:t>20/09/2018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0769AD8-8E84-4F61-9FB2-E2A42F8027C7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ACB35E4-45E7-4682-8731-36A90C83D2E9}" type="datetimeFigureOut">
              <a:rPr lang="it-IT"/>
              <a:pPr>
                <a:defRPr/>
              </a:pPr>
              <a:t>20/09/2018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96A0CB7-D513-4434-8961-4C81C1FDA192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671826A-D8F1-4891-A76E-A0D1304A4C19}" type="datetimeFigureOut">
              <a:rPr lang="it-IT"/>
              <a:pPr>
                <a:defRPr/>
              </a:pPr>
              <a:t>20/09/2018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1838B3B-B366-469B-801C-E36E2A7A75B5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>
            <a:extLst>
              <a:ext uri="{FF2B5EF4-FFF2-40B4-BE49-F238E27FC236}"/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7D848D5-DEFD-41A0-B93A-37B21B83EC94}" type="datetimeFigureOut">
              <a:rPr lang="it-IT"/>
              <a:pPr>
                <a:defRPr/>
              </a:pPr>
              <a:t>20/09/2018</a:t>
            </a:fld>
            <a:endParaRPr lang="it-IT" dirty="0"/>
          </a:p>
        </p:txBody>
      </p:sp>
      <p:sp>
        <p:nvSpPr>
          <p:cNvPr id="6" name="Segnaposto piè di pagina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24C46A6-9285-4F18-B529-4BA7D3384675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/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DE79792-1381-474C-A5B2-600B491CCFFA}" type="datetimeFigureOut">
              <a:rPr lang="it-IT"/>
              <a:pPr>
                <a:defRPr/>
              </a:pPr>
              <a:t>20/09/2018</a:t>
            </a:fld>
            <a:endParaRPr lang="it-IT" dirty="0"/>
          </a:p>
        </p:txBody>
      </p:sp>
      <p:sp>
        <p:nvSpPr>
          <p:cNvPr id="8" name="Segnaposto piè di pagina 7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D14369C-881C-4F88-A42C-534AFFFEDC68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BE81F7A-B95A-44AC-93FF-DC2D45EF9CD2}" type="datetimeFigureOut">
              <a:rPr lang="it-IT"/>
              <a:pPr>
                <a:defRPr/>
              </a:pPr>
              <a:t>20/09/2018</a:t>
            </a:fld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7286961-6373-4B55-879D-A807EA715C79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5D49A6F-20D0-4BF1-AB97-6F73C3B6BD38}" type="datetimeFigureOut">
              <a:rPr lang="it-IT"/>
              <a:pPr>
                <a:defRPr/>
              </a:pPr>
              <a:t>20/09/2018</a:t>
            </a:fld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27C470C-4D3F-43FB-AA53-77D9595601AB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1020763" y="153988"/>
            <a:ext cx="10691812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</a:t>
            </a:r>
            <a:br>
              <a:rPr lang="it-IT" smtClean="0"/>
            </a:br>
            <a:r>
              <a:rPr lang="it-IT" smtClean="0"/>
              <a:t>lo stile del titolo dello schema</a:t>
            </a:r>
          </a:p>
        </p:txBody>
      </p:sp>
      <p:pic>
        <p:nvPicPr>
          <p:cNvPr id="1027" name="Immagine 3"/>
          <p:cNvPicPr>
            <a:picLocks noChangeAspect="1"/>
          </p:cNvPicPr>
          <p:nvPr userDrawn="1"/>
        </p:nvPicPr>
        <p:blipFill>
          <a:blip r:embed="rId4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5">
            <a:extLst>
              <a:ext uri="{FF2B5EF4-FFF2-40B4-BE49-F238E27FC236}"/>
            </a:extLst>
          </p:cNvPr>
          <p:cNvSpPr>
            <a:spLocks noChangeShapeType="1"/>
          </p:cNvSpPr>
          <p:nvPr userDrawn="1"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1029" name="Immagine 8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">
            <a:extLst>
              <a:ext uri="{FF2B5EF4-FFF2-40B4-BE49-F238E27FC236}"/>
            </a:extLst>
          </p:cNvPr>
          <p:cNvSpPr>
            <a:spLocks noChangeArrowheads="1"/>
          </p:cNvSpPr>
          <p:nvPr userDrawn="1"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>
            <a:noFill/>
          </a:ln>
        </p:spPr>
        <p:txBody>
          <a:bodyPr wrap="none" lIns="0" tIns="0" rIns="0" bIns="0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fontAlgn="auto">
              <a:spcBef>
                <a:spcPts val="800"/>
              </a:spcBef>
              <a:spcAft>
                <a:spcPts val="0"/>
              </a:spcAft>
              <a:defRPr/>
            </a:pPr>
            <a:endParaRPr lang="en-US" altLang="it-IT" sz="3200" dirty="0">
              <a:cs typeface="+mn-cs"/>
            </a:endParaRPr>
          </a:p>
        </p:txBody>
      </p:sp>
      <p:sp>
        <p:nvSpPr>
          <p:cNvPr id="11" name="Segnaposto numero diapositiva 20">
            <a:extLst>
              <a:ext uri="{FF2B5EF4-FFF2-40B4-BE49-F238E27FC236}"/>
            </a:extLst>
          </p:cNvPr>
          <p:cNvSpPr txBox="1">
            <a:spLocks/>
          </p:cNvSpPr>
          <p:nvPr userDrawn="1"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F819D66D-7EAD-4FC0-8B9A-EDE03530DEE1}" type="slidenum">
              <a:rPr lang="it-IT" altLang="it-IT" sz="1000" b="1" smtClean="0">
                <a:solidFill>
                  <a:schemeClr val="bg1"/>
                </a:solidFill>
                <a:latin typeface="Trebuchet MS" panose="020B0703020202090204" pitchFamily="34" charset="0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it-IT" altLang="it-IT" sz="1000" b="1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hf hdr="0" ftr="0" dt="0"/>
  <p:txStyles>
    <p:titleStyle>
      <a:lvl1pPr algn="l" rtl="0" eaLnBrk="0" fontAlgn="base" hangingPunct="0">
        <a:lnSpc>
          <a:spcPts val="2900"/>
        </a:lnSpc>
        <a:spcBef>
          <a:spcPct val="0"/>
        </a:spcBef>
        <a:spcAft>
          <a:spcPct val="0"/>
        </a:spcAft>
        <a:defRPr sz="3000" b="1" kern="1200">
          <a:solidFill>
            <a:srgbClr val="C93439"/>
          </a:solidFill>
          <a:latin typeface="Trebuchet MS" panose="020B0703020202090204" pitchFamily="34" charset="0"/>
          <a:ea typeface="+mj-ea"/>
          <a:cs typeface="+mj-cs"/>
        </a:defRPr>
      </a:lvl1pPr>
      <a:lvl2pPr algn="l" rtl="0" eaLnBrk="0" fontAlgn="base" hangingPunct="0">
        <a:lnSpc>
          <a:spcPts val="2900"/>
        </a:lnSpc>
        <a:spcBef>
          <a:spcPct val="0"/>
        </a:spcBef>
        <a:spcAft>
          <a:spcPct val="0"/>
        </a:spcAft>
        <a:defRPr sz="3000" b="1">
          <a:solidFill>
            <a:srgbClr val="C93439"/>
          </a:solidFill>
          <a:latin typeface="Trebuchet MS" pitchFamily="34" charset="0"/>
        </a:defRPr>
      </a:lvl2pPr>
      <a:lvl3pPr algn="l" rtl="0" eaLnBrk="0" fontAlgn="base" hangingPunct="0">
        <a:lnSpc>
          <a:spcPts val="2900"/>
        </a:lnSpc>
        <a:spcBef>
          <a:spcPct val="0"/>
        </a:spcBef>
        <a:spcAft>
          <a:spcPct val="0"/>
        </a:spcAft>
        <a:defRPr sz="3000" b="1">
          <a:solidFill>
            <a:srgbClr val="C93439"/>
          </a:solidFill>
          <a:latin typeface="Trebuchet MS" pitchFamily="34" charset="0"/>
        </a:defRPr>
      </a:lvl3pPr>
      <a:lvl4pPr algn="l" rtl="0" eaLnBrk="0" fontAlgn="base" hangingPunct="0">
        <a:lnSpc>
          <a:spcPts val="2900"/>
        </a:lnSpc>
        <a:spcBef>
          <a:spcPct val="0"/>
        </a:spcBef>
        <a:spcAft>
          <a:spcPct val="0"/>
        </a:spcAft>
        <a:defRPr sz="3000" b="1">
          <a:solidFill>
            <a:srgbClr val="C93439"/>
          </a:solidFill>
          <a:latin typeface="Trebuchet MS" pitchFamily="34" charset="0"/>
        </a:defRPr>
      </a:lvl4pPr>
      <a:lvl5pPr algn="l" rtl="0" eaLnBrk="0" fontAlgn="base" hangingPunct="0">
        <a:lnSpc>
          <a:spcPts val="2900"/>
        </a:lnSpc>
        <a:spcBef>
          <a:spcPct val="0"/>
        </a:spcBef>
        <a:spcAft>
          <a:spcPct val="0"/>
        </a:spcAft>
        <a:defRPr sz="3000" b="1">
          <a:solidFill>
            <a:srgbClr val="C93439"/>
          </a:solidFill>
          <a:latin typeface="Trebuchet MS" pitchFamily="34" charset="0"/>
        </a:defRPr>
      </a:lvl5pPr>
      <a:lvl6pPr marL="457200" algn="l" rtl="0" fontAlgn="base">
        <a:lnSpc>
          <a:spcPts val="2900"/>
        </a:lnSpc>
        <a:spcBef>
          <a:spcPct val="0"/>
        </a:spcBef>
        <a:spcAft>
          <a:spcPct val="0"/>
        </a:spcAft>
        <a:defRPr sz="3000" b="1">
          <a:solidFill>
            <a:srgbClr val="C93439"/>
          </a:solidFill>
          <a:latin typeface="Trebuchet MS" pitchFamily="34" charset="0"/>
        </a:defRPr>
      </a:lvl6pPr>
      <a:lvl7pPr marL="914400" algn="l" rtl="0" fontAlgn="base">
        <a:lnSpc>
          <a:spcPts val="2900"/>
        </a:lnSpc>
        <a:spcBef>
          <a:spcPct val="0"/>
        </a:spcBef>
        <a:spcAft>
          <a:spcPct val="0"/>
        </a:spcAft>
        <a:defRPr sz="3000" b="1">
          <a:solidFill>
            <a:srgbClr val="C93439"/>
          </a:solidFill>
          <a:latin typeface="Trebuchet MS" pitchFamily="34" charset="0"/>
        </a:defRPr>
      </a:lvl7pPr>
      <a:lvl8pPr marL="1371600" algn="l" rtl="0" fontAlgn="base">
        <a:lnSpc>
          <a:spcPts val="2900"/>
        </a:lnSpc>
        <a:spcBef>
          <a:spcPct val="0"/>
        </a:spcBef>
        <a:spcAft>
          <a:spcPct val="0"/>
        </a:spcAft>
        <a:defRPr sz="3000" b="1">
          <a:solidFill>
            <a:srgbClr val="C93439"/>
          </a:solidFill>
          <a:latin typeface="Trebuchet MS" pitchFamily="34" charset="0"/>
        </a:defRPr>
      </a:lvl8pPr>
      <a:lvl9pPr marL="1828800" algn="l" rtl="0" fontAlgn="base">
        <a:lnSpc>
          <a:spcPts val="2900"/>
        </a:lnSpc>
        <a:spcBef>
          <a:spcPct val="0"/>
        </a:spcBef>
        <a:spcAft>
          <a:spcPct val="0"/>
        </a:spcAft>
        <a:defRPr sz="3000" b="1">
          <a:solidFill>
            <a:srgbClr val="C93439"/>
          </a:solidFill>
          <a:latin typeface="Trebuchet MS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>
            <a:spLocks noChangeArrowheads="1"/>
          </p:cNvSpPr>
          <p:nvPr/>
        </p:nvSpPr>
        <p:spPr bwMode="auto">
          <a:xfrm>
            <a:off x="515938" y="468313"/>
            <a:ext cx="11171237" cy="5580062"/>
          </a:xfrm>
          <a:prstGeom prst="rect">
            <a:avLst/>
          </a:prstGeom>
          <a:solidFill>
            <a:srgbClr val="C93439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pic>
        <p:nvPicPr>
          <p:cNvPr id="18434" name="Immagin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338053">
            <a:off x="655638" y="141288"/>
            <a:ext cx="6108700" cy="677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1136650" y="742950"/>
            <a:ext cx="4416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it-IT" sz="1600">
                <a:solidFill>
                  <a:schemeClr val="bg1"/>
                </a:solidFill>
                <a:latin typeface="Trebuchet MS" pitchFamily="34" charset="0"/>
                <a:ea typeface="ＭＳ Ｐゴシック" pitchFamily="34" charset="-128"/>
                <a:cs typeface="Courier New" pitchFamily="49" charset="0"/>
              </a:rPr>
              <a:t>XXXIX Conferenza AISRe</a:t>
            </a:r>
          </a:p>
          <a:p>
            <a:r>
              <a:rPr lang="it-IT" sz="1600">
                <a:solidFill>
                  <a:schemeClr val="bg1"/>
                </a:solidFill>
                <a:latin typeface="Trebuchet MS" pitchFamily="34" charset="0"/>
                <a:ea typeface="ＭＳ Ｐゴシック" pitchFamily="34" charset="-128"/>
                <a:cs typeface="Courier New" pitchFamily="49" charset="0"/>
              </a:rPr>
              <a:t>BOLZANO, 17-19 Settembre 2018</a:t>
            </a:r>
          </a:p>
        </p:txBody>
      </p:sp>
      <p:sp>
        <p:nvSpPr>
          <p:cNvPr id="18436" name="Text Box 13"/>
          <p:cNvSpPr txBox="1">
            <a:spLocks noChangeArrowheads="1"/>
          </p:cNvSpPr>
          <p:nvPr/>
        </p:nvSpPr>
        <p:spPr bwMode="auto">
          <a:xfrm>
            <a:off x="2589213" y="1962150"/>
            <a:ext cx="9028112" cy="255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ts val="4075"/>
              </a:lnSpc>
            </a:pPr>
            <a:r>
              <a:rPr lang="it-IT" sz="4000" b="1">
                <a:solidFill>
                  <a:schemeClr val="bg1"/>
                </a:solidFill>
                <a:latin typeface="Trebuchet MS" pitchFamily="34" charset="0"/>
                <a:ea typeface="ＭＳ Ｐゴシック" pitchFamily="34" charset="-128"/>
                <a:cs typeface="Arial Rounded MT Bold" pitchFamily="34" charset="0"/>
              </a:rPr>
              <a:t>Nuove prospettive per la produzione di dati territoriali di qualità con il censimento permanente della popolazione e delle abitazioni  </a:t>
            </a:r>
          </a:p>
        </p:txBody>
      </p:sp>
      <p:pic>
        <p:nvPicPr>
          <p:cNvPr id="18437" name="Immagine 3"/>
          <p:cNvPicPr>
            <a:picLocks noChangeAspect="1"/>
          </p:cNvPicPr>
          <p:nvPr/>
        </p:nvPicPr>
        <p:blipFill>
          <a:blip r:embed="rId4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18439" name="Immagine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6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4903788" y="4772025"/>
            <a:ext cx="6664325" cy="98425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133" dirty="0" smtClean="0">
                <a:solidFill>
                  <a:schemeClr val="bg1"/>
                </a:solidFill>
                <a:latin typeface="Trebuchet MS" panose="020B0703020202090204" pitchFamily="34" charset="0"/>
              </a:rPr>
              <a:t>Giancarlo Carbonetti</a:t>
            </a:r>
            <a:endParaRPr lang="it-IT" sz="2133" dirty="0">
              <a:solidFill>
                <a:schemeClr val="bg1"/>
              </a:solidFill>
              <a:latin typeface="Trebuchet MS" panose="020B0703020202090204" pitchFamily="34" charset="0"/>
            </a:endParaRPr>
          </a:p>
          <a:p>
            <a:pPr fontAlgn="auto">
              <a:spcBef>
                <a:spcPts val="800"/>
              </a:spcBef>
              <a:spcAft>
                <a:spcPts val="0"/>
              </a:spcAft>
              <a:defRPr/>
            </a:pPr>
            <a:r>
              <a:rPr lang="it-IT" sz="1467" i="1" dirty="0" smtClean="0">
                <a:solidFill>
                  <a:schemeClr val="bg1"/>
                </a:solidFill>
                <a:latin typeface="Trebuchet MS" panose="020B0703020202090204" pitchFamily="34" charset="0"/>
              </a:rPr>
              <a:t>Direzione Centrale per le Indagini Sociali e il Censimento della Popolazione</a:t>
            </a:r>
          </a:p>
          <a:p>
            <a:pPr fontAlgn="auto">
              <a:spcBef>
                <a:spcPts val="800"/>
              </a:spcBef>
              <a:spcAft>
                <a:spcPts val="0"/>
              </a:spcAft>
              <a:defRPr/>
            </a:pPr>
            <a:r>
              <a:rPr lang="it-IT" sz="1467" i="1" dirty="0" smtClean="0">
                <a:solidFill>
                  <a:schemeClr val="bg1"/>
                </a:solidFill>
                <a:latin typeface="Trebuchet MS" panose="020B0703020202090204" pitchFamily="34" charset="0"/>
              </a:rPr>
              <a:t>Servizio Censimento della Popolazione e integrazione delle Indagini Sociali</a:t>
            </a:r>
            <a:endParaRPr lang="it-IT" sz="1467" i="1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sp>
        <p:nvSpPr>
          <p:cNvPr id="18441" name="Text Box 15"/>
          <p:cNvSpPr txBox="1">
            <a:spLocks noChangeArrowheads="1"/>
          </p:cNvSpPr>
          <p:nvPr/>
        </p:nvSpPr>
        <p:spPr bwMode="auto">
          <a:xfrm>
            <a:off x="7916863" y="650875"/>
            <a:ext cx="365125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it-IT" sz="2000">
                <a:solidFill>
                  <a:schemeClr val="bg1"/>
                </a:solidFill>
                <a:latin typeface="Trebuchet MS" pitchFamily="34" charset="0"/>
                <a:ea typeface="ＭＳ Ｐゴシック" pitchFamily="34" charset="-128"/>
                <a:cs typeface="Courier New" pitchFamily="49" charset="0"/>
              </a:rPr>
              <a:t>Censimento permanente</a:t>
            </a:r>
          </a:p>
          <a:p>
            <a:r>
              <a:rPr lang="it-IT" sz="2000" b="1">
                <a:solidFill>
                  <a:schemeClr val="bg1"/>
                </a:solidFill>
                <a:latin typeface="Trebuchet MS" pitchFamily="34" charset="0"/>
                <a:ea typeface="ＭＳ Ｐゴシック" pitchFamily="34" charset="-128"/>
                <a:cs typeface="Courier New" pitchFamily="49" charset="0"/>
              </a:rPr>
              <a:t>POPOLAZIONE E ABITAZIONI</a:t>
            </a:r>
          </a:p>
        </p:txBody>
      </p:sp>
    </p:spTree>
  </p:cSld>
  <p:clrMapOvr>
    <a:masterClrMapping/>
  </p:clrMapOvr>
  <p:transition spd="slow" advClick="0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AutoShape 39"/>
          <p:cNvSpPr>
            <a:spLocks noChangeArrowheads="1"/>
          </p:cNvSpPr>
          <p:nvPr/>
        </p:nvSpPr>
        <p:spPr bwMode="auto">
          <a:xfrm rot="10800000">
            <a:off x="7442200" y="5402263"/>
            <a:ext cx="839788" cy="458787"/>
          </a:xfrm>
          <a:prstGeom prst="triangle">
            <a:avLst>
              <a:gd name="adj" fmla="val 50000"/>
            </a:avLst>
          </a:prstGeom>
          <a:solidFill>
            <a:srgbClr val="CCFFCC">
              <a:alpha val="79999"/>
            </a:srgb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it-IT"/>
          </a:p>
        </p:txBody>
      </p:sp>
      <p:grpSp>
        <p:nvGrpSpPr>
          <p:cNvPr id="36866" name="Group 33"/>
          <p:cNvGrpSpPr>
            <a:grpSpLocks/>
          </p:cNvGrpSpPr>
          <p:nvPr/>
        </p:nvGrpSpPr>
        <p:grpSpPr bwMode="auto">
          <a:xfrm rot="10800000">
            <a:off x="3948113" y="1214438"/>
            <a:ext cx="7791450" cy="3695700"/>
            <a:chOff x="1248" y="240"/>
            <a:chExt cx="4176" cy="3600"/>
          </a:xfrm>
        </p:grpSpPr>
        <p:sp>
          <p:nvSpPr>
            <p:cNvPr id="36886" name="Pyr1"/>
            <p:cNvSpPr>
              <a:spLocks noEditPoints="1" noChangeArrowheads="1"/>
            </p:cNvSpPr>
            <p:nvPr/>
          </p:nvSpPr>
          <p:spPr bwMode="auto">
            <a:xfrm>
              <a:off x="2873" y="240"/>
              <a:ext cx="936" cy="79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5400 w 21600"/>
                <a:gd name="T10" fmla="*/ 11802 h 21600"/>
                <a:gd name="T11" fmla="*/ 16200 w 21600"/>
                <a:gd name="T12" fmla="*/ 20598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D8EB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887" name="Pyr2"/>
            <p:cNvSpPr>
              <a:spLocks noEditPoints="1" noChangeArrowheads="1"/>
            </p:cNvSpPr>
            <p:nvPr/>
          </p:nvSpPr>
          <p:spPr bwMode="auto">
            <a:xfrm>
              <a:off x="2331" y="1038"/>
              <a:ext cx="2015" cy="9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789 w 21600"/>
                <a:gd name="T13" fmla="*/ 508 h 21600"/>
                <a:gd name="T14" fmla="*/ 15811 w 21600"/>
                <a:gd name="T15" fmla="*/ 2109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787" y="0"/>
                  </a:moveTo>
                  <a:lnTo>
                    <a:pt x="15812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5787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888" name="Pyr3"/>
            <p:cNvSpPr>
              <a:spLocks noEditPoints="1" noChangeArrowheads="1"/>
            </p:cNvSpPr>
            <p:nvPr/>
          </p:nvSpPr>
          <p:spPr bwMode="auto">
            <a:xfrm>
              <a:off x="1795" y="1974"/>
              <a:ext cx="3087" cy="935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0 h 21600"/>
                <a:gd name="T4" fmla="*/ 1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290 w 21600"/>
                <a:gd name="T13" fmla="*/ 508 h 21600"/>
                <a:gd name="T14" fmla="*/ 16310 w 21600"/>
                <a:gd name="T15" fmla="*/ 2109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768" y="0"/>
                  </a:moveTo>
                  <a:lnTo>
                    <a:pt x="17831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3768" y="0"/>
                  </a:lnTo>
                  <a:close/>
                </a:path>
              </a:pathLst>
            </a:custGeom>
            <a:solidFill>
              <a:srgbClr val="FFBE7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889" name="Pyr4"/>
            <p:cNvSpPr>
              <a:spLocks noEditPoints="1" noChangeArrowheads="1"/>
            </p:cNvSpPr>
            <p:nvPr/>
          </p:nvSpPr>
          <p:spPr bwMode="auto">
            <a:xfrm>
              <a:off x="1248" y="2904"/>
              <a:ext cx="4176" cy="936"/>
            </a:xfrm>
            <a:custGeom>
              <a:avLst/>
              <a:gdLst>
                <a:gd name="T0" fmla="*/ 1 w 21600"/>
                <a:gd name="T1" fmla="*/ 0 h 21600"/>
                <a:gd name="T2" fmla="*/ 5 w 21600"/>
                <a:gd name="T3" fmla="*/ 0 h 21600"/>
                <a:gd name="T4" fmla="*/ 6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284 w 21600"/>
                <a:gd name="T13" fmla="*/ 508 h 21600"/>
                <a:gd name="T14" fmla="*/ 17312 w 21600"/>
                <a:gd name="T15" fmla="*/ 2109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793" y="0"/>
                  </a:moveTo>
                  <a:lnTo>
                    <a:pt x="18806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2793" y="0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36867" name="Rectangle 14"/>
          <p:cNvSpPr>
            <a:spLocks noChangeArrowheads="1"/>
          </p:cNvSpPr>
          <p:nvPr/>
        </p:nvSpPr>
        <p:spPr bwMode="auto">
          <a:xfrm>
            <a:off x="1019175" y="225425"/>
            <a:ext cx="107203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I livelli sub-comunali per la produzione di dati censuari</a:t>
            </a:r>
            <a:endParaRPr lang="it-IT" sz="2800" b="1" i="1">
              <a:solidFill>
                <a:srgbClr val="D8202E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FC5C5F60-52DE-4A95-AB9F-68874F8B4189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36870" name="Immagine 3"/>
          <p:cNvPicPr>
            <a:picLocks noChangeAspect="1"/>
          </p:cNvPicPr>
          <p:nvPr/>
        </p:nvPicPr>
        <p:blipFill>
          <a:blip r:embed="rId3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36872" name="Immagin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3" name="CasellaDiTesto 3"/>
          <p:cNvSpPr txBox="1">
            <a:spLocks noChangeArrowheads="1"/>
          </p:cNvSpPr>
          <p:nvPr/>
        </p:nvSpPr>
        <p:spPr bwMode="auto">
          <a:xfrm>
            <a:off x="6480175" y="1470025"/>
            <a:ext cx="26479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200" b="1">
                <a:latin typeface="Calibri" pitchFamily="34" charset="0"/>
              </a:rPr>
              <a:t>COMUNE</a:t>
            </a:r>
          </a:p>
        </p:txBody>
      </p:sp>
      <p:sp>
        <p:nvSpPr>
          <p:cNvPr id="36874" name="CasellaDiTesto 21"/>
          <p:cNvSpPr txBox="1">
            <a:spLocks noChangeArrowheads="1"/>
          </p:cNvSpPr>
          <p:nvPr/>
        </p:nvSpPr>
        <p:spPr bwMode="auto">
          <a:xfrm>
            <a:off x="5216525" y="2197100"/>
            <a:ext cx="525145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200" b="1">
                <a:latin typeface="Calibri" pitchFamily="34" charset="0"/>
              </a:rPr>
              <a:t>Aree a valenza amministrativa e funzionale </a:t>
            </a:r>
          </a:p>
          <a:p>
            <a:pPr algn="ctr"/>
            <a:r>
              <a:rPr lang="it-IT" sz="2200" b="1">
                <a:latin typeface="Calibri" pitchFamily="34" charset="0"/>
              </a:rPr>
              <a:t>Aree di Censimento</a:t>
            </a:r>
          </a:p>
        </p:txBody>
      </p:sp>
      <p:sp>
        <p:nvSpPr>
          <p:cNvPr id="36875" name="CasellaDiTesto 24"/>
          <p:cNvSpPr txBox="1">
            <a:spLocks noChangeArrowheads="1"/>
          </p:cNvSpPr>
          <p:nvPr/>
        </p:nvSpPr>
        <p:spPr bwMode="auto">
          <a:xfrm>
            <a:off x="6819900" y="3209925"/>
            <a:ext cx="21129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latin typeface="Calibri" pitchFamily="34" charset="0"/>
              </a:rPr>
              <a:t>Sezioni di Censimento</a:t>
            </a:r>
          </a:p>
        </p:txBody>
      </p:sp>
      <p:sp>
        <p:nvSpPr>
          <p:cNvPr id="36876" name="CasellaDiTesto 26"/>
          <p:cNvSpPr txBox="1">
            <a:spLocks noChangeArrowheads="1"/>
          </p:cNvSpPr>
          <p:nvPr/>
        </p:nvSpPr>
        <p:spPr bwMode="auto">
          <a:xfrm>
            <a:off x="7416800" y="4057650"/>
            <a:ext cx="915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b="1">
                <a:latin typeface="Calibri" pitchFamily="34" charset="0"/>
              </a:rPr>
              <a:t>Micro zone</a:t>
            </a:r>
          </a:p>
        </p:txBody>
      </p:sp>
      <p:sp>
        <p:nvSpPr>
          <p:cNvPr id="36877" name="CasellaDiTesto 28"/>
          <p:cNvSpPr txBox="1">
            <a:spLocks noChangeArrowheads="1"/>
          </p:cNvSpPr>
          <p:nvPr/>
        </p:nvSpPr>
        <p:spPr bwMode="auto">
          <a:xfrm>
            <a:off x="7516813" y="5351463"/>
            <a:ext cx="676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600" b="1">
                <a:latin typeface="Calibri" pitchFamily="34" charset="0"/>
              </a:rPr>
              <a:t>Civici</a:t>
            </a:r>
          </a:p>
        </p:txBody>
      </p:sp>
      <p:sp>
        <p:nvSpPr>
          <p:cNvPr id="30" name="Arrotonda angolo diagonale rettangolo 29"/>
          <p:cNvSpPr/>
          <p:nvPr/>
        </p:nvSpPr>
        <p:spPr>
          <a:xfrm>
            <a:off x="4357688" y="4651375"/>
            <a:ext cx="1793875" cy="427038"/>
          </a:xfrm>
          <a:prstGeom prst="round2DiagRect">
            <a:avLst/>
          </a:prstGeom>
          <a:solidFill>
            <a:srgbClr val="7030A0">
              <a:alpha val="22000"/>
            </a:srgb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36879" name="CasellaDiTesto 30"/>
          <p:cNvSpPr txBox="1">
            <a:spLocks noChangeArrowheads="1"/>
          </p:cNvSpPr>
          <p:nvPr/>
        </p:nvSpPr>
        <p:spPr bwMode="auto">
          <a:xfrm>
            <a:off x="4562475" y="4686300"/>
            <a:ext cx="1381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b="1">
                <a:latin typeface="Calibri" pitchFamily="34" charset="0"/>
              </a:rPr>
              <a:t>GRID</a:t>
            </a:r>
          </a:p>
        </p:txBody>
      </p:sp>
      <p:sp>
        <p:nvSpPr>
          <p:cNvPr id="36880" name="CasellaDiTesto 39"/>
          <p:cNvSpPr txBox="1">
            <a:spLocks noChangeArrowheads="1"/>
          </p:cNvSpPr>
          <p:nvPr/>
        </p:nvSpPr>
        <p:spPr bwMode="auto">
          <a:xfrm>
            <a:off x="147638" y="1411288"/>
            <a:ext cx="4092575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it-IT" sz="2400">
                <a:latin typeface="Calibri" pitchFamily="34" charset="0"/>
              </a:rPr>
              <a:t>E’ allo studio la possibilità di diffondere incroci </a:t>
            </a:r>
            <a:r>
              <a:rPr lang="it-IT" sz="2400">
                <a:solidFill>
                  <a:srgbClr val="C00000"/>
                </a:solidFill>
                <a:latin typeface="Calibri" pitchFamily="34" charset="0"/>
              </a:rPr>
              <a:t>a livello      sub-comunale </a:t>
            </a:r>
            <a:r>
              <a:rPr lang="it-IT" sz="2400">
                <a:latin typeface="Calibri" pitchFamily="34" charset="0"/>
              </a:rPr>
              <a:t>a partire dall’integrazione tra il SIR             e i dati da indagine. </a:t>
            </a:r>
          </a:p>
          <a:p>
            <a:pPr marL="285750" indent="-285750">
              <a:buFont typeface="Arial" charset="0"/>
              <a:buChar char="•"/>
            </a:pPr>
            <a:endParaRPr lang="it-IT">
              <a:latin typeface="Calibri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it-IT" sz="2400">
                <a:latin typeface="Calibri" pitchFamily="34" charset="0"/>
              </a:rPr>
              <a:t>Si tratta di un obiettivo a   medio termine. Sono già in corso analisi sui livelli di copertura/qualità e sulla tempestività dei dati di              fonte amministrativa.</a:t>
            </a:r>
          </a:p>
        </p:txBody>
      </p:sp>
      <p:sp>
        <p:nvSpPr>
          <p:cNvPr id="36881" name="AutoShape 30"/>
          <p:cNvSpPr>
            <a:spLocks noChangeArrowheads="1"/>
          </p:cNvSpPr>
          <p:nvPr/>
        </p:nvSpPr>
        <p:spPr bwMode="auto">
          <a:xfrm>
            <a:off x="8193088" y="2803525"/>
            <a:ext cx="3821112" cy="2832100"/>
          </a:xfrm>
          <a:prstGeom prst="irregularSeal2">
            <a:avLst/>
          </a:prstGeom>
          <a:solidFill>
            <a:srgbClr val="FFFF99">
              <a:alpha val="20000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6882" name="WordArt 31"/>
          <p:cNvSpPr>
            <a:spLocks noChangeArrowheads="1" noChangeShapeType="1" noTextEdit="1"/>
          </p:cNvSpPr>
          <p:nvPr/>
        </p:nvSpPr>
        <p:spPr bwMode="auto">
          <a:xfrm>
            <a:off x="8958263" y="3683000"/>
            <a:ext cx="1995487" cy="13271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it-IT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gency FB"/>
              </a:rPr>
              <a:t>Cadenza temporale???</a:t>
            </a:r>
          </a:p>
        </p:txBody>
      </p:sp>
      <p:sp>
        <p:nvSpPr>
          <p:cNvPr id="36883" name="AutoShape 38"/>
          <p:cNvSpPr>
            <a:spLocks noChangeArrowheads="1"/>
          </p:cNvSpPr>
          <p:nvPr/>
        </p:nvSpPr>
        <p:spPr bwMode="auto">
          <a:xfrm rot="5400000">
            <a:off x="7630319" y="4949032"/>
            <a:ext cx="457200" cy="322262"/>
          </a:xfrm>
          <a:prstGeom prst="chevron">
            <a:avLst>
              <a:gd name="adj" fmla="val 35468"/>
            </a:avLst>
          </a:prstGeom>
          <a:solidFill>
            <a:srgbClr val="CCFFCC">
              <a:alpha val="79999"/>
            </a:srgb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it-IT"/>
          </a:p>
        </p:txBody>
      </p:sp>
      <p:sp>
        <p:nvSpPr>
          <p:cNvPr id="36884" name="AutoShape 40"/>
          <p:cNvSpPr>
            <a:spLocks noChangeArrowheads="1"/>
          </p:cNvSpPr>
          <p:nvPr/>
        </p:nvSpPr>
        <p:spPr bwMode="auto">
          <a:xfrm rot="4904202">
            <a:off x="3463925" y="3013075"/>
            <a:ext cx="2879725" cy="3968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6885" name="Text Box 41"/>
          <p:cNvSpPr txBox="1">
            <a:spLocks noChangeArrowheads="1"/>
          </p:cNvSpPr>
          <p:nvPr/>
        </p:nvSpPr>
        <p:spPr bwMode="auto">
          <a:xfrm>
            <a:off x="8020050" y="5054600"/>
            <a:ext cx="5969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4800" b="1">
                <a:solidFill>
                  <a:srgbClr val="FF0000"/>
                </a:solidFill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6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6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 animBg="1"/>
      <p:bldP spid="36877" grpId="0"/>
      <p:bldP spid="36879" grpId="0"/>
      <p:bldP spid="36883" grpId="0" animBg="1"/>
      <p:bldP spid="3688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0" descr="zone_NI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30413" y="661988"/>
            <a:ext cx="10029825" cy="601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128B646D-B287-4BD2-9A95-D2193A42A810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38916" name="Immagine 3"/>
          <p:cNvPicPr>
            <a:picLocks noChangeAspect="1"/>
          </p:cNvPicPr>
          <p:nvPr/>
        </p:nvPicPr>
        <p:blipFill>
          <a:blip r:embed="rId4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Immagine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Text Box 15"/>
          <p:cNvSpPr txBox="1">
            <a:spLocks noChangeArrowheads="1"/>
          </p:cNvSpPr>
          <p:nvPr/>
        </p:nvSpPr>
        <p:spPr bwMode="auto">
          <a:xfrm>
            <a:off x="403225" y="1403350"/>
            <a:ext cx="2446338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 sz="1600">
                <a:latin typeface="Times New Roman" pitchFamily="18" charset="0"/>
              </a:rPr>
              <a:t>Zone di decentramento,</a:t>
            </a:r>
          </a:p>
          <a:p>
            <a:pPr>
              <a:spcBef>
                <a:spcPct val="50000"/>
              </a:spcBef>
            </a:pPr>
            <a:r>
              <a:rPr lang="it-IT" altLang="it-IT" sz="1600">
                <a:latin typeface="Times New Roman" pitchFamily="18" charset="0"/>
              </a:rPr>
              <a:t>Nuclei di identità locale</a:t>
            </a:r>
            <a:r>
              <a:rPr lang="it-IT" altLang="it-IT" sz="1400">
                <a:latin typeface="Times New Roman" pitchFamily="18" charset="0"/>
              </a:rPr>
              <a:t>*</a:t>
            </a:r>
          </a:p>
          <a:p>
            <a:pPr>
              <a:spcBef>
                <a:spcPct val="50000"/>
              </a:spcBef>
            </a:pPr>
            <a:r>
              <a:rPr lang="it-IT" altLang="it-IT" sz="1600">
                <a:latin typeface="Times New Roman" pitchFamily="18" charset="0"/>
              </a:rPr>
              <a:t>del comune di Milano. </a:t>
            </a:r>
          </a:p>
          <a:p>
            <a:pPr>
              <a:spcBef>
                <a:spcPct val="50000"/>
              </a:spcBef>
            </a:pPr>
            <a:r>
              <a:rPr lang="it-IT" altLang="it-IT" sz="1400" i="1">
                <a:latin typeface="Times New Roman" pitchFamily="18" charset="0"/>
              </a:rPr>
              <a:t>*disegno proposto per il 2011</a:t>
            </a:r>
          </a:p>
        </p:txBody>
      </p:sp>
      <p:sp>
        <p:nvSpPr>
          <p:cNvPr id="38919" name="Rectangle 14"/>
          <p:cNvSpPr>
            <a:spLocks noChangeArrowheads="1"/>
          </p:cNvSpPr>
          <p:nvPr/>
        </p:nvSpPr>
        <p:spPr bwMode="auto">
          <a:xfrm>
            <a:off x="1019175" y="307975"/>
            <a:ext cx="107203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Un esempio di domini sub-comunali per il comune di Milano: </a:t>
            </a:r>
          </a:p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le Aree a valenza amministrativa 2011</a:t>
            </a:r>
            <a:endParaRPr lang="it-IT" sz="2800" b="1" i="1">
              <a:solidFill>
                <a:srgbClr val="D8202E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38920" name="Line 14"/>
          <p:cNvSpPr>
            <a:spLocks noChangeShapeType="1"/>
          </p:cNvSpPr>
          <p:nvPr/>
        </p:nvSpPr>
        <p:spPr bwMode="auto">
          <a:xfrm>
            <a:off x="804863" y="5335588"/>
            <a:ext cx="855662" cy="158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8921" name="Line 15"/>
          <p:cNvSpPr>
            <a:spLocks noChangeShapeType="1"/>
          </p:cNvSpPr>
          <p:nvPr/>
        </p:nvSpPr>
        <p:spPr bwMode="auto">
          <a:xfrm>
            <a:off x="804863" y="5588000"/>
            <a:ext cx="855662" cy="158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8922" name="Text Box 12"/>
          <p:cNvSpPr txBox="1">
            <a:spLocks noChangeArrowheads="1"/>
          </p:cNvSpPr>
          <p:nvPr/>
        </p:nvSpPr>
        <p:spPr bwMode="auto">
          <a:xfrm>
            <a:off x="1781175" y="5194300"/>
            <a:ext cx="39592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it-IT" altLang="it-IT" sz="1200">
                <a:latin typeface="Calibri" pitchFamily="34" charset="0"/>
              </a:rPr>
              <a:t>Limiti delle </a:t>
            </a:r>
            <a:r>
              <a:rPr lang="it-IT" altLang="it-IT" sz="1200" i="1">
                <a:latin typeface="Calibri" pitchFamily="34" charset="0"/>
              </a:rPr>
              <a:t>Zone di decentramento</a:t>
            </a:r>
            <a:endParaRPr lang="it-IT" altLang="it-IT" sz="1200">
              <a:latin typeface="Calibri" pitchFamily="34" charset="0"/>
            </a:endParaRPr>
          </a:p>
          <a:p>
            <a:endParaRPr lang="it-IT" altLang="it-IT" sz="600">
              <a:latin typeface="Calibri" pitchFamily="34" charset="0"/>
            </a:endParaRPr>
          </a:p>
          <a:p>
            <a:r>
              <a:rPr lang="it-IT" altLang="it-IT" sz="1200">
                <a:latin typeface="Calibri" pitchFamily="34" charset="0"/>
              </a:rPr>
              <a:t>Limiti dei </a:t>
            </a:r>
            <a:r>
              <a:rPr lang="it-IT" altLang="it-IT" sz="1200" i="1">
                <a:latin typeface="Calibri" pitchFamily="34" charset="0"/>
              </a:rPr>
              <a:t>Nuclei di identità locale</a:t>
            </a:r>
          </a:p>
        </p:txBody>
      </p:sp>
      <p:sp>
        <p:nvSpPr>
          <p:cNvPr id="38923" name="AutoShape 12"/>
          <p:cNvSpPr>
            <a:spLocks noChangeArrowheads="1"/>
          </p:cNvSpPr>
          <p:nvPr/>
        </p:nvSpPr>
        <p:spPr bwMode="auto">
          <a:xfrm>
            <a:off x="115888" y="2428875"/>
            <a:ext cx="3375025" cy="2765425"/>
          </a:xfrm>
          <a:prstGeom prst="irregularSeal2">
            <a:avLst/>
          </a:prstGeom>
          <a:solidFill>
            <a:srgbClr val="FFFF99">
              <a:alpha val="20000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8924" name="WordArt 13"/>
          <p:cNvSpPr>
            <a:spLocks noChangeArrowheads="1" noChangeShapeType="1" noTextEdit="1"/>
          </p:cNvSpPr>
          <p:nvPr/>
        </p:nvSpPr>
        <p:spPr bwMode="auto">
          <a:xfrm>
            <a:off x="925513" y="3346450"/>
            <a:ext cx="1762125" cy="12255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it-IT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gency FB"/>
              </a:rPr>
              <a:t>Ogni anno???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7" descr="zone_NIL_AC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36763" y="652463"/>
            <a:ext cx="10023475" cy="601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C8801A16-D0A6-4258-8F19-8EFBEB0574ED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40964" name="Immagine 3"/>
          <p:cNvPicPr>
            <a:picLocks noChangeAspect="1"/>
          </p:cNvPicPr>
          <p:nvPr/>
        </p:nvPicPr>
        <p:blipFill>
          <a:blip r:embed="rId4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Immagine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6" name="Text Box 12"/>
          <p:cNvSpPr txBox="1">
            <a:spLocks noChangeArrowheads="1"/>
          </p:cNvSpPr>
          <p:nvPr/>
        </p:nvSpPr>
        <p:spPr bwMode="auto">
          <a:xfrm>
            <a:off x="1781175" y="5194300"/>
            <a:ext cx="39592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it-IT" altLang="it-IT" sz="1200">
                <a:latin typeface="Calibri" pitchFamily="34" charset="0"/>
              </a:rPr>
              <a:t>Limiti delle </a:t>
            </a:r>
            <a:r>
              <a:rPr lang="it-IT" altLang="it-IT" sz="1200" i="1">
                <a:latin typeface="Calibri" pitchFamily="34" charset="0"/>
              </a:rPr>
              <a:t>Zone di decentramento</a:t>
            </a:r>
            <a:endParaRPr lang="it-IT" altLang="it-IT" sz="1200">
              <a:latin typeface="Calibri" pitchFamily="34" charset="0"/>
            </a:endParaRPr>
          </a:p>
          <a:p>
            <a:endParaRPr lang="it-IT" altLang="it-IT" sz="600">
              <a:latin typeface="Calibri" pitchFamily="34" charset="0"/>
            </a:endParaRPr>
          </a:p>
          <a:p>
            <a:r>
              <a:rPr lang="it-IT" altLang="it-IT" sz="1200">
                <a:latin typeface="Calibri" pitchFamily="34" charset="0"/>
              </a:rPr>
              <a:t>Limiti dei </a:t>
            </a:r>
            <a:r>
              <a:rPr lang="it-IT" altLang="it-IT" sz="1200" i="1">
                <a:latin typeface="Calibri" pitchFamily="34" charset="0"/>
              </a:rPr>
              <a:t>Nuclei di identità locale</a:t>
            </a:r>
          </a:p>
          <a:p>
            <a:endParaRPr lang="it-IT" altLang="it-IT" sz="600">
              <a:latin typeface="Calibri" pitchFamily="34" charset="0"/>
            </a:endParaRPr>
          </a:p>
          <a:p>
            <a:r>
              <a:rPr lang="it-IT" altLang="it-IT" sz="1200">
                <a:latin typeface="Calibri" pitchFamily="34" charset="0"/>
              </a:rPr>
              <a:t>Tutte le campiture: </a:t>
            </a:r>
            <a:r>
              <a:rPr lang="it-IT" altLang="it-IT" sz="1200" i="1">
                <a:latin typeface="Calibri" pitchFamily="34" charset="0"/>
              </a:rPr>
              <a:t>Aree di censimento</a:t>
            </a:r>
            <a:endParaRPr lang="it-IT" altLang="it-IT" sz="1200">
              <a:latin typeface="Calibri" pitchFamily="34" charset="0"/>
            </a:endParaRPr>
          </a:p>
        </p:txBody>
      </p:sp>
      <p:sp>
        <p:nvSpPr>
          <p:cNvPr id="40967" name="Line 14"/>
          <p:cNvSpPr>
            <a:spLocks noChangeShapeType="1"/>
          </p:cNvSpPr>
          <p:nvPr/>
        </p:nvSpPr>
        <p:spPr bwMode="auto">
          <a:xfrm>
            <a:off x="804863" y="5335588"/>
            <a:ext cx="855662" cy="158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0968" name="Line 15"/>
          <p:cNvSpPr>
            <a:spLocks noChangeShapeType="1"/>
          </p:cNvSpPr>
          <p:nvPr/>
        </p:nvSpPr>
        <p:spPr bwMode="auto">
          <a:xfrm>
            <a:off x="804863" y="5588000"/>
            <a:ext cx="855662" cy="158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0969" name="Rectangle 16"/>
          <p:cNvSpPr>
            <a:spLocks noChangeArrowheads="1"/>
          </p:cNvSpPr>
          <p:nvPr/>
        </p:nvSpPr>
        <p:spPr bwMode="auto">
          <a:xfrm>
            <a:off x="792163" y="5818188"/>
            <a:ext cx="857250" cy="115887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40970" name="Rectangle 14"/>
          <p:cNvSpPr>
            <a:spLocks noChangeArrowheads="1"/>
          </p:cNvSpPr>
          <p:nvPr/>
        </p:nvSpPr>
        <p:spPr bwMode="auto">
          <a:xfrm>
            <a:off x="1019175" y="307975"/>
            <a:ext cx="107203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Un esempio di domini sub-comunali per il comune di Milano: </a:t>
            </a:r>
          </a:p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le Aree di Censimento di centro abitato 2011</a:t>
            </a:r>
            <a:endParaRPr lang="it-IT" sz="2800" b="1" i="1">
              <a:solidFill>
                <a:srgbClr val="D8202E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40971" name="Text Box 15"/>
          <p:cNvSpPr txBox="1">
            <a:spLocks noChangeArrowheads="1"/>
          </p:cNvSpPr>
          <p:nvPr/>
        </p:nvSpPr>
        <p:spPr bwMode="auto">
          <a:xfrm>
            <a:off x="403225" y="1403350"/>
            <a:ext cx="2446338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 sz="1600">
                <a:latin typeface="Times New Roman" pitchFamily="18" charset="0"/>
              </a:rPr>
              <a:t>Zone di decentramento,</a:t>
            </a:r>
          </a:p>
          <a:p>
            <a:pPr>
              <a:spcBef>
                <a:spcPct val="50000"/>
              </a:spcBef>
            </a:pPr>
            <a:r>
              <a:rPr lang="it-IT" altLang="it-IT" sz="1600">
                <a:latin typeface="Times New Roman" pitchFamily="18" charset="0"/>
              </a:rPr>
              <a:t>Nuclei di identità locale</a:t>
            </a:r>
            <a:r>
              <a:rPr lang="it-IT" altLang="it-IT" sz="1400">
                <a:latin typeface="Times New Roman" pitchFamily="18" charset="0"/>
              </a:rPr>
              <a:t>*</a:t>
            </a:r>
          </a:p>
          <a:p>
            <a:pPr>
              <a:spcBef>
                <a:spcPct val="50000"/>
              </a:spcBef>
            </a:pPr>
            <a:r>
              <a:rPr lang="it-IT" altLang="it-IT" sz="1600">
                <a:latin typeface="Times New Roman" pitchFamily="18" charset="0"/>
              </a:rPr>
              <a:t>Aree di Censimento* </a:t>
            </a:r>
          </a:p>
          <a:p>
            <a:pPr>
              <a:spcBef>
                <a:spcPct val="50000"/>
              </a:spcBef>
            </a:pPr>
            <a:r>
              <a:rPr lang="it-IT" altLang="it-IT" sz="1600">
                <a:latin typeface="Times New Roman" pitchFamily="18" charset="0"/>
              </a:rPr>
              <a:t>del comune di Milano. </a:t>
            </a:r>
          </a:p>
          <a:p>
            <a:pPr>
              <a:spcBef>
                <a:spcPct val="50000"/>
              </a:spcBef>
            </a:pPr>
            <a:r>
              <a:rPr lang="it-IT" altLang="it-IT" sz="1400" i="1">
                <a:latin typeface="Times New Roman" pitchFamily="18" charset="0"/>
              </a:rPr>
              <a:t>*disegno proposto per il 2011</a:t>
            </a:r>
          </a:p>
        </p:txBody>
      </p:sp>
      <p:sp>
        <p:nvSpPr>
          <p:cNvPr id="40972" name="AutoShape 13"/>
          <p:cNvSpPr>
            <a:spLocks noChangeArrowheads="1"/>
          </p:cNvSpPr>
          <p:nvPr/>
        </p:nvSpPr>
        <p:spPr bwMode="auto">
          <a:xfrm>
            <a:off x="115888" y="2428875"/>
            <a:ext cx="3375025" cy="2765425"/>
          </a:xfrm>
          <a:prstGeom prst="irregularSeal2">
            <a:avLst/>
          </a:prstGeom>
          <a:solidFill>
            <a:srgbClr val="FFFF99">
              <a:alpha val="20000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0973" name="WordArt 14"/>
          <p:cNvSpPr>
            <a:spLocks noChangeArrowheads="1" noChangeShapeType="1" noTextEdit="1"/>
          </p:cNvSpPr>
          <p:nvPr/>
        </p:nvSpPr>
        <p:spPr bwMode="auto">
          <a:xfrm>
            <a:off x="925513" y="3346450"/>
            <a:ext cx="1762125" cy="12255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it-IT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gency FB"/>
              </a:rPr>
              <a:t>Ogni anno???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7" descr="zoneDecentramen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32000" y="654050"/>
            <a:ext cx="10037763" cy="601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D56EEF35-F6DF-4184-954E-3B479992B943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43012" name="Immagine 3"/>
          <p:cNvPicPr>
            <a:picLocks noChangeAspect="1"/>
          </p:cNvPicPr>
          <p:nvPr/>
        </p:nvPicPr>
        <p:blipFill>
          <a:blip r:embed="rId4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Immagine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4" name="Rectangle 14"/>
          <p:cNvSpPr>
            <a:spLocks noChangeArrowheads="1"/>
          </p:cNvSpPr>
          <p:nvPr/>
        </p:nvSpPr>
        <p:spPr bwMode="auto">
          <a:xfrm>
            <a:off x="1019175" y="307975"/>
            <a:ext cx="107203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Un esempio di domini sub-comunali per il comune di Milano: </a:t>
            </a:r>
          </a:p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le Sezioni di Censimento 2011</a:t>
            </a:r>
            <a:endParaRPr lang="it-IT" sz="2800" b="1" i="1">
              <a:solidFill>
                <a:srgbClr val="D8202E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43015" name="Text Box 15"/>
          <p:cNvSpPr txBox="1">
            <a:spLocks noChangeArrowheads="1"/>
          </p:cNvSpPr>
          <p:nvPr/>
        </p:nvSpPr>
        <p:spPr bwMode="auto">
          <a:xfrm>
            <a:off x="403225" y="1403350"/>
            <a:ext cx="2446338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 sz="1600">
                <a:latin typeface="Times New Roman" pitchFamily="18" charset="0"/>
              </a:rPr>
              <a:t>Zone di decentramento,</a:t>
            </a:r>
          </a:p>
          <a:p>
            <a:pPr>
              <a:spcBef>
                <a:spcPct val="50000"/>
              </a:spcBef>
            </a:pPr>
            <a:r>
              <a:rPr lang="it-IT" altLang="it-IT" sz="1600">
                <a:latin typeface="Times New Roman" pitchFamily="18" charset="0"/>
              </a:rPr>
              <a:t>Sezioni di censimento</a:t>
            </a:r>
            <a:r>
              <a:rPr lang="it-IT" altLang="it-IT" sz="1400">
                <a:latin typeface="Times New Roman" pitchFamily="18" charset="0"/>
              </a:rPr>
              <a:t>*</a:t>
            </a:r>
          </a:p>
          <a:p>
            <a:pPr>
              <a:spcBef>
                <a:spcPct val="50000"/>
              </a:spcBef>
            </a:pPr>
            <a:r>
              <a:rPr lang="it-IT" altLang="it-IT" sz="1600">
                <a:latin typeface="Times New Roman" pitchFamily="18" charset="0"/>
              </a:rPr>
              <a:t>del comune di Milano. </a:t>
            </a:r>
          </a:p>
          <a:p>
            <a:pPr>
              <a:spcBef>
                <a:spcPct val="50000"/>
              </a:spcBef>
            </a:pPr>
            <a:r>
              <a:rPr lang="it-IT" altLang="it-IT" sz="1400" i="1">
                <a:latin typeface="Times New Roman" pitchFamily="18" charset="0"/>
              </a:rPr>
              <a:t>*disegno proposto per il 2011</a:t>
            </a:r>
          </a:p>
        </p:txBody>
      </p:sp>
      <p:sp>
        <p:nvSpPr>
          <p:cNvPr id="43016" name="Line 14"/>
          <p:cNvSpPr>
            <a:spLocks noChangeShapeType="1"/>
          </p:cNvSpPr>
          <p:nvPr/>
        </p:nvSpPr>
        <p:spPr bwMode="auto">
          <a:xfrm>
            <a:off x="804863" y="5335588"/>
            <a:ext cx="855662" cy="158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3017" name="Line 15"/>
          <p:cNvSpPr>
            <a:spLocks noChangeShapeType="1"/>
          </p:cNvSpPr>
          <p:nvPr/>
        </p:nvSpPr>
        <p:spPr bwMode="auto">
          <a:xfrm>
            <a:off x="804863" y="5588000"/>
            <a:ext cx="855662" cy="158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3018" name="Text Box 12"/>
          <p:cNvSpPr txBox="1">
            <a:spLocks noChangeArrowheads="1"/>
          </p:cNvSpPr>
          <p:nvPr/>
        </p:nvSpPr>
        <p:spPr bwMode="auto">
          <a:xfrm>
            <a:off x="1781175" y="5194300"/>
            <a:ext cx="39592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it-IT" altLang="it-IT" sz="1200">
                <a:latin typeface="Calibri" pitchFamily="34" charset="0"/>
              </a:rPr>
              <a:t>Limiti delle </a:t>
            </a:r>
            <a:r>
              <a:rPr lang="it-IT" altLang="it-IT" sz="1200" i="1">
                <a:latin typeface="Calibri" pitchFamily="34" charset="0"/>
              </a:rPr>
              <a:t>Zone di decentramento</a:t>
            </a:r>
            <a:endParaRPr lang="it-IT" altLang="it-IT" sz="1200">
              <a:latin typeface="Calibri" pitchFamily="34" charset="0"/>
            </a:endParaRPr>
          </a:p>
          <a:p>
            <a:endParaRPr lang="it-IT" altLang="it-IT" sz="600">
              <a:latin typeface="Calibri" pitchFamily="34" charset="0"/>
            </a:endParaRPr>
          </a:p>
          <a:p>
            <a:r>
              <a:rPr lang="it-IT" altLang="it-IT" sz="1200">
                <a:latin typeface="Calibri" pitchFamily="34" charset="0"/>
              </a:rPr>
              <a:t>Limiti delle </a:t>
            </a:r>
            <a:r>
              <a:rPr lang="it-IT" altLang="it-IT" sz="1200" i="1">
                <a:latin typeface="Calibri" pitchFamily="34" charset="0"/>
              </a:rPr>
              <a:t>Sezioni di Censimento</a:t>
            </a:r>
          </a:p>
        </p:txBody>
      </p:sp>
      <p:sp>
        <p:nvSpPr>
          <p:cNvPr id="43019" name="AutoShape 12"/>
          <p:cNvSpPr>
            <a:spLocks noChangeArrowheads="1"/>
          </p:cNvSpPr>
          <p:nvPr/>
        </p:nvSpPr>
        <p:spPr bwMode="auto">
          <a:xfrm>
            <a:off x="115888" y="2428875"/>
            <a:ext cx="3375025" cy="2765425"/>
          </a:xfrm>
          <a:prstGeom prst="irregularSeal2">
            <a:avLst/>
          </a:prstGeom>
          <a:solidFill>
            <a:srgbClr val="FFFF99">
              <a:alpha val="20000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3020" name="WordArt 13"/>
          <p:cNvSpPr>
            <a:spLocks noChangeArrowheads="1" noChangeShapeType="1" noTextEdit="1"/>
          </p:cNvSpPr>
          <p:nvPr/>
        </p:nvSpPr>
        <p:spPr bwMode="auto">
          <a:xfrm>
            <a:off x="925513" y="3346450"/>
            <a:ext cx="1762125" cy="12255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it-IT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gency FB"/>
              </a:rPr>
              <a:t>Ogni anno???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40"/>
          <p:cNvPicPr>
            <a:picLocks noChangeAspect="1" noChangeArrowheads="1"/>
          </p:cNvPicPr>
          <p:nvPr/>
        </p:nvPicPr>
        <p:blipFill>
          <a:blip r:embed="rId3">
            <a:lum bright="10000" contrast="-10000"/>
          </a:blip>
          <a:srcRect/>
          <a:stretch>
            <a:fillRect/>
          </a:stretch>
        </p:blipFill>
        <p:spPr bwMode="auto">
          <a:xfrm>
            <a:off x="514350" y="1306513"/>
            <a:ext cx="7905750" cy="473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Rectangle 14"/>
          <p:cNvSpPr>
            <a:spLocks noChangeArrowheads="1"/>
          </p:cNvSpPr>
          <p:nvPr/>
        </p:nvSpPr>
        <p:spPr bwMode="auto">
          <a:xfrm>
            <a:off x="1019175" y="307975"/>
            <a:ext cx="106680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Dati richiesti da Eurostat a livello di GRID (celle 1 Km X 1 Km)</a:t>
            </a:r>
            <a:endParaRPr lang="it-IT" sz="2800" b="1" i="1">
              <a:solidFill>
                <a:srgbClr val="D8202E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45059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A5C1517C-9E64-400A-845F-FE2F1440B9E9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45061" name="Immagine 3"/>
          <p:cNvPicPr>
            <a:picLocks noChangeAspect="1"/>
          </p:cNvPicPr>
          <p:nvPr/>
        </p:nvPicPr>
        <p:blipFill>
          <a:blip r:embed="rId4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45063" name="Immagine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ella 2"/>
          <p:cNvGraphicFramePr>
            <a:graphicFrameLocks noGrp="1"/>
          </p:cNvGraphicFramePr>
          <p:nvPr/>
        </p:nvGraphicFramePr>
        <p:xfrm>
          <a:off x="749300" y="1598613"/>
          <a:ext cx="6426200" cy="4252915"/>
        </p:xfrm>
        <a:graphic>
          <a:graphicData uri="http://schemas.openxmlformats.org/drawingml/2006/table">
            <a:tbl>
              <a:tblPr/>
              <a:tblGrid>
                <a:gridCol w="6426200"/>
              </a:tblGrid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Popolazione totale </a:t>
                      </a:r>
                      <a:endParaRPr kumimoji="0" lang="it-IT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5D6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Popolazione maschile</a:t>
                      </a:r>
                      <a:endParaRPr kumimoji="0" lang="it-IT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5D6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Popolazione femminile</a:t>
                      </a:r>
                      <a:endParaRPr kumimoji="0" lang="it-IT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5D6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Popolazione in età minore di 15 anni </a:t>
                      </a:r>
                      <a:endParaRPr kumimoji="0" lang="it-IT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5D6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Popolazione con età tra 15 e 64 anni </a:t>
                      </a:r>
                      <a:endParaRPr kumimoji="0" lang="it-IT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5D6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Popolazione con età maggiore di 65 anni </a:t>
                      </a:r>
                      <a:endParaRPr kumimoji="0" lang="it-IT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5D6"/>
                    </a:solidFill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Numero di Occupati </a:t>
                      </a:r>
                      <a:endParaRPr kumimoji="0" lang="it-IT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B183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Luogo di nascita nel Paese </a:t>
                      </a:r>
                      <a:endParaRPr kumimoji="0" lang="it-IT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Luogo di nascita in un altro Paese UE </a:t>
                      </a:r>
                      <a:endParaRPr kumimoji="0" lang="it-IT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Luogo di nascita fuori dall’UE </a:t>
                      </a:r>
                      <a:endParaRPr kumimoji="0" lang="it-IT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Dimora abituale un anno prima invariata </a:t>
                      </a:r>
                      <a:endParaRPr kumimoji="0" lang="it-IT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Dimora abituale un anno prima nel Paese </a:t>
                      </a:r>
                      <a:endParaRPr kumimoji="0" lang="it-IT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Dimora abituale un anno prima fuori dal Paese</a:t>
                      </a:r>
                      <a:endParaRPr kumimoji="0" lang="it-IT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/>
                    </a:solidFill>
                  </a:tcPr>
                </a:tc>
              </a:tr>
            </a:tbl>
          </a:graphicData>
        </a:graphic>
      </p:graphicFrame>
      <p:sp>
        <p:nvSpPr>
          <p:cNvPr id="45094" name="AutoShape 40"/>
          <p:cNvSpPr>
            <a:spLocks noChangeArrowheads="1"/>
          </p:cNvSpPr>
          <p:nvPr/>
        </p:nvSpPr>
        <p:spPr bwMode="auto">
          <a:xfrm>
            <a:off x="7829550" y="1389063"/>
            <a:ext cx="4252913" cy="3700462"/>
          </a:xfrm>
          <a:prstGeom prst="irregularSeal2">
            <a:avLst/>
          </a:prstGeom>
          <a:solidFill>
            <a:srgbClr val="FFFF99">
              <a:alpha val="20000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5095" name="WordArt 41"/>
          <p:cNvSpPr>
            <a:spLocks noChangeArrowheads="1" noChangeShapeType="1" noTextEdit="1"/>
          </p:cNvSpPr>
          <p:nvPr/>
        </p:nvSpPr>
        <p:spPr bwMode="auto">
          <a:xfrm>
            <a:off x="8636000" y="2541588"/>
            <a:ext cx="2376488" cy="173513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it-IT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gency FB"/>
              </a:rPr>
              <a:t>Con riferimento alla</a:t>
            </a:r>
          </a:p>
          <a:p>
            <a:pPr algn="ctr"/>
            <a:r>
              <a:rPr lang="it-IT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gency FB"/>
              </a:rPr>
              <a:t>wave del 2021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5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5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94" grpId="0" animBg="1"/>
      <p:bldP spid="450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4"/>
          <p:cNvSpPr>
            <a:spLocks noChangeArrowheads="1"/>
          </p:cNvSpPr>
          <p:nvPr/>
        </p:nvSpPr>
        <p:spPr bwMode="auto">
          <a:xfrm>
            <a:off x="1019175" y="307975"/>
            <a:ext cx="92440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Dati ad elevato dettaglio territoriale:</a:t>
            </a:r>
          </a:p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accuratezza o tempestività?</a:t>
            </a:r>
            <a:endParaRPr lang="it-IT" sz="2800" b="1" i="1">
              <a:solidFill>
                <a:srgbClr val="D8202E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47106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6550DE0D-8656-4A9D-82EA-A9E041AE55B7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47108" name="Immagine 3"/>
          <p:cNvPicPr>
            <a:picLocks noChangeAspect="1"/>
          </p:cNvPicPr>
          <p:nvPr/>
        </p:nvPicPr>
        <p:blipFill>
          <a:blip r:embed="rId3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47110" name="Immagin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1" name="CasellaDiTesto 7"/>
          <p:cNvSpPr txBox="1">
            <a:spLocks noChangeArrowheads="1"/>
          </p:cNvSpPr>
          <p:nvPr/>
        </p:nvSpPr>
        <p:spPr bwMode="auto">
          <a:xfrm>
            <a:off x="2641600" y="1644650"/>
            <a:ext cx="6045200" cy="469900"/>
          </a:xfrm>
          <a:prstGeom prst="rect">
            <a:avLst/>
          </a:prstGeom>
          <a:solidFill>
            <a:srgbClr val="C00000">
              <a:alpha val="20000"/>
            </a:srgbClr>
          </a:solidFill>
          <a:ln w="127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400" b="1" i="1">
                <a:latin typeface="Calibri" pitchFamily="34" charset="0"/>
              </a:rPr>
              <a:t>Dati più precisi producibili con tempi elevati</a:t>
            </a:r>
          </a:p>
        </p:txBody>
      </p:sp>
      <p:sp>
        <p:nvSpPr>
          <p:cNvPr id="47112" name="CasellaDiTesto 7"/>
          <p:cNvSpPr txBox="1">
            <a:spLocks noChangeArrowheads="1"/>
          </p:cNvSpPr>
          <p:nvPr/>
        </p:nvSpPr>
        <p:spPr bwMode="auto">
          <a:xfrm>
            <a:off x="2540000" y="4524375"/>
            <a:ext cx="6208713" cy="469900"/>
          </a:xfrm>
          <a:prstGeom prst="rect">
            <a:avLst/>
          </a:prstGeom>
          <a:solidFill>
            <a:srgbClr val="C00000">
              <a:alpha val="20000"/>
            </a:srgbClr>
          </a:solidFill>
          <a:ln w="127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400" b="1" i="1">
                <a:latin typeface="Calibri" pitchFamily="34" charset="0"/>
              </a:rPr>
              <a:t>Dati meno precisi producibili con tempi ridotti</a:t>
            </a:r>
          </a:p>
        </p:txBody>
      </p:sp>
      <p:sp>
        <p:nvSpPr>
          <p:cNvPr id="47113" name="AutoShape 10"/>
          <p:cNvSpPr>
            <a:spLocks noChangeArrowheads="1"/>
          </p:cNvSpPr>
          <p:nvPr/>
        </p:nvSpPr>
        <p:spPr bwMode="auto">
          <a:xfrm>
            <a:off x="4284663" y="2122488"/>
            <a:ext cx="2743200" cy="2376487"/>
          </a:xfrm>
          <a:prstGeom prst="upDownArrowCallout">
            <a:avLst>
              <a:gd name="adj1" fmla="val 28858"/>
              <a:gd name="adj2" fmla="val 28858"/>
              <a:gd name="adj3" fmla="val 12500"/>
              <a:gd name="adj4" fmla="val 50000"/>
            </a:avLst>
          </a:prstGeom>
          <a:solidFill>
            <a:schemeClr val="accent1">
              <a:alpha val="14902"/>
            </a:schemeClr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7114" name="Text Box 11"/>
          <p:cNvSpPr txBox="1">
            <a:spLocks noChangeArrowheads="1"/>
          </p:cNvSpPr>
          <p:nvPr/>
        </p:nvSpPr>
        <p:spPr bwMode="auto">
          <a:xfrm>
            <a:off x="4284663" y="3051175"/>
            <a:ext cx="2743200" cy="469900"/>
          </a:xfrm>
          <a:prstGeom prst="rect">
            <a:avLst/>
          </a:prstGeom>
          <a:solidFill>
            <a:srgbClr val="3366FF">
              <a:alpha val="50195"/>
            </a:srgbClr>
          </a:solidFill>
          <a:ln w="12700" algn="ctr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400" b="1" i="1">
                <a:latin typeface="Calibri" pitchFamily="34" charset="0"/>
              </a:rPr>
              <a:t>Quali sono più utili?</a:t>
            </a:r>
          </a:p>
        </p:txBody>
      </p:sp>
      <p:sp>
        <p:nvSpPr>
          <p:cNvPr id="47115" name="AutoShape 12"/>
          <p:cNvSpPr>
            <a:spLocks noChangeArrowheads="1"/>
          </p:cNvSpPr>
          <p:nvPr/>
        </p:nvSpPr>
        <p:spPr bwMode="auto">
          <a:xfrm>
            <a:off x="285750" y="1495425"/>
            <a:ext cx="3036888" cy="2459038"/>
          </a:xfrm>
          <a:prstGeom prst="irregularSeal2">
            <a:avLst/>
          </a:prstGeom>
          <a:solidFill>
            <a:srgbClr val="FFFF99">
              <a:alpha val="20000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7116" name="WordArt 13"/>
          <p:cNvSpPr>
            <a:spLocks noChangeArrowheads="1" noChangeShapeType="1" noTextEdit="1"/>
          </p:cNvSpPr>
          <p:nvPr/>
        </p:nvSpPr>
        <p:spPr bwMode="auto">
          <a:xfrm>
            <a:off x="842963" y="2286000"/>
            <a:ext cx="1608137" cy="1168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it-IT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gency FB"/>
              </a:rPr>
              <a:t>Si rinuncia alla</a:t>
            </a:r>
          </a:p>
          <a:p>
            <a:pPr algn="ctr"/>
            <a:r>
              <a:rPr lang="it-IT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gency FB"/>
              </a:rPr>
              <a:t>tempestività</a:t>
            </a:r>
          </a:p>
        </p:txBody>
      </p:sp>
      <p:sp>
        <p:nvSpPr>
          <p:cNvPr id="47117" name="AutoShape 16"/>
          <p:cNvSpPr>
            <a:spLocks noChangeArrowheads="1"/>
          </p:cNvSpPr>
          <p:nvPr/>
        </p:nvSpPr>
        <p:spPr bwMode="auto">
          <a:xfrm>
            <a:off x="8320088" y="2584450"/>
            <a:ext cx="3036887" cy="2459038"/>
          </a:xfrm>
          <a:prstGeom prst="irregularSeal2">
            <a:avLst/>
          </a:prstGeom>
          <a:solidFill>
            <a:srgbClr val="FFFF99">
              <a:alpha val="20000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7118" name="WordArt 17"/>
          <p:cNvSpPr>
            <a:spLocks noChangeArrowheads="1" noChangeShapeType="1" noTextEdit="1"/>
          </p:cNvSpPr>
          <p:nvPr/>
        </p:nvSpPr>
        <p:spPr bwMode="auto">
          <a:xfrm>
            <a:off x="8877300" y="3375025"/>
            <a:ext cx="1608138" cy="1168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it-IT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gency FB"/>
              </a:rPr>
              <a:t>Si rinuncia alla</a:t>
            </a:r>
          </a:p>
          <a:p>
            <a:pPr algn="ctr"/>
            <a:r>
              <a:rPr lang="it-IT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gency FB"/>
              </a:rPr>
              <a:t>precisione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1" grpId="0" animBg="1"/>
      <p:bldP spid="47112" grpId="0" animBg="1"/>
      <p:bldP spid="47113" grpId="0" animBg="1"/>
      <p:bldP spid="47114" grpId="0" animBg="1"/>
      <p:bldP spid="47115" grpId="0" animBg="1"/>
      <p:bldP spid="47116" grpId="0" animBg="1"/>
      <p:bldP spid="47117" grpId="0" animBg="1"/>
      <p:bldP spid="471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4"/>
          <p:cNvSpPr>
            <a:spLocks noChangeArrowheads="1"/>
          </p:cNvSpPr>
          <p:nvPr/>
        </p:nvSpPr>
        <p:spPr bwMode="auto">
          <a:xfrm>
            <a:off x="1019175" y="307975"/>
            <a:ext cx="92440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I 3 principali fattori per la qualità dell’output di un Censimento basato sui Registri</a:t>
            </a:r>
            <a:endParaRPr lang="it-IT" sz="2800" b="1" i="1">
              <a:solidFill>
                <a:srgbClr val="D8202E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49154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9F41E8C1-A9D4-4669-8568-6C2BE3669432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49156" name="Immagine 3"/>
          <p:cNvPicPr>
            <a:picLocks noChangeAspect="1"/>
          </p:cNvPicPr>
          <p:nvPr/>
        </p:nvPicPr>
        <p:blipFill>
          <a:blip r:embed="rId3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49158" name="Immagin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ottotitolo 2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515938" y="1925638"/>
            <a:ext cx="10623550" cy="338455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lIns="0" tIns="0" rIns="0" bIns="0"/>
          <a:lstStyle>
            <a:lvl1pPr marL="284163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480813" indent="-457200" algn="just" fontAlgn="auto">
              <a:lnSpc>
                <a:spcPts val="4000"/>
              </a:lnSpc>
              <a:spcBef>
                <a:spcPts val="0"/>
              </a:spcBef>
              <a:spcAft>
                <a:spcPts val="2400"/>
              </a:spcAft>
              <a:buClr>
                <a:srgbClr val="D6592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s-ES_tradnl" altLang="it-IT" sz="3200" dirty="0" smtClean="0">
                <a:latin typeface="+mn-lt"/>
                <a:cs typeface="+mn-cs"/>
              </a:rPr>
              <a:t>La </a:t>
            </a:r>
            <a:r>
              <a:rPr lang="es-ES_tradnl" altLang="it-IT" sz="3200" b="1" dirty="0" smtClean="0">
                <a:latin typeface="+mn-lt"/>
                <a:cs typeface="+mn-cs"/>
              </a:rPr>
              <a:t>QUALITA’</a:t>
            </a:r>
            <a:r>
              <a:rPr lang="es-ES_tradnl" altLang="it-IT" sz="3200" dirty="0" smtClean="0">
                <a:latin typeface="+mn-lt"/>
                <a:cs typeface="+mn-cs"/>
              </a:rPr>
              <a:t> dei dati delle fonti che alimentano i Registri.</a:t>
            </a:r>
            <a:endParaRPr lang="is-IS" altLang="it-IT" sz="3200" dirty="0" smtClean="0">
              <a:latin typeface="+mn-lt"/>
              <a:cs typeface="+mn-cs"/>
            </a:endParaRPr>
          </a:p>
          <a:p>
            <a:pPr marL="480813" indent="-457200" algn="just" fontAlgn="auto">
              <a:lnSpc>
                <a:spcPts val="4000"/>
              </a:lnSpc>
              <a:spcBef>
                <a:spcPts val="0"/>
              </a:spcBef>
              <a:spcAft>
                <a:spcPts val="2400"/>
              </a:spcAft>
              <a:buClr>
                <a:srgbClr val="D6592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s-IS" altLang="it-IT" sz="3200" dirty="0" smtClean="0">
                <a:latin typeface="+mn-lt"/>
                <a:cs typeface="+mn-cs"/>
              </a:rPr>
              <a:t>La </a:t>
            </a:r>
            <a:r>
              <a:rPr lang="is-IS" altLang="it-IT" sz="3200" b="1" dirty="0" smtClean="0">
                <a:latin typeface="+mn-lt"/>
                <a:cs typeface="+mn-cs"/>
              </a:rPr>
              <a:t>PRECISIONE</a:t>
            </a:r>
            <a:r>
              <a:rPr lang="is-IS" altLang="it-IT" sz="3200" dirty="0" smtClean="0">
                <a:latin typeface="+mn-lt"/>
                <a:cs typeface="+mn-cs"/>
              </a:rPr>
              <a:t> con cui le fonti possono essere collegate. </a:t>
            </a:r>
          </a:p>
          <a:p>
            <a:pPr marL="480813" indent="-457200" algn="just" fontAlgn="auto">
              <a:lnSpc>
                <a:spcPts val="4000"/>
              </a:lnSpc>
              <a:spcBef>
                <a:spcPts val="0"/>
              </a:spcBef>
              <a:spcAft>
                <a:spcPts val="2400"/>
              </a:spcAft>
              <a:buClr>
                <a:srgbClr val="D6592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it-IT" altLang="it-IT" sz="3200" dirty="0" smtClean="0">
                <a:latin typeface="+mn-lt"/>
                <a:cs typeface="+mn-cs"/>
              </a:rPr>
              <a:t>La </a:t>
            </a:r>
            <a:r>
              <a:rPr lang="it-IT" altLang="it-IT" sz="3200" b="1" dirty="0" smtClean="0">
                <a:latin typeface="+mn-lt"/>
                <a:cs typeface="+mn-cs"/>
              </a:rPr>
              <a:t>BONTA’</a:t>
            </a:r>
            <a:r>
              <a:rPr lang="it-IT" altLang="it-IT" sz="3200" dirty="0" smtClean="0">
                <a:latin typeface="+mn-lt"/>
                <a:cs typeface="+mn-cs"/>
              </a:rPr>
              <a:t> </a:t>
            </a:r>
            <a:r>
              <a:rPr lang="it-IT" sz="3200" dirty="0" smtClean="0">
                <a:latin typeface="+mn-lt"/>
                <a:cs typeface="+mn-cs"/>
              </a:rPr>
              <a:t>delle </a:t>
            </a:r>
            <a:r>
              <a:rPr lang="it-IT" sz="3200" dirty="0">
                <a:latin typeface="+mn-lt"/>
                <a:cs typeface="+mn-cs"/>
              </a:rPr>
              <a:t>relazioni esistenti </a:t>
            </a:r>
            <a:r>
              <a:rPr lang="it-IT" sz="3200" dirty="0" smtClean="0">
                <a:latin typeface="+mn-lt"/>
                <a:cs typeface="+mn-cs"/>
              </a:rPr>
              <a:t>le tra </a:t>
            </a:r>
            <a:r>
              <a:rPr lang="it-IT" sz="3200" dirty="0">
                <a:latin typeface="+mn-lt"/>
                <a:cs typeface="+mn-cs"/>
              </a:rPr>
              <a:t>fonti di dati che </a:t>
            </a:r>
            <a:r>
              <a:rPr lang="it-IT" sz="3200" dirty="0" smtClean="0">
                <a:latin typeface="+mn-lt"/>
                <a:cs typeface="+mn-cs"/>
              </a:rPr>
              <a:t>permettono </a:t>
            </a:r>
            <a:r>
              <a:rPr lang="it-IT" sz="3200" dirty="0">
                <a:latin typeface="+mn-lt"/>
                <a:cs typeface="+mn-cs"/>
              </a:rPr>
              <a:t>di </a:t>
            </a:r>
            <a:r>
              <a:rPr lang="it-IT" sz="3200" dirty="0" smtClean="0">
                <a:latin typeface="+mn-lt"/>
                <a:cs typeface="+mn-cs"/>
              </a:rPr>
              <a:t>definire modelli </a:t>
            </a:r>
            <a:r>
              <a:rPr lang="it-IT" sz="3200" dirty="0">
                <a:latin typeface="+mn-lt"/>
                <a:cs typeface="+mn-cs"/>
              </a:rPr>
              <a:t>statistici che attingano forza a tutte le informazioni pertinenti e </a:t>
            </a:r>
            <a:r>
              <a:rPr lang="it-IT" sz="3200" dirty="0" smtClean="0">
                <a:latin typeface="+mn-lt"/>
                <a:cs typeface="+mn-cs"/>
              </a:rPr>
              <a:t>disponibili.</a:t>
            </a:r>
            <a:endParaRPr lang="is-IS" altLang="it-IT" sz="3200" dirty="0"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4"/>
          <p:cNvSpPr>
            <a:spLocks noChangeArrowheads="1"/>
          </p:cNvSpPr>
          <p:nvPr/>
        </p:nvSpPr>
        <p:spPr bwMode="auto">
          <a:xfrm>
            <a:off x="1104900" y="307975"/>
            <a:ext cx="945197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L’uso dei dati amministrativi in ambito censuario</a:t>
            </a:r>
            <a:endParaRPr lang="it-IT" sz="2800" b="1" i="1">
              <a:solidFill>
                <a:srgbClr val="D8202E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51202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35B1D8EA-1527-4529-AD43-A019E88CE1B2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51204" name="Immagine 3"/>
          <p:cNvPicPr>
            <a:picLocks noChangeAspect="1"/>
          </p:cNvPicPr>
          <p:nvPr/>
        </p:nvPicPr>
        <p:blipFill>
          <a:blip r:embed="rId3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51206" name="Immagin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ella 7"/>
          <p:cNvGraphicFramePr>
            <a:graphicFrameLocks noGrp="1"/>
          </p:cNvGraphicFramePr>
          <p:nvPr/>
        </p:nvGraphicFramePr>
        <p:xfrm>
          <a:off x="249238" y="1103313"/>
          <a:ext cx="5759522" cy="187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59522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2000" dirty="0" smtClean="0"/>
                        <a:t>Punti</a:t>
                      </a:r>
                      <a:r>
                        <a:rPr lang="it-IT" sz="2000" baseline="0" dirty="0" smtClean="0"/>
                        <a:t> di Forza</a:t>
                      </a:r>
                      <a:endParaRPr lang="it-IT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Relativamente economico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Tempi ridotto per il </a:t>
                      </a:r>
                      <a:r>
                        <a:rPr lang="it-IT" i="1" dirty="0" smtClean="0"/>
                        <a:t>data processing</a:t>
                      </a:r>
                      <a:endParaRPr lang="it-IT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Pochi problemi di</a:t>
                      </a:r>
                      <a:r>
                        <a:rPr lang="it-IT" baseline="0" dirty="0" smtClean="0"/>
                        <a:t> mancata risposta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Favorisce il censimento</a:t>
                      </a:r>
                      <a:r>
                        <a:rPr lang="it-IT" baseline="0" dirty="0" smtClean="0"/>
                        <a:t> permanente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9235" name="Group 83"/>
          <p:cNvGraphicFramePr>
            <a:graphicFrameLocks noGrp="1"/>
          </p:cNvGraphicFramePr>
          <p:nvPr/>
        </p:nvGraphicFramePr>
        <p:xfrm>
          <a:off x="6103938" y="1103313"/>
          <a:ext cx="5818187" cy="2590800"/>
        </p:xfrm>
        <a:graphic>
          <a:graphicData uri="http://schemas.openxmlformats.org/drawingml/2006/table">
            <a:tbl>
              <a:tblPr/>
              <a:tblGrid>
                <a:gridCol w="5818187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Punti di Debolezza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AD47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Definizioni e classificazioni possono essere diverse da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quelle richieste per i fini statistici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La pubblicazione di dati per piccole domini può essere difficile o impossibile da realizzare per la limitatezza di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dati presenti nelle indagini di supporto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Necessità di una infrastruttura IT per gestire i flussi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continui e mantenere sempre aggiornata la base-dati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9224" name="Group 72"/>
          <p:cNvGraphicFramePr>
            <a:graphicFrameLocks noGrp="1"/>
          </p:cNvGraphicFramePr>
          <p:nvPr/>
        </p:nvGraphicFramePr>
        <p:xfrm>
          <a:off x="249238" y="3003550"/>
          <a:ext cx="5759450" cy="2996565"/>
        </p:xfrm>
        <a:graphic>
          <a:graphicData uri="http://schemas.openxmlformats.org/drawingml/2006/table">
            <a:tbl>
              <a:tblPr/>
              <a:tblGrid>
                <a:gridCol w="575945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Opportunità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Riduzione del fastidio statistico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1E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Lavoro più efficiente con minor costo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0F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Miglioramento dei rapporti con i detentori dei registri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1E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Migliore cooperazione all’interno dell’ufficio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0F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Maggior disponibilità di tempo e risorse per innovare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1E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Possibilità di analisi spaziali e longitudinali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0F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Interesse internazionale per il progetto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1E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1278" name="Group 78"/>
          <p:cNvGraphicFramePr>
            <a:graphicFrameLocks noGrp="1"/>
          </p:cNvGraphicFramePr>
          <p:nvPr/>
        </p:nvGraphicFramePr>
        <p:xfrm>
          <a:off x="6127750" y="3751263"/>
          <a:ext cx="5794375" cy="2239328"/>
        </p:xfrm>
        <a:graphic>
          <a:graphicData uri="http://schemas.openxmlformats.org/drawingml/2006/table">
            <a:tbl>
              <a:tblPr/>
              <a:tblGrid>
                <a:gridCol w="5794375"/>
              </a:tblGrid>
              <a:tr h="388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Minacce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Dipendenza dai detentori dei registri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D7CD"/>
                    </a:solidFill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Tempestività dei registri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CE8"/>
                    </a:solidFill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Violazione del diritto alla riservatezza dei dati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D7CD"/>
                    </a:solidFill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Diminuzione dell’interesse per i risultati censuari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CE8"/>
                    </a:solidFill>
                  </a:tcPr>
                </a:tc>
              </a:tr>
            </a:tbl>
          </a:graphicData>
        </a:graphic>
      </p:graphicFrame>
      <p:sp>
        <p:nvSpPr>
          <p:cNvPr id="51267" name="AutoShape 68"/>
          <p:cNvSpPr>
            <a:spLocks noChangeArrowheads="1"/>
          </p:cNvSpPr>
          <p:nvPr/>
        </p:nvSpPr>
        <p:spPr bwMode="auto">
          <a:xfrm>
            <a:off x="5621338" y="1870075"/>
            <a:ext cx="368300" cy="371475"/>
          </a:xfrm>
          <a:prstGeom prst="octagon">
            <a:avLst>
              <a:gd name="adj" fmla="val 29287"/>
            </a:avLst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268" name="AutoShape 69"/>
          <p:cNvSpPr>
            <a:spLocks noChangeArrowheads="1"/>
          </p:cNvSpPr>
          <p:nvPr/>
        </p:nvSpPr>
        <p:spPr bwMode="auto">
          <a:xfrm>
            <a:off x="5614988" y="2252663"/>
            <a:ext cx="368300" cy="371475"/>
          </a:xfrm>
          <a:prstGeom prst="octagon">
            <a:avLst>
              <a:gd name="adj" fmla="val 29287"/>
            </a:avLst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269" name="AutoShape 70"/>
          <p:cNvSpPr>
            <a:spLocks noChangeArrowheads="1"/>
          </p:cNvSpPr>
          <p:nvPr/>
        </p:nvSpPr>
        <p:spPr bwMode="auto">
          <a:xfrm>
            <a:off x="5614988" y="3763963"/>
            <a:ext cx="368300" cy="371475"/>
          </a:xfrm>
          <a:prstGeom prst="octagon">
            <a:avLst>
              <a:gd name="adj" fmla="val 29287"/>
            </a:avLst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270" name="AutoShape 71"/>
          <p:cNvSpPr>
            <a:spLocks noChangeArrowheads="1"/>
          </p:cNvSpPr>
          <p:nvPr/>
        </p:nvSpPr>
        <p:spPr bwMode="auto">
          <a:xfrm>
            <a:off x="5619750" y="4879975"/>
            <a:ext cx="368300" cy="371475"/>
          </a:xfrm>
          <a:prstGeom prst="octagon">
            <a:avLst>
              <a:gd name="adj" fmla="val 29287"/>
            </a:avLst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273" name="AutoShape 76"/>
          <p:cNvSpPr>
            <a:spLocks noChangeArrowheads="1"/>
          </p:cNvSpPr>
          <p:nvPr/>
        </p:nvSpPr>
        <p:spPr bwMode="auto">
          <a:xfrm>
            <a:off x="11531600" y="1636713"/>
            <a:ext cx="368300" cy="371475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274" name="AutoShape 77"/>
          <p:cNvSpPr>
            <a:spLocks noChangeArrowheads="1"/>
          </p:cNvSpPr>
          <p:nvPr/>
        </p:nvSpPr>
        <p:spPr bwMode="auto">
          <a:xfrm>
            <a:off x="11536363" y="3197225"/>
            <a:ext cx="368300" cy="371475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275" name="AutoShape 78"/>
          <p:cNvSpPr>
            <a:spLocks noChangeArrowheads="1"/>
          </p:cNvSpPr>
          <p:nvPr/>
        </p:nvSpPr>
        <p:spPr bwMode="auto">
          <a:xfrm>
            <a:off x="11531600" y="4627563"/>
            <a:ext cx="368300" cy="371475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276" name="AutoShape 79"/>
          <p:cNvSpPr>
            <a:spLocks noChangeArrowheads="1"/>
          </p:cNvSpPr>
          <p:nvPr/>
        </p:nvSpPr>
        <p:spPr bwMode="auto">
          <a:xfrm>
            <a:off x="11525250" y="5065713"/>
            <a:ext cx="368300" cy="371475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5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5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5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5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5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5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500"/>
                                        <p:tgtEl>
                                          <p:spTgt spid="5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7" grpId="0" animBg="1"/>
      <p:bldP spid="51268" grpId="0" animBg="1"/>
      <p:bldP spid="51269" grpId="0" animBg="1"/>
      <p:bldP spid="51270" grpId="0" animBg="1"/>
      <p:bldP spid="51273" grpId="0" animBg="1"/>
      <p:bldP spid="51274" grpId="0" animBg="1"/>
      <p:bldP spid="51275" grpId="0" animBg="1"/>
      <p:bldP spid="5127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49" name="Group 15"/>
          <p:cNvGrpSpPr>
            <a:grpSpLocks/>
          </p:cNvGrpSpPr>
          <p:nvPr/>
        </p:nvGrpSpPr>
        <p:grpSpPr bwMode="auto">
          <a:xfrm rot="-2759344">
            <a:off x="3935413" y="1112838"/>
            <a:ext cx="3563937" cy="3538537"/>
            <a:chOff x="1824" y="633"/>
            <a:chExt cx="2834" cy="2849"/>
          </a:xfrm>
        </p:grpSpPr>
        <p:sp>
          <p:nvSpPr>
            <p:cNvPr id="53270" name="Puzzle3"/>
            <p:cNvSpPr>
              <a:spLocks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2269 w 21600"/>
                <a:gd name="T25" fmla="*/ 7718 h 21600"/>
                <a:gd name="T26" fmla="*/ 19157 w 21600"/>
                <a:gd name="T27" fmla="*/ 2023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3271" name="Puzzle2"/>
            <p:cNvSpPr>
              <a:spLocks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5394 w 21600"/>
                <a:gd name="T25" fmla="*/ 6735 h 21600"/>
                <a:gd name="T26" fmla="*/ 16182 w 21600"/>
                <a:gd name="T27" fmla="*/ 2044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3272" name="Puzzle4"/>
            <p:cNvSpPr>
              <a:spLocks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2075 w 21600"/>
                <a:gd name="T25" fmla="*/ 5660 h 21600"/>
                <a:gd name="T26" fmla="*/ 20210 w 21600"/>
                <a:gd name="T27" fmla="*/ 1597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3273" name="Puzzle1"/>
            <p:cNvSpPr>
              <a:spLocks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6084 w 21600"/>
                <a:gd name="T25" fmla="*/ 2569 h 21600"/>
                <a:gd name="T26" fmla="*/ 16128 w 21600"/>
                <a:gd name="T27" fmla="*/ 19545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3250" name="Rectangle 14"/>
          <p:cNvSpPr>
            <a:spLocks noChangeArrowheads="1"/>
          </p:cNvSpPr>
          <p:nvPr/>
        </p:nvSpPr>
        <p:spPr bwMode="auto">
          <a:xfrm>
            <a:off x="1019175" y="307975"/>
            <a:ext cx="51149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Il </a:t>
            </a:r>
            <a:r>
              <a:rPr lang="it-IT" sz="2800" b="1" i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Data Processing</a:t>
            </a:r>
          </a:p>
        </p:txBody>
      </p:sp>
      <p:sp>
        <p:nvSpPr>
          <p:cNvPr id="53251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F37F6A6C-15AB-4538-A6E1-4262DD206BAE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53253" name="Immagine 3"/>
          <p:cNvPicPr>
            <a:picLocks noChangeAspect="1"/>
          </p:cNvPicPr>
          <p:nvPr/>
        </p:nvPicPr>
        <p:blipFill>
          <a:blip r:embed="rId3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53255" name="Immagin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6" name="Text Box 28"/>
          <p:cNvSpPr txBox="1">
            <a:spLocks noChangeArrowheads="1"/>
          </p:cNvSpPr>
          <p:nvPr/>
        </p:nvSpPr>
        <p:spPr bwMode="auto">
          <a:xfrm>
            <a:off x="590550" y="1362075"/>
            <a:ext cx="3421063" cy="915988"/>
          </a:xfrm>
          <a:prstGeom prst="rect">
            <a:avLst/>
          </a:prstGeom>
          <a:solidFill>
            <a:srgbClr val="FF9900">
              <a:alpha val="20000"/>
            </a:srgb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/>
              <a:t>possibilità di definire un </a:t>
            </a:r>
            <a:r>
              <a:rPr lang="it-IT" b="1"/>
              <a:t>codice identificativo</a:t>
            </a:r>
            <a:r>
              <a:rPr lang="it-IT"/>
              <a:t> unico e univoco per le unità nelle varie fonti</a:t>
            </a:r>
          </a:p>
        </p:txBody>
      </p:sp>
      <p:sp>
        <p:nvSpPr>
          <p:cNvPr id="53257" name="Text Box 29"/>
          <p:cNvSpPr txBox="1">
            <a:spLocks noChangeArrowheads="1"/>
          </p:cNvSpPr>
          <p:nvPr/>
        </p:nvSpPr>
        <p:spPr bwMode="auto">
          <a:xfrm>
            <a:off x="795338" y="2847975"/>
            <a:ext cx="2378075" cy="641350"/>
          </a:xfrm>
          <a:prstGeom prst="rect">
            <a:avLst/>
          </a:prstGeom>
          <a:solidFill>
            <a:srgbClr val="99CC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/>
              <a:t>bontà dei metodi di </a:t>
            </a:r>
            <a:r>
              <a:rPr lang="it-IT" b="1"/>
              <a:t>record linkage</a:t>
            </a:r>
          </a:p>
        </p:txBody>
      </p:sp>
      <p:sp>
        <p:nvSpPr>
          <p:cNvPr id="53258" name="Text Box 31"/>
          <p:cNvSpPr txBox="1">
            <a:spLocks noChangeArrowheads="1"/>
          </p:cNvSpPr>
          <p:nvPr/>
        </p:nvSpPr>
        <p:spPr bwMode="auto">
          <a:xfrm>
            <a:off x="7312025" y="903288"/>
            <a:ext cx="4449763" cy="915987"/>
          </a:xfrm>
          <a:prstGeom prst="rect">
            <a:avLst/>
          </a:prstGeom>
          <a:solidFill>
            <a:srgbClr val="FF9900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/>
              <a:t>validità delle </a:t>
            </a:r>
            <a:r>
              <a:rPr lang="it-IT" b="1"/>
              <a:t>ipotesi di base</a:t>
            </a:r>
            <a:r>
              <a:rPr lang="it-IT"/>
              <a:t> dei modelli statistici impiegati per la definizione del registro e per la produzione dell’output</a:t>
            </a:r>
          </a:p>
        </p:txBody>
      </p:sp>
      <p:sp>
        <p:nvSpPr>
          <p:cNvPr id="53259" name="Text Box 33"/>
          <p:cNvSpPr txBox="1">
            <a:spLocks noChangeArrowheads="1"/>
          </p:cNvSpPr>
          <p:nvPr/>
        </p:nvSpPr>
        <p:spPr bwMode="auto">
          <a:xfrm>
            <a:off x="1965325" y="5275263"/>
            <a:ext cx="3351213" cy="641350"/>
          </a:xfrm>
          <a:prstGeom prst="rect">
            <a:avLst/>
          </a:prstGeom>
          <a:solidFill>
            <a:srgbClr val="99CC00">
              <a:alpha val="30196"/>
            </a:srgb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/>
              <a:t>efficacia del </a:t>
            </a:r>
            <a:r>
              <a:rPr lang="it-IT" b="1"/>
              <a:t>motore di normalizzazione</a:t>
            </a:r>
            <a:r>
              <a:rPr lang="it-IT"/>
              <a:t> degli indirizzi</a:t>
            </a:r>
          </a:p>
        </p:txBody>
      </p:sp>
      <p:sp>
        <p:nvSpPr>
          <p:cNvPr id="53260" name="Text Box 34"/>
          <p:cNvSpPr txBox="1">
            <a:spLocks noChangeArrowheads="1"/>
          </p:cNvSpPr>
          <p:nvPr/>
        </p:nvSpPr>
        <p:spPr bwMode="auto">
          <a:xfrm>
            <a:off x="438150" y="4270375"/>
            <a:ext cx="3190875" cy="641350"/>
          </a:xfrm>
          <a:prstGeom prst="rect">
            <a:avLst/>
          </a:prstGeom>
          <a:solidFill>
            <a:srgbClr val="CC99FF">
              <a:alpha val="30196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/>
              <a:t>completezza degli </a:t>
            </a:r>
            <a:r>
              <a:rPr lang="it-IT" b="1"/>
              <a:t>indirizzi</a:t>
            </a:r>
            <a:r>
              <a:rPr lang="it-IT"/>
              <a:t> nelle fonti anagrafiche</a:t>
            </a:r>
          </a:p>
        </p:txBody>
      </p:sp>
      <p:sp>
        <p:nvSpPr>
          <p:cNvPr id="53261" name="Text Box 35"/>
          <p:cNvSpPr txBox="1">
            <a:spLocks noChangeArrowheads="1"/>
          </p:cNvSpPr>
          <p:nvPr/>
        </p:nvSpPr>
        <p:spPr bwMode="auto">
          <a:xfrm>
            <a:off x="7137400" y="4908550"/>
            <a:ext cx="4419600" cy="641350"/>
          </a:xfrm>
          <a:prstGeom prst="rect">
            <a:avLst/>
          </a:prstGeom>
          <a:solidFill>
            <a:srgbClr val="99CC00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/>
              <a:t>disponibilità di </a:t>
            </a:r>
            <a:r>
              <a:rPr lang="it-IT" b="1"/>
              <a:t>basi-dati dei numeri civici</a:t>
            </a:r>
            <a:r>
              <a:rPr lang="it-IT"/>
              <a:t> complete e aggiornate</a:t>
            </a:r>
          </a:p>
        </p:txBody>
      </p:sp>
      <p:sp>
        <p:nvSpPr>
          <p:cNvPr id="53262" name="Text Box 36"/>
          <p:cNvSpPr txBox="1">
            <a:spLocks noChangeArrowheads="1"/>
          </p:cNvSpPr>
          <p:nvPr/>
        </p:nvSpPr>
        <p:spPr bwMode="auto">
          <a:xfrm>
            <a:off x="7804150" y="2990850"/>
            <a:ext cx="4092575" cy="923925"/>
          </a:xfrm>
          <a:prstGeom prst="rect">
            <a:avLst/>
          </a:prstGeom>
          <a:solidFill>
            <a:srgbClr val="FFFF00">
              <a:alpha val="30196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/>
              <a:t>robustezza delle </a:t>
            </a:r>
            <a:r>
              <a:rPr lang="it-IT" b="1"/>
              <a:t>tecniche statistiche</a:t>
            </a:r>
            <a:r>
              <a:rPr lang="it-IT"/>
              <a:t> impiegate rispetto a </a:t>
            </a:r>
            <a:r>
              <a:rPr lang="it-IT" i="1"/>
              <a:t>outlier</a:t>
            </a:r>
            <a:r>
              <a:rPr lang="it-IT"/>
              <a:t> e a variazioni nelle fonti negli anni</a:t>
            </a:r>
          </a:p>
        </p:txBody>
      </p:sp>
      <p:sp>
        <p:nvSpPr>
          <p:cNvPr id="53263" name="AutoShape 37"/>
          <p:cNvSpPr>
            <a:spLocks noChangeArrowheads="1"/>
          </p:cNvSpPr>
          <p:nvPr/>
        </p:nvSpPr>
        <p:spPr bwMode="auto">
          <a:xfrm rot="1186565">
            <a:off x="3898900" y="1760538"/>
            <a:ext cx="771525" cy="282575"/>
          </a:xfrm>
          <a:prstGeom prst="rightArrow">
            <a:avLst>
              <a:gd name="adj1" fmla="val 50000"/>
              <a:gd name="adj2" fmla="val 6825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3264" name="AutoShape 38"/>
          <p:cNvSpPr>
            <a:spLocks noChangeArrowheads="1"/>
          </p:cNvSpPr>
          <p:nvPr/>
        </p:nvSpPr>
        <p:spPr bwMode="auto">
          <a:xfrm rot="-514794">
            <a:off x="3051175" y="3114675"/>
            <a:ext cx="771525" cy="282575"/>
          </a:xfrm>
          <a:prstGeom prst="rightArrow">
            <a:avLst>
              <a:gd name="adj1" fmla="val 50000"/>
              <a:gd name="adj2" fmla="val 6825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3265" name="AutoShape 39"/>
          <p:cNvSpPr>
            <a:spLocks noChangeArrowheads="1"/>
          </p:cNvSpPr>
          <p:nvPr/>
        </p:nvSpPr>
        <p:spPr bwMode="auto">
          <a:xfrm rot="-2701934">
            <a:off x="3395663" y="4321175"/>
            <a:ext cx="771525" cy="282575"/>
          </a:xfrm>
          <a:prstGeom prst="rightArrow">
            <a:avLst>
              <a:gd name="adj1" fmla="val 50000"/>
              <a:gd name="adj2" fmla="val 6825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3266" name="AutoShape 40"/>
          <p:cNvSpPr>
            <a:spLocks noChangeArrowheads="1"/>
          </p:cNvSpPr>
          <p:nvPr/>
        </p:nvSpPr>
        <p:spPr bwMode="auto">
          <a:xfrm rot="-7811781">
            <a:off x="6618288" y="4824413"/>
            <a:ext cx="771525" cy="282575"/>
          </a:xfrm>
          <a:prstGeom prst="rightArrow">
            <a:avLst>
              <a:gd name="adj1" fmla="val 50000"/>
              <a:gd name="adj2" fmla="val 6825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3267" name="AutoShape 41"/>
          <p:cNvSpPr>
            <a:spLocks noChangeArrowheads="1"/>
          </p:cNvSpPr>
          <p:nvPr/>
        </p:nvSpPr>
        <p:spPr bwMode="auto">
          <a:xfrm rot="-9728306">
            <a:off x="7191375" y="3348038"/>
            <a:ext cx="771525" cy="282575"/>
          </a:xfrm>
          <a:prstGeom prst="rightArrow">
            <a:avLst>
              <a:gd name="adj1" fmla="val 50000"/>
              <a:gd name="adj2" fmla="val 6825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3268" name="AutoShape 42"/>
          <p:cNvSpPr>
            <a:spLocks noChangeArrowheads="1"/>
          </p:cNvSpPr>
          <p:nvPr/>
        </p:nvSpPr>
        <p:spPr bwMode="auto">
          <a:xfrm rot="-3844644">
            <a:off x="4776788" y="4908550"/>
            <a:ext cx="771525" cy="282575"/>
          </a:xfrm>
          <a:prstGeom prst="rightArrow">
            <a:avLst>
              <a:gd name="adj1" fmla="val 50000"/>
              <a:gd name="adj2" fmla="val 6825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3269" name="AutoShape 43"/>
          <p:cNvSpPr>
            <a:spLocks noChangeArrowheads="1"/>
          </p:cNvSpPr>
          <p:nvPr/>
        </p:nvSpPr>
        <p:spPr bwMode="auto">
          <a:xfrm rot="8723390">
            <a:off x="6715125" y="1322388"/>
            <a:ext cx="771525" cy="282575"/>
          </a:xfrm>
          <a:prstGeom prst="rightArrow">
            <a:avLst>
              <a:gd name="adj1" fmla="val 50000"/>
              <a:gd name="adj2" fmla="val 6825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3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3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3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3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3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53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3" grpId="0" animBg="1"/>
      <p:bldP spid="53264" grpId="0" animBg="1"/>
      <p:bldP spid="53265" grpId="0" animBg="1"/>
      <p:bldP spid="53266" grpId="0" animBg="1"/>
      <p:bldP spid="53267" grpId="0" animBg="1"/>
      <p:bldP spid="53268" grpId="0" animBg="1"/>
      <p:bldP spid="5326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4"/>
          <p:cNvSpPr>
            <a:spLocks noChangeArrowheads="1"/>
          </p:cNvSpPr>
          <p:nvPr/>
        </p:nvSpPr>
        <p:spPr bwMode="auto">
          <a:xfrm>
            <a:off x="1019175" y="307975"/>
            <a:ext cx="92440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La valutazione della qualità …</a:t>
            </a:r>
            <a:endParaRPr lang="it-IT" sz="2800" b="1" i="1">
              <a:solidFill>
                <a:srgbClr val="D8202E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55298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CAA92AB7-D975-4048-9BE9-7D9C60342C0E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55300" name="Immagine 3"/>
          <p:cNvPicPr>
            <a:picLocks noChangeAspect="1"/>
          </p:cNvPicPr>
          <p:nvPr/>
        </p:nvPicPr>
        <p:blipFill>
          <a:blip r:embed="rId3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55302" name="Immagin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3" name="CasellaDiTesto 15"/>
          <p:cNvSpPr txBox="1">
            <a:spLocks noChangeArrowheads="1"/>
          </p:cNvSpPr>
          <p:nvPr/>
        </p:nvSpPr>
        <p:spPr bwMode="auto">
          <a:xfrm>
            <a:off x="671513" y="3733800"/>
            <a:ext cx="10691812" cy="2254250"/>
          </a:xfrm>
          <a:prstGeom prst="rect">
            <a:avLst/>
          </a:prstGeom>
          <a:solidFill>
            <a:srgbClr val="FF9900">
              <a:alpha val="30196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it-IT" sz="2800">
                <a:latin typeface="Calibri" pitchFamily="34" charset="0"/>
              </a:rPr>
              <a:t>… del </a:t>
            </a:r>
            <a:r>
              <a:rPr lang="it-IT" sz="2800" i="1">
                <a:latin typeface="Calibri" pitchFamily="34" charset="0"/>
              </a:rPr>
              <a:t>Data Processing</a:t>
            </a:r>
          </a:p>
          <a:p>
            <a:pPr>
              <a:spcAft>
                <a:spcPts val="600"/>
              </a:spcAft>
            </a:pPr>
            <a:endParaRPr lang="it-IT" sz="800" i="1">
              <a:latin typeface="Calibri" pitchFamily="34" charset="0"/>
            </a:endParaRP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it-IT" sz="2000">
                <a:latin typeface="Calibri" pitchFamily="34" charset="0"/>
                <a:ea typeface="ＭＳ Ｐゴシック" pitchFamily="34" charset="-128"/>
              </a:rPr>
              <a:t>   indicatori sulle </a:t>
            </a:r>
            <a:r>
              <a:rPr lang="it-IT" sz="2000" b="1">
                <a:latin typeface="Calibri" pitchFamily="34" charset="0"/>
                <a:ea typeface="ＭＳ Ｐゴシック" pitchFamily="34" charset="-128"/>
              </a:rPr>
              <a:t>operazioni di </a:t>
            </a:r>
            <a:r>
              <a:rPr lang="it-IT" sz="2000" b="1" i="1">
                <a:latin typeface="Calibri" pitchFamily="34" charset="0"/>
                <a:ea typeface="ＭＳ Ｐゴシック" pitchFamily="34" charset="-128"/>
              </a:rPr>
              <a:t>record linkage </a:t>
            </a:r>
            <a:r>
              <a:rPr lang="it-IT" sz="2000" b="1">
                <a:latin typeface="Calibri" pitchFamily="34" charset="0"/>
                <a:ea typeface="ＭＳ Ｐゴシック" pitchFamily="34" charset="-128"/>
              </a:rPr>
              <a:t>e di geo-codifica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it-IT" sz="2000">
                <a:latin typeface="Calibri" pitchFamily="34" charset="0"/>
                <a:ea typeface="ＭＳ Ｐゴシック" pitchFamily="34" charset="-128"/>
              </a:rPr>
              <a:t>   indicatori sull’esito del </a:t>
            </a:r>
            <a:r>
              <a:rPr lang="it-IT" sz="2000" b="1">
                <a:latin typeface="Calibri" pitchFamily="34" charset="0"/>
                <a:ea typeface="ＭＳ Ｐゴシック" pitchFamily="34" charset="-128"/>
              </a:rPr>
              <a:t>controllo e correzione dei dati </a:t>
            </a:r>
            <a:r>
              <a:rPr lang="it-IT" sz="2000">
                <a:latin typeface="Calibri" pitchFamily="34" charset="0"/>
                <a:ea typeface="ＭＳ Ｐゴシック" pitchFamily="34" charset="-128"/>
              </a:rPr>
              <a:t>(</a:t>
            </a:r>
            <a:r>
              <a:rPr lang="it-IT" sz="2000" i="1">
                <a:latin typeface="Calibri" pitchFamily="34" charset="0"/>
                <a:ea typeface="ＭＳ Ｐゴシック" pitchFamily="34" charset="-128"/>
              </a:rPr>
              <a:t>editing</a:t>
            </a:r>
            <a:r>
              <a:rPr lang="it-IT" sz="2000">
                <a:latin typeface="Calibri" pitchFamily="34" charset="0"/>
                <a:ea typeface="ＭＳ Ｐゴシック" pitchFamily="34" charset="-128"/>
              </a:rPr>
              <a:t> e </a:t>
            </a:r>
            <a:r>
              <a:rPr lang="it-IT" sz="2000" i="1">
                <a:latin typeface="Calibri" pitchFamily="34" charset="0"/>
                <a:ea typeface="ＭＳ Ｐゴシック" pitchFamily="34" charset="-128"/>
              </a:rPr>
              <a:t>imputation</a:t>
            </a:r>
            <a:r>
              <a:rPr lang="it-IT" sz="2000">
                <a:latin typeface="Calibri" pitchFamily="34" charset="0"/>
                <a:ea typeface="ＭＳ Ｐゴシック" pitchFamily="34" charset="-128"/>
              </a:rPr>
              <a:t>)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it-IT" sz="2000">
                <a:latin typeface="Calibri" pitchFamily="34" charset="0"/>
                <a:ea typeface="ＭＳ Ｐゴシック" pitchFamily="34" charset="-128"/>
              </a:rPr>
              <a:t>   misure sulla </a:t>
            </a:r>
            <a:r>
              <a:rPr lang="it-IT" sz="2000" b="1">
                <a:latin typeface="Calibri" pitchFamily="34" charset="0"/>
                <a:ea typeface="ＭＳ Ｐゴシック" pitchFamily="34" charset="-128"/>
              </a:rPr>
              <a:t>bontà di adattamento dei modelli statistici </a:t>
            </a:r>
          </a:p>
          <a:p>
            <a:pPr>
              <a:spcAft>
                <a:spcPts val="600"/>
              </a:spcAft>
              <a:buFont typeface="Wingdings" pitchFamily="2" charset="2"/>
              <a:buNone/>
            </a:pPr>
            <a:endParaRPr lang="it-IT" sz="200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55304" name="CasellaDiTesto 1"/>
          <p:cNvSpPr txBox="1">
            <a:spLocks noChangeArrowheads="1"/>
          </p:cNvSpPr>
          <p:nvPr/>
        </p:nvSpPr>
        <p:spPr bwMode="auto">
          <a:xfrm>
            <a:off x="673100" y="1289050"/>
            <a:ext cx="10691813" cy="2254250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it-IT" sz="2800">
                <a:latin typeface="Calibri" pitchFamily="34" charset="0"/>
              </a:rPr>
              <a:t>… dei Dati Amministrativi che entrano nel Sistema Integrato dei Registri</a:t>
            </a:r>
          </a:p>
          <a:p>
            <a:pPr>
              <a:spcAft>
                <a:spcPts val="600"/>
              </a:spcAft>
            </a:pPr>
            <a:endParaRPr lang="it-IT" sz="800">
              <a:latin typeface="Calibri" pitchFamily="34" charset="0"/>
            </a:endParaRP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it-IT" sz="2000">
                <a:latin typeface="Calibri" pitchFamily="34" charset="0"/>
                <a:ea typeface="ＭＳ Ｐゴシック" pitchFamily="34" charset="-128"/>
              </a:rPr>
              <a:t>   </a:t>
            </a:r>
            <a:r>
              <a:rPr lang="it-IT" sz="2000" b="1">
                <a:latin typeface="Calibri" pitchFamily="34" charset="0"/>
                <a:ea typeface="ＭＳ Ｐゴシック" pitchFamily="34" charset="-128"/>
              </a:rPr>
              <a:t>controlli formali</a:t>
            </a:r>
            <a:r>
              <a:rPr lang="it-IT" sz="2000">
                <a:latin typeface="Calibri" pitchFamily="34" charset="0"/>
                <a:ea typeface="ＭＳ Ｐゴシック" pitchFamily="34" charset="-128"/>
              </a:rPr>
              <a:t> sui “tracciati”, sui “formati” e sulle “chiavi di aggancio”</a:t>
            </a:r>
            <a:endParaRPr lang="it-IT" sz="1000">
              <a:latin typeface="Calibri" pitchFamily="34" charset="0"/>
              <a:ea typeface="ＭＳ Ｐゴシック" pitchFamily="34" charset="-128"/>
            </a:endParaRP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it-IT" sz="2000">
                <a:latin typeface="Calibri" pitchFamily="34" charset="0"/>
                <a:ea typeface="ＭＳ Ｐゴシック" pitchFamily="34" charset="-128"/>
              </a:rPr>
              <a:t>   </a:t>
            </a:r>
            <a:r>
              <a:rPr lang="it-IT" sz="2000" b="1">
                <a:latin typeface="Calibri" pitchFamily="34" charset="0"/>
                <a:ea typeface="ＭＳ Ｐゴシック" pitchFamily="34" charset="-128"/>
              </a:rPr>
              <a:t>controlli sui contenuti</a:t>
            </a:r>
            <a:r>
              <a:rPr lang="it-IT" sz="2000">
                <a:latin typeface="Calibri" pitchFamily="34" charset="0"/>
                <a:ea typeface="ＭＳ Ｐゴシック" pitchFamily="34" charset="-128"/>
              </a:rPr>
              <a:t>: variabili statistiche, classificazioni, definizioni</a:t>
            </a:r>
            <a:endParaRPr lang="it-IT" sz="1000">
              <a:latin typeface="Calibri" pitchFamily="34" charset="0"/>
              <a:ea typeface="ＭＳ Ｐゴシック" pitchFamily="34" charset="-128"/>
            </a:endParaRP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it-IT" sz="2000">
                <a:latin typeface="Calibri" pitchFamily="34" charset="0"/>
                <a:ea typeface="ＭＳ Ｐゴシック" pitchFamily="34" charset="-128"/>
              </a:rPr>
              <a:t>   </a:t>
            </a:r>
            <a:r>
              <a:rPr lang="it-IT" sz="2000" b="1">
                <a:latin typeface="Calibri" pitchFamily="34" charset="0"/>
                <a:ea typeface="ＭＳ Ｐゴシック" pitchFamily="34" charset="-128"/>
              </a:rPr>
              <a:t>controlli sulla completezza</a:t>
            </a:r>
            <a:r>
              <a:rPr lang="it-IT" sz="2000">
                <a:latin typeface="Calibri" pitchFamily="34" charset="0"/>
                <a:ea typeface="ＭＳ Ｐゴシック" pitchFamily="34" charset="-128"/>
              </a:rPr>
              <a:t> delle unità presenti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endParaRPr lang="it-IT" sz="200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3" grpId="0" animBg="1"/>
      <p:bldP spid="5530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4"/>
          <p:cNvSpPr>
            <a:spLocks noChangeArrowheads="1"/>
          </p:cNvSpPr>
          <p:nvPr/>
        </p:nvSpPr>
        <p:spPr bwMode="auto">
          <a:xfrm>
            <a:off x="1019175" y="307975"/>
            <a:ext cx="92440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354013" indent="-354013"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Scopo della presentazione</a:t>
            </a:r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11" name="Segnaposto numero diapositiva 20">
            <a:extLst>
              <a:ext uri="{FF2B5EF4-FFF2-40B4-BE49-F238E27FC236}"/>
            </a:extLst>
          </p:cNvPr>
          <p:cNvSpPr txBox="1">
            <a:spLocks noGrp="1"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990575" indent="-380990"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523962" indent="-304792"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133547" indent="-304792"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743131" indent="-304792"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352716" indent="-304792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62301" indent="-304792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571886" indent="-304792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5181470" indent="-304792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77966801-72FF-4617-9C5F-60751C3F30B3}" type="slidenum">
              <a:rPr lang="it-IT" altLang="it-IT" sz="1467" smtClean="0">
                <a:solidFill>
                  <a:schemeClr val="bg1"/>
                </a:solidFill>
                <a:cs typeface="+mn-cs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it-IT" altLang="it-IT" sz="1467" dirty="0">
              <a:solidFill>
                <a:schemeClr val="bg1"/>
              </a:solidFill>
              <a:cs typeface="+mn-cs"/>
            </a:endParaRPr>
          </a:p>
        </p:txBody>
      </p:sp>
      <p:pic>
        <p:nvPicPr>
          <p:cNvPr id="79878" name="Immagine 3"/>
          <p:cNvPicPr>
            <a:picLocks noChangeAspect="1"/>
          </p:cNvPicPr>
          <p:nvPr/>
        </p:nvPicPr>
        <p:blipFill>
          <a:blip r:embed="rId3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79880" name="Immagine 1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1" name="Sottotitolo 2"/>
          <p:cNvSpPr txBox="1">
            <a:spLocks/>
          </p:cNvSpPr>
          <p:nvPr/>
        </p:nvSpPr>
        <p:spPr bwMode="auto">
          <a:xfrm>
            <a:off x="501650" y="1244600"/>
            <a:ext cx="11212513" cy="491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84163" indent="-285750">
              <a:lnSpc>
                <a:spcPct val="110000"/>
              </a:lnSpc>
              <a:spcAft>
                <a:spcPts val="1600"/>
              </a:spcAft>
              <a:buClr>
                <a:srgbClr val="D8202E"/>
              </a:buClr>
              <a:buSzPct val="160000"/>
              <a:buFont typeface="Courier New" pitchFamily="49" charset="0"/>
              <a:buChar char="o"/>
            </a:pPr>
            <a:r>
              <a:rPr lang="it-IT" altLang="it-IT" sz="2200">
                <a:latin typeface="Trebuchet MS" pitchFamily="34" charset="0"/>
                <a:ea typeface="ＭＳ Ｐゴシック" pitchFamily="34" charset="-128"/>
              </a:rPr>
              <a:t> Cambio di </a:t>
            </a:r>
            <a:r>
              <a:rPr lang="it-IT" altLang="it-IT" sz="2200">
                <a:solidFill>
                  <a:srgbClr val="FF0000"/>
                </a:solidFill>
                <a:latin typeface="Trebuchet MS" pitchFamily="34" charset="0"/>
                <a:ea typeface="ＭＳ Ｐゴシック" pitchFamily="34" charset="-128"/>
              </a:rPr>
              <a:t>strategia</a:t>
            </a:r>
            <a:r>
              <a:rPr lang="it-IT" altLang="it-IT" sz="2200">
                <a:latin typeface="Trebuchet MS" pitchFamily="34" charset="0"/>
                <a:ea typeface="ＭＳ Ｐゴシック" pitchFamily="34" charset="-128"/>
              </a:rPr>
              <a:t> per la realizzazione del Censimento della popolazione e delle    abitazioni: dal “</a:t>
            </a:r>
            <a:r>
              <a:rPr lang="it-IT" altLang="it-IT" sz="2200" i="1">
                <a:latin typeface="Trebuchet MS" pitchFamily="34" charset="0"/>
                <a:ea typeface="ＭＳ Ｐゴシック" pitchFamily="34" charset="-128"/>
              </a:rPr>
              <a:t>traditional</a:t>
            </a:r>
            <a:r>
              <a:rPr lang="it-IT" altLang="it-IT" sz="2200">
                <a:latin typeface="Trebuchet MS" pitchFamily="34" charset="0"/>
                <a:ea typeface="ＭＳ Ｐゴシック" pitchFamily="34" charset="-128"/>
              </a:rPr>
              <a:t>” al “</a:t>
            </a:r>
            <a:r>
              <a:rPr lang="it-IT" altLang="it-IT" sz="2200" i="1">
                <a:latin typeface="Trebuchet MS" pitchFamily="34" charset="0"/>
                <a:ea typeface="ＭＳ Ｐゴシック" pitchFamily="34" charset="-128"/>
              </a:rPr>
              <a:t>combined</a:t>
            </a:r>
            <a:r>
              <a:rPr lang="it-IT" altLang="it-IT" sz="2200">
                <a:latin typeface="Trebuchet MS" pitchFamily="34" charset="0"/>
                <a:ea typeface="ＭＳ Ｐゴシック" pitchFamily="34" charset="-128"/>
              </a:rPr>
              <a:t>”.</a:t>
            </a:r>
          </a:p>
          <a:p>
            <a:pPr marL="284163" indent="-285750">
              <a:lnSpc>
                <a:spcPct val="110000"/>
              </a:lnSpc>
              <a:spcAft>
                <a:spcPts val="1600"/>
              </a:spcAft>
              <a:buClr>
                <a:srgbClr val="D8202E"/>
              </a:buClr>
              <a:buSzPct val="160000"/>
              <a:buFont typeface="Courier New" pitchFamily="49" charset="0"/>
              <a:buChar char="o"/>
            </a:pPr>
            <a:r>
              <a:rPr lang="it-IT" altLang="it-IT" sz="2200">
                <a:latin typeface="Trebuchet MS" pitchFamily="34" charset="0"/>
                <a:ea typeface="ＭＳ Ｐゴシック" pitchFamily="34" charset="-128"/>
              </a:rPr>
              <a:t> Possibilità di utilizzare la </a:t>
            </a:r>
            <a:r>
              <a:rPr lang="it-IT" altLang="it-IT" sz="2200">
                <a:solidFill>
                  <a:srgbClr val="FF0000"/>
                </a:solidFill>
                <a:latin typeface="Trebuchet MS" pitchFamily="34" charset="0"/>
                <a:ea typeface="ＭＳ Ｐゴシック" pitchFamily="34" charset="-128"/>
              </a:rPr>
              <a:t>ricchezza</a:t>
            </a:r>
            <a:r>
              <a:rPr lang="it-IT" altLang="it-IT" sz="2200">
                <a:latin typeface="Trebuchet MS" pitchFamily="34" charset="0"/>
                <a:ea typeface="ＭＳ Ｐゴシック" pitchFamily="34" charset="-128"/>
              </a:rPr>
              <a:t> delle fonti anagrafiche e amministrative, in modo integrato con i dati campionari.</a:t>
            </a:r>
          </a:p>
          <a:p>
            <a:pPr marL="284163" indent="-285750">
              <a:lnSpc>
                <a:spcPct val="110000"/>
              </a:lnSpc>
              <a:spcAft>
                <a:spcPts val="1600"/>
              </a:spcAft>
              <a:buClr>
                <a:srgbClr val="D8202E"/>
              </a:buClr>
              <a:buSzPct val="160000"/>
              <a:buFont typeface="Courier New" pitchFamily="49" charset="0"/>
              <a:buChar char="o"/>
            </a:pPr>
            <a:r>
              <a:rPr lang="it-IT" altLang="it-IT" sz="2200">
                <a:latin typeface="Trebuchet MS" pitchFamily="34" charset="0"/>
                <a:ea typeface="ＭＳ Ｐゴシック" pitchFamily="34" charset="-128"/>
              </a:rPr>
              <a:t> L’</a:t>
            </a:r>
            <a:r>
              <a:rPr lang="it-IT" altLang="it-IT" sz="2200">
                <a:solidFill>
                  <a:srgbClr val="FF0000"/>
                </a:solidFill>
                <a:latin typeface="Trebuchet MS" pitchFamily="34" charset="0"/>
                <a:ea typeface="ＭＳ Ｐゴシック" pitchFamily="34" charset="-128"/>
              </a:rPr>
              <a:t>obiettivo</a:t>
            </a:r>
            <a:r>
              <a:rPr lang="it-IT" altLang="it-IT" sz="2200">
                <a:latin typeface="Trebuchet MS" pitchFamily="34" charset="0"/>
                <a:ea typeface="ＭＳ Ｐゴシック" pitchFamily="34" charset="-128"/>
              </a:rPr>
              <a:t> è produrre dati di tipo censuario con il massimo della qualità, ogni anno, ad elevato dettaglio territoriale.</a:t>
            </a:r>
          </a:p>
          <a:p>
            <a:pPr marL="284163" indent="-285750">
              <a:lnSpc>
                <a:spcPct val="110000"/>
              </a:lnSpc>
              <a:spcAft>
                <a:spcPts val="1600"/>
              </a:spcAft>
              <a:buClr>
                <a:srgbClr val="D8202E"/>
              </a:buClr>
              <a:buSzPct val="160000"/>
              <a:buFont typeface="Courier New" pitchFamily="49" charset="0"/>
              <a:buChar char="o"/>
            </a:pPr>
            <a:r>
              <a:rPr lang="it-IT" altLang="it-IT" sz="2200">
                <a:latin typeface="Trebuchet MS" pitchFamily="34" charset="0"/>
                <a:ea typeface="ＭＳ Ｐゴシック" pitchFamily="34" charset="-128"/>
              </a:rPr>
              <a:t> Una </a:t>
            </a:r>
            <a:r>
              <a:rPr lang="it-IT" altLang="it-IT" sz="2200">
                <a:solidFill>
                  <a:srgbClr val="FF0000"/>
                </a:solidFill>
                <a:latin typeface="Trebuchet MS" pitchFamily="34" charset="0"/>
                <a:ea typeface="ＭＳ Ｐゴシック" pitchFamily="34" charset="-128"/>
              </a:rPr>
              <a:t>sfida</a:t>
            </a:r>
            <a:r>
              <a:rPr lang="it-IT" altLang="it-IT" sz="2200">
                <a:latin typeface="Trebuchet MS" pitchFamily="34" charset="0"/>
                <a:ea typeface="ＭＳ Ｐゴシック" pitchFamily="34" charset="-128"/>
              </a:rPr>
              <a:t> per l’Istituto fatta di scelte metodologiche e informatiche (non trattate in questa presentazione).</a:t>
            </a:r>
          </a:p>
          <a:p>
            <a:pPr marL="284163" indent="-285750">
              <a:lnSpc>
                <a:spcPct val="110000"/>
              </a:lnSpc>
              <a:spcAft>
                <a:spcPts val="1600"/>
              </a:spcAft>
              <a:buClr>
                <a:srgbClr val="D8202E"/>
              </a:buClr>
              <a:buSzPct val="160000"/>
              <a:buFont typeface="Courier New" pitchFamily="49" charset="0"/>
              <a:buChar char="o"/>
            </a:pPr>
            <a:r>
              <a:rPr lang="it-IT" altLang="it-IT" sz="2200">
                <a:latin typeface="Trebuchet MS" pitchFamily="34" charset="0"/>
                <a:ea typeface="ＭＳ Ｐゴシック" pitchFamily="34" charset="-128"/>
              </a:rPr>
              <a:t> I </a:t>
            </a:r>
            <a:r>
              <a:rPr lang="it-IT" altLang="it-IT" sz="2200">
                <a:solidFill>
                  <a:srgbClr val="FF0000"/>
                </a:solidFill>
                <a:latin typeface="Trebuchet MS" pitchFamily="34" charset="0"/>
                <a:ea typeface="ＭＳ Ｐゴシック" pitchFamily="34" charset="-128"/>
              </a:rPr>
              <a:t>fattori</a:t>
            </a:r>
            <a:r>
              <a:rPr lang="it-IT" altLang="it-IT" sz="2200">
                <a:latin typeface="Trebuchet MS" pitchFamily="34" charset="0"/>
                <a:ea typeface="ＭＳ Ｐゴシック" pitchFamily="34" charset="-128"/>
              </a:rPr>
              <a:t> che potranno incidere sulla qualità dei risultati finali.</a:t>
            </a:r>
          </a:p>
          <a:p>
            <a:pPr marL="284163" indent="-285750">
              <a:lnSpc>
                <a:spcPct val="110000"/>
              </a:lnSpc>
              <a:spcAft>
                <a:spcPts val="1600"/>
              </a:spcAft>
              <a:buClr>
                <a:srgbClr val="D8202E"/>
              </a:buClr>
              <a:buSzPct val="160000"/>
              <a:buFont typeface="Courier New" pitchFamily="49" charset="0"/>
              <a:buChar char="o"/>
            </a:pPr>
            <a:r>
              <a:rPr lang="it-IT" altLang="it-IT" sz="2200">
                <a:latin typeface="Trebuchet MS" pitchFamily="34" charset="0"/>
                <a:ea typeface="ＭＳ Ｐゴシック" pitchFamily="34" charset="-128"/>
              </a:rPr>
              <a:t> Processo </a:t>
            </a:r>
            <a:r>
              <a:rPr lang="it-IT" altLang="it-IT" sz="2200">
                <a:solidFill>
                  <a:srgbClr val="FF0000"/>
                </a:solidFill>
                <a:latin typeface="Trebuchet MS" pitchFamily="34" charset="0"/>
                <a:ea typeface="ＭＳ Ｐゴシック" pitchFamily="34" charset="-128"/>
              </a:rPr>
              <a:t>permanente</a:t>
            </a:r>
            <a:r>
              <a:rPr lang="it-IT" altLang="it-IT" sz="2200">
                <a:latin typeface="Trebuchet MS" pitchFamily="34" charset="0"/>
                <a:ea typeface="ＭＳ Ｐゴシック" pitchFamily="34" charset="-128"/>
              </a:rPr>
              <a:t> destinato a perfezionarsi per produrre risultati sempre migliori.</a:t>
            </a:r>
            <a:endParaRPr lang="it-IT" altLang="it-IT" sz="2200"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CasellaDiTesto 1"/>
          <p:cNvSpPr txBox="1">
            <a:spLocks noChangeArrowheads="1"/>
          </p:cNvSpPr>
          <p:nvPr/>
        </p:nvSpPr>
        <p:spPr bwMode="auto">
          <a:xfrm>
            <a:off x="673100" y="1289050"/>
            <a:ext cx="10691813" cy="4722813"/>
          </a:xfrm>
          <a:prstGeom prst="rect">
            <a:avLst/>
          </a:prstGeom>
          <a:solidFill>
            <a:srgbClr val="CCFFFF">
              <a:alpha val="30196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it-IT" sz="2800">
                <a:latin typeface="Calibri" pitchFamily="34" charset="0"/>
              </a:rPr>
              <a:t>… dell’Output censuario</a:t>
            </a:r>
          </a:p>
          <a:p>
            <a:pPr>
              <a:spcAft>
                <a:spcPts val="600"/>
              </a:spcAft>
            </a:pPr>
            <a:endParaRPr lang="it-IT" sz="2000">
              <a:latin typeface="Calibri" pitchFamily="34" charset="0"/>
              <a:ea typeface="ＭＳ Ｐゴシック" pitchFamily="34" charset="-128"/>
            </a:endParaRPr>
          </a:p>
          <a:p>
            <a:pPr>
              <a:spcAft>
                <a:spcPts val="600"/>
              </a:spcAft>
            </a:pPr>
            <a:endParaRPr lang="it-IT" sz="2000">
              <a:latin typeface="Calibri" pitchFamily="34" charset="0"/>
              <a:ea typeface="ＭＳ Ｐゴシック" pitchFamily="34" charset="-128"/>
            </a:endParaRPr>
          </a:p>
          <a:p>
            <a:pPr>
              <a:spcAft>
                <a:spcPts val="600"/>
              </a:spcAft>
            </a:pPr>
            <a:endParaRPr lang="it-IT" sz="2000">
              <a:latin typeface="Calibri" pitchFamily="34" charset="0"/>
              <a:ea typeface="ＭＳ Ｐゴシック" pitchFamily="34" charset="-128"/>
            </a:endParaRPr>
          </a:p>
          <a:p>
            <a:pPr>
              <a:spcAft>
                <a:spcPts val="600"/>
              </a:spcAft>
            </a:pPr>
            <a:endParaRPr lang="it-IT" sz="2000">
              <a:latin typeface="Calibri" pitchFamily="34" charset="0"/>
              <a:ea typeface="ＭＳ Ｐゴシック" pitchFamily="34" charset="-128"/>
            </a:endParaRPr>
          </a:p>
          <a:p>
            <a:pPr>
              <a:spcAft>
                <a:spcPts val="600"/>
              </a:spcAft>
            </a:pPr>
            <a:endParaRPr lang="it-IT" sz="2000">
              <a:latin typeface="Calibri" pitchFamily="34" charset="0"/>
              <a:ea typeface="ＭＳ Ｐゴシック" pitchFamily="34" charset="-128"/>
            </a:endParaRPr>
          </a:p>
          <a:p>
            <a:pPr>
              <a:spcAft>
                <a:spcPts val="600"/>
              </a:spcAft>
            </a:pPr>
            <a:endParaRPr lang="it-IT" sz="2000">
              <a:latin typeface="Calibri" pitchFamily="34" charset="0"/>
              <a:ea typeface="ＭＳ Ｐゴシック" pitchFamily="34" charset="-128"/>
            </a:endParaRPr>
          </a:p>
          <a:p>
            <a:pPr>
              <a:spcAft>
                <a:spcPts val="600"/>
              </a:spcAft>
            </a:pPr>
            <a:endParaRPr lang="it-IT" sz="2000">
              <a:latin typeface="Calibri" pitchFamily="34" charset="0"/>
              <a:ea typeface="ＭＳ Ｐゴシック" pitchFamily="34" charset="-128"/>
            </a:endParaRPr>
          </a:p>
          <a:p>
            <a:pPr>
              <a:spcAft>
                <a:spcPts val="600"/>
              </a:spcAft>
            </a:pPr>
            <a:endParaRPr lang="it-IT" sz="2000">
              <a:latin typeface="Calibri" pitchFamily="34" charset="0"/>
              <a:ea typeface="ＭＳ Ｐゴシック" pitchFamily="34" charset="-128"/>
            </a:endParaRPr>
          </a:p>
          <a:p>
            <a:pPr>
              <a:spcAft>
                <a:spcPts val="600"/>
              </a:spcAft>
            </a:pPr>
            <a:endParaRPr lang="it-IT" sz="2000">
              <a:latin typeface="Calibri" pitchFamily="34" charset="0"/>
              <a:ea typeface="ＭＳ Ｐゴシック" pitchFamily="34" charset="-128"/>
            </a:endParaRPr>
          </a:p>
          <a:p>
            <a:pPr>
              <a:spcAft>
                <a:spcPts val="600"/>
              </a:spcAft>
            </a:pPr>
            <a:endParaRPr lang="it-IT" sz="2000">
              <a:latin typeface="Calibri" pitchFamily="34" charset="0"/>
              <a:ea typeface="ＭＳ Ｐゴシック" pitchFamily="34" charset="-128"/>
            </a:endParaRPr>
          </a:p>
          <a:p>
            <a:pPr>
              <a:spcAft>
                <a:spcPts val="600"/>
              </a:spcAft>
            </a:pPr>
            <a:endParaRPr lang="it-IT" sz="200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57346" name="Rectangle 14"/>
          <p:cNvSpPr>
            <a:spLocks noChangeArrowheads="1"/>
          </p:cNvSpPr>
          <p:nvPr/>
        </p:nvSpPr>
        <p:spPr bwMode="auto">
          <a:xfrm>
            <a:off x="1019175" y="307975"/>
            <a:ext cx="92440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La valutazione della qualità …</a:t>
            </a:r>
            <a:endParaRPr lang="it-IT" sz="2800" b="1" i="1">
              <a:solidFill>
                <a:srgbClr val="D8202E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57347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2B96E0F2-3780-42CB-B2FF-EA87CA3C1D6F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57349" name="Immagine 3"/>
          <p:cNvPicPr>
            <a:picLocks noChangeAspect="1"/>
          </p:cNvPicPr>
          <p:nvPr/>
        </p:nvPicPr>
        <p:blipFill>
          <a:blip r:embed="rId3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57351" name="Immagin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Nuvola 48"/>
          <p:cNvSpPr/>
          <p:nvPr/>
        </p:nvSpPr>
        <p:spPr>
          <a:xfrm>
            <a:off x="4291013" y="1693863"/>
            <a:ext cx="2711450" cy="1428750"/>
          </a:xfrm>
          <a:prstGeom prst="cloud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7353" name="CasellaDiTesto 51"/>
          <p:cNvSpPr txBox="1">
            <a:spLocks noChangeArrowheads="1"/>
          </p:cNvSpPr>
          <p:nvPr/>
        </p:nvSpPr>
        <p:spPr bwMode="auto">
          <a:xfrm>
            <a:off x="4419600" y="2152650"/>
            <a:ext cx="2582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latin typeface="Calibri" pitchFamily="34" charset="0"/>
              </a:rPr>
              <a:t>TEMPESTIVITA’</a:t>
            </a:r>
          </a:p>
        </p:txBody>
      </p:sp>
      <p:sp>
        <p:nvSpPr>
          <p:cNvPr id="2" name="Nuvola 48"/>
          <p:cNvSpPr/>
          <p:nvPr/>
        </p:nvSpPr>
        <p:spPr>
          <a:xfrm>
            <a:off x="4470400" y="4168775"/>
            <a:ext cx="2711450" cy="1428750"/>
          </a:xfrm>
          <a:prstGeom prst="cloud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7355" name="CasellaDiTesto 51"/>
          <p:cNvSpPr txBox="1">
            <a:spLocks noChangeArrowheads="1"/>
          </p:cNvSpPr>
          <p:nvPr/>
        </p:nvSpPr>
        <p:spPr bwMode="auto">
          <a:xfrm>
            <a:off x="4598988" y="4627563"/>
            <a:ext cx="2582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latin typeface="Calibri" pitchFamily="34" charset="0"/>
              </a:rPr>
              <a:t>ACCURATEZZA</a:t>
            </a:r>
          </a:p>
        </p:txBody>
      </p:sp>
      <p:sp>
        <p:nvSpPr>
          <p:cNvPr id="3" name="Nuvola 48"/>
          <p:cNvSpPr/>
          <p:nvPr/>
        </p:nvSpPr>
        <p:spPr>
          <a:xfrm>
            <a:off x="7808913" y="3811588"/>
            <a:ext cx="2711450" cy="1428750"/>
          </a:xfrm>
          <a:prstGeom prst="cloud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7357" name="CasellaDiTesto 51"/>
          <p:cNvSpPr txBox="1">
            <a:spLocks noChangeArrowheads="1"/>
          </p:cNvSpPr>
          <p:nvPr/>
        </p:nvSpPr>
        <p:spPr bwMode="auto">
          <a:xfrm>
            <a:off x="8013700" y="4143375"/>
            <a:ext cx="23256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latin typeface="Calibri" pitchFamily="34" charset="0"/>
              </a:rPr>
              <a:t>COERENZA CONSISTENZA</a:t>
            </a:r>
          </a:p>
        </p:txBody>
      </p:sp>
      <p:sp>
        <p:nvSpPr>
          <p:cNvPr id="4" name="Nuvola 48"/>
          <p:cNvSpPr/>
          <p:nvPr/>
        </p:nvSpPr>
        <p:spPr>
          <a:xfrm>
            <a:off x="1019175" y="2152650"/>
            <a:ext cx="2711450" cy="1428750"/>
          </a:xfrm>
          <a:prstGeom prst="cloud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7359" name="CasellaDiTesto 51"/>
          <p:cNvSpPr txBox="1">
            <a:spLocks noChangeArrowheads="1"/>
          </p:cNvSpPr>
          <p:nvPr/>
        </p:nvSpPr>
        <p:spPr bwMode="auto">
          <a:xfrm>
            <a:off x="1147763" y="2611438"/>
            <a:ext cx="2582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latin typeface="Calibri" pitchFamily="34" charset="0"/>
              </a:rPr>
              <a:t>RILEVANZA</a:t>
            </a:r>
          </a:p>
        </p:txBody>
      </p:sp>
      <p:sp>
        <p:nvSpPr>
          <p:cNvPr id="5" name="Nuvola 48"/>
          <p:cNvSpPr/>
          <p:nvPr/>
        </p:nvSpPr>
        <p:spPr>
          <a:xfrm>
            <a:off x="1262063" y="4078288"/>
            <a:ext cx="2711450" cy="1428750"/>
          </a:xfrm>
          <a:prstGeom prst="cloud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7361" name="CasellaDiTesto 51"/>
          <p:cNvSpPr txBox="1">
            <a:spLocks noChangeArrowheads="1"/>
          </p:cNvSpPr>
          <p:nvPr/>
        </p:nvSpPr>
        <p:spPr bwMode="auto">
          <a:xfrm>
            <a:off x="1365250" y="4486275"/>
            <a:ext cx="2582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latin typeface="Calibri" pitchFamily="34" charset="0"/>
              </a:rPr>
              <a:t>ACCESSIBILITA’</a:t>
            </a:r>
          </a:p>
        </p:txBody>
      </p:sp>
      <p:sp>
        <p:nvSpPr>
          <p:cNvPr id="6" name="Nuvola 48"/>
          <p:cNvSpPr/>
          <p:nvPr/>
        </p:nvSpPr>
        <p:spPr>
          <a:xfrm>
            <a:off x="7808913" y="1693863"/>
            <a:ext cx="2711450" cy="1428750"/>
          </a:xfrm>
          <a:prstGeom prst="cloud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7363" name="CasellaDiTesto 51"/>
          <p:cNvSpPr txBox="1">
            <a:spLocks noChangeArrowheads="1"/>
          </p:cNvSpPr>
          <p:nvPr/>
        </p:nvSpPr>
        <p:spPr bwMode="auto">
          <a:xfrm>
            <a:off x="7875588" y="1993900"/>
            <a:ext cx="25828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latin typeface="Calibri" pitchFamily="34" charset="0"/>
              </a:rPr>
              <a:t>CHIAREZZA INTERPRETABILITA’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7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7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7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3" grpId="1"/>
      <p:bldP spid="57355" grpId="1"/>
      <p:bldP spid="57357" grpId="1"/>
      <p:bldP spid="57359" grpId="1"/>
      <p:bldP spid="57361" grpId="1"/>
      <p:bldP spid="57363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AutoShape 10"/>
          <p:cNvSpPr>
            <a:spLocks noChangeArrowheads="1"/>
          </p:cNvSpPr>
          <p:nvPr/>
        </p:nvSpPr>
        <p:spPr bwMode="auto">
          <a:xfrm>
            <a:off x="5562600" y="2047875"/>
            <a:ext cx="571500" cy="771525"/>
          </a:xfrm>
          <a:prstGeom prst="downArrow">
            <a:avLst>
              <a:gd name="adj1" fmla="val 50000"/>
              <a:gd name="adj2" fmla="val 33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it-IT"/>
          </a:p>
        </p:txBody>
      </p:sp>
      <p:sp>
        <p:nvSpPr>
          <p:cNvPr id="59394" name="Rectangle 14"/>
          <p:cNvSpPr>
            <a:spLocks noChangeArrowheads="1"/>
          </p:cNvSpPr>
          <p:nvPr/>
        </p:nvSpPr>
        <p:spPr bwMode="auto">
          <a:xfrm>
            <a:off x="1019175" y="307975"/>
            <a:ext cx="96996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ACCURATEZZA dei risultati del censimento permanente</a:t>
            </a:r>
            <a:endParaRPr lang="it-IT" sz="2800" b="1" i="1">
              <a:solidFill>
                <a:srgbClr val="D8202E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59395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CFE54A22-8038-49F5-B2DE-82559CC5906C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59397" name="Immagine 3"/>
          <p:cNvPicPr>
            <a:picLocks noChangeAspect="1"/>
          </p:cNvPicPr>
          <p:nvPr/>
        </p:nvPicPr>
        <p:blipFill>
          <a:blip r:embed="rId3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59399" name="Immagin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400" name="CasellaDiTesto 1"/>
          <p:cNvSpPr txBox="1">
            <a:spLocks noChangeArrowheads="1"/>
          </p:cNvSpPr>
          <p:nvPr/>
        </p:nvSpPr>
        <p:spPr bwMode="auto">
          <a:xfrm>
            <a:off x="2044700" y="1276350"/>
            <a:ext cx="7620000" cy="835025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2400">
                <a:latin typeface="Calibri" pitchFamily="34" charset="0"/>
              </a:rPr>
              <a:t>Il passaggio ad una strategia censuaria di tipo “Combined” (Registri + Indagini) ha un impatto sull’accuratezza</a:t>
            </a:r>
            <a:endParaRPr lang="it-IT" sz="200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59401" name="AutoShape 13"/>
          <p:cNvSpPr>
            <a:spLocks noChangeArrowheads="1"/>
          </p:cNvSpPr>
          <p:nvPr/>
        </p:nvSpPr>
        <p:spPr bwMode="auto">
          <a:xfrm rot="2507863">
            <a:off x="5299075" y="3292475"/>
            <a:ext cx="517525" cy="1100138"/>
          </a:xfrm>
          <a:prstGeom prst="downArrow">
            <a:avLst>
              <a:gd name="adj1" fmla="val 50000"/>
              <a:gd name="adj2" fmla="val 531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it-IT"/>
          </a:p>
        </p:txBody>
      </p:sp>
      <p:sp>
        <p:nvSpPr>
          <p:cNvPr id="59402" name="AutoShape 14"/>
          <p:cNvSpPr>
            <a:spLocks noChangeArrowheads="1"/>
          </p:cNvSpPr>
          <p:nvPr/>
        </p:nvSpPr>
        <p:spPr bwMode="auto">
          <a:xfrm rot="-2770587">
            <a:off x="5936456" y="3305969"/>
            <a:ext cx="517525" cy="1100138"/>
          </a:xfrm>
          <a:prstGeom prst="downArrow">
            <a:avLst>
              <a:gd name="adj1" fmla="val 50000"/>
              <a:gd name="adj2" fmla="val 531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it-IT"/>
          </a:p>
        </p:txBody>
      </p:sp>
      <p:sp>
        <p:nvSpPr>
          <p:cNvPr id="59403" name="CasellaDiTesto 1"/>
          <p:cNvSpPr txBox="1">
            <a:spLocks noChangeArrowheads="1"/>
          </p:cNvSpPr>
          <p:nvPr/>
        </p:nvSpPr>
        <p:spPr bwMode="auto">
          <a:xfrm>
            <a:off x="1108075" y="2860675"/>
            <a:ext cx="9483725" cy="835025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2400">
                <a:latin typeface="Calibri" pitchFamily="34" charset="0"/>
              </a:rPr>
              <a:t>Test di tipo sperimentale, tramite simulazioni MC su dati veri, per definire livelli di errore atteso per la stima di dati riferiti a vari domini territoriali</a:t>
            </a:r>
            <a:endParaRPr lang="it-IT" sz="200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59404" name="Text Box 15"/>
          <p:cNvSpPr txBox="1">
            <a:spLocks noChangeArrowheads="1"/>
          </p:cNvSpPr>
          <p:nvPr/>
        </p:nvSpPr>
        <p:spPr bwMode="auto">
          <a:xfrm>
            <a:off x="711200" y="4291013"/>
            <a:ext cx="4549775" cy="835025"/>
          </a:xfrm>
          <a:prstGeom prst="rect">
            <a:avLst/>
          </a:prstGeom>
          <a:solidFill>
            <a:srgbClr val="CCFFFF">
              <a:alpha val="45097"/>
            </a:srgb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2400" b="1">
                <a:latin typeface="Calibri" pitchFamily="34" charset="0"/>
              </a:rPr>
              <a:t>Coefficienti di Variazione</a:t>
            </a:r>
            <a:r>
              <a:rPr lang="it-IT" sz="2400">
                <a:latin typeface="Calibri" pitchFamily="34" charset="0"/>
              </a:rPr>
              <a:t> (CV) per la stima di alcuni incroci</a:t>
            </a:r>
          </a:p>
        </p:txBody>
      </p:sp>
      <p:sp>
        <p:nvSpPr>
          <p:cNvPr id="59405" name="Text Box 16"/>
          <p:cNvSpPr txBox="1">
            <a:spLocks noChangeArrowheads="1"/>
          </p:cNvSpPr>
          <p:nvPr/>
        </p:nvSpPr>
        <p:spPr bwMode="auto">
          <a:xfrm>
            <a:off x="6489700" y="4291013"/>
            <a:ext cx="4889500" cy="835025"/>
          </a:xfrm>
          <a:prstGeom prst="rect">
            <a:avLst/>
          </a:prstGeom>
          <a:solidFill>
            <a:srgbClr val="CCFFFF">
              <a:alpha val="45097"/>
            </a:srgb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2400" b="1">
                <a:latin typeface="Calibri" pitchFamily="34" charset="0"/>
              </a:rPr>
              <a:t>Indicatori di Accuratezza</a:t>
            </a:r>
            <a:r>
              <a:rPr lang="it-IT" sz="2400">
                <a:latin typeface="Calibri" pitchFamily="34" charset="0"/>
              </a:rPr>
              <a:t> complessiva di alcune tavole statistiche</a:t>
            </a:r>
          </a:p>
        </p:txBody>
      </p:sp>
      <p:sp>
        <p:nvSpPr>
          <p:cNvPr id="59406" name="Text Box 18"/>
          <p:cNvSpPr txBox="1">
            <a:spLocks noChangeArrowheads="1"/>
          </p:cNvSpPr>
          <p:nvPr/>
        </p:nvSpPr>
        <p:spPr bwMode="auto">
          <a:xfrm>
            <a:off x="215900" y="5518150"/>
            <a:ext cx="11687175" cy="396875"/>
          </a:xfrm>
          <a:prstGeom prst="rect">
            <a:avLst/>
          </a:prstGeom>
          <a:solidFill>
            <a:srgbClr val="CC99FF">
              <a:alpha val="4196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 b="1" i="1"/>
              <a:t>L’accettazione del livello di accuratezza/precisione delle stime dipende molto dall’uso del dato</a:t>
            </a:r>
          </a:p>
        </p:txBody>
      </p:sp>
      <p:sp>
        <p:nvSpPr>
          <p:cNvPr id="59407" name="AutoShape 40"/>
          <p:cNvSpPr>
            <a:spLocks noChangeArrowheads="1"/>
          </p:cNvSpPr>
          <p:nvPr/>
        </p:nvSpPr>
        <p:spPr bwMode="auto">
          <a:xfrm>
            <a:off x="8897938" y="579438"/>
            <a:ext cx="3149600" cy="2820987"/>
          </a:xfrm>
          <a:prstGeom prst="irregularSeal2">
            <a:avLst/>
          </a:prstGeom>
          <a:solidFill>
            <a:srgbClr val="FFFF99">
              <a:alpha val="20000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9408" name="WordArt 41"/>
          <p:cNvSpPr>
            <a:spLocks noChangeArrowheads="1" noChangeShapeType="1" noTextEdit="1"/>
          </p:cNvSpPr>
          <p:nvPr/>
        </p:nvSpPr>
        <p:spPr bwMode="auto">
          <a:xfrm rot="607964">
            <a:off x="9696450" y="1038225"/>
            <a:ext cx="1590675" cy="18891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it-IT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gency FB"/>
              </a:rPr>
              <a:t>Work in </a:t>
            </a:r>
          </a:p>
          <a:p>
            <a:pPr algn="ctr"/>
            <a:r>
              <a:rPr lang="it-IT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gency FB"/>
              </a:rPr>
              <a:t>progress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1" grpId="0" animBg="1"/>
      <p:bldP spid="59402" grpId="0" animBg="1"/>
      <p:bldP spid="59404" grpId="0" animBg="1"/>
      <p:bldP spid="59405" grpId="0" animBg="1"/>
      <p:bldP spid="5940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4"/>
          <p:cNvSpPr>
            <a:spLocks noChangeArrowheads="1"/>
          </p:cNvSpPr>
          <p:nvPr/>
        </p:nvSpPr>
        <p:spPr bwMode="auto">
          <a:xfrm>
            <a:off x="1019175" y="307975"/>
            <a:ext cx="92440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Prospettive future</a:t>
            </a:r>
            <a:endParaRPr lang="it-IT" sz="2800" b="1" i="1">
              <a:solidFill>
                <a:srgbClr val="D8202E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61442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E22721EB-2987-45C9-9421-9D43F56187FC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61444" name="Immagine 3"/>
          <p:cNvPicPr>
            <a:picLocks noChangeAspect="1"/>
          </p:cNvPicPr>
          <p:nvPr/>
        </p:nvPicPr>
        <p:blipFill>
          <a:blip r:embed="rId3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61446" name="Immagin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7" name="CasellaDiTesto 8"/>
          <p:cNvSpPr txBox="1">
            <a:spLocks noChangeArrowheads="1"/>
          </p:cNvSpPr>
          <p:nvPr/>
        </p:nvSpPr>
        <p:spPr bwMode="auto">
          <a:xfrm>
            <a:off x="671513" y="1219200"/>
            <a:ext cx="1106805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ü"/>
            </a:pPr>
            <a:r>
              <a:rPr lang="it-IT" sz="2400" b="1">
                <a:latin typeface="Calibri" pitchFamily="34" charset="0"/>
                <a:ea typeface="ＭＳ Ｐゴシック" pitchFamily="34" charset="-128"/>
              </a:rPr>
              <a:t>Tempi più ridotti per la fornitura dei dati amministrativi</a:t>
            </a:r>
            <a:r>
              <a:rPr lang="it-IT" sz="2400">
                <a:latin typeface="Calibri" pitchFamily="34" charset="0"/>
                <a:ea typeface="ＭＳ Ｐゴシック" pitchFamily="34" charset="-128"/>
              </a:rPr>
              <a:t>: maggiore tempestività per il loro utilizzo; maggiore puntualità per la messa a disposizione per gli utenti finali.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ü"/>
            </a:pPr>
            <a:endParaRPr lang="it-IT" sz="800">
              <a:latin typeface="Calibri" pitchFamily="34" charset="0"/>
              <a:ea typeface="ＭＳ Ｐゴシック" pitchFamily="34" charset="-128"/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ü"/>
            </a:pPr>
            <a:r>
              <a:rPr lang="it-IT" sz="2400" b="1">
                <a:latin typeface="Calibri" pitchFamily="34" charset="0"/>
                <a:ea typeface="ＭＳ Ｐゴシック" pitchFamily="34" charset="-128"/>
              </a:rPr>
              <a:t>Sviluppo di metodologie di stima basate su modello </a:t>
            </a:r>
            <a:r>
              <a:rPr lang="it-IT" sz="2400">
                <a:latin typeface="Calibri" pitchFamily="34" charset="0"/>
                <a:ea typeface="ＭＳ Ｐゴシック" pitchFamily="34" charset="-128"/>
              </a:rPr>
              <a:t>per l’affinamento delle tecniche favorite dai:</a:t>
            </a:r>
          </a:p>
          <a:p>
            <a:pPr marL="914400" lvl="1" indent="-457200">
              <a:buFont typeface="Calibri Light" pitchFamily="34" charset="0"/>
              <a:buAutoNum type="arabicParenR"/>
            </a:pPr>
            <a:r>
              <a:rPr lang="it-IT" i="1">
                <a:latin typeface="Calibri" pitchFamily="34" charset="0"/>
                <a:ea typeface="ＭＳ Ｐゴシック" pitchFamily="34" charset="-128"/>
              </a:rPr>
              <a:t>risultati dei test per valutare l’accuratezza e le criticità di alcuni incroci riferiti a diversi livelli territoriali;</a:t>
            </a:r>
          </a:p>
          <a:p>
            <a:pPr marL="914400" lvl="1" indent="-457200">
              <a:spcAft>
                <a:spcPts val="600"/>
              </a:spcAft>
              <a:buFont typeface="Calibri Light" pitchFamily="34" charset="0"/>
              <a:buAutoNum type="arabicParenR"/>
            </a:pPr>
            <a:r>
              <a:rPr lang="it-IT" i="1">
                <a:latin typeface="Calibri" pitchFamily="34" charset="0"/>
                <a:ea typeface="ＭＳ Ｐゴシック" pitchFamily="34" charset="-128"/>
              </a:rPr>
              <a:t>risultati dell’intero processo relativo alla prima wave censuaria del 2018.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ü"/>
            </a:pPr>
            <a:endParaRPr lang="it-IT" sz="800">
              <a:latin typeface="Calibri" pitchFamily="34" charset="0"/>
              <a:ea typeface="ＭＳ Ｐゴシック" pitchFamily="34" charset="-128"/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ü"/>
            </a:pPr>
            <a:r>
              <a:rPr lang="it-IT" sz="2400" b="1">
                <a:latin typeface="Calibri" pitchFamily="34" charset="0"/>
                <a:ea typeface="ＭＳ Ｐゴシック" pitchFamily="34" charset="-128"/>
              </a:rPr>
              <a:t>Ampliamento della base-dati da registro</a:t>
            </a:r>
            <a:r>
              <a:rPr lang="it-IT" sz="2400">
                <a:latin typeface="Calibri" pitchFamily="34" charset="0"/>
                <a:ea typeface="ＭＳ Ｐゴシック" pitchFamily="34" charset="-128"/>
              </a:rPr>
              <a:t> e quindi della ricchezza del SIR.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ü"/>
            </a:pPr>
            <a:endParaRPr lang="it-IT" sz="800">
              <a:latin typeface="Calibri" pitchFamily="34" charset="0"/>
              <a:ea typeface="ＭＳ Ｐゴシック" pitchFamily="34" charset="-128"/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ü"/>
            </a:pPr>
            <a:r>
              <a:rPr lang="it-IT" sz="2400" b="1">
                <a:latin typeface="Calibri" pitchFamily="34" charset="0"/>
                <a:ea typeface="ＭＳ Ｐゴシック" pitchFamily="34" charset="-128"/>
              </a:rPr>
              <a:t>Sinergia tra le indagini</a:t>
            </a:r>
            <a:r>
              <a:rPr lang="it-IT" sz="2400">
                <a:latin typeface="Calibri" pitchFamily="34" charset="0"/>
                <a:ea typeface="ＭＳ Ｐゴシック" pitchFamily="34" charset="-128"/>
              </a:rPr>
              <a:t> nell’ambito del Sistema Integrato delle Indagini Sociali.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ü"/>
            </a:pPr>
            <a:endParaRPr lang="it-IT" sz="800">
              <a:latin typeface="Calibri" pitchFamily="34" charset="0"/>
              <a:ea typeface="ＭＳ Ｐゴシック" pitchFamily="34" charset="-128"/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ü"/>
            </a:pPr>
            <a:r>
              <a:rPr lang="it-IT" sz="2400" b="1">
                <a:latin typeface="Calibri" pitchFamily="34" charset="0"/>
                <a:ea typeface="ＭＳ Ｐゴシック" pitchFamily="34" charset="-128"/>
              </a:rPr>
              <a:t>Strumenti per calcolare misure oggettive sulla qualità dell’output</a:t>
            </a:r>
            <a:r>
              <a:rPr lang="it-IT" sz="2400">
                <a:latin typeface="Calibri" pitchFamily="34" charset="0"/>
                <a:ea typeface="ＭＳ Ｐゴシック" pitchFamily="34" charset="-128"/>
              </a:rPr>
              <a:t> utili all’utente per decidere a quale </a:t>
            </a:r>
            <a:r>
              <a:rPr lang="it-IT" sz="2400" u="sng">
                <a:latin typeface="Calibri" pitchFamily="34" charset="0"/>
                <a:ea typeface="ＭＳ Ｐゴシック" pitchFamily="34" charset="-128"/>
              </a:rPr>
              <a:t>livello di dettaglio</a:t>
            </a:r>
            <a:r>
              <a:rPr lang="it-IT" sz="2400">
                <a:latin typeface="Calibri" pitchFamily="34" charset="0"/>
                <a:ea typeface="ＭＳ Ｐゴシック" pitchFamily="34" charset="-128"/>
              </a:rPr>
              <a:t> utilizzare il risultato censuario.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4"/>
          <p:cNvSpPr>
            <a:spLocks noChangeArrowheads="1"/>
          </p:cNvSpPr>
          <p:nvPr/>
        </p:nvSpPr>
        <p:spPr bwMode="auto">
          <a:xfrm>
            <a:off x="1019175" y="307975"/>
            <a:ext cx="92440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Alcune conclusioni</a:t>
            </a:r>
            <a:endParaRPr lang="it-IT" sz="2800" b="1" i="1">
              <a:solidFill>
                <a:srgbClr val="D8202E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63490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8724AEF0-5AC8-4A58-94EE-CEE2996C00A6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22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63492" name="Immagine 3"/>
          <p:cNvPicPr>
            <a:picLocks noChangeAspect="1"/>
          </p:cNvPicPr>
          <p:nvPr/>
        </p:nvPicPr>
        <p:blipFill>
          <a:blip r:embed="rId3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63494" name="Immagin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5" name="CasellaDiTesto 8"/>
          <p:cNvSpPr txBox="1">
            <a:spLocks noChangeArrowheads="1"/>
          </p:cNvSpPr>
          <p:nvPr/>
        </p:nvSpPr>
        <p:spPr bwMode="auto">
          <a:xfrm>
            <a:off x="671513" y="1371600"/>
            <a:ext cx="108839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ü"/>
            </a:pPr>
            <a:r>
              <a:rPr lang="it-IT" sz="2400">
                <a:latin typeface="Calibri" pitchFamily="34" charset="0"/>
                <a:ea typeface="ＭＳ Ｐゴシック" pitchFamily="34" charset="-128"/>
              </a:rPr>
              <a:t>Per la nuova strategia censuaria, sono state messe in campo “azioni” e “soluzioni” (organizzative, informatiche, metodologiche) per produrre risultati di qualità.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ü"/>
            </a:pPr>
            <a:endParaRPr lang="it-IT" sz="800">
              <a:latin typeface="Calibri" pitchFamily="34" charset="0"/>
              <a:ea typeface="ＭＳ Ｐゴシック" pitchFamily="34" charset="-128"/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ü"/>
            </a:pPr>
            <a:r>
              <a:rPr lang="it-IT" sz="2400">
                <a:latin typeface="Calibri" pitchFamily="34" charset="0"/>
                <a:ea typeface="ＭＳ Ｐゴシック" pitchFamily="34" charset="-128"/>
              </a:rPr>
              <a:t>Sono in corso sperimentazioni sull’accuratezza attesa di dati ottenibili con diverse tecniche metodologiche ritenute praticabili nel censimento di tipo “</a:t>
            </a:r>
            <a:r>
              <a:rPr lang="it-IT" sz="2400" i="1">
                <a:latin typeface="Calibri" pitchFamily="34" charset="0"/>
                <a:ea typeface="ＭＳ Ｐゴシック" pitchFamily="34" charset="-128"/>
              </a:rPr>
              <a:t>combined</a:t>
            </a:r>
            <a:r>
              <a:rPr lang="it-IT" sz="2400">
                <a:latin typeface="Calibri" pitchFamily="34" charset="0"/>
                <a:ea typeface="ＭＳ Ｐゴシック" pitchFamily="34" charset="-128"/>
              </a:rPr>
              <a:t>”.</a:t>
            </a:r>
            <a:endParaRPr lang="it-IT" i="1">
              <a:latin typeface="Calibri" pitchFamily="34" charset="0"/>
              <a:ea typeface="ＭＳ Ｐゴシック" pitchFamily="34" charset="-128"/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ü"/>
            </a:pPr>
            <a:endParaRPr lang="it-IT" sz="800">
              <a:latin typeface="Calibri" pitchFamily="34" charset="0"/>
              <a:ea typeface="ＭＳ Ｐゴシック" pitchFamily="34" charset="-128"/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ü"/>
            </a:pPr>
            <a:r>
              <a:rPr lang="it-IT" sz="2400">
                <a:latin typeface="Calibri" pitchFamily="34" charset="0"/>
                <a:ea typeface="ＭＳ Ｐゴシック" pitchFamily="34" charset="-128"/>
              </a:rPr>
              <a:t>Si forniranno “misure” sulla qualità dei dati e “strumenti” per valutare l’accuratezza dei diversi output.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ü"/>
            </a:pPr>
            <a:endParaRPr lang="it-IT" sz="800">
              <a:latin typeface="Calibri" pitchFamily="34" charset="0"/>
              <a:ea typeface="ＭＳ Ｐゴシック" pitchFamily="34" charset="-128"/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ü"/>
            </a:pPr>
            <a:r>
              <a:rPr lang="it-IT" sz="2400">
                <a:latin typeface="Calibri" pitchFamily="34" charset="0"/>
                <a:ea typeface="ＭＳ Ｐゴシック" pitchFamily="34" charset="-128"/>
              </a:rPr>
              <a:t>Si darà attenzione al “diritto alla riservatezza” dei dati con opportune tecniche; rischio più elevato sui domini più piccoli.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ü"/>
            </a:pPr>
            <a:endParaRPr lang="it-IT" sz="800">
              <a:latin typeface="Calibri" pitchFamily="34" charset="0"/>
              <a:ea typeface="ＭＳ Ｐゴシック" pitchFamily="34" charset="-128"/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ü"/>
            </a:pPr>
            <a:r>
              <a:rPr lang="it-IT" sz="2400">
                <a:latin typeface="Calibri" pitchFamily="34" charset="0"/>
                <a:ea typeface="ＭＳ Ｐゴシック" pitchFamily="34" charset="-128"/>
              </a:rPr>
              <a:t>Il processo richiederà una “valutazione permanente” della qualità.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B4992186-7DE0-4FED-8A9A-AE35785D02C6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23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65538" name="Immagine 3"/>
          <p:cNvPicPr>
            <a:picLocks noChangeAspect="1"/>
          </p:cNvPicPr>
          <p:nvPr/>
        </p:nvPicPr>
        <p:blipFill>
          <a:blip r:embed="rId3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65540" name="Immagine 1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1650" y="3000375"/>
            <a:ext cx="3786188" cy="249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04913" y="1582738"/>
            <a:ext cx="292576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AutoShape 10"/>
          <p:cNvSpPr>
            <a:spLocks noChangeArrowheads="1"/>
          </p:cNvSpPr>
          <p:nvPr/>
        </p:nvSpPr>
        <p:spPr bwMode="auto">
          <a:xfrm>
            <a:off x="7766050" y="1892300"/>
            <a:ext cx="4210050" cy="3016250"/>
          </a:xfrm>
          <a:prstGeom prst="irregularSeal2">
            <a:avLst/>
          </a:prstGeom>
          <a:solidFill>
            <a:srgbClr val="FFFF99">
              <a:alpha val="20000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2530" name="Rectangle 14"/>
          <p:cNvSpPr>
            <a:spLocks noChangeArrowheads="1"/>
          </p:cNvSpPr>
          <p:nvPr/>
        </p:nvSpPr>
        <p:spPr bwMode="auto">
          <a:xfrm>
            <a:off x="1296988" y="73025"/>
            <a:ext cx="10269537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319088" indent="-354013">
              <a:lnSpc>
                <a:spcPts val="2863"/>
              </a:lnSpc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Finalità: perché </a:t>
            </a:r>
            <a:r>
              <a:rPr lang="it-IT" sz="2800" b="1" i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è importante e utile </a:t>
            </a: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il Censimento </a:t>
            </a: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2532" name="Sottotitolo 2"/>
          <p:cNvSpPr txBox="1">
            <a:spLocks/>
          </p:cNvSpPr>
          <p:nvPr/>
        </p:nvSpPr>
        <p:spPr bwMode="auto">
          <a:xfrm>
            <a:off x="615950" y="1366838"/>
            <a:ext cx="8477250" cy="275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84163" indent="-285750">
              <a:lnSpc>
                <a:spcPct val="150000"/>
              </a:lnSpc>
              <a:spcAft>
                <a:spcPts val="1600"/>
              </a:spcAft>
              <a:buClr>
                <a:srgbClr val="D8202E"/>
              </a:buClr>
              <a:buSzPct val="160000"/>
              <a:buFont typeface="Courier New" pitchFamily="49" charset="0"/>
              <a:buChar char="o"/>
            </a:pPr>
            <a:r>
              <a:rPr lang="it-IT" altLang="it-IT" sz="2000">
                <a:latin typeface="Trebuchet MS" pitchFamily="34" charset="0"/>
                <a:ea typeface="ＭＳ Ｐゴシック" pitchFamily="34" charset="-128"/>
              </a:rPr>
              <a:t>Fornire un quadro informativo statistico  sulle caratteristiche </a:t>
            </a:r>
            <a:r>
              <a:rPr lang="is-IS" altLang="it-IT" sz="2000">
                <a:latin typeface="Trebuchet MS" pitchFamily="34" charset="0"/>
                <a:ea typeface="ＭＳ Ｐゴシック" pitchFamily="34" charset="-128"/>
              </a:rPr>
              <a:t>della popolazione e delle abitazioni </a:t>
            </a:r>
            <a:r>
              <a:rPr lang="is-IS" altLang="it-IT" sz="20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per tutto il Paese </a:t>
            </a:r>
            <a:r>
              <a:rPr lang="is-IS" altLang="it-IT" sz="2000">
                <a:latin typeface="Trebuchet MS" pitchFamily="34" charset="0"/>
                <a:ea typeface="ＭＳ Ｐゴシック" pitchFamily="34" charset="-128"/>
              </a:rPr>
              <a:t>e ai diversi livelli territoriali.</a:t>
            </a:r>
            <a:endParaRPr lang="it-IT" altLang="it-IT" sz="2000" b="1">
              <a:solidFill>
                <a:srgbClr val="D8202E"/>
              </a:solidFill>
              <a:latin typeface="Trebuchet MS" pitchFamily="34" charset="0"/>
              <a:ea typeface="ＭＳ Ｐゴシック" pitchFamily="34" charset="-128"/>
            </a:endParaRPr>
          </a:p>
          <a:p>
            <a:pPr marL="284163" indent="-285750">
              <a:lnSpc>
                <a:spcPct val="150000"/>
              </a:lnSpc>
              <a:spcAft>
                <a:spcPts val="1600"/>
              </a:spcAft>
              <a:buClr>
                <a:srgbClr val="D8202E"/>
              </a:buClr>
              <a:buSzPct val="160000"/>
              <a:buFont typeface="Courier New" pitchFamily="49" charset="0"/>
              <a:buChar char="o"/>
            </a:pPr>
            <a:r>
              <a:rPr lang="it-IT" altLang="it-IT" sz="2000">
                <a:latin typeface="Trebuchet MS" pitchFamily="34" charset="0"/>
                <a:ea typeface="ＭＳ Ｐゴシック" pitchFamily="34" charset="-128"/>
              </a:rPr>
              <a:t>Stabilire la popolazione </a:t>
            </a:r>
            <a:r>
              <a:rPr lang="it-IT" altLang="it-IT" sz="20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legale</a:t>
            </a:r>
            <a:r>
              <a:rPr lang="it-IT" altLang="it-IT" sz="2000">
                <a:latin typeface="Trebuchet MS" pitchFamily="34" charset="0"/>
                <a:ea typeface="ＭＳ Ｐゴシック" pitchFamily="34" charset="-128"/>
              </a:rPr>
              <a:t> di ciascun comune.</a:t>
            </a:r>
          </a:p>
          <a:p>
            <a:pPr marL="284163" indent="-285750">
              <a:lnSpc>
                <a:spcPct val="150000"/>
              </a:lnSpc>
              <a:spcAft>
                <a:spcPts val="1600"/>
              </a:spcAft>
              <a:buClr>
                <a:srgbClr val="D8202E"/>
              </a:buClr>
              <a:buSzPct val="160000"/>
              <a:buFont typeface="Courier New" pitchFamily="49" charset="0"/>
              <a:buChar char="o"/>
            </a:pPr>
            <a:r>
              <a:rPr lang="it-IT" altLang="it-IT" sz="2000">
                <a:latin typeface="Trebuchet MS" pitchFamily="34" charset="0"/>
                <a:ea typeface="ＭＳ Ｐゴシック" pitchFamily="34" charset="-128"/>
              </a:rPr>
              <a:t>Fornire </a:t>
            </a:r>
            <a:r>
              <a:rPr lang="it-IT" altLang="it-IT" sz="20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dati utili alla revisione </a:t>
            </a:r>
            <a:r>
              <a:rPr lang="it-IT" altLang="it-IT" sz="2000">
                <a:latin typeface="Trebuchet MS" pitchFamily="34" charset="0"/>
                <a:ea typeface="ＭＳ Ｐゴシック" pitchFamily="34" charset="-128"/>
              </a:rPr>
              <a:t>anagrafica.</a:t>
            </a:r>
            <a:endParaRPr lang="it-IT" altLang="it-IT" sz="20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38C5BF19-7B18-4E5A-A064-DA544639A6FF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22534" name="Immagine 3"/>
          <p:cNvPicPr>
            <a:picLocks noChangeAspect="1"/>
          </p:cNvPicPr>
          <p:nvPr/>
        </p:nvPicPr>
        <p:blipFill>
          <a:blip r:embed="rId3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22536" name="Immagin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ontent Placeholder 2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 rot="20430848">
            <a:off x="8537441" y="3070567"/>
            <a:ext cx="2662398" cy="922697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algn="l" fontAlgn="auto">
              <a:lnSpc>
                <a:spcPts val="2400"/>
              </a:lnSpc>
              <a:spcBef>
                <a:spcPts val="1800"/>
              </a:spcBef>
              <a:spcAft>
                <a:spcPts val="1800"/>
              </a:spcAft>
              <a:buClr>
                <a:srgbClr val="D8202E"/>
              </a:buClr>
              <a:buSzPct val="90000"/>
              <a:defRPr/>
            </a:pPr>
            <a:r>
              <a:rPr lang="it-IT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rebuchet MS" panose="020B0703020202090204" pitchFamily="34" charset="0"/>
              </a:rPr>
              <a:t>QUESTI RISULTATI SI OTTENGONO SOLO CON IL CENSIMENTO</a:t>
            </a:r>
            <a:endParaRPr lang="it-IT" sz="2000" b="1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ea typeface="MS Mincho"/>
              <a:cs typeface="Times New Roman"/>
            </a:endParaRPr>
          </a:p>
        </p:txBody>
      </p:sp>
      <p:sp>
        <p:nvSpPr>
          <p:cNvPr id="22538" name="AutoShape 11"/>
          <p:cNvSpPr>
            <a:spLocks noChangeArrowheads="1"/>
          </p:cNvSpPr>
          <p:nvPr/>
        </p:nvSpPr>
        <p:spPr bwMode="auto">
          <a:xfrm rot="1852852">
            <a:off x="7099300" y="2468563"/>
            <a:ext cx="1196975" cy="284162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2539" name="AutoShape 12"/>
          <p:cNvSpPr>
            <a:spLocks noChangeArrowheads="1"/>
          </p:cNvSpPr>
          <p:nvPr/>
        </p:nvSpPr>
        <p:spPr bwMode="auto">
          <a:xfrm rot="758403">
            <a:off x="6721475" y="3155950"/>
            <a:ext cx="1196975" cy="284163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2540" name="AutoShape 13"/>
          <p:cNvSpPr>
            <a:spLocks noChangeArrowheads="1"/>
          </p:cNvSpPr>
          <p:nvPr/>
        </p:nvSpPr>
        <p:spPr bwMode="auto">
          <a:xfrm rot="-270841">
            <a:off x="6348413" y="3836988"/>
            <a:ext cx="1196975" cy="284162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2541" name="Sottotitolo 2"/>
          <p:cNvSpPr txBox="1">
            <a:spLocks/>
          </p:cNvSpPr>
          <p:nvPr/>
        </p:nvSpPr>
        <p:spPr bwMode="auto">
          <a:xfrm>
            <a:off x="615950" y="4843463"/>
            <a:ext cx="9920288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84163" indent="-285750">
              <a:lnSpc>
                <a:spcPct val="150000"/>
              </a:lnSpc>
              <a:spcAft>
                <a:spcPts val="1600"/>
              </a:spcAft>
              <a:buClr>
                <a:srgbClr val="D8202E"/>
              </a:buClr>
              <a:buSzPct val="160000"/>
              <a:buFont typeface="Courier New" pitchFamily="49" charset="0"/>
              <a:buChar char="o"/>
            </a:pPr>
            <a:r>
              <a:rPr lang="it-IT" altLang="it-IT" sz="2000" b="1">
                <a:latin typeface="Trebuchet MS" pitchFamily="34" charset="0"/>
                <a:ea typeface="ＭＳ Ｐゴシック" pitchFamily="34" charset="-128"/>
              </a:rPr>
              <a:t>Unica occasione</a:t>
            </a:r>
            <a:r>
              <a:rPr lang="it-IT" altLang="it-IT" sz="2000">
                <a:latin typeface="Trebuchet MS" pitchFamily="34" charset="0"/>
                <a:ea typeface="ＭＳ Ｐゴシック" pitchFamily="34" charset="-128"/>
              </a:rPr>
              <a:t> per produrre </a:t>
            </a:r>
            <a:r>
              <a:rPr lang="it-IT" altLang="it-IT" sz="20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dati per piccoli domini</a:t>
            </a:r>
            <a:r>
              <a:rPr lang="it-IT" altLang="it-IT" sz="2000">
                <a:latin typeface="Trebuchet MS" pitchFamily="34" charset="0"/>
                <a:ea typeface="ＭＳ Ｐゴシック" pitchFamily="34" charset="-128"/>
              </a:rPr>
              <a:t> riferiti a elevati dettagli classificatori (sottogruppi di unità) o a livelli territoriali molto fini (</a:t>
            </a:r>
            <a:r>
              <a:rPr lang="it-IT" altLang="it-IT" sz="2000" b="1">
                <a:solidFill>
                  <a:srgbClr val="FF0000"/>
                </a:solidFill>
                <a:latin typeface="Trebuchet MS" pitchFamily="34" charset="0"/>
                <a:ea typeface="ＭＳ Ｐゴシック" pitchFamily="34" charset="-128"/>
              </a:rPr>
              <a:t>PICCOLE AREE</a:t>
            </a:r>
            <a:r>
              <a:rPr lang="it-IT" altLang="it-IT" sz="2000">
                <a:latin typeface="Trebuchet MS" pitchFamily="34" charset="0"/>
                <a:ea typeface="ＭＳ Ｐゴシック" pitchFamily="34" charset="-128"/>
              </a:rPr>
              <a:t>)</a:t>
            </a:r>
            <a:r>
              <a:rPr lang="it-IT" altLang="it-IT">
                <a:latin typeface="Trebuchet MS" pitchFamily="34" charset="0"/>
                <a:ea typeface="ＭＳ Ｐゴシック" pitchFamily="34" charset="-128"/>
              </a:rPr>
              <a:t> </a:t>
            </a:r>
            <a:endParaRPr lang="it-IT" altLang="it-IT" sz="1600">
              <a:ea typeface="ＭＳ Ｐゴシック" pitchFamily="34" charset="-128"/>
            </a:endParaRPr>
          </a:p>
        </p:txBody>
      </p:sp>
      <p:sp>
        <p:nvSpPr>
          <p:cNvPr id="22542" name="AutoShape 15"/>
          <p:cNvSpPr>
            <a:spLocks noChangeArrowheads="1"/>
          </p:cNvSpPr>
          <p:nvPr/>
        </p:nvSpPr>
        <p:spPr bwMode="auto">
          <a:xfrm rot="1817326">
            <a:off x="10777538" y="4194175"/>
            <a:ext cx="744537" cy="1993900"/>
          </a:xfrm>
          <a:prstGeom prst="curvedLeftArrow">
            <a:avLst>
              <a:gd name="adj1" fmla="val 53561"/>
              <a:gd name="adj2" fmla="val 107122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 animBg="1"/>
      <p:bldP spid="22538" grpId="0" animBg="1"/>
      <p:bldP spid="22539" grpId="0" animBg="1"/>
      <p:bldP spid="22540" grpId="0" animBg="1"/>
      <p:bldP spid="22541" grpId="0"/>
      <p:bldP spid="225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4"/>
          <p:cNvSpPr>
            <a:spLocks noChangeArrowheads="1"/>
          </p:cNvSpPr>
          <p:nvPr/>
        </p:nvSpPr>
        <p:spPr bwMode="auto">
          <a:xfrm>
            <a:off x="1296988" y="73025"/>
            <a:ext cx="10269537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319088" indent="-354013">
              <a:lnSpc>
                <a:spcPts val="2863"/>
              </a:lnSpc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Perché le statistiche per Piccole Aree sono importanti</a:t>
            </a:r>
          </a:p>
        </p:txBody>
      </p:sp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4579" name="Sottotitolo 2"/>
          <p:cNvSpPr txBox="1">
            <a:spLocks/>
          </p:cNvSpPr>
          <p:nvPr/>
        </p:nvSpPr>
        <p:spPr bwMode="auto">
          <a:xfrm>
            <a:off x="531813" y="1506538"/>
            <a:ext cx="11034712" cy="250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84163" indent="-285750">
              <a:lnSpc>
                <a:spcPct val="150000"/>
              </a:lnSpc>
              <a:buClr>
                <a:srgbClr val="D8202E"/>
              </a:buClr>
              <a:buSzPct val="160000"/>
              <a:buFont typeface="Courier New" pitchFamily="49" charset="0"/>
              <a:buChar char="o"/>
            </a:pPr>
            <a:r>
              <a:rPr lang="it-IT" altLang="it-IT" sz="2400">
                <a:latin typeface="Trebuchet MS" pitchFamily="34" charset="0"/>
                <a:ea typeface="ＭＳ Ｐゴシック" pitchFamily="34" charset="-128"/>
              </a:rPr>
              <a:t>  Per una crescente domanda di dati riferiti a piccoli domini territoriali </a:t>
            </a:r>
          </a:p>
          <a:p>
            <a:pPr marL="284163" indent="-285750">
              <a:lnSpc>
                <a:spcPct val="150000"/>
              </a:lnSpc>
              <a:buClr>
                <a:srgbClr val="D8202E"/>
              </a:buClr>
              <a:buSzPct val="160000"/>
            </a:pPr>
            <a:r>
              <a:rPr lang="it-IT" altLang="it-IT" sz="2400">
                <a:latin typeface="Trebuchet MS" pitchFamily="34" charset="0"/>
                <a:ea typeface="ＭＳ Ｐゴシック" pitchFamily="34" charset="-128"/>
              </a:rPr>
              <a:t>     proveniente da tutti i settori</a:t>
            </a:r>
            <a:endParaRPr lang="it-IT" altLang="it-IT" sz="2400" b="1">
              <a:solidFill>
                <a:srgbClr val="D8202E"/>
              </a:solidFill>
              <a:latin typeface="Trebuchet MS" pitchFamily="34" charset="0"/>
              <a:ea typeface="ＭＳ Ｐゴシック" pitchFamily="34" charset="-128"/>
            </a:endParaRPr>
          </a:p>
          <a:p>
            <a:pPr marL="284163" indent="-285750">
              <a:spcBef>
                <a:spcPts val="600"/>
              </a:spcBef>
              <a:buClr>
                <a:srgbClr val="D8202E"/>
              </a:buClr>
              <a:buSzPct val="160000"/>
            </a:pPr>
            <a:r>
              <a:rPr lang="it-IT" altLang="it-IT" sz="20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	</a:t>
            </a:r>
            <a:r>
              <a:rPr lang="it-IT" altLang="it-IT" sz="2000" i="1">
                <a:latin typeface="Trebuchet MS" pitchFamily="34" charset="0"/>
                <a:ea typeface="ＭＳ Ｐゴシック" pitchFamily="34" charset="-128"/>
              </a:rPr>
              <a:t>-</a:t>
            </a:r>
            <a:r>
              <a:rPr lang="it-IT" altLang="it-IT" sz="2000" b="1" i="1">
                <a:latin typeface="Trebuchet MS" pitchFamily="34" charset="0"/>
                <a:ea typeface="ＭＳ Ｐゴシック" pitchFamily="34" charset="-128"/>
              </a:rPr>
              <a:t> </a:t>
            </a:r>
            <a:r>
              <a:rPr lang="it-IT" altLang="it-IT" sz="2000" i="1">
                <a:latin typeface="Trebuchet MS" pitchFamily="34" charset="0"/>
                <a:ea typeface="ＭＳ Ｐゴシック" pitchFamily="34" charset="-128"/>
              </a:rPr>
              <a:t>governativi, centrali e locali	- pubblico e privato	- università e ricerca</a:t>
            </a:r>
          </a:p>
          <a:p>
            <a:pPr marL="284163" indent="-285750">
              <a:spcBef>
                <a:spcPts val="600"/>
              </a:spcBef>
              <a:buClr>
                <a:srgbClr val="D8202E"/>
              </a:buClr>
              <a:buSzPct val="160000"/>
            </a:pPr>
            <a:r>
              <a:rPr lang="it-IT" altLang="it-IT" sz="2000" i="1">
                <a:latin typeface="Trebuchet MS" pitchFamily="34" charset="0"/>
                <a:ea typeface="ＭＳ Ｐゴシック" pitchFamily="34" charset="-128"/>
              </a:rPr>
              <a:t>	- media				- cittadini</a:t>
            </a:r>
          </a:p>
          <a:p>
            <a:pPr marL="284163" indent="-285750">
              <a:lnSpc>
                <a:spcPct val="150000"/>
              </a:lnSpc>
              <a:spcBef>
                <a:spcPts val="1200"/>
              </a:spcBef>
              <a:spcAft>
                <a:spcPts val="1600"/>
              </a:spcAft>
              <a:buClr>
                <a:srgbClr val="D8202E"/>
              </a:buClr>
              <a:buSzPct val="160000"/>
              <a:buFont typeface="Courier New" pitchFamily="49" charset="0"/>
              <a:buChar char="o"/>
            </a:pPr>
            <a:r>
              <a:rPr lang="it-IT" altLang="it-IT" sz="2400">
                <a:latin typeface="Trebuchet MS" pitchFamily="34" charset="0"/>
                <a:ea typeface="ＭＳ Ｐゴシック" pitchFamily="34" charset="-128"/>
              </a:rPr>
              <a:t>  Per disporre di informazioni più tempestive rispetto alla cadenza decennale</a:t>
            </a:r>
            <a:endParaRPr lang="it-IT" altLang="it-IT" sz="24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728C7720-CC49-4924-B6E6-387C74D3211A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24581" name="Immagine 3"/>
          <p:cNvPicPr>
            <a:picLocks noChangeAspect="1"/>
          </p:cNvPicPr>
          <p:nvPr/>
        </p:nvPicPr>
        <p:blipFill>
          <a:blip r:embed="rId3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24583" name="Immagin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sellaDiTesto 1"/>
          <p:cNvSpPr txBox="1"/>
          <p:nvPr/>
        </p:nvSpPr>
        <p:spPr>
          <a:xfrm>
            <a:off x="714375" y="4275138"/>
            <a:ext cx="4524375" cy="5191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800">
                <a:latin typeface="Calibri" pitchFamily="34" charset="0"/>
              </a:rPr>
              <a:t>Ma con quale qualità?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6113463" y="4275138"/>
            <a:ext cx="4524375" cy="5238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dirty="0">
                <a:latin typeface="+mn-lt"/>
                <a:cs typeface="+mn-cs"/>
              </a:rPr>
              <a:t>Tempestività vs Accuratezza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714375" y="5100638"/>
            <a:ext cx="9923463" cy="5222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spAutoFit/>
          </a:bodyPr>
          <a:lstStyle>
            <a:defPPr>
              <a:defRPr lang="it-IT"/>
            </a:defPPr>
            <a:lvl1pPr algn="ctr">
              <a:defRPr sz="280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+mn-lt"/>
                <a:cs typeface="+mn-cs"/>
              </a:rPr>
              <a:t>È un confronto che rimane aperto: dipende molto dagli usi del dato</a:t>
            </a:r>
          </a:p>
        </p:txBody>
      </p:sp>
      <p:sp>
        <p:nvSpPr>
          <p:cNvPr id="4" name="Freccia a destra 3"/>
          <p:cNvSpPr/>
          <p:nvPr/>
        </p:nvSpPr>
        <p:spPr>
          <a:xfrm>
            <a:off x="5238750" y="4370388"/>
            <a:ext cx="874713" cy="3286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5" name="Freccia circolare a sinistra 4"/>
          <p:cNvSpPr/>
          <p:nvPr/>
        </p:nvSpPr>
        <p:spPr>
          <a:xfrm>
            <a:off x="10655300" y="4446588"/>
            <a:ext cx="739775" cy="119221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Unità di visualizzazione grafica 31"/>
          <p:cNvSpPr/>
          <p:nvPr/>
        </p:nvSpPr>
        <p:spPr>
          <a:xfrm>
            <a:off x="7029450" y="2393950"/>
            <a:ext cx="1638300" cy="1552575"/>
          </a:xfrm>
          <a:prstGeom prst="flowChartDisplay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17" name="Ovale 16"/>
          <p:cNvSpPr/>
          <p:nvPr/>
        </p:nvSpPr>
        <p:spPr>
          <a:xfrm>
            <a:off x="8455025" y="574675"/>
            <a:ext cx="546100" cy="369888"/>
          </a:xfrm>
          <a:prstGeom prst="ellipse">
            <a:avLst/>
          </a:prstGeom>
          <a:solidFill>
            <a:schemeClr val="accent1">
              <a:alpha val="0"/>
            </a:schemeClr>
          </a:solidFill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26627" name="Rectangle 14"/>
          <p:cNvSpPr>
            <a:spLocks noChangeArrowheads="1"/>
          </p:cNvSpPr>
          <p:nvPr/>
        </p:nvSpPr>
        <p:spPr bwMode="auto">
          <a:xfrm>
            <a:off x="1019175" y="307975"/>
            <a:ext cx="92440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514350" indent="-514350" algn="ctr">
              <a:buFontTx/>
              <a:buAutoNum type="arabicPlain" startAt="1861"/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                                                   2001</a:t>
            </a:r>
          </a:p>
          <a:p>
            <a:pPr marL="514350" indent="-514350" algn="ctr">
              <a:tabLst>
                <a:tab pos="354013" algn="l"/>
              </a:tabLst>
            </a:pPr>
            <a:r>
              <a:rPr lang="it-IT" sz="2800" b="1" i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Censimento Tradizionale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EDF4FD46-A7C0-426D-B09B-5F8732AB30E0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26630" name="Immagine 3"/>
          <p:cNvPicPr>
            <a:picLocks noChangeAspect="1"/>
          </p:cNvPicPr>
          <p:nvPr/>
        </p:nvPicPr>
        <p:blipFill>
          <a:blip r:embed="rId3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26632" name="Immagin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Connettore 2 2"/>
          <p:cNvCxnSpPr/>
          <p:nvPr/>
        </p:nvCxnSpPr>
        <p:spPr>
          <a:xfrm flipV="1">
            <a:off x="3040063" y="412750"/>
            <a:ext cx="5178425" cy="12700"/>
          </a:xfrm>
          <a:prstGeom prst="straightConnector1">
            <a:avLst/>
          </a:prstGeom>
          <a:ln w="25400">
            <a:solidFill>
              <a:srgbClr val="C00000"/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ecisione 4"/>
          <p:cNvSpPr/>
          <p:nvPr/>
        </p:nvSpPr>
        <p:spPr>
          <a:xfrm>
            <a:off x="1466850" y="2279650"/>
            <a:ext cx="2813050" cy="1841500"/>
          </a:xfrm>
          <a:prstGeom prst="flowChartDecision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6635" name="CasellaDiTesto 5"/>
          <p:cNvSpPr txBox="1">
            <a:spLocks noChangeArrowheads="1"/>
          </p:cNvSpPr>
          <p:nvPr/>
        </p:nvSpPr>
        <p:spPr bwMode="auto">
          <a:xfrm>
            <a:off x="1793875" y="3003550"/>
            <a:ext cx="21415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>
                <a:latin typeface="Calibri" pitchFamily="34" charset="0"/>
              </a:rPr>
              <a:t>ORGANIZZAZIONE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995363" y="5451475"/>
            <a:ext cx="10179050" cy="4000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latin typeface="+mn-lt"/>
                <a:cs typeface="+mn-cs"/>
              </a:rPr>
              <a:t>Bontà della Conduzione delle Operazioni = Garanzia della Qualità dei Risultati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8455025" y="574675"/>
            <a:ext cx="5461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i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14°</a:t>
            </a:r>
          </a:p>
        </p:txBody>
      </p:sp>
      <p:sp>
        <p:nvSpPr>
          <p:cNvPr id="26638" name="CasellaDiTesto 18"/>
          <p:cNvSpPr txBox="1">
            <a:spLocks noChangeArrowheads="1"/>
          </p:cNvSpPr>
          <p:nvPr/>
        </p:nvSpPr>
        <p:spPr bwMode="auto">
          <a:xfrm>
            <a:off x="379413" y="1730375"/>
            <a:ext cx="30876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‘porta a porta con il rilevatore’</a:t>
            </a:r>
          </a:p>
        </p:txBody>
      </p:sp>
      <p:sp>
        <p:nvSpPr>
          <p:cNvPr id="26639" name="CasellaDiTesto 21"/>
          <p:cNvSpPr txBox="1">
            <a:spLocks noChangeArrowheads="1"/>
          </p:cNvSpPr>
          <p:nvPr/>
        </p:nvSpPr>
        <p:spPr bwMode="auto">
          <a:xfrm>
            <a:off x="88900" y="3746500"/>
            <a:ext cx="3087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‘questionario cartaceo’</a:t>
            </a:r>
          </a:p>
        </p:txBody>
      </p:sp>
      <p:sp>
        <p:nvSpPr>
          <p:cNvPr id="26640" name="CasellaDiTesto 23"/>
          <p:cNvSpPr txBox="1">
            <a:spLocks noChangeArrowheads="1"/>
          </p:cNvSpPr>
          <p:nvPr/>
        </p:nvSpPr>
        <p:spPr bwMode="auto">
          <a:xfrm>
            <a:off x="146050" y="2208213"/>
            <a:ext cx="2597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‘esercito di rilevatori’</a:t>
            </a:r>
          </a:p>
        </p:txBody>
      </p:sp>
      <p:sp>
        <p:nvSpPr>
          <p:cNvPr id="26641" name="CasellaDiTesto 24"/>
          <p:cNvSpPr txBox="1">
            <a:spLocks noChangeArrowheads="1"/>
          </p:cNvSpPr>
          <p:nvPr/>
        </p:nvSpPr>
        <p:spPr bwMode="auto">
          <a:xfrm>
            <a:off x="722313" y="4252913"/>
            <a:ext cx="2263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‘costi elevatissimi’</a:t>
            </a:r>
          </a:p>
        </p:txBody>
      </p:sp>
      <p:sp>
        <p:nvSpPr>
          <p:cNvPr id="20" name="Freccia a destra rientrata 19"/>
          <p:cNvSpPr/>
          <p:nvPr/>
        </p:nvSpPr>
        <p:spPr>
          <a:xfrm>
            <a:off x="4221163" y="2955925"/>
            <a:ext cx="1039812" cy="46355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1" name="Elaborazione alternativa 20"/>
          <p:cNvSpPr/>
          <p:nvPr/>
        </p:nvSpPr>
        <p:spPr>
          <a:xfrm>
            <a:off x="5326063" y="2368550"/>
            <a:ext cx="1338262" cy="804863"/>
          </a:xfrm>
          <a:prstGeom prst="flowChartAlternateProcess">
            <a:avLst/>
          </a:prstGeom>
          <a:solidFill>
            <a:srgbClr val="7030A0">
              <a:alpha val="1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6644" name="CasellaDiTesto 26"/>
          <p:cNvSpPr txBox="1">
            <a:spLocks noChangeArrowheads="1"/>
          </p:cNvSpPr>
          <p:nvPr/>
        </p:nvSpPr>
        <p:spPr bwMode="auto">
          <a:xfrm>
            <a:off x="5403850" y="2439988"/>
            <a:ext cx="11160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errori di copertura</a:t>
            </a:r>
          </a:p>
        </p:txBody>
      </p:sp>
      <p:sp>
        <p:nvSpPr>
          <p:cNvPr id="26645" name="CasellaDiTesto 27"/>
          <p:cNvSpPr txBox="1">
            <a:spLocks noChangeArrowheads="1"/>
          </p:cNvSpPr>
          <p:nvPr/>
        </p:nvSpPr>
        <p:spPr bwMode="auto">
          <a:xfrm>
            <a:off x="1403350" y="1282700"/>
            <a:ext cx="3087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‘operazione </a:t>
            </a:r>
            <a:r>
              <a:rPr lang="it-IT" i="1">
                <a:latin typeface="Calibri" pitchFamily="34" charset="0"/>
              </a:rPr>
              <a:t>one-shot</a:t>
            </a:r>
            <a:r>
              <a:rPr lang="it-IT">
                <a:latin typeface="Calibri" pitchFamily="34" charset="0"/>
              </a:rPr>
              <a:t>’</a:t>
            </a:r>
          </a:p>
        </p:txBody>
      </p:sp>
      <p:sp>
        <p:nvSpPr>
          <p:cNvPr id="26646" name="CasellaDiTesto 28"/>
          <p:cNvSpPr txBox="1">
            <a:spLocks noChangeArrowheads="1"/>
          </p:cNvSpPr>
          <p:nvPr/>
        </p:nvSpPr>
        <p:spPr bwMode="auto">
          <a:xfrm>
            <a:off x="1382713" y="4722813"/>
            <a:ext cx="21685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‘data-entry manuale’</a:t>
            </a:r>
          </a:p>
        </p:txBody>
      </p:sp>
      <p:sp>
        <p:nvSpPr>
          <p:cNvPr id="30" name="Elaborazione alternativa 29"/>
          <p:cNvSpPr/>
          <p:nvPr/>
        </p:nvSpPr>
        <p:spPr>
          <a:xfrm>
            <a:off x="5324475" y="3209925"/>
            <a:ext cx="1338263" cy="804863"/>
          </a:xfrm>
          <a:prstGeom prst="flowChartAlternateProcess">
            <a:avLst/>
          </a:prstGeom>
          <a:solidFill>
            <a:srgbClr val="7030A0">
              <a:alpha val="1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6648" name="CasellaDiTesto 30"/>
          <p:cNvSpPr txBox="1">
            <a:spLocks noChangeArrowheads="1"/>
          </p:cNvSpPr>
          <p:nvPr/>
        </p:nvSpPr>
        <p:spPr bwMode="auto">
          <a:xfrm>
            <a:off x="5424488" y="3294063"/>
            <a:ext cx="1117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errori di misura</a:t>
            </a:r>
          </a:p>
        </p:txBody>
      </p:sp>
      <p:sp>
        <p:nvSpPr>
          <p:cNvPr id="26" name="Parentesi graffa chiusa 25"/>
          <p:cNvSpPr/>
          <p:nvPr/>
        </p:nvSpPr>
        <p:spPr>
          <a:xfrm>
            <a:off x="6519863" y="2208213"/>
            <a:ext cx="509587" cy="1912937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6650" name="CasellaDiTesto 32"/>
          <p:cNvSpPr txBox="1">
            <a:spLocks noChangeArrowheads="1"/>
          </p:cNvSpPr>
          <p:nvPr/>
        </p:nvSpPr>
        <p:spPr bwMode="auto">
          <a:xfrm>
            <a:off x="7100888" y="2589213"/>
            <a:ext cx="16494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Misurabili con indagini      post-censuarie ad hoc</a:t>
            </a:r>
          </a:p>
        </p:txBody>
      </p:sp>
      <p:cxnSp>
        <p:nvCxnSpPr>
          <p:cNvPr id="35" name="Connettore 2 34"/>
          <p:cNvCxnSpPr/>
          <p:nvPr/>
        </p:nvCxnSpPr>
        <p:spPr>
          <a:xfrm>
            <a:off x="3440113" y="4930775"/>
            <a:ext cx="825500" cy="0"/>
          </a:xfrm>
          <a:prstGeom prst="straightConnector1">
            <a:avLst/>
          </a:prstGeom>
          <a:ln w="25400">
            <a:solidFill>
              <a:srgbClr val="0070C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52" name="CasellaDiTesto 38"/>
          <p:cNvSpPr txBox="1">
            <a:spLocks noChangeArrowheads="1"/>
          </p:cNvSpPr>
          <p:nvPr/>
        </p:nvSpPr>
        <p:spPr bwMode="auto">
          <a:xfrm>
            <a:off x="4195763" y="4729163"/>
            <a:ext cx="1574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‘lettura ottica’</a:t>
            </a:r>
          </a:p>
        </p:txBody>
      </p:sp>
      <p:sp>
        <p:nvSpPr>
          <p:cNvPr id="26653" name="CasellaDiTesto 37"/>
          <p:cNvSpPr txBox="1">
            <a:spLocks noChangeArrowheads="1"/>
          </p:cNvSpPr>
          <p:nvPr/>
        </p:nvSpPr>
        <p:spPr bwMode="auto">
          <a:xfrm>
            <a:off x="3538538" y="4587875"/>
            <a:ext cx="809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2001</a:t>
            </a:r>
          </a:p>
        </p:txBody>
      </p:sp>
      <p:sp>
        <p:nvSpPr>
          <p:cNvPr id="43" name="Freccia circolare in giù 42"/>
          <p:cNvSpPr/>
          <p:nvPr/>
        </p:nvSpPr>
        <p:spPr>
          <a:xfrm>
            <a:off x="3176588" y="1246188"/>
            <a:ext cx="6632575" cy="1306512"/>
          </a:xfrm>
          <a:prstGeom prst="curvedDownArrow">
            <a:avLst/>
          </a:prstGeom>
          <a:solidFill>
            <a:srgbClr val="7030A0">
              <a:alpha val="45000"/>
            </a:srgbClr>
          </a:solidFill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chemeClr val="tx1"/>
              </a:solidFill>
            </a:endParaRPr>
          </a:p>
        </p:txBody>
      </p:sp>
      <p:sp>
        <p:nvSpPr>
          <p:cNvPr id="26655" name="CasellaDiTesto 44"/>
          <p:cNvSpPr txBox="1">
            <a:spLocks noChangeArrowheads="1"/>
          </p:cNvSpPr>
          <p:nvPr/>
        </p:nvSpPr>
        <p:spPr bwMode="auto">
          <a:xfrm>
            <a:off x="4975225" y="1431925"/>
            <a:ext cx="2873375" cy="646113"/>
          </a:xfrm>
          <a:prstGeom prst="rect">
            <a:avLst/>
          </a:prstGeom>
          <a:solidFill>
            <a:srgbClr val="7030A0">
              <a:alpha val="14902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IMPATTO SULLA QUALITA’</a:t>
            </a:r>
          </a:p>
          <a:p>
            <a:pPr algn="ctr"/>
            <a:r>
              <a:rPr lang="it-IT">
                <a:latin typeface="Calibri" pitchFamily="34" charset="0"/>
              </a:rPr>
              <a:t>Accuratezza - Tempestività</a:t>
            </a:r>
          </a:p>
        </p:txBody>
      </p:sp>
      <p:sp>
        <p:nvSpPr>
          <p:cNvPr id="44" name="Freccia angolare in su 43"/>
          <p:cNvSpPr/>
          <p:nvPr/>
        </p:nvSpPr>
        <p:spPr>
          <a:xfrm>
            <a:off x="5697538" y="4116388"/>
            <a:ext cx="430212" cy="83978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46" name="Pergamena 2 45"/>
          <p:cNvSpPr/>
          <p:nvPr/>
        </p:nvSpPr>
        <p:spPr>
          <a:xfrm>
            <a:off x="9090025" y="2449513"/>
            <a:ext cx="1323975" cy="1339850"/>
          </a:xfrm>
          <a:prstGeom prst="horizontalScroll">
            <a:avLst/>
          </a:prstGeom>
          <a:solidFill>
            <a:schemeClr val="accent6">
              <a:lumMod val="75000"/>
              <a:alpha val="20000"/>
            </a:schemeClr>
          </a:solidFill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6658" name="CasellaDiTesto 47"/>
          <p:cNvSpPr txBox="1">
            <a:spLocks noChangeArrowheads="1"/>
          </p:cNvSpPr>
          <p:nvPr/>
        </p:nvSpPr>
        <p:spPr bwMode="auto">
          <a:xfrm>
            <a:off x="9194800" y="2827338"/>
            <a:ext cx="11160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Dati ufficiali</a:t>
            </a:r>
          </a:p>
        </p:txBody>
      </p:sp>
      <p:sp>
        <p:nvSpPr>
          <p:cNvPr id="26659" name="CasellaDiTesto 57"/>
          <p:cNvSpPr txBox="1">
            <a:spLocks noChangeArrowheads="1"/>
          </p:cNvSpPr>
          <p:nvPr/>
        </p:nvSpPr>
        <p:spPr bwMode="auto">
          <a:xfrm>
            <a:off x="9444038" y="34925"/>
            <a:ext cx="24082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600" i="1">
                <a:solidFill>
                  <a:srgbClr val="FF0000"/>
                </a:solidFill>
                <a:latin typeface="Calibri" pitchFamily="34" charset="0"/>
              </a:rPr>
              <a:t>non è stato condotto: </a:t>
            </a:r>
          </a:p>
          <a:p>
            <a:pPr algn="ctr"/>
            <a:r>
              <a:rPr lang="it-IT" sz="1600" i="1">
                <a:solidFill>
                  <a:srgbClr val="FF0000"/>
                </a:solidFill>
                <a:latin typeface="Calibri" pitchFamily="34" charset="0"/>
              </a:rPr>
              <a:t>1891 (crisi economica)   </a:t>
            </a:r>
          </a:p>
          <a:p>
            <a:pPr algn="ctr"/>
            <a:r>
              <a:rPr lang="it-IT" sz="1600" i="1">
                <a:solidFill>
                  <a:srgbClr val="FF0000"/>
                </a:solidFill>
                <a:latin typeface="Calibri" pitchFamily="34" charset="0"/>
              </a:rPr>
              <a:t>1941 (conflitto mondiale)</a:t>
            </a:r>
          </a:p>
        </p:txBody>
      </p:sp>
      <p:sp>
        <p:nvSpPr>
          <p:cNvPr id="26660" name="AutoShape 43"/>
          <p:cNvSpPr>
            <a:spLocks noChangeArrowheads="1"/>
          </p:cNvSpPr>
          <p:nvPr/>
        </p:nvSpPr>
        <p:spPr bwMode="auto">
          <a:xfrm>
            <a:off x="8221663" y="3173413"/>
            <a:ext cx="3925887" cy="2678112"/>
          </a:xfrm>
          <a:prstGeom prst="irregularSeal2">
            <a:avLst/>
          </a:prstGeom>
          <a:solidFill>
            <a:srgbClr val="FFFF99">
              <a:alpha val="20000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6661" name="WordArt 46"/>
          <p:cNvSpPr>
            <a:spLocks noChangeArrowheads="1" noChangeShapeType="1" noTextEdit="1"/>
          </p:cNvSpPr>
          <p:nvPr/>
        </p:nvSpPr>
        <p:spPr bwMode="auto">
          <a:xfrm>
            <a:off x="9012238" y="3924300"/>
            <a:ext cx="192405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it-IT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gency FB"/>
              </a:rPr>
              <a:t>Poco tempestivi</a:t>
            </a:r>
          </a:p>
          <a:p>
            <a:pPr algn="ctr"/>
            <a:r>
              <a:rPr lang="it-IT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gency FB"/>
              </a:rPr>
              <a:t>Presenza di errori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60" grpId="0" animBg="1"/>
      <p:bldP spid="2666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Unità di visualizzazione grafica 31"/>
          <p:cNvSpPr/>
          <p:nvPr/>
        </p:nvSpPr>
        <p:spPr>
          <a:xfrm>
            <a:off x="7029450" y="2197100"/>
            <a:ext cx="1638300" cy="1247775"/>
          </a:xfrm>
          <a:prstGeom prst="flowChartDisplay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66D18DC7-C61F-423B-962C-30BD593D855C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28676" name="Immagine 3"/>
          <p:cNvPicPr>
            <a:picLocks noChangeAspect="1"/>
          </p:cNvPicPr>
          <p:nvPr/>
        </p:nvPicPr>
        <p:blipFill>
          <a:blip r:embed="rId3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28678" name="Immagin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ecisione 4"/>
          <p:cNvSpPr/>
          <p:nvPr/>
        </p:nvSpPr>
        <p:spPr>
          <a:xfrm>
            <a:off x="1466850" y="2279650"/>
            <a:ext cx="2813050" cy="1841500"/>
          </a:xfrm>
          <a:prstGeom prst="flowChartDecision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8680" name="CasellaDiTesto 5"/>
          <p:cNvSpPr txBox="1">
            <a:spLocks noChangeArrowheads="1"/>
          </p:cNvSpPr>
          <p:nvPr/>
        </p:nvSpPr>
        <p:spPr bwMode="auto">
          <a:xfrm>
            <a:off x="1579563" y="2814638"/>
            <a:ext cx="24272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>
                <a:latin typeface="Calibri" pitchFamily="34" charset="0"/>
              </a:rPr>
              <a:t> ORGANIZZAZIONE</a:t>
            </a:r>
          </a:p>
          <a:p>
            <a:pPr algn="ctr"/>
            <a:r>
              <a:rPr lang="it-IT" sz="2000" b="1">
                <a:latin typeface="Calibri" pitchFamily="34" charset="0"/>
              </a:rPr>
              <a:t>INNOVAZIONE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995363" y="5451475"/>
            <a:ext cx="10179050" cy="4000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latin typeface="+mn-lt"/>
                <a:cs typeface="+mn-cs"/>
              </a:rPr>
              <a:t>Bontà della Conduzione delle Operazioni = Garanzia della Qualità dei Risultati</a:t>
            </a:r>
          </a:p>
        </p:txBody>
      </p:sp>
      <p:sp>
        <p:nvSpPr>
          <p:cNvPr id="28682" name="CasellaDiTesto 18"/>
          <p:cNvSpPr txBox="1">
            <a:spLocks noChangeArrowheads="1"/>
          </p:cNvSpPr>
          <p:nvPr/>
        </p:nvSpPr>
        <p:spPr bwMode="auto">
          <a:xfrm>
            <a:off x="120650" y="2455863"/>
            <a:ext cx="1571625" cy="36671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‘invio postale’</a:t>
            </a:r>
          </a:p>
        </p:txBody>
      </p:sp>
      <p:sp>
        <p:nvSpPr>
          <p:cNvPr id="28683" name="CasellaDiTesto 21"/>
          <p:cNvSpPr txBox="1">
            <a:spLocks noChangeArrowheads="1"/>
          </p:cNvSpPr>
          <p:nvPr/>
        </p:nvSpPr>
        <p:spPr bwMode="auto">
          <a:xfrm>
            <a:off x="120650" y="3562350"/>
            <a:ext cx="1571625" cy="36671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‘multicanalità’</a:t>
            </a:r>
          </a:p>
        </p:txBody>
      </p:sp>
      <p:sp>
        <p:nvSpPr>
          <p:cNvPr id="28684" name="CasellaDiTesto 23"/>
          <p:cNvSpPr txBox="1">
            <a:spLocks noChangeArrowheads="1"/>
          </p:cNvSpPr>
          <p:nvPr/>
        </p:nvSpPr>
        <p:spPr bwMode="auto">
          <a:xfrm>
            <a:off x="733425" y="3956050"/>
            <a:ext cx="1927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‘meno rilevatori’</a:t>
            </a:r>
          </a:p>
        </p:txBody>
      </p:sp>
      <p:sp>
        <p:nvSpPr>
          <p:cNvPr id="28685" name="CasellaDiTesto 24"/>
          <p:cNvSpPr txBox="1">
            <a:spLocks noChangeArrowheads="1"/>
          </p:cNvSpPr>
          <p:nvPr/>
        </p:nvSpPr>
        <p:spPr bwMode="auto">
          <a:xfrm>
            <a:off x="1749425" y="4735513"/>
            <a:ext cx="2263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‘costi ancora elevati’</a:t>
            </a:r>
          </a:p>
        </p:txBody>
      </p:sp>
      <p:sp>
        <p:nvSpPr>
          <p:cNvPr id="20" name="Freccia a destra rientrata 19"/>
          <p:cNvSpPr/>
          <p:nvPr/>
        </p:nvSpPr>
        <p:spPr>
          <a:xfrm>
            <a:off x="4221163" y="2955925"/>
            <a:ext cx="1039812" cy="46355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1" name="Elaborazione alternativa 20"/>
          <p:cNvSpPr/>
          <p:nvPr/>
        </p:nvSpPr>
        <p:spPr>
          <a:xfrm>
            <a:off x="5326063" y="2132013"/>
            <a:ext cx="1338262" cy="660400"/>
          </a:xfrm>
          <a:prstGeom prst="flowChartAlternateProcess">
            <a:avLst/>
          </a:prstGeom>
          <a:solidFill>
            <a:srgbClr val="7030A0">
              <a:alpha val="1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8688" name="CasellaDiTesto 26"/>
          <p:cNvSpPr txBox="1">
            <a:spLocks noChangeArrowheads="1"/>
          </p:cNvSpPr>
          <p:nvPr/>
        </p:nvSpPr>
        <p:spPr bwMode="auto">
          <a:xfrm>
            <a:off x="5437188" y="2133600"/>
            <a:ext cx="11160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errori di copertura</a:t>
            </a:r>
          </a:p>
        </p:txBody>
      </p:sp>
      <p:sp>
        <p:nvSpPr>
          <p:cNvPr id="28689" name="CasellaDiTesto 27"/>
          <p:cNvSpPr txBox="1">
            <a:spLocks noChangeArrowheads="1"/>
          </p:cNvSpPr>
          <p:nvPr/>
        </p:nvSpPr>
        <p:spPr bwMode="auto">
          <a:xfrm>
            <a:off x="1700213" y="1270000"/>
            <a:ext cx="22431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‘operazione </a:t>
            </a:r>
            <a:r>
              <a:rPr lang="it-IT" i="1">
                <a:latin typeface="Calibri" pitchFamily="34" charset="0"/>
              </a:rPr>
              <a:t>one-shot</a:t>
            </a:r>
            <a:r>
              <a:rPr lang="it-IT">
                <a:latin typeface="Calibri" pitchFamily="34" charset="0"/>
              </a:rPr>
              <a:t>’</a:t>
            </a:r>
          </a:p>
        </p:txBody>
      </p:sp>
      <p:sp>
        <p:nvSpPr>
          <p:cNvPr id="28690" name="CasellaDiTesto 28"/>
          <p:cNvSpPr txBox="1">
            <a:spLocks noChangeArrowheads="1"/>
          </p:cNvSpPr>
          <p:nvPr/>
        </p:nvSpPr>
        <p:spPr bwMode="auto">
          <a:xfrm>
            <a:off x="1343025" y="4343400"/>
            <a:ext cx="2012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‘lettura ottica’</a:t>
            </a:r>
          </a:p>
        </p:txBody>
      </p:sp>
      <p:sp>
        <p:nvSpPr>
          <p:cNvPr id="30" name="Elaborazione alternativa 29"/>
          <p:cNvSpPr/>
          <p:nvPr/>
        </p:nvSpPr>
        <p:spPr>
          <a:xfrm>
            <a:off x="5324475" y="2865438"/>
            <a:ext cx="1338263" cy="661987"/>
          </a:xfrm>
          <a:prstGeom prst="flowChartAlternateProcess">
            <a:avLst/>
          </a:prstGeom>
          <a:solidFill>
            <a:srgbClr val="7030A0">
              <a:alpha val="1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8692" name="CasellaDiTesto 30"/>
          <p:cNvSpPr txBox="1">
            <a:spLocks noChangeArrowheads="1"/>
          </p:cNvSpPr>
          <p:nvPr/>
        </p:nvSpPr>
        <p:spPr bwMode="auto">
          <a:xfrm>
            <a:off x="5432425" y="2867025"/>
            <a:ext cx="1117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errori di misura</a:t>
            </a:r>
          </a:p>
        </p:txBody>
      </p:sp>
      <p:sp>
        <p:nvSpPr>
          <p:cNvPr id="26" name="Parentesi graffa chiusa 25"/>
          <p:cNvSpPr/>
          <p:nvPr/>
        </p:nvSpPr>
        <p:spPr>
          <a:xfrm>
            <a:off x="6519863" y="2078038"/>
            <a:ext cx="509587" cy="147161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8694" name="CasellaDiTesto 32"/>
          <p:cNvSpPr txBox="1">
            <a:spLocks noChangeArrowheads="1"/>
          </p:cNvSpPr>
          <p:nvPr/>
        </p:nvSpPr>
        <p:spPr bwMode="auto">
          <a:xfrm>
            <a:off x="7100888" y="2244725"/>
            <a:ext cx="16494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Misurabili con indagini      post-censuarie ad hoc</a:t>
            </a:r>
          </a:p>
        </p:txBody>
      </p:sp>
      <p:sp>
        <p:nvSpPr>
          <p:cNvPr id="28695" name="CasellaDiTesto 44"/>
          <p:cNvSpPr txBox="1">
            <a:spLocks noChangeArrowheads="1"/>
          </p:cNvSpPr>
          <p:nvPr/>
        </p:nvSpPr>
        <p:spPr bwMode="auto">
          <a:xfrm>
            <a:off x="4975225" y="1431925"/>
            <a:ext cx="2873375" cy="646113"/>
          </a:xfrm>
          <a:prstGeom prst="rect">
            <a:avLst/>
          </a:prstGeom>
          <a:solidFill>
            <a:srgbClr val="7030A0">
              <a:alpha val="14902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IMPATTO SULLA QUALITA’</a:t>
            </a:r>
          </a:p>
          <a:p>
            <a:pPr algn="ctr"/>
            <a:r>
              <a:rPr lang="it-IT">
                <a:latin typeface="Calibri" pitchFamily="34" charset="0"/>
              </a:rPr>
              <a:t>Accuratezza - Tempestività</a:t>
            </a:r>
          </a:p>
        </p:txBody>
      </p:sp>
      <p:sp>
        <p:nvSpPr>
          <p:cNvPr id="46" name="Pergamena 2 45"/>
          <p:cNvSpPr/>
          <p:nvPr/>
        </p:nvSpPr>
        <p:spPr>
          <a:xfrm>
            <a:off x="9090025" y="2449513"/>
            <a:ext cx="1323975" cy="1339850"/>
          </a:xfrm>
          <a:prstGeom prst="horizontalScroll">
            <a:avLst/>
          </a:prstGeom>
          <a:solidFill>
            <a:schemeClr val="accent6">
              <a:lumMod val="75000"/>
              <a:alpha val="20000"/>
            </a:schemeClr>
          </a:solidFill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8697" name="CasellaDiTesto 47"/>
          <p:cNvSpPr txBox="1">
            <a:spLocks noChangeArrowheads="1"/>
          </p:cNvSpPr>
          <p:nvPr/>
        </p:nvSpPr>
        <p:spPr bwMode="auto">
          <a:xfrm>
            <a:off x="9194800" y="2827338"/>
            <a:ext cx="11160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Dati ufficiali</a:t>
            </a:r>
          </a:p>
        </p:txBody>
      </p:sp>
      <p:sp>
        <p:nvSpPr>
          <p:cNvPr id="28698" name="Rectangle 14"/>
          <p:cNvSpPr>
            <a:spLocks noChangeArrowheads="1"/>
          </p:cNvSpPr>
          <p:nvPr/>
        </p:nvSpPr>
        <p:spPr bwMode="auto">
          <a:xfrm>
            <a:off x="1019175" y="307975"/>
            <a:ext cx="92440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2011</a:t>
            </a:r>
          </a:p>
          <a:p>
            <a:pPr algn="ctr">
              <a:tabLst>
                <a:tab pos="354013" algn="l"/>
              </a:tabLst>
            </a:pPr>
            <a:r>
              <a:rPr lang="it-IT" sz="2800" b="1" i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Censimento Tradizionale supportato da Lista</a:t>
            </a:r>
          </a:p>
        </p:txBody>
      </p:sp>
      <p:cxnSp>
        <p:nvCxnSpPr>
          <p:cNvPr id="41" name="Connettore 2 40"/>
          <p:cNvCxnSpPr/>
          <p:nvPr/>
        </p:nvCxnSpPr>
        <p:spPr>
          <a:xfrm>
            <a:off x="3040063" y="425450"/>
            <a:ext cx="1911350" cy="0"/>
          </a:xfrm>
          <a:prstGeom prst="straightConnector1">
            <a:avLst/>
          </a:prstGeom>
          <a:ln w="25400">
            <a:solidFill>
              <a:srgbClr val="C0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/>
          <p:cNvCxnSpPr/>
          <p:nvPr/>
        </p:nvCxnSpPr>
        <p:spPr>
          <a:xfrm flipH="1">
            <a:off x="6257925" y="427038"/>
            <a:ext cx="1912938" cy="0"/>
          </a:xfrm>
          <a:prstGeom prst="straightConnector1">
            <a:avLst/>
          </a:prstGeom>
          <a:ln w="25400">
            <a:solidFill>
              <a:srgbClr val="C0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01" name="CasellaDiTesto 52"/>
          <p:cNvSpPr txBox="1">
            <a:spLocks noChangeArrowheads="1"/>
          </p:cNvSpPr>
          <p:nvPr/>
        </p:nvSpPr>
        <p:spPr bwMode="auto">
          <a:xfrm>
            <a:off x="927100" y="1668463"/>
            <a:ext cx="2565400" cy="3683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‘uso di fonti anagrafiche’</a:t>
            </a:r>
          </a:p>
        </p:txBody>
      </p:sp>
      <p:sp>
        <p:nvSpPr>
          <p:cNvPr id="28702" name="CasellaDiTesto 54"/>
          <p:cNvSpPr txBox="1">
            <a:spLocks noChangeArrowheads="1"/>
          </p:cNvSpPr>
          <p:nvPr/>
        </p:nvSpPr>
        <p:spPr bwMode="auto">
          <a:xfrm>
            <a:off x="533400" y="2070100"/>
            <a:ext cx="1865313" cy="3683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‘short/long form’</a:t>
            </a:r>
          </a:p>
        </p:txBody>
      </p:sp>
      <p:sp>
        <p:nvSpPr>
          <p:cNvPr id="56" name="Elaborazione alternativa 55"/>
          <p:cNvSpPr/>
          <p:nvPr/>
        </p:nvSpPr>
        <p:spPr>
          <a:xfrm>
            <a:off x="5321300" y="3600450"/>
            <a:ext cx="1338263" cy="661988"/>
          </a:xfrm>
          <a:prstGeom prst="flowChartAlternateProcess">
            <a:avLst/>
          </a:prstGeom>
          <a:solidFill>
            <a:srgbClr val="7030A0">
              <a:alpha val="1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8704" name="CasellaDiTesto 56"/>
          <p:cNvSpPr txBox="1">
            <a:spLocks noChangeArrowheads="1"/>
          </p:cNvSpPr>
          <p:nvPr/>
        </p:nvSpPr>
        <p:spPr bwMode="auto">
          <a:xfrm>
            <a:off x="5326063" y="3613150"/>
            <a:ext cx="13382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variabilità campionaria</a:t>
            </a:r>
          </a:p>
        </p:txBody>
      </p:sp>
      <p:sp>
        <p:nvSpPr>
          <p:cNvPr id="58" name="Parentesi graffa chiusa 57"/>
          <p:cNvSpPr/>
          <p:nvPr/>
        </p:nvSpPr>
        <p:spPr>
          <a:xfrm>
            <a:off x="6534150" y="3562350"/>
            <a:ext cx="509588" cy="7366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8706" name="CasellaDiTesto 58"/>
          <p:cNvSpPr txBox="1">
            <a:spLocks noChangeArrowheads="1"/>
          </p:cNvSpPr>
          <p:nvPr/>
        </p:nvSpPr>
        <p:spPr bwMode="auto">
          <a:xfrm>
            <a:off x="7292975" y="3467100"/>
            <a:ext cx="1243013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Misure attese e CV calcolati</a:t>
            </a:r>
          </a:p>
        </p:txBody>
      </p:sp>
      <p:sp>
        <p:nvSpPr>
          <p:cNvPr id="60" name="Unità di visualizzazione grafica 59"/>
          <p:cNvSpPr/>
          <p:nvPr/>
        </p:nvSpPr>
        <p:spPr>
          <a:xfrm>
            <a:off x="7043738" y="3505200"/>
            <a:ext cx="1636712" cy="838200"/>
          </a:xfrm>
          <a:prstGeom prst="flowChartDisplay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cxnSp>
        <p:nvCxnSpPr>
          <p:cNvPr id="61" name="Connettore 2 60"/>
          <p:cNvCxnSpPr/>
          <p:nvPr/>
        </p:nvCxnSpPr>
        <p:spPr>
          <a:xfrm>
            <a:off x="2760663" y="4560888"/>
            <a:ext cx="825500" cy="0"/>
          </a:xfrm>
          <a:prstGeom prst="straightConnector1">
            <a:avLst/>
          </a:prstGeom>
          <a:ln w="25400">
            <a:solidFill>
              <a:srgbClr val="0070C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09" name="CasellaDiTesto 61"/>
          <p:cNvSpPr txBox="1">
            <a:spLocks noChangeArrowheads="1"/>
          </p:cNvSpPr>
          <p:nvPr/>
        </p:nvSpPr>
        <p:spPr bwMode="auto">
          <a:xfrm>
            <a:off x="3492500" y="4360863"/>
            <a:ext cx="20415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Indicatori di qualità </a:t>
            </a:r>
          </a:p>
        </p:txBody>
      </p:sp>
      <p:sp>
        <p:nvSpPr>
          <p:cNvPr id="2" name="Disco magnetico 1"/>
          <p:cNvSpPr/>
          <p:nvPr/>
        </p:nvSpPr>
        <p:spPr>
          <a:xfrm>
            <a:off x="10671175" y="1085850"/>
            <a:ext cx="1204913" cy="984250"/>
          </a:xfrm>
          <a:prstGeom prst="flowChartMagneticDisk">
            <a:avLst/>
          </a:prstGeom>
          <a:solidFill>
            <a:schemeClr val="accent6">
              <a:lumMod val="75000"/>
              <a:alpha val="20000"/>
            </a:schemeClr>
          </a:solidFill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8711" name="CasellaDiTesto 62"/>
          <p:cNvSpPr txBox="1">
            <a:spLocks noChangeArrowheads="1"/>
          </p:cNvSpPr>
          <p:nvPr/>
        </p:nvSpPr>
        <p:spPr bwMode="auto">
          <a:xfrm>
            <a:off x="10688638" y="1508125"/>
            <a:ext cx="1190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EUROSTAT</a:t>
            </a:r>
          </a:p>
        </p:txBody>
      </p:sp>
      <p:sp>
        <p:nvSpPr>
          <p:cNvPr id="28712" name="Freccia a destra con strisce 8"/>
          <p:cNvSpPr>
            <a:spLocks/>
          </p:cNvSpPr>
          <p:nvPr/>
        </p:nvSpPr>
        <p:spPr bwMode="auto">
          <a:xfrm rot="-2952427">
            <a:off x="10268893" y="2169049"/>
            <a:ext cx="802507" cy="315912"/>
          </a:xfrm>
          <a:custGeom>
            <a:avLst/>
            <a:gdLst>
              <a:gd name="T0" fmla="*/ 794459 w 950509"/>
              <a:gd name="T1" fmla="*/ 0 h 316820"/>
              <a:gd name="T2" fmla="*/ 0 w 950509"/>
              <a:gd name="T3" fmla="*/ 155259 h 316820"/>
              <a:gd name="T4" fmla="*/ 794459 w 950509"/>
              <a:gd name="T5" fmla="*/ 310519 h 316820"/>
              <a:gd name="T6" fmla="*/ 953341 w 950509"/>
              <a:gd name="T7" fmla="*/ 155259 h 31682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49503 w 950509"/>
              <a:gd name="T13" fmla="*/ 79205 h 316820"/>
              <a:gd name="T14" fmla="*/ 871304 w 950509"/>
              <a:gd name="T15" fmla="*/ 237615 h 3168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50509" h="316820">
                <a:moveTo>
                  <a:pt x="0" y="79205"/>
                </a:moveTo>
                <a:lnTo>
                  <a:pt x="9901" y="79205"/>
                </a:lnTo>
                <a:lnTo>
                  <a:pt x="9901" y="237615"/>
                </a:lnTo>
                <a:lnTo>
                  <a:pt x="0" y="237615"/>
                </a:lnTo>
                <a:close/>
                <a:moveTo>
                  <a:pt x="19801" y="79205"/>
                </a:moveTo>
                <a:lnTo>
                  <a:pt x="39603" y="79205"/>
                </a:lnTo>
                <a:lnTo>
                  <a:pt x="39603" y="237615"/>
                </a:lnTo>
                <a:lnTo>
                  <a:pt x="19801" y="237615"/>
                </a:lnTo>
                <a:close/>
                <a:moveTo>
                  <a:pt x="49503" y="79205"/>
                </a:moveTo>
                <a:lnTo>
                  <a:pt x="792099" y="79205"/>
                </a:lnTo>
                <a:lnTo>
                  <a:pt x="792099" y="0"/>
                </a:lnTo>
                <a:lnTo>
                  <a:pt x="950509" y="158410"/>
                </a:lnTo>
                <a:lnTo>
                  <a:pt x="792099" y="316820"/>
                </a:lnTo>
                <a:lnTo>
                  <a:pt x="792099" y="237615"/>
                </a:lnTo>
                <a:lnTo>
                  <a:pt x="49503" y="237615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12700" cap="flat" cmpd="sng" algn="ctr">
            <a:solidFill>
              <a:srgbClr val="2F528F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endParaRPr lang="it-IT"/>
          </a:p>
        </p:txBody>
      </p:sp>
      <p:sp>
        <p:nvSpPr>
          <p:cNvPr id="28713" name="CasellaDiTesto 63"/>
          <p:cNvSpPr txBox="1">
            <a:spLocks noChangeArrowheads="1"/>
          </p:cNvSpPr>
          <p:nvPr/>
        </p:nvSpPr>
        <p:spPr bwMode="auto">
          <a:xfrm>
            <a:off x="10638631" y="2268650"/>
            <a:ext cx="146232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400" i="1" dirty="0">
                <a:latin typeface="Calibri" pitchFamily="34" charset="0"/>
              </a:rPr>
              <a:t>27 mesi </a:t>
            </a:r>
            <a:r>
              <a:rPr lang="it-IT" sz="1400" i="1" dirty="0" smtClean="0">
                <a:latin typeface="Calibri" pitchFamily="34" charset="0"/>
              </a:rPr>
              <a:t>dopo la fine dell’anno di riferimento</a:t>
            </a:r>
            <a:endParaRPr lang="it-IT" sz="1400" i="1" dirty="0">
              <a:latin typeface="Calibri" pitchFamily="34" charset="0"/>
            </a:endParaRPr>
          </a:p>
        </p:txBody>
      </p:sp>
      <p:sp>
        <p:nvSpPr>
          <p:cNvPr id="28714" name="CasellaDiTesto 64"/>
          <p:cNvSpPr txBox="1">
            <a:spLocks noChangeArrowheads="1"/>
          </p:cNvSpPr>
          <p:nvPr/>
        </p:nvSpPr>
        <p:spPr bwMode="auto">
          <a:xfrm>
            <a:off x="9834563" y="327025"/>
            <a:ext cx="17510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 sz="1600" i="1">
                <a:solidFill>
                  <a:srgbClr val="FF0000"/>
                </a:solidFill>
                <a:latin typeface="Calibri" pitchFamily="34" charset="0"/>
              </a:rPr>
              <a:t>ultimo con cadenza decennale</a:t>
            </a:r>
          </a:p>
        </p:txBody>
      </p:sp>
      <p:sp>
        <p:nvSpPr>
          <p:cNvPr id="28715" name="AutoShape 52"/>
          <p:cNvSpPr>
            <a:spLocks noChangeArrowheads="1"/>
          </p:cNvSpPr>
          <p:nvPr/>
        </p:nvSpPr>
        <p:spPr bwMode="auto">
          <a:xfrm>
            <a:off x="8221663" y="3173413"/>
            <a:ext cx="3925887" cy="2678112"/>
          </a:xfrm>
          <a:prstGeom prst="irregularSeal2">
            <a:avLst/>
          </a:prstGeom>
          <a:solidFill>
            <a:srgbClr val="FFFF99">
              <a:alpha val="20000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8716" name="WordArt 53"/>
          <p:cNvSpPr>
            <a:spLocks noChangeArrowheads="1" noChangeShapeType="1" noTextEdit="1"/>
          </p:cNvSpPr>
          <p:nvPr/>
        </p:nvSpPr>
        <p:spPr bwMode="auto">
          <a:xfrm>
            <a:off x="9012238" y="3924300"/>
            <a:ext cx="192405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it-IT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gency FB"/>
              </a:rPr>
              <a:t>Più tempestivi</a:t>
            </a:r>
          </a:p>
          <a:p>
            <a:pPr algn="ctr"/>
            <a:r>
              <a:rPr lang="it-IT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gency FB"/>
              </a:rPr>
              <a:t>Presenza di errori</a:t>
            </a:r>
          </a:p>
        </p:txBody>
      </p:sp>
      <p:sp>
        <p:nvSpPr>
          <p:cNvPr id="28717" name="CasellaDiTesto 7"/>
          <p:cNvSpPr txBox="1">
            <a:spLocks noChangeArrowheads="1"/>
          </p:cNvSpPr>
          <p:nvPr/>
        </p:nvSpPr>
        <p:spPr bwMode="auto">
          <a:xfrm>
            <a:off x="10002838" y="239713"/>
            <a:ext cx="546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i="1">
                <a:solidFill>
                  <a:srgbClr val="1F4E79"/>
                </a:solidFill>
                <a:latin typeface="Calibri" pitchFamily="34" charset="0"/>
              </a:rPr>
              <a:t>15°</a:t>
            </a:r>
          </a:p>
        </p:txBody>
      </p:sp>
      <p:sp>
        <p:nvSpPr>
          <p:cNvPr id="28718" name="Oval 48"/>
          <p:cNvSpPr>
            <a:spLocks noChangeArrowheads="1"/>
          </p:cNvSpPr>
          <p:nvPr/>
        </p:nvSpPr>
        <p:spPr bwMode="auto">
          <a:xfrm>
            <a:off x="9990138" y="242888"/>
            <a:ext cx="546100" cy="366712"/>
          </a:xfrm>
          <a:prstGeom prst="ellipse">
            <a:avLst/>
          </a:prstGeom>
          <a:solidFill>
            <a:schemeClr val="accent1">
              <a:alpha val="10196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3" name="Freccia circolare in giù 42"/>
          <p:cNvSpPr/>
          <p:nvPr/>
        </p:nvSpPr>
        <p:spPr>
          <a:xfrm>
            <a:off x="3176588" y="1246188"/>
            <a:ext cx="6632575" cy="1306512"/>
          </a:xfrm>
          <a:prstGeom prst="curvedDownArrow">
            <a:avLst/>
          </a:prstGeom>
          <a:solidFill>
            <a:srgbClr val="7030A0">
              <a:alpha val="45000"/>
            </a:srgbClr>
          </a:solidFill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8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15" grpId="0" animBg="1"/>
      <p:bldP spid="287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allout con freccia in giù 65"/>
          <p:cNvSpPr/>
          <p:nvPr/>
        </p:nvSpPr>
        <p:spPr>
          <a:xfrm>
            <a:off x="5865813" y="2473325"/>
            <a:ext cx="3346450" cy="536575"/>
          </a:xfrm>
          <a:prstGeom prst="downArrowCallout">
            <a:avLst/>
          </a:prstGeom>
          <a:solidFill>
            <a:schemeClr val="tx2">
              <a:lumMod val="60000"/>
              <a:lumOff val="4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67" name="Callout con freccia in su 66"/>
          <p:cNvSpPr/>
          <p:nvPr/>
        </p:nvSpPr>
        <p:spPr>
          <a:xfrm>
            <a:off x="5853113" y="5116513"/>
            <a:ext cx="3346450" cy="538162"/>
          </a:xfrm>
          <a:prstGeom prst="upArrowCallout">
            <a:avLst/>
          </a:prstGeom>
          <a:solidFill>
            <a:schemeClr val="accent2">
              <a:lumMod val="75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7" name="Callout con freccia a sinistra 6"/>
          <p:cNvSpPr/>
          <p:nvPr/>
        </p:nvSpPr>
        <p:spPr>
          <a:xfrm>
            <a:off x="8831263" y="2189163"/>
            <a:ext cx="3067050" cy="3559175"/>
          </a:xfrm>
          <a:prstGeom prst="leftArrowCallou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" name="Callout con freccia a destra 4"/>
          <p:cNvSpPr/>
          <p:nvPr/>
        </p:nvSpPr>
        <p:spPr>
          <a:xfrm>
            <a:off x="3308350" y="2189163"/>
            <a:ext cx="3068638" cy="3559175"/>
          </a:xfrm>
          <a:prstGeom prst="rightArrowCallou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0725" name="Rectangle 14"/>
          <p:cNvSpPr>
            <a:spLocks noChangeArrowheads="1"/>
          </p:cNvSpPr>
          <p:nvPr/>
        </p:nvSpPr>
        <p:spPr bwMode="auto">
          <a:xfrm>
            <a:off x="1019175" y="307975"/>
            <a:ext cx="92440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La strategia del Censimento Permanente</a:t>
            </a:r>
            <a:endParaRPr lang="it-IT" sz="2800" b="1" i="1">
              <a:solidFill>
                <a:srgbClr val="D8202E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30726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E34983A5-C62E-4268-B9BE-2A17851E8031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30728" name="Immagine 3"/>
          <p:cNvPicPr>
            <a:picLocks noChangeAspect="1"/>
          </p:cNvPicPr>
          <p:nvPr/>
        </p:nvPicPr>
        <p:blipFill>
          <a:blip r:embed="rId3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30730" name="Immagin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sellaDiTesto 1"/>
          <p:cNvSpPr txBox="1"/>
          <p:nvPr/>
        </p:nvSpPr>
        <p:spPr>
          <a:xfrm>
            <a:off x="433388" y="1176338"/>
            <a:ext cx="11542712" cy="5349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3200" b="1" dirty="0">
                <a:latin typeface="+mn-lt"/>
                <a:cs typeface="+mn-cs"/>
              </a:rPr>
              <a:t>Operazione che combina dati amministrativi e dati da indagine 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942603" y="1935461"/>
            <a:ext cx="1060319" cy="845964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17" name="Cilindro 16"/>
          <p:cNvSpPr/>
          <p:nvPr/>
        </p:nvSpPr>
        <p:spPr>
          <a:xfrm>
            <a:off x="144463" y="2473325"/>
            <a:ext cx="911225" cy="338138"/>
          </a:xfrm>
          <a:prstGeom prst="ca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dirty="0">
                <a:solidFill>
                  <a:srgbClr val="000000"/>
                </a:solidFill>
              </a:rPr>
              <a:t>FONTE Y</a:t>
            </a: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1933330" y="2121044"/>
            <a:ext cx="1328755" cy="739953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19" name="Cilindro 18"/>
          <p:cNvSpPr/>
          <p:nvPr/>
        </p:nvSpPr>
        <p:spPr>
          <a:xfrm>
            <a:off x="595313" y="2671763"/>
            <a:ext cx="911225" cy="338137"/>
          </a:xfrm>
          <a:prstGeom prst="can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INPS</a:t>
            </a:r>
          </a:p>
        </p:txBody>
      </p:sp>
      <p:sp>
        <p:nvSpPr>
          <p:cNvPr id="20" name="Cilindro 19"/>
          <p:cNvSpPr/>
          <p:nvPr/>
        </p:nvSpPr>
        <p:spPr>
          <a:xfrm>
            <a:off x="358775" y="4605338"/>
            <a:ext cx="998538" cy="338137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dirty="0">
                <a:solidFill>
                  <a:srgbClr val="000000"/>
                </a:solidFill>
              </a:rPr>
              <a:t>INDAGINI</a:t>
            </a:r>
          </a:p>
        </p:txBody>
      </p:sp>
      <p:sp>
        <p:nvSpPr>
          <p:cNvPr id="21" name="Cilindro 20"/>
          <p:cNvSpPr/>
          <p:nvPr/>
        </p:nvSpPr>
        <p:spPr>
          <a:xfrm>
            <a:off x="339725" y="5216525"/>
            <a:ext cx="996950" cy="339725"/>
          </a:xfrm>
          <a:prstGeom prst="can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b="1" dirty="0">
                <a:solidFill>
                  <a:srgbClr val="000000"/>
                </a:solidFill>
              </a:rPr>
              <a:t>INDAGINI</a:t>
            </a:r>
          </a:p>
        </p:txBody>
      </p:sp>
      <p:sp>
        <p:nvSpPr>
          <p:cNvPr id="22" name="Cilindro 21"/>
          <p:cNvSpPr/>
          <p:nvPr/>
        </p:nvSpPr>
        <p:spPr>
          <a:xfrm>
            <a:off x="1171575" y="4924425"/>
            <a:ext cx="911225" cy="339725"/>
          </a:xfrm>
          <a:prstGeom prst="can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chemeClr val="tx1"/>
                </a:solidFill>
              </a:rPr>
              <a:t>INDAGINI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" name="Freccia curva 2"/>
          <p:cNvSpPr/>
          <p:nvPr/>
        </p:nvSpPr>
        <p:spPr>
          <a:xfrm>
            <a:off x="1530350" y="4100513"/>
            <a:ext cx="1755775" cy="81597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chemeClr val="tx1"/>
              </a:solidFill>
            </a:endParaRPr>
          </a:p>
        </p:txBody>
      </p:sp>
      <p:sp>
        <p:nvSpPr>
          <p:cNvPr id="24" name="Freccia curva 23"/>
          <p:cNvSpPr/>
          <p:nvPr/>
        </p:nvSpPr>
        <p:spPr>
          <a:xfrm>
            <a:off x="1529783" y="2835023"/>
            <a:ext cx="1756032" cy="816445"/>
          </a:xfrm>
          <a:prstGeom prst="bentArrow">
            <a:avLst/>
          </a:prstGeom>
          <a:scene3d>
            <a:camera prst="orthographicFront">
              <a:rot lat="0" lon="10799999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chemeClr val="tx1"/>
              </a:solidFill>
            </a:endParaRPr>
          </a:p>
        </p:txBody>
      </p:sp>
      <p:sp>
        <p:nvSpPr>
          <p:cNvPr id="30741" name="CasellaDiTesto 3"/>
          <p:cNvSpPr txBox="1">
            <a:spLocks noChangeArrowheads="1"/>
          </p:cNvSpPr>
          <p:nvPr/>
        </p:nvSpPr>
        <p:spPr bwMode="auto">
          <a:xfrm>
            <a:off x="225425" y="3556000"/>
            <a:ext cx="3063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 b="1">
                <a:latin typeface="Calibri" pitchFamily="34" charset="0"/>
              </a:rPr>
              <a:t>Flusso continuo che alimenta il Sistema dei Registri</a:t>
            </a:r>
          </a:p>
        </p:txBody>
      </p:sp>
      <p:sp>
        <p:nvSpPr>
          <p:cNvPr id="32" name="Rettangolo arrotondato 13"/>
          <p:cNvSpPr/>
          <p:nvPr/>
        </p:nvSpPr>
        <p:spPr>
          <a:xfrm>
            <a:off x="3830638" y="2359025"/>
            <a:ext cx="1350962" cy="110331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33" name="Rettangolo 14"/>
          <p:cNvSpPr/>
          <p:nvPr/>
        </p:nvSpPr>
        <p:spPr>
          <a:xfrm>
            <a:off x="3897313" y="2413000"/>
            <a:ext cx="1217612" cy="99536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6200" tIns="76200" rIns="76200" bIns="76200" spcCol="1270" anchor="ctr"/>
          <a:lstStyle/>
          <a:p>
            <a:pPr algn="ctr" defTabSz="8890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Registro del Lavoro</a:t>
            </a:r>
          </a:p>
        </p:txBody>
      </p:sp>
      <p:sp>
        <p:nvSpPr>
          <p:cNvPr id="34" name="Rettangolo arrotondato 16"/>
          <p:cNvSpPr/>
          <p:nvPr/>
        </p:nvSpPr>
        <p:spPr>
          <a:xfrm>
            <a:off x="3767138" y="4365625"/>
            <a:ext cx="1414462" cy="110331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35" name="Rettangolo 17"/>
          <p:cNvSpPr/>
          <p:nvPr/>
        </p:nvSpPr>
        <p:spPr>
          <a:xfrm>
            <a:off x="3835400" y="4419600"/>
            <a:ext cx="1276350" cy="99536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6200" tIns="76200" rIns="76200" bIns="76200" spcCol="1270" anchor="ctr"/>
          <a:lstStyle/>
          <a:p>
            <a:pPr algn="ctr" defTabSz="8890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Registro Base dei luoghi</a:t>
            </a:r>
          </a:p>
        </p:txBody>
      </p:sp>
      <p:sp>
        <p:nvSpPr>
          <p:cNvPr id="30" name="Rettangolo arrotondato 8"/>
          <p:cNvSpPr/>
          <p:nvPr/>
        </p:nvSpPr>
        <p:spPr>
          <a:xfrm>
            <a:off x="3416300" y="3335338"/>
            <a:ext cx="1527175" cy="108743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31" name="Rettangolo 9"/>
          <p:cNvSpPr/>
          <p:nvPr/>
        </p:nvSpPr>
        <p:spPr>
          <a:xfrm>
            <a:off x="3478213" y="3389313"/>
            <a:ext cx="1454150" cy="98107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6200" tIns="76200" rIns="76200" bIns="76200" spcCol="1270" anchor="ctr"/>
          <a:lstStyle/>
          <a:p>
            <a:pPr algn="ctr" defTabSz="8890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Registro Base della Popolazione</a:t>
            </a:r>
          </a:p>
        </p:txBody>
      </p:sp>
      <p:sp>
        <p:nvSpPr>
          <p:cNvPr id="30748" name="CasellaDiTesto 5"/>
          <p:cNvSpPr txBox="1">
            <a:spLocks noChangeArrowheads="1"/>
          </p:cNvSpPr>
          <p:nvPr/>
        </p:nvSpPr>
        <p:spPr bwMode="auto">
          <a:xfrm>
            <a:off x="4943475" y="3592513"/>
            <a:ext cx="10747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4000">
                <a:latin typeface="Calibri" pitchFamily="34" charset="0"/>
              </a:rPr>
              <a:t>SIR</a:t>
            </a:r>
          </a:p>
        </p:txBody>
      </p:sp>
      <p:sp>
        <p:nvSpPr>
          <p:cNvPr id="36" name="Almacenamiento interno 4"/>
          <p:cNvSpPr/>
          <p:nvPr/>
        </p:nvSpPr>
        <p:spPr>
          <a:xfrm>
            <a:off x="10167519" y="2352569"/>
            <a:ext cx="1593697" cy="1190419"/>
          </a:xfrm>
          <a:prstGeom prst="flowChartInternalStorag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Rilevazione Areale</a:t>
            </a:r>
          </a:p>
        </p:txBody>
      </p:sp>
      <p:sp>
        <p:nvSpPr>
          <p:cNvPr id="37" name="Multidocumento 5"/>
          <p:cNvSpPr/>
          <p:nvPr/>
        </p:nvSpPr>
        <p:spPr>
          <a:xfrm>
            <a:off x="10153403" y="4100810"/>
            <a:ext cx="1698156" cy="1572464"/>
          </a:xfrm>
          <a:prstGeom prst="flowChartMultidocumen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 err="1"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Rilevazione</a:t>
            </a:r>
            <a:r>
              <a:rPr lang="es-ES" sz="2000" b="1" dirty="0"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da Lista</a:t>
            </a:r>
          </a:p>
        </p:txBody>
      </p:sp>
      <p:sp>
        <p:nvSpPr>
          <p:cNvPr id="30751" name="CasellaDiTesto 37"/>
          <p:cNvSpPr txBox="1">
            <a:spLocks noChangeArrowheads="1"/>
          </p:cNvSpPr>
          <p:nvPr/>
        </p:nvSpPr>
        <p:spPr bwMode="auto">
          <a:xfrm>
            <a:off x="8794750" y="3579813"/>
            <a:ext cx="176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b="1">
                <a:latin typeface="Calibri" pitchFamily="34" charset="0"/>
              </a:rPr>
              <a:t>INDAGINI CAMPIONARIE</a:t>
            </a:r>
          </a:p>
        </p:txBody>
      </p:sp>
      <p:sp>
        <p:nvSpPr>
          <p:cNvPr id="41" name="CasellaDiTesto 40"/>
          <p:cNvSpPr txBox="1"/>
          <p:nvPr/>
        </p:nvSpPr>
        <p:spPr>
          <a:xfrm>
            <a:off x="7931150" y="5775325"/>
            <a:ext cx="2562225" cy="339725"/>
          </a:xfrm>
          <a:prstGeom prst="rect">
            <a:avLst/>
          </a:prstGeom>
          <a:solidFill>
            <a:schemeClr val="accent5">
              <a:lumMod val="75000"/>
              <a:alpha val="20000"/>
            </a:schemeClr>
          </a:solidFill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>
                <a:latin typeface="+mn-lt"/>
                <a:cs typeface="+mn-cs"/>
              </a:rPr>
              <a:t>Integrazione dati (tematica)</a:t>
            </a:r>
          </a:p>
        </p:txBody>
      </p:sp>
      <p:sp>
        <p:nvSpPr>
          <p:cNvPr id="43" name="CasellaDiTesto 42"/>
          <p:cNvSpPr txBox="1"/>
          <p:nvPr/>
        </p:nvSpPr>
        <p:spPr>
          <a:xfrm>
            <a:off x="7469188" y="1797050"/>
            <a:ext cx="3024187" cy="339725"/>
          </a:xfrm>
          <a:prstGeom prst="rect">
            <a:avLst/>
          </a:prstGeom>
          <a:solidFill>
            <a:schemeClr val="accent6">
              <a:lumMod val="75000"/>
              <a:alpha val="20000"/>
            </a:schemeClr>
          </a:solidFill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>
                <a:latin typeface="+mn-lt"/>
                <a:cs typeface="+mn-cs"/>
              </a:rPr>
              <a:t>Correttivi per calcolo popolazione</a:t>
            </a:r>
          </a:p>
        </p:txBody>
      </p:sp>
      <p:sp>
        <p:nvSpPr>
          <p:cNvPr id="52" name="Cubo 51"/>
          <p:cNvSpPr/>
          <p:nvPr/>
        </p:nvSpPr>
        <p:spPr>
          <a:xfrm>
            <a:off x="6470650" y="3038475"/>
            <a:ext cx="1514475" cy="12954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6" name="Cubo 55"/>
          <p:cNvSpPr/>
          <p:nvPr/>
        </p:nvSpPr>
        <p:spPr>
          <a:xfrm>
            <a:off x="6623050" y="3190875"/>
            <a:ext cx="1514475" cy="1295400"/>
          </a:xfrm>
          <a:prstGeom prst="cub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7" name="Cubo 56"/>
          <p:cNvSpPr/>
          <p:nvPr/>
        </p:nvSpPr>
        <p:spPr>
          <a:xfrm>
            <a:off x="6775450" y="3343275"/>
            <a:ext cx="1514475" cy="1295400"/>
          </a:xfrm>
          <a:prstGeom prst="cub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8" name="Cubo 57"/>
          <p:cNvSpPr/>
          <p:nvPr/>
        </p:nvSpPr>
        <p:spPr>
          <a:xfrm>
            <a:off x="6927850" y="3495675"/>
            <a:ext cx="1514475" cy="1295400"/>
          </a:xfrm>
          <a:prstGeom prst="cub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9" name="Cubo 58"/>
          <p:cNvSpPr/>
          <p:nvPr/>
        </p:nvSpPr>
        <p:spPr>
          <a:xfrm>
            <a:off x="7080250" y="3648075"/>
            <a:ext cx="1514475" cy="1295400"/>
          </a:xfrm>
          <a:prstGeom prst="cub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60" name="Cubo 59"/>
          <p:cNvSpPr/>
          <p:nvPr/>
        </p:nvSpPr>
        <p:spPr>
          <a:xfrm>
            <a:off x="7232650" y="3800475"/>
            <a:ext cx="1514475" cy="1295400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62" name="CasellaDiTesto 61"/>
          <p:cNvSpPr txBox="1"/>
          <p:nvPr/>
        </p:nvSpPr>
        <p:spPr>
          <a:xfrm>
            <a:off x="6411913" y="3765550"/>
            <a:ext cx="24193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effectLst>
                  <a:glow rad="330200">
                    <a:srgbClr val="FFFF00">
                      <a:alpha val="7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OUTPUT CENSUARIO</a:t>
            </a:r>
          </a:p>
        </p:txBody>
      </p:sp>
      <p:sp>
        <p:nvSpPr>
          <p:cNvPr id="30761" name="CasellaDiTesto 62"/>
          <p:cNvSpPr txBox="1">
            <a:spLocks noChangeArrowheads="1"/>
          </p:cNvSpPr>
          <p:nvPr/>
        </p:nvSpPr>
        <p:spPr bwMode="auto">
          <a:xfrm>
            <a:off x="5865813" y="2473325"/>
            <a:ext cx="3346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b="1">
                <a:latin typeface="Calibri" pitchFamily="34" charset="0"/>
              </a:rPr>
              <a:t>ARCHITETTURA INFORMATICA</a:t>
            </a:r>
          </a:p>
        </p:txBody>
      </p:sp>
      <p:sp>
        <p:nvSpPr>
          <p:cNvPr id="30762" name="CasellaDiTesto 63"/>
          <p:cNvSpPr txBox="1">
            <a:spLocks noChangeArrowheads="1"/>
          </p:cNvSpPr>
          <p:nvPr/>
        </p:nvSpPr>
        <p:spPr bwMode="auto">
          <a:xfrm>
            <a:off x="5865813" y="5286375"/>
            <a:ext cx="3346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b="1">
                <a:latin typeface="Calibri" pitchFamily="34" charset="0"/>
              </a:rPr>
              <a:t>ARCHITETTURA METODOLOGICA</a:t>
            </a:r>
          </a:p>
        </p:txBody>
      </p:sp>
      <p:sp>
        <p:nvSpPr>
          <p:cNvPr id="4" name="Freccia angolare in su 3"/>
          <p:cNvSpPr/>
          <p:nvPr/>
        </p:nvSpPr>
        <p:spPr>
          <a:xfrm rot="16200000">
            <a:off x="10526712" y="1830388"/>
            <a:ext cx="461963" cy="528638"/>
          </a:xfrm>
          <a:prstGeom prst="bentUp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47" name="Freccia angolare in su 46"/>
          <p:cNvSpPr/>
          <p:nvPr/>
        </p:nvSpPr>
        <p:spPr>
          <a:xfrm rot="16200000">
            <a:off x="10539552" y="5586785"/>
            <a:ext cx="461036" cy="529343"/>
          </a:xfrm>
          <a:prstGeom prst="bentUp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52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/>
      <p:bldP spid="30761" grpId="0"/>
      <p:bldP spid="307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Unità di visualizzazione grafica 59"/>
          <p:cNvSpPr/>
          <p:nvPr/>
        </p:nvSpPr>
        <p:spPr>
          <a:xfrm>
            <a:off x="7043738" y="3505200"/>
            <a:ext cx="1636712" cy="1600200"/>
          </a:xfrm>
          <a:prstGeom prst="flowChartDisplay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2" name="Unità di visualizzazione grafica 31"/>
          <p:cNvSpPr/>
          <p:nvPr/>
        </p:nvSpPr>
        <p:spPr>
          <a:xfrm>
            <a:off x="7029450" y="2197100"/>
            <a:ext cx="1638300" cy="1247775"/>
          </a:xfrm>
          <a:prstGeom prst="flowChartDisplay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2771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5CF575A7-EBF9-43B0-A61C-811CDC230EEA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pic>
        <p:nvPicPr>
          <p:cNvPr id="32773" name="Immagine 3"/>
          <p:cNvPicPr>
            <a:picLocks noChangeAspect="1"/>
          </p:cNvPicPr>
          <p:nvPr/>
        </p:nvPicPr>
        <p:blipFill>
          <a:blip r:embed="rId3"/>
          <a:srcRect b="64841"/>
          <a:stretch>
            <a:fillRect/>
          </a:stretch>
        </p:blipFill>
        <p:spPr bwMode="auto">
          <a:xfrm>
            <a:off x="9537700" y="6235700"/>
            <a:ext cx="22018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5">
            <a:extLst>
              <a:ext uri="{FF2B5EF4-FFF2-40B4-BE49-F238E27FC236}"/>
            </a:extLst>
          </p:cNvPr>
          <p:cNvSpPr>
            <a:spLocks noChangeShapeType="1"/>
          </p:cNvSpPr>
          <p:nvPr/>
        </p:nvSpPr>
        <p:spPr bwMode="auto">
          <a:xfrm>
            <a:off x="515938" y="6132513"/>
            <a:ext cx="11171237" cy="635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  <p:pic>
        <p:nvPicPr>
          <p:cNvPr id="32775" name="Immagin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38" y="6238875"/>
            <a:ext cx="3432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CasellaDiTesto 5"/>
          <p:cNvSpPr txBox="1">
            <a:spLocks noChangeArrowheads="1"/>
          </p:cNvSpPr>
          <p:nvPr/>
        </p:nvSpPr>
        <p:spPr bwMode="auto">
          <a:xfrm>
            <a:off x="1662113" y="3003550"/>
            <a:ext cx="2428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latin typeface="Calibri" pitchFamily="34" charset="0"/>
              </a:rPr>
              <a:t>INNOVAZIONE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995363" y="5451475"/>
            <a:ext cx="10179050" cy="4000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latin typeface="+mn-lt"/>
                <a:cs typeface="+mn-cs"/>
              </a:rPr>
              <a:t>Bontà delle Architetture Informatica e Metodologica = Garanzia della Qualità dei Risultati</a:t>
            </a:r>
          </a:p>
        </p:txBody>
      </p:sp>
      <p:sp>
        <p:nvSpPr>
          <p:cNvPr id="32778" name="CasellaDiTesto 18"/>
          <p:cNvSpPr txBox="1">
            <a:spLocks noChangeArrowheads="1"/>
          </p:cNvSpPr>
          <p:nvPr/>
        </p:nvSpPr>
        <p:spPr bwMode="auto">
          <a:xfrm>
            <a:off x="120650" y="2455863"/>
            <a:ext cx="2278063" cy="366712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‘sistema dei registri’</a:t>
            </a:r>
          </a:p>
        </p:txBody>
      </p:sp>
      <p:sp>
        <p:nvSpPr>
          <p:cNvPr id="32779" name="CasellaDiTesto 21"/>
          <p:cNvSpPr txBox="1">
            <a:spLocks noChangeArrowheads="1"/>
          </p:cNvSpPr>
          <p:nvPr/>
        </p:nvSpPr>
        <p:spPr bwMode="auto">
          <a:xfrm>
            <a:off x="96838" y="3562350"/>
            <a:ext cx="2228850" cy="366713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‘indagini di supporto’</a:t>
            </a:r>
          </a:p>
        </p:txBody>
      </p:sp>
      <p:sp>
        <p:nvSpPr>
          <p:cNvPr id="32780" name="CasellaDiTesto 23"/>
          <p:cNvSpPr txBox="1">
            <a:spLocks noChangeArrowheads="1"/>
          </p:cNvSpPr>
          <p:nvPr/>
        </p:nvSpPr>
        <p:spPr bwMode="auto">
          <a:xfrm>
            <a:off x="527050" y="3956050"/>
            <a:ext cx="25019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‘ancor meno rilevatori’</a:t>
            </a:r>
          </a:p>
        </p:txBody>
      </p:sp>
      <p:sp>
        <p:nvSpPr>
          <p:cNvPr id="32781" name="CasellaDiTesto 24"/>
          <p:cNvSpPr txBox="1">
            <a:spLocks noChangeArrowheads="1"/>
          </p:cNvSpPr>
          <p:nvPr/>
        </p:nvSpPr>
        <p:spPr bwMode="auto">
          <a:xfrm>
            <a:off x="1749425" y="4735513"/>
            <a:ext cx="2038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‘costi molto ridotti’</a:t>
            </a:r>
          </a:p>
        </p:txBody>
      </p:sp>
      <p:sp>
        <p:nvSpPr>
          <p:cNvPr id="20" name="Freccia a destra rientrata 19"/>
          <p:cNvSpPr/>
          <p:nvPr/>
        </p:nvSpPr>
        <p:spPr>
          <a:xfrm rot="20472452">
            <a:off x="4248150" y="2795588"/>
            <a:ext cx="1039813" cy="46355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21" name="Elaborazione alternativa 20"/>
          <p:cNvSpPr/>
          <p:nvPr/>
        </p:nvSpPr>
        <p:spPr>
          <a:xfrm>
            <a:off x="5326063" y="2132013"/>
            <a:ext cx="1338262" cy="660400"/>
          </a:xfrm>
          <a:prstGeom prst="flowChartAlternateProcess">
            <a:avLst/>
          </a:prstGeom>
          <a:solidFill>
            <a:srgbClr val="7030A0">
              <a:alpha val="1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32784" name="CasellaDiTesto 26"/>
          <p:cNvSpPr txBox="1">
            <a:spLocks noChangeArrowheads="1"/>
          </p:cNvSpPr>
          <p:nvPr/>
        </p:nvSpPr>
        <p:spPr bwMode="auto">
          <a:xfrm>
            <a:off x="5335588" y="2157413"/>
            <a:ext cx="13096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errori di copertura</a:t>
            </a:r>
          </a:p>
        </p:txBody>
      </p:sp>
      <p:sp>
        <p:nvSpPr>
          <p:cNvPr id="32785" name="CasellaDiTesto 27"/>
          <p:cNvSpPr txBox="1">
            <a:spLocks noChangeArrowheads="1"/>
          </p:cNvSpPr>
          <p:nvPr/>
        </p:nvSpPr>
        <p:spPr bwMode="auto">
          <a:xfrm>
            <a:off x="1700213" y="1270000"/>
            <a:ext cx="22431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‘operazione continua’</a:t>
            </a:r>
          </a:p>
        </p:txBody>
      </p:sp>
      <p:sp>
        <p:nvSpPr>
          <p:cNvPr id="32786" name="CasellaDiTesto 28"/>
          <p:cNvSpPr txBox="1">
            <a:spLocks noChangeArrowheads="1"/>
          </p:cNvSpPr>
          <p:nvPr/>
        </p:nvSpPr>
        <p:spPr bwMode="auto">
          <a:xfrm>
            <a:off x="1343025" y="4343400"/>
            <a:ext cx="1425575" cy="366713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</a:t>
            </a:r>
            <a:r>
              <a:rPr lang="it-IT" i="1">
                <a:latin typeface="Calibri" pitchFamily="34" charset="0"/>
              </a:rPr>
              <a:t>paper-less</a:t>
            </a:r>
            <a:r>
              <a:rPr lang="it-IT">
                <a:latin typeface="Calibri" pitchFamily="34" charset="0"/>
              </a:rPr>
              <a:t>’</a:t>
            </a:r>
          </a:p>
        </p:txBody>
      </p:sp>
      <p:sp>
        <p:nvSpPr>
          <p:cNvPr id="30" name="Elaborazione alternativa 29"/>
          <p:cNvSpPr/>
          <p:nvPr/>
        </p:nvSpPr>
        <p:spPr>
          <a:xfrm>
            <a:off x="5324475" y="2865438"/>
            <a:ext cx="1338263" cy="661987"/>
          </a:xfrm>
          <a:prstGeom prst="flowChartAlternateProcess">
            <a:avLst/>
          </a:prstGeom>
          <a:solidFill>
            <a:srgbClr val="7030A0">
              <a:alpha val="1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2788" name="CasellaDiTesto 30"/>
          <p:cNvSpPr txBox="1">
            <a:spLocks noChangeArrowheads="1"/>
          </p:cNvSpPr>
          <p:nvPr/>
        </p:nvSpPr>
        <p:spPr bwMode="auto">
          <a:xfrm>
            <a:off x="5283200" y="2855913"/>
            <a:ext cx="1443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errori delle fonti</a:t>
            </a:r>
          </a:p>
        </p:txBody>
      </p:sp>
      <p:sp>
        <p:nvSpPr>
          <p:cNvPr id="26" name="Parentesi graffa chiusa 25"/>
          <p:cNvSpPr/>
          <p:nvPr/>
        </p:nvSpPr>
        <p:spPr>
          <a:xfrm>
            <a:off x="6519863" y="2078038"/>
            <a:ext cx="509587" cy="147161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2790" name="CasellaDiTesto 32"/>
          <p:cNvSpPr txBox="1">
            <a:spLocks noChangeArrowheads="1"/>
          </p:cNvSpPr>
          <p:nvPr/>
        </p:nvSpPr>
        <p:spPr bwMode="auto">
          <a:xfrm>
            <a:off x="7077075" y="2197100"/>
            <a:ext cx="16494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Anticipati e ridotti nell’ambito della strategia</a:t>
            </a:r>
          </a:p>
        </p:txBody>
      </p:sp>
      <p:sp>
        <p:nvSpPr>
          <p:cNvPr id="32791" name="CasellaDiTesto 44"/>
          <p:cNvSpPr txBox="1">
            <a:spLocks noChangeArrowheads="1"/>
          </p:cNvSpPr>
          <p:nvPr/>
        </p:nvSpPr>
        <p:spPr bwMode="auto">
          <a:xfrm>
            <a:off x="4975225" y="1431925"/>
            <a:ext cx="2873375" cy="646113"/>
          </a:xfrm>
          <a:prstGeom prst="rect">
            <a:avLst/>
          </a:prstGeom>
          <a:solidFill>
            <a:srgbClr val="7030A0">
              <a:alpha val="14902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IMPATTO SULLA QUALITA’</a:t>
            </a:r>
          </a:p>
          <a:p>
            <a:pPr algn="ctr"/>
            <a:r>
              <a:rPr lang="it-IT">
                <a:latin typeface="Calibri" pitchFamily="34" charset="0"/>
              </a:rPr>
              <a:t>Accuratezza - Tempestività</a:t>
            </a:r>
          </a:p>
        </p:txBody>
      </p:sp>
      <p:sp>
        <p:nvSpPr>
          <p:cNvPr id="46" name="Pergamena 2 45"/>
          <p:cNvSpPr/>
          <p:nvPr/>
        </p:nvSpPr>
        <p:spPr>
          <a:xfrm>
            <a:off x="9090025" y="2449513"/>
            <a:ext cx="1323975" cy="1339850"/>
          </a:xfrm>
          <a:prstGeom prst="horizontalScroll">
            <a:avLst/>
          </a:prstGeom>
          <a:solidFill>
            <a:schemeClr val="accent6">
              <a:lumMod val="75000"/>
              <a:alpha val="20000"/>
            </a:schemeClr>
          </a:solidFill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2793" name="CasellaDiTesto 47"/>
          <p:cNvSpPr txBox="1">
            <a:spLocks noChangeArrowheads="1"/>
          </p:cNvSpPr>
          <p:nvPr/>
        </p:nvSpPr>
        <p:spPr bwMode="auto">
          <a:xfrm>
            <a:off x="9194800" y="2827338"/>
            <a:ext cx="11160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Dati ufficiali</a:t>
            </a:r>
          </a:p>
        </p:txBody>
      </p:sp>
      <p:sp>
        <p:nvSpPr>
          <p:cNvPr id="32794" name="CasellaDiTesto 52"/>
          <p:cNvSpPr txBox="1">
            <a:spLocks noChangeArrowheads="1"/>
          </p:cNvSpPr>
          <p:nvPr/>
        </p:nvSpPr>
        <p:spPr bwMode="auto">
          <a:xfrm>
            <a:off x="927100" y="1668463"/>
            <a:ext cx="2654300" cy="36830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‘uso di fonti anagrafiche’</a:t>
            </a:r>
          </a:p>
        </p:txBody>
      </p:sp>
      <p:sp>
        <p:nvSpPr>
          <p:cNvPr id="32795" name="CasellaDiTesto 54"/>
          <p:cNvSpPr txBox="1">
            <a:spLocks noChangeArrowheads="1"/>
          </p:cNvSpPr>
          <p:nvPr/>
        </p:nvSpPr>
        <p:spPr bwMode="auto">
          <a:xfrm>
            <a:off x="238125" y="2070100"/>
            <a:ext cx="2790825" cy="36830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‘uso di dati amministrativi’</a:t>
            </a:r>
          </a:p>
        </p:txBody>
      </p:sp>
      <p:sp>
        <p:nvSpPr>
          <p:cNvPr id="56" name="Elaborazione alternativa 55"/>
          <p:cNvSpPr/>
          <p:nvPr/>
        </p:nvSpPr>
        <p:spPr>
          <a:xfrm>
            <a:off x="5321300" y="3600450"/>
            <a:ext cx="1338263" cy="661988"/>
          </a:xfrm>
          <a:prstGeom prst="flowChartAlternateProcess">
            <a:avLst/>
          </a:prstGeom>
          <a:solidFill>
            <a:srgbClr val="7030A0">
              <a:alpha val="1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2797" name="CasellaDiTesto 56"/>
          <p:cNvSpPr txBox="1">
            <a:spLocks noChangeArrowheads="1"/>
          </p:cNvSpPr>
          <p:nvPr/>
        </p:nvSpPr>
        <p:spPr bwMode="auto">
          <a:xfrm>
            <a:off x="5224463" y="3613150"/>
            <a:ext cx="15700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variabilità campionaria</a:t>
            </a:r>
          </a:p>
        </p:txBody>
      </p:sp>
      <p:sp>
        <p:nvSpPr>
          <p:cNvPr id="58" name="Parentesi graffa chiusa 57"/>
          <p:cNvSpPr/>
          <p:nvPr/>
        </p:nvSpPr>
        <p:spPr>
          <a:xfrm>
            <a:off x="6534150" y="3562350"/>
            <a:ext cx="509588" cy="154305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2799" name="CasellaDiTesto 58"/>
          <p:cNvSpPr txBox="1">
            <a:spLocks noChangeArrowheads="1"/>
          </p:cNvSpPr>
          <p:nvPr/>
        </p:nvSpPr>
        <p:spPr bwMode="auto">
          <a:xfrm>
            <a:off x="7292975" y="3843338"/>
            <a:ext cx="12430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Misure attese e CV calcolati</a:t>
            </a:r>
          </a:p>
        </p:txBody>
      </p:sp>
      <p:sp>
        <p:nvSpPr>
          <p:cNvPr id="32800" name="Rectangle 14"/>
          <p:cNvSpPr>
            <a:spLocks noChangeArrowheads="1"/>
          </p:cNvSpPr>
          <p:nvPr/>
        </p:nvSpPr>
        <p:spPr bwMode="auto">
          <a:xfrm>
            <a:off x="1019175" y="307975"/>
            <a:ext cx="92440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2018, 2019, 2020, 2021, 2022, 2023, 2024, …</a:t>
            </a:r>
          </a:p>
          <a:p>
            <a:pPr algn="ctr">
              <a:tabLst>
                <a:tab pos="354013" algn="l"/>
              </a:tabLst>
            </a:pPr>
            <a:r>
              <a:rPr lang="it-IT" sz="2800" b="1" i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Censimento Combinato</a:t>
            </a:r>
          </a:p>
        </p:txBody>
      </p:sp>
      <p:sp>
        <p:nvSpPr>
          <p:cNvPr id="65" name="Ovale 64"/>
          <p:cNvSpPr/>
          <p:nvPr/>
        </p:nvSpPr>
        <p:spPr>
          <a:xfrm>
            <a:off x="4851400" y="38100"/>
            <a:ext cx="1057275" cy="630238"/>
          </a:xfrm>
          <a:prstGeom prst="ellipse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2802" name="CasellaDiTesto 65"/>
          <p:cNvSpPr txBox="1">
            <a:spLocks noChangeArrowheads="1"/>
          </p:cNvSpPr>
          <p:nvPr/>
        </p:nvSpPr>
        <p:spPr bwMode="auto">
          <a:xfrm>
            <a:off x="9444038" y="225425"/>
            <a:ext cx="24082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600" i="1">
                <a:solidFill>
                  <a:srgbClr val="FF0000"/>
                </a:solidFill>
                <a:latin typeface="Calibri" pitchFamily="34" charset="0"/>
              </a:rPr>
              <a:t>Censimento Permanente</a:t>
            </a:r>
          </a:p>
        </p:txBody>
      </p:sp>
      <p:sp>
        <p:nvSpPr>
          <p:cNvPr id="67" name="Elaborazione alternativa 66"/>
          <p:cNvSpPr/>
          <p:nvPr/>
        </p:nvSpPr>
        <p:spPr>
          <a:xfrm>
            <a:off x="5321300" y="4346575"/>
            <a:ext cx="1338263" cy="661988"/>
          </a:xfrm>
          <a:prstGeom prst="flowChartAlternateProcess">
            <a:avLst/>
          </a:prstGeom>
          <a:solidFill>
            <a:srgbClr val="7030A0">
              <a:alpha val="1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32804" name="CasellaDiTesto 67"/>
          <p:cNvSpPr txBox="1">
            <a:spLocks noChangeArrowheads="1"/>
          </p:cNvSpPr>
          <p:nvPr/>
        </p:nvSpPr>
        <p:spPr bwMode="auto">
          <a:xfrm>
            <a:off x="5222875" y="4371975"/>
            <a:ext cx="15668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validità dei modelli</a:t>
            </a:r>
          </a:p>
        </p:txBody>
      </p:sp>
      <p:sp>
        <p:nvSpPr>
          <p:cNvPr id="69" name="Freccia a destra rientrata 68"/>
          <p:cNvSpPr/>
          <p:nvPr/>
        </p:nvSpPr>
        <p:spPr>
          <a:xfrm rot="2220551">
            <a:off x="4184650" y="3416300"/>
            <a:ext cx="1039813" cy="46355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32806" name="CasellaDiTesto 62"/>
          <p:cNvSpPr txBox="1">
            <a:spLocks noChangeArrowheads="1"/>
          </p:cNvSpPr>
          <p:nvPr/>
        </p:nvSpPr>
        <p:spPr bwMode="auto">
          <a:xfrm>
            <a:off x="10688638" y="1508125"/>
            <a:ext cx="1190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EUROSTAT</a:t>
            </a:r>
          </a:p>
        </p:txBody>
      </p:sp>
      <p:sp>
        <p:nvSpPr>
          <p:cNvPr id="32807" name="Freccia a destra con strisce 8"/>
          <p:cNvSpPr>
            <a:spLocks/>
          </p:cNvSpPr>
          <p:nvPr/>
        </p:nvSpPr>
        <p:spPr bwMode="auto">
          <a:xfrm rot="-2952427">
            <a:off x="10336212" y="2355851"/>
            <a:ext cx="950913" cy="315912"/>
          </a:xfrm>
          <a:custGeom>
            <a:avLst/>
            <a:gdLst>
              <a:gd name="T0" fmla="*/ 794459 w 950509"/>
              <a:gd name="T1" fmla="*/ 0 h 316820"/>
              <a:gd name="T2" fmla="*/ 0 w 950509"/>
              <a:gd name="T3" fmla="*/ 155259 h 316820"/>
              <a:gd name="T4" fmla="*/ 794459 w 950509"/>
              <a:gd name="T5" fmla="*/ 310519 h 316820"/>
              <a:gd name="T6" fmla="*/ 953341 w 950509"/>
              <a:gd name="T7" fmla="*/ 155259 h 31682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49503 w 950509"/>
              <a:gd name="T13" fmla="*/ 79205 h 316820"/>
              <a:gd name="T14" fmla="*/ 871304 w 950509"/>
              <a:gd name="T15" fmla="*/ 237615 h 3168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50509" h="316820">
                <a:moveTo>
                  <a:pt x="0" y="79205"/>
                </a:moveTo>
                <a:lnTo>
                  <a:pt x="9901" y="79205"/>
                </a:lnTo>
                <a:lnTo>
                  <a:pt x="9901" y="237615"/>
                </a:lnTo>
                <a:lnTo>
                  <a:pt x="0" y="237615"/>
                </a:lnTo>
                <a:close/>
                <a:moveTo>
                  <a:pt x="19801" y="79205"/>
                </a:moveTo>
                <a:lnTo>
                  <a:pt x="39603" y="79205"/>
                </a:lnTo>
                <a:lnTo>
                  <a:pt x="39603" y="237615"/>
                </a:lnTo>
                <a:lnTo>
                  <a:pt x="19801" y="237615"/>
                </a:lnTo>
                <a:close/>
                <a:moveTo>
                  <a:pt x="49503" y="79205"/>
                </a:moveTo>
                <a:lnTo>
                  <a:pt x="792099" y="79205"/>
                </a:lnTo>
                <a:lnTo>
                  <a:pt x="792099" y="0"/>
                </a:lnTo>
                <a:lnTo>
                  <a:pt x="950509" y="158410"/>
                </a:lnTo>
                <a:lnTo>
                  <a:pt x="792099" y="316820"/>
                </a:lnTo>
                <a:lnTo>
                  <a:pt x="792099" y="237615"/>
                </a:lnTo>
                <a:lnTo>
                  <a:pt x="49503" y="237615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12700" cap="flat" cmpd="sng" algn="ctr">
            <a:solidFill>
              <a:srgbClr val="2F528F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endParaRPr lang="it-IT"/>
          </a:p>
        </p:txBody>
      </p:sp>
      <p:sp>
        <p:nvSpPr>
          <p:cNvPr id="32808" name="CasellaDiTesto 63"/>
          <p:cNvSpPr txBox="1">
            <a:spLocks noChangeArrowheads="1"/>
          </p:cNvSpPr>
          <p:nvPr/>
        </p:nvSpPr>
        <p:spPr bwMode="auto">
          <a:xfrm>
            <a:off x="10653713" y="2613025"/>
            <a:ext cx="14160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600" i="1">
                <a:latin typeface="Calibri" pitchFamily="34" charset="0"/>
              </a:rPr>
              <a:t>27 mesi dopo la wave_2021</a:t>
            </a:r>
          </a:p>
        </p:txBody>
      </p:sp>
      <p:sp>
        <p:nvSpPr>
          <p:cNvPr id="32809" name="AutoShape 52"/>
          <p:cNvSpPr>
            <a:spLocks noChangeArrowheads="1"/>
          </p:cNvSpPr>
          <p:nvPr/>
        </p:nvSpPr>
        <p:spPr bwMode="auto">
          <a:xfrm>
            <a:off x="8221663" y="3173413"/>
            <a:ext cx="3925887" cy="2678112"/>
          </a:xfrm>
          <a:prstGeom prst="irregularSeal2">
            <a:avLst/>
          </a:prstGeom>
          <a:solidFill>
            <a:srgbClr val="FFFF99">
              <a:alpha val="20000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2810" name="WordArt 53"/>
          <p:cNvSpPr>
            <a:spLocks noChangeArrowheads="1" noChangeShapeType="1" noTextEdit="1"/>
          </p:cNvSpPr>
          <p:nvPr/>
        </p:nvSpPr>
        <p:spPr bwMode="auto">
          <a:xfrm>
            <a:off x="9012238" y="3924300"/>
            <a:ext cx="192405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it-IT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gency FB"/>
              </a:rPr>
              <a:t>Molto più tempestivi</a:t>
            </a:r>
          </a:p>
          <a:p>
            <a:pPr algn="ctr"/>
            <a:r>
              <a:rPr lang="it-IT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gency FB"/>
              </a:rPr>
              <a:t>Presenza di errori</a:t>
            </a:r>
          </a:p>
        </p:txBody>
      </p:sp>
      <p:sp>
        <p:nvSpPr>
          <p:cNvPr id="2" name="Disco magnetico 1"/>
          <p:cNvSpPr/>
          <p:nvPr/>
        </p:nvSpPr>
        <p:spPr>
          <a:xfrm>
            <a:off x="10671175" y="1085850"/>
            <a:ext cx="1204913" cy="984250"/>
          </a:xfrm>
          <a:prstGeom prst="flowChartMagneticDisk">
            <a:avLst/>
          </a:prstGeom>
          <a:solidFill>
            <a:schemeClr val="accent6">
              <a:lumMod val="75000"/>
              <a:alpha val="20000"/>
            </a:schemeClr>
          </a:solidFill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43" name="Freccia circolare in giù 42"/>
          <p:cNvSpPr/>
          <p:nvPr/>
        </p:nvSpPr>
        <p:spPr>
          <a:xfrm>
            <a:off x="3176588" y="1246188"/>
            <a:ext cx="6632575" cy="1306512"/>
          </a:xfrm>
          <a:prstGeom prst="curvedDownArrow">
            <a:avLst/>
          </a:prstGeom>
          <a:solidFill>
            <a:srgbClr val="7030A0">
              <a:alpha val="45000"/>
            </a:srgbClr>
          </a:solidFill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chemeClr val="tx1"/>
              </a:solidFill>
            </a:endParaRPr>
          </a:p>
        </p:txBody>
      </p:sp>
      <p:sp>
        <p:nvSpPr>
          <p:cNvPr id="5" name="Decisione 4"/>
          <p:cNvSpPr/>
          <p:nvPr/>
        </p:nvSpPr>
        <p:spPr>
          <a:xfrm>
            <a:off x="1466850" y="2279650"/>
            <a:ext cx="2813050" cy="1841500"/>
          </a:xfrm>
          <a:prstGeom prst="flowChartDecision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b="1">
              <a:solidFill>
                <a:srgbClr val="FFFFFF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4"/>
          <p:cNvSpPr>
            <a:spLocks noChangeArrowheads="1"/>
          </p:cNvSpPr>
          <p:nvPr/>
        </p:nvSpPr>
        <p:spPr bwMode="auto">
          <a:xfrm>
            <a:off x="527050" y="0"/>
            <a:ext cx="384175" cy="944563"/>
          </a:xfrm>
          <a:prstGeom prst="rect">
            <a:avLst/>
          </a:prstGeom>
          <a:solidFill>
            <a:srgbClr val="D8202E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800"/>
              </a:spcBef>
            </a:pPr>
            <a:endParaRPr lang="en-US" altLang="it-IT" sz="3200">
              <a:ea typeface="ＭＳ Ｐゴシック" pitchFamily="34" charset="-128"/>
            </a:endParaRPr>
          </a:p>
        </p:txBody>
      </p:sp>
      <p:sp>
        <p:nvSpPr>
          <p:cNvPr id="23" name="Segnaposto numero diapositiva 20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515938" y="17463"/>
            <a:ext cx="395287" cy="31115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990575" indent="-380990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523962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2133547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743131" indent="-304792" algn="l" defTabSz="914400" rtl="0" eaLnBrk="1" latinLnBrk="0" hangingPunct="1"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35271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962301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571886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5181470" indent="-304792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3F07FB18-816D-4D22-B645-301F25BAEFAC}" type="slidenum">
              <a:rPr lang="it-IT" altLang="it-IT" sz="1467" smtClean="0">
                <a:solidFill>
                  <a:schemeClr val="bg1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it-IT" altLang="it-IT" sz="1467" dirty="0">
              <a:solidFill>
                <a:schemeClr val="bg1"/>
              </a:solidFill>
            </a:endParaRPr>
          </a:p>
        </p:txBody>
      </p:sp>
      <p:sp>
        <p:nvSpPr>
          <p:cNvPr id="34819" name="Rectangle 14"/>
          <p:cNvSpPr>
            <a:spLocks noChangeArrowheads="1"/>
          </p:cNvSpPr>
          <p:nvPr/>
        </p:nvSpPr>
        <p:spPr bwMode="auto">
          <a:xfrm>
            <a:off x="1019175" y="307975"/>
            <a:ext cx="107203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354013" algn="l"/>
              </a:tabLst>
            </a:pPr>
            <a:r>
              <a:rPr lang="it-IT" sz="2800" b="1">
                <a:solidFill>
                  <a:srgbClr val="D8202E"/>
                </a:solidFill>
                <a:latin typeface="Trebuchet MS" pitchFamily="34" charset="0"/>
                <a:ea typeface="ＭＳ Ｐゴシック" pitchFamily="34" charset="-128"/>
              </a:rPr>
              <a:t>Ipotesi di tavole producibili ogni anno a livello comunale</a:t>
            </a:r>
            <a:endParaRPr lang="it-IT" sz="2800" b="1" i="1">
              <a:solidFill>
                <a:srgbClr val="D8202E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248625"/>
              </p:ext>
            </p:extLst>
          </p:nvPr>
        </p:nvGraphicFramePr>
        <p:xfrm>
          <a:off x="219075" y="2392363"/>
          <a:ext cx="4454525" cy="2381250"/>
        </p:xfrm>
        <a:graphic>
          <a:graphicData uri="http://schemas.openxmlformats.org/drawingml/2006/table">
            <a:tbl>
              <a:tblPr/>
              <a:tblGrid>
                <a:gridCol w="3570288"/>
                <a:gridCol w="884237"/>
              </a:tblGrid>
              <a:tr h="66675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Tavole che classificano la Popolazione Residente in </a:t>
                      </a:r>
                      <a:r>
                        <a:rPr kumimoji="0" lang="it-IT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Famiglia</a:t>
                      </a:r>
                      <a:endParaRPr kumimoji="0" lang="it-IT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1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Variabili demografiche</a:t>
                      </a:r>
                      <a:endParaRPr kumimoji="0" lang="it-IT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</a:t>
                      </a: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Istruzione e Formazione</a:t>
                      </a:r>
                      <a:endParaRPr kumimoji="0" lang="it-IT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Condizione Professionale e Lavoro</a:t>
                      </a:r>
                      <a:endParaRPr kumimoji="0" lang="it-IT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Pendolarismo</a:t>
                      </a:r>
                      <a:endParaRPr kumimoji="0" lang="it-IT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totale</a:t>
                      </a:r>
                      <a:endParaRPr kumimoji="0" lang="it-IT" sz="18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</a:t>
                      </a:r>
                      <a:endParaRPr kumimoji="0" lang="it-IT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DE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865" name="Group 49"/>
          <p:cNvGraphicFramePr>
            <a:graphicFrameLocks noGrp="1"/>
          </p:cNvGraphicFramePr>
          <p:nvPr/>
        </p:nvGraphicFramePr>
        <p:xfrm>
          <a:off x="4791075" y="2392363"/>
          <a:ext cx="3844925" cy="1581150"/>
        </p:xfrm>
        <a:graphic>
          <a:graphicData uri="http://schemas.openxmlformats.org/drawingml/2006/table">
            <a:tbl>
              <a:tblPr/>
              <a:tblGrid>
                <a:gridCol w="3195638"/>
                <a:gridCol w="649287"/>
              </a:tblGrid>
              <a:tr h="66675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Tavole che classificano la Famiglie e  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 nuclei</a:t>
                      </a:r>
                      <a:endParaRPr kumimoji="0" lang="it-IT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B18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Variabili demografiche</a:t>
                      </a:r>
                      <a:endParaRPr kumimoji="0" lang="it-IT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5D6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Alloggi ed Edifici</a:t>
                      </a:r>
                      <a:endParaRPr kumimoji="0" lang="it-IT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5D6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totale</a:t>
                      </a:r>
                      <a:endParaRPr kumimoji="0" lang="it-IT" sz="18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17</a:t>
                      </a:r>
                      <a:endParaRPr kumimoji="0" lang="it-IT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DED"/>
                    </a:solidFill>
                  </a:tcPr>
                </a:tc>
              </a:tr>
            </a:tbl>
          </a:graphicData>
        </a:graphic>
      </p:graphicFrame>
      <p:sp>
        <p:nvSpPr>
          <p:cNvPr id="34858" name="CasellaDiTesto 11"/>
          <p:cNvSpPr txBox="1">
            <a:spLocks noChangeArrowheads="1"/>
          </p:cNvSpPr>
          <p:nvPr/>
        </p:nvSpPr>
        <p:spPr bwMode="auto">
          <a:xfrm>
            <a:off x="211138" y="1268413"/>
            <a:ext cx="11528425" cy="1019175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sz="2000" b="1" i="1">
                <a:solidFill>
                  <a:schemeClr val="bg1"/>
                </a:solidFill>
                <a:latin typeface="Calibri" pitchFamily="34" charset="0"/>
              </a:rPr>
              <a:t>In base all’offerta informativa disponibile dai Registri e ai dati raccolti con le rilevazioni annuali che coinvolgeranno circa 1,4 milioni di famiglie, è stata ipotizzata la produzione di un insieme minimo di tavole a livello comunale (rimodulabili nel tempo) da diffondere con periodicità annuale.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77788" y="5099050"/>
            <a:ext cx="2439987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000" b="1" u="sng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Una diffusione a geometria variabile?</a:t>
            </a:r>
          </a:p>
        </p:txBody>
      </p:sp>
      <p:sp>
        <p:nvSpPr>
          <p:cNvPr id="34860" name="CasellaDiTesto 14"/>
          <p:cNvSpPr txBox="1">
            <a:spLocks noChangeArrowheads="1"/>
          </p:cNvSpPr>
          <p:nvPr/>
        </p:nvSpPr>
        <p:spPr bwMode="auto">
          <a:xfrm>
            <a:off x="4267200" y="4799013"/>
            <a:ext cx="7743825" cy="13208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sz="2000" i="1">
                <a:solidFill>
                  <a:schemeClr val="bg1"/>
                </a:solidFill>
                <a:latin typeface="Calibri" pitchFamily="34" charset="0"/>
              </a:rPr>
              <a:t>Come succede già in altri Paesi europei (Spagna e Francia) potrebbe essere valutata l’ipotesi di una diffusione «minima» uniforme per tutti i comuni e di una diffusione più articolata ad uso esclusivo dei comuni al di sopra di una determinata soglia di popolazione. </a:t>
            </a:r>
          </a:p>
        </p:txBody>
      </p:sp>
      <p:sp>
        <p:nvSpPr>
          <p:cNvPr id="34861" name="AutoShape 46"/>
          <p:cNvSpPr>
            <a:spLocks noChangeArrowheads="1"/>
          </p:cNvSpPr>
          <p:nvPr/>
        </p:nvSpPr>
        <p:spPr bwMode="auto">
          <a:xfrm>
            <a:off x="8502650" y="2014538"/>
            <a:ext cx="3479800" cy="2824162"/>
          </a:xfrm>
          <a:prstGeom prst="irregularSeal2">
            <a:avLst/>
          </a:prstGeom>
          <a:solidFill>
            <a:srgbClr val="FFFF99">
              <a:alpha val="20000"/>
            </a:srgbClr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4862" name="WordArt 47"/>
          <p:cNvSpPr>
            <a:spLocks noChangeArrowheads="1" noChangeShapeType="1" noTextEdit="1"/>
          </p:cNvSpPr>
          <p:nvPr/>
        </p:nvSpPr>
        <p:spPr bwMode="auto">
          <a:xfrm>
            <a:off x="9304338" y="2805113"/>
            <a:ext cx="1912937" cy="125253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it-IT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gency FB"/>
              </a:rPr>
              <a:t>Ogni anno!!!</a:t>
            </a:r>
          </a:p>
        </p:txBody>
      </p:sp>
      <p:sp>
        <p:nvSpPr>
          <p:cNvPr id="34863" name="AutoShape 48"/>
          <p:cNvSpPr>
            <a:spLocks noChangeArrowheads="1"/>
          </p:cNvSpPr>
          <p:nvPr/>
        </p:nvSpPr>
        <p:spPr bwMode="auto">
          <a:xfrm>
            <a:off x="2516188" y="5211763"/>
            <a:ext cx="1636712" cy="51435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4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4860" grpId="0" animBg="1"/>
      <p:bldP spid="34863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2631</TotalTime>
  <Words>1960</Words>
  <Application>Microsoft Office PowerPoint</Application>
  <PresentationFormat>Personalizzato</PresentationFormat>
  <Paragraphs>366</Paragraphs>
  <Slides>24</Slides>
  <Notes>24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24</vt:i4>
      </vt:variant>
    </vt:vector>
  </HeadingPairs>
  <TitlesOfParts>
    <vt:vector size="26" baseType="lpstr">
      <vt:lpstr>Tema di Office</vt:lpstr>
      <vt:lpstr>Personalizza struttura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 di Microsoft Office</dc:creator>
  <cp:lastModifiedBy>Giancarlo GC. Carbonetti</cp:lastModifiedBy>
  <cp:revision>272</cp:revision>
  <cp:lastPrinted>2018-09-07T11:17:51Z</cp:lastPrinted>
  <dcterms:created xsi:type="dcterms:W3CDTF">2018-02-02T13:22:46Z</dcterms:created>
  <dcterms:modified xsi:type="dcterms:W3CDTF">2018-09-20T09:28:19Z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0x010100661A2BE3120D674DA36C11D6006822D4</vt:lpwstr>
  </property>
  <property fmtid="{D5CDD505-2E9C-101B-9397-08002B2CF9AE}" pid="3" name="_dlc_DocIdItemGuid">
    <vt:lpwstr>6010a793-7399-4bc6-a992-c6a929077dd4</vt:lpwstr>
  </property>
  <property fmtid="{D5CDD505-2E9C-101B-9397-08002B2CF9AE}" pid="4" name="Categoria">
    <vt:lpwstr>Strumenti di comunicazione per i Censimenti permanenti</vt:lpwstr>
  </property>
  <property fmtid="{D5CDD505-2E9C-101B-9397-08002B2CF9AE}" pid="5" name="_dlc_DocId">
    <vt:lpwstr>INTRANET-14-54</vt:lpwstr>
  </property>
  <property fmtid="{D5CDD505-2E9C-101B-9397-08002B2CF9AE}" pid="6" name="_dlc_DocIdUrl">
    <vt:lpwstr>https://intranet.istat.it/Collaborativi/_layouts/15/DocIdRedir.aspx?ID=INTRANET-14-54, INTRANET-14-54</vt:lpwstr>
  </property>
  <property fmtid="{D5CDD505-2E9C-101B-9397-08002B2CF9AE}" pid="7" name="SottoCategoria">
    <vt:lpwstr>2- CP Popolazione</vt:lpwstr>
  </property>
</Properties>
</file>