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1" r:id="rId2"/>
  </p:sldMasterIdLst>
  <p:notesMasterIdLst>
    <p:notesMasterId r:id="rId21"/>
  </p:notesMasterIdLst>
  <p:sldIdLst>
    <p:sldId id="277" r:id="rId3"/>
    <p:sldId id="256" r:id="rId4"/>
    <p:sldId id="293" r:id="rId5"/>
    <p:sldId id="294" r:id="rId6"/>
    <p:sldId id="295" r:id="rId7"/>
    <p:sldId id="319" r:id="rId8"/>
    <p:sldId id="320" r:id="rId9"/>
    <p:sldId id="321" r:id="rId10"/>
    <p:sldId id="322" r:id="rId11"/>
    <p:sldId id="323" r:id="rId12"/>
    <p:sldId id="325" r:id="rId13"/>
    <p:sldId id="324" r:id="rId14"/>
    <p:sldId id="326" r:id="rId15"/>
    <p:sldId id="327" r:id="rId16"/>
    <p:sldId id="329" r:id="rId17"/>
    <p:sldId id="328" r:id="rId18"/>
    <p:sldId id="331" r:id="rId19"/>
    <p:sldId id="332" r:id="rId20"/>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Sezione predefinita" id="{CA3F4928-A5D7-40D8-A735-34AFCC5FBE91}">
          <p14:sldIdLst>
            <p14:sldId id="277"/>
            <p14:sldId id="256"/>
            <p14:sldId id="293"/>
            <p14:sldId id="294"/>
            <p14:sldId id="295"/>
            <p14:sldId id="319"/>
            <p14:sldId id="320"/>
            <p14:sldId id="321"/>
            <p14:sldId id="322"/>
            <p14:sldId id="323"/>
            <p14:sldId id="325"/>
            <p14:sldId id="324"/>
            <p14:sldId id="326"/>
            <p14:sldId id="327"/>
            <p14:sldId id="329"/>
            <p14:sldId id="328"/>
            <p14:sldId id="331"/>
            <p14:sldId id="332"/>
          </p14:sldIdLst>
        </p14:section>
        <p14:section name="Sezione senza titolo" id="{23EB07E4-4631-45FC-947B-CADB8E45165E}">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9021"/>
    <a:srgbClr val="051BBB"/>
    <a:srgbClr val="2603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02" autoAdjust="0"/>
    <p:restoredTop sz="94532" autoAdjust="0"/>
  </p:normalViewPr>
  <p:slideViewPr>
    <p:cSldViewPr>
      <p:cViewPr varScale="1">
        <p:scale>
          <a:sx n="78" d="100"/>
          <a:sy n="78" d="100"/>
        </p:scale>
        <p:origin x="1834"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9B4BD68-7C65-4E07-8998-57170202B53F}" type="datetimeFigureOut">
              <a:rPr lang="it-IT"/>
              <a:pPr>
                <a:defRPr/>
              </a:pPr>
              <a:t>19/09/2018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F9CD9F9-8B7D-4124-ADF0-83BCA890EAAF}" type="slidenum">
              <a:rPr lang="it-IT"/>
              <a:pPr>
                <a:defRPr/>
              </a:pPr>
              <a:t>‹N›</a:t>
            </a:fld>
            <a:endParaRPr lang="it-IT"/>
          </a:p>
        </p:txBody>
      </p:sp>
    </p:spTree>
    <p:extLst>
      <p:ext uri="{BB962C8B-B14F-4D97-AF65-F5344CB8AC3E}">
        <p14:creationId xmlns:p14="http://schemas.microsoft.com/office/powerpoint/2010/main" val="3742137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307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D43988-BCEA-4C98-A4F2-65504A13744E}" type="slidenum">
              <a:rPr lang="it-IT" smtClean="0"/>
              <a:pPr fontAlgn="base">
                <a:spcBef>
                  <a:spcPct val="0"/>
                </a:spcBef>
                <a:spcAft>
                  <a:spcPct val="0"/>
                </a:spcAft>
                <a:defRPr/>
              </a:pPr>
              <a:t>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
        <p:nvSpPr>
          <p:cNvPr id="6" name="Rectangle 2"/>
          <p:cNvSpPr>
            <a:spLocks noChangeArrowheads="1"/>
          </p:cNvSpPr>
          <p:nvPr/>
        </p:nvSpPr>
        <p:spPr bwMode="auto">
          <a:xfrm>
            <a:off x="6443663" y="6551613"/>
            <a:ext cx="1619250"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7" name="Rectangle 3"/>
          <p:cNvSpPr>
            <a:spLocks noChangeArrowheads="1"/>
          </p:cNvSpPr>
          <p:nvPr/>
        </p:nvSpPr>
        <p:spPr bwMode="auto">
          <a:xfrm>
            <a:off x="8172450" y="6551613"/>
            <a:ext cx="97155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8" name="Rectangle 4"/>
          <p:cNvSpPr>
            <a:spLocks noChangeArrowheads="1"/>
          </p:cNvSpPr>
          <p:nvPr/>
        </p:nvSpPr>
        <p:spPr bwMode="auto">
          <a:xfrm>
            <a:off x="0" y="6551613"/>
            <a:ext cx="3995738"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9" name="Rectangle 13"/>
          <p:cNvSpPr>
            <a:spLocks noChangeArrowheads="1"/>
          </p:cNvSpPr>
          <p:nvPr/>
        </p:nvSpPr>
        <p:spPr bwMode="auto">
          <a:xfrm>
            <a:off x="4095750" y="6551613"/>
            <a:ext cx="224790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0" name="Segnaposto data 3"/>
          <p:cNvSpPr>
            <a:spLocks noGrp="1"/>
          </p:cNvSpPr>
          <p:nvPr/>
        </p:nvSpPr>
        <p:spPr>
          <a:xfrm>
            <a:off x="6804025" y="6532563"/>
            <a:ext cx="936625" cy="365125"/>
          </a:xfrm>
          <a:prstGeom prst="rect">
            <a:avLst/>
          </a:prstGeom>
        </p:spPr>
        <p:txBody>
          <a:bodyPr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7001E7D-F0EE-4D1F-A49F-4F26A0A7FC87}" type="datetime1">
              <a:rPr lang="it-IT" b="1" smtClean="0">
                <a:solidFill>
                  <a:schemeClr val="bg1"/>
                </a:solidFill>
              </a:rPr>
              <a:pPr fontAlgn="auto">
                <a:spcBef>
                  <a:spcPts val="0"/>
                </a:spcBef>
                <a:spcAft>
                  <a:spcPts val="0"/>
                </a:spcAft>
                <a:defRPr/>
              </a:pPr>
              <a:t>19/09/2018</a:t>
            </a:fld>
            <a:endParaRPr lang="it-IT" b="1" dirty="0">
              <a:solidFill>
                <a:schemeClr val="bg1"/>
              </a:solidFill>
            </a:endParaRPr>
          </a:p>
        </p:txBody>
      </p:sp>
      <p:sp>
        <p:nvSpPr>
          <p:cNvPr id="11" name="Segnaposto numero diapositiva 5"/>
          <p:cNvSpPr>
            <a:spLocks noGrp="1"/>
          </p:cNvSpPr>
          <p:nvPr/>
        </p:nvSpPr>
        <p:spPr>
          <a:xfrm>
            <a:off x="8267700" y="6519863"/>
            <a:ext cx="549275" cy="365125"/>
          </a:xfrm>
          <a:prstGeom prst="rect">
            <a:avLst/>
          </a:prstGeom>
        </p:spPr>
        <p:txBody>
          <a:bodyPr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8547CCA8-4D7E-43E6-87FC-D29251250FF1}" type="slidenum">
              <a:rPr lang="it-IT" b="1" smtClean="0">
                <a:solidFill>
                  <a:schemeClr val="bg1"/>
                </a:solidFill>
              </a:rPr>
              <a:pPr fontAlgn="auto">
                <a:spcBef>
                  <a:spcPts val="0"/>
                </a:spcBef>
                <a:spcAft>
                  <a:spcPts val="0"/>
                </a:spcAft>
                <a:defRPr/>
              </a:pPr>
              <a:t>‹N›</a:t>
            </a:fld>
            <a:endParaRPr lang="it-IT" b="1" dirty="0">
              <a:solidFill>
                <a:schemeClr val="bg1"/>
              </a:solidFill>
            </a:endParaRPr>
          </a:p>
        </p:txBody>
      </p:sp>
      <p:cxnSp>
        <p:nvCxnSpPr>
          <p:cNvPr id="12" name="Connettore 1 11"/>
          <p:cNvCxnSpPr/>
          <p:nvPr/>
        </p:nvCxnSpPr>
        <p:spPr>
          <a:xfrm>
            <a:off x="2016125" y="661988"/>
            <a:ext cx="7164388"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Immagine 15" descr="A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48488" y="674688"/>
            <a:ext cx="2195512"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6" descr="BB.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08038"/>
            <a:ext cx="2484438" cy="57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7163" y="136525"/>
            <a:ext cx="1728787"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testo 5"/>
          <p:cNvSpPr>
            <a:spLocks noGrp="1"/>
          </p:cNvSpPr>
          <p:nvPr>
            <p:ph type="body" sz="quarter" idx="16"/>
          </p:nvPr>
        </p:nvSpPr>
        <p:spPr>
          <a:xfrm>
            <a:off x="250825" y="1125538"/>
            <a:ext cx="8641655" cy="5111750"/>
          </a:xfrm>
          <a:prstGeom prst="rect">
            <a:avLst/>
          </a:prstGeom>
        </p:spPr>
        <p:txBody>
          <a:bodyPr/>
          <a:lstStyle>
            <a:lvl1pPr>
              <a:buNone/>
              <a:defRPr sz="3000" b="0" baseline="0"/>
            </a:lvl1pPr>
          </a:lstStyle>
          <a:p>
            <a:pPr lvl="0"/>
            <a:r>
              <a:rPr lang="it-IT"/>
              <a:t>Fare clic per modificare stili del testo dello schema</a:t>
            </a:r>
          </a:p>
        </p:txBody>
      </p:sp>
      <p:sp>
        <p:nvSpPr>
          <p:cNvPr id="5" name="Segnaposto testo 7"/>
          <p:cNvSpPr>
            <a:spLocks noGrp="1"/>
          </p:cNvSpPr>
          <p:nvPr>
            <p:ph type="body" sz="quarter" idx="13"/>
          </p:nvPr>
        </p:nvSpPr>
        <p:spPr>
          <a:xfrm>
            <a:off x="1979612" y="188640"/>
            <a:ext cx="6984875" cy="431800"/>
          </a:xfrm>
          <a:prstGeom prst="rect">
            <a:avLst/>
          </a:prstGeom>
        </p:spPr>
        <p:txBody>
          <a:bodyPr/>
          <a:lstStyle>
            <a:lvl1pPr>
              <a:buNone/>
              <a:defRPr sz="3000" b="1" i="1" baseline="0">
                <a:solidFill>
                  <a:srgbClr val="4B9021"/>
                </a:solidFill>
              </a:defRPr>
            </a:lvl1pPr>
          </a:lstStyle>
          <a:p>
            <a:pPr lvl="0"/>
            <a:r>
              <a:rPr lang="it-IT"/>
              <a:t>Fare clic per modificare stili del testo dello schema</a:t>
            </a:r>
          </a:p>
        </p:txBody>
      </p:sp>
    </p:spTree>
    <p:extLst>
      <p:ext uri="{BB962C8B-B14F-4D97-AF65-F5344CB8AC3E}">
        <p14:creationId xmlns:p14="http://schemas.microsoft.com/office/powerpoint/2010/main" val="1529319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8D873E74-E08A-45A9-ADB3-A0620BDF1BC0}" type="datetimeFigureOut">
              <a:rPr lang="it-IT"/>
              <a:pPr>
                <a:defRPr/>
              </a:pPr>
              <a:t>19/09/2018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A7D9EA4-1993-4864-82E8-CED9BBFC76F7}" type="slidenum">
              <a:rPr lang="it-IT"/>
              <a:pPr>
                <a:defRPr/>
              </a:pPr>
              <a:t>‹N›</a:t>
            </a:fld>
            <a:endParaRPr lang="it-IT"/>
          </a:p>
        </p:txBody>
      </p:sp>
    </p:spTree>
    <p:extLst>
      <p:ext uri="{BB962C8B-B14F-4D97-AF65-F5344CB8AC3E}">
        <p14:creationId xmlns:p14="http://schemas.microsoft.com/office/powerpoint/2010/main" val="75414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9355EE67-EA93-4572-A8B2-F9138815C462}" type="datetimeFigureOut">
              <a:rPr lang="it-IT"/>
              <a:pPr>
                <a:defRPr/>
              </a:pPr>
              <a:t>19/09/2018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AC4966BC-1014-467E-BB03-FD8AAA98C3BC}" type="slidenum">
              <a:rPr lang="it-IT"/>
              <a:pPr>
                <a:defRPr/>
              </a:pPr>
              <a:t>‹N›</a:t>
            </a:fld>
            <a:endParaRPr lang="it-IT"/>
          </a:p>
        </p:txBody>
      </p:sp>
    </p:spTree>
    <p:extLst>
      <p:ext uri="{BB962C8B-B14F-4D97-AF65-F5344CB8AC3E}">
        <p14:creationId xmlns:p14="http://schemas.microsoft.com/office/powerpoint/2010/main" val="448640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12C006A5-CBE2-462B-811B-A070FC4FB9FC}" type="datetimeFigureOut">
              <a:rPr lang="it-IT"/>
              <a:pPr>
                <a:defRPr/>
              </a:pPr>
              <a:t>19/09/2018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4D5C206-74CE-49B7-A368-361A7FE7B510}" type="slidenum">
              <a:rPr lang="it-IT"/>
              <a:pPr>
                <a:defRPr/>
              </a:pPr>
              <a:t>‹N›</a:t>
            </a:fld>
            <a:endParaRPr lang="it-IT"/>
          </a:p>
        </p:txBody>
      </p:sp>
    </p:spTree>
    <p:extLst>
      <p:ext uri="{BB962C8B-B14F-4D97-AF65-F5344CB8AC3E}">
        <p14:creationId xmlns:p14="http://schemas.microsoft.com/office/powerpoint/2010/main" val="27017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fld id="{C532D7F8-DAE7-49EF-AF9C-B9808A084CAC}" type="datetimeFigureOut">
              <a:rPr lang="it-IT"/>
              <a:pPr>
                <a:defRPr/>
              </a:pPr>
              <a:t>19/09/2018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1E8478E-56AF-4F46-B22F-4E0AAE84763E}" type="slidenum">
              <a:rPr lang="it-IT"/>
              <a:pPr>
                <a:defRPr/>
              </a:pPr>
              <a:t>‹N›</a:t>
            </a:fld>
            <a:endParaRPr lang="it-IT"/>
          </a:p>
        </p:txBody>
      </p:sp>
    </p:spTree>
    <p:extLst>
      <p:ext uri="{BB962C8B-B14F-4D97-AF65-F5344CB8AC3E}">
        <p14:creationId xmlns:p14="http://schemas.microsoft.com/office/powerpoint/2010/main" val="664260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CCBDE18E-BA92-4B21-9959-2EE34AD827FB}" type="datetimeFigureOut">
              <a:rPr lang="it-IT"/>
              <a:pPr>
                <a:defRPr/>
              </a:pPr>
              <a:t>19/09/2018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C0022DE-5F60-4AE0-B26F-767472E72E97}" type="slidenum">
              <a:rPr lang="it-IT"/>
              <a:pPr>
                <a:defRPr/>
              </a:pPr>
              <a:t>‹N›</a:t>
            </a:fld>
            <a:endParaRPr lang="it-IT"/>
          </a:p>
        </p:txBody>
      </p:sp>
    </p:spTree>
    <p:extLst>
      <p:ext uri="{BB962C8B-B14F-4D97-AF65-F5344CB8AC3E}">
        <p14:creationId xmlns:p14="http://schemas.microsoft.com/office/powerpoint/2010/main" val="1095688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741FB4BD-183E-4CF3-B600-B03163E79F4F}" type="datetimeFigureOut">
              <a:rPr lang="it-IT"/>
              <a:pPr>
                <a:defRPr/>
              </a:pPr>
              <a:t>19/09/2018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ED780FB-78F1-488C-9265-A54988107596}" type="slidenum">
              <a:rPr lang="it-IT"/>
              <a:pPr>
                <a:defRPr/>
              </a:pPr>
              <a:t>‹N›</a:t>
            </a:fld>
            <a:endParaRPr lang="it-IT"/>
          </a:p>
        </p:txBody>
      </p:sp>
    </p:spTree>
    <p:extLst>
      <p:ext uri="{BB962C8B-B14F-4D97-AF65-F5344CB8AC3E}">
        <p14:creationId xmlns:p14="http://schemas.microsoft.com/office/powerpoint/2010/main" val="1225117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fld id="{626AE3BF-B3BC-49D3-AEE0-F1348E792665}" type="datetimeFigureOut">
              <a:rPr lang="it-IT"/>
              <a:pPr>
                <a:defRPr/>
              </a:pPr>
              <a:t>19/09/2018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EBBBD8EE-DA21-4C28-9FA1-E3E751D36F9B}" type="slidenum">
              <a:rPr lang="it-IT"/>
              <a:pPr>
                <a:defRPr/>
              </a:pPr>
              <a:t>‹N›</a:t>
            </a:fld>
            <a:endParaRPr lang="it-IT"/>
          </a:p>
        </p:txBody>
      </p:sp>
    </p:spTree>
    <p:extLst>
      <p:ext uri="{BB962C8B-B14F-4D97-AF65-F5344CB8AC3E}">
        <p14:creationId xmlns:p14="http://schemas.microsoft.com/office/powerpoint/2010/main" val="1304414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fld id="{6FF86657-40EC-468F-AA07-E3A6EB197FC5}" type="datetimeFigureOut">
              <a:rPr lang="it-IT"/>
              <a:pPr>
                <a:defRPr/>
              </a:pPr>
              <a:t>19/09/2018</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E32342EB-09A4-4933-B23D-CDEC7C7BFB92}" type="slidenum">
              <a:rPr lang="it-IT"/>
              <a:pPr>
                <a:defRPr/>
              </a:pPr>
              <a:t>‹N›</a:t>
            </a:fld>
            <a:endParaRPr lang="it-IT"/>
          </a:p>
        </p:txBody>
      </p:sp>
    </p:spTree>
    <p:extLst>
      <p:ext uri="{BB962C8B-B14F-4D97-AF65-F5344CB8AC3E}">
        <p14:creationId xmlns:p14="http://schemas.microsoft.com/office/powerpoint/2010/main" val="3817434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fld id="{6BC317C8-8B49-4A66-A3F9-E57C4C8992DC}" type="datetimeFigureOut">
              <a:rPr lang="it-IT"/>
              <a:pPr>
                <a:defRPr/>
              </a:pPr>
              <a:t>19/09/2018</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89FE0368-71FA-4C08-B9CB-D88C3EDDD4A8}" type="slidenum">
              <a:rPr lang="it-IT"/>
              <a:pPr>
                <a:defRPr/>
              </a:pPr>
              <a:t>‹N›</a:t>
            </a:fld>
            <a:endParaRPr lang="it-IT"/>
          </a:p>
        </p:txBody>
      </p:sp>
    </p:spTree>
    <p:extLst>
      <p:ext uri="{BB962C8B-B14F-4D97-AF65-F5344CB8AC3E}">
        <p14:creationId xmlns:p14="http://schemas.microsoft.com/office/powerpoint/2010/main" val="1045797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8094107A-B733-4FBE-A12E-873F4DCEFDC7}" type="datetimeFigureOut">
              <a:rPr lang="it-IT"/>
              <a:pPr>
                <a:defRPr/>
              </a:pPr>
              <a:t>19/09/2018</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CFEE57C8-BC3F-49E8-9D93-3F832B2A7FA6}" type="slidenum">
              <a:rPr lang="it-IT"/>
              <a:pPr>
                <a:defRPr/>
              </a:pPr>
              <a:t>‹N›</a:t>
            </a:fld>
            <a:endParaRPr lang="it-IT"/>
          </a:p>
        </p:txBody>
      </p:sp>
    </p:spTree>
    <p:extLst>
      <p:ext uri="{BB962C8B-B14F-4D97-AF65-F5344CB8AC3E}">
        <p14:creationId xmlns:p14="http://schemas.microsoft.com/office/powerpoint/2010/main" val="937743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E5179FE-A0EF-40A9-A387-1F23C0ACFCBB}" type="datetimeFigureOut">
              <a:rPr lang="it-IT"/>
              <a:pPr>
                <a:defRPr/>
              </a:pPr>
              <a:t>19/09/2018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1FB4DEA1-67A7-4FA6-91B3-2B5C26D8BD10}" type="slidenum">
              <a:rPr lang="it-IT"/>
              <a:pPr>
                <a:defRPr/>
              </a:pPr>
              <a:t>‹N›</a:t>
            </a:fld>
            <a:endParaRPr lang="it-IT"/>
          </a:p>
        </p:txBody>
      </p:sp>
    </p:spTree>
    <p:extLst>
      <p:ext uri="{BB962C8B-B14F-4D97-AF65-F5344CB8AC3E}">
        <p14:creationId xmlns:p14="http://schemas.microsoft.com/office/powerpoint/2010/main" val="36250705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2"/>
          <p:cNvSpPr>
            <a:spLocks noChangeArrowheads="1"/>
          </p:cNvSpPr>
          <p:nvPr/>
        </p:nvSpPr>
        <p:spPr bwMode="auto">
          <a:xfrm>
            <a:off x="6443663" y="6551613"/>
            <a:ext cx="1619250"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8" name="Rectangle 3"/>
          <p:cNvSpPr>
            <a:spLocks noChangeArrowheads="1"/>
          </p:cNvSpPr>
          <p:nvPr/>
        </p:nvSpPr>
        <p:spPr bwMode="auto">
          <a:xfrm>
            <a:off x="8172450" y="6551613"/>
            <a:ext cx="97155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9" name="Rectangle 4"/>
          <p:cNvSpPr>
            <a:spLocks noChangeArrowheads="1"/>
          </p:cNvSpPr>
          <p:nvPr/>
        </p:nvSpPr>
        <p:spPr bwMode="auto">
          <a:xfrm>
            <a:off x="0" y="6551613"/>
            <a:ext cx="3995738"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0" name="Rectangle 13"/>
          <p:cNvSpPr>
            <a:spLocks noChangeArrowheads="1"/>
          </p:cNvSpPr>
          <p:nvPr/>
        </p:nvSpPr>
        <p:spPr bwMode="auto">
          <a:xfrm>
            <a:off x="4095750" y="6551613"/>
            <a:ext cx="224790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1" name="Segnaposto data 3"/>
          <p:cNvSpPr>
            <a:spLocks noGrp="1"/>
          </p:cNvSpPr>
          <p:nvPr/>
        </p:nvSpPr>
        <p:spPr>
          <a:xfrm>
            <a:off x="6804025" y="6532563"/>
            <a:ext cx="936625" cy="365125"/>
          </a:xfrm>
          <a:prstGeom prst="rect">
            <a:avLst/>
          </a:prstGeom>
        </p:spPr>
        <p:txBody>
          <a:bodyPr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7001E7D-F0EE-4D1F-A49F-4F26A0A7FC87}" type="datetime1">
              <a:rPr lang="it-IT" b="1" smtClean="0">
                <a:solidFill>
                  <a:schemeClr val="bg1"/>
                </a:solidFill>
              </a:rPr>
              <a:pPr fontAlgn="auto">
                <a:spcBef>
                  <a:spcPts val="0"/>
                </a:spcBef>
                <a:spcAft>
                  <a:spcPts val="0"/>
                </a:spcAft>
                <a:defRPr/>
              </a:pPr>
              <a:t>19/09/2018</a:t>
            </a:fld>
            <a:endParaRPr lang="it-IT" b="1" dirty="0">
              <a:solidFill>
                <a:schemeClr val="bg1"/>
              </a:solidFill>
            </a:endParaRPr>
          </a:p>
        </p:txBody>
      </p:sp>
      <p:sp>
        <p:nvSpPr>
          <p:cNvPr id="12" name="Segnaposto numero diapositiva 5"/>
          <p:cNvSpPr>
            <a:spLocks noGrp="1"/>
          </p:cNvSpPr>
          <p:nvPr/>
        </p:nvSpPr>
        <p:spPr>
          <a:xfrm>
            <a:off x="8267700" y="6519863"/>
            <a:ext cx="549275" cy="365125"/>
          </a:xfrm>
          <a:prstGeom prst="rect">
            <a:avLst/>
          </a:prstGeom>
        </p:spPr>
        <p:txBody>
          <a:bodyPr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D05634C-1390-4502-B6D1-6CFA16AA9C27}" type="slidenum">
              <a:rPr lang="it-IT" b="1" smtClean="0">
                <a:solidFill>
                  <a:schemeClr val="bg1"/>
                </a:solidFill>
              </a:rPr>
              <a:pPr fontAlgn="auto">
                <a:spcBef>
                  <a:spcPts val="0"/>
                </a:spcBef>
                <a:spcAft>
                  <a:spcPts val="0"/>
                </a:spcAft>
                <a:defRPr/>
              </a:pPr>
              <a:t>‹N›</a:t>
            </a:fld>
            <a:endParaRPr lang="it-IT" b="1" dirty="0">
              <a:solidFill>
                <a:schemeClr val="bg1"/>
              </a:solidFill>
            </a:endParaRPr>
          </a:p>
        </p:txBody>
      </p:sp>
      <p:cxnSp>
        <p:nvCxnSpPr>
          <p:cNvPr id="14" name="Connettore 1 13"/>
          <p:cNvCxnSpPr/>
          <p:nvPr/>
        </p:nvCxnSpPr>
        <p:spPr>
          <a:xfrm>
            <a:off x="2016125" y="661988"/>
            <a:ext cx="7164388"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034" name="Immagine 15" descr="A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48488" y="674688"/>
            <a:ext cx="2195512"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Immagine 16" descr="BB.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836613"/>
            <a:ext cx="2484438" cy="57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6" name="Segnaposto titolo 12"/>
          <p:cNvSpPr>
            <a:spLocks noGrp="1"/>
          </p:cNvSpPr>
          <p:nvPr>
            <p:ph type="title"/>
          </p:nvPr>
        </p:nvSpPr>
        <p:spPr bwMode="auto">
          <a:xfrm>
            <a:off x="468313" y="2133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pic>
        <p:nvPicPr>
          <p:cNvPr id="1037" name="Picture 13" descr="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7163" y="136525"/>
            <a:ext cx="1728787" cy="94456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2051"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1FAA554-75E7-47F5-83D8-B5CAE0C77F7D}" type="datetimeFigureOut">
              <a:rPr lang="it-IT"/>
              <a:pPr>
                <a:defRPr/>
              </a:pPr>
              <a:t>19/09/2018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9F578FA-8C22-4A02-B15F-09D87E5265E0}"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5" r:id="rId2"/>
    <p:sldLayoutId id="2147483674" r:id="rId3"/>
    <p:sldLayoutId id="2147483673" r:id="rId4"/>
    <p:sldLayoutId id="2147483672" r:id="rId5"/>
    <p:sldLayoutId id="2147483671" r:id="rId6"/>
    <p:sldLayoutId id="2147483670" r:id="rId7"/>
    <p:sldLayoutId id="2147483669" r:id="rId8"/>
    <p:sldLayoutId id="2147483668" r:id="rId9"/>
    <p:sldLayoutId id="2147483667" r:id="rId10"/>
    <p:sldLayoutId id="214748366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5496" y="1268760"/>
            <a:ext cx="9036496" cy="104589"/>
          </a:xfrm>
          <a:prstGeom prst="rect">
            <a:avLst/>
          </a:prstGeom>
          <a:solidFill>
            <a:schemeClr val="accent5">
              <a:lumMod val="60000"/>
              <a:lumOff val="40000"/>
              <a:alpha val="92000"/>
            </a:schemeClr>
          </a:solidFill>
          <a:ln>
            <a:solidFill>
              <a:schemeClr val="accent5">
                <a:lumMod val="60000"/>
                <a:lumOff val="40000"/>
              </a:schemeClr>
            </a:solidFill>
          </a:ln>
          <a:effectLst>
            <a:glow rad="76200">
              <a:schemeClr val="accent5">
                <a:lumMod val="60000"/>
                <a:lumOff val="40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Picture 2" descr="LOGO PER CARTA INTESTAT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188640"/>
            <a:ext cx="1672479" cy="903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olo 1"/>
          <p:cNvSpPr txBox="1">
            <a:spLocks/>
          </p:cNvSpPr>
          <p:nvPr/>
        </p:nvSpPr>
        <p:spPr bwMode="auto">
          <a:xfrm>
            <a:off x="307613" y="1844824"/>
            <a:ext cx="8461338" cy="1928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GB" altLang="it-IT" sz="2150" b="1" dirty="0">
                <a:solidFill>
                  <a:srgbClr val="0070C0"/>
                </a:solidFill>
                <a:latin typeface="DIN-Medium"/>
              </a:rPr>
              <a:t>DEFINITION OF A BOTTOM-UP RURAL DEVELOPMENT MODEL AS A GOVERNANCE INSTRUMENT FOR THE DEVELOPMENT OF RURAL AREAS. </a:t>
            </a:r>
          </a:p>
          <a:p>
            <a:pPr algn="ctr">
              <a:spcBef>
                <a:spcPct val="0"/>
              </a:spcBef>
              <a:buFontTx/>
              <a:buNone/>
            </a:pPr>
            <a:r>
              <a:rPr lang="en-GB" altLang="it-IT" sz="2150" b="1" dirty="0">
                <a:solidFill>
                  <a:srgbClr val="0070C0"/>
                </a:solidFill>
                <a:latin typeface="DIN-Medium"/>
              </a:rPr>
              <a:t>THE CASES OF TWO LOCAL ACTION GROUPS (LAGS) </a:t>
            </a:r>
          </a:p>
          <a:p>
            <a:pPr algn="ctr">
              <a:spcBef>
                <a:spcPct val="0"/>
              </a:spcBef>
              <a:buFontTx/>
              <a:buNone/>
            </a:pPr>
            <a:r>
              <a:rPr lang="en-GB" altLang="it-IT" sz="2150" b="1" dirty="0">
                <a:solidFill>
                  <a:srgbClr val="0070C0"/>
                </a:solidFill>
                <a:latin typeface="DIN-Medium"/>
              </a:rPr>
              <a:t>IN EMILIA-ROMAGNA REGION AND PUGLIA REGION</a:t>
            </a:r>
          </a:p>
        </p:txBody>
      </p:sp>
      <p:sp>
        <p:nvSpPr>
          <p:cNvPr id="8" name="CasellaDiTesto 7"/>
          <p:cNvSpPr txBox="1"/>
          <p:nvPr/>
        </p:nvSpPr>
        <p:spPr>
          <a:xfrm>
            <a:off x="953294" y="5013176"/>
            <a:ext cx="7200900" cy="923330"/>
          </a:xfrm>
          <a:prstGeom prst="rect">
            <a:avLst/>
          </a:prstGeom>
          <a:ln>
            <a:solidFill>
              <a:schemeClr val="accent5">
                <a:lumMod val="60000"/>
                <a:lumOff val="40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defTabSz="914400" hangingPunct="1">
              <a:lnSpc>
                <a:spcPct val="100000"/>
              </a:lnSpc>
              <a:buClrTx/>
              <a:buSzTx/>
              <a:buFontTx/>
              <a:buNone/>
              <a:defRPr/>
            </a:pPr>
            <a:r>
              <a:rPr lang="it-IT" b="1" dirty="0">
                <a:solidFill>
                  <a:srgbClr val="C00000"/>
                </a:solidFill>
                <a:latin typeface="Eras Light ITC" pitchFamily="34" charset="0"/>
              </a:rPr>
              <a:t>XXXIX CONFERENZA ITALIANA DI SCIENZE REGIONALI </a:t>
            </a:r>
          </a:p>
          <a:p>
            <a:pPr algn="ctr" defTabSz="914400" hangingPunct="1">
              <a:lnSpc>
                <a:spcPct val="100000"/>
              </a:lnSpc>
              <a:buClrTx/>
              <a:buSzTx/>
              <a:buFontTx/>
              <a:buNone/>
              <a:defRPr/>
            </a:pPr>
            <a:r>
              <a:rPr lang="it-IT" b="1" dirty="0">
                <a:solidFill>
                  <a:srgbClr val="C00000"/>
                </a:solidFill>
                <a:latin typeface="Eras Light ITC" pitchFamily="34" charset="0"/>
              </a:rPr>
              <a:t>Bolzano</a:t>
            </a:r>
          </a:p>
          <a:p>
            <a:pPr algn="ctr" defTabSz="914400" hangingPunct="1">
              <a:lnSpc>
                <a:spcPct val="100000"/>
              </a:lnSpc>
              <a:buClrTx/>
              <a:buSzTx/>
              <a:buFontTx/>
              <a:buNone/>
              <a:defRPr/>
            </a:pPr>
            <a:r>
              <a:rPr lang="it-IT" b="1" dirty="0">
                <a:solidFill>
                  <a:srgbClr val="C00000"/>
                </a:solidFill>
                <a:latin typeface="Eras Light ITC" pitchFamily="34" charset="0"/>
              </a:rPr>
              <a:t>17 </a:t>
            </a:r>
            <a:r>
              <a:rPr lang="it-IT" b="1" dirty="0" err="1">
                <a:solidFill>
                  <a:srgbClr val="C00000"/>
                </a:solidFill>
                <a:latin typeface="Eras Light ITC" pitchFamily="34" charset="0"/>
              </a:rPr>
              <a:t>September</a:t>
            </a:r>
            <a:r>
              <a:rPr lang="it-IT" b="1" dirty="0">
                <a:solidFill>
                  <a:srgbClr val="C00000"/>
                </a:solidFill>
                <a:latin typeface="Eras Light ITC" pitchFamily="34" charset="0"/>
              </a:rPr>
              <a:t> 2018</a:t>
            </a:r>
          </a:p>
        </p:txBody>
      </p:sp>
      <p:sp>
        <p:nvSpPr>
          <p:cNvPr id="2" name="CasellaDiTesto 1"/>
          <p:cNvSpPr txBox="1"/>
          <p:nvPr/>
        </p:nvSpPr>
        <p:spPr>
          <a:xfrm>
            <a:off x="3327854" y="3949025"/>
            <a:ext cx="2420856" cy="400110"/>
          </a:xfrm>
          <a:prstGeom prst="rect">
            <a:avLst/>
          </a:prstGeom>
          <a:noFill/>
        </p:spPr>
        <p:txBody>
          <a:bodyPr wrap="none" rtlCol="0">
            <a:spAutoFit/>
          </a:bodyPr>
          <a:lstStyle/>
          <a:p>
            <a:r>
              <a:rPr lang="it-IT" sz="2000" dirty="0">
                <a:solidFill>
                  <a:srgbClr val="0070C0"/>
                </a:solidFill>
                <a:latin typeface="DIN-Medium"/>
              </a:rPr>
              <a:t>Giuseppe Gargano </a:t>
            </a:r>
          </a:p>
        </p:txBody>
      </p:sp>
      <p:pic>
        <p:nvPicPr>
          <p:cNvPr id="7" name="Immagine 3" descr="3_loghi_2014_2020_transizion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25758"/>
            <a:ext cx="4343147" cy="780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3420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sz="2400" dirty="0"/>
              <a:t>The Capo S.M. di </a:t>
            </a:r>
            <a:r>
              <a:rPr lang="en-US" sz="2400" dirty="0" err="1"/>
              <a:t>Leuca</a:t>
            </a:r>
            <a:r>
              <a:rPr lang="en-US" sz="2400" dirty="0"/>
              <a:t> LAG: origin and strategy</a:t>
            </a:r>
          </a:p>
        </p:txBody>
      </p:sp>
      <p:sp>
        <p:nvSpPr>
          <p:cNvPr id="10" name="CasellaDiTesto 9"/>
          <p:cNvSpPr txBox="1"/>
          <p:nvPr/>
        </p:nvSpPr>
        <p:spPr>
          <a:xfrm>
            <a:off x="107504" y="1196752"/>
            <a:ext cx="8518513" cy="5062924"/>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LAG was founded in 1991 in the form of limited liability due to a group of people linked by friendship who have been active in the drafting of the LDS and the promotion of the initiative in the area around the trade union</a:t>
            </a:r>
          </a:p>
          <a:p>
            <a:pPr marL="361950" indent="-361950" algn="just">
              <a:spcAft>
                <a:spcPts val="600"/>
              </a:spcAft>
              <a:buFont typeface="Wingdings" panose="05000000000000000000" pitchFamily="2" charset="2"/>
              <a:buChar char="§"/>
            </a:pPr>
            <a:r>
              <a:rPr lang="en-GB" sz="2200" dirty="0">
                <a:solidFill>
                  <a:srgbClr val="0070C0"/>
                </a:solidFill>
              </a:rPr>
              <a:t>Currently, the partnership consists of 120 Members: 29 partners are from the public sector.</a:t>
            </a:r>
          </a:p>
          <a:p>
            <a:pPr marL="361950" indent="-361950" algn="just">
              <a:spcAft>
                <a:spcPts val="600"/>
              </a:spcAft>
              <a:buFont typeface="Wingdings" panose="05000000000000000000" pitchFamily="2" charset="2"/>
              <a:buChar char="§"/>
            </a:pPr>
            <a:r>
              <a:rPr lang="en-GB" sz="2200" dirty="0">
                <a:solidFill>
                  <a:srgbClr val="0070C0"/>
                </a:solidFill>
              </a:rPr>
              <a:t>For the 2007-2013 LEADER programming period, the LAG is one of 25 in Puglia region region with a total budget of €18.5 million, including public and private sector matched funding. </a:t>
            </a:r>
          </a:p>
          <a:p>
            <a:pPr marL="361950" indent="-361950" algn="just">
              <a:spcAft>
                <a:spcPts val="600"/>
              </a:spcAft>
              <a:buFont typeface="Wingdings" panose="05000000000000000000" pitchFamily="2" charset="2"/>
              <a:buChar char="§"/>
            </a:pPr>
            <a:r>
              <a:rPr lang="en-GB" sz="2200" dirty="0">
                <a:solidFill>
                  <a:srgbClr val="0070C0"/>
                </a:solidFill>
              </a:rPr>
              <a:t>The LDS interventions focussed on the capacity to enhance the values of local identity such as handicrafts and foodstuffs, rural tourism in its various declinations such as recovery of an architectural heritage and a system of services for knowledge of the territory and its productions. </a:t>
            </a:r>
          </a:p>
        </p:txBody>
      </p:sp>
    </p:spTree>
    <p:extLst>
      <p:ext uri="{BB962C8B-B14F-4D97-AF65-F5344CB8AC3E}">
        <p14:creationId xmlns:p14="http://schemas.microsoft.com/office/powerpoint/2010/main" val="1060937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a:t>The Capo S.M. di Leuca LAG: </a:t>
            </a:r>
            <a:r>
              <a:rPr lang="en-US" sz="2300" dirty="0"/>
              <a:t>outcomes and achievements </a:t>
            </a:r>
          </a:p>
        </p:txBody>
      </p:sp>
      <p:sp>
        <p:nvSpPr>
          <p:cNvPr id="10" name="CasellaDiTesto 9"/>
          <p:cNvSpPr txBox="1"/>
          <p:nvPr/>
        </p:nvSpPr>
        <p:spPr>
          <a:xfrm>
            <a:off x="229951" y="1196752"/>
            <a:ext cx="8518513" cy="5062924"/>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LAG set up its activity focusing on micro-projects and the involvement of a large number of public and private entities with the aim to increase the sense of belonging by the local population for the area and to create the perception of being the main actors in the development of the territory </a:t>
            </a:r>
          </a:p>
          <a:p>
            <a:pPr marL="361950" indent="-361950" algn="just">
              <a:spcAft>
                <a:spcPts val="600"/>
              </a:spcAft>
              <a:buFont typeface="Wingdings" panose="05000000000000000000" pitchFamily="2" charset="2"/>
              <a:buChar char="§"/>
            </a:pPr>
            <a:r>
              <a:rPr lang="en-GB" sz="2200" dirty="0">
                <a:solidFill>
                  <a:srgbClr val="0070C0"/>
                </a:solidFill>
              </a:rPr>
              <a:t>An innovative initiative is that of the 'Village Hotel' created in the historic centre of the municipality of </a:t>
            </a:r>
            <a:r>
              <a:rPr lang="en-GB" sz="2200" dirty="0" err="1">
                <a:solidFill>
                  <a:srgbClr val="0070C0"/>
                </a:solidFill>
              </a:rPr>
              <a:t>Specchia</a:t>
            </a:r>
            <a:r>
              <a:rPr lang="en-GB" sz="2200" dirty="0">
                <a:solidFill>
                  <a:srgbClr val="0070C0"/>
                </a:solidFill>
              </a:rPr>
              <a:t> which consists in the restoration of ancient uninhabited houses, to be used as a hotel in the summer months</a:t>
            </a:r>
          </a:p>
          <a:p>
            <a:pPr marL="361950" indent="-361950" algn="just">
              <a:spcAft>
                <a:spcPts val="600"/>
              </a:spcAft>
              <a:buFont typeface="Wingdings" panose="05000000000000000000" pitchFamily="2" charset="2"/>
              <a:buChar char="§"/>
            </a:pPr>
            <a:r>
              <a:rPr lang="en-GB" sz="2200" dirty="0">
                <a:solidFill>
                  <a:srgbClr val="0070C0"/>
                </a:solidFill>
              </a:rPr>
              <a:t>Another important intervention consisted in the recovery, preservation and enhancement of four forests (educational boards, billboards and benches, organization of guided tours).</a:t>
            </a:r>
          </a:p>
          <a:p>
            <a:pPr marL="361950" indent="-361950" algn="just">
              <a:spcAft>
                <a:spcPts val="600"/>
              </a:spcAft>
              <a:buFont typeface="Wingdings" panose="05000000000000000000" pitchFamily="2" charset="2"/>
              <a:buChar char="§"/>
            </a:pPr>
            <a:r>
              <a:rPr lang="en-GB" sz="2200" dirty="0">
                <a:solidFill>
                  <a:srgbClr val="0070C0"/>
                </a:solidFill>
              </a:rPr>
              <a:t>valorisation of craftsmanship through the creation of an exhibition and sale point of the products from the area. </a:t>
            </a:r>
          </a:p>
        </p:txBody>
      </p:sp>
    </p:spTree>
    <p:extLst>
      <p:ext uri="{BB962C8B-B14F-4D97-AF65-F5344CB8AC3E}">
        <p14:creationId xmlns:p14="http://schemas.microsoft.com/office/powerpoint/2010/main" val="1683177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err="1"/>
              <a:t>Summary</a:t>
            </a:r>
            <a:r>
              <a:rPr lang="it-IT" sz="2300" dirty="0"/>
              <a:t> of the </a:t>
            </a:r>
            <a:r>
              <a:rPr lang="it-IT" sz="2300" dirty="0" err="1"/>
              <a:t>main</a:t>
            </a:r>
            <a:r>
              <a:rPr lang="it-IT" sz="2300" dirty="0"/>
              <a:t> </a:t>
            </a:r>
            <a:r>
              <a:rPr lang="it-IT" sz="2300" dirty="0" err="1"/>
              <a:t>findings</a:t>
            </a:r>
            <a:r>
              <a:rPr lang="it-IT" sz="2300" dirty="0"/>
              <a:t> (1)</a:t>
            </a:r>
            <a:endParaRPr lang="en-US" sz="2300" dirty="0"/>
          </a:p>
        </p:txBody>
      </p:sp>
      <p:sp>
        <p:nvSpPr>
          <p:cNvPr id="10" name="CasellaDiTesto 9"/>
          <p:cNvSpPr txBox="1"/>
          <p:nvPr/>
        </p:nvSpPr>
        <p:spPr>
          <a:xfrm>
            <a:off x="229951" y="1196752"/>
            <a:ext cx="8518513" cy="5401479"/>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two case studies analysed, even if in different local contexts show that the bottom-up initiation is considered a crucial element in the process of local development. </a:t>
            </a:r>
          </a:p>
          <a:p>
            <a:pPr marL="361950" indent="-361950" algn="just">
              <a:spcAft>
                <a:spcPts val="600"/>
              </a:spcAft>
              <a:buFont typeface="Wingdings" panose="05000000000000000000" pitchFamily="2" charset="2"/>
              <a:buChar char="§"/>
            </a:pPr>
            <a:r>
              <a:rPr lang="en-GB" sz="2200" dirty="0">
                <a:solidFill>
                  <a:srgbClr val="0070C0"/>
                </a:solidFill>
              </a:rPr>
              <a:t>The LAGs birth was influenced by the opportunity made available by the presence of EU LEADER funds to form a partnership and decide to work for local development. </a:t>
            </a:r>
          </a:p>
          <a:p>
            <a:pPr marL="361950" indent="-361950" algn="just">
              <a:spcAft>
                <a:spcPts val="600"/>
              </a:spcAft>
              <a:buFont typeface="Wingdings" panose="05000000000000000000" pitchFamily="2" charset="2"/>
              <a:buChar char="§"/>
            </a:pPr>
            <a:r>
              <a:rPr lang="en-GB" sz="2200" dirty="0">
                <a:solidFill>
                  <a:srgbClr val="0070C0"/>
                </a:solidFill>
              </a:rPr>
              <a:t>Essential to local partnership building was the role played by the local authorities but the efforts made by key people who had the capacity to put together different subjects on the basis of personal contacts and the pre-existence of networks, and previous experience of activities for common development objectives.</a:t>
            </a:r>
          </a:p>
          <a:p>
            <a:pPr marL="361950" indent="-361950" algn="just">
              <a:spcAft>
                <a:spcPts val="600"/>
              </a:spcAft>
              <a:buFont typeface="Wingdings" panose="05000000000000000000" pitchFamily="2" charset="2"/>
              <a:buChar char="§"/>
            </a:pPr>
            <a:r>
              <a:rPr lang="en-GB" sz="2200" dirty="0">
                <a:solidFill>
                  <a:srgbClr val="0070C0"/>
                </a:solidFill>
              </a:rPr>
              <a:t>The LEADER approach for both case studies was an emphasis of flexibility in trying to bring in new people and new ideas to seize new opportunities</a:t>
            </a:r>
          </a:p>
        </p:txBody>
      </p:sp>
    </p:spTree>
    <p:extLst>
      <p:ext uri="{BB962C8B-B14F-4D97-AF65-F5344CB8AC3E}">
        <p14:creationId xmlns:p14="http://schemas.microsoft.com/office/powerpoint/2010/main" val="4059084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err="1"/>
              <a:t>Summary</a:t>
            </a:r>
            <a:r>
              <a:rPr lang="it-IT" sz="2300" dirty="0"/>
              <a:t> of the </a:t>
            </a:r>
            <a:r>
              <a:rPr lang="it-IT" sz="2300" dirty="0" err="1"/>
              <a:t>main</a:t>
            </a:r>
            <a:r>
              <a:rPr lang="it-IT" sz="2300" dirty="0"/>
              <a:t> </a:t>
            </a:r>
            <a:r>
              <a:rPr lang="it-IT" sz="2300" dirty="0" err="1"/>
              <a:t>findings</a:t>
            </a:r>
            <a:r>
              <a:rPr lang="it-IT" sz="2300" dirty="0"/>
              <a:t> (2)</a:t>
            </a:r>
            <a:endParaRPr lang="en-US" sz="2300" dirty="0"/>
          </a:p>
        </p:txBody>
      </p:sp>
      <p:sp>
        <p:nvSpPr>
          <p:cNvPr id="10" name="CasellaDiTesto 9"/>
          <p:cNvSpPr txBox="1"/>
          <p:nvPr/>
        </p:nvSpPr>
        <p:spPr>
          <a:xfrm>
            <a:off x="229951" y="1196752"/>
            <a:ext cx="8518513" cy="5062924"/>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motivations of the various actors to join the partnership move from taking advantage of the programme funding to resolving the problems in the area. </a:t>
            </a:r>
          </a:p>
          <a:p>
            <a:pPr marL="361950" indent="-361950" algn="just">
              <a:spcAft>
                <a:spcPts val="600"/>
              </a:spcAft>
              <a:buFont typeface="Wingdings" panose="05000000000000000000" pitchFamily="2" charset="2"/>
              <a:buChar char="§"/>
            </a:pPr>
            <a:r>
              <a:rPr lang="en-GB" sz="2200" dirty="0">
                <a:solidFill>
                  <a:srgbClr val="0070C0"/>
                </a:solidFill>
              </a:rPr>
              <a:t>Both partnerships share the common objective of rural integrated development focusing on the </a:t>
            </a:r>
            <a:r>
              <a:rPr lang="en-GB" sz="2200" dirty="0" err="1">
                <a:solidFill>
                  <a:srgbClr val="0070C0"/>
                </a:solidFill>
              </a:rPr>
              <a:t>valorization</a:t>
            </a:r>
            <a:r>
              <a:rPr lang="en-GB" sz="2200" dirty="0">
                <a:solidFill>
                  <a:srgbClr val="0070C0"/>
                </a:solidFill>
              </a:rPr>
              <a:t> of the endogenous resources. </a:t>
            </a:r>
          </a:p>
          <a:p>
            <a:pPr marL="361950" indent="-361950" algn="just">
              <a:spcAft>
                <a:spcPts val="600"/>
              </a:spcAft>
              <a:buFont typeface="Wingdings" panose="05000000000000000000" pitchFamily="2" charset="2"/>
              <a:buChar char="§"/>
            </a:pPr>
            <a:r>
              <a:rPr lang="en-GB" sz="2200" dirty="0">
                <a:solidFill>
                  <a:srgbClr val="0070C0"/>
                </a:solidFill>
              </a:rPr>
              <a:t>The involvement of the local people is considered an essential element in the rural development process through the organization of public meetings.</a:t>
            </a:r>
          </a:p>
          <a:p>
            <a:pPr marL="361950" indent="-361950" algn="just">
              <a:spcAft>
                <a:spcPts val="600"/>
              </a:spcAft>
              <a:buFont typeface="Wingdings" panose="05000000000000000000" pitchFamily="2" charset="2"/>
              <a:buChar char="§"/>
            </a:pPr>
            <a:r>
              <a:rPr lang="en-GB" sz="2200" dirty="0">
                <a:solidFill>
                  <a:srgbClr val="0070C0"/>
                </a:solidFill>
              </a:rPr>
              <a:t>The effects of the partnerships working can be measured in terms of the new ideas, methods and technologies as well as the discovery of the value of local resources that have been reached by the beneficiaries such as local farmers, local administrations, the population of the whole area and its visitors.</a:t>
            </a:r>
          </a:p>
        </p:txBody>
      </p:sp>
    </p:spTree>
    <p:extLst>
      <p:ext uri="{BB962C8B-B14F-4D97-AF65-F5344CB8AC3E}">
        <p14:creationId xmlns:p14="http://schemas.microsoft.com/office/powerpoint/2010/main" val="299309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err="1"/>
              <a:t>Summary</a:t>
            </a:r>
            <a:r>
              <a:rPr lang="it-IT" sz="2300" dirty="0"/>
              <a:t> of the </a:t>
            </a:r>
            <a:r>
              <a:rPr lang="it-IT" sz="2300" dirty="0" err="1"/>
              <a:t>main</a:t>
            </a:r>
            <a:r>
              <a:rPr lang="it-IT" sz="2300" dirty="0"/>
              <a:t> </a:t>
            </a:r>
            <a:r>
              <a:rPr lang="it-IT" sz="2300" dirty="0" err="1"/>
              <a:t>findings</a:t>
            </a:r>
            <a:r>
              <a:rPr lang="it-IT" sz="2300" dirty="0"/>
              <a:t> (3)</a:t>
            </a:r>
            <a:endParaRPr lang="en-US" sz="2300" dirty="0"/>
          </a:p>
        </p:txBody>
      </p:sp>
      <p:sp>
        <p:nvSpPr>
          <p:cNvPr id="10" name="CasellaDiTesto 9"/>
          <p:cNvSpPr txBox="1"/>
          <p:nvPr/>
        </p:nvSpPr>
        <p:spPr>
          <a:xfrm>
            <a:off x="229951" y="1196752"/>
            <a:ext cx="8518513" cy="3370153"/>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operation of the LAGs has brought an awareness of valuable local resources, increased awareness of sources of funding and generated the recognition of key people.</a:t>
            </a:r>
          </a:p>
          <a:p>
            <a:pPr marL="361950" indent="-361950" algn="just">
              <a:spcAft>
                <a:spcPts val="600"/>
              </a:spcAft>
              <a:buFont typeface="Wingdings" panose="05000000000000000000" pitchFamily="2" charset="2"/>
              <a:buChar char="§"/>
            </a:pPr>
            <a:r>
              <a:rPr lang="en-GB" sz="2200" dirty="0">
                <a:solidFill>
                  <a:srgbClr val="0070C0"/>
                </a:solidFill>
              </a:rPr>
              <a:t>Negative factors are: </a:t>
            </a:r>
          </a:p>
          <a:p>
            <a:pPr marL="722313" indent="-360363" algn="just">
              <a:spcAft>
                <a:spcPts val="600"/>
              </a:spcAft>
              <a:buFont typeface="Wingdings" panose="05000000000000000000" pitchFamily="2" charset="2"/>
              <a:buChar char="ü"/>
            </a:pPr>
            <a:r>
              <a:rPr lang="en-GB" sz="2200" dirty="0">
                <a:solidFill>
                  <a:srgbClr val="0070C0"/>
                </a:solidFill>
              </a:rPr>
              <a:t>the short time perspective of the programming periods and the limited financial resources available for the projects. </a:t>
            </a:r>
          </a:p>
          <a:p>
            <a:pPr marL="722313" indent="-360363" algn="just">
              <a:spcAft>
                <a:spcPts val="600"/>
              </a:spcAft>
              <a:buFont typeface="Wingdings" panose="05000000000000000000" pitchFamily="2" charset="2"/>
              <a:buChar char="ü"/>
            </a:pPr>
            <a:r>
              <a:rPr lang="en-GB" sz="2200" dirty="0">
                <a:solidFill>
                  <a:srgbClr val="0070C0"/>
                </a:solidFill>
              </a:rPr>
              <a:t>An overall excess of bureaucracy which slows down the activity of the LAGs in terms of lack of coordination in the circuit between the local, the regional and the national levels.</a:t>
            </a:r>
          </a:p>
        </p:txBody>
      </p:sp>
    </p:spTree>
    <p:extLst>
      <p:ext uri="{BB962C8B-B14F-4D97-AF65-F5344CB8AC3E}">
        <p14:creationId xmlns:p14="http://schemas.microsoft.com/office/powerpoint/2010/main" val="859027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err="1"/>
              <a:t>Implications</a:t>
            </a:r>
            <a:r>
              <a:rPr lang="it-IT" sz="2300" dirty="0"/>
              <a:t> of the </a:t>
            </a:r>
            <a:r>
              <a:rPr lang="it-IT" sz="2300" dirty="0" err="1"/>
              <a:t>findings</a:t>
            </a:r>
            <a:r>
              <a:rPr lang="it-IT" sz="2300" dirty="0"/>
              <a:t> (1)</a:t>
            </a:r>
            <a:endParaRPr lang="en-US" sz="2300" dirty="0"/>
          </a:p>
        </p:txBody>
      </p:sp>
      <p:sp>
        <p:nvSpPr>
          <p:cNvPr id="10" name="CasellaDiTesto 9"/>
          <p:cNvSpPr txBox="1"/>
          <p:nvPr/>
        </p:nvSpPr>
        <p:spPr>
          <a:xfrm>
            <a:off x="229951" y="1196752"/>
            <a:ext cx="8518513" cy="1785104"/>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i="1" dirty="0">
                <a:solidFill>
                  <a:srgbClr val="0070C0"/>
                </a:solidFill>
              </a:rPr>
              <a:t>‘The assessment of the added value of LEADER/CLLD refers to the benefits that are obtained as a result of the proper application of the LEADER method, compared to those benefits, which would have been obtained without applying this method’ (EC Guidelines of LEADER evaluation 2017). </a:t>
            </a:r>
          </a:p>
        </p:txBody>
      </p:sp>
      <p:sp>
        <p:nvSpPr>
          <p:cNvPr id="4" name="CasellaDiTesto 3">
            <a:extLst>
              <a:ext uri="{FF2B5EF4-FFF2-40B4-BE49-F238E27FC236}">
                <a16:creationId xmlns:a16="http://schemas.microsoft.com/office/drawing/2014/main" id="{7A26BDE6-E51C-4633-A799-8856AE4D6A65}"/>
              </a:ext>
            </a:extLst>
          </p:cNvPr>
          <p:cNvSpPr txBox="1"/>
          <p:nvPr/>
        </p:nvSpPr>
        <p:spPr>
          <a:xfrm>
            <a:off x="229951" y="3429000"/>
            <a:ext cx="8518513" cy="2462213"/>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a:t>
            </a:r>
            <a:r>
              <a:rPr lang="en-GB" sz="2200" i="1" dirty="0">
                <a:solidFill>
                  <a:srgbClr val="0070C0"/>
                </a:solidFill>
              </a:rPr>
              <a:t>‘The potential added value of the Leader approach is not solely in the results and impacts of the physical outputs (the projects implemented with the Leader grants). The community involvement achieved through the bottom-up approach can also lead to less tangible impacts, such as ‘capacity-building’ and ‘empowering the local population’ (European Court of Auditors, 2010).</a:t>
            </a:r>
            <a:endParaRPr lang="en-GB" sz="2200" dirty="0">
              <a:solidFill>
                <a:srgbClr val="0070C0"/>
              </a:solidFill>
            </a:endParaRPr>
          </a:p>
        </p:txBody>
      </p:sp>
    </p:spTree>
    <p:extLst>
      <p:ext uri="{BB962C8B-B14F-4D97-AF65-F5344CB8AC3E}">
        <p14:creationId xmlns:p14="http://schemas.microsoft.com/office/powerpoint/2010/main" val="2360963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1907704" y="116632"/>
            <a:ext cx="7128891" cy="504056"/>
          </a:xfrm>
        </p:spPr>
        <p:txBody>
          <a:bodyPr/>
          <a:lstStyle/>
          <a:p>
            <a:pPr algn="r"/>
            <a:r>
              <a:rPr lang="it-IT" sz="2300" dirty="0" err="1"/>
              <a:t>Implications</a:t>
            </a:r>
            <a:r>
              <a:rPr lang="it-IT" sz="2300" dirty="0"/>
              <a:t> of the </a:t>
            </a:r>
            <a:r>
              <a:rPr lang="it-IT" sz="2300" dirty="0" err="1"/>
              <a:t>findings</a:t>
            </a:r>
            <a:r>
              <a:rPr lang="it-IT" sz="2300" dirty="0"/>
              <a:t> (2)</a:t>
            </a:r>
            <a:endParaRPr lang="en-US" sz="2300" dirty="0"/>
          </a:p>
        </p:txBody>
      </p:sp>
      <p:sp>
        <p:nvSpPr>
          <p:cNvPr id="10" name="CasellaDiTesto 9"/>
          <p:cNvSpPr txBox="1"/>
          <p:nvPr/>
        </p:nvSpPr>
        <p:spPr>
          <a:xfrm>
            <a:off x="229951" y="1196752"/>
            <a:ext cx="8518513" cy="5139869"/>
          </a:xfrm>
          <a:prstGeom prst="rect">
            <a:avLst/>
          </a:prstGeom>
          <a:noFill/>
        </p:spPr>
        <p:txBody>
          <a:bodyPr wrap="square" rtlCol="0">
            <a:spAutoFit/>
          </a:bodyPr>
          <a:lstStyle/>
          <a:p>
            <a:pPr algn="just">
              <a:spcAft>
                <a:spcPts val="600"/>
              </a:spcAft>
            </a:pPr>
            <a:r>
              <a:rPr lang="en-GB" sz="2200" dirty="0">
                <a:solidFill>
                  <a:srgbClr val="0070C0"/>
                </a:solidFill>
              </a:rPr>
              <a:t>The rural partnerships/LAGs: </a:t>
            </a:r>
          </a:p>
          <a:p>
            <a:pPr marL="361950" indent="-361950" algn="just">
              <a:spcAft>
                <a:spcPts val="600"/>
              </a:spcAft>
              <a:buFont typeface="Wingdings" panose="05000000000000000000" pitchFamily="2" charset="2"/>
              <a:buChar char="§"/>
            </a:pPr>
            <a:r>
              <a:rPr lang="en-GB" sz="2200" dirty="0">
                <a:solidFill>
                  <a:srgbClr val="0070C0"/>
                </a:solidFill>
              </a:rPr>
              <a:t>tend to reinforce the institutional context as they contribute to the development of local democracy. </a:t>
            </a:r>
          </a:p>
          <a:p>
            <a:pPr marL="361950" indent="-361950" algn="just">
              <a:spcAft>
                <a:spcPts val="600"/>
              </a:spcAft>
              <a:buFont typeface="Wingdings" panose="05000000000000000000" pitchFamily="2" charset="2"/>
              <a:buChar char="§"/>
            </a:pPr>
            <a:r>
              <a:rPr lang="en-GB" sz="2200" dirty="0">
                <a:solidFill>
                  <a:srgbClr val="0070C0"/>
                </a:solidFill>
              </a:rPr>
              <a:t>contribute to local development in different forms such as new processes diffused at local level for the reconstruction of the social fabric, the adoption of an integrated approach and the development of local democracy. </a:t>
            </a:r>
          </a:p>
          <a:p>
            <a:pPr marL="361950" indent="-361950" algn="just">
              <a:spcAft>
                <a:spcPts val="600"/>
              </a:spcAft>
              <a:buFont typeface="Wingdings" panose="05000000000000000000" pitchFamily="2" charset="2"/>
              <a:buChar char="§"/>
            </a:pPr>
            <a:r>
              <a:rPr lang="en-GB" sz="2200" dirty="0">
                <a:solidFill>
                  <a:srgbClr val="0070C0"/>
                </a:solidFill>
              </a:rPr>
              <a:t>represent a new base for involving the local people and for the establishment of new form of cooperation between the public and the private actors. </a:t>
            </a:r>
          </a:p>
          <a:p>
            <a:pPr marL="361950" indent="-361950" algn="just">
              <a:spcAft>
                <a:spcPts val="600"/>
              </a:spcAft>
              <a:buFont typeface="Wingdings" panose="05000000000000000000" pitchFamily="2" charset="2"/>
              <a:buChar char="§"/>
            </a:pPr>
            <a:r>
              <a:rPr lang="en-GB" sz="2200" dirty="0">
                <a:solidFill>
                  <a:srgbClr val="0070C0"/>
                </a:solidFill>
              </a:rPr>
              <a:t>develop coalitions at local levels, a broader vision of local needs and issues, a collective commitment for the development of the rural area, a greater credibility from both within the local area and from the outside. </a:t>
            </a:r>
          </a:p>
        </p:txBody>
      </p:sp>
    </p:spTree>
    <p:extLst>
      <p:ext uri="{BB962C8B-B14F-4D97-AF65-F5344CB8AC3E}">
        <p14:creationId xmlns:p14="http://schemas.microsoft.com/office/powerpoint/2010/main" val="290000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22844" y="1124744"/>
            <a:ext cx="8352928" cy="1785104"/>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GB" sz="2200" i="0" dirty="0"/>
              <a:t>LAGs, through their competences </a:t>
            </a:r>
            <a:r>
              <a:rPr lang="en-GB" sz="2200" i="0" u="sng" dirty="0"/>
              <a:t>are more able to identify solutions to the various problems and needs of the rural areas</a:t>
            </a:r>
            <a:r>
              <a:rPr lang="en-GB" sz="2200" i="0" dirty="0"/>
              <a:t>. In theory, they are open to citizens allowing them to participate in contributing to the diagnosis of problems and needs and in the design of the relevant development strategy. </a:t>
            </a:r>
          </a:p>
        </p:txBody>
      </p:sp>
      <p:sp>
        <p:nvSpPr>
          <p:cNvPr id="7" name="CasellaDiTesto 6">
            <a:extLst>
              <a:ext uri="{FF2B5EF4-FFF2-40B4-BE49-F238E27FC236}">
                <a16:creationId xmlns:a16="http://schemas.microsoft.com/office/drawing/2014/main" id="{90D4D246-B2BE-4C6E-8B5D-DA030083CC1A}"/>
              </a:ext>
            </a:extLst>
          </p:cNvPr>
          <p:cNvSpPr txBox="1"/>
          <p:nvPr/>
        </p:nvSpPr>
        <p:spPr>
          <a:xfrm>
            <a:off x="437163" y="3140968"/>
            <a:ext cx="8346166" cy="1107996"/>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tabLst>
                <a:tab pos="271463" algn="l"/>
              </a:tabLst>
            </a:pPr>
            <a:r>
              <a:rPr lang="en-GB" sz="2200" i="0" dirty="0"/>
              <a:t>The LEADER approach also </a:t>
            </a:r>
            <a:r>
              <a:rPr lang="en-GB" sz="2200" i="0" u="sng" dirty="0"/>
              <a:t>gives the local actors the opportunity to elaborate joint strategies</a:t>
            </a:r>
            <a:r>
              <a:rPr lang="en-GB" sz="2200" i="0" dirty="0"/>
              <a:t> for their territories and for their economic activities. </a:t>
            </a:r>
          </a:p>
        </p:txBody>
      </p:sp>
      <p:sp>
        <p:nvSpPr>
          <p:cNvPr id="8" name="CasellaDiTesto 7">
            <a:extLst>
              <a:ext uri="{FF2B5EF4-FFF2-40B4-BE49-F238E27FC236}">
                <a16:creationId xmlns:a16="http://schemas.microsoft.com/office/drawing/2014/main" id="{01B7CB15-8E00-4D15-B52B-1FD566E24F2E}"/>
              </a:ext>
            </a:extLst>
          </p:cNvPr>
          <p:cNvSpPr txBox="1"/>
          <p:nvPr/>
        </p:nvSpPr>
        <p:spPr>
          <a:xfrm>
            <a:off x="398917" y="4485744"/>
            <a:ext cx="8346166" cy="1785104"/>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spcAft>
                <a:spcPts val="600"/>
              </a:spcAft>
            </a:pPr>
            <a:r>
              <a:rPr lang="en-GB" sz="2200" i="0" dirty="0"/>
              <a:t>This highlights the </a:t>
            </a:r>
            <a:r>
              <a:rPr lang="en-GB" sz="2200" i="0" u="sng" dirty="0"/>
              <a:t>added value of the LAGs </a:t>
            </a:r>
            <a:r>
              <a:rPr lang="en-GB" sz="2200" i="0" dirty="0"/>
              <a:t>that flows from the bottom-up and partnership approach to the local development process of the areas they serve than in the conventional way in terms of enhanced local participation and ownership of the development activities</a:t>
            </a:r>
          </a:p>
        </p:txBody>
      </p:sp>
      <p:sp>
        <p:nvSpPr>
          <p:cNvPr id="12" name="Segnaposto testo 1">
            <a:extLst>
              <a:ext uri="{FF2B5EF4-FFF2-40B4-BE49-F238E27FC236}">
                <a16:creationId xmlns:a16="http://schemas.microsoft.com/office/drawing/2014/main" id="{2651DFAD-F34C-42FD-B9B4-7BFB8517DCB5}"/>
              </a:ext>
            </a:extLst>
          </p:cNvPr>
          <p:cNvSpPr txBox="1">
            <a:spLocks/>
          </p:cNvSpPr>
          <p:nvPr/>
        </p:nvSpPr>
        <p:spPr>
          <a:xfrm>
            <a:off x="1907704" y="116632"/>
            <a:ext cx="7128891" cy="504056"/>
          </a:xfrm>
          <a:prstGeom prst="rect">
            <a:avLst/>
          </a:prstGeom>
        </p:spPr>
        <p:txBody>
          <a:bodyPr/>
          <a:lstStyle>
            <a:lvl1pPr marL="342900" indent="-342900" algn="l" rtl="0" eaLnBrk="1" fontAlgn="base" hangingPunct="1">
              <a:spcBef>
                <a:spcPct val="20000"/>
              </a:spcBef>
              <a:spcAft>
                <a:spcPct val="0"/>
              </a:spcAft>
              <a:buFont typeface="Arial" charset="0"/>
              <a:buNone/>
              <a:defRPr sz="3000" b="1" i="1" kern="1200" baseline="0">
                <a:solidFill>
                  <a:srgbClr val="4B902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it-IT" sz="2300" dirty="0" err="1"/>
              <a:t>Implications</a:t>
            </a:r>
            <a:r>
              <a:rPr lang="it-IT" sz="2300" dirty="0"/>
              <a:t> of the </a:t>
            </a:r>
            <a:r>
              <a:rPr lang="it-IT" sz="2300" dirty="0" err="1"/>
              <a:t>findings</a:t>
            </a:r>
            <a:r>
              <a:rPr lang="it-IT" sz="2300" dirty="0"/>
              <a:t> (3)</a:t>
            </a:r>
            <a:endParaRPr lang="en-US" sz="2300" dirty="0"/>
          </a:p>
        </p:txBody>
      </p:sp>
    </p:spTree>
    <p:extLst>
      <p:ext uri="{BB962C8B-B14F-4D97-AF65-F5344CB8AC3E}">
        <p14:creationId xmlns:p14="http://schemas.microsoft.com/office/powerpoint/2010/main" val="644781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95536" y="1052736"/>
            <a:ext cx="8352928" cy="923330"/>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GB" sz="1800" b="1" i="0" u="sng" dirty="0"/>
              <a:t>It would not be possible to implement local projects co-financed by the European Union and to achieve these results if the system were managed only at the national level. </a:t>
            </a:r>
          </a:p>
        </p:txBody>
      </p:sp>
      <p:sp>
        <p:nvSpPr>
          <p:cNvPr id="8" name="CasellaDiTesto 7">
            <a:extLst>
              <a:ext uri="{FF2B5EF4-FFF2-40B4-BE49-F238E27FC236}">
                <a16:creationId xmlns:a16="http://schemas.microsoft.com/office/drawing/2014/main" id="{01B7CB15-8E00-4D15-B52B-1FD566E24F2E}"/>
              </a:ext>
            </a:extLst>
          </p:cNvPr>
          <p:cNvSpPr txBox="1"/>
          <p:nvPr/>
        </p:nvSpPr>
        <p:spPr>
          <a:xfrm>
            <a:off x="392789" y="2248577"/>
            <a:ext cx="8346166" cy="1200329"/>
          </a:xfrm>
          <a:prstGeom prst="rect">
            <a:avLst/>
          </a:prstGeom>
          <a:noFill/>
          <a:ln w="19050">
            <a:solidFill>
              <a:srgbClr val="4B9021"/>
            </a:solidFill>
          </a:ln>
        </p:spPr>
        <p:txBody>
          <a:bodyPr wrap="square" rtlCol="0">
            <a:spAutoFit/>
          </a:bodyPr>
          <a:lstStyle>
            <a:defPPr>
              <a:defRPr lang="it-IT"/>
            </a:defPPr>
            <a:lvl1pPr algn="just">
              <a:defRPr sz="1800" b="1" i="0" u="sng">
                <a:solidFill>
                  <a:srgbClr val="0070C0"/>
                </a:solidFill>
              </a:defRPr>
            </a:lvl1pPr>
          </a:lstStyle>
          <a:p>
            <a:r>
              <a:rPr lang="en-GB"/>
              <a:t>The </a:t>
            </a:r>
            <a:r>
              <a:rPr lang="en-GB" dirty="0"/>
              <a:t>LAGs and the national level such as the ministries have to be considered interdependent where the types of added value that the LEADER approach provides at the LAG level could not have been provided by </a:t>
            </a:r>
            <a:r>
              <a:rPr lang="en-GB"/>
              <a:t>the </a:t>
            </a:r>
            <a:r>
              <a:rPr lang="en-GB" dirty="0"/>
              <a:t>ministries</a:t>
            </a:r>
            <a:r>
              <a:rPr lang="en-GB"/>
              <a:t>. </a:t>
            </a:r>
            <a:endParaRPr lang="en-GB" dirty="0"/>
          </a:p>
        </p:txBody>
      </p:sp>
      <p:sp>
        <p:nvSpPr>
          <p:cNvPr id="12" name="Segnaposto testo 1">
            <a:extLst>
              <a:ext uri="{FF2B5EF4-FFF2-40B4-BE49-F238E27FC236}">
                <a16:creationId xmlns:a16="http://schemas.microsoft.com/office/drawing/2014/main" id="{2651DFAD-F34C-42FD-B9B4-7BFB8517DCB5}"/>
              </a:ext>
            </a:extLst>
          </p:cNvPr>
          <p:cNvSpPr txBox="1">
            <a:spLocks/>
          </p:cNvSpPr>
          <p:nvPr/>
        </p:nvSpPr>
        <p:spPr>
          <a:xfrm>
            <a:off x="1907704" y="116632"/>
            <a:ext cx="7128891" cy="504056"/>
          </a:xfrm>
          <a:prstGeom prst="rect">
            <a:avLst/>
          </a:prstGeom>
        </p:spPr>
        <p:txBody>
          <a:bodyPr/>
          <a:lstStyle>
            <a:lvl1pPr marL="342900" indent="-342900" algn="l" rtl="0" eaLnBrk="1" fontAlgn="base" hangingPunct="1">
              <a:spcBef>
                <a:spcPct val="20000"/>
              </a:spcBef>
              <a:spcAft>
                <a:spcPct val="0"/>
              </a:spcAft>
              <a:buFont typeface="Arial" charset="0"/>
              <a:buNone/>
              <a:defRPr sz="3000" b="1" i="1" kern="1200" baseline="0">
                <a:solidFill>
                  <a:srgbClr val="4B902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2600" dirty="0"/>
              <a:t>Conclusion</a:t>
            </a:r>
          </a:p>
        </p:txBody>
      </p:sp>
      <p:sp>
        <p:nvSpPr>
          <p:cNvPr id="6" name="CasellaDiTesto 5">
            <a:extLst>
              <a:ext uri="{FF2B5EF4-FFF2-40B4-BE49-F238E27FC236}">
                <a16:creationId xmlns:a16="http://schemas.microsoft.com/office/drawing/2014/main" id="{91672923-A967-4C66-BFA2-F96997644395}"/>
              </a:ext>
            </a:extLst>
          </p:cNvPr>
          <p:cNvSpPr txBox="1"/>
          <p:nvPr/>
        </p:nvSpPr>
        <p:spPr>
          <a:xfrm>
            <a:off x="406772" y="5052840"/>
            <a:ext cx="8346166" cy="1200329"/>
          </a:xfrm>
          <a:prstGeom prst="rect">
            <a:avLst/>
          </a:prstGeom>
          <a:noFill/>
          <a:ln w="19050">
            <a:solidFill>
              <a:srgbClr val="4B9021"/>
            </a:solidFill>
          </a:ln>
        </p:spPr>
        <p:txBody>
          <a:bodyPr wrap="square" rtlCol="0">
            <a:spAutoFit/>
          </a:bodyPr>
          <a:lstStyle>
            <a:defPPr>
              <a:defRPr lang="it-IT"/>
            </a:defPPr>
            <a:lvl1pPr algn="just">
              <a:defRPr sz="1800" b="1" i="0" u="sng">
                <a:solidFill>
                  <a:srgbClr val="0070C0"/>
                </a:solidFill>
              </a:defRPr>
            </a:lvl1pPr>
          </a:lstStyle>
          <a:p>
            <a:r>
              <a:rPr lang="en-GB" dirty="0"/>
              <a:t>Therefore LAGs can be considered as new functional units that have been set up to deal with specific policy-tasks and offer new opportunities. In these units it is not just the public administrations that are involved but also economic and social partners and local residents. </a:t>
            </a:r>
          </a:p>
        </p:txBody>
      </p:sp>
      <p:sp>
        <p:nvSpPr>
          <p:cNvPr id="9" name="CasellaDiTesto 8">
            <a:extLst>
              <a:ext uri="{FF2B5EF4-FFF2-40B4-BE49-F238E27FC236}">
                <a16:creationId xmlns:a16="http://schemas.microsoft.com/office/drawing/2014/main" id="{B9D5C532-159B-4C9D-8E0B-3F3ACF7BD09B}"/>
              </a:ext>
            </a:extLst>
          </p:cNvPr>
          <p:cNvSpPr txBox="1"/>
          <p:nvPr/>
        </p:nvSpPr>
        <p:spPr>
          <a:xfrm>
            <a:off x="406772" y="3749066"/>
            <a:ext cx="8346166" cy="923330"/>
          </a:xfrm>
          <a:prstGeom prst="rect">
            <a:avLst/>
          </a:prstGeom>
          <a:noFill/>
          <a:ln w="19050">
            <a:solidFill>
              <a:srgbClr val="4B9021"/>
            </a:solidFill>
          </a:ln>
        </p:spPr>
        <p:txBody>
          <a:bodyPr wrap="square" rtlCol="0">
            <a:spAutoFit/>
          </a:bodyPr>
          <a:lstStyle>
            <a:defPPr>
              <a:defRPr lang="it-IT"/>
            </a:defPPr>
            <a:lvl1pPr algn="just">
              <a:defRPr sz="1800" b="1" i="0" u="sng">
                <a:solidFill>
                  <a:srgbClr val="0070C0"/>
                </a:solidFill>
              </a:defRPr>
            </a:lvl1pPr>
          </a:lstStyle>
          <a:p>
            <a:r>
              <a:rPr lang="en-GB"/>
              <a:t>The </a:t>
            </a:r>
            <a:r>
              <a:rPr lang="en-GB" dirty="0"/>
              <a:t>reduced distance costs between project holders and the central level that were generated with the inclusion of the </a:t>
            </a:r>
            <a:r>
              <a:rPr lang="en-GB"/>
              <a:t>LAGs can </a:t>
            </a:r>
            <a:r>
              <a:rPr lang="en-GB" dirty="0"/>
              <a:t>be considered as the shorter workflow that the system provides project beneficiaries</a:t>
            </a:r>
            <a:r>
              <a:rPr lang="en-GB"/>
              <a:t>. </a:t>
            </a:r>
            <a:endParaRPr lang="en-GB" dirty="0"/>
          </a:p>
        </p:txBody>
      </p:sp>
    </p:spTree>
    <p:extLst>
      <p:ext uri="{BB962C8B-B14F-4D97-AF65-F5344CB8AC3E}">
        <p14:creationId xmlns:p14="http://schemas.microsoft.com/office/powerpoint/2010/main" val="1449993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755576" y="1813912"/>
            <a:ext cx="255198" cy="400110"/>
          </a:xfrm>
          <a:prstGeom prst="rect">
            <a:avLst/>
          </a:prstGeom>
          <a:noFill/>
        </p:spPr>
        <p:txBody>
          <a:bodyPr wrap="none" rtlCol="0">
            <a:spAutoFit/>
          </a:bodyPr>
          <a:lstStyle/>
          <a:p>
            <a:r>
              <a:rPr lang="it-IT" sz="2000" b="1" dirty="0">
                <a:solidFill>
                  <a:srgbClr val="0070C0"/>
                </a:solidFill>
              </a:rPr>
              <a:t> </a:t>
            </a:r>
          </a:p>
        </p:txBody>
      </p:sp>
      <p:sp>
        <p:nvSpPr>
          <p:cNvPr id="5" name="CasellaDiTesto 4"/>
          <p:cNvSpPr txBox="1"/>
          <p:nvPr/>
        </p:nvSpPr>
        <p:spPr>
          <a:xfrm>
            <a:off x="327321" y="1162343"/>
            <a:ext cx="8569051" cy="3093154"/>
          </a:xfrm>
          <a:prstGeom prst="rect">
            <a:avLst/>
          </a:prstGeom>
          <a:noFill/>
          <a:ln w="19050">
            <a:solidFill>
              <a:srgbClr val="00B0F0"/>
            </a:solidFill>
          </a:ln>
        </p:spPr>
        <p:txBody>
          <a:bodyPr wrap="square" rtlCol="0">
            <a:spAutoFit/>
          </a:bodyPr>
          <a:lstStyle/>
          <a:p>
            <a:pPr algn="just">
              <a:spcBef>
                <a:spcPts val="0"/>
              </a:spcBef>
              <a:spcAft>
                <a:spcPts val="600"/>
              </a:spcAft>
            </a:pPr>
            <a:r>
              <a:rPr lang="it-IT" b="1" i="1" dirty="0">
                <a:solidFill>
                  <a:srgbClr val="0070C0"/>
                </a:solidFill>
              </a:rPr>
              <a:t>Content</a:t>
            </a:r>
          </a:p>
          <a:p>
            <a:pPr marL="285750" indent="-285750" algn="just">
              <a:spcBef>
                <a:spcPts val="0"/>
              </a:spcBef>
              <a:spcAft>
                <a:spcPts val="600"/>
              </a:spcAft>
              <a:buFont typeface="Wingdings" panose="05000000000000000000" pitchFamily="2" charset="2"/>
              <a:buChar char="§"/>
            </a:pPr>
            <a:r>
              <a:rPr lang="en-GB" i="1" dirty="0">
                <a:solidFill>
                  <a:srgbClr val="0070C0"/>
                </a:solidFill>
              </a:rPr>
              <a:t>This paper explores the comparative evolution of rural development policies in Italy using a multi-level governance framework. </a:t>
            </a:r>
          </a:p>
          <a:p>
            <a:pPr marL="285750" indent="-285750" algn="just">
              <a:spcBef>
                <a:spcPts val="0"/>
              </a:spcBef>
              <a:spcAft>
                <a:spcPts val="600"/>
              </a:spcAft>
              <a:buFont typeface="Wingdings" panose="05000000000000000000" pitchFamily="2" charset="2"/>
              <a:buChar char="§"/>
            </a:pPr>
            <a:r>
              <a:rPr lang="en-GB" i="1" dirty="0">
                <a:solidFill>
                  <a:srgbClr val="0070C0"/>
                </a:solidFill>
              </a:rPr>
              <a:t>It highlights the increasing importance of a bottom-up development approach and allows us to explore governance issues of how this process can benefit both the policy making and the rural development outcomes. </a:t>
            </a:r>
          </a:p>
          <a:p>
            <a:pPr marL="285750" indent="-285750" algn="just">
              <a:spcBef>
                <a:spcPts val="0"/>
              </a:spcBef>
              <a:spcAft>
                <a:spcPts val="600"/>
              </a:spcAft>
              <a:buFont typeface="Wingdings" panose="05000000000000000000" pitchFamily="2" charset="2"/>
              <a:buChar char="§"/>
            </a:pPr>
            <a:r>
              <a:rPr lang="en-GB" i="1" dirty="0">
                <a:solidFill>
                  <a:srgbClr val="0070C0"/>
                </a:solidFill>
              </a:rPr>
              <a:t>The study draws on the experience of two LEADER LAGs in order to understand their workings, and evaluates the added value that flows from the bottom-up approach to local development process of the areas they serve compared to the more conventional way. </a:t>
            </a:r>
            <a:endParaRPr lang="it-IT" i="1" dirty="0">
              <a:solidFill>
                <a:srgbClr val="0070C0"/>
              </a:solidFill>
            </a:endParaRPr>
          </a:p>
        </p:txBody>
      </p:sp>
      <p:sp>
        <p:nvSpPr>
          <p:cNvPr id="13" name="Segnaposto testo 4"/>
          <p:cNvSpPr>
            <a:spLocks noGrp="1"/>
          </p:cNvSpPr>
          <p:nvPr>
            <p:ph type="body" sz="quarter" idx="13"/>
          </p:nvPr>
        </p:nvSpPr>
        <p:spPr>
          <a:xfrm>
            <a:off x="2123728" y="116880"/>
            <a:ext cx="6552827" cy="431800"/>
          </a:xfrm>
        </p:spPr>
        <p:txBody>
          <a:bodyPr/>
          <a:lstStyle/>
          <a:p>
            <a:pPr algn="r"/>
            <a:r>
              <a:rPr lang="it-IT" sz="3200" dirty="0"/>
              <a:t>Content</a:t>
            </a:r>
          </a:p>
        </p:txBody>
      </p:sp>
      <p:sp>
        <p:nvSpPr>
          <p:cNvPr id="6" name="CasellaDiTesto 5"/>
          <p:cNvSpPr txBox="1"/>
          <p:nvPr/>
        </p:nvSpPr>
        <p:spPr>
          <a:xfrm>
            <a:off x="327321" y="4386265"/>
            <a:ext cx="8569051" cy="1831271"/>
          </a:xfrm>
          <a:prstGeom prst="rect">
            <a:avLst/>
          </a:prstGeom>
          <a:noFill/>
          <a:ln w="19050">
            <a:solidFill>
              <a:srgbClr val="00B0F0"/>
            </a:solidFill>
          </a:ln>
        </p:spPr>
        <p:txBody>
          <a:bodyPr wrap="square" rtlCol="0">
            <a:spAutoFit/>
          </a:bodyPr>
          <a:lstStyle/>
          <a:p>
            <a:pPr algn="just">
              <a:spcBef>
                <a:spcPts val="0"/>
              </a:spcBef>
              <a:spcAft>
                <a:spcPts val="600"/>
              </a:spcAft>
            </a:pPr>
            <a:r>
              <a:rPr lang="it-IT" b="1" i="1" dirty="0" err="1">
                <a:solidFill>
                  <a:srgbClr val="0070C0"/>
                </a:solidFill>
              </a:rPr>
              <a:t>Aims</a:t>
            </a:r>
            <a:endParaRPr lang="it-IT" b="1" i="1" dirty="0">
              <a:solidFill>
                <a:srgbClr val="0070C0"/>
              </a:solidFill>
            </a:endParaRPr>
          </a:p>
          <a:p>
            <a:pPr marL="285750" indent="-285750" algn="just">
              <a:spcBef>
                <a:spcPts val="0"/>
              </a:spcBef>
              <a:spcAft>
                <a:spcPts val="600"/>
              </a:spcAft>
              <a:buFont typeface="Wingdings" panose="05000000000000000000" pitchFamily="2" charset="2"/>
              <a:buChar char="§"/>
            </a:pPr>
            <a:r>
              <a:rPr lang="en-GB" i="1" dirty="0">
                <a:solidFill>
                  <a:srgbClr val="0070C0"/>
                </a:solidFill>
              </a:rPr>
              <a:t>1) to explore the utility of EU strategies for rural development; 2) to explain how the LAG structure and the institutional arrangements are positioned in the layers of Multi-Level Governance framework when managing rural development; 3) to carry out a comparative evaluation of the LAGs working in the different regions and their local contexts. </a:t>
            </a:r>
            <a:endParaRPr lang="it-IT" i="1" dirty="0">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22844" y="1124744"/>
            <a:ext cx="8352928" cy="1107996"/>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GB" sz="2200" b="1" u="sng" dirty="0"/>
              <a:t>MLG</a:t>
            </a:r>
            <a:r>
              <a:rPr lang="en-GB" sz="2200" dirty="0"/>
              <a:t> is one of the few theoretical approaches that can be considered as the appropriate for understanding the LEADER approach.</a:t>
            </a:r>
            <a:endParaRPr lang="it-IT" sz="2200" dirty="0"/>
          </a:p>
        </p:txBody>
      </p:sp>
      <p:sp>
        <p:nvSpPr>
          <p:cNvPr id="6" name="CasellaDiTesto 5"/>
          <p:cNvSpPr txBox="1"/>
          <p:nvPr/>
        </p:nvSpPr>
        <p:spPr>
          <a:xfrm>
            <a:off x="437163" y="2457524"/>
            <a:ext cx="8346166" cy="1107996"/>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tabLst>
                <a:tab pos="271463" algn="l"/>
              </a:tabLst>
            </a:pPr>
            <a:r>
              <a:rPr lang="en-GB" sz="2200" dirty="0"/>
              <a:t>It emphasizes the power sharing between multiple layers of government including the European, national and subnational levels as well as more horizontal interactions among actors. </a:t>
            </a:r>
            <a:endParaRPr lang="it-IT" sz="2200" dirty="0"/>
          </a:p>
        </p:txBody>
      </p:sp>
      <p:sp>
        <p:nvSpPr>
          <p:cNvPr id="16" name="Segnaposto testo 4"/>
          <p:cNvSpPr>
            <a:spLocks noGrp="1"/>
          </p:cNvSpPr>
          <p:nvPr>
            <p:ph type="body" sz="quarter" idx="13"/>
          </p:nvPr>
        </p:nvSpPr>
        <p:spPr>
          <a:xfrm>
            <a:off x="1979712" y="116632"/>
            <a:ext cx="6984875" cy="431800"/>
          </a:xfrm>
        </p:spPr>
        <p:txBody>
          <a:bodyPr/>
          <a:lstStyle/>
          <a:p>
            <a:pPr algn="r"/>
            <a:r>
              <a:rPr lang="it-IT" sz="3200" dirty="0" err="1"/>
              <a:t>Context</a:t>
            </a:r>
            <a:r>
              <a:rPr lang="it-IT" sz="3200" dirty="0"/>
              <a:t>: the Multi-Level </a:t>
            </a:r>
            <a:r>
              <a:rPr lang="it-IT" sz="3200" dirty="0" err="1"/>
              <a:t>Governance</a:t>
            </a:r>
            <a:endParaRPr lang="it-IT" sz="3200" dirty="0"/>
          </a:p>
        </p:txBody>
      </p:sp>
      <p:sp>
        <p:nvSpPr>
          <p:cNvPr id="7" name="CasellaDiTesto 6">
            <a:extLst>
              <a:ext uri="{FF2B5EF4-FFF2-40B4-BE49-F238E27FC236}">
                <a16:creationId xmlns:a16="http://schemas.microsoft.com/office/drawing/2014/main" id="{90D4D246-B2BE-4C6E-8B5D-DA030083CC1A}"/>
              </a:ext>
            </a:extLst>
          </p:cNvPr>
          <p:cNvSpPr txBox="1"/>
          <p:nvPr/>
        </p:nvSpPr>
        <p:spPr>
          <a:xfrm>
            <a:off x="437163" y="3790304"/>
            <a:ext cx="8346166" cy="1107996"/>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tabLst>
                <a:tab pos="271463" algn="l"/>
              </a:tabLst>
            </a:pPr>
            <a:r>
              <a:rPr lang="en-GB" sz="2200" b="1" u="sng" dirty="0"/>
              <a:t>Type-I MLG</a:t>
            </a:r>
            <a:r>
              <a:rPr lang="en-GB" sz="2200" dirty="0"/>
              <a:t>: general–purpose jurisdictions between a limited number of government levels over a given territory or a set of issues (</a:t>
            </a:r>
            <a:r>
              <a:rPr lang="en-GB" sz="2200" dirty="0" err="1"/>
              <a:t>eg.</a:t>
            </a:r>
            <a:r>
              <a:rPr lang="en-GB" sz="2200" dirty="0"/>
              <a:t> Municipalities).</a:t>
            </a:r>
            <a:endParaRPr lang="it-IT" sz="2200" dirty="0"/>
          </a:p>
        </p:txBody>
      </p:sp>
      <p:sp>
        <p:nvSpPr>
          <p:cNvPr id="8" name="CasellaDiTesto 7">
            <a:extLst>
              <a:ext uri="{FF2B5EF4-FFF2-40B4-BE49-F238E27FC236}">
                <a16:creationId xmlns:a16="http://schemas.microsoft.com/office/drawing/2014/main" id="{01B7CB15-8E00-4D15-B52B-1FD566E24F2E}"/>
              </a:ext>
            </a:extLst>
          </p:cNvPr>
          <p:cNvSpPr txBox="1"/>
          <p:nvPr/>
        </p:nvSpPr>
        <p:spPr>
          <a:xfrm>
            <a:off x="437163" y="5179258"/>
            <a:ext cx="8346166" cy="1107996"/>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tabLst>
                <a:tab pos="271463" algn="l"/>
              </a:tabLst>
            </a:pPr>
            <a:r>
              <a:rPr lang="en-GB" sz="2200" b="1" u="sng" dirty="0"/>
              <a:t>Type-II MLG</a:t>
            </a:r>
            <a:r>
              <a:rPr lang="en-GB" sz="2200" dirty="0"/>
              <a:t>: task specific jurisdictions with a wide variety of public and private actors sharing the same space and a common need to take collective decisions or to solve problems (</a:t>
            </a:r>
            <a:r>
              <a:rPr lang="en-GB" sz="2200" dirty="0" err="1"/>
              <a:t>eg.</a:t>
            </a:r>
            <a:r>
              <a:rPr lang="en-GB" sz="2200" dirty="0"/>
              <a:t> LAGs).</a:t>
            </a:r>
            <a:endParaRPr lang="it-IT" sz="2200" dirty="0"/>
          </a:p>
        </p:txBody>
      </p:sp>
    </p:spTree>
    <p:extLst>
      <p:ext uri="{BB962C8B-B14F-4D97-AF65-F5344CB8AC3E}">
        <p14:creationId xmlns:p14="http://schemas.microsoft.com/office/powerpoint/2010/main" val="2880703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3"/>
          </p:nvPr>
        </p:nvSpPr>
        <p:spPr/>
        <p:txBody>
          <a:bodyPr/>
          <a:lstStyle/>
          <a:p>
            <a:pPr algn="r"/>
            <a:r>
              <a:rPr lang="it-IT" dirty="0"/>
              <a:t>The LEADER </a:t>
            </a:r>
            <a:r>
              <a:rPr lang="it-IT" dirty="0" err="1"/>
              <a:t>approach</a:t>
            </a:r>
            <a:endParaRPr lang="it-IT" dirty="0"/>
          </a:p>
        </p:txBody>
      </p:sp>
      <p:pic>
        <p:nvPicPr>
          <p:cNvPr id="3" name="Immagine 2">
            <a:extLst>
              <a:ext uri="{FF2B5EF4-FFF2-40B4-BE49-F238E27FC236}">
                <a16:creationId xmlns:a16="http://schemas.microsoft.com/office/drawing/2014/main" id="{3618308C-73C4-4C10-B365-3B05CBF2A7DF}"/>
              </a:ext>
            </a:extLst>
          </p:cNvPr>
          <p:cNvPicPr>
            <a:picLocks noChangeAspect="1"/>
          </p:cNvPicPr>
          <p:nvPr/>
        </p:nvPicPr>
        <p:blipFill>
          <a:blip r:embed="rId2"/>
          <a:stretch>
            <a:fillRect/>
          </a:stretch>
        </p:blipFill>
        <p:spPr>
          <a:xfrm>
            <a:off x="152850" y="1124744"/>
            <a:ext cx="8838300" cy="5328592"/>
          </a:xfrm>
          <a:prstGeom prst="rect">
            <a:avLst/>
          </a:prstGeom>
        </p:spPr>
      </p:pic>
    </p:spTree>
    <p:extLst>
      <p:ext uri="{BB962C8B-B14F-4D97-AF65-F5344CB8AC3E}">
        <p14:creationId xmlns:p14="http://schemas.microsoft.com/office/powerpoint/2010/main" val="1340038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a:t>The case studies</a:t>
            </a:r>
          </a:p>
        </p:txBody>
      </p:sp>
      <p:sp>
        <p:nvSpPr>
          <p:cNvPr id="10" name="CasellaDiTesto 9"/>
          <p:cNvSpPr txBox="1"/>
          <p:nvPr/>
        </p:nvSpPr>
        <p:spPr>
          <a:xfrm>
            <a:off x="229951" y="1305342"/>
            <a:ext cx="8684098" cy="2123658"/>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200" b="1" u="sng" dirty="0">
                <a:solidFill>
                  <a:srgbClr val="0070C0"/>
                </a:solidFill>
              </a:rPr>
              <a:t>Emilia-Romagna region:</a:t>
            </a:r>
            <a:r>
              <a:rPr lang="en-US" sz="2200" dirty="0">
                <a:solidFill>
                  <a:srgbClr val="0070C0"/>
                </a:solidFill>
              </a:rPr>
              <a:t> </a:t>
            </a:r>
            <a:r>
              <a:rPr lang="en-GB" sz="2200" dirty="0">
                <a:solidFill>
                  <a:srgbClr val="0070C0"/>
                </a:solidFill>
              </a:rPr>
              <a:t>research on Italian regions shows that the region has a history of cooperative movements and a strong MLG system with devolution of planning and implementation activities to provinces. The LAGs are considered by the Rete </a:t>
            </a:r>
            <a:r>
              <a:rPr lang="en-GB" sz="2200" dirty="0" err="1">
                <a:solidFill>
                  <a:srgbClr val="0070C0"/>
                </a:solidFill>
              </a:rPr>
              <a:t>Rurale</a:t>
            </a:r>
            <a:r>
              <a:rPr lang="en-GB" sz="2200" dirty="0">
                <a:solidFill>
                  <a:srgbClr val="0070C0"/>
                </a:solidFill>
              </a:rPr>
              <a:t> Nazionale to be those with the most political and functional autonomy. </a:t>
            </a:r>
            <a:endParaRPr lang="en-US" sz="2200" i="1" dirty="0">
              <a:solidFill>
                <a:srgbClr val="0070C0"/>
              </a:solidFill>
            </a:endParaRPr>
          </a:p>
        </p:txBody>
      </p:sp>
      <p:sp>
        <p:nvSpPr>
          <p:cNvPr id="5" name="CasellaDiTesto 4">
            <a:extLst>
              <a:ext uri="{FF2B5EF4-FFF2-40B4-BE49-F238E27FC236}">
                <a16:creationId xmlns:a16="http://schemas.microsoft.com/office/drawing/2014/main" id="{4F6BF793-F03F-4C16-BE64-199392E8F2AC}"/>
              </a:ext>
            </a:extLst>
          </p:cNvPr>
          <p:cNvSpPr txBox="1"/>
          <p:nvPr/>
        </p:nvSpPr>
        <p:spPr>
          <a:xfrm>
            <a:off x="229951" y="3699085"/>
            <a:ext cx="8684098" cy="2123658"/>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200" b="1" u="sng" dirty="0">
                <a:solidFill>
                  <a:srgbClr val="0070C0"/>
                </a:solidFill>
              </a:rPr>
              <a:t>Puglia region:</a:t>
            </a:r>
            <a:r>
              <a:rPr lang="en-US" sz="2200" dirty="0">
                <a:solidFill>
                  <a:srgbClr val="0070C0"/>
                </a:solidFill>
              </a:rPr>
              <a:t> it </a:t>
            </a:r>
            <a:r>
              <a:rPr lang="en-GB" sz="2200" dirty="0">
                <a:solidFill>
                  <a:srgbClr val="0070C0"/>
                </a:solidFill>
              </a:rPr>
              <a:t>distinguishes itself by being one of the most advanced southern regions in implementing a bottom-up approach that considers the aspect of rurality in terms of territorial concentration and cooperation between the different levels of local government and socio-economic public and private actors and at vertical level between government and institutions. </a:t>
            </a:r>
            <a:endParaRPr lang="en-US" sz="2200" i="1" dirty="0">
              <a:solidFill>
                <a:srgbClr val="0070C0"/>
              </a:solidFill>
            </a:endParaRPr>
          </a:p>
        </p:txBody>
      </p:sp>
    </p:spTree>
    <p:extLst>
      <p:ext uri="{BB962C8B-B14F-4D97-AF65-F5344CB8AC3E}">
        <p14:creationId xmlns:p14="http://schemas.microsoft.com/office/powerpoint/2010/main" val="979750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a:t>The Delta 2000 LAG: general context</a:t>
            </a:r>
          </a:p>
        </p:txBody>
      </p:sp>
      <p:sp>
        <p:nvSpPr>
          <p:cNvPr id="10" name="CasellaDiTesto 9"/>
          <p:cNvSpPr txBox="1"/>
          <p:nvPr/>
        </p:nvSpPr>
        <p:spPr>
          <a:xfrm>
            <a:off x="236276" y="1052736"/>
            <a:ext cx="4702089" cy="5262979"/>
          </a:xfrm>
          <a:prstGeom prst="rect">
            <a:avLst/>
          </a:prstGeom>
          <a:noFill/>
        </p:spPr>
        <p:txBody>
          <a:bodyPr wrap="square" rtlCol="0">
            <a:spAutoFit/>
          </a:bodyPr>
          <a:lstStyle/>
          <a:p>
            <a:pPr marL="176213" indent="-176213" algn="just">
              <a:spcAft>
                <a:spcPts val="600"/>
              </a:spcAft>
              <a:buFont typeface="Wingdings" panose="05000000000000000000" pitchFamily="2" charset="2"/>
              <a:buChar char="§"/>
            </a:pPr>
            <a:r>
              <a:rPr lang="en-GB" dirty="0">
                <a:solidFill>
                  <a:srgbClr val="0070C0"/>
                </a:solidFill>
              </a:rPr>
              <a:t>Located in a valley between the provinces of Ferrara and Ravenna along the delta of the river Po (1857,02 </a:t>
            </a:r>
            <a:r>
              <a:rPr lang="en-GB" dirty="0" err="1">
                <a:solidFill>
                  <a:srgbClr val="0070C0"/>
                </a:solidFill>
              </a:rPr>
              <a:t>kmq</a:t>
            </a:r>
            <a:r>
              <a:rPr lang="en-GB" dirty="0">
                <a:solidFill>
                  <a:srgbClr val="0070C0"/>
                </a:solidFill>
              </a:rPr>
              <a:t>). </a:t>
            </a:r>
          </a:p>
          <a:p>
            <a:pPr marL="176213" indent="-176213" algn="just">
              <a:spcAft>
                <a:spcPts val="600"/>
              </a:spcAft>
              <a:buFont typeface="Wingdings" panose="05000000000000000000" pitchFamily="2" charset="2"/>
              <a:buChar char="§"/>
            </a:pPr>
            <a:r>
              <a:rPr lang="en-GB" dirty="0">
                <a:solidFill>
                  <a:srgbClr val="0070C0"/>
                </a:solidFill>
              </a:rPr>
              <a:t>More than 100.000 inhabitants.</a:t>
            </a:r>
          </a:p>
          <a:p>
            <a:pPr marL="176213" indent="-176213" algn="just">
              <a:spcAft>
                <a:spcPts val="600"/>
              </a:spcAft>
              <a:buFont typeface="Wingdings" panose="05000000000000000000" pitchFamily="2" charset="2"/>
              <a:buChar char="§"/>
            </a:pPr>
            <a:r>
              <a:rPr lang="en-GB" dirty="0">
                <a:solidFill>
                  <a:srgbClr val="0070C0"/>
                </a:solidFill>
              </a:rPr>
              <a:t>19 municipalities: (13 in the province of Ferrara and 6 in the province of Ravenna).</a:t>
            </a:r>
          </a:p>
          <a:p>
            <a:pPr marL="176213" indent="-176213" algn="just">
              <a:spcAft>
                <a:spcPts val="600"/>
              </a:spcAft>
              <a:buFont typeface="Wingdings" panose="05000000000000000000" pitchFamily="2" charset="2"/>
              <a:buChar char="§"/>
            </a:pPr>
            <a:r>
              <a:rPr lang="en-GB" dirty="0">
                <a:solidFill>
                  <a:srgbClr val="0070C0"/>
                </a:solidFill>
              </a:rPr>
              <a:t> biggest wetlands area in Italy (canals, rivers and navigable lagoons, biodiversity, historical and architectural heritage). </a:t>
            </a:r>
          </a:p>
          <a:p>
            <a:pPr marL="176213" indent="-176213" algn="just">
              <a:spcAft>
                <a:spcPts val="600"/>
              </a:spcAft>
              <a:buFont typeface="Wingdings" panose="05000000000000000000" pitchFamily="2" charset="2"/>
              <a:buChar char="§"/>
            </a:pPr>
            <a:r>
              <a:rPr lang="en-GB" dirty="0">
                <a:solidFill>
                  <a:srgbClr val="0070C0"/>
                </a:solidFill>
              </a:rPr>
              <a:t>The area includes the  Po Delta regional park, many SCIs and SPAs, as well as regional and national natural reserves,</a:t>
            </a:r>
          </a:p>
          <a:p>
            <a:pPr marL="176213" indent="-176213" algn="just">
              <a:spcAft>
                <a:spcPts val="600"/>
              </a:spcAft>
              <a:buFont typeface="Wingdings" panose="05000000000000000000" pitchFamily="2" charset="2"/>
              <a:buChar char="§"/>
            </a:pPr>
            <a:r>
              <a:rPr lang="en-GB" dirty="0">
                <a:solidFill>
                  <a:srgbClr val="0070C0"/>
                </a:solidFill>
              </a:rPr>
              <a:t>The economy is more oriented to agriculture, fishery and tourism.</a:t>
            </a:r>
          </a:p>
          <a:p>
            <a:pPr marL="176213" indent="-176213" algn="just">
              <a:spcAft>
                <a:spcPts val="600"/>
              </a:spcAft>
              <a:buFont typeface="Wingdings" panose="05000000000000000000" pitchFamily="2" charset="2"/>
              <a:buChar char="§"/>
            </a:pPr>
            <a:r>
              <a:rPr lang="en-GB" dirty="0">
                <a:solidFill>
                  <a:srgbClr val="0070C0"/>
                </a:solidFill>
              </a:rPr>
              <a:t>High decline in the population and a growing ageing population with a low income level.</a:t>
            </a:r>
            <a:endParaRPr lang="en-US" dirty="0">
              <a:solidFill>
                <a:srgbClr val="0070C0"/>
              </a:solidFill>
            </a:endParaRPr>
          </a:p>
        </p:txBody>
      </p:sp>
      <p:pic>
        <p:nvPicPr>
          <p:cNvPr id="1026" name="Immagine 5">
            <a:extLst>
              <a:ext uri="{FF2B5EF4-FFF2-40B4-BE49-F238E27FC236}">
                <a16:creationId xmlns:a16="http://schemas.microsoft.com/office/drawing/2014/main" id="{8963950E-5A3A-4DC0-9216-A132EB892B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39" r="-159" b="-435"/>
          <a:stretch>
            <a:fillRect/>
          </a:stretch>
        </p:blipFill>
        <p:spPr bwMode="auto">
          <a:xfrm>
            <a:off x="5436096" y="974089"/>
            <a:ext cx="3477953" cy="49098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6951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sz="2400" dirty="0"/>
              <a:t>The Delta 2000 LAG: origin and strategy</a:t>
            </a:r>
          </a:p>
        </p:txBody>
      </p:sp>
      <p:sp>
        <p:nvSpPr>
          <p:cNvPr id="10" name="CasellaDiTesto 9"/>
          <p:cNvSpPr txBox="1"/>
          <p:nvPr/>
        </p:nvSpPr>
        <p:spPr>
          <a:xfrm>
            <a:off x="107504" y="1052736"/>
            <a:ext cx="8518513" cy="5401479"/>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LAG was founded in 1994 as a non-profit association to implement the will of some local governments and act as a reference agency for public entities, associations and private economic operators of the Province of Ferrara.</a:t>
            </a:r>
          </a:p>
          <a:p>
            <a:pPr marL="361950" indent="-361950" algn="just">
              <a:spcAft>
                <a:spcPts val="600"/>
              </a:spcAft>
              <a:buFont typeface="Wingdings" panose="05000000000000000000" pitchFamily="2" charset="2"/>
              <a:buChar char="§"/>
            </a:pPr>
            <a:r>
              <a:rPr lang="en-GB" sz="2200" dirty="0">
                <a:solidFill>
                  <a:srgbClr val="0070C0"/>
                </a:solidFill>
              </a:rPr>
              <a:t>Currently, the partnership consists of 93 Members: 27 partners are from the public sector.</a:t>
            </a:r>
          </a:p>
          <a:p>
            <a:pPr marL="361950" indent="-361950" algn="just">
              <a:spcAft>
                <a:spcPts val="600"/>
              </a:spcAft>
              <a:buFont typeface="Wingdings" panose="05000000000000000000" pitchFamily="2" charset="2"/>
              <a:buChar char="§"/>
            </a:pPr>
            <a:r>
              <a:rPr lang="en-GB" sz="2200" dirty="0">
                <a:solidFill>
                  <a:srgbClr val="0070C0"/>
                </a:solidFill>
              </a:rPr>
              <a:t>For the 2007-2013 LEADER programming period, the LAG is one of 5 in the Emilia-Romagna region with a total budget of €20.3 million, including public and private sector matched funding. </a:t>
            </a:r>
          </a:p>
          <a:p>
            <a:pPr marL="361950" indent="-361950" algn="just">
              <a:spcAft>
                <a:spcPts val="600"/>
              </a:spcAft>
              <a:buFont typeface="Wingdings" panose="05000000000000000000" pitchFamily="2" charset="2"/>
              <a:buChar char="§"/>
            </a:pPr>
            <a:r>
              <a:rPr lang="en-GB" sz="2200" dirty="0">
                <a:solidFill>
                  <a:srgbClr val="0070C0"/>
                </a:solidFill>
              </a:rPr>
              <a:t>The LDS interventions focussed on the prevailing economic sectors such as agriculture and tourism, the qualification and promotion of wetlands, specialized and high-income farming, marketing of local products with the aim of promoting the Delta area as a tourist destination.</a:t>
            </a:r>
          </a:p>
        </p:txBody>
      </p:sp>
    </p:spTree>
    <p:extLst>
      <p:ext uri="{BB962C8B-B14F-4D97-AF65-F5344CB8AC3E}">
        <p14:creationId xmlns:p14="http://schemas.microsoft.com/office/powerpoint/2010/main" val="1936541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sz="2400" dirty="0"/>
              <a:t>The Delta 2000 LAG: outcomes and achievements </a:t>
            </a:r>
          </a:p>
        </p:txBody>
      </p:sp>
      <p:sp>
        <p:nvSpPr>
          <p:cNvPr id="10" name="CasellaDiTesto 9"/>
          <p:cNvSpPr txBox="1"/>
          <p:nvPr/>
        </p:nvSpPr>
        <p:spPr>
          <a:xfrm>
            <a:off x="179512" y="1052736"/>
            <a:ext cx="8518513" cy="5324535"/>
          </a:xfrm>
          <a:prstGeom prst="rect">
            <a:avLst/>
          </a:prstGeom>
          <a:noFill/>
        </p:spPr>
        <p:txBody>
          <a:bodyPr wrap="square" rtlCol="0">
            <a:spAutoFit/>
          </a:bodyPr>
          <a:lstStyle/>
          <a:p>
            <a:pPr marL="361950" indent="-361950" algn="just">
              <a:spcAft>
                <a:spcPts val="600"/>
              </a:spcAft>
              <a:buFont typeface="Wingdings" panose="05000000000000000000" pitchFamily="2" charset="2"/>
              <a:buChar char="§"/>
            </a:pPr>
            <a:r>
              <a:rPr lang="en-GB" sz="2200" dirty="0">
                <a:solidFill>
                  <a:srgbClr val="0070C0"/>
                </a:solidFill>
              </a:rPr>
              <a:t>the LAG identified, adopted and developed a participatory approach at all levels that enabled the development of an integrated system in terms of territorial, sectoral, and programming dimensions..</a:t>
            </a:r>
          </a:p>
          <a:p>
            <a:pPr marL="361950" indent="-361950" algn="just">
              <a:spcAft>
                <a:spcPts val="600"/>
              </a:spcAft>
              <a:buFont typeface="Wingdings" panose="05000000000000000000" pitchFamily="2" charset="2"/>
              <a:buChar char="§"/>
            </a:pPr>
            <a:r>
              <a:rPr lang="en-GB" sz="2200" dirty="0">
                <a:solidFill>
                  <a:srgbClr val="0070C0"/>
                </a:solidFill>
              </a:rPr>
              <a:t>Delta Po Park became an eco-tourist destination for bird-watching with relevance at international level thanks to the presences of rare species of birds which also brought to the creation of an integrated tourist service (overnight stays, restaurants, selling of local products focused on natural resources).</a:t>
            </a:r>
          </a:p>
          <a:p>
            <a:pPr marL="361950" indent="-361950" algn="just">
              <a:spcAft>
                <a:spcPts val="600"/>
              </a:spcAft>
              <a:buFont typeface="Wingdings" panose="05000000000000000000" pitchFamily="2" charset="2"/>
              <a:buChar char="§"/>
            </a:pPr>
            <a:r>
              <a:rPr lang="en-GB" sz="2200" dirty="0">
                <a:solidFill>
                  <a:srgbClr val="0070C0"/>
                </a:solidFill>
              </a:rPr>
              <a:t>Renewal of villages and ancient buildings, small scale infrastructure, the creation of bicycle paths and natural trails, Parks accessibility and the complementary action carried out by the LAG in organizing animation and training activities for professionals in the field of eco-tourism.</a:t>
            </a:r>
          </a:p>
        </p:txBody>
      </p:sp>
    </p:spTree>
    <p:extLst>
      <p:ext uri="{BB962C8B-B14F-4D97-AF65-F5344CB8AC3E}">
        <p14:creationId xmlns:p14="http://schemas.microsoft.com/office/powerpoint/2010/main" val="199040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sz="2600" dirty="0"/>
              <a:t>The Capo S. Maria di </a:t>
            </a:r>
            <a:r>
              <a:rPr lang="en-US" sz="2600" dirty="0" err="1"/>
              <a:t>Leuca</a:t>
            </a:r>
            <a:r>
              <a:rPr lang="en-US" sz="2600" dirty="0"/>
              <a:t> LAG: general context</a:t>
            </a:r>
          </a:p>
        </p:txBody>
      </p:sp>
      <p:sp>
        <p:nvSpPr>
          <p:cNvPr id="10" name="CasellaDiTesto 9"/>
          <p:cNvSpPr txBox="1"/>
          <p:nvPr/>
        </p:nvSpPr>
        <p:spPr>
          <a:xfrm>
            <a:off x="251520" y="1052736"/>
            <a:ext cx="4680520" cy="5539978"/>
          </a:xfrm>
          <a:prstGeom prst="rect">
            <a:avLst/>
          </a:prstGeom>
          <a:noFill/>
        </p:spPr>
        <p:txBody>
          <a:bodyPr wrap="square" rtlCol="0">
            <a:spAutoFit/>
          </a:bodyPr>
          <a:lstStyle>
            <a:defPPr>
              <a:defRPr lang="it-IT"/>
            </a:defPPr>
            <a:lvl1pPr marL="176213" indent="-176213" algn="just">
              <a:spcAft>
                <a:spcPts val="600"/>
              </a:spcAft>
              <a:buFont typeface="Wingdings" panose="05000000000000000000" pitchFamily="2" charset="2"/>
              <a:buChar char="§"/>
              <a:defRPr>
                <a:solidFill>
                  <a:srgbClr val="0070C0"/>
                </a:solidFill>
              </a:defRPr>
            </a:lvl1pPr>
          </a:lstStyle>
          <a:p>
            <a:r>
              <a:rPr lang="en-GB" dirty="0"/>
              <a:t>Located in the south eastern region of the Puglia Salento peninsula and is surrounded by the sea on three sides. (433,8 </a:t>
            </a:r>
            <a:r>
              <a:rPr lang="en-GB" dirty="0" err="1"/>
              <a:t>kmq</a:t>
            </a:r>
            <a:r>
              <a:rPr lang="en-GB" dirty="0"/>
              <a:t>). </a:t>
            </a:r>
          </a:p>
          <a:p>
            <a:r>
              <a:rPr lang="en-GB" dirty="0"/>
              <a:t>More than 112.500 inhabitants.</a:t>
            </a:r>
          </a:p>
          <a:p>
            <a:r>
              <a:rPr lang="en-GB" dirty="0"/>
              <a:t>18 municipalities: in the province of Lecce.</a:t>
            </a:r>
          </a:p>
          <a:p>
            <a:r>
              <a:rPr lang="en-GB" dirty="0"/>
              <a:t> Flat surface with a small line of hills called Serre </a:t>
            </a:r>
            <a:r>
              <a:rPr lang="en-GB" dirty="0" err="1"/>
              <a:t>Salentine</a:t>
            </a:r>
            <a:r>
              <a:rPr lang="en-GB" dirty="0"/>
              <a:t> which is mainly rocky. The coast extends for about 30 miles). </a:t>
            </a:r>
          </a:p>
          <a:p>
            <a:r>
              <a:rPr lang="en-GB" dirty="0"/>
              <a:t>The territory sums up the whole set of orographic, soil and the human settlement of the peninsula,</a:t>
            </a:r>
          </a:p>
          <a:p>
            <a:r>
              <a:rPr lang="en-GB" dirty="0"/>
              <a:t>The economy is more oriented to agriculture, crafts, small businesses in the clothes and furniture sectors and tourism </a:t>
            </a:r>
          </a:p>
          <a:p>
            <a:r>
              <a:rPr lang="en-GB" dirty="0"/>
              <a:t>High decline in the population and a growing ageing population with a low income level.</a:t>
            </a:r>
            <a:endParaRPr lang="en-US" dirty="0"/>
          </a:p>
        </p:txBody>
      </p:sp>
      <p:pic>
        <p:nvPicPr>
          <p:cNvPr id="2050" name="Immagine 1">
            <a:extLst>
              <a:ext uri="{FF2B5EF4-FFF2-40B4-BE49-F238E27FC236}">
                <a16:creationId xmlns:a16="http://schemas.microsoft.com/office/drawing/2014/main" id="{DCE904F8-A785-4CB4-BFA0-28DA565917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9069" y="1196751"/>
            <a:ext cx="3549395" cy="4969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1396636"/>
      </p:ext>
    </p:extLst>
  </p:cSld>
  <p:clrMapOvr>
    <a:masterClrMapping/>
  </p:clrMapOvr>
</p:sld>
</file>

<file path=ppt/theme/theme1.xml><?xml version="1.0" encoding="utf-8"?>
<a:theme xmlns:a="http://schemas.openxmlformats.org/drawingml/2006/main" name="Modello PowerPoint CRE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Modello PowerPoint CREA</Template>
  <TotalTime>2347</TotalTime>
  <Words>2172</Words>
  <Application>Microsoft Office PowerPoint</Application>
  <PresentationFormat>Presentazione su schermo (4:3)</PresentationFormat>
  <Paragraphs>93</Paragraphs>
  <Slides>18</Slides>
  <Notes>1</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18</vt:i4>
      </vt:variant>
    </vt:vector>
  </HeadingPairs>
  <TitlesOfParts>
    <vt:vector size="25" baseType="lpstr">
      <vt:lpstr>Arial</vt:lpstr>
      <vt:lpstr>Calibri</vt:lpstr>
      <vt:lpstr>DIN-Medium</vt:lpstr>
      <vt:lpstr>Eras Light ITC</vt:lpstr>
      <vt:lpstr>Wingdings</vt:lpstr>
      <vt:lpstr>Modello PowerPoint CREA</vt:lpstr>
      <vt:lpstr>Personalizza struttura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Milena Verrasscina</dc:creator>
  <cp:lastModifiedBy>Giuseppe Gargano</cp:lastModifiedBy>
  <cp:revision>194</cp:revision>
  <dcterms:created xsi:type="dcterms:W3CDTF">2016-04-04T14:01:07Z</dcterms:created>
  <dcterms:modified xsi:type="dcterms:W3CDTF">2018-09-19T15:37:36Z</dcterms:modified>
</cp:coreProperties>
</file>