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93455" r:id="rId4"/>
  </p:sldMasterIdLst>
  <p:notesMasterIdLst>
    <p:notesMasterId r:id="rId18"/>
  </p:notesMasterIdLst>
  <p:sldIdLst>
    <p:sldId id="256" r:id="rId5"/>
    <p:sldId id="332" r:id="rId6"/>
    <p:sldId id="336" r:id="rId7"/>
    <p:sldId id="334" r:id="rId8"/>
    <p:sldId id="335" r:id="rId9"/>
    <p:sldId id="337" r:id="rId10"/>
    <p:sldId id="340" r:id="rId11"/>
    <p:sldId id="338" r:id="rId12"/>
    <p:sldId id="339" r:id="rId13"/>
    <p:sldId id="341" r:id="rId14"/>
    <p:sldId id="342" r:id="rId15"/>
    <p:sldId id="280" r:id="rId16"/>
    <p:sldId id="343"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085">
          <p15:clr>
            <a:srgbClr val="A4A3A4"/>
          </p15:clr>
        </p15:guide>
        <p15:guide id="2" orient="horz" pos="795">
          <p15:clr>
            <a:srgbClr val="A4A3A4"/>
          </p15:clr>
        </p15:guide>
        <p15:guide id="3" orient="horz" pos="1449">
          <p15:clr>
            <a:srgbClr val="A4A3A4"/>
          </p15:clr>
        </p15:guide>
        <p15:guide id="4" orient="horz" pos="2674">
          <p15:clr>
            <a:srgbClr val="A4A3A4"/>
          </p15:clr>
        </p15:guide>
        <p15:guide id="5" orient="horz" pos="1023">
          <p15:clr>
            <a:srgbClr val="A4A3A4"/>
          </p15:clr>
        </p15:guide>
        <p15:guide id="6" pos="5523">
          <p15:clr>
            <a:srgbClr val="A4A3A4"/>
          </p15:clr>
        </p15:guide>
        <p15:guide id="7" pos="5300">
          <p15:clr>
            <a:srgbClr val="A4A3A4"/>
          </p15:clr>
        </p15:guide>
        <p15:guide id="8" pos="2880">
          <p15:clr>
            <a:srgbClr val="A4A3A4"/>
          </p15:clr>
        </p15:guide>
        <p15:guide id="9" pos="449">
          <p15:clr>
            <a:srgbClr val="A4A3A4"/>
          </p15:clr>
        </p15:guide>
        <p15:guide id="10" orient="horz" pos="4164">
          <p15:clr>
            <a:srgbClr val="A4A3A4"/>
          </p15:clr>
        </p15:guide>
        <p15:guide id="11" orient="horz" pos="223">
          <p15:clr>
            <a:srgbClr val="A4A3A4"/>
          </p15:clr>
        </p15:guide>
        <p15:guide id="12" orient="horz" pos="3983">
          <p15:clr>
            <a:srgbClr val="A4A3A4"/>
          </p15:clr>
        </p15:guide>
        <p15:guide id="13" orient="horz" pos="1706">
          <p15:clr>
            <a:srgbClr val="A4A3A4"/>
          </p15:clr>
        </p15:guide>
        <p15:guide id="14" orient="horz" pos="885">
          <p15:clr>
            <a:srgbClr val="A4A3A4"/>
          </p15:clr>
        </p15:guide>
        <p15:guide id="15" orient="horz" pos="1527">
          <p15:clr>
            <a:srgbClr val="A4A3A4"/>
          </p15:clr>
        </p15:guide>
        <p15:guide id="16" orient="horz" pos="1171">
          <p15:clr>
            <a:srgbClr val="A4A3A4"/>
          </p15:clr>
        </p15:guide>
        <p15:guide id="17" orient="horz" pos="3752">
          <p15:clr>
            <a:srgbClr val="A4A3A4"/>
          </p15:clr>
        </p15:guide>
        <p15:guide id="18" pos="5527">
          <p15:clr>
            <a:srgbClr val="A4A3A4"/>
          </p15:clr>
        </p15:guide>
        <p15:guide id="19" pos="436">
          <p15:clr>
            <a:srgbClr val="A4A3A4"/>
          </p15:clr>
        </p15:guide>
        <p15:guide id="20" pos="2685">
          <p15:clr>
            <a:srgbClr val="A4A3A4"/>
          </p15:clr>
        </p15:guide>
        <p15:guide id="21" pos="3083">
          <p15:clr>
            <a:srgbClr val="A4A3A4"/>
          </p15:clr>
        </p15:guide>
        <p15:guide id="22" pos="228">
          <p15:clr>
            <a:srgbClr val="A4A3A4"/>
          </p15:clr>
        </p15:guide>
        <p15:guide id="23" pos="287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46AD"/>
    <a:srgbClr val="0065F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essuno stile, nessuna grigli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8D230F3-CF80-4859-8CE7-A43EE81993B5}" styleName="Stile chiaro 1 - Colore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DA37D80-6434-44D0-A028-1B22A696006F}" styleName="Stile chiaro 3 - Colore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10A1B5D5-9B99-4C35-A422-299274C87663}" styleName="Stile medio 1 - Colore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Stile medio 2 - Colore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Stile medio 3 - Colore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1EBBBCC-DAD2-459C-BE2E-F6DE35CF9A28}" styleName="Stile scuro 2 - Colore 3/Colore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46F890A9-2807-4EBB-B81D-B2AA78EC7F39}" styleName="Stile scuro 2 - Colore 5/Colore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E8B1032C-EA38-4F05-BA0D-38AFFFC7BED3}" styleName="Stile chiaro 3 - Colore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12C8C85-51F0-491E-9774-3900AFEF0FD7}" styleName="Stile chiaro 2 - Colore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FD0F851-EC5A-4D38-B0AD-8093EC10F338}" styleName="Stile chiaro 1 - Colore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5202B0CA-FC54-4496-8BCA-5EF66A818D29}" styleName="Stile 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Stile scuro 2 - Colore 1/Color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72833802-FEF1-4C79-8D5D-14CF1EAF98D9}" styleName="Stile chiaro 2 - Colore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7B26C5-4107-4FEC-AEDC-1716B250A1EF}" styleName="Stile chi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Stile chiaro 2 - Colore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5" autoAdjust="0"/>
    <p:restoredTop sz="81019" autoAdjust="0"/>
  </p:normalViewPr>
  <p:slideViewPr>
    <p:cSldViewPr snapToGrid="0" snapToObjects="1">
      <p:cViewPr>
        <p:scale>
          <a:sx n="107" d="100"/>
          <a:sy n="107" d="100"/>
        </p:scale>
        <p:origin x="320" y="-336"/>
      </p:cViewPr>
      <p:guideLst>
        <p:guide orient="horz" pos="3085"/>
        <p:guide orient="horz" pos="795"/>
        <p:guide orient="horz" pos="1449"/>
        <p:guide orient="horz" pos="2674"/>
        <p:guide orient="horz" pos="1023"/>
        <p:guide pos="5523"/>
        <p:guide pos="5300"/>
        <p:guide pos="2880"/>
        <p:guide pos="449"/>
        <p:guide orient="horz" pos="4164"/>
        <p:guide orient="horz" pos="223"/>
        <p:guide orient="horz" pos="3983"/>
        <p:guide orient="horz" pos="1706"/>
        <p:guide orient="horz" pos="885"/>
        <p:guide orient="horz" pos="1527"/>
        <p:guide orient="horz" pos="1171"/>
        <p:guide orient="horz" pos="3752"/>
        <p:guide pos="5527"/>
        <p:guide pos="436"/>
        <p:guide pos="2685"/>
        <p:guide pos="3083"/>
        <p:guide pos="228"/>
        <p:guide pos="2879"/>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2581E2B-E535-B045-B43C-3312BDDB5282}" type="datetimeFigureOut">
              <a:rPr lang="it-IT" smtClean="0"/>
              <a:t>19/09/18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A9245D-5E7F-D44E-82F5-EDC4F432A4B0}" type="slidenum">
              <a:rPr lang="it-IT" smtClean="0"/>
              <a:t>‹N›</a:t>
            </a:fld>
            <a:endParaRPr lang="it-IT"/>
          </a:p>
        </p:txBody>
      </p:sp>
    </p:spTree>
    <p:extLst>
      <p:ext uri="{BB962C8B-B14F-4D97-AF65-F5344CB8AC3E}">
        <p14:creationId xmlns:p14="http://schemas.microsoft.com/office/powerpoint/2010/main" val="277502512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file://localhost/Volumes/Macintosh%20HD/Users/Valentina/Documents/%E2%80%A2%20vale_IN%20CORSO%20%E2%80%A2/BOCCONI%20Rebranding%202017/3-PPT/progetto/img/4-3/cover-brandname%20pos.png"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file://localhost/Volumes/Macintosh%20HD/Users/Valentina/Documents/%E2%80%A2%20vale_IN%20CORSO%20%E2%80%A2/BOCCONI%20Rebranding%202017/3-PPT/progetto/img/4-3/Quote.png" TargetMode="External"/><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file://localhost/Volumes/Macintosh%20HD/Users/Valentina/Documents/%E2%80%A2%20vale_IN%20CORSO%20%E2%80%A2/BOCCONI%20Rebranding%202017/3-PPT/progetto/img/4-3/cover-brandname.png" TargetMode="External"/><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file://localhost/Volumes/Macintosh%20HD/Users/Valentina/Documents/%E2%80%A2%20vale_IN%20CORSO%20%E2%80%A2/BOCCONI%20PPT%2010aprile/img/IMG_3408.jpg" TargetMode="External"/><Relationship Id="rId7" Type="http://schemas.openxmlformats.org/officeDocument/2006/relationships/image" Target="file://localhost/Volumes/Macintosh%20HD/Users/Valentina/Documents/%E2%80%A2%20vale_IN%20CORSO%20%E2%80%A2/BOCCONI%20Rebranding%202017/3-PPT/progetto/img/4-3/cover-brandname.png" TargetMode="External"/><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file://localhost/Volumes/Macintosh%20HD/Users/Valentina/Documents/%E2%80%A2%20vale_IN%20CORSO%20%E2%80%A2/BOCCONI%20PPT%2010aprile/img/sfondo-Bocconi_RGB.jpg" TargetMode="External"/><Relationship Id="rId4" Type="http://schemas.openxmlformats.org/officeDocument/2006/relationships/image" Target="../media/image6.jpe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Whit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5520" y="3158782"/>
            <a:ext cx="7772400" cy="347531"/>
          </a:xfrm>
        </p:spPr>
        <p:txBody>
          <a:bodyPr lIns="0" tIns="0" rIns="0" bIns="0" anchor="b" anchorCtr="0">
            <a:spAutoFit/>
          </a:bodyPr>
          <a:lstStyle>
            <a:lvl1pPr algn="r">
              <a:lnSpc>
                <a:spcPts val="2700"/>
              </a:lnSpc>
              <a:defRPr sz="2300" b="1" i="0" cap="all" spc="100">
                <a:solidFill>
                  <a:srgbClr val="0046AD"/>
                </a:solidFill>
                <a:latin typeface="Open Sans"/>
                <a:cs typeface="Open Sans"/>
              </a:defRPr>
            </a:lvl1pPr>
          </a:lstStyle>
          <a:p>
            <a:r>
              <a:rPr lang="en-US"/>
              <a:t>Click to edit Master title style</a:t>
            </a:r>
          </a:p>
        </p:txBody>
      </p:sp>
      <p:sp>
        <p:nvSpPr>
          <p:cNvPr id="3" name="Subtitle 2"/>
          <p:cNvSpPr>
            <a:spLocks noGrp="1"/>
          </p:cNvSpPr>
          <p:nvPr>
            <p:ph type="subTitle" idx="1"/>
          </p:nvPr>
        </p:nvSpPr>
        <p:spPr>
          <a:xfrm>
            <a:off x="2366963" y="3701534"/>
            <a:ext cx="6400800" cy="246221"/>
          </a:xfrm>
        </p:spPr>
        <p:txBody>
          <a:bodyPr lIns="0" tIns="0" rIns="0" bIns="0">
            <a:spAutoFit/>
          </a:bodyPr>
          <a:lstStyle>
            <a:lvl1pPr marL="0" indent="0" algn="r">
              <a:buNone/>
              <a:defRPr sz="1600" b="0" i="0">
                <a:solidFill>
                  <a:srgbClr val="0046AD"/>
                </a:solidFill>
                <a:latin typeface="Open Sans"/>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pic>
        <p:nvPicPr>
          <p:cNvPr id="6" name="cover-brandname.png"/>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0" y="0"/>
            <a:ext cx="3904488" cy="1472184"/>
          </a:xfrm>
          <a:prstGeom prst="rect">
            <a:avLst/>
          </a:prstGeom>
        </p:spPr>
      </p:pic>
      <p:pic>
        <p:nvPicPr>
          <p:cNvPr id="8" name="Immagin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41435816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Section Divider Picture">
    <p:spTree>
      <p:nvGrpSpPr>
        <p:cNvPr id="1" name=""/>
        <p:cNvGrpSpPr/>
        <p:nvPr/>
      </p:nvGrpSpPr>
      <p:grpSpPr>
        <a:xfrm>
          <a:off x="0" y="0"/>
          <a:ext cx="0" cy="0"/>
          <a:chOff x="0" y="0"/>
          <a:chExt cx="0" cy="0"/>
        </a:xfrm>
      </p:grpSpPr>
      <p:sp>
        <p:nvSpPr>
          <p:cNvPr id="5" name="Segnaposto immagine 4"/>
          <p:cNvSpPr>
            <a:spLocks noGrp="1"/>
          </p:cNvSpPr>
          <p:nvPr>
            <p:ph type="pic" sz="quarter" idx="10"/>
          </p:nvPr>
        </p:nvSpPr>
        <p:spPr>
          <a:xfrm>
            <a:off x="0" y="-1"/>
            <a:ext cx="9144000" cy="5666400"/>
          </a:xfrm>
          <a:solidFill>
            <a:schemeClr val="bg1">
              <a:lumMod val="85000"/>
            </a:schemeClr>
          </a:solidFill>
        </p:spPr>
        <p:txBody>
          <a:bodyPr/>
          <a:lstStyle/>
          <a:p>
            <a:endParaRPr lang="it-IT" dirty="0"/>
          </a:p>
        </p:txBody>
      </p:sp>
      <p:sp>
        <p:nvSpPr>
          <p:cNvPr id="2" name="Title 1"/>
          <p:cNvSpPr>
            <a:spLocks noGrp="1"/>
          </p:cNvSpPr>
          <p:nvPr>
            <p:ph type="title"/>
          </p:nvPr>
        </p:nvSpPr>
        <p:spPr>
          <a:xfrm>
            <a:off x="996423" y="3042346"/>
            <a:ext cx="7772400" cy="353943"/>
          </a:xfrm>
        </p:spPr>
        <p:txBody>
          <a:bodyPr anchor="t"/>
          <a:lstStyle>
            <a:lvl1pPr algn="r">
              <a:defRPr sz="2300" b="1" cap="all" spc="100">
                <a:solidFill>
                  <a:srgbClr val="0046AD"/>
                </a:solidFill>
              </a:defRPr>
            </a:lvl1pPr>
          </a:lstStyle>
          <a:p>
            <a:r>
              <a:rPr lang="en-US" dirty="0"/>
              <a:t>Click to edit Master title style</a:t>
            </a:r>
          </a:p>
        </p:txBody>
      </p:sp>
      <p:sp>
        <p:nvSpPr>
          <p:cNvPr id="3" name="Text Placeholder 2"/>
          <p:cNvSpPr>
            <a:spLocks noGrp="1"/>
          </p:cNvSpPr>
          <p:nvPr>
            <p:ph type="body" idx="1" hasCustomPrompt="1"/>
          </p:nvPr>
        </p:nvSpPr>
        <p:spPr>
          <a:xfrm>
            <a:off x="995363" y="1791900"/>
            <a:ext cx="7772400" cy="1231106"/>
          </a:xfrm>
        </p:spPr>
        <p:txBody>
          <a:bodyPr lIns="0" tIns="0" rIns="0" bIns="0" anchor="b" anchorCtr="0">
            <a:spAutoFit/>
          </a:bodyPr>
          <a:lstStyle>
            <a:lvl1pPr marL="0" indent="0" algn="r">
              <a:buNone/>
              <a:defRPr sz="8000">
                <a:solidFill>
                  <a:srgbClr val="0046AD"/>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0.0</a:t>
            </a:r>
          </a:p>
        </p:txBody>
      </p:sp>
      <p:pic>
        <p:nvPicPr>
          <p:cNvPr id="6" name="Immagin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3987689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4" name="Rettangolo 3"/>
          <p:cNvSpPr/>
          <p:nvPr userDrawn="1"/>
        </p:nvSpPr>
        <p:spPr>
          <a:xfrm>
            <a:off x="360000" y="360000"/>
            <a:ext cx="8424000" cy="6138000"/>
          </a:xfrm>
          <a:prstGeom prst="rect">
            <a:avLst/>
          </a:prstGeom>
          <a:solidFill>
            <a:srgbClr val="0065F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pic>
        <p:nvPicPr>
          <p:cNvPr id="6" name="Quote.png" descr="/Volumes/Macintosh HD/Users/Valentina/Documents/• vale_IN CORSO •/BOCCONI Rebranding 2017/3-PPT/progetto/img/4-3/Quote.png"/>
          <p:cNvPicPr>
            <a:picLocks noChangeAspect="1"/>
          </p:cNvPicPr>
          <p:nvPr userDrawn="1"/>
        </p:nvPicPr>
        <p:blipFill>
          <a:blip r:embed="rId2" r:link="rId3">
            <a:alphaModFix amt="49000"/>
            <a:extLst>
              <a:ext uri="{28A0092B-C50C-407E-A947-70E740481C1C}">
                <a14:useLocalDpi xmlns:a14="http://schemas.microsoft.com/office/drawing/2010/main" val="0"/>
              </a:ext>
            </a:extLst>
          </a:blip>
          <a:stretch>
            <a:fillRect/>
          </a:stretch>
        </p:blipFill>
        <p:spPr>
          <a:xfrm>
            <a:off x="-118538" y="-211675"/>
            <a:ext cx="7452000" cy="6154062"/>
          </a:xfrm>
          <a:prstGeom prst="rect">
            <a:avLst/>
          </a:prstGeom>
        </p:spPr>
      </p:pic>
      <p:sp>
        <p:nvSpPr>
          <p:cNvPr id="2" name="Title 1"/>
          <p:cNvSpPr>
            <a:spLocks noGrp="1"/>
          </p:cNvSpPr>
          <p:nvPr>
            <p:ph type="title" hasCustomPrompt="1"/>
          </p:nvPr>
        </p:nvSpPr>
        <p:spPr>
          <a:xfrm>
            <a:off x="860955" y="3364076"/>
            <a:ext cx="5871897" cy="1114791"/>
          </a:xfrm>
        </p:spPr>
        <p:txBody>
          <a:bodyPr anchor="t"/>
          <a:lstStyle>
            <a:lvl1pPr algn="l">
              <a:lnSpc>
                <a:spcPts val="3200"/>
              </a:lnSpc>
              <a:defRPr sz="2800" b="0" cap="none" spc="0">
                <a:solidFill>
                  <a:schemeClr val="bg1"/>
                </a:solidFill>
                <a:latin typeface="Roboto Slab Light"/>
                <a:cs typeface="Roboto Slab Light"/>
              </a:defRPr>
            </a:lvl1pPr>
          </a:lstStyle>
          <a:p>
            <a:r>
              <a:rPr lang="en-US" dirty="0"/>
              <a:t>Click to edit master title style</a:t>
            </a:r>
          </a:p>
        </p:txBody>
      </p:sp>
      <p:sp>
        <p:nvSpPr>
          <p:cNvPr id="3" name="Text Placeholder 2"/>
          <p:cNvSpPr>
            <a:spLocks noGrp="1"/>
          </p:cNvSpPr>
          <p:nvPr>
            <p:ph type="body" idx="1" hasCustomPrompt="1"/>
          </p:nvPr>
        </p:nvSpPr>
        <p:spPr>
          <a:xfrm>
            <a:off x="2411148" y="4656667"/>
            <a:ext cx="4321704" cy="246221"/>
          </a:xfrm>
        </p:spPr>
        <p:txBody>
          <a:bodyPr wrap="square" lIns="0" tIns="0" rIns="0" bIns="0" anchor="b" anchorCtr="0">
            <a:spAutoFit/>
          </a:bodyPr>
          <a:lstStyle>
            <a:lvl1pPr marL="0" indent="0" algn="r">
              <a:buNone/>
              <a:defRPr sz="1600" baseline="0">
                <a:solidFill>
                  <a:srgbClr val="FFFFFF"/>
                </a:solidFill>
                <a:latin typeface="Open Sans"/>
                <a:cs typeface="Open San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AUTHOR | NAME SURNAME</a:t>
            </a:r>
          </a:p>
        </p:txBody>
      </p:sp>
    </p:spTree>
    <p:extLst>
      <p:ext uri="{BB962C8B-B14F-4D97-AF65-F5344CB8AC3E}">
        <p14:creationId xmlns:p14="http://schemas.microsoft.com/office/powerpoint/2010/main" val="13537180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711193"/>
            <a:ext cx="3215745" cy="782170"/>
          </a:xfrm>
        </p:spPr>
        <p:txBody>
          <a:bodyPr/>
          <a:lstStyle>
            <a:lvl1pPr>
              <a:defRPr/>
            </a:lvl1pPr>
          </a:lstStyle>
          <a:p>
            <a:r>
              <a:rPr lang="it-IT" dirty="0"/>
              <a:t>Title Slide</a:t>
            </a:r>
          </a:p>
        </p:txBody>
      </p:sp>
      <p:sp>
        <p:nvSpPr>
          <p:cNvPr id="3" name="Segnaposto testo 2"/>
          <p:cNvSpPr>
            <a:spLocks noGrp="1"/>
          </p:cNvSpPr>
          <p:nvPr>
            <p:ph type="body" idx="1" hasCustomPrompt="1"/>
          </p:nvPr>
        </p:nvSpPr>
        <p:spPr>
          <a:xfrm>
            <a:off x="712788" y="494088"/>
            <a:ext cx="3488971" cy="217105"/>
          </a:xfrm>
        </p:spPr>
        <p:txBody>
          <a:bodyPr anchor="t" anchorCtr="0"/>
          <a:lstStyle>
            <a:lvl1pPr marL="0" indent="0">
              <a:buNone/>
              <a:defRPr sz="1400" b="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EYELET </a:t>
            </a:r>
          </a:p>
        </p:txBody>
      </p:sp>
      <p:sp>
        <p:nvSpPr>
          <p:cNvPr id="4" name="Segnaposto contenuto 3"/>
          <p:cNvSpPr>
            <a:spLocks noGrp="1"/>
          </p:cNvSpPr>
          <p:nvPr>
            <p:ph sz="half" idx="2" hasCustomPrompt="1"/>
          </p:nvPr>
        </p:nvSpPr>
        <p:spPr>
          <a:xfrm>
            <a:off x="712788" y="1839913"/>
            <a:ext cx="3601764" cy="430887"/>
          </a:xfrm>
        </p:spPr>
        <p:txBody>
          <a:bodyPr/>
          <a:lstStyle>
            <a:lvl1pPr marL="0" indent="0">
              <a:buNone/>
              <a:defRPr sz="1400">
                <a:latin typeface="Open Sans"/>
                <a:cs typeface="Open Sans"/>
              </a:defRPr>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err="1"/>
              <a:t>Summary</a:t>
            </a:r>
            <a:r>
              <a:rPr lang="it-IT" dirty="0"/>
              <a:t> - Fare clic per modificare gli stili del testo dello schema</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8" name="Segnaposto immagine 7"/>
          <p:cNvSpPr>
            <a:spLocks noGrp="1"/>
          </p:cNvSpPr>
          <p:nvPr userDrawn="1">
            <p:ph type="pic" sz="quarter" idx="11"/>
          </p:nvPr>
        </p:nvSpPr>
        <p:spPr>
          <a:xfrm>
            <a:off x="4571999" y="277000"/>
            <a:ext cx="4202113" cy="6333349"/>
          </a:xfrm>
          <a:solidFill>
            <a:schemeClr val="bg1">
              <a:lumMod val="85000"/>
            </a:schemeClr>
          </a:solidFill>
          <a:ln>
            <a:noFill/>
          </a:ln>
        </p:spPr>
        <p:txBody>
          <a:bodyPr/>
          <a:lstStyle/>
          <a:p>
            <a:endParaRPr lang="it-IT"/>
          </a:p>
        </p:txBody>
      </p:sp>
      <p:pic>
        <p:nvPicPr>
          <p:cNvPr id="11" name="Immagin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1939990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712789" y="1839913"/>
            <a:ext cx="3549649" cy="1323439"/>
          </a:xfrm>
        </p:spPr>
        <p:txBody>
          <a:bodyPr/>
          <a:lstStyle>
            <a:lvl1pPr marL="355600" indent="-355600">
              <a:defRPr sz="1600"/>
            </a:lvl1pPr>
            <a:lvl2pPr>
              <a:defRPr sz="14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48200" y="1846080"/>
            <a:ext cx="3765550" cy="1323439"/>
          </a:xfrm>
        </p:spPr>
        <p:txBody>
          <a:bodyPr/>
          <a:lstStyle>
            <a:lvl1pPr marL="355600" indent="-355600">
              <a:defRPr sz="1600"/>
            </a:lvl1pPr>
            <a:lvl2pPr>
              <a:defRPr sz="1400"/>
            </a:lvl2pPr>
            <a:lvl3pPr>
              <a:defRPr sz="1200"/>
            </a:lvl3pPr>
            <a:lvl4pPr>
              <a:defRPr sz="1200"/>
            </a:lvl4pPr>
            <a:lvl5pPr>
              <a:defRPr sz="12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Rettangolo 13"/>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5" name="Rettangolo 14"/>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CasellaDiTesto 15"/>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22"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23" name="Titolo 22"/>
          <p:cNvSpPr>
            <a:spLocks noGrp="1"/>
          </p:cNvSpPr>
          <p:nvPr userDrawn="1">
            <p:ph type="title"/>
          </p:nvPr>
        </p:nvSpPr>
        <p:spPr>
          <a:xfrm>
            <a:off x="712788" y="952790"/>
            <a:ext cx="8229600" cy="538609"/>
          </a:xfrm>
        </p:spPr>
        <p:txBody>
          <a:bodyPr/>
          <a:lstStyle/>
          <a:p>
            <a:r>
              <a:rPr lang="it-IT" dirty="0"/>
              <a:t>Fare clic per modificare stile</a:t>
            </a:r>
          </a:p>
        </p:txBody>
      </p:sp>
      <p:pic>
        <p:nvPicPr>
          <p:cNvPr id="10" name="Immagin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126059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712789" y="3236913"/>
            <a:ext cx="3645631" cy="738664"/>
          </a:xfrm>
        </p:spPr>
        <p:txBody>
          <a:bodyPr/>
          <a:lstStyle>
            <a:lvl1pPr marL="0" indent="0">
              <a:buNone/>
              <a:defRPr sz="1400" b="0">
                <a:solidFill>
                  <a:schemeClr val="tx2"/>
                </a:solidFill>
                <a:latin typeface="Open Sans Semibold"/>
                <a:cs typeface="Open Sans Semibold"/>
              </a:defRPr>
            </a:lvl1pPr>
            <a:lvl2pPr marL="0" indent="0">
              <a:buNone/>
              <a:defRPr sz="1200"/>
            </a:lvl2pPr>
            <a:lvl3pPr marL="446088" indent="-171450">
              <a:buClr>
                <a:schemeClr val="tx2"/>
              </a:buClr>
              <a:buSzPct val="120000"/>
              <a:buFont typeface="Arial"/>
              <a:buChar char="•"/>
              <a:defRPr sz="1200"/>
            </a:lvl3pPr>
            <a:lvl4pPr marL="620713" indent="-171450">
              <a:buFont typeface="Arial"/>
              <a:buChar char="•"/>
              <a:defRPr sz="1000">
                <a:latin typeface="Roboto Slab Regular"/>
                <a:cs typeface="Roboto Slab Regular"/>
              </a:defRPr>
            </a:lvl4pPr>
            <a:lvl5pPr marL="620713" indent="-171450">
              <a:buFont typeface="Arial"/>
              <a:buChar char="•"/>
              <a:defRPr sz="1000">
                <a:latin typeface="Roboto Slab Regular"/>
                <a:cs typeface="Roboto Slab Regular"/>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sp>
        <p:nvSpPr>
          <p:cNvPr id="14" name="Rettangolo 13"/>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5" name="Rettangolo 14"/>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6" name="CasellaDiTesto 15"/>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22"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23" name="Titolo 22"/>
          <p:cNvSpPr>
            <a:spLocks noGrp="1"/>
          </p:cNvSpPr>
          <p:nvPr userDrawn="1">
            <p:ph type="title" hasCustomPrompt="1"/>
          </p:nvPr>
        </p:nvSpPr>
        <p:spPr>
          <a:xfrm>
            <a:off x="712788" y="952790"/>
            <a:ext cx="8229600" cy="538609"/>
          </a:xfrm>
        </p:spPr>
        <p:txBody>
          <a:bodyPr/>
          <a:lstStyle/>
          <a:p>
            <a:r>
              <a:rPr lang="it-IT" dirty="0"/>
              <a:t>Layout List</a:t>
            </a:r>
          </a:p>
        </p:txBody>
      </p:sp>
      <p:sp>
        <p:nvSpPr>
          <p:cNvPr id="11" name="Segnaposto testo 8"/>
          <p:cNvSpPr>
            <a:spLocks noGrp="1"/>
          </p:cNvSpPr>
          <p:nvPr userDrawn="1">
            <p:ph type="body" sz="quarter" idx="13" hasCustomPrompt="1"/>
          </p:nvPr>
        </p:nvSpPr>
        <p:spPr>
          <a:xfrm>
            <a:off x="717550" y="1867371"/>
            <a:ext cx="7351183"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sp>
        <p:nvSpPr>
          <p:cNvPr id="12" name="Content Placeholder 2"/>
          <p:cNvSpPr>
            <a:spLocks noGrp="1"/>
          </p:cNvSpPr>
          <p:nvPr userDrawn="1">
            <p:ph sz="half" idx="14" hasCustomPrompt="1"/>
          </p:nvPr>
        </p:nvSpPr>
        <p:spPr>
          <a:xfrm>
            <a:off x="4894263" y="3236913"/>
            <a:ext cx="3645631" cy="738664"/>
          </a:xfrm>
        </p:spPr>
        <p:txBody>
          <a:bodyPr/>
          <a:lstStyle>
            <a:lvl1pPr marL="0" indent="0">
              <a:buNone/>
              <a:defRPr sz="1400" b="0">
                <a:solidFill>
                  <a:schemeClr val="tx2"/>
                </a:solidFill>
                <a:latin typeface="Open Sans Semibold"/>
                <a:cs typeface="Open Sans Semibold"/>
              </a:defRPr>
            </a:lvl1pPr>
            <a:lvl2pPr marL="0" indent="0">
              <a:buNone/>
              <a:defRPr sz="1200"/>
            </a:lvl2pPr>
            <a:lvl3pPr marL="446088" indent="-171450">
              <a:buClr>
                <a:schemeClr val="tx2"/>
              </a:buClr>
              <a:buSzPct val="120000"/>
              <a:buFont typeface="Arial"/>
              <a:buChar char="•"/>
              <a:defRPr sz="1200"/>
            </a:lvl3pPr>
            <a:lvl4pPr marL="620713" indent="-171450">
              <a:buFont typeface="Arial"/>
              <a:buChar char="•"/>
              <a:defRPr sz="1000">
                <a:latin typeface="Roboto Slab Regular"/>
                <a:cs typeface="Roboto Slab Regular"/>
              </a:defRPr>
            </a:lvl4pPr>
            <a:lvl5pPr marL="620713" indent="-171450">
              <a:buFont typeface="Arial"/>
              <a:buChar char="•"/>
              <a:defRPr sz="1000">
                <a:latin typeface="Roboto Slab Regular"/>
                <a:cs typeface="Roboto Slab Regular"/>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p:txBody>
      </p:sp>
      <p:pic>
        <p:nvPicPr>
          <p:cNvPr id="13" name="Immagin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9989805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 Text">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a:lvl1pPr>
          </a:lstStyle>
          <a:p>
            <a:r>
              <a:rPr lang="it-IT" dirty="0"/>
              <a:t>Title Slide Layout 2 </a:t>
            </a:r>
            <a:r>
              <a:rPr lang="it-IT" dirty="0" err="1"/>
              <a:t>columns</a:t>
            </a:r>
            <a:endParaRPr lang="it-IT" dirty="0"/>
          </a:p>
        </p:txBody>
      </p:sp>
      <p:sp>
        <p:nvSpPr>
          <p:cNvPr id="3" name="Segnaposto testo 2"/>
          <p:cNvSpPr>
            <a:spLocks noGrp="1"/>
          </p:cNvSpPr>
          <p:nvPr>
            <p:ph type="body" idx="1" hasCustomPrompt="1"/>
          </p:nvPr>
        </p:nvSpPr>
        <p:spPr>
          <a:xfrm>
            <a:off x="712788" y="2716338"/>
            <a:ext cx="3488971" cy="215444"/>
          </a:xfrm>
        </p:spPr>
        <p:txBody>
          <a:bodyPr anchor="t" anchorCtr="0"/>
          <a:lstStyle>
            <a:lvl1pPr marL="0" indent="0">
              <a:buNone/>
              <a:defRPr sz="1400" b="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1</a:t>
            </a:r>
          </a:p>
        </p:txBody>
      </p:sp>
      <p:sp>
        <p:nvSpPr>
          <p:cNvPr id="4" name="Segnaposto contenuto 3"/>
          <p:cNvSpPr>
            <a:spLocks noGrp="1"/>
          </p:cNvSpPr>
          <p:nvPr>
            <p:ph sz="half" idx="2"/>
          </p:nvPr>
        </p:nvSpPr>
        <p:spPr>
          <a:xfrm>
            <a:off x="712788" y="3424827"/>
            <a:ext cx="3488971" cy="1317284"/>
          </a:xfrm>
        </p:spPr>
        <p:txBody>
          <a:bodyPr/>
          <a:lstStyle>
            <a:lvl1pPr>
              <a:defRPr sz="14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5" name="Segnaposto testo 4"/>
          <p:cNvSpPr>
            <a:spLocks noGrp="1"/>
          </p:cNvSpPr>
          <p:nvPr>
            <p:ph type="body" sz="quarter" idx="3" hasCustomPrompt="1"/>
          </p:nvPr>
        </p:nvSpPr>
        <p:spPr>
          <a:xfrm>
            <a:off x="4900613" y="2716337"/>
            <a:ext cx="3513137" cy="215444"/>
          </a:xfrm>
        </p:spPr>
        <p:txBody>
          <a:bodyPr anchor="t" anchorCtr="0"/>
          <a:lstStyle>
            <a:lvl1pPr marL="0" indent="0">
              <a:buNone/>
              <a:defRPr sz="1400" b="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2</a:t>
            </a:r>
          </a:p>
        </p:txBody>
      </p:sp>
      <p:sp>
        <p:nvSpPr>
          <p:cNvPr id="6" name="Segnaposto contenuto 5"/>
          <p:cNvSpPr>
            <a:spLocks noGrp="1"/>
          </p:cNvSpPr>
          <p:nvPr>
            <p:ph sz="quarter" idx="4"/>
          </p:nvPr>
        </p:nvSpPr>
        <p:spPr>
          <a:xfrm>
            <a:off x="4894263" y="3424825"/>
            <a:ext cx="3453870" cy="1317285"/>
          </a:xfrm>
        </p:spPr>
        <p:txBody>
          <a:bodyPr/>
          <a:lstStyle>
            <a:lvl1pPr>
              <a:defRPr sz="14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17"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pic>
        <p:nvPicPr>
          <p:cNvPr id="18" name="Immagin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387363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a:lvl1pPr>
          </a:lstStyle>
          <a:p>
            <a:r>
              <a:rPr lang="it-IT" dirty="0"/>
              <a:t>Layout 3 </a:t>
            </a:r>
            <a:r>
              <a:rPr lang="it-IT" dirty="0" err="1"/>
              <a:t>columns</a:t>
            </a:r>
            <a:endParaRPr lang="it-IT" dirty="0"/>
          </a:p>
        </p:txBody>
      </p:sp>
      <p:sp>
        <p:nvSpPr>
          <p:cNvPr id="3" name="Segnaposto testo 2"/>
          <p:cNvSpPr>
            <a:spLocks noGrp="1"/>
          </p:cNvSpPr>
          <p:nvPr>
            <p:ph type="body" idx="1" hasCustomPrompt="1"/>
          </p:nvPr>
        </p:nvSpPr>
        <p:spPr>
          <a:xfrm>
            <a:off x="712788" y="2725633"/>
            <a:ext cx="2250545" cy="473976"/>
          </a:xfrm>
        </p:spPr>
        <p:txBody>
          <a:bodyPr anchor="t" anchorCtr="0"/>
          <a:lstStyle>
            <a:lvl1pPr marL="0" indent="0">
              <a:buNone/>
              <a:defRPr sz="1400" b="0" baseline="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1</a:t>
            </a:r>
          </a:p>
          <a:p>
            <a:pPr lvl="0"/>
            <a:r>
              <a:rPr lang="it-IT" dirty="0" err="1"/>
              <a:t>Lorem</a:t>
            </a:r>
            <a:r>
              <a:rPr lang="it-IT" dirty="0"/>
              <a:t> </a:t>
            </a:r>
            <a:r>
              <a:rPr lang="it-IT" dirty="0" err="1"/>
              <a:t>Ipsum</a:t>
            </a:r>
            <a:endParaRPr lang="it-IT" dirty="0"/>
          </a:p>
        </p:txBody>
      </p:sp>
      <p:sp>
        <p:nvSpPr>
          <p:cNvPr id="4" name="Segnaposto contenuto 3"/>
          <p:cNvSpPr>
            <a:spLocks noGrp="1"/>
          </p:cNvSpPr>
          <p:nvPr>
            <p:ph sz="half" idx="2"/>
          </p:nvPr>
        </p:nvSpPr>
        <p:spPr>
          <a:xfrm>
            <a:off x="712788" y="3467980"/>
            <a:ext cx="2250545" cy="812530"/>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p:txBody>
      </p:sp>
      <p:sp>
        <p:nvSpPr>
          <p:cNvPr id="5" name="Segnaposto testo 4"/>
          <p:cNvSpPr>
            <a:spLocks noGrp="1"/>
          </p:cNvSpPr>
          <p:nvPr>
            <p:ph type="body" sz="quarter" idx="3" hasCustomPrompt="1"/>
          </p:nvPr>
        </p:nvSpPr>
        <p:spPr>
          <a:xfrm>
            <a:off x="3291946" y="2725632"/>
            <a:ext cx="2236787" cy="473976"/>
          </a:xfrm>
        </p:spPr>
        <p:txBody>
          <a:bodyPr anchor="t" anchorCtr="0"/>
          <a:lstStyle>
            <a:lvl1pPr marL="0" indent="0">
              <a:buNone/>
              <a:defRPr sz="1400" b="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2</a:t>
            </a:r>
          </a:p>
          <a:p>
            <a:pPr lvl="0"/>
            <a:r>
              <a:rPr lang="it-IT" dirty="0" err="1"/>
              <a:t>Lorem</a:t>
            </a:r>
            <a:r>
              <a:rPr lang="it-IT" dirty="0"/>
              <a:t> </a:t>
            </a:r>
            <a:r>
              <a:rPr lang="it-IT" dirty="0" err="1"/>
              <a:t>Ipsum</a:t>
            </a:r>
            <a:endParaRPr lang="it-IT" dirty="0"/>
          </a:p>
        </p:txBody>
      </p:sp>
      <p:sp>
        <p:nvSpPr>
          <p:cNvPr id="6" name="Segnaposto contenuto 5"/>
          <p:cNvSpPr>
            <a:spLocks noGrp="1"/>
          </p:cNvSpPr>
          <p:nvPr>
            <p:ph sz="quarter" idx="4"/>
          </p:nvPr>
        </p:nvSpPr>
        <p:spPr>
          <a:xfrm>
            <a:off x="3291946" y="3467980"/>
            <a:ext cx="2236787" cy="812530"/>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17" name="Segnaposto testo 2"/>
          <p:cNvSpPr>
            <a:spLocks noGrp="1"/>
          </p:cNvSpPr>
          <p:nvPr userDrawn="1">
            <p:ph type="body" idx="11" hasCustomPrompt="1"/>
          </p:nvPr>
        </p:nvSpPr>
        <p:spPr>
          <a:xfrm>
            <a:off x="5860521" y="2725633"/>
            <a:ext cx="2250545" cy="473976"/>
          </a:xfrm>
        </p:spPr>
        <p:txBody>
          <a:bodyPr anchor="t" anchorCtr="0"/>
          <a:lstStyle>
            <a:lvl1pPr marL="0" indent="0">
              <a:buNone/>
              <a:defRPr sz="1400" b="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3</a:t>
            </a:r>
          </a:p>
          <a:p>
            <a:pPr lvl="0"/>
            <a:r>
              <a:rPr lang="it-IT" dirty="0" err="1"/>
              <a:t>Lorem</a:t>
            </a:r>
            <a:r>
              <a:rPr lang="it-IT" dirty="0"/>
              <a:t> </a:t>
            </a:r>
            <a:r>
              <a:rPr lang="it-IT" dirty="0" err="1"/>
              <a:t>Ipsum</a:t>
            </a:r>
            <a:endParaRPr lang="it-IT" dirty="0"/>
          </a:p>
        </p:txBody>
      </p:sp>
      <p:sp>
        <p:nvSpPr>
          <p:cNvPr id="18" name="Segnaposto contenuto 5"/>
          <p:cNvSpPr>
            <a:spLocks noGrp="1"/>
          </p:cNvSpPr>
          <p:nvPr userDrawn="1">
            <p:ph sz="quarter" idx="12"/>
          </p:nvPr>
        </p:nvSpPr>
        <p:spPr>
          <a:xfrm>
            <a:off x="5860521" y="3467980"/>
            <a:ext cx="2250545" cy="812530"/>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p:txBody>
      </p:sp>
      <p:sp>
        <p:nvSpPr>
          <p:cNvPr id="9"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pic>
        <p:nvPicPr>
          <p:cNvPr id="19" name="Immagine 1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1565350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baseline="0"/>
            </a:lvl1pPr>
          </a:lstStyle>
          <a:p>
            <a:r>
              <a:rPr lang="it-IT" dirty="0"/>
              <a:t>Layout with image 1</a:t>
            </a:r>
          </a:p>
        </p:txBody>
      </p:sp>
      <p:sp>
        <p:nvSpPr>
          <p:cNvPr id="3" name="Segnaposto testo 2"/>
          <p:cNvSpPr>
            <a:spLocks noGrp="1"/>
          </p:cNvSpPr>
          <p:nvPr>
            <p:ph type="body" idx="1" hasCustomPrompt="1"/>
          </p:nvPr>
        </p:nvSpPr>
        <p:spPr>
          <a:xfrm>
            <a:off x="7146659" y="3759201"/>
            <a:ext cx="1267091" cy="1092200"/>
          </a:xfrm>
        </p:spPr>
        <p:txBody>
          <a:bodyPr anchor="b" anchorCtr="0"/>
          <a:lstStyle>
            <a:lvl1pPr marL="0" indent="0">
              <a:buNone/>
              <a:defRPr sz="5000" b="0" baseline="0">
                <a:solidFill>
                  <a:srgbClr val="0046AD"/>
                </a:solidFill>
                <a:latin typeface="Roboto Slab Light"/>
                <a:cs typeface="Roboto Slab Ligh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00</a:t>
            </a:r>
          </a:p>
        </p:txBody>
      </p:sp>
      <p:sp>
        <p:nvSpPr>
          <p:cNvPr id="4" name="Segnaposto contenuto 3"/>
          <p:cNvSpPr>
            <a:spLocks noGrp="1"/>
          </p:cNvSpPr>
          <p:nvPr>
            <p:ph sz="half" idx="2"/>
          </p:nvPr>
        </p:nvSpPr>
        <p:spPr>
          <a:xfrm>
            <a:off x="7146659" y="5057113"/>
            <a:ext cx="1267091" cy="615553"/>
          </a:xfrm>
        </p:spPr>
        <p:txBody>
          <a:bodyPr anchor="b" anchorCtr="0"/>
          <a:lstStyle>
            <a:lvl1pPr marL="0" indent="0">
              <a:buNone/>
              <a:defRPr sz="1000"/>
            </a:lvl1pPr>
            <a:lvl2pPr marL="457200" indent="0">
              <a:buNone/>
              <a:defRPr sz="1000"/>
            </a:lvl2pPr>
            <a:lvl3pPr marL="850900" indent="0">
              <a:buNone/>
              <a:defRPr sz="10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9"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sp>
        <p:nvSpPr>
          <p:cNvPr id="8" name="Segnaposto immagine 7"/>
          <p:cNvSpPr>
            <a:spLocks noGrp="1"/>
          </p:cNvSpPr>
          <p:nvPr userDrawn="1">
            <p:ph type="pic" sz="quarter" idx="14"/>
          </p:nvPr>
        </p:nvSpPr>
        <p:spPr>
          <a:xfrm>
            <a:off x="696383" y="2711450"/>
            <a:ext cx="6115050" cy="2957513"/>
          </a:xfrm>
          <a:solidFill>
            <a:srgbClr val="D9D9D9"/>
          </a:solidFill>
        </p:spPr>
        <p:txBody>
          <a:bodyPr/>
          <a:lstStyle/>
          <a:p>
            <a:endParaRPr lang="it-IT"/>
          </a:p>
        </p:txBody>
      </p:sp>
      <p:pic>
        <p:nvPicPr>
          <p:cNvPr id="12" name="Immagin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3343400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baseline="0"/>
            </a:lvl1pPr>
          </a:lstStyle>
          <a:p>
            <a:r>
              <a:rPr lang="it-IT" dirty="0"/>
              <a:t>Layout with image 2</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9"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sp>
        <p:nvSpPr>
          <p:cNvPr id="8" name="Segnaposto immagine 7"/>
          <p:cNvSpPr>
            <a:spLocks noGrp="1"/>
          </p:cNvSpPr>
          <p:nvPr userDrawn="1">
            <p:ph type="pic" sz="quarter" idx="14"/>
          </p:nvPr>
        </p:nvSpPr>
        <p:spPr>
          <a:xfrm>
            <a:off x="3293532" y="2711451"/>
            <a:ext cx="5120217" cy="2957512"/>
          </a:xfrm>
          <a:solidFill>
            <a:srgbClr val="D9D9D9"/>
          </a:solidFill>
        </p:spPr>
        <p:txBody>
          <a:bodyPr/>
          <a:lstStyle/>
          <a:p>
            <a:endParaRPr lang="it-IT"/>
          </a:p>
        </p:txBody>
      </p:sp>
      <p:sp>
        <p:nvSpPr>
          <p:cNvPr id="17" name="Segnaposto testo 2"/>
          <p:cNvSpPr>
            <a:spLocks noGrp="1"/>
          </p:cNvSpPr>
          <p:nvPr userDrawn="1">
            <p:ph type="body" idx="1" hasCustomPrompt="1"/>
          </p:nvPr>
        </p:nvSpPr>
        <p:spPr>
          <a:xfrm>
            <a:off x="712788" y="2725633"/>
            <a:ext cx="2250545" cy="473976"/>
          </a:xfrm>
        </p:spPr>
        <p:txBody>
          <a:bodyPr anchor="t" anchorCtr="0"/>
          <a:lstStyle>
            <a:lvl1pPr marL="0" indent="0">
              <a:buNone/>
              <a:defRPr sz="1400" b="0" baseline="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1</a:t>
            </a:r>
          </a:p>
          <a:p>
            <a:pPr lvl="0"/>
            <a:r>
              <a:rPr lang="it-IT" dirty="0" err="1"/>
              <a:t>Lorem</a:t>
            </a:r>
            <a:r>
              <a:rPr lang="it-IT" dirty="0"/>
              <a:t> </a:t>
            </a:r>
            <a:r>
              <a:rPr lang="it-IT" dirty="0" err="1"/>
              <a:t>Ipsum</a:t>
            </a:r>
            <a:endParaRPr lang="it-IT" dirty="0"/>
          </a:p>
        </p:txBody>
      </p:sp>
      <p:sp>
        <p:nvSpPr>
          <p:cNvPr id="18" name="Segnaposto contenuto 3"/>
          <p:cNvSpPr>
            <a:spLocks noGrp="1"/>
          </p:cNvSpPr>
          <p:nvPr userDrawn="1">
            <p:ph sz="half" idx="2"/>
          </p:nvPr>
        </p:nvSpPr>
        <p:spPr>
          <a:xfrm>
            <a:off x="712788" y="3467980"/>
            <a:ext cx="2250545" cy="812530"/>
          </a:xfrm>
        </p:spPr>
        <p:txBody>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a:p>
            <a:pPr lvl="1"/>
            <a:r>
              <a:rPr lang="it-IT" dirty="0"/>
              <a:t>Secondo livello</a:t>
            </a:r>
          </a:p>
          <a:p>
            <a:pPr lvl="2"/>
            <a:r>
              <a:rPr lang="it-IT" dirty="0"/>
              <a:t>Terzo livello</a:t>
            </a:r>
          </a:p>
        </p:txBody>
      </p:sp>
      <p:pic>
        <p:nvPicPr>
          <p:cNvPr id="12" name="Immagin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17025271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baseline="0"/>
            </a:lvl1pPr>
          </a:lstStyle>
          <a:p>
            <a:r>
              <a:rPr lang="it-IT" dirty="0"/>
              <a:t>Layout with Chart</a:t>
            </a:r>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9"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sp>
        <p:nvSpPr>
          <p:cNvPr id="17" name="Segnaposto testo 2"/>
          <p:cNvSpPr>
            <a:spLocks noGrp="1"/>
          </p:cNvSpPr>
          <p:nvPr userDrawn="1">
            <p:ph type="body" idx="1" hasCustomPrompt="1"/>
          </p:nvPr>
        </p:nvSpPr>
        <p:spPr>
          <a:xfrm>
            <a:off x="6798733" y="4232170"/>
            <a:ext cx="1615017" cy="601767"/>
          </a:xfrm>
        </p:spPr>
        <p:txBody>
          <a:bodyPr anchor="t" anchorCtr="0"/>
          <a:lstStyle>
            <a:lvl1pPr marL="0" indent="0">
              <a:buNone/>
              <a:defRPr sz="1400" b="0" baseline="0">
                <a:solidFill>
                  <a:schemeClr val="tx1"/>
                </a:solidFill>
                <a:latin typeface="Open Sans Semibold"/>
                <a:cs typeface="Open Sans Semibold"/>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dirty="0"/>
              <a:t>SUBTITLE 1</a:t>
            </a:r>
          </a:p>
          <a:p>
            <a:pPr lvl="0"/>
            <a:r>
              <a:rPr lang="it-IT" dirty="0" err="1"/>
              <a:t>Lorem</a:t>
            </a:r>
            <a:r>
              <a:rPr lang="it-IT" dirty="0"/>
              <a:t> </a:t>
            </a:r>
            <a:r>
              <a:rPr lang="it-IT" dirty="0" err="1"/>
              <a:t>Ipsum</a:t>
            </a:r>
            <a:endParaRPr lang="it-IT" dirty="0"/>
          </a:p>
        </p:txBody>
      </p:sp>
      <p:sp>
        <p:nvSpPr>
          <p:cNvPr id="18" name="Segnaposto contenuto 3"/>
          <p:cNvSpPr>
            <a:spLocks noGrp="1"/>
          </p:cNvSpPr>
          <p:nvPr userDrawn="1">
            <p:ph sz="half" idx="2"/>
          </p:nvPr>
        </p:nvSpPr>
        <p:spPr>
          <a:xfrm>
            <a:off x="6798733" y="5114965"/>
            <a:ext cx="1615017" cy="553998"/>
          </a:xfrm>
        </p:spPr>
        <p:txBody>
          <a:bodyPr anchor="b" anchorCtr="0"/>
          <a:lstStyle>
            <a:lvl1pPr marL="0" indent="0">
              <a:buNone/>
              <a:defRPr sz="1200"/>
            </a:lvl1pPr>
            <a:lvl2pPr marL="457200" indent="0">
              <a:buNone/>
              <a:defRPr sz="1200"/>
            </a:lvl2pPr>
            <a:lvl3pPr marL="850900" indent="0">
              <a:buNone/>
              <a:defRPr sz="1200"/>
            </a:lvl3pPr>
            <a:lvl4pPr>
              <a:defRPr sz="1200"/>
            </a:lvl4pPr>
            <a:lvl5pPr>
              <a:defRPr sz="1200"/>
            </a:lvl5pPr>
            <a:lvl6pPr>
              <a:defRPr sz="1600"/>
            </a:lvl6pPr>
            <a:lvl7pPr>
              <a:defRPr sz="1600"/>
            </a:lvl7pPr>
            <a:lvl8pPr>
              <a:defRPr sz="1600"/>
            </a:lvl8pPr>
            <a:lvl9pPr>
              <a:defRPr sz="1600"/>
            </a:lvl9pPr>
          </a:lstStyle>
          <a:p>
            <a:pPr lvl="0"/>
            <a:r>
              <a:rPr lang="it-IT" dirty="0"/>
              <a:t>Fare clic per modificare gli stili del testo dello schema</a:t>
            </a:r>
          </a:p>
        </p:txBody>
      </p:sp>
      <p:sp>
        <p:nvSpPr>
          <p:cNvPr id="4" name="Segnaposto grafico 3"/>
          <p:cNvSpPr>
            <a:spLocks noGrp="1"/>
          </p:cNvSpPr>
          <p:nvPr userDrawn="1">
            <p:ph type="chart" sz="quarter" idx="14"/>
          </p:nvPr>
        </p:nvSpPr>
        <p:spPr>
          <a:xfrm>
            <a:off x="700616" y="2708275"/>
            <a:ext cx="5734050" cy="2960688"/>
          </a:xfrm>
          <a:solidFill>
            <a:srgbClr val="D9D9D9"/>
          </a:solidFill>
        </p:spPr>
        <p:txBody>
          <a:bodyPr/>
          <a:lstStyle/>
          <a:p>
            <a:endParaRPr lang="it-IT" dirty="0"/>
          </a:p>
        </p:txBody>
      </p:sp>
      <p:pic>
        <p:nvPicPr>
          <p:cNvPr id="12" name="Immagin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8513921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lu">
    <p:bg>
      <p:bgPr>
        <a:gradFill flip="none" rotWithShape="1">
          <a:gsLst>
            <a:gs pos="28000">
              <a:schemeClr val="tx2"/>
            </a:gs>
            <a:gs pos="100000">
              <a:schemeClr val="tx2">
                <a:lumMod val="5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85520" y="3158782"/>
            <a:ext cx="7772400" cy="347531"/>
          </a:xfrm>
        </p:spPr>
        <p:txBody>
          <a:bodyPr lIns="0" tIns="0" rIns="0" bIns="0" anchor="b" anchorCtr="0">
            <a:spAutoFit/>
          </a:bodyPr>
          <a:lstStyle>
            <a:lvl1pPr algn="r">
              <a:lnSpc>
                <a:spcPts val="2700"/>
              </a:lnSpc>
              <a:defRPr sz="2300" b="1" i="0" cap="all" spc="100">
                <a:solidFill>
                  <a:schemeClr val="bg1"/>
                </a:solidFill>
                <a:latin typeface="Open Sans"/>
                <a:cs typeface="Open Sans"/>
              </a:defRPr>
            </a:lvl1pPr>
          </a:lstStyle>
          <a:p>
            <a:r>
              <a:rPr lang="en-US" dirty="0"/>
              <a:t>Click to edit Master title style</a:t>
            </a:r>
          </a:p>
        </p:txBody>
      </p:sp>
      <p:sp>
        <p:nvSpPr>
          <p:cNvPr id="3" name="Subtitle 2"/>
          <p:cNvSpPr>
            <a:spLocks noGrp="1"/>
          </p:cNvSpPr>
          <p:nvPr>
            <p:ph type="subTitle" idx="1"/>
          </p:nvPr>
        </p:nvSpPr>
        <p:spPr>
          <a:xfrm>
            <a:off x="2366963" y="3701534"/>
            <a:ext cx="6400800" cy="246221"/>
          </a:xfrm>
        </p:spPr>
        <p:txBody>
          <a:bodyPr lIns="0" tIns="0" rIns="0" bIns="0">
            <a:spAutoFit/>
          </a:bodyPr>
          <a:lstStyle>
            <a:lvl1pPr marL="0" indent="0" algn="r">
              <a:buNone/>
              <a:defRPr sz="1600" b="0" i="0">
                <a:solidFill>
                  <a:srgbClr val="FFFFFF"/>
                </a:solidFill>
                <a:latin typeface="Open Sans"/>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6" name="cover-brandname.png" descr="/Volumes/Macintosh HD/Users/Valentina/Documents/• vale_IN CORSO •/BOCCONI Rebranding 2017/3-PPT/progetto/img/4-3/cover-brandname.png"/>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0" y="0"/>
            <a:ext cx="3947160" cy="1389888"/>
          </a:xfrm>
          <a:prstGeom prst="rect">
            <a:avLst/>
          </a:prstGeom>
        </p:spPr>
      </p:pic>
      <p:pic>
        <p:nvPicPr>
          <p:cNvPr id="8" name="Immagin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1085" y="5733795"/>
            <a:ext cx="1784415" cy="1101600"/>
          </a:xfrm>
          <a:prstGeom prst="rect">
            <a:avLst/>
          </a:prstGeom>
        </p:spPr>
      </p:pic>
    </p:spTree>
    <p:extLst>
      <p:ext uri="{BB962C8B-B14F-4D97-AF65-F5344CB8AC3E}">
        <p14:creationId xmlns:p14="http://schemas.microsoft.com/office/powerpoint/2010/main" val="1728351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olo 1"/>
          <p:cNvSpPr>
            <a:spLocks noGrp="1"/>
          </p:cNvSpPr>
          <p:nvPr>
            <p:ph type="title" hasCustomPrompt="1"/>
          </p:nvPr>
        </p:nvSpPr>
        <p:spPr>
          <a:xfrm>
            <a:off x="712788" y="956139"/>
            <a:ext cx="8229600" cy="538609"/>
          </a:xfrm>
        </p:spPr>
        <p:txBody>
          <a:bodyPr/>
          <a:lstStyle>
            <a:lvl1pPr>
              <a:defRPr baseline="0"/>
            </a:lvl1pPr>
          </a:lstStyle>
          <a:p>
            <a:r>
              <a:rPr lang="it-IT" dirty="0"/>
              <a:t>Layout with </a:t>
            </a:r>
            <a:r>
              <a:rPr lang="it-IT" dirty="0" err="1"/>
              <a:t>Table</a:t>
            </a:r>
            <a:endParaRPr lang="it-IT" dirty="0"/>
          </a:p>
        </p:txBody>
      </p:sp>
      <p:sp>
        <p:nvSpPr>
          <p:cNvPr id="13" name="Rettangolo 12"/>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14" name="Rettangolo 13"/>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5" name="CasellaDiTesto 14"/>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5" name="Segnaposto tabella 4"/>
          <p:cNvSpPr>
            <a:spLocks noGrp="1"/>
          </p:cNvSpPr>
          <p:nvPr userDrawn="1">
            <p:ph type="tbl" sz="quarter" idx="14"/>
          </p:nvPr>
        </p:nvSpPr>
        <p:spPr>
          <a:xfrm>
            <a:off x="692150" y="1858963"/>
            <a:ext cx="7700962" cy="3835400"/>
          </a:xfrm>
          <a:solidFill>
            <a:srgbClr val="D9D9D9"/>
          </a:solidFill>
        </p:spPr>
        <p:txBody>
          <a:bodyPr/>
          <a:lstStyle/>
          <a:p>
            <a:endParaRPr lang="it-IT"/>
          </a:p>
        </p:txBody>
      </p:sp>
      <p:pic>
        <p:nvPicPr>
          <p:cNvPr id="9" name="Immagin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22298491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olo 1"/>
          <p:cNvSpPr>
            <a:spLocks noGrp="1"/>
          </p:cNvSpPr>
          <p:nvPr>
            <p:ph type="title"/>
          </p:nvPr>
        </p:nvSpPr>
        <p:spPr>
          <a:xfrm>
            <a:off x="712788" y="954000"/>
            <a:ext cx="8229600" cy="538609"/>
          </a:xfrm>
        </p:spPr>
        <p:txBody>
          <a:bodyPr/>
          <a:lstStyle/>
          <a:p>
            <a:r>
              <a:rPr lang="it-IT" dirty="0"/>
              <a:t>Fare clic per modificare stile</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0" name="Segnaposto testo 21"/>
          <p:cNvSpPr>
            <a:spLocks noGrp="1"/>
          </p:cNvSpPr>
          <p:nvPr userDrawn="1">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pic>
        <p:nvPicPr>
          <p:cNvPr id="11" name="Immagin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5574124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Vuoto">
    <p:spTree>
      <p:nvGrpSpPr>
        <p:cNvPr id="1" name=""/>
        <p:cNvGrpSpPr/>
        <p:nvPr/>
      </p:nvGrpSpPr>
      <p:grpSpPr>
        <a:xfrm>
          <a:off x="0" y="0"/>
          <a:ext cx="0" cy="0"/>
          <a:chOff x="0" y="0"/>
          <a:chExt cx="0" cy="0"/>
        </a:xfrm>
      </p:grpSpPr>
      <p:pic>
        <p:nvPicPr>
          <p:cNvPr id="4" name="Immagin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5790149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Thanks">
    <p:bg>
      <p:bgPr>
        <a:gradFill flip="none" rotWithShape="1">
          <a:gsLst>
            <a:gs pos="28000">
              <a:schemeClr val="tx2"/>
            </a:gs>
            <a:gs pos="100000">
              <a:schemeClr val="tx2">
                <a:lumMod val="5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6423" y="3042346"/>
            <a:ext cx="7772400" cy="353943"/>
          </a:xfrm>
        </p:spPr>
        <p:txBody>
          <a:bodyPr anchor="t"/>
          <a:lstStyle>
            <a:lvl1pPr algn="r">
              <a:defRPr sz="2300" b="1" cap="all" spc="100">
                <a:solidFill>
                  <a:srgbClr val="FFFFFF"/>
                </a:solidFill>
              </a:defRPr>
            </a:lvl1pPr>
          </a:lstStyle>
          <a:p>
            <a:r>
              <a:rPr lang="en-US" dirty="0"/>
              <a:t>THANKS.</a:t>
            </a:r>
          </a:p>
        </p:txBody>
      </p:sp>
      <p:sp>
        <p:nvSpPr>
          <p:cNvPr id="3" name="Text Placeholder 2"/>
          <p:cNvSpPr>
            <a:spLocks noGrp="1"/>
          </p:cNvSpPr>
          <p:nvPr>
            <p:ph type="body" idx="1" hasCustomPrompt="1"/>
          </p:nvPr>
        </p:nvSpPr>
        <p:spPr>
          <a:xfrm>
            <a:off x="2255927" y="6194936"/>
            <a:ext cx="6511835" cy="446276"/>
          </a:xfrm>
        </p:spPr>
        <p:txBody>
          <a:bodyPr wrap="square" lIns="0" tIns="0" rIns="0" bIns="0" anchor="b" anchorCtr="0">
            <a:spAutoFit/>
          </a:bodyPr>
          <a:lstStyle>
            <a:lvl1pPr marL="0" indent="0" algn="r" rtl="0">
              <a:spcAft>
                <a:spcPts val="600"/>
              </a:spcAft>
              <a:buNone/>
              <a:defRPr lang="it-IT" sz="1200" b="0" i="0" u="none" strike="noStrike" baseline="0" smtClean="0">
                <a:solidFill>
                  <a:schemeClr val="bg1"/>
                </a:solidFill>
                <a:latin typeface="Open Sans Semibold"/>
                <a:cs typeface="Open Sans Semibold"/>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err="1"/>
              <a:t>Università</a:t>
            </a:r>
            <a:r>
              <a:rPr lang="en-US" dirty="0"/>
              <a:t> </a:t>
            </a:r>
            <a:r>
              <a:rPr lang="en-US" dirty="0" err="1"/>
              <a:t>Commerciale</a:t>
            </a:r>
            <a:r>
              <a:rPr lang="en-US" dirty="0"/>
              <a:t> Luigi </a:t>
            </a:r>
            <a:r>
              <a:rPr lang="en-US" dirty="0" err="1"/>
              <a:t>Bocconi</a:t>
            </a:r>
            <a:endParaRPr lang="en-US" dirty="0"/>
          </a:p>
          <a:p>
            <a:pPr lvl="0"/>
            <a:r>
              <a:rPr lang="en-US" dirty="0"/>
              <a:t>Via </a:t>
            </a:r>
            <a:r>
              <a:rPr lang="en-US" dirty="0" err="1"/>
              <a:t>Sarfatti</a:t>
            </a:r>
            <a:r>
              <a:rPr lang="en-US" dirty="0"/>
              <a:t> 25 | 20136 Milano – Italia | Tel +39 02 5836.1</a:t>
            </a:r>
          </a:p>
        </p:txBody>
      </p:sp>
      <p:pic>
        <p:nvPicPr>
          <p:cNvPr id="5" name="Immagin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85" y="5733795"/>
            <a:ext cx="1784415" cy="1101600"/>
          </a:xfrm>
          <a:prstGeom prst="rect">
            <a:avLst/>
          </a:prstGeom>
        </p:spPr>
      </p:pic>
    </p:spTree>
    <p:extLst>
      <p:ext uri="{BB962C8B-B14F-4D97-AF65-F5344CB8AC3E}">
        <p14:creationId xmlns:p14="http://schemas.microsoft.com/office/powerpoint/2010/main" val="31783233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a:t>
            </a:r>
            <a:endParaRPr lang="en-US" dirty="0"/>
          </a:p>
        </p:txBody>
      </p:sp>
      <p:sp>
        <p:nvSpPr>
          <p:cNvPr id="3" name="Content Placeholder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Tree>
    <p:extLst>
      <p:ext uri="{BB962C8B-B14F-4D97-AF65-F5344CB8AC3E}">
        <p14:creationId xmlns:p14="http://schemas.microsoft.com/office/powerpoint/2010/main" val="20097038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73758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463031"/>
            <a:ext cx="7772400" cy="1470025"/>
          </a:xfrm>
          <a:prstGeom prst="rect">
            <a:avLst/>
          </a:prstGeom>
        </p:spPr>
        <p:txBody>
          <a:bodyPr/>
          <a:lstStyle/>
          <a:p>
            <a:r>
              <a:rPr lang="it-IT"/>
              <a:t>Fare clic per modificare lo stile del titolo</a:t>
            </a:r>
          </a:p>
        </p:txBody>
      </p:sp>
      <p:sp>
        <p:nvSpPr>
          <p:cNvPr id="3" name="Sottotitolo 2"/>
          <p:cNvSpPr>
            <a:spLocks noGrp="1"/>
          </p:cNvSpPr>
          <p:nvPr>
            <p:ph type="subTitle" idx="1"/>
          </p:nvPr>
        </p:nvSpPr>
        <p:spPr>
          <a:xfrm>
            <a:off x="1371600" y="4052664"/>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a:xfrm>
            <a:off x="457200" y="6356350"/>
            <a:ext cx="2133600" cy="365125"/>
          </a:xfrm>
          <a:prstGeom prst="rect">
            <a:avLst/>
          </a:prstGeom>
        </p:spPr>
        <p:txBody>
          <a:bodyPr/>
          <a:lstStyle/>
          <a:p>
            <a:fld id="{C50584F3-D537-4CB4-A7A8-7D2F22B6F9F9}" type="datetime1">
              <a:rPr lang="it-IT" smtClean="0"/>
              <a:t>19/09/18</a:t>
            </a:fld>
            <a:endParaRPr lang="it-IT"/>
          </a:p>
        </p:txBody>
      </p:sp>
      <p:sp>
        <p:nvSpPr>
          <p:cNvPr id="5" name="Segnaposto piè di pagina 4"/>
          <p:cNvSpPr>
            <a:spLocks noGrp="1"/>
          </p:cNvSpPr>
          <p:nvPr>
            <p:ph type="ftr" sz="quarter" idx="11"/>
          </p:nvPr>
        </p:nvSpPr>
        <p:spPr>
          <a:xfrm>
            <a:off x="3124200" y="6356350"/>
            <a:ext cx="2895600" cy="365125"/>
          </a:xfrm>
          <a:prstGeom prst="rect">
            <a:avLst/>
          </a:prstGeom>
        </p:spPr>
        <p:txBody>
          <a:bodyPr/>
          <a:lstStyle/>
          <a:p>
            <a:endParaRPr lang="it-IT"/>
          </a:p>
        </p:txBody>
      </p:sp>
      <p:sp>
        <p:nvSpPr>
          <p:cNvPr id="6" name="Segnaposto numero diapositiva 5"/>
          <p:cNvSpPr>
            <a:spLocks noGrp="1"/>
          </p:cNvSpPr>
          <p:nvPr>
            <p:ph type="sldNum" sz="quarter" idx="12"/>
          </p:nvPr>
        </p:nvSpPr>
        <p:spPr>
          <a:xfrm>
            <a:off x="6553200" y="6356350"/>
            <a:ext cx="2133600" cy="365125"/>
          </a:xfrm>
          <a:prstGeom prst="rect">
            <a:avLst/>
          </a:prstGeom>
        </p:spPr>
        <p:txBody>
          <a:bodyPr/>
          <a:lstStyle/>
          <a:p>
            <a:fld id="{3E2CA7C4-D934-469E-B209-55231E6B5090}" type="slidenum">
              <a:rPr lang="it-IT" smtClean="0"/>
              <a:t>‹N›</a:t>
            </a:fld>
            <a:endParaRPr lang="it-IT"/>
          </a:p>
        </p:txBody>
      </p:sp>
      <p:sp>
        <p:nvSpPr>
          <p:cNvPr id="7" name="Rectangle 2"/>
          <p:cNvSpPr>
            <a:spLocks noChangeArrowheads="1"/>
          </p:cNvSpPr>
          <p:nvPr userDrawn="1"/>
        </p:nvSpPr>
        <p:spPr bwMode="auto">
          <a:xfrm>
            <a:off x="0" y="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8" name="Rectangle 3"/>
          <p:cNvSpPr>
            <a:spLocks noChangeArrowheads="1"/>
          </p:cNvSpPr>
          <p:nvPr userDrawn="1"/>
        </p:nvSpPr>
        <p:spPr bwMode="auto">
          <a:xfrm>
            <a:off x="0" y="4572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63713" algn="l"/>
                <a:tab pos="5148263" algn="l"/>
              </a:tabLst>
            </a:pPr>
            <a:r>
              <a:rPr kumimoji="0" lang="it-IT" sz="700" b="0" i="0" u="none" strike="noStrike" cap="none" normalizeH="0" baseline="0">
                <a:ln>
                  <a:noFill/>
                </a:ln>
                <a:solidFill>
                  <a:schemeClr val="tx1"/>
                </a:solidFill>
                <a:effectLst/>
                <a:latin typeface="Helvetica 45 Light"/>
                <a:ea typeface="Times New Roman" pitchFamily="18" charset="0"/>
                <a:cs typeface="Times New Roman" pitchFamily="18" charset="0"/>
              </a:rPr>
              <a:t>	</a:t>
            </a:r>
            <a:endParaRPr kumimoji="0" lang="it-IT" sz="1800" b="0" i="0" u="none" strike="noStrike" cap="none" normalizeH="0" baseline="0">
              <a:ln>
                <a:noFill/>
              </a:ln>
              <a:solidFill>
                <a:schemeClr val="tx1"/>
              </a:solidFill>
              <a:effectLst/>
              <a:latin typeface="Arial" pitchFamily="34" charset="0"/>
              <a:cs typeface="Arial" pitchFamily="34" charset="0"/>
            </a:endParaRPr>
          </a:p>
        </p:txBody>
      </p:sp>
      <p:sp>
        <p:nvSpPr>
          <p:cNvPr id="9" name="Rectangle 5"/>
          <p:cNvSpPr>
            <a:spLocks noChangeArrowheads="1"/>
          </p:cNvSpPr>
          <p:nvPr userDrawn="1"/>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it-IT"/>
          </a:p>
        </p:txBody>
      </p:sp>
      <p:sp>
        <p:nvSpPr>
          <p:cNvPr id="11" name="Rectangle 6"/>
          <p:cNvSpPr>
            <a:spLocks noChangeArrowheads="1"/>
          </p:cNvSpPr>
          <p:nvPr userDrawn="1"/>
        </p:nvSpPr>
        <p:spPr bwMode="auto">
          <a:xfrm>
            <a:off x="152400" y="609600"/>
            <a:ext cx="91440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1763713" algn="l"/>
                <a:tab pos="5148263" algn="l"/>
              </a:tabLst>
            </a:pPr>
            <a:r>
              <a:rPr kumimoji="0" lang="it-IT" sz="700" b="0" i="0" u="none" strike="noStrike" cap="none" normalizeH="0" baseline="0">
                <a:ln>
                  <a:noFill/>
                </a:ln>
                <a:solidFill>
                  <a:schemeClr val="tx1"/>
                </a:solidFill>
                <a:effectLst/>
                <a:latin typeface="Helvetica 45 Light"/>
                <a:ea typeface="Times New Roman" pitchFamily="18" charset="0"/>
                <a:cs typeface="Times New Roman" pitchFamily="18" charset="0"/>
              </a:rPr>
              <a:t>	</a:t>
            </a:r>
            <a:endParaRPr kumimoji="0" lang="it-IT" sz="1800" b="0" i="0" u="none" strike="noStrike" cap="none" normalizeH="0" baseline="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945414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Image">
    <p:bg>
      <p:bgPr>
        <a:gradFill flip="none" rotWithShape="1">
          <a:gsLst>
            <a:gs pos="28000">
              <a:schemeClr val="tx2"/>
            </a:gs>
            <a:gs pos="100000">
              <a:schemeClr val="tx2">
                <a:lumMod val="5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pic>
        <p:nvPicPr>
          <p:cNvPr id="7" name="IMG_3408.jpg" descr="/Volumes/Macintosh HD/Users/Valentina/Documents/• vale_IN CORSO •/BOCCONI PPT 10aprile/img/IMG_3408.jpg"/>
          <p:cNvPicPr>
            <a:picLocks noChangeAspect="1"/>
          </p:cNvPicPr>
          <p:nvPr userDrawn="1"/>
        </p:nvPicPr>
        <p:blipFill rotWithShape="1">
          <a:blip r:embed="rId2" r:link="rId3">
            <a:extLst>
              <a:ext uri="{28A0092B-C50C-407E-A947-70E740481C1C}">
                <a14:useLocalDpi xmlns:a14="http://schemas.microsoft.com/office/drawing/2010/main" val="0"/>
              </a:ext>
            </a:extLst>
          </a:blip>
          <a:srcRect l="5561" r="5577"/>
          <a:stretch/>
        </p:blipFill>
        <p:spPr>
          <a:xfrm>
            <a:off x="0" y="-3257"/>
            <a:ext cx="9145588" cy="6861257"/>
          </a:xfrm>
          <a:prstGeom prst="rect">
            <a:avLst/>
          </a:prstGeom>
        </p:spPr>
      </p:pic>
      <p:pic>
        <p:nvPicPr>
          <p:cNvPr id="8" name="sfondo-Bocconi_RGB.jpg" descr="/Volumes/Macintosh HD/Users/Valentina/Documents/• vale_IN CORSO •/BOCCONI PPT 10aprile/img/sfondo-Bocconi_RGB.jpg"/>
          <p:cNvPicPr>
            <a:picLocks noChangeAspect="1"/>
          </p:cNvPicPr>
          <p:nvPr userDrawn="1"/>
        </p:nvPicPr>
        <p:blipFill>
          <a:blip r:embed="rId4" r:link="rId5">
            <a:alphaModFix amt="78000"/>
            <a:extLst>
              <a:ext uri="{28A0092B-C50C-407E-A947-70E740481C1C}">
                <a14:useLocalDpi xmlns:a14="http://schemas.microsoft.com/office/drawing/2010/main" val="0"/>
              </a:ext>
            </a:extLst>
          </a:blip>
          <a:stretch>
            <a:fillRect/>
          </a:stretch>
        </p:blipFill>
        <p:spPr>
          <a:xfrm>
            <a:off x="1588" y="0"/>
            <a:ext cx="9144000" cy="6858000"/>
          </a:xfrm>
          <a:prstGeom prst="rect">
            <a:avLst/>
          </a:prstGeom>
        </p:spPr>
      </p:pic>
      <p:sp>
        <p:nvSpPr>
          <p:cNvPr id="2" name="Title 1"/>
          <p:cNvSpPr>
            <a:spLocks noGrp="1"/>
          </p:cNvSpPr>
          <p:nvPr>
            <p:ph type="ctrTitle"/>
          </p:nvPr>
        </p:nvSpPr>
        <p:spPr>
          <a:xfrm>
            <a:off x="985520" y="3158782"/>
            <a:ext cx="7772400" cy="347531"/>
          </a:xfrm>
        </p:spPr>
        <p:txBody>
          <a:bodyPr lIns="0" tIns="0" rIns="0" bIns="0" anchor="b" anchorCtr="0">
            <a:spAutoFit/>
          </a:bodyPr>
          <a:lstStyle>
            <a:lvl1pPr algn="r">
              <a:lnSpc>
                <a:spcPts val="2700"/>
              </a:lnSpc>
              <a:defRPr sz="2300" b="1" i="0" cap="all" spc="100">
                <a:solidFill>
                  <a:schemeClr val="bg1"/>
                </a:solidFill>
                <a:latin typeface="Open Sans"/>
                <a:cs typeface="Open Sans"/>
              </a:defRPr>
            </a:lvl1pPr>
          </a:lstStyle>
          <a:p>
            <a:r>
              <a:rPr lang="en-US" dirty="0"/>
              <a:t>Click to edit Master title style</a:t>
            </a:r>
          </a:p>
        </p:txBody>
      </p:sp>
      <p:sp>
        <p:nvSpPr>
          <p:cNvPr id="3" name="Subtitle 2"/>
          <p:cNvSpPr>
            <a:spLocks noGrp="1"/>
          </p:cNvSpPr>
          <p:nvPr>
            <p:ph type="subTitle" idx="1"/>
          </p:nvPr>
        </p:nvSpPr>
        <p:spPr>
          <a:xfrm>
            <a:off x="2366963" y="3701534"/>
            <a:ext cx="6400800" cy="246221"/>
          </a:xfrm>
        </p:spPr>
        <p:txBody>
          <a:bodyPr lIns="0" tIns="0" rIns="0" bIns="0">
            <a:spAutoFit/>
          </a:bodyPr>
          <a:lstStyle>
            <a:lvl1pPr marL="0" indent="0" algn="r">
              <a:buNone/>
              <a:defRPr sz="1600" b="0" i="0">
                <a:solidFill>
                  <a:srgbClr val="FFFFFF"/>
                </a:solidFill>
                <a:latin typeface="Open Sans"/>
                <a:cs typeface="Open San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pic>
        <p:nvPicPr>
          <p:cNvPr id="6" name="cover-brandname.png" descr="/Volumes/Macintosh HD/Users/Valentina/Documents/• vale_IN CORSO •/BOCCONI Rebranding 2017/3-PPT/progetto/img/4-3/cover-brandname.png"/>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0" y="0"/>
            <a:ext cx="3947160" cy="1389888"/>
          </a:xfrm>
          <a:prstGeom prst="rect">
            <a:avLst/>
          </a:prstGeom>
        </p:spPr>
      </p:pic>
      <p:pic>
        <p:nvPicPr>
          <p:cNvPr id="9" name="Immagine 8"/>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91085" y="5733795"/>
            <a:ext cx="1784415" cy="1101600"/>
          </a:xfrm>
          <a:prstGeom prst="rect">
            <a:avLst/>
          </a:prstGeom>
        </p:spPr>
      </p:pic>
    </p:spTree>
    <p:extLst>
      <p:ext uri="{BB962C8B-B14F-4D97-AF65-F5344CB8AC3E}">
        <p14:creationId xmlns:p14="http://schemas.microsoft.com/office/powerpoint/2010/main" val="1997034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10" presetClass="entr" presetSubtype="0" fill="hold" nodeType="after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1000"/>
                        <p:tgtEl>
                          <p:spTgt spid="3"/>
                        </p:tgtEl>
                      </p:cBhvr>
                    </p:animEffect>
                  </p:childTnLst>
                </p:cTn>
              </p:par>
            </p:tnLst>
          </p:tmpl>
        </p:tmplLst>
      </p:bldP>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ext with bulle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788" y="1032946"/>
            <a:ext cx="7584138" cy="463802"/>
          </a:xfrm>
        </p:spPr>
        <p:txBody>
          <a:bodyPr/>
          <a:lstStyle>
            <a:lvl1pPr>
              <a:lnSpc>
                <a:spcPts val="3500"/>
              </a:lnSpc>
              <a:defRPr sz="35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712788" y="1839913"/>
            <a:ext cx="7584138" cy="1086451"/>
          </a:xfrm>
        </p:spPr>
        <p:txBody>
          <a:bodyPr wrap="square" lIns="0" tIns="0" rIns="0" bIns="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0" name="Segnaposto testo 21"/>
          <p:cNvSpPr>
            <a:spLocks noGrp="1"/>
          </p:cNvSpPr>
          <p:nvPr>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pic>
        <p:nvPicPr>
          <p:cNvPr id="11" name="Immagin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2203822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b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788" y="575413"/>
            <a:ext cx="7584138" cy="463802"/>
          </a:xfrm>
        </p:spPr>
        <p:txBody>
          <a:bodyPr anchor="t" anchorCtr="0"/>
          <a:lstStyle>
            <a:lvl1pPr>
              <a:lnSpc>
                <a:spcPts val="3500"/>
              </a:lnSpc>
              <a:defRPr sz="3500">
                <a:solidFill>
                  <a:schemeClr val="tx2"/>
                </a:solidFill>
              </a:defRPr>
            </a:lvl1pPr>
          </a:lstStyle>
          <a:p>
            <a:r>
              <a:rPr lang="en-US" dirty="0"/>
              <a:t>Click to edit Master title style</a:t>
            </a:r>
          </a:p>
        </p:txBody>
      </p:sp>
      <p:sp>
        <p:nvSpPr>
          <p:cNvPr id="3" name="Content Placeholder 2"/>
          <p:cNvSpPr>
            <a:spLocks noGrp="1"/>
          </p:cNvSpPr>
          <p:nvPr>
            <p:ph idx="1"/>
          </p:nvPr>
        </p:nvSpPr>
        <p:spPr>
          <a:xfrm>
            <a:off x="712788" y="2424113"/>
            <a:ext cx="7584138" cy="1086451"/>
          </a:xfrm>
        </p:spPr>
        <p:txBody>
          <a:bodyPr wrap="square" lIns="0" tIns="0" rIns="0" bIns="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0" name="Segnaposto testo 21"/>
          <p:cNvSpPr>
            <a:spLocks noGrp="1"/>
          </p:cNvSpPr>
          <p:nvPr>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sp>
        <p:nvSpPr>
          <p:cNvPr id="6" name="Segnaposto testo 5"/>
          <p:cNvSpPr>
            <a:spLocks noGrp="1"/>
          </p:cNvSpPr>
          <p:nvPr>
            <p:ph type="body" sz="quarter" idx="11" hasCustomPrompt="1"/>
          </p:nvPr>
        </p:nvSpPr>
        <p:spPr>
          <a:xfrm>
            <a:off x="708025" y="1093616"/>
            <a:ext cx="7584138" cy="622643"/>
          </a:xfrm>
        </p:spPr>
        <p:txBody>
          <a:bodyPr/>
          <a:lstStyle>
            <a:lvl1pPr marL="0" indent="0">
              <a:buNone/>
              <a:defRPr sz="2400" baseline="0">
                <a:solidFill>
                  <a:schemeClr val="tx2"/>
                </a:solidFill>
                <a:latin typeface="Open Sans"/>
                <a:cs typeface="Open Sans"/>
              </a:defRPr>
            </a:lvl1pPr>
            <a:lvl2pPr marL="457200" indent="0">
              <a:buNone/>
              <a:defRPr sz="2400">
                <a:solidFill>
                  <a:schemeClr val="tx2"/>
                </a:solidFill>
                <a:latin typeface="Open Sans"/>
                <a:cs typeface="Open Sans"/>
              </a:defRPr>
            </a:lvl2pPr>
            <a:lvl3pPr marL="850900" indent="0">
              <a:buNone/>
              <a:defRPr sz="2400">
                <a:solidFill>
                  <a:schemeClr val="tx2"/>
                </a:solidFill>
                <a:latin typeface="Open Sans"/>
                <a:cs typeface="Open Sans"/>
              </a:defRPr>
            </a:lvl3pPr>
            <a:lvl4pPr marL="1371600" indent="0">
              <a:buNone/>
              <a:defRPr sz="2400">
                <a:solidFill>
                  <a:schemeClr val="tx2"/>
                </a:solidFill>
                <a:latin typeface="Open Sans"/>
                <a:cs typeface="Open Sans"/>
              </a:defRPr>
            </a:lvl4pPr>
            <a:lvl5pPr marL="1828800" indent="0">
              <a:buNone/>
              <a:defRPr sz="2400">
                <a:solidFill>
                  <a:schemeClr val="tx2"/>
                </a:solidFill>
                <a:latin typeface="Open Sans"/>
                <a:cs typeface="Open Sans"/>
              </a:defRPr>
            </a:lvl5pPr>
          </a:lstStyle>
          <a:p>
            <a:pPr lvl="0"/>
            <a:r>
              <a:rPr lang="it-IT" dirty="0"/>
              <a:t>CLICK TO EDIT SUBTITLE</a:t>
            </a:r>
          </a:p>
        </p:txBody>
      </p:sp>
      <p:sp>
        <p:nvSpPr>
          <p:cNvPr id="13" name="Segnaposto testo 12"/>
          <p:cNvSpPr>
            <a:spLocks noGrp="1"/>
          </p:cNvSpPr>
          <p:nvPr>
            <p:ph type="body" sz="quarter" idx="12" hasCustomPrompt="1"/>
          </p:nvPr>
        </p:nvSpPr>
        <p:spPr>
          <a:xfrm>
            <a:off x="708025" y="1833563"/>
            <a:ext cx="3100388" cy="230832"/>
          </a:xfrm>
        </p:spPr>
        <p:txBody>
          <a:bodyPr/>
          <a:lstStyle>
            <a:lvl1pPr marL="0" indent="0">
              <a:lnSpc>
                <a:spcPct val="100000"/>
              </a:lnSpc>
              <a:buNone/>
              <a:defRPr sz="1500" b="1">
                <a:solidFill>
                  <a:schemeClr val="tx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TITLE PARAGRAPH</a:t>
            </a:r>
          </a:p>
        </p:txBody>
      </p:sp>
      <p:pic>
        <p:nvPicPr>
          <p:cNvPr id="11" name="Immagin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35827069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788" y="1032946"/>
            <a:ext cx="7584138" cy="463802"/>
          </a:xfrm>
        </p:spPr>
        <p:txBody>
          <a:bodyPr/>
          <a:lstStyle>
            <a:lvl1pPr>
              <a:lnSpc>
                <a:spcPts val="3500"/>
              </a:lnSpc>
              <a:defRPr sz="3500">
                <a:solidFill>
                  <a:schemeClr val="tx2"/>
                </a:solidFill>
              </a:defRPr>
            </a:lvl1pPr>
          </a:lstStyle>
          <a:p>
            <a:r>
              <a:rPr lang="en-US" dirty="0"/>
              <a:t>Bullet List</a:t>
            </a:r>
          </a:p>
        </p:txBody>
      </p:sp>
      <p:sp>
        <p:nvSpPr>
          <p:cNvPr id="3" name="Content Placeholder 2"/>
          <p:cNvSpPr>
            <a:spLocks noGrp="1"/>
          </p:cNvSpPr>
          <p:nvPr>
            <p:ph idx="1"/>
          </p:nvPr>
        </p:nvSpPr>
        <p:spPr>
          <a:xfrm>
            <a:off x="712788" y="2714096"/>
            <a:ext cx="7584138" cy="1261884"/>
          </a:xfrm>
        </p:spPr>
        <p:txBody>
          <a:bodyPr wrap="square" lIns="0" tIns="0" rIns="0" bIns="0">
            <a:spAutoFit/>
          </a:bodyPr>
          <a:lstStyle>
            <a:lvl1pPr>
              <a:defRPr sz="1400">
                <a:solidFill>
                  <a:srgbClr val="0046AD"/>
                </a:solidFill>
                <a:latin typeface="Roboto Slab Regular"/>
                <a:cs typeface="Roboto Slab Regula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0" name="Segnaposto testo 8"/>
          <p:cNvSpPr>
            <a:spLocks noGrp="1"/>
          </p:cNvSpPr>
          <p:nvPr userDrawn="1">
            <p:ph type="body" sz="quarter" idx="13" hasCustomPrompt="1"/>
          </p:nvPr>
        </p:nvSpPr>
        <p:spPr>
          <a:xfrm>
            <a:off x="717550" y="1867372"/>
            <a:ext cx="7766050" cy="230832"/>
          </a:xfrm>
        </p:spPr>
        <p:txBody>
          <a:bodyPr/>
          <a:lstStyle>
            <a:lvl1pPr marL="0" indent="0">
              <a:buNone/>
              <a:defRPr sz="1500">
                <a:latin typeface="Open Sans"/>
                <a:cs typeface="Open Sans"/>
              </a:defRPr>
            </a:lvl1pPr>
            <a:lvl2pPr marL="457200" indent="0">
              <a:buNone/>
              <a:defRPr sz="1500"/>
            </a:lvl2pPr>
            <a:lvl3pPr marL="850900" indent="0">
              <a:buNone/>
              <a:defRPr sz="1500"/>
            </a:lvl3pPr>
            <a:lvl4pPr marL="1371600" indent="0">
              <a:buNone/>
              <a:defRPr sz="1500"/>
            </a:lvl4pPr>
            <a:lvl5pPr marL="1828800" indent="0">
              <a:buNone/>
              <a:defRPr sz="1500"/>
            </a:lvl5pPr>
          </a:lstStyle>
          <a:p>
            <a:pPr lvl="0"/>
            <a:r>
              <a:rPr lang="it-IT" dirty="0" err="1"/>
              <a:t>Edit</a:t>
            </a:r>
            <a:r>
              <a:rPr lang="it-IT" dirty="0"/>
              <a:t> </a:t>
            </a:r>
            <a:r>
              <a:rPr lang="it-IT" dirty="0" err="1"/>
              <a:t>Standfirst</a:t>
            </a:r>
            <a:r>
              <a:rPr lang="it-IT" dirty="0"/>
              <a:t> text</a:t>
            </a:r>
          </a:p>
        </p:txBody>
      </p:sp>
      <p:sp>
        <p:nvSpPr>
          <p:cNvPr id="11" name="Segnaposto testo 21"/>
          <p:cNvSpPr>
            <a:spLocks noGrp="1"/>
          </p:cNvSpPr>
          <p:nvPr>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pic>
        <p:nvPicPr>
          <p:cNvPr id="12" name="Immagin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2004805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dex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712788" y="584105"/>
            <a:ext cx="5552545" cy="912643"/>
          </a:xfrm>
        </p:spPr>
        <p:txBody>
          <a:bodyPr/>
          <a:lstStyle>
            <a:lvl1pPr>
              <a:lnSpc>
                <a:spcPts val="3500"/>
              </a:lnSpc>
              <a:defRPr sz="3500">
                <a:solidFill>
                  <a:srgbClr val="0046AD"/>
                </a:solidFill>
              </a:defRPr>
            </a:lvl1pPr>
          </a:lstStyle>
          <a:p>
            <a:r>
              <a:rPr lang="en-US" dirty="0"/>
              <a:t>Index Layout 1</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9" name="Segnaposto testo 18"/>
          <p:cNvSpPr>
            <a:spLocks noGrp="1"/>
          </p:cNvSpPr>
          <p:nvPr userDrawn="1">
            <p:ph type="body" sz="quarter" idx="11" hasCustomPrompt="1"/>
          </p:nvPr>
        </p:nvSpPr>
        <p:spPr>
          <a:xfrm>
            <a:off x="708025" y="1855801"/>
            <a:ext cx="3432175" cy="1184940"/>
          </a:xfrm>
        </p:spPr>
        <p:txBody>
          <a:bodyPr/>
          <a:lstStyle>
            <a:lvl1pPr marL="0" indent="0">
              <a:buNone/>
              <a:defRPr sz="1300" b="1">
                <a:latin typeface="Open Sans"/>
                <a:cs typeface="Open Sans"/>
              </a:defRPr>
            </a:lvl1pPr>
            <a:lvl2pPr marL="177800" indent="-177800">
              <a:buFont typeface="Arial"/>
              <a:buChar char="–"/>
              <a:defRPr sz="1200"/>
            </a:lvl2pPr>
            <a:lvl3pPr marL="541338" indent="-92075">
              <a:buClr>
                <a:schemeClr val="tx2"/>
              </a:buClr>
              <a:defRPr sz="1200"/>
            </a:lvl3pPr>
            <a:lvl4pPr marL="896938" indent="-177800">
              <a:defRPr sz="1000"/>
            </a:lvl4pPr>
            <a:lvl5pPr marL="896938" indent="-177800">
              <a:defRPr sz="1000"/>
            </a:lvl5pPr>
          </a:lstStyle>
          <a:p>
            <a:pPr lvl="0"/>
            <a:r>
              <a:rPr lang="it-IT" dirty="0"/>
              <a:t>CHAPTER TITLE</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4" name="Segnaposto testo 18"/>
          <p:cNvSpPr>
            <a:spLocks noGrp="1"/>
          </p:cNvSpPr>
          <p:nvPr userDrawn="1">
            <p:ph type="body" sz="quarter" idx="12" hasCustomPrompt="1"/>
          </p:nvPr>
        </p:nvSpPr>
        <p:spPr>
          <a:xfrm>
            <a:off x="4897438" y="1855801"/>
            <a:ext cx="3432175" cy="1184940"/>
          </a:xfrm>
        </p:spPr>
        <p:txBody>
          <a:bodyPr/>
          <a:lstStyle>
            <a:lvl1pPr marL="0" indent="0">
              <a:buNone/>
              <a:defRPr sz="1300" b="1">
                <a:latin typeface="Open Sans"/>
                <a:cs typeface="Open Sans"/>
              </a:defRPr>
            </a:lvl1pPr>
            <a:lvl2pPr marL="177800" indent="-177800">
              <a:buFont typeface="Arial"/>
              <a:buChar char="–"/>
              <a:defRPr sz="1200"/>
            </a:lvl2pPr>
            <a:lvl3pPr marL="541338" indent="-92075">
              <a:buClr>
                <a:schemeClr val="tx2"/>
              </a:buClr>
              <a:defRPr sz="1200"/>
            </a:lvl3pPr>
            <a:lvl4pPr marL="896938" indent="-177800">
              <a:defRPr sz="1000"/>
            </a:lvl4pPr>
            <a:lvl5pPr marL="896938" indent="-177800">
              <a:defRPr sz="1000"/>
            </a:lvl5pPr>
          </a:lstStyle>
          <a:p>
            <a:pPr lvl="0"/>
            <a:r>
              <a:rPr lang="it-IT" dirty="0"/>
              <a:t>CHAPTER TITLE</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0" name="Segnaposto testo 21"/>
          <p:cNvSpPr>
            <a:spLocks noGrp="1"/>
          </p:cNvSpPr>
          <p:nvPr>
            <p:ph type="body" sz="quarter" idx="10"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pic>
        <p:nvPicPr>
          <p:cNvPr id="11" name="Immagin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000" y="5734800"/>
            <a:ext cx="1784415" cy="1101600"/>
          </a:xfrm>
          <a:prstGeom prst="rect">
            <a:avLst/>
          </a:prstGeom>
        </p:spPr>
      </p:pic>
    </p:spTree>
    <p:extLst>
      <p:ext uri="{BB962C8B-B14F-4D97-AF65-F5344CB8AC3E}">
        <p14:creationId xmlns:p14="http://schemas.microsoft.com/office/powerpoint/2010/main" val="22632292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dex 2">
    <p:spTree>
      <p:nvGrpSpPr>
        <p:cNvPr id="1" name=""/>
        <p:cNvGrpSpPr/>
        <p:nvPr/>
      </p:nvGrpSpPr>
      <p:grpSpPr>
        <a:xfrm>
          <a:off x="0" y="0"/>
          <a:ext cx="0" cy="0"/>
          <a:chOff x="0" y="0"/>
          <a:chExt cx="0" cy="0"/>
        </a:xfrm>
      </p:grpSpPr>
      <p:sp>
        <p:nvSpPr>
          <p:cNvPr id="10" name="Rettangolo 9"/>
          <p:cNvSpPr/>
          <p:nvPr userDrawn="1"/>
        </p:nvSpPr>
        <p:spPr>
          <a:xfrm>
            <a:off x="-3175" y="277000"/>
            <a:ext cx="3296708" cy="6581000"/>
          </a:xfrm>
          <a:prstGeom prst="rect">
            <a:avLst/>
          </a:prstGeom>
          <a:solidFill>
            <a:srgbClr val="0065F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2" name="Title 1"/>
          <p:cNvSpPr>
            <a:spLocks noGrp="1"/>
          </p:cNvSpPr>
          <p:nvPr>
            <p:ph type="title" hasCustomPrompt="1"/>
          </p:nvPr>
        </p:nvSpPr>
        <p:spPr>
          <a:xfrm>
            <a:off x="712788" y="584105"/>
            <a:ext cx="2419879" cy="912643"/>
          </a:xfrm>
        </p:spPr>
        <p:txBody>
          <a:bodyPr/>
          <a:lstStyle>
            <a:lvl1pPr>
              <a:lnSpc>
                <a:spcPts val="3500"/>
              </a:lnSpc>
              <a:defRPr sz="3500">
                <a:solidFill>
                  <a:srgbClr val="FFFFFF"/>
                </a:solidFill>
              </a:defRPr>
            </a:lvl1pPr>
          </a:lstStyle>
          <a:p>
            <a:r>
              <a:rPr lang="en-US" dirty="0"/>
              <a:t>Index Layout 2</a:t>
            </a:r>
          </a:p>
        </p:txBody>
      </p:sp>
      <p:sp>
        <p:nvSpPr>
          <p:cNvPr id="7" name="Rettangolo 6"/>
          <p:cNvSpPr/>
          <p:nvPr userDrawn="1"/>
        </p:nvSpPr>
        <p:spPr>
          <a:xfrm>
            <a:off x="0" y="0"/>
            <a:ext cx="8413750" cy="277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630238" indent="0" algn="l"/>
            <a:endParaRPr lang="it-IT" sz="1200" dirty="0">
              <a:latin typeface="Open Sans"/>
              <a:cs typeface="Open Sans"/>
            </a:endParaRPr>
          </a:p>
        </p:txBody>
      </p:sp>
      <p:sp>
        <p:nvSpPr>
          <p:cNvPr id="8" name="Rettangolo 7"/>
          <p:cNvSpPr/>
          <p:nvPr userDrawn="1"/>
        </p:nvSpPr>
        <p:spPr>
          <a:xfrm>
            <a:off x="8413750" y="0"/>
            <a:ext cx="730250" cy="277000"/>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9" name="CasellaDiTesto 8"/>
          <p:cNvSpPr txBox="1"/>
          <p:nvPr userDrawn="1"/>
        </p:nvSpPr>
        <p:spPr>
          <a:xfrm>
            <a:off x="8413750" y="24424"/>
            <a:ext cx="730250" cy="246221"/>
          </a:xfrm>
          <a:prstGeom prst="rect">
            <a:avLst/>
          </a:prstGeom>
          <a:noFill/>
        </p:spPr>
        <p:txBody>
          <a:bodyPr wrap="square" rtlCol="0">
            <a:spAutoFit/>
          </a:bodyPr>
          <a:lstStyle/>
          <a:p>
            <a:pPr algn="ctr"/>
            <a:fld id="{B5804A31-E9A4-D945-9412-D4C8ED72CA60}" type="slidenum">
              <a:rPr lang="it-IT" sz="1000" smtClean="0">
                <a:solidFill>
                  <a:schemeClr val="bg1"/>
                </a:solidFill>
                <a:latin typeface="Open Sans"/>
                <a:cs typeface="Open Sans"/>
              </a:rPr>
              <a:t>‹N›</a:t>
            </a:fld>
            <a:endParaRPr lang="it-IT" sz="1000" dirty="0">
              <a:solidFill>
                <a:schemeClr val="bg1"/>
              </a:solidFill>
              <a:latin typeface="Open Sans"/>
              <a:cs typeface="Open Sans"/>
            </a:endParaRPr>
          </a:p>
        </p:txBody>
      </p:sp>
      <p:sp>
        <p:nvSpPr>
          <p:cNvPr id="16" name="Segnaposto testo 15"/>
          <p:cNvSpPr>
            <a:spLocks noGrp="1"/>
          </p:cNvSpPr>
          <p:nvPr userDrawn="1">
            <p:ph type="body" sz="quarter" idx="10"/>
          </p:nvPr>
        </p:nvSpPr>
        <p:spPr>
          <a:xfrm>
            <a:off x="712788" y="3486090"/>
            <a:ext cx="2487612" cy="1162110"/>
          </a:xfrm>
        </p:spPr>
        <p:txBody>
          <a:bodyPr/>
          <a:lstStyle>
            <a:lvl1pPr marL="0" indent="0">
              <a:buNone/>
              <a:defRPr>
                <a:solidFill>
                  <a:srgbClr val="FFFFFF"/>
                </a:solidFill>
              </a:defRPr>
            </a:lvl1pPr>
          </a:lstStyle>
          <a:p>
            <a:pPr lvl="0"/>
            <a:r>
              <a:rPr lang="it-IT" dirty="0"/>
              <a:t>Fare clic per modificare gli stili del testo dello schema</a:t>
            </a:r>
          </a:p>
        </p:txBody>
      </p:sp>
      <p:sp>
        <p:nvSpPr>
          <p:cNvPr id="19" name="Segnaposto testo 18"/>
          <p:cNvSpPr>
            <a:spLocks noGrp="1"/>
          </p:cNvSpPr>
          <p:nvPr userDrawn="1">
            <p:ph type="body" sz="quarter" idx="11" hasCustomPrompt="1"/>
          </p:nvPr>
        </p:nvSpPr>
        <p:spPr>
          <a:xfrm>
            <a:off x="3530600" y="1033463"/>
            <a:ext cx="4775200" cy="1231106"/>
          </a:xfrm>
        </p:spPr>
        <p:txBody>
          <a:bodyPr/>
          <a:lstStyle>
            <a:lvl1pPr marL="0" indent="0">
              <a:buNone/>
              <a:defRPr sz="1400" b="1">
                <a:latin typeface="Open Sans"/>
                <a:cs typeface="Open Sans"/>
              </a:defRPr>
            </a:lvl1pPr>
            <a:lvl2pPr marL="180975" indent="-180975">
              <a:buFont typeface="Arial"/>
              <a:buChar char="–"/>
              <a:defRPr sz="1300"/>
            </a:lvl2pPr>
            <a:lvl3pPr marL="627063" indent="-177800">
              <a:buClr>
                <a:schemeClr val="tx2"/>
              </a:buClr>
              <a:defRPr sz="1200"/>
            </a:lvl3pPr>
            <a:lvl4pPr marL="896938" indent="-177800">
              <a:defRPr sz="1000"/>
            </a:lvl4pPr>
            <a:lvl5pPr marL="896938" indent="-177800">
              <a:defRPr sz="1000"/>
            </a:lvl5pPr>
          </a:lstStyle>
          <a:p>
            <a:pPr lvl="0"/>
            <a:r>
              <a:rPr lang="it-IT" dirty="0"/>
              <a:t>CHAPTER TITLE</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11" name="Segnaposto testo 21"/>
          <p:cNvSpPr>
            <a:spLocks noGrp="1"/>
          </p:cNvSpPr>
          <p:nvPr>
            <p:ph type="body" sz="quarter" idx="12" hasCustomPrompt="1"/>
          </p:nvPr>
        </p:nvSpPr>
        <p:spPr>
          <a:xfrm>
            <a:off x="717550" y="46167"/>
            <a:ext cx="3484209" cy="184666"/>
          </a:xfrm>
        </p:spPr>
        <p:txBody>
          <a:bodyPr/>
          <a:lstStyle>
            <a:lvl1pPr marL="0" indent="0">
              <a:buNone/>
              <a:defRPr sz="1200">
                <a:solidFill>
                  <a:schemeClr val="bg1"/>
                </a:solidFill>
                <a:latin typeface="Open Sans"/>
                <a:cs typeface="Open Sans"/>
              </a:defRPr>
            </a:lvl1pPr>
            <a:lvl2pPr marL="457200" indent="0">
              <a:buNone/>
              <a:defRPr/>
            </a:lvl2pPr>
            <a:lvl3pPr marL="850900" indent="0">
              <a:buNone/>
              <a:defRPr/>
            </a:lvl3pPr>
            <a:lvl4pPr marL="1371600" indent="0">
              <a:buNone/>
              <a:defRPr/>
            </a:lvl4pPr>
            <a:lvl5pPr marL="1828800" indent="0">
              <a:buNone/>
              <a:defRPr/>
            </a:lvl5pPr>
          </a:lstStyle>
          <a:p>
            <a:pPr lvl="0"/>
            <a:r>
              <a:rPr lang="it-IT" dirty="0"/>
              <a:t>CLICK TO EDIT CHAPTER TITLE</a:t>
            </a:r>
          </a:p>
        </p:txBody>
      </p:sp>
      <p:pic>
        <p:nvPicPr>
          <p:cNvPr id="12" name="Immagin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85" y="5733795"/>
            <a:ext cx="1784415" cy="1101600"/>
          </a:xfrm>
          <a:prstGeom prst="rect">
            <a:avLst/>
          </a:prstGeom>
        </p:spPr>
      </p:pic>
    </p:spTree>
    <p:extLst>
      <p:ext uri="{BB962C8B-B14F-4D97-AF65-F5344CB8AC3E}">
        <p14:creationId xmlns:p14="http://schemas.microsoft.com/office/powerpoint/2010/main" val="374322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Section Divider Blu">
    <p:bg>
      <p:bgPr>
        <a:gradFill flip="none" rotWithShape="1">
          <a:gsLst>
            <a:gs pos="28000">
              <a:schemeClr val="tx2"/>
            </a:gs>
            <a:gs pos="100000">
              <a:schemeClr val="tx2">
                <a:lumMod val="5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96423" y="3042346"/>
            <a:ext cx="7772400" cy="353943"/>
          </a:xfrm>
        </p:spPr>
        <p:txBody>
          <a:bodyPr anchor="t"/>
          <a:lstStyle>
            <a:lvl1pPr algn="r">
              <a:defRPr sz="2300" b="1" cap="all" spc="100">
                <a:solidFill>
                  <a:srgbClr val="FFFFFF"/>
                </a:solidFill>
              </a:defRPr>
            </a:lvl1pPr>
          </a:lstStyle>
          <a:p>
            <a:r>
              <a:rPr lang="en-US" dirty="0"/>
              <a:t>Click to edit Master title style-divider</a:t>
            </a:r>
          </a:p>
        </p:txBody>
      </p:sp>
      <p:sp>
        <p:nvSpPr>
          <p:cNvPr id="3" name="Text Placeholder 2"/>
          <p:cNvSpPr>
            <a:spLocks noGrp="1"/>
          </p:cNvSpPr>
          <p:nvPr>
            <p:ph type="body" idx="1" hasCustomPrompt="1"/>
          </p:nvPr>
        </p:nvSpPr>
        <p:spPr>
          <a:xfrm>
            <a:off x="995363" y="1791900"/>
            <a:ext cx="7772400" cy="1231106"/>
          </a:xfrm>
        </p:spPr>
        <p:txBody>
          <a:bodyPr lIns="0" tIns="0" rIns="0" bIns="0" anchor="b" anchorCtr="0">
            <a:spAutoFit/>
          </a:bodyPr>
          <a:lstStyle>
            <a:lvl1pPr marL="0" indent="0" algn="r">
              <a:buNone/>
              <a:defRPr sz="8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0.0</a:t>
            </a:r>
          </a:p>
        </p:txBody>
      </p:sp>
      <p:pic>
        <p:nvPicPr>
          <p:cNvPr id="5" name="Immagin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1085" y="5733795"/>
            <a:ext cx="1784415" cy="1101600"/>
          </a:xfrm>
          <a:prstGeom prst="rect">
            <a:avLst/>
          </a:prstGeom>
        </p:spPr>
      </p:pic>
    </p:spTree>
    <p:extLst>
      <p:ext uri="{BB962C8B-B14F-4D97-AF65-F5344CB8AC3E}">
        <p14:creationId xmlns:p14="http://schemas.microsoft.com/office/powerpoint/2010/main" val="1122394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2788" y="954000"/>
            <a:ext cx="8229600" cy="538609"/>
          </a:xfrm>
          <a:prstGeom prst="rect">
            <a:avLst/>
          </a:prstGeom>
        </p:spPr>
        <p:txBody>
          <a:bodyPr vert="horz" lIns="0" tIns="0" rIns="0" bIns="0" rtlCol="0" anchor="b" anchorCtr="0">
            <a:spAutoFit/>
          </a:bodyPr>
          <a:lstStyle/>
          <a:p>
            <a:r>
              <a:rPr lang="en-US" dirty="0"/>
              <a:t>Click to edit Master title style</a:t>
            </a:r>
          </a:p>
        </p:txBody>
      </p:sp>
      <p:sp>
        <p:nvSpPr>
          <p:cNvPr id="3" name="Text Placeholder 2"/>
          <p:cNvSpPr>
            <a:spLocks noGrp="1"/>
          </p:cNvSpPr>
          <p:nvPr>
            <p:ph type="body" idx="1"/>
          </p:nvPr>
        </p:nvSpPr>
        <p:spPr>
          <a:xfrm>
            <a:off x="712788" y="1833563"/>
            <a:ext cx="7700962" cy="124649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693843513"/>
      </p:ext>
    </p:extLst>
  </p:cSld>
  <p:clrMap bg1="lt1" tx1="dk1" bg2="lt2" tx2="dk2" accent1="accent1" accent2="accent2" accent3="accent3" accent4="accent4" accent5="accent5" accent6="accent6" hlink="hlink" folHlink="folHlink"/>
  <p:sldLayoutIdLst>
    <p:sldLayoutId id="2147493462" r:id="rId1"/>
    <p:sldLayoutId id="2147493456" r:id="rId2"/>
    <p:sldLayoutId id="2147493479" r:id="rId3"/>
    <p:sldLayoutId id="2147493457" r:id="rId4"/>
    <p:sldLayoutId id="2147493480" r:id="rId5"/>
    <p:sldLayoutId id="2147493474" r:id="rId6"/>
    <p:sldLayoutId id="2147493470" r:id="rId7"/>
    <p:sldLayoutId id="2147493469" r:id="rId8"/>
    <p:sldLayoutId id="2147493458" r:id="rId9"/>
    <p:sldLayoutId id="2147493460" r:id="rId10"/>
    <p:sldLayoutId id="2147493467" r:id="rId11"/>
    <p:sldLayoutId id="2147493468" r:id="rId12"/>
    <p:sldLayoutId id="2147493459" r:id="rId13"/>
    <p:sldLayoutId id="2147493475" r:id="rId14"/>
    <p:sldLayoutId id="2147493465" r:id="rId15"/>
    <p:sldLayoutId id="2147493471" r:id="rId16"/>
    <p:sldLayoutId id="2147493472" r:id="rId17"/>
    <p:sldLayoutId id="2147493473" r:id="rId18"/>
    <p:sldLayoutId id="2147493476" r:id="rId19"/>
    <p:sldLayoutId id="2147493477" r:id="rId20"/>
    <p:sldLayoutId id="2147493463" r:id="rId21"/>
    <p:sldLayoutId id="2147493464" r:id="rId22"/>
    <p:sldLayoutId id="2147493478" r:id="rId23"/>
    <p:sldLayoutId id="2147493482" r:id="rId24"/>
    <p:sldLayoutId id="2147493483" r:id="rId25"/>
    <p:sldLayoutId id="2147493484" r:id="rId26"/>
  </p:sldLayoutIdLst>
  <p:txStyles>
    <p:titleStyle>
      <a:lvl1pPr algn="l" defTabSz="457200" rtl="0" eaLnBrk="1" latinLnBrk="0" hangingPunct="1">
        <a:spcBef>
          <a:spcPct val="0"/>
        </a:spcBef>
        <a:buNone/>
        <a:defRPr sz="3500" kern="1200">
          <a:solidFill>
            <a:schemeClr val="tx2"/>
          </a:solidFill>
          <a:latin typeface="Open Sans"/>
          <a:ea typeface="+mj-ea"/>
          <a:cs typeface="Open Sans"/>
        </a:defRPr>
      </a:lvl1pPr>
    </p:titleStyle>
    <p:bodyStyle>
      <a:lvl1pPr marL="268288" indent="-268288" algn="l" defTabSz="457200" rtl="0" eaLnBrk="1" latinLnBrk="0" hangingPunct="1">
        <a:spcBef>
          <a:spcPts val="0"/>
        </a:spcBef>
        <a:spcAft>
          <a:spcPts val="600"/>
        </a:spcAft>
        <a:buClr>
          <a:schemeClr val="tx2"/>
        </a:buClr>
        <a:buSzPct val="110000"/>
        <a:buFont typeface="Lucida Grande"/>
        <a:buChar char="—"/>
        <a:defRPr sz="1300" kern="1200">
          <a:solidFill>
            <a:schemeClr val="tx1"/>
          </a:solidFill>
          <a:latin typeface="Roboto Slab Light"/>
          <a:ea typeface="+mn-ea"/>
          <a:cs typeface="Roboto Slab Light"/>
        </a:defRPr>
      </a:lvl1pPr>
      <a:lvl2pPr marL="630238" indent="-173038" algn="l" defTabSz="457200" rtl="0" eaLnBrk="1" latinLnBrk="0" hangingPunct="1">
        <a:spcBef>
          <a:spcPts val="0"/>
        </a:spcBef>
        <a:spcAft>
          <a:spcPts val="600"/>
        </a:spcAft>
        <a:buClr>
          <a:schemeClr val="tx2"/>
        </a:buClr>
        <a:buSzPct val="110000"/>
        <a:buFont typeface="Arial"/>
        <a:buChar char="•"/>
        <a:defRPr sz="1200" kern="1200">
          <a:solidFill>
            <a:schemeClr val="tx1"/>
          </a:solidFill>
          <a:latin typeface="Roboto Slab Light"/>
          <a:ea typeface="+mn-ea"/>
          <a:cs typeface="Roboto Slab Light"/>
        </a:defRPr>
      </a:lvl2pPr>
      <a:lvl3pPr marL="987425" indent="-136525" algn="l" defTabSz="457200" rtl="0" eaLnBrk="1" latinLnBrk="0" hangingPunct="1">
        <a:spcBef>
          <a:spcPts val="0"/>
        </a:spcBef>
        <a:spcAft>
          <a:spcPts val="600"/>
        </a:spcAft>
        <a:buFont typeface="Lucida Grande"/>
        <a:buChar char="‑"/>
        <a:defRPr sz="1200" kern="1200">
          <a:solidFill>
            <a:schemeClr val="tx1"/>
          </a:solidFill>
          <a:latin typeface="Roboto Slab Light"/>
          <a:ea typeface="+mn-ea"/>
          <a:cs typeface="Roboto Slab Light"/>
        </a:defRPr>
      </a:lvl3pPr>
      <a:lvl4pPr marL="1525588" indent="-153988" algn="l" defTabSz="457200" rtl="0" eaLnBrk="1" latinLnBrk="0" hangingPunct="1">
        <a:spcBef>
          <a:spcPts val="0"/>
        </a:spcBef>
        <a:spcAft>
          <a:spcPts val="600"/>
        </a:spcAft>
        <a:buFont typeface="Arial"/>
        <a:buChar char="–"/>
        <a:defRPr sz="1200" kern="1200">
          <a:solidFill>
            <a:schemeClr val="tx1"/>
          </a:solidFill>
          <a:latin typeface="Roboto Slab Light"/>
          <a:ea typeface="+mn-ea"/>
          <a:cs typeface="Roboto Slab Light"/>
        </a:defRPr>
      </a:lvl4pPr>
      <a:lvl5pPr marL="1973263" indent="-144463" algn="l" defTabSz="457200" rtl="0" eaLnBrk="1" latinLnBrk="0" hangingPunct="1">
        <a:spcBef>
          <a:spcPts val="0"/>
        </a:spcBef>
        <a:spcAft>
          <a:spcPts val="600"/>
        </a:spcAft>
        <a:buFont typeface="Arial"/>
        <a:buChar char="»"/>
        <a:defRPr sz="1200" kern="1200">
          <a:solidFill>
            <a:schemeClr val="tx1"/>
          </a:solidFill>
          <a:latin typeface="Roboto Slab Light"/>
          <a:ea typeface="+mn-ea"/>
          <a:cs typeface="Roboto Slab Light"/>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hyperlink" Target="http://hubmiur.pubblica.istruzione.it/web/ricerca/smart-cities-and-communities-and-social-innovation" TargetMode="External"/><Relationship Id="rId1" Type="http://schemas.openxmlformats.org/officeDocument/2006/relationships/slideLayout" Target="../slideLayouts/slideLayout13.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985520" y="1598868"/>
            <a:ext cx="7772400" cy="1388072"/>
          </a:xfrm>
        </p:spPr>
        <p:txBody>
          <a:bodyPr/>
          <a:lstStyle/>
          <a:p>
            <a:br>
              <a:rPr lang="it-IT" i="1" dirty="0"/>
            </a:br>
            <a:r>
              <a:rPr lang="it-IT" sz="2400" dirty="0">
                <a:latin typeface="Times" pitchFamily="2" charset="0"/>
              </a:rPr>
              <a:t>ANALISI COMPARATIVA DI SCENARI E SOLUZIONI DI LOGISTICA DISTRIBUTIVA LAST MILE CON METODOLOGIA LCA</a:t>
            </a:r>
            <a:endParaRPr lang="it-IT" dirty="0"/>
          </a:p>
        </p:txBody>
      </p:sp>
      <p:sp>
        <p:nvSpPr>
          <p:cNvPr id="3" name="Sottotitolo 2"/>
          <p:cNvSpPr>
            <a:spLocks noGrp="1"/>
          </p:cNvSpPr>
          <p:nvPr>
            <p:ph type="subTitle" idx="1"/>
          </p:nvPr>
        </p:nvSpPr>
        <p:spPr>
          <a:xfrm>
            <a:off x="834219" y="3290744"/>
            <a:ext cx="7923701" cy="892552"/>
          </a:xfrm>
        </p:spPr>
        <p:txBody>
          <a:bodyPr/>
          <a:lstStyle/>
          <a:p>
            <a:r>
              <a:rPr lang="en-US" dirty="0"/>
              <a:t> </a:t>
            </a:r>
            <a:r>
              <a:rPr lang="it-IT" dirty="0">
                <a:latin typeface="Times" pitchFamily="2" charset="0"/>
              </a:rPr>
              <a:t>XXXIX CONFERENZA ITALIANA DI SCIENZE REGIONALI </a:t>
            </a:r>
          </a:p>
          <a:p>
            <a:r>
              <a:rPr lang="it-IT" dirty="0">
                <a:latin typeface="Times" pitchFamily="2" charset="0"/>
              </a:rPr>
              <a:t>Bolzano (BZ), 17-19 settembre 2018</a:t>
            </a:r>
          </a:p>
          <a:p>
            <a:r>
              <a:rPr lang="it-IT" b="1" dirty="0"/>
              <a:t> </a:t>
            </a:r>
            <a:r>
              <a:rPr lang="it-IT" i="1" dirty="0"/>
              <a:t> </a:t>
            </a:r>
            <a:endParaRPr lang="it-IT" dirty="0"/>
          </a:p>
        </p:txBody>
      </p:sp>
      <p:sp>
        <p:nvSpPr>
          <p:cNvPr id="4" name="CasellaDiTesto 3"/>
          <p:cNvSpPr txBox="1"/>
          <p:nvPr/>
        </p:nvSpPr>
        <p:spPr>
          <a:xfrm>
            <a:off x="2882900" y="4328210"/>
            <a:ext cx="5875020" cy="1605439"/>
          </a:xfrm>
          <a:prstGeom prst="rect">
            <a:avLst/>
          </a:prstGeom>
          <a:noFill/>
        </p:spPr>
        <p:txBody>
          <a:bodyPr wrap="square" lIns="0" tIns="0" rIns="0" bIns="0" rtlCol="0" anchor="b" anchorCtr="0">
            <a:spAutoFit/>
          </a:bodyPr>
          <a:lstStyle/>
          <a:p>
            <a:pPr algn="r">
              <a:lnSpc>
                <a:spcPts val="1780"/>
              </a:lnSpc>
            </a:pPr>
            <a:r>
              <a:rPr lang="it-IT" sz="1400" b="1" dirty="0">
                <a:solidFill>
                  <a:srgbClr val="FFFFFF"/>
                </a:solidFill>
                <a:latin typeface="Open Sans"/>
                <a:cs typeface="Open Sans"/>
              </a:rPr>
              <a:t>Edoardo Croci*; Matteo Donelli**; Francesco Colelli*. </a:t>
            </a:r>
          </a:p>
          <a:p>
            <a:pPr algn="r">
              <a:lnSpc>
                <a:spcPts val="1780"/>
              </a:lnSpc>
            </a:pPr>
            <a:endParaRPr lang="it-IT" sz="1400" b="1" dirty="0">
              <a:solidFill>
                <a:srgbClr val="FFFFFF"/>
              </a:solidFill>
              <a:latin typeface="Open Sans"/>
              <a:cs typeface="Open Sans"/>
            </a:endParaRPr>
          </a:p>
          <a:p>
            <a:pPr algn="r">
              <a:lnSpc>
                <a:spcPts val="1780"/>
              </a:lnSpc>
            </a:pPr>
            <a:r>
              <a:rPr lang="it-IT" sz="1400" dirty="0">
                <a:solidFill>
                  <a:srgbClr val="FFFFFF"/>
                </a:solidFill>
                <a:latin typeface="Open Sans"/>
                <a:cs typeface="Open Sans"/>
              </a:rPr>
              <a:t>*Università Commerciale L. Bocconi, </a:t>
            </a:r>
            <a:r>
              <a:rPr lang="it-IT" sz="1400" b="1" dirty="0">
                <a:solidFill>
                  <a:srgbClr val="FFFFFF"/>
                </a:solidFill>
                <a:latin typeface="Open Sans"/>
                <a:cs typeface="Open Sans"/>
              </a:rPr>
              <a:t>Centro di Ricerca in Economia e Politica dell’Energia e dell’Ambiente – IEFE</a:t>
            </a:r>
            <a:r>
              <a:rPr lang="it-IT" sz="1400" dirty="0">
                <a:solidFill>
                  <a:srgbClr val="FFFFFF"/>
                </a:solidFill>
                <a:latin typeface="Open Sans"/>
                <a:cs typeface="Open Sans"/>
              </a:rPr>
              <a:t>. Via Roentgen 1, 20136 Milano (</a:t>
            </a:r>
            <a:r>
              <a:rPr lang="it-IT" sz="1400" dirty="0" err="1">
                <a:solidFill>
                  <a:srgbClr val="FFFFFF"/>
                </a:solidFill>
                <a:latin typeface="Open Sans"/>
                <a:cs typeface="Open Sans"/>
              </a:rPr>
              <a:t>Italy</a:t>
            </a:r>
            <a:r>
              <a:rPr lang="it-IT" sz="1400" dirty="0">
                <a:solidFill>
                  <a:srgbClr val="FFFFFF"/>
                </a:solidFill>
                <a:latin typeface="Open Sans"/>
                <a:cs typeface="Open Sans"/>
              </a:rPr>
              <a:t>). </a:t>
            </a:r>
          </a:p>
          <a:p>
            <a:pPr algn="r">
              <a:lnSpc>
                <a:spcPts val="1780"/>
              </a:lnSpc>
            </a:pPr>
            <a:r>
              <a:rPr lang="it-IT" sz="1400" dirty="0">
                <a:solidFill>
                  <a:srgbClr val="FFFFFF"/>
                </a:solidFill>
                <a:latin typeface="Open Sans"/>
                <a:cs typeface="Open Sans"/>
              </a:rPr>
              <a:t>**Università Commerciale L. Bocconi. Via Roentgen 1, 20136 Milano (</a:t>
            </a:r>
            <a:r>
              <a:rPr lang="it-IT" sz="1400" dirty="0" err="1">
                <a:solidFill>
                  <a:srgbClr val="FFFFFF"/>
                </a:solidFill>
                <a:latin typeface="Open Sans"/>
                <a:cs typeface="Open Sans"/>
              </a:rPr>
              <a:t>Italy</a:t>
            </a:r>
            <a:r>
              <a:rPr lang="it-IT" sz="1400" dirty="0">
                <a:solidFill>
                  <a:srgbClr val="FFFFFF"/>
                </a:solidFill>
                <a:latin typeface="Open Sans"/>
                <a:cs typeface="Open Sans"/>
              </a:rPr>
              <a:t>). </a:t>
            </a:r>
            <a:r>
              <a:rPr lang="it-IT" sz="1400" dirty="0" err="1">
                <a:solidFill>
                  <a:srgbClr val="FFFFFF"/>
                </a:solidFill>
                <a:latin typeface="Open Sans"/>
                <a:cs typeface="Open Sans"/>
              </a:rPr>
              <a:t>matteo.donelli@unibocconi.it</a:t>
            </a:r>
            <a:endParaRPr lang="it-IT" sz="1400" dirty="0">
              <a:solidFill>
                <a:srgbClr val="FFFFFF"/>
              </a:solidFill>
              <a:latin typeface="Open Sans"/>
              <a:cs typeface="Open Sans"/>
            </a:endParaRPr>
          </a:p>
          <a:p>
            <a:pPr algn="r">
              <a:lnSpc>
                <a:spcPts val="1780"/>
              </a:lnSpc>
            </a:pPr>
            <a:endParaRPr lang="it-IT" sz="1400" b="1" dirty="0">
              <a:solidFill>
                <a:srgbClr val="FFFFFF"/>
              </a:solidFill>
              <a:latin typeface="Open Sans"/>
              <a:cs typeface="Open Sans"/>
            </a:endParaRPr>
          </a:p>
        </p:txBody>
      </p:sp>
    </p:spTree>
    <p:extLst>
      <p:ext uri="{BB962C8B-B14F-4D97-AF65-F5344CB8AC3E}">
        <p14:creationId xmlns:p14="http://schemas.microsoft.com/office/powerpoint/2010/main" val="1509060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D7C022E3-58B0-0443-A6EE-1E508D41EB48}"/>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07A6A462-1B9D-BF4C-B267-F6DF5393EE00}"/>
              </a:ext>
            </a:extLst>
          </p:cNvPr>
          <p:cNvSpPr>
            <a:spLocks noGrp="1"/>
          </p:cNvSpPr>
          <p:nvPr>
            <p:ph type="title"/>
          </p:nvPr>
        </p:nvSpPr>
        <p:spPr>
          <a:xfrm>
            <a:off x="712788" y="383403"/>
            <a:ext cx="8229600" cy="1107996"/>
          </a:xfrm>
        </p:spPr>
        <p:txBody>
          <a:bodyPr/>
          <a:lstStyle/>
          <a:p>
            <a:r>
              <a:rPr lang="it-IT" sz="3600" dirty="0">
                <a:latin typeface="Times" pitchFamily="2" charset="0"/>
              </a:rPr>
              <a:t>Analisi del contributo dei singoli processi del ciclo di vita - Torino </a:t>
            </a:r>
            <a:endParaRPr lang="it-IT" dirty="0"/>
          </a:p>
        </p:txBody>
      </p:sp>
      <p:pic>
        <p:nvPicPr>
          <p:cNvPr id="6" name="Immagine 5">
            <a:extLst>
              <a:ext uri="{FF2B5EF4-FFF2-40B4-BE49-F238E27FC236}">
                <a16:creationId xmlns:a16="http://schemas.microsoft.com/office/drawing/2014/main" id="{EFE77C3D-F780-764E-B56E-A37A31FFA340}"/>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5348" y="1643969"/>
            <a:ext cx="8530039" cy="5029904"/>
          </a:xfrm>
          <a:prstGeom prst="rect">
            <a:avLst/>
          </a:prstGeom>
          <a:noFill/>
          <a:ln>
            <a:noFill/>
          </a:ln>
        </p:spPr>
      </p:pic>
    </p:spTree>
    <p:extLst>
      <p:ext uri="{BB962C8B-B14F-4D97-AF65-F5344CB8AC3E}">
        <p14:creationId xmlns:p14="http://schemas.microsoft.com/office/powerpoint/2010/main" val="112030911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10F62E97-9234-1249-B55D-78A89A3EAC48}"/>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5205363A-CBFF-9344-8038-0ECD28C3E7DA}"/>
              </a:ext>
            </a:extLst>
          </p:cNvPr>
          <p:cNvSpPr>
            <a:spLocks noGrp="1"/>
          </p:cNvSpPr>
          <p:nvPr>
            <p:ph type="title"/>
          </p:nvPr>
        </p:nvSpPr>
        <p:spPr>
          <a:xfrm>
            <a:off x="801997" y="466841"/>
            <a:ext cx="8229600" cy="553998"/>
          </a:xfrm>
        </p:spPr>
        <p:txBody>
          <a:bodyPr/>
          <a:lstStyle/>
          <a:p>
            <a:r>
              <a:rPr lang="it-IT" sz="3600" dirty="0">
                <a:latin typeface="Times" pitchFamily="2" charset="0"/>
              </a:rPr>
              <a:t>Conclusioni</a:t>
            </a:r>
            <a:endParaRPr lang="it-IT" dirty="0"/>
          </a:p>
        </p:txBody>
      </p:sp>
      <p:sp>
        <p:nvSpPr>
          <p:cNvPr id="6" name="Rettangolo 5">
            <a:extLst>
              <a:ext uri="{FF2B5EF4-FFF2-40B4-BE49-F238E27FC236}">
                <a16:creationId xmlns:a16="http://schemas.microsoft.com/office/drawing/2014/main" id="{26E9F6FA-7F85-014D-BF43-6A30D7923650}"/>
              </a:ext>
            </a:extLst>
          </p:cNvPr>
          <p:cNvSpPr/>
          <p:nvPr/>
        </p:nvSpPr>
        <p:spPr>
          <a:xfrm>
            <a:off x="712788" y="1020839"/>
            <a:ext cx="8229600" cy="4807470"/>
          </a:xfrm>
          <a:prstGeom prst="rect">
            <a:avLst/>
          </a:prstGeom>
        </p:spPr>
        <p:txBody>
          <a:bodyPr wrap="square">
            <a:spAutoFit/>
          </a:bodyPr>
          <a:lstStyle/>
          <a:p>
            <a:pPr algn="just">
              <a:lnSpc>
                <a:spcPct val="120000"/>
              </a:lnSpc>
            </a:pPr>
            <a:r>
              <a:rPr lang="it-IT" sz="1600" dirty="0">
                <a:latin typeface="Times" pitchFamily="2" charset="0"/>
              </a:rPr>
              <a:t>Rispetto alle modalità di consegna attuali, l’adozione di mezzi elettrici nelle aree ZTL comporta, a seconda della città, riduzioni del 30-50% per le categorie Potenziale di Riscaldamento Globale e Potenziale di formazione di smog fotochimico e del 9% - 20% per l’Acidificazione. La preferibilità dell’impiego di veicoli elettrici nel caso delle emissioni di particolato dipende dalla tipologia di veicolo utilizzato.</a:t>
            </a:r>
          </a:p>
          <a:p>
            <a:pPr algn="just">
              <a:lnSpc>
                <a:spcPct val="120000"/>
              </a:lnSpc>
            </a:pPr>
            <a:r>
              <a:rPr lang="it-IT" sz="1600" dirty="0">
                <a:latin typeface="Times" pitchFamily="2" charset="0"/>
              </a:rPr>
              <a:t>I contributi principali agli impatti ambientali identificati variano a seconda dello scenario: </a:t>
            </a:r>
          </a:p>
          <a:p>
            <a:pPr marL="285750" indent="-285750" algn="just">
              <a:lnSpc>
                <a:spcPct val="120000"/>
              </a:lnSpc>
              <a:buFont typeface="Arial" panose="020B0604020202020204" pitchFamily="34" charset="0"/>
              <a:buChar char="•"/>
            </a:pPr>
            <a:r>
              <a:rPr lang="it-IT" sz="1600" dirty="0">
                <a:latin typeface="Times" pitchFamily="2" charset="0"/>
              </a:rPr>
              <a:t>nello scenario “</a:t>
            </a:r>
            <a:r>
              <a:rPr lang="it-IT" sz="1600" dirty="0" err="1">
                <a:latin typeface="Times" pitchFamily="2" charset="0"/>
              </a:rPr>
              <a:t>as</a:t>
            </a:r>
            <a:r>
              <a:rPr lang="it-IT" sz="1600" dirty="0">
                <a:latin typeface="Times" pitchFamily="2" charset="0"/>
              </a:rPr>
              <a:t> </a:t>
            </a:r>
            <a:r>
              <a:rPr lang="it-IT" sz="1600" dirty="0" err="1">
                <a:latin typeface="Times" pitchFamily="2" charset="0"/>
              </a:rPr>
              <a:t>is</a:t>
            </a:r>
            <a:r>
              <a:rPr lang="it-IT" sz="1600" dirty="0">
                <a:latin typeface="Times" pitchFamily="2" charset="0"/>
              </a:rPr>
              <a:t>” le emissioni di GHG generate dai veicoli diesel nel corso delle operazioni di consegna rappresentano l’85% del totale. Nello scenario “ZEV” i contributi principali derivano dalla produzione di elettricità utilizzata dai veicoli.</a:t>
            </a:r>
          </a:p>
          <a:p>
            <a:pPr marL="285750" indent="-285750" algn="just">
              <a:lnSpc>
                <a:spcPct val="120000"/>
              </a:lnSpc>
              <a:buFont typeface="Arial" panose="020B0604020202020204" pitchFamily="34" charset="0"/>
              <a:buChar char="•"/>
            </a:pPr>
            <a:r>
              <a:rPr lang="it-IT" sz="1600" dirty="0">
                <a:latin typeface="Times" pitchFamily="2" charset="0"/>
              </a:rPr>
              <a:t>le emissioni di particolato derivano nello scenario “</a:t>
            </a:r>
            <a:r>
              <a:rPr lang="it-IT" sz="1600" dirty="0" err="1">
                <a:latin typeface="Times" pitchFamily="2" charset="0"/>
              </a:rPr>
              <a:t>as</a:t>
            </a:r>
            <a:r>
              <a:rPr lang="it-IT" sz="1600" dirty="0">
                <a:latin typeface="Times" pitchFamily="2" charset="0"/>
              </a:rPr>
              <a:t> </a:t>
            </a:r>
            <a:r>
              <a:rPr lang="it-IT" sz="1600" dirty="0" err="1">
                <a:latin typeface="Times" pitchFamily="2" charset="0"/>
              </a:rPr>
              <a:t>is</a:t>
            </a:r>
            <a:r>
              <a:rPr lang="it-IT" sz="1600" dirty="0">
                <a:latin typeface="Times" pitchFamily="2" charset="0"/>
              </a:rPr>
              <a:t>” per circa il 45% dalla produzione e manutenzione dei veicoli, per il 30% dalle operazioni di trasporto, per circa il 25% dalla produzione di gasolio. Nello scenario “ZEV” i contributi principali derivano dalla produzione di elettricità utilizzata dai veicoli.</a:t>
            </a:r>
          </a:p>
          <a:p>
            <a:pPr marL="285750" indent="-285750" algn="just">
              <a:lnSpc>
                <a:spcPct val="120000"/>
              </a:lnSpc>
              <a:buFont typeface="Arial" panose="020B0604020202020204" pitchFamily="34" charset="0"/>
              <a:buChar char="•"/>
            </a:pPr>
            <a:r>
              <a:rPr lang="it-IT" sz="1600" dirty="0">
                <a:latin typeface="Times" pitchFamily="2" charset="0"/>
              </a:rPr>
              <a:t>il fattore più rilevante nel contributo alle categorie “potenziale di formazione di smog fotochimico” e “acidificazione” sono le operazioni di consegna per quanto riguarda lo scenario “</a:t>
            </a:r>
            <a:r>
              <a:rPr lang="it-IT" sz="1600" dirty="0" err="1">
                <a:latin typeface="Times" pitchFamily="2" charset="0"/>
              </a:rPr>
              <a:t>as</a:t>
            </a:r>
            <a:r>
              <a:rPr lang="it-IT" sz="1600" dirty="0">
                <a:latin typeface="Times" pitchFamily="2" charset="0"/>
              </a:rPr>
              <a:t> </a:t>
            </a:r>
            <a:r>
              <a:rPr lang="it-IT" sz="1600" dirty="0" err="1">
                <a:latin typeface="Times" pitchFamily="2" charset="0"/>
              </a:rPr>
              <a:t>is</a:t>
            </a:r>
            <a:r>
              <a:rPr lang="it-IT" sz="1600" dirty="0">
                <a:latin typeface="Times" pitchFamily="2" charset="0"/>
              </a:rPr>
              <a:t>” e la produzione di energia elettrica e dei veicoli nello scenario “ZEV”.</a:t>
            </a:r>
          </a:p>
        </p:txBody>
      </p:sp>
    </p:spTree>
    <p:extLst>
      <p:ext uri="{BB962C8B-B14F-4D97-AF65-F5344CB8AC3E}">
        <p14:creationId xmlns:p14="http://schemas.microsoft.com/office/powerpoint/2010/main" val="5172710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996423" y="3042346"/>
            <a:ext cx="7772400" cy="1415772"/>
          </a:xfrm>
        </p:spPr>
        <p:txBody>
          <a:bodyPr/>
          <a:lstStyle/>
          <a:p>
            <a:r>
              <a:rPr lang="it-IT" dirty="0"/>
              <a:t>Grazie.</a:t>
            </a:r>
            <a:br>
              <a:rPr lang="it-IT" dirty="0"/>
            </a:br>
            <a:br>
              <a:rPr lang="it-IT" dirty="0"/>
            </a:br>
            <a:br>
              <a:rPr lang="it-IT" dirty="0"/>
            </a:br>
            <a:r>
              <a:rPr lang="it-IT" cap="none" dirty="0" err="1"/>
              <a:t>francesco.colelli@unibocconi.it</a:t>
            </a:r>
            <a:endParaRPr lang="it-IT" dirty="0"/>
          </a:p>
        </p:txBody>
      </p:sp>
      <p:sp>
        <p:nvSpPr>
          <p:cNvPr id="3" name="Segnaposto testo 2"/>
          <p:cNvSpPr>
            <a:spLocks noGrp="1"/>
          </p:cNvSpPr>
          <p:nvPr>
            <p:ph type="body" idx="1"/>
          </p:nvPr>
        </p:nvSpPr>
        <p:spPr>
          <a:xfrm>
            <a:off x="2255927" y="5967935"/>
            <a:ext cx="6511835" cy="630942"/>
          </a:xfrm>
        </p:spPr>
        <p:txBody>
          <a:bodyPr/>
          <a:lstStyle/>
          <a:p>
            <a:pPr lvl="0"/>
            <a:r>
              <a:rPr lang="en-US" dirty="0" err="1"/>
              <a:t>Università</a:t>
            </a:r>
            <a:r>
              <a:rPr lang="en-US" dirty="0"/>
              <a:t> </a:t>
            </a:r>
            <a:r>
              <a:rPr lang="en-US" dirty="0" err="1"/>
              <a:t>Commerciale</a:t>
            </a:r>
            <a:r>
              <a:rPr lang="en-US" dirty="0"/>
              <a:t> Luigi </a:t>
            </a:r>
            <a:r>
              <a:rPr lang="en-US" dirty="0" err="1"/>
              <a:t>Bocconi</a:t>
            </a:r>
            <a:endParaRPr lang="en-US" dirty="0"/>
          </a:p>
          <a:p>
            <a:pPr lvl="0"/>
            <a:r>
              <a:rPr lang="en-US" dirty="0">
                <a:latin typeface="Open Sans"/>
                <a:cs typeface="Open Sans"/>
              </a:rPr>
              <a:t>Via </a:t>
            </a:r>
            <a:r>
              <a:rPr lang="en-US" dirty="0" err="1">
                <a:latin typeface="Open Sans"/>
                <a:cs typeface="Open Sans"/>
              </a:rPr>
              <a:t>Röntgen</a:t>
            </a:r>
            <a:r>
              <a:rPr lang="en-US" dirty="0">
                <a:latin typeface="Open Sans"/>
                <a:cs typeface="Open Sans"/>
              </a:rPr>
              <a:t> 1 | 20136 Milano – Italia | </a:t>
            </a:r>
            <a:br>
              <a:rPr lang="en-US" dirty="0">
                <a:latin typeface="Open Sans"/>
                <a:cs typeface="Open Sans"/>
              </a:rPr>
            </a:br>
            <a:r>
              <a:rPr lang="en-US" dirty="0">
                <a:latin typeface="Open Sans"/>
                <a:cs typeface="Open Sans"/>
              </a:rPr>
              <a:t>Tel +39 02 5836.5384 | www.iefe.unibocconi.it</a:t>
            </a:r>
          </a:p>
        </p:txBody>
      </p:sp>
    </p:spTree>
    <p:extLst>
      <p:ext uri="{BB962C8B-B14F-4D97-AF65-F5344CB8AC3E}">
        <p14:creationId xmlns:p14="http://schemas.microsoft.com/office/powerpoint/2010/main" val="105617196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B9FF99BD-075F-4761-A995-6FC574BD25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7B21A54-9BA3-4EA9-B460-5A829ADD905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FA8F714-B9D8-488A-8CCA-E9948FF913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2599" y="643468"/>
            <a:ext cx="8178800"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 name="Tabella 3">
            <a:extLst>
              <a:ext uri="{FF2B5EF4-FFF2-40B4-BE49-F238E27FC236}">
                <a16:creationId xmlns:a16="http://schemas.microsoft.com/office/drawing/2014/main" id="{D52F0740-390E-A840-AE53-97036F3EB00F}"/>
              </a:ext>
            </a:extLst>
          </p:cNvPr>
          <p:cNvGraphicFramePr>
            <a:graphicFrameLocks noGrp="1"/>
          </p:cNvGraphicFramePr>
          <p:nvPr>
            <p:extLst>
              <p:ext uri="{D42A27DB-BD31-4B8C-83A1-F6EECF244321}">
                <p14:modId xmlns:p14="http://schemas.microsoft.com/office/powerpoint/2010/main" val="141602796"/>
              </p:ext>
            </p:extLst>
          </p:nvPr>
        </p:nvGraphicFramePr>
        <p:xfrm>
          <a:off x="840357" y="1915724"/>
          <a:ext cx="7463283" cy="3020409"/>
        </p:xfrm>
        <a:graphic>
          <a:graphicData uri="http://schemas.openxmlformats.org/drawingml/2006/table">
            <a:tbl>
              <a:tblPr firstRow="1" firstCol="1" lastRow="1" lastCol="1" bandRow="1" bandCol="1"/>
              <a:tblGrid>
                <a:gridCol w="1456521">
                  <a:extLst>
                    <a:ext uri="{9D8B030D-6E8A-4147-A177-3AD203B41FA5}">
                      <a16:colId xmlns:a16="http://schemas.microsoft.com/office/drawing/2014/main" val="2733104995"/>
                    </a:ext>
                  </a:extLst>
                </a:gridCol>
                <a:gridCol w="1772872">
                  <a:extLst>
                    <a:ext uri="{9D8B030D-6E8A-4147-A177-3AD203B41FA5}">
                      <a16:colId xmlns:a16="http://schemas.microsoft.com/office/drawing/2014/main" val="950386570"/>
                    </a:ext>
                  </a:extLst>
                </a:gridCol>
                <a:gridCol w="1877235">
                  <a:extLst>
                    <a:ext uri="{9D8B030D-6E8A-4147-A177-3AD203B41FA5}">
                      <a16:colId xmlns:a16="http://schemas.microsoft.com/office/drawing/2014/main" val="2136807369"/>
                    </a:ext>
                  </a:extLst>
                </a:gridCol>
                <a:gridCol w="2356655">
                  <a:extLst>
                    <a:ext uri="{9D8B030D-6E8A-4147-A177-3AD203B41FA5}">
                      <a16:colId xmlns:a16="http://schemas.microsoft.com/office/drawing/2014/main" val="3573991361"/>
                    </a:ext>
                  </a:extLst>
                </a:gridCol>
              </a:tblGrid>
              <a:tr h="1200310">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Mezzo</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Capacità di carico massima</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Capacità max batteria (kwh)</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Autonomia max (km)</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265088700"/>
                  </a:ext>
                </a:extLst>
              </a:tr>
              <a:tr h="463244">
                <a:tc>
                  <a:txBody>
                    <a:bodyPr/>
                    <a:lstStyle/>
                    <a:p>
                      <a:pPr algn="just" fontAlgn="t">
                        <a:lnSpc>
                          <a:spcPct val="107000"/>
                        </a:lnSpc>
                        <a:spcBef>
                          <a:spcPts val="300"/>
                        </a:spcBef>
                        <a:spcAft>
                          <a:spcPts val="300"/>
                        </a:spcAft>
                      </a:pPr>
                      <a:r>
                        <a:rPr lang="en-US"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Leggero</a:t>
                      </a:r>
                      <a:endParaRPr lang="en-US"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730 kg</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24</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170</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426094424"/>
                  </a:ext>
                </a:extLst>
              </a:tr>
              <a:tr h="1356855">
                <a:tc>
                  <a:txBody>
                    <a:bodyPr/>
                    <a:lstStyle/>
                    <a:p>
                      <a:pPr algn="just" fontAlgn="t">
                        <a:lnSpc>
                          <a:spcPct val="107000"/>
                        </a:lnSpc>
                        <a:spcBef>
                          <a:spcPts val="300"/>
                        </a:spcBef>
                        <a:spcAft>
                          <a:spcPts val="300"/>
                        </a:spcAft>
                      </a:pPr>
                      <a:r>
                        <a:rPr lang="en-US"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Pesante</a:t>
                      </a:r>
                      <a:endParaRPr lang="en-US"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2000 kg</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28</a:t>
                      </a:r>
                      <a:endParaRPr lang="it-IT" sz="3700" b="0" i="0" u="none" strike="noStrike">
                        <a:effectLst/>
                        <a:latin typeface="Arial" panose="020B0604020202020204" pitchFamily="34" charset="0"/>
                      </a:endParaRPr>
                    </a:p>
                    <a:p>
                      <a:pPr algn="just" fontAlgn="t">
                        <a:lnSpc>
                          <a:spcPct val="107000"/>
                        </a:lnSpc>
                        <a:spcBef>
                          <a:spcPts val="300"/>
                        </a:spcBef>
                        <a:spcAft>
                          <a:spcPts val="300"/>
                        </a:spcAft>
                      </a:pPr>
                      <a:r>
                        <a:rPr lang="it-IT" sz="2300" b="0" i="0" u="none" strike="noStrike">
                          <a:effectLst/>
                          <a:latin typeface="Times New Roman" panose="02020603050405020304" pitchFamily="18" charset="0"/>
                          <a:ea typeface="Calibri" panose="020F0502020204030204" pitchFamily="34" charset="0"/>
                          <a:cs typeface="Times New Roman" panose="02020603050405020304" pitchFamily="18" charset="0"/>
                        </a:rPr>
                        <a:t>(da 1 a 3 batterie)</a:t>
                      </a:r>
                      <a:endParaRPr lang="it-IT" sz="3700" b="0" i="0" u="none" strike="noStrike">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tc>
                  <a:txBody>
                    <a:bodyPr/>
                    <a:lstStyle/>
                    <a:p>
                      <a:pPr algn="just" fontAlgn="t">
                        <a:lnSpc>
                          <a:spcPct val="107000"/>
                        </a:lnSpc>
                        <a:spcBef>
                          <a:spcPts val="300"/>
                        </a:spcBef>
                        <a:spcAft>
                          <a:spcPts val="300"/>
                        </a:spcAft>
                      </a:pPr>
                      <a:r>
                        <a:rPr lang="it-IT" sz="2300" b="0" i="0" u="none" strike="noStrike" dirty="0">
                          <a:effectLst/>
                          <a:latin typeface="Times New Roman" panose="02020603050405020304" pitchFamily="18" charset="0"/>
                          <a:ea typeface="Calibri" panose="020F0502020204030204" pitchFamily="34" charset="0"/>
                          <a:cs typeface="Times New Roman" panose="02020603050405020304" pitchFamily="18" charset="0"/>
                        </a:rPr>
                        <a:t>280 </a:t>
                      </a:r>
                      <a:endParaRPr lang="it-IT" sz="3700" b="0" i="0" u="none" strike="noStrike" dirty="0">
                        <a:effectLst/>
                        <a:latin typeface="Arial" panose="020B0604020202020204" pitchFamily="34" charset="0"/>
                      </a:endParaRPr>
                    </a:p>
                    <a:p>
                      <a:pPr algn="just" fontAlgn="t">
                        <a:lnSpc>
                          <a:spcPct val="107000"/>
                        </a:lnSpc>
                        <a:spcBef>
                          <a:spcPts val="300"/>
                        </a:spcBef>
                        <a:spcAft>
                          <a:spcPts val="300"/>
                        </a:spcAft>
                      </a:pPr>
                      <a:r>
                        <a:rPr lang="it-IT" sz="2300" b="0" i="0" u="none" strike="noStrike" dirty="0">
                          <a:effectLst/>
                          <a:latin typeface="Times New Roman" panose="02020603050405020304" pitchFamily="18" charset="0"/>
                          <a:ea typeface="Calibri" panose="020F0502020204030204" pitchFamily="34" charset="0"/>
                          <a:cs typeface="Times New Roman" panose="02020603050405020304" pitchFamily="18" charset="0"/>
                        </a:rPr>
                        <a:t>(3 batterie)</a:t>
                      </a:r>
                      <a:endParaRPr lang="it-IT" sz="3700" b="0" i="0" u="none" strike="noStrike" dirty="0">
                        <a:effectLst/>
                        <a:latin typeface="Arial" panose="020B0604020202020204" pitchFamily="34" charset="0"/>
                      </a:endParaRPr>
                    </a:p>
                  </a:txBody>
                  <a:tcPr marL="140890" marR="140890" marT="19568" marB="0">
                    <a:lnL w="12700" cap="flat" cmpd="sng" algn="ctr">
                      <a:solidFill>
                        <a:srgbClr val="BFBFBF"/>
                      </a:solidFill>
                      <a:prstDash val="solid"/>
                      <a:round/>
                      <a:headEnd type="none" w="med" len="med"/>
                      <a:tailEnd type="none" w="med" len="med"/>
                    </a:lnL>
                    <a:lnR w="12700" cap="flat" cmpd="sng" algn="ctr">
                      <a:solidFill>
                        <a:srgbClr val="BFBFBF"/>
                      </a:solidFill>
                      <a:prstDash val="solid"/>
                      <a:round/>
                      <a:headEnd type="none" w="med" len="med"/>
                      <a:tailEnd type="none" w="med" len="med"/>
                    </a:lnR>
                    <a:lnT w="12700" cap="flat" cmpd="sng" algn="ctr">
                      <a:solidFill>
                        <a:srgbClr val="BFBFBF"/>
                      </a:solidFill>
                      <a:prstDash val="solid"/>
                      <a:round/>
                      <a:headEnd type="none" w="med" len="med"/>
                      <a:tailEnd type="none" w="med" len="med"/>
                    </a:lnT>
                    <a:lnB w="12700" cap="flat" cmpd="sng" algn="ctr">
                      <a:solidFill>
                        <a:srgbClr val="BFBFBF"/>
                      </a:solidFill>
                      <a:prstDash val="solid"/>
                      <a:round/>
                      <a:headEnd type="none" w="med" len="med"/>
                      <a:tailEnd type="none" w="med" len="med"/>
                    </a:lnB>
                  </a:tcPr>
                </a:tc>
                <a:extLst>
                  <a:ext uri="{0D108BD9-81ED-4DB2-BD59-A6C34878D82A}">
                    <a16:rowId xmlns:a16="http://schemas.microsoft.com/office/drawing/2014/main" val="275478777"/>
                  </a:ext>
                </a:extLst>
              </a:tr>
            </a:tbl>
          </a:graphicData>
        </a:graphic>
      </p:graphicFrame>
    </p:spTree>
    <p:extLst>
      <p:ext uri="{BB962C8B-B14F-4D97-AF65-F5344CB8AC3E}">
        <p14:creationId xmlns:p14="http://schemas.microsoft.com/office/powerpoint/2010/main" val="1574439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p:cNvSpPr>
            <a:spLocks noGrp="1"/>
          </p:cNvSpPr>
          <p:nvPr>
            <p:ph type="body" sz="quarter" idx="10"/>
          </p:nvPr>
        </p:nvSpPr>
        <p:spPr/>
        <p:txBody>
          <a:bodyPr/>
          <a:lstStyle/>
          <a:p>
            <a:endParaRPr lang="it-IT"/>
          </a:p>
        </p:txBody>
      </p:sp>
      <p:sp>
        <p:nvSpPr>
          <p:cNvPr id="5" name="Titolo 4"/>
          <p:cNvSpPr>
            <a:spLocks noGrp="1"/>
          </p:cNvSpPr>
          <p:nvPr>
            <p:ph type="title"/>
          </p:nvPr>
        </p:nvSpPr>
        <p:spPr>
          <a:xfrm>
            <a:off x="712788" y="683485"/>
            <a:ext cx="8229600" cy="538609"/>
          </a:xfrm>
        </p:spPr>
        <p:txBody>
          <a:bodyPr/>
          <a:lstStyle/>
          <a:p>
            <a:r>
              <a:rPr lang="it-IT" dirty="0">
                <a:latin typeface="Times" pitchFamily="2" charset="0"/>
              </a:rPr>
              <a:t>Obiettivi</a:t>
            </a:r>
            <a:endParaRPr lang="it-IT" dirty="0"/>
          </a:p>
        </p:txBody>
      </p:sp>
      <p:sp>
        <p:nvSpPr>
          <p:cNvPr id="2" name="Rettangolo 1">
            <a:extLst>
              <a:ext uri="{FF2B5EF4-FFF2-40B4-BE49-F238E27FC236}">
                <a16:creationId xmlns:a16="http://schemas.microsoft.com/office/drawing/2014/main" id="{B5B69CF9-B7A0-0B47-9C6A-C3397AC4A5DE}"/>
              </a:ext>
            </a:extLst>
          </p:cNvPr>
          <p:cNvSpPr/>
          <p:nvPr/>
        </p:nvSpPr>
        <p:spPr>
          <a:xfrm>
            <a:off x="712787" y="1674746"/>
            <a:ext cx="7859713" cy="3170099"/>
          </a:xfrm>
          <a:prstGeom prst="rect">
            <a:avLst/>
          </a:prstGeom>
        </p:spPr>
        <p:txBody>
          <a:bodyPr wrap="square">
            <a:spAutoFit/>
          </a:bodyPr>
          <a:lstStyle/>
          <a:p>
            <a:pPr algn="just"/>
            <a:r>
              <a:rPr lang="it-IT" sz="2000" dirty="0">
                <a:latin typeface="Times" pitchFamily="2" charset="0"/>
              </a:rPr>
              <a:t>Il </a:t>
            </a:r>
            <a:r>
              <a:rPr lang="it-IT" sz="2000" dirty="0" err="1">
                <a:latin typeface="Times" pitchFamily="2" charset="0"/>
              </a:rPr>
              <a:t>paper</a:t>
            </a:r>
            <a:r>
              <a:rPr lang="it-IT" sz="2000" dirty="0">
                <a:latin typeface="Times" pitchFamily="2" charset="0"/>
              </a:rPr>
              <a:t> valuta la misura in cui diverse soluzioni operative di logistica urbana incidono sull’impronta ambientale del servizio distributivo.</a:t>
            </a:r>
          </a:p>
          <a:p>
            <a:pPr algn="just"/>
            <a:endParaRPr lang="it-IT" sz="2000" dirty="0">
              <a:latin typeface="Times" pitchFamily="2" charset="0"/>
            </a:endParaRPr>
          </a:p>
          <a:p>
            <a:pPr algn="just"/>
            <a:r>
              <a:rPr lang="it-IT" sz="2000" dirty="0">
                <a:latin typeface="Times" pitchFamily="2" charset="0"/>
              </a:rPr>
              <a:t>A tal fine sono stati quantificati gli impatti ambientali delle attività di consegna effettuate nelle aree ZTL delle città di Milano e Torino da parte di un operatore logistico privato di grandi dimensioni. </a:t>
            </a:r>
          </a:p>
          <a:p>
            <a:pPr algn="just"/>
            <a:endParaRPr lang="it-IT" sz="2000" dirty="0">
              <a:latin typeface="Times" pitchFamily="2" charset="0"/>
            </a:endParaRPr>
          </a:p>
          <a:p>
            <a:pPr algn="just"/>
            <a:r>
              <a:rPr lang="it-IT" sz="2000" dirty="0">
                <a:latin typeface="Times" pitchFamily="2" charset="0"/>
              </a:rPr>
              <a:t>Attraverso un’analisi di scenario sono valutate le pratiche di consegna attuali e una soluzione operativa alternativa, consistente nella sostituzione del parco veicolare alimentato a gasolio con veicoli elettrici. </a:t>
            </a:r>
          </a:p>
        </p:txBody>
      </p:sp>
    </p:spTree>
    <p:extLst>
      <p:ext uri="{BB962C8B-B14F-4D97-AF65-F5344CB8AC3E}">
        <p14:creationId xmlns:p14="http://schemas.microsoft.com/office/powerpoint/2010/main" val="33664064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79858422-F438-CC49-B792-519308FFF3F9}"/>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75384BDF-1089-CD46-814A-B8BC57C42E75}"/>
              </a:ext>
            </a:extLst>
          </p:cNvPr>
          <p:cNvSpPr>
            <a:spLocks noGrp="1"/>
          </p:cNvSpPr>
          <p:nvPr>
            <p:ph type="title"/>
          </p:nvPr>
        </p:nvSpPr>
        <p:spPr>
          <a:xfrm>
            <a:off x="712788" y="937401"/>
            <a:ext cx="8229600" cy="553998"/>
          </a:xfrm>
        </p:spPr>
        <p:txBody>
          <a:bodyPr/>
          <a:lstStyle/>
          <a:p>
            <a:r>
              <a:rPr lang="it-IT" sz="3600" dirty="0">
                <a:latin typeface="Times" pitchFamily="2" charset="0"/>
              </a:rPr>
              <a:t>Metodologia</a:t>
            </a:r>
            <a:endParaRPr lang="it-IT" dirty="0"/>
          </a:p>
        </p:txBody>
      </p:sp>
      <p:sp>
        <p:nvSpPr>
          <p:cNvPr id="6" name="Rettangolo 5">
            <a:extLst>
              <a:ext uri="{FF2B5EF4-FFF2-40B4-BE49-F238E27FC236}">
                <a16:creationId xmlns:a16="http://schemas.microsoft.com/office/drawing/2014/main" id="{2F6AB2F0-865D-2D48-A433-99BD7C0A4D9B}"/>
              </a:ext>
            </a:extLst>
          </p:cNvPr>
          <p:cNvSpPr/>
          <p:nvPr/>
        </p:nvSpPr>
        <p:spPr>
          <a:xfrm>
            <a:off x="712788" y="1791117"/>
            <a:ext cx="7845425" cy="3477875"/>
          </a:xfrm>
          <a:prstGeom prst="rect">
            <a:avLst/>
          </a:prstGeom>
        </p:spPr>
        <p:txBody>
          <a:bodyPr wrap="square">
            <a:spAutoFit/>
          </a:bodyPr>
          <a:lstStyle/>
          <a:p>
            <a:pPr algn="just"/>
            <a:r>
              <a:rPr lang="it-IT" sz="2000" dirty="0">
                <a:latin typeface="Times" pitchFamily="2" charset="0"/>
              </a:rPr>
              <a:t>Il </a:t>
            </a:r>
            <a:r>
              <a:rPr lang="it-IT" sz="2000" dirty="0" err="1">
                <a:latin typeface="Times" pitchFamily="2" charset="0"/>
              </a:rPr>
              <a:t>paper</a:t>
            </a:r>
            <a:r>
              <a:rPr lang="it-IT" sz="2000" dirty="0">
                <a:latin typeface="Times" pitchFamily="2" charset="0"/>
              </a:rPr>
              <a:t> valuta l’impronta ambientale delle operazioni di logistica distributiva di ultimo miglio:</a:t>
            </a:r>
          </a:p>
          <a:p>
            <a:pPr marL="342900" indent="-342900" algn="just">
              <a:buFont typeface="Arial" panose="020B0604020202020204" pitchFamily="34" charset="0"/>
              <a:buChar char="•"/>
            </a:pPr>
            <a:r>
              <a:rPr lang="it-IT" sz="2000" dirty="0">
                <a:latin typeface="Times" pitchFamily="2" charset="0"/>
              </a:rPr>
              <a:t>attraverso l’applicazione della metodologia di analisi del ciclo di vita (LCA).</a:t>
            </a:r>
          </a:p>
          <a:p>
            <a:pPr marL="342900" indent="-342900" algn="just">
              <a:buFont typeface="Arial" panose="020B0604020202020204" pitchFamily="34" charset="0"/>
              <a:buChar char="•"/>
            </a:pPr>
            <a:r>
              <a:rPr lang="it-IT" sz="2000" dirty="0">
                <a:latin typeface="Times" pitchFamily="2" charset="0"/>
              </a:rPr>
              <a:t>attraverso un’analisi di scenario che valuta le pratiche di consegna attuali e una soluzione operativa alternativa.</a:t>
            </a:r>
          </a:p>
          <a:p>
            <a:pPr algn="just"/>
            <a:endParaRPr lang="it-IT" sz="2000" dirty="0">
              <a:latin typeface="Times" pitchFamily="2" charset="0"/>
            </a:endParaRPr>
          </a:p>
          <a:p>
            <a:pPr algn="just"/>
            <a:r>
              <a:rPr lang="it-IT" sz="2000" dirty="0">
                <a:latin typeface="Times" pitchFamily="2" charset="0"/>
              </a:rPr>
              <a:t>Grazie all’adozione della metodologia LCA il lavoro identifica gli impatti connessi all’uso, alla costruzione e alla manutenzione dei mezzi utilizzati nelle operazioni di logistica urbana, fornendo una valutazione di sistema dei reali impatti ambientali delle operazioni effettuate in tale settore. </a:t>
            </a:r>
          </a:p>
        </p:txBody>
      </p:sp>
    </p:spTree>
    <p:extLst>
      <p:ext uri="{BB962C8B-B14F-4D97-AF65-F5344CB8AC3E}">
        <p14:creationId xmlns:p14="http://schemas.microsoft.com/office/powerpoint/2010/main" val="30964855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A6612632-C14A-3E42-A7EF-705C2858F19A}"/>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BDEC74B8-3CE1-B443-916A-1B9795190DCB}"/>
              </a:ext>
            </a:extLst>
          </p:cNvPr>
          <p:cNvSpPr>
            <a:spLocks noGrp="1"/>
          </p:cNvSpPr>
          <p:nvPr>
            <p:ph type="title"/>
          </p:nvPr>
        </p:nvSpPr>
        <p:spPr>
          <a:xfrm>
            <a:off x="583847" y="670505"/>
            <a:ext cx="8229600" cy="538609"/>
          </a:xfrm>
        </p:spPr>
        <p:txBody>
          <a:bodyPr/>
          <a:lstStyle/>
          <a:p>
            <a:r>
              <a:rPr lang="it-IT" dirty="0">
                <a:latin typeface="Times" pitchFamily="2" charset="0"/>
              </a:rPr>
              <a:t>Il servizio di consegna nelle aree ZTL </a:t>
            </a:r>
            <a:endParaRPr lang="it-IT" dirty="0"/>
          </a:p>
        </p:txBody>
      </p:sp>
      <p:sp>
        <p:nvSpPr>
          <p:cNvPr id="6" name="Segnaposto contenuto 2">
            <a:extLst>
              <a:ext uri="{FF2B5EF4-FFF2-40B4-BE49-F238E27FC236}">
                <a16:creationId xmlns:a16="http://schemas.microsoft.com/office/drawing/2014/main" id="{9D8EE42B-8D39-3A49-A99A-D943EAB63DF2}"/>
              </a:ext>
            </a:extLst>
          </p:cNvPr>
          <p:cNvSpPr txBox="1">
            <a:spLocks/>
          </p:cNvSpPr>
          <p:nvPr/>
        </p:nvSpPr>
        <p:spPr>
          <a:xfrm>
            <a:off x="583847" y="1592400"/>
            <a:ext cx="5931253" cy="4876799"/>
          </a:xfrm>
          <a:prstGeom prst="rect">
            <a:avLst/>
          </a:prstGeom>
        </p:spPr>
        <p:txBody>
          <a:bodyPr vert="horz" wrap="square" lIns="0" tIns="0" rIns="0" bIns="0" rtlCol="0">
            <a:normAutofit fontScale="62500" lnSpcReduction="20000"/>
          </a:bodyPr>
          <a:lstStyle>
            <a:lvl1pPr marL="355600" indent="-355600" algn="l" defTabSz="457200" rtl="0" eaLnBrk="1" latinLnBrk="0" hangingPunct="1">
              <a:spcBef>
                <a:spcPts val="0"/>
              </a:spcBef>
              <a:spcAft>
                <a:spcPts val="600"/>
              </a:spcAft>
              <a:buClr>
                <a:schemeClr val="tx2"/>
              </a:buClr>
              <a:buSzPct val="110000"/>
              <a:buFont typeface="Lucida Grande"/>
              <a:buChar char="—"/>
              <a:defRPr sz="1600" kern="1200">
                <a:solidFill>
                  <a:schemeClr val="tx1"/>
                </a:solidFill>
                <a:latin typeface="Roboto Slab Light"/>
                <a:ea typeface="+mn-ea"/>
                <a:cs typeface="Roboto Slab Light"/>
              </a:defRPr>
            </a:lvl1pPr>
            <a:lvl2pPr marL="630238" indent="-173038" algn="l" defTabSz="457200" rtl="0" eaLnBrk="1" latinLnBrk="0" hangingPunct="1">
              <a:spcBef>
                <a:spcPts val="0"/>
              </a:spcBef>
              <a:spcAft>
                <a:spcPts val="600"/>
              </a:spcAft>
              <a:buClr>
                <a:schemeClr val="tx2"/>
              </a:buClr>
              <a:buSzPct val="110000"/>
              <a:buFont typeface="Arial"/>
              <a:buChar char="•"/>
              <a:defRPr sz="1400" kern="1200">
                <a:solidFill>
                  <a:schemeClr val="tx1"/>
                </a:solidFill>
                <a:latin typeface="Roboto Slab Light"/>
                <a:ea typeface="+mn-ea"/>
                <a:cs typeface="Roboto Slab Light"/>
              </a:defRPr>
            </a:lvl2pPr>
            <a:lvl3pPr marL="987425" indent="-136525" algn="l" defTabSz="457200" rtl="0" eaLnBrk="1" latinLnBrk="0" hangingPunct="1">
              <a:spcBef>
                <a:spcPts val="0"/>
              </a:spcBef>
              <a:spcAft>
                <a:spcPts val="600"/>
              </a:spcAft>
              <a:buFont typeface="Lucida Grande"/>
              <a:buChar char="‑"/>
              <a:defRPr sz="1200" kern="1200">
                <a:solidFill>
                  <a:schemeClr val="tx1"/>
                </a:solidFill>
                <a:latin typeface="Roboto Slab Light"/>
                <a:ea typeface="+mn-ea"/>
                <a:cs typeface="Roboto Slab Light"/>
              </a:defRPr>
            </a:lvl3pPr>
            <a:lvl4pPr marL="1525588" indent="-153988" algn="l" defTabSz="457200" rtl="0" eaLnBrk="1" latinLnBrk="0" hangingPunct="1">
              <a:spcBef>
                <a:spcPts val="0"/>
              </a:spcBef>
              <a:spcAft>
                <a:spcPts val="600"/>
              </a:spcAft>
              <a:buFont typeface="Arial"/>
              <a:buChar char="–"/>
              <a:defRPr sz="1200" kern="1200">
                <a:solidFill>
                  <a:schemeClr val="tx1"/>
                </a:solidFill>
                <a:latin typeface="Roboto Slab Light"/>
                <a:ea typeface="+mn-ea"/>
                <a:cs typeface="Roboto Slab Light"/>
              </a:defRPr>
            </a:lvl4pPr>
            <a:lvl5pPr marL="1973263" indent="-144463" algn="l" defTabSz="457200" rtl="0" eaLnBrk="1" latinLnBrk="0" hangingPunct="1">
              <a:spcBef>
                <a:spcPts val="0"/>
              </a:spcBef>
              <a:spcAft>
                <a:spcPts val="600"/>
              </a:spcAft>
              <a:buFont typeface="Arial"/>
              <a:buChar char="»"/>
              <a:defRPr sz="1200" kern="1200">
                <a:solidFill>
                  <a:schemeClr val="tx1"/>
                </a:solidFill>
                <a:latin typeface="Roboto Slab Light"/>
                <a:ea typeface="+mn-ea"/>
                <a:cs typeface="Roboto Slab Light"/>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lgn="just">
              <a:buFont typeface="Lucida Grande"/>
              <a:buNone/>
            </a:pPr>
            <a:r>
              <a:rPr lang="it-IT" sz="2600" dirty="0">
                <a:latin typeface="Times" pitchFamily="2" charset="0"/>
              </a:rPr>
              <a:t>Le ZTL sono adottate al fine di ridurre le esternalità negative provocate dai veicoli nel centro delle aree urbane, attraverso la limitazione del transito in alcuni orari e ai veicoli sotto una specifica classe di emissioni, data di omologazione o classe di peso.</a:t>
            </a:r>
          </a:p>
          <a:p>
            <a:pPr marL="0" indent="0" algn="just">
              <a:buFont typeface="Lucida Grande"/>
              <a:buNone/>
            </a:pPr>
            <a:r>
              <a:rPr lang="it-IT" sz="2600" dirty="0">
                <a:latin typeface="Times" pitchFamily="2" charset="0"/>
              </a:rPr>
              <a:t>Le ZTL rivestono un importante ambito di analisi delle attività di consegna degli operatori di logistica, le cui scelte di gestione operativa sono influenzate dalle regole in vigore nelle aree soggette a tali limitazioni.</a:t>
            </a:r>
          </a:p>
          <a:p>
            <a:pPr algn="just"/>
            <a:r>
              <a:rPr lang="it-IT" sz="2600" dirty="0">
                <a:solidFill>
                  <a:srgbClr val="000000"/>
                </a:solidFill>
                <a:latin typeface="Times" pitchFamily="2" charset="0"/>
              </a:rPr>
              <a:t>Milano: servizio di consegna effettuato nella ZTL identificata dal provvedimento di “</a:t>
            </a:r>
            <a:r>
              <a:rPr lang="it-IT" sz="2600" dirty="0" err="1">
                <a:solidFill>
                  <a:srgbClr val="000000"/>
                </a:solidFill>
                <a:latin typeface="Times" pitchFamily="2" charset="0"/>
              </a:rPr>
              <a:t>congestion</a:t>
            </a:r>
            <a:r>
              <a:rPr lang="it-IT" sz="2600" dirty="0">
                <a:solidFill>
                  <a:srgbClr val="000000"/>
                </a:solidFill>
                <a:latin typeface="Times" pitchFamily="2" charset="0"/>
              </a:rPr>
              <a:t> </a:t>
            </a:r>
            <a:r>
              <a:rPr lang="it-IT" sz="2600" dirty="0" err="1">
                <a:solidFill>
                  <a:srgbClr val="000000"/>
                </a:solidFill>
                <a:latin typeface="Times" pitchFamily="2" charset="0"/>
              </a:rPr>
              <a:t>charge</a:t>
            </a:r>
            <a:r>
              <a:rPr lang="it-IT" sz="2600" dirty="0">
                <a:solidFill>
                  <a:srgbClr val="000000"/>
                </a:solidFill>
                <a:latin typeface="Times" pitchFamily="2" charset="0"/>
              </a:rPr>
              <a:t>” (Area C), che copre l'intera Cerchia dei Bastioni e si estende per un'area di 8,2 km quadrati. </a:t>
            </a:r>
          </a:p>
          <a:p>
            <a:pPr algn="just"/>
            <a:r>
              <a:rPr lang="it-IT" sz="2600" dirty="0">
                <a:latin typeface="Times" pitchFamily="2" charset="0"/>
              </a:rPr>
              <a:t>Torino: servizio di consegna effettuato nella ZTL “Centrale”, delimitata da Corso della Regina Margherita, Corso San Maurizio, Corso Vittorio Emanuele II e Corso Palestro e caratterizzata da un’estensione totale di 2,58 km quadrati. </a:t>
            </a:r>
          </a:p>
          <a:p>
            <a:pPr marL="0" indent="0" algn="just">
              <a:buFont typeface="Lucida Grande"/>
              <a:buNone/>
            </a:pPr>
            <a:r>
              <a:rPr lang="it-IT" sz="2600" dirty="0">
                <a:solidFill>
                  <a:srgbClr val="000000"/>
                </a:solidFill>
                <a:latin typeface="Times" pitchFamily="2" charset="0"/>
              </a:rPr>
              <a:t>I dati relativi alle performance operative dei veicoli utilizzati nello studio sono stati raccolti nell’ambito del progetto di ricerca </a:t>
            </a:r>
            <a:r>
              <a:rPr lang="it-IT" sz="2600" dirty="0" err="1">
                <a:solidFill>
                  <a:srgbClr val="000000"/>
                </a:solidFill>
                <a:latin typeface="Times" pitchFamily="2" charset="0"/>
              </a:rPr>
              <a:t>URBeLog</a:t>
            </a:r>
            <a:r>
              <a:rPr lang="it-IT" sz="2600" dirty="0">
                <a:solidFill>
                  <a:srgbClr val="000000"/>
                </a:solidFill>
                <a:latin typeface="Times" pitchFamily="2" charset="0"/>
              </a:rPr>
              <a:t> - </a:t>
            </a:r>
            <a:r>
              <a:rPr lang="it-IT" sz="2600" dirty="0" err="1">
                <a:solidFill>
                  <a:srgbClr val="000000"/>
                </a:solidFill>
                <a:latin typeface="Times" pitchFamily="2" charset="0"/>
              </a:rPr>
              <a:t>URBan</a:t>
            </a:r>
            <a:r>
              <a:rPr lang="it-IT" sz="2600" dirty="0">
                <a:solidFill>
                  <a:srgbClr val="000000"/>
                </a:solidFill>
                <a:latin typeface="Times" pitchFamily="2" charset="0"/>
              </a:rPr>
              <a:t> Electronic </a:t>
            </a:r>
            <a:r>
              <a:rPr lang="it-IT" sz="2600" dirty="0" err="1">
                <a:solidFill>
                  <a:srgbClr val="000000"/>
                </a:solidFill>
                <a:latin typeface="Times" pitchFamily="2" charset="0"/>
              </a:rPr>
              <a:t>LOGistics</a:t>
            </a:r>
            <a:r>
              <a:rPr lang="it-IT" sz="2600" dirty="0">
                <a:solidFill>
                  <a:srgbClr val="000000"/>
                </a:solidFill>
                <a:latin typeface="Times" pitchFamily="2" charset="0"/>
              </a:rPr>
              <a:t>.</a:t>
            </a:r>
          </a:p>
        </p:txBody>
      </p:sp>
      <p:pic>
        <p:nvPicPr>
          <p:cNvPr id="7" name="Immagine 6">
            <a:extLst>
              <a:ext uri="{FF2B5EF4-FFF2-40B4-BE49-F238E27FC236}">
                <a16:creationId xmlns:a16="http://schemas.microsoft.com/office/drawing/2014/main" id="{507FD009-F8D6-7D40-BE35-A8301003EC9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81133" y="1768793"/>
            <a:ext cx="2161253" cy="1535500"/>
          </a:xfrm>
          <a:prstGeom prst="rect">
            <a:avLst/>
          </a:prstGeom>
        </p:spPr>
      </p:pic>
      <p:pic>
        <p:nvPicPr>
          <p:cNvPr id="8" name="Immagine 7">
            <a:extLst>
              <a:ext uri="{FF2B5EF4-FFF2-40B4-BE49-F238E27FC236}">
                <a16:creationId xmlns:a16="http://schemas.microsoft.com/office/drawing/2014/main" id="{DC67C5FB-D65D-1645-9750-43B4907D64C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9847" y="3691647"/>
            <a:ext cx="2003827" cy="1794872"/>
          </a:xfrm>
          <a:prstGeom prst="rect">
            <a:avLst/>
          </a:prstGeom>
        </p:spPr>
      </p:pic>
      <p:sp>
        <p:nvSpPr>
          <p:cNvPr id="9" name="CasellaDiTesto 8">
            <a:extLst>
              <a:ext uri="{FF2B5EF4-FFF2-40B4-BE49-F238E27FC236}">
                <a16:creationId xmlns:a16="http://schemas.microsoft.com/office/drawing/2014/main" id="{8103AFF3-1989-DB4C-839B-6F7DA30DF3D7}"/>
              </a:ext>
            </a:extLst>
          </p:cNvPr>
          <p:cNvSpPr txBox="1"/>
          <p:nvPr/>
        </p:nvSpPr>
        <p:spPr>
          <a:xfrm>
            <a:off x="7229086" y="1472377"/>
            <a:ext cx="1265346" cy="369332"/>
          </a:xfrm>
          <a:prstGeom prst="rect">
            <a:avLst/>
          </a:prstGeom>
          <a:noFill/>
        </p:spPr>
        <p:txBody>
          <a:bodyPr wrap="none" rtlCol="0">
            <a:spAutoFit/>
          </a:bodyPr>
          <a:lstStyle/>
          <a:p>
            <a:r>
              <a:rPr lang="it-IT" dirty="0">
                <a:latin typeface="Times" pitchFamily="2" charset="0"/>
              </a:rPr>
              <a:t>ZTL Torino</a:t>
            </a:r>
          </a:p>
        </p:txBody>
      </p:sp>
      <p:sp>
        <p:nvSpPr>
          <p:cNvPr id="10" name="CasellaDiTesto 9">
            <a:extLst>
              <a:ext uri="{FF2B5EF4-FFF2-40B4-BE49-F238E27FC236}">
                <a16:creationId xmlns:a16="http://schemas.microsoft.com/office/drawing/2014/main" id="{02127BAF-3BBA-AD42-8FDB-9D6C4020371C}"/>
              </a:ext>
            </a:extLst>
          </p:cNvPr>
          <p:cNvSpPr txBox="1"/>
          <p:nvPr/>
        </p:nvSpPr>
        <p:spPr>
          <a:xfrm>
            <a:off x="6859847" y="3304293"/>
            <a:ext cx="2202591" cy="369332"/>
          </a:xfrm>
          <a:prstGeom prst="rect">
            <a:avLst/>
          </a:prstGeom>
          <a:noFill/>
        </p:spPr>
        <p:txBody>
          <a:bodyPr wrap="none" rtlCol="0">
            <a:spAutoFit/>
          </a:bodyPr>
          <a:lstStyle/>
          <a:p>
            <a:r>
              <a:rPr lang="it-IT" dirty="0">
                <a:latin typeface="Times" pitchFamily="2" charset="0"/>
              </a:rPr>
              <a:t>ZTL Milano – Area C</a:t>
            </a:r>
          </a:p>
        </p:txBody>
      </p:sp>
    </p:spTree>
    <p:extLst>
      <p:ext uri="{BB962C8B-B14F-4D97-AF65-F5344CB8AC3E}">
        <p14:creationId xmlns:p14="http://schemas.microsoft.com/office/powerpoint/2010/main" val="4124449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E94C1051-40D8-914D-A9BD-1FDEB778945C}"/>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D314D96D-08A9-7641-BC7D-740ADA605BC2}"/>
              </a:ext>
            </a:extLst>
          </p:cNvPr>
          <p:cNvSpPr>
            <a:spLocks noGrp="1"/>
          </p:cNvSpPr>
          <p:nvPr>
            <p:ph type="title"/>
          </p:nvPr>
        </p:nvSpPr>
        <p:spPr>
          <a:xfrm>
            <a:off x="712788" y="647229"/>
            <a:ext cx="8229600" cy="553998"/>
          </a:xfrm>
        </p:spPr>
        <p:txBody>
          <a:bodyPr/>
          <a:lstStyle/>
          <a:p>
            <a:r>
              <a:rPr lang="it-IT" sz="3600" dirty="0">
                <a:solidFill>
                  <a:srgbClr val="0046AD"/>
                </a:solidFill>
                <a:latin typeface="Times" pitchFamily="2" charset="0"/>
              </a:rPr>
              <a:t>Il progetto </a:t>
            </a:r>
            <a:r>
              <a:rPr lang="it-IT" sz="3600" dirty="0" err="1">
                <a:solidFill>
                  <a:srgbClr val="0046AD"/>
                </a:solidFill>
                <a:latin typeface="Times" pitchFamily="2" charset="0"/>
              </a:rPr>
              <a:t>URBeLOG</a:t>
            </a:r>
            <a:endParaRPr lang="it-IT" dirty="0">
              <a:solidFill>
                <a:srgbClr val="0046AD"/>
              </a:solidFill>
            </a:endParaRPr>
          </a:p>
        </p:txBody>
      </p:sp>
      <p:sp>
        <p:nvSpPr>
          <p:cNvPr id="6" name="Rettangolo 5">
            <a:extLst>
              <a:ext uri="{FF2B5EF4-FFF2-40B4-BE49-F238E27FC236}">
                <a16:creationId xmlns:a16="http://schemas.microsoft.com/office/drawing/2014/main" id="{745545E3-4288-DB4B-9F29-D2E469BE31E6}"/>
              </a:ext>
            </a:extLst>
          </p:cNvPr>
          <p:cNvSpPr/>
          <p:nvPr/>
        </p:nvSpPr>
        <p:spPr>
          <a:xfrm>
            <a:off x="557214" y="1617623"/>
            <a:ext cx="8115299" cy="646331"/>
          </a:xfrm>
          <a:prstGeom prst="rect">
            <a:avLst/>
          </a:prstGeom>
        </p:spPr>
        <p:txBody>
          <a:bodyPr wrap="square">
            <a:spAutoFit/>
          </a:bodyPr>
          <a:lstStyle/>
          <a:p>
            <a:pPr algn="just"/>
            <a:r>
              <a:rPr lang="it-IT" dirty="0" err="1">
                <a:latin typeface="Times" pitchFamily="2" charset="0"/>
              </a:rPr>
              <a:t>URBeLOG</a:t>
            </a:r>
            <a:r>
              <a:rPr lang="it-IT" dirty="0">
                <a:latin typeface="Times" pitchFamily="2" charset="0"/>
              </a:rPr>
              <a:t> è un progetto finanziato nell’ambito del bando </a:t>
            </a:r>
            <a:r>
              <a:rPr lang="it-IT" u="sng" dirty="0">
                <a:latin typeface="Times" pitchFamily="2" charset="0"/>
                <a:hlinkClick r:id="rId2"/>
              </a:rPr>
              <a:t>SMART CITIES</a:t>
            </a:r>
            <a:r>
              <a:rPr lang="it-IT" dirty="0">
                <a:latin typeface="Times" pitchFamily="2" charset="0"/>
              </a:rPr>
              <a:t> del MIUR nel periodo 2015-2017.</a:t>
            </a:r>
          </a:p>
        </p:txBody>
      </p:sp>
      <p:pic>
        <p:nvPicPr>
          <p:cNvPr id="7" name="Segnaposto immagine 18">
            <a:extLst>
              <a:ext uri="{FF2B5EF4-FFF2-40B4-BE49-F238E27FC236}">
                <a16:creationId xmlns:a16="http://schemas.microsoft.com/office/drawing/2014/main" id="{78065945-19CA-AF49-99B5-F27D7B8AEF94}"/>
              </a:ext>
            </a:extLst>
          </p:cNvPr>
          <p:cNvPicPr/>
          <p:nvPr/>
        </p:nvPicPr>
        <p:blipFill rotWithShape="1">
          <a:blip r:embed="rId3" cstate="print">
            <a:extLst>
              <a:ext uri="{28A0092B-C50C-407E-A947-70E740481C1C}">
                <a14:useLocalDpi xmlns:a14="http://schemas.microsoft.com/office/drawing/2010/main" val="0"/>
              </a:ext>
            </a:extLst>
          </a:blip>
          <a:srcRect t="12561" b="24228"/>
          <a:stretch/>
        </p:blipFill>
        <p:spPr>
          <a:xfrm>
            <a:off x="5782813" y="2280044"/>
            <a:ext cx="3159575" cy="1582824"/>
          </a:xfrm>
          <a:custGeom>
            <a:avLst/>
            <a:gdLst>
              <a:gd name="connsiteX0" fmla="*/ 0 w 5203590"/>
              <a:gd name="connsiteY0" fmla="*/ 0 h 2286000"/>
              <a:gd name="connsiteX1" fmla="*/ 5203590 w 5203590"/>
              <a:gd name="connsiteY1" fmla="*/ 0 h 2286000"/>
              <a:gd name="connsiteX2" fmla="*/ 5203590 w 5203590"/>
              <a:gd name="connsiteY2" fmla="*/ 2286000 h 2286000"/>
              <a:gd name="connsiteX3" fmla="*/ 1059212 w 5203590"/>
              <a:gd name="connsiteY3" fmla="*/ 2286000 h 2286000"/>
              <a:gd name="connsiteX4" fmla="*/ 925708 w 5203590"/>
              <a:gd name="connsiteY4" fmla="*/ 1997870 h 2286000"/>
              <a:gd name="connsiteX5" fmla="*/ 925707 w 5203590"/>
              <a:gd name="connsiteY5" fmla="*/ 199787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03590" h="2286000">
                <a:moveTo>
                  <a:pt x="0" y="0"/>
                </a:moveTo>
                <a:lnTo>
                  <a:pt x="5203590" y="0"/>
                </a:lnTo>
                <a:lnTo>
                  <a:pt x="5203590" y="2286000"/>
                </a:lnTo>
                <a:lnTo>
                  <a:pt x="1059212" y="2286000"/>
                </a:lnTo>
                <a:lnTo>
                  <a:pt x="925708" y="1997870"/>
                </a:lnTo>
                <a:lnTo>
                  <a:pt x="925707" y="1997870"/>
                </a:lnTo>
                <a:close/>
              </a:path>
            </a:pathLst>
          </a:custGeom>
        </p:spPr>
      </p:pic>
      <p:pic>
        <p:nvPicPr>
          <p:cNvPr id="8" name="Picture 1">
            <a:extLst>
              <a:ext uri="{FF2B5EF4-FFF2-40B4-BE49-F238E27FC236}">
                <a16:creationId xmlns:a16="http://schemas.microsoft.com/office/drawing/2014/main" id="{A986934B-2780-FF45-A346-45E30F2B171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t="34274" r="4" b="11948"/>
          <a:stretch/>
        </p:blipFill>
        <p:spPr bwMode="auto">
          <a:xfrm>
            <a:off x="6385984" y="3890576"/>
            <a:ext cx="2556404" cy="1410087"/>
          </a:xfrm>
          <a:custGeom>
            <a:avLst/>
            <a:gdLst>
              <a:gd name="connsiteX0" fmla="*/ 0 w 4144382"/>
              <a:gd name="connsiteY0" fmla="*/ 0 h 2286000"/>
              <a:gd name="connsiteX1" fmla="*/ 4144382 w 4144382"/>
              <a:gd name="connsiteY1" fmla="*/ 0 h 2286000"/>
              <a:gd name="connsiteX2" fmla="*/ 4144382 w 4144382"/>
              <a:gd name="connsiteY2" fmla="*/ 2286000 h 2286000"/>
              <a:gd name="connsiteX3" fmla="*/ 1054581 w 4144382"/>
              <a:gd name="connsiteY3" fmla="*/ 2286000 h 2286000"/>
              <a:gd name="connsiteX4" fmla="*/ 1054581 w 4144382"/>
              <a:gd name="connsiteY4" fmla="*/ 2285999 h 2286000"/>
              <a:gd name="connsiteX5" fmla="*/ 1059211 w 4144382"/>
              <a:gd name="connsiteY5" fmla="*/ 2285999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44382" h="2286000">
                <a:moveTo>
                  <a:pt x="0" y="0"/>
                </a:moveTo>
                <a:lnTo>
                  <a:pt x="4144382" y="0"/>
                </a:lnTo>
                <a:lnTo>
                  <a:pt x="4144382" y="2286000"/>
                </a:lnTo>
                <a:lnTo>
                  <a:pt x="1054581" y="2286000"/>
                </a:lnTo>
                <a:lnTo>
                  <a:pt x="1054581" y="2285999"/>
                </a:lnTo>
                <a:lnTo>
                  <a:pt x="1059211" y="2285999"/>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ttangolo 8">
            <a:extLst>
              <a:ext uri="{FF2B5EF4-FFF2-40B4-BE49-F238E27FC236}">
                <a16:creationId xmlns:a16="http://schemas.microsoft.com/office/drawing/2014/main" id="{84DCC124-AA8D-AE4D-9497-1AAF273798BF}"/>
              </a:ext>
            </a:extLst>
          </p:cNvPr>
          <p:cNvSpPr/>
          <p:nvPr/>
        </p:nvSpPr>
        <p:spPr>
          <a:xfrm>
            <a:off x="557214" y="2320915"/>
            <a:ext cx="5225600" cy="3139321"/>
          </a:xfrm>
          <a:prstGeom prst="rect">
            <a:avLst/>
          </a:prstGeom>
        </p:spPr>
        <p:txBody>
          <a:bodyPr wrap="square">
            <a:spAutoFit/>
          </a:bodyPr>
          <a:lstStyle/>
          <a:p>
            <a:pPr algn="just"/>
            <a:r>
              <a:rPr lang="it-IT" dirty="0">
                <a:latin typeface="Times" pitchFamily="2" charset="0"/>
              </a:rPr>
              <a:t>Nel corso del progetto è stata sviluppata e sperimentata una piattaforma telematica e informatica dinamica e partecipata per servizi e applicazioni riguardanti la distribuzione urbana delle merci. </a:t>
            </a:r>
          </a:p>
          <a:p>
            <a:pPr algn="just"/>
            <a:endParaRPr lang="it-IT" dirty="0">
              <a:latin typeface="Times" pitchFamily="2" charset="0"/>
            </a:endParaRPr>
          </a:p>
          <a:p>
            <a:pPr algn="just"/>
            <a:r>
              <a:rPr lang="it-IT" dirty="0">
                <a:latin typeface="Times" pitchFamily="2" charset="0"/>
              </a:rPr>
              <a:t>Oltre all’ottimizzazione dinamica del </a:t>
            </a:r>
            <a:r>
              <a:rPr lang="it-IT" dirty="0" err="1">
                <a:latin typeface="Times" pitchFamily="2" charset="0"/>
              </a:rPr>
              <a:t>routing</a:t>
            </a:r>
            <a:r>
              <a:rPr lang="it-IT" dirty="0">
                <a:latin typeface="Times" pitchFamily="2" charset="0"/>
              </a:rPr>
              <a:t> dei mezzi, il progetto ha permesso di sperimentate nelle aree ZTL di Milano e Torino l’utilizzo di veicoli elettrici per le operazioni di consegna. </a:t>
            </a:r>
            <a:r>
              <a:rPr lang="it-IT" dirty="0">
                <a:solidFill>
                  <a:srgbClr val="000000"/>
                </a:solidFill>
                <a:latin typeface="Times" pitchFamily="2" charset="0"/>
              </a:rPr>
              <a:t>Le sperimentazioni relative ai veicoli elettrici sono state condotte dal 21/04/2017 al 30/09/2017.</a:t>
            </a:r>
          </a:p>
        </p:txBody>
      </p:sp>
    </p:spTree>
    <p:extLst>
      <p:ext uri="{BB962C8B-B14F-4D97-AF65-F5344CB8AC3E}">
        <p14:creationId xmlns:p14="http://schemas.microsoft.com/office/powerpoint/2010/main" val="12492177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637F10E1-6DDE-B943-980F-A0077E3D7D82}"/>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3F90928E-2B38-1A4F-A8EE-13F84E0E09FF}"/>
              </a:ext>
            </a:extLst>
          </p:cNvPr>
          <p:cNvSpPr>
            <a:spLocks noGrp="1"/>
          </p:cNvSpPr>
          <p:nvPr>
            <p:ph type="title"/>
          </p:nvPr>
        </p:nvSpPr>
        <p:spPr>
          <a:xfrm>
            <a:off x="712789" y="481375"/>
            <a:ext cx="8229600" cy="1107996"/>
          </a:xfrm>
        </p:spPr>
        <p:txBody>
          <a:bodyPr/>
          <a:lstStyle/>
          <a:p>
            <a:r>
              <a:rPr lang="it-IT" sz="3600" dirty="0">
                <a:latin typeface="Times" pitchFamily="2" charset="0"/>
              </a:rPr>
              <a:t>La valutazione degli impatti ambientali attraverso la metodologia LCA</a:t>
            </a:r>
            <a:endParaRPr lang="it-IT" dirty="0"/>
          </a:p>
        </p:txBody>
      </p:sp>
      <p:sp>
        <p:nvSpPr>
          <p:cNvPr id="6" name="Rettangolo 5">
            <a:extLst>
              <a:ext uri="{FF2B5EF4-FFF2-40B4-BE49-F238E27FC236}">
                <a16:creationId xmlns:a16="http://schemas.microsoft.com/office/drawing/2014/main" id="{203E57BE-63F1-DC42-8631-DD7B02664922}"/>
              </a:ext>
            </a:extLst>
          </p:cNvPr>
          <p:cNvSpPr/>
          <p:nvPr/>
        </p:nvSpPr>
        <p:spPr>
          <a:xfrm>
            <a:off x="712789" y="1839913"/>
            <a:ext cx="7631111" cy="3693319"/>
          </a:xfrm>
          <a:prstGeom prst="rect">
            <a:avLst/>
          </a:prstGeom>
        </p:spPr>
        <p:txBody>
          <a:bodyPr wrap="square">
            <a:spAutoFit/>
          </a:bodyPr>
          <a:lstStyle/>
          <a:p>
            <a:pPr algn="just"/>
            <a:r>
              <a:rPr lang="it-IT" dirty="0">
                <a:latin typeface="Times" pitchFamily="2" charset="0"/>
              </a:rPr>
              <a:t>Nell’analisi LCA effettuata i consumi di materie e di energia così come i processi che causano le emissioni in aria, acqua e suolo (dati di input/output) sono stati aggregati in funzione degli effetti che possono procurare sull'ambiente.</a:t>
            </a:r>
          </a:p>
          <a:p>
            <a:pPr algn="just"/>
            <a:endParaRPr lang="it-IT" dirty="0">
              <a:latin typeface="Times" pitchFamily="2" charset="0"/>
            </a:endParaRPr>
          </a:p>
          <a:p>
            <a:pPr algn="just"/>
            <a:r>
              <a:rPr lang="it-IT" dirty="0">
                <a:latin typeface="Times" pitchFamily="2" charset="0"/>
              </a:rPr>
              <a:t>La metodologia PEF (Product </a:t>
            </a:r>
            <a:r>
              <a:rPr lang="it-IT" dirty="0" err="1">
                <a:latin typeface="Times" pitchFamily="2" charset="0"/>
              </a:rPr>
              <a:t>Environmental</a:t>
            </a:r>
            <a:r>
              <a:rPr lang="it-IT" dirty="0">
                <a:latin typeface="Times" pitchFamily="2" charset="0"/>
              </a:rPr>
              <a:t> </a:t>
            </a:r>
            <a:r>
              <a:rPr lang="it-IT" dirty="0" err="1">
                <a:latin typeface="Times" pitchFamily="2" charset="0"/>
              </a:rPr>
              <a:t>Footprint</a:t>
            </a:r>
            <a:r>
              <a:rPr lang="it-IT" dirty="0">
                <a:latin typeface="Times" pitchFamily="2" charset="0"/>
              </a:rPr>
              <a:t>) promossa dalla Commissione Europea (ILCD 2011, JRC, 2012) propone 15 categorie di impatto.</a:t>
            </a:r>
          </a:p>
          <a:p>
            <a:pPr algn="just"/>
            <a:endParaRPr lang="it-IT" dirty="0">
              <a:latin typeface="Times" pitchFamily="2" charset="0"/>
            </a:endParaRPr>
          </a:p>
          <a:p>
            <a:pPr algn="just"/>
            <a:r>
              <a:rPr lang="it-IT" dirty="0">
                <a:latin typeface="Times" pitchFamily="2" charset="0"/>
              </a:rPr>
              <a:t>Sono state considerate le seguenti categorie d’impatto ambientale: Potenziale di Riscaldamento Globale; Particolato/smog provocato dalle emissioni di sostanze inorganiche; Potenziale di formazione di smog fotochimico; Acidificazione. </a:t>
            </a:r>
          </a:p>
          <a:p>
            <a:pPr algn="just"/>
            <a:endParaRPr lang="it-IT" dirty="0">
              <a:latin typeface="Times" pitchFamily="2" charset="0"/>
            </a:endParaRPr>
          </a:p>
          <a:p>
            <a:pPr algn="just"/>
            <a:r>
              <a:rPr lang="it-IT" dirty="0">
                <a:latin typeface="Times" pitchFamily="2" charset="0"/>
              </a:rPr>
              <a:t>La valutazione ambientale è stata svolta con l’ausilio del software </a:t>
            </a:r>
            <a:r>
              <a:rPr lang="it-IT" dirty="0" err="1">
                <a:latin typeface="Times" pitchFamily="2" charset="0"/>
              </a:rPr>
              <a:t>SimaPro</a:t>
            </a:r>
            <a:r>
              <a:rPr lang="it-IT" dirty="0">
                <a:latin typeface="Times" pitchFamily="2" charset="0"/>
              </a:rPr>
              <a:t> 8.4 e della banca dati </a:t>
            </a:r>
            <a:r>
              <a:rPr lang="it-IT" dirty="0" err="1">
                <a:latin typeface="Times" pitchFamily="2" charset="0"/>
              </a:rPr>
              <a:t>Ecoinvent</a:t>
            </a:r>
            <a:r>
              <a:rPr lang="it-IT" dirty="0">
                <a:latin typeface="Times" pitchFamily="2" charset="0"/>
              </a:rPr>
              <a:t> 3.</a:t>
            </a:r>
          </a:p>
        </p:txBody>
      </p:sp>
    </p:spTree>
    <p:extLst>
      <p:ext uri="{BB962C8B-B14F-4D97-AF65-F5344CB8AC3E}">
        <p14:creationId xmlns:p14="http://schemas.microsoft.com/office/powerpoint/2010/main" val="2091429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5B264780-36D2-7941-B7E9-7A3479F8E8CE}"/>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0D4186B8-A2D5-1049-8B3A-09D9BF2F8B19}"/>
              </a:ext>
            </a:extLst>
          </p:cNvPr>
          <p:cNvSpPr>
            <a:spLocks noGrp="1"/>
          </p:cNvSpPr>
          <p:nvPr>
            <p:ph type="title"/>
          </p:nvPr>
        </p:nvSpPr>
        <p:spPr>
          <a:xfrm>
            <a:off x="712788" y="584117"/>
            <a:ext cx="8229600" cy="553998"/>
          </a:xfrm>
        </p:spPr>
        <p:txBody>
          <a:bodyPr/>
          <a:lstStyle/>
          <a:p>
            <a:r>
              <a:rPr lang="it-IT" sz="3600" dirty="0">
                <a:latin typeface="Times" pitchFamily="2" charset="0"/>
              </a:rPr>
              <a:t>Gli scenari di consegna</a:t>
            </a:r>
            <a:endParaRPr lang="it-IT" dirty="0"/>
          </a:p>
        </p:txBody>
      </p:sp>
      <p:graphicFrame>
        <p:nvGraphicFramePr>
          <p:cNvPr id="6" name="Tabella 5">
            <a:extLst>
              <a:ext uri="{FF2B5EF4-FFF2-40B4-BE49-F238E27FC236}">
                <a16:creationId xmlns:a16="http://schemas.microsoft.com/office/drawing/2014/main" id="{7D2A363A-6AE2-264E-857C-E265EFB38C10}"/>
              </a:ext>
            </a:extLst>
          </p:cNvPr>
          <p:cNvGraphicFramePr>
            <a:graphicFrameLocks noGrp="1"/>
          </p:cNvGraphicFramePr>
          <p:nvPr>
            <p:extLst>
              <p:ext uri="{D42A27DB-BD31-4B8C-83A1-F6EECF244321}">
                <p14:modId xmlns:p14="http://schemas.microsoft.com/office/powerpoint/2010/main" val="1958997827"/>
              </p:ext>
            </p:extLst>
          </p:nvPr>
        </p:nvGraphicFramePr>
        <p:xfrm>
          <a:off x="712788" y="1350434"/>
          <a:ext cx="8071644" cy="2987040"/>
        </p:xfrm>
        <a:graphic>
          <a:graphicData uri="http://schemas.openxmlformats.org/drawingml/2006/table">
            <a:tbl>
              <a:tblPr firstRow="1" bandRow="1">
                <a:tableStyleId>{5C22544A-7EE6-4342-B048-85BDC9FD1C3A}</a:tableStyleId>
              </a:tblPr>
              <a:tblGrid>
                <a:gridCol w="1958975">
                  <a:extLst>
                    <a:ext uri="{9D8B030D-6E8A-4147-A177-3AD203B41FA5}">
                      <a16:colId xmlns:a16="http://schemas.microsoft.com/office/drawing/2014/main" val="458213448"/>
                    </a:ext>
                  </a:extLst>
                </a:gridCol>
                <a:gridCol w="1320374">
                  <a:extLst>
                    <a:ext uri="{9D8B030D-6E8A-4147-A177-3AD203B41FA5}">
                      <a16:colId xmlns:a16="http://schemas.microsoft.com/office/drawing/2014/main" val="2618896580"/>
                    </a:ext>
                  </a:extLst>
                </a:gridCol>
                <a:gridCol w="1563637">
                  <a:extLst>
                    <a:ext uri="{9D8B030D-6E8A-4147-A177-3AD203B41FA5}">
                      <a16:colId xmlns:a16="http://schemas.microsoft.com/office/drawing/2014/main" val="3328955472"/>
                    </a:ext>
                  </a:extLst>
                </a:gridCol>
                <a:gridCol w="1482258">
                  <a:extLst>
                    <a:ext uri="{9D8B030D-6E8A-4147-A177-3AD203B41FA5}">
                      <a16:colId xmlns:a16="http://schemas.microsoft.com/office/drawing/2014/main" val="3234569457"/>
                    </a:ext>
                  </a:extLst>
                </a:gridCol>
                <a:gridCol w="1746400">
                  <a:extLst>
                    <a:ext uri="{9D8B030D-6E8A-4147-A177-3AD203B41FA5}">
                      <a16:colId xmlns:a16="http://schemas.microsoft.com/office/drawing/2014/main" val="461921674"/>
                    </a:ext>
                  </a:extLst>
                </a:gridCol>
              </a:tblGrid>
              <a:tr h="493754">
                <a:tc>
                  <a:txBody>
                    <a:bodyPr/>
                    <a:lstStyle/>
                    <a:p>
                      <a:pPr algn="ctr"/>
                      <a:r>
                        <a:rPr lang="it-IT" sz="1400" dirty="0">
                          <a:latin typeface="Times" pitchFamily="2" charset="0"/>
                        </a:rPr>
                        <a:t>Dati relativi ad una giornata tipo </a:t>
                      </a:r>
                    </a:p>
                  </a:txBody>
                  <a:tcPr/>
                </a:tc>
                <a:tc gridSpan="2">
                  <a:txBody>
                    <a:bodyPr/>
                    <a:lstStyle/>
                    <a:p>
                      <a:pPr algn="ctr"/>
                      <a:r>
                        <a:rPr lang="it-IT" sz="1400" dirty="0">
                          <a:latin typeface="Times" pitchFamily="2" charset="0"/>
                        </a:rPr>
                        <a:t>Scenario «</a:t>
                      </a:r>
                      <a:r>
                        <a:rPr lang="it-IT" sz="1400" dirty="0" err="1">
                          <a:latin typeface="Times" pitchFamily="2" charset="0"/>
                        </a:rPr>
                        <a:t>as</a:t>
                      </a:r>
                      <a:r>
                        <a:rPr lang="it-IT" sz="1400" dirty="0">
                          <a:latin typeface="Times" pitchFamily="2" charset="0"/>
                        </a:rPr>
                        <a:t> </a:t>
                      </a:r>
                      <a:r>
                        <a:rPr lang="it-IT" sz="1400" dirty="0" err="1">
                          <a:latin typeface="Times" pitchFamily="2" charset="0"/>
                        </a:rPr>
                        <a:t>is</a:t>
                      </a:r>
                      <a:r>
                        <a:rPr lang="it-IT" sz="1400" dirty="0">
                          <a:latin typeface="Times" pitchFamily="2" charset="0"/>
                        </a:rPr>
                        <a:t>»</a:t>
                      </a:r>
                    </a:p>
                  </a:txBody>
                  <a:tcPr/>
                </a:tc>
                <a:tc hMerge="1">
                  <a:txBody>
                    <a:bodyPr/>
                    <a:lstStyle/>
                    <a:p>
                      <a:endParaRPr lang="it-IT" dirty="0"/>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Scenario «ZEV»</a:t>
                      </a:r>
                    </a:p>
                    <a:p>
                      <a:pPr algn="ctr"/>
                      <a:endParaRPr lang="it-IT" sz="1400" dirty="0">
                        <a:latin typeface="Times" pitchFamily="2" charset="0"/>
                      </a:endParaRPr>
                    </a:p>
                  </a:txBody>
                  <a:tcPr/>
                </a:tc>
                <a:tc hMerge="1">
                  <a:txBody>
                    <a:bodyPr/>
                    <a:lstStyle/>
                    <a:p>
                      <a:endParaRPr lang="it-IT" dirty="0"/>
                    </a:p>
                  </a:txBody>
                  <a:tcPr/>
                </a:tc>
                <a:extLst>
                  <a:ext uri="{0D108BD9-81ED-4DB2-BD59-A6C34878D82A}">
                    <a16:rowId xmlns:a16="http://schemas.microsoft.com/office/drawing/2014/main" val="4162013030"/>
                  </a:ext>
                </a:extLst>
              </a:tr>
              <a:tr h="285857">
                <a:tc>
                  <a:txBody>
                    <a:bodyPr/>
                    <a:lstStyle/>
                    <a:p>
                      <a:pPr algn="ctr"/>
                      <a:endParaRPr lang="it-IT" sz="1400" dirty="0">
                        <a:latin typeface="Times" pitchFamily="2" charset="0"/>
                      </a:endParaRPr>
                    </a:p>
                  </a:txBody>
                  <a:tcPr/>
                </a:tc>
                <a:tc>
                  <a:txBody>
                    <a:bodyPr/>
                    <a:lstStyle/>
                    <a:p>
                      <a:pPr algn="ctr"/>
                      <a:r>
                        <a:rPr lang="it-IT" sz="1400" dirty="0">
                          <a:latin typeface="Times" pitchFamily="2" charset="0"/>
                        </a:rPr>
                        <a:t>Milano </a:t>
                      </a:r>
                    </a:p>
                  </a:txBody>
                  <a:tcPr/>
                </a:tc>
                <a:tc>
                  <a:txBody>
                    <a:bodyPr/>
                    <a:lstStyle/>
                    <a:p>
                      <a:pPr algn="ctr"/>
                      <a:r>
                        <a:rPr lang="it-IT" sz="1400" dirty="0">
                          <a:latin typeface="Times" pitchFamily="2" charset="0"/>
                        </a:rPr>
                        <a:t>Torino</a:t>
                      </a:r>
                    </a:p>
                  </a:txBody>
                  <a:tcPr/>
                </a:tc>
                <a:tc>
                  <a:txBody>
                    <a:bodyPr/>
                    <a:lstStyle/>
                    <a:p>
                      <a:pPr algn="ctr"/>
                      <a:r>
                        <a:rPr lang="it-IT" sz="1400" dirty="0">
                          <a:latin typeface="Times" pitchFamily="2" charset="0"/>
                        </a:rPr>
                        <a:t>Milano </a:t>
                      </a:r>
                    </a:p>
                  </a:txBody>
                  <a:tcPr/>
                </a:tc>
                <a:tc>
                  <a:txBody>
                    <a:bodyPr/>
                    <a:lstStyle/>
                    <a:p>
                      <a:pPr algn="ctr"/>
                      <a:r>
                        <a:rPr lang="it-IT" sz="1400" dirty="0">
                          <a:latin typeface="Times" pitchFamily="2" charset="0"/>
                        </a:rPr>
                        <a:t>Torino</a:t>
                      </a:r>
                    </a:p>
                  </a:txBody>
                  <a:tcPr/>
                </a:tc>
                <a:extLst>
                  <a:ext uri="{0D108BD9-81ED-4DB2-BD59-A6C34878D82A}">
                    <a16:rowId xmlns:a16="http://schemas.microsoft.com/office/drawing/2014/main" val="1943956647"/>
                  </a:ext>
                </a:extLst>
              </a:tr>
              <a:tr h="285857">
                <a:tc>
                  <a:txBody>
                    <a:bodyPr/>
                    <a:lstStyle/>
                    <a:p>
                      <a:pPr algn="ctr"/>
                      <a:r>
                        <a:rPr lang="it-IT" sz="1400" dirty="0">
                          <a:latin typeface="Times" pitchFamily="2" charset="0"/>
                        </a:rPr>
                        <a:t>Numero veicoli</a:t>
                      </a:r>
                    </a:p>
                  </a:txBody>
                  <a:tcPr/>
                </a:tc>
                <a:tc>
                  <a:txBody>
                    <a:bodyPr/>
                    <a:lstStyle/>
                    <a:p>
                      <a:pPr algn="ctr"/>
                      <a:r>
                        <a:rPr lang="it-IT" sz="1400" dirty="0">
                          <a:latin typeface="Times" pitchFamily="2" charset="0"/>
                        </a:rPr>
                        <a:t>14</a:t>
                      </a:r>
                    </a:p>
                  </a:txBody>
                  <a:tcPr/>
                </a:tc>
                <a:tc>
                  <a:txBody>
                    <a:bodyPr/>
                    <a:lstStyle/>
                    <a:p>
                      <a:pPr algn="ctr"/>
                      <a:r>
                        <a:rPr lang="it-IT" sz="1400" dirty="0">
                          <a:latin typeface="Times" pitchFamily="2" charset="0"/>
                        </a:rPr>
                        <a:t>4</a:t>
                      </a:r>
                    </a:p>
                  </a:txBody>
                  <a:tcPr/>
                </a:tc>
                <a:tc>
                  <a:txBody>
                    <a:bodyPr/>
                    <a:lstStyle/>
                    <a:p>
                      <a:pPr algn="ctr"/>
                      <a:r>
                        <a:rPr lang="it-IT" sz="1400" dirty="0">
                          <a:latin typeface="Times" pitchFamily="2" charset="0"/>
                        </a:rPr>
                        <a:t>14</a:t>
                      </a:r>
                    </a:p>
                  </a:txBody>
                  <a:tcPr/>
                </a:tc>
                <a:tc>
                  <a:txBody>
                    <a:bodyPr/>
                    <a:lstStyle/>
                    <a:p>
                      <a:pPr algn="ctr"/>
                      <a:r>
                        <a:rPr lang="it-IT" sz="1400" dirty="0">
                          <a:latin typeface="Times" pitchFamily="2" charset="0"/>
                        </a:rPr>
                        <a:t>4</a:t>
                      </a:r>
                    </a:p>
                  </a:txBody>
                  <a:tcPr/>
                </a:tc>
                <a:extLst>
                  <a:ext uri="{0D108BD9-81ED-4DB2-BD59-A6C34878D82A}">
                    <a16:rowId xmlns:a16="http://schemas.microsoft.com/office/drawing/2014/main" val="316601865"/>
                  </a:ext>
                </a:extLst>
              </a:tr>
              <a:tr h="493754">
                <a:tc>
                  <a:txBody>
                    <a:bodyPr/>
                    <a:lstStyle/>
                    <a:p>
                      <a:pPr algn="ctr"/>
                      <a:r>
                        <a:rPr lang="it-IT" sz="1400" dirty="0">
                          <a:latin typeface="Times" pitchFamily="2" charset="0"/>
                        </a:rPr>
                        <a:t>Tipologia veicoli</a:t>
                      </a:r>
                    </a:p>
                  </a:txBody>
                  <a:tcPr/>
                </a:tc>
                <a:tc>
                  <a:txBody>
                    <a:bodyPr/>
                    <a:lstStyle/>
                    <a:p>
                      <a:pPr algn="ctr"/>
                      <a:r>
                        <a:rPr lang="it-IT" sz="1400" dirty="0">
                          <a:latin typeface="Times" pitchFamily="2" charset="0"/>
                        </a:rPr>
                        <a:t>Furgoni EURO 4 e 5</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Furgoni EURO </a:t>
                      </a:r>
                    </a:p>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4 e 5</a:t>
                      </a:r>
                    </a:p>
                  </a:txBody>
                  <a:tcPr/>
                </a:tc>
                <a:tc>
                  <a:txBody>
                    <a:bodyPr/>
                    <a:lstStyle/>
                    <a:p>
                      <a:pPr algn="ctr"/>
                      <a:r>
                        <a:rPr lang="it-IT" sz="1400" dirty="0">
                          <a:latin typeface="Times" pitchFamily="2" charset="0"/>
                        </a:rPr>
                        <a:t>ZEV leggeri* </a:t>
                      </a:r>
                    </a:p>
                  </a:txBody>
                  <a:tcPr/>
                </a:tc>
                <a:tc>
                  <a:txBody>
                    <a:bodyPr/>
                    <a:lstStyle/>
                    <a:p>
                      <a:pPr algn="ctr"/>
                      <a:r>
                        <a:rPr lang="it-IT" sz="1400" dirty="0">
                          <a:latin typeface="Times" pitchFamily="2" charset="0"/>
                        </a:rPr>
                        <a:t>ZEV leggeri e pesanti**</a:t>
                      </a:r>
                    </a:p>
                  </a:txBody>
                  <a:tcPr/>
                </a:tc>
                <a:extLst>
                  <a:ext uri="{0D108BD9-81ED-4DB2-BD59-A6C34878D82A}">
                    <a16:rowId xmlns:a16="http://schemas.microsoft.com/office/drawing/2014/main" val="3751459666"/>
                  </a:ext>
                </a:extLst>
              </a:tr>
              <a:tr h="302468">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Km percorsi in totale</a:t>
                      </a:r>
                    </a:p>
                  </a:txBody>
                  <a:tcPr/>
                </a:tc>
                <a:tc>
                  <a:txBody>
                    <a:bodyPr/>
                    <a:lstStyle/>
                    <a:p>
                      <a:pPr algn="ctr"/>
                      <a:r>
                        <a:rPr lang="it-IT" sz="1400" dirty="0">
                          <a:latin typeface="Times" pitchFamily="2" charset="0"/>
                        </a:rPr>
                        <a:t>929 km</a:t>
                      </a:r>
                    </a:p>
                  </a:txBody>
                  <a:tcPr/>
                </a:tc>
                <a:tc>
                  <a:txBody>
                    <a:bodyPr/>
                    <a:lstStyle/>
                    <a:p>
                      <a:pPr algn="ctr"/>
                      <a:r>
                        <a:rPr lang="it-IT" sz="1400" dirty="0">
                          <a:latin typeface="Times" pitchFamily="2" charset="0"/>
                        </a:rPr>
                        <a:t>328km</a:t>
                      </a:r>
                    </a:p>
                  </a:txBody>
                  <a:tcPr/>
                </a:tc>
                <a:tc>
                  <a:txBody>
                    <a:bodyPr/>
                    <a:lstStyle/>
                    <a:p>
                      <a:pPr algn="ctr"/>
                      <a:r>
                        <a:rPr lang="it-IT" sz="1400" dirty="0">
                          <a:latin typeface="Times" pitchFamily="2" charset="0"/>
                        </a:rPr>
                        <a:t>929 km</a:t>
                      </a:r>
                    </a:p>
                  </a:txBody>
                  <a:tcPr/>
                </a:tc>
                <a:tc>
                  <a:txBody>
                    <a:bodyPr/>
                    <a:lstStyle/>
                    <a:p>
                      <a:pPr algn="ctr"/>
                      <a:r>
                        <a:rPr lang="it-IT" sz="1400" dirty="0">
                          <a:latin typeface="Times" pitchFamily="2" charset="0"/>
                        </a:rPr>
                        <a:t>328km</a:t>
                      </a:r>
                    </a:p>
                  </a:txBody>
                  <a:tcPr/>
                </a:tc>
                <a:extLst>
                  <a:ext uri="{0D108BD9-81ED-4DB2-BD59-A6C34878D82A}">
                    <a16:rowId xmlns:a16="http://schemas.microsoft.com/office/drawing/2014/main" val="3695000538"/>
                  </a:ext>
                </a:extLst>
              </a:tr>
              <a:tr h="49375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Kg colli consegnati in totale</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13.696 kg</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400">
                          <a:latin typeface="Times" pitchFamily="2" charset="0"/>
                        </a:rPr>
                        <a:t>5.604 kg</a:t>
                      </a:r>
                      <a:endParaRPr lang="it-IT" sz="1400" dirty="0">
                        <a:latin typeface="Times" pitchFamily="2"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13.696 kg</a:t>
                      </a: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5.604 kg</a:t>
                      </a:r>
                    </a:p>
                  </a:txBody>
                  <a:tcPr/>
                </a:tc>
                <a:extLst>
                  <a:ext uri="{0D108BD9-81ED-4DB2-BD59-A6C34878D82A}">
                    <a16:rowId xmlns:a16="http://schemas.microsoft.com/office/drawing/2014/main" val="216405625"/>
                  </a:ext>
                </a:extLst>
              </a:tr>
              <a:tr h="493754">
                <a:tc gridSpan="5">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sz="1400" dirty="0">
                          <a:latin typeface="Times" pitchFamily="2" charset="0"/>
                        </a:rPr>
                        <a:t>ZEV leggeri: capacità di carico massima pari a 730 kg; ZEV pesanti: capacità di carico massima pari a 2000 kg</a:t>
                      </a:r>
                    </a:p>
                  </a:txBody>
                  <a:tcPr/>
                </a:tc>
                <a:tc hMerge="1">
                  <a:txBody>
                    <a:bodyPr/>
                    <a:lstStyle/>
                    <a:p>
                      <a:pPr algn="ctr"/>
                      <a:endParaRPr lang="it-IT" dirty="0"/>
                    </a:p>
                  </a:txBody>
                  <a:tcPr/>
                </a:tc>
                <a:tc hMerge="1">
                  <a:txBody>
                    <a:bodyPr/>
                    <a:lstStyle/>
                    <a:p>
                      <a:pPr algn="ctr"/>
                      <a:endParaRPr lang="it-IT" dirty="0"/>
                    </a:p>
                  </a:txBody>
                  <a:tcPr/>
                </a:tc>
                <a:tc hMerge="1">
                  <a:txBody>
                    <a:bodyPr/>
                    <a:lstStyle/>
                    <a:p>
                      <a:pPr algn="ctr"/>
                      <a:endParaRPr lang="it-IT" dirty="0"/>
                    </a:p>
                  </a:txBody>
                  <a:tcPr/>
                </a:tc>
                <a:tc hMerge="1">
                  <a:txBody>
                    <a:bodyPr/>
                    <a:lstStyle/>
                    <a:p>
                      <a:pPr algn="ctr"/>
                      <a:endParaRPr lang="it-IT" dirty="0"/>
                    </a:p>
                  </a:txBody>
                  <a:tcPr/>
                </a:tc>
                <a:extLst>
                  <a:ext uri="{0D108BD9-81ED-4DB2-BD59-A6C34878D82A}">
                    <a16:rowId xmlns:a16="http://schemas.microsoft.com/office/drawing/2014/main" val="2122762346"/>
                  </a:ext>
                </a:extLst>
              </a:tr>
            </a:tbl>
          </a:graphicData>
        </a:graphic>
      </p:graphicFrame>
      <p:sp>
        <p:nvSpPr>
          <p:cNvPr id="8" name="Rettangolo 7">
            <a:extLst>
              <a:ext uri="{FF2B5EF4-FFF2-40B4-BE49-F238E27FC236}">
                <a16:creationId xmlns:a16="http://schemas.microsoft.com/office/drawing/2014/main" id="{76EF080C-B321-C440-96C1-869319F59042}"/>
              </a:ext>
            </a:extLst>
          </p:cNvPr>
          <p:cNvSpPr/>
          <p:nvPr/>
        </p:nvSpPr>
        <p:spPr>
          <a:xfrm>
            <a:off x="712788" y="4606943"/>
            <a:ext cx="8071644" cy="1200329"/>
          </a:xfrm>
          <a:prstGeom prst="rect">
            <a:avLst/>
          </a:prstGeom>
        </p:spPr>
        <p:txBody>
          <a:bodyPr wrap="square">
            <a:spAutoFit/>
          </a:bodyPr>
          <a:lstStyle/>
          <a:p>
            <a:pPr algn="just"/>
            <a:r>
              <a:rPr lang="it-IT" dirty="0">
                <a:latin typeface="Times" pitchFamily="2" charset="0"/>
              </a:rPr>
              <a:t>Grazie alla sperimentazione condotta è stato possibile verificare come le caratteristiche dei veicoli elettrici (capacità volumetrica e autonomia chilometrica) non incidano sull’attività di consegna rispetto alla giornata tipo descritta nello scenario “</a:t>
            </a:r>
            <a:r>
              <a:rPr lang="it-IT" dirty="0" err="1">
                <a:latin typeface="Times" pitchFamily="2" charset="0"/>
              </a:rPr>
              <a:t>as</a:t>
            </a:r>
            <a:r>
              <a:rPr lang="it-IT" dirty="0">
                <a:latin typeface="Times" pitchFamily="2" charset="0"/>
              </a:rPr>
              <a:t> </a:t>
            </a:r>
            <a:r>
              <a:rPr lang="it-IT" dirty="0" err="1">
                <a:latin typeface="Times" pitchFamily="2" charset="0"/>
              </a:rPr>
              <a:t>is</a:t>
            </a:r>
            <a:r>
              <a:rPr lang="it-IT" dirty="0">
                <a:latin typeface="Times" pitchFamily="2" charset="0"/>
              </a:rPr>
              <a:t>”. </a:t>
            </a:r>
          </a:p>
        </p:txBody>
      </p:sp>
    </p:spTree>
    <p:extLst>
      <p:ext uri="{BB962C8B-B14F-4D97-AF65-F5344CB8AC3E}">
        <p14:creationId xmlns:p14="http://schemas.microsoft.com/office/powerpoint/2010/main" val="35336528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087FC403-8E42-F141-83A4-85AD08F2E583}"/>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41B870A9-8855-744E-ACF5-7E9B3AD5517F}"/>
              </a:ext>
            </a:extLst>
          </p:cNvPr>
          <p:cNvSpPr>
            <a:spLocks noGrp="1"/>
          </p:cNvSpPr>
          <p:nvPr>
            <p:ph type="title"/>
          </p:nvPr>
        </p:nvSpPr>
        <p:spPr>
          <a:xfrm>
            <a:off x="684213" y="561218"/>
            <a:ext cx="8130129" cy="553998"/>
          </a:xfrm>
        </p:spPr>
        <p:txBody>
          <a:bodyPr/>
          <a:lstStyle/>
          <a:p>
            <a:r>
              <a:rPr lang="it-IT" sz="3600" dirty="0">
                <a:latin typeface="Times" pitchFamily="2" charset="0"/>
              </a:rPr>
              <a:t>Impatti ambientali negli scenari di consegna </a:t>
            </a:r>
            <a:endParaRPr lang="it-IT" dirty="0"/>
          </a:p>
        </p:txBody>
      </p:sp>
      <p:sp>
        <p:nvSpPr>
          <p:cNvPr id="6" name="Rettangolo 5">
            <a:extLst>
              <a:ext uri="{FF2B5EF4-FFF2-40B4-BE49-F238E27FC236}">
                <a16:creationId xmlns:a16="http://schemas.microsoft.com/office/drawing/2014/main" id="{79E364C3-5F86-9348-933F-5D0B08845298}"/>
              </a:ext>
            </a:extLst>
          </p:cNvPr>
          <p:cNvSpPr/>
          <p:nvPr/>
        </p:nvSpPr>
        <p:spPr>
          <a:xfrm>
            <a:off x="684212" y="1335102"/>
            <a:ext cx="7845425" cy="549638"/>
          </a:xfrm>
          <a:prstGeom prst="rect">
            <a:avLst/>
          </a:prstGeom>
        </p:spPr>
        <p:txBody>
          <a:bodyPr wrap="square">
            <a:spAutoFit/>
          </a:bodyPr>
          <a:lstStyle/>
          <a:p>
            <a:pPr algn="just">
              <a:lnSpc>
                <a:spcPct val="107000"/>
              </a:lnSpc>
              <a:spcBef>
                <a:spcPts val="300"/>
              </a:spcBef>
              <a:spcAft>
                <a:spcPts val="300"/>
              </a:spcAft>
            </a:pPr>
            <a:r>
              <a:rPr lang="it-IT" sz="1400" dirty="0">
                <a:latin typeface="Times" pitchFamily="2" charset="0"/>
                <a:ea typeface="Calibri" panose="020F0502020204030204" pitchFamily="34" charset="0"/>
                <a:cs typeface="Times New Roman" panose="02020603050405020304" pitchFamily="18" charset="0"/>
              </a:rPr>
              <a:t>La tabella seguente riporta i risultati degli scenari riferiti all’unità funzionale di 1 tonnellata di colli trasportati.</a:t>
            </a:r>
          </a:p>
        </p:txBody>
      </p:sp>
      <p:graphicFrame>
        <p:nvGraphicFramePr>
          <p:cNvPr id="7" name="Segnaposto contenuto 3">
            <a:extLst>
              <a:ext uri="{FF2B5EF4-FFF2-40B4-BE49-F238E27FC236}">
                <a16:creationId xmlns:a16="http://schemas.microsoft.com/office/drawing/2014/main" id="{C39E5128-D374-0743-92C1-CFAC5666F0A8}"/>
              </a:ext>
            </a:extLst>
          </p:cNvPr>
          <p:cNvGraphicFramePr>
            <a:graphicFrameLocks noGrp="1"/>
          </p:cNvGraphicFramePr>
          <p:nvPr>
            <p:ph idx="1"/>
            <p:extLst>
              <p:ext uri="{D42A27DB-BD31-4B8C-83A1-F6EECF244321}">
                <p14:modId xmlns:p14="http://schemas.microsoft.com/office/powerpoint/2010/main" val="3194046055"/>
              </p:ext>
            </p:extLst>
          </p:nvPr>
        </p:nvGraphicFramePr>
        <p:xfrm>
          <a:off x="717550" y="2002017"/>
          <a:ext cx="7845425" cy="1436831"/>
        </p:xfrm>
        <a:graphic>
          <a:graphicData uri="http://schemas.openxmlformats.org/drawingml/2006/table">
            <a:tbl>
              <a:tblPr firstRow="1" firstCol="1" bandRow="1" bandCol="1">
                <a:tableStyleId>{F2DE63D5-997A-4646-A377-4702673A728D}</a:tableStyleId>
              </a:tblPr>
              <a:tblGrid>
                <a:gridCol w="1377246">
                  <a:extLst>
                    <a:ext uri="{9D8B030D-6E8A-4147-A177-3AD203B41FA5}">
                      <a16:colId xmlns:a16="http://schemas.microsoft.com/office/drawing/2014/main" val="794897484"/>
                    </a:ext>
                  </a:extLst>
                </a:gridCol>
                <a:gridCol w="1140149">
                  <a:extLst>
                    <a:ext uri="{9D8B030D-6E8A-4147-A177-3AD203B41FA5}">
                      <a16:colId xmlns:a16="http://schemas.microsoft.com/office/drawing/2014/main" val="2163954860"/>
                    </a:ext>
                  </a:extLst>
                </a:gridCol>
                <a:gridCol w="916070">
                  <a:extLst>
                    <a:ext uri="{9D8B030D-6E8A-4147-A177-3AD203B41FA5}">
                      <a16:colId xmlns:a16="http://schemas.microsoft.com/office/drawing/2014/main" val="4143011033"/>
                    </a:ext>
                  </a:extLst>
                </a:gridCol>
                <a:gridCol w="882392">
                  <a:extLst>
                    <a:ext uri="{9D8B030D-6E8A-4147-A177-3AD203B41FA5}">
                      <a16:colId xmlns:a16="http://schemas.microsoft.com/office/drawing/2014/main" val="1084020391"/>
                    </a:ext>
                  </a:extLst>
                </a:gridCol>
                <a:gridCol w="882392">
                  <a:extLst>
                    <a:ext uri="{9D8B030D-6E8A-4147-A177-3AD203B41FA5}">
                      <a16:colId xmlns:a16="http://schemas.microsoft.com/office/drawing/2014/main" val="2068133986"/>
                    </a:ext>
                  </a:extLst>
                </a:gridCol>
                <a:gridCol w="882392">
                  <a:extLst>
                    <a:ext uri="{9D8B030D-6E8A-4147-A177-3AD203B41FA5}">
                      <a16:colId xmlns:a16="http://schemas.microsoft.com/office/drawing/2014/main" val="142699752"/>
                    </a:ext>
                  </a:extLst>
                </a:gridCol>
                <a:gridCol w="882392">
                  <a:extLst>
                    <a:ext uri="{9D8B030D-6E8A-4147-A177-3AD203B41FA5}">
                      <a16:colId xmlns:a16="http://schemas.microsoft.com/office/drawing/2014/main" val="2327089407"/>
                    </a:ext>
                  </a:extLst>
                </a:gridCol>
                <a:gridCol w="882392">
                  <a:extLst>
                    <a:ext uri="{9D8B030D-6E8A-4147-A177-3AD203B41FA5}">
                      <a16:colId xmlns:a16="http://schemas.microsoft.com/office/drawing/2014/main" val="1609150194"/>
                    </a:ext>
                  </a:extLst>
                </a:gridCol>
              </a:tblGrid>
              <a:tr h="176655">
                <a:tc>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algn="ctr">
                        <a:lnSpc>
                          <a:spcPct val="107000"/>
                        </a:lnSpc>
                        <a:spcBef>
                          <a:spcPts val="300"/>
                        </a:spcBef>
                        <a:spcAft>
                          <a:spcPts val="300"/>
                        </a:spcAft>
                      </a:pPr>
                      <a:r>
                        <a:rPr lang="it-IT" sz="1100" dirty="0">
                          <a:effectLst/>
                        </a:rPr>
                        <a:t>Milano</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gridSpan="3">
                  <a:txBody>
                    <a:bodyPr/>
                    <a:lstStyle/>
                    <a:p>
                      <a:pPr algn="ctr">
                        <a:lnSpc>
                          <a:spcPct val="107000"/>
                        </a:lnSpc>
                        <a:spcBef>
                          <a:spcPts val="300"/>
                        </a:spcBef>
                        <a:spcAft>
                          <a:spcPts val="300"/>
                        </a:spcAft>
                      </a:pPr>
                      <a:r>
                        <a:rPr lang="it-IT" sz="1100" dirty="0">
                          <a:effectLst/>
                        </a:rPr>
                        <a:t>Torino</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hMerge="1">
                  <a:txBody>
                    <a:bodyPr/>
                    <a:lstStyle/>
                    <a:p>
                      <a:pPr algn="ctr">
                        <a:lnSpc>
                          <a:spcPct val="107000"/>
                        </a:lnSpc>
                        <a:spcBef>
                          <a:spcPts val="300"/>
                        </a:spcBef>
                        <a:spcAft>
                          <a:spcPts val="300"/>
                        </a:spcAft>
                      </a:pP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extLst>
                  <a:ext uri="{0D108BD9-81ED-4DB2-BD59-A6C34878D82A}">
                    <a16:rowId xmlns:a16="http://schemas.microsoft.com/office/drawing/2014/main" val="1175286961"/>
                  </a:ext>
                </a:extLst>
              </a:tr>
              <a:tr h="354346">
                <a:tc>
                  <a:txBody>
                    <a:bodyPr/>
                    <a:lstStyle/>
                    <a:p>
                      <a:pPr algn="ctr">
                        <a:lnSpc>
                          <a:spcPct val="107000"/>
                        </a:lnSpc>
                        <a:spcBef>
                          <a:spcPts val="300"/>
                        </a:spcBef>
                        <a:spcAft>
                          <a:spcPts val="300"/>
                        </a:spcAft>
                      </a:pPr>
                      <a:r>
                        <a:rPr lang="it-IT" sz="1100" dirty="0">
                          <a:effectLst/>
                        </a:rPr>
                        <a:t>Categoria di impatto</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Indicatore</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err="1">
                          <a:effectLst/>
                        </a:rPr>
                        <a:t>As</a:t>
                      </a:r>
                      <a:r>
                        <a:rPr lang="it-IT" sz="1100" dirty="0">
                          <a:effectLst/>
                        </a:rPr>
                        <a:t> </a:t>
                      </a:r>
                      <a:r>
                        <a:rPr lang="it-IT" sz="1100" dirty="0" err="1">
                          <a:effectLst/>
                        </a:rPr>
                        <a:t>is</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ZEV</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variazione</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AS IS - (t)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ZEV - (t)</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variazione</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945950250"/>
                  </a:ext>
                </a:extLst>
              </a:tr>
              <a:tr h="180208">
                <a:tc>
                  <a:txBody>
                    <a:bodyPr/>
                    <a:lstStyle/>
                    <a:p>
                      <a:pPr algn="ctr">
                        <a:lnSpc>
                          <a:spcPct val="107000"/>
                        </a:lnSpc>
                        <a:spcBef>
                          <a:spcPts val="300"/>
                        </a:spcBef>
                        <a:spcAft>
                          <a:spcPts val="300"/>
                        </a:spcAft>
                      </a:pPr>
                      <a:r>
                        <a:rPr lang="it-IT" sz="1100" dirty="0" err="1">
                          <a:effectLst/>
                        </a:rPr>
                        <a:t>Climate</a:t>
                      </a:r>
                      <a:r>
                        <a:rPr lang="it-IT" sz="1100" dirty="0">
                          <a:effectLst/>
                        </a:rPr>
                        <a:t> </a:t>
                      </a:r>
                      <a:r>
                        <a:rPr lang="it-IT" sz="1100" dirty="0" err="1">
                          <a:effectLst/>
                        </a:rPr>
                        <a:t>change</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kg CO2 </a:t>
                      </a:r>
                      <a:r>
                        <a:rPr lang="it-IT" sz="1100" dirty="0" err="1">
                          <a:effectLst/>
                        </a:rPr>
                        <a:t>eq</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33,38</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23,02</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-31%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43,69</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23,57</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-46,1%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412524421"/>
                  </a:ext>
                </a:extLst>
              </a:tr>
              <a:tr h="180208">
                <a:tc>
                  <a:txBody>
                    <a:bodyPr/>
                    <a:lstStyle/>
                    <a:p>
                      <a:pPr algn="ctr">
                        <a:lnSpc>
                          <a:spcPct val="107000"/>
                        </a:lnSpc>
                        <a:spcBef>
                          <a:spcPts val="300"/>
                        </a:spcBef>
                        <a:spcAft>
                          <a:spcPts val="300"/>
                        </a:spcAft>
                      </a:pPr>
                      <a:r>
                        <a:rPr lang="it-IT" sz="1100" dirty="0" err="1">
                          <a:effectLst/>
                        </a:rPr>
                        <a:t>Particulate</a:t>
                      </a:r>
                      <a:r>
                        <a:rPr lang="it-IT" sz="1100" dirty="0">
                          <a:effectLst/>
                        </a:rPr>
                        <a:t> </a:t>
                      </a:r>
                      <a:r>
                        <a:rPr lang="it-IT" sz="1100" dirty="0" err="1">
                          <a:effectLst/>
                        </a:rPr>
                        <a:t>matter</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kg PM2.5 </a:t>
                      </a:r>
                      <a:r>
                        <a:rPr lang="it-IT" sz="1100" dirty="0" err="1">
                          <a:effectLst/>
                        </a:rPr>
                        <a:t>eq</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0,0149</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0,0161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8%</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a:effectLst/>
                        </a:rPr>
                        <a:t>0,0194</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0,0186</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a:effectLst/>
                        </a:rPr>
                        <a:t>-4,0%</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227750572"/>
                  </a:ext>
                </a:extLst>
              </a:tr>
              <a:tr h="368759">
                <a:tc>
                  <a:txBody>
                    <a:bodyPr/>
                    <a:lstStyle/>
                    <a:p>
                      <a:pPr algn="ctr">
                        <a:lnSpc>
                          <a:spcPct val="107000"/>
                        </a:lnSpc>
                        <a:spcBef>
                          <a:spcPts val="300"/>
                        </a:spcBef>
                        <a:spcAft>
                          <a:spcPts val="300"/>
                        </a:spcAft>
                      </a:pPr>
                      <a:r>
                        <a:rPr lang="it-IT" sz="1100">
                          <a:effectLst/>
                        </a:rPr>
                        <a:t>Photochemical ozone formation</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kg NMVOC </a:t>
                      </a:r>
                      <a:r>
                        <a:rPr lang="it-IT" sz="1100" dirty="0" err="1">
                          <a:effectLst/>
                        </a:rPr>
                        <a:t>eq</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a:effectLst/>
                        </a:rPr>
                        <a:t>0,1306</a:t>
                      </a:r>
                      <a:endParaRPr lang="it-IT"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0,0696</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-47%</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0,1514</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0,0777</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-48,7%</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3551374532"/>
                  </a:ext>
                </a:extLst>
              </a:tr>
              <a:tr h="176655">
                <a:tc>
                  <a:txBody>
                    <a:bodyPr/>
                    <a:lstStyle/>
                    <a:p>
                      <a:pPr algn="ctr">
                        <a:lnSpc>
                          <a:spcPct val="107000"/>
                        </a:lnSpc>
                        <a:spcBef>
                          <a:spcPts val="300"/>
                        </a:spcBef>
                        <a:spcAft>
                          <a:spcPts val="300"/>
                        </a:spcAft>
                      </a:pPr>
                      <a:r>
                        <a:rPr lang="it-IT" sz="1100" dirty="0" err="1">
                          <a:effectLst/>
                        </a:rPr>
                        <a:t>Acidification</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err="1">
                          <a:effectLst/>
                        </a:rPr>
                        <a:t>molc</a:t>
                      </a:r>
                      <a:r>
                        <a:rPr lang="it-IT" sz="1100" dirty="0">
                          <a:effectLst/>
                        </a:rPr>
                        <a:t> H+ </a:t>
                      </a:r>
                      <a:r>
                        <a:rPr lang="it-IT" sz="1100" dirty="0" err="1">
                          <a:effectLst/>
                        </a:rPr>
                        <a:t>eq</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0,1462</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0,1323</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-9%</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tc>
                  <a:txBody>
                    <a:bodyPr/>
                    <a:lstStyle/>
                    <a:p>
                      <a:pPr algn="ctr">
                        <a:lnSpc>
                          <a:spcPct val="107000"/>
                        </a:lnSpc>
                        <a:spcBef>
                          <a:spcPts val="300"/>
                        </a:spcBef>
                        <a:spcAft>
                          <a:spcPts val="300"/>
                        </a:spcAft>
                      </a:pPr>
                      <a:r>
                        <a:rPr lang="it-IT" sz="1100" dirty="0">
                          <a:effectLst/>
                        </a:rPr>
                        <a:t>0,1767</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38100" cap="flat" cmpd="sng" algn="ctr">
                      <a:solidFill>
                        <a:schemeClr val="tx1"/>
                      </a:solidFill>
                      <a:prstDash val="solid"/>
                      <a:round/>
                      <a:headEnd type="none" w="med" len="med"/>
                      <a:tailEnd type="none" w="med" len="med"/>
                    </a:lnL>
                  </a:tcPr>
                </a:tc>
                <a:tc>
                  <a:txBody>
                    <a:bodyPr/>
                    <a:lstStyle/>
                    <a:p>
                      <a:pPr algn="ctr">
                        <a:lnSpc>
                          <a:spcPct val="107000"/>
                        </a:lnSpc>
                        <a:spcBef>
                          <a:spcPts val="300"/>
                        </a:spcBef>
                        <a:spcAft>
                          <a:spcPts val="300"/>
                        </a:spcAft>
                      </a:pPr>
                      <a:r>
                        <a:rPr lang="it-IT" sz="1100" dirty="0">
                          <a:effectLst/>
                        </a:rPr>
                        <a:t>0,1394</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tc>
                <a:tc>
                  <a:txBody>
                    <a:bodyPr/>
                    <a:lstStyle/>
                    <a:p>
                      <a:pPr algn="ctr">
                        <a:lnSpc>
                          <a:spcPct val="107000"/>
                        </a:lnSpc>
                        <a:spcBef>
                          <a:spcPts val="300"/>
                        </a:spcBef>
                        <a:spcAft>
                          <a:spcPts val="300"/>
                        </a:spcAft>
                      </a:pPr>
                      <a:r>
                        <a:rPr lang="it-IT" sz="1100" dirty="0">
                          <a:effectLst/>
                        </a:rPr>
                        <a:t>-21,1%</a:t>
                      </a:r>
                      <a:endParaRPr lang="it-IT"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R w="381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410345084"/>
                  </a:ext>
                </a:extLst>
              </a:tr>
            </a:tbl>
          </a:graphicData>
        </a:graphic>
      </p:graphicFrame>
      <p:sp>
        <p:nvSpPr>
          <p:cNvPr id="8" name="Rettangolo 7">
            <a:extLst>
              <a:ext uri="{FF2B5EF4-FFF2-40B4-BE49-F238E27FC236}">
                <a16:creationId xmlns:a16="http://schemas.microsoft.com/office/drawing/2014/main" id="{49732285-797F-4E46-8002-12C3E13D7405}"/>
              </a:ext>
            </a:extLst>
          </p:cNvPr>
          <p:cNvSpPr/>
          <p:nvPr/>
        </p:nvSpPr>
        <p:spPr>
          <a:xfrm>
            <a:off x="684212" y="3655924"/>
            <a:ext cx="7845425" cy="2246769"/>
          </a:xfrm>
          <a:prstGeom prst="rect">
            <a:avLst/>
          </a:prstGeom>
        </p:spPr>
        <p:txBody>
          <a:bodyPr wrap="square">
            <a:spAutoFit/>
          </a:bodyPr>
          <a:lstStyle/>
          <a:p>
            <a:pPr marL="285750" indent="-285750" algn="just">
              <a:buFont typeface="Arial" panose="020B0604020202020204" pitchFamily="34" charset="0"/>
              <a:buChar char="•"/>
            </a:pPr>
            <a:r>
              <a:rPr lang="it-IT" sz="1400" dirty="0">
                <a:latin typeface="Times" pitchFamily="2" charset="0"/>
                <a:ea typeface="Calibri" panose="020F0502020204030204" pitchFamily="34" charset="0"/>
                <a:cs typeface="Calibri" panose="020F0502020204030204" pitchFamily="34" charset="0"/>
              </a:rPr>
              <a:t>il valore delle emissioni calcolate nelle due città differisce per via della diversità dei percorsi che i veicoli effettuano nelle due aree ZTL per portare a termine una stessa quantità di consegne. </a:t>
            </a:r>
          </a:p>
          <a:p>
            <a:pPr marL="285750" indent="-285750" algn="just">
              <a:buFont typeface="Arial" panose="020B0604020202020204" pitchFamily="34" charset="0"/>
              <a:buChar char="•"/>
            </a:pPr>
            <a:r>
              <a:rPr lang="it-IT" sz="1400" dirty="0">
                <a:latin typeface="Times" pitchFamily="2" charset="0"/>
                <a:ea typeface="Calibri" panose="020F0502020204030204" pitchFamily="34" charset="0"/>
                <a:cs typeface="Calibri" panose="020F0502020204030204" pitchFamily="34" charset="0"/>
              </a:rPr>
              <a:t>a Milano, lo scenario «</a:t>
            </a:r>
            <a:r>
              <a:rPr lang="it-IT" sz="1400" dirty="0" err="1">
                <a:latin typeface="Times" pitchFamily="2" charset="0"/>
                <a:ea typeface="Calibri" panose="020F0502020204030204" pitchFamily="34" charset="0"/>
                <a:cs typeface="Calibri" panose="020F0502020204030204" pitchFamily="34" charset="0"/>
              </a:rPr>
              <a:t>as</a:t>
            </a:r>
            <a:r>
              <a:rPr lang="it-IT" sz="1400" dirty="0">
                <a:latin typeface="Times" pitchFamily="2" charset="0"/>
                <a:ea typeface="Calibri" panose="020F0502020204030204" pitchFamily="34" charset="0"/>
                <a:cs typeface="Calibri" panose="020F0502020204030204" pitchFamily="34" charset="0"/>
              </a:rPr>
              <a:t> </a:t>
            </a:r>
            <a:r>
              <a:rPr lang="it-IT" sz="1400" dirty="0" err="1">
                <a:latin typeface="Times" pitchFamily="2" charset="0"/>
                <a:ea typeface="Calibri" panose="020F0502020204030204" pitchFamily="34" charset="0"/>
                <a:cs typeface="Calibri" panose="020F0502020204030204" pitchFamily="34" charset="0"/>
              </a:rPr>
              <a:t>is</a:t>
            </a:r>
            <a:r>
              <a:rPr lang="it-IT" sz="1400" dirty="0">
                <a:latin typeface="Times" pitchFamily="2" charset="0"/>
                <a:ea typeface="Calibri" panose="020F0502020204030204" pitchFamily="34" charset="0"/>
                <a:cs typeface="Calibri" panose="020F0502020204030204" pitchFamily="34" charset="0"/>
              </a:rPr>
              <a:t>» risulta più impattante in tre categorie su quattro rispetto allo scenario “ZEV”,  mentre a Torino lo scenario «</a:t>
            </a:r>
            <a:r>
              <a:rPr lang="it-IT" sz="1400" dirty="0" err="1">
                <a:latin typeface="Times" pitchFamily="2" charset="0"/>
                <a:ea typeface="Calibri" panose="020F0502020204030204" pitchFamily="34" charset="0"/>
                <a:cs typeface="Calibri" panose="020F0502020204030204" pitchFamily="34" charset="0"/>
              </a:rPr>
              <a:t>as</a:t>
            </a:r>
            <a:r>
              <a:rPr lang="it-IT" sz="1400" dirty="0">
                <a:latin typeface="Times" pitchFamily="2" charset="0"/>
                <a:ea typeface="Calibri" panose="020F0502020204030204" pitchFamily="34" charset="0"/>
                <a:cs typeface="Calibri" panose="020F0502020204030204" pitchFamily="34" charset="0"/>
              </a:rPr>
              <a:t> </a:t>
            </a:r>
            <a:r>
              <a:rPr lang="it-IT" sz="1400" dirty="0" err="1">
                <a:latin typeface="Times" pitchFamily="2" charset="0"/>
                <a:ea typeface="Calibri" panose="020F0502020204030204" pitchFamily="34" charset="0"/>
                <a:cs typeface="Calibri" panose="020F0502020204030204" pitchFamily="34" charset="0"/>
              </a:rPr>
              <a:t>is</a:t>
            </a:r>
            <a:r>
              <a:rPr lang="it-IT" sz="1400" dirty="0">
                <a:latin typeface="Times" pitchFamily="2" charset="0"/>
                <a:ea typeface="Calibri" panose="020F0502020204030204" pitchFamily="34" charset="0"/>
                <a:cs typeface="Calibri" panose="020F0502020204030204" pitchFamily="34" charset="0"/>
              </a:rPr>
              <a:t>» ha impatti maggiori in tutte le categorie.</a:t>
            </a:r>
          </a:p>
          <a:p>
            <a:pPr marL="285750" indent="-285750" algn="just">
              <a:buFont typeface="Arial" panose="020B0604020202020204" pitchFamily="34" charset="0"/>
              <a:buChar char="•"/>
            </a:pPr>
            <a:r>
              <a:rPr lang="it-IT" sz="1400" dirty="0">
                <a:latin typeface="Times" pitchFamily="2" charset="0"/>
                <a:cs typeface="Calibri" panose="020F0502020204030204" pitchFamily="34" charset="0"/>
              </a:rPr>
              <a:t>la differenza tra l’impatto dello scenario ZEV nella categoria «emissioni di particolato» a Milano e Torino è dovuta alla diversa composizione di veicoli elettrici, che per l’area di Torino includono anche l’utilizzo di un mezzo ZEV di maggiori dimensioni, che presenta minori consumi specifici per kg di merce trasportata. </a:t>
            </a:r>
          </a:p>
          <a:p>
            <a:pPr marL="285750" indent="-285750" algn="just">
              <a:buFont typeface="Arial" panose="020B0604020202020204" pitchFamily="34" charset="0"/>
              <a:buChar char="•"/>
            </a:pPr>
            <a:r>
              <a:rPr lang="it-IT" sz="1400" dirty="0">
                <a:latin typeface="Times" pitchFamily="2" charset="0"/>
                <a:ea typeface="Calibri" panose="020F0502020204030204" pitchFamily="34" charset="0"/>
                <a:cs typeface="Calibri" panose="020F0502020204030204" pitchFamily="34" charset="0"/>
              </a:rPr>
              <a:t>le emissioni nello scenario ZEV per quanto concerne la categoria «</a:t>
            </a:r>
            <a:r>
              <a:rPr lang="it-IT" sz="1400" dirty="0">
                <a:latin typeface="Times" pitchFamily="2" charset="0"/>
                <a:cs typeface="Calibri" panose="020F0502020204030204" pitchFamily="34" charset="0"/>
              </a:rPr>
              <a:t>emissioni di particolato»</a:t>
            </a:r>
            <a:r>
              <a:rPr lang="it-IT" sz="1400" dirty="0">
                <a:latin typeface="Times" pitchFamily="2" charset="0"/>
                <a:ea typeface="Calibri" panose="020F0502020204030204" pitchFamily="34" charset="0"/>
                <a:cs typeface="Calibri" panose="020F0502020204030204" pitchFamily="34" charset="0"/>
              </a:rPr>
              <a:t> sono dovute al processo produttivo dell’energia elettrica prelevata dalla rete per alimentare i mezzi elettrici.</a:t>
            </a:r>
          </a:p>
        </p:txBody>
      </p:sp>
    </p:spTree>
    <p:extLst>
      <p:ext uri="{BB962C8B-B14F-4D97-AF65-F5344CB8AC3E}">
        <p14:creationId xmlns:p14="http://schemas.microsoft.com/office/powerpoint/2010/main" val="16931098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testo 3">
            <a:extLst>
              <a:ext uri="{FF2B5EF4-FFF2-40B4-BE49-F238E27FC236}">
                <a16:creationId xmlns:a16="http://schemas.microsoft.com/office/drawing/2014/main" id="{01E59072-EBAF-B942-B052-BBA189C6E777}"/>
              </a:ext>
            </a:extLst>
          </p:cNvPr>
          <p:cNvSpPr>
            <a:spLocks noGrp="1"/>
          </p:cNvSpPr>
          <p:nvPr>
            <p:ph type="body" sz="quarter" idx="10"/>
          </p:nvPr>
        </p:nvSpPr>
        <p:spPr/>
        <p:txBody>
          <a:bodyPr/>
          <a:lstStyle/>
          <a:p>
            <a:endParaRPr lang="it-IT"/>
          </a:p>
        </p:txBody>
      </p:sp>
      <p:sp>
        <p:nvSpPr>
          <p:cNvPr id="5" name="Titolo 4">
            <a:extLst>
              <a:ext uri="{FF2B5EF4-FFF2-40B4-BE49-F238E27FC236}">
                <a16:creationId xmlns:a16="http://schemas.microsoft.com/office/drawing/2014/main" id="{1E156BCA-1B1E-2241-9F3C-7F8F7C919115}"/>
              </a:ext>
            </a:extLst>
          </p:cNvPr>
          <p:cNvSpPr>
            <a:spLocks noGrp="1"/>
          </p:cNvSpPr>
          <p:nvPr>
            <p:ph type="title"/>
          </p:nvPr>
        </p:nvSpPr>
        <p:spPr>
          <a:xfrm>
            <a:off x="712788" y="383403"/>
            <a:ext cx="8229600" cy="1107996"/>
          </a:xfrm>
        </p:spPr>
        <p:txBody>
          <a:bodyPr/>
          <a:lstStyle/>
          <a:p>
            <a:r>
              <a:rPr lang="it-IT" sz="3600" dirty="0">
                <a:latin typeface="Times" pitchFamily="2" charset="0"/>
              </a:rPr>
              <a:t>Analisi del contributo dei singoli processi del ciclo di vita - Milano</a:t>
            </a:r>
            <a:endParaRPr lang="it-IT" dirty="0"/>
          </a:p>
        </p:txBody>
      </p:sp>
      <p:pic>
        <p:nvPicPr>
          <p:cNvPr id="6" name="Immagine 5">
            <a:extLst>
              <a:ext uri="{FF2B5EF4-FFF2-40B4-BE49-F238E27FC236}">
                <a16:creationId xmlns:a16="http://schemas.microsoft.com/office/drawing/2014/main" id="{8AF5DD6D-2DFF-AC4B-ACDB-425E41332DB5}"/>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84489" y="1643969"/>
            <a:ext cx="8530899" cy="5024593"/>
          </a:xfrm>
          <a:prstGeom prst="rect">
            <a:avLst/>
          </a:prstGeom>
          <a:noFill/>
          <a:ln>
            <a:noFill/>
          </a:ln>
        </p:spPr>
      </p:pic>
    </p:spTree>
    <p:extLst>
      <p:ext uri="{BB962C8B-B14F-4D97-AF65-F5344CB8AC3E}">
        <p14:creationId xmlns:p14="http://schemas.microsoft.com/office/powerpoint/2010/main" val="2986149864"/>
      </p:ext>
    </p:extLst>
  </p:cSld>
  <p:clrMapOvr>
    <a:masterClrMapping/>
  </p:clrMapOvr>
</p:sld>
</file>

<file path=ppt/theme/theme1.xml><?xml version="1.0" encoding="utf-8"?>
<a:theme xmlns:a="http://schemas.openxmlformats.org/drawingml/2006/main" name="Office Theme">
  <a:themeElements>
    <a:clrScheme name="Bocconi PPT-29mag2017">
      <a:dk1>
        <a:sysClr val="windowText" lastClr="000000"/>
      </a:dk1>
      <a:lt1>
        <a:sysClr val="window" lastClr="FFFFFF"/>
      </a:lt1>
      <a:dk2>
        <a:srgbClr val="0046AD"/>
      </a:dk2>
      <a:lt2>
        <a:srgbClr val="DCDCDC"/>
      </a:lt2>
      <a:accent1>
        <a:srgbClr val="DA5D5D"/>
      </a:accent1>
      <a:accent2>
        <a:srgbClr val="40B3BC"/>
      </a:accent2>
      <a:accent3>
        <a:srgbClr val="40B273"/>
      </a:accent3>
      <a:accent4>
        <a:srgbClr val="998BB8"/>
      </a:accent4>
      <a:accent5>
        <a:srgbClr val="FFA240"/>
      </a:accent5>
      <a:accent6>
        <a:srgbClr val="4B92F9"/>
      </a:accent6>
      <a:hlink>
        <a:srgbClr val="0000FF"/>
      </a:hlink>
      <a:folHlink>
        <a:srgbClr val="800080"/>
      </a:folHlink>
    </a:clrScheme>
    <a:fontScheme name="Bocconi 2017">
      <a:majorFont>
        <a:latin typeface="Open Sans"/>
        <a:ea typeface=""/>
        <a:cs typeface=""/>
      </a:majorFont>
      <a:minorFont>
        <a:latin typeface="Roboto Slab Light"/>
        <a:ea typeface=""/>
        <a:cs typeface=""/>
      </a:minorFont>
    </a:fontScheme>
    <a:fmtScheme name="Solidi sottili">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b" anchorCtr="0">
        <a:spAutoFit/>
      </a:bodyPr>
      <a:lstStyle>
        <a:defPPr>
          <a:defRPr smtClean="0"/>
        </a:defPPr>
      </a:lstStyle>
    </a:txDef>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DE64AEEDD9B7A4D93545ACBE97D4615" ma:contentTypeVersion="2" ma:contentTypeDescription="Create a new document." ma:contentTypeScope="" ma:versionID="f49002b78e3a4a71b814eef46a983816">
  <xsd:schema xmlns:xsd="http://www.w3.org/2001/XMLSchema" xmlns:xs="http://www.w3.org/2001/XMLSchema" xmlns:p="http://schemas.microsoft.com/office/2006/metadata/properties" xmlns:ns2="http://schemas.microsoft.com/sharepoint/v3/fields" targetNamespace="http://schemas.microsoft.com/office/2006/metadata/properties" ma:root="true" ma:fieldsID="38f6db2dd0d9a0cf6a8dc37be32b365b" ns2:_="">
    <xsd:import namespace="http://schemas.microsoft.com/sharepoint/v3/fields"/>
    <xsd:element name="properties">
      <xsd:complexType>
        <xsd:sequence>
          <xsd:element name="documentManagement">
            <xsd:complexType>
              <xsd:all>
                <xsd:element ref="ns2:_Status" minOccurs="0"/>
                <xsd:element ref="ns2:_Vers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_Status" ma:index="8" nillable="true" ma:displayName="Status" ma:default="Not Started" ma:internalName="_Status">
      <xsd:simpleType>
        <xsd:union memberTypes="dms:Text">
          <xsd:simpleType>
            <xsd:restriction base="dms:Choice">
              <xsd:enumeration value="Not Started"/>
              <xsd:enumeration value="Draft"/>
              <xsd:enumeration value="Reviewed"/>
              <xsd:enumeration value="Scheduled"/>
              <xsd:enumeration value="Published"/>
              <xsd:enumeration value="Final"/>
              <xsd:enumeration value="Expired"/>
            </xsd:restriction>
          </xsd:simpleType>
        </xsd:union>
      </xsd:simpleType>
    </xsd:element>
    <xsd:element name="_Version" ma:index="9" nillable="true" ma:displayName="Version" ma:internalName="_Version">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ma:displayName="Status"/>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Version xmlns="http://schemas.microsoft.com/sharepoint/v3/fields" xsi:nil="true"/>
    <_Status xmlns="http://schemas.microsoft.com/sharepoint/v3/fields">Not Started</_Status>
  </documentManagement>
</p:properties>
</file>

<file path=customXml/itemProps1.xml><?xml version="1.0" encoding="utf-8"?>
<ds:datastoreItem xmlns:ds="http://schemas.openxmlformats.org/officeDocument/2006/customXml" ds:itemID="{87D2A1B0-FF3E-4009-940D-AED0EB70AA20}">
  <ds:schemaRefs>
    <ds:schemaRef ds:uri="http://schemas.microsoft.com/sharepoint/v3/contenttype/forms"/>
  </ds:schemaRefs>
</ds:datastoreItem>
</file>

<file path=customXml/itemProps2.xml><?xml version="1.0" encoding="utf-8"?>
<ds:datastoreItem xmlns:ds="http://schemas.openxmlformats.org/officeDocument/2006/customXml" ds:itemID="{E4214858-785C-42F7-BE66-6D0E79395FC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field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B6F2769-7194-4217-93D3-3AF3A4742282}">
  <ds:schemaRefs>
    <ds:schemaRef ds:uri="http://purl.org/dc/terms/"/>
    <ds:schemaRef ds:uri="http://schemas.microsoft.com/office/2006/documentManagement/types"/>
    <ds:schemaRef ds:uri="http://schemas.microsoft.com/office/infopath/2007/PartnerControls"/>
    <ds:schemaRef ds:uri="http://www.w3.org/XML/1998/namespace"/>
    <ds:schemaRef ds:uri="http://purl.org/dc/dcmitype/"/>
    <ds:schemaRef ds:uri="http://schemas.openxmlformats.org/package/2006/metadata/core-properties"/>
    <ds:schemaRef ds:uri="http://schemas.microsoft.com/sharepoint/v3/fields"/>
    <ds:schemaRef ds:uri="http://schemas.microsoft.com/office/2006/metadata/propertie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FNEMasterTemplateForThemePreview.pptx</Template>
  <TotalTime>135</TotalTime>
  <Words>1356</Words>
  <Application>Microsoft Macintosh PowerPoint</Application>
  <PresentationFormat>Presentazione su schermo (4:3)</PresentationFormat>
  <Paragraphs>145</Paragraphs>
  <Slides>13</Slides>
  <Notes>0</Notes>
  <HiddenSlides>0</HiddenSlides>
  <MMClips>0</MMClips>
  <ScaleCrop>false</ScaleCrop>
  <HeadingPairs>
    <vt:vector size="6" baseType="variant">
      <vt:variant>
        <vt:lpstr>Caratteri utilizzati</vt:lpstr>
      </vt:variant>
      <vt:variant>
        <vt:i4>10</vt:i4>
      </vt:variant>
      <vt:variant>
        <vt:lpstr>Tema</vt:lpstr>
      </vt:variant>
      <vt:variant>
        <vt:i4>1</vt:i4>
      </vt:variant>
      <vt:variant>
        <vt:lpstr>Titoli diapositive</vt:lpstr>
      </vt:variant>
      <vt:variant>
        <vt:i4>13</vt:i4>
      </vt:variant>
    </vt:vector>
  </HeadingPairs>
  <TitlesOfParts>
    <vt:vector size="24" baseType="lpstr">
      <vt:lpstr>Arial</vt:lpstr>
      <vt:lpstr>Calibri</vt:lpstr>
      <vt:lpstr>Helvetica 45 Light</vt:lpstr>
      <vt:lpstr>Lucida Grande</vt:lpstr>
      <vt:lpstr>Open Sans</vt:lpstr>
      <vt:lpstr>Open Sans Semibold</vt:lpstr>
      <vt:lpstr>Roboto Slab Light</vt:lpstr>
      <vt:lpstr>Roboto Slab Regular</vt:lpstr>
      <vt:lpstr>Times</vt:lpstr>
      <vt:lpstr>Times New Roman</vt:lpstr>
      <vt:lpstr>Office Theme</vt:lpstr>
      <vt:lpstr> ANALISI COMPARATIVA DI SCENARI E SOLUZIONI DI LOGISTICA DISTRIBUTIVA LAST MILE CON METODOLOGIA LCA</vt:lpstr>
      <vt:lpstr>Obiettivi</vt:lpstr>
      <vt:lpstr>Metodologia</vt:lpstr>
      <vt:lpstr>Il servizio di consegna nelle aree ZTL </vt:lpstr>
      <vt:lpstr>Il progetto URBeLOG</vt:lpstr>
      <vt:lpstr>La valutazione degli impatti ambientali attraverso la metodologia LCA</vt:lpstr>
      <vt:lpstr>Gli scenari di consegna</vt:lpstr>
      <vt:lpstr>Impatti ambientali negli scenari di consegna </vt:lpstr>
      <vt:lpstr>Analisi del contributo dei singoli processi del ciclo di vita - Milano</vt:lpstr>
      <vt:lpstr>Analisi del contributo dei singoli processi del ciclo di vita - Torino </vt:lpstr>
      <vt:lpstr>Conclusioni</vt:lpstr>
      <vt:lpstr>Grazie.   francesco.colelli@unibocconi.it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Utente di Microsoft Office</cp:lastModifiedBy>
  <cp:revision>427</cp:revision>
  <dcterms:created xsi:type="dcterms:W3CDTF">2010-04-12T23:12:02Z</dcterms:created>
  <dcterms:modified xsi:type="dcterms:W3CDTF">2018-09-19T10:10:07Z</dcterms:modified>
  <cp:contentStatus>Draft</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ies>
</file>