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0"/>
  </p:notesMasterIdLst>
  <p:sldIdLst>
    <p:sldId id="266" r:id="rId2"/>
    <p:sldId id="305" r:id="rId3"/>
    <p:sldId id="291" r:id="rId4"/>
    <p:sldId id="275" r:id="rId5"/>
    <p:sldId id="271" r:id="rId6"/>
    <p:sldId id="306" r:id="rId7"/>
    <p:sldId id="289" r:id="rId8"/>
    <p:sldId id="307" r:id="rId9"/>
    <p:sldId id="294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02" r:id="rId18"/>
    <p:sldId id="299" r:id="rId19"/>
  </p:sldIdLst>
  <p:sldSz cx="9144000" cy="6858000" type="screen4x3"/>
  <p:notesSz cx="7010400" cy="92964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E9A3"/>
    <a:srgbClr val="752B2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9429" autoAdjust="0"/>
  </p:normalViewPr>
  <p:slideViewPr>
    <p:cSldViewPr>
      <p:cViewPr varScale="1">
        <p:scale>
          <a:sx n="74" d="100"/>
          <a:sy n="74" d="100"/>
        </p:scale>
        <p:origin x="129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9006F6-D439-41EE-83C5-F83AA44CFC1C}" type="doc">
      <dgm:prSet loTypeId="urn:microsoft.com/office/officeart/2005/8/layout/architecture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B764A8B-4D5E-485E-BB38-F7923513DBA7}">
      <dgm:prSet phldrT="[Testo]" custT="1"/>
      <dgm:spPr>
        <a:solidFill>
          <a:schemeClr val="accent1"/>
        </a:solidFill>
      </dgm:spPr>
      <dgm:t>
        <a:bodyPr/>
        <a:lstStyle/>
        <a:p>
          <a:r>
            <a:rPr lang="it-IT" sz="1100" b="1" dirty="0" smtClean="0"/>
            <a:t>Offerta di servizi online</a:t>
          </a:r>
          <a:r>
            <a:rPr lang="it-IT" sz="1100" dirty="0" smtClean="0"/>
            <a:t> </a:t>
          </a:r>
        </a:p>
        <a:p>
          <a:r>
            <a:rPr lang="it-IT" sz="1100" dirty="0" smtClean="0"/>
            <a:t>Rilevazione sui dati ambientali nelle città, </a:t>
          </a:r>
          <a:r>
            <a:rPr lang="it-IT" sz="1100" dirty="0" err="1" smtClean="0"/>
            <a:t>Ecomanagement</a:t>
          </a:r>
          <a:endParaRPr lang="it-IT" sz="1100" dirty="0" smtClean="0"/>
        </a:p>
        <a:p>
          <a:r>
            <a:rPr lang="it-IT" sz="1100" b="1" dirty="0" smtClean="0"/>
            <a:t>2015 e 2016</a:t>
          </a:r>
        </a:p>
        <a:p>
          <a:r>
            <a:rPr lang="it-IT" sz="1100" b="1" dirty="0" smtClean="0"/>
            <a:t>+</a:t>
          </a:r>
        </a:p>
        <a:p>
          <a:r>
            <a:rPr lang="it-IT" sz="1100" b="1" dirty="0" smtClean="0"/>
            <a:t>Altri dati</a:t>
          </a:r>
        </a:p>
        <a:p>
          <a:r>
            <a:rPr lang="it-IT" sz="1100" b="0" dirty="0" err="1" smtClean="0"/>
            <a:t>Rilev</a:t>
          </a:r>
          <a:r>
            <a:rPr lang="it-IT" sz="1100" b="0" dirty="0" smtClean="0"/>
            <a:t>. ICT nella  PA 2015</a:t>
          </a:r>
        </a:p>
        <a:p>
          <a:r>
            <a:rPr lang="it-IT" sz="1300" b="1" dirty="0" smtClean="0"/>
            <a:t>Istat</a:t>
          </a:r>
        </a:p>
      </dgm:t>
    </dgm:pt>
    <dgm:pt modelId="{24F76AA3-8288-406A-9A3A-94987392CC81}" type="parTrans" cxnId="{39CD7764-E462-4F69-BB22-CA3D5609F35C}">
      <dgm:prSet/>
      <dgm:spPr/>
      <dgm:t>
        <a:bodyPr/>
        <a:lstStyle/>
        <a:p>
          <a:endParaRPr lang="it-IT"/>
        </a:p>
      </dgm:t>
    </dgm:pt>
    <dgm:pt modelId="{D7A7162F-623B-4636-A8C4-4030DAAC373F}" type="sibTrans" cxnId="{39CD7764-E462-4F69-BB22-CA3D5609F35C}">
      <dgm:prSet/>
      <dgm:spPr/>
      <dgm:t>
        <a:bodyPr/>
        <a:lstStyle/>
        <a:p>
          <a:endParaRPr lang="it-IT"/>
        </a:p>
      </dgm:t>
    </dgm:pt>
    <dgm:pt modelId="{B7F158AB-64B3-4B54-8A99-FC4BB9E125DF}">
      <dgm:prSet phldrT="[Testo]" custT="1"/>
      <dgm:spPr>
        <a:solidFill>
          <a:schemeClr val="accent1"/>
        </a:solidFill>
      </dgm:spPr>
      <dgm:t>
        <a:bodyPr/>
        <a:lstStyle/>
        <a:p>
          <a:r>
            <a:rPr lang="it-IT" sz="1100" b="1" dirty="0" smtClean="0"/>
            <a:t>Imprese e produttività</a:t>
          </a:r>
        </a:p>
        <a:p>
          <a:endParaRPr lang="it-IT" sz="1100" dirty="0" smtClean="0"/>
        </a:p>
        <a:p>
          <a:endParaRPr lang="it-IT" sz="1100" dirty="0" smtClean="0"/>
        </a:p>
        <a:p>
          <a:endParaRPr lang="it-IT" sz="1100" dirty="0" smtClean="0"/>
        </a:p>
        <a:p>
          <a:endParaRPr lang="it-IT" sz="1300" dirty="0" smtClean="0"/>
        </a:p>
        <a:p>
          <a:r>
            <a:rPr lang="it-IT" sz="1300" b="1" dirty="0" smtClean="0"/>
            <a:t>Istat - Frame SBS Territoriale 2015</a:t>
          </a:r>
          <a:endParaRPr lang="it-IT" sz="1300" b="1" dirty="0" smtClean="0">
            <a:effectLst/>
          </a:endParaRPr>
        </a:p>
      </dgm:t>
    </dgm:pt>
    <dgm:pt modelId="{AD6DCC54-FB58-4854-9CFC-D08CD265F3A5}" type="parTrans" cxnId="{209BD730-4EB7-44A9-B0C7-6A6E89A8C016}">
      <dgm:prSet/>
      <dgm:spPr/>
      <dgm:t>
        <a:bodyPr/>
        <a:lstStyle/>
        <a:p>
          <a:endParaRPr lang="it-IT"/>
        </a:p>
      </dgm:t>
    </dgm:pt>
    <dgm:pt modelId="{57F735C5-F780-45DD-B60E-B688511B4432}" type="sibTrans" cxnId="{209BD730-4EB7-44A9-B0C7-6A6E89A8C016}">
      <dgm:prSet/>
      <dgm:spPr/>
      <dgm:t>
        <a:bodyPr/>
        <a:lstStyle/>
        <a:p>
          <a:endParaRPr lang="it-IT"/>
        </a:p>
      </dgm:t>
    </dgm:pt>
    <dgm:pt modelId="{CA17C7F4-EA4D-416A-B3A5-B9473DEE14AB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it-IT" sz="1300" b="1" dirty="0" smtClean="0"/>
            <a:t>Spese ICT dei comuni SIOPE</a:t>
          </a:r>
          <a:endParaRPr lang="it-IT" sz="1300" dirty="0" smtClean="0"/>
        </a:p>
        <a:p>
          <a:endParaRPr lang="it-IT" sz="1300" dirty="0" smtClean="0"/>
        </a:p>
        <a:p>
          <a:endParaRPr lang="it-IT" sz="500" dirty="0" smtClean="0"/>
        </a:p>
        <a:p>
          <a:endParaRPr lang="it-IT" sz="500" dirty="0" smtClean="0"/>
        </a:p>
        <a:p>
          <a:endParaRPr lang="it-IT" sz="1300" dirty="0" smtClean="0"/>
        </a:p>
        <a:p>
          <a:endParaRPr lang="it-IT" sz="1300" dirty="0" smtClean="0"/>
        </a:p>
        <a:p>
          <a:r>
            <a:rPr lang="it-IT" sz="1300" b="1" dirty="0" smtClean="0"/>
            <a:t> RGS </a:t>
          </a:r>
        </a:p>
        <a:p>
          <a:r>
            <a:rPr lang="it-IT" sz="1300" b="1" dirty="0" smtClean="0"/>
            <a:t>2014- 2015-2016</a:t>
          </a:r>
        </a:p>
      </dgm:t>
    </dgm:pt>
    <dgm:pt modelId="{3824A06F-2455-4B15-8D8D-9CB21053495C}" type="parTrans" cxnId="{A0AEA052-5A1C-40D8-9A02-9814B7EB9E3A}">
      <dgm:prSet/>
      <dgm:spPr/>
      <dgm:t>
        <a:bodyPr/>
        <a:lstStyle/>
        <a:p>
          <a:endParaRPr lang="it-IT"/>
        </a:p>
      </dgm:t>
    </dgm:pt>
    <dgm:pt modelId="{E6859AA4-8B4B-446F-99EF-9336A5DC7534}" type="sibTrans" cxnId="{A0AEA052-5A1C-40D8-9A02-9814B7EB9E3A}">
      <dgm:prSet/>
      <dgm:spPr/>
      <dgm:t>
        <a:bodyPr/>
        <a:lstStyle/>
        <a:p>
          <a:endParaRPr lang="it-IT"/>
        </a:p>
      </dgm:t>
    </dgm:pt>
    <dgm:pt modelId="{2718D487-5F54-4849-A8BB-B894F28F2BB9}">
      <dgm:prSet custT="1"/>
      <dgm:spPr>
        <a:solidFill>
          <a:srgbClr val="00B050"/>
        </a:solidFill>
      </dgm:spPr>
      <dgm:t>
        <a:bodyPr/>
        <a:lstStyle/>
        <a:p>
          <a:r>
            <a:rPr lang="it-IT" sz="1300" dirty="0" smtClean="0"/>
            <a:t>Copertura del territorio con connessioni in banda larga  </a:t>
          </a:r>
        </a:p>
        <a:p>
          <a:endParaRPr lang="it-IT" sz="1100" dirty="0" smtClean="0"/>
        </a:p>
        <a:p>
          <a:endParaRPr lang="it-IT" sz="1100" dirty="0" smtClean="0"/>
        </a:p>
        <a:p>
          <a:endParaRPr lang="it-IT" sz="1100" dirty="0" smtClean="0"/>
        </a:p>
        <a:p>
          <a:r>
            <a:rPr lang="it-IT" sz="1300" b="1" dirty="0" err="1" smtClean="0"/>
            <a:t>Infratel</a:t>
          </a:r>
          <a:r>
            <a:rPr lang="it-IT" sz="1300" b="1" dirty="0" smtClean="0"/>
            <a:t> – 2015</a:t>
          </a:r>
        </a:p>
        <a:p>
          <a:r>
            <a:rPr lang="it-IT" sz="1300" b="1" dirty="0" smtClean="0"/>
            <a:t>Ministero sviluppo economico 2016</a:t>
          </a:r>
          <a:endParaRPr lang="it-IT" sz="1300" dirty="0" smtClean="0"/>
        </a:p>
      </dgm:t>
    </dgm:pt>
    <dgm:pt modelId="{03792EB1-82CF-4EE5-B1CE-EA71ED5024A4}" type="parTrans" cxnId="{35F4323C-3635-48B0-843F-329A97769C92}">
      <dgm:prSet/>
      <dgm:spPr/>
      <dgm:t>
        <a:bodyPr/>
        <a:lstStyle/>
        <a:p>
          <a:endParaRPr lang="it-IT"/>
        </a:p>
      </dgm:t>
    </dgm:pt>
    <dgm:pt modelId="{37F336CB-E860-4D8F-A838-F1DB45018F97}" type="sibTrans" cxnId="{35F4323C-3635-48B0-843F-329A97769C92}">
      <dgm:prSet/>
      <dgm:spPr/>
      <dgm:t>
        <a:bodyPr/>
        <a:lstStyle/>
        <a:p>
          <a:endParaRPr lang="it-IT"/>
        </a:p>
      </dgm:t>
    </dgm:pt>
    <dgm:pt modelId="{E0CCF9F2-FF74-4FF7-9BDB-431C20F3FE36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it-IT" sz="1200" b="1" dirty="0" smtClean="0"/>
            <a:t>Indicatori sui dipendenti comunali </a:t>
          </a:r>
        </a:p>
        <a:p>
          <a:endParaRPr lang="it-IT" sz="1100" dirty="0" smtClean="0"/>
        </a:p>
        <a:p>
          <a:endParaRPr lang="it-IT" sz="1100" dirty="0" smtClean="0"/>
        </a:p>
        <a:p>
          <a:endParaRPr lang="it-IT" sz="1100" dirty="0" smtClean="0"/>
        </a:p>
        <a:p>
          <a:endParaRPr lang="it-IT" sz="1100" dirty="0" smtClean="0"/>
        </a:p>
        <a:p>
          <a:endParaRPr lang="it-IT" sz="1100" dirty="0" smtClean="0"/>
        </a:p>
        <a:p>
          <a:r>
            <a:rPr lang="it-IT" sz="1300" b="1" dirty="0" smtClean="0"/>
            <a:t>RGS - 2015</a:t>
          </a:r>
          <a:endParaRPr lang="it-IT" sz="1300" b="1" dirty="0">
            <a:solidFill>
              <a:schemeClr val="bg1"/>
            </a:solidFill>
            <a:effectLst/>
          </a:endParaRPr>
        </a:p>
      </dgm:t>
    </dgm:pt>
    <dgm:pt modelId="{03421D0C-84C1-4A20-8AC1-46FFC63D789E}" type="parTrans" cxnId="{73FCCADA-6C85-4BC8-9A27-5CBCCDFCCBAD}">
      <dgm:prSet/>
      <dgm:spPr/>
      <dgm:t>
        <a:bodyPr/>
        <a:lstStyle/>
        <a:p>
          <a:endParaRPr lang="it-IT"/>
        </a:p>
      </dgm:t>
    </dgm:pt>
    <dgm:pt modelId="{891C9AF2-1CD4-4A40-8BB0-2AF086EE3078}" type="sibTrans" cxnId="{73FCCADA-6C85-4BC8-9A27-5CBCCDFCCBAD}">
      <dgm:prSet/>
      <dgm:spPr/>
      <dgm:t>
        <a:bodyPr/>
        <a:lstStyle/>
        <a:p>
          <a:endParaRPr lang="it-IT"/>
        </a:p>
      </dgm:t>
    </dgm:pt>
    <dgm:pt modelId="{CE49D378-1FA4-4C65-B63D-7EE7652A013C}">
      <dgm:prSet phldrT="[Testo]"/>
      <dgm:spPr>
        <a:solidFill>
          <a:schemeClr val="accent1"/>
        </a:solidFill>
      </dgm:spPr>
      <dgm:t>
        <a:bodyPr/>
        <a:lstStyle/>
        <a:p>
          <a:r>
            <a:rPr lang="it-IT" b="1" dirty="0" smtClean="0"/>
            <a:t>Popolazione residente</a:t>
          </a:r>
        </a:p>
        <a:p>
          <a:endParaRPr lang="it-IT" dirty="0" smtClean="0"/>
        </a:p>
        <a:p>
          <a:endParaRPr lang="it-IT" dirty="0" smtClean="0"/>
        </a:p>
        <a:p>
          <a:endParaRPr lang="it-IT" dirty="0" smtClean="0"/>
        </a:p>
        <a:p>
          <a:endParaRPr lang="it-IT" dirty="0" smtClean="0"/>
        </a:p>
        <a:p>
          <a:endParaRPr lang="it-IT" dirty="0" smtClean="0"/>
        </a:p>
        <a:p>
          <a:endParaRPr lang="it-IT" dirty="0" smtClean="0"/>
        </a:p>
        <a:p>
          <a:r>
            <a:rPr lang="it-IT" b="1" dirty="0" smtClean="0"/>
            <a:t>Istat - 2016</a:t>
          </a:r>
          <a:endParaRPr lang="it-IT" b="1" dirty="0" smtClean="0">
            <a:effectLst/>
          </a:endParaRPr>
        </a:p>
      </dgm:t>
    </dgm:pt>
    <dgm:pt modelId="{559E40B9-85BB-4188-A0C2-8D98A534FE3A}" type="parTrans" cxnId="{AB67C85F-9A93-4FD1-A7B0-43554053D333}">
      <dgm:prSet/>
      <dgm:spPr/>
      <dgm:t>
        <a:bodyPr/>
        <a:lstStyle/>
        <a:p>
          <a:endParaRPr lang="it-IT"/>
        </a:p>
      </dgm:t>
    </dgm:pt>
    <dgm:pt modelId="{EFB2FEEA-8209-4376-BD40-92AFE8D84C7E}" type="sibTrans" cxnId="{AB67C85F-9A93-4FD1-A7B0-43554053D333}">
      <dgm:prSet/>
      <dgm:spPr/>
      <dgm:t>
        <a:bodyPr/>
        <a:lstStyle/>
        <a:p>
          <a:endParaRPr lang="it-IT"/>
        </a:p>
      </dgm:t>
    </dgm:pt>
    <dgm:pt modelId="{F6B94B11-EB11-4F0F-B21F-DB3CAA888538}">
      <dgm:prSet/>
      <dgm:spPr>
        <a:solidFill>
          <a:srgbClr val="00B050"/>
        </a:solidFill>
      </dgm:spPr>
      <dgm:t>
        <a:bodyPr/>
        <a:lstStyle/>
        <a:p>
          <a:r>
            <a:rPr lang="it-IT" b="1" dirty="0" smtClean="0"/>
            <a:t>Livello di</a:t>
          </a:r>
        </a:p>
        <a:p>
          <a:r>
            <a:rPr lang="it-IT" b="1" dirty="0" smtClean="0"/>
            <a:t>competenze</a:t>
          </a:r>
        </a:p>
        <a:p>
          <a:r>
            <a:rPr lang="it-IT" b="1" dirty="0" smtClean="0"/>
            <a:t>alfabetiche e numeriche</a:t>
          </a:r>
        </a:p>
        <a:p>
          <a:endParaRPr lang="it-IT" dirty="0" smtClean="0"/>
        </a:p>
        <a:p>
          <a:endParaRPr lang="it-IT" dirty="0" smtClean="0"/>
        </a:p>
        <a:p>
          <a:endParaRPr lang="it-IT" dirty="0" smtClean="0"/>
        </a:p>
        <a:p>
          <a:endParaRPr lang="it-IT" dirty="0" smtClean="0"/>
        </a:p>
        <a:p>
          <a:endParaRPr lang="it-IT" dirty="0" smtClean="0"/>
        </a:p>
        <a:p>
          <a:endParaRPr lang="it-IT" dirty="0" smtClean="0"/>
        </a:p>
        <a:p>
          <a:r>
            <a:rPr lang="it-IT" b="1" dirty="0" smtClean="0"/>
            <a:t>INVALSI 2016</a:t>
          </a:r>
          <a:endParaRPr lang="it-IT" dirty="0" smtClean="0"/>
        </a:p>
      </dgm:t>
    </dgm:pt>
    <dgm:pt modelId="{64B17C2D-204D-46DC-92D6-FA689801047B}" type="parTrans" cxnId="{B041FA1F-2AB9-49E9-8C11-958BF4E65B79}">
      <dgm:prSet/>
      <dgm:spPr/>
      <dgm:t>
        <a:bodyPr/>
        <a:lstStyle/>
        <a:p>
          <a:endParaRPr lang="it-IT"/>
        </a:p>
      </dgm:t>
    </dgm:pt>
    <dgm:pt modelId="{F2B8FC89-2578-4F29-9D17-9C5202108636}" type="sibTrans" cxnId="{B041FA1F-2AB9-49E9-8C11-958BF4E65B79}">
      <dgm:prSet/>
      <dgm:spPr/>
      <dgm:t>
        <a:bodyPr/>
        <a:lstStyle/>
        <a:p>
          <a:endParaRPr lang="it-IT"/>
        </a:p>
      </dgm:t>
    </dgm:pt>
    <dgm:pt modelId="{4BBBF2EE-6FAA-4FEB-AD18-E0E936321BA4}" type="pres">
      <dgm:prSet presAssocID="{1F9006F6-D439-41EE-83C5-F83AA44CFC1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B3E33864-02A1-42F9-AB12-F909F74FEEB4}" type="pres">
      <dgm:prSet presAssocID="{BB764A8B-4D5E-485E-BB38-F7923513DBA7}" presName="vertOne" presStyleCnt="0"/>
      <dgm:spPr/>
    </dgm:pt>
    <dgm:pt modelId="{6E864D57-C065-4D90-8A82-E1AC49B20491}" type="pres">
      <dgm:prSet presAssocID="{BB764A8B-4D5E-485E-BB38-F7923513DBA7}" presName="txOne" presStyleLbl="node0" presStyleIdx="0" presStyleCnt="7" custScaleX="104176" custLinFactNeighborX="757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626A85BE-ABCA-4E76-B1D2-D0715C7D46A8}" type="pres">
      <dgm:prSet presAssocID="{BB764A8B-4D5E-485E-BB38-F7923513DBA7}" presName="horzOne" presStyleCnt="0"/>
      <dgm:spPr/>
    </dgm:pt>
    <dgm:pt modelId="{E1C0A803-6E56-42FD-B676-93CCC697369B}" type="pres">
      <dgm:prSet presAssocID="{D7A7162F-623B-4636-A8C4-4030DAAC373F}" presName="sibSpaceOne" presStyleCnt="0"/>
      <dgm:spPr/>
    </dgm:pt>
    <dgm:pt modelId="{02DD0E9D-7604-4388-8297-B260117FEAC6}" type="pres">
      <dgm:prSet presAssocID="{2718D487-5F54-4849-A8BB-B894F28F2BB9}" presName="vertOne" presStyleCnt="0"/>
      <dgm:spPr/>
    </dgm:pt>
    <dgm:pt modelId="{5BFCD475-1690-4476-BB59-74980C9E59FC}" type="pres">
      <dgm:prSet presAssocID="{2718D487-5F54-4849-A8BB-B894F28F2BB9}" presName="txOne" presStyleLbl="node0" presStyleIdx="1" presStyleCnt="7" custScaleX="109057" custLinFactX="200000" custLinFactNeighborX="29954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5473AE6-B05D-45A3-A271-792C5F3E09AF}" type="pres">
      <dgm:prSet presAssocID="{2718D487-5F54-4849-A8BB-B894F28F2BB9}" presName="horzOne" presStyleCnt="0"/>
      <dgm:spPr/>
    </dgm:pt>
    <dgm:pt modelId="{5C23E1B2-2E8C-440D-96DB-5867B1B2ED78}" type="pres">
      <dgm:prSet presAssocID="{37F336CB-E860-4D8F-A838-F1DB45018F97}" presName="sibSpaceOne" presStyleCnt="0"/>
      <dgm:spPr/>
    </dgm:pt>
    <dgm:pt modelId="{00F0526B-D8F2-4016-9F22-D6B9FED33094}" type="pres">
      <dgm:prSet presAssocID="{CA17C7F4-EA4D-416A-B3A5-B9473DEE14AB}" presName="vertOne" presStyleCnt="0"/>
      <dgm:spPr/>
    </dgm:pt>
    <dgm:pt modelId="{DFC25F1A-46C9-4411-8EEE-9C3BA0C3BEC0}" type="pres">
      <dgm:prSet presAssocID="{CA17C7F4-EA4D-416A-B3A5-B9473DEE14AB}" presName="txOne" presStyleLbl="node0" presStyleIdx="2" presStyleCnt="7" custScaleX="102398" custLinFactX="9941" custLinFactNeighborX="10000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2CCAF262-9A07-4D67-9196-51109FE3B3EF}" type="pres">
      <dgm:prSet presAssocID="{CA17C7F4-EA4D-416A-B3A5-B9473DEE14AB}" presName="horzOne" presStyleCnt="0"/>
      <dgm:spPr/>
    </dgm:pt>
    <dgm:pt modelId="{7695FA7E-2088-4A48-85E2-5114E77D6E35}" type="pres">
      <dgm:prSet presAssocID="{E6859AA4-8B4B-446F-99EF-9336A5DC7534}" presName="sibSpaceOne" presStyleCnt="0"/>
      <dgm:spPr/>
    </dgm:pt>
    <dgm:pt modelId="{86183348-5B17-4210-8D71-F336EDE960EF}" type="pres">
      <dgm:prSet presAssocID="{B7F158AB-64B3-4B54-8A99-FC4BB9E125DF}" presName="vertOne" presStyleCnt="0"/>
      <dgm:spPr/>
    </dgm:pt>
    <dgm:pt modelId="{E3099493-76A1-40E1-BB2F-A5477F37C23B}" type="pres">
      <dgm:prSet presAssocID="{B7F158AB-64B3-4B54-8A99-FC4BB9E125DF}" presName="txOne" presStyleLbl="node0" presStyleIdx="3" presStyleCnt="7" custScaleX="104853" custLinFactX="-100000" custLinFactNeighborX="-147357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61410926-D50D-4E86-B8E9-6D490CFBBFDE}" type="pres">
      <dgm:prSet presAssocID="{B7F158AB-64B3-4B54-8A99-FC4BB9E125DF}" presName="horzOne" presStyleCnt="0"/>
      <dgm:spPr/>
    </dgm:pt>
    <dgm:pt modelId="{D489B8E8-C802-4090-B6DE-42D962406340}" type="pres">
      <dgm:prSet presAssocID="{57F735C5-F780-45DD-B60E-B688511B4432}" presName="sibSpaceOne" presStyleCnt="0"/>
      <dgm:spPr/>
    </dgm:pt>
    <dgm:pt modelId="{79BE1B32-54C1-4B20-A160-268C0E434F46}" type="pres">
      <dgm:prSet presAssocID="{E0CCF9F2-FF74-4FF7-9BDB-431C20F3FE36}" presName="vertOne" presStyleCnt="0"/>
      <dgm:spPr/>
    </dgm:pt>
    <dgm:pt modelId="{612212BF-5C3D-4ED1-B587-2D5EB3D92A7F}" type="pres">
      <dgm:prSet presAssocID="{E0CCF9F2-FF74-4FF7-9BDB-431C20F3FE36}" presName="txOne" presStyleLbl="node0" presStyleIdx="4" presStyleCnt="7" custScaleX="114096" custLinFactNeighborX="-27858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2A9EF5D-0DDC-460E-A760-2B393E25BEBA}" type="pres">
      <dgm:prSet presAssocID="{E0CCF9F2-FF74-4FF7-9BDB-431C20F3FE36}" presName="horzOne" presStyleCnt="0"/>
      <dgm:spPr/>
    </dgm:pt>
    <dgm:pt modelId="{CF5B5C1C-C392-4B18-87B1-5A4AF81E6590}" type="pres">
      <dgm:prSet presAssocID="{891C9AF2-1CD4-4A40-8BB0-2AF086EE3078}" presName="sibSpaceOne" presStyleCnt="0"/>
      <dgm:spPr/>
    </dgm:pt>
    <dgm:pt modelId="{4EC06246-87EC-4D78-BB1A-2596EF2AE6FB}" type="pres">
      <dgm:prSet presAssocID="{CE49D378-1FA4-4C65-B63D-7EE7652A013C}" presName="vertOne" presStyleCnt="0"/>
      <dgm:spPr/>
    </dgm:pt>
    <dgm:pt modelId="{E5095218-B2DF-4F01-962C-8C2114991BEB}" type="pres">
      <dgm:prSet presAssocID="{CE49D378-1FA4-4C65-B63D-7EE7652A013C}" presName="txOne" presStyleLbl="node0" presStyleIdx="5" presStyleCnt="7" custScaleX="104003" custLinFactX="-188833" custLinFactNeighborX="-20000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191826C-3DA2-4B8A-906C-C25CF6EA61CE}" type="pres">
      <dgm:prSet presAssocID="{CE49D378-1FA4-4C65-B63D-7EE7652A013C}" presName="horzOne" presStyleCnt="0"/>
      <dgm:spPr/>
    </dgm:pt>
    <dgm:pt modelId="{52DA0AB3-6FBB-4F86-8DE3-686F03006A67}" type="pres">
      <dgm:prSet presAssocID="{EFB2FEEA-8209-4376-BD40-92AFE8D84C7E}" presName="sibSpaceOne" presStyleCnt="0"/>
      <dgm:spPr/>
    </dgm:pt>
    <dgm:pt modelId="{BBBD1A20-C9DD-4677-A3A4-2BFACE539B90}" type="pres">
      <dgm:prSet presAssocID="{F6B94B11-EB11-4F0F-B21F-DB3CAA888538}" presName="vertOne" presStyleCnt="0"/>
      <dgm:spPr/>
    </dgm:pt>
    <dgm:pt modelId="{C0FE0A0E-294D-42E8-8FBE-EE5C749A9764}" type="pres">
      <dgm:prSet presAssocID="{F6B94B11-EB11-4F0F-B21F-DB3CAA888538}" presName="txOne" presStyleLbl="node0" presStyleIdx="6" presStyleCnt="7" custScaleX="108865" custLinFactNeighborX="-1876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42139A9B-7852-4462-8716-4C65972D9D36}" type="pres">
      <dgm:prSet presAssocID="{F6B94B11-EB11-4F0F-B21F-DB3CAA888538}" presName="horzOne" presStyleCnt="0"/>
      <dgm:spPr/>
    </dgm:pt>
  </dgm:ptLst>
  <dgm:cxnLst>
    <dgm:cxn modelId="{E9980BA1-0DDA-4C0F-A617-F8DA458FD58D}" type="presOf" srcId="{CE49D378-1FA4-4C65-B63D-7EE7652A013C}" destId="{E5095218-B2DF-4F01-962C-8C2114991BEB}" srcOrd="0" destOrd="0" presId="urn:microsoft.com/office/officeart/2005/8/layout/architecture+Icon"/>
    <dgm:cxn modelId="{7218DA36-70FE-49A5-8986-6A152CB48A3C}" type="presOf" srcId="{B7F158AB-64B3-4B54-8A99-FC4BB9E125DF}" destId="{E3099493-76A1-40E1-BB2F-A5477F37C23B}" srcOrd="0" destOrd="0" presId="urn:microsoft.com/office/officeart/2005/8/layout/architecture+Icon"/>
    <dgm:cxn modelId="{39CD7764-E462-4F69-BB22-CA3D5609F35C}" srcId="{1F9006F6-D439-41EE-83C5-F83AA44CFC1C}" destId="{BB764A8B-4D5E-485E-BB38-F7923513DBA7}" srcOrd="0" destOrd="0" parTransId="{24F76AA3-8288-406A-9A3A-94987392CC81}" sibTransId="{D7A7162F-623B-4636-A8C4-4030DAAC373F}"/>
    <dgm:cxn modelId="{B041FA1F-2AB9-49E9-8C11-958BF4E65B79}" srcId="{1F9006F6-D439-41EE-83C5-F83AA44CFC1C}" destId="{F6B94B11-EB11-4F0F-B21F-DB3CAA888538}" srcOrd="6" destOrd="0" parTransId="{64B17C2D-204D-46DC-92D6-FA689801047B}" sibTransId="{F2B8FC89-2578-4F29-9D17-9C5202108636}"/>
    <dgm:cxn modelId="{5F0BE41C-0F08-4108-AB06-CA69F2C6F886}" type="presOf" srcId="{BB764A8B-4D5E-485E-BB38-F7923513DBA7}" destId="{6E864D57-C065-4D90-8A82-E1AC49B20491}" srcOrd="0" destOrd="0" presId="urn:microsoft.com/office/officeart/2005/8/layout/architecture+Icon"/>
    <dgm:cxn modelId="{834A6AD6-7401-48FF-9858-144C7433D234}" type="presOf" srcId="{1F9006F6-D439-41EE-83C5-F83AA44CFC1C}" destId="{4BBBF2EE-6FAA-4FEB-AD18-E0E936321BA4}" srcOrd="0" destOrd="0" presId="urn:microsoft.com/office/officeart/2005/8/layout/architecture+Icon"/>
    <dgm:cxn modelId="{209BD730-4EB7-44A9-B0C7-6A6E89A8C016}" srcId="{1F9006F6-D439-41EE-83C5-F83AA44CFC1C}" destId="{B7F158AB-64B3-4B54-8A99-FC4BB9E125DF}" srcOrd="3" destOrd="0" parTransId="{AD6DCC54-FB58-4854-9CFC-D08CD265F3A5}" sibTransId="{57F735C5-F780-45DD-B60E-B688511B4432}"/>
    <dgm:cxn modelId="{B0578697-A062-4101-BEF8-9D2171CDBE6D}" type="presOf" srcId="{CA17C7F4-EA4D-416A-B3A5-B9473DEE14AB}" destId="{DFC25F1A-46C9-4411-8EEE-9C3BA0C3BEC0}" srcOrd="0" destOrd="0" presId="urn:microsoft.com/office/officeart/2005/8/layout/architecture+Icon"/>
    <dgm:cxn modelId="{424A5352-F76C-414C-8DEB-17EB3193BFA6}" type="presOf" srcId="{F6B94B11-EB11-4F0F-B21F-DB3CAA888538}" destId="{C0FE0A0E-294D-42E8-8FBE-EE5C749A9764}" srcOrd="0" destOrd="0" presId="urn:microsoft.com/office/officeart/2005/8/layout/architecture+Icon"/>
    <dgm:cxn modelId="{AB67C85F-9A93-4FD1-A7B0-43554053D333}" srcId="{1F9006F6-D439-41EE-83C5-F83AA44CFC1C}" destId="{CE49D378-1FA4-4C65-B63D-7EE7652A013C}" srcOrd="5" destOrd="0" parTransId="{559E40B9-85BB-4188-A0C2-8D98A534FE3A}" sibTransId="{EFB2FEEA-8209-4376-BD40-92AFE8D84C7E}"/>
    <dgm:cxn modelId="{73FCCADA-6C85-4BC8-9A27-5CBCCDFCCBAD}" srcId="{1F9006F6-D439-41EE-83C5-F83AA44CFC1C}" destId="{E0CCF9F2-FF74-4FF7-9BDB-431C20F3FE36}" srcOrd="4" destOrd="0" parTransId="{03421D0C-84C1-4A20-8AC1-46FFC63D789E}" sibTransId="{891C9AF2-1CD4-4A40-8BB0-2AF086EE3078}"/>
    <dgm:cxn modelId="{54571436-7654-41E0-8D03-29BD2B0EE4A1}" type="presOf" srcId="{2718D487-5F54-4849-A8BB-B894F28F2BB9}" destId="{5BFCD475-1690-4476-BB59-74980C9E59FC}" srcOrd="0" destOrd="0" presId="urn:microsoft.com/office/officeart/2005/8/layout/architecture+Icon"/>
    <dgm:cxn modelId="{3C07BCDB-59A3-4211-8929-73BBEC843118}" type="presOf" srcId="{E0CCF9F2-FF74-4FF7-9BDB-431C20F3FE36}" destId="{612212BF-5C3D-4ED1-B587-2D5EB3D92A7F}" srcOrd="0" destOrd="0" presId="urn:microsoft.com/office/officeart/2005/8/layout/architecture+Icon"/>
    <dgm:cxn modelId="{A0AEA052-5A1C-40D8-9A02-9814B7EB9E3A}" srcId="{1F9006F6-D439-41EE-83C5-F83AA44CFC1C}" destId="{CA17C7F4-EA4D-416A-B3A5-B9473DEE14AB}" srcOrd="2" destOrd="0" parTransId="{3824A06F-2455-4B15-8D8D-9CB21053495C}" sibTransId="{E6859AA4-8B4B-446F-99EF-9336A5DC7534}"/>
    <dgm:cxn modelId="{35F4323C-3635-48B0-843F-329A97769C92}" srcId="{1F9006F6-D439-41EE-83C5-F83AA44CFC1C}" destId="{2718D487-5F54-4849-A8BB-B894F28F2BB9}" srcOrd="1" destOrd="0" parTransId="{03792EB1-82CF-4EE5-B1CE-EA71ED5024A4}" sibTransId="{37F336CB-E860-4D8F-A838-F1DB45018F97}"/>
    <dgm:cxn modelId="{C771B5BD-71CB-4BE9-A109-D37198854928}" type="presParOf" srcId="{4BBBF2EE-6FAA-4FEB-AD18-E0E936321BA4}" destId="{B3E33864-02A1-42F9-AB12-F909F74FEEB4}" srcOrd="0" destOrd="0" presId="urn:microsoft.com/office/officeart/2005/8/layout/architecture+Icon"/>
    <dgm:cxn modelId="{0305AB50-58AF-484F-A37E-0B7C552562F1}" type="presParOf" srcId="{B3E33864-02A1-42F9-AB12-F909F74FEEB4}" destId="{6E864D57-C065-4D90-8A82-E1AC49B20491}" srcOrd="0" destOrd="0" presId="urn:microsoft.com/office/officeart/2005/8/layout/architecture+Icon"/>
    <dgm:cxn modelId="{B32D77AA-9AD7-4642-A78D-361817500C0B}" type="presParOf" srcId="{B3E33864-02A1-42F9-AB12-F909F74FEEB4}" destId="{626A85BE-ABCA-4E76-B1D2-D0715C7D46A8}" srcOrd="1" destOrd="0" presId="urn:microsoft.com/office/officeart/2005/8/layout/architecture+Icon"/>
    <dgm:cxn modelId="{F3DB1034-3B9F-422D-8CEF-A9A2CEF51CD3}" type="presParOf" srcId="{4BBBF2EE-6FAA-4FEB-AD18-E0E936321BA4}" destId="{E1C0A803-6E56-42FD-B676-93CCC697369B}" srcOrd="1" destOrd="0" presId="urn:microsoft.com/office/officeart/2005/8/layout/architecture+Icon"/>
    <dgm:cxn modelId="{3174BEC2-6A87-46A4-8D31-525C0114263F}" type="presParOf" srcId="{4BBBF2EE-6FAA-4FEB-AD18-E0E936321BA4}" destId="{02DD0E9D-7604-4388-8297-B260117FEAC6}" srcOrd="2" destOrd="0" presId="urn:microsoft.com/office/officeart/2005/8/layout/architecture+Icon"/>
    <dgm:cxn modelId="{A2C75441-08F3-4FB9-96C6-C7F9B2BE6DA1}" type="presParOf" srcId="{02DD0E9D-7604-4388-8297-B260117FEAC6}" destId="{5BFCD475-1690-4476-BB59-74980C9E59FC}" srcOrd="0" destOrd="0" presId="urn:microsoft.com/office/officeart/2005/8/layout/architecture+Icon"/>
    <dgm:cxn modelId="{2F79144B-6A30-4407-9F87-A9815F17F185}" type="presParOf" srcId="{02DD0E9D-7604-4388-8297-B260117FEAC6}" destId="{D5473AE6-B05D-45A3-A271-792C5F3E09AF}" srcOrd="1" destOrd="0" presId="urn:microsoft.com/office/officeart/2005/8/layout/architecture+Icon"/>
    <dgm:cxn modelId="{1C27EF4F-6DAA-44BE-9CDE-42AD08502F13}" type="presParOf" srcId="{4BBBF2EE-6FAA-4FEB-AD18-E0E936321BA4}" destId="{5C23E1B2-2E8C-440D-96DB-5867B1B2ED78}" srcOrd="3" destOrd="0" presId="urn:microsoft.com/office/officeart/2005/8/layout/architecture+Icon"/>
    <dgm:cxn modelId="{AC70A1B3-E730-4237-B3E4-20BB6DDCD2D9}" type="presParOf" srcId="{4BBBF2EE-6FAA-4FEB-AD18-E0E936321BA4}" destId="{00F0526B-D8F2-4016-9F22-D6B9FED33094}" srcOrd="4" destOrd="0" presId="urn:microsoft.com/office/officeart/2005/8/layout/architecture+Icon"/>
    <dgm:cxn modelId="{DCE65E94-8DB0-4167-B440-7DA5F15F1F99}" type="presParOf" srcId="{00F0526B-D8F2-4016-9F22-D6B9FED33094}" destId="{DFC25F1A-46C9-4411-8EEE-9C3BA0C3BEC0}" srcOrd="0" destOrd="0" presId="urn:microsoft.com/office/officeart/2005/8/layout/architecture+Icon"/>
    <dgm:cxn modelId="{4D267537-16C1-4B86-A1A4-1951568BC759}" type="presParOf" srcId="{00F0526B-D8F2-4016-9F22-D6B9FED33094}" destId="{2CCAF262-9A07-4D67-9196-51109FE3B3EF}" srcOrd="1" destOrd="0" presId="urn:microsoft.com/office/officeart/2005/8/layout/architecture+Icon"/>
    <dgm:cxn modelId="{3ADA3355-DCF4-4623-B973-073509B78AF2}" type="presParOf" srcId="{4BBBF2EE-6FAA-4FEB-AD18-E0E936321BA4}" destId="{7695FA7E-2088-4A48-85E2-5114E77D6E35}" srcOrd="5" destOrd="0" presId="urn:microsoft.com/office/officeart/2005/8/layout/architecture+Icon"/>
    <dgm:cxn modelId="{22D143B5-C5D8-4558-9ED6-36C5EB6ED054}" type="presParOf" srcId="{4BBBF2EE-6FAA-4FEB-AD18-E0E936321BA4}" destId="{86183348-5B17-4210-8D71-F336EDE960EF}" srcOrd="6" destOrd="0" presId="urn:microsoft.com/office/officeart/2005/8/layout/architecture+Icon"/>
    <dgm:cxn modelId="{757612C9-2ADE-4B84-861C-934F850709AE}" type="presParOf" srcId="{86183348-5B17-4210-8D71-F336EDE960EF}" destId="{E3099493-76A1-40E1-BB2F-A5477F37C23B}" srcOrd="0" destOrd="0" presId="urn:microsoft.com/office/officeart/2005/8/layout/architecture+Icon"/>
    <dgm:cxn modelId="{ED5BF9ED-DED8-451E-84A8-2BDF9359F0F3}" type="presParOf" srcId="{86183348-5B17-4210-8D71-F336EDE960EF}" destId="{61410926-D50D-4E86-B8E9-6D490CFBBFDE}" srcOrd="1" destOrd="0" presId="urn:microsoft.com/office/officeart/2005/8/layout/architecture+Icon"/>
    <dgm:cxn modelId="{830E503C-B312-46D3-8159-B6436A329848}" type="presParOf" srcId="{4BBBF2EE-6FAA-4FEB-AD18-E0E936321BA4}" destId="{D489B8E8-C802-4090-B6DE-42D962406340}" srcOrd="7" destOrd="0" presId="urn:microsoft.com/office/officeart/2005/8/layout/architecture+Icon"/>
    <dgm:cxn modelId="{10B6C192-33A4-4D4B-87F4-B97D4AD63CA7}" type="presParOf" srcId="{4BBBF2EE-6FAA-4FEB-AD18-E0E936321BA4}" destId="{79BE1B32-54C1-4B20-A160-268C0E434F46}" srcOrd="8" destOrd="0" presId="urn:microsoft.com/office/officeart/2005/8/layout/architecture+Icon"/>
    <dgm:cxn modelId="{C0A2B369-56BA-41AF-A6E7-93B4303BECC3}" type="presParOf" srcId="{79BE1B32-54C1-4B20-A160-268C0E434F46}" destId="{612212BF-5C3D-4ED1-B587-2D5EB3D92A7F}" srcOrd="0" destOrd="0" presId="urn:microsoft.com/office/officeart/2005/8/layout/architecture+Icon"/>
    <dgm:cxn modelId="{6110FFBE-E945-4286-9790-7FA144CF5ACA}" type="presParOf" srcId="{79BE1B32-54C1-4B20-A160-268C0E434F46}" destId="{B2A9EF5D-0DDC-460E-A760-2B393E25BEBA}" srcOrd="1" destOrd="0" presId="urn:microsoft.com/office/officeart/2005/8/layout/architecture+Icon"/>
    <dgm:cxn modelId="{49DAADFE-93F6-49EE-841B-B7895090717F}" type="presParOf" srcId="{4BBBF2EE-6FAA-4FEB-AD18-E0E936321BA4}" destId="{CF5B5C1C-C392-4B18-87B1-5A4AF81E6590}" srcOrd="9" destOrd="0" presId="urn:microsoft.com/office/officeart/2005/8/layout/architecture+Icon"/>
    <dgm:cxn modelId="{B7869B6B-5D60-4E43-8653-4312CEA548B8}" type="presParOf" srcId="{4BBBF2EE-6FAA-4FEB-AD18-E0E936321BA4}" destId="{4EC06246-87EC-4D78-BB1A-2596EF2AE6FB}" srcOrd="10" destOrd="0" presId="urn:microsoft.com/office/officeart/2005/8/layout/architecture+Icon"/>
    <dgm:cxn modelId="{9BBA2F3F-A2EF-4253-AD93-0D877148F7BB}" type="presParOf" srcId="{4EC06246-87EC-4D78-BB1A-2596EF2AE6FB}" destId="{E5095218-B2DF-4F01-962C-8C2114991BEB}" srcOrd="0" destOrd="0" presId="urn:microsoft.com/office/officeart/2005/8/layout/architecture+Icon"/>
    <dgm:cxn modelId="{C2C1D85E-2263-48F2-AB06-7299EDADC2F1}" type="presParOf" srcId="{4EC06246-87EC-4D78-BB1A-2596EF2AE6FB}" destId="{B191826C-3DA2-4B8A-906C-C25CF6EA61CE}" srcOrd="1" destOrd="0" presId="urn:microsoft.com/office/officeart/2005/8/layout/architecture+Icon"/>
    <dgm:cxn modelId="{1B6D0AFC-51F4-4E5E-8BCD-C949DD54BC96}" type="presParOf" srcId="{4BBBF2EE-6FAA-4FEB-AD18-E0E936321BA4}" destId="{52DA0AB3-6FBB-4F86-8DE3-686F03006A67}" srcOrd="11" destOrd="0" presId="urn:microsoft.com/office/officeart/2005/8/layout/architecture+Icon"/>
    <dgm:cxn modelId="{FDD8AB89-BD5D-496F-841B-2F2D415CA4FF}" type="presParOf" srcId="{4BBBF2EE-6FAA-4FEB-AD18-E0E936321BA4}" destId="{BBBD1A20-C9DD-4677-A3A4-2BFACE539B90}" srcOrd="12" destOrd="0" presId="urn:microsoft.com/office/officeart/2005/8/layout/architecture+Icon"/>
    <dgm:cxn modelId="{A362E016-C5FE-499E-B623-BC47D0D5E8E1}" type="presParOf" srcId="{BBBD1A20-C9DD-4677-A3A4-2BFACE539B90}" destId="{C0FE0A0E-294D-42E8-8FBE-EE5C749A9764}" srcOrd="0" destOrd="0" presId="urn:microsoft.com/office/officeart/2005/8/layout/architecture+Icon"/>
    <dgm:cxn modelId="{85F2F885-386C-40A7-9200-C7D58B4FBEC5}" type="presParOf" srcId="{BBBD1A20-C9DD-4677-A3A4-2BFACE539B90}" destId="{42139A9B-7852-4462-8716-4C65972D9D36}" srcOrd="1" destOrd="0" presId="urn:microsoft.com/office/officeart/2005/8/layout/architecture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864D57-C065-4D90-8A82-E1AC49B20491}">
      <dsp:nvSpPr>
        <dsp:cNvPr id="0" name=""/>
        <dsp:cNvSpPr/>
      </dsp:nvSpPr>
      <dsp:spPr>
        <a:xfrm>
          <a:off x="71728" y="0"/>
          <a:ext cx="945517" cy="3205881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Offerta di servizi online</a:t>
          </a:r>
          <a:r>
            <a:rPr lang="it-IT" sz="1100" kern="1200" dirty="0" smtClean="0"/>
            <a:t>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Rilevazione sui dati ambientali nelle città, </a:t>
          </a:r>
          <a:r>
            <a:rPr lang="it-IT" sz="1100" kern="1200" dirty="0" err="1" smtClean="0"/>
            <a:t>Ecomanagement</a:t>
          </a:r>
          <a:endParaRPr lang="it-IT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2015 e 2016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+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Altri dati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0" kern="1200" dirty="0" err="1" smtClean="0"/>
            <a:t>Rilev</a:t>
          </a:r>
          <a:r>
            <a:rPr lang="it-IT" sz="1100" b="0" kern="1200" dirty="0" smtClean="0"/>
            <a:t>. ICT nella  PA 2015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smtClean="0"/>
            <a:t>Istat</a:t>
          </a:r>
        </a:p>
      </dsp:txBody>
      <dsp:txXfrm>
        <a:off x="99421" y="27693"/>
        <a:ext cx="890131" cy="3150495"/>
      </dsp:txXfrm>
    </dsp:sp>
    <dsp:sp modelId="{5BFCD475-1690-4476-BB59-74980C9E59FC}">
      <dsp:nvSpPr>
        <dsp:cNvPr id="0" name=""/>
        <dsp:cNvSpPr/>
      </dsp:nvSpPr>
      <dsp:spPr>
        <a:xfrm>
          <a:off x="5634921" y="0"/>
          <a:ext cx="989818" cy="3205881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Copertura del territorio con connessioni in banda larga 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err="1" smtClean="0"/>
            <a:t>Infratel</a:t>
          </a:r>
          <a:r>
            <a:rPr lang="it-IT" sz="1300" b="1" kern="1200" dirty="0" smtClean="0"/>
            <a:t> – 2015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smtClean="0"/>
            <a:t>Ministero sviluppo economico 2016</a:t>
          </a:r>
          <a:endParaRPr lang="it-IT" sz="1300" kern="1200" dirty="0" smtClean="0"/>
        </a:p>
      </dsp:txBody>
      <dsp:txXfrm>
        <a:off x="5663912" y="28991"/>
        <a:ext cx="931836" cy="3147899"/>
      </dsp:txXfrm>
    </dsp:sp>
    <dsp:sp modelId="{DFC25F1A-46C9-4411-8EEE-9C3BA0C3BEC0}">
      <dsp:nvSpPr>
        <dsp:cNvPr id="0" name=""/>
        <dsp:cNvSpPr/>
      </dsp:nvSpPr>
      <dsp:spPr>
        <a:xfrm>
          <a:off x="3241148" y="0"/>
          <a:ext cx="929380" cy="3205881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smtClean="0"/>
            <a:t>Spese ICT dei comuni SIOPE</a:t>
          </a: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smtClean="0"/>
            <a:t> RGS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smtClean="0"/>
            <a:t>2014- 2015-2016</a:t>
          </a:r>
        </a:p>
      </dsp:txBody>
      <dsp:txXfrm>
        <a:off x="3268369" y="27221"/>
        <a:ext cx="874938" cy="3151439"/>
      </dsp:txXfrm>
    </dsp:sp>
    <dsp:sp modelId="{E3099493-76A1-40E1-BB2F-A5477F37C23B}">
      <dsp:nvSpPr>
        <dsp:cNvPr id="0" name=""/>
        <dsp:cNvSpPr/>
      </dsp:nvSpPr>
      <dsp:spPr>
        <a:xfrm>
          <a:off x="1080116" y="0"/>
          <a:ext cx="951662" cy="3205881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Imprese e produttività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3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smtClean="0"/>
            <a:t>Istat - Frame SBS Territoriale 2015</a:t>
          </a:r>
          <a:endParaRPr lang="it-IT" sz="1300" b="1" kern="1200" dirty="0" smtClean="0">
            <a:effectLst/>
          </a:endParaRPr>
        </a:p>
      </dsp:txBody>
      <dsp:txXfrm>
        <a:off x="1107989" y="27873"/>
        <a:ext cx="895916" cy="3150135"/>
      </dsp:txXfrm>
    </dsp:sp>
    <dsp:sp modelId="{612212BF-5C3D-4ED1-B587-2D5EB3D92A7F}">
      <dsp:nvSpPr>
        <dsp:cNvPr id="0" name=""/>
        <dsp:cNvSpPr/>
      </dsp:nvSpPr>
      <dsp:spPr>
        <a:xfrm>
          <a:off x="4176464" y="0"/>
          <a:ext cx="1035552" cy="3205881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Indicatori sui dipendenti comunali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smtClean="0"/>
            <a:t>RGS - 2015</a:t>
          </a:r>
          <a:endParaRPr lang="it-IT" sz="1300" b="1" kern="1200" dirty="0">
            <a:solidFill>
              <a:schemeClr val="bg1"/>
            </a:solidFill>
            <a:effectLst/>
          </a:endParaRPr>
        </a:p>
      </dsp:txBody>
      <dsp:txXfrm>
        <a:off x="4206794" y="30330"/>
        <a:ext cx="974892" cy="3145221"/>
      </dsp:txXfrm>
    </dsp:sp>
    <dsp:sp modelId="{E5095218-B2DF-4F01-962C-8C2114991BEB}">
      <dsp:nvSpPr>
        <dsp:cNvPr id="0" name=""/>
        <dsp:cNvSpPr/>
      </dsp:nvSpPr>
      <dsp:spPr>
        <a:xfrm>
          <a:off x="2088232" y="0"/>
          <a:ext cx="943947" cy="3205881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Popolazione residente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Istat - 2016</a:t>
          </a:r>
          <a:endParaRPr lang="it-IT" sz="1000" b="1" kern="1200" dirty="0" smtClean="0">
            <a:effectLst/>
          </a:endParaRPr>
        </a:p>
      </dsp:txBody>
      <dsp:txXfrm>
        <a:off x="2115879" y="27647"/>
        <a:ext cx="888653" cy="3150587"/>
      </dsp:txXfrm>
    </dsp:sp>
    <dsp:sp modelId="{C0FE0A0E-294D-42E8-8FBE-EE5C749A9764}">
      <dsp:nvSpPr>
        <dsp:cNvPr id="0" name=""/>
        <dsp:cNvSpPr/>
      </dsp:nvSpPr>
      <dsp:spPr>
        <a:xfrm>
          <a:off x="6696740" y="0"/>
          <a:ext cx="988075" cy="3205881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Livello di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competenze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alfabetiche e numeriche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INVALSI 2016</a:t>
          </a:r>
          <a:endParaRPr lang="it-IT" sz="1000" kern="1200" dirty="0" smtClean="0"/>
        </a:p>
      </dsp:txBody>
      <dsp:txXfrm>
        <a:off x="6725680" y="28940"/>
        <a:ext cx="930195" cy="3148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chitecture+Icon">
  <dgm:title val="Layout architettura"/>
  <dgm:desc val="Da utilizzare per mostrare relazioni gerarchiche dal basso in alto. Particolarmente adatto per componenti architettonici o oggetti basati su altri oggetti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9180962-16B3-4232-BBC0-7B57C6965313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6B07EB5-B96B-407D-97A1-5830E83605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360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07EB5-B96B-407D-97A1-5830E836058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1786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2E4A0-843C-4712-B847-0E54F307DE3E}" type="slidenum">
              <a:rPr lang="it-IT" smtClean="0">
                <a:solidFill>
                  <a:prstClr val="black"/>
                </a:solidFill>
              </a:rPr>
              <a:pPr/>
              <a:t>2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65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07EB5-B96B-407D-97A1-5830E836058C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7062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2E4A0-843C-4712-B847-0E54F307DE3E}" type="slidenum">
              <a:rPr lang="it-IT" smtClean="0">
                <a:solidFill>
                  <a:prstClr val="black"/>
                </a:solidFill>
              </a:rPr>
              <a:pPr/>
              <a:t>5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293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183976CD-6288-4C51-864F-14B690DBC088}" type="datetime1">
              <a:rPr lang="it-IT" smtClean="0">
                <a:solidFill>
                  <a:prstClr val="black"/>
                </a:solidFill>
              </a:rPr>
              <a:t>18/09/2018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8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A614B449-2B03-4DA8-9826-2B2BF58A8406}" type="datetime1">
              <a:rPr lang="it-IT" smtClean="0">
                <a:solidFill>
                  <a:prstClr val="black"/>
                </a:solidFill>
              </a:rPr>
              <a:t>18/09/2018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96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6B625E1E-913D-41B6-A95A-6E9A4F92D395}" type="datetime1">
              <a:rPr lang="it-IT" smtClean="0">
                <a:solidFill>
                  <a:prstClr val="black"/>
                </a:solidFill>
              </a:rPr>
              <a:t>18/09/2018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52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4DD9495-0522-4C4D-813F-0B2DE686E3FD}" type="datetime1">
              <a:rPr lang="it-IT" smtClean="0">
                <a:solidFill>
                  <a:prstClr val="black"/>
                </a:solidFill>
              </a:rPr>
              <a:t>18/09/2018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516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ABDBA18-6CB9-49F6-A689-4164F20D8459}" type="datetime1">
              <a:rPr lang="it-IT" smtClean="0">
                <a:solidFill>
                  <a:prstClr val="black"/>
                </a:solidFill>
              </a:rPr>
              <a:t>18/09/2018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39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DA8A17F-2AA7-4D26-B09A-A7155C9FF7AC}" type="datetime1">
              <a:rPr lang="it-IT" smtClean="0">
                <a:solidFill>
                  <a:prstClr val="black"/>
                </a:solidFill>
              </a:rPr>
              <a:t>18/09/2018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it-IT">
              <a:solidFill>
                <a:prstClr val="black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F669E5-7B9B-423E-AF84-67136CA9B4BA}" type="datetime1">
              <a:rPr lang="it-IT" smtClean="0">
                <a:solidFill>
                  <a:prstClr val="black"/>
                </a:solidFill>
              </a:rPr>
              <a:t>18/09/2018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it-IT">
              <a:solidFill>
                <a:prstClr val="black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3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43562CF5-F5D2-41BF-AA0F-F13AF4B83815}" type="datetime1">
              <a:rPr lang="it-IT" smtClean="0">
                <a:solidFill>
                  <a:prstClr val="black"/>
                </a:solidFill>
              </a:rPr>
              <a:t>18/09/2018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138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11E5E86-06EB-4767-98A4-C47DCD8516A4}" type="datetime1">
              <a:rPr lang="it-IT" smtClean="0">
                <a:solidFill>
                  <a:prstClr val="black"/>
                </a:solidFill>
              </a:rPr>
              <a:t>18/09/2018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it-IT">
              <a:solidFill>
                <a:prstClr val="black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128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40012B9-D89C-4D08-A829-BF3EB251D83F}" type="datetime1">
              <a:rPr lang="it-IT" smtClean="0">
                <a:solidFill>
                  <a:prstClr val="black"/>
                </a:solidFill>
              </a:rPr>
              <a:t>18/09/2018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it-IT">
              <a:solidFill>
                <a:prstClr val="black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273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28C50FC-B5C1-4C8C-AA39-42BF389FFD8C}" type="datetime1">
              <a:rPr lang="it-IT" smtClean="0">
                <a:solidFill>
                  <a:prstClr val="black"/>
                </a:solidFill>
              </a:rPr>
              <a:t>18/09/2018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it-IT">
              <a:solidFill>
                <a:prstClr val="black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‹N›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259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 userDrawn="1"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buFont typeface="Times New Roman" pitchFamily="-2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Connettore 1 8"/>
          <p:cNvCxnSpPr/>
          <p:nvPr userDrawn="1"/>
        </p:nvCxnSpPr>
        <p:spPr>
          <a:xfrm>
            <a:off x="777875" y="6254519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magine 10" descr="marchio 2.jp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8379" y="6346121"/>
            <a:ext cx="806786" cy="33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56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682958" y="1622503"/>
            <a:ext cx="7551737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400" b="1" dirty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  <a:p>
            <a:endParaRPr lang="it-IT" sz="2400" b="1" dirty="0" smtClean="0">
              <a:solidFill>
                <a:srgbClr val="002060"/>
              </a:solidFill>
            </a:endParaRPr>
          </a:p>
          <a:p>
            <a:endParaRPr lang="it-IT" sz="2400" b="1" dirty="0">
              <a:solidFill>
                <a:srgbClr val="002060"/>
              </a:solidFill>
            </a:endParaRPr>
          </a:p>
          <a:p>
            <a:endParaRPr lang="it-IT" sz="1400" dirty="0" smtClean="0">
              <a:solidFill>
                <a:srgbClr val="505150"/>
              </a:solidFill>
            </a:endParaRPr>
          </a:p>
          <a:p>
            <a:endParaRPr lang="it-IT" sz="1400" dirty="0" smtClean="0">
              <a:solidFill>
                <a:srgbClr val="505150"/>
              </a:solidFill>
            </a:endParaRPr>
          </a:p>
          <a:p>
            <a:r>
              <a:rPr lang="it-IT" sz="1400" b="1" dirty="0">
                <a:solidFill>
                  <a:srgbClr val="505150"/>
                </a:solidFill>
              </a:rPr>
              <a:t>Domenico </a:t>
            </a:r>
            <a:r>
              <a:rPr lang="it-IT" sz="1400" b="1" dirty="0" smtClean="0">
                <a:solidFill>
                  <a:srgbClr val="505150"/>
                </a:solidFill>
              </a:rPr>
              <a:t>Adamo</a:t>
            </a:r>
          </a:p>
          <a:p>
            <a:r>
              <a:rPr lang="it-IT" sz="1400" b="1" dirty="0" smtClean="0">
                <a:solidFill>
                  <a:srgbClr val="505150"/>
                </a:solidFill>
              </a:rPr>
              <a:t>Damiana Cardoni </a:t>
            </a:r>
          </a:p>
          <a:p>
            <a:r>
              <a:rPr lang="it-IT" sz="1400" b="1" dirty="0" smtClean="0">
                <a:solidFill>
                  <a:srgbClr val="505150"/>
                </a:solidFill>
              </a:rPr>
              <a:t>Alessandra </a:t>
            </a:r>
            <a:r>
              <a:rPr lang="it-IT" sz="1400" b="1" dirty="0" err="1" smtClean="0">
                <a:solidFill>
                  <a:srgbClr val="505150"/>
                </a:solidFill>
              </a:rPr>
              <a:t>Nurra</a:t>
            </a:r>
            <a:r>
              <a:rPr lang="it-IT" sz="1400" b="1" dirty="0" smtClean="0">
                <a:solidFill>
                  <a:srgbClr val="505150"/>
                </a:solidFill>
              </a:rPr>
              <a:t> </a:t>
            </a:r>
          </a:p>
          <a:p>
            <a:r>
              <a:rPr lang="it-IT" sz="1400" b="1" dirty="0" smtClean="0">
                <a:solidFill>
                  <a:srgbClr val="FF0000"/>
                </a:solidFill>
              </a:rPr>
              <a:t>Sergio </a:t>
            </a:r>
            <a:r>
              <a:rPr lang="it-IT" sz="1400" b="1" dirty="0" err="1" smtClean="0">
                <a:solidFill>
                  <a:srgbClr val="FF0000"/>
                </a:solidFill>
              </a:rPr>
              <a:t>Salamone</a:t>
            </a:r>
            <a:endParaRPr lang="it-IT" sz="1400" b="1" dirty="0" smtClean="0">
              <a:solidFill>
                <a:srgbClr val="FF0000"/>
              </a:solidFill>
            </a:endParaRPr>
          </a:p>
          <a:p>
            <a:endParaRPr lang="it-IT" sz="1400" dirty="0" smtClean="0">
              <a:solidFill>
                <a:srgbClr val="505150"/>
              </a:solidFill>
            </a:endParaRPr>
          </a:p>
          <a:p>
            <a:endParaRPr lang="it-IT" sz="1400" dirty="0" smtClean="0">
              <a:solidFill>
                <a:srgbClr val="505150"/>
              </a:solidFill>
            </a:endParaRPr>
          </a:p>
          <a:p>
            <a:r>
              <a:rPr lang="it-IT" sz="1500" dirty="0" smtClean="0"/>
              <a:t>AISRE </a:t>
            </a:r>
            <a:r>
              <a:rPr lang="it-IT" sz="1600" dirty="0"/>
              <a:t>XXXIX </a:t>
            </a:r>
            <a:r>
              <a:rPr lang="it-IT" sz="1500" dirty="0" smtClean="0"/>
              <a:t> CONFERENZA ITALIANA DI SCIENZE REGIONALI – Bolzano 2018</a:t>
            </a:r>
          </a:p>
          <a:p>
            <a:r>
              <a:rPr lang="it-IT" sz="1500" i="1" dirty="0" smtClean="0"/>
              <a:t>18 Settembre 2018</a:t>
            </a:r>
            <a:r>
              <a:rPr lang="it-IT" sz="1500" dirty="0" smtClean="0"/>
              <a:t> </a:t>
            </a:r>
            <a:endParaRPr lang="it-IT" sz="1500" dirty="0">
              <a:solidFill>
                <a:srgbClr val="505150"/>
              </a:solidFill>
            </a:endParaRPr>
          </a:p>
        </p:txBody>
      </p:sp>
      <p:sp>
        <p:nvSpPr>
          <p:cNvPr id="6" name="Sottotitolo 2"/>
          <p:cNvSpPr>
            <a:spLocks noGrp="1"/>
          </p:cNvSpPr>
          <p:nvPr>
            <p:ph type="subTitle" idx="1"/>
          </p:nvPr>
        </p:nvSpPr>
        <p:spPr>
          <a:xfrm>
            <a:off x="682958" y="1556792"/>
            <a:ext cx="7705466" cy="792088"/>
          </a:xfrm>
        </p:spPr>
        <p:txBody>
          <a:bodyPr>
            <a:noAutofit/>
          </a:bodyPr>
          <a:lstStyle/>
          <a:p>
            <a:r>
              <a:rPr lang="it-IT" sz="2600" b="1" cap="all" dirty="0"/>
              <a:t>OFFERTA DI SERVIZI PUBBLICI DIGITALI E DOMANDA TERRITORIALE NEI COMUNI CAPOLUOGO</a:t>
            </a:r>
            <a:endParaRPr lang="it-IT" sz="2600" b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schemeClr val="bg1"/>
                </a:solidFill>
              </a:rPr>
              <a:pPr defTabSz="457200"/>
              <a:t>1</a:t>
            </a:fld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11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-27384"/>
            <a:ext cx="9217024" cy="418058"/>
          </a:xfrm>
        </p:spPr>
        <p:txBody>
          <a:bodyPr/>
          <a:lstStyle/>
          <a:p>
            <a:r>
              <a:rPr lang="it-IT" sz="2500" dirty="0">
                <a:solidFill>
                  <a:schemeClr val="bg1"/>
                </a:solidFill>
              </a:rPr>
              <a:t>La dimensione sociale dei quattro gruppi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10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553200" y="548680"/>
            <a:ext cx="2354620" cy="470898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Nel secondo e quarto gruppo è maggiormente presente la generazione definita di transizione o X </a:t>
            </a:r>
            <a:r>
              <a:rPr lang="it-IT" sz="1200" dirty="0" smtClean="0"/>
              <a:t>Generation, </a:t>
            </a:r>
            <a:r>
              <a:rPr lang="it-IT" sz="1200" dirty="0"/>
              <a:t>di</a:t>
            </a:r>
          </a:p>
          <a:p>
            <a:pPr algn="just"/>
            <a:r>
              <a:rPr lang="it-IT" sz="1200" dirty="0"/>
              <a:t>età compresa tra i 36 e i 56 anni che ha fatto registrare nell’anno 2016 un tasso di utilizzo regolare di </a:t>
            </a:r>
            <a:r>
              <a:rPr lang="it-IT" sz="1200" dirty="0" smtClean="0"/>
              <a:t>Internet superiore </a:t>
            </a:r>
            <a:r>
              <a:rPr lang="it-IT" sz="1200" dirty="0"/>
              <a:t>alla </a:t>
            </a:r>
            <a:r>
              <a:rPr lang="it-IT" sz="1200" dirty="0" smtClean="0"/>
              <a:t>media.</a:t>
            </a:r>
          </a:p>
          <a:p>
            <a:pPr algn="just"/>
            <a:r>
              <a:rPr lang="it-IT" sz="1200" dirty="0" smtClean="0"/>
              <a:t>Il primo </a:t>
            </a:r>
            <a:r>
              <a:rPr lang="it-IT" sz="1200" dirty="0"/>
              <a:t>e terzo gruppo sono maggiormente caratterizzati</a:t>
            </a:r>
          </a:p>
          <a:p>
            <a:pPr algn="just"/>
            <a:r>
              <a:rPr lang="it-IT" sz="1200" dirty="0"/>
              <a:t>dalle generazioni del baby boom, tra i 56 e i 70 anni di </a:t>
            </a:r>
            <a:r>
              <a:rPr lang="it-IT" sz="1200" dirty="0" smtClean="0"/>
              <a:t>età.</a:t>
            </a:r>
          </a:p>
          <a:p>
            <a:pPr algn="just"/>
            <a:endParaRPr lang="it-IT" sz="1200" dirty="0"/>
          </a:p>
          <a:p>
            <a:pPr algn="just"/>
            <a:r>
              <a:rPr lang="it-IT" sz="1200" dirty="0" err="1" smtClean="0"/>
              <a:t>L'eta</a:t>
            </a:r>
            <a:r>
              <a:rPr lang="it-IT" sz="1200" dirty="0" err="1"/>
              <a:t>'</a:t>
            </a:r>
            <a:r>
              <a:rPr lang="it-IT" sz="1200" dirty="0"/>
              <a:t> sembra dare segnali non univoci (vedi gruppo 2 e gruppo 4) </a:t>
            </a:r>
            <a:r>
              <a:rPr lang="it-IT" sz="1200" dirty="0" smtClean="0"/>
              <a:t>rispetto all'influenza </a:t>
            </a:r>
            <a:r>
              <a:rPr lang="it-IT" sz="1200" dirty="0"/>
              <a:t>sulla '</a:t>
            </a:r>
            <a:r>
              <a:rPr lang="it-IT" sz="1200" dirty="0" err="1"/>
              <a:t>qualita</a:t>
            </a:r>
            <a:r>
              <a:rPr lang="it-IT" sz="1200" dirty="0"/>
              <a:t>' (livello medio) dei </a:t>
            </a:r>
            <a:r>
              <a:rPr lang="it-IT" sz="1200" dirty="0" smtClean="0"/>
              <a:t>servizi. Nel gruppo 4, la maggiore dimensione </a:t>
            </a:r>
            <a:r>
              <a:rPr lang="it-IT" sz="1200" dirty="0"/>
              <a:t>del Comune </a:t>
            </a:r>
            <a:r>
              <a:rPr lang="it-IT" sz="1200" dirty="0" smtClean="0"/>
              <a:t>potrebbe guidare la </a:t>
            </a:r>
            <a:r>
              <a:rPr lang="it-IT" sz="1200" dirty="0"/>
              <a:t>necessità di rispondere anche </a:t>
            </a:r>
            <a:r>
              <a:rPr lang="it-IT" sz="1200" dirty="0" smtClean="0"/>
              <a:t>online </a:t>
            </a:r>
            <a:r>
              <a:rPr lang="it-IT" sz="1200" dirty="0"/>
              <a:t>a una utenza più numerosa (soprattutto </a:t>
            </a:r>
            <a:r>
              <a:rPr lang="it-IT" sz="1200" dirty="0" smtClean="0"/>
              <a:t>di utenti </a:t>
            </a:r>
            <a:r>
              <a:rPr lang="it-IT" sz="1200" dirty="0" err="1"/>
              <a:t>xGeneration</a:t>
            </a:r>
            <a:r>
              <a:rPr lang="it-IT" sz="1200" dirty="0"/>
              <a:t> </a:t>
            </a:r>
            <a:r>
              <a:rPr lang="it-IT" sz="1200" dirty="0" smtClean="0"/>
              <a:t>35-56).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467544" y="5334307"/>
            <a:ext cx="835292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La letteratura sull’utilizzo delle tecnologie dell’informazione e della </a:t>
            </a:r>
            <a:r>
              <a:rPr lang="it-IT" sz="1200" dirty="0" smtClean="0"/>
              <a:t>comunicazione, </a:t>
            </a:r>
            <a:r>
              <a:rPr lang="it-IT" sz="1200" dirty="0"/>
              <a:t>da parte dei </a:t>
            </a:r>
            <a:r>
              <a:rPr lang="it-IT" sz="1200" dirty="0" smtClean="0"/>
              <a:t>residenti, mostra </a:t>
            </a:r>
            <a:r>
              <a:rPr lang="it-IT" sz="1200" dirty="0"/>
              <a:t>l’influenza dell’età e del livello di alfabetizzazione sull’essere o meno un utente della Rete e sull'intensità d'uso di Internet. </a:t>
            </a:r>
            <a:r>
              <a:rPr lang="it-IT" sz="1200" dirty="0" smtClean="0">
                <a:solidFill>
                  <a:schemeClr val="tx1"/>
                </a:solidFill>
              </a:rPr>
              <a:t>Quindi </a:t>
            </a:r>
            <a:r>
              <a:rPr lang="it-IT" sz="1200" dirty="0" smtClean="0">
                <a:solidFill>
                  <a:schemeClr val="tx1"/>
                </a:solidFill>
              </a:rPr>
              <a:t>risulta significativo </a:t>
            </a:r>
            <a:r>
              <a:rPr lang="it-IT" sz="1200" dirty="0" smtClean="0">
                <a:solidFill>
                  <a:schemeClr val="tx1"/>
                </a:solidFill>
              </a:rPr>
              <a:t>l’impatto </a:t>
            </a:r>
            <a:r>
              <a:rPr lang="it-IT" sz="1200" dirty="0" smtClean="0">
                <a:solidFill>
                  <a:schemeClr val="tx1"/>
                </a:solidFill>
              </a:rPr>
              <a:t>sull’</a:t>
            </a:r>
            <a:r>
              <a:rPr lang="it-IT" sz="1200" dirty="0" err="1" smtClean="0">
                <a:solidFill>
                  <a:schemeClr val="tx1"/>
                </a:solidFill>
              </a:rPr>
              <a:t>egovernment</a:t>
            </a:r>
            <a:r>
              <a:rPr lang="it-IT" sz="1200" dirty="0" smtClean="0">
                <a:solidFill>
                  <a:schemeClr val="tx1"/>
                </a:solidFill>
              </a:rPr>
              <a:t> di istruzione e classi </a:t>
            </a:r>
            <a:r>
              <a:rPr lang="it-IT" sz="1200" dirty="0" smtClean="0">
                <a:solidFill>
                  <a:schemeClr val="tx1"/>
                </a:solidFill>
              </a:rPr>
              <a:t>generazionali: </a:t>
            </a:r>
            <a:r>
              <a:rPr lang="it-IT" sz="1200" dirty="0" smtClean="0">
                <a:solidFill>
                  <a:schemeClr val="tx1"/>
                </a:solidFill>
              </a:rPr>
              <a:t>al </a:t>
            </a:r>
            <a:r>
              <a:rPr lang="it-IT" sz="1200" dirty="0">
                <a:solidFill>
                  <a:schemeClr val="tx1"/>
                </a:solidFill>
              </a:rPr>
              <a:t>crescere dell’età e al decrescere del titolo di studio diminuisce la quota </a:t>
            </a:r>
            <a:r>
              <a:rPr lang="it-IT" sz="1200" dirty="0" smtClean="0">
                <a:solidFill>
                  <a:schemeClr val="tx1"/>
                </a:solidFill>
              </a:rPr>
              <a:t>di popolazione </a:t>
            </a:r>
            <a:r>
              <a:rPr lang="it-IT" sz="1200" dirty="0">
                <a:solidFill>
                  <a:schemeClr val="tx1"/>
                </a:solidFill>
              </a:rPr>
              <a:t>che ha usato </a:t>
            </a:r>
            <a:r>
              <a:rPr lang="it-IT" sz="1200" dirty="0" smtClean="0">
                <a:solidFill>
                  <a:schemeClr val="tx1"/>
                </a:solidFill>
              </a:rPr>
              <a:t>Internet.</a:t>
            </a:r>
            <a:endParaRPr lang="it-IT" sz="1200" dirty="0">
              <a:solidFill>
                <a:schemeClr val="tx1"/>
              </a:solidFill>
            </a:endParaRP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279148"/>
              </p:ext>
            </p:extLst>
          </p:nvPr>
        </p:nvGraphicFramePr>
        <p:xfrm>
          <a:off x="467544" y="548680"/>
          <a:ext cx="5904656" cy="24321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8712"/>
                <a:gridCol w="688218"/>
                <a:gridCol w="688911"/>
                <a:gridCol w="688218"/>
                <a:gridCol w="790895"/>
                <a:gridCol w="589702"/>
              </a:tblGrid>
              <a:tr h="822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Gruppi riferiti all'anno 2016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Densità abitativa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Indice di vecchiaia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Millenials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X Generation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Baby boom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42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1 - Enti con 'meno servizi e meno digitali'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735,9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186,7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16.6%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22.4%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27.3%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542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2 - Enti 'meno servizi ma più digitali'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1166,7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172,2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16.2%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23.1%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26.5%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262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3 - Enti 'più servizi e meno digitali'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756,9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183,8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16.1%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22.4%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26.9%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262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4 - Enti 'più servizi e più digitali'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1812,4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195,1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15.8%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22.8%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26.3%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pic>
        <p:nvPicPr>
          <p:cNvPr id="12" name="Immagin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140968"/>
            <a:ext cx="2798307" cy="2097206"/>
          </a:xfrm>
          <a:prstGeom prst="rect">
            <a:avLst/>
          </a:prstGeom>
        </p:spPr>
      </p:pic>
      <p:pic>
        <p:nvPicPr>
          <p:cNvPr id="13" name="Immagin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3419872" y="3186658"/>
            <a:ext cx="281940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1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-27384"/>
            <a:ext cx="9217024" cy="418058"/>
          </a:xfrm>
        </p:spPr>
        <p:txBody>
          <a:bodyPr/>
          <a:lstStyle/>
          <a:p>
            <a:r>
              <a:rPr lang="it-IT" sz="2500" dirty="0" smtClean="0">
                <a:solidFill>
                  <a:schemeClr val="bg1"/>
                </a:solidFill>
              </a:rPr>
              <a:t>Livelli di competenze alfanumeriche dei gruppi</a:t>
            </a:r>
            <a:endParaRPr lang="it-IT" sz="2500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11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465852" y="1080026"/>
            <a:ext cx="2354620" cy="24929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 smtClean="0"/>
              <a:t>Competenze in italiano e matematica sono considerate </a:t>
            </a:r>
            <a:r>
              <a:rPr lang="it-IT" sz="1200" dirty="0"/>
              <a:t>necessarie e propedeutiche all’uso di servizi digitali complessi</a:t>
            </a:r>
            <a:r>
              <a:rPr lang="it-IT" sz="1200" dirty="0" smtClean="0"/>
              <a:t>.</a:t>
            </a:r>
          </a:p>
          <a:p>
            <a:pPr algn="just"/>
            <a:r>
              <a:rPr lang="it-IT" sz="1200" dirty="0"/>
              <a:t>Maggiori competenze </a:t>
            </a:r>
            <a:r>
              <a:rPr lang="it-IT" sz="1200" dirty="0" smtClean="0"/>
              <a:t>alfabetiche funzionali </a:t>
            </a:r>
            <a:r>
              <a:rPr lang="it-IT" sz="1200" dirty="0"/>
              <a:t>degli studenti delle classi II della scuola secondaria di secondo grado e numeriche si riscontrano nei Comuni che riescono a rendere disponibili servizi digitali </a:t>
            </a:r>
            <a:r>
              <a:rPr lang="it-IT" sz="1200" dirty="0" smtClean="0"/>
              <a:t>migliori.</a:t>
            </a:r>
            <a:endParaRPr lang="it-IT" sz="12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39552" y="4192632"/>
            <a:ext cx="8352928" cy="8925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300" dirty="0" smtClean="0"/>
              <a:t>Sono </a:t>
            </a:r>
            <a:r>
              <a:rPr lang="it-IT" sz="1300" dirty="0"/>
              <a:t>stati valutati i livelli delle competenze alfanumeriche (tramite i punteggi ottenuti nelle prove di competenza alfabetica e numerica degli studenti delle classi II della scuola secondaria di secondo grado, con lo scopo di valutare i livelli di apprendimento in italiano e matematica) della fascia di popolazione delle scuole secondarie di secondo grado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525347"/>
              </p:ext>
            </p:extLst>
          </p:nvPr>
        </p:nvGraphicFramePr>
        <p:xfrm>
          <a:off x="755576" y="1052586"/>
          <a:ext cx="5544615" cy="25204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2926"/>
                <a:gridCol w="901892"/>
                <a:gridCol w="968686"/>
                <a:gridCol w="1001111"/>
              </a:tblGrid>
              <a:tr h="945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Gruppi riferiti all'anno 2016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Numerosità Comuni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Livello di competenza alfanumerica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Livello di competenza numerica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5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1 - Enti con 'meno servizi e meno digitali'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39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193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192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5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2 - Enti 'meno servizi ma più digitali'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197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194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5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3 - Enti 'più servizi e meno digitali'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21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198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197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5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4 - Enti 'più servizi e più digitali'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35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205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205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50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Totale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115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198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197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00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-27384"/>
            <a:ext cx="9217024" cy="418058"/>
          </a:xfrm>
        </p:spPr>
        <p:txBody>
          <a:bodyPr/>
          <a:lstStyle/>
          <a:p>
            <a:r>
              <a:rPr lang="it-IT" sz="2400" dirty="0" smtClean="0">
                <a:solidFill>
                  <a:schemeClr val="bg1"/>
                </a:solidFill>
              </a:rPr>
              <a:t>Dimensione </a:t>
            </a:r>
            <a:r>
              <a:rPr lang="it-IT" sz="2400" dirty="0">
                <a:solidFill>
                  <a:schemeClr val="bg1"/>
                </a:solidFill>
              </a:rPr>
              <a:t>economica ed infrastrutturale dei </a:t>
            </a:r>
            <a:r>
              <a:rPr lang="it-IT" sz="2400" dirty="0" smtClean="0">
                <a:solidFill>
                  <a:schemeClr val="bg1"/>
                </a:solidFill>
              </a:rPr>
              <a:t>gruppi</a:t>
            </a:r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12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782620" y="4536702"/>
            <a:ext cx="3717372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I Comuni del gruppo 4 - Enti 'più servizi e più digitali'</a:t>
            </a:r>
            <a:r>
              <a:rPr lang="it-IT" sz="1200" dirty="0" smtClean="0"/>
              <a:t> </a:t>
            </a:r>
            <a:r>
              <a:rPr lang="it-IT" sz="1200" dirty="0"/>
              <a:t>presentano livelli di valore aggiunto superiore agli altri gruppi e si nota in generale una quota maggiore tra i Comuni di questo gruppo al crescere del livello dei servizi offerti (il valore aggiunto per addetto varia da 38 mila euro del gruppo 1 a 47 mila euro del gruppo 4).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467544" y="511805"/>
            <a:ext cx="835292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Alcuni indicatori sulle performance del tessuto produttivo sul territorio, </a:t>
            </a:r>
            <a:r>
              <a:rPr lang="it-IT" sz="1200" dirty="0" smtClean="0"/>
              <a:t>come il </a:t>
            </a:r>
            <a:r>
              <a:rPr lang="it-IT" sz="1200" dirty="0"/>
              <a:t>valore della produttività per addetto (più grande nel gruppo </a:t>
            </a:r>
            <a:r>
              <a:rPr lang="it-IT" sz="1200" dirty="0" smtClean="0"/>
              <a:t>4) </a:t>
            </a:r>
            <a:r>
              <a:rPr lang="it-IT" sz="1200" dirty="0"/>
              <a:t>dimostra un legame tra PA e </a:t>
            </a:r>
            <a:r>
              <a:rPr lang="it-IT" sz="1200" dirty="0" smtClean="0"/>
              <a:t>redditività </a:t>
            </a:r>
            <a:r>
              <a:rPr lang="it-IT" sz="1200" dirty="0"/>
              <a:t>delle imprese del </a:t>
            </a:r>
            <a:r>
              <a:rPr lang="it-IT" sz="1200" dirty="0" smtClean="0"/>
              <a:t>territorio. Ad </a:t>
            </a:r>
            <a:r>
              <a:rPr lang="it-IT" sz="1200" dirty="0"/>
              <a:t>un territorio con imprese che producono di </a:t>
            </a:r>
            <a:r>
              <a:rPr lang="it-IT" sz="1200" dirty="0" smtClean="0"/>
              <a:t>più </a:t>
            </a:r>
            <a:r>
              <a:rPr lang="it-IT" sz="1200" dirty="0"/>
              <a:t>e danno </a:t>
            </a:r>
            <a:r>
              <a:rPr lang="it-IT" sz="1200" dirty="0" smtClean="0"/>
              <a:t>più lavoro, </a:t>
            </a:r>
            <a:r>
              <a:rPr lang="it-IT" sz="1200" dirty="0"/>
              <a:t>la PA risponde adeguandosi a livelli di </a:t>
            </a:r>
            <a:r>
              <a:rPr lang="it-IT" sz="1200" dirty="0" smtClean="0"/>
              <a:t>qualità migliori grazie anche a una </a:t>
            </a:r>
            <a:r>
              <a:rPr lang="it-IT" sz="1200" dirty="0"/>
              <a:t>infrastruttura in banda larga che lo rende possibile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556792"/>
            <a:ext cx="3744416" cy="2808312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556792"/>
            <a:ext cx="3744416" cy="2808312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4788023" y="4536701"/>
            <a:ext cx="3744417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 smtClean="0"/>
              <a:t>Le </a:t>
            </a:r>
            <a:r>
              <a:rPr lang="it-IT" sz="1200" dirty="0"/>
              <a:t>spese in tecnologie </a:t>
            </a:r>
            <a:r>
              <a:rPr lang="it-IT" sz="1200" dirty="0" smtClean="0"/>
              <a:t>dell’ente capoluogo nel </a:t>
            </a:r>
            <a:r>
              <a:rPr lang="it-IT" sz="1200" dirty="0"/>
              <a:t>triennio 2014/2016 per abitante, ci conferma </a:t>
            </a:r>
            <a:r>
              <a:rPr lang="it-IT" sz="1200" dirty="0" smtClean="0"/>
              <a:t>che </a:t>
            </a:r>
            <a:r>
              <a:rPr lang="it-IT" sz="1200" dirty="0"/>
              <a:t>i Comuni con livelli di servizi più completi hanno investito maggiormente e viceversa, ma con una somiglianza nei valori dei gruppi 2 e 4, e una quota </a:t>
            </a:r>
            <a:r>
              <a:rPr lang="it-IT" sz="1200" dirty="0" smtClean="0"/>
              <a:t>più bassa di investimenti </a:t>
            </a:r>
            <a:r>
              <a:rPr lang="it-IT" sz="1200" dirty="0"/>
              <a:t>del gruppo 3 che ha potuto incidere sulla non realizzazione di servizi digitali completi.</a:t>
            </a:r>
          </a:p>
        </p:txBody>
      </p:sp>
    </p:spTree>
    <p:extLst>
      <p:ext uri="{BB962C8B-B14F-4D97-AF65-F5344CB8AC3E}">
        <p14:creationId xmlns:p14="http://schemas.microsoft.com/office/powerpoint/2010/main" val="225422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-27384"/>
            <a:ext cx="9217024" cy="418058"/>
          </a:xfrm>
        </p:spPr>
        <p:txBody>
          <a:bodyPr/>
          <a:lstStyle/>
          <a:p>
            <a:r>
              <a:rPr lang="it-IT" sz="2400" dirty="0" smtClean="0">
                <a:solidFill>
                  <a:schemeClr val="bg1"/>
                </a:solidFill>
              </a:rPr>
              <a:t>Copertura di connessioni in banda larga sul territorio</a:t>
            </a:r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13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782620" y="4221088"/>
            <a:ext cx="7749820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Si nota che i Comuni capoluogo con 'più servizi e più digitali' hanno le quote maggiori di entrambi gli indicatori, soprattutto nella copertura con velocità di connessione ad </a:t>
            </a:r>
            <a:r>
              <a:rPr lang="it-IT" sz="1200" dirty="0" smtClean="0"/>
              <a:t>Internet </a:t>
            </a:r>
            <a:r>
              <a:rPr lang="it-IT" sz="1200" dirty="0"/>
              <a:t>a 30 Mb (75%), mentre i Comuni con 'meno servizi e meno digitali' hanno una quota di immobili raggiunti dalla banda larga a 30Mb quasi della metà (43%). I Comuni dei gruppi intermedi pur rassomigliandosi si collocano più verso il gruppo 1 quelli del gruppo 3, e più vicino al 4 quelli del gruppo 2.</a:t>
            </a:r>
          </a:p>
          <a:p>
            <a:pPr algn="just"/>
            <a:r>
              <a:rPr lang="it-IT" sz="1200" dirty="0"/>
              <a:t>Tale evidenza potrebbe rafforzare la considerazione sulla mancanza di alcuni punti forti nei Comuni del gruppo 3 per avvicinarsi al gruppo 4.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467544" y="622429"/>
            <a:ext cx="835292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Per valutare se la differente copertura Internet sul territorio influenzi la capacità degli enti capoluogo di fornire servizi digitali completi, sono stati analizzati i gruppi in base alla quota di unità immobiliari raggiunte da connessioni a 30 Mb e la quota di popolazione che dispone di connessione a 20 Mb 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396339"/>
              </p:ext>
            </p:extLst>
          </p:nvPr>
        </p:nvGraphicFramePr>
        <p:xfrm>
          <a:off x="1547663" y="1528350"/>
          <a:ext cx="6264697" cy="21886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4534"/>
                <a:gridCol w="1564988"/>
                <a:gridCol w="1665175"/>
              </a:tblGrid>
              <a:tr h="12258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Gruppi riferiti all'anno 2016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Media quota Unità immobiliari raggiunte dalla banda Ultra larga 30Mb (2016)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Media quote popolazione residente coperta con servizi a 20Mb (2015)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14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1 - Enti con 'meno servizi e meno digitali'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43%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0.96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245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2 - Enti 'meno servizi ma più digitali'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52%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0.97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245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3 - Enti 'più servizi e meno digitali'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50%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0.95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257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4 - Enti 'più servizi e più digitali'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75%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0.98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083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-27384"/>
            <a:ext cx="9217024" cy="418058"/>
          </a:xfrm>
        </p:spPr>
        <p:txBody>
          <a:bodyPr/>
          <a:lstStyle/>
          <a:p>
            <a:r>
              <a:rPr lang="it-IT" sz="2400" dirty="0">
                <a:solidFill>
                  <a:schemeClr val="bg1"/>
                </a:solidFill>
              </a:rPr>
              <a:t>La dimensione interna all’ente nei quattro gruppi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14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782620" y="3861048"/>
            <a:ext cx="774982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 smtClean="0"/>
              <a:t>Nei </a:t>
            </a:r>
            <a:r>
              <a:rPr lang="it-IT" sz="1200" dirty="0"/>
              <a:t>Comuni del quarto gruppo è più alta la quota media di personale con la laurea o con titolo superiore e anche quella del personale che ha effettuato corsi di formazione in </a:t>
            </a:r>
            <a:r>
              <a:rPr lang="it-IT" sz="1200" dirty="0" smtClean="0"/>
              <a:t>ICT</a:t>
            </a:r>
          </a:p>
          <a:p>
            <a:pPr algn="just"/>
            <a:endParaRPr lang="it-IT" sz="1200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/>
              <a:t>I Comuni con maggiore offerta di disponibilità di servizi online sono costituiti anche da personale mediamente più giovane (con meno di 35 anni) come, in particolare, nei Comuni del gruppo 4 e </a:t>
            </a:r>
            <a:r>
              <a:rPr lang="it-IT" sz="1200" dirty="0" smtClean="0"/>
              <a:t>2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it-IT" sz="1200" dirty="0" smtClean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/>
              <a:t>Nel centro Italia il terzo gruppo di Comuni registra la quota più alta di personale con un titolo di studio pari alla laurea (29,2%) e tale fattore potrebbe costituire uno degli elementi chiave per il miglioramento nell’offerta dei servizi degli enti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467544" y="622429"/>
            <a:ext cx="835292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 smtClean="0"/>
              <a:t>Cosi come le competenze della popolazione influenzano l’uso dei servizi di </a:t>
            </a:r>
            <a:r>
              <a:rPr lang="it-IT" sz="1200" dirty="0" err="1" smtClean="0"/>
              <a:t>egovernment</a:t>
            </a:r>
            <a:r>
              <a:rPr lang="it-IT" sz="1200" dirty="0" smtClean="0"/>
              <a:t>, le competenze interne, l’età </a:t>
            </a:r>
            <a:r>
              <a:rPr lang="it-IT" sz="1200" dirty="0"/>
              <a:t>e il livello di istruzione del personale dei Comuni capoluogo e il personale che ha partecipato a corsi di formazione </a:t>
            </a:r>
            <a:r>
              <a:rPr lang="it-IT" sz="1200" dirty="0" smtClean="0"/>
              <a:t>informatica, può influenzare la capacità di diffondere servizi di qualità</a:t>
            </a:r>
            <a:endParaRPr lang="it-IT" sz="1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802" y="1628800"/>
            <a:ext cx="2779080" cy="2088234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1628799"/>
            <a:ext cx="2779078" cy="2088234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1816" y="1628798"/>
            <a:ext cx="2779078" cy="2088234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822431" y="5720898"/>
            <a:ext cx="778201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b="1" dirty="0" smtClean="0">
                <a:solidFill>
                  <a:schemeClr val="accent1"/>
                </a:solidFill>
              </a:rPr>
              <a:t>l'istruzione </a:t>
            </a:r>
            <a:r>
              <a:rPr lang="it-IT" sz="1200" b="1" dirty="0">
                <a:solidFill>
                  <a:schemeClr val="accent1"/>
                </a:solidFill>
              </a:rPr>
              <a:t>e </a:t>
            </a:r>
            <a:r>
              <a:rPr lang="it-IT" sz="1200" b="1" dirty="0" err="1">
                <a:solidFill>
                  <a:schemeClr val="accent1"/>
                </a:solidFill>
              </a:rPr>
              <a:t>l'eta'</a:t>
            </a:r>
            <a:r>
              <a:rPr lang="it-IT" sz="1200" b="1" dirty="0">
                <a:solidFill>
                  <a:schemeClr val="accent1"/>
                </a:solidFill>
              </a:rPr>
              <a:t> </a:t>
            </a:r>
            <a:r>
              <a:rPr lang="it-IT" sz="1200" b="1" dirty="0" smtClean="0">
                <a:solidFill>
                  <a:schemeClr val="accent1"/>
                </a:solidFill>
              </a:rPr>
              <a:t>importanti all'interno </a:t>
            </a:r>
            <a:r>
              <a:rPr lang="it-IT" sz="1200" b="1" dirty="0">
                <a:solidFill>
                  <a:schemeClr val="accent1"/>
                </a:solidFill>
              </a:rPr>
              <a:t>dell'organizzazione tra i dipendenti dei Comuni </a:t>
            </a:r>
            <a:r>
              <a:rPr lang="it-IT" sz="1200" b="1" dirty="0" smtClean="0">
                <a:solidFill>
                  <a:schemeClr val="accent1"/>
                </a:solidFill>
              </a:rPr>
              <a:t>(gruppo </a:t>
            </a:r>
            <a:r>
              <a:rPr lang="it-IT" sz="1200" b="1" dirty="0">
                <a:solidFill>
                  <a:schemeClr val="accent1"/>
                </a:solidFill>
              </a:rPr>
              <a:t>4 risultano più giovani e più istruiti)</a:t>
            </a:r>
          </a:p>
        </p:txBody>
      </p:sp>
    </p:spTree>
    <p:extLst>
      <p:ext uri="{BB962C8B-B14F-4D97-AF65-F5344CB8AC3E}">
        <p14:creationId xmlns:p14="http://schemas.microsoft.com/office/powerpoint/2010/main" val="4336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-27384"/>
            <a:ext cx="9217024" cy="418058"/>
          </a:xfrm>
        </p:spPr>
        <p:txBody>
          <a:bodyPr/>
          <a:lstStyle/>
          <a:p>
            <a:r>
              <a:rPr lang="it-IT" sz="2400" dirty="0" smtClean="0">
                <a:solidFill>
                  <a:schemeClr val="bg1"/>
                </a:solidFill>
              </a:rPr>
              <a:t>Pattern di servizi digitali offerti dai capoluogo (2016)</a:t>
            </a:r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15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7308304" y="476672"/>
            <a:ext cx="1512168" cy="5632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 smtClean="0"/>
              <a:t>Su </a:t>
            </a:r>
            <a:r>
              <a:rPr lang="it-IT" sz="1200" dirty="0"/>
              <a:t>40 servizi analizzati circa la metà costituisce un </a:t>
            </a:r>
            <a:r>
              <a:rPr lang="it-IT" sz="1200" dirty="0" smtClean="0"/>
              <a:t>pattern caratteristico </a:t>
            </a:r>
            <a:r>
              <a:rPr lang="it-IT" sz="1200" dirty="0"/>
              <a:t>di servizi offerti sul sito web dai Comuni capoluogo a diversi livelli di interazione. L’offerta di servizi sembra prima ampliarsi a scapito dell’interattività per poi concentrarsi solo su alcuni più richiesti da una realtà dinamica dal punto di vista economico (servizi legati a attività di imprese quali SUAP, SCIA, DIA) e sociale (servizi legati a eventi della vita quotidiana più comuni quali iscrizioni asili nido, mensa scolastica, richiesta certificati)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3" y="493372"/>
            <a:ext cx="6540212" cy="57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41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-27384"/>
            <a:ext cx="8928992" cy="418058"/>
          </a:xfrm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it-IT" sz="2200" dirty="0">
                <a:solidFill>
                  <a:schemeClr val="bg1"/>
                </a:solidFill>
              </a:rPr>
              <a:t>Focus sui Comuni </a:t>
            </a:r>
            <a:r>
              <a:rPr lang="it-IT" sz="2200" dirty="0" smtClean="0">
                <a:solidFill>
                  <a:schemeClr val="bg1"/>
                </a:solidFill>
              </a:rPr>
              <a:t>più </a:t>
            </a:r>
            <a:r>
              <a:rPr lang="it-IT" sz="2200" dirty="0">
                <a:solidFill>
                  <a:schemeClr val="bg1"/>
                </a:solidFill>
              </a:rPr>
              <a:t>performanti del gruppo </a:t>
            </a:r>
            <a:r>
              <a:rPr lang="it-IT" sz="2200" dirty="0" smtClean="0">
                <a:solidFill>
                  <a:schemeClr val="bg1"/>
                </a:solidFill>
              </a:rPr>
              <a:t>'più </a:t>
            </a:r>
            <a:r>
              <a:rPr lang="it-IT" sz="2200" dirty="0">
                <a:solidFill>
                  <a:schemeClr val="bg1"/>
                </a:solidFill>
              </a:rPr>
              <a:t>servizi e più digitali'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16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67544" y="4870901"/>
            <a:ext cx="522441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Il gruppo Enti 'più servizi e più digitali', composto da 35 comuni, localizzati principalmente al nord Italia (7 su 10), nord-est in particolare, è stato suddiviso in base al livello mediano del livello medio di interazione dell’offerta di servizi digitali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796136" y="622429"/>
            <a:ext cx="3096344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 smtClean="0"/>
              <a:t>I Comuni </a:t>
            </a:r>
            <a:r>
              <a:rPr lang="it-IT" sz="1200" dirty="0"/>
              <a:t>capoluogo </a:t>
            </a:r>
            <a:r>
              <a:rPr lang="it-IT" sz="1200" dirty="0" smtClean="0"/>
              <a:t>per </a:t>
            </a:r>
            <a:r>
              <a:rPr lang="it-IT" sz="1200" dirty="0"/>
              <a:t>struttura dovrebbero essere </a:t>
            </a:r>
            <a:r>
              <a:rPr lang="it-IT" sz="1200" dirty="0" smtClean="0"/>
              <a:t>enti </a:t>
            </a:r>
            <a:r>
              <a:rPr lang="it-IT" sz="1200" dirty="0"/>
              <a:t>che più facilmente dispongono di servizi digitali di </a:t>
            </a:r>
            <a:r>
              <a:rPr lang="it-IT" sz="1200" dirty="0" smtClean="0"/>
              <a:t>qualità. La </a:t>
            </a:r>
            <a:r>
              <a:rPr lang="it-IT" sz="1200" dirty="0"/>
              <a:t>qualità dei servizi come fattore </a:t>
            </a:r>
            <a:r>
              <a:rPr lang="it-IT" sz="1200" dirty="0" smtClean="0"/>
              <a:t>discriminante.</a:t>
            </a:r>
            <a:endParaRPr lang="it-IT" sz="12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396" y="620688"/>
            <a:ext cx="5221560" cy="410400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34359" y="404303"/>
            <a:ext cx="5479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/>
              <a:t>Comuni 'più </a:t>
            </a:r>
            <a:r>
              <a:rPr lang="it-IT" sz="1000" b="1" dirty="0"/>
              <a:t>servizi e più digitali' </a:t>
            </a:r>
            <a:r>
              <a:rPr lang="it-IT" sz="1000" b="1" dirty="0" smtClean="0"/>
              <a:t>per </a:t>
            </a:r>
            <a:r>
              <a:rPr lang="it-IT" sz="1000" b="1" dirty="0"/>
              <a:t>livello medio di interazione dei servizi </a:t>
            </a:r>
            <a:r>
              <a:rPr lang="it-IT" sz="1000" b="1" dirty="0" smtClean="0"/>
              <a:t>online (2016)</a:t>
            </a:r>
            <a:endParaRPr lang="it-IT" sz="1000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796136" y="1731580"/>
            <a:ext cx="3096344" cy="39703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I Comuni con i servizi più </a:t>
            </a:r>
            <a:r>
              <a:rPr lang="it-IT" sz="1200" dirty="0" smtClean="0"/>
              <a:t>interattivi: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 smtClean="0"/>
              <a:t>meno </a:t>
            </a:r>
            <a:r>
              <a:rPr lang="it-IT" sz="1200" dirty="0"/>
              <a:t>popolosi e </a:t>
            </a:r>
            <a:r>
              <a:rPr lang="it-IT" sz="1200" dirty="0" smtClean="0"/>
              <a:t>struttura </a:t>
            </a:r>
            <a:r>
              <a:rPr lang="it-IT" sz="1200" dirty="0"/>
              <a:t>organizzativa </a:t>
            </a:r>
            <a:r>
              <a:rPr lang="it-IT" sz="1200" dirty="0" smtClean="0"/>
              <a:t>più </a:t>
            </a:r>
            <a:r>
              <a:rPr lang="it-IT" sz="1200" dirty="0"/>
              <a:t>snella </a:t>
            </a:r>
            <a:r>
              <a:rPr lang="it-IT" sz="1200" dirty="0" smtClean="0"/>
              <a:t>(numero </a:t>
            </a:r>
            <a:r>
              <a:rPr lang="it-IT" sz="1200" dirty="0"/>
              <a:t>di </a:t>
            </a:r>
            <a:r>
              <a:rPr lang="it-IT" sz="1200" dirty="0" smtClean="0"/>
              <a:t>addetti’ amministrazione), all’aumentare </a:t>
            </a:r>
            <a:r>
              <a:rPr lang="it-IT" sz="1200" dirty="0"/>
              <a:t>della complessità organizzativa diminuisce la capacità di fornire servizi efficienti. </a:t>
            </a:r>
            <a:endParaRPr lang="it-IT" sz="1200" dirty="0" smtClean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 smtClean="0"/>
              <a:t>l’istruzione (</a:t>
            </a:r>
            <a:r>
              <a:rPr lang="it-IT" sz="1200" dirty="0"/>
              <a:t>lato </a:t>
            </a:r>
            <a:r>
              <a:rPr lang="it-IT" sz="1200" dirty="0" smtClean="0"/>
              <a:t>domanda) </a:t>
            </a:r>
            <a:r>
              <a:rPr lang="it-IT" sz="1200" dirty="0"/>
              <a:t>è </a:t>
            </a:r>
            <a:r>
              <a:rPr lang="it-IT" sz="1200" dirty="0" smtClean="0"/>
              <a:t>migliore, maggiori </a:t>
            </a:r>
            <a:r>
              <a:rPr lang="it-IT" sz="1200" dirty="0"/>
              <a:t>quote di diplomati e </a:t>
            </a:r>
            <a:r>
              <a:rPr lang="it-IT" sz="1200" dirty="0" smtClean="0"/>
              <a:t>laureati.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 smtClean="0"/>
              <a:t>l’offerta </a:t>
            </a:r>
            <a:r>
              <a:rPr lang="it-IT" sz="1200" dirty="0"/>
              <a:t>di connettività è migliore in base alla copertura in banda larga a 30 </a:t>
            </a:r>
            <a:r>
              <a:rPr lang="it-IT" sz="1200" dirty="0" err="1"/>
              <a:t>Mbits</a:t>
            </a:r>
            <a:r>
              <a:rPr lang="it-IT" sz="1200" dirty="0"/>
              <a:t> disponibile nel </a:t>
            </a:r>
            <a:r>
              <a:rPr lang="it-IT" sz="1200" dirty="0" smtClean="0"/>
              <a:t>Comune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 smtClean="0"/>
              <a:t>offrono </a:t>
            </a:r>
            <a:r>
              <a:rPr lang="it-IT" sz="1200" dirty="0"/>
              <a:t>un numero di servizi </a:t>
            </a:r>
            <a:r>
              <a:rPr lang="it-IT" sz="1200" dirty="0" smtClean="0"/>
              <a:t>inferiore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 smtClean="0"/>
              <a:t>tra </a:t>
            </a:r>
            <a:r>
              <a:rPr lang="it-IT" sz="1200" dirty="0"/>
              <a:t>il 2014 e il 2016 hanno investito in </a:t>
            </a:r>
            <a:r>
              <a:rPr lang="it-IT" sz="1200" dirty="0" err="1"/>
              <a:t>Ict</a:t>
            </a:r>
            <a:r>
              <a:rPr lang="it-IT" sz="1200" dirty="0"/>
              <a:t> meno </a:t>
            </a:r>
            <a:r>
              <a:rPr lang="it-IT" sz="1200" dirty="0" smtClean="0"/>
              <a:t>(</a:t>
            </a:r>
            <a:r>
              <a:rPr lang="it-IT" sz="1200" dirty="0"/>
              <a:t>occorrerebbero </a:t>
            </a:r>
            <a:r>
              <a:rPr lang="it-IT" sz="1200" dirty="0" smtClean="0"/>
              <a:t>verificare </a:t>
            </a:r>
            <a:r>
              <a:rPr lang="it-IT" sz="1200" dirty="0"/>
              <a:t>se hanno investito in precedenza e/o se si tratta di investimenti che hanno dato maggiori risultati rispetto a quelli effettati dal secondo gruppo di </a:t>
            </a:r>
            <a:r>
              <a:rPr lang="it-IT" sz="1200" dirty="0" smtClean="0"/>
              <a:t>Comuni)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200" dirty="0" smtClean="0"/>
              <a:t>quota </a:t>
            </a:r>
            <a:r>
              <a:rPr lang="it-IT" sz="1200" dirty="0"/>
              <a:t>di produttività (valore aggiunto per addetto), </a:t>
            </a:r>
            <a:r>
              <a:rPr lang="it-IT" sz="1200" dirty="0" smtClean="0"/>
              <a:t>maggiore </a:t>
            </a:r>
            <a:r>
              <a:rPr lang="it-IT" sz="1200" dirty="0"/>
              <a:t>nei Comuni con interattiva dei servizi maggiore.</a:t>
            </a:r>
          </a:p>
        </p:txBody>
      </p:sp>
    </p:spTree>
    <p:extLst>
      <p:ext uri="{BB962C8B-B14F-4D97-AF65-F5344CB8AC3E}">
        <p14:creationId xmlns:p14="http://schemas.microsoft.com/office/powerpoint/2010/main" val="2143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864096"/>
          </a:xfrm>
        </p:spPr>
        <p:txBody>
          <a:bodyPr/>
          <a:lstStyle/>
          <a:p>
            <a:r>
              <a:rPr lang="it-IT" sz="2800" dirty="0">
                <a:solidFill>
                  <a:schemeClr val="bg1"/>
                </a:solidFill>
              </a:rPr>
              <a:t>…dai comuni agli SLL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17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67544" y="620688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 smtClean="0"/>
              <a:t>SLL e </a:t>
            </a:r>
            <a:r>
              <a:rPr lang="it-IT" sz="1200" b="1" dirty="0"/>
              <a:t>livelli di digitalizzazione  </a:t>
            </a:r>
            <a:r>
              <a:rPr lang="it-IT" sz="1200" b="1" dirty="0" smtClean="0"/>
              <a:t>   		SLL </a:t>
            </a:r>
            <a:r>
              <a:rPr lang="it-IT" sz="1200" b="1" dirty="0"/>
              <a:t>per livelli di digitalizzazione </a:t>
            </a:r>
            <a:r>
              <a:rPr lang="it-IT" sz="1200" b="1" dirty="0" smtClean="0"/>
              <a:t>pesati</a:t>
            </a:r>
            <a:r>
              <a:rPr lang="it-IT" sz="1200" dirty="0"/>
              <a:t> </a:t>
            </a:r>
            <a:r>
              <a:rPr lang="it-IT" sz="1200" b="1" dirty="0" smtClean="0"/>
              <a:t>per </a:t>
            </a:r>
            <a:r>
              <a:rPr lang="it-IT" sz="1200" b="1" dirty="0"/>
              <a:t>classi di </a:t>
            </a:r>
            <a:r>
              <a:rPr lang="it-IT" sz="1200" b="1" dirty="0" smtClean="0"/>
              <a:t>				      popolazione </a:t>
            </a:r>
            <a:r>
              <a:rPr lang="it-IT" sz="1200" b="1" dirty="0"/>
              <a:t>dei Comuni inclusi nel territorio</a:t>
            </a:r>
            <a:endParaRPr lang="it-IT" sz="1200" dirty="0" smtClean="0"/>
          </a:p>
        </p:txBody>
      </p:sp>
      <p:pic>
        <p:nvPicPr>
          <p:cNvPr id="5" name="Immagine 4" descr="G:\Salamone\ICTpa\ComuniDigitali\SLL\Best_SLL_2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3968750" cy="3239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magine 17" descr="E:\ISTAT\ComuniDigitali\elab\Mappe\sll_digit_meanbestclpop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795" y="1052736"/>
            <a:ext cx="3140581" cy="338378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sellaDiTesto 2"/>
          <p:cNvSpPr txBox="1"/>
          <p:nvPr/>
        </p:nvSpPr>
        <p:spPr>
          <a:xfrm>
            <a:off x="667544" y="4581128"/>
            <a:ext cx="814723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00" dirty="0"/>
              <a:t>Poiché il livello di digitalizzazione dei Comuni aumenta all’aumentare della classe </a:t>
            </a:r>
            <a:endParaRPr lang="it-IT" sz="1300" dirty="0" smtClean="0"/>
          </a:p>
          <a:p>
            <a:r>
              <a:rPr lang="it-IT" sz="1300" dirty="0" smtClean="0"/>
              <a:t>di </a:t>
            </a:r>
            <a:r>
              <a:rPr lang="it-IT" sz="1300" dirty="0"/>
              <a:t>popolazione residente sul territorio di competenza, la presenza di quote </a:t>
            </a:r>
            <a:r>
              <a:rPr lang="it-IT" sz="1300" dirty="0" smtClean="0"/>
              <a:t>maggiori </a:t>
            </a:r>
            <a:r>
              <a:rPr lang="it-IT" sz="1300" dirty="0"/>
              <a:t>di Comuni di minore </a:t>
            </a:r>
            <a:endParaRPr lang="it-IT" sz="1300" dirty="0" smtClean="0"/>
          </a:p>
          <a:p>
            <a:r>
              <a:rPr lang="it-IT" sz="1300" dirty="0" smtClean="0"/>
              <a:t>dimensione </a:t>
            </a:r>
            <a:r>
              <a:rPr lang="it-IT" sz="1300" dirty="0"/>
              <a:t>influenza il livello di digitalizzazione dell’intero </a:t>
            </a:r>
            <a:r>
              <a:rPr lang="it-IT" sz="1300" dirty="0" smtClean="0"/>
              <a:t>SLL</a:t>
            </a:r>
          </a:p>
          <a:p>
            <a:endParaRPr lang="it-IT" sz="700" dirty="0"/>
          </a:p>
          <a:p>
            <a:r>
              <a:rPr lang="it-IT" sz="1300" dirty="0" smtClean="0"/>
              <a:t>Riclassificando </a:t>
            </a:r>
            <a:r>
              <a:rPr lang="it-IT" sz="1300" dirty="0"/>
              <a:t>gli SLL, considerando i livelli digitalizzazione dei Comuni (Basso, medio e Alto) pesati per le </a:t>
            </a:r>
            <a:endParaRPr lang="it-IT" sz="1300" dirty="0" smtClean="0"/>
          </a:p>
          <a:p>
            <a:r>
              <a:rPr lang="it-IT" sz="1300" dirty="0" smtClean="0"/>
              <a:t>6 </a:t>
            </a:r>
            <a:r>
              <a:rPr lang="it-IT" sz="1300" dirty="0"/>
              <a:t>classi di popolazione di appartenenza, il livello di digitalizzazione di alcuni SLL migliora grazie </a:t>
            </a:r>
            <a:r>
              <a:rPr lang="it-IT" sz="1300" dirty="0" smtClean="0"/>
              <a:t>proprio</a:t>
            </a:r>
          </a:p>
          <a:p>
            <a:r>
              <a:rPr lang="it-IT" sz="1300" dirty="0" smtClean="0"/>
              <a:t>alla </a:t>
            </a:r>
            <a:r>
              <a:rPr lang="it-IT" sz="1300" dirty="0"/>
              <a:t>presenza di Comuni di grandi dimensioni e con un alto profilo digitale (ad es. SLL caratterizzati dalla </a:t>
            </a:r>
            <a:endParaRPr lang="it-IT" sz="1300" dirty="0" smtClean="0"/>
          </a:p>
          <a:p>
            <a:r>
              <a:rPr lang="it-IT" sz="1300" dirty="0" smtClean="0"/>
              <a:t>presenza </a:t>
            </a:r>
            <a:r>
              <a:rPr lang="it-IT" sz="1300" dirty="0"/>
              <a:t>di grandi aree metropolitane come Milano, Roma, Torino)</a:t>
            </a:r>
            <a:r>
              <a:rPr lang="it-IT" sz="1300" dirty="0" smtClean="0"/>
              <a:t> </a:t>
            </a:r>
            <a:endParaRPr lang="it-IT" sz="1300" dirty="0"/>
          </a:p>
        </p:txBody>
      </p:sp>
    </p:spTree>
    <p:extLst>
      <p:ext uri="{BB962C8B-B14F-4D97-AF65-F5344CB8AC3E}">
        <p14:creationId xmlns:p14="http://schemas.microsoft.com/office/powerpoint/2010/main" val="401302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864096"/>
          </a:xfrm>
        </p:spPr>
        <p:txBody>
          <a:bodyPr/>
          <a:lstStyle/>
          <a:p>
            <a:r>
              <a:rPr lang="it-IT" sz="2800" dirty="0" smtClean="0">
                <a:solidFill>
                  <a:schemeClr val="bg1"/>
                </a:solidFill>
              </a:rPr>
              <a:t>Conclusioni e sviluppi futuri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18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33003" y="404664"/>
            <a:ext cx="806489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it-IT" sz="8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400" dirty="0" smtClean="0"/>
              <a:t>L’integrazione offerta/domanda di servizi digitali descrive </a:t>
            </a:r>
            <a:r>
              <a:rPr lang="it-IT" sz="1400" dirty="0"/>
              <a:t>meglio il </a:t>
            </a:r>
            <a:r>
              <a:rPr lang="it-IT" sz="1400" dirty="0" smtClean="0"/>
              <a:t>territorio.</a:t>
            </a:r>
            <a:endParaRPr lang="it-IT" sz="1400" dirty="0"/>
          </a:p>
          <a:p>
            <a:pPr marL="285750" indent="-285750" algn="just">
              <a:buFont typeface="Arial" pitchFamily="34" charset="0"/>
              <a:buChar char="•"/>
            </a:pPr>
            <a:endParaRPr lang="it-IT" sz="5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400" dirty="0" smtClean="0"/>
              <a:t>Bassa </a:t>
            </a:r>
            <a:r>
              <a:rPr lang="it-IT" sz="1400" dirty="0"/>
              <a:t>diffusione di </a:t>
            </a:r>
            <a:r>
              <a:rPr lang="it-IT" sz="1400" dirty="0" smtClean="0"/>
              <a:t>tecnologie </a:t>
            </a:r>
            <a:r>
              <a:rPr lang="it-IT" sz="1400" dirty="0"/>
              <a:t>nelle amministrazioni </a:t>
            </a:r>
            <a:r>
              <a:rPr lang="it-IT" sz="1400" dirty="0" smtClean="0"/>
              <a:t>penalizza l’offerta di servizi efficienti, ma non è la causa unica del </a:t>
            </a:r>
            <a:r>
              <a:rPr lang="it-IT" sz="1400" dirty="0"/>
              <a:t>divario digitale </a:t>
            </a:r>
            <a:r>
              <a:rPr lang="it-IT" sz="1400" dirty="0" smtClean="0"/>
              <a:t>(innovazione </a:t>
            </a:r>
            <a:r>
              <a:rPr lang="it-IT" sz="1400" dirty="0"/>
              <a:t>non solo </a:t>
            </a:r>
            <a:r>
              <a:rPr lang="it-IT" sz="1400" dirty="0" smtClean="0"/>
              <a:t>tecnologica, vedi Team Digitale).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it-IT" sz="5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400" dirty="0" smtClean="0"/>
              <a:t>Pesano, dal lato dell’offerta di servizi, </a:t>
            </a:r>
            <a:r>
              <a:rPr lang="it-IT" sz="1400" dirty="0"/>
              <a:t>investimenti in ICT non ben programmati e mirati, complessità </a:t>
            </a:r>
            <a:r>
              <a:rPr lang="it-IT" sz="1400" dirty="0" smtClean="0"/>
              <a:t>organizzativa (dimensione comunale), </a:t>
            </a:r>
            <a:r>
              <a:rPr lang="it-IT" sz="1400" dirty="0"/>
              <a:t>basse competenze interne </a:t>
            </a:r>
            <a:r>
              <a:rPr lang="it-IT" sz="1400" dirty="0" smtClean="0"/>
              <a:t>e </a:t>
            </a:r>
            <a:r>
              <a:rPr lang="it-IT" sz="1400" dirty="0"/>
              <a:t>dinamicità </a:t>
            </a:r>
            <a:r>
              <a:rPr lang="it-IT" sz="1400" dirty="0" smtClean="0"/>
              <a:t>istituzionale (vedi Commissione digitalizzazione), dal </a:t>
            </a:r>
            <a:r>
              <a:rPr lang="it-IT" sz="1400" dirty="0"/>
              <a:t>lato della domanda, </a:t>
            </a:r>
            <a:r>
              <a:rPr lang="it-IT" sz="1400" dirty="0" smtClean="0"/>
              <a:t>soprattutto </a:t>
            </a:r>
            <a:r>
              <a:rPr lang="it-IT" sz="1400" dirty="0"/>
              <a:t>l’età e </a:t>
            </a:r>
            <a:r>
              <a:rPr lang="it-IT" sz="1400" dirty="0" smtClean="0"/>
              <a:t>il livello </a:t>
            </a:r>
            <a:r>
              <a:rPr lang="it-IT" sz="1400" dirty="0"/>
              <a:t>di </a:t>
            </a:r>
            <a:r>
              <a:rPr lang="it-IT" sz="1400" dirty="0" smtClean="0"/>
              <a:t>istruzione, </a:t>
            </a:r>
            <a:r>
              <a:rPr lang="it-IT" sz="1400" dirty="0"/>
              <a:t>oltre che la </a:t>
            </a:r>
            <a:r>
              <a:rPr lang="it-IT" sz="1400" dirty="0" smtClean="0"/>
              <a:t>localizzazione (e copertura BUL).</a:t>
            </a:r>
          </a:p>
          <a:p>
            <a:pPr algn="just"/>
            <a:endParaRPr lang="it-IT" sz="8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400" dirty="0" smtClean="0"/>
              <a:t>Su questi </a:t>
            </a:r>
            <a:r>
              <a:rPr lang="it-IT" sz="1400" dirty="0"/>
              <a:t>ultimi parametri l’Italia mostra differenze strutturali con il resto d’Europa, avendo una popolazione mediamente più anziana e con un minor grado di istruzione</a:t>
            </a:r>
            <a:r>
              <a:rPr lang="it-IT" sz="1400" dirty="0" smtClean="0"/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it-IT" sz="5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400" dirty="0" smtClean="0"/>
              <a:t>Pattern </a:t>
            </a:r>
            <a:r>
              <a:rPr lang="it-IT" sz="1400" dirty="0"/>
              <a:t>caratteristico di servizi offerti sul sito web dai Comuni </a:t>
            </a:r>
            <a:r>
              <a:rPr lang="it-IT" sz="1400" dirty="0" smtClean="0"/>
              <a:t>capoluogo: maggiore </a:t>
            </a:r>
            <a:r>
              <a:rPr lang="it-IT" sz="1400" dirty="0"/>
              <a:t>concentrazione su quelli più richiesti da una realtà dinamica dal punto di vista economico (servizi legati a attività di imprese quali SUAP, SCIA, DIA) e sociale (servizi legati a eventi della vita quotidiana più comuni quali iscrizioni asili nido, mensa scolastica, richiesta certificati); 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it-IT" sz="5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400" dirty="0" smtClean="0"/>
              <a:t>I </a:t>
            </a:r>
            <a:r>
              <a:rPr lang="it-IT" sz="1400" dirty="0"/>
              <a:t>due lati della medaglia si influenzano a vicenda, </a:t>
            </a:r>
            <a:r>
              <a:rPr lang="it-IT" sz="1400" dirty="0" smtClean="0"/>
              <a:t>con criticità strutturalmente definite: comuni con </a:t>
            </a:r>
            <a:r>
              <a:rPr lang="it-IT" sz="1400" dirty="0"/>
              <a:t>caratteristiche interne sopra la media </a:t>
            </a:r>
            <a:r>
              <a:rPr lang="it-IT" sz="1400" dirty="0" smtClean="0"/>
              <a:t>(istruzione</a:t>
            </a:r>
            <a:r>
              <a:rPr lang="it-IT" sz="1400" dirty="0"/>
              <a:t>, formazione specialistica ed età dei dipendenti, investimenti in tecnologie) e localizzati in territori economicamente più performanti, demograficamente e culturalmente vivaci, riescono ad offrire servizi di più alta qualità agli utenti. Nei casi in cui queste condizioni non sono co-presenti, sembrerebbero necessarie ma non sufficienti imposizioni legislative o investimenti dall’alto per generare il cambiamento.</a:t>
            </a:r>
          </a:p>
          <a:p>
            <a:pPr algn="just"/>
            <a:endParaRPr lang="it-IT" sz="800" b="1" dirty="0"/>
          </a:p>
          <a:p>
            <a:pPr algn="just"/>
            <a:r>
              <a:rPr lang="it-IT" sz="1400" b="1" dirty="0" smtClean="0"/>
              <a:t>CRITICITA</a:t>
            </a:r>
            <a:r>
              <a:rPr lang="it-IT" sz="1400" dirty="0" smtClean="0"/>
              <a:t>’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400" dirty="0" smtClean="0"/>
              <a:t>Parzialità dell’indicatore del livello  di qualità </a:t>
            </a:r>
            <a:r>
              <a:rPr lang="it-IT" sz="1400" dirty="0"/>
              <a:t>dei </a:t>
            </a:r>
            <a:r>
              <a:rPr lang="it-IT" sz="1400" dirty="0" smtClean="0"/>
              <a:t>servizi: valutare i </a:t>
            </a:r>
            <a:r>
              <a:rPr lang="it-IT" sz="1400" dirty="0"/>
              <a:t>tempi della pratica online o numero di pratiche su totale </a:t>
            </a:r>
            <a:r>
              <a:rPr lang="it-IT" sz="1400" dirty="0" smtClean="0"/>
              <a:t>e/o fruibilità </a:t>
            </a:r>
            <a:r>
              <a:rPr lang="it-IT" sz="1400" dirty="0"/>
              <a:t>del servizio </a:t>
            </a:r>
            <a:r>
              <a:rPr lang="it-IT" sz="1400" dirty="0" smtClean="0"/>
              <a:t>(numero click)</a:t>
            </a:r>
          </a:p>
          <a:p>
            <a:pPr algn="just"/>
            <a:r>
              <a:rPr lang="it-IT" sz="1400" b="1" dirty="0" smtClean="0"/>
              <a:t>SVILUPPI FUTURI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1400" dirty="0" smtClean="0"/>
              <a:t>Bussola trasparenza e comunicazione social network; Censimento delle IP; ICTPA 2018</a:t>
            </a:r>
          </a:p>
          <a:p>
            <a:pPr algn="just"/>
            <a:endParaRPr lang="it-IT" sz="1400" dirty="0" smtClean="0"/>
          </a:p>
        </p:txBody>
      </p:sp>
    </p:spTree>
    <p:extLst>
      <p:ext uri="{BB962C8B-B14F-4D97-AF65-F5344CB8AC3E}">
        <p14:creationId xmlns:p14="http://schemas.microsoft.com/office/powerpoint/2010/main" val="170353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765175" y="7938"/>
            <a:ext cx="8378825" cy="3048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lvl="0" algn="l"/>
            <a:r>
              <a:rPr lang="it-IT" sz="2400" b="1" dirty="0" smtClean="0">
                <a:solidFill>
                  <a:schemeClr val="bg1"/>
                </a:solidFill>
              </a:rPr>
              <a:t>Obiettivi dello studio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13" name="AutoShape 10" descr="https://encrypted-tbn2.gstatic.com/images?q=tbn:ANd9GcS6Sill5N_fz6Yb0nIlVvVr2ONNjOoCUlAEi8ZyIh_mp4fkuaK2W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" name="AutoShape 19" descr="Risultati immagini per nsi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835815" y="980728"/>
            <a:ext cx="7416824" cy="48628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Presentare territori comunali caratterizzati </a:t>
            </a:r>
            <a:r>
              <a:rPr lang="it-IT" sz="2000" dirty="0"/>
              <a:t>da specifici livelli di </a:t>
            </a:r>
            <a:r>
              <a:rPr lang="it-IT" sz="2000" dirty="0" smtClean="0"/>
              <a:t>offerta di servizi digitali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Individuare possibili relazioni tra </a:t>
            </a:r>
            <a:r>
              <a:rPr lang="it-IT" sz="2000" dirty="0" smtClean="0"/>
              <a:t>le condizioni economico-sociali e strutturali e </a:t>
            </a:r>
            <a:r>
              <a:rPr lang="it-IT" sz="2000" dirty="0"/>
              <a:t>il </a:t>
            </a:r>
            <a:r>
              <a:rPr lang="it-IT" sz="2000" dirty="0" smtClean="0"/>
              <a:t>livello di offerta digitale comunale</a:t>
            </a: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000" dirty="0" smtClean="0"/>
              <a:t>Mettere in relazione il </a:t>
            </a:r>
            <a:r>
              <a:rPr lang="it-IT" sz="2000" dirty="0"/>
              <a:t>livello di digitalizzazione del territorio (lato offerta servizi online) </a:t>
            </a:r>
            <a:r>
              <a:rPr lang="it-IT" sz="2000" dirty="0" smtClean="0"/>
              <a:t>con le </a:t>
            </a:r>
            <a:r>
              <a:rPr lang="it-IT" sz="2000" dirty="0"/>
              <a:t>caratteristiche della popolazione, delle imprese (lato della domanda</a:t>
            </a:r>
            <a:r>
              <a:rPr lang="it-IT" sz="2000" dirty="0" smtClean="0"/>
              <a:t>), viste le specificità strutturali del capoluogo</a:t>
            </a:r>
          </a:p>
          <a:p>
            <a:endParaRPr lang="it-IT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000" dirty="0" smtClean="0"/>
              <a:t>Integrare </a:t>
            </a:r>
            <a:r>
              <a:rPr lang="it-IT" sz="2000" dirty="0"/>
              <a:t>fonti dati ufficiali, amministrative e </a:t>
            </a:r>
            <a:r>
              <a:rPr lang="it-IT" sz="2000" dirty="0" smtClean="0"/>
              <a:t>open data </a:t>
            </a:r>
            <a:r>
              <a:rPr lang="it-IT" sz="2000" dirty="0"/>
              <a:t>per arricchire le informazioni disponibili e fornire una nuova lettura del territorio</a:t>
            </a:r>
          </a:p>
          <a:p>
            <a:endParaRPr lang="it-IT" dirty="0" smtClean="0"/>
          </a:p>
          <a:p>
            <a:pPr algn="just"/>
            <a:endParaRPr lang="it-IT" sz="12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2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2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3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765175" y="7938"/>
            <a:ext cx="8378825" cy="3048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it-IT" sz="2400" b="1" dirty="0" smtClean="0">
                <a:solidFill>
                  <a:schemeClr val="bg1"/>
                </a:solidFill>
              </a:rPr>
              <a:t>Fasi dell’analisi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55577" y="764704"/>
            <a:ext cx="7848872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/>
              <a:t>Integrazione dati e creazione base dati comunale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/>
              <a:t>Indicatore di offerta del livello di servizi digitali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/>
              <a:t>Classificazione dei comuni capoluogo in gruppi di offerta digitale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/>
              <a:t>Descrizione dei gruppi di comuni digitali rispetto alle caratteristiche economiche, sociodemografiche e strutturali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/>
              <a:t>Focus sui comuni capoluogo con servizi migliori</a:t>
            </a:r>
          </a:p>
          <a:p>
            <a:pPr>
              <a:lnSpc>
                <a:spcPct val="150000"/>
              </a:lnSpc>
            </a:pPr>
            <a:endParaRPr lang="it-IT" dirty="0" smtClean="0"/>
          </a:p>
          <a:p>
            <a:endParaRPr lang="it-IT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>
              <a:solidFill>
                <a:srgbClr val="FF0000"/>
              </a:solidFill>
            </a:endParaRP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7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2286000" y="95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Integrazioni dati e creazione base dati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4</a:t>
            </a:fld>
            <a:endParaRPr lang="it-IT">
              <a:solidFill>
                <a:prstClr val="black"/>
              </a:solidFill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683568" y="867876"/>
            <a:ext cx="7704856" cy="3497228"/>
            <a:chOff x="510776" y="611396"/>
            <a:chExt cx="8221631" cy="4433332"/>
          </a:xfrm>
        </p:grpSpPr>
        <p:graphicFrame>
          <p:nvGraphicFramePr>
            <p:cNvPr id="7" name="Diagramma 6"/>
            <p:cNvGraphicFramePr/>
            <p:nvPr>
              <p:extLst>
                <p:ext uri="{D42A27DB-BD31-4B8C-83A1-F6EECF244321}">
                  <p14:modId xmlns:p14="http://schemas.microsoft.com/office/powerpoint/2010/main" val="3997592840"/>
                </p:ext>
              </p:extLst>
            </p:nvPr>
          </p:nvGraphicFramePr>
          <p:xfrm>
            <a:off x="510776" y="980728"/>
            <a:ext cx="8221631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3" name="CasellaDiTesto 2"/>
            <p:cNvSpPr txBox="1"/>
            <p:nvPr/>
          </p:nvSpPr>
          <p:spPr>
            <a:xfrm>
              <a:off x="852809" y="611396"/>
              <a:ext cx="2808312" cy="46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Statistica ufficiale</a:t>
              </a:r>
              <a:endParaRPr lang="it-IT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3661121" y="611396"/>
              <a:ext cx="2808312" cy="46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Dati</a:t>
              </a:r>
              <a:r>
                <a:rPr lang="it-IT" b="1" dirty="0" smtClean="0"/>
                <a:t> </a:t>
              </a:r>
              <a:r>
                <a:rPr lang="it-IT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amministrativi</a:t>
              </a: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7041978" y="611396"/>
              <a:ext cx="1404156" cy="46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Dati open</a:t>
              </a:r>
            </a:p>
          </p:txBody>
        </p:sp>
      </p:grpSp>
      <p:sp>
        <p:nvSpPr>
          <p:cNvPr id="9" name="Rettangolo 8"/>
          <p:cNvSpPr/>
          <p:nvPr/>
        </p:nvSpPr>
        <p:spPr>
          <a:xfrm>
            <a:off x="3620534" y="449998"/>
            <a:ext cx="17195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1600" b="1" dirty="0"/>
              <a:t>FONTI </a:t>
            </a:r>
            <a:r>
              <a:rPr lang="it-IT" sz="1600" b="1" dirty="0" smtClean="0"/>
              <a:t>DEI DATI</a:t>
            </a:r>
            <a:endParaRPr lang="it-IT" sz="1600" b="1" dirty="0"/>
          </a:p>
        </p:txBody>
      </p:sp>
      <p:sp>
        <p:nvSpPr>
          <p:cNvPr id="10" name="Rettangolo 9"/>
          <p:cNvSpPr/>
          <p:nvPr/>
        </p:nvSpPr>
        <p:spPr>
          <a:xfrm>
            <a:off x="827584" y="4567044"/>
            <a:ext cx="7416824" cy="11387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it-IT" sz="1200" b="1" dirty="0"/>
              <a:t>Integrazione delle </a:t>
            </a:r>
            <a:r>
              <a:rPr lang="it-IT" sz="1200" b="1" dirty="0" smtClean="0"/>
              <a:t>informazioni</a:t>
            </a:r>
          </a:p>
          <a:p>
            <a:endParaRPr lang="it-IT" sz="800" b="1" dirty="0"/>
          </a:p>
          <a:p>
            <a:pPr marL="342900" indent="-342900">
              <a:buFont typeface="+mj-lt"/>
              <a:buAutoNum type="arabicPeriod"/>
            </a:pPr>
            <a:r>
              <a:rPr lang="it-IT" sz="1200" dirty="0"/>
              <a:t>Creazione di un database con dettaglio </a:t>
            </a:r>
            <a:r>
              <a:rPr lang="it-IT" sz="1200" dirty="0" smtClean="0"/>
              <a:t>comunale</a:t>
            </a:r>
          </a:p>
          <a:p>
            <a:pPr marL="228600" indent="-228600">
              <a:buFont typeface="+mj-lt"/>
              <a:buAutoNum type="arabicPeriod"/>
            </a:pPr>
            <a:r>
              <a:rPr lang="it-IT" sz="1200" dirty="0" smtClean="0"/>
              <a:t> La fonte </a:t>
            </a:r>
            <a:r>
              <a:rPr lang="it-IT" sz="1200" dirty="0"/>
              <a:t>principale dei </a:t>
            </a:r>
            <a:r>
              <a:rPr lang="it-IT" sz="1200" dirty="0" smtClean="0"/>
              <a:t>dati</a:t>
            </a:r>
            <a:r>
              <a:rPr lang="it-IT" sz="1200" dirty="0"/>
              <a:t> </a:t>
            </a:r>
            <a:r>
              <a:rPr lang="it-IT" sz="1200" dirty="0" smtClean="0"/>
              <a:t>è la Rilevazione </a:t>
            </a:r>
            <a:r>
              <a:rPr lang="it-IT" sz="1200" dirty="0"/>
              <a:t>sui dati ambientali nelle </a:t>
            </a:r>
            <a:r>
              <a:rPr lang="it-IT" sz="1200" dirty="0" smtClean="0"/>
              <a:t>città (Istat) che fa riferimento ai Comuni capoluogo. Le elaborazioni riguardano 115 comuni capoluogo (su 116) rispondenti all’indagine Istat, che sono stati raggruppati in 4 livelli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408491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765175" y="7938"/>
            <a:ext cx="8378825" cy="3048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lvl="0" algn="l"/>
            <a:r>
              <a:rPr lang="it-IT" sz="2400" b="1" dirty="0" smtClean="0">
                <a:solidFill>
                  <a:schemeClr val="bg1"/>
                </a:solidFill>
              </a:rPr>
              <a:t>Stato dell’arte e-</a:t>
            </a:r>
            <a:r>
              <a:rPr lang="it-IT" sz="2400" b="1" dirty="0" err="1" smtClean="0">
                <a:solidFill>
                  <a:schemeClr val="bg1"/>
                </a:solidFill>
              </a:rPr>
              <a:t>government</a:t>
            </a:r>
            <a:r>
              <a:rPr lang="it-IT" sz="2400" b="1" dirty="0" smtClean="0">
                <a:solidFill>
                  <a:schemeClr val="bg1"/>
                </a:solidFill>
              </a:rPr>
              <a:t> in Italia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13" name="AutoShape 10" descr="https://encrypted-tbn2.gstatic.com/images?q=tbn:ANd9GcS6Sill5N_fz6Yb0nIlVvVr2ONNjOoCUlAEi8ZyIh_mp4fkuaK2W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" name="AutoShape 19" descr="Risultati immagini per nsi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765175" y="609812"/>
            <a:ext cx="5032329" cy="2796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1200" b="1" dirty="0">
                <a:solidFill>
                  <a:schemeClr val="accent1"/>
                </a:solidFill>
              </a:rPr>
              <a:t>Indice di digitalizzazione dell'economia e della società (DESI) </a:t>
            </a:r>
            <a:r>
              <a:rPr lang="it-IT" sz="1200" b="1" dirty="0" smtClean="0">
                <a:solidFill>
                  <a:schemeClr val="accent1"/>
                </a:solidFill>
              </a:rPr>
              <a:t>2017</a:t>
            </a:r>
            <a:endParaRPr lang="it-IT" sz="1200" dirty="0">
              <a:solidFill>
                <a:schemeClr val="accent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5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516216" y="1412776"/>
            <a:ext cx="2088232" cy="16927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30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I dati del DESI segnalano che l’Italia è in ritardo sulla digitalizzazione a tutti i livelli </a:t>
            </a:r>
            <a:r>
              <a:rPr lang="it-IT" sz="1300" dirty="0" smtClean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che costituiscono l’indicatore </a:t>
            </a:r>
            <a:r>
              <a:rPr lang="it-IT" sz="130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rispetto ai valori europei, compreso il </a:t>
            </a:r>
            <a:r>
              <a:rPr lang="it-IT" sz="1300" dirty="0" smtClean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livello di </a:t>
            </a:r>
            <a:r>
              <a:rPr lang="it-IT" sz="130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servizi pubblici digitali offerti, </a:t>
            </a:r>
            <a:r>
              <a:rPr lang="it-IT" sz="1300" dirty="0" smtClean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(</a:t>
            </a:r>
            <a:r>
              <a:rPr lang="it-IT" sz="1300" dirty="0" err="1" smtClean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Egovernment</a:t>
            </a:r>
            <a:r>
              <a:rPr lang="it-IT" sz="1300" dirty="0" smtClean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)</a:t>
            </a:r>
            <a:endParaRPr lang="it-IT" sz="1300" dirty="0"/>
          </a:p>
        </p:txBody>
      </p:sp>
      <p:grpSp>
        <p:nvGrpSpPr>
          <p:cNvPr id="11" name="Gruppo 10"/>
          <p:cNvGrpSpPr/>
          <p:nvPr/>
        </p:nvGrpSpPr>
        <p:grpSpPr>
          <a:xfrm>
            <a:off x="612775" y="1052735"/>
            <a:ext cx="5759425" cy="2541667"/>
            <a:chOff x="612775" y="1412776"/>
            <a:chExt cx="5408295" cy="2314610"/>
          </a:xfrm>
        </p:grpSpPr>
        <p:pic>
          <p:nvPicPr>
            <p:cNvPr id="7" name="Immagine 6" descr="https://ec.europa.eu/digital-single-market/sites/digital-agenda/files/untitled.pn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775" y="1412776"/>
              <a:ext cx="5408295" cy="2314610"/>
            </a:xfrm>
            <a:prstGeom prst="rect">
              <a:avLst/>
            </a:prstGeom>
            <a:noFill/>
            <a:extLst/>
          </p:spPr>
        </p:pic>
        <p:cxnSp>
          <p:nvCxnSpPr>
            <p:cNvPr id="6" name="Connettore 2 5"/>
            <p:cNvCxnSpPr/>
            <p:nvPr/>
          </p:nvCxnSpPr>
          <p:spPr>
            <a:xfrm>
              <a:off x="5364088" y="2204864"/>
              <a:ext cx="0" cy="28803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375" y="3594403"/>
            <a:ext cx="6072662" cy="1706805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765175" y="5072697"/>
            <a:ext cx="7570448" cy="10926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300" dirty="0" smtClean="0"/>
              <a:t>Le criticità  riguardano la </a:t>
            </a:r>
            <a:r>
              <a:rPr lang="it-IT" sz="1300" dirty="0"/>
              <a:t>qualità e l’uso dei servizi messi a disposizione degli utenti, dalla navigazione sui siti web della pubblica amministrazione (19 per cento, contro la media europea del 42 per cento) </a:t>
            </a:r>
            <a:r>
              <a:rPr lang="it-IT" sz="1300" dirty="0" smtClean="0"/>
              <a:t>al </a:t>
            </a:r>
            <a:r>
              <a:rPr lang="it-IT" sz="1300" dirty="0"/>
              <a:t>download e l’invio dei moduli ufficiali (16 per cento, a fronte del 28 per cento della media UE). Lo scarso utilizzo dei servizi di e-</a:t>
            </a:r>
            <a:r>
              <a:rPr lang="it-IT" sz="1300" dirty="0" err="1"/>
              <a:t>gov</a:t>
            </a:r>
            <a:r>
              <a:rPr lang="it-IT" sz="1300" dirty="0"/>
              <a:t> penalizza l’Italia sia in termini di efficienza e snellezza della pubblica amministrazione che dal punto di vista economico.</a:t>
            </a:r>
          </a:p>
        </p:txBody>
      </p:sp>
    </p:spTree>
    <p:extLst>
      <p:ext uri="{BB962C8B-B14F-4D97-AF65-F5344CB8AC3E}">
        <p14:creationId xmlns:p14="http://schemas.microsoft.com/office/powerpoint/2010/main" val="121122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85402"/>
            <a:ext cx="8229600" cy="418058"/>
          </a:xfrm>
        </p:spPr>
        <p:txBody>
          <a:bodyPr/>
          <a:lstStyle/>
          <a:p>
            <a:r>
              <a:rPr lang="it-IT" sz="2800" dirty="0" smtClean="0">
                <a:solidFill>
                  <a:schemeClr val="bg1"/>
                </a:solidFill>
              </a:rPr>
              <a:t>I servizi digitali offerti </a:t>
            </a:r>
            <a:r>
              <a:rPr lang="it-IT" sz="2800" dirty="0">
                <a:solidFill>
                  <a:schemeClr val="bg1"/>
                </a:solidFill>
              </a:rPr>
              <a:t/>
            </a:r>
            <a:br>
              <a:rPr lang="it-IT" sz="2800" dirty="0">
                <a:solidFill>
                  <a:schemeClr val="bg1"/>
                </a:solidFill>
              </a:rPr>
            </a:b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6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67544" y="548680"/>
            <a:ext cx="8064896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/>
              <a:t>Le variabili di riferimento </a:t>
            </a:r>
            <a:r>
              <a:rPr lang="it-IT" sz="1400" dirty="0" smtClean="0"/>
              <a:t>con le </a:t>
            </a:r>
            <a:r>
              <a:rPr lang="it-IT" sz="1400" dirty="0"/>
              <a:t>quali sono stati costruiti gli indicatori </a:t>
            </a:r>
            <a:r>
              <a:rPr lang="it-IT" sz="1400" dirty="0" smtClean="0"/>
              <a:t>riguardano:</a:t>
            </a:r>
          </a:p>
          <a:p>
            <a:pPr marL="285750" indent="-285750" algn="just">
              <a:buFontTx/>
              <a:buChar char="-"/>
            </a:pPr>
            <a:r>
              <a:rPr lang="it-IT" sz="1400" b="1" dirty="0" smtClean="0"/>
              <a:t>Numero </a:t>
            </a:r>
            <a:r>
              <a:rPr lang="it-IT" sz="1400" b="1" dirty="0"/>
              <a:t>di servizi </a:t>
            </a:r>
            <a:r>
              <a:rPr lang="it-IT" sz="1400" b="1" dirty="0" smtClean="0"/>
              <a:t>online</a:t>
            </a:r>
            <a:r>
              <a:rPr lang="it-IT" sz="1400" dirty="0" smtClean="0"/>
              <a:t> resi </a:t>
            </a:r>
            <a:r>
              <a:rPr lang="it-IT" sz="1400" dirty="0"/>
              <a:t>disponibili all’utenza dall'amministrazione </a:t>
            </a:r>
            <a:endParaRPr lang="it-IT" sz="1400" dirty="0" smtClean="0"/>
          </a:p>
          <a:p>
            <a:pPr marL="285750" indent="-285750" algn="just">
              <a:buFontTx/>
              <a:buChar char="-"/>
            </a:pPr>
            <a:r>
              <a:rPr lang="it-IT" sz="1400" b="1" dirty="0" smtClean="0"/>
              <a:t>Livello </a:t>
            </a:r>
            <a:r>
              <a:rPr lang="it-IT" sz="1400" b="1" dirty="0"/>
              <a:t>massimo di disponibilità online dei servizi</a:t>
            </a:r>
            <a:r>
              <a:rPr lang="it-IT" sz="1400" dirty="0"/>
              <a:t> resi disponibili dal Comune sul </a:t>
            </a:r>
            <a:r>
              <a:rPr lang="it-IT" sz="1400" dirty="0" smtClean="0"/>
              <a:t>sito web</a:t>
            </a:r>
            <a:r>
              <a:rPr lang="it-IT" sz="1400" dirty="0"/>
              <a:t>. </a:t>
            </a:r>
            <a:endParaRPr lang="it-IT" sz="1400" dirty="0" smtClean="0"/>
          </a:p>
          <a:p>
            <a:pPr algn="just"/>
            <a:endParaRPr lang="it-IT" sz="1000" dirty="0" smtClean="0"/>
          </a:p>
          <a:p>
            <a:pPr algn="just"/>
            <a:r>
              <a:rPr lang="it-IT" sz="1400" dirty="0"/>
              <a:t>Per ciascun servizio erogato </a:t>
            </a:r>
            <a:r>
              <a:rPr lang="it-IT" sz="1400" dirty="0" smtClean="0"/>
              <a:t>i </a:t>
            </a:r>
            <a:r>
              <a:rPr lang="it-IT" sz="1400" dirty="0"/>
              <a:t>dati </a:t>
            </a:r>
            <a:r>
              <a:rPr lang="it-IT" sz="1400" dirty="0" smtClean="0"/>
              <a:t>indicano il livello </a:t>
            </a:r>
            <a:r>
              <a:rPr lang="it-IT" sz="1400" dirty="0"/>
              <a:t>massimo di disponibilità </a:t>
            </a:r>
            <a:r>
              <a:rPr lang="it-IT" sz="1400" dirty="0" smtClean="0"/>
              <a:t>online, da </a:t>
            </a:r>
            <a:r>
              <a:rPr lang="it-IT" sz="1400" dirty="0"/>
              <a:t>1 a </a:t>
            </a:r>
            <a:r>
              <a:rPr lang="it-IT" sz="1400" dirty="0" smtClean="0"/>
              <a:t>4:</a:t>
            </a:r>
          </a:p>
          <a:p>
            <a:pPr algn="just"/>
            <a:endParaRPr lang="it-IT" sz="500" dirty="0" smtClean="0"/>
          </a:p>
          <a:p>
            <a:pPr algn="just"/>
            <a:r>
              <a:rPr lang="it-IT" sz="1100" b="1" dirty="0" smtClean="0"/>
              <a:t>Livello </a:t>
            </a:r>
            <a:r>
              <a:rPr lang="it-IT" sz="1100" b="1" dirty="0"/>
              <a:t>1</a:t>
            </a:r>
            <a:r>
              <a:rPr lang="it-IT" sz="1100" dirty="0"/>
              <a:t> se è disponibile la visualizzazione e/o </a:t>
            </a:r>
            <a:r>
              <a:rPr lang="it-IT" sz="1100" dirty="0" smtClean="0"/>
              <a:t>acquisizione di </a:t>
            </a:r>
            <a:r>
              <a:rPr lang="it-IT" sz="1100" dirty="0"/>
              <a:t>informazioni; </a:t>
            </a:r>
            <a:endParaRPr lang="it-IT" sz="1100" dirty="0" smtClean="0"/>
          </a:p>
          <a:p>
            <a:pPr algn="just"/>
            <a:r>
              <a:rPr lang="it-IT" sz="1100" b="1" dirty="0" smtClean="0"/>
              <a:t>Livello 2 </a:t>
            </a:r>
            <a:r>
              <a:rPr lang="it-IT" sz="1100" dirty="0"/>
              <a:t>se è acquisibile (download) la modulistica; </a:t>
            </a:r>
            <a:endParaRPr lang="it-IT" sz="1100" dirty="0" smtClean="0"/>
          </a:p>
          <a:p>
            <a:pPr algn="just"/>
            <a:r>
              <a:rPr lang="it-IT" sz="1100" b="1" dirty="0" smtClean="0"/>
              <a:t>Livello </a:t>
            </a:r>
            <a:r>
              <a:rPr lang="it-IT" sz="1100" b="1" dirty="0"/>
              <a:t>3 </a:t>
            </a:r>
            <a:r>
              <a:rPr lang="it-IT" sz="1100" dirty="0"/>
              <a:t>se è possibile l’inoltro online </a:t>
            </a:r>
            <a:r>
              <a:rPr lang="it-IT" sz="1100" dirty="0" smtClean="0"/>
              <a:t>della modulistica </a:t>
            </a:r>
            <a:r>
              <a:rPr lang="it-IT" sz="1100" dirty="0"/>
              <a:t>per l’attivazione del servizio; </a:t>
            </a:r>
            <a:endParaRPr lang="it-IT" sz="1100" dirty="0" smtClean="0"/>
          </a:p>
          <a:p>
            <a:pPr algn="just"/>
            <a:r>
              <a:rPr lang="it-IT" sz="1100" b="1" dirty="0" smtClean="0"/>
              <a:t>Livello </a:t>
            </a:r>
            <a:r>
              <a:rPr lang="it-IT" sz="1100" b="1" dirty="0"/>
              <a:t>4 </a:t>
            </a:r>
            <a:r>
              <a:rPr lang="it-IT" sz="1100" dirty="0"/>
              <a:t>se è possibile l’avvio e la conclusione per via </a:t>
            </a:r>
            <a:r>
              <a:rPr lang="it-IT" sz="1100" dirty="0" smtClean="0"/>
              <a:t>telematica dell’intero </a:t>
            </a:r>
            <a:r>
              <a:rPr lang="it-IT" sz="1100" dirty="0"/>
              <a:t>iter </a:t>
            </a:r>
            <a:r>
              <a:rPr lang="it-IT" sz="1100" dirty="0" smtClean="0"/>
              <a:t>del servizio</a:t>
            </a:r>
          </a:p>
          <a:p>
            <a:pPr algn="just"/>
            <a:endParaRPr lang="it-IT" sz="800" dirty="0"/>
          </a:p>
          <a:p>
            <a:pPr algn="just"/>
            <a:r>
              <a:rPr lang="it-IT" sz="1400" dirty="0"/>
              <a:t>Sono </a:t>
            </a:r>
            <a:r>
              <a:rPr lang="it-IT" sz="1400" b="1" dirty="0"/>
              <a:t>40 i servizi digitali </a:t>
            </a:r>
            <a:r>
              <a:rPr lang="it-IT" sz="1400" dirty="0"/>
              <a:t>dei Comuni capoluogo analizzati per livello medio di </a:t>
            </a:r>
            <a:r>
              <a:rPr lang="it-IT" sz="1400" dirty="0" smtClean="0"/>
              <a:t>offerta.</a:t>
            </a:r>
          </a:p>
          <a:p>
            <a:pPr algn="just"/>
            <a:endParaRPr lang="it-IT" sz="1400" dirty="0"/>
          </a:p>
          <a:p>
            <a:pPr algn="just"/>
            <a:endParaRPr lang="it-IT" sz="1400" dirty="0" smtClean="0"/>
          </a:p>
          <a:p>
            <a:pPr algn="just"/>
            <a:endParaRPr lang="it-IT" sz="1400" dirty="0"/>
          </a:p>
          <a:p>
            <a:pPr algn="just"/>
            <a:endParaRPr lang="it-IT" sz="1400" dirty="0" smtClean="0"/>
          </a:p>
          <a:p>
            <a:pPr algn="just"/>
            <a:endParaRPr lang="it-IT" sz="1400" dirty="0"/>
          </a:p>
          <a:p>
            <a:pPr algn="just"/>
            <a:endParaRPr lang="it-IT" sz="1400" dirty="0" smtClean="0"/>
          </a:p>
          <a:p>
            <a:pPr algn="just"/>
            <a:endParaRPr lang="it-IT" sz="1400" dirty="0"/>
          </a:p>
          <a:p>
            <a:pPr algn="just"/>
            <a:endParaRPr lang="it-IT" sz="1400" dirty="0" smtClean="0"/>
          </a:p>
          <a:p>
            <a:pPr algn="just"/>
            <a:endParaRPr lang="it-IT" sz="1400" dirty="0"/>
          </a:p>
          <a:p>
            <a:pPr algn="just"/>
            <a:endParaRPr lang="it-IT" sz="1400" dirty="0" smtClean="0"/>
          </a:p>
          <a:p>
            <a:pPr algn="just"/>
            <a:endParaRPr lang="it-IT" sz="1400" dirty="0" smtClean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44" y="2780928"/>
            <a:ext cx="5885656" cy="271296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6660232" y="2780928"/>
            <a:ext cx="2376264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/>
              <a:t>Nel </a:t>
            </a:r>
            <a:r>
              <a:rPr lang="it-IT" sz="1200" dirty="0" smtClean="0"/>
              <a:t>2016, </a:t>
            </a:r>
            <a:r>
              <a:rPr lang="it-IT" sz="1200" dirty="0"/>
              <a:t>in </a:t>
            </a:r>
            <a:r>
              <a:rPr lang="it-IT" sz="1200" dirty="0" smtClean="0"/>
              <a:t>media, </a:t>
            </a:r>
            <a:r>
              <a:rPr lang="it-IT" sz="1200" dirty="0"/>
              <a:t>i capoluoghi offrono 27 servizi via web (erano </a:t>
            </a:r>
            <a:r>
              <a:rPr lang="it-IT" sz="1200" dirty="0" smtClean="0"/>
              <a:t>26 </a:t>
            </a:r>
            <a:r>
              <a:rPr lang="it-IT" sz="1200" dirty="0"/>
              <a:t>nel 2015 ), </a:t>
            </a:r>
            <a:r>
              <a:rPr lang="it-IT" sz="1200" dirty="0" smtClean="0"/>
              <a:t>in </a:t>
            </a:r>
            <a:r>
              <a:rPr lang="it-IT" sz="1200" dirty="0"/>
              <a:t>20 città </a:t>
            </a:r>
            <a:r>
              <a:rPr lang="it-IT" sz="1200" dirty="0" smtClean="0"/>
              <a:t>è </a:t>
            </a:r>
            <a:r>
              <a:rPr lang="it-IT" sz="1200" dirty="0"/>
              <a:t>possibile svolgere online l’intera pratica per almeno 10 </a:t>
            </a:r>
            <a:r>
              <a:rPr lang="it-IT" sz="1200" dirty="0" smtClean="0"/>
              <a:t>su 40 (tra </a:t>
            </a:r>
            <a:r>
              <a:rPr lang="it-IT" sz="1200" dirty="0"/>
              <a:t>cui La Spezia, Mantova, </a:t>
            </a:r>
            <a:r>
              <a:rPr lang="it-IT" sz="1200" dirty="0" err="1" smtClean="0"/>
              <a:t>Verona,Padova,Bologna,Parma</a:t>
            </a:r>
            <a:r>
              <a:rPr lang="it-IT" sz="1200" dirty="0"/>
              <a:t>, Modena, </a:t>
            </a:r>
            <a:r>
              <a:rPr lang="it-IT" sz="1200" dirty="0" smtClean="0"/>
              <a:t>Ferrara </a:t>
            </a:r>
            <a:r>
              <a:rPr lang="it-IT" sz="1200" dirty="0"/>
              <a:t>e Roma) </a:t>
            </a:r>
            <a:endParaRPr lang="it-IT" sz="1200" dirty="0" smtClean="0"/>
          </a:p>
          <a:p>
            <a:pPr algn="just"/>
            <a:r>
              <a:rPr lang="it-IT" sz="1200" dirty="0" smtClean="0"/>
              <a:t>Le </a:t>
            </a:r>
            <a:r>
              <a:rPr lang="it-IT" sz="1200" dirty="0"/>
              <a:t>città capoluogo </a:t>
            </a:r>
            <a:r>
              <a:rPr lang="it-IT" sz="1200" dirty="0" smtClean="0"/>
              <a:t>rendono disponibili </a:t>
            </a:r>
            <a:r>
              <a:rPr lang="it-IT" sz="1200" dirty="0"/>
              <a:t>il 25,3% </a:t>
            </a:r>
            <a:r>
              <a:rPr lang="it-IT" sz="1200" dirty="0" smtClean="0"/>
              <a:t>(</a:t>
            </a:r>
            <a:r>
              <a:rPr lang="it-IT" sz="1200" dirty="0"/>
              <a:t>livello 1</a:t>
            </a:r>
            <a:r>
              <a:rPr lang="it-IT" sz="1200" dirty="0" smtClean="0"/>
              <a:t>), il </a:t>
            </a:r>
            <a:r>
              <a:rPr lang="it-IT" sz="1200" dirty="0"/>
              <a:t>42,7% </a:t>
            </a:r>
            <a:r>
              <a:rPr lang="it-IT" sz="1200" dirty="0" smtClean="0"/>
              <a:t>(</a:t>
            </a:r>
            <a:r>
              <a:rPr lang="it-IT" sz="1200" dirty="0"/>
              <a:t>livello 2), il </a:t>
            </a:r>
            <a:r>
              <a:rPr lang="it-IT" sz="1200" dirty="0" smtClean="0"/>
              <a:t>16,0% (</a:t>
            </a:r>
            <a:r>
              <a:rPr lang="it-IT" sz="1200" dirty="0"/>
              <a:t>livello 3) e il 15,9% </a:t>
            </a:r>
            <a:r>
              <a:rPr lang="it-IT" sz="1200" dirty="0" smtClean="0"/>
              <a:t>(</a:t>
            </a:r>
            <a:r>
              <a:rPr lang="it-IT" sz="1200" dirty="0"/>
              <a:t>livello 4</a:t>
            </a:r>
            <a:r>
              <a:rPr lang="it-IT" sz="1200" dirty="0" smtClean="0"/>
              <a:t>)</a:t>
            </a:r>
            <a:endParaRPr lang="it-IT" sz="1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755576" y="5373216"/>
            <a:ext cx="8136903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400" dirty="0" smtClean="0"/>
              <a:t>I servizi più presenti </a:t>
            </a:r>
            <a:r>
              <a:rPr lang="it-IT" sz="1400" dirty="0"/>
              <a:t>nei siti web dei Comuni </a:t>
            </a:r>
            <a:r>
              <a:rPr lang="it-IT" sz="1400" dirty="0" smtClean="0"/>
              <a:t>rispondono soprattutto alle </a:t>
            </a:r>
            <a:r>
              <a:rPr lang="it-IT" sz="1400" dirty="0"/>
              <a:t>esigenze </a:t>
            </a:r>
            <a:r>
              <a:rPr lang="it-IT" sz="1400" dirty="0" smtClean="0"/>
              <a:t>dell’ utenza </a:t>
            </a:r>
            <a:r>
              <a:rPr lang="it-IT" sz="1400" dirty="0"/>
              <a:t>economica </a:t>
            </a:r>
            <a:r>
              <a:rPr lang="it-IT" sz="1400" dirty="0" smtClean="0"/>
              <a:t>e, poi</a:t>
            </a:r>
            <a:r>
              <a:rPr lang="it-IT" sz="1400" dirty="0"/>
              <a:t>,</a:t>
            </a:r>
            <a:r>
              <a:rPr lang="it-IT" sz="1400" dirty="0" smtClean="0"/>
              <a:t> </a:t>
            </a:r>
            <a:r>
              <a:rPr lang="it-IT" sz="1400" dirty="0"/>
              <a:t>a quelle familiari </a:t>
            </a:r>
            <a:r>
              <a:rPr lang="it-IT" sz="1400" dirty="0" smtClean="0"/>
              <a:t>o </a:t>
            </a:r>
            <a:r>
              <a:rPr lang="it-IT" sz="1400" dirty="0"/>
              <a:t>che rispondono </a:t>
            </a:r>
            <a:r>
              <a:rPr lang="it-IT" sz="1400" dirty="0" smtClean="0"/>
              <a:t>all'obbligo </a:t>
            </a:r>
            <a:r>
              <a:rPr lang="it-IT" sz="1400" dirty="0"/>
              <a:t>di pubblicità sul proprio sito </a:t>
            </a:r>
            <a:r>
              <a:rPr lang="it-IT" sz="1400" dirty="0" smtClean="0"/>
              <a:t>nell'ottica del decreto trasparenza, buona </a:t>
            </a:r>
            <a:r>
              <a:rPr lang="it-IT" sz="1400" dirty="0"/>
              <a:t>amministrazione e di prevenzione dei fenomeni della </a:t>
            </a:r>
            <a:r>
              <a:rPr lang="it-IT" sz="1400" dirty="0" smtClean="0"/>
              <a:t>corruzione.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21778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85402"/>
            <a:ext cx="8229600" cy="418058"/>
          </a:xfrm>
        </p:spPr>
        <p:txBody>
          <a:bodyPr/>
          <a:lstStyle/>
          <a:p>
            <a:r>
              <a:rPr lang="it-IT" sz="2800" dirty="0">
                <a:solidFill>
                  <a:schemeClr val="bg1"/>
                </a:solidFill>
              </a:rPr>
              <a:t>Scelta delle variabili per la classificazione</a:t>
            </a:r>
            <a:br>
              <a:rPr lang="it-IT" sz="2800" dirty="0">
                <a:solidFill>
                  <a:schemeClr val="bg1"/>
                </a:solidFill>
              </a:rPr>
            </a:b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7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67544" y="692696"/>
            <a:ext cx="8064896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 smtClean="0"/>
              <a:t>Nella </a:t>
            </a:r>
            <a:r>
              <a:rPr lang="it-IT" sz="1400" dirty="0"/>
              <a:t>costruzione </a:t>
            </a:r>
            <a:r>
              <a:rPr lang="it-IT" sz="1400" dirty="0" smtClean="0"/>
              <a:t>e scelta degli </a:t>
            </a:r>
            <a:r>
              <a:rPr lang="it-IT" sz="1400" dirty="0"/>
              <a:t>indicatori </a:t>
            </a:r>
            <a:r>
              <a:rPr lang="it-IT" sz="1400" dirty="0" smtClean="0"/>
              <a:t>è stato seguito l’approccio usato nella </a:t>
            </a:r>
            <a:r>
              <a:rPr lang="it-IT" sz="1400" dirty="0"/>
              <a:t>definizione dell’indicatore europeo DESI (Digital Economy Society Index), che </a:t>
            </a:r>
            <a:r>
              <a:rPr lang="it-IT" sz="1400" dirty="0" smtClean="0"/>
              <a:t>include variabili su:</a:t>
            </a:r>
          </a:p>
          <a:p>
            <a:pPr algn="just"/>
            <a:r>
              <a:rPr lang="it-IT" sz="1400" dirty="0" smtClean="0"/>
              <a:t> 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it-IT" sz="1400" dirty="0" smtClean="0"/>
              <a:t>Connettività </a:t>
            </a:r>
            <a:r>
              <a:rPr lang="it-IT" sz="1400" dirty="0"/>
              <a:t>(Banda larga fissa, banda larga </a:t>
            </a:r>
            <a:r>
              <a:rPr lang="it-IT" sz="1400" dirty="0" smtClean="0"/>
              <a:t>mobile);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it-IT" sz="1400" dirty="0" smtClean="0"/>
              <a:t>Capitale </a:t>
            </a:r>
            <a:r>
              <a:rPr lang="it-IT" sz="1400" dirty="0"/>
              <a:t>umano  (Uso di internet, competenze digitali di base e </a:t>
            </a:r>
            <a:r>
              <a:rPr lang="it-IT" sz="1400" dirty="0" smtClean="0"/>
              <a:t>avanzate); 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it-IT" sz="1400" dirty="0" smtClean="0"/>
              <a:t>Uso </a:t>
            </a:r>
            <a:r>
              <a:rPr lang="it-IT" sz="1400" dirty="0"/>
              <a:t>di internet (Utilizzo di contenuti, comunicazioni e transazioni online da parte dei cittadini</a:t>
            </a:r>
            <a:r>
              <a:rPr lang="it-IT" sz="1400" dirty="0" smtClean="0"/>
              <a:t>);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it-IT" sz="1400" dirty="0" smtClean="0"/>
              <a:t>Integrazione </a:t>
            </a:r>
            <a:r>
              <a:rPr lang="it-IT" sz="1400" dirty="0"/>
              <a:t>delle tecnologie digitali (Digitalizzazione delle imprese e commercio elettronico), e Servizi pubblici digitali Governo elettronico (e-</a:t>
            </a:r>
            <a:r>
              <a:rPr lang="it-IT" sz="1400" dirty="0" err="1"/>
              <a:t>government</a:t>
            </a:r>
            <a:r>
              <a:rPr lang="it-IT" sz="1400" dirty="0" smtClean="0"/>
              <a:t>).</a:t>
            </a:r>
          </a:p>
          <a:p>
            <a:pPr algn="just"/>
            <a:endParaRPr lang="it-IT" sz="1400" dirty="0"/>
          </a:p>
          <a:p>
            <a:pPr algn="just"/>
            <a:r>
              <a:rPr lang="it-IT" sz="1400" dirty="0" smtClean="0"/>
              <a:t>Le </a:t>
            </a:r>
            <a:r>
              <a:rPr lang="it-IT" sz="1400" dirty="0"/>
              <a:t>variabili </a:t>
            </a:r>
            <a:r>
              <a:rPr lang="it-IT" sz="1400" dirty="0" smtClean="0"/>
              <a:t>utilizzate </a:t>
            </a:r>
            <a:r>
              <a:rPr lang="it-IT" sz="1400" dirty="0"/>
              <a:t>per la stima del modello in classi </a:t>
            </a:r>
            <a:r>
              <a:rPr lang="it-IT" sz="1400" dirty="0" smtClean="0"/>
              <a:t>latenti, </a:t>
            </a:r>
            <a:r>
              <a:rPr lang="it-IT" sz="1400" dirty="0"/>
              <a:t>con il quale sono state classificate le amministrazioni comunali </a:t>
            </a:r>
            <a:r>
              <a:rPr lang="it-IT" sz="1400" dirty="0" smtClean="0"/>
              <a:t>italiane, quindi sono:</a:t>
            </a:r>
          </a:p>
          <a:p>
            <a:pPr algn="just"/>
            <a:endParaRPr lang="it-IT" sz="1400" dirty="0" smtClean="0"/>
          </a:p>
          <a:p>
            <a:pPr marL="342900" indent="-342900" algn="just">
              <a:buAutoNum type="arabicParenR"/>
            </a:pPr>
            <a:r>
              <a:rPr lang="it-IT" sz="1400" dirty="0" smtClean="0"/>
              <a:t>il </a:t>
            </a:r>
            <a:r>
              <a:rPr lang="it-IT" sz="1400" dirty="0"/>
              <a:t>livello </a:t>
            </a:r>
            <a:r>
              <a:rPr lang="it-IT" sz="1400" dirty="0" smtClean="0"/>
              <a:t>di </a:t>
            </a:r>
            <a:r>
              <a:rPr lang="it-IT" sz="1400" dirty="0"/>
              <a:t>connessione ad internet usato dall’amministrazione (velocità di </a:t>
            </a:r>
            <a:r>
              <a:rPr lang="it-IT" sz="1400" b="1" dirty="0"/>
              <a:t>connessione in banda larga</a:t>
            </a:r>
            <a:r>
              <a:rPr lang="it-IT" sz="1400" dirty="0"/>
              <a:t> in classi da 1 a 5 livelli crescenti di velocità: BUL1 (senza banda larga; BUL2 (velocità BL almeno 2 </a:t>
            </a:r>
            <a:r>
              <a:rPr lang="it-IT" sz="1400" dirty="0" err="1"/>
              <a:t>Mbs</a:t>
            </a:r>
            <a:r>
              <a:rPr lang="it-IT" sz="1400" dirty="0"/>
              <a:t>/s); BUL3 (velocità BL almeno 10 </a:t>
            </a:r>
            <a:r>
              <a:rPr lang="it-IT" sz="1400" dirty="0" err="1"/>
              <a:t>Mbs</a:t>
            </a:r>
            <a:r>
              <a:rPr lang="it-IT" sz="1400" dirty="0"/>
              <a:t>/s); BUL4 (velocità BL almeno 30 </a:t>
            </a:r>
            <a:r>
              <a:rPr lang="it-IT" sz="1400" dirty="0" err="1"/>
              <a:t>Mbs</a:t>
            </a:r>
            <a:r>
              <a:rPr lang="it-IT" sz="1400" dirty="0"/>
              <a:t>/s); BUL5 (velocità BL almeno 100 </a:t>
            </a:r>
            <a:r>
              <a:rPr lang="it-IT" sz="1400" dirty="0" err="1"/>
              <a:t>Mbs</a:t>
            </a:r>
            <a:r>
              <a:rPr lang="it-IT" sz="1400" dirty="0"/>
              <a:t>/s</a:t>
            </a:r>
            <a:r>
              <a:rPr lang="it-IT" sz="1400" dirty="0" smtClean="0"/>
              <a:t>);</a:t>
            </a:r>
          </a:p>
          <a:p>
            <a:pPr marL="342900" indent="-342900" algn="just">
              <a:buAutoNum type="arabicParenR"/>
            </a:pPr>
            <a:endParaRPr lang="it-IT" sz="500" dirty="0" smtClean="0"/>
          </a:p>
          <a:p>
            <a:pPr marL="342900" indent="-342900" algn="just">
              <a:buAutoNum type="arabicParenR"/>
            </a:pPr>
            <a:r>
              <a:rPr lang="it-IT" sz="1400" dirty="0" smtClean="0"/>
              <a:t>la </a:t>
            </a:r>
            <a:r>
              <a:rPr lang="it-IT" sz="1400" dirty="0"/>
              <a:t>predisposizione di “punti di accesso” </a:t>
            </a:r>
            <a:r>
              <a:rPr lang="it-IT" sz="1400" b="1" dirty="0" smtClean="0"/>
              <a:t>WI-FI</a:t>
            </a:r>
            <a:r>
              <a:rPr lang="it-IT" sz="1400" dirty="0" smtClean="0"/>
              <a:t> </a:t>
            </a:r>
            <a:r>
              <a:rPr lang="it-IT" sz="1400" dirty="0"/>
              <a:t>gratuiti sul proprio territorio </a:t>
            </a:r>
            <a:r>
              <a:rPr lang="it-IT" sz="1400" dirty="0" smtClean="0"/>
              <a:t>comunale;</a:t>
            </a:r>
          </a:p>
          <a:p>
            <a:pPr marL="342900" indent="-342900" algn="just">
              <a:buAutoNum type="arabicParenR"/>
            </a:pPr>
            <a:endParaRPr lang="it-IT" sz="500" dirty="0" smtClean="0"/>
          </a:p>
          <a:p>
            <a:pPr marL="342900" indent="-342900" algn="just">
              <a:buAutoNum type="arabicParenR"/>
            </a:pPr>
            <a:r>
              <a:rPr lang="it-IT" sz="1400" dirty="0" smtClean="0"/>
              <a:t>l’uso </a:t>
            </a:r>
            <a:r>
              <a:rPr lang="it-IT" sz="1400" dirty="0"/>
              <a:t>di servizi </a:t>
            </a:r>
            <a:r>
              <a:rPr lang="it-IT" sz="1400" b="1" dirty="0" err="1"/>
              <a:t>C</a:t>
            </a:r>
            <a:r>
              <a:rPr lang="it-IT" sz="1400" b="1" dirty="0" err="1" smtClean="0"/>
              <a:t>loud</a:t>
            </a:r>
            <a:r>
              <a:rPr lang="it-IT" sz="1400" dirty="0" smtClean="0"/>
              <a:t> </a:t>
            </a:r>
            <a:r>
              <a:rPr lang="it-IT" sz="1400" dirty="0"/>
              <a:t>all’interno </a:t>
            </a:r>
            <a:r>
              <a:rPr lang="it-IT" sz="1400" dirty="0" smtClean="0"/>
              <a:t>dell’amministrazione;</a:t>
            </a:r>
          </a:p>
          <a:p>
            <a:pPr marL="342900" indent="-342900" algn="just">
              <a:buAutoNum type="arabicParenR"/>
            </a:pPr>
            <a:endParaRPr lang="it-IT" sz="500" dirty="0" smtClean="0"/>
          </a:p>
          <a:p>
            <a:pPr marL="342900" indent="-342900" algn="just">
              <a:buAutoNum type="arabicParenR"/>
            </a:pPr>
            <a:r>
              <a:rPr lang="it-IT" sz="1400" dirty="0" smtClean="0"/>
              <a:t>la </a:t>
            </a:r>
            <a:r>
              <a:rPr lang="it-IT" sz="1400" dirty="0"/>
              <a:t>quota di </a:t>
            </a:r>
            <a:r>
              <a:rPr lang="it-IT" sz="1400" b="1" dirty="0"/>
              <a:t>dipendenti con formazione ICT</a:t>
            </a:r>
            <a:r>
              <a:rPr lang="it-IT" sz="1400" dirty="0"/>
              <a:t> sul totale dipendenti; </a:t>
            </a:r>
            <a:endParaRPr lang="it-IT" sz="1400" dirty="0" smtClean="0"/>
          </a:p>
          <a:p>
            <a:pPr marL="342900" indent="-342900" algn="just">
              <a:buAutoNum type="arabicParenR"/>
            </a:pPr>
            <a:r>
              <a:rPr lang="it-IT" sz="1400" dirty="0" smtClean="0"/>
              <a:t>la </a:t>
            </a:r>
            <a:r>
              <a:rPr lang="it-IT" sz="1400" dirty="0"/>
              <a:t>percentuale di dipendenti a cui l’amministrazione fornisce dispositivi mobili per uso lavorativo</a:t>
            </a:r>
            <a:r>
              <a:rPr lang="it-IT" sz="1400" dirty="0" smtClean="0"/>
              <a:t>;</a:t>
            </a:r>
          </a:p>
          <a:p>
            <a:pPr marL="342900" indent="-342900" algn="just">
              <a:buAutoNum type="arabicParenR"/>
            </a:pPr>
            <a:r>
              <a:rPr lang="it-IT" sz="1400" dirty="0" smtClean="0"/>
              <a:t>Numero </a:t>
            </a:r>
            <a:r>
              <a:rPr lang="it-IT" sz="1400" dirty="0"/>
              <a:t>di servizi offerti a livello 4 (avvio e conclusione per via telematica dell'intero iter relativo al servizio richiesto).</a:t>
            </a:r>
          </a:p>
          <a:p>
            <a:pPr algn="just"/>
            <a:endParaRPr lang="it-IT" sz="1400" dirty="0" smtClean="0"/>
          </a:p>
        </p:txBody>
      </p:sp>
    </p:spTree>
    <p:extLst>
      <p:ext uri="{BB962C8B-B14F-4D97-AF65-F5344CB8AC3E}">
        <p14:creationId xmlns:p14="http://schemas.microsoft.com/office/powerpoint/2010/main" val="45326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85402"/>
            <a:ext cx="8229600" cy="418058"/>
          </a:xfrm>
        </p:spPr>
        <p:txBody>
          <a:bodyPr/>
          <a:lstStyle/>
          <a:p>
            <a:r>
              <a:rPr lang="it-IT" sz="2800" dirty="0">
                <a:solidFill>
                  <a:schemeClr val="bg1"/>
                </a:solidFill>
              </a:rPr>
              <a:t>Dimensioni dei </a:t>
            </a:r>
            <a:r>
              <a:rPr lang="it-IT" sz="2800" dirty="0" smtClean="0">
                <a:solidFill>
                  <a:schemeClr val="bg1"/>
                </a:solidFill>
              </a:rPr>
              <a:t>gruppi di offerta digitale</a:t>
            </a:r>
            <a:r>
              <a:rPr lang="it-IT" sz="2800" dirty="0">
                <a:solidFill>
                  <a:schemeClr val="bg1"/>
                </a:solidFill>
              </a:rPr>
              <a:t/>
            </a:r>
            <a:br>
              <a:rPr lang="it-IT" sz="2800" dirty="0">
                <a:solidFill>
                  <a:schemeClr val="bg1"/>
                </a:solidFill>
              </a:rPr>
            </a:b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67544" y="692696"/>
            <a:ext cx="7648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/>
              <a:t>I Comuni capoluogo sono </a:t>
            </a:r>
            <a:r>
              <a:rPr lang="it-IT" sz="1400" dirty="0" smtClean="0"/>
              <a:t>distinti </a:t>
            </a:r>
            <a:r>
              <a:rPr lang="it-IT" sz="1400" dirty="0"/>
              <a:t>considerando l’offerta dei servizi sulla base dell’incrocio di due indicatori relativi al livello medio dei servizi </a:t>
            </a:r>
            <a:r>
              <a:rPr lang="it-IT" sz="1400" dirty="0" smtClean="0"/>
              <a:t>offerti (</a:t>
            </a:r>
            <a:r>
              <a:rPr lang="it-IT" sz="1400" dirty="0"/>
              <a:t>qualità in termini di completezza del </a:t>
            </a:r>
            <a:r>
              <a:rPr lang="it-IT" sz="1400" dirty="0" smtClean="0"/>
              <a:t>servizio) e </a:t>
            </a:r>
            <a:r>
              <a:rPr lang="it-IT" sz="1400" dirty="0"/>
              <a:t>al numero di servizi </a:t>
            </a:r>
            <a:r>
              <a:rPr lang="it-IT" sz="1400" dirty="0" smtClean="0"/>
              <a:t>offerti </a:t>
            </a:r>
            <a:r>
              <a:rPr lang="it-IT" sz="1400" dirty="0"/>
              <a:t>(quantità dei sevizi</a:t>
            </a:r>
            <a:r>
              <a:rPr lang="it-IT" sz="1400" dirty="0" smtClean="0"/>
              <a:t>)</a:t>
            </a:r>
          </a:p>
          <a:p>
            <a:pPr algn="just"/>
            <a:r>
              <a:rPr lang="it-IT" sz="1400" dirty="0" smtClean="0"/>
              <a:t>I </a:t>
            </a:r>
            <a:r>
              <a:rPr lang="it-IT" sz="1400" dirty="0"/>
              <a:t>quattro livelli di offerta digitale (basso e alto sul numero di servizi, </a:t>
            </a:r>
            <a:r>
              <a:rPr lang="it-IT" sz="1400" dirty="0" smtClean="0"/>
              <a:t>basso </a:t>
            </a:r>
            <a:r>
              <a:rPr lang="it-IT" sz="1400" dirty="0"/>
              <a:t>e alto per il livello dei servizi) definiscono i gruppi in base ai valori sopra il livello mediano di entrambi gli </a:t>
            </a:r>
            <a:r>
              <a:rPr lang="it-IT" sz="1400" dirty="0" smtClean="0"/>
              <a:t>indicatori.</a:t>
            </a:r>
          </a:p>
          <a:p>
            <a:pPr algn="just"/>
            <a:endParaRPr lang="it-IT" sz="1400" dirty="0"/>
          </a:p>
          <a:p>
            <a:pPr algn="just"/>
            <a:endParaRPr lang="it-IT" sz="1400" dirty="0"/>
          </a:p>
          <a:p>
            <a:pPr algn="just"/>
            <a:endParaRPr lang="it-IT" sz="1400" dirty="0" smtClean="0"/>
          </a:p>
        </p:txBody>
      </p:sp>
      <p:sp>
        <p:nvSpPr>
          <p:cNvPr id="10" name="CasellaDiTesto 9"/>
          <p:cNvSpPr txBox="1"/>
          <p:nvPr/>
        </p:nvSpPr>
        <p:spPr>
          <a:xfrm>
            <a:off x="3779912" y="1916832"/>
            <a:ext cx="4464496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 smtClean="0"/>
              <a:t>Nel </a:t>
            </a:r>
            <a:r>
              <a:rPr lang="it-IT" sz="1200" dirty="0"/>
              <a:t>2015 la distribuzione dei Comuni fra i quattro </a:t>
            </a:r>
            <a:r>
              <a:rPr lang="it-IT" sz="1200" dirty="0" smtClean="0"/>
              <a:t>gruppi appare più </a:t>
            </a:r>
            <a:r>
              <a:rPr lang="it-IT" sz="1200" dirty="0"/>
              <a:t>eterogenea rivelando </a:t>
            </a:r>
            <a:r>
              <a:rPr lang="it-IT" sz="1200" dirty="0" smtClean="0"/>
              <a:t>anche </a:t>
            </a:r>
            <a:r>
              <a:rPr lang="it-IT" sz="1200" dirty="0"/>
              <a:t>una </a:t>
            </a:r>
            <a:r>
              <a:rPr lang="it-IT" sz="1200" dirty="0" smtClean="0"/>
              <a:t>concentrazione </a:t>
            </a:r>
            <a:r>
              <a:rPr lang="it-IT" sz="1200" dirty="0"/>
              <a:t>di Comuni appartenenti alle </a:t>
            </a:r>
            <a:r>
              <a:rPr lang="it-IT" sz="1200" dirty="0" smtClean="0"/>
              <a:t>ripartizioni del nord nel quadrante in alto a destra (gruppo 4). Nel 2016 il livello  e </a:t>
            </a:r>
            <a:r>
              <a:rPr lang="it-IT" sz="1200" dirty="0"/>
              <a:t>l’offerta di servizi </a:t>
            </a:r>
            <a:r>
              <a:rPr lang="it-IT" sz="1200" dirty="0" smtClean="0"/>
              <a:t>offerti </a:t>
            </a:r>
            <a:r>
              <a:rPr lang="it-IT" sz="1200" dirty="0"/>
              <a:t>online generale dei Comuni capoluogo migliora</a:t>
            </a:r>
            <a:r>
              <a:rPr lang="it-IT" sz="1200" dirty="0" smtClean="0"/>
              <a:t>.</a:t>
            </a:r>
            <a:endParaRPr lang="it-IT" sz="1200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288" y="1916832"/>
            <a:ext cx="2492584" cy="1071249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721" y="3151503"/>
            <a:ext cx="3260271" cy="2441765"/>
          </a:xfrm>
          <a:prstGeom prst="rect">
            <a:avLst/>
          </a:prstGeom>
        </p:spPr>
      </p:pic>
      <p:pic>
        <p:nvPicPr>
          <p:cNvPr id="15" name="Immagin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51503"/>
            <a:ext cx="3168352" cy="2446657"/>
          </a:xfrm>
          <a:prstGeom prst="rect">
            <a:avLst/>
          </a:prstGeom>
          <a:noFill/>
        </p:spPr>
      </p:pic>
      <p:sp>
        <p:nvSpPr>
          <p:cNvPr id="16" name="CasellaDiTesto 15"/>
          <p:cNvSpPr txBox="1"/>
          <p:nvPr/>
        </p:nvSpPr>
        <p:spPr>
          <a:xfrm>
            <a:off x="1259632" y="5787694"/>
            <a:ext cx="5756384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1400" dirty="0" smtClean="0"/>
              <a:t>Tra </a:t>
            </a:r>
            <a:r>
              <a:rPr lang="it-IT" sz="1400" dirty="0"/>
              <a:t>il 2015 e il 2016 </a:t>
            </a:r>
            <a:r>
              <a:rPr lang="it-IT" sz="1400" dirty="0" smtClean="0"/>
              <a:t>99 </a:t>
            </a:r>
            <a:r>
              <a:rPr lang="it-IT" sz="1400" dirty="0"/>
              <a:t>Comuni migliorano </a:t>
            </a:r>
            <a:r>
              <a:rPr lang="it-IT" sz="1400" dirty="0" smtClean="0"/>
              <a:t>il livello di offerta dei servizi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98700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-27384"/>
            <a:ext cx="9217024" cy="418058"/>
          </a:xfrm>
        </p:spPr>
        <p:txBody>
          <a:bodyPr/>
          <a:lstStyle/>
          <a:p>
            <a:r>
              <a:rPr lang="it-IT" sz="2500" dirty="0" smtClean="0">
                <a:solidFill>
                  <a:schemeClr val="bg1"/>
                </a:solidFill>
              </a:rPr>
              <a:t>Distribuzione territoriale dei comuni dei gruppi</a:t>
            </a:r>
            <a:endParaRPr lang="it-IT" sz="2500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E0C751B5-631A-9242-B635-C18491BE6C62}" type="slidenum">
              <a:rPr lang="it-IT" smtClean="0">
                <a:solidFill>
                  <a:prstClr val="black"/>
                </a:solidFill>
              </a:rPr>
              <a:pPr defTabSz="457200"/>
              <a:t>9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284852" y="552850"/>
            <a:ext cx="2679636" cy="21236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 smtClean="0"/>
              <a:t>I gruppi </a:t>
            </a:r>
            <a:r>
              <a:rPr lang="it-IT" sz="1200" dirty="0"/>
              <a:t>di Comuni per livello di offerta digitale sono distribuiti per ripartizione geografica con una più alta presenza di Comuni di livello basso nel Mezzogiorno e Centro, rispettivamente il 50% e il 32%; mentre tra i capoluogo del Nordest e del Nordovest c’è la quota più alta di Comuni del gruppo di livello di offerta più alta (rispettivamente 59% e 44</a:t>
            </a:r>
            <a:r>
              <a:rPr lang="it-IT" sz="1200" dirty="0" smtClean="0"/>
              <a:t>%).</a:t>
            </a:r>
            <a:endParaRPr lang="it-IT" sz="1200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756785"/>
              </p:ext>
            </p:extLst>
          </p:nvPr>
        </p:nvGraphicFramePr>
        <p:xfrm>
          <a:off x="251520" y="566855"/>
          <a:ext cx="5961324" cy="18836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6247"/>
                <a:gridCol w="720861"/>
                <a:gridCol w="993554"/>
                <a:gridCol w="993554"/>
                <a:gridCol w="993554"/>
                <a:gridCol w="993554"/>
              </a:tblGrid>
              <a:tr h="4526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Ripartizione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N ° Comuni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4 Gruppi di Comuni capoluogo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263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1 - Enti con 'meno servizi e meno digitali'</a:t>
                      </a:r>
                      <a:endParaRPr lang="it-I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2 - Enti 'meno servizi ma più digitali'</a:t>
                      </a:r>
                      <a:endParaRPr lang="it-I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3 - Enti 'più servizi e meno digitali'</a:t>
                      </a:r>
                      <a:endParaRPr lang="it-I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4 - Enti 'più servizi e più digitali'</a:t>
                      </a:r>
                      <a:endParaRPr lang="it-I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226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Centro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32%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18%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18%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32%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226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Mezzogiorno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46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50%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22%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20%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226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Nord-est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18%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0%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23%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59%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226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Nord-ovest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25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20%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24%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12%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44%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27" y="2942363"/>
            <a:ext cx="3263412" cy="2499196"/>
          </a:xfrm>
          <a:prstGeom prst="rect">
            <a:avLst/>
          </a:prstGeom>
        </p:spPr>
      </p:pic>
      <p:pic>
        <p:nvPicPr>
          <p:cNvPr id="8" name="Immagin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707904" y="2868372"/>
            <a:ext cx="2845295" cy="2597212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6644892" y="2972594"/>
            <a:ext cx="2175580" cy="24929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200" dirty="0" smtClean="0"/>
              <a:t>Popolazione </a:t>
            </a:r>
            <a:r>
              <a:rPr lang="it-IT" sz="1200" dirty="0"/>
              <a:t>media più alta al</a:t>
            </a:r>
          </a:p>
          <a:p>
            <a:pPr algn="just"/>
            <a:r>
              <a:rPr lang="it-IT" sz="1200" dirty="0"/>
              <a:t>crescere dell’indicatore di livello di offerta di servizi digitali: si passa da una media di 70mila abitanti del gruppo </a:t>
            </a:r>
            <a:r>
              <a:rPr lang="it-IT" sz="1200" dirty="0" smtClean="0"/>
              <a:t>1 a </a:t>
            </a:r>
            <a:r>
              <a:rPr lang="it-IT" sz="1200" dirty="0"/>
              <a:t>313mila del gruppo </a:t>
            </a:r>
            <a:r>
              <a:rPr lang="it-IT" sz="1200" dirty="0" smtClean="0"/>
              <a:t>4.</a:t>
            </a:r>
          </a:p>
          <a:p>
            <a:pPr algn="just"/>
            <a:endParaRPr lang="it-IT" sz="1200" dirty="0"/>
          </a:p>
          <a:p>
            <a:pPr algn="just"/>
            <a:r>
              <a:rPr lang="it-IT" sz="1200" dirty="0" smtClean="0"/>
              <a:t>Una relazione simile si nota per </a:t>
            </a:r>
            <a:r>
              <a:rPr lang="it-IT" sz="1200" dirty="0"/>
              <a:t>la densità abitativa </a:t>
            </a:r>
            <a:r>
              <a:rPr lang="it-IT" sz="1200" dirty="0" smtClean="0"/>
              <a:t>pari </a:t>
            </a:r>
            <a:r>
              <a:rPr lang="it-IT" sz="1200" dirty="0"/>
              <a:t>a 735,27 nel </a:t>
            </a:r>
            <a:r>
              <a:rPr lang="it-IT" sz="1200" dirty="0" smtClean="0"/>
              <a:t>primo gruppo </a:t>
            </a:r>
            <a:r>
              <a:rPr lang="it-IT" sz="1200" dirty="0"/>
              <a:t>e sale a 1812,43 nel quarto.</a:t>
            </a:r>
            <a:endParaRPr lang="it-IT" sz="1200" dirty="0" smtClean="0"/>
          </a:p>
          <a:p>
            <a:pPr algn="just"/>
            <a:endParaRPr lang="it-IT" sz="12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11560" y="5637088"/>
            <a:ext cx="799129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1200" dirty="0" smtClean="0"/>
              <a:t>I Comuni </a:t>
            </a:r>
            <a:r>
              <a:rPr lang="it-IT" sz="1200" dirty="0"/>
              <a:t>del gruppo terzo somigliano come dimensioni demografiche medie più al primo gruppo che al quarto, cosi</a:t>
            </a:r>
          </a:p>
          <a:p>
            <a:r>
              <a:rPr lang="it-IT" sz="1200" dirty="0"/>
              <a:t>come il secondo gruppo è più vicino al quarto </a:t>
            </a:r>
            <a:r>
              <a:rPr lang="it-IT" sz="1200" dirty="0" smtClean="0"/>
              <a:t>gruppo.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280003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8343</TotalTime>
  <Words>3256</Words>
  <Application>Microsoft Office PowerPoint</Application>
  <PresentationFormat>Presentazione su schermo (4:3)</PresentationFormat>
  <Paragraphs>347</Paragraphs>
  <Slides>18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4" baseType="lpstr">
      <vt:lpstr>Arial</vt:lpstr>
      <vt:lpstr>Calibri</vt:lpstr>
      <vt:lpstr>Courier New</vt:lpstr>
      <vt:lpstr>Times New Roman</vt:lpstr>
      <vt:lpstr>Wingdings</vt:lpstr>
      <vt:lpstr>copertina</vt:lpstr>
      <vt:lpstr>Presentazione standard di PowerPoint</vt:lpstr>
      <vt:lpstr>Obiettivi dello studio</vt:lpstr>
      <vt:lpstr>Fasi dell’analisi</vt:lpstr>
      <vt:lpstr>Presentazione standard di PowerPoint</vt:lpstr>
      <vt:lpstr>Stato dell’arte e-government in Italia</vt:lpstr>
      <vt:lpstr>I servizi digitali offerti  </vt:lpstr>
      <vt:lpstr>Scelta delle variabili per la classificazione </vt:lpstr>
      <vt:lpstr>Dimensioni dei gruppi di offerta digitale </vt:lpstr>
      <vt:lpstr>Distribuzione territoriale dei comuni dei gruppi</vt:lpstr>
      <vt:lpstr>La dimensione sociale dei quattro gruppi</vt:lpstr>
      <vt:lpstr>Livelli di competenze alfanumeriche dei gruppi</vt:lpstr>
      <vt:lpstr>Dimensione economica ed infrastrutturale dei gruppi</vt:lpstr>
      <vt:lpstr>Copertura di connessioni in banda larga sul territorio</vt:lpstr>
      <vt:lpstr>La dimensione interna all’ente nei quattro gruppi</vt:lpstr>
      <vt:lpstr>Pattern di servizi digitali offerti dai capoluogo (2016)</vt:lpstr>
      <vt:lpstr>Focus sui Comuni più performanti del gruppo 'più servizi e più digitali'</vt:lpstr>
      <vt:lpstr>…dai comuni agli SLL</vt:lpstr>
      <vt:lpstr>Conclusioni e sviluppi futuri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ICT survey</dc:title>
  <dc:creator>Alessandra Nurra</dc:creator>
  <cp:lastModifiedBy>UTENTE</cp:lastModifiedBy>
  <cp:revision>290</cp:revision>
  <cp:lastPrinted>2017-02-28T12:22:57Z</cp:lastPrinted>
  <dcterms:created xsi:type="dcterms:W3CDTF">2015-11-19T13:02:00Z</dcterms:created>
  <dcterms:modified xsi:type="dcterms:W3CDTF">2018-09-18T14:02:00Z</dcterms:modified>
</cp:coreProperties>
</file>