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330" r:id="rId2"/>
    <p:sldId id="299" r:id="rId3"/>
    <p:sldId id="309" r:id="rId4"/>
    <p:sldId id="308" r:id="rId5"/>
    <p:sldId id="312" r:id="rId6"/>
    <p:sldId id="313" r:id="rId7"/>
    <p:sldId id="316" r:id="rId8"/>
    <p:sldId id="300" r:id="rId9"/>
    <p:sldId id="302" r:id="rId10"/>
    <p:sldId id="315" r:id="rId11"/>
    <p:sldId id="314" r:id="rId12"/>
    <p:sldId id="320" r:id="rId13"/>
    <p:sldId id="323" r:id="rId14"/>
    <p:sldId id="321" r:id="rId15"/>
    <p:sldId id="324" r:id="rId16"/>
    <p:sldId id="317" r:id="rId17"/>
    <p:sldId id="318" r:id="rId18"/>
    <p:sldId id="319" r:id="rId19"/>
    <p:sldId id="328" r:id="rId20"/>
    <p:sldId id="329" r:id="rId21"/>
    <p:sldId id="331" r:id="rId22"/>
    <p:sldId id="332" r:id="rId23"/>
    <p:sldId id="306" r:id="rId24"/>
    <p:sldId id="279" r:id="rId25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runa Tabanella" initials="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5150"/>
    <a:srgbClr val="7F14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85" d="100"/>
          <a:sy n="85" d="100"/>
        </p:scale>
        <p:origin x="-1672" y="-144"/>
      </p:cViewPr>
      <p:guideLst>
        <p:guide orient="horz" pos="1354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commentAuthors" Target="commentAuthors.xml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D5D0F2-E23F-784F-85ED-47561A56C820}" type="datetimeFigureOut">
              <a:rPr lang="it-IT" smtClean="0"/>
              <a:t>17/09/18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918401-534C-854E-843F-32953D65F83F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7748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88729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35302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4814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5287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0210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279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2874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4136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64496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52753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9DC0F17-B556-A148-93D6-180038A225EF}" type="datetimeFigureOut">
              <a:rPr lang="it-IT" smtClean="0"/>
              <a:pPr/>
              <a:t>17/09/18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0C751B5-631A-9242-B635-C18491BE6C62}" type="slidenum">
              <a:rPr lang="it-IT" smtClean="0"/>
              <a:pPr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4873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/>
          <p:nvPr userDrawn="1"/>
        </p:nvSpPr>
        <p:spPr>
          <a:xfrm>
            <a:off x="777875" y="0"/>
            <a:ext cx="7543800" cy="381000"/>
          </a:xfrm>
          <a:prstGeom prst="rect">
            <a:avLst/>
          </a:prstGeom>
          <a:solidFill>
            <a:srgbClr val="7F14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Times New Roman" pitchFamily="-28" charset="0"/>
              <a:buNone/>
              <a:defRPr/>
            </a:pPr>
            <a:endParaRPr lang="en-US"/>
          </a:p>
        </p:txBody>
      </p:sp>
      <p:cxnSp>
        <p:nvCxnSpPr>
          <p:cNvPr id="9" name="Connettore 1 8"/>
          <p:cNvCxnSpPr/>
          <p:nvPr userDrawn="1"/>
        </p:nvCxnSpPr>
        <p:spPr>
          <a:xfrm>
            <a:off x="777875" y="6254519"/>
            <a:ext cx="7543800" cy="0"/>
          </a:xfrm>
          <a:prstGeom prst="line">
            <a:avLst/>
          </a:prstGeom>
          <a:ln>
            <a:solidFill>
              <a:srgbClr val="7F142A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Immagine 10" descr="marchio 2.jpg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8379" y="6346121"/>
            <a:ext cx="806786" cy="33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975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3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i_Microsoft_Word2.docx"/><Relationship Id="rId4" Type="http://schemas.openxmlformats.org/officeDocument/2006/relationships/image" Target="../media/image11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jpg"/><Relationship Id="rId3" Type="http://schemas.openxmlformats.org/officeDocument/2006/relationships/image" Target="../media/image13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jpg"/><Relationship Id="rId3" Type="http://schemas.openxmlformats.org/officeDocument/2006/relationships/image" Target="../media/image15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cumento_di_Microsoft_Word1.docx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722218" y="555626"/>
            <a:ext cx="822007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Networks and Local Dynamics in </a:t>
            </a:r>
            <a:r>
              <a:rPr lang="it-IT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Italian</a:t>
            </a:r>
            <a:r>
              <a:rPr lang="it-IT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it-IT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firms</a:t>
            </a:r>
            <a:endParaRPr lang="it-IT" sz="1400" i="1" dirty="0" smtClean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i="1" dirty="0" smtClean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i="1" dirty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i="1" dirty="0">
              <a:latin typeface="+mj-lt"/>
              <a:cs typeface="+mn-cs"/>
            </a:endParaRPr>
          </a:p>
          <a:p>
            <a:pPr>
              <a:defRPr/>
            </a:pPr>
            <a:r>
              <a:rPr lang="it-IT" sz="1400" b="1" i="1" dirty="0" smtClean="0"/>
              <a:t>Stefania Cardinaleschi </a:t>
            </a:r>
            <a:r>
              <a:rPr lang="it-IT" sz="1400" i="1" dirty="0" smtClean="0"/>
              <a:t>– </a:t>
            </a:r>
            <a:r>
              <a:rPr lang="it-IT" sz="1400" i="1" dirty="0"/>
              <a:t>ISTAT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i="1" dirty="0" smtClean="0">
                <a:latin typeface="+mj-lt"/>
              </a:rPr>
              <a:t>Andrea D’Orazio </a:t>
            </a:r>
            <a:r>
              <a:rPr lang="it-IT" sz="1400" i="1" dirty="0" smtClean="0">
                <a:latin typeface="+mj-lt"/>
              </a:rPr>
              <a:t>– </a:t>
            </a:r>
            <a:r>
              <a:rPr lang="it-IT" sz="1400" i="1" dirty="0">
                <a:latin typeface="+mj-lt"/>
              </a:rPr>
              <a:t>ISTAT </a:t>
            </a:r>
            <a:endParaRPr lang="it-IT" sz="1400" i="1" dirty="0" smtClean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i="1" dirty="0" smtClean="0">
                <a:latin typeface="+mj-lt"/>
              </a:rPr>
              <a:t>Stefano </a:t>
            </a:r>
            <a:r>
              <a:rPr lang="it-IT" sz="1400" b="1" i="1" dirty="0">
                <a:latin typeface="+mj-lt"/>
              </a:rPr>
              <a:t>De Santis</a:t>
            </a:r>
            <a:r>
              <a:rPr lang="it-IT" sz="1400" i="1" dirty="0">
                <a:latin typeface="+mj-lt"/>
              </a:rPr>
              <a:t> – ISTAT </a:t>
            </a:r>
            <a:endParaRPr lang="it-IT" sz="1400" i="1" dirty="0" smtClean="0">
              <a:latin typeface="+mj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i="1" dirty="0">
                <a:latin typeface="+mj-lt"/>
              </a:rPr>
              <a:t>Marina</a:t>
            </a:r>
            <a:r>
              <a:rPr lang="it-IT" sz="1400" i="1" dirty="0" smtClean="0">
                <a:latin typeface="+mj-lt"/>
              </a:rPr>
              <a:t> </a:t>
            </a:r>
            <a:r>
              <a:rPr lang="it-IT" sz="1400" b="1" i="1" dirty="0" err="1">
                <a:latin typeface="+mj-lt"/>
              </a:rPr>
              <a:t>Shenkel</a:t>
            </a:r>
            <a:r>
              <a:rPr lang="it-IT" sz="1400" i="1" dirty="0" smtClean="0">
                <a:latin typeface="+mj-lt"/>
              </a:rPr>
              <a:t> – Università di Udine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i="1" dirty="0" smtClean="0"/>
              <a:t>Francesco Giovanni </a:t>
            </a:r>
            <a:r>
              <a:rPr lang="it-IT" sz="1400" b="1" i="1" dirty="0" err="1" smtClean="0"/>
              <a:t>Truglia</a:t>
            </a:r>
            <a:r>
              <a:rPr lang="it-IT" sz="1400" b="1" i="1" dirty="0" smtClean="0"/>
              <a:t> </a:t>
            </a:r>
            <a:r>
              <a:rPr lang="it-IT" sz="1400" i="1" dirty="0" smtClean="0"/>
              <a:t>– ISTAT</a:t>
            </a:r>
            <a:endParaRPr lang="it-IT" sz="1400" dirty="0" smtClean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dirty="0" smtClean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dirty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dirty="0" smtClean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b="1" i="1" dirty="0" smtClean="0">
                <a:latin typeface="+mj-lt"/>
                <a:cs typeface="+mn-cs"/>
              </a:rPr>
              <a:t>AISRE - XXXIX </a:t>
            </a:r>
            <a:r>
              <a:rPr lang="it-IT" sz="1400" b="1" i="1" dirty="0">
                <a:latin typeface="+mj-lt"/>
                <a:cs typeface="+mn-cs"/>
              </a:rPr>
              <a:t>Conferenza scientifica annuale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400" i="1" dirty="0" smtClean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i="1" dirty="0" smtClean="0"/>
              <a:t>Bolzano, </a:t>
            </a:r>
            <a:r>
              <a:rPr lang="it-IT" sz="1400" i="1" dirty="0"/>
              <a:t>17-19 Settembre </a:t>
            </a:r>
            <a:r>
              <a:rPr lang="it-IT" sz="1400" i="1" dirty="0" smtClean="0"/>
              <a:t>2018</a:t>
            </a:r>
            <a:endParaRPr lang="it-IT" sz="1400" i="1" dirty="0"/>
          </a:p>
        </p:txBody>
      </p:sp>
    </p:spTree>
    <p:extLst>
      <p:ext uri="{BB962C8B-B14F-4D97-AF65-F5344CB8AC3E}">
        <p14:creationId xmlns:p14="http://schemas.microsoft.com/office/powerpoint/2010/main" val="10767771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rgbClr val="505150"/>
                </a:solidFill>
              </a:rPr>
              <a:t>Geolocalizzazione</a:t>
            </a:r>
            <a:r>
              <a:rPr lang="it-IT" sz="2400" b="1" dirty="0" smtClean="0">
                <a:solidFill>
                  <a:srgbClr val="505150"/>
                </a:solidFill>
              </a:rPr>
              <a:t> Lazio: analisi dei risultati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860778" y="1340560"/>
            <a:ext cx="73979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400" dirty="0"/>
              <a:t>Dimensione del campione </a:t>
            </a:r>
            <a:r>
              <a:rPr lang="it-IT" sz="2400" b="1" dirty="0" smtClean="0"/>
              <a:t>22.000 </a:t>
            </a:r>
            <a:r>
              <a:rPr lang="it-IT" sz="2400" dirty="0" smtClean="0"/>
              <a:t>(distribuzione rettangolare, tasso di campionamento 1/20, bootstrap)</a:t>
            </a:r>
            <a:r>
              <a:rPr lang="it-IT" sz="2400" dirty="0"/>
              <a:t/>
            </a:r>
            <a:br>
              <a:rPr lang="it-IT" sz="2400" dirty="0"/>
            </a:br>
            <a:endParaRPr lang="it-IT" sz="2400" dirty="0" smtClean="0"/>
          </a:p>
          <a:p>
            <a:pPr algn="just"/>
            <a:r>
              <a:rPr lang="it-IT" sz="2400" dirty="0" smtClean="0"/>
              <a:t>Casi </a:t>
            </a:r>
            <a:r>
              <a:rPr lang="it-IT" sz="2400" dirty="0" err="1"/>
              <a:t>Missing</a:t>
            </a:r>
            <a:r>
              <a:rPr lang="it-IT" sz="2400" dirty="0"/>
              <a:t> </a:t>
            </a:r>
            <a:r>
              <a:rPr lang="it-IT" sz="2400" dirty="0" smtClean="0"/>
              <a:t>(indirizzo non </a:t>
            </a:r>
            <a:r>
              <a:rPr lang="it-IT" sz="2400" dirty="0" err="1" smtClean="0"/>
              <a:t>geolocalizzabile</a:t>
            </a:r>
            <a:r>
              <a:rPr lang="it-IT" sz="2400" dirty="0" smtClean="0"/>
              <a:t>) </a:t>
            </a:r>
            <a:r>
              <a:rPr lang="it-IT" sz="2400" b="1" dirty="0" smtClean="0"/>
              <a:t>0,03%</a:t>
            </a:r>
          </a:p>
          <a:p>
            <a:pPr algn="just"/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/>
              <a:t>Casi dubbi </a:t>
            </a:r>
            <a:r>
              <a:rPr lang="it-IT" sz="2400" b="1" dirty="0"/>
              <a:t>0,5%</a:t>
            </a:r>
            <a:r>
              <a:rPr lang="it-IT" sz="2400" dirty="0"/>
              <a:t> (localizzazione al di fuori del territorio della regione Lazio)</a:t>
            </a:r>
            <a:r>
              <a:rPr lang="it-IT" sz="2400" dirty="0" smtClean="0"/>
              <a:t>.</a:t>
            </a:r>
          </a:p>
          <a:p>
            <a:pPr algn="just"/>
            <a:endParaRPr lang="it-IT" sz="2400" dirty="0"/>
          </a:p>
          <a:p>
            <a:pPr algn="just"/>
            <a:r>
              <a:rPr lang="it-IT" sz="2400" dirty="0" smtClean="0"/>
              <a:t>Casi approssimati </a:t>
            </a:r>
            <a:r>
              <a:rPr lang="it-IT" sz="2400" b="1" dirty="0" smtClean="0"/>
              <a:t>1,1%</a:t>
            </a:r>
            <a:r>
              <a:rPr lang="it-IT" sz="2400" dirty="0" smtClean="0"/>
              <a:t> (al baricentro del comune)</a:t>
            </a:r>
            <a:endParaRPr lang="it-IT" sz="2400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485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>
                <a:solidFill>
                  <a:srgbClr val="505150"/>
                </a:solidFill>
              </a:rPr>
              <a:t>Configurazione </a:t>
            </a:r>
            <a:r>
              <a:rPr lang="it-IT" sz="2400" b="1" dirty="0">
                <a:solidFill>
                  <a:srgbClr val="505150"/>
                </a:solidFill>
              </a:rPr>
              <a:t>spaziale delle </a:t>
            </a:r>
            <a:r>
              <a:rPr lang="it-IT" sz="2400" b="1" dirty="0" smtClean="0">
                <a:solidFill>
                  <a:srgbClr val="505150"/>
                </a:solidFill>
              </a:rPr>
              <a:t>imprese: </a:t>
            </a:r>
            <a:r>
              <a:rPr lang="it-IT" sz="2400" b="1" dirty="0">
                <a:solidFill>
                  <a:srgbClr val="505150"/>
                </a:solidFill>
              </a:rPr>
              <a:t>statistiche </a:t>
            </a:r>
            <a:r>
              <a:rPr lang="it-IT" sz="2400" b="1" dirty="0" err="1">
                <a:solidFill>
                  <a:srgbClr val="505150"/>
                </a:solidFill>
              </a:rPr>
              <a:t>centrografiche</a:t>
            </a:r>
            <a:endParaRPr lang="it-IT" sz="2400" b="1" dirty="0">
              <a:solidFill>
                <a:srgbClr val="505150"/>
              </a:solidFill>
            </a:endParaRPr>
          </a:p>
        </p:txBody>
      </p:sp>
      <p:pic>
        <p:nvPicPr>
          <p:cNvPr id="8" name="Immagin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002" y="1815956"/>
            <a:ext cx="5039995" cy="3959860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37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505150"/>
                </a:solidFill>
              </a:rPr>
              <a:t>Configurazione spaziale delle imprese: </a:t>
            </a:r>
            <a:r>
              <a:rPr lang="it-IT" sz="2400" b="1" dirty="0" smtClean="0">
                <a:solidFill>
                  <a:srgbClr val="505150"/>
                </a:solidFill>
              </a:rPr>
              <a:t>analisi di vicinato e cluster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5079998" y="1189303"/>
            <a:ext cx="329164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dirty="0"/>
              <a:t>L’analisi di vicinato </a:t>
            </a:r>
            <a:r>
              <a:rPr lang="it-IT" sz="2000" dirty="0" smtClean="0"/>
              <a:t>mette </a:t>
            </a:r>
            <a:r>
              <a:rPr lang="it-IT" sz="2000" dirty="0"/>
              <a:t>in evidenza la presenza di un processo di tipo aggregativo (le imprese tendono a localizzarsi vicine le une dalle altre) che aumenta fino a raggiungere la massima intensità ad una distanza di 23 km per poi diminuire molto lentamente, ma mantenendo sempre valori positivi e statisticamente significativi 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6" name="Immagine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38" y="1867531"/>
            <a:ext cx="5065260" cy="3029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8880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505150"/>
                </a:solidFill>
              </a:rPr>
              <a:t>Configurazione spaziale delle imprese: </a:t>
            </a:r>
            <a:r>
              <a:rPr lang="it-IT" sz="2400" b="1" dirty="0" smtClean="0">
                <a:solidFill>
                  <a:srgbClr val="505150"/>
                </a:solidFill>
              </a:rPr>
              <a:t>analisi di vicinato e cluster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846668" y="1538111"/>
            <a:ext cx="75249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2000" dirty="0"/>
              <a:t>Seguendo le indicazione venute dall’analisi di vicinato è sembrato interessante cercare di aggregare le imprese in cluster territoriali che segnano a loro volta una partizione del territorio Laziale. A tela scopo si è eseguita una prima cluster gerarchica con il metodo </a:t>
            </a:r>
            <a:r>
              <a:rPr lang="it-IT" sz="2000" dirty="0" err="1"/>
              <a:t>Nearest</a:t>
            </a:r>
            <a:r>
              <a:rPr lang="it-IT" sz="2000" dirty="0"/>
              <a:t> </a:t>
            </a:r>
            <a:r>
              <a:rPr lang="it-IT" sz="2000" dirty="0" err="1"/>
              <a:t>Neighbor</a:t>
            </a:r>
            <a:r>
              <a:rPr lang="it-IT" sz="2000" dirty="0"/>
              <a:t> </a:t>
            </a:r>
            <a:r>
              <a:rPr lang="it-IT" sz="2000" dirty="0" err="1"/>
              <a:t>Hierarchical</a:t>
            </a:r>
            <a:r>
              <a:rPr lang="it-IT" sz="2000" dirty="0"/>
              <a:t> </a:t>
            </a:r>
            <a:r>
              <a:rPr lang="it-IT" sz="2000" dirty="0" err="1"/>
              <a:t>Spatial</a:t>
            </a:r>
            <a:r>
              <a:rPr lang="it-IT" sz="2000" dirty="0"/>
              <a:t> </a:t>
            </a:r>
            <a:r>
              <a:rPr lang="it-IT" sz="2000"/>
              <a:t>Clustering </a:t>
            </a:r>
            <a:r>
              <a:rPr lang="it-IT" sz="2000" smtClean="0"/>
              <a:t>- Nnh</a:t>
            </a:r>
            <a:r>
              <a:rPr lang="it-IT" sz="2000" dirty="0" smtClean="0"/>
              <a:t> (</a:t>
            </a:r>
            <a:r>
              <a:rPr lang="it-IT" sz="2000" dirty="0"/>
              <a:t>Levin et. Al.), tra le diverse soluzioni si è scelta quella a 50 cluster. Si è quindi proceduto con una seconda analisi utilizzando il metodo k-</a:t>
            </a:r>
            <a:r>
              <a:rPr lang="it-IT" sz="2000" dirty="0" err="1"/>
              <a:t>means</a:t>
            </a:r>
            <a:r>
              <a:rPr lang="it-IT" sz="2000" dirty="0" smtClean="0"/>
              <a:t>.</a:t>
            </a:r>
          </a:p>
          <a:p>
            <a:pPr algn="just"/>
            <a:endParaRPr lang="it-IT" sz="2000" dirty="0"/>
          </a:p>
          <a:p>
            <a:pPr algn="just"/>
            <a:r>
              <a:rPr lang="it-IT" sz="2000" dirty="0"/>
              <a:t>Per una quota residua di imprese pari al 2% la procedura di </a:t>
            </a:r>
            <a:r>
              <a:rPr lang="it-IT" sz="2000" dirty="0" err="1"/>
              <a:t>clusterizzazione</a:t>
            </a:r>
            <a:r>
              <a:rPr lang="it-IT" sz="2000" dirty="0"/>
              <a:t> non ha individuato nessun raggruppamento. Queste imprese sono imputate a un cluster fittizio (</a:t>
            </a:r>
            <a:r>
              <a:rPr lang="it-IT" sz="2000" dirty="0" err="1"/>
              <a:t>CKMHull</a:t>
            </a:r>
            <a:r>
              <a:rPr lang="it-IT" sz="2000" dirty="0"/>
              <a:t> 00).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>
                <a:solidFill>
                  <a:srgbClr val="505150"/>
                </a:solidFill>
              </a:rPr>
              <a:t>Configurazione </a:t>
            </a:r>
            <a:r>
              <a:rPr lang="it-IT" sz="2400" b="1" dirty="0">
                <a:solidFill>
                  <a:srgbClr val="505150"/>
                </a:solidFill>
              </a:rPr>
              <a:t>spaziale delle </a:t>
            </a:r>
            <a:r>
              <a:rPr lang="it-IT" sz="2400" b="1" dirty="0" smtClean="0">
                <a:solidFill>
                  <a:srgbClr val="505150"/>
                </a:solidFill>
              </a:rPr>
              <a:t>imprese: cluster</a:t>
            </a:r>
            <a:endParaRPr lang="it-IT" sz="2400" b="1" dirty="0">
              <a:solidFill>
                <a:srgbClr val="505150"/>
              </a:solidFill>
            </a:endParaRPr>
          </a:p>
        </p:txBody>
      </p:sp>
      <p:pic>
        <p:nvPicPr>
          <p:cNvPr id="8" name="Immagin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" t="4543" r="13576" b="5452"/>
          <a:stretch/>
        </p:blipFill>
        <p:spPr bwMode="auto">
          <a:xfrm>
            <a:off x="295267" y="1815956"/>
            <a:ext cx="4284000" cy="3564000"/>
          </a:xfrm>
          <a:prstGeom prst="rect">
            <a:avLst/>
          </a:prstGeom>
          <a:noFill/>
        </p:spPr>
      </p:pic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6" name="Immagine 5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" t="1753" r="1593" b="847"/>
          <a:stretch/>
        </p:blipFill>
        <p:spPr bwMode="auto">
          <a:xfrm>
            <a:off x="4579266" y="1509888"/>
            <a:ext cx="4323600" cy="42756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1165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>
                <a:solidFill>
                  <a:srgbClr val="505150"/>
                </a:solidFill>
              </a:rPr>
              <a:t>Configurazione </a:t>
            </a:r>
            <a:r>
              <a:rPr lang="it-IT" sz="2400" b="1" dirty="0">
                <a:solidFill>
                  <a:srgbClr val="505150"/>
                </a:solidFill>
              </a:rPr>
              <a:t>spaziale delle </a:t>
            </a:r>
            <a:r>
              <a:rPr lang="it-IT" sz="2400" b="1" dirty="0" smtClean="0">
                <a:solidFill>
                  <a:srgbClr val="505150"/>
                </a:solidFill>
              </a:rPr>
              <a:t>imprese: eterogeneità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7" name="Immagine 6" descr="C:\Users\SAMSUNG\Documents\DocFra\CONVEGNI\AISre_AN_MP_LAZIO\OUT\mappe\Eterog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4557" y="1297322"/>
            <a:ext cx="6321776" cy="4728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911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>
                <a:solidFill>
                  <a:srgbClr val="505150"/>
                </a:solidFill>
              </a:rPr>
              <a:t>Partizioni del territorio: cluster di imprese (</a:t>
            </a:r>
            <a:r>
              <a:rPr lang="it-IT" sz="2400" b="1" dirty="0" err="1" smtClean="0">
                <a:solidFill>
                  <a:srgbClr val="505150"/>
                </a:solidFill>
              </a:rPr>
              <a:t>sx</a:t>
            </a:r>
            <a:r>
              <a:rPr lang="it-IT" sz="2400" b="1" dirty="0" smtClean="0">
                <a:solidFill>
                  <a:srgbClr val="505150"/>
                </a:solidFill>
              </a:rPr>
              <a:t>) e SLL (dx)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2"/>
          <a:srcRect l="6881" t="71115" r="11562" b="747"/>
          <a:stretch/>
        </p:blipFill>
        <p:spPr>
          <a:xfrm>
            <a:off x="-160134" y="1565431"/>
            <a:ext cx="9304134" cy="3666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13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 smtClean="0">
                <a:solidFill>
                  <a:srgbClr val="505150"/>
                </a:solidFill>
              </a:rPr>
              <a:t>Analisi multidimensionale: sovrapposizione delle partizioni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 rotWithShape="1">
          <a:blip r:embed="rId2"/>
          <a:srcRect l="39658" t="77335" r="6907" b="-1757"/>
          <a:stretch/>
        </p:blipFill>
        <p:spPr>
          <a:xfrm>
            <a:off x="1305275" y="1382889"/>
            <a:ext cx="6323732" cy="474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91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400" b="1" dirty="0">
                <a:solidFill>
                  <a:srgbClr val="505150"/>
                </a:solidFill>
              </a:rPr>
              <a:t>Analisi multidimensionale: sovrapposizione delle partizioni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720295" y="1439333"/>
            <a:ext cx="7421815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dirty="0" smtClean="0"/>
              <a:t>Si </a:t>
            </a:r>
            <a:r>
              <a:rPr lang="it-IT" dirty="0"/>
              <a:t>nota come il Sistema Locale di Roma possa essere partizionato in un elevato numero di cluster di imprese, peraltro di caratteristiche assai differenti in termini di produttività del lavoro e settore di attività economica. </a:t>
            </a:r>
            <a:endParaRPr lang="it-IT" dirty="0" smtClean="0"/>
          </a:p>
          <a:p>
            <a:pPr algn="just"/>
            <a:endParaRPr lang="it-IT" dirty="0"/>
          </a:p>
          <a:p>
            <a:pPr algn="just"/>
            <a:r>
              <a:rPr lang="it-IT" dirty="0" smtClean="0"/>
              <a:t>Ma </a:t>
            </a:r>
            <a:r>
              <a:rPr lang="it-IT" dirty="0"/>
              <a:t>anche gli altri </a:t>
            </a:r>
            <a:r>
              <a:rPr lang="it-IT" dirty="0" smtClean="0"/>
              <a:t>SLL </a:t>
            </a:r>
            <a:r>
              <a:rPr lang="it-IT" dirty="0"/>
              <a:t>possono essere ulteriormente definiti, per separazione o accorpamento. </a:t>
            </a:r>
            <a:endParaRPr lang="it-IT" dirty="0" smtClean="0"/>
          </a:p>
          <a:p>
            <a:pPr algn="just"/>
            <a:endParaRPr lang="it-IT" dirty="0"/>
          </a:p>
          <a:p>
            <a:pPr algn="just"/>
            <a:r>
              <a:rPr lang="it-IT" dirty="0" smtClean="0"/>
              <a:t>La </a:t>
            </a:r>
            <a:r>
              <a:rPr lang="it-IT" dirty="0"/>
              <a:t>partizione multivariata del territorio è molto informativa, perché consente di individuare dei gruppi maggiormente compatti che possono essere sfruttati per molteplici fini di analisi e </a:t>
            </a:r>
            <a:r>
              <a:rPr lang="it-IT" dirty="0" smtClean="0"/>
              <a:t>policy.</a:t>
            </a:r>
          </a:p>
          <a:p>
            <a:pPr algn="just"/>
            <a:endParaRPr lang="it-IT" dirty="0"/>
          </a:p>
          <a:p>
            <a:pPr algn="just"/>
            <a:r>
              <a:rPr lang="it-IT" dirty="0"/>
              <a:t>A</a:t>
            </a:r>
            <a:r>
              <a:rPr lang="it-IT" dirty="0" smtClean="0"/>
              <a:t>d </a:t>
            </a:r>
            <a:r>
              <a:rPr lang="it-IT" dirty="0"/>
              <a:t>esempio definendo diverse categorie di imprese/lavoratori, potenziali </a:t>
            </a:r>
            <a:r>
              <a:rPr lang="it-IT" dirty="0" err="1"/>
              <a:t>recipients</a:t>
            </a:r>
            <a:r>
              <a:rPr lang="it-IT" dirty="0"/>
              <a:t> di politiche differenziate, che potrebbero notevolmente migliorare il </a:t>
            </a:r>
            <a:r>
              <a:rPr lang="it-IT" i="1" dirty="0" err="1"/>
              <a:t>tuning</a:t>
            </a:r>
            <a:r>
              <a:rPr lang="it-IT" dirty="0"/>
              <a:t> delle policy regionali (Fondi Strutturali Europei), spesso basate su basi conoscitive </a:t>
            </a:r>
            <a:r>
              <a:rPr lang="it-IT" i="1" dirty="0" smtClean="0"/>
              <a:t>ad hoc</a:t>
            </a:r>
            <a:r>
              <a:rPr lang="it-IT" dirty="0" smtClean="0"/>
              <a:t> e scarsamente standardizzate. 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650432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rgbClr val="505150"/>
                </a:solidFill>
              </a:rPr>
              <a:t>Geolocalizzazione</a:t>
            </a:r>
            <a:r>
              <a:rPr lang="it-IT" sz="2400" b="1" dirty="0" smtClean="0">
                <a:solidFill>
                  <a:srgbClr val="505150"/>
                </a:solidFill>
              </a:rPr>
              <a:t> Italia: analisi dei risultati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graphicFrame>
        <p:nvGraphicFramePr>
          <p:cNvPr id="4" name="Oggetto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6488019"/>
              </p:ext>
            </p:extLst>
          </p:nvPr>
        </p:nvGraphicFramePr>
        <p:xfrm>
          <a:off x="875925" y="1797417"/>
          <a:ext cx="7565839" cy="2812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Documento" r:id="rId3" imgW="6286500" imgH="2336800" progId="Word.Document.12">
                  <p:embed/>
                </p:oleObj>
              </mc:Choice>
              <mc:Fallback>
                <p:oleObj name="Documento" r:id="rId3" imgW="6286500" imgH="2336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5925" y="1797417"/>
                        <a:ext cx="7565839" cy="2812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asellaDiTesto 5"/>
          <p:cNvSpPr txBox="1"/>
          <p:nvPr/>
        </p:nvSpPr>
        <p:spPr>
          <a:xfrm>
            <a:off x="875925" y="1105648"/>
            <a:ext cx="7565839" cy="6424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/>
              <a:t>La tabella sintetizza i risultati ottenuti su un totale </a:t>
            </a:r>
            <a:r>
              <a:rPr lang="it-IT" b="1" dirty="0"/>
              <a:t>di </a:t>
            </a:r>
            <a:r>
              <a:rPr lang="it-IT" b="1" dirty="0" smtClean="0"/>
              <a:t>422.480</a:t>
            </a:r>
            <a:r>
              <a:rPr lang="it-IT" dirty="0" smtClean="0"/>
              <a:t>, l’universo delle imprese con almeno 10 addetti (anni 2012 e 2016).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875925" y="4550003"/>
            <a:ext cx="756583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dirty="0" smtClean="0"/>
              <a:t>Ricorso a una molteplicità di servizi di </a:t>
            </a:r>
            <a:r>
              <a:rPr lang="it-IT" dirty="0" err="1" smtClean="0"/>
              <a:t>geocoding</a:t>
            </a:r>
            <a:r>
              <a:rPr lang="it-IT" dirty="0" smtClean="0"/>
              <a:t>, tramite chiamate server; maggiore capacità di referenziazione, ma qualità del risultato variabile </a:t>
            </a:r>
          </a:p>
          <a:p>
            <a:pPr algn="just"/>
            <a:endParaRPr lang="it-IT" dirty="0"/>
          </a:p>
          <a:p>
            <a:pPr algn="just"/>
            <a:r>
              <a:rPr lang="it-IT" dirty="0" smtClean="0"/>
              <a:t>Necessità di </a:t>
            </a:r>
            <a:r>
              <a:rPr lang="it-IT" dirty="0"/>
              <a:t>uno specifico algoritmo </a:t>
            </a:r>
            <a:r>
              <a:rPr lang="it-IT" dirty="0" smtClean="0"/>
              <a:t>per </a:t>
            </a:r>
            <a:r>
              <a:rPr lang="it-IT" dirty="0"/>
              <a:t>bonificare gli indirizzi </a:t>
            </a:r>
            <a:r>
              <a:rPr lang="it-IT" dirty="0" smtClean="0"/>
              <a:t>errati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0705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03238"/>
            <a:ext cx="7505700" cy="461665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 smtClean="0">
                <a:solidFill>
                  <a:srgbClr val="505150"/>
                </a:solidFill>
              </a:rPr>
              <a:t>Introduzione: </a:t>
            </a:r>
            <a:r>
              <a:rPr lang="it-IT" sz="2400" b="1" dirty="0" smtClean="0">
                <a:solidFill>
                  <a:srgbClr val="505150"/>
                </a:solidFill>
                <a:latin typeface="+mn-lt"/>
                <a:ea typeface="+mn-ea"/>
                <a:cs typeface="+mn-cs"/>
              </a:rPr>
              <a:t>Obiettivi </a:t>
            </a:r>
            <a:r>
              <a:rPr lang="it-IT" sz="2400" b="1" dirty="0">
                <a:solidFill>
                  <a:srgbClr val="505150"/>
                </a:solidFill>
                <a:latin typeface="+mn-lt"/>
                <a:ea typeface="+mn-ea"/>
                <a:cs typeface="+mn-cs"/>
              </a:rPr>
              <a:t>del lavoro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11197" y="1102527"/>
            <a:ext cx="7625979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Promuovere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il ruolo del territorio come soggetto tematico.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it-IT" sz="1800" dirty="0"/>
              <a:t>C</a:t>
            </a:r>
            <a:r>
              <a:rPr lang="it-IT" sz="1800" dirty="0" smtClean="0"/>
              <a:t>oniugando </a:t>
            </a:r>
            <a:r>
              <a:rPr lang="it-IT" sz="1800" dirty="0"/>
              <a:t>la discussione teorica e applicata con la crescente disponibilità di dati derivante dai processi di digitalizzazione in corso nella società contemporanea (Big Data). </a:t>
            </a:r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r>
              <a:rPr lang="it-IT" sz="1800" dirty="0" smtClean="0"/>
              <a:t>Lo scopo ultimo è creare un </a:t>
            </a:r>
            <a:r>
              <a:rPr lang="it-IT" sz="1800" dirty="0"/>
              <a:t>luogo di incontro e dialogo tematico al fine di ampliare la platea degli interlocutori e fruitori a tutti i livelli (statistico, accademico, policy). </a:t>
            </a:r>
            <a:endParaRPr lang="it-IT" sz="1800" dirty="0" smtClean="0"/>
          </a:p>
          <a:p>
            <a:pPr algn="just"/>
            <a:endParaRPr lang="it-IT" sz="1800" dirty="0" smtClean="0"/>
          </a:p>
          <a:p>
            <a:pPr algn="just"/>
            <a:r>
              <a:rPr lang="it-IT" sz="1800" dirty="0"/>
              <a:t>Il progetto è perciò dichiaratamente multidimensionale (nei dati, nelle competenze, negli output) e a “geometria variabile”, ossia modulare per essere svolto nel tempo e nelle sue articolazioni da soggetti diversi per il raggiungimento di obiettivi specifici.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12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17171" y="436443"/>
            <a:ext cx="801969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300" b="1" dirty="0"/>
              <a:t>Analisi dei risultati: cluster di imprese </a:t>
            </a:r>
            <a:r>
              <a:rPr lang="it-IT" sz="2300" b="1" dirty="0" err="1"/>
              <a:t>georeferenziate</a:t>
            </a:r>
            <a:endParaRPr lang="it-IT" sz="2300" dirty="0">
              <a:solidFill>
                <a:srgbClr val="40404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8" name="Immagine 7" descr="KM_300 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942" y="852835"/>
            <a:ext cx="3844563" cy="5334000"/>
          </a:xfrm>
          <a:prstGeom prst="rect">
            <a:avLst/>
          </a:prstGeom>
        </p:spPr>
      </p:pic>
      <p:pic>
        <p:nvPicPr>
          <p:cNvPr id="9" name="Immagine 8" descr="imprese corr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8" b="3808"/>
          <a:stretch/>
        </p:blipFill>
        <p:spPr>
          <a:xfrm>
            <a:off x="247628" y="967318"/>
            <a:ext cx="4023221" cy="525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5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17171" y="436443"/>
            <a:ext cx="801969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300" b="1" dirty="0"/>
              <a:t>Analisi dei risultati: cluster di imprese </a:t>
            </a:r>
            <a:r>
              <a:rPr lang="it-IT" sz="2300" b="1" dirty="0" err="1"/>
              <a:t>georeferenziate</a:t>
            </a:r>
            <a:endParaRPr lang="it-IT" sz="2300" dirty="0">
              <a:solidFill>
                <a:srgbClr val="40404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2" name="Immagine 1" descr="KM_300  ital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231" y="926353"/>
            <a:ext cx="3934353" cy="4661647"/>
          </a:xfrm>
          <a:prstGeom prst="rect">
            <a:avLst/>
          </a:prstGeom>
        </p:spPr>
      </p:pic>
      <p:pic>
        <p:nvPicPr>
          <p:cNvPr id="4" name="Immagine 3" descr="KM_300 legend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2" t="9985" r="8161" b="4259"/>
          <a:stretch/>
        </p:blipFill>
        <p:spPr>
          <a:xfrm>
            <a:off x="2743277" y="1001528"/>
            <a:ext cx="1771200" cy="2156400"/>
          </a:xfrm>
          <a:prstGeom prst="rect">
            <a:avLst/>
          </a:prstGeom>
        </p:spPr>
      </p:pic>
      <p:graphicFrame>
        <p:nvGraphicFramePr>
          <p:cNvPr id="6" name="Tabel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590620"/>
              </p:ext>
            </p:extLst>
          </p:nvPr>
        </p:nvGraphicFramePr>
        <p:xfrm>
          <a:off x="4639859" y="849472"/>
          <a:ext cx="4100728" cy="2093940"/>
        </p:xfrm>
        <a:graphic>
          <a:graphicData uri="http://schemas.openxmlformats.org/drawingml/2006/table">
            <a:tbl>
              <a:tblPr/>
              <a:tblGrid>
                <a:gridCol w="1336801"/>
                <a:gridCol w="921309"/>
                <a:gridCol w="921309"/>
                <a:gridCol w="921309"/>
              </a:tblGrid>
              <a:tr h="209394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Imprese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209394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2008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No cluster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5.533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3.701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1.728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78-100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824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725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702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100-250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14.375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12.378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12.327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250-500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41.838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36.868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36.243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500-1000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53.905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48.272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47.145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1000-5000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95.296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89.046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90.057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5000+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20.594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19.914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21.698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9394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Totale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232.366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210.905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209.901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el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153711"/>
              </p:ext>
            </p:extLst>
          </p:nvPr>
        </p:nvGraphicFramePr>
        <p:xfrm>
          <a:off x="4639859" y="3624580"/>
          <a:ext cx="4097010" cy="1963420"/>
        </p:xfrm>
        <a:graphic>
          <a:graphicData uri="http://schemas.openxmlformats.org/drawingml/2006/table">
            <a:tbl>
              <a:tblPr/>
              <a:tblGrid>
                <a:gridCol w="1179684"/>
                <a:gridCol w="972442"/>
                <a:gridCol w="972442"/>
                <a:gridCol w="972442"/>
              </a:tblGrid>
              <a:tr h="190500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ADDETTI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2008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No cluster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157.479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113.507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61.552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78-100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22.582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20.698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20.428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100-250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419.177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383.902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388.713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250-500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1.314.518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1.223.229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1.237.163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500-1000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1.799.083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1.646.947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1.660.896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1000-5000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4.109.668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3.928.852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4.033.685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5000+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1.599.440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1.554.541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1.710.017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Totale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9.421.947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8.871.677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it-IT" sz="1200" b="0" i="0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9.112.453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718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17171" y="436443"/>
            <a:ext cx="801969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300" b="1" dirty="0"/>
              <a:t>Analisi dei risultati: cluster di imprese </a:t>
            </a:r>
            <a:r>
              <a:rPr lang="it-IT" sz="2300" b="1" dirty="0" err="1"/>
              <a:t>georeferenziate</a:t>
            </a:r>
            <a:endParaRPr lang="it-IT" sz="2300" dirty="0">
              <a:solidFill>
                <a:srgbClr val="40404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21594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2" name="Immagine 1" descr="KM_300  itali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231" y="926353"/>
            <a:ext cx="3934353" cy="4661647"/>
          </a:xfrm>
          <a:prstGeom prst="rect">
            <a:avLst/>
          </a:prstGeom>
        </p:spPr>
      </p:pic>
      <p:pic>
        <p:nvPicPr>
          <p:cNvPr id="4" name="Immagine 3" descr="KM_300 legenda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2" t="9985" r="8161" b="4259"/>
          <a:stretch/>
        </p:blipFill>
        <p:spPr>
          <a:xfrm>
            <a:off x="2743277" y="1001528"/>
            <a:ext cx="1771200" cy="2156400"/>
          </a:xfrm>
          <a:prstGeom prst="rect">
            <a:avLst/>
          </a:prstGeom>
        </p:spPr>
      </p:pic>
      <p:graphicFrame>
        <p:nvGraphicFramePr>
          <p:cNvPr id="7" name="Tabel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087502"/>
              </p:ext>
            </p:extLst>
          </p:nvPr>
        </p:nvGraphicFramePr>
        <p:xfrm>
          <a:off x="4405402" y="1088533"/>
          <a:ext cx="4038600" cy="1963420"/>
        </p:xfrm>
        <a:graphic>
          <a:graphicData uri="http://schemas.openxmlformats.org/drawingml/2006/table">
            <a:tbl>
              <a:tblPr/>
              <a:tblGrid>
                <a:gridCol w="939800"/>
                <a:gridCol w="774700"/>
                <a:gridCol w="774700"/>
                <a:gridCol w="774700"/>
                <a:gridCol w="774700"/>
              </a:tblGrid>
              <a:tr h="190500">
                <a:tc rowSpan="2"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FATTURATO per ADDETTO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2008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200" b="1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media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No cluster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193.085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195.529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246.630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203.830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78-100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164.770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140.839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147.420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151.432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100-250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184.473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201.806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201.107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195.482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250-500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202.811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191.658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207.913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200.869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500-1000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226.960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234.578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244.074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234.983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1000-5000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247.692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242.380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249.685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246.629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5000+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379.209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385.392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412.674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392.950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l" fontAlgn="t"/>
                      <a:r>
                        <a:rPr lang="it-IT" sz="1200" b="1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Totale</a:t>
                      </a:r>
                    </a:p>
                  </a:txBody>
                  <a:tcPr marL="12700" marR="12700" marT="1270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255.873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256.405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0" u="none" strike="noStrike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271.255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1200" b="0" i="1" u="none" strike="noStrike" dirty="0">
                          <a:solidFill>
                            <a:srgbClr val="002288"/>
                          </a:solidFill>
                          <a:effectLst/>
                          <a:latin typeface="Arial"/>
                        </a:rPr>
                        <a:t>261.160</a:t>
                      </a:r>
                    </a:p>
                  </a:txBody>
                  <a:tcPr marL="12700" marR="12700" marT="1270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3310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7400" y="505470"/>
            <a:ext cx="8229600" cy="461665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>
                <a:latin typeface="+mn-lt"/>
                <a:ea typeface="+mn-ea"/>
                <a:cs typeface="+mn-cs"/>
              </a:rPr>
              <a:t>Conclusioni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87400" y="1005235"/>
            <a:ext cx="7531100" cy="4965094"/>
          </a:xfrm>
        </p:spPr>
        <p:txBody>
          <a:bodyPr/>
          <a:lstStyle/>
          <a:p>
            <a:pPr marL="0" indent="0" algn="just">
              <a:buNone/>
            </a:pPr>
            <a:r>
              <a:rPr lang="it-IT" sz="1700" dirty="0">
                <a:solidFill>
                  <a:srgbClr val="505150"/>
                </a:solidFill>
              </a:rPr>
              <a:t>L</a:t>
            </a:r>
            <a:r>
              <a:rPr lang="it-IT" sz="1700" dirty="0" smtClean="0">
                <a:solidFill>
                  <a:srgbClr val="505150"/>
                </a:solidFill>
              </a:rPr>
              <a:t>a </a:t>
            </a:r>
            <a:r>
              <a:rPr lang="it-IT" sz="1700" dirty="0">
                <a:solidFill>
                  <a:srgbClr val="505150"/>
                </a:solidFill>
              </a:rPr>
              <a:t>realizzazione di diversi piani di lettura del territorio (partizioni funzionali del territorio di natura socio-economica) attraverso metodologie data </a:t>
            </a:r>
            <a:r>
              <a:rPr lang="it-IT" sz="1700" dirty="0" err="1">
                <a:solidFill>
                  <a:srgbClr val="505150"/>
                </a:solidFill>
              </a:rPr>
              <a:t>driven</a:t>
            </a:r>
            <a:r>
              <a:rPr lang="it-IT" sz="1700" dirty="0">
                <a:solidFill>
                  <a:srgbClr val="505150"/>
                </a:solidFill>
              </a:rPr>
              <a:t> e la loro sovrapposizione consentirebbe l’individuazione di aree omogenee (“compatte”), da scegliere e definirsi rispetto ai molteplici scopi conoscitivi (analisi/policy) </a:t>
            </a:r>
            <a:r>
              <a:rPr lang="it-IT" sz="1700" dirty="0" smtClean="0">
                <a:solidFill>
                  <a:srgbClr val="505150"/>
                </a:solidFill>
              </a:rPr>
              <a:t>possibili:</a:t>
            </a:r>
          </a:p>
          <a:p>
            <a:pPr marL="285750" indent="-285750" algn="just"/>
            <a:endParaRPr lang="it-IT" sz="1700" dirty="0" smtClean="0">
              <a:solidFill>
                <a:srgbClr val="505150"/>
              </a:solidFill>
            </a:endParaRPr>
          </a:p>
          <a:p>
            <a:pPr marL="285750" indent="-285750" algn="just"/>
            <a:r>
              <a:rPr lang="it-IT" sz="1800" dirty="0">
                <a:solidFill>
                  <a:srgbClr val="505150"/>
                </a:solidFill>
              </a:rPr>
              <a:t>Realizzare una serie di report tematici sul territorio, volti a coprire varie aree di interesse, con uno speciale focus su tematiche di importanza (es.: distretti industriali</a:t>
            </a:r>
            <a:r>
              <a:rPr lang="it-IT" sz="1800" dirty="0" smtClean="0">
                <a:solidFill>
                  <a:srgbClr val="505150"/>
                </a:solidFill>
              </a:rPr>
              <a:t>)</a:t>
            </a:r>
          </a:p>
          <a:p>
            <a:pPr marL="285750" indent="-285750" algn="just"/>
            <a:endParaRPr lang="it-IT" sz="1800" dirty="0" smtClean="0">
              <a:solidFill>
                <a:srgbClr val="505150"/>
              </a:solidFill>
            </a:endParaRPr>
          </a:p>
          <a:p>
            <a:pPr marL="285750" indent="-285750" algn="just"/>
            <a:r>
              <a:rPr lang="it-IT" sz="1800" dirty="0" smtClean="0">
                <a:solidFill>
                  <a:srgbClr val="505150"/>
                </a:solidFill>
              </a:rPr>
              <a:t>Realizzazione </a:t>
            </a:r>
            <a:r>
              <a:rPr lang="it-IT" sz="1800" dirty="0">
                <a:solidFill>
                  <a:srgbClr val="505150"/>
                </a:solidFill>
              </a:rPr>
              <a:t>di basi dati e metodologie per l’analisi tematica, l’implementazione delle politiche territoriali e le valutazioni controfattuali dei Fondi Strutturali </a:t>
            </a:r>
            <a:r>
              <a:rPr lang="it-IT" sz="1800" dirty="0" smtClean="0">
                <a:solidFill>
                  <a:srgbClr val="505150"/>
                </a:solidFill>
              </a:rPr>
              <a:t>Europei (es.: valutazioni </a:t>
            </a:r>
            <a:r>
              <a:rPr lang="it-IT" sz="1800" dirty="0">
                <a:solidFill>
                  <a:srgbClr val="505150"/>
                </a:solidFill>
              </a:rPr>
              <a:t>controfattuali sull’</a:t>
            </a:r>
            <a:r>
              <a:rPr lang="it-IT" sz="1800" dirty="0" err="1">
                <a:solidFill>
                  <a:srgbClr val="505150"/>
                </a:solidFill>
              </a:rPr>
              <a:t>occupabilità</a:t>
            </a:r>
            <a:r>
              <a:rPr lang="it-IT" sz="1800" dirty="0">
                <a:solidFill>
                  <a:srgbClr val="505150"/>
                </a:solidFill>
              </a:rPr>
              <a:t> dei beneficiari del Fondo </a:t>
            </a:r>
            <a:r>
              <a:rPr lang="it-IT" sz="1800" dirty="0" smtClean="0">
                <a:solidFill>
                  <a:srgbClr val="505150"/>
                </a:solidFill>
              </a:rPr>
              <a:t>Sociale, </a:t>
            </a:r>
            <a:r>
              <a:rPr lang="it-IT" sz="1800" dirty="0">
                <a:solidFill>
                  <a:srgbClr val="505150"/>
                </a:solidFill>
              </a:rPr>
              <a:t>modelli econometrici demografici/economici per la stima dei fabbisogni </a:t>
            </a:r>
            <a:r>
              <a:rPr lang="it-IT" sz="1800" dirty="0" smtClean="0">
                <a:solidFill>
                  <a:srgbClr val="505150"/>
                </a:solidFill>
              </a:rPr>
              <a:t>occupazionali ecc.)</a:t>
            </a:r>
            <a:endParaRPr lang="it-IT" sz="1800" dirty="0">
              <a:solidFill>
                <a:srgbClr val="505150"/>
              </a:solidFill>
            </a:endParaRPr>
          </a:p>
          <a:p>
            <a:pPr marL="285750" indent="-285750" algn="just"/>
            <a:endParaRPr lang="it-IT" sz="1800" dirty="0">
              <a:solidFill>
                <a:srgbClr val="505150"/>
              </a:solidFill>
            </a:endParaRPr>
          </a:p>
          <a:p>
            <a:pPr marL="285750" indent="-285750" algn="just"/>
            <a:endParaRPr lang="it-IT" sz="1800" dirty="0">
              <a:solidFill>
                <a:srgbClr val="50515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842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asellaDiTesto 8"/>
          <p:cNvSpPr txBox="1">
            <a:spLocks noChangeArrowheads="1"/>
          </p:cNvSpPr>
          <p:nvPr/>
        </p:nvSpPr>
        <p:spPr bwMode="auto">
          <a:xfrm>
            <a:off x="682625" y="2967038"/>
            <a:ext cx="764381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t-IT" sz="2000" dirty="0">
                <a:solidFill>
                  <a:srgbClr val="505150"/>
                </a:solidFill>
              </a:rPr>
              <a:t>GRAZIE DELL’ATTENZIONE!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517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503238"/>
            <a:ext cx="7505700" cy="461665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 smtClean="0">
                <a:solidFill>
                  <a:srgbClr val="505150"/>
                </a:solidFill>
              </a:rPr>
              <a:t>Introduzione: Fonti, Strumenti, </a:t>
            </a:r>
            <a:r>
              <a:rPr lang="it-IT" sz="2400" b="1" dirty="0" smtClean="0">
                <a:solidFill>
                  <a:srgbClr val="505150"/>
                </a:solidFill>
                <a:latin typeface="+mn-lt"/>
                <a:ea typeface="+mn-ea"/>
                <a:cs typeface="+mn-cs"/>
              </a:rPr>
              <a:t>Obiettivi</a:t>
            </a:r>
            <a:endParaRPr lang="it-IT" sz="2400" b="1" dirty="0">
              <a:solidFill>
                <a:srgbClr val="50515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11197" y="951921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Costruzione di basi dati da Big Data, fungibili rispetto a molteplici scopi.</a:t>
            </a:r>
          </a:p>
          <a:p>
            <a:pPr marL="0" indent="0">
              <a:buNone/>
            </a:pPr>
            <a:endParaRPr lang="it-IT" sz="1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450850" indent="-450850" algn="just">
              <a:buNone/>
            </a:pPr>
            <a:r>
              <a:rPr lang="it-IT" sz="1700" dirty="0">
                <a:solidFill>
                  <a:srgbClr val="505150"/>
                </a:solidFill>
              </a:rPr>
              <a:t>1.	Costruzione della base </a:t>
            </a:r>
            <a:r>
              <a:rPr lang="it-IT" sz="1700" dirty="0" smtClean="0">
                <a:solidFill>
                  <a:srgbClr val="505150"/>
                </a:solidFill>
              </a:rPr>
              <a:t>dati sfruttando </a:t>
            </a:r>
            <a:r>
              <a:rPr lang="it-IT" sz="1700" dirty="0">
                <a:solidFill>
                  <a:srgbClr val="505150"/>
                </a:solidFill>
              </a:rPr>
              <a:t>principalmente basi di </a:t>
            </a:r>
            <a:r>
              <a:rPr lang="it-IT" sz="1700" dirty="0" err="1">
                <a:solidFill>
                  <a:srgbClr val="505150"/>
                </a:solidFill>
              </a:rPr>
              <a:t>microdati</a:t>
            </a:r>
            <a:r>
              <a:rPr lang="it-IT" sz="1700" dirty="0">
                <a:solidFill>
                  <a:srgbClr val="505150"/>
                </a:solidFill>
              </a:rPr>
              <a:t> (archivi statistici, archivi amministrativi, indagini campionarie, Big Data)</a:t>
            </a:r>
            <a:r>
              <a:rPr lang="it-IT" sz="1700" dirty="0" smtClean="0">
                <a:solidFill>
                  <a:srgbClr val="505150"/>
                </a:solidFill>
              </a:rPr>
              <a:t>.</a:t>
            </a:r>
          </a:p>
          <a:p>
            <a:pPr marL="450850" indent="-450850" algn="just"/>
            <a:endParaRPr lang="it-IT" sz="1700" dirty="0">
              <a:solidFill>
                <a:srgbClr val="505150"/>
              </a:solidFill>
            </a:endParaRPr>
          </a:p>
          <a:p>
            <a:pPr marL="450850" indent="-450850" algn="just">
              <a:buNone/>
            </a:pPr>
            <a:r>
              <a:rPr lang="it-IT" sz="1700" dirty="0">
                <a:solidFill>
                  <a:srgbClr val="505150"/>
                </a:solidFill>
              </a:rPr>
              <a:t>2.	Definizione di aree territoriali </a:t>
            </a:r>
            <a:r>
              <a:rPr lang="it-IT" sz="1700" dirty="0" err="1">
                <a:solidFill>
                  <a:srgbClr val="505150"/>
                </a:solidFill>
              </a:rPr>
              <a:t>autoinclusive</a:t>
            </a:r>
            <a:r>
              <a:rPr lang="it-IT" sz="1700" dirty="0">
                <a:solidFill>
                  <a:srgbClr val="505150"/>
                </a:solidFill>
              </a:rPr>
              <a:t> (“soggetti territoriali”), ossia aree funzionali coerenti dal punto di vista socio-</a:t>
            </a:r>
            <a:r>
              <a:rPr lang="it-IT" sz="1700" dirty="0" smtClean="0">
                <a:solidFill>
                  <a:srgbClr val="505150"/>
                </a:solidFill>
              </a:rPr>
              <a:t>demografico-economico </a:t>
            </a:r>
            <a:r>
              <a:rPr lang="it-IT" sz="1700" dirty="0">
                <a:solidFill>
                  <a:srgbClr val="505150"/>
                </a:solidFill>
              </a:rPr>
              <a:t>per descrivere il modello di sviluppo e valutarlo in termini di </a:t>
            </a:r>
            <a:r>
              <a:rPr lang="it-IT" sz="1700" dirty="0" smtClean="0">
                <a:solidFill>
                  <a:srgbClr val="505150"/>
                </a:solidFill>
              </a:rPr>
              <a:t>politica</a:t>
            </a:r>
          </a:p>
          <a:p>
            <a:pPr marL="450850" indent="-450850" algn="just"/>
            <a:endParaRPr lang="it-IT" sz="1700" dirty="0">
              <a:solidFill>
                <a:srgbClr val="505150"/>
              </a:solidFill>
            </a:endParaRPr>
          </a:p>
          <a:p>
            <a:pPr marL="450850" indent="-450850" algn="just">
              <a:buNone/>
            </a:pPr>
            <a:r>
              <a:rPr lang="it-IT" sz="1700" dirty="0">
                <a:solidFill>
                  <a:srgbClr val="505150"/>
                </a:solidFill>
              </a:rPr>
              <a:t>3.	Analisi territoriali a livello socio-demografico ed economico </a:t>
            </a:r>
            <a:r>
              <a:rPr lang="it-IT" sz="1700" dirty="0" smtClean="0">
                <a:solidFill>
                  <a:srgbClr val="505150"/>
                </a:solidFill>
              </a:rPr>
              <a:t>(ad es.: Contesto e dinamica dei sistemi produttivi locali, Mercati locali del lavoro, ecc</a:t>
            </a:r>
            <a:r>
              <a:rPr lang="it-IT" sz="1700" dirty="0">
                <a:solidFill>
                  <a:srgbClr val="505150"/>
                </a:solidFill>
              </a:rPr>
              <a:t>.</a:t>
            </a:r>
            <a:r>
              <a:rPr lang="it-IT" sz="1700" dirty="0" smtClean="0">
                <a:solidFill>
                  <a:srgbClr val="505150"/>
                </a:solidFill>
              </a:rPr>
              <a:t>)</a:t>
            </a:r>
          </a:p>
          <a:p>
            <a:pPr marL="450850" indent="-450850" algn="just"/>
            <a:endParaRPr lang="it-IT" sz="1700" dirty="0" smtClean="0">
              <a:solidFill>
                <a:srgbClr val="505150"/>
              </a:solidFill>
            </a:endParaRPr>
          </a:p>
          <a:p>
            <a:pPr marL="450850" indent="-450850" algn="just">
              <a:buNone/>
            </a:pPr>
            <a:r>
              <a:rPr lang="it-IT" sz="1700" dirty="0" smtClean="0">
                <a:solidFill>
                  <a:srgbClr val="505150"/>
                </a:solidFill>
              </a:rPr>
              <a:t>4.	Realizzazione di una serie di contributi tematici sul territorio, possibilmente con cadenza periodica</a:t>
            </a:r>
          </a:p>
          <a:p>
            <a:pPr marL="450850" indent="-450850" algn="just"/>
            <a:endParaRPr lang="it-IT" sz="1700" dirty="0" smtClean="0">
              <a:solidFill>
                <a:srgbClr val="505150"/>
              </a:solidFill>
            </a:endParaRPr>
          </a:p>
          <a:p>
            <a:pPr marL="450850" indent="-450850" algn="just">
              <a:buNone/>
            </a:pPr>
            <a:r>
              <a:rPr lang="it-IT" sz="1700" dirty="0" smtClean="0">
                <a:solidFill>
                  <a:srgbClr val="505150"/>
                </a:solidFill>
              </a:rPr>
              <a:t>5</a:t>
            </a:r>
            <a:r>
              <a:rPr lang="it-IT" sz="1700" dirty="0">
                <a:solidFill>
                  <a:srgbClr val="505150"/>
                </a:solidFill>
              </a:rPr>
              <a:t>.	Realizzazione di basi di </a:t>
            </a:r>
            <a:r>
              <a:rPr lang="it-IT" sz="1700" dirty="0" err="1">
                <a:solidFill>
                  <a:srgbClr val="505150"/>
                </a:solidFill>
              </a:rPr>
              <a:t>microdati</a:t>
            </a:r>
            <a:r>
              <a:rPr lang="it-IT" sz="1700" dirty="0">
                <a:solidFill>
                  <a:srgbClr val="505150"/>
                </a:solidFill>
              </a:rPr>
              <a:t> per la ricerca e le valutazioni delle politiche, ad es. le valutazioni controfattuali richieste dai Rapporti Attuativi dei Fondi </a:t>
            </a:r>
            <a:r>
              <a:rPr lang="it-IT" sz="1700" dirty="0" smtClean="0">
                <a:solidFill>
                  <a:srgbClr val="505150"/>
                </a:solidFill>
              </a:rPr>
              <a:t>Strutturali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2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489127"/>
            <a:ext cx="7505700" cy="830997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>
                <a:solidFill>
                  <a:srgbClr val="505150"/>
                </a:solidFill>
              </a:rPr>
              <a:t>Introduzione: Definizione di aree territoriali </a:t>
            </a:r>
            <a:r>
              <a:rPr lang="it-IT" sz="2400" b="1" dirty="0" err="1" smtClean="0">
                <a:solidFill>
                  <a:srgbClr val="505150"/>
                </a:solidFill>
              </a:rPr>
              <a:t>autoinclusive</a:t>
            </a:r>
            <a:endParaRPr lang="it-IT" sz="2400" b="1" dirty="0">
              <a:solidFill>
                <a:srgbClr val="50515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41079" y="1393515"/>
            <a:ext cx="7566215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Caratterizzazione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degli agenti economici (imprese, lavoratori) e sociali (individui, famiglie), delle loro relazioni e del posizionamento per </a:t>
            </a:r>
            <a:r>
              <a:rPr lang="it-IT" sz="2000" i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individuare partizioni del territorio </a:t>
            </a:r>
            <a:r>
              <a:rPr lang="it-IT" sz="20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compatte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attraverso le seguenti fonti di dati:</a:t>
            </a: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85750" indent="-285750" algn="just"/>
            <a:r>
              <a:rPr lang="it-IT" sz="1800" dirty="0" smtClean="0">
                <a:solidFill>
                  <a:srgbClr val="505150"/>
                </a:solidFill>
              </a:rPr>
              <a:t>Dati amministrativi</a:t>
            </a:r>
          </a:p>
          <a:p>
            <a:pPr marL="0" indent="0" algn="just">
              <a:buNone/>
            </a:pPr>
            <a:endParaRPr lang="it-IT" sz="1800" dirty="0">
              <a:solidFill>
                <a:srgbClr val="505150"/>
              </a:solidFill>
            </a:endParaRPr>
          </a:p>
          <a:p>
            <a:pPr marL="285750" indent="-285750" algn="just"/>
            <a:r>
              <a:rPr lang="it-IT" sz="1800" dirty="0" smtClean="0">
                <a:solidFill>
                  <a:srgbClr val="505150"/>
                </a:solidFill>
              </a:rPr>
              <a:t>Produzione di dati da banche dati/servizi web</a:t>
            </a:r>
          </a:p>
          <a:p>
            <a:pPr marL="285750" indent="-285750" algn="just"/>
            <a:endParaRPr lang="it-IT" sz="1800" dirty="0">
              <a:solidFill>
                <a:srgbClr val="505150"/>
              </a:solidFill>
            </a:endParaRPr>
          </a:p>
          <a:p>
            <a:pPr marL="285750" indent="-285750" algn="just"/>
            <a:r>
              <a:rPr lang="it-IT" sz="1800" dirty="0" smtClean="0">
                <a:solidFill>
                  <a:srgbClr val="505150"/>
                </a:solidFill>
              </a:rPr>
              <a:t>Big data (georeferenziazione) </a:t>
            </a:r>
          </a:p>
          <a:p>
            <a:pPr marL="285750" indent="-285750" algn="just"/>
            <a:endParaRPr lang="it-IT" sz="1800" dirty="0" smtClean="0">
              <a:solidFill>
                <a:srgbClr val="505150"/>
              </a:solidFill>
            </a:endParaRPr>
          </a:p>
          <a:p>
            <a:pPr marL="285750" indent="-285750" algn="just"/>
            <a:r>
              <a:rPr lang="it-IT" sz="1800" dirty="0" smtClean="0">
                <a:solidFill>
                  <a:srgbClr val="505150"/>
                </a:solidFill>
              </a:rPr>
              <a:t>Informazioni da indagini statistiche (</a:t>
            </a:r>
            <a:r>
              <a:rPr lang="it-IT" sz="1800" dirty="0" err="1" smtClean="0">
                <a:solidFill>
                  <a:srgbClr val="505150"/>
                </a:solidFill>
              </a:rPr>
              <a:t>statistical</a:t>
            </a:r>
            <a:r>
              <a:rPr lang="it-IT" sz="1800" dirty="0" smtClean="0">
                <a:solidFill>
                  <a:srgbClr val="505150"/>
                </a:solidFill>
              </a:rPr>
              <a:t> </a:t>
            </a:r>
            <a:r>
              <a:rPr lang="it-IT" sz="1800" dirty="0" err="1" smtClean="0">
                <a:solidFill>
                  <a:srgbClr val="505150"/>
                </a:solidFill>
              </a:rPr>
              <a:t>matching</a:t>
            </a:r>
            <a:r>
              <a:rPr lang="it-IT" sz="1800" dirty="0" smtClean="0">
                <a:solidFill>
                  <a:srgbClr val="505150"/>
                </a:solidFill>
              </a:rPr>
              <a:t> / stime per domini non pianificati)</a:t>
            </a:r>
            <a:endParaRPr lang="it-IT" sz="1800" dirty="0">
              <a:solidFill>
                <a:srgbClr val="505150"/>
              </a:solidFill>
            </a:endParaRPr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93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489127"/>
            <a:ext cx="7505700" cy="461665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>
                <a:solidFill>
                  <a:srgbClr val="505150"/>
                </a:solidFill>
              </a:rPr>
              <a:t>Introduzione: Fonti, Strumenti, Obiettivi</a:t>
            </a:r>
            <a:endParaRPr lang="it-IT" sz="2400" b="1" dirty="0">
              <a:solidFill>
                <a:srgbClr val="50515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85902" y="1185168"/>
            <a:ext cx="752139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it-IT" sz="2000" dirty="0">
                <a:solidFill>
                  <a:srgbClr val="505150"/>
                </a:solidFill>
              </a:rPr>
              <a:t>E’ possibile un tipo di analisi completamente nuova, in cui  l’individuazione dei legami sul territorio può basarsi </a:t>
            </a:r>
            <a:r>
              <a:rPr lang="it-IT" sz="2000" i="1" u="sng" dirty="0">
                <a:solidFill>
                  <a:srgbClr val="505150"/>
                </a:solidFill>
              </a:rPr>
              <a:t>interamente</a:t>
            </a:r>
            <a:r>
              <a:rPr lang="it-IT" sz="2000" dirty="0">
                <a:solidFill>
                  <a:srgbClr val="505150"/>
                </a:solidFill>
              </a:rPr>
              <a:t> su una analisi a livello di </a:t>
            </a:r>
            <a:r>
              <a:rPr lang="it-IT" sz="2000" dirty="0" err="1" smtClean="0">
                <a:solidFill>
                  <a:srgbClr val="505150"/>
                </a:solidFill>
              </a:rPr>
              <a:t>microdato</a:t>
            </a:r>
            <a:endParaRPr lang="it-IT" sz="2000" dirty="0" smtClean="0">
              <a:solidFill>
                <a:srgbClr val="505150"/>
              </a:solidFill>
            </a:endParaRPr>
          </a:p>
          <a:p>
            <a:pPr marL="0" indent="0" algn="just">
              <a:buNone/>
            </a:pPr>
            <a:endParaRPr lang="it-IT" sz="2000" dirty="0">
              <a:solidFill>
                <a:srgbClr val="505150"/>
              </a:solidFill>
            </a:endParaRPr>
          </a:p>
          <a:p>
            <a:pPr marL="0" indent="0" algn="just">
              <a:buNone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metodologia di individuazione delle unità funzionali minime e </a:t>
            </a:r>
            <a:r>
              <a:rPr lang="it-IT" sz="20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microfondate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del territorio è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 tipo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data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driven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(partizioni costruite a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partire dal punto impresa/individuo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aggregati con tecniche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esplorative di data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mining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es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.: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clustering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supervised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e </a:t>
            </a:r>
            <a:r>
              <a:rPr lang="it-IT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unsupervised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E’ una metodologia dichiaratamente multidimensionale. Punta a ottenere diverse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partizioni minime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dalle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diverse fonti di dati e metodologie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applicate, poi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sovrapposte al fine di consentire una lettura multidimensionale dei fenomeni sul territorio. </a:t>
            </a:r>
            <a:endParaRPr lang="it-IT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75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489127"/>
            <a:ext cx="7505700" cy="461665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 smtClean="0">
                <a:solidFill>
                  <a:srgbClr val="505150"/>
                </a:solidFill>
              </a:rPr>
              <a:t>Una </a:t>
            </a:r>
            <a:r>
              <a:rPr lang="it-IT" sz="2400" b="1" dirty="0">
                <a:solidFill>
                  <a:srgbClr val="505150"/>
                </a:solidFill>
              </a:rPr>
              <a:t>lettura multidimensionale </a:t>
            </a:r>
            <a:r>
              <a:rPr lang="it-IT" sz="2400" b="1" dirty="0" smtClean="0">
                <a:solidFill>
                  <a:srgbClr val="505150"/>
                </a:solidFill>
              </a:rPr>
              <a:t>del </a:t>
            </a:r>
            <a:r>
              <a:rPr lang="it-IT" sz="2400" b="1" dirty="0">
                <a:solidFill>
                  <a:srgbClr val="505150"/>
                </a:solidFill>
              </a:rPr>
              <a:t>territorio.</a:t>
            </a:r>
            <a:endParaRPr lang="it-IT" sz="2400" b="1" dirty="0">
              <a:solidFill>
                <a:srgbClr val="50515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56020" y="1289755"/>
            <a:ext cx="743548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Laddove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possibile sfrutta analoghe partizioni territoriali ufficiali già realizzate in ISTAT, come i Sistemi Locali del lavoro (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SLL).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Gli SLL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rappresentano una griglia territoriale i cui confini, indipendentemente dall'articolazione amministrativa del territorio, sono definiti utilizzando i flussi degli spostamenti giornalieri casa/lavoro (pendolarismo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).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Rappresentano perciò aree definite da un incontro (realizzato) fra domanda e offerta di lavoro. Vogliamo concentrarci una regione particolare (Lazio) e valutare </a:t>
            </a:r>
            <a:r>
              <a:rPr lang="it-IT" sz="2000" i="1" u="sng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congiuntamente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offerta (gli spostamenti: i lavoratori) 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domanda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(i luoghi di lavoro: le imprese) di tale incontro </a:t>
            </a:r>
          </a:p>
          <a:p>
            <a:pPr marL="0" indent="0" algn="just">
              <a:buNone/>
            </a:pPr>
            <a:endParaRPr lang="it-IT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endParaRPr lang="it-IT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08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489127"/>
            <a:ext cx="7505700" cy="461665"/>
          </a:xfrm>
          <a:noFill/>
        </p:spPr>
        <p:txBody>
          <a:bodyPr wrap="square" rtlCol="0">
            <a:spAutoFit/>
          </a:bodyPr>
          <a:lstStyle/>
          <a:p>
            <a:pPr algn="l"/>
            <a:r>
              <a:rPr lang="it-IT" sz="2400" b="1" dirty="0" smtClean="0">
                <a:solidFill>
                  <a:srgbClr val="505150"/>
                </a:solidFill>
              </a:rPr>
              <a:t>Una </a:t>
            </a:r>
            <a:r>
              <a:rPr lang="it-IT" sz="2400" b="1" dirty="0">
                <a:solidFill>
                  <a:srgbClr val="505150"/>
                </a:solidFill>
              </a:rPr>
              <a:t>lettura multidimensionale </a:t>
            </a:r>
            <a:r>
              <a:rPr lang="it-IT" sz="2400" b="1" dirty="0" smtClean="0">
                <a:solidFill>
                  <a:srgbClr val="505150"/>
                </a:solidFill>
              </a:rPr>
              <a:t>del </a:t>
            </a:r>
            <a:r>
              <a:rPr lang="it-IT" sz="2400" b="1" dirty="0">
                <a:solidFill>
                  <a:srgbClr val="505150"/>
                </a:solidFill>
              </a:rPr>
              <a:t>territorio.</a:t>
            </a:r>
            <a:endParaRPr lang="it-IT" sz="2400" b="1" dirty="0">
              <a:solidFill>
                <a:srgbClr val="50515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56020" y="990104"/>
            <a:ext cx="7435480" cy="5165661"/>
          </a:xfrm>
        </p:spPr>
        <p:txBody>
          <a:bodyPr/>
          <a:lstStyle/>
          <a:p>
            <a:pPr marL="0" indent="0" algn="just">
              <a:buNone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Il piano di lettura dei cluster di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imprese,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sovrapposto a quelle delle matrici di pendolarismo (qualsivoglia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definiti)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consentirebbe una lettura integrata e multidimensionale del territorio, con particolare riferimento alla domanda/offerta di lavoro sul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territorio.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 domanda è definita rappresentando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imprese come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punti e pertanto l’approccio seguito è noto in letteratura come </a:t>
            </a:r>
            <a:r>
              <a:rPr lang="it-IT" sz="20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Point Pattern </a:t>
            </a:r>
            <a:r>
              <a:rPr lang="it-IT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Analysis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 scopo è ricavare una serie di informazioni sulla distribuzione spaziale delle imprese a partire proprio dalla loro localizzazione sul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territorio.</a:t>
            </a:r>
          </a:p>
          <a:p>
            <a:pPr marL="0" indent="0" algn="just">
              <a:buNone/>
            </a:pPr>
            <a:endParaRPr lang="it-IT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La georeferenziazione dei dati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rappresenta un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arricchimento dell’informazione statistica e consente </a:t>
            </a:r>
            <a:r>
              <a:rPr lang="it-IT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 </a:t>
            </a:r>
            <a:r>
              <a:rPr lang="it-IT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utilizzare specifici apparati metodologici e strumenti tecnici per l’analisi geo-spaziale di matrici complesse.</a:t>
            </a:r>
            <a:endParaRPr lang="it-IT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just">
              <a:buNone/>
            </a:pPr>
            <a:endParaRPr lang="it-IT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82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505150"/>
                </a:solidFill>
              </a:rPr>
              <a:t>Standardizzazione e referenziazione degli indirizzi</a:t>
            </a:r>
            <a:endParaRPr lang="it-IT" sz="2400" b="1" dirty="0">
              <a:solidFill>
                <a:srgbClr val="505150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787976" y="928163"/>
            <a:ext cx="74707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dirty="0" smtClean="0"/>
              <a:t>Standardizzazione e suddivisione degli indirizzi nelle loro parti elementari e successiva referenziazione via servizi web</a:t>
            </a:r>
            <a:endParaRPr lang="it-IT" dirty="0"/>
          </a:p>
        </p:txBody>
      </p:sp>
      <p:graphicFrame>
        <p:nvGraphicFramePr>
          <p:cNvPr id="7" name="Ogget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960575"/>
              </p:ext>
            </p:extLst>
          </p:nvPr>
        </p:nvGraphicFramePr>
        <p:xfrm>
          <a:off x="720296" y="1703696"/>
          <a:ext cx="7836915" cy="985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78" name="Documento" r:id="rId3" imgW="6261100" imgH="787400" progId="Word.Document.12">
                  <p:embed/>
                </p:oleObj>
              </mc:Choice>
              <mc:Fallback>
                <p:oleObj name="Documento" r:id="rId3" imgW="6261100" imgH="787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20296" y="1703696"/>
                        <a:ext cx="7836915" cy="9855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asellaDiTesto 7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  <p:pic>
        <p:nvPicPr>
          <p:cNvPr id="14" name="Immagine 13" descr="Macintosh HD:Users:silvialombardi:Desktop:Schermata 2016-08-01 a 04.39.09.pn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3" t="2823" r="-258" b="-997"/>
          <a:stretch/>
        </p:blipFill>
        <p:spPr bwMode="auto">
          <a:xfrm>
            <a:off x="1406119" y="2905540"/>
            <a:ext cx="6327022" cy="33046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  <a:ext uri="{FAA26D3D-D897-4be2-8F04-BA451C77F1D7}">
              <ma14:placeholderFlag xmlns:ma14="http://schemas.microsoft.com/office/mac/drawingml/2011/main"/>
            </a:ext>
          </a:extLst>
        </p:spPr>
      </p:pic>
      <p:sp>
        <p:nvSpPr>
          <p:cNvPr id="15" name="Cornice 14"/>
          <p:cNvSpPr>
            <a:spLocks noChangeAspect="1"/>
          </p:cNvSpPr>
          <p:nvPr/>
        </p:nvSpPr>
        <p:spPr>
          <a:xfrm>
            <a:off x="4265901" y="3030000"/>
            <a:ext cx="906610" cy="177780"/>
          </a:xfrm>
          <a:prstGeom prst="frame">
            <a:avLst/>
          </a:prstGeom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Freccia destra 15"/>
          <p:cNvSpPr>
            <a:spLocks noChangeAspect="1"/>
          </p:cNvSpPr>
          <p:nvPr/>
        </p:nvSpPr>
        <p:spPr>
          <a:xfrm>
            <a:off x="1076652" y="3029365"/>
            <a:ext cx="618142" cy="202534"/>
          </a:xfrm>
          <a:prstGeom prst="rightArrow">
            <a:avLst/>
          </a:prstGeom>
          <a:extLst>
            <a:ext uri="{FAA26D3D-D897-4be2-8F04-BA451C77F1D7}">
              <ma14:placeholderFlag xmlns:ma14="http://schemas.microsoft.com/office/mac/drawingml/2011/main"/>
            </a:ext>
            <a:ext uri="{C572A759-6A51-4108-AA02-DFA0A04FC94B}">
              <ma14:wrappingTextBoxFlag xmlns:ma14="http://schemas.microsoft.com/office/mac/drawingml/2011/main"/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976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720296" y="466325"/>
            <a:ext cx="7538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rgbClr val="505150"/>
                </a:solidFill>
              </a:rPr>
              <a:t>Geolocalizzazione</a:t>
            </a:r>
            <a:r>
              <a:rPr lang="it-IT" sz="2400" b="1" dirty="0">
                <a:solidFill>
                  <a:srgbClr val="505150"/>
                </a:solidFill>
              </a:rPr>
              <a:t>: </a:t>
            </a:r>
            <a:r>
              <a:rPr lang="it-IT" sz="2400" b="1" dirty="0" smtClean="0">
                <a:solidFill>
                  <a:srgbClr val="505150"/>
                </a:solidFill>
              </a:rPr>
              <a:t>referenziazione degli indirizzi</a:t>
            </a:r>
            <a:endParaRPr lang="it-IT" sz="2400" b="1" dirty="0">
              <a:solidFill>
                <a:srgbClr val="505150"/>
              </a:solidFill>
            </a:endParaRPr>
          </a:p>
        </p:txBody>
      </p:sp>
      <p:pic>
        <p:nvPicPr>
          <p:cNvPr id="13" name="Immagine 12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D$11:$M$35"/>
              </a:ext>
            </a:extLst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150" y="1041400"/>
            <a:ext cx="8267700" cy="4775200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19050">
            <a:noFill/>
            <a:miter lim="800000"/>
            <a:headEnd type="none" w="med" len="med"/>
            <a:tailEnd type="none" w="med" len="med"/>
          </a:ln>
        </p:spPr>
      </p:pic>
      <p:sp>
        <p:nvSpPr>
          <p:cNvPr id="5" name="CasellaDiTesto 4"/>
          <p:cNvSpPr txBox="1"/>
          <p:nvPr/>
        </p:nvSpPr>
        <p:spPr>
          <a:xfrm>
            <a:off x="682196" y="6435705"/>
            <a:ext cx="6721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000" dirty="0" smtClean="0">
                <a:solidFill>
                  <a:srgbClr val="7F7F7F"/>
                </a:solidFill>
              </a:rPr>
              <a:t>Networks and Local Dynamics in </a:t>
            </a:r>
            <a:r>
              <a:rPr lang="it-IT" sz="1000" dirty="0" err="1" smtClean="0">
                <a:solidFill>
                  <a:srgbClr val="7F7F7F"/>
                </a:solidFill>
              </a:rPr>
              <a:t>Italian</a:t>
            </a:r>
            <a:r>
              <a:rPr lang="it-IT" sz="1000" dirty="0" smtClean="0">
                <a:solidFill>
                  <a:srgbClr val="7F7F7F"/>
                </a:solidFill>
              </a:rPr>
              <a:t> </a:t>
            </a:r>
            <a:r>
              <a:rPr lang="it-IT" sz="1000" dirty="0" err="1" smtClean="0">
                <a:solidFill>
                  <a:srgbClr val="7F7F7F"/>
                </a:solidFill>
              </a:rPr>
              <a:t>firms</a:t>
            </a:r>
            <a:r>
              <a:rPr lang="it-IT" sz="1000" dirty="0" smtClean="0">
                <a:solidFill>
                  <a:srgbClr val="7F7F7F"/>
                </a:solidFill>
              </a:rPr>
              <a:t>.</a:t>
            </a:r>
            <a:endParaRPr lang="it-IT" sz="1000" dirty="0">
              <a:solidFill>
                <a:srgbClr val="7F7F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59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pertina">
  <a:themeElements>
    <a:clrScheme name="Impostazioni personalizzate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o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</TotalTime>
  <Words>1579</Words>
  <Application>Microsoft Macintosh PowerPoint</Application>
  <PresentationFormat>Presentazione su schermo (4:3)</PresentationFormat>
  <Paragraphs>250</Paragraphs>
  <Slides>24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6" baseType="lpstr">
      <vt:lpstr>copertina</vt:lpstr>
      <vt:lpstr>Documento</vt:lpstr>
      <vt:lpstr>Presentazione di PowerPoint</vt:lpstr>
      <vt:lpstr>Introduzione: Obiettivi del lavoro </vt:lpstr>
      <vt:lpstr>Introduzione: Fonti, Strumenti, Obiettivi</vt:lpstr>
      <vt:lpstr>Introduzione: Definizione di aree territoriali autoinclusive</vt:lpstr>
      <vt:lpstr>Introduzione: Fonti, Strumenti, Obiettivi</vt:lpstr>
      <vt:lpstr>Una lettura multidimensionale del territorio.</vt:lpstr>
      <vt:lpstr>Una lettura multidimensionale del territorio.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Conclusioni</vt:lpstr>
      <vt:lpstr>Presentazione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Bruna Tabanella</dc:creator>
  <cp:lastModifiedBy>Stefano De Santis</cp:lastModifiedBy>
  <cp:revision>446</cp:revision>
  <dcterms:created xsi:type="dcterms:W3CDTF">2012-12-11T11:00:35Z</dcterms:created>
  <dcterms:modified xsi:type="dcterms:W3CDTF">2018-09-18T01:32:09Z</dcterms:modified>
</cp:coreProperties>
</file>