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charts/chart5.xml" ContentType="application/vnd.openxmlformats-officedocument.drawingml.chart+xml"/>
  <Override PartName="/ppt/theme/themeOverride1.xml" ContentType="application/vnd.openxmlformats-officedocument.themeOverride+xml"/>
  <Override PartName="/ppt/charts/chart6.xml" ContentType="application/vnd.openxmlformats-officedocument.drawingml.chart+xml"/>
  <Override PartName="/ppt/theme/themeOverride2.xml" ContentType="application/vnd.openxmlformats-officedocument.themeOverride+xml"/>
  <Override PartName="/ppt/charts/chart7.xml" ContentType="application/vnd.openxmlformats-officedocument.drawingml.chart+xml"/>
  <Override PartName="/ppt/theme/themeOverride3.xml" ContentType="application/vnd.openxmlformats-officedocument.themeOverride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charts/chart9.xml" ContentType="application/vnd.openxmlformats-officedocument.drawingml.chart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charts/chart11.xml" ContentType="application/vnd.openxmlformats-officedocument.drawingml.chart+xml"/>
  <Override PartName="/ppt/theme/themeOverride7.xml" ContentType="application/vnd.openxmlformats-officedocument.themeOverride+xml"/>
  <Override PartName="/ppt/charts/chart12.xml" ContentType="application/vnd.openxmlformats-officedocument.drawingml.chart+xml"/>
  <Override PartName="/ppt/theme/themeOverride8.xml" ContentType="application/vnd.openxmlformats-officedocument.themeOverride+xml"/>
  <Override PartName="/ppt/charts/chart13.xml" ContentType="application/vnd.openxmlformats-officedocument.drawingml.chart+xml"/>
  <Override PartName="/ppt/theme/themeOverride9.xml" ContentType="application/vnd.openxmlformats-officedocument.themeOverride+xml"/>
  <Override PartName="/ppt/charts/chart14.xml" ContentType="application/vnd.openxmlformats-officedocument.drawingml.chart+xml"/>
  <Override PartName="/ppt/theme/themeOverride10.xml" ContentType="application/vnd.openxmlformats-officedocument.themeOverride+xml"/>
  <Override PartName="/ppt/charts/chart15.xml" ContentType="application/vnd.openxmlformats-officedocument.drawingml.chart+xml"/>
  <Override PartName="/ppt/theme/themeOverride11.xml" ContentType="application/vnd.openxmlformats-officedocument.themeOverride+xml"/>
  <Override PartName="/ppt/charts/chart16.xml" ContentType="application/vnd.openxmlformats-officedocument.drawingml.chart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43"/>
  </p:notesMasterIdLst>
  <p:handoutMasterIdLst>
    <p:handoutMasterId r:id="rId44"/>
  </p:handoutMasterIdLst>
  <p:sldIdLst>
    <p:sldId id="483" r:id="rId2"/>
    <p:sldId id="261" r:id="rId3"/>
    <p:sldId id="530" r:id="rId4"/>
    <p:sldId id="485" r:id="rId5"/>
    <p:sldId id="570" r:id="rId6"/>
    <p:sldId id="531" r:id="rId7"/>
    <p:sldId id="571" r:id="rId8"/>
    <p:sldId id="285" r:id="rId9"/>
    <p:sldId id="487" r:id="rId10"/>
    <p:sldId id="532" r:id="rId11"/>
    <p:sldId id="513" r:id="rId12"/>
    <p:sldId id="572" r:id="rId13"/>
    <p:sldId id="573" r:id="rId14"/>
    <p:sldId id="574" r:id="rId15"/>
    <p:sldId id="575" r:id="rId16"/>
    <p:sldId id="514" r:id="rId17"/>
    <p:sldId id="515" r:id="rId18"/>
    <p:sldId id="467" r:id="rId19"/>
    <p:sldId id="536" r:id="rId20"/>
    <p:sldId id="533" r:id="rId21"/>
    <p:sldId id="537" r:id="rId22"/>
    <p:sldId id="538" r:id="rId23"/>
    <p:sldId id="576" r:id="rId24"/>
    <p:sldId id="539" r:id="rId25"/>
    <p:sldId id="547" r:id="rId26"/>
    <p:sldId id="548" r:id="rId27"/>
    <p:sldId id="549" r:id="rId28"/>
    <p:sldId id="550" r:id="rId29"/>
    <p:sldId id="551" r:id="rId30"/>
    <p:sldId id="577" r:id="rId31"/>
    <p:sldId id="568" r:id="rId32"/>
    <p:sldId id="555" r:id="rId33"/>
    <p:sldId id="562" r:id="rId34"/>
    <p:sldId id="556" r:id="rId35"/>
    <p:sldId id="565" r:id="rId36"/>
    <p:sldId id="563" r:id="rId37"/>
    <p:sldId id="564" r:id="rId38"/>
    <p:sldId id="566" r:id="rId39"/>
    <p:sldId id="567" r:id="rId40"/>
    <p:sldId id="569" r:id="rId41"/>
    <p:sldId id="501" r:id="rId42"/>
  </p:sldIdLst>
  <p:sldSz cx="9144000" cy="6858000" type="screen4x3"/>
  <p:notesSz cx="6819900" cy="9918700"/>
  <p:defaultTextStyle>
    <a:defPPr>
      <a:defRPr lang="it-IT"/>
    </a:defPPr>
    <a:lvl1pPr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56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28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00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7213" indent="1588" algn="l" defTabSz="455613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54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4" userDrawn="1">
          <p15:clr>
            <a:srgbClr val="A4A3A4"/>
          </p15:clr>
        </p15:guide>
        <p15:guide id="2" pos="214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AB7DA"/>
    <a:srgbClr val="FF0000"/>
    <a:srgbClr val="006600"/>
    <a:srgbClr val="E10111"/>
    <a:srgbClr val="CC3300"/>
    <a:srgbClr val="33CC33"/>
    <a:srgbClr val="990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08" autoAdjust="0"/>
    <p:restoredTop sz="94624" autoAdjust="0"/>
  </p:normalViewPr>
  <p:slideViewPr>
    <p:cSldViewPr snapToGrid="0" snapToObjects="1">
      <p:cViewPr varScale="1">
        <p:scale>
          <a:sx n="80" d="100"/>
          <a:sy n="80" d="100"/>
        </p:scale>
        <p:origin x="-1622" y="-72"/>
      </p:cViewPr>
      <p:guideLst>
        <p:guide orient="horz" pos="1354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57" d="100"/>
          <a:sy n="57" d="100"/>
        </p:scale>
        <p:origin x="-2634" y="-78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6.xm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0.xlsx"/><Relationship Id="rId1" Type="http://schemas.openxmlformats.org/officeDocument/2006/relationships/themeOverride" Target="../theme/themeOverride7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D:\xx_immigra_2017\PAPER-Aisre2018\cime%20tempestose\LABcime_temp_regio01.xls" TargetMode="External"/><Relationship Id="rId1" Type="http://schemas.openxmlformats.org/officeDocument/2006/relationships/themeOverride" Target="../theme/themeOverride8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9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2.xlsx"/><Relationship Id="rId1" Type="http://schemas.openxmlformats.org/officeDocument/2006/relationships/themeOverride" Target="../theme/themeOverride10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3.xlsx"/><Relationship Id="rId1" Type="http://schemas.openxmlformats.org/officeDocument/2006/relationships/themeOverride" Target="../theme/themeOverride11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4.xlsx"/><Relationship Id="rId1" Type="http://schemas.openxmlformats.org/officeDocument/2006/relationships/themeOverride" Target="../theme/themeOverride12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6.xlsx"/><Relationship Id="rId1" Type="http://schemas.openxmlformats.org/officeDocument/2006/relationships/themeOverride" Target="../theme/themeOverride2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7.xlsx"/><Relationship Id="rId1" Type="http://schemas.openxmlformats.org/officeDocument/2006/relationships/themeOverride" Target="../theme/themeOverride3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oleObject" Target="file:///D:\xx_immigra_2017\PAPER-Aisre2018\cime%20tempestose\LABcime_temp_regio01.xls" TargetMode="External"/><Relationship Id="rId1" Type="http://schemas.openxmlformats.org/officeDocument/2006/relationships/themeOverride" Target="../theme/themeOverride4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8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it-IT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Marche</a:t>
            </a:r>
          </a:p>
        </c:rich>
      </c:tx>
      <c:layout>
        <c:manualLayout>
          <c:xMode val="edge"/>
          <c:yMode val="edge"/>
          <c:x val="0.21281947057502767"/>
          <c:y val="0.49537037037037035"/>
        </c:manualLayout>
      </c:layout>
      <c:overlay val="1"/>
      <c:spPr>
        <a:ln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750772303904492E-2"/>
          <c:y val="3.2407407407407406E-2"/>
          <c:w val="0.91405631818146627"/>
          <c:h val="0.873827646544181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'graf-numero'!$C$2</c:f>
              <c:strCache>
                <c:ptCount val="1"/>
                <c:pt idx="0">
                  <c:v>coppie miste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'graf-numero'!$B$3:$B$25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'graf-numero'!$C$3:$C$25</c:f>
              <c:numCache>
                <c:formatCode>General</c:formatCode>
                <c:ptCount val="23"/>
                <c:pt idx="0">
                  <c:v>748</c:v>
                </c:pt>
                <c:pt idx="1">
                  <c:v>686</c:v>
                </c:pt>
                <c:pt idx="2">
                  <c:v>650</c:v>
                </c:pt>
                <c:pt idx="3">
                  <c:v>627</c:v>
                </c:pt>
                <c:pt idx="4">
                  <c:v>499</c:v>
                </c:pt>
                <c:pt idx="5">
                  <c:v>546</c:v>
                </c:pt>
                <c:pt idx="6">
                  <c:v>569</c:v>
                </c:pt>
                <c:pt idx="7">
                  <c:v>553</c:v>
                </c:pt>
                <c:pt idx="8">
                  <c:v>462</c:v>
                </c:pt>
                <c:pt idx="9">
                  <c:v>537</c:v>
                </c:pt>
                <c:pt idx="10">
                  <c:v>546</c:v>
                </c:pt>
                <c:pt idx="12">
                  <c:v>520</c:v>
                </c:pt>
                <c:pt idx="13">
                  <c:v>468</c:v>
                </c:pt>
                <c:pt idx="14">
                  <c:v>489</c:v>
                </c:pt>
                <c:pt idx="15">
                  <c:v>446</c:v>
                </c:pt>
                <c:pt idx="16">
                  <c:v>449</c:v>
                </c:pt>
                <c:pt idx="17">
                  <c:v>466</c:v>
                </c:pt>
                <c:pt idx="18">
                  <c:v>526</c:v>
                </c:pt>
                <c:pt idx="19">
                  <c:v>421</c:v>
                </c:pt>
                <c:pt idx="20">
                  <c:v>474</c:v>
                </c:pt>
                <c:pt idx="21">
                  <c:v>527</c:v>
                </c:pt>
                <c:pt idx="22">
                  <c:v>554</c:v>
                </c:pt>
              </c:numCache>
            </c:numRef>
          </c:val>
        </c:ser>
        <c:ser>
          <c:idx val="1"/>
          <c:order val="1"/>
          <c:tx>
            <c:strRef>
              <c:f>'graf-numero'!$D$2</c:f>
              <c:strCache>
                <c:ptCount val="1"/>
                <c:pt idx="0">
                  <c:v>solo stranieri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'graf-numero'!$B$3:$B$25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'graf-numero'!$D$3:$D$25</c:f>
              <c:numCache>
                <c:formatCode>General</c:formatCode>
                <c:ptCount val="23"/>
                <c:pt idx="0">
                  <c:v>174</c:v>
                </c:pt>
                <c:pt idx="1">
                  <c:v>197</c:v>
                </c:pt>
                <c:pt idx="2">
                  <c:v>220</c:v>
                </c:pt>
                <c:pt idx="3">
                  <c:v>182</c:v>
                </c:pt>
                <c:pt idx="4">
                  <c:v>123</c:v>
                </c:pt>
                <c:pt idx="5">
                  <c:v>153</c:v>
                </c:pt>
                <c:pt idx="6">
                  <c:v>176</c:v>
                </c:pt>
                <c:pt idx="7">
                  <c:v>134</c:v>
                </c:pt>
                <c:pt idx="8">
                  <c:v>131</c:v>
                </c:pt>
                <c:pt idx="9">
                  <c:v>106</c:v>
                </c:pt>
                <c:pt idx="10">
                  <c:v>134</c:v>
                </c:pt>
                <c:pt idx="12">
                  <c:v>317</c:v>
                </c:pt>
                <c:pt idx="13">
                  <c:v>305</c:v>
                </c:pt>
                <c:pt idx="14">
                  <c:v>323</c:v>
                </c:pt>
                <c:pt idx="15">
                  <c:v>323</c:v>
                </c:pt>
                <c:pt idx="16">
                  <c:v>286</c:v>
                </c:pt>
                <c:pt idx="17">
                  <c:v>330</c:v>
                </c:pt>
                <c:pt idx="18">
                  <c:v>301</c:v>
                </c:pt>
                <c:pt idx="19">
                  <c:v>296</c:v>
                </c:pt>
                <c:pt idx="20">
                  <c:v>309</c:v>
                </c:pt>
                <c:pt idx="21">
                  <c:v>336</c:v>
                </c:pt>
                <c:pt idx="22">
                  <c:v>373</c:v>
                </c:pt>
              </c:numCache>
            </c:numRef>
          </c:val>
        </c:ser>
        <c:ser>
          <c:idx val="2"/>
          <c:order val="2"/>
          <c:tx>
            <c:strRef>
              <c:f>'graf-numero'!$E$2</c:f>
              <c:strCache>
                <c:ptCount val="1"/>
                <c:pt idx="0">
                  <c:v>solo italiani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'graf-numero'!$B$3:$B$25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'graf-numero'!$E$3:$E$25</c:f>
              <c:numCache>
                <c:formatCode>General</c:formatCode>
                <c:ptCount val="23"/>
                <c:pt idx="0">
                  <c:v>5096</c:v>
                </c:pt>
                <c:pt idx="1">
                  <c:v>4827</c:v>
                </c:pt>
                <c:pt idx="2">
                  <c:v>4941</c:v>
                </c:pt>
                <c:pt idx="3">
                  <c:v>4513</c:v>
                </c:pt>
                <c:pt idx="4">
                  <c:v>4181</c:v>
                </c:pt>
                <c:pt idx="5">
                  <c:v>3956</c:v>
                </c:pt>
                <c:pt idx="6">
                  <c:v>3743</c:v>
                </c:pt>
                <c:pt idx="7">
                  <c:v>3651</c:v>
                </c:pt>
                <c:pt idx="8">
                  <c:v>3547</c:v>
                </c:pt>
                <c:pt idx="9">
                  <c:v>3621</c:v>
                </c:pt>
                <c:pt idx="10">
                  <c:v>3779</c:v>
                </c:pt>
                <c:pt idx="12">
                  <c:v>2911</c:v>
                </c:pt>
                <c:pt idx="13">
                  <c:v>2909</c:v>
                </c:pt>
                <c:pt idx="14">
                  <c:v>2749</c:v>
                </c:pt>
                <c:pt idx="15">
                  <c:v>2806</c:v>
                </c:pt>
                <c:pt idx="16">
                  <c:v>2803</c:v>
                </c:pt>
                <c:pt idx="17">
                  <c:v>2955</c:v>
                </c:pt>
                <c:pt idx="18">
                  <c:v>2937</c:v>
                </c:pt>
                <c:pt idx="19">
                  <c:v>2703</c:v>
                </c:pt>
                <c:pt idx="20">
                  <c:v>2748</c:v>
                </c:pt>
                <c:pt idx="21">
                  <c:v>2801</c:v>
                </c:pt>
                <c:pt idx="22">
                  <c:v>2814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34752512"/>
        <c:axId val="134762496"/>
      </c:barChart>
      <c:catAx>
        <c:axId val="134752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it-IT"/>
          </a:p>
        </c:txPr>
        <c:crossAx val="134762496"/>
        <c:crosses val="autoZero"/>
        <c:auto val="1"/>
        <c:lblAlgn val="ctr"/>
        <c:lblOffset val="100"/>
        <c:noMultiLvlLbl val="0"/>
      </c:catAx>
      <c:valAx>
        <c:axId val="134762496"/>
        <c:scaling>
          <c:orientation val="minMax"/>
          <c:max val="60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it-IT"/>
          </a:p>
        </c:txPr>
        <c:crossAx val="1347525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6970149195952275"/>
          <c:y val="4.8859725867599881E-2"/>
          <c:w val="0.57449713144264047"/>
          <c:h val="7.8206109652960071E-2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1100"/>
          </a:pPr>
          <a:endParaRPr lang="it-IT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it-IT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natalità </a:t>
            </a:r>
          </a:p>
        </c:rich>
      </c:tx>
      <c:layout>
        <c:manualLayout>
          <c:xMode val="edge"/>
          <c:yMode val="edge"/>
          <c:x val="0.1610134959981854"/>
          <c:y val="3.3186800148919719E-2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97358748467E-2"/>
          <c:y val="5.7205720572057209E-2"/>
          <c:w val="0.88825391453334956"/>
          <c:h val="0.81970809392069233"/>
        </c:manualLayout>
      </c:layout>
      <c:lineChart>
        <c:grouping val="standard"/>
        <c:varyColors val="0"/>
        <c:ser>
          <c:idx val="0"/>
          <c:order val="0"/>
          <c:tx>
            <c:strRef>
              <c:f>'graf-nat'!$A$18</c:f>
              <c:strCache>
                <c:ptCount val="1"/>
                <c:pt idx="0">
                  <c:v>MARC - con stranieri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circle"/>
            <c:size val="6"/>
            <c:spPr>
              <a:solidFill>
                <a:srgbClr val="00B0F0"/>
              </a:solidFill>
            </c:spPr>
          </c:marker>
          <c:cat>
            <c:strRef>
              <c:f>'graf-nat'!$B$17:$N$17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'graf-nat'!$B$18:$N$18</c:f>
              <c:numCache>
                <c:formatCode>0.00</c:formatCode>
                <c:ptCount val="13"/>
                <c:pt idx="0">
                  <c:v>1.8462263786527104</c:v>
                </c:pt>
                <c:pt idx="1">
                  <c:v>1.9148874143811778</c:v>
                </c:pt>
                <c:pt idx="2">
                  <c:v>2.1553672435373814</c:v>
                </c:pt>
                <c:pt idx="3">
                  <c:v>2.2154225166261159</c:v>
                </c:pt>
                <c:pt idx="4">
                  <c:v>2.2234475148941861</c:v>
                </c:pt>
                <c:pt idx="5">
                  <c:v>2.22601551009233</c:v>
                </c:pt>
                <c:pt idx="6">
                  <c:v>2.0616732607588912</c:v>
                </c:pt>
                <c:pt idx="7">
                  <c:v>1.8080923915201048</c:v>
                </c:pt>
                <c:pt idx="8">
                  <c:v>1.8183376321790348</c:v>
                </c:pt>
                <c:pt idx="9">
                  <c:v>1.8025249567949826</c:v>
                </c:pt>
                <c:pt idx="10">
                  <c:v>1.8086791288357773</c:v>
                </c:pt>
                <c:pt idx="12">
                  <c:v>1.9896962997457213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'graf-nat'!$A$19</c:f>
              <c:strCache>
                <c:ptCount val="1"/>
                <c:pt idx="0">
                  <c:v>TAAS - con stranieri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square"/>
            <c:size val="6"/>
            <c:spPr>
              <a:solidFill>
                <a:srgbClr val="7030A0"/>
              </a:solidFill>
            </c:spPr>
          </c:marker>
          <c:cat>
            <c:strRef>
              <c:f>'graf-nat'!$B$17:$N$17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'graf-nat'!$B$19:$N$19</c:f>
              <c:numCache>
                <c:formatCode>0.00</c:formatCode>
                <c:ptCount val="13"/>
                <c:pt idx="0">
                  <c:v>1.916729858801574</c:v>
                </c:pt>
                <c:pt idx="1">
                  <c:v>2.1163629932247408</c:v>
                </c:pt>
                <c:pt idx="2">
                  <c:v>2.2226610713404096</c:v>
                </c:pt>
                <c:pt idx="3">
                  <c:v>2.2848777350978429</c:v>
                </c:pt>
                <c:pt idx="4">
                  <c:v>2.3748586537786354</c:v>
                </c:pt>
                <c:pt idx="5">
                  <c:v>2.3666753457716565</c:v>
                </c:pt>
                <c:pt idx="6">
                  <c:v>2.5160102051616389</c:v>
                </c:pt>
                <c:pt idx="7">
                  <c:v>2.4441729759192543</c:v>
                </c:pt>
                <c:pt idx="8">
                  <c:v>2.4085374967437767</c:v>
                </c:pt>
                <c:pt idx="9">
                  <c:v>2.3833551019404484</c:v>
                </c:pt>
                <c:pt idx="10">
                  <c:v>2.3755768079600679</c:v>
                </c:pt>
                <c:pt idx="12">
                  <c:v>2.312869040900059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'graf-nat'!$A$20</c:f>
              <c:strCache>
                <c:ptCount val="1"/>
                <c:pt idx="0">
                  <c:v>MARC - solo italiani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circle"/>
            <c:size val="6"/>
            <c:spPr>
              <a:solidFill>
                <a:srgbClr val="00B050"/>
              </a:solidFill>
            </c:spPr>
          </c:marker>
          <c:cat>
            <c:strRef>
              <c:f>'graf-nat'!$B$17:$N$17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'graf-nat'!$B$20:$N$20</c:f>
              <c:numCache>
                <c:formatCode>0.00</c:formatCode>
                <c:ptCount val="13"/>
                <c:pt idx="0">
                  <c:v>7.1346480763027662</c:v>
                </c:pt>
                <c:pt idx="1">
                  <c:v>7.1518391730411635</c:v>
                </c:pt>
                <c:pt idx="2">
                  <c:v>7.1640363431466483</c:v>
                </c:pt>
                <c:pt idx="3">
                  <c:v>7.0056468844093978</c:v>
                </c:pt>
                <c:pt idx="4">
                  <c:v>6.6844230988931725</c:v>
                </c:pt>
                <c:pt idx="5">
                  <c:v>6.5599658474332694</c:v>
                </c:pt>
                <c:pt idx="6">
                  <c:v>6.1746498444671358</c:v>
                </c:pt>
                <c:pt idx="7">
                  <c:v>6.0839952838546907</c:v>
                </c:pt>
                <c:pt idx="8">
                  <c:v>5.8918778556502813</c:v>
                </c:pt>
                <c:pt idx="9">
                  <c:v>5.8761408774399362</c:v>
                </c:pt>
                <c:pt idx="10">
                  <c:v>5.5980144116747095</c:v>
                </c:pt>
                <c:pt idx="12">
                  <c:v>6.4824772001693036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'graf-nat'!$A$21</c:f>
              <c:strCache>
                <c:ptCount val="1"/>
                <c:pt idx="0">
                  <c:v>TAAS - solo italiani</c:v>
                </c:pt>
              </c:strCache>
            </c:strRef>
          </c:tx>
          <c:spPr>
            <a:ln>
              <a:solidFill>
                <a:srgbClr val="C0504D"/>
              </a:solidFill>
            </a:ln>
          </c:spPr>
          <c:marker>
            <c:symbol val="square"/>
            <c:size val="6"/>
            <c:spPr>
              <a:solidFill>
                <a:srgbClr val="C0504D"/>
              </a:solidFill>
            </c:spPr>
          </c:marker>
          <c:cat>
            <c:strRef>
              <c:f>'graf-nat'!$B$17:$N$17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'graf-nat'!$B$21:$N$21</c:f>
              <c:numCache>
                <c:formatCode>0.00</c:formatCode>
                <c:ptCount val="13"/>
                <c:pt idx="0">
                  <c:v>8.7925056569801257</c:v>
                </c:pt>
                <c:pt idx="1">
                  <c:v>8.5583800929980676</c:v>
                </c:pt>
                <c:pt idx="2">
                  <c:v>8.5223401629227364</c:v>
                </c:pt>
                <c:pt idx="3">
                  <c:v>8.0615724708392236</c:v>
                </c:pt>
                <c:pt idx="4">
                  <c:v>8.1173288651381501</c:v>
                </c:pt>
                <c:pt idx="5">
                  <c:v>7.8996047768757558</c:v>
                </c:pt>
                <c:pt idx="6">
                  <c:v>7.6959175003830076</c:v>
                </c:pt>
                <c:pt idx="7">
                  <c:v>7.4941250439276983</c:v>
                </c:pt>
                <c:pt idx="8">
                  <c:v>7.4400843083022892</c:v>
                </c:pt>
                <c:pt idx="9">
                  <c:v>7.2370766825588531</c:v>
                </c:pt>
                <c:pt idx="10">
                  <c:v>7.133329248346759</c:v>
                </c:pt>
                <c:pt idx="12">
                  <c:v>7.8935947971424962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7729408"/>
        <c:axId val="227731328"/>
      </c:lineChart>
      <c:catAx>
        <c:axId val="2277294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7731328"/>
        <c:crosses val="autoZero"/>
        <c:auto val="1"/>
        <c:lblAlgn val="ctr"/>
        <c:lblOffset val="100"/>
        <c:noMultiLvlLbl val="0"/>
      </c:catAx>
      <c:valAx>
        <c:axId val="227731328"/>
        <c:scaling>
          <c:orientation val="minMax"/>
          <c:max val="12"/>
          <c:min val="0"/>
        </c:scaling>
        <c:delete val="0"/>
        <c:axPos val="l"/>
        <c:numFmt formatCode="#,##0.00" sourceLinked="0"/>
        <c:majorTickMark val="out"/>
        <c:minorTickMark val="none"/>
        <c:tickLblPos val="nextTo"/>
        <c:crossAx val="227729408"/>
        <c:crosses val="autoZero"/>
        <c:crossBetween val="between"/>
        <c:majorUnit val="2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6031224706537346"/>
          <c:y val="5.0947010002128118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natalità </a:t>
            </a:r>
          </a:p>
        </c:rich>
      </c:tx>
      <c:layout>
        <c:manualLayout>
          <c:xMode val="edge"/>
          <c:yMode val="edge"/>
          <c:x val="0.16101356314417917"/>
          <c:y val="4.1846492161452795E-2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97358748467E-2"/>
          <c:y val="5.7205720572057209E-2"/>
          <c:w val="0.88825391453334956"/>
          <c:h val="0.84811863863551706"/>
        </c:manualLayout>
      </c:layout>
      <c:lineChart>
        <c:grouping val="standard"/>
        <c:varyColors val="0"/>
        <c:ser>
          <c:idx val="0"/>
          <c:order val="0"/>
          <c:tx>
            <c:strRef>
              <c:f>'AI-grf-nat'!$A$18</c:f>
              <c:strCache>
                <c:ptCount val="1"/>
                <c:pt idx="0">
                  <c:v>MARC - con stranieri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circle"/>
            <c:size val="6"/>
            <c:spPr>
              <a:solidFill>
                <a:srgbClr val="00B0F0"/>
              </a:solidFill>
            </c:spPr>
          </c:marker>
          <c:cat>
            <c:strRef>
              <c:f>'AI-grf-nat'!$B$17:$N$17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'AI-grf-nat'!$B$18:$N$18</c:f>
              <c:numCache>
                <c:formatCode>General</c:formatCode>
                <c:ptCount val="13"/>
                <c:pt idx="0">
                  <c:v>1.672609754508797</c:v>
                </c:pt>
                <c:pt idx="1">
                  <c:v>1.8258147593672462</c:v>
                </c:pt>
                <c:pt idx="2">
                  <c:v>2.0845468919031371</c:v>
                </c:pt>
                <c:pt idx="3">
                  <c:v>1.9574625148002001</c:v>
                </c:pt>
                <c:pt idx="4">
                  <c:v>2.0586251621271074</c:v>
                </c:pt>
                <c:pt idx="5">
                  <c:v>2.1843332185537347</c:v>
                </c:pt>
                <c:pt idx="6">
                  <c:v>1.8089042996426672</c:v>
                </c:pt>
                <c:pt idx="7">
                  <c:v>1.6990038046614022</c:v>
                </c:pt>
                <c:pt idx="8">
                  <c:v>1.6875136868953613</c:v>
                </c:pt>
                <c:pt idx="9">
                  <c:v>1.6074558220446753</c:v>
                </c:pt>
                <c:pt idx="10">
                  <c:v>1.6448825174294281</c:v>
                </c:pt>
                <c:pt idx="12">
                  <c:v>1.8408267766662934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'AI-grf-nat'!$A$19</c:f>
              <c:strCache>
                <c:ptCount val="1"/>
                <c:pt idx="0">
                  <c:v>TAAS - con stranieri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square"/>
            <c:size val="6"/>
            <c:spPr>
              <a:solidFill>
                <a:srgbClr val="7030A0"/>
              </a:solidFill>
            </c:spPr>
          </c:marker>
          <c:cat>
            <c:strRef>
              <c:f>'AI-grf-nat'!$B$17:$N$17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'AI-grf-nat'!$B$19:$N$19</c:f>
              <c:numCache>
                <c:formatCode>General</c:formatCode>
                <c:ptCount val="13"/>
                <c:pt idx="0">
                  <c:v>1.674451789835119</c:v>
                </c:pt>
                <c:pt idx="1">
                  <c:v>1.7899029585328099</c:v>
                </c:pt>
                <c:pt idx="2">
                  <c:v>1.7357330079289945</c:v>
                </c:pt>
                <c:pt idx="3">
                  <c:v>1.8796073467658259</c:v>
                </c:pt>
                <c:pt idx="4">
                  <c:v>1.8765129250496122</c:v>
                </c:pt>
                <c:pt idx="5">
                  <c:v>1.9462758883790301</c:v>
                </c:pt>
                <c:pt idx="6">
                  <c:v>2.0572497717437495</c:v>
                </c:pt>
                <c:pt idx="7">
                  <c:v>1.8819948719369628</c:v>
                </c:pt>
                <c:pt idx="8">
                  <c:v>1.8213114719218029</c:v>
                </c:pt>
                <c:pt idx="9">
                  <c:v>1.8534899486652869</c:v>
                </c:pt>
                <c:pt idx="10">
                  <c:v>1.9053097804460286</c:v>
                </c:pt>
                <c:pt idx="12">
                  <c:v>1.8574697119526535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'AI-grf-nat'!$A$20</c:f>
              <c:strCache>
                <c:ptCount val="1"/>
                <c:pt idx="0">
                  <c:v>MARC - solo italiani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circle"/>
            <c:size val="6"/>
            <c:spPr>
              <a:solidFill>
                <a:srgbClr val="00B050"/>
              </a:solidFill>
            </c:spPr>
          </c:marker>
          <c:cat>
            <c:strRef>
              <c:f>'AI-grf-nat'!$B$17:$N$17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'AI-grf-nat'!$B$20:$N$20</c:f>
              <c:numCache>
                <c:formatCode>General</c:formatCode>
                <c:ptCount val="13"/>
                <c:pt idx="0">
                  <c:v>5.9423874192850219</c:v>
                </c:pt>
                <c:pt idx="1">
                  <c:v>5.8459573487997156</c:v>
                </c:pt>
                <c:pt idx="2">
                  <c:v>5.7418656902721139</c:v>
                </c:pt>
                <c:pt idx="3">
                  <c:v>5.8350630472963587</c:v>
                </c:pt>
                <c:pt idx="4">
                  <c:v>5.4287937743190655</c:v>
                </c:pt>
                <c:pt idx="5">
                  <c:v>5.5220957768853598</c:v>
                </c:pt>
                <c:pt idx="6">
                  <c:v>5.4140039694223159</c:v>
                </c:pt>
                <c:pt idx="7">
                  <c:v>4.8926199788369695</c:v>
                </c:pt>
                <c:pt idx="8">
                  <c:v>4.7490843198632815</c:v>
                </c:pt>
                <c:pt idx="9">
                  <c:v>5.0260074220264777</c:v>
                </c:pt>
                <c:pt idx="10">
                  <c:v>4.6014534013218107</c:v>
                </c:pt>
                <c:pt idx="12">
                  <c:v>5.3675440762961335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'AI-grf-nat'!$A$21</c:f>
              <c:strCache>
                <c:ptCount val="1"/>
                <c:pt idx="0">
                  <c:v>TAAS - solo italiani</c:v>
                </c:pt>
              </c:strCache>
            </c:strRef>
          </c:tx>
          <c:spPr>
            <a:ln>
              <a:solidFill>
                <a:srgbClr val="C0504D"/>
              </a:solidFill>
            </a:ln>
          </c:spPr>
          <c:marker>
            <c:symbol val="square"/>
            <c:size val="6"/>
            <c:spPr>
              <a:solidFill>
                <a:srgbClr val="C0504D"/>
              </a:solidFill>
            </c:spPr>
          </c:marker>
          <c:cat>
            <c:strRef>
              <c:f>'AI-grf-nat'!$B$17:$N$17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'AI-grf-nat'!$B$21:$N$21</c:f>
              <c:numCache>
                <c:formatCode>General</c:formatCode>
                <c:ptCount val="13"/>
                <c:pt idx="0">
                  <c:v>9.223977436148985</c:v>
                </c:pt>
                <c:pt idx="1">
                  <c:v>9.1152465480837535</c:v>
                </c:pt>
                <c:pt idx="2">
                  <c:v>8.9435120685975686</c:v>
                </c:pt>
                <c:pt idx="3">
                  <c:v>8.5592755363128195</c:v>
                </c:pt>
                <c:pt idx="4">
                  <c:v>8.4713005810927822</c:v>
                </c:pt>
                <c:pt idx="5">
                  <c:v>8.2765220502496959</c:v>
                </c:pt>
                <c:pt idx="6">
                  <c:v>8.0106437522009468</c:v>
                </c:pt>
                <c:pt idx="7">
                  <c:v>8.016061963029351</c:v>
                </c:pt>
                <c:pt idx="8">
                  <c:v>7.8746188756805973</c:v>
                </c:pt>
                <c:pt idx="9">
                  <c:v>7.4814361067854804</c:v>
                </c:pt>
                <c:pt idx="10">
                  <c:v>7.7920898285437463</c:v>
                </c:pt>
                <c:pt idx="12">
                  <c:v>8.3341448667180487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3693184"/>
        <c:axId val="193695104"/>
      </c:lineChart>
      <c:catAx>
        <c:axId val="1936931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3695104"/>
        <c:crosses val="autoZero"/>
        <c:auto val="1"/>
        <c:lblAlgn val="ctr"/>
        <c:lblOffset val="100"/>
        <c:noMultiLvlLbl val="0"/>
      </c:catAx>
      <c:valAx>
        <c:axId val="193695104"/>
        <c:scaling>
          <c:orientation val="minMax"/>
          <c:max val="12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193693184"/>
        <c:crosses val="autoZero"/>
        <c:crossBetween val="between"/>
        <c:majorUnit val="2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6031224706537346"/>
          <c:y val="5.0947010002128118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natalità </a:t>
            </a:r>
          </a:p>
        </c:rich>
      </c:tx>
      <c:layout>
        <c:manualLayout>
          <c:xMode val="edge"/>
          <c:yMode val="edge"/>
          <c:x val="0.16101356314417917"/>
          <c:y val="4.1846492161452795E-2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97358748467E-2"/>
          <c:y val="5.7205720572057209E-2"/>
          <c:w val="0.88825391453334956"/>
          <c:h val="0.84811863863551706"/>
        </c:manualLayout>
      </c:layout>
      <c:lineChart>
        <c:grouping val="standard"/>
        <c:varyColors val="0"/>
        <c:ser>
          <c:idx val="0"/>
          <c:order val="0"/>
          <c:tx>
            <c:strRef>
              <c:f>'AI-grf-nat'!$A$5</c:f>
              <c:strCache>
                <c:ptCount val="1"/>
                <c:pt idx="0">
                  <c:v>MARC - Totale</c:v>
                </c:pt>
              </c:strCache>
            </c:strRef>
          </c:tx>
          <c:spPr>
            <a:ln>
              <a:solidFill>
                <a:srgbClr val="1F497D"/>
              </a:solidFill>
            </a:ln>
          </c:spPr>
          <c:marker>
            <c:symbol val="circle"/>
            <c:size val="6"/>
            <c:spPr>
              <a:solidFill>
                <a:srgbClr val="1F497D"/>
              </a:solidFill>
            </c:spPr>
          </c:marker>
          <c:cat>
            <c:strRef>
              <c:f>'AI-grf-nat'!$B$4:$N$4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'AI-grf-nat'!$B$5:$N$5</c:f>
              <c:numCache>
                <c:formatCode>General</c:formatCode>
                <c:ptCount val="13"/>
                <c:pt idx="0">
                  <c:v>7.61499717379382</c:v>
                </c:pt>
                <c:pt idx="1">
                  <c:v>7.6717721081669614</c:v>
                </c:pt>
                <c:pt idx="2">
                  <c:v>7.8264125821752524</c:v>
                </c:pt>
                <c:pt idx="3">
                  <c:v>7.7925255620965581</c:v>
                </c:pt>
                <c:pt idx="4">
                  <c:v>7.4874189364461738</c:v>
                </c:pt>
                <c:pt idx="5">
                  <c:v>7.7064289954390954</c:v>
                </c:pt>
                <c:pt idx="6">
                  <c:v>7.2229082690649831</c:v>
                </c:pt>
                <c:pt idx="7">
                  <c:v>6.5916237834983722</c:v>
                </c:pt>
                <c:pt idx="8">
                  <c:v>6.4365980067586426</c:v>
                </c:pt>
                <c:pt idx="9">
                  <c:v>6.6334632440711534</c:v>
                </c:pt>
                <c:pt idx="10">
                  <c:v>6.2463359187512388</c:v>
                </c:pt>
                <c:pt idx="12">
                  <c:v>7.2083708529624264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'AI-grf-nat'!$A$6</c:f>
              <c:strCache>
                <c:ptCount val="1"/>
                <c:pt idx="0">
                  <c:v>TAAS - Totale</c:v>
                </c:pt>
              </c:strCache>
            </c:strRef>
          </c:tx>
          <c:marker>
            <c:symbol val="square"/>
            <c:size val="6"/>
          </c:marker>
          <c:cat>
            <c:strRef>
              <c:f>'AI-grf-nat'!$B$4:$N$4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'AI-grf-nat'!$B$6:$N$6</c:f>
              <c:numCache>
                <c:formatCode>General</c:formatCode>
                <c:ptCount val="13"/>
                <c:pt idx="0">
                  <c:v>10.898429225984103</c:v>
                </c:pt>
                <c:pt idx="1">
                  <c:v>10.905149506616564</c:v>
                </c:pt>
                <c:pt idx="2">
                  <c:v>10.679245076526563</c:v>
                </c:pt>
                <c:pt idx="3">
                  <c:v>10.438882883078644</c:v>
                </c:pt>
                <c:pt idx="4">
                  <c:v>10.347813506142394</c:v>
                </c:pt>
                <c:pt idx="5">
                  <c:v>10.222797938628727</c:v>
                </c:pt>
                <c:pt idx="6">
                  <c:v>10.067893523944697</c:v>
                </c:pt>
                <c:pt idx="7">
                  <c:v>9.8980568349663134</c:v>
                </c:pt>
                <c:pt idx="8">
                  <c:v>9.6959303476024008</c:v>
                </c:pt>
                <c:pt idx="9">
                  <c:v>9.3349260554507669</c:v>
                </c:pt>
                <c:pt idx="10">
                  <c:v>9.6973996089897749</c:v>
                </c:pt>
                <c:pt idx="12">
                  <c:v>10.191614578670702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'AI-grf-nat'!$A$7</c:f>
              <c:strCache>
                <c:ptCount val="1"/>
                <c:pt idx="0">
                  <c:v>MARC - coppie miste</c:v>
                </c:pt>
              </c:strCache>
            </c:strRef>
          </c:tx>
          <c:spPr>
            <a:ln>
              <a:solidFill>
                <a:srgbClr val="9BBB59"/>
              </a:solidFill>
            </a:ln>
          </c:spPr>
          <c:marker>
            <c:symbol val="circle"/>
            <c:size val="6"/>
          </c:marker>
          <c:cat>
            <c:strRef>
              <c:f>'AI-grf-nat'!$B$4:$N$4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'AI-grf-nat'!$B$7:$N$7</c:f>
              <c:numCache>
                <c:formatCode>General</c:formatCode>
                <c:ptCount val="13"/>
                <c:pt idx="0">
                  <c:v>0.42445624423464445</c:v>
                </c:pt>
                <c:pt idx="1">
                  <c:v>0.48157958102576448</c:v>
                </c:pt>
                <c:pt idx="2">
                  <c:v>0.46600649080469336</c:v>
                </c:pt>
                <c:pt idx="3">
                  <c:v>0.46033546428564026</c:v>
                </c:pt>
                <c:pt idx="4">
                  <c:v>0.43994811932555122</c:v>
                </c:pt>
                <c:pt idx="5">
                  <c:v>0.54925206656090042</c:v>
                </c:pt>
                <c:pt idx="6">
                  <c:v>0.45328515236947403</c:v>
                </c:pt>
                <c:pt idx="7">
                  <c:v>0.39175025069886965</c:v>
                </c:pt>
                <c:pt idx="8">
                  <c:v>0.52815313864663982</c:v>
                </c:pt>
                <c:pt idx="9">
                  <c:v>0.59792157262039125</c:v>
                </c:pt>
                <c:pt idx="10">
                  <c:v>0.62421182712706502</c:v>
                </c:pt>
                <c:pt idx="12">
                  <c:v>0.49203765717976133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'AI-grf-nat'!$A$8</c:f>
              <c:strCache>
                <c:ptCount val="1"/>
                <c:pt idx="0">
                  <c:v>TAAS - coppie miste</c:v>
                </c:pt>
              </c:strCache>
            </c:strRef>
          </c:tx>
          <c:spPr>
            <a:ln>
              <a:solidFill>
                <a:srgbClr val="F79646">
                  <a:lumMod val="75000"/>
                </a:srgbClr>
              </a:solidFill>
            </a:ln>
          </c:spPr>
          <c:marker>
            <c:symbol val="square"/>
            <c:size val="6"/>
            <c:spPr>
              <a:solidFill>
                <a:srgbClr val="F79646">
                  <a:lumMod val="75000"/>
                </a:srgbClr>
              </a:solidFill>
            </c:spPr>
          </c:marker>
          <c:cat>
            <c:strRef>
              <c:f>'AI-grf-nat'!$B$4:$N$4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'AI-grf-nat'!$B$8:$N$8</c:f>
              <c:numCache>
                <c:formatCode>General</c:formatCode>
                <c:ptCount val="13"/>
                <c:pt idx="0">
                  <c:v>0.58193331178024776</c:v>
                </c:pt>
                <c:pt idx="1">
                  <c:v>0.6165221301613012</c:v>
                </c:pt>
                <c:pt idx="2">
                  <c:v>0.61724679474902466</c:v>
                </c:pt>
                <c:pt idx="3">
                  <c:v>0.63450328931285682</c:v>
                </c:pt>
                <c:pt idx="4">
                  <c:v>0.73419377965117161</c:v>
                </c:pt>
                <c:pt idx="5">
                  <c:v>0.72635102368076765</c:v>
                </c:pt>
                <c:pt idx="6">
                  <c:v>0.77922884174268958</c:v>
                </c:pt>
                <c:pt idx="7">
                  <c:v>0.70974438545301088</c:v>
                </c:pt>
                <c:pt idx="8">
                  <c:v>0.76171671372430527</c:v>
                </c:pt>
                <c:pt idx="9">
                  <c:v>0.7485653376293252</c:v>
                </c:pt>
                <c:pt idx="10">
                  <c:v>0.8780428727140609</c:v>
                </c:pt>
                <c:pt idx="12">
                  <c:v>0.70890839604414568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3415424"/>
        <c:axId val="193421696"/>
      </c:lineChart>
      <c:catAx>
        <c:axId val="193415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3421696"/>
        <c:crosses val="autoZero"/>
        <c:auto val="1"/>
        <c:lblAlgn val="ctr"/>
        <c:lblOffset val="100"/>
        <c:noMultiLvlLbl val="0"/>
      </c:catAx>
      <c:valAx>
        <c:axId val="193421696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193415424"/>
        <c:crosses val="autoZero"/>
        <c:crossBetween val="between"/>
        <c:majorUnit val="3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6031224706537346"/>
          <c:y val="5.0947010002128118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nuzialità </a:t>
            </a:r>
          </a:p>
        </c:rich>
      </c:tx>
      <c:layout>
        <c:manualLayout>
          <c:xMode val="edge"/>
          <c:yMode val="edge"/>
          <c:x val="0.16101356314417917"/>
          <c:y val="4.1846492161452795E-2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6.0196318035608404E-2"/>
          <c:y val="3.9184578279066469E-2"/>
          <c:w val="0.90562140841438366"/>
          <c:h val="0.85129637511527279"/>
        </c:manualLayout>
      </c:layout>
      <c:lineChart>
        <c:grouping val="standard"/>
        <c:varyColors val="0"/>
        <c:ser>
          <c:idx val="0"/>
          <c:order val="0"/>
          <c:tx>
            <c:strRef>
              <c:f>'AI-grf-mat'!$A$26</c:f>
              <c:strCache>
                <c:ptCount val="1"/>
                <c:pt idx="0">
                  <c:v>MARC - Totale</c:v>
                </c:pt>
              </c:strCache>
            </c:strRef>
          </c:tx>
          <c:spPr>
            <a:ln>
              <a:solidFill>
                <a:srgbClr val="1F497D"/>
              </a:solidFill>
            </a:ln>
          </c:spPr>
          <c:marker>
            <c:symbol val="circle"/>
            <c:size val="6"/>
            <c:spPr>
              <a:solidFill>
                <a:srgbClr val="1F497D"/>
              </a:solidFill>
            </c:spPr>
          </c:marker>
          <c:cat>
            <c:strRef>
              <c:f>'AI-grf-mat'!$B$25:$N$25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'AI-grf-mat'!$B$26:$N$26</c:f>
              <c:numCache>
                <c:formatCode>General</c:formatCode>
                <c:ptCount val="13"/>
                <c:pt idx="0">
                  <c:v>3.4292702504501968</c:v>
                </c:pt>
                <c:pt idx="1">
                  <c:v>3.2454276112605869</c:v>
                </c:pt>
                <c:pt idx="2">
                  <c:v>3.1746692186069736</c:v>
                </c:pt>
                <c:pt idx="3">
                  <c:v>2.9569296039248782</c:v>
                </c:pt>
                <c:pt idx="4">
                  <c:v>2.8513618677042802</c:v>
                </c:pt>
                <c:pt idx="5">
                  <c:v>2.6110598241125884</c:v>
                </c:pt>
                <c:pt idx="6">
                  <c:v>2.7281835338873015</c:v>
                </c:pt>
                <c:pt idx="7">
                  <c:v>2.7081865157008815</c:v>
                </c:pt>
                <c:pt idx="8">
                  <c:v>2.4518328631482222</c:v>
                </c:pt>
                <c:pt idx="9">
                  <c:v>2.7816351421905159</c:v>
                </c:pt>
                <c:pt idx="10">
                  <c:v>2.6908590926153213</c:v>
                </c:pt>
                <c:pt idx="12">
                  <c:v>2.8774423552764996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'AI-grf-mat'!$A$27</c:f>
              <c:strCache>
                <c:ptCount val="1"/>
                <c:pt idx="0">
                  <c:v>TAAS - Totale</c:v>
                </c:pt>
              </c:strCache>
            </c:strRef>
          </c:tx>
          <c:marker>
            <c:symbol val="square"/>
            <c:size val="6"/>
          </c:marker>
          <c:cat>
            <c:strRef>
              <c:f>'AI-grf-mat'!$B$25:$N$25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'AI-grf-mat'!$B$27:$N$27</c:f>
              <c:numCache>
                <c:formatCode>General</c:formatCode>
                <c:ptCount val="13"/>
                <c:pt idx="0">
                  <c:v>3.7814517117980846</c:v>
                </c:pt>
                <c:pt idx="1">
                  <c:v>3.6947132674899481</c:v>
                </c:pt>
                <c:pt idx="2">
                  <c:v>3.4955430184900433</c:v>
                </c:pt>
                <c:pt idx="3">
                  <c:v>3.6071077406141865</c:v>
                </c:pt>
                <c:pt idx="4">
                  <c:v>3.5025362076300008</c:v>
                </c:pt>
                <c:pt idx="5">
                  <c:v>3.7179688897606056</c:v>
                </c:pt>
                <c:pt idx="6">
                  <c:v>3.6392555795675063</c:v>
                </c:pt>
                <c:pt idx="7">
                  <c:v>3.4997005432848165</c:v>
                </c:pt>
                <c:pt idx="8">
                  <c:v>3.4702792181126876</c:v>
                </c:pt>
                <c:pt idx="9">
                  <c:v>3.4940077871881461</c:v>
                </c:pt>
                <c:pt idx="10">
                  <c:v>3.7089742037059463</c:v>
                </c:pt>
                <c:pt idx="12">
                  <c:v>3.5999653702080998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'AI-grf-mat'!$A$28</c:f>
              <c:strCache>
                <c:ptCount val="1"/>
                <c:pt idx="0">
                  <c:v>MARC - coppie miste</c:v>
                </c:pt>
              </c:strCache>
            </c:strRef>
          </c:tx>
          <c:spPr>
            <a:ln>
              <a:solidFill>
                <a:srgbClr val="9BBB59"/>
              </a:solidFill>
            </a:ln>
          </c:spPr>
          <c:marker>
            <c:symbol val="circle"/>
            <c:size val="6"/>
          </c:marker>
          <c:cat>
            <c:strRef>
              <c:f>'AI-grf-mat'!$B$25:$N$25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'AI-grf-mat'!$B$28:$N$28</c:f>
              <c:numCache>
                <c:formatCode>General</c:formatCode>
                <c:ptCount val="13"/>
                <c:pt idx="0">
                  <c:v>6.1221743810548981</c:v>
                </c:pt>
                <c:pt idx="1">
                  <c:v>5.7664584334454583</c:v>
                </c:pt>
                <c:pt idx="2">
                  <c:v>3.8817635796154955</c:v>
                </c:pt>
                <c:pt idx="3">
                  <c:v>3.8845194705543831</c:v>
                </c:pt>
                <c:pt idx="4">
                  <c:v>3.1167640655437148</c:v>
                </c:pt>
                <c:pt idx="5">
                  <c:v>3.370679832890239</c:v>
                </c:pt>
                <c:pt idx="6">
                  <c:v>3.4058833135045607</c:v>
                </c:pt>
                <c:pt idx="7">
                  <c:v>3.3611185802635117</c:v>
                </c:pt>
                <c:pt idx="8">
                  <c:v>3.4382622836566381</c:v>
                </c:pt>
                <c:pt idx="9">
                  <c:v>4.1580041580041582</c:v>
                </c:pt>
                <c:pt idx="10">
                  <c:v>4.9234927837042051</c:v>
                </c:pt>
                <c:pt idx="12">
                  <c:v>4.0320573448155708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'AI-grf-mat'!$A$29</c:f>
              <c:strCache>
                <c:ptCount val="1"/>
                <c:pt idx="0">
                  <c:v>TAAS - coppie miste</c:v>
                </c:pt>
              </c:strCache>
            </c:strRef>
          </c:tx>
          <c:spPr>
            <a:ln>
              <a:solidFill>
                <a:srgbClr val="F79646">
                  <a:lumMod val="75000"/>
                </a:srgbClr>
              </a:solidFill>
            </a:ln>
          </c:spPr>
          <c:marker>
            <c:symbol val="square"/>
            <c:size val="6"/>
            <c:spPr>
              <a:solidFill>
                <a:srgbClr val="F79646">
                  <a:lumMod val="75000"/>
                </a:srgbClr>
              </a:solidFill>
            </c:spPr>
          </c:marker>
          <c:cat>
            <c:strRef>
              <c:f>'AI-grf-mat'!$B$25:$N$25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'AI-grf-mat'!$B$29:$N$29</c:f>
              <c:numCache>
                <c:formatCode>General</c:formatCode>
                <c:ptCount val="13"/>
                <c:pt idx="0">
                  <c:v>9.0520608372007541</c:v>
                </c:pt>
                <c:pt idx="1">
                  <c:v>7.5518415351284434</c:v>
                </c:pt>
                <c:pt idx="2">
                  <c:v>7.1705784513029016</c:v>
                </c:pt>
                <c:pt idx="3">
                  <c:v>6.3712812783667596</c:v>
                </c:pt>
                <c:pt idx="4">
                  <c:v>6.0415110273816879</c:v>
                </c:pt>
                <c:pt idx="5">
                  <c:v>6.0561157104661278</c:v>
                </c:pt>
                <c:pt idx="6">
                  <c:v>6.2560673066551606</c:v>
                </c:pt>
                <c:pt idx="7">
                  <c:v>4.7017875952188319</c:v>
                </c:pt>
                <c:pt idx="8">
                  <c:v>5.5596968567523914</c:v>
                </c:pt>
                <c:pt idx="9">
                  <c:v>6.7140538069945936</c:v>
                </c:pt>
                <c:pt idx="10">
                  <c:v>7.5510611403100265</c:v>
                </c:pt>
                <c:pt idx="12">
                  <c:v>6.5272838919935587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7968512"/>
        <c:axId val="227970432"/>
      </c:lineChart>
      <c:catAx>
        <c:axId val="227968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7970432"/>
        <c:crosses val="autoZero"/>
        <c:auto val="1"/>
        <c:lblAlgn val="ctr"/>
        <c:lblOffset val="100"/>
        <c:noMultiLvlLbl val="0"/>
      </c:catAx>
      <c:valAx>
        <c:axId val="227970432"/>
        <c:scaling>
          <c:orientation val="minMax"/>
          <c:max val="1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227968512"/>
        <c:crosses val="autoZero"/>
        <c:crossBetween val="between"/>
        <c:majorUnit val="2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6031224706537346"/>
          <c:y val="5.0947010002128118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nuzialità </a:t>
            </a:r>
          </a:p>
        </c:rich>
      </c:tx>
      <c:layout>
        <c:manualLayout>
          <c:xMode val="edge"/>
          <c:yMode val="edge"/>
          <c:x val="0.18703173466952994"/>
          <c:y val="9.7366408715776984E-3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97358748467E-2"/>
          <c:y val="5.7205720572057209E-2"/>
          <c:w val="0.88825391453334956"/>
          <c:h val="0.84811863863551706"/>
        </c:manualLayout>
      </c:layout>
      <c:lineChart>
        <c:grouping val="standard"/>
        <c:varyColors val="0"/>
        <c:ser>
          <c:idx val="0"/>
          <c:order val="0"/>
          <c:tx>
            <c:strRef>
              <c:f>'AI-grf-mat'!$A$39</c:f>
              <c:strCache>
                <c:ptCount val="1"/>
                <c:pt idx="0">
                  <c:v>MARC - con stranieri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circle"/>
            <c:size val="6"/>
            <c:spPr>
              <a:solidFill>
                <a:srgbClr val="00B0F0"/>
              </a:solidFill>
            </c:spPr>
          </c:marker>
          <c:cat>
            <c:strRef>
              <c:f>'AI-grf-mat'!$B$38:$N$38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'AI-grf-mat'!$B$39:$N$39</c:f>
              <c:numCache>
                <c:formatCode>General</c:formatCode>
                <c:ptCount val="13"/>
                <c:pt idx="0">
                  <c:v>7.9386437029063517</c:v>
                </c:pt>
                <c:pt idx="1">
                  <c:v>6.9678039404132628</c:v>
                </c:pt>
                <c:pt idx="2">
                  <c:v>5.5079077818868516</c:v>
                </c:pt>
                <c:pt idx="3">
                  <c:v>5.1793592940725111</c:v>
                </c:pt>
                <c:pt idx="4">
                  <c:v>4.2626332072877275</c:v>
                </c:pt>
                <c:pt idx="5">
                  <c:v>5.0322825674135965</c:v>
                </c:pt>
                <c:pt idx="6">
                  <c:v>4.7122495159446665</c:v>
                </c:pt>
                <c:pt idx="7">
                  <c:v>4.2574168683337819</c:v>
                </c:pt>
                <c:pt idx="8">
                  <c:v>4.8786154024857709</c:v>
                </c:pt>
                <c:pt idx="9">
                  <c:v>5.2700285258424797</c:v>
                </c:pt>
                <c:pt idx="10">
                  <c:v>6.1302312110826858</c:v>
                </c:pt>
                <c:pt idx="12">
                  <c:v>5.3534498753275193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'AI-grf-mat'!$A$40</c:f>
              <c:strCache>
                <c:ptCount val="1"/>
                <c:pt idx="0">
                  <c:v>TAAS - con stranieri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square"/>
            <c:size val="6"/>
            <c:spPr>
              <a:solidFill>
                <a:srgbClr val="7030A0"/>
              </a:solidFill>
            </c:spPr>
          </c:marker>
          <c:cat>
            <c:strRef>
              <c:f>'AI-grf-mat'!$B$38:$N$38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'AI-grf-mat'!$B$40:$N$40</c:f>
              <c:numCache>
                <c:formatCode>General</c:formatCode>
                <c:ptCount val="13"/>
                <c:pt idx="0">
                  <c:v>13.463217387308735</c:v>
                </c:pt>
                <c:pt idx="1">
                  <c:v>11.884865366759517</c:v>
                </c:pt>
                <c:pt idx="2">
                  <c:v>11.051561633709111</c:v>
                </c:pt>
                <c:pt idx="3">
                  <c:v>9.3171425146008531</c:v>
                </c:pt>
                <c:pt idx="4">
                  <c:v>8.9648228148244389</c:v>
                </c:pt>
                <c:pt idx="5">
                  <c:v>9.8250813387881326</c:v>
                </c:pt>
                <c:pt idx="6">
                  <c:v>9.553600320507881</c:v>
                </c:pt>
                <c:pt idx="7">
                  <c:v>8.2128627474926343</c:v>
                </c:pt>
                <c:pt idx="8">
                  <c:v>9.2558081749285623</c:v>
                </c:pt>
                <c:pt idx="9">
                  <c:v>10.402055193935286</c:v>
                </c:pt>
                <c:pt idx="10">
                  <c:v>12.341161599361321</c:v>
                </c:pt>
                <c:pt idx="12">
                  <c:v>10.242576761322596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'AI-grf-mat'!$A$41</c:f>
              <c:strCache>
                <c:ptCount val="1"/>
                <c:pt idx="0">
                  <c:v>MARC - solo italiani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circle"/>
            <c:size val="6"/>
            <c:spPr>
              <a:solidFill>
                <a:srgbClr val="00B050"/>
              </a:solidFill>
            </c:spPr>
          </c:marker>
          <c:cat>
            <c:strRef>
              <c:f>'AI-grf-mat'!$B$38:$N$38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'AI-grf-mat'!$B$41:$N$41</c:f>
              <c:numCache>
                <c:formatCode>General</c:formatCode>
                <c:ptCount val="13"/>
                <c:pt idx="0">
                  <c:v>3.1288171681515098</c:v>
                </c:pt>
                <c:pt idx="1">
                  <c:v>2.9664707775619572</c:v>
                </c:pt>
                <c:pt idx="2">
                  <c:v>2.9736551328315479</c:v>
                </c:pt>
                <c:pt idx="3">
                  <c:v>2.7465480884252291</c:v>
                </c:pt>
                <c:pt idx="4">
                  <c:v>2.7108433734939759</c:v>
                </c:pt>
                <c:pt idx="5">
                  <c:v>2.3745312967398893</c:v>
                </c:pt>
                <c:pt idx="6">
                  <c:v>2.5300413286677448</c:v>
                </c:pt>
                <c:pt idx="7">
                  <c:v>2.5455289736248381</c:v>
                </c:pt>
                <c:pt idx="8">
                  <c:v>2.2047221742534817</c:v>
                </c:pt>
                <c:pt idx="9">
                  <c:v>2.5366879802395337</c:v>
                </c:pt>
                <c:pt idx="10">
                  <c:v>2.3615642705955207</c:v>
                </c:pt>
                <c:pt idx="12">
                  <c:v>2.6481796907244575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'AI-grf-mat'!$A$42</c:f>
              <c:strCache>
                <c:ptCount val="1"/>
                <c:pt idx="0">
                  <c:v>TAAS - solo italiani</c:v>
                </c:pt>
              </c:strCache>
            </c:strRef>
          </c:tx>
          <c:spPr>
            <a:ln>
              <a:solidFill>
                <a:srgbClr val="C0504D"/>
              </a:solidFill>
            </a:ln>
          </c:spPr>
          <c:marker>
            <c:symbol val="square"/>
            <c:size val="6"/>
            <c:spPr>
              <a:solidFill>
                <a:srgbClr val="C0504D"/>
              </a:solidFill>
            </c:spPr>
          </c:marker>
          <c:cat>
            <c:strRef>
              <c:f>'AI-grf-mat'!$B$38:$N$38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'AI-grf-mat'!$B$42:$N$42</c:f>
              <c:numCache>
                <c:formatCode>General</c:formatCode>
                <c:ptCount val="13"/>
                <c:pt idx="0">
                  <c:v>3.287700765333621</c:v>
                </c:pt>
                <c:pt idx="1">
                  <c:v>3.2313346065663335</c:v>
                </c:pt>
                <c:pt idx="2">
                  <c:v>3.0199214773883964</c:v>
                </c:pt>
                <c:pt idx="3">
                  <c:v>3.2203503871148862</c:v>
                </c:pt>
                <c:pt idx="4">
                  <c:v>3.1135353198891527</c:v>
                </c:pt>
                <c:pt idx="5">
                  <c:v>3.2800517416612771</c:v>
                </c:pt>
                <c:pt idx="6">
                  <c:v>3.1977546701021442</c:v>
                </c:pt>
                <c:pt idx="7">
                  <c:v>3.1459834864508474</c:v>
                </c:pt>
                <c:pt idx="8">
                  <c:v>3.0448040749665939</c:v>
                </c:pt>
                <c:pt idx="9">
                  <c:v>2.9987616266982435</c:v>
                </c:pt>
                <c:pt idx="10">
                  <c:v>3.1087363819304699</c:v>
                </c:pt>
                <c:pt idx="12">
                  <c:v>3.1493147942241992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8345344"/>
        <c:axId val="228347264"/>
      </c:lineChart>
      <c:catAx>
        <c:axId val="228345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8347264"/>
        <c:crosses val="autoZero"/>
        <c:auto val="1"/>
        <c:lblAlgn val="ctr"/>
        <c:lblOffset val="100"/>
        <c:noMultiLvlLbl val="0"/>
      </c:catAx>
      <c:valAx>
        <c:axId val="228347264"/>
        <c:scaling>
          <c:orientation val="minMax"/>
          <c:max val="15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228345344"/>
        <c:crosses val="autoZero"/>
        <c:crossBetween val="between"/>
        <c:majorUnit val="3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7191441978843554"/>
          <c:y val="9.6359382352333885E-3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natalità </a:t>
            </a:r>
          </a:p>
        </c:rich>
      </c:tx>
      <c:layout>
        <c:manualLayout>
          <c:xMode val="edge"/>
          <c:yMode val="edge"/>
          <c:x val="0.16101356314417917"/>
          <c:y val="4.1846492161452795E-2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97358748467E-2"/>
          <c:y val="5.7205720572057209E-2"/>
          <c:w val="0.88825391453334956"/>
          <c:h val="0.84811863863551706"/>
        </c:manualLayout>
      </c:layout>
      <c:lineChart>
        <c:grouping val="standard"/>
        <c:varyColors val="0"/>
        <c:ser>
          <c:idx val="0"/>
          <c:order val="0"/>
          <c:tx>
            <c:strRef>
              <c:f>'AI-grf-nat'!$A$26</c:f>
              <c:strCache>
                <c:ptCount val="1"/>
                <c:pt idx="0">
                  <c:v>MARC - Totale</c:v>
                </c:pt>
              </c:strCache>
            </c:strRef>
          </c:tx>
          <c:spPr>
            <a:ln>
              <a:solidFill>
                <a:srgbClr val="1F497D"/>
              </a:solidFill>
            </a:ln>
          </c:spPr>
          <c:marker>
            <c:symbol val="circle"/>
            <c:size val="6"/>
            <c:spPr>
              <a:solidFill>
                <a:srgbClr val="1F497D"/>
              </a:solidFill>
            </c:spPr>
          </c:marker>
          <c:cat>
            <c:strRef>
              <c:f>'AI-grf-nat'!$B$25:$N$25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'AI-grf-nat'!$B$26:$N$26</c:f>
              <c:numCache>
                <c:formatCode>General</c:formatCode>
                <c:ptCount val="13"/>
                <c:pt idx="0">
                  <c:v>7.61499717379382</c:v>
                </c:pt>
                <c:pt idx="1">
                  <c:v>7.6717721081669614</c:v>
                </c:pt>
                <c:pt idx="2">
                  <c:v>7.8264125821752524</c:v>
                </c:pt>
                <c:pt idx="3">
                  <c:v>7.7925255620965581</c:v>
                </c:pt>
                <c:pt idx="4">
                  <c:v>7.4874189364461738</c:v>
                </c:pt>
                <c:pt idx="5">
                  <c:v>7.7064289954390954</c:v>
                </c:pt>
                <c:pt idx="6">
                  <c:v>7.2229082690649831</c:v>
                </c:pt>
                <c:pt idx="7">
                  <c:v>6.5916237834983722</c:v>
                </c:pt>
                <c:pt idx="8">
                  <c:v>6.4365980067586426</c:v>
                </c:pt>
                <c:pt idx="9">
                  <c:v>6.6334632440711534</c:v>
                </c:pt>
                <c:pt idx="10">
                  <c:v>6.2463359187512388</c:v>
                </c:pt>
                <c:pt idx="12">
                  <c:v>7.2083708529624264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'AI-grf-nat'!$A$27</c:f>
              <c:strCache>
                <c:ptCount val="1"/>
                <c:pt idx="0">
                  <c:v>TAAS - Totale</c:v>
                </c:pt>
              </c:strCache>
            </c:strRef>
          </c:tx>
          <c:marker>
            <c:symbol val="square"/>
            <c:size val="6"/>
          </c:marker>
          <c:cat>
            <c:strRef>
              <c:f>'AI-grf-nat'!$B$25:$N$25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'AI-grf-nat'!$B$27:$N$27</c:f>
              <c:numCache>
                <c:formatCode>General</c:formatCode>
                <c:ptCount val="13"/>
                <c:pt idx="0">
                  <c:v>10.898429225984103</c:v>
                </c:pt>
                <c:pt idx="1">
                  <c:v>10.905149506616564</c:v>
                </c:pt>
                <c:pt idx="2">
                  <c:v>10.679245076526563</c:v>
                </c:pt>
                <c:pt idx="3">
                  <c:v>10.438882883078644</c:v>
                </c:pt>
                <c:pt idx="4">
                  <c:v>10.347813506142394</c:v>
                </c:pt>
                <c:pt idx="5">
                  <c:v>10.222797938628727</c:v>
                </c:pt>
                <c:pt idx="6">
                  <c:v>10.067893523944697</c:v>
                </c:pt>
                <c:pt idx="7">
                  <c:v>9.8980568349663134</c:v>
                </c:pt>
                <c:pt idx="8">
                  <c:v>9.6959303476024008</c:v>
                </c:pt>
                <c:pt idx="9">
                  <c:v>9.3349260554507669</c:v>
                </c:pt>
                <c:pt idx="10">
                  <c:v>9.6973996089897749</c:v>
                </c:pt>
                <c:pt idx="12">
                  <c:v>10.191614578670702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'AI-grf-nat'!$A$28</c:f>
              <c:strCache>
                <c:ptCount val="1"/>
                <c:pt idx="0">
                  <c:v>MARC - coppie miste</c:v>
                </c:pt>
              </c:strCache>
            </c:strRef>
          </c:tx>
          <c:spPr>
            <a:ln>
              <a:solidFill>
                <a:srgbClr val="9BBB59"/>
              </a:solidFill>
            </a:ln>
          </c:spPr>
          <c:marker>
            <c:symbol val="circle"/>
            <c:size val="6"/>
          </c:marker>
          <c:cat>
            <c:strRef>
              <c:f>'AI-grf-nat'!$B$25:$N$25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'AI-grf-nat'!$B$28:$N$28</c:f>
              <c:numCache>
                <c:formatCode>General</c:formatCode>
                <c:ptCount val="13"/>
                <c:pt idx="0">
                  <c:v>6.7949407965554363</c:v>
                </c:pt>
                <c:pt idx="1">
                  <c:v>6.9077366650648724</c:v>
                </c:pt>
                <c:pt idx="2">
                  <c:v>5.8751016340126414</c:v>
                </c:pt>
                <c:pt idx="3">
                  <c:v>5.3232303855745258</c:v>
                </c:pt>
                <c:pt idx="4">
                  <c:v>4.858485160994614</c:v>
                </c:pt>
                <c:pt idx="5">
                  <c:v>6.1716672996581838</c:v>
                </c:pt>
                <c:pt idx="6">
                  <c:v>4.9921851307532608</c:v>
                </c:pt>
                <c:pt idx="7">
                  <c:v>4.1229721251232405</c:v>
                </c:pt>
                <c:pt idx="8">
                  <c:v>5.7149494714833313</c:v>
                </c:pt>
                <c:pt idx="9">
                  <c:v>6.672146207029928</c:v>
                </c:pt>
                <c:pt idx="10">
                  <c:v>7.1438914900806099</c:v>
                </c:pt>
                <c:pt idx="12">
                  <c:v>5.8059815638590093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'AI-grf-nat'!$A$29</c:f>
              <c:strCache>
                <c:ptCount val="1"/>
                <c:pt idx="0">
                  <c:v>TAAS - coppie miste</c:v>
                </c:pt>
              </c:strCache>
            </c:strRef>
          </c:tx>
          <c:spPr>
            <a:ln>
              <a:solidFill>
                <a:srgbClr val="F79646">
                  <a:lumMod val="75000"/>
                </a:srgbClr>
              </a:solidFill>
            </a:ln>
          </c:spPr>
          <c:marker>
            <c:symbol val="square"/>
            <c:size val="6"/>
            <c:spPr>
              <a:solidFill>
                <a:srgbClr val="F79646">
                  <a:lumMod val="75000"/>
                </a:srgbClr>
              </a:solidFill>
            </c:spPr>
          </c:marker>
          <c:cat>
            <c:strRef>
              <c:f>'AI-grf-nat'!$B$25:$N$25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'AI-grf-nat'!$B$29:$N$29</c:f>
              <c:numCache>
                <c:formatCode>General</c:formatCode>
                <c:ptCount val="13"/>
                <c:pt idx="0">
                  <c:v>11.992831870606073</c:v>
                </c:pt>
                <c:pt idx="1">
                  <c:v>11.513463324048283</c:v>
                </c:pt>
                <c:pt idx="2">
                  <c:v>10.42321197560525</c:v>
                </c:pt>
                <c:pt idx="3">
                  <c:v>10.002226523027387</c:v>
                </c:pt>
                <c:pt idx="4">
                  <c:v>11.043622308117062</c:v>
                </c:pt>
                <c:pt idx="5">
                  <c:v>10.85590954482492</c:v>
                </c:pt>
                <c:pt idx="6">
                  <c:v>11.217775860209256</c:v>
                </c:pt>
                <c:pt idx="7">
                  <c:v>10.166852397453708</c:v>
                </c:pt>
                <c:pt idx="8">
                  <c:v>11.119393713504783</c:v>
                </c:pt>
                <c:pt idx="9">
                  <c:v>11.190089678324323</c:v>
                </c:pt>
                <c:pt idx="10">
                  <c:v>13.505422127602953</c:v>
                </c:pt>
                <c:pt idx="12">
                  <c:v>11.15825260588662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8601216"/>
        <c:axId val="228607488"/>
      </c:lineChart>
      <c:catAx>
        <c:axId val="2286012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8607488"/>
        <c:crosses val="autoZero"/>
        <c:auto val="1"/>
        <c:lblAlgn val="ctr"/>
        <c:lblOffset val="100"/>
        <c:noMultiLvlLbl val="0"/>
      </c:catAx>
      <c:valAx>
        <c:axId val="228607488"/>
        <c:scaling>
          <c:orientation val="minMax"/>
          <c:max val="18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228601216"/>
        <c:crosses val="autoZero"/>
        <c:crossBetween val="between"/>
        <c:majorUnit val="3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6031224706537346"/>
          <c:y val="5.0947010002128118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 dirty="0"/>
              <a:t>Quoziente</a:t>
            </a:r>
          </a:p>
          <a:p>
            <a:pPr>
              <a:defRPr/>
            </a:pPr>
            <a:r>
              <a:rPr lang="it-IT" dirty="0"/>
              <a:t>di</a:t>
            </a:r>
          </a:p>
          <a:p>
            <a:pPr>
              <a:defRPr/>
            </a:pPr>
            <a:r>
              <a:rPr lang="it-IT" dirty="0"/>
              <a:t>natalità </a:t>
            </a:r>
          </a:p>
        </c:rich>
      </c:tx>
      <c:layout>
        <c:manualLayout>
          <c:xMode val="edge"/>
          <c:yMode val="edge"/>
          <c:x val="0.21274537384829251"/>
          <c:y val="1.0312123146768815E-2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97358748467E-2"/>
          <c:y val="5.7205720572057209E-2"/>
          <c:w val="0.88825391453334956"/>
          <c:h val="0.84811863863551706"/>
        </c:manualLayout>
      </c:layout>
      <c:lineChart>
        <c:grouping val="standard"/>
        <c:varyColors val="0"/>
        <c:ser>
          <c:idx val="0"/>
          <c:order val="0"/>
          <c:tx>
            <c:strRef>
              <c:f>'AI-grf-nat'!$A$39</c:f>
              <c:strCache>
                <c:ptCount val="1"/>
                <c:pt idx="0">
                  <c:v>MARC - con stranieri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circle"/>
            <c:size val="6"/>
            <c:spPr>
              <a:solidFill>
                <a:srgbClr val="00B0F0"/>
              </a:solidFill>
            </c:spPr>
          </c:marker>
          <c:cat>
            <c:strRef>
              <c:f>'AI-grf-nat'!$B$38:$N$38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'AI-grf-nat'!$B$39:$N$39</c:f>
              <c:numCache>
                <c:formatCode>General</c:formatCode>
                <c:ptCount val="13"/>
                <c:pt idx="0">
                  <c:v>26.77610333692142</c:v>
                </c:pt>
                <c:pt idx="1">
                  <c:v>26.189332051898127</c:v>
                </c:pt>
                <c:pt idx="2">
                  <c:v>26.280588559288692</c:v>
                </c:pt>
                <c:pt idx="3">
                  <c:v>22.6357183963169</c:v>
                </c:pt>
                <c:pt idx="4">
                  <c:v>22.734043772201215</c:v>
                </c:pt>
                <c:pt idx="5">
                  <c:v>24.544246107102165</c:v>
                </c:pt>
                <c:pt idx="6">
                  <c:v>19.922084587211607</c:v>
                </c:pt>
                <c:pt idx="7">
                  <c:v>17.881150847001884</c:v>
                </c:pt>
                <c:pt idx="8">
                  <c:v>18.259960506446742</c:v>
                </c:pt>
                <c:pt idx="9">
                  <c:v>17.937436542087706</c:v>
                </c:pt>
                <c:pt idx="10">
                  <c:v>18.825119467104312</c:v>
                </c:pt>
                <c:pt idx="12">
                  <c:v>21.721521049511491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'AI-grf-nat'!$A$40</c:f>
              <c:strCache>
                <c:ptCount val="1"/>
                <c:pt idx="0">
                  <c:v>TAAS - con stranieri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square"/>
            <c:size val="6"/>
            <c:spPr>
              <a:solidFill>
                <a:srgbClr val="7030A0"/>
              </a:solidFill>
            </c:spPr>
          </c:marker>
          <c:cat>
            <c:strRef>
              <c:f>'AI-grf-nat'!$B$38:$N$38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'AI-grf-nat'!$B$40:$N$40</c:f>
              <c:numCache>
                <c:formatCode>General</c:formatCode>
                <c:ptCount val="13"/>
                <c:pt idx="0">
                  <c:v>34.508110095115562</c:v>
                </c:pt>
                <c:pt idx="1">
                  <c:v>33.426183844011142</c:v>
                </c:pt>
                <c:pt idx="2">
                  <c:v>29.310663463315471</c:v>
                </c:pt>
                <c:pt idx="3">
                  <c:v>29.629883364447565</c:v>
                </c:pt>
                <c:pt idx="4">
                  <c:v>28.226199369863902</c:v>
                </c:pt>
                <c:pt idx="5">
                  <c:v>29.088683439100603</c:v>
                </c:pt>
                <c:pt idx="6">
                  <c:v>29.616160993574432</c:v>
                </c:pt>
                <c:pt idx="7">
                  <c:v>26.958950951806678</c:v>
                </c:pt>
                <c:pt idx="8">
                  <c:v>26.587153683687415</c:v>
                </c:pt>
                <c:pt idx="9">
                  <c:v>27.707292471118535</c:v>
                </c:pt>
                <c:pt idx="10">
                  <c:v>29.306100725167987</c:v>
                </c:pt>
                <c:pt idx="12">
                  <c:v>29.236663537076364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'AI-grf-nat'!$A$41</c:f>
              <c:strCache>
                <c:ptCount val="1"/>
                <c:pt idx="0">
                  <c:v>MARC - solo italiani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circle"/>
            <c:size val="6"/>
            <c:spPr>
              <a:solidFill>
                <a:srgbClr val="00B050"/>
              </a:solidFill>
            </c:spPr>
          </c:marker>
          <c:cat>
            <c:strRef>
              <c:f>'AI-grf-nat'!$B$38:$N$38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'AI-grf-nat'!$B$41:$N$41</c:f>
              <c:numCache>
                <c:formatCode>General</c:formatCode>
                <c:ptCount val="13"/>
                <c:pt idx="0">
                  <c:v>6.3383201658542054</c:v>
                </c:pt>
                <c:pt idx="1">
                  <c:v>6.2840564574757085</c:v>
                </c:pt>
                <c:pt idx="2">
                  <c:v>6.2365411600418481</c:v>
                </c:pt>
                <c:pt idx="3">
                  <c:v>6.3874267114285912</c:v>
                </c:pt>
                <c:pt idx="4">
                  <c:v>5.9693318729463307</c:v>
                </c:pt>
                <c:pt idx="5">
                  <c:v>6.0615476657012399</c:v>
                </c:pt>
                <c:pt idx="6">
                  <c:v>5.9546829061461839</c:v>
                </c:pt>
                <c:pt idx="7">
                  <c:v>5.406308300730017</c:v>
                </c:pt>
                <c:pt idx="8">
                  <c:v>5.2326667912539717</c:v>
                </c:pt>
                <c:pt idx="9">
                  <c:v>5.5207468237858519</c:v>
                </c:pt>
                <c:pt idx="10">
                  <c:v>5.042009039568911</c:v>
                </c:pt>
                <c:pt idx="12">
                  <c:v>5.8645447707878962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'AI-grf-nat'!$A$42</c:f>
              <c:strCache>
                <c:ptCount val="1"/>
                <c:pt idx="0">
                  <c:v>TAAS - solo italiani</c:v>
                </c:pt>
              </c:strCache>
            </c:strRef>
          </c:tx>
          <c:spPr>
            <a:ln>
              <a:solidFill>
                <a:srgbClr val="C0504D"/>
              </a:solidFill>
            </a:ln>
          </c:spPr>
          <c:marker>
            <c:symbol val="square"/>
            <c:size val="6"/>
            <c:spPr>
              <a:solidFill>
                <a:srgbClr val="C0504D"/>
              </a:solidFill>
            </c:spPr>
          </c:marker>
          <c:cat>
            <c:strRef>
              <c:f>'AI-grf-nat'!$B$38:$N$38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'AI-grf-nat'!$B$42:$N$42</c:f>
              <c:numCache>
                <c:formatCode>General</c:formatCode>
                <c:ptCount val="13"/>
                <c:pt idx="0">
                  <c:v>9.6943820856630012</c:v>
                </c:pt>
                <c:pt idx="1">
                  <c:v>9.6309647775188765</c:v>
                </c:pt>
                <c:pt idx="2">
                  <c:v>9.5064708448451363</c:v>
                </c:pt>
                <c:pt idx="3">
                  <c:v>9.1390202988800695</c:v>
                </c:pt>
                <c:pt idx="4">
                  <c:v>9.0745906834510741</c:v>
                </c:pt>
                <c:pt idx="5">
                  <c:v>8.8699990760417631</c:v>
                </c:pt>
                <c:pt idx="6">
                  <c:v>8.6086316370663472</c:v>
                </c:pt>
                <c:pt idx="7">
                  <c:v>8.6176576056384828</c:v>
                </c:pt>
                <c:pt idx="8">
                  <c:v>8.4537283431743155</c:v>
                </c:pt>
                <c:pt idx="9">
                  <c:v>8.0177891872836238</c:v>
                </c:pt>
                <c:pt idx="10">
                  <c:v>8.3339115953091376</c:v>
                </c:pt>
                <c:pt idx="12">
                  <c:v>8.8995531020309997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9039488"/>
        <c:axId val="229045760"/>
      </c:lineChart>
      <c:catAx>
        <c:axId val="2290394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29045760"/>
        <c:crosses val="autoZero"/>
        <c:auto val="1"/>
        <c:lblAlgn val="ctr"/>
        <c:lblOffset val="100"/>
        <c:noMultiLvlLbl val="0"/>
      </c:catAx>
      <c:valAx>
        <c:axId val="229045760"/>
        <c:scaling>
          <c:orientation val="minMax"/>
          <c:max val="4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229039488"/>
        <c:crosses val="autoZero"/>
        <c:crossBetween val="between"/>
        <c:majorUnit val="5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870658393849179"/>
          <c:y val="2.7726113183220519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it-IT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Marche</a:t>
            </a:r>
          </a:p>
        </c:rich>
      </c:tx>
      <c:layout>
        <c:manualLayout>
          <c:xMode val="edge"/>
          <c:yMode val="edge"/>
          <c:x val="0.21036126015221548"/>
          <c:y val="0.70370370370370372"/>
        </c:manualLayout>
      </c:layout>
      <c:overlay val="1"/>
      <c:spPr>
        <a:ln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5.9750772303904492E-2"/>
          <c:y val="3.2407407407407406E-2"/>
          <c:w val="0.91405631818146627"/>
          <c:h val="0.873827646544181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'graf-numero'!$H$2</c:f>
              <c:strCache>
                <c:ptCount val="1"/>
                <c:pt idx="0">
                  <c:v>coppie miste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'graf-numero'!$G$3:$G$25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'graf-numero'!$H$3:$H$25</c:f>
              <c:numCache>
                <c:formatCode>General</c:formatCode>
                <c:ptCount val="23"/>
                <c:pt idx="0">
                  <c:v>91</c:v>
                </c:pt>
                <c:pt idx="1">
                  <c:v>96</c:v>
                </c:pt>
                <c:pt idx="2">
                  <c:v>74</c:v>
                </c:pt>
                <c:pt idx="3">
                  <c:v>81</c:v>
                </c:pt>
                <c:pt idx="4">
                  <c:v>68</c:v>
                </c:pt>
                <c:pt idx="5">
                  <c:v>71</c:v>
                </c:pt>
                <c:pt idx="6">
                  <c:v>73</c:v>
                </c:pt>
                <c:pt idx="7">
                  <c:v>75</c:v>
                </c:pt>
                <c:pt idx="8">
                  <c:v>74</c:v>
                </c:pt>
                <c:pt idx="9">
                  <c:v>86</c:v>
                </c:pt>
                <c:pt idx="10">
                  <c:v>102</c:v>
                </c:pt>
                <c:pt idx="12">
                  <c:v>197</c:v>
                </c:pt>
                <c:pt idx="13">
                  <c:v>183</c:v>
                </c:pt>
                <c:pt idx="14">
                  <c:v>194</c:v>
                </c:pt>
                <c:pt idx="15">
                  <c:v>186</c:v>
                </c:pt>
                <c:pt idx="16">
                  <c:v>186</c:v>
                </c:pt>
                <c:pt idx="17">
                  <c:v>188</c:v>
                </c:pt>
                <c:pt idx="18">
                  <c:v>203</c:v>
                </c:pt>
                <c:pt idx="19">
                  <c:v>154</c:v>
                </c:pt>
                <c:pt idx="20">
                  <c:v>179</c:v>
                </c:pt>
                <c:pt idx="21">
                  <c:v>213</c:v>
                </c:pt>
                <c:pt idx="22">
                  <c:v>227</c:v>
                </c:pt>
              </c:numCache>
            </c:numRef>
          </c:val>
        </c:ser>
        <c:ser>
          <c:idx val="1"/>
          <c:order val="1"/>
          <c:tx>
            <c:strRef>
              <c:f>'graf-numero'!$I$2</c:f>
              <c:strCache>
                <c:ptCount val="1"/>
                <c:pt idx="0">
                  <c:v>solo stranieri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'graf-numero'!$G$3:$G$25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'graf-numero'!$I$3:$I$25</c:f>
              <c:numCache>
                <c:formatCode>General</c:formatCode>
                <c:ptCount val="23"/>
                <c:pt idx="0">
                  <c:v>27</c:v>
                </c:pt>
                <c:pt idx="1">
                  <c:v>20</c:v>
                </c:pt>
                <c:pt idx="2">
                  <c:v>31</c:v>
                </c:pt>
                <c:pt idx="3">
                  <c:v>27</c:v>
                </c:pt>
                <c:pt idx="4">
                  <c:v>25</c:v>
                </c:pt>
                <c:pt idx="5">
                  <c:v>35</c:v>
                </c:pt>
                <c:pt idx="6">
                  <c:v>28</c:v>
                </c:pt>
                <c:pt idx="7">
                  <c:v>20</c:v>
                </c:pt>
                <c:pt idx="8">
                  <c:v>31</c:v>
                </c:pt>
                <c:pt idx="9">
                  <c:v>23</c:v>
                </c:pt>
                <c:pt idx="10">
                  <c:v>25</c:v>
                </c:pt>
                <c:pt idx="12">
                  <c:v>96</c:v>
                </c:pt>
                <c:pt idx="13">
                  <c:v>105</c:v>
                </c:pt>
                <c:pt idx="14">
                  <c:v>105</c:v>
                </c:pt>
                <c:pt idx="15">
                  <c:v>86</c:v>
                </c:pt>
                <c:pt idx="16">
                  <c:v>90</c:v>
                </c:pt>
                <c:pt idx="17">
                  <c:v>117</c:v>
                </c:pt>
                <c:pt idx="18">
                  <c:v>107</c:v>
                </c:pt>
                <c:pt idx="19">
                  <c:v>115</c:v>
                </c:pt>
                <c:pt idx="20">
                  <c:v>119</c:v>
                </c:pt>
                <c:pt idx="21">
                  <c:v>117</c:v>
                </c:pt>
                <c:pt idx="22">
                  <c:v>144</c:v>
                </c:pt>
              </c:numCache>
            </c:numRef>
          </c:val>
        </c:ser>
        <c:ser>
          <c:idx val="2"/>
          <c:order val="2"/>
          <c:tx>
            <c:strRef>
              <c:f>'graf-numero'!$J$2</c:f>
              <c:strCache>
                <c:ptCount val="1"/>
                <c:pt idx="0">
                  <c:v>solo italiani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cat>
            <c:strRef>
              <c:f>'graf-numero'!$G$3:$G$25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'graf-numero'!$J$3:$J$25</c:f>
              <c:numCache>
                <c:formatCode>General</c:formatCode>
                <c:ptCount val="23"/>
                <c:pt idx="0">
                  <c:v>698</c:v>
                </c:pt>
                <c:pt idx="1">
                  <c:v>659</c:v>
                </c:pt>
                <c:pt idx="2">
                  <c:v>658</c:v>
                </c:pt>
                <c:pt idx="3">
                  <c:v>605</c:v>
                </c:pt>
                <c:pt idx="4">
                  <c:v>594</c:v>
                </c:pt>
                <c:pt idx="5">
                  <c:v>512</c:v>
                </c:pt>
                <c:pt idx="6">
                  <c:v>543</c:v>
                </c:pt>
                <c:pt idx="7">
                  <c:v>541</c:v>
                </c:pt>
                <c:pt idx="8">
                  <c:v>466</c:v>
                </c:pt>
                <c:pt idx="9">
                  <c:v>533</c:v>
                </c:pt>
                <c:pt idx="10">
                  <c:v>511</c:v>
                </c:pt>
                <c:pt idx="12">
                  <c:v>1403</c:v>
                </c:pt>
                <c:pt idx="13">
                  <c:v>1384</c:v>
                </c:pt>
                <c:pt idx="14">
                  <c:v>1298</c:v>
                </c:pt>
                <c:pt idx="15">
                  <c:v>1388</c:v>
                </c:pt>
                <c:pt idx="16">
                  <c:v>1346</c:v>
                </c:pt>
                <c:pt idx="17">
                  <c:v>1420</c:v>
                </c:pt>
                <c:pt idx="18">
                  <c:v>1390</c:v>
                </c:pt>
                <c:pt idx="19">
                  <c:v>1373</c:v>
                </c:pt>
                <c:pt idx="20">
                  <c:v>1333</c:v>
                </c:pt>
                <c:pt idx="21">
                  <c:v>1327</c:v>
                </c:pt>
                <c:pt idx="22">
                  <c:v>1344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34743936"/>
        <c:axId val="134745472"/>
      </c:barChart>
      <c:catAx>
        <c:axId val="134743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it-IT"/>
          </a:p>
        </c:txPr>
        <c:crossAx val="134745472"/>
        <c:crosses val="autoZero"/>
        <c:auto val="1"/>
        <c:lblAlgn val="ctr"/>
        <c:lblOffset val="100"/>
        <c:noMultiLvlLbl val="0"/>
      </c:catAx>
      <c:valAx>
        <c:axId val="134745472"/>
        <c:scaling>
          <c:orientation val="minMax"/>
          <c:max val="20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it-IT"/>
          </a:p>
        </c:txPr>
        <c:crossAx val="134743936"/>
        <c:crosses val="autoZero"/>
        <c:crossBetween val="between"/>
        <c:majorUnit val="400"/>
        <c:minorUnit val="4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6970149195952275"/>
          <c:y val="4.8859725867599881E-2"/>
          <c:w val="0.57449713144264047"/>
          <c:h val="7.8206109652960071E-2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1100"/>
          </a:pPr>
          <a:endParaRPr lang="it-IT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it-IT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it-IT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Marche</a:t>
            </a:r>
          </a:p>
        </c:rich>
      </c:tx>
      <c:layout>
        <c:manualLayout>
          <c:xMode val="edge"/>
          <c:yMode val="edge"/>
          <c:x val="0.21281947057502767"/>
          <c:y val="0.49537037037037035"/>
        </c:manualLayout>
      </c:layout>
      <c:overlay val="1"/>
      <c:spPr>
        <a:ln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6.9583613995153254E-2"/>
          <c:y val="3.2407407407407406E-2"/>
          <c:w val="0.91405631818146627"/>
          <c:h val="0.910864683581218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'graf-numero'!$C$33</c:f>
              <c:strCache>
                <c:ptCount val="1"/>
                <c:pt idx="0">
                  <c:v>coppie miste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cat>
            <c:strRef>
              <c:f>'graf-numero'!$B$34:$B$56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'graf-numero'!$C$34:$C$56</c:f>
              <c:numCache>
                <c:formatCode>General</c:formatCode>
                <c:ptCount val="23"/>
                <c:pt idx="0">
                  <c:v>798</c:v>
                </c:pt>
                <c:pt idx="1">
                  <c:v>771</c:v>
                </c:pt>
                <c:pt idx="2">
                  <c:v>778</c:v>
                </c:pt>
                <c:pt idx="3">
                  <c:v>836</c:v>
                </c:pt>
                <c:pt idx="4">
                  <c:v>918</c:v>
                </c:pt>
                <c:pt idx="5">
                  <c:v>881</c:v>
                </c:pt>
                <c:pt idx="6">
                  <c:v>883</c:v>
                </c:pt>
                <c:pt idx="7">
                  <c:v>743</c:v>
                </c:pt>
                <c:pt idx="8">
                  <c:v>846</c:v>
                </c:pt>
                <c:pt idx="9">
                  <c:v>920</c:v>
                </c:pt>
                <c:pt idx="10">
                  <c:v>1038</c:v>
                </c:pt>
                <c:pt idx="12">
                  <c:v>656</c:v>
                </c:pt>
                <c:pt idx="13">
                  <c:v>708</c:v>
                </c:pt>
                <c:pt idx="14">
                  <c:v>707</c:v>
                </c:pt>
                <c:pt idx="15">
                  <c:v>730</c:v>
                </c:pt>
                <c:pt idx="16">
                  <c:v>844</c:v>
                </c:pt>
                <c:pt idx="17">
                  <c:v>789</c:v>
                </c:pt>
                <c:pt idx="18">
                  <c:v>870</c:v>
                </c:pt>
                <c:pt idx="19">
                  <c:v>872</c:v>
                </c:pt>
                <c:pt idx="20">
                  <c:v>882</c:v>
                </c:pt>
                <c:pt idx="21">
                  <c:v>892</c:v>
                </c:pt>
                <c:pt idx="22">
                  <c:v>1004</c:v>
                </c:pt>
              </c:numCache>
            </c:numRef>
          </c:val>
        </c:ser>
        <c:ser>
          <c:idx val="1"/>
          <c:order val="1"/>
          <c:tx>
            <c:strRef>
              <c:f>'graf-numero'!$D$33</c:f>
              <c:strCache>
                <c:ptCount val="1"/>
                <c:pt idx="0">
                  <c:v>solo stranieri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'graf-numero'!$B$34:$B$56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'graf-numero'!$D$34:$D$56</c:f>
              <c:numCache>
                <c:formatCode>General</c:formatCode>
                <c:ptCount val="23"/>
                <c:pt idx="0">
                  <c:v>1998</c:v>
                </c:pt>
                <c:pt idx="1">
                  <c:v>2152</c:v>
                </c:pt>
                <c:pt idx="2">
                  <c:v>2548</c:v>
                </c:pt>
                <c:pt idx="3">
                  <c:v>2610</c:v>
                </c:pt>
                <c:pt idx="4">
                  <c:v>2556</c:v>
                </c:pt>
                <c:pt idx="5">
                  <c:v>2550</c:v>
                </c:pt>
                <c:pt idx="6">
                  <c:v>2298</c:v>
                </c:pt>
                <c:pt idx="7">
                  <c:v>2058</c:v>
                </c:pt>
                <c:pt idx="8">
                  <c:v>1976</c:v>
                </c:pt>
                <c:pt idx="9">
                  <c:v>1869</c:v>
                </c:pt>
                <c:pt idx="10">
                  <c:v>1749</c:v>
                </c:pt>
                <c:pt idx="12">
                  <c:v>1241</c:v>
                </c:pt>
                <c:pt idx="13">
                  <c:v>1410</c:v>
                </c:pt>
                <c:pt idx="14">
                  <c:v>1544</c:v>
                </c:pt>
                <c:pt idx="15">
                  <c:v>1608</c:v>
                </c:pt>
                <c:pt idx="16">
                  <c:v>1608</c:v>
                </c:pt>
                <c:pt idx="17">
                  <c:v>1647</c:v>
                </c:pt>
                <c:pt idx="18">
                  <c:v>1733</c:v>
                </c:pt>
                <c:pt idx="19">
                  <c:v>1684</c:v>
                </c:pt>
                <c:pt idx="20">
                  <c:v>1656</c:v>
                </c:pt>
                <c:pt idx="21">
                  <c:v>1628</c:v>
                </c:pt>
                <c:pt idx="22">
                  <c:v>1516</c:v>
                </c:pt>
              </c:numCache>
            </c:numRef>
          </c:val>
        </c:ser>
        <c:ser>
          <c:idx val="2"/>
          <c:order val="2"/>
          <c:tx>
            <c:strRef>
              <c:f>'graf-numero'!$E$33</c:f>
              <c:strCache>
                <c:ptCount val="1"/>
                <c:pt idx="0">
                  <c:v>solo italiani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'graf-numero'!$B$34:$B$56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'graf-numero'!$E$34:$E$56</c:f>
              <c:numCache>
                <c:formatCode>General</c:formatCode>
                <c:ptCount val="23"/>
                <c:pt idx="0">
                  <c:v>10805</c:v>
                </c:pt>
                <c:pt idx="1">
                  <c:v>10917</c:v>
                </c:pt>
                <c:pt idx="2">
                  <c:v>11055</c:v>
                </c:pt>
                <c:pt idx="3">
                  <c:v>10897</c:v>
                </c:pt>
                <c:pt idx="4">
                  <c:v>10444</c:v>
                </c:pt>
                <c:pt idx="5">
                  <c:v>10111</c:v>
                </c:pt>
                <c:pt idx="6">
                  <c:v>9527</c:v>
                </c:pt>
                <c:pt idx="7">
                  <c:v>9425</c:v>
                </c:pt>
                <c:pt idx="8">
                  <c:v>9144</c:v>
                </c:pt>
                <c:pt idx="9">
                  <c:v>9092</c:v>
                </c:pt>
                <c:pt idx="10">
                  <c:v>8626</c:v>
                </c:pt>
                <c:pt idx="12">
                  <c:v>8702</c:v>
                </c:pt>
                <c:pt idx="13">
                  <c:v>8565</c:v>
                </c:pt>
                <c:pt idx="14">
                  <c:v>8631</c:v>
                </c:pt>
                <c:pt idx="15">
                  <c:v>8249</c:v>
                </c:pt>
                <c:pt idx="16">
                  <c:v>8381</c:v>
                </c:pt>
                <c:pt idx="17">
                  <c:v>8131</c:v>
                </c:pt>
                <c:pt idx="18">
                  <c:v>7962</c:v>
                </c:pt>
                <c:pt idx="19">
                  <c:v>7837</c:v>
                </c:pt>
                <c:pt idx="20">
                  <c:v>7840</c:v>
                </c:pt>
                <c:pt idx="21">
                  <c:v>7652</c:v>
                </c:pt>
                <c:pt idx="22">
                  <c:v>7567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44356096"/>
        <c:axId val="144357632"/>
      </c:barChart>
      <c:catAx>
        <c:axId val="144356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it-IT"/>
          </a:p>
        </c:txPr>
        <c:crossAx val="144357632"/>
        <c:crosses val="autoZero"/>
        <c:auto val="1"/>
        <c:lblAlgn val="ctr"/>
        <c:lblOffset val="100"/>
        <c:noMultiLvlLbl val="0"/>
      </c:catAx>
      <c:valAx>
        <c:axId val="144357632"/>
        <c:scaling>
          <c:orientation val="minMax"/>
          <c:max val="150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it-IT"/>
          </a:p>
        </c:txPr>
        <c:crossAx val="144356096"/>
        <c:crosses val="autoZero"/>
        <c:crossBetween val="between"/>
        <c:majorUnit val="200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34590601506670071"/>
          <c:y val="3.0341207349081366E-2"/>
          <c:w val="0.57449713144264036"/>
          <c:h val="7.8206109652960071E-2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1100"/>
          </a:pPr>
          <a:endParaRPr lang="it-IT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it-IT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it-IT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Marche</a:t>
            </a:r>
          </a:p>
        </c:rich>
      </c:tx>
      <c:layout>
        <c:manualLayout>
          <c:xMode val="edge"/>
          <c:yMode val="edge"/>
          <c:x val="0.21036126015221548"/>
          <c:y val="0.70370370370370372"/>
        </c:manualLayout>
      </c:layout>
      <c:overlay val="1"/>
      <c:spPr>
        <a:ln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6.7125403572341064E-2"/>
          <c:y val="3.2407407407407406E-2"/>
          <c:w val="0.90668168691302964"/>
          <c:h val="0.873827646544181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'graf-numero'!$H$33</c:f>
              <c:strCache>
                <c:ptCount val="1"/>
                <c:pt idx="0">
                  <c:v>coppie miste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'graf-numero'!$G$34:$G$56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'graf-numero'!$H$34:$H$56</c:f>
              <c:numCache>
                <c:formatCode>General</c:formatCode>
                <c:ptCount val="23"/>
                <c:pt idx="0">
                  <c:v>101</c:v>
                </c:pt>
                <c:pt idx="1">
                  <c:v>115</c:v>
                </c:pt>
                <c:pt idx="2">
                  <c:v>112</c:v>
                </c:pt>
                <c:pt idx="3">
                  <c:v>111</c:v>
                </c:pt>
                <c:pt idx="4">
                  <c:v>106</c:v>
                </c:pt>
                <c:pt idx="5">
                  <c:v>130</c:v>
                </c:pt>
                <c:pt idx="6">
                  <c:v>107</c:v>
                </c:pt>
                <c:pt idx="7">
                  <c:v>92</c:v>
                </c:pt>
                <c:pt idx="8">
                  <c:v>123</c:v>
                </c:pt>
                <c:pt idx="9">
                  <c:v>138</c:v>
                </c:pt>
                <c:pt idx="10">
                  <c:v>148</c:v>
                </c:pt>
                <c:pt idx="12">
                  <c:v>261</c:v>
                </c:pt>
                <c:pt idx="13">
                  <c:v>279</c:v>
                </c:pt>
                <c:pt idx="14">
                  <c:v>282</c:v>
                </c:pt>
                <c:pt idx="15">
                  <c:v>292</c:v>
                </c:pt>
                <c:pt idx="16">
                  <c:v>340</c:v>
                </c:pt>
                <c:pt idx="17">
                  <c:v>337</c:v>
                </c:pt>
                <c:pt idx="18">
                  <c:v>364</c:v>
                </c:pt>
                <c:pt idx="19">
                  <c:v>333</c:v>
                </c:pt>
                <c:pt idx="20">
                  <c:v>358</c:v>
                </c:pt>
                <c:pt idx="21">
                  <c:v>355</c:v>
                </c:pt>
                <c:pt idx="22">
                  <c:v>406</c:v>
                </c:pt>
              </c:numCache>
            </c:numRef>
          </c:val>
        </c:ser>
        <c:ser>
          <c:idx val="1"/>
          <c:order val="1"/>
          <c:tx>
            <c:strRef>
              <c:f>'graf-numero'!$I$33</c:f>
              <c:strCache>
                <c:ptCount val="1"/>
                <c:pt idx="0">
                  <c:v>solo stranieri</c:v>
                </c:pt>
              </c:strCache>
            </c:strRef>
          </c:tx>
          <c:spPr>
            <a:solidFill>
              <a:schemeClr val="accent3">
                <a:lumMod val="50000"/>
              </a:schemeClr>
            </a:solidFill>
          </c:spPr>
          <c:invertIfNegative val="0"/>
          <c:cat>
            <c:strRef>
              <c:f>'graf-numero'!$G$34:$G$56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'graf-numero'!$I$34:$I$56</c:f>
              <c:numCache>
                <c:formatCode>General</c:formatCode>
                <c:ptCount val="23"/>
                <c:pt idx="0">
                  <c:v>297</c:v>
                </c:pt>
                <c:pt idx="1">
                  <c:v>321</c:v>
                </c:pt>
                <c:pt idx="2">
                  <c:v>389</c:v>
                </c:pt>
                <c:pt idx="3">
                  <c:v>361</c:v>
                </c:pt>
                <c:pt idx="4">
                  <c:v>390</c:v>
                </c:pt>
                <c:pt idx="5">
                  <c:v>387</c:v>
                </c:pt>
                <c:pt idx="6">
                  <c:v>320</c:v>
                </c:pt>
                <c:pt idx="7">
                  <c:v>307</c:v>
                </c:pt>
                <c:pt idx="8">
                  <c:v>270</c:v>
                </c:pt>
                <c:pt idx="9">
                  <c:v>233</c:v>
                </c:pt>
                <c:pt idx="10">
                  <c:v>242</c:v>
                </c:pt>
                <c:pt idx="12">
                  <c:v>490</c:v>
                </c:pt>
                <c:pt idx="13">
                  <c:v>531</c:v>
                </c:pt>
                <c:pt idx="14">
                  <c:v>511</c:v>
                </c:pt>
                <c:pt idx="15">
                  <c:v>573</c:v>
                </c:pt>
                <c:pt idx="16">
                  <c:v>529</c:v>
                </c:pt>
                <c:pt idx="17">
                  <c:v>566</c:v>
                </c:pt>
                <c:pt idx="18">
                  <c:v>597</c:v>
                </c:pt>
                <c:pt idx="19">
                  <c:v>550</c:v>
                </c:pt>
                <c:pt idx="20">
                  <c:v>498</c:v>
                </c:pt>
                <c:pt idx="21">
                  <c:v>524</c:v>
                </c:pt>
                <c:pt idx="22">
                  <c:v>475</c:v>
                </c:pt>
              </c:numCache>
            </c:numRef>
          </c:val>
        </c:ser>
        <c:ser>
          <c:idx val="2"/>
          <c:order val="2"/>
          <c:tx>
            <c:strRef>
              <c:f>'graf-numero'!$J$33</c:f>
              <c:strCache>
                <c:ptCount val="1"/>
                <c:pt idx="0">
                  <c:v>solo italiani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</c:spPr>
          <c:invertIfNegative val="0"/>
          <c:cat>
            <c:strRef>
              <c:f>'graf-numero'!$G$34:$G$56</c:f>
              <c:strCache>
                <c:ptCount val="23"/>
                <c:pt idx="0">
                  <c:v>06</c:v>
                </c:pt>
                <c:pt idx="1">
                  <c:v>07</c:v>
                </c:pt>
                <c:pt idx="2">
                  <c:v>08</c:v>
                </c:pt>
                <c:pt idx="3">
                  <c:v>09</c:v>
                </c:pt>
                <c:pt idx="4">
                  <c:v>10</c:v>
                </c:pt>
                <c:pt idx="5">
                  <c:v>11</c:v>
                </c:pt>
                <c:pt idx="6">
                  <c:v>12</c:v>
                </c:pt>
                <c:pt idx="7">
                  <c:v>13</c:v>
                </c:pt>
                <c:pt idx="8">
                  <c:v>14</c:v>
                </c:pt>
                <c:pt idx="9">
                  <c:v>15</c:v>
                </c:pt>
                <c:pt idx="10">
                  <c:v>16</c:v>
                </c:pt>
                <c:pt idx="12">
                  <c:v>06</c:v>
                </c:pt>
                <c:pt idx="13">
                  <c:v>07</c:v>
                </c:pt>
                <c:pt idx="14">
                  <c:v>08</c:v>
                </c:pt>
                <c:pt idx="15">
                  <c:v>09</c:v>
                </c:pt>
                <c:pt idx="16">
                  <c:v>10</c:v>
                </c:pt>
                <c:pt idx="17">
                  <c:v>11</c:v>
                </c:pt>
                <c:pt idx="18">
                  <c:v>12</c:v>
                </c:pt>
                <c:pt idx="19">
                  <c:v>13</c:v>
                </c:pt>
                <c:pt idx="20">
                  <c:v>14</c:v>
                </c:pt>
                <c:pt idx="21">
                  <c:v>15</c:v>
                </c:pt>
                <c:pt idx="22">
                  <c:v>16</c:v>
                </c:pt>
              </c:strCache>
            </c:strRef>
          </c:cat>
          <c:val>
            <c:numRef>
              <c:f>'graf-numero'!$J$34:$J$56</c:f>
              <c:numCache>
                <c:formatCode>General</c:formatCode>
                <c:ptCount val="23"/>
                <c:pt idx="0">
                  <c:v>1414</c:v>
                </c:pt>
                <c:pt idx="1">
                  <c:v>1396</c:v>
                </c:pt>
                <c:pt idx="2">
                  <c:v>1380</c:v>
                </c:pt>
                <c:pt idx="3">
                  <c:v>1407</c:v>
                </c:pt>
                <c:pt idx="4">
                  <c:v>1308</c:v>
                </c:pt>
                <c:pt idx="5">
                  <c:v>1307</c:v>
                </c:pt>
                <c:pt idx="6">
                  <c:v>1278</c:v>
                </c:pt>
                <c:pt idx="7">
                  <c:v>1149</c:v>
                </c:pt>
                <c:pt idx="8">
                  <c:v>1106</c:v>
                </c:pt>
                <c:pt idx="9">
                  <c:v>1160</c:v>
                </c:pt>
                <c:pt idx="10">
                  <c:v>1091</c:v>
                </c:pt>
                <c:pt idx="12">
                  <c:v>4137</c:v>
                </c:pt>
                <c:pt idx="13">
                  <c:v>4125</c:v>
                </c:pt>
                <c:pt idx="14">
                  <c:v>4086</c:v>
                </c:pt>
                <c:pt idx="15">
                  <c:v>3939</c:v>
                </c:pt>
                <c:pt idx="16">
                  <c:v>3923</c:v>
                </c:pt>
                <c:pt idx="17">
                  <c:v>3840</c:v>
                </c:pt>
                <c:pt idx="18">
                  <c:v>3742</c:v>
                </c:pt>
                <c:pt idx="19">
                  <c:v>3761</c:v>
                </c:pt>
                <c:pt idx="20">
                  <c:v>3701</c:v>
                </c:pt>
                <c:pt idx="21">
                  <c:v>3548</c:v>
                </c:pt>
                <c:pt idx="22">
                  <c:v>3603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144593280"/>
        <c:axId val="144594816"/>
      </c:barChart>
      <c:catAx>
        <c:axId val="1445932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it-IT"/>
          </a:p>
        </c:txPr>
        <c:crossAx val="144594816"/>
        <c:crosses val="autoZero"/>
        <c:auto val="1"/>
        <c:lblAlgn val="ctr"/>
        <c:lblOffset val="100"/>
        <c:noMultiLvlLbl val="0"/>
      </c:catAx>
      <c:valAx>
        <c:axId val="144594816"/>
        <c:scaling>
          <c:orientation val="minMax"/>
          <c:max val="600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it-IT"/>
          </a:p>
        </c:txPr>
        <c:crossAx val="144593280"/>
        <c:crosses val="autoZero"/>
        <c:crossBetween val="between"/>
        <c:majorUnit val="1500"/>
        <c:minorUnit val="40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26970149195952275"/>
          <c:y val="4.8859725867599881E-2"/>
          <c:w val="0.57449713144264047"/>
          <c:h val="7.8206109652960071E-2"/>
        </c:manualLayout>
      </c:layout>
      <c:overlay val="0"/>
      <c:spPr>
        <a:ln>
          <a:solidFill>
            <a:schemeClr val="tx1"/>
          </a:solidFill>
        </a:ln>
      </c:spPr>
      <c:txPr>
        <a:bodyPr/>
        <a:lstStyle/>
        <a:p>
          <a:pPr>
            <a:defRPr sz="1100"/>
          </a:pPr>
          <a:endParaRPr lang="it-IT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Times New Roman" panose="02020603050405020304" pitchFamily="18" charset="0"/>
          <a:cs typeface="Times New Roman" panose="02020603050405020304" pitchFamily="18" charset="0"/>
        </a:defRPr>
      </a:pPr>
      <a:endParaRPr lang="it-IT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nuzialità </a:t>
            </a:r>
          </a:p>
        </c:rich>
      </c:tx>
      <c:layout>
        <c:manualLayout>
          <c:xMode val="edge"/>
          <c:yMode val="edge"/>
          <c:x val="0.16101353472548216"/>
          <c:y val="1.3059516209122544E-3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13902105218E-2"/>
          <c:y val="6.1713330458439145E-2"/>
          <c:w val="0.88825391453334956"/>
          <c:h val="0.84811863863551706"/>
        </c:manualLayout>
      </c:layout>
      <c:lineChart>
        <c:grouping val="standard"/>
        <c:varyColors val="0"/>
        <c:ser>
          <c:idx val="0"/>
          <c:order val="0"/>
          <c:tx>
            <c:strRef>
              <c:f>'graf-matr'!$A$5</c:f>
              <c:strCache>
                <c:ptCount val="1"/>
                <c:pt idx="0">
                  <c:v>MARC - Totale</c:v>
                </c:pt>
              </c:strCache>
            </c:strRef>
          </c:tx>
          <c:spPr>
            <a:ln>
              <a:solidFill>
                <a:srgbClr val="1F497D"/>
              </a:solidFill>
            </a:ln>
          </c:spPr>
          <c:marker>
            <c:symbol val="circle"/>
            <c:size val="6"/>
            <c:spPr>
              <a:solidFill>
                <a:srgbClr val="1F497D"/>
              </a:solidFill>
            </c:spPr>
          </c:marker>
          <c:cat>
            <c:strRef>
              <c:f>'graf-matr'!$B$4:$N$4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'graf-matr'!$B$5:$N$5</c:f>
              <c:numCache>
                <c:formatCode>0.00</c:formatCode>
                <c:ptCount val="13"/>
                <c:pt idx="0">
                  <c:v>3.9737447592031514</c:v>
                </c:pt>
                <c:pt idx="1">
                  <c:v>3.740679827614275</c:v>
                </c:pt>
                <c:pt idx="2">
                  <c:v>3.7657363355970306</c:v>
                </c:pt>
                <c:pt idx="3">
                  <c:v>3.4214969917249536</c:v>
                </c:pt>
                <c:pt idx="4">
                  <c:v>3.0740409942535338</c:v>
                </c:pt>
                <c:pt idx="5">
                  <c:v>3.0201405419643823</c:v>
                </c:pt>
                <c:pt idx="6">
                  <c:v>2.908767555575575</c:v>
                </c:pt>
                <c:pt idx="7">
                  <c:v>2.8002516224256389</c:v>
                </c:pt>
                <c:pt idx="8">
                  <c:v>2.6675824936999302</c:v>
                </c:pt>
                <c:pt idx="9">
                  <c:v>2.7558144194240968</c:v>
                </c:pt>
                <c:pt idx="10">
                  <c:v>2.8937568121559853</c:v>
                </c:pt>
                <c:pt idx="12">
                  <c:v>3.1815347512040182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'graf-matr'!$A$6</c:f>
              <c:strCache>
                <c:ptCount val="1"/>
                <c:pt idx="0">
                  <c:v>TAAS - Totale</c:v>
                </c:pt>
              </c:strCache>
            </c:strRef>
          </c:tx>
          <c:marker>
            <c:symbol val="square"/>
            <c:size val="6"/>
          </c:marker>
          <c:cat>
            <c:strRef>
              <c:f>'graf-matr'!$B$4:$N$4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'graf-matr'!$B$6:$N$6</c:f>
              <c:numCache>
                <c:formatCode>0.00</c:formatCode>
                <c:ptCount val="13"/>
                <c:pt idx="0">
                  <c:v>3.7869812919284658</c:v>
                </c:pt>
                <c:pt idx="1">
                  <c:v>3.6791541742462202</c:v>
                </c:pt>
                <c:pt idx="2">
                  <c:v>3.5161688471982226</c:v>
                </c:pt>
                <c:pt idx="3">
                  <c:v>3.493771558158592</c:v>
                </c:pt>
                <c:pt idx="4">
                  <c:v>3.4266924620998416</c:v>
                </c:pt>
                <c:pt idx="5">
                  <c:v>3.644252554182875</c:v>
                </c:pt>
                <c:pt idx="6">
                  <c:v>3.6382106846824467</c:v>
                </c:pt>
                <c:pt idx="7">
                  <c:v>3.2703722917229459</c:v>
                </c:pt>
                <c:pt idx="8">
                  <c:v>3.3508849097723705</c:v>
                </c:pt>
                <c:pt idx="9">
                  <c:v>3.4653226561546835</c:v>
                </c:pt>
                <c:pt idx="10">
                  <c:v>3.526600332769291</c:v>
                </c:pt>
                <c:pt idx="12">
                  <c:v>3.5249891307323895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'graf-matr'!$A$7</c:f>
              <c:strCache>
                <c:ptCount val="1"/>
                <c:pt idx="0">
                  <c:v>MARC - coppie miste</c:v>
                </c:pt>
              </c:strCache>
            </c:strRef>
          </c:tx>
          <c:spPr>
            <a:ln>
              <a:solidFill>
                <a:srgbClr val="9BBB59"/>
              </a:solidFill>
            </a:ln>
          </c:spPr>
          <c:marker>
            <c:symbol val="circle"/>
            <c:size val="6"/>
          </c:marker>
          <c:cat>
            <c:strRef>
              <c:f>'graf-matr'!$B$4:$N$4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'graf-matr'!$B$7:$N$7</c:f>
              <c:numCache>
                <c:formatCode>0.00</c:formatCode>
                <c:ptCount val="13"/>
                <c:pt idx="0">
                  <c:v>0.49391177798005265</c:v>
                </c:pt>
                <c:pt idx="1">
                  <c:v>0.44940566755576056</c:v>
                </c:pt>
                <c:pt idx="2">
                  <c:v>0.42122330375805711</c:v>
                </c:pt>
                <c:pt idx="3">
                  <c:v>0.40309631976917432</c:v>
                </c:pt>
                <c:pt idx="4">
                  <c:v>0.31937257050437501</c:v>
                </c:pt>
                <c:pt idx="5">
                  <c:v>0.35424204853116065</c:v>
                </c:pt>
                <c:pt idx="6">
                  <c:v>0.36878091335171626</c:v>
                </c:pt>
                <c:pt idx="7">
                  <c:v>0.35697075776887471</c:v>
                </c:pt>
                <c:pt idx="8">
                  <c:v>0.29768674205057194</c:v>
                </c:pt>
                <c:pt idx="9">
                  <c:v>0.34706199419107409</c:v>
                </c:pt>
                <c:pt idx="10">
                  <c:v>0.35433756883542677</c:v>
                </c:pt>
                <c:pt idx="12">
                  <c:v>0.37836982867322255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'graf-matr'!$A$8</c:f>
              <c:strCache>
                <c:ptCount val="1"/>
                <c:pt idx="0">
                  <c:v>TAAS - coppie miste</c:v>
                </c:pt>
              </c:strCache>
            </c:strRef>
          </c:tx>
          <c:spPr>
            <a:ln>
              <a:solidFill>
                <a:srgbClr val="F79646">
                  <a:lumMod val="75000"/>
                </a:srgbClr>
              </a:solidFill>
            </a:ln>
          </c:spPr>
          <c:marker>
            <c:symbol val="square"/>
            <c:size val="6"/>
            <c:spPr>
              <a:solidFill>
                <a:srgbClr val="F79646">
                  <a:lumMod val="75000"/>
                </a:srgbClr>
              </a:solidFill>
            </c:spPr>
          </c:marker>
          <c:cat>
            <c:strRef>
              <c:f>'graf-matr'!$B$4:$N$4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'graf-matr'!$B$8:$N$8</c:f>
              <c:numCache>
                <c:formatCode>0.00</c:formatCode>
                <c:ptCount val="13"/>
                <c:pt idx="0">
                  <c:v>0.52540829023553948</c:v>
                </c:pt>
                <c:pt idx="1">
                  <c:v>0.46763828178903616</c:v>
                </c:pt>
                <c:pt idx="2">
                  <c:v>0.48284374228585536</c:v>
                </c:pt>
                <c:pt idx="3">
                  <c:v>0.43586632585698798</c:v>
                </c:pt>
                <c:pt idx="4">
                  <c:v>0.43487419883629985</c:v>
                </c:pt>
                <c:pt idx="5">
                  <c:v>0.45273838716321513</c:v>
                </c:pt>
                <c:pt idx="6">
                  <c:v>0.50842157814637812</c:v>
                </c:pt>
                <c:pt idx="7">
                  <c:v>0.40258091661267842</c:v>
                </c:pt>
                <c:pt idx="8">
                  <c:v>0.44982142374174555</c:v>
                </c:pt>
                <c:pt idx="9">
                  <c:v>0.49842386457246679</c:v>
                </c:pt>
                <c:pt idx="10">
                  <c:v>0.52224982206741166</c:v>
                </c:pt>
                <c:pt idx="12">
                  <c:v>0.47088034917100585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4910592"/>
        <c:axId val="144916864"/>
      </c:lineChart>
      <c:catAx>
        <c:axId val="1449105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4916864"/>
        <c:crosses val="autoZero"/>
        <c:auto val="1"/>
        <c:lblAlgn val="ctr"/>
        <c:lblOffset val="100"/>
        <c:noMultiLvlLbl val="0"/>
      </c:catAx>
      <c:valAx>
        <c:axId val="144916864"/>
        <c:scaling>
          <c:orientation val="minMax"/>
          <c:max val="5"/>
          <c:min val="0"/>
        </c:scaling>
        <c:delete val="0"/>
        <c:axPos val="l"/>
        <c:numFmt formatCode="0.00" sourceLinked="1"/>
        <c:majorTickMark val="out"/>
        <c:minorTickMark val="none"/>
        <c:tickLblPos val="nextTo"/>
        <c:crossAx val="144910592"/>
        <c:crosses val="autoZero"/>
        <c:crossBetween val="between"/>
        <c:majorUnit val="1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6031224706537346"/>
          <c:y val="5.0947010002128118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nuzialità </a:t>
            </a:r>
          </a:p>
        </c:rich>
      </c:tx>
      <c:layout>
        <c:manualLayout>
          <c:xMode val="edge"/>
          <c:yMode val="edge"/>
          <c:x val="0.16101356314417917"/>
          <c:y val="4.1846492161452795E-2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97358748467E-2"/>
          <c:y val="5.7205720572057209E-2"/>
          <c:w val="0.88825391453334956"/>
          <c:h val="0.84811863863551706"/>
        </c:manualLayout>
      </c:layout>
      <c:lineChart>
        <c:grouping val="standard"/>
        <c:varyColors val="0"/>
        <c:ser>
          <c:idx val="0"/>
          <c:order val="0"/>
          <c:tx>
            <c:strRef>
              <c:f>'graf-matr'!$A$18</c:f>
              <c:strCache>
                <c:ptCount val="1"/>
                <c:pt idx="0">
                  <c:v>MARC - con stranieri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circle"/>
            <c:size val="6"/>
            <c:spPr>
              <a:solidFill>
                <a:srgbClr val="00B0F0"/>
              </a:solidFill>
            </c:spPr>
          </c:marker>
          <c:cat>
            <c:strRef>
              <c:f>'graf-matr'!$B$17:$N$17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'graf-matr'!$B$18:$N$18</c:f>
              <c:numCache>
                <c:formatCode>0.00</c:formatCode>
                <c:ptCount val="13"/>
                <c:pt idx="0">
                  <c:v>0.60880569424813979</c:v>
                </c:pt>
                <c:pt idx="1">
                  <c:v>0.57846239715996584</c:v>
                </c:pt>
                <c:pt idx="2">
                  <c:v>0.56379119118386112</c:v>
                </c:pt>
                <c:pt idx="3">
                  <c:v>0.52010354496533018</c:v>
                </c:pt>
                <c:pt idx="4">
                  <c:v>0.39809566904553367</c:v>
                </c:pt>
                <c:pt idx="5">
                  <c:v>0.45350767751516718</c:v>
                </c:pt>
                <c:pt idx="6">
                  <c:v>0.48285022925664073</c:v>
                </c:pt>
                <c:pt idx="7">
                  <c:v>0.44347000106187506</c:v>
                </c:pt>
                <c:pt idx="8">
                  <c:v>0.3820957533246519</c:v>
                </c:pt>
                <c:pt idx="9">
                  <c:v>0.41556957591221722</c:v>
                </c:pt>
                <c:pt idx="10">
                  <c:v>0.44129953627855345</c:v>
                </c:pt>
                <c:pt idx="12">
                  <c:v>0.48028167728052062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'graf-matr'!$A$19</c:f>
              <c:strCache>
                <c:ptCount val="1"/>
                <c:pt idx="0">
                  <c:v>TAAS - con stranieri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square"/>
            <c:size val="6"/>
            <c:spPr>
              <a:solidFill>
                <a:srgbClr val="7030A0"/>
              </a:solidFill>
            </c:spPr>
          </c:marker>
          <c:cat>
            <c:strRef>
              <c:f>'graf-matr'!$B$17:$N$17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'graf-matr'!$B$19:$N$19</c:f>
              <c:numCache>
                <c:formatCode>0.00</c:formatCode>
                <c:ptCount val="13"/>
                <c:pt idx="0">
                  <c:v>0.84570526716758954</c:v>
                </c:pt>
                <c:pt idx="1">
                  <c:v>0.7724025466301816</c:v>
                </c:pt>
                <c:pt idx="2">
                  <c:v>0.80177733892865954</c:v>
                </c:pt>
                <c:pt idx="3">
                  <c:v>0.75152736453816982</c:v>
                </c:pt>
                <c:pt idx="4">
                  <c:v>0.71187647248258445</c:v>
                </c:pt>
                <c:pt idx="5">
                  <c:v>0.77334711627021291</c:v>
                </c:pt>
                <c:pt idx="6">
                  <c:v>0.79936244320732819</c:v>
                </c:pt>
                <c:pt idx="7">
                  <c:v>0.68563068221209134</c:v>
                </c:pt>
                <c:pt idx="8">
                  <c:v>0.74305944048478223</c:v>
                </c:pt>
                <c:pt idx="9">
                  <c:v>0.8162045448311932</c:v>
                </c:pt>
                <c:pt idx="10">
                  <c:v>0.87387289721388195</c:v>
                </c:pt>
                <c:pt idx="12">
                  <c:v>0.77942161167088408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'graf-matr'!$A$20</c:f>
              <c:strCache>
                <c:ptCount val="1"/>
                <c:pt idx="0">
                  <c:v>MARC - solo italiani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circle"/>
            <c:size val="6"/>
            <c:spPr>
              <a:solidFill>
                <a:srgbClr val="00B050"/>
              </a:solidFill>
            </c:spPr>
          </c:marker>
          <c:cat>
            <c:strRef>
              <c:f>'graf-matr'!$B$17:$N$17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'graf-matr'!$B$20:$N$20</c:f>
              <c:numCache>
                <c:formatCode>0.00</c:formatCode>
                <c:ptCount val="13"/>
                <c:pt idx="0">
                  <c:v>3.3649390649550113</c:v>
                </c:pt>
                <c:pt idx="1">
                  <c:v>3.1622174304543091</c:v>
                </c:pt>
                <c:pt idx="2">
                  <c:v>3.2019451444131697</c:v>
                </c:pt>
                <c:pt idx="3">
                  <c:v>2.9013934467596232</c:v>
                </c:pt>
                <c:pt idx="4">
                  <c:v>2.6759453252080001</c:v>
                </c:pt>
                <c:pt idx="5">
                  <c:v>2.5666328644492156</c:v>
                </c:pt>
                <c:pt idx="6">
                  <c:v>2.4259173263189346</c:v>
                </c:pt>
                <c:pt idx="7">
                  <c:v>2.3567816213637638</c:v>
                </c:pt>
                <c:pt idx="8">
                  <c:v>2.2854867403752785</c:v>
                </c:pt>
                <c:pt idx="9">
                  <c:v>2.3402448435118797</c:v>
                </c:pt>
                <c:pt idx="10">
                  <c:v>2.4524572758774315</c:v>
                </c:pt>
                <c:pt idx="12">
                  <c:v>2.7012530739234974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'graf-matr'!$A$21</c:f>
              <c:strCache>
                <c:ptCount val="1"/>
                <c:pt idx="0">
                  <c:v>TAAS - solo italiani</c:v>
                </c:pt>
              </c:strCache>
            </c:strRef>
          </c:tx>
          <c:spPr>
            <a:ln>
              <a:solidFill>
                <a:srgbClr val="C0504D"/>
              </a:solidFill>
            </a:ln>
          </c:spPr>
          <c:marker>
            <c:symbol val="square"/>
            <c:size val="6"/>
            <c:spPr>
              <a:solidFill>
                <a:srgbClr val="C0504D"/>
              </a:solidFill>
            </c:spPr>
          </c:marker>
          <c:cat>
            <c:strRef>
              <c:f>'graf-matr'!$B$17:$N$17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'graf-matr'!$B$21:$N$21</c:f>
              <c:numCache>
                <c:formatCode>0.00</c:formatCode>
                <c:ptCount val="13"/>
                <c:pt idx="0">
                  <c:v>2.9412760247608762</c:v>
                </c:pt>
                <c:pt idx="1">
                  <c:v>2.906751627616039</c:v>
                </c:pt>
                <c:pt idx="2">
                  <c:v>2.7143915082695633</c:v>
                </c:pt>
                <c:pt idx="3">
                  <c:v>2.7422441936204218</c:v>
                </c:pt>
                <c:pt idx="4">
                  <c:v>2.7148159896172572</c:v>
                </c:pt>
                <c:pt idx="5">
                  <c:v>2.8709054379126622</c:v>
                </c:pt>
                <c:pt idx="6">
                  <c:v>2.8388482414751186</c:v>
                </c:pt>
                <c:pt idx="7">
                  <c:v>2.5847416095108549</c:v>
                </c:pt>
                <c:pt idx="8">
                  <c:v>2.6078254692875884</c:v>
                </c:pt>
                <c:pt idx="9">
                  <c:v>2.6491181113234901</c:v>
                </c:pt>
                <c:pt idx="10">
                  <c:v>2.6527274355554087</c:v>
                </c:pt>
                <c:pt idx="12">
                  <c:v>2.7455675190615056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5164544"/>
        <c:axId val="145179008"/>
      </c:lineChart>
      <c:catAx>
        <c:axId val="1451645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5179008"/>
        <c:crosses val="autoZero"/>
        <c:auto val="1"/>
        <c:lblAlgn val="ctr"/>
        <c:lblOffset val="100"/>
        <c:noMultiLvlLbl val="0"/>
      </c:catAx>
      <c:valAx>
        <c:axId val="145179008"/>
        <c:scaling>
          <c:orientation val="minMax"/>
          <c:max val="5"/>
          <c:min val="0"/>
        </c:scaling>
        <c:delete val="0"/>
        <c:axPos val="l"/>
        <c:numFmt formatCode="0.00" sourceLinked="1"/>
        <c:majorTickMark val="out"/>
        <c:minorTickMark val="none"/>
        <c:tickLblPos val="nextTo"/>
        <c:crossAx val="145164544"/>
        <c:crosses val="autoZero"/>
        <c:crossBetween val="between"/>
        <c:majorUnit val="1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6031224706537346"/>
          <c:y val="5.0947010002128118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nuzialità </a:t>
            </a:r>
          </a:p>
        </c:rich>
      </c:tx>
      <c:layout>
        <c:manualLayout>
          <c:xMode val="edge"/>
          <c:yMode val="edge"/>
          <c:x val="0.15345793336089883"/>
          <c:y val="3.4531193140014574E-3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6.3299507347677794E-2"/>
          <c:y val="3.9187770447612964E-2"/>
          <c:w val="0.88825391453334956"/>
          <c:h val="0.84811863863551706"/>
        </c:manualLayout>
      </c:layout>
      <c:lineChart>
        <c:grouping val="standard"/>
        <c:varyColors val="0"/>
        <c:ser>
          <c:idx val="0"/>
          <c:order val="0"/>
          <c:tx>
            <c:strRef>
              <c:f>'AI-grf-mat'!$A$5</c:f>
              <c:strCache>
                <c:ptCount val="1"/>
                <c:pt idx="0">
                  <c:v>MARC - Totale</c:v>
                </c:pt>
              </c:strCache>
            </c:strRef>
          </c:tx>
          <c:spPr>
            <a:ln>
              <a:solidFill>
                <a:srgbClr val="1F497D"/>
              </a:solidFill>
            </a:ln>
          </c:spPr>
          <c:marker>
            <c:symbol val="circle"/>
            <c:size val="6"/>
            <c:spPr>
              <a:solidFill>
                <a:srgbClr val="1F497D"/>
              </a:solidFill>
            </c:spPr>
          </c:marker>
          <c:cat>
            <c:strRef>
              <c:f>'AI-grf-mat'!$B$4:$N$4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'AI-grf-mat'!$B$5:$N$5</c:f>
              <c:numCache>
                <c:formatCode>General</c:formatCode>
                <c:ptCount val="13"/>
                <c:pt idx="0">
                  <c:v>3.4292702504501968</c:v>
                </c:pt>
                <c:pt idx="1">
                  <c:v>3.2454276112605869</c:v>
                </c:pt>
                <c:pt idx="2">
                  <c:v>3.1746692186069736</c:v>
                </c:pt>
                <c:pt idx="3">
                  <c:v>2.9569296039248782</c:v>
                </c:pt>
                <c:pt idx="4">
                  <c:v>2.8513618677042802</c:v>
                </c:pt>
                <c:pt idx="5">
                  <c:v>2.6110598241125884</c:v>
                </c:pt>
                <c:pt idx="6">
                  <c:v>2.7281835338873015</c:v>
                </c:pt>
                <c:pt idx="7">
                  <c:v>2.7081865157008815</c:v>
                </c:pt>
                <c:pt idx="8">
                  <c:v>2.4518328631482222</c:v>
                </c:pt>
                <c:pt idx="9">
                  <c:v>2.7816351421905159</c:v>
                </c:pt>
                <c:pt idx="10">
                  <c:v>2.6908590926153213</c:v>
                </c:pt>
                <c:pt idx="12">
                  <c:v>2.8774423552764996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'AI-grf-mat'!$A$6</c:f>
              <c:strCache>
                <c:ptCount val="1"/>
                <c:pt idx="0">
                  <c:v>TAAS - Totale</c:v>
                </c:pt>
              </c:strCache>
            </c:strRef>
          </c:tx>
          <c:marker>
            <c:symbol val="square"/>
            <c:size val="6"/>
          </c:marker>
          <c:cat>
            <c:strRef>
              <c:f>'AI-grf-mat'!$B$4:$N$4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'AI-grf-mat'!$B$6:$N$6</c:f>
              <c:numCache>
                <c:formatCode>General</c:formatCode>
                <c:ptCount val="13"/>
                <c:pt idx="0">
                  <c:v>3.7814517117980846</c:v>
                </c:pt>
                <c:pt idx="1">
                  <c:v>3.6947132674899481</c:v>
                </c:pt>
                <c:pt idx="2">
                  <c:v>3.4955430184900433</c:v>
                </c:pt>
                <c:pt idx="3">
                  <c:v>3.6071077406141865</c:v>
                </c:pt>
                <c:pt idx="4">
                  <c:v>3.5025362076300008</c:v>
                </c:pt>
                <c:pt idx="5">
                  <c:v>3.7179688897606056</c:v>
                </c:pt>
                <c:pt idx="6">
                  <c:v>3.6392555795675063</c:v>
                </c:pt>
                <c:pt idx="7">
                  <c:v>3.4997005432848165</c:v>
                </c:pt>
                <c:pt idx="8">
                  <c:v>3.4702792181126876</c:v>
                </c:pt>
                <c:pt idx="9">
                  <c:v>3.4940077871881461</c:v>
                </c:pt>
                <c:pt idx="10">
                  <c:v>3.7089742037059463</c:v>
                </c:pt>
                <c:pt idx="12">
                  <c:v>3.5999653702080998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'AI-grf-mat'!$A$7</c:f>
              <c:strCache>
                <c:ptCount val="1"/>
                <c:pt idx="0">
                  <c:v>MARC - coppie miste</c:v>
                </c:pt>
              </c:strCache>
            </c:strRef>
          </c:tx>
          <c:spPr>
            <a:ln>
              <a:solidFill>
                <a:srgbClr val="9BBB59"/>
              </a:solidFill>
            </a:ln>
          </c:spPr>
          <c:marker>
            <c:symbol val="circle"/>
            <c:size val="6"/>
          </c:marker>
          <c:cat>
            <c:strRef>
              <c:f>'AI-grf-mat'!$B$4:$N$4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'AI-grf-mat'!$B$7:$N$7</c:f>
              <c:numCache>
                <c:formatCode>General</c:formatCode>
                <c:ptCount val="13"/>
                <c:pt idx="0">
                  <c:v>0.38243087351834298</c:v>
                </c:pt>
                <c:pt idx="1">
                  <c:v>0.40201425894324688</c:v>
                </c:pt>
                <c:pt idx="2">
                  <c:v>0.30789714571024385</c:v>
                </c:pt>
                <c:pt idx="3">
                  <c:v>0.33592047393816987</c:v>
                </c:pt>
                <c:pt idx="4">
                  <c:v>0.28223086900129707</c:v>
                </c:pt>
                <c:pt idx="5">
                  <c:v>0.29997612866018408</c:v>
                </c:pt>
                <c:pt idx="6">
                  <c:v>0.30925061797169723</c:v>
                </c:pt>
                <c:pt idx="7">
                  <c:v>0.31936161741755681</c:v>
                </c:pt>
                <c:pt idx="8">
                  <c:v>0.31775066877927927</c:v>
                </c:pt>
                <c:pt idx="9">
                  <c:v>0.37261779163299746</c:v>
                </c:pt>
                <c:pt idx="10">
                  <c:v>0.43020004302000431</c:v>
                </c:pt>
                <c:pt idx="12">
                  <c:v>0.34170347041868071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'AI-grf-mat'!$A$8</c:f>
              <c:strCache>
                <c:ptCount val="1"/>
                <c:pt idx="0">
                  <c:v>TAAS - coppie miste</c:v>
                </c:pt>
              </c:strCache>
            </c:strRef>
          </c:tx>
          <c:spPr>
            <a:ln>
              <a:solidFill>
                <a:srgbClr val="F79646">
                  <a:lumMod val="75000"/>
                </a:srgbClr>
              </a:solidFill>
            </a:ln>
          </c:spPr>
          <c:marker>
            <c:symbol val="square"/>
            <c:size val="6"/>
            <c:spPr>
              <a:solidFill>
                <a:srgbClr val="F79646">
                  <a:lumMod val="75000"/>
                </a:srgbClr>
              </a:solidFill>
            </c:spPr>
          </c:marker>
          <c:cat>
            <c:strRef>
              <c:f>'AI-grf-mat'!$B$4:$N$4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'AI-grf-mat'!$B$8:$N$8</c:f>
              <c:numCache>
                <c:formatCode>General</c:formatCode>
                <c:ptCount val="13"/>
                <c:pt idx="0">
                  <c:v>0.43923702076899923</c:v>
                </c:pt>
                <c:pt idx="1">
                  <c:v>0.4043854832240793</c:v>
                </c:pt>
                <c:pt idx="2">
                  <c:v>0.42463077369259139</c:v>
                </c:pt>
                <c:pt idx="3">
                  <c:v>0.4041699034664088</c:v>
                </c:pt>
                <c:pt idx="4">
                  <c:v>0.40164718533858207</c:v>
                </c:pt>
                <c:pt idx="5">
                  <c:v>0.40520472537680807</c:v>
                </c:pt>
                <c:pt idx="6">
                  <c:v>0.43456993097188457</c:v>
                </c:pt>
                <c:pt idx="7">
                  <c:v>0.32823013621550651</c:v>
                </c:pt>
                <c:pt idx="8">
                  <c:v>0.38085835686215264</c:v>
                </c:pt>
                <c:pt idx="9">
                  <c:v>0.44913920257759515</c:v>
                </c:pt>
                <c:pt idx="10">
                  <c:v>0.49092544853717196</c:v>
                </c:pt>
                <c:pt idx="12">
                  <c:v>0.41469274068565215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3046016"/>
        <c:axId val="193047936"/>
      </c:lineChart>
      <c:catAx>
        <c:axId val="1930460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3047936"/>
        <c:crosses val="autoZero"/>
        <c:auto val="1"/>
        <c:lblAlgn val="ctr"/>
        <c:lblOffset val="100"/>
        <c:noMultiLvlLbl val="0"/>
      </c:catAx>
      <c:valAx>
        <c:axId val="193047936"/>
        <c:scaling>
          <c:orientation val="minMax"/>
          <c:max val="5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193046016"/>
        <c:crosses val="autoZero"/>
        <c:crossBetween val="between"/>
        <c:majorUnit val="1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6031224706537346"/>
          <c:y val="5.0947010002128118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nuzialità </a:t>
            </a:r>
          </a:p>
        </c:rich>
      </c:tx>
      <c:layout>
        <c:manualLayout>
          <c:xMode val="edge"/>
          <c:yMode val="edge"/>
          <c:x val="0.16101356314417917"/>
          <c:y val="4.1846492161452795E-2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97358748467E-2"/>
          <c:y val="5.7205720572057209E-2"/>
          <c:w val="0.88825391453334956"/>
          <c:h val="0.84811863863551706"/>
        </c:manualLayout>
      </c:layout>
      <c:lineChart>
        <c:grouping val="standard"/>
        <c:varyColors val="0"/>
        <c:ser>
          <c:idx val="0"/>
          <c:order val="0"/>
          <c:tx>
            <c:strRef>
              <c:f>'AI-grf-mat'!$A$18</c:f>
              <c:strCache>
                <c:ptCount val="1"/>
                <c:pt idx="0">
                  <c:v>MARC - con stranieri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circle"/>
            <c:size val="6"/>
            <c:spPr>
              <a:solidFill>
                <a:srgbClr val="00B0F0"/>
              </a:solidFill>
            </c:spPr>
          </c:marker>
          <c:cat>
            <c:strRef>
              <c:f>'AI-grf-mat'!$B$17:$N$17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'AI-grf-mat'!$B$18:$N$18</c:f>
              <c:numCache>
                <c:formatCode>General</c:formatCode>
                <c:ptCount val="13"/>
                <c:pt idx="0">
                  <c:v>0.49589937445235688</c:v>
                </c:pt>
                <c:pt idx="1">
                  <c:v>0.48576722955642332</c:v>
                </c:pt>
                <c:pt idx="2">
                  <c:v>0.43688108512940005</c:v>
                </c:pt>
                <c:pt idx="3">
                  <c:v>0.4478939652508932</c:v>
                </c:pt>
                <c:pt idx="4">
                  <c:v>0.3859922178988327</c:v>
                </c:pt>
                <c:pt idx="5">
                  <c:v>0.44785168504196499</c:v>
                </c:pt>
                <c:pt idx="6">
                  <c:v>0.42786729335810159</c:v>
                </c:pt>
                <c:pt idx="7">
                  <c:v>0.40452471539557194</c:v>
                </c:pt>
                <c:pt idx="8">
                  <c:v>0.45086243543005833</c:v>
                </c:pt>
                <c:pt idx="9">
                  <c:v>0.47227138706972938</c:v>
                </c:pt>
                <c:pt idx="10">
                  <c:v>0.5356412300347112</c:v>
                </c:pt>
                <c:pt idx="12">
                  <c:v>0.45368709933254692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'AI-grf-mat'!$A$19</c:f>
              <c:strCache>
                <c:ptCount val="1"/>
                <c:pt idx="0">
                  <c:v>TAAS - con stranieri</c:v>
                </c:pt>
              </c:strCache>
            </c:strRef>
          </c:tx>
          <c:spPr>
            <a:ln>
              <a:solidFill>
                <a:srgbClr val="7030A0"/>
              </a:solidFill>
            </a:ln>
          </c:spPr>
          <c:marker>
            <c:symbol val="square"/>
            <c:size val="6"/>
            <c:spPr>
              <a:solidFill>
                <a:srgbClr val="7030A0"/>
              </a:solidFill>
            </c:spPr>
          </c:marker>
          <c:cat>
            <c:strRef>
              <c:f>'AI-grf-mat'!$B$17:$N$17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'AI-grf-mat'!$B$19:$N$19</c:f>
              <c:numCache>
                <c:formatCode>General</c:formatCode>
                <c:ptCount val="13"/>
                <c:pt idx="0">
                  <c:v>0.65328145728587195</c:v>
                </c:pt>
                <c:pt idx="1">
                  <c:v>0.6364099408116658</c:v>
                </c:pt>
                <c:pt idx="2">
                  <c:v>0.65445670790765376</c:v>
                </c:pt>
                <c:pt idx="3">
                  <c:v>0.59104415990786663</c:v>
                </c:pt>
                <c:pt idx="4">
                  <c:v>0.59599259759918632</c:v>
                </c:pt>
                <c:pt idx="5">
                  <c:v>0.65738000659535356</c:v>
                </c:pt>
                <c:pt idx="6">
                  <c:v>0.66362895862701587</c:v>
                </c:pt>
                <c:pt idx="7">
                  <c:v>0.5733370561166965</c:v>
                </c:pt>
                <c:pt idx="8">
                  <c:v>0.63405469466436593</c:v>
                </c:pt>
                <c:pt idx="9">
                  <c:v>0.69584946878218967</c:v>
                </c:pt>
                <c:pt idx="10">
                  <c:v>0.80234952161802109</c:v>
                </c:pt>
                <c:pt idx="12">
                  <c:v>0.65073349024179838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'AI-grf-mat'!$A$20</c:f>
              <c:strCache>
                <c:ptCount val="1"/>
                <c:pt idx="0">
                  <c:v>MARC - solo italiani</c:v>
                </c:pt>
              </c:strCache>
            </c:strRef>
          </c:tx>
          <c:spPr>
            <a:ln>
              <a:solidFill>
                <a:srgbClr val="00B050"/>
              </a:solidFill>
            </a:ln>
          </c:spPr>
          <c:marker>
            <c:symbol val="circle"/>
            <c:size val="6"/>
            <c:spPr>
              <a:solidFill>
                <a:srgbClr val="00B050"/>
              </a:solidFill>
            </c:spPr>
          </c:marker>
          <c:cat>
            <c:strRef>
              <c:f>'AI-grf-mat'!$B$17:$N$17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'AI-grf-mat'!$B$20:$N$20</c:f>
              <c:numCache>
                <c:formatCode>General</c:formatCode>
                <c:ptCount val="13"/>
                <c:pt idx="0">
                  <c:v>2.9333708759978401</c:v>
                </c:pt>
                <c:pt idx="1">
                  <c:v>2.7596603817041636</c:v>
                </c:pt>
                <c:pt idx="2">
                  <c:v>2.7377881334775731</c:v>
                </c:pt>
                <c:pt idx="3">
                  <c:v>2.5090356386739852</c:v>
                </c:pt>
                <c:pt idx="4">
                  <c:v>2.4653696498054476</c:v>
                </c:pt>
                <c:pt idx="5">
                  <c:v>2.1632081390706235</c:v>
                </c:pt>
                <c:pt idx="6">
                  <c:v>2.3003162405292001</c:v>
                </c:pt>
                <c:pt idx="7">
                  <c:v>2.3036618003053095</c:v>
                </c:pt>
                <c:pt idx="8">
                  <c:v>2.0009704277181637</c:v>
                </c:pt>
                <c:pt idx="9">
                  <c:v>2.3093637551207866</c:v>
                </c:pt>
                <c:pt idx="10">
                  <c:v>2.15521786258061</c:v>
                </c:pt>
                <c:pt idx="12">
                  <c:v>2.4237552559439526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'AI-grf-mat'!$A$21</c:f>
              <c:strCache>
                <c:ptCount val="1"/>
                <c:pt idx="0">
                  <c:v>TAAS - solo italiani</c:v>
                </c:pt>
              </c:strCache>
            </c:strRef>
          </c:tx>
          <c:spPr>
            <a:ln>
              <a:solidFill>
                <a:srgbClr val="C0504D"/>
              </a:solidFill>
            </a:ln>
          </c:spPr>
          <c:marker>
            <c:symbol val="square"/>
            <c:size val="6"/>
            <c:spPr>
              <a:solidFill>
                <a:srgbClr val="C0504D"/>
              </a:solidFill>
            </c:spPr>
          </c:marker>
          <c:cat>
            <c:strRef>
              <c:f>'AI-grf-mat'!$B$17:$N$17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'AI-grf-mat'!$B$21:$N$21</c:f>
              <c:numCache>
                <c:formatCode>General</c:formatCode>
                <c:ptCount val="13"/>
                <c:pt idx="0">
                  <c:v>3.128170254512213</c:v>
                </c:pt>
                <c:pt idx="1">
                  <c:v>3.0583033266782826</c:v>
                </c:pt>
                <c:pt idx="2">
                  <c:v>2.8410863105823898</c:v>
                </c:pt>
                <c:pt idx="3">
                  <c:v>3.0160635807063199</c:v>
                </c:pt>
                <c:pt idx="4">
                  <c:v>2.9065436100308149</c:v>
                </c:pt>
                <c:pt idx="5">
                  <c:v>3.0605888831652521</c:v>
                </c:pt>
                <c:pt idx="6">
                  <c:v>2.9756266209404907</c:v>
                </c:pt>
                <c:pt idx="7">
                  <c:v>2.9263634871681199</c:v>
                </c:pt>
                <c:pt idx="8">
                  <c:v>2.8362245234483212</c:v>
                </c:pt>
                <c:pt idx="9">
                  <c:v>2.7981583184059562</c:v>
                </c:pt>
                <c:pt idx="10">
                  <c:v>2.9066246820879251</c:v>
                </c:pt>
                <c:pt idx="12">
                  <c:v>2.9492318799663018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2988672"/>
        <c:axId val="192990592"/>
      </c:lineChart>
      <c:catAx>
        <c:axId val="1929886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2990592"/>
        <c:crosses val="autoZero"/>
        <c:auto val="1"/>
        <c:lblAlgn val="ctr"/>
        <c:lblOffset val="100"/>
        <c:noMultiLvlLbl val="0"/>
      </c:catAx>
      <c:valAx>
        <c:axId val="192990592"/>
        <c:scaling>
          <c:orientation val="minMax"/>
          <c:max val="5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192988672"/>
        <c:crosses val="autoZero"/>
        <c:crossBetween val="between"/>
        <c:majorUnit val="1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6031224706537346"/>
          <c:y val="5.0947010002128118E-2"/>
          <c:w val="0.59296555176592225"/>
          <c:h val="0.12405653685181245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it-IT"/>
              <a:t>Quoziente</a:t>
            </a:r>
          </a:p>
          <a:p>
            <a:pPr>
              <a:defRPr/>
            </a:pPr>
            <a:r>
              <a:rPr lang="it-IT"/>
              <a:t>di</a:t>
            </a:r>
          </a:p>
          <a:p>
            <a:pPr>
              <a:defRPr/>
            </a:pPr>
            <a:r>
              <a:rPr lang="it-IT"/>
              <a:t>natalità </a:t>
            </a:r>
          </a:p>
        </c:rich>
      </c:tx>
      <c:layout>
        <c:manualLayout>
          <c:xMode val="edge"/>
          <c:yMode val="edge"/>
          <c:x val="0.15066553816977771"/>
          <c:y val="4.202378111767993E-3"/>
        </c:manualLayout>
      </c:layout>
      <c:overlay val="1"/>
      <c:spPr>
        <a:ln>
          <a:solidFill>
            <a:sysClr val="windowText" lastClr="000000"/>
          </a:solidFill>
        </a:ln>
      </c:spPr>
    </c:title>
    <c:autoTitleDeleted val="0"/>
    <c:plotArea>
      <c:layout>
        <c:manualLayout>
          <c:layoutTarget val="inner"/>
          <c:xMode val="edge"/>
          <c:yMode val="edge"/>
          <c:x val="7.7562397358748467E-2"/>
          <c:y val="5.7205720572057209E-2"/>
          <c:w val="0.88825391453334956"/>
          <c:h val="0.75490281620202881"/>
        </c:manualLayout>
      </c:layout>
      <c:lineChart>
        <c:grouping val="standard"/>
        <c:varyColors val="0"/>
        <c:ser>
          <c:idx val="0"/>
          <c:order val="0"/>
          <c:tx>
            <c:strRef>
              <c:f>'graf-nat'!$A$5</c:f>
              <c:strCache>
                <c:ptCount val="1"/>
                <c:pt idx="0">
                  <c:v>MARC - Totale</c:v>
                </c:pt>
              </c:strCache>
            </c:strRef>
          </c:tx>
          <c:spPr>
            <a:ln>
              <a:solidFill>
                <a:srgbClr val="1F497D"/>
              </a:solidFill>
            </a:ln>
          </c:spPr>
          <c:marker>
            <c:symbol val="circle"/>
            <c:size val="6"/>
            <c:spPr>
              <a:solidFill>
                <a:srgbClr val="1F497D"/>
              </a:solidFill>
            </c:spPr>
          </c:marker>
          <c:cat>
            <c:strRef>
              <c:f>'graf-nat'!$B$4:$N$4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'graf-nat'!$B$5:$N$5</c:f>
              <c:numCache>
                <c:formatCode>0.0</c:formatCode>
                <c:ptCount val="13"/>
                <c:pt idx="0">
                  <c:v>8.9808744549554778</c:v>
                </c:pt>
                <c:pt idx="1">
                  <c:v>9.0667265874223411</c:v>
                </c:pt>
                <c:pt idx="2">
                  <c:v>9.3194035866840306</c:v>
                </c:pt>
                <c:pt idx="3">
                  <c:v>9.2210694010355141</c:v>
                </c:pt>
                <c:pt idx="4">
                  <c:v>8.9078706137873596</c:v>
                </c:pt>
                <c:pt idx="5">
                  <c:v>8.7859813575255998</c:v>
                </c:pt>
                <c:pt idx="6">
                  <c:v>8.2363231052260275</c:v>
                </c:pt>
                <c:pt idx="7">
                  <c:v>7.8920876753747953</c:v>
                </c:pt>
                <c:pt idx="8">
                  <c:v>7.7102154878293163</c:v>
                </c:pt>
                <c:pt idx="9">
                  <c:v>7.678665834234919</c:v>
                </c:pt>
                <c:pt idx="10">
                  <c:v>7.4066935405104859</c:v>
                </c:pt>
                <c:pt idx="12" formatCode="0.00">
                  <c:v>8.4721734999150247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'graf-nat'!$A$6</c:f>
              <c:strCache>
                <c:ptCount val="1"/>
                <c:pt idx="0">
                  <c:v>TAAS - Totale</c:v>
                </c:pt>
              </c:strCache>
            </c:strRef>
          </c:tx>
          <c:marker>
            <c:symbol val="square"/>
            <c:size val="6"/>
          </c:marker>
          <c:cat>
            <c:strRef>
              <c:f>'graf-nat'!$B$4:$N$4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'graf-nat'!$B$6:$N$6</c:f>
              <c:numCache>
                <c:formatCode>0.0</c:formatCode>
                <c:ptCount val="13"/>
                <c:pt idx="0">
                  <c:v>10.7092355157817</c:v>
                </c:pt>
                <c:pt idx="1">
                  <c:v>10.674743086222808</c:v>
                </c:pt>
                <c:pt idx="2">
                  <c:v>10.745001234263144</c:v>
                </c:pt>
                <c:pt idx="3">
                  <c:v>10.346450205937066</c:v>
                </c:pt>
                <c:pt idx="4">
                  <c:v>10.492187518916786</c:v>
                </c:pt>
                <c:pt idx="5">
                  <c:v>10.266280122647412</c:v>
                </c:pt>
                <c:pt idx="6">
                  <c:v>10.211927705544646</c:v>
                </c:pt>
                <c:pt idx="7">
                  <c:v>9.9382980198469522</c:v>
                </c:pt>
                <c:pt idx="8">
                  <c:v>9.8486218050460668</c:v>
                </c:pt>
                <c:pt idx="9">
                  <c:v>9.620431784499301</c:v>
                </c:pt>
                <c:pt idx="10">
                  <c:v>9.5089060563068273</c:v>
                </c:pt>
                <c:pt idx="12" formatCode="0.00">
                  <c:v>10.206463838042556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'graf-nat'!$A$7</c:f>
              <c:strCache>
                <c:ptCount val="1"/>
                <c:pt idx="0">
                  <c:v>MARC - coppie miste</c:v>
                </c:pt>
              </c:strCache>
            </c:strRef>
          </c:tx>
          <c:spPr>
            <a:ln>
              <a:solidFill>
                <a:srgbClr val="9BBB59"/>
              </a:solidFill>
            </a:ln>
          </c:spPr>
          <c:marker>
            <c:symbol val="circle"/>
            <c:size val="6"/>
          </c:marker>
          <c:cat>
            <c:strRef>
              <c:f>'graf-nat'!$B$4:$N$4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'graf-nat'!$B$7:$N$7</c:f>
              <c:numCache>
                <c:formatCode>0.00</c:formatCode>
                <c:ptCount val="13"/>
                <c:pt idx="0">
                  <c:v>0.5269272711605375</c:v>
                </c:pt>
                <c:pt idx="1">
                  <c:v>0.50509004327331108</c:v>
                </c:pt>
                <c:pt idx="2">
                  <c:v>0.50417189280579755</c:v>
                </c:pt>
                <c:pt idx="3">
                  <c:v>0.53746175969223242</c:v>
                </c:pt>
                <c:pt idx="4">
                  <c:v>0.5875431256974275</c:v>
                </c:pt>
                <c:pt idx="5">
                  <c:v>0.57158836035888738</c:v>
                </c:pt>
                <c:pt idx="6">
                  <c:v>0.57229094286391113</c:v>
                </c:pt>
                <c:pt idx="7">
                  <c:v>0.4796189385574573</c:v>
                </c:pt>
                <c:pt idx="8">
                  <c:v>0.5451146834952032</c:v>
                </c:pt>
                <c:pt idx="9">
                  <c:v>0.59459410550426106</c:v>
                </c:pt>
                <c:pt idx="10">
                  <c:v>0.67363076273108602</c:v>
                </c:pt>
                <c:pt idx="12">
                  <c:v>0.55444758329010913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'graf-nat'!$A$8</c:f>
              <c:strCache>
                <c:ptCount val="1"/>
                <c:pt idx="0">
                  <c:v>TAAS - coppie miste</c:v>
                </c:pt>
              </c:strCache>
            </c:strRef>
          </c:tx>
          <c:spPr>
            <a:ln>
              <a:solidFill>
                <a:srgbClr val="F79646">
                  <a:lumMod val="75000"/>
                </a:srgbClr>
              </a:solidFill>
            </a:ln>
          </c:spPr>
          <c:marker>
            <c:symbol val="square"/>
            <c:size val="6"/>
            <c:spPr>
              <a:solidFill>
                <a:srgbClr val="F79646">
                  <a:lumMod val="75000"/>
                </a:srgbClr>
              </a:solidFill>
            </c:spPr>
          </c:marker>
          <c:cat>
            <c:strRef>
              <c:f>'graf-nat'!$B$4:$N$4</c:f>
              <c:strCache>
                <c:ptCount val="13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2">
                  <c:v>tot 06-16</c:v>
                </c:pt>
              </c:strCache>
            </c:strRef>
          </c:cat>
          <c:val>
            <c:numRef>
              <c:f>'graf-nat'!$B$8:$N$8</c:f>
              <c:numCache>
                <c:formatCode>0.00</c:formatCode>
                <c:ptCount val="13"/>
                <c:pt idx="0">
                  <c:v>0.66282276614329605</c:v>
                </c:pt>
                <c:pt idx="1">
                  <c:v>0.7074527852705933</c:v>
                </c:pt>
                <c:pt idx="2">
                  <c:v>0.6980992347568501</c:v>
                </c:pt>
                <c:pt idx="3">
                  <c:v>0.71341349299462153</c:v>
                </c:pt>
                <c:pt idx="4">
                  <c:v>0.81744726908204257</c:v>
                </c:pt>
                <c:pt idx="5">
                  <c:v>0.76654632504673115</c:v>
                </c:pt>
                <c:pt idx="6">
                  <c:v>0.8409254239303211</c:v>
                </c:pt>
                <c:pt idx="7">
                  <c:v>0.83384930946854063</c:v>
                </c:pt>
                <c:pt idx="8">
                  <c:v>0.8370094846840076</c:v>
                </c:pt>
                <c:pt idx="9">
                  <c:v>0.84363204402019043</c:v>
                </c:pt>
                <c:pt idx="10">
                  <c:v>0.94645996634599527</c:v>
                </c:pt>
                <c:pt idx="12">
                  <c:v>0.78956229334778771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4039808"/>
        <c:axId val="194041728"/>
      </c:lineChart>
      <c:catAx>
        <c:axId val="194039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94041728"/>
        <c:crosses val="autoZero"/>
        <c:auto val="1"/>
        <c:lblAlgn val="ctr"/>
        <c:lblOffset val="100"/>
        <c:noMultiLvlLbl val="0"/>
      </c:catAx>
      <c:valAx>
        <c:axId val="194041728"/>
        <c:scaling>
          <c:orientation val="minMax"/>
          <c:max val="15"/>
          <c:min val="0"/>
        </c:scaling>
        <c:delete val="0"/>
        <c:axPos val="l"/>
        <c:numFmt formatCode="0.0" sourceLinked="1"/>
        <c:majorTickMark val="out"/>
        <c:minorTickMark val="none"/>
        <c:tickLblPos val="nextTo"/>
        <c:crossAx val="194039808"/>
        <c:crosses val="autoZero"/>
        <c:crossBetween val="between"/>
        <c:majorUnit val="3"/>
      </c:valAx>
      <c:spPr>
        <a:ln>
          <a:noFill/>
        </a:ln>
      </c:spPr>
    </c:plotArea>
    <c:legend>
      <c:legendPos val="r"/>
      <c:layout>
        <c:manualLayout>
          <c:xMode val="edge"/>
          <c:yMode val="edge"/>
          <c:x val="0.35513817466646702"/>
          <c:y val="5.094688745392649E-2"/>
          <c:w val="0.62142249680955186"/>
          <c:h val="0.16640631831365407"/>
        </c:manualLayout>
      </c:layout>
      <c:overlay val="0"/>
      <c:spPr>
        <a:ln>
          <a:solidFill>
            <a:sysClr val="windowText" lastClr="000000"/>
          </a:solidFill>
        </a:ln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latin typeface="Arial" panose="020B0604020202020204" pitchFamily="34" charset="0"/>
          <a:cs typeface="Arial" panose="020B0604020202020204" pitchFamily="34" charset="0"/>
        </a:defRPr>
      </a:pPr>
      <a:endParaRPr lang="it-IT"/>
    </a:p>
  </c:txPr>
  <c:externalData r:id="rId2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0.56047</cdr:x>
      <cdr:y>0.51528</cdr:y>
    </cdr:from>
    <cdr:to>
      <cdr:x>0.94985</cdr:x>
      <cdr:y>0.62361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2895600" y="1413510"/>
          <a:ext cx="2011680" cy="297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200" b="1">
              <a:latin typeface="Times New Roman" panose="02020603050405020304" pitchFamily="18" charset="0"/>
              <a:cs typeface="Times New Roman" panose="02020603050405020304" pitchFamily="18" charset="0"/>
            </a:rPr>
            <a:t>Trentino-Alto</a:t>
          </a:r>
          <a:r>
            <a:rPr lang="it-IT" sz="12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 Adige/S</a:t>
          </a:r>
          <a:r>
            <a:rPr lang="it-IT" sz="1200" b="1" baseline="0">
              <a:latin typeface="Calibri"/>
              <a:cs typeface="Calibri"/>
            </a:rPr>
            <a:t>ü</a:t>
          </a:r>
          <a:r>
            <a:rPr lang="it-IT" sz="12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dtirol</a:t>
          </a:r>
          <a:endParaRPr lang="it-IT" sz="1200" b="1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0.56047</cdr:x>
      <cdr:y>0.51528</cdr:y>
    </cdr:from>
    <cdr:to>
      <cdr:x>0.94985</cdr:x>
      <cdr:y>0.62361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2895600" y="1413510"/>
          <a:ext cx="2011680" cy="297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200" b="1">
              <a:latin typeface="Times New Roman" panose="02020603050405020304" pitchFamily="18" charset="0"/>
              <a:cs typeface="Times New Roman" panose="02020603050405020304" pitchFamily="18" charset="0"/>
            </a:rPr>
            <a:t>Trentino-Alto</a:t>
          </a:r>
          <a:r>
            <a:rPr lang="it-IT" sz="12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 Adige/S</a:t>
          </a:r>
          <a:r>
            <a:rPr lang="it-IT" sz="1200" b="1" baseline="0">
              <a:latin typeface="Calibri"/>
              <a:cs typeface="Calibri"/>
            </a:rPr>
            <a:t>ü</a:t>
          </a:r>
          <a:r>
            <a:rPr lang="it-IT" sz="12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dtirol</a:t>
          </a:r>
          <a:endParaRPr lang="it-IT" sz="1200" b="1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0.56047</cdr:x>
      <cdr:y>0.51528</cdr:y>
    </cdr:from>
    <cdr:to>
      <cdr:x>0.94985</cdr:x>
      <cdr:y>0.62361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2895600" y="1413510"/>
          <a:ext cx="2011680" cy="297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200" b="1">
              <a:latin typeface="Times New Roman" panose="02020603050405020304" pitchFamily="18" charset="0"/>
              <a:cs typeface="Times New Roman" panose="02020603050405020304" pitchFamily="18" charset="0"/>
            </a:rPr>
            <a:t>Trentino-Alto</a:t>
          </a:r>
          <a:r>
            <a:rPr lang="it-IT" sz="12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 Adige/S</a:t>
          </a:r>
          <a:r>
            <a:rPr lang="it-IT" sz="1200" b="1" baseline="0">
              <a:latin typeface="Calibri"/>
              <a:cs typeface="Calibri"/>
            </a:rPr>
            <a:t>ü</a:t>
          </a:r>
          <a:r>
            <a:rPr lang="it-IT" sz="12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dtirol</a:t>
          </a:r>
          <a:endParaRPr lang="it-IT" sz="1200" b="1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0.56047</cdr:x>
      <cdr:y>0.51528</cdr:y>
    </cdr:from>
    <cdr:to>
      <cdr:x>0.94985</cdr:x>
      <cdr:y>0.62361</cdr:y>
    </cdr:to>
    <cdr:sp macro="" textlink="">
      <cdr:nvSpPr>
        <cdr:cNvPr id="2" name="CasellaDiTesto 1"/>
        <cdr:cNvSpPr txBox="1"/>
      </cdr:nvSpPr>
      <cdr:spPr>
        <a:xfrm xmlns:a="http://schemas.openxmlformats.org/drawingml/2006/main">
          <a:off x="2895600" y="1413510"/>
          <a:ext cx="2011680" cy="2971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t-IT" sz="1200" b="1">
              <a:latin typeface="Times New Roman" panose="02020603050405020304" pitchFamily="18" charset="0"/>
              <a:cs typeface="Times New Roman" panose="02020603050405020304" pitchFamily="18" charset="0"/>
            </a:rPr>
            <a:t>Trentino-Alto</a:t>
          </a:r>
          <a:r>
            <a:rPr lang="it-IT" sz="12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 Adige/S</a:t>
          </a:r>
          <a:r>
            <a:rPr lang="it-IT" sz="1200" b="1" baseline="0">
              <a:latin typeface="Calibri"/>
              <a:cs typeface="Calibri"/>
            </a:rPr>
            <a:t>ü</a:t>
          </a:r>
          <a:r>
            <a:rPr lang="it-IT" sz="1200" b="1" baseline="0">
              <a:latin typeface="Times New Roman" panose="02020603050405020304" pitchFamily="18" charset="0"/>
              <a:cs typeface="Times New Roman" panose="02020603050405020304" pitchFamily="18" charset="0"/>
            </a:rPr>
            <a:t>dtirol</a:t>
          </a:r>
          <a:endParaRPr lang="it-IT" sz="1200" b="1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5291" cy="49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>
            <a:lvl1pPr defTabSz="463144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3021" y="0"/>
            <a:ext cx="2955291" cy="49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>
            <a:lvl1pPr algn="r" defTabSz="463144">
              <a:defRPr sz="1200"/>
            </a:lvl1pPr>
          </a:lstStyle>
          <a:p>
            <a:pPr>
              <a:defRPr/>
            </a:pPr>
            <a:fld id="{9591DF2B-0943-4981-9CF9-77A746613B06}" type="datetimeFigureOut">
              <a:rPr lang="it-IT"/>
              <a:pPr>
                <a:defRPr/>
              </a:pPr>
              <a:t>18/09/2018</a:t>
            </a:fld>
            <a:endParaRPr lang="it-IT" dirty="0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1419"/>
            <a:ext cx="2955291" cy="495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29" tIns="46314" rIns="92629" bIns="46314" numCol="1" anchor="b" anchorCtr="0" compatLnSpc="1">
            <a:prstTxWarp prst="textNoShape">
              <a:avLst/>
            </a:prstTxWarp>
          </a:bodyPr>
          <a:lstStyle>
            <a:lvl1pPr defTabSz="463144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3021" y="9421419"/>
            <a:ext cx="2955291" cy="495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29" tIns="46314" rIns="92629" bIns="46314" numCol="1" anchor="b" anchorCtr="0" compatLnSpc="1">
            <a:prstTxWarp prst="textNoShape">
              <a:avLst/>
            </a:prstTxWarp>
          </a:bodyPr>
          <a:lstStyle>
            <a:lvl1pPr algn="r" defTabSz="463144">
              <a:defRPr sz="1200"/>
            </a:lvl1pPr>
          </a:lstStyle>
          <a:p>
            <a:pPr>
              <a:defRPr/>
            </a:pPr>
            <a:fld id="{B4FD8F8E-0601-4728-A6F6-2452883259A6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80036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5291" cy="49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>
            <a:lvl1pPr defTabSz="463144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45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3021" y="0"/>
            <a:ext cx="2955291" cy="495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>
            <a:lvl1pPr algn="r" defTabSz="463144">
              <a:defRPr sz="1200"/>
            </a:lvl1pPr>
          </a:lstStyle>
          <a:p>
            <a:pPr>
              <a:defRPr/>
            </a:pPr>
            <a:fld id="{C7ADF223-B6CE-4CFA-93CF-18FF0037C2E9}" type="datetimeFigureOut">
              <a:rPr lang="it-IT"/>
              <a:pPr>
                <a:defRPr/>
              </a:pPr>
              <a:t>18/09/2018</a:t>
            </a:fld>
            <a:endParaRPr lang="it-IT" dirty="0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1863" y="744538"/>
            <a:ext cx="4956175" cy="3717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5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991" y="4711502"/>
            <a:ext cx="5455920" cy="4462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0"/>
            <a:r>
              <a:rPr lang="it-IT" noProof="0" smtClean="0"/>
              <a:t>Secondo livello</a:t>
            </a:r>
          </a:p>
          <a:p>
            <a:pPr lvl="0"/>
            <a:r>
              <a:rPr lang="it-IT" noProof="0" smtClean="0"/>
              <a:t>Terzo livello</a:t>
            </a:r>
          </a:p>
          <a:p>
            <a:pPr lvl="0"/>
            <a:r>
              <a:rPr lang="it-IT" noProof="0" smtClean="0"/>
              <a:t>Quarto livello</a:t>
            </a:r>
          </a:p>
          <a:p>
            <a:pPr lvl="0"/>
            <a:r>
              <a:rPr lang="it-IT" noProof="0" smtClean="0"/>
              <a:t>Quinto livello</a:t>
            </a:r>
          </a:p>
        </p:txBody>
      </p:sp>
      <p:sp>
        <p:nvSpPr>
          <p:cNvPr id="145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1419"/>
            <a:ext cx="2955291" cy="495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29" tIns="46314" rIns="92629" bIns="46314" numCol="1" anchor="b" anchorCtr="0" compatLnSpc="1">
            <a:prstTxWarp prst="textNoShape">
              <a:avLst/>
            </a:prstTxWarp>
          </a:bodyPr>
          <a:lstStyle>
            <a:lvl1pPr defTabSz="463144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45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3021" y="9421419"/>
            <a:ext cx="2955291" cy="495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629" tIns="46314" rIns="92629" bIns="46314" numCol="1" anchor="b" anchorCtr="0" compatLnSpc="1">
            <a:prstTxWarp prst="textNoShape">
              <a:avLst/>
            </a:prstTxWarp>
          </a:bodyPr>
          <a:lstStyle>
            <a:lvl1pPr algn="r" defTabSz="463144">
              <a:defRPr sz="1200"/>
            </a:lvl1pPr>
          </a:lstStyle>
          <a:p>
            <a:pPr>
              <a:defRPr/>
            </a:pPr>
            <a:fld id="{5916AD14-FA7D-4165-98C9-CCEAFE6F68D3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24836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742950" indent="-285750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1143000" indent="-228600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600200" indent="-228600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2057400" indent="-228600" algn="l" defTabSz="912813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  <p:sp>
        <p:nvSpPr>
          <p:cNvPr id="419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9BE3507-0CD0-4AF3-BE81-75BD51CFACA7}" type="slidenum">
              <a:rPr lang="it-IT" altLang="it-I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</a:t>
            </a:fld>
            <a:endParaRPr lang="it-IT" altLang="it-IT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597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  <p:sp>
        <p:nvSpPr>
          <p:cNvPr id="419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9BE3507-0CD0-4AF3-BE81-75BD51CFACA7}" type="slidenum">
              <a:rPr lang="it-IT" altLang="it-I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3</a:t>
            </a:fld>
            <a:endParaRPr lang="it-IT" altLang="it-IT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4099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  <p:sp>
        <p:nvSpPr>
          <p:cNvPr id="419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9BE3507-0CD0-4AF3-BE81-75BD51CFACA7}" type="slidenum">
              <a:rPr lang="it-IT" altLang="it-I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6</a:t>
            </a:fld>
            <a:endParaRPr lang="it-IT" altLang="it-IT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270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  <p:sp>
        <p:nvSpPr>
          <p:cNvPr id="419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9BE3507-0CD0-4AF3-BE81-75BD51CFACA7}" type="slidenum">
              <a:rPr lang="it-IT" altLang="it-I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10</a:t>
            </a:fld>
            <a:endParaRPr lang="it-IT" altLang="it-IT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387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16AD14-FA7D-4165-98C9-CCEAFE6F68D3}" type="slidenum">
              <a:rPr lang="it-IT" smtClean="0"/>
              <a:pPr>
                <a:defRPr/>
              </a:pPr>
              <a:t>15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06138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it-IT" smtClean="0"/>
          </a:p>
        </p:txBody>
      </p:sp>
      <p:sp>
        <p:nvSpPr>
          <p:cNvPr id="41988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46196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4619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9BE3507-0CD0-4AF3-BE81-75BD51CFACA7}" type="slidenum">
              <a:rPr lang="it-IT" altLang="it-IT" smtClean="0">
                <a:latin typeface="Arial" charset="0"/>
              </a:rPr>
              <a:pPr eaLnBrk="1" hangingPunct="1">
                <a:spcBef>
                  <a:spcPct val="0"/>
                </a:spcBef>
              </a:pPr>
              <a:t>20</a:t>
            </a:fld>
            <a:endParaRPr lang="it-IT" altLang="it-IT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11845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16AD14-FA7D-4165-98C9-CCEAFE6F68D3}" type="slidenum">
              <a:rPr lang="it-IT" smtClean="0"/>
              <a:pPr>
                <a:defRPr/>
              </a:pPr>
              <a:t>21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63630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916AD14-FA7D-4165-98C9-CCEAFE6F68D3}" type="slidenum">
              <a:rPr lang="it-IT" smtClean="0"/>
              <a:pPr>
                <a:defRPr/>
              </a:pPr>
              <a:t>27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54253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 userDrawn="1"/>
        </p:nvSpPr>
        <p:spPr>
          <a:xfrm>
            <a:off x="777875" y="0"/>
            <a:ext cx="7543800" cy="381000"/>
          </a:xfrm>
          <a:prstGeom prst="rect">
            <a:avLst/>
          </a:prstGeom>
          <a:solidFill>
            <a:srgbClr val="7F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 typeface="Times New Roman" pitchFamily="-28" charset="0"/>
              <a:buNone/>
              <a:defRPr/>
            </a:pPr>
            <a:endParaRPr lang="en-US" dirty="0"/>
          </a:p>
        </p:txBody>
      </p:sp>
      <p:cxnSp>
        <p:nvCxnSpPr>
          <p:cNvPr id="5" name="Connettore 1 4"/>
          <p:cNvCxnSpPr/>
          <p:nvPr userDrawn="1"/>
        </p:nvCxnSpPr>
        <p:spPr>
          <a:xfrm>
            <a:off x="777875" y="6254750"/>
            <a:ext cx="7543800" cy="0"/>
          </a:xfrm>
          <a:prstGeom prst="line">
            <a:avLst/>
          </a:prstGeom>
          <a:ln>
            <a:solidFill>
              <a:srgbClr val="7F14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6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068D5-DFCB-4E65-B8A4-5A9EC2146C42}" type="datetimeFigureOut">
              <a:rPr lang="it-IT"/>
              <a:pPr>
                <a:defRPr/>
              </a:pPr>
              <a:t>18/09/2018</a:t>
            </a:fld>
            <a:endParaRPr lang="it-IT" dirty="0"/>
          </a:p>
        </p:txBody>
      </p:sp>
      <p:sp>
        <p:nvSpPr>
          <p:cNvPr id="7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23A78-FF9D-4B78-B5F8-DFE925D017EF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53342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/>
          <p:nvPr userDrawn="1"/>
        </p:nvSpPr>
        <p:spPr>
          <a:xfrm>
            <a:off x="777875" y="0"/>
            <a:ext cx="7543800" cy="381000"/>
          </a:xfrm>
          <a:prstGeom prst="rect">
            <a:avLst/>
          </a:prstGeom>
          <a:solidFill>
            <a:srgbClr val="7F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buFont typeface="Times New Roman" pitchFamily="-28" charset="0"/>
              <a:buNone/>
              <a:defRPr/>
            </a:pPr>
            <a:endParaRPr lang="en-US" dirty="0"/>
          </a:p>
        </p:txBody>
      </p:sp>
      <p:cxnSp>
        <p:nvCxnSpPr>
          <p:cNvPr id="5" name="Connettore 1 4"/>
          <p:cNvCxnSpPr/>
          <p:nvPr userDrawn="1"/>
        </p:nvCxnSpPr>
        <p:spPr>
          <a:xfrm>
            <a:off x="777875" y="6124575"/>
            <a:ext cx="7543800" cy="0"/>
          </a:xfrm>
          <a:prstGeom prst="line">
            <a:avLst/>
          </a:prstGeom>
          <a:ln>
            <a:solidFill>
              <a:srgbClr val="7F14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175" y="6140450"/>
            <a:ext cx="430213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9"/>
          <p:cNvSpPr>
            <a:spLocks noChangeArrowheads="1"/>
          </p:cNvSpPr>
          <p:nvPr userDrawn="1"/>
        </p:nvSpPr>
        <p:spPr bwMode="auto">
          <a:xfrm>
            <a:off x="615950" y="6489700"/>
            <a:ext cx="947738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it-IT" altLang="it-IT" sz="1200" b="1">
                <a:latin typeface="Times New Roman" pitchFamily="18" charset="0"/>
                <a:cs typeface="Times New Roman" pitchFamily="18" charset="0"/>
              </a:rPr>
              <a:t>A.I.S.Re.</a:t>
            </a:r>
            <a:endParaRPr lang="it-IT" altLang="it-IT" sz="3200"/>
          </a:p>
        </p:txBody>
      </p:sp>
      <p:sp>
        <p:nvSpPr>
          <p:cNvPr id="8" name="CasellaDiTesto 12"/>
          <p:cNvSpPr txBox="1">
            <a:spLocks noChangeArrowheads="1"/>
          </p:cNvSpPr>
          <p:nvPr userDrawn="1"/>
        </p:nvSpPr>
        <p:spPr bwMode="auto">
          <a:xfrm>
            <a:off x="1322388" y="6184900"/>
            <a:ext cx="2068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it-IT" altLang="it-IT" sz="1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XXXIX </a:t>
            </a:r>
            <a:r>
              <a:rPr lang="it-IT" altLang="it-IT" sz="14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Conferenza scientifica annuale</a:t>
            </a:r>
          </a:p>
        </p:txBody>
      </p:sp>
      <p:pic>
        <p:nvPicPr>
          <p:cNvPr id="9" name="Immagin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425" y="6242050"/>
            <a:ext cx="9842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77876" y="1600201"/>
            <a:ext cx="7908924" cy="42195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dirty="0" smtClean="0"/>
              <a:t>Fare clic per modificare gli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10" name="Segnaposto data 3"/>
          <p:cNvSpPr>
            <a:spLocks noGrp="1"/>
          </p:cNvSpPr>
          <p:nvPr>
            <p:ph type="dt" sz="half" idx="10"/>
          </p:nvPr>
        </p:nvSpPr>
        <p:spPr>
          <a:xfrm>
            <a:off x="496888" y="6356350"/>
            <a:ext cx="213360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it-IT" dirty="0"/>
          </a:p>
        </p:txBody>
      </p:sp>
      <p:sp>
        <p:nvSpPr>
          <p:cNvPr id="11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390900" y="6315075"/>
            <a:ext cx="2895600" cy="365125"/>
          </a:xfrm>
        </p:spPr>
        <p:txBody>
          <a:bodyPr/>
          <a:lstStyle>
            <a:lvl1pPr algn="ctr">
              <a:defRPr baseline="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22A8687E-9104-44E9-A71A-B056E9680B3A}" type="slidenum">
              <a:rPr lang="it-IT"/>
              <a:pPr>
                <a:defRPr/>
              </a:pPr>
              <a:t>‹N›</a:t>
            </a:fld>
            <a:endParaRPr lang="it-IT"/>
          </a:p>
          <a:p>
            <a:pPr>
              <a:defRPr/>
            </a:pPr>
            <a:endParaRPr lang="it-IT"/>
          </a:p>
        </p:txBody>
      </p:sp>
      <p:sp>
        <p:nvSpPr>
          <p:cNvPr id="12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9C6F4-E505-42D7-9F4D-CF2F110B3062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88218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0140454-0B2B-4242-BC35-A1C2174E02AD}" type="datetimeFigureOut">
              <a:rPr lang="it-IT"/>
              <a:pPr>
                <a:defRPr/>
              </a:pPr>
              <a:t>18/09/2018</a:t>
            </a:fld>
            <a:endParaRPr lang="it-IT" dirty="0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defTabSz="457200"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1C56C67-F508-4D53-A487-241DD2974918}" type="slidenum">
              <a:rPr lang="it-IT"/>
              <a:pPr>
                <a:defRPr/>
              </a:pPr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</p:sldLayoutIdLst>
  <p:timing>
    <p:tnLst>
      <p:par>
        <p:cTn id="1" dur="indefinite" restart="never" nodeType="tmRoot"/>
      </p:par>
    </p:tnLst>
  </p:timing>
  <p:txStyles>
    <p:titleStyle>
      <a:lvl1pPr algn="ctr" defTabSz="455613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5613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1313" indent="-341313" algn="l" defTabSz="4556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1363" indent="-284163" algn="l" defTabSz="4556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1141413" indent="-227013" algn="l" defTabSz="4556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598613" indent="-227013" algn="l" defTabSz="4556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2055813" indent="-227013" algn="l" defTabSz="455613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municazione.macerata.it/ofi_itc/" TargetMode="External"/><Relationship Id="rId2" Type="http://schemas.openxmlformats.org/officeDocument/2006/relationships/hyperlink" Target="http://www.prefettura.it/macerata/contenuti/Osservatorio_immigrazione-55720.htm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asellaDiTesto 1"/>
          <p:cNvSpPr txBox="1">
            <a:spLocks noChangeArrowheads="1"/>
          </p:cNvSpPr>
          <p:nvPr/>
        </p:nvSpPr>
        <p:spPr bwMode="auto">
          <a:xfrm>
            <a:off x="773113" y="2878138"/>
            <a:ext cx="7605712" cy="3293209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it-IT" altLang="it-IT" sz="1200" dirty="0">
              <a:solidFill>
                <a:srgbClr val="000000"/>
              </a:solidFill>
            </a:endParaRPr>
          </a:p>
          <a:p>
            <a:endParaRPr lang="it-IT" altLang="it-IT" sz="1200" dirty="0">
              <a:solidFill>
                <a:srgbClr val="000000"/>
              </a:solidFill>
            </a:endParaRPr>
          </a:p>
          <a:p>
            <a:endParaRPr lang="it-IT" altLang="it-IT" sz="1200" dirty="0">
              <a:solidFill>
                <a:srgbClr val="000000"/>
              </a:solidFill>
            </a:endParaRPr>
          </a:p>
          <a:p>
            <a:endParaRPr lang="it-IT" altLang="it-IT" sz="1200" dirty="0">
              <a:solidFill>
                <a:srgbClr val="000000"/>
              </a:solidFill>
            </a:endParaRPr>
          </a:p>
          <a:p>
            <a:endParaRPr lang="it-IT" altLang="it-IT" sz="1200" dirty="0">
              <a:solidFill>
                <a:srgbClr val="000000"/>
              </a:solidFill>
            </a:endParaRPr>
          </a:p>
          <a:p>
            <a:endParaRPr lang="it-IT" altLang="it-IT" sz="1200" dirty="0">
              <a:solidFill>
                <a:srgbClr val="000000"/>
              </a:solidFill>
            </a:endParaRPr>
          </a:p>
          <a:p>
            <a:endParaRPr lang="it-IT" altLang="it-IT" sz="1200" dirty="0">
              <a:solidFill>
                <a:srgbClr val="000000"/>
              </a:solidFill>
            </a:endParaRPr>
          </a:p>
          <a:p>
            <a:endParaRPr lang="it-IT" altLang="it-IT" sz="800" dirty="0">
              <a:solidFill>
                <a:srgbClr val="000000"/>
              </a:solidFill>
            </a:endParaRPr>
          </a:p>
          <a:p>
            <a:endParaRPr lang="it-IT" altLang="it-IT" sz="1000" dirty="0">
              <a:solidFill>
                <a:srgbClr val="000000"/>
              </a:solidFill>
            </a:endParaRPr>
          </a:p>
          <a:p>
            <a:endParaRPr lang="it-IT" altLang="it-IT" sz="1000" dirty="0">
              <a:solidFill>
                <a:srgbClr val="000000"/>
              </a:solidFill>
            </a:endParaRPr>
          </a:p>
          <a:p>
            <a:endParaRPr lang="it-IT" altLang="it-IT" sz="1000" dirty="0">
              <a:solidFill>
                <a:srgbClr val="000000"/>
              </a:solidFill>
            </a:endParaRPr>
          </a:p>
          <a:p>
            <a:r>
              <a:rPr lang="it-IT" altLang="it-IT" sz="1400" b="1" dirty="0">
                <a:solidFill>
                  <a:srgbClr val="002060"/>
                </a:solidFill>
              </a:rPr>
              <a:t>Ramona Palmas - Avvocato del Foro di Cagliari</a:t>
            </a:r>
          </a:p>
          <a:p>
            <a:r>
              <a:rPr lang="it-IT" altLang="it-IT" sz="1400" b="1" dirty="0">
                <a:solidFill>
                  <a:srgbClr val="002060"/>
                </a:solidFill>
              </a:rPr>
              <a:t>Sergio  Pollutri – Istat – </a:t>
            </a:r>
            <a:r>
              <a:rPr lang="it-IT" altLang="it-IT" sz="1400" b="1" dirty="0" smtClean="0">
                <a:solidFill>
                  <a:srgbClr val="002060"/>
                </a:solidFill>
              </a:rPr>
              <a:t>RMF </a:t>
            </a:r>
            <a:r>
              <a:rPr lang="it-IT" altLang="it-IT" sz="1400" b="1" dirty="0">
                <a:solidFill>
                  <a:srgbClr val="002060"/>
                </a:solidFill>
              </a:rPr>
              <a:t>– sede per le Marche</a:t>
            </a:r>
          </a:p>
          <a:p>
            <a:endParaRPr lang="it-IT" altLang="it-IT" sz="1200" b="1" dirty="0">
              <a:solidFill>
                <a:srgbClr val="002060"/>
              </a:solidFill>
            </a:endParaRPr>
          </a:p>
          <a:p>
            <a:endParaRPr lang="it-IT" altLang="it-IT" sz="1200" b="1" dirty="0">
              <a:solidFill>
                <a:srgbClr val="002060"/>
              </a:solidFill>
            </a:endParaRPr>
          </a:p>
          <a:p>
            <a:endParaRPr lang="it-IT" altLang="it-IT" sz="1200" b="1" dirty="0">
              <a:solidFill>
                <a:srgbClr val="002060"/>
              </a:solidFill>
            </a:endParaRPr>
          </a:p>
          <a:p>
            <a:r>
              <a:rPr lang="it-IT" altLang="it-IT" sz="1200" b="1" dirty="0" smtClean="0">
                <a:solidFill>
                  <a:srgbClr val="002060"/>
                </a:solidFill>
              </a:rPr>
              <a:t>Bolzano/Bozen, 18 </a:t>
            </a:r>
            <a:r>
              <a:rPr lang="it-IT" altLang="it-IT" sz="1200" b="1" dirty="0">
                <a:solidFill>
                  <a:srgbClr val="002060"/>
                </a:solidFill>
              </a:rPr>
              <a:t>settembre 2017</a:t>
            </a:r>
          </a:p>
          <a:p>
            <a:r>
              <a:rPr lang="it-IT" altLang="it-IT" sz="1200" b="1" dirty="0" smtClean="0">
                <a:solidFill>
                  <a:srgbClr val="002060"/>
                </a:solidFill>
              </a:rPr>
              <a:t>Libera Università di Bolzano - </a:t>
            </a:r>
            <a:r>
              <a:rPr lang="it-IT" altLang="it-IT" sz="1200" b="1" dirty="0" err="1" smtClean="0">
                <a:solidFill>
                  <a:srgbClr val="002060"/>
                </a:solidFill>
              </a:rPr>
              <a:t>Eurac</a:t>
            </a:r>
            <a:r>
              <a:rPr lang="it-IT" altLang="it-IT" sz="1200" b="1" dirty="0" smtClean="0">
                <a:solidFill>
                  <a:srgbClr val="002060"/>
                </a:solidFill>
              </a:rPr>
              <a:t> </a:t>
            </a:r>
            <a:r>
              <a:rPr lang="it-IT" altLang="it-IT" sz="1200" b="1" dirty="0" err="1" smtClean="0">
                <a:solidFill>
                  <a:srgbClr val="002060"/>
                </a:solidFill>
              </a:rPr>
              <a:t>Research</a:t>
            </a:r>
            <a:r>
              <a:rPr lang="it-IT" altLang="it-IT" sz="1200" b="1" dirty="0" smtClean="0">
                <a:solidFill>
                  <a:srgbClr val="002060"/>
                </a:solidFill>
              </a:rPr>
              <a:t>, viale Druso 1, Aula 06-UNI</a:t>
            </a:r>
            <a:endParaRPr lang="it-IT" altLang="it-IT" sz="1200" b="1" dirty="0">
              <a:solidFill>
                <a:srgbClr val="000000"/>
              </a:solidFill>
            </a:endParaRPr>
          </a:p>
        </p:txBody>
      </p:sp>
      <p:sp>
        <p:nvSpPr>
          <p:cNvPr id="5" name="CasellaDiTesto 4"/>
          <p:cNvSpPr txBox="1">
            <a:spLocks noChangeArrowheads="1"/>
          </p:cNvSpPr>
          <p:nvPr/>
        </p:nvSpPr>
        <p:spPr bwMode="auto">
          <a:xfrm>
            <a:off x="-7938" y="2556460"/>
            <a:ext cx="9151938" cy="181588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714375" eaLnBrk="1" hangingPunct="1">
              <a:defRPr/>
            </a:pPr>
            <a:r>
              <a:rPr lang="it-IT" altLang="it-IT" sz="2800" b="1" dirty="0" smtClean="0">
                <a:solidFill>
                  <a:prstClr val="white"/>
                </a:solidFill>
              </a:rPr>
              <a:t>Cime tempestose: natalità e nuzialità delle coppie miste nei territori interni italiani. </a:t>
            </a:r>
          </a:p>
          <a:p>
            <a:pPr marL="714375" eaLnBrk="1" hangingPunct="1">
              <a:defRPr/>
            </a:pPr>
            <a:r>
              <a:rPr lang="it-IT" altLang="it-IT" sz="2800" b="1" dirty="0" smtClean="0">
                <a:solidFill>
                  <a:prstClr val="white"/>
                </a:solidFill>
              </a:rPr>
              <a:t>Analisi e confronti fra le tipologie di coppia nelle Marche e in Trentino-Alto Adige/S</a:t>
            </a:r>
            <a:r>
              <a:rPr lang="it-IT" altLang="it-IT" sz="2800" b="1" dirty="0" smtClean="0">
                <a:solidFill>
                  <a:prstClr val="white"/>
                </a:solidFill>
                <a:latin typeface="Calibri"/>
                <a:cs typeface="Calibri"/>
              </a:rPr>
              <a:t>üdtirol</a:t>
            </a:r>
            <a:endParaRPr lang="it-IT" altLang="it-IT" sz="2800" dirty="0" smtClean="0">
              <a:solidFill>
                <a:prstClr val="white"/>
              </a:solidFill>
            </a:endParaRPr>
          </a:p>
        </p:txBody>
      </p:sp>
      <p:pic>
        <p:nvPicPr>
          <p:cNvPr id="410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742" y="6308724"/>
            <a:ext cx="361950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138" y="653376"/>
            <a:ext cx="1182687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3" name="Rectangle 9"/>
          <p:cNvSpPr>
            <a:spLocks noChangeArrowheads="1"/>
          </p:cNvSpPr>
          <p:nvPr/>
        </p:nvSpPr>
        <p:spPr bwMode="auto">
          <a:xfrm>
            <a:off x="870742" y="1200735"/>
            <a:ext cx="1895475" cy="150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it-IT" altLang="it-IT" sz="3200" dirty="0"/>
              <a:t>            </a:t>
            </a:r>
            <a:endParaRPr lang="it-IT" altLang="it-IT" sz="3200" b="1" dirty="0"/>
          </a:p>
          <a:p>
            <a:pPr algn="ctr" eaLnBrk="0" hangingPunct="0"/>
            <a:r>
              <a:rPr lang="it-IT" altLang="it-IT" sz="2800" b="1" dirty="0" err="1">
                <a:latin typeface="Times New Roman" pitchFamily="18" charset="0"/>
                <a:cs typeface="Times New Roman" pitchFamily="18" charset="0"/>
              </a:rPr>
              <a:t>A.I.S.Re</a:t>
            </a:r>
            <a:r>
              <a:rPr lang="it-IT" altLang="it-IT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0" hangingPunct="0"/>
            <a:endParaRPr lang="it-IT" altLang="it-IT" sz="3200" dirty="0"/>
          </a:p>
        </p:txBody>
      </p:sp>
      <p:sp>
        <p:nvSpPr>
          <p:cNvPr id="4104" name="CasellaDiTesto 1"/>
          <p:cNvSpPr txBox="1">
            <a:spLocks noChangeArrowheads="1"/>
          </p:cNvSpPr>
          <p:nvPr/>
        </p:nvSpPr>
        <p:spPr bwMode="auto">
          <a:xfrm>
            <a:off x="2576513" y="653376"/>
            <a:ext cx="563403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t-IT" altLang="it-IT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XXXIX </a:t>
            </a:r>
            <a:r>
              <a:rPr lang="it-IT" altLang="it-IT" sz="22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Conferenza scientifica annuale</a:t>
            </a:r>
          </a:p>
          <a:p>
            <a:r>
              <a:rPr lang="it-IT" altLang="it-IT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«Le regioni d’Europa tra identità locali, nuove comunità e disparità territoriali"</a:t>
            </a:r>
            <a:endParaRPr lang="it-IT" altLang="it-IT" sz="2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it-IT" altLang="it-IT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Bolzano/Bozen, 17-19 </a:t>
            </a:r>
            <a:r>
              <a:rPr lang="it-IT" altLang="it-IT" sz="22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Settembre </a:t>
            </a:r>
            <a:r>
              <a:rPr lang="it-IT" altLang="it-IT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it-IT" altLang="it-IT" sz="2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5" name="Immagin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0613" y="6324600"/>
            <a:ext cx="8731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asellaDiTesto 5"/>
          <p:cNvSpPr txBox="1">
            <a:spLocks noChangeArrowheads="1"/>
          </p:cNvSpPr>
          <p:nvPr/>
        </p:nvSpPr>
        <p:spPr bwMode="auto">
          <a:xfrm>
            <a:off x="1423988" y="1374869"/>
            <a:ext cx="629126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Introduzione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Caratteristiche e obiettivi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b="1" dirty="0">
                <a:solidFill>
                  <a:srgbClr val="C00000"/>
                </a:solidFill>
              </a:rPr>
              <a:t>Descrizione indicatori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Risultati: analisi e tabelle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Conclusioni</a:t>
            </a: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61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4240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11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3" name="Rettangolo 1"/>
          <p:cNvSpPr>
            <a:spLocks noChangeArrowheads="1"/>
          </p:cNvSpPr>
          <p:nvPr/>
        </p:nvSpPr>
        <p:spPr bwMode="auto">
          <a:xfrm>
            <a:off x="1066800" y="485775"/>
            <a:ext cx="7258050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altLang="it-IT" sz="2000" b="1" dirty="0">
                <a:solidFill>
                  <a:srgbClr val="002060"/>
                </a:solidFill>
              </a:rPr>
              <a:t>L’aggregazione dei 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comuni: i SLL  (1/3)</a:t>
            </a:r>
            <a:endParaRPr lang="it-IT" altLang="it-IT" sz="2000" b="1" dirty="0">
              <a:solidFill>
                <a:srgbClr val="002060"/>
              </a:solidFill>
            </a:endParaRPr>
          </a:p>
          <a:p>
            <a:pPr algn="just"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La scelta del territorio comunale come unità territoriale di analisi minima: appropriata per comprendere fenomeni sociali come quelli legati alla </a:t>
            </a:r>
            <a:r>
              <a:rPr lang="it-IT" altLang="it-IT" dirty="0" smtClean="0">
                <a:solidFill>
                  <a:srgbClr val="002060"/>
                </a:solidFill>
              </a:rPr>
              <a:t>famiglia, ma pone </a:t>
            </a:r>
            <a:r>
              <a:rPr lang="it-IT" altLang="it-IT" dirty="0">
                <a:solidFill>
                  <a:srgbClr val="002060"/>
                </a:solidFill>
              </a:rPr>
              <a:t>alcuni problemi dal punto di vista </a:t>
            </a:r>
            <a:r>
              <a:rPr lang="it-IT" altLang="it-IT" dirty="0" smtClean="0">
                <a:solidFill>
                  <a:srgbClr val="002060"/>
                </a:solidFill>
              </a:rPr>
              <a:t>statistico.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Gli eventi che vi accadono (nascite e matrimoni) in una </a:t>
            </a:r>
            <a:r>
              <a:rPr lang="it-IT" altLang="it-IT" dirty="0">
                <a:solidFill>
                  <a:srgbClr val="002060"/>
                </a:solidFill>
              </a:rPr>
              <a:t>buona parte del Paese </a:t>
            </a:r>
            <a:r>
              <a:rPr lang="it-IT" altLang="it-IT" dirty="0" smtClean="0">
                <a:solidFill>
                  <a:srgbClr val="002060"/>
                </a:solidFill>
              </a:rPr>
              <a:t>composta </a:t>
            </a:r>
            <a:r>
              <a:rPr lang="it-IT" altLang="it-IT" dirty="0">
                <a:solidFill>
                  <a:srgbClr val="002060"/>
                </a:solidFill>
              </a:rPr>
              <a:t>da piccoli comuni con scarsa popolazione </a:t>
            </a:r>
            <a:r>
              <a:rPr lang="it-IT" altLang="it-IT" dirty="0" smtClean="0">
                <a:solidFill>
                  <a:srgbClr val="002060"/>
                </a:solidFill>
              </a:rPr>
              <a:t>pone diverse problematicità nel costruire indicatori </a:t>
            </a:r>
            <a:r>
              <a:rPr lang="it-IT" altLang="it-IT" dirty="0">
                <a:solidFill>
                  <a:srgbClr val="002060"/>
                </a:solidFill>
              </a:rPr>
              <a:t>significativi e confrontabili a livello comunale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Il confronto tra comuni molto diversi a livello demografico non offre spunti </a:t>
            </a:r>
            <a:r>
              <a:rPr lang="it-IT" altLang="it-IT" dirty="0" smtClean="0">
                <a:solidFill>
                  <a:srgbClr val="002060"/>
                </a:solidFill>
              </a:rPr>
              <a:t>significativi; poco utile appare altresì raggruppare i territori secondo </a:t>
            </a:r>
            <a:r>
              <a:rPr lang="it-IT" altLang="it-IT" dirty="0">
                <a:solidFill>
                  <a:srgbClr val="002060"/>
                </a:solidFill>
              </a:rPr>
              <a:t>le suddivisioni </a:t>
            </a:r>
            <a:r>
              <a:rPr lang="it-IT" altLang="it-IT" dirty="0" smtClean="0">
                <a:solidFill>
                  <a:srgbClr val="002060"/>
                </a:solidFill>
              </a:rPr>
              <a:t>provinciali.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12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3" name="Rettangolo 1"/>
          <p:cNvSpPr>
            <a:spLocks noChangeArrowheads="1"/>
          </p:cNvSpPr>
          <p:nvPr/>
        </p:nvSpPr>
        <p:spPr bwMode="auto">
          <a:xfrm>
            <a:off x="1066800" y="485775"/>
            <a:ext cx="725805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altLang="it-IT" sz="2000" b="1" dirty="0">
                <a:solidFill>
                  <a:srgbClr val="002060"/>
                </a:solidFill>
              </a:rPr>
              <a:t>L’aggregazione dei comuni: i SLL  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(2/3</a:t>
            </a:r>
            <a:r>
              <a:rPr lang="it-IT" altLang="it-IT" sz="2000" b="1" dirty="0">
                <a:solidFill>
                  <a:srgbClr val="002060"/>
                </a:solidFill>
              </a:rPr>
              <a:t>)</a:t>
            </a:r>
          </a:p>
          <a:p>
            <a:pPr algn="just"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La scelta di due regioni così “distanti“ come il Trentino-Alto Adige/Südtirol e le Marche ha stimolato la ricerca di fattori comuni e confrontabili, in grado di sintetizzare e superare le eterogeneità.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Analisi </a:t>
            </a:r>
            <a:r>
              <a:rPr lang="it-IT" altLang="it-IT" dirty="0" smtClean="0">
                <a:solidFill>
                  <a:srgbClr val="002060"/>
                </a:solidFill>
              </a:rPr>
              <a:t>con i Sistemi Locali </a:t>
            </a:r>
            <a:r>
              <a:rPr lang="it-IT" altLang="it-IT" dirty="0">
                <a:solidFill>
                  <a:srgbClr val="002060"/>
                </a:solidFill>
              </a:rPr>
              <a:t>del </a:t>
            </a:r>
            <a:r>
              <a:rPr lang="it-IT" altLang="it-IT" dirty="0" smtClean="0">
                <a:solidFill>
                  <a:srgbClr val="002060"/>
                </a:solidFill>
              </a:rPr>
              <a:t>Lavoro </a:t>
            </a:r>
            <a:r>
              <a:rPr lang="it-IT" altLang="it-IT" dirty="0">
                <a:solidFill>
                  <a:srgbClr val="002060"/>
                </a:solidFill>
              </a:rPr>
              <a:t>(SLL</a:t>
            </a:r>
            <a:r>
              <a:rPr lang="it-IT" altLang="it-IT" dirty="0" smtClean="0">
                <a:solidFill>
                  <a:srgbClr val="002060"/>
                </a:solidFill>
              </a:rPr>
              <a:t>) </a:t>
            </a:r>
            <a:r>
              <a:rPr lang="it-IT" altLang="it-IT" dirty="0">
                <a:solidFill>
                  <a:srgbClr val="002060"/>
                </a:solidFill>
              </a:rPr>
              <a:t>permette di superare i limiti delle dimensioni geografiche su base amministrativa, </a:t>
            </a:r>
            <a:r>
              <a:rPr lang="it-IT" altLang="it-IT" dirty="0" smtClean="0">
                <a:solidFill>
                  <a:srgbClr val="002060"/>
                </a:solidFill>
              </a:rPr>
              <a:t>e appare come un’unità </a:t>
            </a:r>
            <a:r>
              <a:rPr lang="it-IT" altLang="it-IT" dirty="0">
                <a:solidFill>
                  <a:srgbClr val="002060"/>
                </a:solidFill>
              </a:rPr>
              <a:t>territoriale specifica ed ottimale basata su elementi simili in ogni contesto </a:t>
            </a:r>
            <a:r>
              <a:rPr lang="it-IT" altLang="it-IT" dirty="0" smtClean="0">
                <a:solidFill>
                  <a:srgbClr val="002060"/>
                </a:solidFill>
              </a:rPr>
              <a:t>regionale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Gli SLL, infatti, vengono delimitati considerando il luogo di dimora abituale e di lavoro dentro la stessa cornice aggregando al suo interno due o più comuni confinanti in cui è compresa la maggior parte del pendolarismo di breve raggio, spesso quotidiano e ripetuto nel corso dell’anno, compiuto dagli individui </a:t>
            </a:r>
            <a:r>
              <a:rPr lang="it-IT" altLang="it-IT" dirty="0" smtClean="0">
                <a:solidFill>
                  <a:srgbClr val="002060"/>
                </a:solidFill>
              </a:rPr>
              <a:t>residenti.</a:t>
            </a:r>
          </a:p>
        </p:txBody>
      </p:sp>
    </p:spTree>
    <p:extLst>
      <p:ext uri="{BB962C8B-B14F-4D97-AF65-F5344CB8AC3E}">
        <p14:creationId xmlns:p14="http://schemas.microsoft.com/office/powerpoint/2010/main" val="216709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13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3" name="Rettangolo 1"/>
          <p:cNvSpPr>
            <a:spLocks noChangeArrowheads="1"/>
          </p:cNvSpPr>
          <p:nvPr/>
        </p:nvSpPr>
        <p:spPr bwMode="auto">
          <a:xfrm>
            <a:off x="1066800" y="485775"/>
            <a:ext cx="7258050" cy="40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altLang="it-IT" sz="2000" b="1" dirty="0">
                <a:solidFill>
                  <a:srgbClr val="002060"/>
                </a:solidFill>
              </a:rPr>
              <a:t>L’aggregazione dei comuni: i SLL  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(3/3</a:t>
            </a:r>
            <a:r>
              <a:rPr lang="it-IT" altLang="it-IT" sz="2000" b="1" dirty="0">
                <a:solidFill>
                  <a:srgbClr val="002060"/>
                </a:solidFill>
              </a:rPr>
              <a:t>)</a:t>
            </a:r>
          </a:p>
          <a:p>
            <a:pPr algn="just"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I</a:t>
            </a:r>
            <a:r>
              <a:rPr lang="it-IT" altLang="it-IT" dirty="0" smtClean="0">
                <a:solidFill>
                  <a:srgbClr val="002060"/>
                </a:solidFill>
              </a:rPr>
              <a:t> </a:t>
            </a:r>
            <a:r>
              <a:rPr lang="it-IT" altLang="it-IT" dirty="0">
                <a:solidFill>
                  <a:srgbClr val="002060"/>
                </a:solidFill>
              </a:rPr>
              <a:t>SLL, quindi, si presentano come quei luoghi in cui la popolazione risiede e lavora, esercitando al suo interno la maggior parte delle proprie relazioni economiche e </a:t>
            </a:r>
            <a:r>
              <a:rPr lang="it-IT" altLang="it-IT" dirty="0" smtClean="0">
                <a:solidFill>
                  <a:srgbClr val="002060"/>
                </a:solidFill>
              </a:rPr>
              <a:t>sociali (molto importante se si analizzano dati sulle famiglie).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 </a:t>
            </a:r>
            <a:r>
              <a:rPr lang="it-IT" altLang="it-IT" dirty="0" smtClean="0">
                <a:solidFill>
                  <a:srgbClr val="002060"/>
                </a:solidFill>
              </a:rPr>
              <a:t>Il criterio </a:t>
            </a:r>
            <a:r>
              <a:rPr lang="it-IT" altLang="it-IT" dirty="0">
                <a:solidFill>
                  <a:srgbClr val="002060"/>
                </a:solidFill>
              </a:rPr>
              <a:t>definitorio alla base del SLL e quello dell’”auto-contenimento”, ossia un Sistema si dice auto-contenuto quando al suo interno si concentrano attività produttive e servizi in quantità tali da offrire opportunità di lavoro e residenziali alla maggior parte della popolazione insediata.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6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14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3" name="Rettangolo 1"/>
          <p:cNvSpPr>
            <a:spLocks noChangeArrowheads="1"/>
          </p:cNvSpPr>
          <p:nvPr/>
        </p:nvSpPr>
        <p:spPr bwMode="auto">
          <a:xfrm>
            <a:off x="1066800" y="485775"/>
            <a:ext cx="7258050" cy="400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altLang="it-IT" sz="2000" b="1" dirty="0">
                <a:solidFill>
                  <a:srgbClr val="002060"/>
                </a:solidFill>
              </a:rPr>
              <a:t>L’aggregazione dei comuni: i SLL  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(3/3</a:t>
            </a:r>
            <a:r>
              <a:rPr lang="it-IT" altLang="it-IT" sz="2000" b="1" dirty="0">
                <a:solidFill>
                  <a:srgbClr val="002060"/>
                </a:solidFill>
              </a:rPr>
              <a:t>)</a:t>
            </a:r>
          </a:p>
          <a:p>
            <a:pPr algn="just"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algn="just"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I</a:t>
            </a:r>
            <a:r>
              <a:rPr lang="it-IT" altLang="it-IT" dirty="0" smtClean="0">
                <a:solidFill>
                  <a:srgbClr val="002060"/>
                </a:solidFill>
              </a:rPr>
              <a:t> </a:t>
            </a:r>
            <a:r>
              <a:rPr lang="it-IT" altLang="it-IT" dirty="0">
                <a:solidFill>
                  <a:srgbClr val="002060"/>
                </a:solidFill>
              </a:rPr>
              <a:t>SLL, quindi, si presentano come quei luoghi in cui la popolazione risiede e lavora, esercitando al suo interno la maggior parte delle proprie relazioni economiche e </a:t>
            </a:r>
            <a:r>
              <a:rPr lang="it-IT" altLang="it-IT" dirty="0" smtClean="0">
                <a:solidFill>
                  <a:srgbClr val="002060"/>
                </a:solidFill>
              </a:rPr>
              <a:t>sociali (molto importante se si analizzano dati sulle famiglie).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 </a:t>
            </a:r>
            <a:r>
              <a:rPr lang="it-IT" altLang="it-IT" dirty="0" smtClean="0">
                <a:solidFill>
                  <a:srgbClr val="002060"/>
                </a:solidFill>
              </a:rPr>
              <a:t>Il criterio </a:t>
            </a:r>
            <a:r>
              <a:rPr lang="it-IT" altLang="it-IT" dirty="0">
                <a:solidFill>
                  <a:srgbClr val="002060"/>
                </a:solidFill>
              </a:rPr>
              <a:t>definitorio alla base del SLL e quello dell’”auto-contenimento”, ossia un Sistema si dice auto-contenuto quando al suo interno si concentrano attività produttive e servizi in quantità tali da offrire opportunità di lavoro e residenziali alla maggior parte della popolazione insediata.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00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15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1735"/>
            <a:ext cx="5000626" cy="4498132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0" y="1924050"/>
            <a:ext cx="4476587" cy="4179916"/>
          </a:xfrm>
          <a:prstGeom prst="rect">
            <a:avLst/>
          </a:prstGeom>
        </p:spPr>
      </p:pic>
      <p:sp>
        <p:nvSpPr>
          <p:cNvPr id="6" name="Rettangolo 1"/>
          <p:cNvSpPr>
            <a:spLocks noChangeArrowheads="1"/>
          </p:cNvSpPr>
          <p:nvPr/>
        </p:nvSpPr>
        <p:spPr bwMode="auto">
          <a:xfrm>
            <a:off x="2500313" y="4438650"/>
            <a:ext cx="287249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altLang="it-IT" sz="2000" b="1" dirty="0" smtClean="0">
                <a:solidFill>
                  <a:srgbClr val="002060"/>
                </a:solidFill>
              </a:rPr>
              <a:t>I </a:t>
            </a:r>
            <a:r>
              <a:rPr lang="it-IT" altLang="it-IT" sz="2000" b="1" dirty="0">
                <a:solidFill>
                  <a:srgbClr val="002060"/>
                </a:solidFill>
              </a:rPr>
              <a:t>SLL  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in Trentino-Alto </a:t>
            </a:r>
            <a:r>
              <a:rPr lang="it-IT" altLang="it-IT" sz="2000" b="1" dirty="0">
                <a:solidFill>
                  <a:srgbClr val="002060"/>
                </a:solidFill>
              </a:rPr>
              <a:t>Adige/Südtirol  e nelle 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Marche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96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ttangolo 1"/>
          <p:cNvSpPr>
            <a:spLocks noChangeArrowheads="1"/>
          </p:cNvSpPr>
          <p:nvPr/>
        </p:nvSpPr>
        <p:spPr bwMode="auto">
          <a:xfrm>
            <a:off x="669924" y="404533"/>
            <a:ext cx="7775575" cy="5663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altLang="it-IT" sz="2000" b="1" dirty="0" smtClean="0">
                <a:solidFill>
                  <a:srgbClr val="002060"/>
                </a:solidFill>
              </a:rPr>
              <a:t>Il raggruppamento dei comuni in </a:t>
            </a:r>
            <a:r>
              <a:rPr lang="it-IT" altLang="it-IT" sz="2000" b="1" dirty="0">
                <a:solidFill>
                  <a:srgbClr val="002060"/>
                </a:solidFill>
              </a:rPr>
              <a:t>«centri» e «aree interne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»</a:t>
            </a:r>
          </a:p>
          <a:p>
            <a:pPr algn="just"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L’Agenzia della Coesione Territoriale (ACT) offre una lettura policentrica dei territori italiani caratterizzata da una rete di comuni o aggregazioni di comuni (“centri di offerta di servizi”) attorno ai quali gravitano aree con diversi livelli di “perificità spaziale”.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Questi </a:t>
            </a:r>
            <a:r>
              <a:rPr lang="it-IT" altLang="it-IT" dirty="0" smtClean="0">
                <a:solidFill>
                  <a:srgbClr val="002060"/>
                </a:solidFill>
              </a:rPr>
              <a:t>centri </a:t>
            </a:r>
            <a:r>
              <a:rPr lang="it-IT" altLang="it-IT" dirty="0">
                <a:solidFill>
                  <a:srgbClr val="002060"/>
                </a:solidFill>
              </a:rPr>
              <a:t>(«poli») sono individuati dalla capacità d’offrire una serie di servizi considerati essenziali </a:t>
            </a:r>
            <a:r>
              <a:rPr lang="it-IT" altLang="it-IT" dirty="0" smtClean="0">
                <a:solidFill>
                  <a:srgbClr val="002060"/>
                </a:solidFill>
              </a:rPr>
              <a:t>(attrattivi) per </a:t>
            </a:r>
            <a:r>
              <a:rPr lang="it-IT" altLang="it-IT" dirty="0">
                <a:solidFill>
                  <a:srgbClr val="002060"/>
                </a:solidFill>
              </a:rPr>
              <a:t>la popolazione residente </a:t>
            </a:r>
            <a:r>
              <a:rPr lang="it-IT" altLang="it-IT" dirty="0" smtClean="0">
                <a:solidFill>
                  <a:srgbClr val="002060"/>
                </a:solidFill>
              </a:rPr>
              <a:t>(presenza </a:t>
            </a:r>
            <a:r>
              <a:rPr lang="it-IT" altLang="it-IT" dirty="0">
                <a:solidFill>
                  <a:srgbClr val="002060"/>
                </a:solidFill>
              </a:rPr>
              <a:t>di tutte le scuole superiori, </a:t>
            </a:r>
            <a:r>
              <a:rPr lang="it-IT" altLang="it-IT" dirty="0" smtClean="0">
                <a:solidFill>
                  <a:srgbClr val="002060"/>
                </a:solidFill>
              </a:rPr>
              <a:t>ospedale </a:t>
            </a:r>
            <a:r>
              <a:rPr lang="it-IT" altLang="it-IT" dirty="0">
                <a:solidFill>
                  <a:srgbClr val="002060"/>
                </a:solidFill>
              </a:rPr>
              <a:t>con Dipartimenti di Emergenza e Accettazione di 1° livello e </a:t>
            </a:r>
            <a:r>
              <a:rPr lang="it-IT" altLang="it-IT" dirty="0" smtClean="0">
                <a:solidFill>
                  <a:srgbClr val="002060"/>
                </a:solidFill>
              </a:rPr>
              <a:t>stazione ferroviaria </a:t>
            </a:r>
            <a:r>
              <a:rPr lang="it-IT" altLang="it-IT" dirty="0">
                <a:solidFill>
                  <a:srgbClr val="002060"/>
                </a:solidFill>
              </a:rPr>
              <a:t>con servizi di media-lunga percorrenza o </a:t>
            </a:r>
            <a:r>
              <a:rPr lang="it-IT" altLang="it-IT" dirty="0" smtClean="0">
                <a:solidFill>
                  <a:srgbClr val="002060"/>
                </a:solidFill>
              </a:rPr>
              <a:t>almeno </a:t>
            </a:r>
            <a:r>
              <a:rPr lang="it-IT" altLang="it-IT" dirty="0">
                <a:solidFill>
                  <a:srgbClr val="002060"/>
                </a:solidFill>
              </a:rPr>
              <a:t>4000 frequentatori </a:t>
            </a:r>
            <a:r>
              <a:rPr lang="it-IT" altLang="it-IT" dirty="0" smtClean="0">
                <a:solidFill>
                  <a:srgbClr val="002060"/>
                </a:solidFill>
              </a:rPr>
              <a:t>medi/ </a:t>
            </a:r>
            <a:r>
              <a:rPr lang="it-IT" altLang="it-IT" dirty="0">
                <a:solidFill>
                  <a:srgbClr val="002060"/>
                </a:solidFill>
              </a:rPr>
              <a:t>giorno).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I restanti comuni vengono individuati tramite l’accessibilità a questi “poli” calcolata in minuti di percorrenza e che li suddivide in quattro gruppi: aree di </a:t>
            </a:r>
            <a:r>
              <a:rPr lang="it-IT" altLang="it-IT" dirty="0" smtClean="0">
                <a:solidFill>
                  <a:srgbClr val="002060"/>
                </a:solidFill>
              </a:rPr>
              <a:t>cintura (&lt;20minuti), </a:t>
            </a:r>
            <a:r>
              <a:rPr lang="it-IT" altLang="it-IT" dirty="0">
                <a:solidFill>
                  <a:srgbClr val="002060"/>
                </a:solidFill>
              </a:rPr>
              <a:t>aree </a:t>
            </a:r>
            <a:r>
              <a:rPr lang="it-IT" altLang="it-IT" dirty="0" smtClean="0">
                <a:solidFill>
                  <a:srgbClr val="002060"/>
                </a:solidFill>
              </a:rPr>
              <a:t>intermedie (21-40min.), </a:t>
            </a:r>
            <a:r>
              <a:rPr lang="it-IT" altLang="it-IT" dirty="0">
                <a:solidFill>
                  <a:srgbClr val="002060"/>
                </a:solidFill>
              </a:rPr>
              <a:t>aree periferiche </a:t>
            </a:r>
            <a:r>
              <a:rPr lang="it-IT" altLang="it-IT" dirty="0" smtClean="0">
                <a:solidFill>
                  <a:srgbClr val="002060"/>
                </a:solidFill>
              </a:rPr>
              <a:t>(41-75min.) e </a:t>
            </a:r>
            <a:r>
              <a:rPr lang="it-IT" altLang="it-IT" dirty="0">
                <a:solidFill>
                  <a:srgbClr val="002060"/>
                </a:solidFill>
              </a:rPr>
              <a:t>aree ulta </a:t>
            </a:r>
            <a:r>
              <a:rPr lang="it-IT" altLang="it-IT" dirty="0" smtClean="0">
                <a:solidFill>
                  <a:srgbClr val="002060"/>
                </a:solidFill>
              </a:rPr>
              <a:t>periferiche (&gt;75min.).</a:t>
            </a:r>
            <a:endParaRPr lang="it-IT" altLang="it-IT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it-IT" altLang="it-IT" dirty="0">
                <a:solidFill>
                  <a:srgbClr val="002060"/>
                </a:solidFill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Quindi, una classificazione </a:t>
            </a:r>
            <a:r>
              <a:rPr lang="it-IT" altLang="it-IT" dirty="0">
                <a:solidFill>
                  <a:srgbClr val="002060"/>
                </a:solidFill>
              </a:rPr>
              <a:t>basata sulla “lontananza” dai servizi ritenuti essenziali </a:t>
            </a:r>
          </a:p>
        </p:txBody>
      </p:sp>
      <p:sp>
        <p:nvSpPr>
          <p:cNvPr id="14339" name="CasellaDiTesto 7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16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asellaDiTesto 4"/>
          <p:cNvSpPr txBox="1">
            <a:spLocks noChangeArrowheads="1"/>
          </p:cNvSpPr>
          <p:nvPr/>
        </p:nvSpPr>
        <p:spPr bwMode="auto">
          <a:xfrm>
            <a:off x="638175" y="441325"/>
            <a:ext cx="7915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altLang="it-IT" b="1" dirty="0">
                <a:solidFill>
                  <a:srgbClr val="002060"/>
                </a:solidFill>
              </a:rPr>
              <a:t>“Centri” </a:t>
            </a:r>
            <a:r>
              <a:rPr lang="it-IT" altLang="it-IT" b="1" dirty="0" smtClean="0">
                <a:solidFill>
                  <a:srgbClr val="002060"/>
                </a:solidFill>
              </a:rPr>
              <a:t>(fino a 20 </a:t>
            </a:r>
            <a:r>
              <a:rPr lang="it-IT" altLang="it-IT" b="1" dirty="0">
                <a:solidFill>
                  <a:srgbClr val="002060"/>
                </a:solidFill>
              </a:rPr>
              <a:t>minuti) e </a:t>
            </a:r>
            <a:r>
              <a:rPr lang="it-IT" altLang="it-IT" b="1" dirty="0" smtClean="0">
                <a:solidFill>
                  <a:srgbClr val="002060"/>
                </a:solidFill>
              </a:rPr>
              <a:t>“Aree </a:t>
            </a:r>
            <a:r>
              <a:rPr lang="it-IT" altLang="it-IT" b="1" dirty="0">
                <a:solidFill>
                  <a:srgbClr val="002060"/>
                </a:solidFill>
              </a:rPr>
              <a:t>interne” </a:t>
            </a:r>
            <a:r>
              <a:rPr lang="it-IT" altLang="it-IT" b="1" dirty="0" smtClean="0">
                <a:solidFill>
                  <a:srgbClr val="002060"/>
                </a:solidFill>
              </a:rPr>
              <a:t>(oltre 20 minuti) in </a:t>
            </a:r>
          </a:p>
          <a:p>
            <a:pPr algn="ctr" eaLnBrk="1" hangingPunct="1"/>
            <a:r>
              <a:rPr lang="it-IT" altLang="it-IT" b="1" dirty="0" smtClean="0">
                <a:solidFill>
                  <a:srgbClr val="002060"/>
                </a:solidFill>
              </a:rPr>
              <a:t>Trentino-Alto </a:t>
            </a:r>
            <a:r>
              <a:rPr lang="it-IT" altLang="it-IT" b="1" dirty="0">
                <a:solidFill>
                  <a:srgbClr val="002060"/>
                </a:solidFill>
              </a:rPr>
              <a:t>Adige/Südtirol </a:t>
            </a:r>
            <a:r>
              <a:rPr lang="it-IT" altLang="it-IT" b="1" dirty="0" smtClean="0">
                <a:solidFill>
                  <a:srgbClr val="002060"/>
                </a:solidFill>
              </a:rPr>
              <a:t>e </a:t>
            </a:r>
            <a:r>
              <a:rPr lang="it-IT" altLang="it-IT" b="1" dirty="0">
                <a:solidFill>
                  <a:srgbClr val="002060"/>
                </a:solidFill>
              </a:rPr>
              <a:t>nelle Marche</a:t>
            </a:r>
          </a:p>
        </p:txBody>
      </p:sp>
      <p:sp>
        <p:nvSpPr>
          <p:cNvPr id="15363" name="CasellaDiTesto 7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17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" y="1087656"/>
            <a:ext cx="4348162" cy="489717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6121" y="1171575"/>
            <a:ext cx="4208954" cy="4829864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950" y="3587410"/>
            <a:ext cx="2333625" cy="18527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ttangolo 1"/>
          <p:cNvSpPr>
            <a:spLocks noChangeArrowheads="1"/>
          </p:cNvSpPr>
          <p:nvPr/>
        </p:nvSpPr>
        <p:spPr bwMode="auto">
          <a:xfrm>
            <a:off x="787400" y="379413"/>
            <a:ext cx="7537450" cy="572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it-IT" altLang="it-IT" sz="2000" b="1" dirty="0">
                <a:solidFill>
                  <a:srgbClr val="002060"/>
                </a:solidFill>
              </a:rPr>
              <a:t>La scelta degli 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indicatori</a:t>
            </a:r>
          </a:p>
          <a:p>
            <a:pPr algn="just">
              <a:defRPr/>
            </a:pPr>
            <a:endParaRPr lang="it-IT" altLang="it-IT" sz="800" dirty="0">
              <a:solidFill>
                <a:srgbClr val="002060"/>
              </a:solidFill>
            </a:endParaRPr>
          </a:p>
          <a:p>
            <a:pPr algn="just">
              <a:defRPr/>
            </a:pPr>
            <a:endParaRPr lang="it-IT" altLang="it-IT" sz="1000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>
                <a:solidFill>
                  <a:srgbClr val="002060"/>
                </a:solidFill>
              </a:rPr>
              <a:t>Sono stati privilegiati quegli indicatori che potessero offrire un </a:t>
            </a:r>
            <a:r>
              <a:rPr lang="it-IT" altLang="it-IT" dirty="0" smtClean="0">
                <a:solidFill>
                  <a:srgbClr val="002060"/>
                </a:solidFill>
              </a:rPr>
              <a:t>quadro sintetico del fenomeno e facilmente confrontabili tra loro e nel tempo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sz="1000" dirty="0" smtClean="0">
              <a:solidFill>
                <a:srgbClr val="002060"/>
              </a:solidFill>
            </a:endParaRPr>
          </a:p>
          <a:p>
            <a:pPr marL="741363" lvl="1" indent="-285750" algn="just">
              <a:buFont typeface="Courier New" panose="02070309020205020404" pitchFamily="49" charset="0"/>
              <a:buChar char="o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QUOZIENTE DI NUZIALITA’ (per mille persone)</a:t>
            </a:r>
          </a:p>
          <a:p>
            <a:pPr marL="809625" lvl="1" indent="0" algn="just">
              <a:defRPr/>
            </a:pPr>
            <a:r>
              <a:rPr lang="it-IT" altLang="it-IT" dirty="0">
                <a:solidFill>
                  <a:srgbClr val="002060"/>
                </a:solidFill>
              </a:rPr>
              <a:t>n</a:t>
            </a:r>
            <a:r>
              <a:rPr lang="it-IT" altLang="it-IT" dirty="0" smtClean="0">
                <a:solidFill>
                  <a:srgbClr val="002060"/>
                </a:solidFill>
              </a:rPr>
              <a:t>umero di matrimoni su popolazione residente media </a:t>
            </a:r>
            <a:endParaRPr lang="it-IT" altLang="it-IT" dirty="0">
              <a:solidFill>
                <a:srgbClr val="002060"/>
              </a:solidFill>
            </a:endParaRPr>
          </a:p>
          <a:p>
            <a:pPr marL="809625" lvl="1" indent="0" algn="just">
              <a:defRPr/>
            </a:pPr>
            <a:endParaRPr lang="it-IT" altLang="it-IT" sz="1000" dirty="0">
              <a:solidFill>
                <a:srgbClr val="002060"/>
              </a:solidFill>
            </a:endParaRPr>
          </a:p>
          <a:p>
            <a:pPr marL="542925" lvl="1" indent="-19050" algn="just">
              <a:buFont typeface="Courier New" panose="02070309020205020404" pitchFamily="49" charset="0"/>
              <a:buChar char="o"/>
              <a:defRPr/>
            </a:pPr>
            <a:r>
              <a:rPr lang="it-IT" altLang="it-IT" dirty="0">
                <a:solidFill>
                  <a:srgbClr val="002060"/>
                </a:solidFill>
              </a:rPr>
              <a:t>  </a:t>
            </a:r>
            <a:r>
              <a:rPr lang="it-IT" altLang="it-IT" dirty="0" smtClean="0">
                <a:solidFill>
                  <a:srgbClr val="002060"/>
                </a:solidFill>
              </a:rPr>
              <a:t>QUOZIENTE DI NATALITA’ (per mille persone)</a:t>
            </a:r>
          </a:p>
          <a:p>
            <a:pPr marL="809625" lvl="1" indent="0" algn="just">
              <a:defRPr/>
            </a:pPr>
            <a:r>
              <a:rPr lang="it-IT" altLang="it-IT" dirty="0">
                <a:solidFill>
                  <a:srgbClr val="002060"/>
                </a:solidFill>
              </a:rPr>
              <a:t>numero di </a:t>
            </a:r>
            <a:r>
              <a:rPr lang="it-IT" altLang="it-IT" dirty="0" smtClean="0">
                <a:solidFill>
                  <a:srgbClr val="002060"/>
                </a:solidFill>
              </a:rPr>
              <a:t>nascite </a:t>
            </a:r>
            <a:r>
              <a:rPr lang="it-IT" altLang="it-IT" dirty="0">
                <a:solidFill>
                  <a:srgbClr val="002060"/>
                </a:solidFill>
              </a:rPr>
              <a:t>su popolazione residente media </a:t>
            </a:r>
          </a:p>
          <a:p>
            <a:pPr marL="809625" lvl="1" indent="0" algn="just">
              <a:defRPr/>
            </a:pPr>
            <a:endParaRPr lang="it-IT" altLang="it-IT" sz="1000" dirty="0">
              <a:solidFill>
                <a:srgbClr val="002060"/>
              </a:solidFill>
            </a:endParaRPr>
          </a:p>
          <a:p>
            <a:pPr marL="542925" lvl="1" indent="0" algn="just">
              <a:buFont typeface="Courier New" panose="02070309020205020404" pitchFamily="49" charset="0"/>
              <a:buChar char="o"/>
              <a:defRPr/>
            </a:pPr>
            <a:r>
              <a:rPr lang="it-IT" altLang="it-IT" dirty="0">
                <a:solidFill>
                  <a:srgbClr val="002060"/>
                </a:solidFill>
              </a:rPr>
              <a:t>  </a:t>
            </a:r>
            <a:r>
              <a:rPr lang="it-IT" altLang="it-IT" dirty="0" smtClean="0">
                <a:solidFill>
                  <a:srgbClr val="002060"/>
                </a:solidFill>
              </a:rPr>
              <a:t>INCIDENZA DELLE COPPIE MISTE</a:t>
            </a:r>
            <a:endParaRPr lang="it-IT" altLang="it-IT" dirty="0">
              <a:solidFill>
                <a:srgbClr val="002060"/>
              </a:solidFill>
            </a:endParaRPr>
          </a:p>
          <a:p>
            <a:pPr marL="809625" lvl="1" indent="0" algn="just">
              <a:defRPr/>
            </a:pPr>
            <a:r>
              <a:rPr lang="it-IT" altLang="it-IT" dirty="0">
                <a:solidFill>
                  <a:srgbClr val="002060"/>
                </a:solidFill>
              </a:rPr>
              <a:t>N</a:t>
            </a:r>
            <a:r>
              <a:rPr lang="it-IT" altLang="it-IT" dirty="0" smtClean="0">
                <a:solidFill>
                  <a:srgbClr val="002060"/>
                </a:solidFill>
              </a:rPr>
              <a:t>umero di matrimoni o nascite relativi a coppie miste su matrimoni o nascite totali</a:t>
            </a:r>
          </a:p>
          <a:p>
            <a:pPr marL="809625" lvl="1" indent="0" algn="just">
              <a:defRPr/>
            </a:pPr>
            <a:endParaRPr lang="it-IT" altLang="it-IT" sz="1000" dirty="0">
              <a:solidFill>
                <a:srgbClr val="002060"/>
              </a:solidFill>
            </a:endParaRPr>
          </a:p>
          <a:p>
            <a:pPr marL="542925" lvl="1" indent="0" algn="just">
              <a:buFont typeface="Courier New" panose="02070309020205020404" pitchFamily="49" charset="0"/>
              <a:buChar char="o"/>
              <a:defRPr/>
            </a:pPr>
            <a:r>
              <a:rPr lang="it-IT" altLang="it-IT" dirty="0">
                <a:solidFill>
                  <a:srgbClr val="002060"/>
                </a:solidFill>
              </a:rPr>
              <a:t> INCIDENZA </a:t>
            </a:r>
            <a:r>
              <a:rPr lang="it-IT" altLang="it-IT" dirty="0" smtClean="0">
                <a:solidFill>
                  <a:srgbClr val="002060"/>
                </a:solidFill>
              </a:rPr>
              <a:t>DELLE COPPIE CON ALMENO UNO STRANIERO</a:t>
            </a:r>
            <a:endParaRPr lang="it-IT" altLang="it-IT" dirty="0">
              <a:solidFill>
                <a:srgbClr val="002060"/>
              </a:solidFill>
            </a:endParaRPr>
          </a:p>
          <a:p>
            <a:pPr marL="809625" lvl="1" indent="0" algn="just">
              <a:defRPr/>
            </a:pPr>
            <a:r>
              <a:rPr lang="it-IT" altLang="it-IT" dirty="0">
                <a:solidFill>
                  <a:srgbClr val="002060"/>
                </a:solidFill>
              </a:rPr>
              <a:t>Numero di matrimoni o nascite relativi a coppie </a:t>
            </a:r>
            <a:r>
              <a:rPr lang="it-IT" altLang="it-IT" dirty="0" smtClean="0">
                <a:solidFill>
                  <a:srgbClr val="002060"/>
                </a:solidFill>
              </a:rPr>
              <a:t>con almeno uno straniero </a:t>
            </a:r>
            <a:r>
              <a:rPr lang="it-IT" altLang="it-IT" dirty="0">
                <a:solidFill>
                  <a:srgbClr val="002060"/>
                </a:solidFill>
              </a:rPr>
              <a:t>su matrimoni o nascite </a:t>
            </a:r>
            <a:r>
              <a:rPr lang="it-IT" altLang="it-IT" dirty="0" smtClean="0">
                <a:solidFill>
                  <a:srgbClr val="002060"/>
                </a:solidFill>
              </a:rPr>
              <a:t>totali</a:t>
            </a:r>
          </a:p>
          <a:p>
            <a:pPr marL="809625" lvl="1" indent="0" algn="just"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Utilizzo dei dati elementari (</a:t>
            </a:r>
            <a:r>
              <a:rPr lang="it-IT" altLang="it-IT" dirty="0" err="1" smtClean="0">
                <a:solidFill>
                  <a:srgbClr val="002060"/>
                </a:solidFill>
              </a:rPr>
              <a:t>microdati</a:t>
            </a:r>
            <a:r>
              <a:rPr lang="it-IT" altLang="it-IT" dirty="0" smtClean="0">
                <a:solidFill>
                  <a:srgbClr val="002060"/>
                </a:solidFill>
              </a:rPr>
              <a:t>) dal 2005 al 2016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Calcolo di medie 2005-2016 per migliorare il confronto nei SLL</a:t>
            </a:r>
            <a:endParaRPr lang="it-IT" altLang="it-IT" sz="1000" dirty="0">
              <a:solidFill>
                <a:srgbClr val="002060"/>
              </a:solidFill>
            </a:endParaRPr>
          </a:p>
        </p:txBody>
      </p:sp>
      <p:sp>
        <p:nvSpPr>
          <p:cNvPr id="18435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18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97017" y="492125"/>
            <a:ext cx="751830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sz="2000" b="1" dirty="0">
                <a:solidFill>
                  <a:srgbClr val="002060"/>
                </a:solidFill>
              </a:rPr>
              <a:t>Sistemi Locali del Lavoro 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(SLL) per </a:t>
            </a:r>
            <a:r>
              <a:rPr lang="it-IT" altLang="it-IT" sz="2000" b="1" dirty="0">
                <a:solidFill>
                  <a:srgbClr val="002060"/>
                </a:solidFill>
              </a:rPr>
              <a:t>tipologia dei comuni (centri e aree interne) </a:t>
            </a:r>
            <a:r>
              <a:rPr lang="it-IT" altLang="it-IT" sz="2000" b="1" dirty="0" smtClean="0">
                <a:solidFill>
                  <a:srgbClr val="002060"/>
                </a:solidFill>
              </a:rPr>
              <a:t> 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19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913" y="1200011"/>
            <a:ext cx="4530087" cy="4094960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60" y="1442028"/>
            <a:ext cx="4659233" cy="421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5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asellaDiTesto 4"/>
          <p:cNvSpPr txBox="1">
            <a:spLocks noChangeArrowheads="1"/>
          </p:cNvSpPr>
          <p:nvPr/>
        </p:nvSpPr>
        <p:spPr bwMode="auto">
          <a:xfrm>
            <a:off x="958850" y="593725"/>
            <a:ext cx="7261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it-IT" altLang="it-IT" sz="2400" b="1" dirty="0">
                <a:solidFill>
                  <a:srgbClr val="002060"/>
                </a:solidFill>
              </a:rPr>
              <a:t>Indice</a:t>
            </a:r>
          </a:p>
        </p:txBody>
      </p:sp>
      <p:sp>
        <p:nvSpPr>
          <p:cNvPr id="5123" name="CasellaDiTesto 5"/>
          <p:cNvSpPr txBox="1">
            <a:spLocks noChangeArrowheads="1"/>
          </p:cNvSpPr>
          <p:nvPr/>
        </p:nvSpPr>
        <p:spPr bwMode="auto">
          <a:xfrm>
            <a:off x="1506584" y="1339010"/>
            <a:ext cx="629126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Introduzione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Caratteristiche e obiettivi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Descrizione indicatori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Risultati: analisi e tabelle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rgbClr val="002060"/>
                </a:solidFill>
              </a:rPr>
              <a:t>Conclusioni</a:t>
            </a:r>
          </a:p>
          <a:p>
            <a:pPr eaLnBrk="1" hangingPunct="1">
              <a:buFont typeface="Arial" charset="0"/>
              <a:buNone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</p:txBody>
      </p:sp>
      <p:sp>
        <p:nvSpPr>
          <p:cNvPr id="5124" name="CasellaDiTesto 1"/>
          <p:cNvSpPr txBox="1">
            <a:spLocks noChangeArrowheads="1"/>
          </p:cNvSpPr>
          <p:nvPr/>
        </p:nvSpPr>
        <p:spPr bwMode="auto">
          <a:xfrm>
            <a:off x="4432300" y="6318250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>
                <a:solidFill>
                  <a:srgbClr val="002060"/>
                </a:solidFill>
              </a:rPr>
              <a:t>2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2236225" y="5632552"/>
            <a:ext cx="4897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200" i="1" dirty="0" smtClean="0">
                <a:solidFill>
                  <a:srgbClr val="002060"/>
                </a:solidFill>
              </a:rPr>
              <a:t>Le </a:t>
            </a:r>
            <a:r>
              <a:rPr lang="it-IT" sz="1200" i="1" dirty="0">
                <a:solidFill>
                  <a:srgbClr val="002060"/>
                </a:solidFill>
              </a:rPr>
              <a:t>opinioni espresse in questo lavoro sono quelle </a:t>
            </a:r>
            <a:r>
              <a:rPr lang="it-IT" sz="1200" i="1" dirty="0" smtClean="0">
                <a:solidFill>
                  <a:srgbClr val="002060"/>
                </a:solidFill>
              </a:rPr>
              <a:t>degli autori </a:t>
            </a:r>
            <a:r>
              <a:rPr lang="it-IT" sz="1200" i="1" dirty="0">
                <a:solidFill>
                  <a:srgbClr val="002060"/>
                </a:solidFill>
              </a:rPr>
              <a:t>e non impegnano la responsabilità delle istituzioni a </a:t>
            </a:r>
            <a:r>
              <a:rPr lang="it-IT" sz="1200" i="1" dirty="0" smtClean="0">
                <a:solidFill>
                  <a:srgbClr val="002060"/>
                </a:solidFill>
              </a:rPr>
              <a:t>cui appartengono</a:t>
            </a:r>
            <a:endParaRPr lang="it-IT" sz="1200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asellaDiTesto 5"/>
          <p:cNvSpPr txBox="1">
            <a:spLocks noChangeArrowheads="1"/>
          </p:cNvSpPr>
          <p:nvPr/>
        </p:nvSpPr>
        <p:spPr bwMode="auto">
          <a:xfrm>
            <a:off x="1423988" y="1419693"/>
            <a:ext cx="6291262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Introduzione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>
                <a:solidFill>
                  <a:schemeClr val="tx2">
                    <a:lumMod val="20000"/>
                    <a:lumOff val="80000"/>
                  </a:schemeClr>
                </a:solidFill>
              </a:rPr>
              <a:t>Caratteristiche e obiettivi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>
                <a:solidFill>
                  <a:schemeClr val="tx2">
                    <a:lumMod val="20000"/>
                    <a:lumOff val="80000"/>
                  </a:schemeClr>
                </a:solidFill>
              </a:rPr>
              <a:t>Descrizione indicatori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b="1" dirty="0">
                <a:solidFill>
                  <a:srgbClr val="C00000"/>
                </a:solidFill>
              </a:rPr>
              <a:t>Risultati: analisi e tabelle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Conclusioni</a:t>
            </a: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0" indent="0" eaLnBrk="1" hangingPunct="1"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135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838200" y="453609"/>
            <a:ext cx="232410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002060"/>
                </a:solidFill>
              </a:rPr>
              <a:t>Matrimoni per tipologia di coppia (valori assoluti): totali (grafici </a:t>
            </a:r>
            <a:r>
              <a:rPr lang="it-IT" altLang="it-IT" b="1" dirty="0" smtClean="0">
                <a:solidFill>
                  <a:srgbClr val="002060"/>
                </a:solidFill>
              </a:rPr>
              <a:t>in alto) </a:t>
            </a:r>
            <a:r>
              <a:rPr lang="it-IT" altLang="it-IT" b="1" dirty="0">
                <a:solidFill>
                  <a:srgbClr val="002060"/>
                </a:solidFill>
              </a:rPr>
              <a:t>e nelle aree interne (grafici </a:t>
            </a:r>
            <a:r>
              <a:rPr lang="it-IT" altLang="it-IT" b="1" dirty="0" smtClean="0">
                <a:solidFill>
                  <a:srgbClr val="002060"/>
                </a:solidFill>
              </a:rPr>
              <a:t>in basso) - Marche </a:t>
            </a:r>
            <a:r>
              <a:rPr lang="it-IT" altLang="it-IT" b="1" dirty="0">
                <a:solidFill>
                  <a:srgbClr val="002060"/>
                </a:solidFill>
              </a:rPr>
              <a:t>e Trentino-Alto Adige/Südtirol </a:t>
            </a:r>
            <a:r>
              <a:rPr lang="it-IT" altLang="it-IT" b="1" dirty="0" smtClean="0">
                <a:solidFill>
                  <a:srgbClr val="002060"/>
                </a:solidFill>
              </a:rPr>
              <a:t>- periodo 2006-2016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21</a:t>
            </a:r>
            <a:endParaRPr lang="it-IT" altLang="it-IT" dirty="0">
              <a:solidFill>
                <a:srgbClr val="002060"/>
              </a:solidFill>
            </a:endParaRPr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9445010"/>
              </p:ext>
            </p:extLst>
          </p:nvPr>
        </p:nvGraphicFramePr>
        <p:xfrm>
          <a:off x="3336518" y="453609"/>
          <a:ext cx="51663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2672000"/>
              </p:ext>
            </p:extLst>
          </p:nvPr>
        </p:nvGraphicFramePr>
        <p:xfrm>
          <a:off x="3336518" y="3196809"/>
          <a:ext cx="511578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Rettangolo 1"/>
          <p:cNvSpPr>
            <a:spLocks noChangeArrowheads="1"/>
          </p:cNvSpPr>
          <p:nvPr/>
        </p:nvSpPr>
        <p:spPr bwMode="auto">
          <a:xfrm>
            <a:off x="838200" y="3514725"/>
            <a:ext cx="227955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Crescita del numero di matrimoni misti 2013-2014 (valori +alti per TAAS)</a:t>
            </a:r>
          </a:p>
          <a:p>
            <a:pPr algn="ctr"/>
            <a:endParaRPr lang="it-IT" altLang="it-IT" i="1" dirty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Crescono anche nelle aree interne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(-MARC +TAAS)</a:t>
            </a:r>
          </a:p>
        </p:txBody>
      </p:sp>
    </p:spTree>
    <p:extLst>
      <p:ext uri="{BB962C8B-B14F-4D97-AF65-F5344CB8AC3E}">
        <p14:creationId xmlns:p14="http://schemas.microsoft.com/office/powerpoint/2010/main" val="55715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62000" y="492125"/>
            <a:ext cx="226695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002060"/>
                </a:solidFill>
              </a:rPr>
              <a:t>Nascite per tipologia di coppia (valori assoluti): totali (grafici </a:t>
            </a:r>
            <a:r>
              <a:rPr lang="it-IT" altLang="it-IT" b="1" dirty="0" smtClean="0">
                <a:solidFill>
                  <a:srgbClr val="002060"/>
                </a:solidFill>
              </a:rPr>
              <a:t>in alto) </a:t>
            </a:r>
            <a:r>
              <a:rPr lang="it-IT" altLang="it-IT" b="1" dirty="0">
                <a:solidFill>
                  <a:srgbClr val="002060"/>
                </a:solidFill>
              </a:rPr>
              <a:t>e nelle aree interne (grafici </a:t>
            </a:r>
            <a:r>
              <a:rPr lang="it-IT" altLang="it-IT" b="1" dirty="0" smtClean="0">
                <a:solidFill>
                  <a:srgbClr val="002060"/>
                </a:solidFill>
              </a:rPr>
              <a:t>in basso) </a:t>
            </a:r>
            <a:r>
              <a:rPr lang="it-IT" altLang="it-IT" b="1" dirty="0">
                <a:solidFill>
                  <a:srgbClr val="002060"/>
                </a:solidFill>
              </a:rPr>
              <a:t>- Marche e Trentino-Alto Adige/Südtirol – periodo </a:t>
            </a:r>
            <a:r>
              <a:rPr lang="it-IT" altLang="it-IT" b="1" dirty="0" smtClean="0">
                <a:solidFill>
                  <a:srgbClr val="002060"/>
                </a:solidFill>
              </a:rPr>
              <a:t>2006-2016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22</a:t>
            </a:r>
            <a:endParaRPr lang="it-IT" altLang="it-IT" dirty="0">
              <a:solidFill>
                <a:srgbClr val="002060"/>
              </a:solidFill>
            </a:endParaRPr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9633789"/>
              </p:ext>
            </p:extLst>
          </p:nvPr>
        </p:nvGraphicFramePr>
        <p:xfrm>
          <a:off x="3284220" y="551686"/>
          <a:ext cx="51663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8316137"/>
              </p:ext>
            </p:extLst>
          </p:nvPr>
        </p:nvGraphicFramePr>
        <p:xfrm>
          <a:off x="3284220" y="3342511"/>
          <a:ext cx="516636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ttangolo 1"/>
          <p:cNvSpPr>
            <a:spLocks noChangeArrowheads="1"/>
          </p:cNvSpPr>
          <p:nvPr/>
        </p:nvSpPr>
        <p:spPr bwMode="auto">
          <a:xfrm>
            <a:off x="838199" y="3448050"/>
            <a:ext cx="227955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Calo del numero di nascite (+MARC)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Crescita nelle coppie miste, stabili con </a:t>
            </a:r>
            <a:r>
              <a:rPr lang="it-IT" altLang="it-IT" i="1" dirty="0" err="1" smtClean="0">
                <a:solidFill>
                  <a:srgbClr val="002060"/>
                </a:solidFill>
              </a:rPr>
              <a:t>stran</a:t>
            </a:r>
            <a:r>
              <a:rPr lang="it-IT" altLang="it-IT" i="1" dirty="0" smtClean="0">
                <a:solidFill>
                  <a:srgbClr val="002060"/>
                </a:solidFill>
              </a:rPr>
              <a:t>.)</a:t>
            </a:r>
          </a:p>
          <a:p>
            <a:pPr algn="ctr"/>
            <a:endParaRPr lang="it-IT" altLang="it-IT" i="1" dirty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Aree interne: stabilità MARC, crescita solo miste</a:t>
            </a:r>
          </a:p>
        </p:txBody>
      </p:sp>
    </p:spTree>
    <p:extLst>
      <p:ext uri="{BB962C8B-B14F-4D97-AF65-F5344CB8AC3E}">
        <p14:creationId xmlns:p14="http://schemas.microsoft.com/office/powerpoint/2010/main" val="55715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790575" y="588565"/>
            <a:ext cx="7496175" cy="3877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Conclusioni  (valori assoluti)</a:t>
            </a:r>
          </a:p>
          <a:p>
            <a:pPr eaLnBrk="1" hangingPunct="1">
              <a:defRPr/>
            </a:pPr>
            <a:endParaRPr lang="it-IT" altLang="it-IT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matrimoni misti sono in costante crescita dal 2012-2013 come in tutte le altre tipologie di coppia.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6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Nelle aree interne crescono ugualmente, in maggior misura in TAAS rispetto alle MARC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le nascite in diminuzione in entrambi i territori, quelli con coppie miste crescono (dal 2013), pur restando stabili le nascite con almeno un genitore straniero.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Stesso andamento nelle aree interne: i nati delle coppie miste sono in crescita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23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6995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654143" y="492125"/>
            <a:ext cx="2536732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002060"/>
                </a:solidFill>
              </a:rPr>
              <a:t>Nuzialità per tipologia di coppia (quozienti ‰ sul tot. pop. media) - Marche e Trentino-Alto Adige/Südtirol – periodo 2006-2016 e media periodo.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24</a:t>
            </a:r>
            <a:endParaRPr lang="it-IT" altLang="it-IT" dirty="0">
              <a:solidFill>
                <a:srgbClr val="002060"/>
              </a:solidFill>
            </a:endParaRPr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0210006"/>
              </p:ext>
            </p:extLst>
          </p:nvPr>
        </p:nvGraphicFramePr>
        <p:xfrm>
          <a:off x="3190875" y="511175"/>
          <a:ext cx="5080635" cy="267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9392188"/>
              </p:ext>
            </p:extLst>
          </p:nvPr>
        </p:nvGraphicFramePr>
        <p:xfrm>
          <a:off x="3190875" y="3248025"/>
          <a:ext cx="5080635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ttangolo 1"/>
          <p:cNvSpPr>
            <a:spLocks noChangeArrowheads="1"/>
          </p:cNvSpPr>
          <p:nvPr/>
        </p:nvSpPr>
        <p:spPr bwMode="auto">
          <a:xfrm>
            <a:off x="654142" y="3248025"/>
            <a:ext cx="227955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Ripresa dei quozienti di nuzialità dal 2013-2014 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(quote +alte per TAAS)</a:t>
            </a:r>
          </a:p>
          <a:p>
            <a:pPr algn="ctr"/>
            <a:endParaRPr lang="it-IT" altLang="it-IT" i="1" dirty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TAAS meglio di MARC dopo 2009</a:t>
            </a:r>
            <a:endParaRPr lang="it-IT" altLang="it-IT" i="1" dirty="0">
              <a:solidFill>
                <a:srgbClr val="002060"/>
              </a:solidFill>
            </a:endParaRPr>
          </a:p>
          <a:p>
            <a:pPr algn="ctr"/>
            <a:endParaRPr lang="it-IT" altLang="it-IT" i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15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87493" y="504944"/>
            <a:ext cx="2241457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002060"/>
                </a:solidFill>
              </a:rPr>
              <a:t>AREE  INTERNE: </a:t>
            </a:r>
            <a:r>
              <a:rPr lang="it-IT" altLang="it-IT" b="1" dirty="0">
                <a:solidFill>
                  <a:srgbClr val="002060"/>
                </a:solidFill>
              </a:rPr>
              <a:t>nuzialità per tipologia di coppia (quozienti ‰ sul tot. pop. media) - Marche e Trentino-Alto Adige/Südtirol – periodo 2006-2016 e media periodo.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25</a:t>
            </a:r>
            <a:endParaRPr lang="it-IT" altLang="it-IT" dirty="0">
              <a:solidFill>
                <a:srgbClr val="002060"/>
              </a:solidFill>
            </a:endParaRPr>
          </a:p>
        </p:txBody>
      </p:sp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6005878"/>
              </p:ext>
            </p:extLst>
          </p:nvPr>
        </p:nvGraphicFramePr>
        <p:xfrm>
          <a:off x="3171825" y="535047"/>
          <a:ext cx="5042535" cy="26463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8618936"/>
              </p:ext>
            </p:extLst>
          </p:nvPr>
        </p:nvGraphicFramePr>
        <p:xfrm>
          <a:off x="3171825" y="3181350"/>
          <a:ext cx="5042535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ttangolo 1"/>
          <p:cNvSpPr>
            <a:spLocks noChangeArrowheads="1"/>
          </p:cNvSpPr>
          <p:nvPr/>
        </p:nvSpPr>
        <p:spPr bwMode="auto">
          <a:xfrm>
            <a:off x="838199" y="3524250"/>
            <a:ext cx="227955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Stabili o in calo se italiani, crescita con almeno uno straniero dal 2013</a:t>
            </a:r>
          </a:p>
          <a:p>
            <a:pPr algn="ctr"/>
            <a:endParaRPr lang="it-IT" altLang="it-IT" i="1" dirty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Quozienti TAAS sempre più elevati di MARC</a:t>
            </a:r>
          </a:p>
        </p:txBody>
      </p:sp>
    </p:spTree>
    <p:extLst>
      <p:ext uri="{BB962C8B-B14F-4D97-AF65-F5344CB8AC3E}">
        <p14:creationId xmlns:p14="http://schemas.microsoft.com/office/powerpoint/2010/main" val="4110345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68443" y="508000"/>
            <a:ext cx="231765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>
                <a:solidFill>
                  <a:srgbClr val="002060"/>
                </a:solidFill>
              </a:rPr>
              <a:t>Natalità per tipologia di coppia (quozienti ‰ sul tot. pop. media) - Marche e Trentino-Alto Adige/Südtirol – periodo 2006-2016 e media periodo.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26</a:t>
            </a:r>
            <a:endParaRPr lang="it-IT" altLang="it-IT" dirty="0">
              <a:solidFill>
                <a:srgbClr val="002060"/>
              </a:solidFill>
            </a:endParaRPr>
          </a:p>
        </p:txBody>
      </p:sp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1220832"/>
              </p:ext>
            </p:extLst>
          </p:nvPr>
        </p:nvGraphicFramePr>
        <p:xfrm>
          <a:off x="3181350" y="508000"/>
          <a:ext cx="5137785" cy="2698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8696838"/>
              </p:ext>
            </p:extLst>
          </p:nvPr>
        </p:nvGraphicFramePr>
        <p:xfrm>
          <a:off x="3181350" y="3093323"/>
          <a:ext cx="5071110" cy="29331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ttangolo 1"/>
          <p:cNvSpPr>
            <a:spLocks noChangeArrowheads="1"/>
          </p:cNvSpPr>
          <p:nvPr/>
        </p:nvSpPr>
        <p:spPr bwMode="auto">
          <a:xfrm>
            <a:off x="768442" y="3416498"/>
            <a:ext cx="2279557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Coppie italiane in diminuzione, stabili se con almeno uno straniero</a:t>
            </a:r>
          </a:p>
          <a:p>
            <a:pPr algn="ctr"/>
            <a:endParaRPr lang="it-IT" altLang="it-IT" i="1" dirty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Coppie miste in lieve crescita</a:t>
            </a:r>
          </a:p>
        </p:txBody>
      </p:sp>
    </p:spTree>
    <p:extLst>
      <p:ext uri="{BB962C8B-B14F-4D97-AF65-F5344CB8AC3E}">
        <p14:creationId xmlns:p14="http://schemas.microsoft.com/office/powerpoint/2010/main" val="333973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654143" y="492125"/>
            <a:ext cx="219383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002060"/>
                </a:solidFill>
              </a:rPr>
              <a:t>AREE INTERNE: </a:t>
            </a:r>
            <a:r>
              <a:rPr lang="it-IT" altLang="it-IT" b="1" dirty="0">
                <a:solidFill>
                  <a:srgbClr val="002060"/>
                </a:solidFill>
              </a:rPr>
              <a:t>natalità per tipologia di coppia (quozienti ‰ sul tot. pop. media) - Marche e Trentino-Alto Adige/Südtirol – periodo 2006-2016 e media periodo.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27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6" name="Rettangolo 1"/>
          <p:cNvSpPr>
            <a:spLocks noChangeArrowheads="1"/>
          </p:cNvSpPr>
          <p:nvPr/>
        </p:nvSpPr>
        <p:spPr bwMode="auto">
          <a:xfrm>
            <a:off x="654142" y="3576022"/>
            <a:ext cx="227955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Coppie italiane in diminuzione, stabili con almeno un genitore straniero</a:t>
            </a:r>
          </a:p>
          <a:p>
            <a:pPr algn="ctr"/>
            <a:endParaRPr lang="it-IT" altLang="it-IT" i="1" dirty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Coppie miste in lieve crescita dal 2013</a:t>
            </a:r>
          </a:p>
        </p:txBody>
      </p:sp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2913550"/>
              </p:ext>
            </p:extLst>
          </p:nvPr>
        </p:nvGraphicFramePr>
        <p:xfrm>
          <a:off x="3009900" y="3230622"/>
          <a:ext cx="5353049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Gra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3211593"/>
              </p:ext>
            </p:extLst>
          </p:nvPr>
        </p:nvGraphicFramePr>
        <p:xfrm>
          <a:off x="2943224" y="492125"/>
          <a:ext cx="5419725" cy="2698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33973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847725" y="492125"/>
            <a:ext cx="2219325" cy="2862322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002060"/>
                </a:solidFill>
              </a:rPr>
              <a:t>AREE INTERNE: </a:t>
            </a:r>
            <a:r>
              <a:rPr lang="it-IT" altLang="it-IT" b="1" dirty="0">
                <a:solidFill>
                  <a:srgbClr val="002060"/>
                </a:solidFill>
              </a:rPr>
              <a:t>nuzialità per tipologia di coppia (quozienti ‰ sulle rispettive pop. medie) - Marche e Trentino-Alto Adige/Südtirol – periodo 2006-2016 e media periodo.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28</a:t>
            </a:r>
            <a:endParaRPr lang="it-IT" altLang="it-IT" dirty="0">
              <a:solidFill>
                <a:srgbClr val="002060"/>
              </a:solidFill>
            </a:endParaRPr>
          </a:p>
        </p:txBody>
      </p:sp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4639529"/>
              </p:ext>
            </p:extLst>
          </p:nvPr>
        </p:nvGraphicFramePr>
        <p:xfrm>
          <a:off x="3200400" y="511175"/>
          <a:ext cx="5118735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Gra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8261663"/>
              </p:ext>
            </p:extLst>
          </p:nvPr>
        </p:nvGraphicFramePr>
        <p:xfrm>
          <a:off x="3200400" y="3330575"/>
          <a:ext cx="5029200" cy="2760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ttangolo 1"/>
          <p:cNvSpPr>
            <a:spLocks noChangeArrowheads="1"/>
          </p:cNvSpPr>
          <p:nvPr/>
        </p:nvSpPr>
        <p:spPr bwMode="auto">
          <a:xfrm>
            <a:off x="787493" y="3566497"/>
            <a:ext cx="2279557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Quozienti di coppie miste e con uno straniero (pop. </a:t>
            </a:r>
            <a:r>
              <a:rPr lang="it-IT" altLang="it-IT" i="1" dirty="0">
                <a:solidFill>
                  <a:srgbClr val="002060"/>
                </a:solidFill>
              </a:rPr>
              <a:t>s</a:t>
            </a:r>
            <a:r>
              <a:rPr lang="it-IT" altLang="it-IT" i="1" dirty="0" smtClean="0">
                <a:solidFill>
                  <a:srgbClr val="002060"/>
                </a:solidFill>
              </a:rPr>
              <a:t>traniera) superiori ai totali  e alle coppie di soli italiani in TAAS e MARC («</a:t>
            </a:r>
            <a:r>
              <a:rPr lang="it-IT" altLang="it-IT" i="1" dirty="0">
                <a:solidFill>
                  <a:srgbClr val="002060"/>
                </a:solidFill>
              </a:rPr>
              <a:t>cime tempestose</a:t>
            </a:r>
            <a:r>
              <a:rPr lang="it-IT" altLang="it-IT" i="1" dirty="0" smtClean="0">
                <a:solidFill>
                  <a:srgbClr val="002060"/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33973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819149" y="492125"/>
            <a:ext cx="2371725" cy="2862322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002060"/>
                </a:solidFill>
              </a:rPr>
              <a:t>AREE INTERNE: </a:t>
            </a:r>
            <a:r>
              <a:rPr lang="it-IT" altLang="it-IT" b="1" dirty="0">
                <a:solidFill>
                  <a:srgbClr val="002060"/>
                </a:solidFill>
              </a:rPr>
              <a:t>natalità per tipologia di coppia (quozienti ‰ sulle rispettive pop. medie) - Marche e Trentino-Alto Adige/Südtirol – periodo 2006-2016 e media periodo.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29</a:t>
            </a:r>
            <a:endParaRPr lang="it-IT" altLang="it-IT" dirty="0">
              <a:solidFill>
                <a:srgbClr val="002060"/>
              </a:solidFill>
            </a:endParaRPr>
          </a:p>
        </p:txBody>
      </p:sp>
      <p:graphicFrame>
        <p:nvGraphicFramePr>
          <p:cNvPr id="4" name="Gra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2414037"/>
              </p:ext>
            </p:extLst>
          </p:nvPr>
        </p:nvGraphicFramePr>
        <p:xfrm>
          <a:off x="3333750" y="460375"/>
          <a:ext cx="4947285" cy="2819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8159208"/>
              </p:ext>
            </p:extLst>
          </p:nvPr>
        </p:nvGraphicFramePr>
        <p:xfrm>
          <a:off x="3333750" y="3279774"/>
          <a:ext cx="4947285" cy="2714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Rettangolo 1"/>
          <p:cNvSpPr>
            <a:spLocks noChangeArrowheads="1"/>
          </p:cNvSpPr>
          <p:nvPr/>
        </p:nvSpPr>
        <p:spPr bwMode="auto">
          <a:xfrm>
            <a:off x="819149" y="3551593"/>
            <a:ext cx="2279557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Quozienti di coppie con uno straniero (pop. </a:t>
            </a:r>
            <a:r>
              <a:rPr lang="it-IT" altLang="it-IT" i="1" dirty="0">
                <a:solidFill>
                  <a:srgbClr val="002060"/>
                </a:solidFill>
              </a:rPr>
              <a:t>s</a:t>
            </a:r>
            <a:r>
              <a:rPr lang="it-IT" altLang="it-IT" i="1" dirty="0" smtClean="0">
                <a:solidFill>
                  <a:srgbClr val="002060"/>
                </a:solidFill>
              </a:rPr>
              <a:t>traniera) superiori alle coppie di soli italiani in TAAS e MARC («</a:t>
            </a:r>
            <a:r>
              <a:rPr lang="it-IT" altLang="it-IT" i="1" dirty="0">
                <a:solidFill>
                  <a:srgbClr val="002060"/>
                </a:solidFill>
              </a:rPr>
              <a:t>cime tempestose</a:t>
            </a:r>
            <a:r>
              <a:rPr lang="it-IT" altLang="it-IT" i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Coppie miste solo TAAS</a:t>
            </a:r>
          </a:p>
        </p:txBody>
      </p:sp>
    </p:spTree>
    <p:extLst>
      <p:ext uri="{BB962C8B-B14F-4D97-AF65-F5344CB8AC3E}">
        <p14:creationId xmlns:p14="http://schemas.microsoft.com/office/powerpoint/2010/main" val="64837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asellaDiTesto 5"/>
          <p:cNvSpPr txBox="1">
            <a:spLocks noChangeArrowheads="1"/>
          </p:cNvSpPr>
          <p:nvPr/>
        </p:nvSpPr>
        <p:spPr bwMode="auto">
          <a:xfrm>
            <a:off x="1423988" y="1312116"/>
            <a:ext cx="6291262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b="1" dirty="0" smtClean="0">
                <a:solidFill>
                  <a:srgbClr val="C00000"/>
                </a:solidFill>
              </a:rPr>
              <a:t>Introduzione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Caratteristiche e obiettivi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Descrizione indicatori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Risultati: analisi e tabelle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Conclusioni</a:t>
            </a: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322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790574" y="445690"/>
            <a:ext cx="7639051" cy="5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Conclusioni  (quozienti)</a:t>
            </a:r>
          </a:p>
          <a:p>
            <a:pPr eaLnBrk="1" hangingPunct="1">
              <a:defRPr/>
            </a:pPr>
            <a:endParaRPr lang="it-IT" altLang="it-IT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Dal 2013-2014 i quozienti di nuzialità riferiti alla regione tornano ad aumentare con valori più alti nel TAAS (anche nelle coppie miste aumentano)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Nelle aree interne i quozienti sono stabili (in calo se relativi a coppie italiane); i quozienti del TAAS sono sempre superiori a MARC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quozienti di natalità sono in diminuzione, soprattutto quelli delle coppie italiane; stabili i rapporti se relativi a coppie con almeno uno straniero mentre quelli delle coppie miste sono in moderata crescita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Nelle aree interne i quozienti di natalità sono piuttosto simili a quelli totali: in diminuzione nel complesso dovuto soprattutto al trend negativo delle coppie di soli italiani mentre restano stabili quelli con almeno un genitore straniero (coppie miste in lieve crescita)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proporzione con le rispettive popolazioni italiana e straniera costruisce una serie di quozienti che accentua l’importanza dei matrimoni con stranieri (e delle coppie miste) nelle aree interne; stesso discorso per i quozienti di natalità, ma quelli delle coppie miste superano quelli complessivi mentre quelli delle coppie con almeno uno straniero sono più alti di quelli con genitori solo italiani</a:t>
            </a:r>
            <a:endParaRPr lang="it-IT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30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91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53" name="CasellaDiTesto 6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31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3" name="Rettangolo 2"/>
          <p:cNvSpPr>
            <a:spLocks noChangeArrowheads="1"/>
          </p:cNvSpPr>
          <p:nvPr/>
        </p:nvSpPr>
        <p:spPr bwMode="auto">
          <a:xfrm>
            <a:off x="818916" y="466725"/>
            <a:ext cx="75136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lvl="0" algn="ctr"/>
            <a:r>
              <a:rPr lang="it-IT" altLang="it-IT" b="1" dirty="0">
                <a:solidFill>
                  <a:srgbClr val="002060"/>
                </a:solidFill>
              </a:rPr>
              <a:t>Matrimoni </a:t>
            </a:r>
            <a:r>
              <a:rPr lang="it-IT" altLang="it-IT" b="1" dirty="0" smtClean="0">
                <a:solidFill>
                  <a:srgbClr val="002060"/>
                </a:solidFill>
              </a:rPr>
              <a:t> e nati in coppie con almeno </a:t>
            </a:r>
            <a:r>
              <a:rPr lang="it-IT" altLang="it-IT" b="1" dirty="0">
                <a:solidFill>
                  <a:srgbClr val="002060"/>
                </a:solidFill>
              </a:rPr>
              <a:t>un coniuge straniero (% sul totale) </a:t>
            </a:r>
            <a:r>
              <a:rPr lang="it-IT" altLang="it-IT" b="1" dirty="0" smtClean="0">
                <a:solidFill>
                  <a:srgbClr val="002060"/>
                </a:solidFill>
              </a:rPr>
              <a:t>per area ACT e totale - </a:t>
            </a:r>
            <a:r>
              <a:rPr lang="it-IT" altLang="it-IT" b="1" dirty="0">
                <a:solidFill>
                  <a:srgbClr val="002060"/>
                </a:solidFill>
              </a:rPr>
              <a:t>Marche e Trentino-Alto Adige/Südtirol – media periodo 2006-2016.</a:t>
            </a:r>
          </a:p>
        </p:txBody>
      </p:sp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2956667"/>
              </p:ext>
            </p:extLst>
          </p:nvPr>
        </p:nvGraphicFramePr>
        <p:xfrm>
          <a:off x="818916" y="1494789"/>
          <a:ext cx="7513639" cy="2766060"/>
        </p:xfrm>
        <a:graphic>
          <a:graphicData uri="http://schemas.openxmlformats.org/drawingml/2006/table">
            <a:tbl>
              <a:tblPr/>
              <a:tblGrid>
                <a:gridCol w="1265474"/>
                <a:gridCol w="1437153"/>
                <a:gridCol w="663281"/>
                <a:gridCol w="834853"/>
                <a:gridCol w="825116"/>
                <a:gridCol w="121594"/>
                <a:gridCol w="678899"/>
                <a:gridCol w="812791"/>
                <a:gridCol w="874478"/>
              </a:tblGrid>
              <a:tr h="259080">
                <a:tc rowSpan="2" gridSpan="2"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Class. Comuni ACT e regioni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Matrimoni (% sul totale)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9AB7DA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Nati (% sul totale)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11480">
                <a:tc gridSpan="2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coppie miste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solo stranieri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TOT. con stranieri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coppie miste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solo stranieri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TOT. con stranieri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AB7DA"/>
                    </a:solidFill>
                  </a:tcPr>
                </a:tc>
              </a:tr>
              <a:tr h="25146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TOTALE REGIONE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Marche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15,1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23,5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419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Trentino-Alto Adige/Südtirol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13,4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8,8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22,1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it-IT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8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Aree Interne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Marche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15,8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25,5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4419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Trentino-Alto Adige/Südtirol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18,2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25146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Centri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Marche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15,0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6,5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16,7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23,2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4196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Trentino-Alto Adige/Südtirol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10,6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25,5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t-IT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8,4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17,9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it-IT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26,3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ttangolo 1"/>
          <p:cNvSpPr>
            <a:spLocks noChangeArrowheads="1"/>
          </p:cNvSpPr>
          <p:nvPr/>
        </p:nvSpPr>
        <p:spPr bwMode="auto">
          <a:xfrm>
            <a:off x="768442" y="4559498"/>
            <a:ext cx="756411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t-IT" altLang="it-IT" i="1" dirty="0" smtClean="0">
                <a:solidFill>
                  <a:srgbClr val="002060"/>
                </a:solidFill>
              </a:rPr>
              <a:t>L’incidenza delle coppie miste è più alta per i matrimoni rispetto ai nati su entrambi i totali.</a:t>
            </a:r>
          </a:p>
          <a:p>
            <a:endParaRPr lang="it-IT" altLang="it-IT" i="1" dirty="0" smtClean="0">
              <a:solidFill>
                <a:srgbClr val="002060"/>
              </a:solidFill>
            </a:endParaRPr>
          </a:p>
          <a:p>
            <a:r>
              <a:rPr lang="it-IT" altLang="it-IT" i="1" dirty="0" smtClean="0">
                <a:solidFill>
                  <a:srgbClr val="002060"/>
                </a:solidFill>
              </a:rPr>
              <a:t>Nelle aree interne le percentuali sono più elevate nelle MARC rispetto ai centri mentre avviene il contrario in TAAS</a:t>
            </a:r>
          </a:p>
        </p:txBody>
      </p:sp>
    </p:spTree>
    <p:extLst>
      <p:ext uri="{BB962C8B-B14F-4D97-AF65-F5344CB8AC3E}">
        <p14:creationId xmlns:p14="http://schemas.microsoft.com/office/powerpoint/2010/main" val="303405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97017" y="492125"/>
            <a:ext cx="75183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it-IT" altLang="it-IT" b="1" dirty="0">
                <a:solidFill>
                  <a:srgbClr val="002060"/>
                </a:solidFill>
              </a:rPr>
              <a:t>Matrimoni con almeno un coniuge straniero (% sul totale) su tutti i comuni </a:t>
            </a:r>
            <a:r>
              <a:rPr lang="it-IT" altLang="it-IT" b="1" dirty="0" smtClean="0">
                <a:solidFill>
                  <a:srgbClr val="002060"/>
                </a:solidFill>
              </a:rPr>
              <a:t>per </a:t>
            </a:r>
            <a:r>
              <a:rPr lang="it-IT" altLang="it-IT" b="1" dirty="0">
                <a:solidFill>
                  <a:srgbClr val="002060"/>
                </a:solidFill>
              </a:rPr>
              <a:t>SLL - Marche e Trentino-Alto </a:t>
            </a:r>
            <a:r>
              <a:rPr lang="it-IT" altLang="it-IT" b="1" dirty="0" smtClean="0">
                <a:solidFill>
                  <a:srgbClr val="002060"/>
                </a:solidFill>
              </a:rPr>
              <a:t>Adige/Südtirol </a:t>
            </a:r>
            <a:r>
              <a:rPr lang="it-IT" altLang="it-IT" b="1" dirty="0">
                <a:solidFill>
                  <a:srgbClr val="002060"/>
                </a:solidFill>
              </a:rPr>
              <a:t>– media periodo 2006-2016.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32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58" y="1415455"/>
            <a:ext cx="4469315" cy="405189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71" y="1456034"/>
            <a:ext cx="4302080" cy="3970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10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97017" y="492125"/>
            <a:ext cx="751830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it-IT" altLang="it-IT" b="1" dirty="0">
                <a:solidFill>
                  <a:srgbClr val="002060"/>
                </a:solidFill>
              </a:rPr>
              <a:t>Nascite con almeno uno dei genitori straniero (% sul totale) su tutti i comuni </a:t>
            </a:r>
            <a:r>
              <a:rPr lang="it-IT" altLang="it-IT" b="1" dirty="0" smtClean="0">
                <a:solidFill>
                  <a:srgbClr val="002060"/>
                </a:solidFill>
              </a:rPr>
              <a:t>per </a:t>
            </a:r>
            <a:r>
              <a:rPr lang="it-IT" altLang="it-IT" b="1" dirty="0">
                <a:solidFill>
                  <a:srgbClr val="002060"/>
                </a:solidFill>
              </a:rPr>
              <a:t>SLL - Marche e Trentino-Alto Adige/Südtirol – media periodo 2006-2016.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33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80" y="1482130"/>
            <a:ext cx="4302731" cy="3937595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300" y="1482130"/>
            <a:ext cx="4555562" cy="38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97017" y="469900"/>
            <a:ext cx="7556408" cy="92333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just"/>
            <a:r>
              <a:rPr lang="it-IT" altLang="it-IT" b="1" dirty="0" smtClean="0">
                <a:solidFill>
                  <a:srgbClr val="002060"/>
                </a:solidFill>
              </a:rPr>
              <a:t>AREE INTERNE - Matrimoni </a:t>
            </a:r>
            <a:r>
              <a:rPr lang="it-IT" altLang="it-IT" b="1" dirty="0">
                <a:solidFill>
                  <a:srgbClr val="002060"/>
                </a:solidFill>
              </a:rPr>
              <a:t>con almeno un coniuge straniero (% sul totale) </a:t>
            </a:r>
            <a:r>
              <a:rPr lang="it-IT" altLang="it-IT" b="1" dirty="0" smtClean="0">
                <a:solidFill>
                  <a:srgbClr val="002060"/>
                </a:solidFill>
              </a:rPr>
              <a:t>per </a:t>
            </a:r>
            <a:r>
              <a:rPr lang="it-IT" altLang="it-IT" b="1" dirty="0">
                <a:solidFill>
                  <a:srgbClr val="002060"/>
                </a:solidFill>
              </a:rPr>
              <a:t>SLL - Marche e Trentino-Alto Adige/Südtirol – media periodo 2006-2016.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354648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34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1544252"/>
            <a:ext cx="4337050" cy="4026668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089" y="1436122"/>
            <a:ext cx="4396496" cy="411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10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97017" y="469900"/>
            <a:ext cx="7556408" cy="923330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just"/>
            <a:r>
              <a:rPr lang="it-IT" altLang="it-IT" b="1" dirty="0" smtClean="0">
                <a:solidFill>
                  <a:srgbClr val="002060"/>
                </a:solidFill>
              </a:rPr>
              <a:t>AREE INTERNE </a:t>
            </a:r>
            <a:r>
              <a:rPr lang="it-IT" altLang="it-IT" b="1" dirty="0">
                <a:solidFill>
                  <a:srgbClr val="002060"/>
                </a:solidFill>
              </a:rPr>
              <a:t>- Nascite con almeno uno dei genitori straniero (% sul totale) </a:t>
            </a:r>
            <a:r>
              <a:rPr lang="it-IT" altLang="it-IT" b="1" dirty="0" smtClean="0">
                <a:solidFill>
                  <a:srgbClr val="002060"/>
                </a:solidFill>
              </a:rPr>
              <a:t>per </a:t>
            </a:r>
            <a:r>
              <a:rPr lang="it-IT" altLang="it-IT" b="1" dirty="0">
                <a:solidFill>
                  <a:srgbClr val="002060"/>
                </a:solidFill>
              </a:rPr>
              <a:t>SLL - Marche e Trentino-Alto Adige/Südtirol – media periodo 2006-2016.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35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6" y="1502858"/>
            <a:ext cx="4325493" cy="398189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549" y="1526402"/>
            <a:ext cx="4563335" cy="4131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97017" y="492125"/>
            <a:ext cx="7518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it-IT" altLang="it-IT" b="1" dirty="0">
                <a:solidFill>
                  <a:srgbClr val="002060"/>
                </a:solidFill>
              </a:rPr>
              <a:t>Matrimoni di coppie miste (% sul totale) su tutti i comuni </a:t>
            </a:r>
            <a:r>
              <a:rPr lang="it-IT" altLang="it-IT" b="1" dirty="0" smtClean="0">
                <a:solidFill>
                  <a:srgbClr val="002060"/>
                </a:solidFill>
              </a:rPr>
              <a:t>per </a:t>
            </a:r>
            <a:r>
              <a:rPr lang="it-IT" altLang="it-IT" b="1" dirty="0">
                <a:solidFill>
                  <a:srgbClr val="002060"/>
                </a:solidFill>
              </a:rPr>
              <a:t>SLL - Marche e Trentino-Alto Adige/Südtirol – media periodo 2006-2016..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36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57" y="1244599"/>
            <a:ext cx="4391237" cy="4219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394" y="1207843"/>
            <a:ext cx="4631606" cy="429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97017" y="492125"/>
            <a:ext cx="75183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it-IT" altLang="it-IT" b="1" dirty="0">
                <a:solidFill>
                  <a:srgbClr val="002060"/>
                </a:solidFill>
              </a:rPr>
              <a:t>Nati da coppie miste (% sul totale) su tutti i comuni </a:t>
            </a:r>
            <a:r>
              <a:rPr lang="it-IT" altLang="it-IT" b="1" dirty="0" smtClean="0">
                <a:solidFill>
                  <a:srgbClr val="002060"/>
                </a:solidFill>
              </a:rPr>
              <a:t>per </a:t>
            </a:r>
            <a:r>
              <a:rPr lang="it-IT" altLang="it-IT" b="1" dirty="0">
                <a:solidFill>
                  <a:srgbClr val="002060"/>
                </a:solidFill>
              </a:rPr>
              <a:t>SLL - Marche e Trentino-Alto Adige/Südtirol – media periodo 2006-2016.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37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4" y="1309906"/>
            <a:ext cx="4375216" cy="4111371"/>
          </a:xfrm>
          <a:prstGeom prst="rect">
            <a:avLst/>
          </a:prstGeo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171" y="1417600"/>
            <a:ext cx="4345830" cy="412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77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97017" y="469900"/>
            <a:ext cx="7556408" cy="64633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just"/>
            <a:r>
              <a:rPr lang="it-IT" altLang="it-IT" b="1" dirty="0" smtClean="0">
                <a:solidFill>
                  <a:srgbClr val="002060"/>
                </a:solidFill>
              </a:rPr>
              <a:t>AREE INTERNE </a:t>
            </a:r>
            <a:r>
              <a:rPr lang="it-IT" altLang="it-IT" b="1" dirty="0">
                <a:solidFill>
                  <a:srgbClr val="002060"/>
                </a:solidFill>
              </a:rPr>
              <a:t>- Matrimoni di coppie miste (% sul totale) </a:t>
            </a:r>
            <a:r>
              <a:rPr lang="it-IT" altLang="it-IT" b="1" dirty="0" smtClean="0">
                <a:solidFill>
                  <a:srgbClr val="002060"/>
                </a:solidFill>
              </a:rPr>
              <a:t>per </a:t>
            </a:r>
            <a:r>
              <a:rPr lang="it-IT" altLang="it-IT" b="1" dirty="0">
                <a:solidFill>
                  <a:srgbClr val="002060"/>
                </a:solidFill>
              </a:rPr>
              <a:t>SLL - Marche e Trentino-Alto Adige/Südtirol – media periodo 2006-2016.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38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1" y="1277405"/>
            <a:ext cx="4563141" cy="414232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883" y="1277405"/>
            <a:ext cx="4317641" cy="4142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ttangolo 1"/>
          <p:cNvSpPr>
            <a:spLocks noChangeArrowheads="1"/>
          </p:cNvSpPr>
          <p:nvPr/>
        </p:nvSpPr>
        <p:spPr bwMode="auto">
          <a:xfrm>
            <a:off x="797017" y="469900"/>
            <a:ext cx="7556408" cy="646331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 wrap="square">
            <a:spAutoFit/>
          </a:bodyPr>
          <a:lstStyle/>
          <a:p>
            <a:pPr algn="just"/>
            <a:r>
              <a:rPr lang="it-IT" altLang="it-IT" b="1" dirty="0" smtClean="0">
                <a:solidFill>
                  <a:srgbClr val="002060"/>
                </a:solidFill>
              </a:rPr>
              <a:t>AREE INTERNE </a:t>
            </a:r>
            <a:r>
              <a:rPr lang="it-IT" altLang="it-IT" b="1" dirty="0">
                <a:solidFill>
                  <a:srgbClr val="002060"/>
                </a:solidFill>
              </a:rPr>
              <a:t>- Nati da coppie miste (% sul totale) </a:t>
            </a:r>
            <a:r>
              <a:rPr lang="it-IT" altLang="it-IT" b="1" dirty="0" smtClean="0">
                <a:solidFill>
                  <a:srgbClr val="002060"/>
                </a:solidFill>
              </a:rPr>
              <a:t>per </a:t>
            </a:r>
            <a:r>
              <a:rPr lang="it-IT" altLang="it-IT" b="1" dirty="0">
                <a:solidFill>
                  <a:srgbClr val="002060"/>
                </a:solidFill>
              </a:rPr>
              <a:t>SLL - Marche e Trentino-Alto Adige/Südtirol – media periodo 2006-2016</a:t>
            </a:r>
            <a:r>
              <a:rPr lang="it-IT" altLang="it-IT" b="1" dirty="0" smtClean="0">
                <a:solidFill>
                  <a:srgbClr val="002060"/>
                </a:solidFill>
              </a:rPr>
              <a:t>.</a:t>
            </a:r>
            <a:endParaRPr lang="it-IT" altLang="it-IT" dirty="0">
              <a:solidFill>
                <a:srgbClr val="002060"/>
              </a:solidFill>
            </a:endParaRPr>
          </a:p>
        </p:txBody>
      </p:sp>
      <p:sp>
        <p:nvSpPr>
          <p:cNvPr id="16387" name="CasellaDiTesto 9"/>
          <p:cNvSpPr txBox="1">
            <a:spLocks noChangeArrowheads="1"/>
          </p:cNvSpPr>
          <p:nvPr/>
        </p:nvSpPr>
        <p:spPr bwMode="auto">
          <a:xfrm>
            <a:off x="4432300" y="6318250"/>
            <a:ext cx="4411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39</a:t>
            </a:r>
            <a:endParaRPr lang="it-IT" altLang="it-IT" dirty="0">
              <a:solidFill>
                <a:srgbClr val="00206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21" y="1296957"/>
            <a:ext cx="4439585" cy="4122767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221" y="1439832"/>
            <a:ext cx="4568779" cy="4124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asellaDiTesto 5"/>
          <p:cNvSpPr txBox="1">
            <a:spLocks noChangeArrowheads="1"/>
          </p:cNvSpPr>
          <p:nvPr/>
        </p:nvSpPr>
        <p:spPr bwMode="auto">
          <a:xfrm>
            <a:off x="787400" y="346075"/>
            <a:ext cx="7518400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it-IT" altLang="it-IT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it-IT" altLang="it-IT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 nasce </a:t>
            </a:r>
            <a:r>
              <a:rPr lang="it-IT" altLang="it-IT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 studio</a:t>
            </a:r>
          </a:p>
          <a:p>
            <a:pPr eaLnBrk="1" hangingPunct="1">
              <a:defRPr/>
            </a:pPr>
            <a:endParaRPr lang="it-IT" altLang="it-IT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it-IT" altLang="it-IT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Ampliare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l’ambito di ricerca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dell’Osservatorio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sul Fenomeno Immigrazione (</a:t>
            </a:r>
            <a:r>
              <a:rPr lang="it-IT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OFI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in provincia di Macerata,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analizzando le informazioni sulle tipologie familiari nei territori maceratesi (e marchigiani) e confrontandole fra loro e nei territori.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Provare ad utilizzare una diversa partizione territoriale che permetta una focalizzazione migliore nel territorio senza perdere troppa significatività, superando le suddivisioni amministrative standardizzate.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Legare la crescita e lo studio di alcuni fenomeni sociali identificati con parametri statistici a diverse aree regionali, più circoscritte , ma con caratteristiche simili che permettano un’aggregazione pertinente.</a:t>
            </a:r>
          </a:p>
        </p:txBody>
      </p:sp>
      <p:sp>
        <p:nvSpPr>
          <p:cNvPr id="7171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>
                <a:solidFill>
                  <a:srgbClr val="002060"/>
                </a:solidFill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>
            <a:spLocks noChangeArrowheads="1"/>
          </p:cNvSpPr>
          <p:nvPr/>
        </p:nvSpPr>
        <p:spPr bwMode="auto">
          <a:xfrm>
            <a:off x="790574" y="445690"/>
            <a:ext cx="763905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it-IT" altLang="it-IT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Conclusioni  (percentuali SLL)</a:t>
            </a:r>
            <a:endParaRPr lang="it-IT" altLang="it-IT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ttangolo 1"/>
          <p:cNvSpPr>
            <a:spLocks noChangeArrowheads="1"/>
          </p:cNvSpPr>
          <p:nvPr/>
        </p:nvSpPr>
        <p:spPr bwMode="auto">
          <a:xfrm>
            <a:off x="22408" y="1058466"/>
            <a:ext cx="2400301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C00000"/>
                </a:solidFill>
              </a:rPr>
              <a:t>AREE INTERNE</a:t>
            </a:r>
          </a:p>
          <a:p>
            <a:pPr algn="ctr"/>
            <a:endParaRPr lang="it-IT" altLang="it-IT" dirty="0">
              <a:solidFill>
                <a:srgbClr val="002060"/>
              </a:solidFill>
            </a:endParaRP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 Riva del Garda</a:t>
            </a: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Fabriano</a:t>
            </a: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(Riccione)</a:t>
            </a:r>
          </a:p>
          <a:p>
            <a:pPr algn="ctr"/>
            <a:endParaRPr lang="it-IT" altLang="it-IT" dirty="0" smtClean="0">
              <a:solidFill>
                <a:srgbClr val="002060"/>
              </a:solidFill>
            </a:endParaRP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Malles Venosta/Mals</a:t>
            </a: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Matelica</a:t>
            </a: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Sassocorvaro</a:t>
            </a:r>
          </a:p>
          <a:p>
            <a:pPr algn="ctr"/>
            <a:endParaRPr lang="it-IT" altLang="it-IT" i="1" dirty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Rovereto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Sassocorvaro</a:t>
            </a:r>
          </a:p>
          <a:p>
            <a:pPr algn="ctr"/>
            <a:r>
              <a:rPr lang="it-IT" altLang="it-IT" i="1" dirty="0">
                <a:solidFill>
                  <a:srgbClr val="002060"/>
                </a:solidFill>
              </a:rPr>
              <a:t>Egna/Neumarkt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Fermo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Silandro/Schlanders</a:t>
            </a:r>
          </a:p>
          <a:p>
            <a:pPr algn="ctr"/>
            <a:endParaRPr lang="it-IT" altLang="it-IT" dirty="0" smtClean="0">
              <a:solidFill>
                <a:srgbClr val="002060"/>
              </a:solidFill>
            </a:endParaRPr>
          </a:p>
        </p:txBody>
      </p:sp>
      <p:sp>
        <p:nvSpPr>
          <p:cNvPr id="6" name="Rettangolo 1"/>
          <p:cNvSpPr>
            <a:spLocks noChangeArrowheads="1"/>
          </p:cNvSpPr>
          <p:nvPr/>
        </p:nvSpPr>
        <p:spPr bwMode="auto">
          <a:xfrm>
            <a:off x="2330542" y="1045406"/>
            <a:ext cx="2279557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C00000"/>
                </a:solidFill>
              </a:rPr>
              <a:t>TOTALE</a:t>
            </a:r>
          </a:p>
          <a:p>
            <a:pPr algn="ctr"/>
            <a:endParaRPr lang="it-IT" altLang="it-IT" dirty="0">
              <a:solidFill>
                <a:srgbClr val="002060"/>
              </a:solidFill>
            </a:endParaRP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 Riva del Garda</a:t>
            </a: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(Riccione)</a:t>
            </a:r>
          </a:p>
          <a:p>
            <a:pPr algn="ctr"/>
            <a:endParaRPr lang="it-IT" altLang="it-IT" dirty="0">
              <a:solidFill>
                <a:srgbClr val="002060"/>
              </a:solidFill>
            </a:endParaRP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Sassocorvaro</a:t>
            </a: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Bolzano/Bozen</a:t>
            </a:r>
          </a:p>
          <a:p>
            <a:pPr algn="ctr"/>
            <a:endParaRPr lang="it-IT" altLang="it-IT" dirty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Tolentino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Rovereto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Fabriano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Merano/Meran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Malles Venosta/Mals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Urbania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Silandro/Schlanders</a:t>
            </a:r>
          </a:p>
        </p:txBody>
      </p:sp>
      <p:sp>
        <p:nvSpPr>
          <p:cNvPr id="7" name="Rettangolo 1"/>
          <p:cNvSpPr>
            <a:spLocks noChangeArrowheads="1"/>
          </p:cNvSpPr>
          <p:nvPr/>
        </p:nvSpPr>
        <p:spPr bwMode="auto">
          <a:xfrm>
            <a:off x="4476751" y="1045406"/>
            <a:ext cx="241290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C00000"/>
                </a:solidFill>
              </a:rPr>
              <a:t>COPPIE MISTE</a:t>
            </a:r>
          </a:p>
          <a:p>
            <a:pPr algn="ctr"/>
            <a:endParaRPr lang="it-IT" altLang="it-IT" dirty="0">
              <a:solidFill>
                <a:srgbClr val="002060"/>
              </a:solidFill>
            </a:endParaRP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 Riva del Garda</a:t>
            </a:r>
          </a:p>
          <a:p>
            <a:pPr algn="ctr"/>
            <a:r>
              <a:rPr lang="it-IT" altLang="it-IT" dirty="0">
                <a:solidFill>
                  <a:srgbClr val="002060"/>
                </a:solidFill>
              </a:rPr>
              <a:t>Malles Venosta/Mals</a:t>
            </a: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(Riccione)</a:t>
            </a:r>
          </a:p>
          <a:p>
            <a:pPr algn="ctr"/>
            <a:endParaRPr lang="it-IT" altLang="it-IT" dirty="0">
              <a:solidFill>
                <a:srgbClr val="002060"/>
              </a:solidFill>
            </a:endParaRP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Fabriano</a:t>
            </a:r>
          </a:p>
          <a:p>
            <a:pPr algn="ctr"/>
            <a:endParaRPr lang="it-IT" altLang="it-IT" dirty="0" smtClean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Tolentino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Rovereto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Fermo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Urbania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Sassocorvaro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Egna/Neumarkt</a:t>
            </a:r>
          </a:p>
          <a:p>
            <a:pPr algn="ctr"/>
            <a:r>
              <a:rPr lang="it-IT" altLang="it-IT" i="1" dirty="0">
                <a:solidFill>
                  <a:srgbClr val="002060"/>
                </a:solidFill>
              </a:rPr>
              <a:t>Silandro/Schlanders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Matelica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Pesaro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Canazei</a:t>
            </a:r>
            <a:endParaRPr lang="it-IT" altLang="it-IT" i="1" dirty="0">
              <a:solidFill>
                <a:srgbClr val="002060"/>
              </a:solidFill>
            </a:endParaRPr>
          </a:p>
        </p:txBody>
      </p:sp>
      <p:sp>
        <p:nvSpPr>
          <p:cNvPr id="8" name="Rettangolo 1"/>
          <p:cNvSpPr>
            <a:spLocks noChangeArrowheads="1"/>
          </p:cNvSpPr>
          <p:nvPr/>
        </p:nvSpPr>
        <p:spPr bwMode="auto">
          <a:xfrm>
            <a:off x="6731096" y="768408"/>
            <a:ext cx="2412904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it-IT" altLang="it-IT" b="1" dirty="0" smtClean="0">
                <a:solidFill>
                  <a:srgbClr val="C00000"/>
                </a:solidFill>
              </a:rPr>
              <a:t>COPPIE CON STRANIERI</a:t>
            </a:r>
          </a:p>
          <a:p>
            <a:pPr algn="ctr"/>
            <a:endParaRPr lang="it-IT" altLang="it-IT" dirty="0">
              <a:solidFill>
                <a:srgbClr val="002060"/>
              </a:solidFill>
            </a:endParaRP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 Riva del Garda</a:t>
            </a:r>
          </a:p>
          <a:p>
            <a:pPr algn="ctr"/>
            <a:r>
              <a:rPr lang="it-IT" altLang="it-IT" dirty="0">
                <a:solidFill>
                  <a:srgbClr val="002060"/>
                </a:solidFill>
              </a:rPr>
              <a:t>Sassocorvaro</a:t>
            </a: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(Riccione)</a:t>
            </a:r>
          </a:p>
          <a:p>
            <a:pPr algn="ctr"/>
            <a:endParaRPr lang="it-IT" altLang="it-IT" dirty="0">
              <a:solidFill>
                <a:srgbClr val="002060"/>
              </a:solidFill>
            </a:endParaRP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Urbino</a:t>
            </a:r>
          </a:p>
          <a:p>
            <a:pPr algn="ctr"/>
            <a:r>
              <a:rPr lang="it-IT" altLang="it-IT" dirty="0" smtClean="0">
                <a:solidFill>
                  <a:srgbClr val="002060"/>
                </a:solidFill>
              </a:rPr>
              <a:t>Fabriano</a:t>
            </a:r>
          </a:p>
          <a:p>
            <a:pPr algn="ctr"/>
            <a:endParaRPr lang="it-IT" altLang="it-IT" dirty="0">
              <a:solidFill>
                <a:srgbClr val="002060"/>
              </a:solidFill>
            </a:endParaRP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Rovereto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Merano/Meran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Bolzano/Bozen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Silandro/Schlanders</a:t>
            </a:r>
          </a:p>
          <a:p>
            <a:pPr algn="ctr"/>
            <a:r>
              <a:rPr lang="it-IT" altLang="it-IT" i="1" dirty="0" smtClean="0">
                <a:solidFill>
                  <a:srgbClr val="002060"/>
                </a:solidFill>
              </a:rPr>
              <a:t>Castelrotto/Kastelruth</a:t>
            </a:r>
          </a:p>
          <a:p>
            <a:pPr algn="ctr"/>
            <a:endParaRPr lang="it-IT" altLang="it-IT" i="1" dirty="0">
              <a:solidFill>
                <a:srgbClr val="FF0000"/>
              </a:solidFill>
            </a:endParaRPr>
          </a:p>
          <a:p>
            <a:pPr algn="ctr"/>
            <a:endParaRPr lang="it-IT" altLang="it-IT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23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asellaDiTesto 1"/>
          <p:cNvSpPr txBox="1">
            <a:spLocks noChangeArrowheads="1"/>
          </p:cNvSpPr>
          <p:nvPr/>
        </p:nvSpPr>
        <p:spPr bwMode="auto">
          <a:xfrm>
            <a:off x="2276316" y="3751262"/>
            <a:ext cx="4845050" cy="2616101"/>
          </a:xfrm>
          <a:prstGeom prst="rect">
            <a:avLst/>
          </a:prstGeom>
          <a:solidFill>
            <a:schemeClr val="bg1">
              <a:alpha val="30196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it-IT" altLang="it-IT" sz="1600" dirty="0">
              <a:solidFill>
                <a:srgbClr val="000000"/>
              </a:solidFill>
            </a:endParaRPr>
          </a:p>
          <a:p>
            <a:pPr algn="ctr"/>
            <a:r>
              <a:rPr lang="it-IT" altLang="it-IT" sz="1400" b="1" dirty="0">
                <a:solidFill>
                  <a:srgbClr val="C00000"/>
                </a:solidFill>
              </a:rPr>
              <a:t>Osservatorio Immigrazione:</a:t>
            </a:r>
          </a:p>
          <a:p>
            <a:pPr algn="ctr"/>
            <a:r>
              <a:rPr lang="it-IT" altLang="it-IT" sz="1400" b="1" dirty="0">
                <a:solidFill>
                  <a:srgbClr val="002060"/>
                </a:solidFill>
                <a:hlinkClick r:id="rId2"/>
              </a:rPr>
              <a:t>http://www.prefettura.it/macerata/contenuti/Osservatorio_immigrazione-55720.htm</a:t>
            </a:r>
            <a:endParaRPr lang="it-IT" altLang="it-IT" sz="1400" b="1" dirty="0">
              <a:solidFill>
                <a:srgbClr val="002060"/>
              </a:solidFill>
            </a:endParaRPr>
          </a:p>
          <a:p>
            <a:pPr algn="ctr"/>
            <a:endParaRPr lang="it-IT" altLang="it-IT" sz="1400" b="1" dirty="0">
              <a:solidFill>
                <a:srgbClr val="002060"/>
              </a:solidFill>
            </a:endParaRPr>
          </a:p>
          <a:p>
            <a:pPr algn="ctr"/>
            <a:r>
              <a:rPr lang="it-IT" altLang="it-IT" sz="1400" b="1" dirty="0">
                <a:solidFill>
                  <a:srgbClr val="C00000"/>
                </a:solidFill>
              </a:rPr>
              <a:t>Banca dati OFI: </a:t>
            </a:r>
          </a:p>
          <a:p>
            <a:pPr algn="ctr"/>
            <a:r>
              <a:rPr lang="it-IT" altLang="it-IT" sz="1400" b="1" dirty="0">
                <a:solidFill>
                  <a:srgbClr val="002060"/>
                </a:solidFill>
                <a:hlinkClick r:id="rId3"/>
              </a:rPr>
              <a:t>http://www.comunicazione.macerata.it/ofi_itc/</a:t>
            </a:r>
            <a:endParaRPr lang="it-IT" altLang="it-IT" sz="1400" b="1" dirty="0">
              <a:solidFill>
                <a:srgbClr val="002060"/>
              </a:solidFill>
            </a:endParaRPr>
          </a:p>
          <a:p>
            <a:pPr algn="ctr"/>
            <a:endParaRPr lang="it-IT" altLang="it-IT" sz="1400" b="1" dirty="0">
              <a:solidFill>
                <a:srgbClr val="002060"/>
              </a:solidFill>
            </a:endParaRPr>
          </a:p>
          <a:p>
            <a:pPr algn="ctr"/>
            <a:r>
              <a:rPr lang="it-IT" altLang="it-IT" sz="1600" b="1" dirty="0">
                <a:solidFill>
                  <a:srgbClr val="C00000"/>
                </a:solidFill>
              </a:rPr>
              <a:t>Informazioni:</a:t>
            </a:r>
          </a:p>
          <a:p>
            <a:pPr algn="ctr"/>
            <a:r>
              <a:rPr lang="it-IT" altLang="it-IT" sz="1600" b="1" dirty="0">
                <a:solidFill>
                  <a:srgbClr val="002060"/>
                </a:solidFill>
              </a:rPr>
              <a:t>pollutri@istat.it</a:t>
            </a:r>
          </a:p>
          <a:p>
            <a:pPr algn="ctr"/>
            <a:endParaRPr lang="it-IT" altLang="it-IT" sz="1200" b="1" dirty="0">
              <a:solidFill>
                <a:srgbClr val="002060"/>
              </a:solidFill>
            </a:endParaRPr>
          </a:p>
        </p:txBody>
      </p:sp>
      <p:sp>
        <p:nvSpPr>
          <p:cNvPr id="38915" name="CasellaDiTesto 4"/>
          <p:cNvSpPr txBox="1">
            <a:spLocks noChangeArrowheads="1"/>
          </p:cNvSpPr>
          <p:nvPr/>
        </p:nvSpPr>
        <p:spPr bwMode="auto">
          <a:xfrm>
            <a:off x="696912" y="2272962"/>
            <a:ext cx="7723187" cy="144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it-IT" altLang="it-IT" sz="2400" b="1" dirty="0">
                <a:solidFill>
                  <a:srgbClr val="FF0000"/>
                </a:solidFill>
              </a:rPr>
              <a:t>		</a:t>
            </a:r>
            <a:r>
              <a:rPr lang="it-IT" altLang="it-IT" sz="4400" b="1" i="1" dirty="0">
                <a:solidFill>
                  <a:srgbClr val="C00000"/>
                </a:solidFill>
                <a:latin typeface="Script MT Bold" pitchFamily="66" charset="0"/>
              </a:rPr>
              <a:t>Grazie per l’attenzione</a:t>
            </a:r>
            <a:r>
              <a:rPr lang="it-IT" altLang="it-IT" sz="4400" b="1" i="1" dirty="0" smtClean="0">
                <a:solidFill>
                  <a:srgbClr val="C00000"/>
                </a:solidFill>
                <a:latin typeface="Script MT Bold" pitchFamily="66" charset="0"/>
              </a:rPr>
              <a:t>!</a:t>
            </a:r>
          </a:p>
          <a:p>
            <a:pPr algn="ctr" eaLnBrk="1" hangingPunct="1"/>
            <a:r>
              <a:rPr lang="de-DE" sz="4400" b="1" i="1" dirty="0">
                <a:solidFill>
                  <a:srgbClr val="C00000"/>
                </a:solidFill>
                <a:latin typeface="Script MT Bold" pitchFamily="66" charset="0"/>
              </a:rPr>
              <a:t>Danke für Ihre </a:t>
            </a:r>
            <a:r>
              <a:rPr lang="de-DE" sz="4400" b="1" i="1" dirty="0" smtClean="0">
                <a:solidFill>
                  <a:srgbClr val="C00000"/>
                </a:solidFill>
                <a:latin typeface="Script MT Bold" pitchFamily="66" charset="0"/>
              </a:rPr>
              <a:t>Aufmerksamkeit!</a:t>
            </a:r>
            <a:endParaRPr lang="it-IT" altLang="it-IT" sz="4400" b="1" i="1" dirty="0">
              <a:solidFill>
                <a:srgbClr val="C00000"/>
              </a:solidFill>
              <a:latin typeface="Script MT Bold" pitchFamily="66" charset="0"/>
            </a:endParaRPr>
          </a:p>
        </p:txBody>
      </p:sp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33" y="4406022"/>
            <a:ext cx="1245130" cy="1759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588" y="554038"/>
            <a:ext cx="10223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Rectangle 9"/>
          <p:cNvSpPr>
            <a:spLocks noChangeArrowheads="1"/>
          </p:cNvSpPr>
          <p:nvPr/>
        </p:nvSpPr>
        <p:spPr bwMode="auto">
          <a:xfrm>
            <a:off x="962025" y="1035054"/>
            <a:ext cx="1895475" cy="1446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it-IT" altLang="it-IT" sz="3200" dirty="0"/>
              <a:t>            </a:t>
            </a:r>
            <a:endParaRPr lang="it-IT" altLang="it-IT" sz="3200" b="1" dirty="0"/>
          </a:p>
          <a:p>
            <a:pPr algn="ctr" eaLnBrk="0" hangingPunct="0"/>
            <a:r>
              <a:rPr lang="it-IT" altLang="it-IT" sz="2400" b="1" dirty="0" err="1">
                <a:latin typeface="Times New Roman" pitchFamily="18" charset="0"/>
                <a:cs typeface="Times New Roman" pitchFamily="18" charset="0"/>
              </a:rPr>
              <a:t>A.I.S.Re</a:t>
            </a:r>
            <a:r>
              <a:rPr lang="it-IT" altLang="it-IT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0" hangingPunct="0"/>
            <a:endParaRPr lang="it-IT" altLang="it-IT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366" y="5607050"/>
            <a:ext cx="1121094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asellaDiTesto 1"/>
          <p:cNvSpPr txBox="1">
            <a:spLocks noChangeArrowheads="1"/>
          </p:cNvSpPr>
          <p:nvPr/>
        </p:nvSpPr>
        <p:spPr bwMode="auto">
          <a:xfrm>
            <a:off x="2576513" y="468938"/>
            <a:ext cx="5665947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it-IT" altLang="it-IT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XXXIX </a:t>
            </a:r>
            <a:r>
              <a:rPr lang="it-IT" altLang="it-IT" sz="22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Conferenza scientifica annuale</a:t>
            </a:r>
          </a:p>
          <a:p>
            <a:r>
              <a:rPr lang="it-IT" altLang="it-IT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«Le regioni d’Europa tra identità locali, nuove comunità e disparità territoriali"</a:t>
            </a:r>
            <a:endParaRPr lang="it-IT" altLang="it-IT" sz="2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it-IT" altLang="it-IT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Bolzano/Bozen, 17-19 </a:t>
            </a:r>
            <a:r>
              <a:rPr lang="it-IT" altLang="it-IT" sz="2200" b="1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Settembre </a:t>
            </a:r>
            <a:r>
              <a:rPr lang="it-IT" altLang="it-IT" sz="22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it-IT" altLang="it-IT" sz="2200" b="1" dirty="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asellaDiTesto 5"/>
          <p:cNvSpPr txBox="1">
            <a:spLocks noChangeArrowheads="1"/>
          </p:cNvSpPr>
          <p:nvPr/>
        </p:nvSpPr>
        <p:spPr bwMode="auto">
          <a:xfrm>
            <a:off x="787400" y="222250"/>
            <a:ext cx="7518400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it-IT" altLang="it-IT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it-IT" altLang="it-IT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Presupposti generali</a:t>
            </a:r>
          </a:p>
          <a:p>
            <a:pPr eaLnBrk="1" hangingPunct="1">
              <a:defRPr/>
            </a:pPr>
            <a:endParaRPr lang="it-IT" altLang="it-IT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 nostro Paese negli ultimi vent’anni è cambiato velocemente, ma non dappertutto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spopolamento delle aree “marginali”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parte rallentato dalle migrazioni delle popolazioni straniere nei territori interni montani e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collinari.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Radicandosi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nei comuni urbani e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rurali, in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contatto con i residenti italiani, innescano dinamiche diverse in ogni territorio, dalla marginalizzazione all’inclusione, dalla segregazione all’integrazione, dalla ghettizzazione alla convivenza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famiglia (intesa come «istituzione») registra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maggiori mutazioni sia nei tempi di costituzione sia nella composizione dei nuclei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familiari e rimette in discussione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alcune prassi comportamentali: posticipazione delle prime nozze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età più mature,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maggiore presenza di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stranieri anche nelle piccole città,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consolidata “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secolarizzazione” della società italiana, nascita di figli legata spesso alla capacità lavorativa ed economica dei partner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71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5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74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CasellaDiTesto 5"/>
          <p:cNvSpPr txBox="1">
            <a:spLocks noChangeArrowheads="1"/>
          </p:cNvSpPr>
          <p:nvPr/>
        </p:nvSpPr>
        <p:spPr bwMode="auto">
          <a:xfrm>
            <a:off x="1423988" y="1339010"/>
            <a:ext cx="629126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>
                <a:solidFill>
                  <a:schemeClr val="tx2">
                    <a:lumMod val="20000"/>
                    <a:lumOff val="80000"/>
                  </a:schemeClr>
                </a:solidFill>
              </a:rPr>
              <a:t>Introduzione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b="1" dirty="0">
                <a:solidFill>
                  <a:srgbClr val="C00000"/>
                </a:solidFill>
              </a:rPr>
              <a:t>Caratteristiche e obiettivi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Descrizione indicatori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Risultati: analisi e tabelle</a:t>
            </a: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r>
              <a:rPr lang="it-IT" altLang="it-IT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Conclusioni</a:t>
            </a: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eaLnBrk="1" hangingPunct="1">
              <a:buFont typeface="Arial" charset="0"/>
              <a:buAutoNum type="arabicPeriod"/>
              <a:defRPr/>
            </a:pPr>
            <a:endParaRPr lang="it-IT" altLang="it-IT" dirty="0" smtClean="0">
              <a:solidFill>
                <a:schemeClr val="tx2">
                  <a:lumMod val="20000"/>
                  <a:lumOff val="80000"/>
                </a:schemeClr>
              </a:solidFill>
            </a:endParaRPr>
          </a:p>
          <a:p>
            <a:pPr marL="0" indent="0" eaLnBrk="1" hangingPunct="1"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endParaRPr lang="it-IT" altLang="it-IT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63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asellaDiTesto 5"/>
          <p:cNvSpPr txBox="1">
            <a:spLocks noChangeArrowheads="1"/>
          </p:cNvSpPr>
          <p:nvPr/>
        </p:nvSpPr>
        <p:spPr bwMode="auto">
          <a:xfrm>
            <a:off x="787400" y="346075"/>
            <a:ext cx="7518400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it-IT" altLang="it-IT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it-IT" altLang="it-IT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 nasce </a:t>
            </a:r>
            <a:r>
              <a:rPr lang="it-IT" altLang="it-IT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 studio</a:t>
            </a:r>
          </a:p>
          <a:p>
            <a:pPr eaLnBrk="1" hangingPunct="1">
              <a:defRPr/>
            </a:pPr>
            <a:endParaRPr lang="it-IT" altLang="it-IT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it-IT" altLang="it-IT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più ampia presenza straniera costituita soprattutto da giovani ha mutato alcune caratteristiche socio-culturali dell’istituzione familiare, soprattutto attraverso le unioni “miste” (partner straniero con partner italiano) e le coppie di soli cittadini stranieri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Osservare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analizzare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diverse tipologie di coppia, in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particolare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matrimoni misti (acquisizione della cittadinanza italiana),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caratteristiche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socio-demografiche dei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coniugi e i nuovi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nati, offre un ricco caleidoscopio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d’informazioni che amplia la visione generale alla nuova generazione del nostro (loro) futuro Paese.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informazioni, acquisite con la statistica ufficiale,  permetterà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robusto confronto statistico in grado d’individuare molte delle tendenze nuove e in mutazione tra i residenti italiani e stranieri. </a:t>
            </a:r>
          </a:p>
        </p:txBody>
      </p:sp>
      <p:sp>
        <p:nvSpPr>
          <p:cNvPr id="7171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7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00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asellaDiTesto 5"/>
          <p:cNvSpPr txBox="1">
            <a:spLocks noChangeArrowheads="1"/>
          </p:cNvSpPr>
          <p:nvPr/>
        </p:nvSpPr>
        <p:spPr bwMode="auto">
          <a:xfrm>
            <a:off x="742949" y="288085"/>
            <a:ext cx="7693025" cy="5847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it-IT" altLang="it-IT" sz="1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it-IT" altLang="it-IT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Caratteristiche</a:t>
            </a:r>
          </a:p>
          <a:p>
            <a:pPr eaLnBrk="1" hangingPunct="1">
              <a:buFont typeface="Arial" charset="0"/>
              <a:buNone/>
              <a:defRPr/>
            </a:pPr>
            <a:endParaRPr lang="it-IT" altLang="it-IT" sz="20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Confrontare le tipologie familiari (coppie) già codificate per osservare in quali territori quelle di nostro interesse (coppie miste e coppie con almeno uno dei partner straniero, che rappresentano la «novità») incidono maggiormente 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tilizzo dei dati elementari su:</a:t>
            </a:r>
          </a:p>
          <a:p>
            <a:pPr marL="744537" lvl="1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Iscritti per nascita</a:t>
            </a:r>
          </a:p>
          <a:p>
            <a:pPr marL="744537" lvl="1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Matrimoni</a:t>
            </a:r>
          </a:p>
          <a:p>
            <a:pPr marL="744537" lvl="1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Popolazione residente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sz="12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Scelta di due regioni molto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diverse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Garantire una confrontabilità anche «spaziale»: equilibrio fra unità minima territoriale di rilevazione (e divulgazione) e rispetto delle caratteristiche geografiche e demo-sociali specifiche; trovare un fattore comune in grado di sintetizzare e permettere un raffronto fra territori eterogenei.</a:t>
            </a: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5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8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asellaDiTesto 5"/>
          <p:cNvSpPr txBox="1">
            <a:spLocks noChangeArrowheads="1"/>
          </p:cNvSpPr>
          <p:nvPr/>
        </p:nvSpPr>
        <p:spPr bwMode="auto">
          <a:xfrm>
            <a:off x="787400" y="222250"/>
            <a:ext cx="7499350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1313" indent="-3413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56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it-IT" altLang="it-IT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it-IT" altLang="it-IT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Obiettivi</a:t>
            </a:r>
          </a:p>
          <a:p>
            <a:pPr eaLnBrk="1" hangingPunct="1">
              <a:defRPr/>
            </a:pPr>
            <a:endParaRPr lang="it-IT" altLang="it-IT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charset="0"/>
              <a:buNone/>
              <a:defRPr/>
            </a:pPr>
            <a:endParaRPr lang="it-IT" altLang="it-IT" sz="12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Utilizzare i dati per individuare </a:t>
            </a:r>
            <a:r>
              <a:rPr lang="it-IT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diffusione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 queste «nuove» tipologie di coppia, in particolare nelle aree interne, e quale sia il loro contributo in termini di fertilità nei territori individuati, confrontando valori, tassi e quozienti.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Verificare </a:t>
            </a:r>
            <a:r>
              <a:rPr lang="it-IT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tendenze negli ultimi anni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sempre in un’ottica comparativa; osservare se ci sia un legame fra le tipologie familiari e i territori in cui risiedono la/e popolazione/i.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Offrire </a:t>
            </a:r>
            <a:r>
              <a:rPr lang="it-IT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diverse </a:t>
            </a:r>
            <a:r>
              <a:rPr lang="it-IT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chiavi di lettura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che articolino ampiamente le analisi tra i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territori, tenendo in considerazione la/e popolazione/i specifica/he di riferimento.</a:t>
            </a: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endParaRPr lang="it-IT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  <a:defRPr/>
            </a:pP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 conoscere i dati e le analisi svolte per verificare 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risultati nel contesto </a:t>
            </a:r>
            <a:r>
              <a:rPr lang="it-IT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regionale, </a:t>
            </a:r>
            <a:r>
              <a:rPr lang="it-IT" u="sng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stimolare </a:t>
            </a:r>
            <a:r>
              <a:rPr lang="it-IT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riflessioni</a:t>
            </a:r>
            <a:r>
              <a:rPr lang="it-IT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e, nel caso, individuare politiche attive e mirate, per e nei territori.</a:t>
            </a:r>
            <a:endParaRPr lang="it-IT" altLang="it-IT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7" name="CasellaDiTesto 4"/>
          <p:cNvSpPr txBox="1">
            <a:spLocks noChangeArrowheads="1"/>
          </p:cNvSpPr>
          <p:nvPr/>
        </p:nvSpPr>
        <p:spPr bwMode="auto">
          <a:xfrm>
            <a:off x="4432300" y="6318250"/>
            <a:ext cx="31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it-IT" altLang="it-IT" dirty="0" smtClean="0">
                <a:solidFill>
                  <a:srgbClr val="002060"/>
                </a:solidFill>
              </a:rPr>
              <a:t>9</a:t>
            </a:r>
            <a:endParaRPr lang="it-IT" altLang="it-IT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pertina">
  <a:themeElements>
    <a:clrScheme name="Impostazioni personalizzate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copertina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6323</TotalTime>
  <Words>2807</Words>
  <Application>Microsoft Office PowerPoint</Application>
  <PresentationFormat>Presentazione su schermo (4:3)</PresentationFormat>
  <Paragraphs>495</Paragraphs>
  <Slides>41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42" baseType="lpstr">
      <vt:lpstr>1_copertina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Sergio Pollutri;Ramona Palmas</dc:creator>
  <cp:lastModifiedBy>sergio</cp:lastModifiedBy>
  <cp:revision>581</cp:revision>
  <cp:lastPrinted>2017-09-20T18:49:43Z</cp:lastPrinted>
  <dcterms:created xsi:type="dcterms:W3CDTF">2012-12-11T11:00:35Z</dcterms:created>
  <dcterms:modified xsi:type="dcterms:W3CDTF">2018-09-17T23:58:28Z</dcterms:modified>
</cp:coreProperties>
</file>