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8" r:id="rId2"/>
    <p:sldId id="291" r:id="rId3"/>
    <p:sldId id="277" r:id="rId4"/>
    <p:sldId id="278" r:id="rId5"/>
    <p:sldId id="269" r:id="rId6"/>
    <p:sldId id="280" r:id="rId7"/>
    <p:sldId id="281" r:id="rId8"/>
    <p:sldId id="295" r:id="rId9"/>
    <p:sldId id="275" r:id="rId10"/>
    <p:sldId id="302" r:id="rId11"/>
    <p:sldId id="282" r:id="rId12"/>
    <p:sldId id="284" r:id="rId13"/>
    <p:sldId id="285" r:id="rId14"/>
    <p:sldId id="292" r:id="rId15"/>
    <p:sldId id="294" r:id="rId16"/>
    <p:sldId id="296" r:id="rId17"/>
    <p:sldId id="300" r:id="rId18"/>
    <p:sldId id="303" r:id="rId19"/>
  </p:sldIdLst>
  <p:sldSz cx="9906000" cy="6858000" type="A4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DU" initials="SDU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2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59" autoAdjust="0"/>
  </p:normalViewPr>
  <p:slideViewPr>
    <p:cSldViewPr>
      <p:cViewPr varScale="1">
        <p:scale>
          <a:sx n="78" d="100"/>
          <a:sy n="78" d="100"/>
        </p:scale>
        <p:origin x="1578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120B28-67DE-4123-99A0-038CB7F6BC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1778369-B2BB-4412-9732-301829229589}">
      <dgm:prSet phldrT="[Testo]"/>
      <dgm:spPr/>
      <dgm:t>
        <a:bodyPr/>
        <a:lstStyle/>
        <a:p>
          <a:r>
            <a:rPr lang="it-IT" dirty="0" smtClean="0"/>
            <a:t>Sistema M&amp;V</a:t>
          </a:r>
          <a:endParaRPr lang="it-IT" dirty="0"/>
        </a:p>
      </dgm:t>
    </dgm:pt>
    <dgm:pt modelId="{CB527B55-A11B-4B72-9318-D0CD4120DA23}" type="parTrans" cxnId="{0F7FFB91-1B72-4726-A848-2279D3CC6371}">
      <dgm:prSet/>
      <dgm:spPr/>
      <dgm:t>
        <a:bodyPr/>
        <a:lstStyle/>
        <a:p>
          <a:endParaRPr lang="it-IT"/>
        </a:p>
      </dgm:t>
    </dgm:pt>
    <dgm:pt modelId="{B8E0519F-647A-4559-8DEE-962AB911AC4D}" type="sibTrans" cxnId="{0F7FFB91-1B72-4726-A848-2279D3CC6371}">
      <dgm:prSet/>
      <dgm:spPr/>
      <dgm:t>
        <a:bodyPr/>
        <a:lstStyle/>
        <a:p>
          <a:endParaRPr lang="it-IT"/>
        </a:p>
      </dgm:t>
    </dgm:pt>
    <dgm:pt modelId="{4CE14D7A-FB56-44D1-9A15-B71394E7D479}">
      <dgm:prSet phldrT="[Testo]"/>
      <dgm:spPr/>
      <dgm:t>
        <a:bodyPr/>
        <a:lstStyle/>
        <a:p>
          <a:r>
            <a:rPr lang="it-IT" dirty="0" smtClean="0"/>
            <a:t>Funzione Conoscitiva</a:t>
          </a:r>
          <a:endParaRPr lang="it-IT" dirty="0"/>
        </a:p>
      </dgm:t>
    </dgm:pt>
    <dgm:pt modelId="{81BC7026-D21F-457A-97F8-59A3A3E08B62}" type="parTrans" cxnId="{B2586606-04CE-4494-B514-41B3182FC903}">
      <dgm:prSet/>
      <dgm:spPr/>
      <dgm:t>
        <a:bodyPr/>
        <a:lstStyle/>
        <a:p>
          <a:endParaRPr lang="it-IT"/>
        </a:p>
      </dgm:t>
    </dgm:pt>
    <dgm:pt modelId="{7A7DEDC3-E751-46FA-9CEE-E4AA8313C340}" type="sibTrans" cxnId="{B2586606-04CE-4494-B514-41B3182FC903}">
      <dgm:prSet/>
      <dgm:spPr/>
      <dgm:t>
        <a:bodyPr/>
        <a:lstStyle/>
        <a:p>
          <a:endParaRPr lang="it-IT"/>
        </a:p>
      </dgm:t>
    </dgm:pt>
    <dgm:pt modelId="{E672A4D6-358E-499F-9E93-16E8A4364B98}">
      <dgm:prSet phldrT="[Testo]"/>
      <dgm:spPr/>
      <dgm:t>
        <a:bodyPr/>
        <a:lstStyle/>
        <a:p>
          <a:r>
            <a:rPr lang="it-IT" dirty="0" smtClean="0"/>
            <a:t>Funzione Ispettiva</a:t>
          </a:r>
          <a:endParaRPr lang="it-IT" dirty="0"/>
        </a:p>
      </dgm:t>
    </dgm:pt>
    <dgm:pt modelId="{C673016B-FC73-4B2A-8574-F4CCE3661275}" type="parTrans" cxnId="{B8257142-6F17-47A1-A344-FB1EDDD38514}">
      <dgm:prSet/>
      <dgm:spPr/>
      <dgm:t>
        <a:bodyPr/>
        <a:lstStyle/>
        <a:p>
          <a:endParaRPr lang="it-IT"/>
        </a:p>
      </dgm:t>
    </dgm:pt>
    <dgm:pt modelId="{63A622CE-5945-4C74-B08D-9DA524A8EBC9}" type="sibTrans" cxnId="{B8257142-6F17-47A1-A344-FB1EDDD38514}">
      <dgm:prSet/>
      <dgm:spPr/>
      <dgm:t>
        <a:bodyPr/>
        <a:lstStyle/>
        <a:p>
          <a:endParaRPr lang="it-IT"/>
        </a:p>
      </dgm:t>
    </dgm:pt>
    <dgm:pt modelId="{45C25849-173E-426F-BE3C-309CBF196136}" type="pres">
      <dgm:prSet presAssocID="{98120B28-67DE-4123-99A0-038CB7F6BC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D28DF49-FFF0-432B-8173-5B3948E8EDB5}" type="pres">
      <dgm:prSet presAssocID="{91778369-B2BB-4412-9732-30182922958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C7EE890-FBC5-4D71-8B1B-F8293D51499A}" type="pres">
      <dgm:prSet presAssocID="{B8E0519F-647A-4559-8DEE-962AB911AC4D}" presName="sibTrans" presStyleLbl="sibTrans2D1" presStyleIdx="0" presStyleCnt="3"/>
      <dgm:spPr/>
      <dgm:t>
        <a:bodyPr/>
        <a:lstStyle/>
        <a:p>
          <a:endParaRPr lang="it-IT"/>
        </a:p>
      </dgm:t>
    </dgm:pt>
    <dgm:pt modelId="{F14DEE3B-6EEE-490E-9DE9-96FCB7CC6374}" type="pres">
      <dgm:prSet presAssocID="{B8E0519F-647A-4559-8DEE-962AB911AC4D}" presName="connectorText" presStyleLbl="sibTrans2D1" presStyleIdx="0" presStyleCnt="3"/>
      <dgm:spPr/>
      <dgm:t>
        <a:bodyPr/>
        <a:lstStyle/>
        <a:p>
          <a:endParaRPr lang="it-IT"/>
        </a:p>
      </dgm:t>
    </dgm:pt>
    <dgm:pt modelId="{66AC390A-E4B7-40AB-85C9-30DF53C9D88C}" type="pres">
      <dgm:prSet presAssocID="{4CE14D7A-FB56-44D1-9A15-B71394E7D47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AE3A11B-20C2-4B53-AB69-2DD08055FE3A}" type="pres">
      <dgm:prSet presAssocID="{7A7DEDC3-E751-46FA-9CEE-E4AA8313C340}" presName="sibTrans" presStyleLbl="sibTrans2D1" presStyleIdx="1" presStyleCnt="3"/>
      <dgm:spPr/>
      <dgm:t>
        <a:bodyPr/>
        <a:lstStyle/>
        <a:p>
          <a:endParaRPr lang="it-IT"/>
        </a:p>
      </dgm:t>
    </dgm:pt>
    <dgm:pt modelId="{EFC7D22B-52EB-4C17-B4C8-694EE40FAE2C}" type="pres">
      <dgm:prSet presAssocID="{7A7DEDC3-E751-46FA-9CEE-E4AA8313C340}" presName="connectorText" presStyleLbl="sibTrans2D1" presStyleIdx="1" presStyleCnt="3"/>
      <dgm:spPr/>
      <dgm:t>
        <a:bodyPr/>
        <a:lstStyle/>
        <a:p>
          <a:endParaRPr lang="it-IT"/>
        </a:p>
      </dgm:t>
    </dgm:pt>
    <dgm:pt modelId="{FEE2E8D4-0B4A-4DF6-9FBE-D91C5305B042}" type="pres">
      <dgm:prSet presAssocID="{E672A4D6-358E-499F-9E93-16E8A4364B9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4AA8C48-ED05-4AC6-8C0E-6BE05E612E01}" type="pres">
      <dgm:prSet presAssocID="{63A622CE-5945-4C74-B08D-9DA524A8EBC9}" presName="sibTrans" presStyleLbl="sibTrans2D1" presStyleIdx="2" presStyleCnt="3"/>
      <dgm:spPr/>
      <dgm:t>
        <a:bodyPr/>
        <a:lstStyle/>
        <a:p>
          <a:endParaRPr lang="it-IT"/>
        </a:p>
      </dgm:t>
    </dgm:pt>
    <dgm:pt modelId="{3E812C72-D21E-42B0-A515-AE4C4E8B9BA1}" type="pres">
      <dgm:prSet presAssocID="{63A622CE-5945-4C74-B08D-9DA524A8EBC9}" presName="connectorText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482C7859-F367-4FFD-9C8B-623D62B5FE75}" type="presOf" srcId="{B8E0519F-647A-4559-8DEE-962AB911AC4D}" destId="{5C7EE890-FBC5-4D71-8B1B-F8293D51499A}" srcOrd="0" destOrd="0" presId="urn:microsoft.com/office/officeart/2005/8/layout/cycle7"/>
    <dgm:cxn modelId="{615990CE-0B67-4585-BD22-33D471237302}" type="presOf" srcId="{4CE14D7A-FB56-44D1-9A15-B71394E7D479}" destId="{66AC390A-E4B7-40AB-85C9-30DF53C9D88C}" srcOrd="0" destOrd="0" presId="urn:microsoft.com/office/officeart/2005/8/layout/cycle7"/>
    <dgm:cxn modelId="{0A3B2670-3399-4A26-AE39-2C82E4112723}" type="presOf" srcId="{91778369-B2BB-4412-9732-301829229589}" destId="{CD28DF49-FFF0-432B-8173-5B3948E8EDB5}" srcOrd="0" destOrd="0" presId="urn:microsoft.com/office/officeart/2005/8/layout/cycle7"/>
    <dgm:cxn modelId="{B2586606-04CE-4494-B514-41B3182FC903}" srcId="{98120B28-67DE-4123-99A0-038CB7F6BCD3}" destId="{4CE14D7A-FB56-44D1-9A15-B71394E7D479}" srcOrd="1" destOrd="0" parTransId="{81BC7026-D21F-457A-97F8-59A3A3E08B62}" sibTransId="{7A7DEDC3-E751-46FA-9CEE-E4AA8313C340}"/>
    <dgm:cxn modelId="{B8257142-6F17-47A1-A344-FB1EDDD38514}" srcId="{98120B28-67DE-4123-99A0-038CB7F6BCD3}" destId="{E672A4D6-358E-499F-9E93-16E8A4364B98}" srcOrd="2" destOrd="0" parTransId="{C673016B-FC73-4B2A-8574-F4CCE3661275}" sibTransId="{63A622CE-5945-4C74-B08D-9DA524A8EBC9}"/>
    <dgm:cxn modelId="{79430631-1677-403C-81FF-3499F2DC65DE}" type="presOf" srcId="{7A7DEDC3-E751-46FA-9CEE-E4AA8313C340}" destId="{5AE3A11B-20C2-4B53-AB69-2DD08055FE3A}" srcOrd="0" destOrd="0" presId="urn:microsoft.com/office/officeart/2005/8/layout/cycle7"/>
    <dgm:cxn modelId="{3497C898-7FF3-4A13-9361-FFC9D5C4F879}" type="presOf" srcId="{98120B28-67DE-4123-99A0-038CB7F6BCD3}" destId="{45C25849-173E-426F-BE3C-309CBF196136}" srcOrd="0" destOrd="0" presId="urn:microsoft.com/office/officeart/2005/8/layout/cycle7"/>
    <dgm:cxn modelId="{C1BD0F46-2C16-4BC6-8838-5986597D31E8}" type="presOf" srcId="{63A622CE-5945-4C74-B08D-9DA524A8EBC9}" destId="{B4AA8C48-ED05-4AC6-8C0E-6BE05E612E01}" srcOrd="0" destOrd="0" presId="urn:microsoft.com/office/officeart/2005/8/layout/cycle7"/>
    <dgm:cxn modelId="{B97FDEF0-C0D4-4F72-8623-4B98CF25BF20}" type="presOf" srcId="{7A7DEDC3-E751-46FA-9CEE-E4AA8313C340}" destId="{EFC7D22B-52EB-4C17-B4C8-694EE40FAE2C}" srcOrd="1" destOrd="0" presId="urn:microsoft.com/office/officeart/2005/8/layout/cycle7"/>
    <dgm:cxn modelId="{BB178ACC-08FD-4CD2-9692-F0FC90CCB366}" type="presOf" srcId="{E672A4D6-358E-499F-9E93-16E8A4364B98}" destId="{FEE2E8D4-0B4A-4DF6-9FBE-D91C5305B042}" srcOrd="0" destOrd="0" presId="urn:microsoft.com/office/officeart/2005/8/layout/cycle7"/>
    <dgm:cxn modelId="{28286E42-1E9B-46EB-9D3D-9D3F6D64BFF0}" type="presOf" srcId="{63A622CE-5945-4C74-B08D-9DA524A8EBC9}" destId="{3E812C72-D21E-42B0-A515-AE4C4E8B9BA1}" srcOrd="1" destOrd="0" presId="urn:microsoft.com/office/officeart/2005/8/layout/cycle7"/>
    <dgm:cxn modelId="{0F7FFB91-1B72-4726-A848-2279D3CC6371}" srcId="{98120B28-67DE-4123-99A0-038CB7F6BCD3}" destId="{91778369-B2BB-4412-9732-301829229589}" srcOrd="0" destOrd="0" parTransId="{CB527B55-A11B-4B72-9318-D0CD4120DA23}" sibTransId="{B8E0519F-647A-4559-8DEE-962AB911AC4D}"/>
    <dgm:cxn modelId="{B982F292-98A2-4428-90D8-5AC644866BB8}" type="presOf" srcId="{B8E0519F-647A-4559-8DEE-962AB911AC4D}" destId="{F14DEE3B-6EEE-490E-9DE9-96FCB7CC6374}" srcOrd="1" destOrd="0" presId="urn:microsoft.com/office/officeart/2005/8/layout/cycle7"/>
    <dgm:cxn modelId="{E54203E7-4560-44DB-A4D6-64DAD7EB90F6}" type="presParOf" srcId="{45C25849-173E-426F-BE3C-309CBF196136}" destId="{CD28DF49-FFF0-432B-8173-5B3948E8EDB5}" srcOrd="0" destOrd="0" presId="urn:microsoft.com/office/officeart/2005/8/layout/cycle7"/>
    <dgm:cxn modelId="{039AA033-820E-411C-8D0F-8B02277249BA}" type="presParOf" srcId="{45C25849-173E-426F-BE3C-309CBF196136}" destId="{5C7EE890-FBC5-4D71-8B1B-F8293D51499A}" srcOrd="1" destOrd="0" presId="urn:microsoft.com/office/officeart/2005/8/layout/cycle7"/>
    <dgm:cxn modelId="{EDBDFFAD-7C9D-471C-BCE8-D740CE91522A}" type="presParOf" srcId="{5C7EE890-FBC5-4D71-8B1B-F8293D51499A}" destId="{F14DEE3B-6EEE-490E-9DE9-96FCB7CC6374}" srcOrd="0" destOrd="0" presId="urn:microsoft.com/office/officeart/2005/8/layout/cycle7"/>
    <dgm:cxn modelId="{6AC2A98A-F11E-4B72-B615-CD3DF65D4DBA}" type="presParOf" srcId="{45C25849-173E-426F-BE3C-309CBF196136}" destId="{66AC390A-E4B7-40AB-85C9-30DF53C9D88C}" srcOrd="2" destOrd="0" presId="urn:microsoft.com/office/officeart/2005/8/layout/cycle7"/>
    <dgm:cxn modelId="{3568BD01-A679-4D4D-98FE-2DBC20657140}" type="presParOf" srcId="{45C25849-173E-426F-BE3C-309CBF196136}" destId="{5AE3A11B-20C2-4B53-AB69-2DD08055FE3A}" srcOrd="3" destOrd="0" presId="urn:microsoft.com/office/officeart/2005/8/layout/cycle7"/>
    <dgm:cxn modelId="{DB6B110C-01AF-4187-A59F-98D2E2179365}" type="presParOf" srcId="{5AE3A11B-20C2-4B53-AB69-2DD08055FE3A}" destId="{EFC7D22B-52EB-4C17-B4C8-694EE40FAE2C}" srcOrd="0" destOrd="0" presId="urn:microsoft.com/office/officeart/2005/8/layout/cycle7"/>
    <dgm:cxn modelId="{45A7AC78-84E5-48AC-9E08-48B65880753B}" type="presParOf" srcId="{45C25849-173E-426F-BE3C-309CBF196136}" destId="{FEE2E8D4-0B4A-4DF6-9FBE-D91C5305B042}" srcOrd="4" destOrd="0" presId="urn:microsoft.com/office/officeart/2005/8/layout/cycle7"/>
    <dgm:cxn modelId="{57B4A749-6F2D-4019-B476-034AF56E519C}" type="presParOf" srcId="{45C25849-173E-426F-BE3C-309CBF196136}" destId="{B4AA8C48-ED05-4AC6-8C0E-6BE05E612E01}" srcOrd="5" destOrd="0" presId="urn:microsoft.com/office/officeart/2005/8/layout/cycle7"/>
    <dgm:cxn modelId="{8EF9BCA6-F594-41FA-8D23-BF4BD1ED6D82}" type="presParOf" srcId="{B4AA8C48-ED05-4AC6-8C0E-6BE05E612E01}" destId="{3E812C72-D21E-42B0-A515-AE4C4E8B9BA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9A0692-FCDF-4B91-8A7B-840529C0E78A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1913CCC-BF06-4130-88D8-0251534F09D0}">
      <dgm:prSet phldrT="[Testo]"/>
      <dgm:spPr/>
      <dgm:t>
        <a:bodyPr/>
        <a:lstStyle/>
        <a:p>
          <a:r>
            <a:rPr lang="it-IT" dirty="0" smtClean="0"/>
            <a:t>Buona pratica sulla qualità</a:t>
          </a:r>
          <a:endParaRPr lang="it-IT" dirty="0"/>
        </a:p>
      </dgm:t>
    </dgm:pt>
    <dgm:pt modelId="{FD3D2365-B9DB-40CD-A1ED-8B425DC3024F}" type="parTrans" cxnId="{1FD968E5-8B01-42A5-8698-10EF30B856A5}">
      <dgm:prSet/>
      <dgm:spPr/>
      <dgm:t>
        <a:bodyPr/>
        <a:lstStyle/>
        <a:p>
          <a:endParaRPr lang="it-IT"/>
        </a:p>
      </dgm:t>
    </dgm:pt>
    <dgm:pt modelId="{97CF9549-8BF7-437E-9D5A-FCBE842D0DC2}" type="sibTrans" cxnId="{1FD968E5-8B01-42A5-8698-10EF30B856A5}">
      <dgm:prSet/>
      <dgm:spPr/>
      <dgm:t>
        <a:bodyPr/>
        <a:lstStyle/>
        <a:p>
          <a:endParaRPr lang="it-IT"/>
        </a:p>
      </dgm:t>
    </dgm:pt>
    <dgm:pt modelId="{03646E5E-510E-4A53-9C3E-3D2AE6F84CDF}">
      <dgm:prSet phldrT="[Testo]"/>
      <dgm:spPr/>
      <dgm:t>
        <a:bodyPr/>
        <a:lstStyle/>
        <a:p>
          <a:r>
            <a:rPr lang="it-IT" dirty="0" smtClean="0">
              <a:effectLst/>
            </a:rPr>
            <a:t>capacita di fornire i servizi richiesti dai capitolati/convenzioni </a:t>
          </a:r>
        </a:p>
        <a:p>
          <a:r>
            <a:rPr lang="it-IT" dirty="0" smtClean="0">
              <a:effectLst/>
            </a:rPr>
            <a:t>rispetto di standard nazionali/internazionali (es EASO) riguardo a:</a:t>
          </a:r>
        </a:p>
        <a:p>
          <a:r>
            <a:rPr lang="it-IT" dirty="0" smtClean="0">
              <a:effectLst/>
            </a:rPr>
            <a:t>dignità delle condizioni di vita</a:t>
          </a:r>
        </a:p>
        <a:p>
          <a:r>
            <a:rPr lang="it-IT" dirty="0" smtClean="0">
              <a:effectLst/>
            </a:rPr>
            <a:t>servizi per il sostegno e la cura (salute fisica e psichica)</a:t>
          </a:r>
        </a:p>
        <a:p>
          <a:r>
            <a:rPr lang="it-IT" dirty="0" smtClean="0">
              <a:effectLst/>
            </a:rPr>
            <a:t>servizi per l’integrazione (es. corsi di lingua, connessioni con il territorio…)</a:t>
          </a:r>
        </a:p>
        <a:p>
          <a:r>
            <a:rPr lang="it-IT" dirty="0" smtClean="0">
              <a:effectLst/>
            </a:rPr>
            <a:t>soddisfazione degli utenti</a:t>
          </a:r>
          <a:endParaRPr lang="it-IT" dirty="0"/>
        </a:p>
      </dgm:t>
    </dgm:pt>
    <dgm:pt modelId="{5E3D632E-F13E-497C-9154-247780ADE412}" type="parTrans" cxnId="{65F2E0B7-2E58-4DC0-A092-D4E7FCD2CF1B}">
      <dgm:prSet/>
      <dgm:spPr/>
      <dgm:t>
        <a:bodyPr/>
        <a:lstStyle/>
        <a:p>
          <a:endParaRPr lang="it-IT"/>
        </a:p>
      </dgm:t>
    </dgm:pt>
    <dgm:pt modelId="{68562869-7CA2-42C8-8257-D14D13F2F748}" type="sibTrans" cxnId="{65F2E0B7-2E58-4DC0-A092-D4E7FCD2CF1B}">
      <dgm:prSet/>
      <dgm:spPr/>
      <dgm:t>
        <a:bodyPr/>
        <a:lstStyle/>
        <a:p>
          <a:endParaRPr lang="it-IT"/>
        </a:p>
      </dgm:t>
    </dgm:pt>
    <dgm:pt modelId="{E2AC7BB6-E257-420D-A2B9-1B3581234243}">
      <dgm:prSet phldrT="[Testo]"/>
      <dgm:spPr/>
      <dgm:t>
        <a:bodyPr/>
        <a:lstStyle/>
        <a:p>
          <a:r>
            <a:rPr lang="it-IT" dirty="0" smtClean="0"/>
            <a:t>Buona pratica sulla efficacia</a:t>
          </a:r>
          <a:endParaRPr lang="it-IT" dirty="0"/>
        </a:p>
      </dgm:t>
    </dgm:pt>
    <dgm:pt modelId="{346627BA-69FB-4567-97C6-9F83E0D97F9E}" type="parTrans" cxnId="{12C08B6F-01E7-4DFF-86A7-9F777B27922D}">
      <dgm:prSet/>
      <dgm:spPr/>
      <dgm:t>
        <a:bodyPr/>
        <a:lstStyle/>
        <a:p>
          <a:endParaRPr lang="it-IT"/>
        </a:p>
      </dgm:t>
    </dgm:pt>
    <dgm:pt modelId="{85D7EE5D-9A0B-473B-A14D-A2E7F0C6757A}" type="sibTrans" cxnId="{12C08B6F-01E7-4DFF-86A7-9F777B27922D}">
      <dgm:prSet/>
      <dgm:spPr/>
      <dgm:t>
        <a:bodyPr/>
        <a:lstStyle/>
        <a:p>
          <a:endParaRPr lang="it-IT"/>
        </a:p>
      </dgm:t>
    </dgm:pt>
    <dgm:pt modelId="{5EF8EA52-AF10-4315-BA08-D1B9BC143AEA}">
      <dgm:prSet phldrT="[Testo]"/>
      <dgm:spPr/>
      <dgm:t>
        <a:bodyPr/>
        <a:lstStyle/>
        <a:p>
          <a:r>
            <a:rPr lang="it-IT" dirty="0" smtClean="0">
              <a:effectLst/>
            </a:rPr>
            <a:t>capacità di garantire il percorso prima-seconda accoglienza</a:t>
          </a:r>
        </a:p>
        <a:p>
          <a:r>
            <a:rPr lang="it-IT" dirty="0" smtClean="0">
              <a:effectLst/>
            </a:rPr>
            <a:t>capacità di favorire l’uscita dal sistema di accoglienza</a:t>
          </a:r>
          <a:endParaRPr lang="it-IT" dirty="0"/>
        </a:p>
      </dgm:t>
    </dgm:pt>
    <dgm:pt modelId="{BE28A916-8FFF-449C-97ED-A30AAF550678}" type="parTrans" cxnId="{52FC89E1-265D-4D43-ABA9-ACFD2CC195C5}">
      <dgm:prSet/>
      <dgm:spPr/>
      <dgm:t>
        <a:bodyPr/>
        <a:lstStyle/>
        <a:p>
          <a:endParaRPr lang="it-IT"/>
        </a:p>
      </dgm:t>
    </dgm:pt>
    <dgm:pt modelId="{46844A8B-5C85-43A2-8B82-DE9EB5E650DA}" type="sibTrans" cxnId="{52FC89E1-265D-4D43-ABA9-ACFD2CC195C5}">
      <dgm:prSet/>
      <dgm:spPr/>
      <dgm:t>
        <a:bodyPr/>
        <a:lstStyle/>
        <a:p>
          <a:endParaRPr lang="it-IT"/>
        </a:p>
      </dgm:t>
    </dgm:pt>
    <dgm:pt modelId="{7F1F31FE-DB65-4A1E-9C9A-8E81DFE1ECC3}">
      <dgm:prSet phldrT="[Testo]"/>
      <dgm:spPr/>
      <dgm:t>
        <a:bodyPr/>
        <a:lstStyle/>
        <a:p>
          <a:r>
            <a:rPr lang="it-IT" dirty="0" smtClean="0"/>
            <a:t>Buona pratica sull’ efficienza</a:t>
          </a:r>
          <a:endParaRPr lang="it-IT" dirty="0"/>
        </a:p>
      </dgm:t>
    </dgm:pt>
    <dgm:pt modelId="{02E87B62-63C9-495C-A165-5278518642C0}" type="parTrans" cxnId="{7B0CD3F7-B659-485E-895A-260DD1E58F07}">
      <dgm:prSet/>
      <dgm:spPr/>
      <dgm:t>
        <a:bodyPr/>
        <a:lstStyle/>
        <a:p>
          <a:endParaRPr lang="it-IT"/>
        </a:p>
      </dgm:t>
    </dgm:pt>
    <dgm:pt modelId="{188CBA57-0079-426F-A279-7FB8EBD07AEF}" type="sibTrans" cxnId="{7B0CD3F7-B659-485E-895A-260DD1E58F07}">
      <dgm:prSet/>
      <dgm:spPr/>
      <dgm:t>
        <a:bodyPr/>
        <a:lstStyle/>
        <a:p>
          <a:endParaRPr lang="it-IT"/>
        </a:p>
      </dgm:t>
    </dgm:pt>
    <dgm:pt modelId="{8C4A55D8-32C8-4D8C-87B5-1E1806E9BD62}">
      <dgm:prSet phldrT="[Testo]"/>
      <dgm:spPr/>
      <dgm:t>
        <a:bodyPr/>
        <a:lstStyle/>
        <a:p>
          <a:r>
            <a:rPr lang="it-IT" dirty="0" smtClean="0">
              <a:effectLst/>
            </a:rPr>
            <a:t>rispetto dei criteri di economicità e buona gestione dei fondi pubblici</a:t>
          </a:r>
          <a:endParaRPr lang="it-IT" dirty="0"/>
        </a:p>
      </dgm:t>
    </dgm:pt>
    <dgm:pt modelId="{22FD2EEF-0EDE-4706-BF85-3A54129DE1DA}" type="parTrans" cxnId="{29FF9988-8D62-42F2-BD2B-20CB055762E0}">
      <dgm:prSet/>
      <dgm:spPr/>
      <dgm:t>
        <a:bodyPr/>
        <a:lstStyle/>
        <a:p>
          <a:endParaRPr lang="it-IT"/>
        </a:p>
      </dgm:t>
    </dgm:pt>
    <dgm:pt modelId="{4E1F155E-EB8E-479C-9500-676D03A2EF65}" type="sibTrans" cxnId="{29FF9988-8D62-42F2-BD2B-20CB055762E0}">
      <dgm:prSet/>
      <dgm:spPr/>
      <dgm:t>
        <a:bodyPr/>
        <a:lstStyle/>
        <a:p>
          <a:endParaRPr lang="it-IT"/>
        </a:p>
      </dgm:t>
    </dgm:pt>
    <dgm:pt modelId="{DCAD90BA-DE8E-446E-A8FA-D93E1DDB8C6D}" type="pres">
      <dgm:prSet presAssocID="{799A0692-FCDF-4B91-8A7B-840529C0E78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866F512-3007-45FF-830C-146D59A3519C}" type="pres">
      <dgm:prSet presAssocID="{91913CCC-BF06-4130-88D8-0251534F09D0}" presName="compNode" presStyleCnt="0"/>
      <dgm:spPr/>
    </dgm:pt>
    <dgm:pt modelId="{571B14F5-007B-4C36-83C0-DF9CCA8381D6}" type="pres">
      <dgm:prSet presAssocID="{91913CCC-BF06-4130-88D8-0251534F09D0}" presName="aNode" presStyleLbl="bgShp" presStyleIdx="0" presStyleCnt="3"/>
      <dgm:spPr/>
      <dgm:t>
        <a:bodyPr/>
        <a:lstStyle/>
        <a:p>
          <a:endParaRPr lang="en-GB"/>
        </a:p>
      </dgm:t>
    </dgm:pt>
    <dgm:pt modelId="{C50BBD48-1240-4203-B85B-F30FD21E5796}" type="pres">
      <dgm:prSet presAssocID="{91913CCC-BF06-4130-88D8-0251534F09D0}" presName="textNode" presStyleLbl="bgShp" presStyleIdx="0" presStyleCnt="3"/>
      <dgm:spPr/>
      <dgm:t>
        <a:bodyPr/>
        <a:lstStyle/>
        <a:p>
          <a:endParaRPr lang="en-GB"/>
        </a:p>
      </dgm:t>
    </dgm:pt>
    <dgm:pt modelId="{2544934C-B3FA-4BF0-89AE-766F0D410EFC}" type="pres">
      <dgm:prSet presAssocID="{91913CCC-BF06-4130-88D8-0251534F09D0}" presName="compChildNode" presStyleCnt="0"/>
      <dgm:spPr/>
    </dgm:pt>
    <dgm:pt modelId="{A2428A71-1663-459F-9A9B-8A2657892C4B}" type="pres">
      <dgm:prSet presAssocID="{91913CCC-BF06-4130-88D8-0251534F09D0}" presName="theInnerList" presStyleCnt="0"/>
      <dgm:spPr/>
    </dgm:pt>
    <dgm:pt modelId="{37356B36-122A-40B7-B70F-3B7C2C7BD027}" type="pres">
      <dgm:prSet presAssocID="{03646E5E-510E-4A53-9C3E-3D2AE6F84CD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6250A0-9CE6-4406-A55A-653C946514AD}" type="pres">
      <dgm:prSet presAssocID="{91913CCC-BF06-4130-88D8-0251534F09D0}" presName="aSpace" presStyleCnt="0"/>
      <dgm:spPr/>
    </dgm:pt>
    <dgm:pt modelId="{24767571-A268-4629-84BF-E0EC5DB97C84}" type="pres">
      <dgm:prSet presAssocID="{E2AC7BB6-E257-420D-A2B9-1B3581234243}" presName="compNode" presStyleCnt="0"/>
      <dgm:spPr/>
    </dgm:pt>
    <dgm:pt modelId="{DB591B51-B1A0-475A-8EED-6E27D109CEE8}" type="pres">
      <dgm:prSet presAssocID="{E2AC7BB6-E257-420D-A2B9-1B3581234243}" presName="aNode" presStyleLbl="bgShp" presStyleIdx="1" presStyleCnt="3"/>
      <dgm:spPr/>
      <dgm:t>
        <a:bodyPr/>
        <a:lstStyle/>
        <a:p>
          <a:endParaRPr lang="it-IT"/>
        </a:p>
      </dgm:t>
    </dgm:pt>
    <dgm:pt modelId="{D2E9A939-1DA5-4173-8922-E8C0961DBFC3}" type="pres">
      <dgm:prSet presAssocID="{E2AC7BB6-E257-420D-A2B9-1B3581234243}" presName="textNode" presStyleLbl="bgShp" presStyleIdx="1" presStyleCnt="3"/>
      <dgm:spPr/>
      <dgm:t>
        <a:bodyPr/>
        <a:lstStyle/>
        <a:p>
          <a:endParaRPr lang="it-IT"/>
        </a:p>
      </dgm:t>
    </dgm:pt>
    <dgm:pt modelId="{6926231A-5DD5-4F47-AD75-789C472D2128}" type="pres">
      <dgm:prSet presAssocID="{E2AC7BB6-E257-420D-A2B9-1B3581234243}" presName="compChildNode" presStyleCnt="0"/>
      <dgm:spPr/>
    </dgm:pt>
    <dgm:pt modelId="{3232912D-323A-411C-82EC-302496C5160B}" type="pres">
      <dgm:prSet presAssocID="{E2AC7BB6-E257-420D-A2B9-1B3581234243}" presName="theInnerList" presStyleCnt="0"/>
      <dgm:spPr/>
    </dgm:pt>
    <dgm:pt modelId="{F3592F65-B60B-47DB-AA7A-BE88BEA42228}" type="pres">
      <dgm:prSet presAssocID="{5EF8EA52-AF10-4315-BA08-D1B9BC143AE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3FE9E4-C4E7-4BB2-838E-E98F812D6F21}" type="pres">
      <dgm:prSet presAssocID="{E2AC7BB6-E257-420D-A2B9-1B3581234243}" presName="aSpace" presStyleCnt="0"/>
      <dgm:spPr/>
    </dgm:pt>
    <dgm:pt modelId="{77BF3E2E-61C2-4B9F-86A9-A76CE6D38230}" type="pres">
      <dgm:prSet presAssocID="{7F1F31FE-DB65-4A1E-9C9A-8E81DFE1ECC3}" presName="compNode" presStyleCnt="0"/>
      <dgm:spPr/>
    </dgm:pt>
    <dgm:pt modelId="{0BF45BD9-D5CF-493D-BDA5-C20DAEAF21B9}" type="pres">
      <dgm:prSet presAssocID="{7F1F31FE-DB65-4A1E-9C9A-8E81DFE1ECC3}" presName="aNode" presStyleLbl="bgShp" presStyleIdx="2" presStyleCnt="3"/>
      <dgm:spPr/>
      <dgm:t>
        <a:bodyPr/>
        <a:lstStyle/>
        <a:p>
          <a:endParaRPr lang="it-IT"/>
        </a:p>
      </dgm:t>
    </dgm:pt>
    <dgm:pt modelId="{45D5B38F-C413-45B4-BE1E-2B76B60A1BB6}" type="pres">
      <dgm:prSet presAssocID="{7F1F31FE-DB65-4A1E-9C9A-8E81DFE1ECC3}" presName="textNode" presStyleLbl="bgShp" presStyleIdx="2" presStyleCnt="3"/>
      <dgm:spPr/>
      <dgm:t>
        <a:bodyPr/>
        <a:lstStyle/>
        <a:p>
          <a:endParaRPr lang="it-IT"/>
        </a:p>
      </dgm:t>
    </dgm:pt>
    <dgm:pt modelId="{188CFC7C-6091-4F4E-BA79-0770CF2623B6}" type="pres">
      <dgm:prSet presAssocID="{7F1F31FE-DB65-4A1E-9C9A-8E81DFE1ECC3}" presName="compChildNode" presStyleCnt="0"/>
      <dgm:spPr/>
    </dgm:pt>
    <dgm:pt modelId="{5E2D959F-928E-4832-8FA7-F80A5DE37572}" type="pres">
      <dgm:prSet presAssocID="{7F1F31FE-DB65-4A1E-9C9A-8E81DFE1ECC3}" presName="theInnerList" presStyleCnt="0"/>
      <dgm:spPr/>
    </dgm:pt>
    <dgm:pt modelId="{43B9048A-44D5-4FBC-8662-DC57A1B27D12}" type="pres">
      <dgm:prSet presAssocID="{8C4A55D8-32C8-4D8C-87B5-1E1806E9BD6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31E90C0-52AB-478B-99D3-4D37512E3514}" type="presOf" srcId="{7F1F31FE-DB65-4A1E-9C9A-8E81DFE1ECC3}" destId="{0BF45BD9-D5CF-493D-BDA5-C20DAEAF21B9}" srcOrd="0" destOrd="0" presId="urn:microsoft.com/office/officeart/2005/8/layout/lProcess2"/>
    <dgm:cxn modelId="{16278823-4AD1-43B4-8D08-A9C24D788C26}" type="presOf" srcId="{91913CCC-BF06-4130-88D8-0251534F09D0}" destId="{571B14F5-007B-4C36-83C0-DF9CCA8381D6}" srcOrd="0" destOrd="0" presId="urn:microsoft.com/office/officeart/2005/8/layout/lProcess2"/>
    <dgm:cxn modelId="{52FC89E1-265D-4D43-ABA9-ACFD2CC195C5}" srcId="{E2AC7BB6-E257-420D-A2B9-1B3581234243}" destId="{5EF8EA52-AF10-4315-BA08-D1B9BC143AEA}" srcOrd="0" destOrd="0" parTransId="{BE28A916-8FFF-449C-97ED-A30AAF550678}" sibTransId="{46844A8B-5C85-43A2-8B82-DE9EB5E650DA}"/>
    <dgm:cxn modelId="{29FF9988-8D62-42F2-BD2B-20CB055762E0}" srcId="{7F1F31FE-DB65-4A1E-9C9A-8E81DFE1ECC3}" destId="{8C4A55D8-32C8-4D8C-87B5-1E1806E9BD62}" srcOrd="0" destOrd="0" parTransId="{22FD2EEF-0EDE-4706-BF85-3A54129DE1DA}" sibTransId="{4E1F155E-EB8E-479C-9500-676D03A2EF65}"/>
    <dgm:cxn modelId="{7B0CD3F7-B659-485E-895A-260DD1E58F07}" srcId="{799A0692-FCDF-4B91-8A7B-840529C0E78A}" destId="{7F1F31FE-DB65-4A1E-9C9A-8E81DFE1ECC3}" srcOrd="2" destOrd="0" parTransId="{02E87B62-63C9-495C-A165-5278518642C0}" sibTransId="{188CBA57-0079-426F-A279-7FB8EBD07AEF}"/>
    <dgm:cxn modelId="{CE157B40-0E99-4C39-A19E-B78D3E5B7526}" type="presOf" srcId="{5EF8EA52-AF10-4315-BA08-D1B9BC143AEA}" destId="{F3592F65-B60B-47DB-AA7A-BE88BEA42228}" srcOrd="0" destOrd="0" presId="urn:microsoft.com/office/officeart/2005/8/layout/lProcess2"/>
    <dgm:cxn modelId="{CEDFDC8B-7511-4D0D-84D5-E5C18EC3CA99}" type="presOf" srcId="{91913CCC-BF06-4130-88D8-0251534F09D0}" destId="{C50BBD48-1240-4203-B85B-F30FD21E5796}" srcOrd="1" destOrd="0" presId="urn:microsoft.com/office/officeart/2005/8/layout/lProcess2"/>
    <dgm:cxn modelId="{20E917F9-FBEF-4FCA-A262-E8FBDCC34BE5}" type="presOf" srcId="{03646E5E-510E-4A53-9C3E-3D2AE6F84CDF}" destId="{37356B36-122A-40B7-B70F-3B7C2C7BD027}" srcOrd="0" destOrd="0" presId="urn:microsoft.com/office/officeart/2005/8/layout/lProcess2"/>
    <dgm:cxn modelId="{1B629131-9F04-4113-A7CB-7B394DE86E98}" type="presOf" srcId="{8C4A55D8-32C8-4D8C-87B5-1E1806E9BD62}" destId="{43B9048A-44D5-4FBC-8662-DC57A1B27D12}" srcOrd="0" destOrd="0" presId="urn:microsoft.com/office/officeart/2005/8/layout/lProcess2"/>
    <dgm:cxn modelId="{65F2E0B7-2E58-4DC0-A092-D4E7FCD2CF1B}" srcId="{91913CCC-BF06-4130-88D8-0251534F09D0}" destId="{03646E5E-510E-4A53-9C3E-3D2AE6F84CDF}" srcOrd="0" destOrd="0" parTransId="{5E3D632E-F13E-497C-9154-247780ADE412}" sibTransId="{68562869-7CA2-42C8-8257-D14D13F2F748}"/>
    <dgm:cxn modelId="{12C08B6F-01E7-4DFF-86A7-9F777B27922D}" srcId="{799A0692-FCDF-4B91-8A7B-840529C0E78A}" destId="{E2AC7BB6-E257-420D-A2B9-1B3581234243}" srcOrd="1" destOrd="0" parTransId="{346627BA-69FB-4567-97C6-9F83E0D97F9E}" sibTransId="{85D7EE5D-9A0B-473B-A14D-A2E7F0C6757A}"/>
    <dgm:cxn modelId="{06C0E8A1-9095-4C85-9667-99912C30E385}" type="presOf" srcId="{799A0692-FCDF-4B91-8A7B-840529C0E78A}" destId="{DCAD90BA-DE8E-446E-A8FA-D93E1DDB8C6D}" srcOrd="0" destOrd="0" presId="urn:microsoft.com/office/officeart/2005/8/layout/lProcess2"/>
    <dgm:cxn modelId="{20F68603-A13C-479A-8479-292945391275}" type="presOf" srcId="{7F1F31FE-DB65-4A1E-9C9A-8E81DFE1ECC3}" destId="{45D5B38F-C413-45B4-BE1E-2B76B60A1BB6}" srcOrd="1" destOrd="0" presId="urn:microsoft.com/office/officeart/2005/8/layout/lProcess2"/>
    <dgm:cxn modelId="{55673193-1B34-4925-A77D-151C2AB950C4}" type="presOf" srcId="{E2AC7BB6-E257-420D-A2B9-1B3581234243}" destId="{D2E9A939-1DA5-4173-8922-E8C0961DBFC3}" srcOrd="1" destOrd="0" presId="urn:microsoft.com/office/officeart/2005/8/layout/lProcess2"/>
    <dgm:cxn modelId="{8C4D1271-F415-42D3-A93F-ADBE805FD521}" type="presOf" srcId="{E2AC7BB6-E257-420D-A2B9-1B3581234243}" destId="{DB591B51-B1A0-475A-8EED-6E27D109CEE8}" srcOrd="0" destOrd="0" presId="urn:microsoft.com/office/officeart/2005/8/layout/lProcess2"/>
    <dgm:cxn modelId="{1FD968E5-8B01-42A5-8698-10EF30B856A5}" srcId="{799A0692-FCDF-4B91-8A7B-840529C0E78A}" destId="{91913CCC-BF06-4130-88D8-0251534F09D0}" srcOrd="0" destOrd="0" parTransId="{FD3D2365-B9DB-40CD-A1ED-8B425DC3024F}" sibTransId="{97CF9549-8BF7-437E-9D5A-FCBE842D0DC2}"/>
    <dgm:cxn modelId="{A3F80414-30E5-4DA9-8CE3-EFC1EA62F660}" type="presParOf" srcId="{DCAD90BA-DE8E-446E-A8FA-D93E1DDB8C6D}" destId="{5866F512-3007-45FF-830C-146D59A3519C}" srcOrd="0" destOrd="0" presId="urn:microsoft.com/office/officeart/2005/8/layout/lProcess2"/>
    <dgm:cxn modelId="{F100D4F2-E357-45DD-A02A-32423275307B}" type="presParOf" srcId="{5866F512-3007-45FF-830C-146D59A3519C}" destId="{571B14F5-007B-4C36-83C0-DF9CCA8381D6}" srcOrd="0" destOrd="0" presId="urn:microsoft.com/office/officeart/2005/8/layout/lProcess2"/>
    <dgm:cxn modelId="{D18F9D2A-A264-424C-8A7C-0947B55FA9EA}" type="presParOf" srcId="{5866F512-3007-45FF-830C-146D59A3519C}" destId="{C50BBD48-1240-4203-B85B-F30FD21E5796}" srcOrd="1" destOrd="0" presId="urn:microsoft.com/office/officeart/2005/8/layout/lProcess2"/>
    <dgm:cxn modelId="{0FCA3A80-5766-42F3-A769-813C78D217AD}" type="presParOf" srcId="{5866F512-3007-45FF-830C-146D59A3519C}" destId="{2544934C-B3FA-4BF0-89AE-766F0D410EFC}" srcOrd="2" destOrd="0" presId="urn:microsoft.com/office/officeart/2005/8/layout/lProcess2"/>
    <dgm:cxn modelId="{F0B7D260-10FF-47EE-9DF6-56EBB8483E2A}" type="presParOf" srcId="{2544934C-B3FA-4BF0-89AE-766F0D410EFC}" destId="{A2428A71-1663-459F-9A9B-8A2657892C4B}" srcOrd="0" destOrd="0" presId="urn:microsoft.com/office/officeart/2005/8/layout/lProcess2"/>
    <dgm:cxn modelId="{997A4EC9-64F4-4C32-9724-5C01804D50E7}" type="presParOf" srcId="{A2428A71-1663-459F-9A9B-8A2657892C4B}" destId="{37356B36-122A-40B7-B70F-3B7C2C7BD027}" srcOrd="0" destOrd="0" presId="urn:microsoft.com/office/officeart/2005/8/layout/lProcess2"/>
    <dgm:cxn modelId="{7ED04F1A-BA9E-48D0-BB2A-C764C06FC086}" type="presParOf" srcId="{DCAD90BA-DE8E-446E-A8FA-D93E1DDB8C6D}" destId="{EF6250A0-9CE6-4406-A55A-653C946514AD}" srcOrd="1" destOrd="0" presId="urn:microsoft.com/office/officeart/2005/8/layout/lProcess2"/>
    <dgm:cxn modelId="{F838055C-CEF0-4431-9044-8541CCC1CA58}" type="presParOf" srcId="{DCAD90BA-DE8E-446E-A8FA-D93E1DDB8C6D}" destId="{24767571-A268-4629-84BF-E0EC5DB97C84}" srcOrd="2" destOrd="0" presId="urn:microsoft.com/office/officeart/2005/8/layout/lProcess2"/>
    <dgm:cxn modelId="{4E29B7A5-BA41-4D07-A4FF-BF3F682537C4}" type="presParOf" srcId="{24767571-A268-4629-84BF-E0EC5DB97C84}" destId="{DB591B51-B1A0-475A-8EED-6E27D109CEE8}" srcOrd="0" destOrd="0" presId="urn:microsoft.com/office/officeart/2005/8/layout/lProcess2"/>
    <dgm:cxn modelId="{AEFACCA9-01CC-44B7-92B2-434D94E2E85A}" type="presParOf" srcId="{24767571-A268-4629-84BF-E0EC5DB97C84}" destId="{D2E9A939-1DA5-4173-8922-E8C0961DBFC3}" srcOrd="1" destOrd="0" presId="urn:microsoft.com/office/officeart/2005/8/layout/lProcess2"/>
    <dgm:cxn modelId="{D7B7C275-D2E0-40B5-8BC3-5F2B17BB11AC}" type="presParOf" srcId="{24767571-A268-4629-84BF-E0EC5DB97C84}" destId="{6926231A-5DD5-4F47-AD75-789C472D2128}" srcOrd="2" destOrd="0" presId="urn:microsoft.com/office/officeart/2005/8/layout/lProcess2"/>
    <dgm:cxn modelId="{5363D689-A7FB-46AB-B5EB-57604EE0CA4D}" type="presParOf" srcId="{6926231A-5DD5-4F47-AD75-789C472D2128}" destId="{3232912D-323A-411C-82EC-302496C5160B}" srcOrd="0" destOrd="0" presId="urn:microsoft.com/office/officeart/2005/8/layout/lProcess2"/>
    <dgm:cxn modelId="{0DD717AB-E328-482A-9F6F-0480DF49A53E}" type="presParOf" srcId="{3232912D-323A-411C-82EC-302496C5160B}" destId="{F3592F65-B60B-47DB-AA7A-BE88BEA42228}" srcOrd="0" destOrd="0" presId="urn:microsoft.com/office/officeart/2005/8/layout/lProcess2"/>
    <dgm:cxn modelId="{DE69E732-B467-4CC5-A258-EFC82BDE38F5}" type="presParOf" srcId="{DCAD90BA-DE8E-446E-A8FA-D93E1DDB8C6D}" destId="{AC3FE9E4-C4E7-4BB2-838E-E98F812D6F21}" srcOrd="3" destOrd="0" presId="urn:microsoft.com/office/officeart/2005/8/layout/lProcess2"/>
    <dgm:cxn modelId="{BB401654-0D26-4F75-AFBE-F28B760DC0DE}" type="presParOf" srcId="{DCAD90BA-DE8E-446E-A8FA-D93E1DDB8C6D}" destId="{77BF3E2E-61C2-4B9F-86A9-A76CE6D38230}" srcOrd="4" destOrd="0" presId="urn:microsoft.com/office/officeart/2005/8/layout/lProcess2"/>
    <dgm:cxn modelId="{100863E3-5A71-49CC-AE53-F843B2414620}" type="presParOf" srcId="{77BF3E2E-61C2-4B9F-86A9-A76CE6D38230}" destId="{0BF45BD9-D5CF-493D-BDA5-C20DAEAF21B9}" srcOrd="0" destOrd="0" presId="urn:microsoft.com/office/officeart/2005/8/layout/lProcess2"/>
    <dgm:cxn modelId="{CE84B8EF-F29E-4B5F-882C-7C162EB2348D}" type="presParOf" srcId="{77BF3E2E-61C2-4B9F-86A9-A76CE6D38230}" destId="{45D5B38F-C413-45B4-BE1E-2B76B60A1BB6}" srcOrd="1" destOrd="0" presId="urn:microsoft.com/office/officeart/2005/8/layout/lProcess2"/>
    <dgm:cxn modelId="{03ECC8F1-C250-4D5B-BDE4-A3E7ADD44022}" type="presParOf" srcId="{77BF3E2E-61C2-4B9F-86A9-A76CE6D38230}" destId="{188CFC7C-6091-4F4E-BA79-0770CF2623B6}" srcOrd="2" destOrd="0" presId="urn:microsoft.com/office/officeart/2005/8/layout/lProcess2"/>
    <dgm:cxn modelId="{DB6C2A52-2781-4535-B06F-6E2E8390DEC4}" type="presParOf" srcId="{188CFC7C-6091-4F4E-BA79-0770CF2623B6}" destId="{5E2D959F-928E-4832-8FA7-F80A5DE37572}" srcOrd="0" destOrd="0" presId="urn:microsoft.com/office/officeart/2005/8/layout/lProcess2"/>
    <dgm:cxn modelId="{28C32899-5BA2-4BDB-87DA-B2FD3702F0BF}" type="presParOf" srcId="{5E2D959F-928E-4832-8FA7-F80A5DE37572}" destId="{43B9048A-44D5-4FBC-8662-DC57A1B27D1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115B8E-E068-435C-9784-6BA1B456053A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B02D1A2-78BD-43B3-9A8C-ABFC15BC20D4}">
      <dgm:prSet phldrT="[Testo]"/>
      <dgm:spPr/>
      <dgm:t>
        <a:bodyPr/>
        <a:lstStyle/>
        <a:p>
          <a:r>
            <a:rPr lang="it-IT" dirty="0" smtClean="0"/>
            <a:t>Sopralluogo</a:t>
          </a:r>
          <a:endParaRPr lang="it-IT" dirty="0"/>
        </a:p>
      </dgm:t>
    </dgm:pt>
    <dgm:pt modelId="{CEA60D9A-0F3A-497A-99F9-00D14966E2C9}" type="parTrans" cxnId="{F2EA1BBF-8325-4C56-AFCA-5B9B7B865F99}">
      <dgm:prSet/>
      <dgm:spPr/>
      <dgm:t>
        <a:bodyPr/>
        <a:lstStyle/>
        <a:p>
          <a:endParaRPr lang="it-IT"/>
        </a:p>
      </dgm:t>
    </dgm:pt>
    <dgm:pt modelId="{592AEAD3-CBF8-45E3-95F0-A8D6A6781565}" type="sibTrans" cxnId="{F2EA1BBF-8325-4C56-AFCA-5B9B7B865F99}">
      <dgm:prSet/>
      <dgm:spPr/>
      <dgm:t>
        <a:bodyPr/>
        <a:lstStyle/>
        <a:p>
          <a:endParaRPr lang="it-IT"/>
        </a:p>
      </dgm:t>
    </dgm:pt>
    <dgm:pt modelId="{8DC68204-D7B8-4ED0-B226-55C2C424BA52}">
      <dgm:prSet phldrT="[Testo]"/>
      <dgm:spPr/>
      <dgm:t>
        <a:bodyPr/>
        <a:lstStyle/>
        <a:p>
          <a:r>
            <a:rPr lang="it-IT" dirty="0" smtClean="0"/>
            <a:t>Analisi documentale</a:t>
          </a:r>
          <a:endParaRPr lang="it-IT" dirty="0"/>
        </a:p>
      </dgm:t>
    </dgm:pt>
    <dgm:pt modelId="{82913909-0B89-4CF2-95D8-55FA530A03C6}" type="parTrans" cxnId="{8E303F22-351B-4F48-A58A-BEBF60AFCCE8}">
      <dgm:prSet/>
      <dgm:spPr/>
      <dgm:t>
        <a:bodyPr/>
        <a:lstStyle/>
        <a:p>
          <a:endParaRPr lang="it-IT"/>
        </a:p>
      </dgm:t>
    </dgm:pt>
    <dgm:pt modelId="{46BAA2D3-94A4-4CF9-904D-6C02E643D6F9}" type="sibTrans" cxnId="{8E303F22-351B-4F48-A58A-BEBF60AFCCE8}">
      <dgm:prSet/>
      <dgm:spPr/>
      <dgm:t>
        <a:bodyPr/>
        <a:lstStyle/>
        <a:p>
          <a:endParaRPr lang="it-IT"/>
        </a:p>
      </dgm:t>
    </dgm:pt>
    <dgm:pt modelId="{FF6E585B-1F6D-4126-8801-274FE90364D4}">
      <dgm:prSet phldrT="[Testo]"/>
      <dgm:spPr/>
      <dgm:t>
        <a:bodyPr/>
        <a:lstStyle/>
        <a:p>
          <a:r>
            <a:rPr lang="it-IT" dirty="0" smtClean="0"/>
            <a:t>Intervista</a:t>
          </a:r>
        </a:p>
        <a:p>
          <a:r>
            <a:rPr lang="it-IT" dirty="0" smtClean="0"/>
            <a:t>ospiti</a:t>
          </a:r>
          <a:endParaRPr lang="it-IT" dirty="0"/>
        </a:p>
      </dgm:t>
    </dgm:pt>
    <dgm:pt modelId="{E32CFBF5-09CF-4BDA-AE1D-7ACBB0FE8EBD}" type="parTrans" cxnId="{75BA9D2A-8BD1-4682-AE22-53A75E246636}">
      <dgm:prSet/>
      <dgm:spPr/>
      <dgm:t>
        <a:bodyPr/>
        <a:lstStyle/>
        <a:p>
          <a:endParaRPr lang="it-IT"/>
        </a:p>
      </dgm:t>
    </dgm:pt>
    <dgm:pt modelId="{7444D3F4-A3FC-4536-8993-840F2D644C86}" type="sibTrans" cxnId="{75BA9D2A-8BD1-4682-AE22-53A75E246636}">
      <dgm:prSet/>
      <dgm:spPr/>
      <dgm:t>
        <a:bodyPr/>
        <a:lstStyle/>
        <a:p>
          <a:endParaRPr lang="it-IT"/>
        </a:p>
      </dgm:t>
    </dgm:pt>
    <dgm:pt modelId="{5C709392-3B23-4517-8484-71109CF3E102}">
      <dgm:prSet phldrT="[Testo]"/>
      <dgm:spPr/>
      <dgm:t>
        <a:bodyPr/>
        <a:lstStyle/>
        <a:p>
          <a:r>
            <a:rPr lang="it-IT" dirty="0" smtClean="0"/>
            <a:t>Intervista Ente gestore</a:t>
          </a:r>
          <a:endParaRPr lang="it-IT" dirty="0"/>
        </a:p>
      </dgm:t>
    </dgm:pt>
    <dgm:pt modelId="{8AF1374F-4D6B-4178-A708-D05BE18231F8}" type="parTrans" cxnId="{84A14449-D909-4E85-B447-60A8D7041534}">
      <dgm:prSet/>
      <dgm:spPr/>
      <dgm:t>
        <a:bodyPr/>
        <a:lstStyle/>
        <a:p>
          <a:endParaRPr lang="it-IT"/>
        </a:p>
      </dgm:t>
    </dgm:pt>
    <dgm:pt modelId="{9AB0193F-F60B-435E-B1EB-7A5B5491DFE3}" type="sibTrans" cxnId="{84A14449-D909-4E85-B447-60A8D7041534}">
      <dgm:prSet/>
      <dgm:spPr/>
      <dgm:t>
        <a:bodyPr/>
        <a:lstStyle/>
        <a:p>
          <a:endParaRPr lang="it-IT"/>
        </a:p>
      </dgm:t>
    </dgm:pt>
    <dgm:pt modelId="{8E3CE405-02D3-49BD-A197-721144B3769D}" type="pres">
      <dgm:prSet presAssocID="{2F115B8E-E068-435C-9784-6BA1B456053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D1E7E9A-8DDF-49B3-8F57-4CD58F82F805}" type="pres">
      <dgm:prSet presAssocID="{2F115B8E-E068-435C-9784-6BA1B456053A}" presName="diamond" presStyleLbl="bgShp" presStyleIdx="0" presStyleCnt="1"/>
      <dgm:spPr/>
    </dgm:pt>
    <dgm:pt modelId="{F6328B87-AE0E-4450-B5B2-98ED72514372}" type="pres">
      <dgm:prSet presAssocID="{2F115B8E-E068-435C-9784-6BA1B456053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2B17004-4A74-4FFD-B5B5-C66133FD6F47}" type="pres">
      <dgm:prSet presAssocID="{2F115B8E-E068-435C-9784-6BA1B456053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E801E6-B0ED-4976-914B-28A0343AA3AA}" type="pres">
      <dgm:prSet presAssocID="{2F115B8E-E068-435C-9784-6BA1B456053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F455B14-A900-4317-9FB4-6B61AD135FE3}" type="pres">
      <dgm:prSet presAssocID="{2F115B8E-E068-435C-9784-6BA1B456053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D8945BB-5B36-4415-A70A-E837858C8132}" type="presOf" srcId="{FF6E585B-1F6D-4126-8801-274FE90364D4}" destId="{27E801E6-B0ED-4976-914B-28A0343AA3AA}" srcOrd="0" destOrd="0" presId="urn:microsoft.com/office/officeart/2005/8/layout/matrix3"/>
    <dgm:cxn modelId="{C3B48548-84A0-4C44-9E9A-306F6E95D1A2}" type="presOf" srcId="{2B02D1A2-78BD-43B3-9A8C-ABFC15BC20D4}" destId="{F6328B87-AE0E-4450-B5B2-98ED72514372}" srcOrd="0" destOrd="0" presId="urn:microsoft.com/office/officeart/2005/8/layout/matrix3"/>
    <dgm:cxn modelId="{75BA9D2A-8BD1-4682-AE22-53A75E246636}" srcId="{2F115B8E-E068-435C-9784-6BA1B456053A}" destId="{FF6E585B-1F6D-4126-8801-274FE90364D4}" srcOrd="2" destOrd="0" parTransId="{E32CFBF5-09CF-4BDA-AE1D-7ACBB0FE8EBD}" sibTransId="{7444D3F4-A3FC-4536-8993-840F2D644C86}"/>
    <dgm:cxn modelId="{620B8D4D-5241-47E3-9657-2C2823BE7393}" type="presOf" srcId="{8DC68204-D7B8-4ED0-B226-55C2C424BA52}" destId="{E2B17004-4A74-4FFD-B5B5-C66133FD6F47}" srcOrd="0" destOrd="0" presId="urn:microsoft.com/office/officeart/2005/8/layout/matrix3"/>
    <dgm:cxn modelId="{F2EA1BBF-8325-4C56-AFCA-5B9B7B865F99}" srcId="{2F115B8E-E068-435C-9784-6BA1B456053A}" destId="{2B02D1A2-78BD-43B3-9A8C-ABFC15BC20D4}" srcOrd="0" destOrd="0" parTransId="{CEA60D9A-0F3A-497A-99F9-00D14966E2C9}" sibTransId="{592AEAD3-CBF8-45E3-95F0-A8D6A6781565}"/>
    <dgm:cxn modelId="{A1196C11-C967-441F-BEF1-FC962AA2768B}" type="presOf" srcId="{5C709392-3B23-4517-8484-71109CF3E102}" destId="{6F455B14-A900-4317-9FB4-6B61AD135FE3}" srcOrd="0" destOrd="0" presId="urn:microsoft.com/office/officeart/2005/8/layout/matrix3"/>
    <dgm:cxn modelId="{84A14449-D909-4E85-B447-60A8D7041534}" srcId="{2F115B8E-E068-435C-9784-6BA1B456053A}" destId="{5C709392-3B23-4517-8484-71109CF3E102}" srcOrd="3" destOrd="0" parTransId="{8AF1374F-4D6B-4178-A708-D05BE18231F8}" sibTransId="{9AB0193F-F60B-435E-B1EB-7A5B5491DFE3}"/>
    <dgm:cxn modelId="{8E303F22-351B-4F48-A58A-BEBF60AFCCE8}" srcId="{2F115B8E-E068-435C-9784-6BA1B456053A}" destId="{8DC68204-D7B8-4ED0-B226-55C2C424BA52}" srcOrd="1" destOrd="0" parTransId="{82913909-0B89-4CF2-95D8-55FA530A03C6}" sibTransId="{46BAA2D3-94A4-4CF9-904D-6C02E643D6F9}"/>
    <dgm:cxn modelId="{FD872661-B2CA-4BCD-ACAC-9EBE8026BB41}" type="presOf" srcId="{2F115B8E-E068-435C-9784-6BA1B456053A}" destId="{8E3CE405-02D3-49BD-A197-721144B3769D}" srcOrd="0" destOrd="0" presId="urn:microsoft.com/office/officeart/2005/8/layout/matrix3"/>
    <dgm:cxn modelId="{3E1999B8-00C3-4A2B-B910-7BCB8585D974}" type="presParOf" srcId="{8E3CE405-02D3-49BD-A197-721144B3769D}" destId="{1D1E7E9A-8DDF-49B3-8F57-4CD58F82F805}" srcOrd="0" destOrd="0" presId="urn:microsoft.com/office/officeart/2005/8/layout/matrix3"/>
    <dgm:cxn modelId="{BC48551E-92B5-4007-A1F2-EB9F2368376E}" type="presParOf" srcId="{8E3CE405-02D3-49BD-A197-721144B3769D}" destId="{F6328B87-AE0E-4450-B5B2-98ED72514372}" srcOrd="1" destOrd="0" presId="urn:microsoft.com/office/officeart/2005/8/layout/matrix3"/>
    <dgm:cxn modelId="{2DD70CF2-C97A-4CB2-A5DB-1DAA3CAB0C99}" type="presParOf" srcId="{8E3CE405-02D3-49BD-A197-721144B3769D}" destId="{E2B17004-4A74-4FFD-B5B5-C66133FD6F47}" srcOrd="2" destOrd="0" presId="urn:microsoft.com/office/officeart/2005/8/layout/matrix3"/>
    <dgm:cxn modelId="{AC870C72-CA24-4EE6-8B78-3B38E1E1BB4B}" type="presParOf" srcId="{8E3CE405-02D3-49BD-A197-721144B3769D}" destId="{27E801E6-B0ED-4976-914B-28A0343AA3AA}" srcOrd="3" destOrd="0" presId="urn:microsoft.com/office/officeart/2005/8/layout/matrix3"/>
    <dgm:cxn modelId="{9BA9CF80-6318-4F7E-9C81-6FA3A2C814D2}" type="presParOf" srcId="{8E3CE405-02D3-49BD-A197-721144B3769D}" destId="{6F455B14-A900-4317-9FB4-6B61AD135FE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28DF49-FFF0-432B-8173-5B3948E8EDB5}">
      <dsp:nvSpPr>
        <dsp:cNvPr id="0" name=""/>
        <dsp:cNvSpPr/>
      </dsp:nvSpPr>
      <dsp:spPr>
        <a:xfrm>
          <a:off x="2589369" y="1017"/>
          <a:ext cx="2238084" cy="1119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/>
            <a:t>Sistema M&amp;V</a:t>
          </a:r>
          <a:endParaRPr lang="it-IT" sz="2900" kern="1200" dirty="0"/>
        </a:p>
      </dsp:txBody>
      <dsp:txXfrm>
        <a:off x="2622145" y="33793"/>
        <a:ext cx="2172532" cy="1053490"/>
      </dsp:txXfrm>
    </dsp:sp>
    <dsp:sp modelId="{5C7EE890-FBC5-4D71-8B1B-F8293D51499A}">
      <dsp:nvSpPr>
        <dsp:cNvPr id="0" name=""/>
        <dsp:cNvSpPr/>
      </dsp:nvSpPr>
      <dsp:spPr>
        <a:xfrm rot="3600000">
          <a:off x="4049493" y="1964407"/>
          <a:ext cx="1165012" cy="3916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600" kern="1200"/>
        </a:p>
      </dsp:txBody>
      <dsp:txXfrm>
        <a:off x="4166992" y="2042740"/>
        <a:ext cx="930014" cy="234998"/>
      </dsp:txXfrm>
    </dsp:sp>
    <dsp:sp modelId="{66AC390A-E4B7-40AB-85C9-30DF53C9D88C}">
      <dsp:nvSpPr>
        <dsp:cNvPr id="0" name=""/>
        <dsp:cNvSpPr/>
      </dsp:nvSpPr>
      <dsp:spPr>
        <a:xfrm>
          <a:off x="4436544" y="3200418"/>
          <a:ext cx="2238084" cy="1119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/>
            <a:t>Funzione Conoscitiva</a:t>
          </a:r>
          <a:endParaRPr lang="it-IT" sz="2900" kern="1200" dirty="0"/>
        </a:p>
      </dsp:txBody>
      <dsp:txXfrm>
        <a:off x="4469320" y="3233194"/>
        <a:ext cx="2172532" cy="1053490"/>
      </dsp:txXfrm>
    </dsp:sp>
    <dsp:sp modelId="{5AE3A11B-20C2-4B53-AB69-2DD08055FE3A}">
      <dsp:nvSpPr>
        <dsp:cNvPr id="0" name=""/>
        <dsp:cNvSpPr/>
      </dsp:nvSpPr>
      <dsp:spPr>
        <a:xfrm rot="10800000">
          <a:off x="3125905" y="3564107"/>
          <a:ext cx="1165012" cy="3916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600" kern="1200"/>
        </a:p>
      </dsp:txBody>
      <dsp:txXfrm rot="10800000">
        <a:off x="3243404" y="3642440"/>
        <a:ext cx="930014" cy="234998"/>
      </dsp:txXfrm>
    </dsp:sp>
    <dsp:sp modelId="{FEE2E8D4-0B4A-4DF6-9FBE-D91C5305B042}">
      <dsp:nvSpPr>
        <dsp:cNvPr id="0" name=""/>
        <dsp:cNvSpPr/>
      </dsp:nvSpPr>
      <dsp:spPr>
        <a:xfrm>
          <a:off x="742194" y="3200418"/>
          <a:ext cx="2238084" cy="1119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/>
            <a:t>Funzione Ispettiva</a:t>
          </a:r>
          <a:endParaRPr lang="it-IT" sz="2900" kern="1200" dirty="0"/>
        </a:p>
      </dsp:txBody>
      <dsp:txXfrm>
        <a:off x="774970" y="3233194"/>
        <a:ext cx="2172532" cy="1053490"/>
      </dsp:txXfrm>
    </dsp:sp>
    <dsp:sp modelId="{B4AA8C48-ED05-4AC6-8C0E-6BE05E612E01}">
      <dsp:nvSpPr>
        <dsp:cNvPr id="0" name=""/>
        <dsp:cNvSpPr/>
      </dsp:nvSpPr>
      <dsp:spPr>
        <a:xfrm rot="18000000">
          <a:off x="2202318" y="1964407"/>
          <a:ext cx="1165012" cy="3916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600" kern="1200"/>
        </a:p>
      </dsp:txBody>
      <dsp:txXfrm>
        <a:off x="2319817" y="2042740"/>
        <a:ext cx="930014" cy="234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B14F5-007B-4C36-83C0-DF9CCA8381D6}">
      <dsp:nvSpPr>
        <dsp:cNvPr id="0" name=""/>
        <dsp:cNvSpPr/>
      </dsp:nvSpPr>
      <dsp:spPr>
        <a:xfrm>
          <a:off x="984" y="0"/>
          <a:ext cx="2559659" cy="47216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Buona pratica sulla qualità</a:t>
          </a:r>
          <a:endParaRPr lang="it-IT" sz="3100" kern="1200" dirty="0"/>
        </a:p>
      </dsp:txBody>
      <dsp:txXfrm>
        <a:off x="984" y="0"/>
        <a:ext cx="2559659" cy="1416484"/>
      </dsp:txXfrm>
    </dsp:sp>
    <dsp:sp modelId="{37356B36-122A-40B7-B70F-3B7C2C7BD027}">
      <dsp:nvSpPr>
        <dsp:cNvPr id="0" name=""/>
        <dsp:cNvSpPr/>
      </dsp:nvSpPr>
      <dsp:spPr>
        <a:xfrm>
          <a:off x="256950" y="1416484"/>
          <a:ext cx="2047727" cy="30690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capacita di fornire i servizi richiesti dai capitolati/convenzioni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rispetto di standard nazionali/internazionali (es EASO) riguardo a: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dignità delle condizioni di vita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servizi per il sostegno e la cura (salute fisica e psichica)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servizi per l’integrazione (es. corsi di lingua, connessioni con il territorio…)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soddisfazione degli utenti</a:t>
          </a:r>
          <a:endParaRPr lang="it-IT" sz="1200" kern="1200" dirty="0"/>
        </a:p>
      </dsp:txBody>
      <dsp:txXfrm>
        <a:off x="316926" y="1476460"/>
        <a:ext cx="1927775" cy="2949097"/>
      </dsp:txXfrm>
    </dsp:sp>
    <dsp:sp modelId="{DB591B51-B1A0-475A-8EED-6E27D109CEE8}">
      <dsp:nvSpPr>
        <dsp:cNvPr id="0" name=""/>
        <dsp:cNvSpPr/>
      </dsp:nvSpPr>
      <dsp:spPr>
        <a:xfrm>
          <a:off x="2752618" y="0"/>
          <a:ext cx="2559659" cy="47216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Buona pratica sulla efficacia</a:t>
          </a:r>
          <a:endParaRPr lang="it-IT" sz="3100" kern="1200" dirty="0"/>
        </a:p>
      </dsp:txBody>
      <dsp:txXfrm>
        <a:off x="2752618" y="0"/>
        <a:ext cx="2559659" cy="1416484"/>
      </dsp:txXfrm>
    </dsp:sp>
    <dsp:sp modelId="{F3592F65-B60B-47DB-AA7A-BE88BEA42228}">
      <dsp:nvSpPr>
        <dsp:cNvPr id="0" name=""/>
        <dsp:cNvSpPr/>
      </dsp:nvSpPr>
      <dsp:spPr>
        <a:xfrm>
          <a:off x="3008584" y="1416484"/>
          <a:ext cx="2047727" cy="30690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capacità di garantire il percorso prima-seconda accoglienza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capacità di favorire l’uscita dal sistema di accoglienza</a:t>
          </a:r>
          <a:endParaRPr lang="it-IT" sz="1200" kern="1200" dirty="0"/>
        </a:p>
      </dsp:txBody>
      <dsp:txXfrm>
        <a:off x="3068560" y="1476460"/>
        <a:ext cx="1927775" cy="2949097"/>
      </dsp:txXfrm>
    </dsp:sp>
    <dsp:sp modelId="{0BF45BD9-D5CF-493D-BDA5-C20DAEAF21B9}">
      <dsp:nvSpPr>
        <dsp:cNvPr id="0" name=""/>
        <dsp:cNvSpPr/>
      </dsp:nvSpPr>
      <dsp:spPr>
        <a:xfrm>
          <a:off x="5504252" y="0"/>
          <a:ext cx="2559659" cy="47216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Buona pratica sull’ efficienza</a:t>
          </a:r>
          <a:endParaRPr lang="it-IT" sz="3100" kern="1200" dirty="0"/>
        </a:p>
      </dsp:txBody>
      <dsp:txXfrm>
        <a:off x="5504252" y="0"/>
        <a:ext cx="2559659" cy="1416484"/>
      </dsp:txXfrm>
    </dsp:sp>
    <dsp:sp modelId="{43B9048A-44D5-4FBC-8662-DC57A1B27D12}">
      <dsp:nvSpPr>
        <dsp:cNvPr id="0" name=""/>
        <dsp:cNvSpPr/>
      </dsp:nvSpPr>
      <dsp:spPr>
        <a:xfrm>
          <a:off x="5760218" y="1416484"/>
          <a:ext cx="2047727" cy="30690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effectLst/>
            </a:rPr>
            <a:t>rispetto dei criteri di economicità e buona gestione dei fondi pubblici</a:t>
          </a:r>
          <a:endParaRPr lang="it-IT" sz="1200" kern="1200" dirty="0"/>
        </a:p>
      </dsp:txBody>
      <dsp:txXfrm>
        <a:off x="5820194" y="1476460"/>
        <a:ext cx="1927775" cy="29490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E7E9A-8DDF-49B3-8F57-4CD58F82F805}">
      <dsp:nvSpPr>
        <dsp:cNvPr id="0" name=""/>
        <dsp:cNvSpPr/>
      </dsp:nvSpPr>
      <dsp:spPr>
        <a:xfrm>
          <a:off x="1100666" y="0"/>
          <a:ext cx="4402667" cy="440266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328B87-AE0E-4450-B5B2-98ED72514372}">
      <dsp:nvSpPr>
        <dsp:cNvPr id="0" name=""/>
        <dsp:cNvSpPr/>
      </dsp:nvSpPr>
      <dsp:spPr>
        <a:xfrm>
          <a:off x="1518919" y="418253"/>
          <a:ext cx="1717040" cy="171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Sopralluogo</a:t>
          </a:r>
          <a:endParaRPr lang="it-IT" sz="2000" kern="1200" dirty="0"/>
        </a:p>
      </dsp:txBody>
      <dsp:txXfrm>
        <a:off x="1602738" y="502072"/>
        <a:ext cx="1549402" cy="1549402"/>
      </dsp:txXfrm>
    </dsp:sp>
    <dsp:sp modelId="{E2B17004-4A74-4FFD-B5B5-C66133FD6F47}">
      <dsp:nvSpPr>
        <dsp:cNvPr id="0" name=""/>
        <dsp:cNvSpPr/>
      </dsp:nvSpPr>
      <dsp:spPr>
        <a:xfrm>
          <a:off x="3368040" y="418253"/>
          <a:ext cx="1717040" cy="171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Analisi documentale</a:t>
          </a:r>
          <a:endParaRPr lang="it-IT" sz="2000" kern="1200" dirty="0"/>
        </a:p>
      </dsp:txBody>
      <dsp:txXfrm>
        <a:off x="3451859" y="502072"/>
        <a:ext cx="1549402" cy="1549402"/>
      </dsp:txXfrm>
    </dsp:sp>
    <dsp:sp modelId="{27E801E6-B0ED-4976-914B-28A0343AA3AA}">
      <dsp:nvSpPr>
        <dsp:cNvPr id="0" name=""/>
        <dsp:cNvSpPr/>
      </dsp:nvSpPr>
      <dsp:spPr>
        <a:xfrm>
          <a:off x="1518919" y="2267373"/>
          <a:ext cx="1717040" cy="171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Intervista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ospiti</a:t>
          </a:r>
          <a:endParaRPr lang="it-IT" sz="2000" kern="1200" dirty="0"/>
        </a:p>
      </dsp:txBody>
      <dsp:txXfrm>
        <a:off x="1602738" y="2351192"/>
        <a:ext cx="1549402" cy="1549402"/>
      </dsp:txXfrm>
    </dsp:sp>
    <dsp:sp modelId="{6F455B14-A900-4317-9FB4-6B61AD135FE3}">
      <dsp:nvSpPr>
        <dsp:cNvPr id="0" name=""/>
        <dsp:cNvSpPr/>
      </dsp:nvSpPr>
      <dsp:spPr>
        <a:xfrm>
          <a:off x="3368040" y="2267373"/>
          <a:ext cx="1717040" cy="171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Intervista Ente gestore</a:t>
          </a:r>
          <a:endParaRPr lang="it-IT" sz="2000" kern="1200" dirty="0"/>
        </a:p>
      </dsp:txBody>
      <dsp:txXfrm>
        <a:off x="3451859" y="2351192"/>
        <a:ext cx="1549402" cy="1549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2DA13-247D-4D4A-B3CA-6D785BB2534A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5FCE4-0102-4E15-93C1-67437944F2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970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5FCE4-0102-4E15-93C1-67437944F22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110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5FCE4-0102-4E15-93C1-67437944F22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7645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5FCE4-0102-4E15-93C1-67437944F22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877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5FCE4-0102-4E15-93C1-67437944F22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162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675" y="24068"/>
            <a:ext cx="5850650" cy="2353391"/>
          </a:xfrm>
          <a:prstGeom prst="rect">
            <a:avLst/>
          </a:prstGeom>
        </p:spPr>
      </p:pic>
      <p:grpSp>
        <p:nvGrpSpPr>
          <p:cNvPr id="6" name="Gruppo 5"/>
          <p:cNvGrpSpPr/>
          <p:nvPr userDrawn="1"/>
        </p:nvGrpSpPr>
        <p:grpSpPr>
          <a:xfrm>
            <a:off x="6105127" y="4117341"/>
            <a:ext cx="3798000" cy="2743512"/>
            <a:chOff x="6105127" y="4117341"/>
            <a:chExt cx="3798000" cy="2743512"/>
          </a:xfrm>
        </p:grpSpPr>
        <p:pic>
          <p:nvPicPr>
            <p:cNvPr id="7" name="Picture 28" descr="circle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127" y="4117341"/>
              <a:ext cx="3798000" cy="2743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512"/>
            <a:stretch/>
          </p:blipFill>
          <p:spPr bwMode="auto">
            <a:xfrm>
              <a:off x="9330953" y="4380516"/>
              <a:ext cx="560512" cy="1030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Ovale 12"/>
            <p:cNvSpPr/>
            <p:nvPr userDrawn="1"/>
          </p:nvSpPr>
          <p:spPr>
            <a:xfrm>
              <a:off x="6746446" y="4719626"/>
              <a:ext cx="295436" cy="270000"/>
            </a:xfrm>
            <a:prstGeom prst="ellipse">
              <a:avLst/>
            </a:prstGeom>
            <a:solidFill>
              <a:srgbClr val="0022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Ovale 13"/>
            <p:cNvSpPr/>
            <p:nvPr userDrawn="1"/>
          </p:nvSpPr>
          <p:spPr>
            <a:xfrm>
              <a:off x="7167202" y="4458926"/>
              <a:ext cx="154800" cy="144000"/>
            </a:xfrm>
            <a:prstGeom prst="ellipse">
              <a:avLst/>
            </a:prstGeom>
            <a:solidFill>
              <a:srgbClr val="0022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059"/>
            <a:stretch/>
          </p:blipFill>
          <p:spPr bwMode="auto">
            <a:xfrm>
              <a:off x="6728190" y="5261327"/>
              <a:ext cx="2376264" cy="1596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Ovale 2"/>
            <p:cNvSpPr/>
            <p:nvPr userDrawn="1"/>
          </p:nvSpPr>
          <p:spPr>
            <a:xfrm>
              <a:off x="6540300" y="5154411"/>
              <a:ext cx="537840" cy="504000"/>
            </a:xfrm>
            <a:prstGeom prst="ellipse">
              <a:avLst/>
            </a:prstGeom>
            <a:solidFill>
              <a:srgbClr val="0022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27946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12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078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4"/>
          <p:cNvSpPr>
            <a:spLocks noChangeArrowheads="1"/>
          </p:cNvSpPr>
          <p:nvPr userDrawn="1"/>
        </p:nvSpPr>
        <p:spPr bwMode="auto">
          <a:xfrm>
            <a:off x="8658748" y="6342837"/>
            <a:ext cx="58472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Tx/>
              <a:buNone/>
            </a:pPr>
            <a:fld id="{C1A4BACF-883B-4879-A0D3-F6863DF0CFCC}" type="slidenum">
              <a:rPr lang="it-IT" altLang="it-IT" sz="1800">
                <a:solidFill>
                  <a:srgbClr val="FFFFFF"/>
                </a:solidFill>
              </a:rPr>
              <a:pPr>
                <a:buFontTx/>
                <a:buNone/>
              </a:pPr>
              <a:t>‹N›</a:t>
            </a:fld>
            <a:endParaRPr lang="it-IT" altLang="it-IT" sz="1800" dirty="0">
              <a:solidFill>
                <a:srgbClr val="FFFFFF"/>
              </a:solidFill>
            </a:endParaRPr>
          </a:p>
        </p:txBody>
      </p:sp>
      <p:sp>
        <p:nvSpPr>
          <p:cNvPr id="9" name="Rettangolo 8"/>
          <p:cNvSpPr/>
          <p:nvPr userDrawn="1"/>
        </p:nvSpPr>
        <p:spPr>
          <a:xfrm>
            <a:off x="0" y="116632"/>
            <a:ext cx="9906001" cy="792088"/>
          </a:xfrm>
          <a:prstGeom prst="rect">
            <a:avLst/>
          </a:prstGeom>
          <a:solidFill>
            <a:srgbClr val="002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4"/>
          <p:cNvSpPr>
            <a:spLocks noChangeArrowheads="1"/>
          </p:cNvSpPr>
          <p:nvPr userDrawn="1"/>
        </p:nvSpPr>
        <p:spPr bwMode="auto">
          <a:xfrm>
            <a:off x="9045977" y="6369098"/>
            <a:ext cx="5875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Tx/>
              <a:buNone/>
            </a:pPr>
            <a:fld id="{78E9B7E6-31A6-4AC3-9CCB-5EB0184BF520}" type="slidenum">
              <a:rPr lang="it-IT" altLang="it-IT" sz="1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>
                <a:buFontTx/>
                <a:buNone/>
              </a:pPr>
              <a:t>‹N›</a:t>
            </a:fld>
            <a:endParaRPr lang="it-IT" altLang="it-IT" sz="1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5" name="Gruppo 4"/>
          <p:cNvGrpSpPr/>
          <p:nvPr userDrawn="1"/>
        </p:nvGrpSpPr>
        <p:grpSpPr>
          <a:xfrm>
            <a:off x="56456" y="6409305"/>
            <a:ext cx="2049127" cy="404997"/>
            <a:chOff x="183929" y="6324488"/>
            <a:chExt cx="2049127" cy="404997"/>
          </a:xfrm>
        </p:grpSpPr>
        <p:pic>
          <p:nvPicPr>
            <p:cNvPr id="8" name="Immagine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8" t="36647" r="4867" b="23752"/>
            <a:stretch/>
          </p:blipFill>
          <p:spPr>
            <a:xfrm>
              <a:off x="759993" y="6419427"/>
              <a:ext cx="1473063" cy="273522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2" t="9490" r="85818" b="13513"/>
            <a:stretch/>
          </p:blipFill>
          <p:spPr>
            <a:xfrm>
              <a:off x="183929" y="6324488"/>
              <a:ext cx="439910" cy="404997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9" b="2359"/>
          <a:stretch/>
        </p:blipFill>
        <p:spPr bwMode="auto">
          <a:xfrm>
            <a:off x="8724918" y="6014130"/>
            <a:ext cx="1181082" cy="84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ttangolo 4"/>
          <p:cNvSpPr>
            <a:spLocks noChangeArrowheads="1"/>
          </p:cNvSpPr>
          <p:nvPr userDrawn="1"/>
        </p:nvSpPr>
        <p:spPr bwMode="auto">
          <a:xfrm>
            <a:off x="9147771" y="6510078"/>
            <a:ext cx="584729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Tx/>
              <a:buNone/>
            </a:pPr>
            <a:fld id="{0E5982CC-D5B3-481A-84E0-72B9A85629CA}" type="slidenum">
              <a:rPr lang="it-IT" altLang="it-IT" sz="1300">
                <a:solidFill>
                  <a:srgbClr val="FFFFFF"/>
                </a:solidFill>
                <a:latin typeface="Antique Olive" panose="020B0603020204030204" pitchFamily="34" charset="0"/>
                <a:cs typeface="Rod" panose="02030509050101010101" pitchFamily="49" charset="-79"/>
              </a:rPr>
              <a:pPr>
                <a:buFontTx/>
                <a:buNone/>
              </a:pPr>
              <a:t>‹N›</a:t>
            </a:fld>
            <a:endParaRPr lang="it-IT" altLang="it-IT" sz="1300" dirty="0">
              <a:solidFill>
                <a:srgbClr val="FFFFFF"/>
              </a:solidFill>
              <a:latin typeface="Antique Olive" panose="020B0603020204030204" pitchFamily="34" charset="0"/>
              <a:cs typeface="Rod" panose="02030509050101010101" pitchFamily="49" charset="-79"/>
            </a:endParaRPr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14116" y="6241534"/>
            <a:ext cx="801256" cy="60440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37" y="6342837"/>
            <a:ext cx="2376264" cy="47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87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2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33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679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38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527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96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35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7E379-9FBE-407C-9DA6-6B53F6DA19E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03C69-23F2-4BA4-BF67-8F8328F1F6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91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mailto:mariaeugenia.cadeddu@ircres.cnr.it" TargetMode="External"/><Relationship Id="rId7" Type="http://schemas.openxmlformats.org/officeDocument/2006/relationships/image" Target="../media/image10.png"/><Relationship Id="rId2" Type="http://schemas.openxmlformats.org/officeDocument/2006/relationships/hyperlink" Target="mailto:igor.benati@ircres.cnr.it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stefano.degliuberti@ircres.cnr.it" TargetMode="External"/><Relationship Id="rId5" Type="http://schemas.openxmlformats.org/officeDocument/2006/relationships/hyperlink" Target="mailto:m.accorinti@irpps.cnr.it" TargetMode="External"/><Relationship Id="rId4" Type="http://schemas.openxmlformats.org/officeDocument/2006/relationships/hyperlink" Target="mailto:elena.ragazzi@ircres.cnr.it" TargetMode="External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504728" y="260648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b="1" dirty="0"/>
              <a:t>XXXIX Conferenza scientifica annuale </a:t>
            </a:r>
            <a:r>
              <a:rPr lang="it-IT" b="1" dirty="0" err="1"/>
              <a:t>AISRe</a:t>
            </a:r>
            <a:endParaRPr lang="it-IT" b="1" dirty="0"/>
          </a:p>
          <a:p>
            <a:pPr algn="ctr"/>
            <a:r>
              <a:rPr lang="it-IT" b="1" dirty="0"/>
              <a:t>Le regioni d’Europa tra identità locali, nuove comunità e disparità territoriali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782506" y="4731221"/>
            <a:ext cx="8634990" cy="136207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s-UY" altLang="it-IT" sz="2000" b="0" cap="none" dirty="0" smtClean="0">
                <a:solidFill>
                  <a:srgbClr val="333333"/>
                </a:solidFill>
                <a:ea typeface="+mn-ea"/>
                <a:cs typeface="+mn-cs"/>
              </a:rPr>
              <a:t/>
            </a:r>
            <a:br>
              <a:rPr lang="es-UY" altLang="it-IT" sz="2000" b="0" cap="none" dirty="0" smtClean="0">
                <a:solidFill>
                  <a:srgbClr val="333333"/>
                </a:solidFill>
                <a:ea typeface="+mn-ea"/>
                <a:cs typeface="+mn-cs"/>
              </a:rPr>
            </a:br>
            <a:r>
              <a:rPr lang="es-UY" altLang="it-IT" sz="2000" b="0" cap="none" dirty="0">
                <a:solidFill>
                  <a:srgbClr val="333333"/>
                </a:solidFill>
                <a:ea typeface="+mn-ea"/>
                <a:cs typeface="+mn-cs"/>
              </a:rPr>
              <a:t/>
            </a:r>
            <a:br>
              <a:rPr lang="es-UY" altLang="it-IT" sz="2000" b="0" cap="none" dirty="0">
                <a:solidFill>
                  <a:srgbClr val="333333"/>
                </a:solidFill>
                <a:ea typeface="+mn-ea"/>
                <a:cs typeface="+mn-cs"/>
              </a:rPr>
            </a:b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</a:rPr>
              <a:t>Igor 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Benati, 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  <a:hlinkClick r:id="rId2"/>
              </a:rPr>
              <a:t>igor.benati@ircres.cnr.it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 </a:t>
            </a:r>
            <a:b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</a:b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Maria Eugenia </a:t>
            </a: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</a:rPr>
              <a:t>Cadeddu,</a:t>
            </a: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  <a:hlinkClick r:id="rId3"/>
              </a:rPr>
              <a:t>mariaeugenia.cadeddu@ircres.cnr.it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/>
            </a:r>
            <a:b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</a:b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Elena Ragazzi, </a:t>
            </a: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  <a:hlinkClick r:id="rId4"/>
              </a:rPr>
              <a:t>elena.ragazzi@ircres.cnr.it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/>
            </a:r>
            <a:b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</a:b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Marco Accorinti, </a:t>
            </a: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  <a:hlinkClick r:id="rId5"/>
              </a:rPr>
              <a:t>m.accorinti@irpps.cnr.it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/>
            </a:r>
            <a:b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</a:b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Stefano </a:t>
            </a: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</a:rPr>
              <a:t>egli </a:t>
            </a:r>
            <a:r>
              <a:rPr lang="es-UY" altLang="it-IT" sz="1800" b="0" cap="none" dirty="0">
                <a:solidFill>
                  <a:srgbClr val="333333"/>
                </a:solidFill>
                <a:ea typeface="+mn-ea"/>
                <a:cs typeface="+mn-cs"/>
              </a:rPr>
              <a:t>Uberti, </a:t>
            </a:r>
            <a:r>
              <a:rPr lang="es-UY" altLang="it-IT" sz="1800" b="0" cap="none" dirty="0" smtClean="0">
                <a:solidFill>
                  <a:srgbClr val="333333"/>
                </a:solidFill>
                <a:ea typeface="+mn-ea"/>
                <a:cs typeface="+mn-cs"/>
                <a:hlinkClick r:id="rId6"/>
              </a:rPr>
              <a:t>stefano.degliuberti@irpps.cnr.it</a:t>
            </a:r>
            <a:endParaRPr lang="es-UY" altLang="it-IT" sz="1800" b="0" cap="none" dirty="0">
              <a:solidFill>
                <a:srgbClr val="333333"/>
              </a:solidFill>
              <a:ea typeface="+mn-ea"/>
              <a:cs typeface="+mn-cs"/>
            </a:endParaRPr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>
          <a:xfrm>
            <a:off x="614189" y="2564904"/>
            <a:ext cx="8420100" cy="2418060"/>
          </a:xfrm>
        </p:spPr>
        <p:txBody>
          <a:bodyPr>
            <a:normAutofit fontScale="70000" lnSpcReduction="20000"/>
          </a:bodyPr>
          <a:lstStyle/>
          <a:p>
            <a:pPr algn="ctr"/>
            <a:endParaRPr lang="it-IT" sz="2800" b="1" dirty="0" smtClean="0"/>
          </a:p>
          <a:p>
            <a:pPr algn="ctr"/>
            <a:endParaRPr lang="it-IT" sz="2800" b="1" dirty="0" smtClean="0"/>
          </a:p>
          <a:p>
            <a:pPr algn="ctr"/>
            <a:r>
              <a:rPr lang="it-IT" sz="3600" b="1" dirty="0" smtClean="0">
                <a:solidFill>
                  <a:schemeClr val="tx1"/>
                </a:solidFill>
              </a:rPr>
              <a:t>Monitorare </a:t>
            </a:r>
            <a:r>
              <a:rPr lang="it-IT" sz="3600" b="1" dirty="0">
                <a:solidFill>
                  <a:schemeClr val="tx1"/>
                </a:solidFill>
              </a:rPr>
              <a:t>le buone pratiche. </a:t>
            </a:r>
            <a:endParaRPr lang="it-IT" sz="3600" dirty="0">
              <a:solidFill>
                <a:schemeClr val="tx1"/>
              </a:solidFill>
            </a:endParaRPr>
          </a:p>
          <a:p>
            <a:pPr algn="ctr"/>
            <a:r>
              <a:rPr lang="it-IT" sz="3600" b="1" dirty="0">
                <a:solidFill>
                  <a:schemeClr val="tx1"/>
                </a:solidFill>
              </a:rPr>
              <a:t> </a:t>
            </a:r>
            <a:endParaRPr lang="it-IT" sz="3600" dirty="0">
              <a:solidFill>
                <a:schemeClr val="tx1"/>
              </a:solidFill>
            </a:endParaRPr>
          </a:p>
          <a:p>
            <a:pPr algn="ctr"/>
            <a:r>
              <a:rPr lang="it-IT" sz="3600" b="1" dirty="0">
                <a:solidFill>
                  <a:schemeClr val="tx1"/>
                </a:solidFill>
              </a:rPr>
              <a:t>Note d’analisi sull’elaborazione di strumenti di rilevazione </a:t>
            </a:r>
          </a:p>
          <a:p>
            <a:pPr algn="ctr"/>
            <a:r>
              <a:rPr lang="it-IT" sz="3600" b="1" dirty="0">
                <a:solidFill>
                  <a:schemeClr val="tx1"/>
                </a:solidFill>
              </a:rPr>
              <a:t>del sistema di accoglienza dei migranti in Italia.</a:t>
            </a:r>
            <a:endParaRPr lang="it-IT" sz="3600" dirty="0">
              <a:solidFill>
                <a:schemeClr val="tx1"/>
              </a:solidFill>
            </a:endParaRPr>
          </a:p>
          <a:p>
            <a:pPr algn="ctr"/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0552" y="1243412"/>
            <a:ext cx="2028571" cy="1609524"/>
          </a:xfrm>
          <a:prstGeom prst="rect">
            <a:avLst/>
          </a:prstGeom>
        </p:spPr>
      </p:pic>
      <p:pic>
        <p:nvPicPr>
          <p:cNvPr id="2052" name="Picture 4" descr="Logo ilies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371" y="1510531"/>
            <a:ext cx="17637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025" y="1420508"/>
            <a:ext cx="2376264" cy="115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4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1887760" y="260648"/>
            <a:ext cx="12097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Come si possono rilevare le BP?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88504" y="1098604"/>
            <a:ext cx="907300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it-IT" sz="2800" dirty="0" smtClean="0"/>
              <a:t>Le rassegne di BP relative all’accoglienza possono essere classificate lungo un </a:t>
            </a:r>
            <a:r>
              <a:rPr lang="it-IT" sz="2800" b="1" i="1" dirty="0" smtClean="0"/>
              <a:t>continuum </a:t>
            </a:r>
            <a:r>
              <a:rPr lang="it-IT" sz="2800" b="1" dirty="0" smtClean="0"/>
              <a:t>di oggettività</a:t>
            </a:r>
            <a:r>
              <a:rPr lang="it-IT" sz="2800" i="1" dirty="0" smtClean="0"/>
              <a:t>:</a:t>
            </a:r>
            <a:endParaRPr lang="it-IT" sz="2800" i="1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 smtClean="0"/>
          </a:p>
          <a:p>
            <a:pPr algn="just">
              <a:spcBef>
                <a:spcPts val="600"/>
              </a:spcBef>
              <a:tabLst>
                <a:tab pos="457200" algn="l"/>
              </a:tabLst>
            </a:pPr>
            <a:r>
              <a:rPr lang="it-IT" sz="2800" i="1" dirty="0" smtClean="0"/>
              <a:t>Meno Oggettive                                                     Più oggettive</a:t>
            </a:r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 smtClean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 smtClean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it-IT" sz="2800" dirty="0" smtClean="0"/>
              <a:t>Le </a:t>
            </a:r>
            <a:r>
              <a:rPr lang="it-IT" sz="2800" dirty="0"/>
              <a:t>prime e le seconde sono le più diffuse, le terze sono totalmente </a:t>
            </a:r>
            <a:r>
              <a:rPr lang="it-IT" sz="2800" dirty="0" smtClean="0"/>
              <a:t>assenti.</a:t>
            </a:r>
            <a:endParaRPr lang="it-IT" sz="2800" i="1" dirty="0" smtClean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i="1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/>
          </a:p>
        </p:txBody>
      </p:sp>
      <p:sp>
        <p:nvSpPr>
          <p:cNvPr id="7" name="Pentagono 6"/>
          <p:cNvSpPr/>
          <p:nvPr/>
        </p:nvSpPr>
        <p:spPr>
          <a:xfrm>
            <a:off x="632520" y="3356992"/>
            <a:ext cx="2736304" cy="16367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dirty="0" smtClean="0"/>
              <a:t>Rassegne basate</a:t>
            </a:r>
          </a:p>
          <a:p>
            <a:pPr lvl="0"/>
            <a:r>
              <a:rPr lang="it-IT" dirty="0" smtClean="0"/>
              <a:t> sull’</a:t>
            </a:r>
            <a:r>
              <a:rPr lang="it-IT" dirty="0" err="1" smtClean="0"/>
              <a:t>autosegnalazione</a:t>
            </a:r>
            <a:endParaRPr lang="it-IT" dirty="0"/>
          </a:p>
        </p:txBody>
      </p:sp>
      <p:sp>
        <p:nvSpPr>
          <p:cNvPr id="8" name="Pentagono 7"/>
          <p:cNvSpPr/>
          <p:nvPr/>
        </p:nvSpPr>
        <p:spPr>
          <a:xfrm>
            <a:off x="3856894" y="3364426"/>
            <a:ext cx="2736304" cy="16367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dirty="0"/>
              <a:t>Rassegne basate su </a:t>
            </a:r>
            <a:r>
              <a:rPr lang="it-IT" dirty="0" err="1"/>
              <a:t>peer</a:t>
            </a:r>
            <a:r>
              <a:rPr lang="it-IT" dirty="0"/>
              <a:t> </a:t>
            </a:r>
            <a:r>
              <a:rPr lang="it-IT" dirty="0" err="1"/>
              <a:t>review</a:t>
            </a:r>
            <a:r>
              <a:rPr lang="it-IT" dirty="0"/>
              <a:t> o  di osservatori esterni (Prefetture, Ministero, Enti locali </a:t>
            </a:r>
            <a:r>
              <a:rPr lang="it-IT" dirty="0" err="1"/>
              <a:t>Unhcr</a:t>
            </a:r>
            <a:r>
              <a:rPr lang="it-IT" dirty="0"/>
              <a:t>, OIM, ecc.</a:t>
            </a:r>
          </a:p>
        </p:txBody>
      </p:sp>
      <p:sp>
        <p:nvSpPr>
          <p:cNvPr id="9" name="Pentagono 8"/>
          <p:cNvSpPr/>
          <p:nvPr/>
        </p:nvSpPr>
        <p:spPr>
          <a:xfrm>
            <a:off x="7069243" y="3313787"/>
            <a:ext cx="2736304" cy="16367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dirty="0"/>
              <a:t>Rassegne basate su sistemi di M&amp;V</a:t>
            </a:r>
          </a:p>
        </p:txBody>
      </p:sp>
    </p:spTree>
    <p:extLst>
      <p:ext uri="{BB962C8B-B14F-4D97-AF65-F5344CB8AC3E}">
        <p14:creationId xmlns:p14="http://schemas.microsoft.com/office/powerpoint/2010/main" val="233789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4568" y="260648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Quale sistema di M&amp;V per identificare le BP? 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44488" y="1262365"/>
            <a:ext cx="90730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800" dirty="0"/>
              <a:t>La scelta delle BP può essere sostenuta da un sistema di monitoraggio e valutazione (</a:t>
            </a:r>
            <a:r>
              <a:rPr lang="it-IT" sz="2800" dirty="0" smtClean="0"/>
              <a:t>M&amp;V), ovvero da un </a:t>
            </a:r>
            <a:r>
              <a:rPr lang="it-IT" sz="2800" b="1" dirty="0"/>
              <a:t>insieme coordinato di strumenti di rilevazione di informazione, flussi di informazioni, procedure di analisi dati e modalità di utilizzo delle </a:t>
            </a:r>
            <a:r>
              <a:rPr lang="it-IT" sz="2800" b="1" dirty="0" smtClean="0"/>
              <a:t>informazioni.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Un </a:t>
            </a:r>
            <a:r>
              <a:rPr lang="it-IT" sz="2800" dirty="0"/>
              <a:t>sistema di M&amp;V può essere progettato attraverso la definizione di tre elementi principali</a:t>
            </a:r>
            <a:r>
              <a:rPr lang="it-IT" sz="2800" dirty="0" smtClean="0"/>
              <a:t>:</a:t>
            </a:r>
            <a:endParaRPr lang="it-IT" sz="2800" dirty="0"/>
          </a:p>
          <a:p>
            <a:pPr marL="800100" lvl="1" indent="-342900">
              <a:buFont typeface="+mj-lt"/>
              <a:buAutoNum type="arabicPeriod"/>
            </a:pPr>
            <a:r>
              <a:rPr lang="it-IT" sz="2800" b="1" dirty="0"/>
              <a:t>Finalità dell’osservazione/valutazione;</a:t>
            </a:r>
            <a:endParaRPr lang="it-IT" sz="2800" dirty="0"/>
          </a:p>
          <a:p>
            <a:pPr marL="800100" lvl="1" indent="-342900">
              <a:buFont typeface="+mj-lt"/>
              <a:buAutoNum type="arabicPeriod"/>
            </a:pPr>
            <a:r>
              <a:rPr lang="it-IT" sz="2800" b="1" dirty="0"/>
              <a:t>Oggetto e dimensioni di osservazione/valutazione;</a:t>
            </a:r>
            <a:endParaRPr lang="it-IT" sz="2800" dirty="0"/>
          </a:p>
          <a:p>
            <a:pPr marL="800100" lvl="1" indent="-342900">
              <a:buFont typeface="+mj-lt"/>
              <a:buAutoNum type="arabicPeriod"/>
            </a:pPr>
            <a:r>
              <a:rPr lang="it-IT" sz="2800" b="1" dirty="0"/>
              <a:t>Procedure e strumenti di raccolta ed elaborazione </a:t>
            </a:r>
            <a:r>
              <a:rPr lang="it-IT" sz="2800" b="1" dirty="0" smtClean="0"/>
              <a:t>dati</a:t>
            </a:r>
            <a:r>
              <a:rPr lang="it-IT" sz="2800" dirty="0"/>
              <a:t>.</a:t>
            </a:r>
            <a:r>
              <a:rPr lang="it-IT" sz="2800" b="1" dirty="0" smtClean="0"/>
              <a:t> </a:t>
            </a:r>
            <a:endParaRPr lang="it-IT" sz="28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5364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4568" y="179929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prstClr val="white"/>
                </a:solidFill>
                <a:cs typeface="Aharoni" panose="02010803020104030203" pitchFamily="2" charset="-79"/>
              </a:rPr>
              <a:t>	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	Finalità dell’osservazione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1255834579"/>
              </p:ext>
            </p:extLst>
          </p:nvPr>
        </p:nvGraphicFramePr>
        <p:xfrm>
          <a:off x="1424608" y="1556792"/>
          <a:ext cx="7416824" cy="4320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189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375592" y="260648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Oggetto e dimensioni di  monitoraggio 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4045147968"/>
              </p:ext>
            </p:extLst>
          </p:nvPr>
        </p:nvGraphicFramePr>
        <p:xfrm>
          <a:off x="848544" y="1227666"/>
          <a:ext cx="8064896" cy="4721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919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2679848" y="260648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               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Quali elementi specifici osservare nei Centri?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88504" y="1268760"/>
            <a:ext cx="9001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Un sistema di M&amp;V per l’individuazione di BP dovrebbe raccogliere </a:t>
            </a:r>
            <a:r>
              <a:rPr lang="it-IT" sz="2400" b="1" dirty="0" smtClean="0"/>
              <a:t>informazioni standardizzate </a:t>
            </a:r>
            <a:r>
              <a:rPr lang="it-IT" sz="2400" dirty="0" smtClean="0"/>
              <a:t>perlomeno sui seguenti aspetti: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it-IT" sz="2400" dirty="0" smtClean="0"/>
          </a:p>
          <a:p>
            <a:pPr marL="342900" lvl="0" indent="-342900">
              <a:buFontTx/>
              <a:buChar char="-"/>
            </a:pPr>
            <a:r>
              <a:rPr lang="it-IT" sz="2400" dirty="0" smtClean="0"/>
              <a:t>Struttura </a:t>
            </a:r>
            <a:r>
              <a:rPr lang="it-IT" sz="2400" dirty="0"/>
              <a:t>e risorse umane del Centro: igiene, sicurezza, personale, </a:t>
            </a:r>
            <a:r>
              <a:rPr lang="it-IT" sz="2400" dirty="0" smtClean="0"/>
              <a:t>comfort </a:t>
            </a:r>
            <a:r>
              <a:rPr lang="it-IT" sz="2400" dirty="0"/>
              <a:t>abitativo, </a:t>
            </a:r>
            <a:r>
              <a:rPr lang="it-IT" sz="2400" dirty="0" smtClean="0"/>
              <a:t>privacy, erogazione beni e pasti; </a:t>
            </a:r>
          </a:p>
          <a:p>
            <a:pPr marL="342900" lvl="0" indent="-342900">
              <a:buFontTx/>
              <a:buChar char="-"/>
            </a:pPr>
            <a:r>
              <a:rPr lang="it-IT" sz="2400" dirty="0" smtClean="0"/>
              <a:t>Integrazione </a:t>
            </a:r>
            <a:r>
              <a:rPr lang="it-IT" sz="2400" dirty="0"/>
              <a:t>al contesto urbano: collegamento con il tessuto urbano; </a:t>
            </a:r>
            <a:endParaRPr lang="it-IT" sz="2400" dirty="0" smtClean="0"/>
          </a:p>
          <a:p>
            <a:pPr marL="342900" lvl="0" indent="-342900">
              <a:buFontTx/>
              <a:buChar char="-"/>
            </a:pPr>
            <a:r>
              <a:rPr lang="it-IT" sz="2400" dirty="0" smtClean="0"/>
              <a:t>Gestione amministrativa;  </a:t>
            </a:r>
            <a:endParaRPr lang="it-IT" sz="2400" dirty="0"/>
          </a:p>
          <a:p>
            <a:pPr marL="342900" lvl="0" indent="-342900">
              <a:buFontTx/>
              <a:buChar char="-"/>
            </a:pPr>
            <a:r>
              <a:rPr lang="it-IT" sz="2400" dirty="0" smtClean="0"/>
              <a:t>Tutti </a:t>
            </a:r>
            <a:r>
              <a:rPr lang="it-IT" sz="2400" dirty="0"/>
              <a:t>i servizi (mediazione, informativa legale e di orientamento al territorio, sostegno socio-psicologico, tempo libero, lingua italiana, assistenza </a:t>
            </a:r>
            <a:r>
              <a:rPr lang="it-IT" sz="2400" dirty="0" smtClean="0"/>
              <a:t>sanitaria, servizi per i minori): </a:t>
            </a:r>
            <a:r>
              <a:rPr lang="it-IT" sz="2400" dirty="0"/>
              <a:t>servizi erogati, conformità operatori, tracciabilità dei servizi, etc.; </a:t>
            </a:r>
            <a:endParaRPr lang="it-IT" sz="2400" dirty="0" smtClean="0"/>
          </a:p>
          <a:p>
            <a:pPr marL="342900" lvl="0" indent="-342900">
              <a:buFontTx/>
              <a:buChar char="-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97758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879648" y="260648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Quali procedure e strumenti di raccolta dati?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4219030089"/>
              </p:ext>
            </p:extLst>
          </p:nvPr>
        </p:nvGraphicFramePr>
        <p:xfrm>
          <a:off x="1568624" y="1556792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99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0592" y="260648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Il sistema di indicatori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16496" y="965041"/>
            <a:ext cx="9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3000" dirty="0" smtClean="0"/>
              <a:t>Il sistema di M&amp;V dovrebbe inoltre dotarsi di una batteria di indicatori per </a:t>
            </a:r>
            <a:r>
              <a:rPr lang="it-IT" sz="3000" b="1" dirty="0" smtClean="0"/>
              <a:t>standardizzare ed uniformare </a:t>
            </a:r>
            <a:r>
              <a:rPr lang="it-IT" sz="3000" dirty="0" smtClean="0"/>
              <a:t>l’informazione raccolta e osservare le variazioni nel tempo; </a:t>
            </a:r>
            <a:endParaRPr lang="it-IT" sz="30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3000" dirty="0" smtClean="0"/>
              <a:t>Gli indicatori dovrebbero rispecchiare gli ambiti di analisi del sistema M&amp;V (</a:t>
            </a:r>
            <a:r>
              <a:rPr lang="it-IT" sz="3000" b="1" dirty="0" smtClean="0"/>
              <a:t>realizzazione, efficacia ed efficienza)</a:t>
            </a:r>
            <a:r>
              <a:rPr lang="it-IT" sz="3000" dirty="0" smtClean="0"/>
              <a:t>;  </a:t>
            </a:r>
            <a:endParaRPr lang="it-IT" sz="30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3000" dirty="0" smtClean="0"/>
              <a:t>Il sistema degli indicatori potrebbe essere alimentato dai </a:t>
            </a:r>
            <a:r>
              <a:rPr lang="it-IT" sz="3000" b="1" dirty="0" smtClean="0"/>
              <a:t>database interni, </a:t>
            </a:r>
            <a:r>
              <a:rPr lang="it-IT" sz="3000" dirty="0" smtClean="0"/>
              <a:t>creati nell’ambito del monitoraggio, quanto da </a:t>
            </a:r>
            <a:r>
              <a:rPr lang="it-IT" sz="3000" b="1" dirty="0" smtClean="0"/>
              <a:t>database esterni </a:t>
            </a:r>
            <a:r>
              <a:rPr lang="it-IT" sz="3000" dirty="0" smtClean="0"/>
              <a:t>(banche dati sul lavoro, istruzione, formazione professionale, sanità)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9078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464" y="260648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               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Conclusioni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88504" y="1484784"/>
            <a:ext cx="9001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La progettazione di un sistema di M&amp;V che consenta di monitorare le BP nel SNA è operazione assai complessa a causa della varietà di finalità, potenziali oggetti e dimensioni di analisi e metodi esistenti.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E’ tuttavia rilevante che la progettazione rispetti la sequenza logica obiettivi - dimensioni d’analisi - strumenti di raccolta dati.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E’ inoltre fondamentale che il sistema di M&amp;V sia correttamente e continuamente alimentato perché possa fornire risultati attendibili.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968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464" y="260648"/>
            <a:ext cx="1260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               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Conclusioni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88504" y="1484784"/>
            <a:ext cx="9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800" dirty="0"/>
              <a:t>Complessità </a:t>
            </a:r>
            <a:r>
              <a:rPr lang="it-IT" sz="2800" dirty="0" smtClean="0"/>
              <a:t>della costruzione di un sistema di M&amp;V è </a:t>
            </a:r>
            <a:r>
              <a:rPr lang="it-IT" sz="2800" dirty="0"/>
              <a:t>legata anche </a:t>
            </a:r>
            <a:r>
              <a:rPr lang="it-IT" sz="2800" dirty="0" smtClean="0"/>
              <a:t>al frequente mutamento </a:t>
            </a:r>
            <a:r>
              <a:rPr lang="it-IT" sz="2800" dirty="0"/>
              <a:t>delle </a:t>
            </a:r>
            <a:r>
              <a:rPr lang="it-IT" sz="2800" dirty="0" smtClean="0"/>
              <a:t>politiche italiane </a:t>
            </a:r>
            <a:r>
              <a:rPr lang="it-IT" sz="2800" dirty="0"/>
              <a:t>che regolano le procedure e somministrazione </a:t>
            </a:r>
            <a:r>
              <a:rPr lang="it-IT" sz="2800" dirty="0" smtClean="0"/>
              <a:t>dell'accoglienza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Necessario </a:t>
            </a:r>
            <a:r>
              <a:rPr lang="it-IT" sz="2800" dirty="0"/>
              <a:t>un coordinamento fattivo tra i diversi livelli di </a:t>
            </a:r>
            <a:r>
              <a:rPr lang="it-IT" sz="2800" dirty="0" err="1"/>
              <a:t>governance</a:t>
            </a:r>
            <a:r>
              <a:rPr lang="it-IT" sz="2800" dirty="0"/>
              <a:t> coinvolti nelle attività di monitoraggio</a:t>
            </a:r>
          </a:p>
        </p:txBody>
      </p:sp>
    </p:spTree>
    <p:extLst>
      <p:ext uri="{BB962C8B-B14F-4D97-AF65-F5344CB8AC3E}">
        <p14:creationId xmlns:p14="http://schemas.microsoft.com/office/powerpoint/2010/main" val="30058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60512" y="188640"/>
            <a:ext cx="1051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b="1" dirty="0">
                <a:solidFill>
                  <a:prstClr val="white"/>
                </a:solidFill>
                <a:cs typeface="Aharoni" panose="02010803020104030203" pitchFamily="2" charset="-79"/>
              </a:rPr>
              <a:t>Le migrazioni verso l’Italia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16496" y="1484784"/>
            <a:ext cx="92890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Negli ultimi anni il </a:t>
            </a:r>
            <a:r>
              <a:rPr lang="it-IT" sz="2800" dirty="0"/>
              <a:t>numero degli arrivi via mare in Italia </a:t>
            </a:r>
            <a:r>
              <a:rPr lang="it-IT" sz="2800" dirty="0" smtClean="0"/>
              <a:t>è andato progressivamente crescendo, raggiungendo le 180.000 </a:t>
            </a:r>
            <a:r>
              <a:rPr lang="it-IT" sz="2800" dirty="0"/>
              <a:t>persone nel 2016, per poi diminuire nel 2017 a circa 120.000 (</a:t>
            </a:r>
            <a:r>
              <a:rPr lang="it-IT" sz="2800" dirty="0" smtClean="0"/>
              <a:t>dati UNHCR). </a:t>
            </a:r>
            <a:endParaRPr lang="it-IT" sz="2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L’Italia </a:t>
            </a:r>
            <a:r>
              <a:rPr lang="it-IT" sz="2800" dirty="0"/>
              <a:t>è </a:t>
            </a:r>
            <a:r>
              <a:rPr lang="it-IT" sz="2800" dirty="0" smtClean="0"/>
              <a:t>diventata </a:t>
            </a:r>
            <a:r>
              <a:rPr lang="it-IT" sz="2800" dirty="0"/>
              <a:t>un paese anche di sosta oltre che di transito. </a:t>
            </a:r>
            <a:endParaRPr lang="it-IT" sz="2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800" dirty="0" smtClean="0"/>
              <a:t>E</a:t>
            </a:r>
            <a:r>
              <a:rPr lang="it-IT" sz="2800" dirty="0"/>
              <a:t>’ cresciuto il numero di domande di asilo (in crescita negli ultimi cinque anni) fino alle </a:t>
            </a:r>
            <a:r>
              <a:rPr lang="it-IT" sz="2800" dirty="0" smtClean="0"/>
              <a:t>130.119 </a:t>
            </a:r>
            <a:r>
              <a:rPr lang="it-IT" sz="2800" dirty="0"/>
              <a:t>richieste (fonte </a:t>
            </a:r>
            <a:r>
              <a:rPr lang="it-IT" sz="2800" dirty="0" smtClean="0"/>
              <a:t>Ministero dell’Interni, </a:t>
            </a:r>
            <a:r>
              <a:rPr lang="it-IT" sz="2800" dirty="0"/>
              <a:t>2017)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2800" dirty="0" smtClean="0"/>
          </a:p>
        </p:txBody>
      </p:sp>
    </p:spTree>
    <p:extLst>
      <p:ext uri="{BB962C8B-B14F-4D97-AF65-F5344CB8AC3E}">
        <p14:creationId xmlns:p14="http://schemas.microsoft.com/office/powerpoint/2010/main" val="5557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052736"/>
            <a:ext cx="9433047" cy="5256584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848544" y="18864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Le richieste d’asilo</a:t>
            </a:r>
            <a:endParaRPr lang="it-IT" sz="36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833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44488" y="1340768"/>
            <a:ext cx="914501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dirty="0"/>
              <a:t>Si tratta fondamentalmente di giovani: l’80,6% di persone che hanno tra i 18 e i 34 anni di </a:t>
            </a:r>
            <a:r>
              <a:rPr lang="it-IT" sz="2800" dirty="0"/>
              <a:t>età, </a:t>
            </a:r>
            <a:r>
              <a:rPr lang="it-IT" sz="2400" dirty="0"/>
              <a:t>non solo o non soltanto di uomini singoli ma si presentano sempre più famiglie.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dirty="0" smtClean="0"/>
              <a:t>Nel </a:t>
            </a:r>
            <a:r>
              <a:rPr lang="it-IT" sz="2400" dirty="0"/>
              <a:t>2017 erano presenti nel Paese 25.846 MSNA tra coloro i quali risultavano presenti nelle strutture d’accoglienza e quelli che si sono resi irreperibili (dati </a:t>
            </a:r>
            <a:r>
              <a:rPr lang="it-IT" sz="2400" dirty="0" smtClean="0"/>
              <a:t>Ministero </a:t>
            </a:r>
            <a:r>
              <a:rPr lang="it-IT" sz="2400" dirty="0"/>
              <a:t>dell’Interno, aggiornati al 2/7/2018). </a:t>
            </a:r>
            <a:endParaRPr lang="it-IT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dirty="0" smtClean="0"/>
              <a:t>Si </a:t>
            </a:r>
            <a:r>
              <a:rPr lang="it-IT" sz="2400" dirty="0"/>
              <a:t>trattava di un numero in crescita evidente negli anni compresi tra il 2013 e il 2015 (anno in cui si sono registrati 2.593 MSNA), che poi dal 2016 ha superato l’entità di 14.500 MSNA. </a:t>
            </a:r>
            <a:endParaRPr lang="it-IT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dirty="0" smtClean="0"/>
              <a:t>Più </a:t>
            </a:r>
            <a:r>
              <a:rPr lang="it-IT" sz="2400" dirty="0"/>
              <a:t>del 90% di coloro che sono attualmente presenti all’interno delle strutture sono minori maschi e oltre l’80% ha un’età compresa tra i 16 e i 17 anni; la componente femminile risulta particolarmente vulnerabile in quanto esposta al rischio di sfruttamento sessuale.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-735632" y="188640"/>
            <a:ext cx="10657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La composizione dei richiedenti asilo</a:t>
            </a:r>
            <a:endParaRPr lang="it-IT" sz="36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2937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88504" y="188640"/>
            <a:ext cx="1051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Le caratteristiche dello SNA</a:t>
            </a:r>
            <a:endParaRPr lang="it-IT" sz="36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44488" y="1196752"/>
            <a:ext cx="90730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b="1" dirty="0" smtClean="0"/>
              <a:t>Sistema emergenziale</a:t>
            </a:r>
            <a:r>
              <a:rPr lang="it-IT" sz="2400" dirty="0" smtClean="0"/>
              <a:t>: </a:t>
            </a:r>
          </a:p>
          <a:p>
            <a:pPr algn="just"/>
            <a:r>
              <a:rPr lang="it-IT" sz="2400" dirty="0" smtClean="0"/>
              <a:t>- no strategia di </a:t>
            </a:r>
            <a:r>
              <a:rPr lang="it-IT" sz="2400" dirty="0"/>
              <a:t>lunga durata </a:t>
            </a:r>
            <a:endParaRPr lang="it-IT" sz="2400" dirty="0" smtClean="0"/>
          </a:p>
          <a:p>
            <a:pPr algn="just"/>
            <a:r>
              <a:rPr lang="it-IT" sz="2400" dirty="0" smtClean="0"/>
              <a:t>- interventi </a:t>
            </a:r>
            <a:r>
              <a:rPr lang="it-IT" sz="2400" dirty="0"/>
              <a:t>per accumulo, sovrapposizione e trasformazione delle </a:t>
            </a:r>
            <a:r>
              <a:rPr lang="it-IT" sz="2400" dirty="0" smtClean="0"/>
              <a:t>         pratiche </a:t>
            </a:r>
            <a:r>
              <a:rPr lang="it-IT" sz="2400" dirty="0"/>
              <a:t>di </a:t>
            </a:r>
            <a:r>
              <a:rPr lang="it-IT" sz="2400" dirty="0" smtClean="0"/>
              <a:t>accoglienza, modificate da fenomeni </a:t>
            </a:r>
            <a:r>
              <a:rPr lang="it-IT" sz="2400" dirty="0"/>
              <a:t>contingenti e/o sollecitazioni provenienti dall’ordinamento internazionale e da quello europeo. </a:t>
            </a:r>
            <a:endParaRPr lang="it-IT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b="1" dirty="0" smtClean="0"/>
              <a:t>Modello duale: </a:t>
            </a:r>
          </a:p>
          <a:p>
            <a:pPr marL="342900" indent="-342900" algn="just">
              <a:buFontTx/>
              <a:buChar char="-"/>
            </a:pPr>
            <a:r>
              <a:rPr lang="it-IT" sz="2400" dirty="0" smtClean="0"/>
              <a:t>modello </a:t>
            </a:r>
            <a:r>
              <a:rPr lang="it-IT" sz="2400" dirty="0"/>
              <a:t>gestito direttamente dal Ministero dell’Interno attraverso l’apertura di grandi centri </a:t>
            </a:r>
            <a:r>
              <a:rPr lang="it-IT" sz="2400" dirty="0" smtClean="0"/>
              <a:t>basato </a:t>
            </a:r>
            <a:r>
              <a:rPr lang="it-IT" sz="2400" dirty="0"/>
              <a:t>sul controllo e il collocamento dei migranti in aree socialmente e fisicamente separate dal resto della popolazione; </a:t>
            </a:r>
            <a:endParaRPr lang="it-IT" sz="2400" dirty="0" smtClean="0"/>
          </a:p>
          <a:p>
            <a:pPr marL="342900" indent="-342900" algn="just">
              <a:buFontTx/>
              <a:buChar char="-"/>
            </a:pPr>
            <a:r>
              <a:rPr lang="it-IT" sz="2400" dirty="0" smtClean="0"/>
              <a:t>modello </a:t>
            </a:r>
            <a:r>
              <a:rPr lang="it-IT" sz="2400" dirty="0"/>
              <a:t>integrato e diffuso sul territorio che predilige centri di piccole dimensioni gestiti direttamente dalle autorità locali in coordinamento con soggetti del terzo settore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169789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3304" y="980728"/>
            <a:ext cx="964222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ea typeface="Calibri" panose="020F0502020204030204" pitchFamily="34" charset="0"/>
              </a:rPr>
              <a:t>S</a:t>
            </a:r>
            <a:r>
              <a:rPr lang="it-IT" b="1" dirty="0" smtClean="0">
                <a:ea typeface="Calibri" panose="020F0502020204030204" pitchFamily="34" charset="0"/>
              </a:rPr>
              <a:t>occorso </a:t>
            </a:r>
            <a:r>
              <a:rPr lang="it-IT" b="1" dirty="0">
                <a:ea typeface="Calibri" panose="020F0502020204030204" pitchFamily="34" charset="0"/>
              </a:rPr>
              <a:t>e prima </a:t>
            </a:r>
            <a:r>
              <a:rPr lang="it-IT" b="1" dirty="0" smtClean="0">
                <a:ea typeface="Calibri" panose="020F0502020204030204" pitchFamily="34" charset="0"/>
              </a:rPr>
              <a:t>assistenza:</a:t>
            </a:r>
            <a:r>
              <a:rPr lang="it-IT" dirty="0" smtClean="0">
                <a:ea typeface="Calibri" panose="020F0502020204030204" pitchFamily="34" charset="0"/>
              </a:rPr>
              <a:t> 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>
                <a:ea typeface="Calibri" panose="020F0502020204030204" pitchFamily="34" charset="0"/>
              </a:rPr>
              <a:t>screening sanitario 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>
                <a:ea typeface="Calibri" panose="020F0502020204030204" pitchFamily="34" charset="0"/>
              </a:rPr>
              <a:t>l’identificazione </a:t>
            </a:r>
            <a:r>
              <a:rPr lang="it-IT" dirty="0">
                <a:ea typeface="Calibri" panose="020F0502020204030204" pitchFamily="34" charset="0"/>
              </a:rPr>
              <a:t>dei </a:t>
            </a:r>
            <a:r>
              <a:rPr lang="it-IT" dirty="0" smtClean="0">
                <a:ea typeface="Calibri" panose="020F0502020204030204" pitchFamily="34" charset="0"/>
              </a:rPr>
              <a:t>migranti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>
                <a:ea typeface="Calibri" panose="020F0502020204030204" pitchFamily="34" charset="0"/>
              </a:rPr>
              <a:t>avviamento </a:t>
            </a:r>
            <a:r>
              <a:rPr lang="it-IT" dirty="0">
                <a:ea typeface="Calibri" panose="020F0502020204030204" pitchFamily="34" charset="0"/>
              </a:rPr>
              <a:t>o meno della procedura di domanda di asilo, </a:t>
            </a:r>
            <a:r>
              <a:rPr lang="it-IT" dirty="0" smtClean="0">
                <a:ea typeface="Calibri" panose="020F0502020204030204" pitchFamily="34" charset="0"/>
              </a:rPr>
              <a:t>“</a:t>
            </a:r>
            <a:r>
              <a:rPr lang="it-IT" dirty="0" err="1" smtClean="0">
                <a:ea typeface="Calibri" panose="020F0502020204030204" pitchFamily="34" charset="0"/>
              </a:rPr>
              <a:t>hotspot</a:t>
            </a:r>
            <a:r>
              <a:rPr lang="it-IT" dirty="0">
                <a:ea typeface="Calibri" panose="020F0502020204030204" pitchFamily="34" charset="0"/>
              </a:rPr>
              <a:t>”, allestiti nei principali luoghi di sbarco: l’isola di  Lampedusa, Pozzallo, Trapani, Taranto e Messina. </a:t>
            </a: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/>
              <a:t>P</a:t>
            </a:r>
            <a:r>
              <a:rPr lang="it-IT" b="1" dirty="0" smtClean="0"/>
              <a:t>rima accoglienza: 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>
                <a:ea typeface="Calibri" panose="020F0502020204030204" pitchFamily="34" charset="0"/>
              </a:rPr>
              <a:t>entro </a:t>
            </a:r>
            <a:r>
              <a:rPr lang="it-IT" dirty="0">
                <a:ea typeface="Calibri" panose="020F0502020204030204" pitchFamily="34" charset="0"/>
              </a:rPr>
              <a:t>e non oltre 48 ore dallo </a:t>
            </a:r>
            <a:r>
              <a:rPr lang="it-IT" dirty="0" smtClean="0">
                <a:ea typeface="Calibri" panose="020F0502020204030204" pitchFamily="34" charset="0"/>
              </a:rPr>
              <a:t>sbarco solo per chi manifesta </a:t>
            </a:r>
            <a:r>
              <a:rPr lang="it-IT" dirty="0" smtClean="0"/>
              <a:t>la </a:t>
            </a:r>
            <a:r>
              <a:rPr lang="it-IT" dirty="0"/>
              <a:t>volontà di chiedere protezione internazionale 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/>
              <a:t>Trasferimento in </a:t>
            </a:r>
            <a:r>
              <a:rPr lang="it-IT" b="1" dirty="0" err="1"/>
              <a:t>Hub</a:t>
            </a:r>
            <a:r>
              <a:rPr lang="it-IT" b="1" dirty="0"/>
              <a:t> regionali</a:t>
            </a:r>
            <a:r>
              <a:rPr lang="it-IT" i="1" dirty="0"/>
              <a:t> aperti</a:t>
            </a:r>
            <a:r>
              <a:rPr lang="it-IT" dirty="0"/>
              <a:t> mentre quelle cui è negato il diritto di rimanere sul territorio nazionale, sono ricollocati in </a:t>
            </a:r>
            <a:r>
              <a:rPr lang="it-IT" dirty="0" err="1"/>
              <a:t>hub</a:t>
            </a:r>
            <a:r>
              <a:rPr lang="it-IT" dirty="0"/>
              <a:t> </a:t>
            </a:r>
            <a:r>
              <a:rPr lang="it-IT" i="1" dirty="0"/>
              <a:t>chiusi</a:t>
            </a:r>
            <a:r>
              <a:rPr lang="it-IT" dirty="0"/>
              <a:t>. </a:t>
            </a:r>
            <a:endParaRPr lang="it-IT" dirty="0" smtClean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Il </a:t>
            </a:r>
            <a:r>
              <a:rPr lang="it-IT" dirty="0"/>
              <a:t>sistema degli </a:t>
            </a:r>
            <a:r>
              <a:rPr lang="it-IT" dirty="0" err="1"/>
              <a:t>Hub</a:t>
            </a:r>
            <a:r>
              <a:rPr lang="it-IT" dirty="0"/>
              <a:t> regionali, la cui capienza dovrebbe essere tra i 100 e i 250 posti letto, hanno sostituito il precedente sistema basato sui CDA e sui </a:t>
            </a:r>
            <a:r>
              <a:rPr lang="it-IT" b="1" dirty="0"/>
              <a:t>Centri di accoglienza per richiedenti asilo</a:t>
            </a:r>
            <a:r>
              <a:rPr lang="it-IT" dirty="0"/>
              <a:t> (</a:t>
            </a:r>
            <a:r>
              <a:rPr lang="it-IT" dirty="0" smtClean="0"/>
              <a:t>CARA)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/>
              <a:t>Seconda accoglienza: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/>
              <a:t>finalizzata </a:t>
            </a:r>
            <a:r>
              <a:rPr lang="it-IT" dirty="0"/>
              <a:t>a supportare nel percorso di integrazione sociale i richiedenti asilo,  è assicurata dal </a:t>
            </a:r>
            <a:r>
              <a:rPr lang="it-IT" b="1" dirty="0"/>
              <a:t>Sistema di Protezione per Richiedenti Asilo e Rifugiati</a:t>
            </a:r>
            <a:r>
              <a:rPr lang="it-IT" dirty="0"/>
              <a:t> (SPRAR).  </a:t>
            </a:r>
            <a:endParaRPr lang="it-IT" dirty="0" smtClean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Il </a:t>
            </a:r>
            <a:r>
              <a:rPr lang="it-IT" dirty="0"/>
              <a:t>programma </a:t>
            </a:r>
            <a:r>
              <a:rPr lang="it-IT" dirty="0" err="1" smtClean="0"/>
              <a:t>Sprar</a:t>
            </a:r>
            <a:r>
              <a:rPr lang="it-IT" dirty="0" smtClean="0"/>
              <a:t> è finanziato </a:t>
            </a:r>
            <a:r>
              <a:rPr lang="it-IT" dirty="0"/>
              <a:t>tramite le risorse del Fondo Asilo Migrazione e Integrazione (FAMI) e il cofinanziamento degli enti locali (almeno il 20% del costo complessivo di ogni progetto</a:t>
            </a:r>
            <a:r>
              <a:rPr lang="it-IT" dirty="0" smtClean="0"/>
              <a:t>)</a:t>
            </a:r>
          </a:p>
          <a:p>
            <a:pPr marL="285750" indent="-285750" algn="just">
              <a:buFontTx/>
              <a:buChar char="-"/>
            </a:pPr>
            <a:r>
              <a:rPr lang="it-IT" dirty="0" smtClean="0"/>
              <a:t>Lo SPRAR </a:t>
            </a:r>
            <a:r>
              <a:rPr lang="it-IT" dirty="0"/>
              <a:t>è coordinato dal Ministero dell’Interno in collaborazione con l’Associazione Nazionale Comuni Italiani (Anci).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6456" y="188640"/>
            <a:ext cx="1051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Le tre fasi dell’accoglienza</a:t>
            </a:r>
            <a:endParaRPr lang="it-IT" sz="36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8106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1628799"/>
            <a:ext cx="8424936" cy="410445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6456" y="188640"/>
            <a:ext cx="1051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prstClr val="white"/>
                </a:solidFill>
                <a:cs typeface="Aharoni" panose="02010803020104030203" pitchFamily="2" charset="-79"/>
              </a:rPr>
              <a:t>	</a:t>
            </a:r>
            <a:r>
              <a:rPr lang="it-IT" sz="36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	Funzionamento dell’accoglienza</a:t>
            </a:r>
            <a:endParaRPr lang="it-IT" sz="36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953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SWOT dello SNA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76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20552" y="188640"/>
            <a:ext cx="1051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6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Le strutture dello SNA</a:t>
            </a:r>
            <a:endParaRPr lang="it-IT" sz="36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953367" y="3244334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SWOT dello SNA</a:t>
            </a:r>
            <a:endParaRPr lang="it-IT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315234"/>
              </p:ext>
            </p:extLst>
          </p:nvPr>
        </p:nvGraphicFramePr>
        <p:xfrm>
          <a:off x="668523" y="1093386"/>
          <a:ext cx="8568951" cy="5040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90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922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105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674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784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81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8303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Evoluzione cronologica e denominazioni delle strutture di trattenimento e di accoglienza per richiedenti asilo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2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 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Fino al 2008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2013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Fino a Agosto 2015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Agosto 2018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9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Prima assistenza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Centri di Accoglienza (CDA - 1995) / Centri di Soccorso e Prima Assistenza (CPSA - 2006)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CPSA / CDA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CPSA / CDA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HOTSPOT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74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Prima accoglienza 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Centri di Identificazione (CDI - 2002)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Centri di Accoglienza per Richiedenti Asilo (CARA - 2008)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CARA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HUB Regionali / CAS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2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Seconda accoglienza 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Sistema di protezione richiedenti asilo e rifugiati (SPRAR)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SPRAR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SPRAR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SPRAR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2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Accoglienza straordinaria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Centri di Accoglienza Straordinaria (CAS)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CAS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CAS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65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Trattenimento forzato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Centri di Permanenza Temporanea e Assistenza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(CPTA - 1998)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Centri di Identificazione ed Espulsione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(CIE - 2002)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CIE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CIE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Centri di Permanenza per il Rimpatrio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(CPR - 2017)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5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1887760" y="260648"/>
            <a:ext cx="12097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dirty="0" smtClean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it-IT" sz="3200" b="1" dirty="0" smtClean="0">
                <a:solidFill>
                  <a:prstClr val="white"/>
                </a:solidFill>
                <a:cs typeface="Aharoni" panose="02010803020104030203" pitchFamily="2" charset="-79"/>
              </a:rPr>
              <a:t>Perché monitorare e valutare le buone pratiche?</a:t>
            </a:r>
            <a:endParaRPr lang="it-IT" sz="3200" b="1" dirty="0">
              <a:solidFill>
                <a:prstClr val="white"/>
              </a:solidFill>
              <a:cs typeface="Aharoni" panose="02010803020104030203" pitchFamily="2" charset="-79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88504" y="1098604"/>
            <a:ext cx="907300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it-IT" sz="2800" dirty="0"/>
              <a:t>Una “pratica” è l’insieme di quattro elementi riferiti a una determinata attività: le sue </a:t>
            </a:r>
            <a:r>
              <a:rPr lang="it-IT" sz="2800" b="1" dirty="0"/>
              <a:t>modalità organizzative, quelle comportamentali, le procedure e gli strumenti di realizzazione</a:t>
            </a:r>
            <a:r>
              <a:rPr lang="it-IT" sz="2800" dirty="0" smtClean="0"/>
              <a:t>.</a:t>
            </a:r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it-IT" sz="2800" dirty="0" smtClean="0"/>
              <a:t>La pratica è </a:t>
            </a:r>
            <a:r>
              <a:rPr lang="it-IT" sz="2800" b="1" dirty="0" smtClean="0"/>
              <a:t>buona</a:t>
            </a:r>
            <a:r>
              <a:rPr lang="it-IT" sz="2800" dirty="0" smtClean="0"/>
              <a:t> quando consente di realizzare gli obiettivi specifici posti in capo ad un’attività.</a:t>
            </a:r>
            <a:endParaRPr lang="it-IT" sz="2800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it-IT" sz="2800" dirty="0" smtClean="0"/>
              <a:t>Lo SNA, per le sue caratteristiche d’implementazione, costituisce un </a:t>
            </a:r>
            <a:r>
              <a:rPr lang="it-IT" sz="2800" b="1" dirty="0" smtClean="0"/>
              <a:t>giacimento di pratiche d’accoglienza </a:t>
            </a:r>
            <a:r>
              <a:rPr lang="it-IT" sz="2800" dirty="0" smtClean="0"/>
              <a:t>che si sono</a:t>
            </a:r>
            <a:r>
              <a:rPr lang="it-IT" sz="2800" b="1" dirty="0" smtClean="0"/>
              <a:t> </a:t>
            </a:r>
            <a:r>
              <a:rPr lang="it-IT" sz="2800" dirty="0" smtClean="0"/>
              <a:t>diversificate per territorio, ente gestore e tipologia di struttura e che possono essere estratte per delineare un profilo ottimale della </a:t>
            </a:r>
            <a:r>
              <a:rPr lang="it-IT" sz="2800" b="1" dirty="0" smtClean="0"/>
              <a:t>filiera dell’accoglienza.</a:t>
            </a:r>
            <a:endParaRPr lang="it-IT" sz="2800" b="1" dirty="0"/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65506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6791</TotalTime>
  <Words>1343</Words>
  <Application>Microsoft Office PowerPoint</Application>
  <PresentationFormat>A4 (21x29,7 cm)</PresentationFormat>
  <Paragraphs>146</Paragraphs>
  <Slides>18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6" baseType="lpstr">
      <vt:lpstr>Aharoni</vt:lpstr>
      <vt:lpstr>Antique Olive</vt:lpstr>
      <vt:lpstr>Arial</vt:lpstr>
      <vt:lpstr>Calibri</vt:lpstr>
      <vt:lpstr>Rod</vt:lpstr>
      <vt:lpstr>Tahoma</vt:lpstr>
      <vt:lpstr>Times New Roman</vt:lpstr>
      <vt:lpstr>Tema di Office</vt:lpstr>
      <vt:lpstr>  Igor Benati, igor.benati@ircres.cnr.it  Maria Eugenia Cadeddu,mariaeugenia.cadeddu@ircres.cnr.it Elena Ragazzi, elena.ragazzi@ircres.cnr.it Marco Accorinti, m.accorinti@irpps.cnr.it Stefano egli Uberti, stefano.degliuberti@irpps.cnr.it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Viarisio Enrico</dc:creator>
  <cp:lastModifiedBy>Benati Igor</cp:lastModifiedBy>
  <cp:revision>237</cp:revision>
  <cp:lastPrinted>2014-11-24T09:08:26Z</cp:lastPrinted>
  <dcterms:created xsi:type="dcterms:W3CDTF">2014-11-20T14:48:36Z</dcterms:created>
  <dcterms:modified xsi:type="dcterms:W3CDTF">2018-09-17T21:34:48Z</dcterms:modified>
</cp:coreProperties>
</file>