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63" r:id="rId7"/>
    <p:sldId id="262" r:id="rId8"/>
    <p:sldId id="264" r:id="rId9"/>
    <p:sldId id="265" r:id="rId10"/>
    <p:sldId id="267" r:id="rId11"/>
    <p:sldId id="271" r:id="rId12"/>
    <p:sldId id="266" r:id="rId13"/>
    <p:sldId id="273" r:id="rId14"/>
    <p:sldId id="269" r:id="rId15"/>
    <p:sldId id="274" r:id="rId16"/>
    <p:sldId id="275" r:id="rId17"/>
    <p:sldId id="276" r:id="rId18"/>
    <p:sldId id="258" r:id="rId19"/>
    <p:sldId id="272" r:id="rId20"/>
    <p:sldId id="27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78" d="100"/>
          <a:sy n="78" d="100"/>
        </p:scale>
        <p:origin x="48" y="269"/>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smtClean="0"/>
              <a:t>Fare clic per modificare lo stile del titolo</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smtClean="0"/>
              <a:t>Fare clic per modificare lo stile del titolo</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it-IT" smtClean="0"/>
              <a:t>Fare clic per modificare lo stile del titolo</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it-IT" smtClean="0"/>
              <a:t>Fare clic per modificare lo stile del titolo</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42A54C80-263E-416B-A8E0-580EDEADCBDC}" type="datetimeFigureOut">
              <a:rPr lang="en-US" dirty="0"/>
              <a:t>9/17/2018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9/17/2018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Documento_di_Microsoft_Word_97_-_2003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Documento_di_Microsoft_Word_97_-_20032.doc"/><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365399" y="2142663"/>
            <a:ext cx="7766936" cy="1646302"/>
          </a:xfrm>
        </p:spPr>
        <p:txBody>
          <a:bodyPr/>
          <a:lstStyle/>
          <a:p>
            <a:r>
              <a:rPr lang="it-IT" sz="3200" dirty="0">
                <a:solidFill>
                  <a:schemeClr val="accent1">
                    <a:lumMod val="50000"/>
                  </a:schemeClr>
                </a:solidFill>
              </a:rPr>
              <a:t>Efficienza tecnica e comunità: </a:t>
            </a:r>
            <a:r>
              <a:rPr lang="it-IT" sz="3200" dirty="0" smtClean="0">
                <a:solidFill>
                  <a:schemeClr val="accent1">
                    <a:lumMod val="50000"/>
                  </a:schemeClr>
                </a:solidFill>
              </a:rPr>
              <a:t/>
            </a:r>
            <a:br>
              <a:rPr lang="it-IT" sz="3200" dirty="0" smtClean="0">
                <a:solidFill>
                  <a:schemeClr val="accent1">
                    <a:lumMod val="50000"/>
                  </a:schemeClr>
                </a:solidFill>
              </a:rPr>
            </a:br>
            <a:r>
              <a:rPr lang="it-IT" sz="3200" dirty="0" smtClean="0">
                <a:solidFill>
                  <a:schemeClr val="accent1">
                    <a:lumMod val="50000"/>
                  </a:schemeClr>
                </a:solidFill>
              </a:rPr>
              <a:t>quali </a:t>
            </a:r>
            <a:r>
              <a:rPr lang="it-IT" sz="3200" dirty="0">
                <a:solidFill>
                  <a:schemeClr val="accent1">
                    <a:lumMod val="50000"/>
                  </a:schemeClr>
                </a:solidFill>
              </a:rPr>
              <a:t>le ragioni del movimento interno degli immigrati in Italia?</a:t>
            </a:r>
          </a:p>
        </p:txBody>
      </p:sp>
      <p:sp>
        <p:nvSpPr>
          <p:cNvPr id="3" name="Sottotitolo 2"/>
          <p:cNvSpPr>
            <a:spLocks noGrp="1"/>
          </p:cNvSpPr>
          <p:nvPr>
            <p:ph type="subTitle" idx="1"/>
          </p:nvPr>
        </p:nvSpPr>
        <p:spPr>
          <a:xfrm>
            <a:off x="1365399" y="4583161"/>
            <a:ext cx="7766936" cy="1096899"/>
          </a:xfrm>
        </p:spPr>
        <p:txBody>
          <a:bodyPr>
            <a:normAutofit lnSpcReduction="10000"/>
          </a:bodyPr>
          <a:lstStyle/>
          <a:p>
            <a:r>
              <a:rPr lang="it-IT" dirty="0">
                <a:solidFill>
                  <a:schemeClr val="accent1">
                    <a:lumMod val="50000"/>
                  </a:schemeClr>
                </a:solidFill>
              </a:rPr>
              <a:t>Vito Pipitone (</a:t>
            </a:r>
            <a:r>
              <a:rPr lang="it-IT" dirty="0" smtClean="0">
                <a:solidFill>
                  <a:schemeClr val="accent1">
                    <a:lumMod val="50000"/>
                  </a:schemeClr>
                </a:solidFill>
              </a:rPr>
              <a:t>CNR)</a:t>
            </a:r>
            <a:endParaRPr lang="it-IT" dirty="0">
              <a:solidFill>
                <a:schemeClr val="accent1">
                  <a:lumMod val="50000"/>
                </a:schemeClr>
              </a:solidFill>
            </a:endParaRPr>
          </a:p>
          <a:p>
            <a:r>
              <a:rPr lang="it-IT" dirty="0">
                <a:solidFill>
                  <a:schemeClr val="accent1">
                    <a:lumMod val="50000"/>
                  </a:schemeClr>
                </a:solidFill>
              </a:rPr>
              <a:t>Francesca Licari (</a:t>
            </a:r>
            <a:r>
              <a:rPr lang="it-IT" dirty="0" smtClean="0">
                <a:solidFill>
                  <a:schemeClr val="accent1">
                    <a:lumMod val="50000"/>
                  </a:schemeClr>
                </a:solidFill>
              </a:rPr>
              <a:t>Istat)</a:t>
            </a:r>
            <a:endParaRPr lang="it-IT" dirty="0">
              <a:solidFill>
                <a:schemeClr val="accent1">
                  <a:lumMod val="50000"/>
                </a:schemeClr>
              </a:solidFill>
            </a:endParaRPr>
          </a:p>
          <a:p>
            <a:r>
              <a:rPr lang="it-IT" dirty="0">
                <a:solidFill>
                  <a:schemeClr val="accent1">
                    <a:lumMod val="50000"/>
                  </a:schemeClr>
                </a:solidFill>
              </a:rPr>
              <a:t>Roberto </a:t>
            </a:r>
            <a:r>
              <a:rPr lang="it-IT" dirty="0" err="1">
                <a:solidFill>
                  <a:schemeClr val="accent1">
                    <a:lumMod val="50000"/>
                  </a:schemeClr>
                </a:solidFill>
              </a:rPr>
              <a:t>Foderà</a:t>
            </a:r>
            <a:r>
              <a:rPr lang="it-IT" dirty="0">
                <a:solidFill>
                  <a:schemeClr val="accent1">
                    <a:lumMod val="50000"/>
                  </a:schemeClr>
                </a:solidFill>
              </a:rPr>
              <a:t> (</a:t>
            </a:r>
            <a:r>
              <a:rPr lang="it-IT" dirty="0" smtClean="0">
                <a:solidFill>
                  <a:schemeClr val="accent1">
                    <a:lumMod val="50000"/>
                  </a:schemeClr>
                </a:solidFill>
              </a:rPr>
              <a:t>Istat)</a:t>
            </a:r>
            <a:endParaRPr lang="it-IT" dirty="0">
              <a:solidFill>
                <a:schemeClr val="accent1">
                  <a:lumMod val="50000"/>
                </a:schemeClr>
              </a:solidFill>
            </a:endParaRPr>
          </a:p>
        </p:txBody>
      </p:sp>
      <p:sp>
        <p:nvSpPr>
          <p:cNvPr id="4" name="Rettangolo 3"/>
          <p:cNvSpPr/>
          <p:nvPr/>
        </p:nvSpPr>
        <p:spPr>
          <a:xfrm>
            <a:off x="2200867" y="278987"/>
            <a:ext cx="6096000" cy="923330"/>
          </a:xfrm>
          <a:prstGeom prst="rect">
            <a:avLst/>
          </a:prstGeom>
        </p:spPr>
        <p:txBody>
          <a:bodyPr>
            <a:spAutoFit/>
          </a:bodyPr>
          <a:lstStyle/>
          <a:p>
            <a:r>
              <a:rPr lang="it-IT" dirty="0" err="1" smtClean="0">
                <a:solidFill>
                  <a:schemeClr val="accent1">
                    <a:lumMod val="50000"/>
                  </a:schemeClr>
                </a:solidFill>
              </a:rPr>
              <a:t>A.I.S.Re</a:t>
            </a:r>
            <a:r>
              <a:rPr lang="it-IT" dirty="0" smtClean="0">
                <a:solidFill>
                  <a:schemeClr val="accent1">
                    <a:lumMod val="50000"/>
                  </a:schemeClr>
                </a:solidFill>
              </a:rPr>
              <a:t>.</a:t>
            </a:r>
          </a:p>
          <a:p>
            <a:r>
              <a:rPr lang="it-IT" dirty="0">
                <a:solidFill>
                  <a:schemeClr val="accent1">
                    <a:lumMod val="50000"/>
                  </a:schemeClr>
                </a:solidFill>
              </a:rPr>
              <a:t>XXXIX Conferenza scientifica annuale </a:t>
            </a:r>
            <a:endParaRPr lang="it-IT" dirty="0" smtClean="0">
              <a:solidFill>
                <a:schemeClr val="accent1">
                  <a:lumMod val="50000"/>
                </a:schemeClr>
              </a:solidFill>
            </a:endParaRPr>
          </a:p>
          <a:p>
            <a:r>
              <a:rPr lang="it-IT" dirty="0" smtClean="0">
                <a:solidFill>
                  <a:schemeClr val="accent1">
                    <a:lumMod val="50000"/>
                  </a:schemeClr>
                </a:solidFill>
              </a:rPr>
              <a:t>Bolzano </a:t>
            </a:r>
            <a:r>
              <a:rPr lang="it-IT" dirty="0">
                <a:solidFill>
                  <a:schemeClr val="accent1">
                    <a:lumMod val="50000"/>
                  </a:schemeClr>
                </a:solidFill>
              </a:rPr>
              <a:t>– </a:t>
            </a:r>
            <a:r>
              <a:rPr lang="it-IT" dirty="0" smtClean="0">
                <a:solidFill>
                  <a:schemeClr val="accent1">
                    <a:lumMod val="50000"/>
                  </a:schemeClr>
                </a:solidFill>
              </a:rPr>
              <a:t>18 </a:t>
            </a:r>
            <a:r>
              <a:rPr lang="it-IT" dirty="0">
                <a:solidFill>
                  <a:schemeClr val="accent1">
                    <a:lumMod val="50000"/>
                  </a:schemeClr>
                </a:solidFill>
              </a:rPr>
              <a:t>settembre 2018</a:t>
            </a:r>
          </a:p>
        </p:txBody>
      </p:sp>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714" y="278987"/>
            <a:ext cx="987499" cy="904267"/>
          </a:xfrm>
          <a:prstGeom prst="rect">
            <a:avLst/>
          </a:prstGeom>
        </p:spPr>
      </p:pic>
    </p:spTree>
    <p:extLst>
      <p:ext uri="{BB962C8B-B14F-4D97-AF65-F5344CB8AC3E}">
        <p14:creationId xmlns:p14="http://schemas.microsoft.com/office/powerpoint/2010/main" val="272257715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77334" y="729803"/>
            <a:ext cx="8596668" cy="5731098"/>
          </a:xfrm>
        </p:spPr>
        <p:txBody>
          <a:bodyPr vert="horz" lIns="91440" tIns="45720" rIns="91440" bIns="45720" rtlCol="0">
            <a:noAutofit/>
          </a:bodyPr>
          <a:lstStyle/>
          <a:p>
            <a:pPr marL="0" indent="0" algn="just">
              <a:lnSpc>
                <a:spcPct val="150000"/>
              </a:lnSpc>
              <a:buNone/>
            </a:pPr>
            <a:r>
              <a:rPr lang="it-IT" sz="2000" dirty="0" smtClean="0"/>
              <a:t>Per stimare la produttività dei SLL abbiamo, dapprima, stimato la produttività di ogni singola impresa italiana (i cui bilanci sono disponibili presso la banca dati AIDA) e, successivamente, abbiamo aggregato i valori ottenuti attraverso una media ponderata (rispetto al numero dei dipendenti delle singole imprese).  </a:t>
            </a:r>
            <a:endParaRPr lang="it-IT" sz="2000" dirty="0"/>
          </a:p>
          <a:p>
            <a:pPr marL="0" indent="0" algn="just">
              <a:lnSpc>
                <a:spcPct val="150000"/>
              </a:lnSpc>
              <a:buNone/>
            </a:pPr>
            <a:r>
              <a:rPr lang="it-IT" sz="2000" dirty="0" smtClean="0"/>
              <a:t>In particolare, </a:t>
            </a:r>
            <a:r>
              <a:rPr lang="it-IT" sz="2000" b="1" dirty="0" smtClean="0"/>
              <a:t>per stimare la produttività delle singole imprese </a:t>
            </a:r>
            <a:r>
              <a:rPr lang="it-IT" sz="2000" dirty="0" smtClean="0"/>
              <a:t>italiane</a:t>
            </a:r>
            <a:r>
              <a:rPr lang="it-IT" sz="2000" b="1" dirty="0" smtClean="0"/>
              <a:t> </a:t>
            </a:r>
            <a:r>
              <a:rPr lang="it-IT" sz="2000" dirty="0" smtClean="0"/>
              <a:t>abbiamo utilizzato un approccio parametrico, facendo ricorso al modello di </a:t>
            </a:r>
            <a:r>
              <a:rPr lang="it-IT" sz="2000" dirty="0" err="1" smtClean="0"/>
              <a:t>Battesi</a:t>
            </a:r>
            <a:r>
              <a:rPr lang="it-IT" sz="2000" dirty="0" smtClean="0"/>
              <a:t> e </a:t>
            </a:r>
            <a:r>
              <a:rPr lang="it-IT" sz="2000" dirty="0" err="1" smtClean="0"/>
              <a:t>Coelli</a:t>
            </a:r>
            <a:r>
              <a:rPr lang="it-IT" sz="2000" dirty="0" smtClean="0"/>
              <a:t> </a:t>
            </a:r>
            <a:r>
              <a:rPr lang="it-IT" sz="2000" dirty="0"/>
              <a:t>(</a:t>
            </a:r>
            <a:r>
              <a:rPr lang="it-IT" sz="2000" dirty="0" smtClean="0"/>
              <a:t>1992).</a:t>
            </a:r>
          </a:p>
          <a:p>
            <a:pPr marL="0" indent="0" algn="just">
              <a:lnSpc>
                <a:spcPct val="150000"/>
              </a:lnSpc>
              <a:buNone/>
            </a:pPr>
            <a:r>
              <a:rPr lang="it-IT" sz="2000" dirty="0"/>
              <a:t>Per cercare di rispettare le peculiarità produttive dei diversi settori, abbiamo misurato </a:t>
            </a:r>
            <a:r>
              <a:rPr lang="it-IT" sz="2000" dirty="0" smtClean="0"/>
              <a:t>la produttività </a:t>
            </a:r>
            <a:r>
              <a:rPr lang="it-IT" sz="2000" dirty="0"/>
              <a:t>di ogni singola impresa all’interno del proprio settore di attività, sulla base della classificazione </a:t>
            </a:r>
            <a:r>
              <a:rPr lang="it-IT" sz="2000" dirty="0" err="1" smtClean="0"/>
              <a:t>Ateco</a:t>
            </a:r>
            <a:r>
              <a:rPr lang="it-IT" sz="2000" dirty="0" smtClean="0"/>
              <a:t> 2007 a 2  </a:t>
            </a:r>
            <a:r>
              <a:rPr lang="it-IT" sz="2000" dirty="0" err="1"/>
              <a:t>digit</a:t>
            </a:r>
            <a:r>
              <a:rPr lang="it-IT" sz="2000" dirty="0"/>
              <a:t>.</a:t>
            </a:r>
          </a:p>
          <a:p>
            <a:pPr marL="0" indent="0" algn="just">
              <a:lnSpc>
                <a:spcPct val="150000"/>
              </a:lnSpc>
              <a:buNone/>
            </a:pPr>
            <a:endParaRPr lang="it-IT" sz="2000" dirty="0" smtClean="0"/>
          </a:p>
          <a:p>
            <a:pPr marL="0" indent="0" algn="just">
              <a:lnSpc>
                <a:spcPct val="150000"/>
              </a:lnSpc>
              <a:buNone/>
            </a:pPr>
            <a:endParaRPr lang="it-IT" sz="2000" dirty="0" smtClean="0"/>
          </a:p>
        </p:txBody>
      </p:sp>
    </p:spTree>
    <p:extLst>
      <p:ext uri="{BB962C8B-B14F-4D97-AF65-F5344CB8AC3E}">
        <p14:creationId xmlns:p14="http://schemas.microsoft.com/office/powerpoint/2010/main" val="16551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694506" y="580780"/>
                <a:ext cx="8596668" cy="3880773"/>
              </a:xfrm>
            </p:spPr>
            <p:txBody>
              <a:bodyPr vert="horz" lIns="91440" tIns="45720" rIns="91440" bIns="45720" rtlCol="0">
                <a:noAutofit/>
              </a:bodyPr>
              <a:lstStyle/>
              <a:p>
                <a:pPr marL="0" indent="0" algn="just">
                  <a:lnSpc>
                    <a:spcPct val="150000"/>
                  </a:lnSpc>
                  <a:buNone/>
                </a:pPr>
                <a:r>
                  <a:rPr lang="it-IT" sz="2000" dirty="0" smtClean="0"/>
                  <a:t>In termini formali, il modello utilizzato può così essere rappresentato:</a:t>
                </a:r>
                <a:endParaRPr lang="it-IT" sz="2000" dirty="0"/>
              </a:p>
              <a:p>
                <a:pPr marL="0" indent="0" algn="ctr">
                  <a:lnSpc>
                    <a:spcPct val="150000"/>
                  </a:lnSpc>
                  <a:buNone/>
                </a:pPr>
                <a14:m>
                  <m:oMath xmlns:m="http://schemas.openxmlformats.org/officeDocument/2006/math">
                    <m:sSub>
                      <m:sSubPr>
                        <m:ctrlPr>
                          <a:rPr lang="it-IT" sz="2000" i="1">
                            <a:latin typeface="Cambria Math" panose="02040503050406030204" pitchFamily="18" charset="0"/>
                          </a:rPr>
                        </m:ctrlPr>
                      </m:sSubPr>
                      <m:e>
                        <m:r>
                          <a:rPr lang="it-IT" sz="2000">
                            <a:latin typeface="Cambria Math" panose="02040503050406030204" pitchFamily="18" charset="0"/>
                          </a:rPr>
                          <m:t>𝑌</m:t>
                        </m:r>
                      </m:e>
                      <m:sub>
                        <m:r>
                          <a:rPr lang="it-IT" sz="2000">
                            <a:latin typeface="Cambria Math" panose="02040503050406030204" pitchFamily="18" charset="0"/>
                          </a:rPr>
                          <m:t>𝑖𝑡</m:t>
                        </m:r>
                      </m:sub>
                    </m:sSub>
                  </m:oMath>
                </a14:m>
                <a:r>
                  <a:rPr lang="it-IT" sz="2000" dirty="0"/>
                  <a:t>=</a:t>
                </a:r>
                <a14:m>
                  <m:oMath xmlns:m="http://schemas.openxmlformats.org/officeDocument/2006/math">
                    <m:sSub>
                      <m:sSubPr>
                        <m:ctrlPr>
                          <a:rPr lang="it-IT" sz="2000" i="1" dirty="0">
                            <a:latin typeface="Cambria Math" panose="02040503050406030204" pitchFamily="18" charset="0"/>
                          </a:rPr>
                        </m:ctrlPr>
                      </m:sSubPr>
                      <m:e>
                        <m:r>
                          <a:rPr lang="it-IT" sz="2000" dirty="0">
                            <a:latin typeface="Cambria Math" panose="02040503050406030204" pitchFamily="18" charset="0"/>
                          </a:rPr>
                          <m:t>𝛽</m:t>
                        </m:r>
                      </m:e>
                      <m:sub>
                        <m:r>
                          <a:rPr lang="it-IT" sz="2000" dirty="0">
                            <a:latin typeface="Cambria Math" panose="02040503050406030204" pitchFamily="18" charset="0"/>
                          </a:rPr>
                          <m:t>0</m:t>
                        </m:r>
                      </m:sub>
                    </m:sSub>
                    <m:r>
                      <a:rPr lang="it-IT" sz="2000" dirty="0">
                        <a:latin typeface="Cambria Math" panose="02040503050406030204" pitchFamily="18" charset="0"/>
                      </a:rPr>
                      <m:t>+</m:t>
                    </m:r>
                    <m:sSub>
                      <m:sSubPr>
                        <m:ctrlPr>
                          <a:rPr lang="it-IT" sz="2000" i="1" dirty="0">
                            <a:latin typeface="Cambria Math" panose="02040503050406030204" pitchFamily="18" charset="0"/>
                          </a:rPr>
                        </m:ctrlPr>
                      </m:sSubPr>
                      <m:e>
                        <m:r>
                          <a:rPr lang="it-IT" sz="2000" dirty="0">
                            <a:latin typeface="Cambria Math" panose="02040503050406030204" pitchFamily="18" charset="0"/>
                          </a:rPr>
                          <m:t>𝛽</m:t>
                        </m:r>
                      </m:e>
                      <m:sub>
                        <m:r>
                          <a:rPr lang="it-IT" sz="2000" dirty="0">
                            <a:latin typeface="Cambria Math" panose="02040503050406030204" pitchFamily="18" charset="0"/>
                          </a:rPr>
                          <m:t>1</m:t>
                        </m:r>
                      </m:sub>
                    </m:sSub>
                    <m:sSub>
                      <m:sSubPr>
                        <m:ctrlPr>
                          <a:rPr lang="it-IT" sz="2000" i="1" dirty="0">
                            <a:latin typeface="Cambria Math" panose="02040503050406030204" pitchFamily="18" charset="0"/>
                          </a:rPr>
                        </m:ctrlPr>
                      </m:sSubPr>
                      <m:e>
                        <m:r>
                          <a:rPr lang="it-IT" sz="2000" dirty="0">
                            <a:latin typeface="Cambria Math" panose="02040503050406030204" pitchFamily="18" charset="0"/>
                          </a:rPr>
                          <m:t>𝐾</m:t>
                        </m:r>
                      </m:e>
                      <m:sub>
                        <m:r>
                          <a:rPr lang="it-IT" sz="2000" dirty="0">
                            <a:latin typeface="Cambria Math" panose="02040503050406030204" pitchFamily="18" charset="0"/>
                          </a:rPr>
                          <m:t>𝑖𝑡</m:t>
                        </m:r>
                      </m:sub>
                    </m:sSub>
                    <m:r>
                      <a:rPr lang="it-IT" sz="2000" dirty="0">
                        <a:latin typeface="Cambria Math" panose="02040503050406030204" pitchFamily="18" charset="0"/>
                      </a:rPr>
                      <m:t>+</m:t>
                    </m:r>
                    <m:sSub>
                      <m:sSubPr>
                        <m:ctrlPr>
                          <a:rPr lang="it-IT" sz="2000" i="1" dirty="0">
                            <a:latin typeface="Cambria Math" panose="02040503050406030204" pitchFamily="18" charset="0"/>
                          </a:rPr>
                        </m:ctrlPr>
                      </m:sSubPr>
                      <m:e>
                        <m:r>
                          <a:rPr lang="it-IT" sz="2000" dirty="0">
                            <a:latin typeface="Cambria Math" panose="02040503050406030204" pitchFamily="18" charset="0"/>
                          </a:rPr>
                          <m:t>𝛽</m:t>
                        </m:r>
                      </m:e>
                      <m:sub>
                        <m:r>
                          <a:rPr lang="it-IT" sz="2000" dirty="0">
                            <a:latin typeface="Cambria Math" panose="02040503050406030204" pitchFamily="18" charset="0"/>
                          </a:rPr>
                          <m:t>2</m:t>
                        </m:r>
                      </m:sub>
                    </m:sSub>
                    <m:sSub>
                      <m:sSubPr>
                        <m:ctrlPr>
                          <a:rPr lang="it-IT" sz="2000" i="1" dirty="0">
                            <a:latin typeface="Cambria Math" panose="02040503050406030204" pitchFamily="18" charset="0"/>
                          </a:rPr>
                        </m:ctrlPr>
                      </m:sSubPr>
                      <m:e>
                        <m:r>
                          <a:rPr lang="it-IT" sz="2000" dirty="0">
                            <a:latin typeface="Cambria Math" panose="02040503050406030204" pitchFamily="18" charset="0"/>
                          </a:rPr>
                          <m:t>𝐿</m:t>
                        </m:r>
                      </m:e>
                      <m:sub>
                        <m:r>
                          <a:rPr lang="it-IT" sz="2000" dirty="0">
                            <a:latin typeface="Cambria Math" panose="02040503050406030204" pitchFamily="18" charset="0"/>
                          </a:rPr>
                          <m:t>𝑖𝑡</m:t>
                        </m:r>
                      </m:sub>
                    </m:sSub>
                    <m:r>
                      <a:rPr lang="it-IT" sz="2000" dirty="0">
                        <a:latin typeface="Cambria Math" panose="02040503050406030204" pitchFamily="18" charset="0"/>
                      </a:rPr>
                      <m:t>+</m:t>
                    </m:r>
                    <m:sSub>
                      <m:sSubPr>
                        <m:ctrlPr>
                          <a:rPr lang="it-IT" sz="2000" i="1" dirty="0">
                            <a:latin typeface="Cambria Math" panose="02040503050406030204" pitchFamily="18" charset="0"/>
                          </a:rPr>
                        </m:ctrlPr>
                      </m:sSubPr>
                      <m:e>
                        <m:r>
                          <a:rPr lang="it-IT" sz="2000" dirty="0">
                            <a:latin typeface="Cambria Math" panose="02040503050406030204" pitchFamily="18" charset="0"/>
                          </a:rPr>
                          <m:t>𝑣</m:t>
                        </m:r>
                      </m:e>
                      <m:sub>
                        <m:r>
                          <a:rPr lang="it-IT" sz="2000" dirty="0">
                            <a:latin typeface="Cambria Math" panose="02040503050406030204" pitchFamily="18" charset="0"/>
                          </a:rPr>
                          <m:t>𝑖𝑡</m:t>
                        </m:r>
                      </m:sub>
                    </m:sSub>
                    <m:r>
                      <a:rPr lang="it-IT" sz="2000" dirty="0">
                        <a:latin typeface="Cambria Math" panose="02040503050406030204" pitchFamily="18" charset="0"/>
                      </a:rPr>
                      <m:t>−</m:t>
                    </m:r>
                    <m:sSub>
                      <m:sSubPr>
                        <m:ctrlPr>
                          <a:rPr lang="it-IT" sz="2000" i="1" dirty="0">
                            <a:latin typeface="Cambria Math" panose="02040503050406030204" pitchFamily="18" charset="0"/>
                          </a:rPr>
                        </m:ctrlPr>
                      </m:sSubPr>
                      <m:e>
                        <m:r>
                          <a:rPr lang="it-IT" sz="2000" dirty="0">
                            <a:latin typeface="Cambria Math" panose="02040503050406030204" pitchFamily="18" charset="0"/>
                          </a:rPr>
                          <m:t>𝑢</m:t>
                        </m:r>
                      </m:e>
                      <m:sub>
                        <m:r>
                          <a:rPr lang="it-IT" sz="2000" dirty="0">
                            <a:latin typeface="Cambria Math" panose="02040503050406030204" pitchFamily="18" charset="0"/>
                          </a:rPr>
                          <m:t>𝑖𝑡</m:t>
                        </m:r>
                      </m:sub>
                    </m:sSub>
                  </m:oMath>
                </a14:m>
                <a:endParaRPr lang="it-IT" sz="2000" dirty="0"/>
              </a:p>
              <a:p>
                <a:pPr marL="0" indent="0" algn="just">
                  <a:lnSpc>
                    <a:spcPct val="150000"/>
                  </a:lnSpc>
                  <a:buNone/>
                </a:pPr>
                <a:r>
                  <a:rPr lang="it-IT" sz="2000" dirty="0" smtClean="0"/>
                  <a:t>ove </a:t>
                </a:r>
                <a:r>
                  <a:rPr lang="it-IT" sz="2000" dirty="0">
                    <a:latin typeface="Cambria Math" panose="02040503050406030204" pitchFamily="18" charset="0"/>
                    <a:ea typeface="Cambria Math" panose="02040503050406030204" pitchFamily="18" charset="0"/>
                  </a:rPr>
                  <a:t>Y</a:t>
                </a:r>
                <a:r>
                  <a:rPr lang="it-IT" sz="2000" dirty="0" smtClean="0"/>
                  <a:t> </a:t>
                </a:r>
                <a:r>
                  <a:rPr lang="it-IT" sz="2000" dirty="0"/>
                  <a:t>rappresenta il logaritmo </a:t>
                </a:r>
                <a:r>
                  <a:rPr lang="it-IT" sz="2000" dirty="0" smtClean="0"/>
                  <a:t>del valore aggiunto, </a:t>
                </a:r>
                <a:r>
                  <a:rPr lang="it-IT" sz="2000" dirty="0">
                    <a:latin typeface="Cambria Math" panose="02040503050406030204" pitchFamily="18" charset="0"/>
                    <a:ea typeface="Cambria Math" panose="02040503050406030204" pitchFamily="18" charset="0"/>
                  </a:rPr>
                  <a:t>K</a:t>
                </a:r>
                <a:r>
                  <a:rPr lang="it-IT" sz="2000" dirty="0" smtClean="0"/>
                  <a:t> il logaritmo del totale dell’attivo, </a:t>
                </a:r>
                <a:r>
                  <a:rPr lang="it-IT" sz="2000" dirty="0">
                    <a:latin typeface="Cambria Math" panose="02040503050406030204" pitchFamily="18" charset="0"/>
                    <a:ea typeface="Cambria Math" panose="02040503050406030204" pitchFamily="18" charset="0"/>
                  </a:rPr>
                  <a:t>L</a:t>
                </a:r>
                <a:r>
                  <a:rPr lang="it-IT" sz="2000" dirty="0" smtClean="0"/>
                  <a:t> il logaritmo del costo del personale, </a:t>
                </a:r>
                <a:r>
                  <a:rPr lang="it-IT" sz="2000" dirty="0">
                    <a:latin typeface="Cambria Math" panose="02040503050406030204" pitchFamily="18" charset="0"/>
                    <a:ea typeface="Cambria Math" panose="02040503050406030204" pitchFamily="18" charset="0"/>
                  </a:rPr>
                  <a:t>v</a:t>
                </a:r>
                <a:r>
                  <a:rPr lang="it-IT" sz="2000" dirty="0" smtClean="0"/>
                  <a:t> il termine di disturbo (assunto </a:t>
                </a:r>
                <a:r>
                  <a:rPr lang="it-IT" sz="2000" i="1" dirty="0" err="1">
                    <a:latin typeface="Cambria Math" panose="02040503050406030204" pitchFamily="18" charset="0"/>
                    <a:ea typeface="Cambria Math" panose="02040503050406030204" pitchFamily="18" charset="0"/>
                  </a:rPr>
                  <a:t>i.i.d</a:t>
                </a:r>
                <a:r>
                  <a:rPr lang="it-IT" sz="2000" i="1" dirty="0">
                    <a:latin typeface="Cambria Math" panose="02040503050406030204" pitchFamily="18" charset="0"/>
                    <a:ea typeface="Cambria Math" panose="02040503050406030204" pitchFamily="18" charset="0"/>
                  </a:rPr>
                  <a:t>.</a:t>
                </a:r>
                <a:r>
                  <a:rPr lang="it-IT" sz="2000" dirty="0"/>
                  <a:t> </a:t>
                </a:r>
                <a:r>
                  <a:rPr lang="it-IT" sz="2000" dirty="0" smtClean="0"/>
                  <a:t>come una variabile </a:t>
                </a:r>
                <a14:m>
                  <m:oMath xmlns:m="http://schemas.openxmlformats.org/officeDocument/2006/math">
                    <m:r>
                      <a:rPr lang="it-IT" sz="2000" b="0" i="1" smtClean="0">
                        <a:latin typeface="Cambria Math" panose="02040503050406030204" pitchFamily="18" charset="0"/>
                      </a:rPr>
                      <m:t>𝑁</m:t>
                    </m:r>
                    <m:d>
                      <m:dPr>
                        <m:ctrlPr>
                          <a:rPr lang="it-IT" sz="2000" b="0" i="1" smtClean="0">
                            <a:latin typeface="Cambria Math" panose="02040503050406030204" pitchFamily="18" charset="0"/>
                          </a:rPr>
                        </m:ctrlPr>
                      </m:dPr>
                      <m:e>
                        <m:r>
                          <a:rPr lang="it-IT" sz="2000" b="0" i="1" smtClean="0">
                            <a:latin typeface="Cambria Math" panose="02040503050406030204" pitchFamily="18" charset="0"/>
                          </a:rPr>
                          <m:t>0, </m:t>
                        </m:r>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ea typeface="Cambria Math" panose="02040503050406030204" pitchFamily="18" charset="0"/>
                              </a:rPr>
                              <m:t>𝜎</m:t>
                            </m:r>
                          </m:e>
                          <m:sub>
                            <m:r>
                              <a:rPr lang="it-IT" sz="2000" b="0" i="1" smtClean="0">
                                <a:latin typeface="Cambria Math" panose="02040503050406030204" pitchFamily="18" charset="0"/>
                              </a:rPr>
                              <m:t>𝑣</m:t>
                            </m:r>
                          </m:sub>
                          <m:sup>
                            <m:r>
                              <a:rPr lang="it-IT" sz="2000" b="0" i="1" smtClean="0">
                                <a:latin typeface="Cambria Math" panose="02040503050406030204" pitchFamily="18" charset="0"/>
                              </a:rPr>
                              <m:t>2</m:t>
                            </m:r>
                          </m:sup>
                        </m:sSubSup>
                      </m:e>
                    </m:d>
                  </m:oMath>
                </a14:m>
                <a:r>
                  <a:rPr lang="it-IT" sz="2000" dirty="0" smtClean="0"/>
                  <a:t>) </a:t>
                </a:r>
                <a:r>
                  <a:rPr lang="it-IT" sz="2000" dirty="0"/>
                  <a:t>e </a:t>
                </a:r>
                <a:r>
                  <a:rPr lang="it-IT" sz="2000" dirty="0">
                    <a:latin typeface="Cambria Math" panose="02040503050406030204" pitchFamily="18" charset="0"/>
                    <a:ea typeface="Cambria Math" panose="02040503050406030204" pitchFamily="18" charset="0"/>
                  </a:rPr>
                  <a:t>u</a:t>
                </a:r>
                <a:r>
                  <a:rPr lang="it-IT" sz="2000" dirty="0"/>
                  <a:t> </a:t>
                </a:r>
                <a:r>
                  <a:rPr lang="it-IT" sz="2000" dirty="0" smtClean="0"/>
                  <a:t>l’inefficienza </a:t>
                </a:r>
                <a:r>
                  <a:rPr lang="it-IT" sz="2000" dirty="0"/>
                  <a:t>tecnica nel modello. </a:t>
                </a:r>
                <a:endParaRPr lang="it-IT" sz="2000" dirty="0" smtClean="0"/>
              </a:p>
              <a:p>
                <a:pPr marL="0" indent="0" algn="just">
                  <a:lnSpc>
                    <a:spcPct val="150000"/>
                  </a:lnSpc>
                  <a:buNone/>
                </a:pPr>
                <a:r>
                  <a:rPr lang="it-IT" sz="2000" dirty="0" smtClean="0"/>
                  <a:t>Seguendo </a:t>
                </a:r>
                <a:r>
                  <a:rPr lang="it-IT" sz="2000" dirty="0" err="1"/>
                  <a:t>Battese</a:t>
                </a:r>
                <a:r>
                  <a:rPr lang="it-IT" sz="2000" dirty="0"/>
                  <a:t> and </a:t>
                </a:r>
                <a:r>
                  <a:rPr lang="it-IT" sz="2000" dirty="0" err="1"/>
                  <a:t>Coelli</a:t>
                </a:r>
                <a:r>
                  <a:rPr lang="it-IT" sz="2000" dirty="0"/>
                  <a:t> (1992), gli effetti di inefficienza tecnica sono definiti come:</a:t>
                </a:r>
              </a:p>
              <a:p>
                <a:pPr marL="0" indent="0" algn="just">
                  <a:lnSpc>
                    <a:spcPct val="150000"/>
                  </a:lnSpc>
                  <a:buNone/>
                </a:pPr>
                <a14:m>
                  <m:oMathPara xmlns:m="http://schemas.openxmlformats.org/officeDocument/2006/math">
                    <m:oMathParaPr>
                      <m:jc m:val="centerGroup"/>
                    </m:oMathParaPr>
                    <m:oMath xmlns:m="http://schemas.openxmlformats.org/officeDocument/2006/math">
                      <m:sSub>
                        <m:sSubPr>
                          <m:ctrlPr>
                            <a:rPr lang="it-IT" sz="2000" i="1">
                              <a:latin typeface="Cambria Math" panose="02040503050406030204" pitchFamily="18" charset="0"/>
                            </a:rPr>
                          </m:ctrlPr>
                        </m:sSubPr>
                        <m:e>
                          <m:r>
                            <a:rPr lang="it-IT" sz="2000">
                              <a:latin typeface="Cambria Math" panose="02040503050406030204" pitchFamily="18" charset="0"/>
                            </a:rPr>
                            <m:t>𝑢</m:t>
                          </m:r>
                        </m:e>
                        <m:sub>
                          <m:r>
                            <a:rPr lang="it-IT" sz="2000">
                              <a:latin typeface="Cambria Math" panose="02040503050406030204" pitchFamily="18" charset="0"/>
                            </a:rPr>
                            <m:t>𝑖𝑡</m:t>
                          </m:r>
                        </m:sub>
                      </m:sSub>
                      <m:r>
                        <a:rPr lang="it-IT" sz="2000">
                          <a:latin typeface="Cambria Math" panose="02040503050406030204" pitchFamily="18" charset="0"/>
                        </a:rPr>
                        <m:t>=</m:t>
                      </m:r>
                      <m:sSub>
                        <m:sSubPr>
                          <m:ctrlPr>
                            <a:rPr lang="it-IT" sz="2000" i="1">
                              <a:latin typeface="Cambria Math" panose="02040503050406030204" pitchFamily="18" charset="0"/>
                            </a:rPr>
                          </m:ctrlPr>
                        </m:sSubPr>
                        <m:e>
                          <m:r>
                            <a:rPr lang="it-IT" sz="2000">
                              <a:latin typeface="Cambria Math" panose="02040503050406030204" pitchFamily="18" charset="0"/>
                            </a:rPr>
                            <m:t>𝑢</m:t>
                          </m:r>
                        </m:e>
                        <m:sub>
                          <m:r>
                            <a:rPr lang="it-IT" sz="2000">
                              <a:latin typeface="Cambria Math" panose="02040503050406030204" pitchFamily="18" charset="0"/>
                            </a:rPr>
                            <m:t>𝑖</m:t>
                          </m:r>
                        </m:sub>
                      </m:sSub>
                      <m:r>
                        <a:rPr lang="it-IT" sz="2000">
                          <a:latin typeface="Cambria Math" panose="02040503050406030204" pitchFamily="18" charset="0"/>
                        </a:rPr>
                        <m:t> </m:t>
                      </m:r>
                      <m:sSup>
                        <m:sSupPr>
                          <m:ctrlPr>
                            <a:rPr lang="it-IT" sz="2000" i="1">
                              <a:latin typeface="Cambria Math" panose="02040503050406030204" pitchFamily="18" charset="0"/>
                            </a:rPr>
                          </m:ctrlPr>
                        </m:sSupPr>
                        <m:e>
                          <m:r>
                            <a:rPr lang="it-IT" sz="2000">
                              <a:latin typeface="Cambria Math" panose="02040503050406030204" pitchFamily="18" charset="0"/>
                            </a:rPr>
                            <m:t>𝑒</m:t>
                          </m:r>
                        </m:e>
                        <m:sup>
                          <m:r>
                            <a:rPr lang="it-IT" sz="2000">
                              <a:latin typeface="Cambria Math" panose="02040503050406030204" pitchFamily="18" charset="0"/>
                            </a:rPr>
                            <m:t>−</m:t>
                          </m:r>
                          <m:r>
                            <a:rPr lang="it-IT" sz="2000">
                              <a:latin typeface="Cambria Math" panose="02040503050406030204" pitchFamily="18" charset="0"/>
                            </a:rPr>
                            <m:t>𝜂</m:t>
                          </m:r>
                          <m:d>
                            <m:dPr>
                              <m:ctrlPr>
                                <a:rPr lang="it-IT" sz="2000" i="1">
                                  <a:latin typeface="Cambria Math" panose="02040503050406030204" pitchFamily="18" charset="0"/>
                                </a:rPr>
                              </m:ctrlPr>
                            </m:dPr>
                            <m:e>
                              <m:r>
                                <a:rPr lang="it-IT" sz="2000">
                                  <a:latin typeface="Cambria Math" panose="02040503050406030204" pitchFamily="18" charset="0"/>
                                </a:rPr>
                                <m:t>𝑡</m:t>
                              </m:r>
                              <m:r>
                                <a:rPr lang="it-IT" sz="2000">
                                  <a:latin typeface="Cambria Math" panose="02040503050406030204" pitchFamily="18" charset="0"/>
                                </a:rPr>
                                <m:t>−</m:t>
                              </m:r>
                              <m:sSub>
                                <m:sSubPr>
                                  <m:ctrlPr>
                                    <a:rPr lang="it-IT" sz="2000" i="1">
                                      <a:latin typeface="Cambria Math" panose="02040503050406030204" pitchFamily="18" charset="0"/>
                                    </a:rPr>
                                  </m:ctrlPr>
                                </m:sSubPr>
                                <m:e>
                                  <m:r>
                                    <a:rPr lang="it-IT" sz="2000">
                                      <a:latin typeface="Cambria Math" panose="02040503050406030204" pitchFamily="18" charset="0"/>
                                    </a:rPr>
                                    <m:t>𝑇</m:t>
                                  </m:r>
                                </m:e>
                                <m:sub>
                                  <m:r>
                                    <a:rPr lang="it-IT" sz="2000">
                                      <a:latin typeface="Cambria Math" panose="02040503050406030204" pitchFamily="18" charset="0"/>
                                    </a:rPr>
                                    <m:t>𝑖</m:t>
                                  </m:r>
                                </m:sub>
                              </m:sSub>
                            </m:e>
                          </m:d>
                        </m:sup>
                      </m:sSup>
                    </m:oMath>
                  </m:oMathPara>
                </a14:m>
                <a:endParaRPr lang="it-IT" sz="2000" dirty="0"/>
              </a:p>
              <a:p>
                <a:pPr marL="0" indent="0" algn="just">
                  <a:lnSpc>
                    <a:spcPct val="150000"/>
                  </a:lnSpc>
                  <a:buNone/>
                </a:pPr>
                <a:r>
                  <a:rPr lang="it-IT" sz="2000" dirty="0" smtClean="0"/>
                  <a:t>ove </a:t>
                </a:r>
                <a:r>
                  <a:rPr lang="it-IT" sz="2000" dirty="0">
                    <a:latin typeface="Cambria Math" panose="02040503050406030204" pitchFamily="18" charset="0"/>
                    <a:ea typeface="Cambria Math" panose="02040503050406030204" pitchFamily="18" charset="0"/>
                  </a:rPr>
                  <a:t>u</a:t>
                </a:r>
                <a:r>
                  <a:rPr lang="it-IT" sz="2000" dirty="0"/>
                  <a:t> è assunto </a:t>
                </a:r>
                <a:r>
                  <a:rPr lang="it-IT" sz="2000" i="1" dirty="0" err="1">
                    <a:latin typeface="Cambria Math" panose="02040503050406030204" pitchFamily="18" charset="0"/>
                    <a:ea typeface="Cambria Math" panose="02040503050406030204" pitchFamily="18" charset="0"/>
                  </a:rPr>
                  <a:t>i.i.d</a:t>
                </a:r>
                <a:r>
                  <a:rPr lang="it-IT" sz="2000" i="1" dirty="0">
                    <a:latin typeface="Cambria Math" panose="02040503050406030204" pitchFamily="18" charset="0"/>
                    <a:ea typeface="Cambria Math" panose="02040503050406030204" pitchFamily="18" charset="0"/>
                  </a:rPr>
                  <a:t>.</a:t>
                </a:r>
                <a:r>
                  <a:rPr lang="it-IT" sz="2000" dirty="0"/>
                  <a:t> </a:t>
                </a:r>
                <a:r>
                  <a:rPr lang="it-IT" sz="2000" dirty="0" smtClean="0"/>
                  <a:t>come </a:t>
                </a:r>
                <a:r>
                  <a:rPr lang="it-IT" sz="2000" dirty="0"/>
                  <a:t>una </a:t>
                </a:r>
                <a:r>
                  <a:rPr lang="it-IT" sz="2000" dirty="0" smtClean="0"/>
                  <a:t>variabile </a:t>
                </a:r>
                <a:r>
                  <a:rPr lang="it-IT" sz="2000" dirty="0"/>
                  <a:t>normale troncata </a:t>
                </a:r>
                <a14:m>
                  <m:oMath xmlns:m="http://schemas.openxmlformats.org/officeDocument/2006/math">
                    <m:r>
                      <a:rPr lang="it-IT" sz="2000" b="0" i="1" smtClean="0">
                        <a:latin typeface="Cambria Math" panose="02040503050406030204" pitchFamily="18" charset="0"/>
                      </a:rPr>
                      <m:t>𝑁</m:t>
                    </m:r>
                    <m:d>
                      <m:dPr>
                        <m:ctrlPr>
                          <a:rPr lang="it-IT" sz="2000" b="0" i="1" smtClean="0">
                            <a:latin typeface="Cambria Math" panose="02040503050406030204" pitchFamily="18" charset="0"/>
                          </a:rPr>
                        </m:ctrlPr>
                      </m:dPr>
                      <m:e>
                        <m:r>
                          <m:rPr>
                            <m:nor/>
                          </m:rPr>
                          <a:rPr lang="it-IT" sz="2000" dirty="0">
                            <a:latin typeface="Cambria Math" panose="02040503050406030204" pitchFamily="18" charset="0"/>
                            <a:ea typeface="Cambria Math" panose="02040503050406030204" pitchFamily="18" charset="0"/>
                            <a:sym typeface="Symbol" panose="05050102010706020507" pitchFamily="18" charset="2"/>
                          </a:rPr>
                          <m:t></m:t>
                        </m:r>
                        <m:r>
                          <a:rPr lang="it-IT" sz="2000" b="0" i="1" dirty="0" smtClean="0">
                            <a:latin typeface="Cambria Math" panose="02040503050406030204" pitchFamily="18" charset="0"/>
                            <a:ea typeface="Cambria Math" panose="02040503050406030204" pitchFamily="18" charset="0"/>
                            <a:sym typeface="Symbol" panose="05050102010706020507" pitchFamily="18" charset="2"/>
                          </a:rPr>
                          <m:t>,</m:t>
                        </m:r>
                        <m:sSubSup>
                          <m:sSubSupPr>
                            <m:ctrlPr>
                              <a:rPr lang="it-IT" sz="2000" b="0" i="1" dirty="0" smtClean="0">
                                <a:latin typeface="Cambria Math" panose="02040503050406030204" pitchFamily="18" charset="0"/>
                                <a:ea typeface="Cambria Math" panose="02040503050406030204" pitchFamily="18" charset="0"/>
                                <a:sym typeface="Symbol" panose="05050102010706020507" pitchFamily="18" charset="2"/>
                              </a:rPr>
                            </m:ctrlPr>
                          </m:sSubSupPr>
                          <m:e>
                            <m:r>
                              <a:rPr lang="it-IT" sz="2000" b="0" i="1" dirty="0" smtClean="0">
                                <a:latin typeface="Cambria Math" panose="02040503050406030204" pitchFamily="18" charset="0"/>
                                <a:ea typeface="Cambria Math" panose="02040503050406030204" pitchFamily="18" charset="0"/>
                                <a:sym typeface="Symbol" panose="05050102010706020507" pitchFamily="18" charset="2"/>
                              </a:rPr>
                              <m:t>𝜎</m:t>
                            </m:r>
                          </m:e>
                          <m:sub>
                            <m:r>
                              <a:rPr lang="it-IT" sz="2000" b="0" i="1" dirty="0" smtClean="0">
                                <a:latin typeface="Cambria Math" panose="02040503050406030204" pitchFamily="18" charset="0"/>
                                <a:ea typeface="Cambria Math" panose="02040503050406030204" pitchFamily="18" charset="0"/>
                                <a:sym typeface="Symbol" panose="05050102010706020507" pitchFamily="18" charset="2"/>
                              </a:rPr>
                              <m:t>𝑢</m:t>
                            </m:r>
                          </m:sub>
                          <m:sup>
                            <m:r>
                              <a:rPr lang="it-IT" sz="2000" b="0" i="1" dirty="0" smtClean="0">
                                <a:latin typeface="Cambria Math" panose="02040503050406030204" pitchFamily="18" charset="0"/>
                                <a:ea typeface="Cambria Math" panose="02040503050406030204" pitchFamily="18" charset="0"/>
                                <a:sym typeface="Symbol" panose="05050102010706020507" pitchFamily="18" charset="2"/>
                              </a:rPr>
                              <m:t>2</m:t>
                            </m:r>
                          </m:sup>
                        </m:sSubSup>
                      </m:e>
                    </m:d>
                    <m:r>
                      <a:rPr lang="it-IT" sz="2000" b="0" i="0" smtClean="0">
                        <a:latin typeface="Cambria Math" panose="02040503050406030204" pitchFamily="18" charset="0"/>
                      </a:rPr>
                      <m:t>.</m:t>
                    </m:r>
                  </m:oMath>
                </a14:m>
                <a:r>
                  <a:rPr lang="it-IT" sz="2000" dirty="0"/>
                  <a:t>	           			</a:t>
                </a:r>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694506" y="580780"/>
                <a:ext cx="8596668" cy="3880773"/>
              </a:xfrm>
              <a:blipFill rotWithShape="1">
                <a:blip r:embed="rId2"/>
                <a:stretch>
                  <a:fillRect l="-780" r="-709" b="-35322"/>
                </a:stretch>
              </a:blipFill>
            </p:spPr>
            <p:txBody>
              <a:bodyPr/>
              <a:lstStyle/>
              <a:p>
                <a:r>
                  <a:rPr lang="it-IT">
                    <a:noFill/>
                  </a:rPr>
                  <a:t> </a:t>
                </a:r>
              </a:p>
            </p:txBody>
          </p:sp>
        </mc:Fallback>
      </mc:AlternateContent>
    </p:spTree>
    <p:extLst>
      <p:ext uri="{BB962C8B-B14F-4D97-AF65-F5344CB8AC3E}">
        <p14:creationId xmlns:p14="http://schemas.microsoft.com/office/powerpoint/2010/main" val="3980488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77334" y="699753"/>
            <a:ext cx="8596668" cy="5341610"/>
          </a:xfrm>
        </p:spPr>
        <p:txBody>
          <a:bodyPr vert="horz" lIns="91440" tIns="45720" rIns="91440" bIns="45720" rtlCol="0">
            <a:noAutofit/>
          </a:bodyPr>
          <a:lstStyle/>
          <a:p>
            <a:pPr marL="0" indent="0" algn="just">
              <a:lnSpc>
                <a:spcPct val="150000"/>
              </a:lnSpc>
              <a:buNone/>
            </a:pPr>
            <a:r>
              <a:rPr lang="it-IT" sz="2000" dirty="0"/>
              <a:t>In quanto alla </a:t>
            </a:r>
            <a:r>
              <a:rPr lang="it-IT" sz="2000" b="1" dirty="0"/>
              <a:t>distanza</a:t>
            </a:r>
            <a:r>
              <a:rPr lang="it-IT" sz="2000" dirty="0"/>
              <a:t> (misurata in km fra i </a:t>
            </a:r>
            <a:r>
              <a:rPr lang="it-IT" sz="2000" dirty="0" err="1"/>
              <a:t>centroidi</a:t>
            </a:r>
            <a:r>
              <a:rPr lang="it-IT" sz="2000" dirty="0"/>
              <a:t> </a:t>
            </a:r>
            <a:r>
              <a:rPr lang="it-IT" sz="2000" dirty="0" smtClean="0"/>
              <a:t>dei SLL), </a:t>
            </a:r>
            <a:r>
              <a:rPr lang="it-IT" sz="2000" dirty="0"/>
              <a:t>essa costituisce un’approssimazione dei costi di trasferimento che come tali costituiscono una barriera al movimento migratorio. </a:t>
            </a:r>
            <a:endParaRPr lang="it-IT" sz="2000" dirty="0" smtClean="0"/>
          </a:p>
          <a:p>
            <a:pPr marL="0" indent="0" algn="just">
              <a:lnSpc>
                <a:spcPct val="150000"/>
              </a:lnSpc>
              <a:buNone/>
            </a:pPr>
            <a:r>
              <a:rPr lang="it-IT" sz="2000" dirty="0"/>
              <a:t>I</a:t>
            </a:r>
            <a:r>
              <a:rPr lang="it-IT" sz="2000" dirty="0" smtClean="0"/>
              <a:t> costi </a:t>
            </a:r>
            <a:r>
              <a:rPr lang="it-IT" sz="2000" dirty="0"/>
              <a:t>di trasferimento non si riconducono semplicemente ai costi di trasporto, ma più in generale attengono ai costi della ricerca di una occupazione nel nuovo mercato del lavoro, ai costi derivanti dalla ricerca di una nuova sistemazione logistica, ai costi indiretti derivanti dallo stress psicologico conseguente al movimento migratorio (</a:t>
            </a:r>
            <a:r>
              <a:rPr lang="it-IT" sz="2000" dirty="0" err="1"/>
              <a:t>Bodvarsson</a:t>
            </a:r>
            <a:r>
              <a:rPr lang="it-IT" sz="2000" dirty="0"/>
              <a:t> e Van </a:t>
            </a:r>
            <a:r>
              <a:rPr lang="it-IT" sz="2000" dirty="0" err="1"/>
              <a:t>den</a:t>
            </a:r>
            <a:r>
              <a:rPr lang="it-IT" sz="2000" dirty="0"/>
              <a:t> </a:t>
            </a:r>
            <a:r>
              <a:rPr lang="it-IT" sz="2000" dirty="0" err="1"/>
              <a:t>Berg</a:t>
            </a:r>
            <a:r>
              <a:rPr lang="it-IT" sz="2000" dirty="0"/>
              <a:t>, 2009). </a:t>
            </a:r>
          </a:p>
        </p:txBody>
      </p:sp>
    </p:spTree>
    <p:extLst>
      <p:ext uri="{BB962C8B-B14F-4D97-AF65-F5344CB8AC3E}">
        <p14:creationId xmlns:p14="http://schemas.microsoft.com/office/powerpoint/2010/main" val="308882527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ggetto 3"/>
          <p:cNvGraphicFramePr>
            <a:graphicFrameLocks noChangeAspect="1"/>
          </p:cNvGraphicFramePr>
          <p:nvPr>
            <p:extLst>
              <p:ext uri="{D42A27DB-BD31-4B8C-83A1-F6EECF244321}">
                <p14:modId xmlns:p14="http://schemas.microsoft.com/office/powerpoint/2010/main" val="3450815318"/>
              </p:ext>
            </p:extLst>
          </p:nvPr>
        </p:nvGraphicFramePr>
        <p:xfrm>
          <a:off x="2626859" y="502276"/>
          <a:ext cx="6446837" cy="6165850"/>
        </p:xfrm>
        <a:graphic>
          <a:graphicData uri="http://schemas.openxmlformats.org/presentationml/2006/ole">
            <mc:AlternateContent xmlns:mc="http://schemas.openxmlformats.org/markup-compatibility/2006">
              <mc:Choice xmlns:v="urn:schemas-microsoft-com:vml" Requires="v">
                <p:oleObj spid="_x0000_s2072" name="Document" r:id="rId3" imgW="6447001" imgH="6165581" progId="Word.Document.8">
                  <p:embed/>
                </p:oleObj>
              </mc:Choice>
              <mc:Fallback>
                <p:oleObj name="Document" r:id="rId3" imgW="6447001" imgH="6165581" progId="Word.Document.8">
                  <p:embed/>
                  <p:pic>
                    <p:nvPicPr>
                      <p:cNvPr id="0" name=""/>
                      <p:cNvPicPr/>
                      <p:nvPr/>
                    </p:nvPicPr>
                    <p:blipFill>
                      <a:blip r:embed="rId4"/>
                      <a:stretch>
                        <a:fillRect/>
                      </a:stretch>
                    </p:blipFill>
                    <p:spPr>
                      <a:xfrm>
                        <a:off x="2626859" y="502276"/>
                        <a:ext cx="6446837" cy="6165850"/>
                      </a:xfrm>
                      <a:prstGeom prst="rect">
                        <a:avLst/>
                      </a:prstGeom>
                    </p:spPr>
                  </p:pic>
                </p:oleObj>
              </mc:Fallback>
            </mc:AlternateContent>
          </a:graphicData>
        </a:graphic>
      </p:graphicFrame>
      <p:sp>
        <p:nvSpPr>
          <p:cNvPr id="6" name="Titolo 1"/>
          <p:cNvSpPr>
            <a:spLocks noGrp="1"/>
          </p:cNvSpPr>
          <p:nvPr>
            <p:ph type="title"/>
          </p:nvPr>
        </p:nvSpPr>
        <p:spPr>
          <a:xfrm>
            <a:off x="677334" y="502276"/>
            <a:ext cx="8596668" cy="738389"/>
          </a:xfrm>
        </p:spPr>
        <p:txBody>
          <a:bodyPr/>
          <a:lstStyle/>
          <a:p>
            <a:r>
              <a:rPr lang="it-IT" dirty="0" smtClean="0"/>
              <a:t>I risultati </a:t>
            </a:r>
            <a:endParaRPr lang="it-IT" dirty="0"/>
          </a:p>
        </p:txBody>
      </p:sp>
    </p:spTree>
    <p:extLst>
      <p:ext uri="{BB962C8B-B14F-4D97-AF65-F5344CB8AC3E}">
        <p14:creationId xmlns:p14="http://schemas.microsoft.com/office/powerpoint/2010/main" val="419730254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ggetto 4"/>
          <p:cNvGraphicFramePr>
            <a:graphicFrameLocks noChangeAspect="1"/>
          </p:cNvGraphicFramePr>
          <p:nvPr>
            <p:extLst>
              <p:ext uri="{D42A27DB-BD31-4B8C-83A1-F6EECF244321}">
                <p14:modId xmlns:p14="http://schemas.microsoft.com/office/powerpoint/2010/main" val="3909037137"/>
              </p:ext>
            </p:extLst>
          </p:nvPr>
        </p:nvGraphicFramePr>
        <p:xfrm>
          <a:off x="1210777" y="462643"/>
          <a:ext cx="6998715" cy="6133571"/>
        </p:xfrm>
        <a:graphic>
          <a:graphicData uri="http://schemas.openxmlformats.org/presentationml/2006/ole">
            <mc:AlternateContent xmlns:mc="http://schemas.openxmlformats.org/markup-compatibility/2006">
              <mc:Choice xmlns:v="urn:schemas-microsoft-com:vml" Requires="v">
                <p:oleObj spid="_x0000_s3094" name="Document" r:id="rId3" imgW="6447001" imgH="5649323" progId="Word.Document.8">
                  <p:embed/>
                </p:oleObj>
              </mc:Choice>
              <mc:Fallback>
                <p:oleObj name="Document" r:id="rId3" imgW="6447001" imgH="5649323" progId="Word.Document.8">
                  <p:embed/>
                  <p:pic>
                    <p:nvPicPr>
                      <p:cNvPr id="0" name=""/>
                      <p:cNvPicPr/>
                      <p:nvPr/>
                    </p:nvPicPr>
                    <p:blipFill>
                      <a:blip r:embed="rId4"/>
                      <a:stretch>
                        <a:fillRect/>
                      </a:stretch>
                    </p:blipFill>
                    <p:spPr>
                      <a:xfrm>
                        <a:off x="1210777" y="462643"/>
                        <a:ext cx="6998715" cy="6133571"/>
                      </a:xfrm>
                      <a:prstGeom prst="rect">
                        <a:avLst/>
                      </a:prstGeom>
                    </p:spPr>
                  </p:pic>
                </p:oleObj>
              </mc:Fallback>
            </mc:AlternateContent>
          </a:graphicData>
        </a:graphic>
      </p:graphicFrame>
    </p:spTree>
    <p:extLst>
      <p:ext uri="{BB962C8B-B14F-4D97-AF65-F5344CB8AC3E}">
        <p14:creationId xmlns:p14="http://schemas.microsoft.com/office/powerpoint/2010/main" val="266420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609600"/>
            <a:ext cx="8596668" cy="756557"/>
          </a:xfrm>
        </p:spPr>
        <p:txBody>
          <a:bodyPr/>
          <a:lstStyle/>
          <a:p>
            <a:r>
              <a:rPr lang="it-IT" dirty="0" smtClean="0"/>
              <a:t>Le conclusioni</a:t>
            </a:r>
            <a:endParaRPr lang="it-IT" dirty="0"/>
          </a:p>
        </p:txBody>
      </p:sp>
      <p:sp>
        <p:nvSpPr>
          <p:cNvPr id="3" name="Segnaposto contenuto 2"/>
          <p:cNvSpPr>
            <a:spLocks noGrp="1"/>
          </p:cNvSpPr>
          <p:nvPr>
            <p:ph idx="1"/>
          </p:nvPr>
        </p:nvSpPr>
        <p:spPr>
          <a:xfrm>
            <a:off x="677334" y="1572986"/>
            <a:ext cx="8596668" cy="4862157"/>
          </a:xfrm>
        </p:spPr>
        <p:txBody>
          <a:bodyPr vert="horz" lIns="91440" tIns="45720" rIns="91440" bIns="45720" rtlCol="0">
            <a:noAutofit/>
          </a:bodyPr>
          <a:lstStyle/>
          <a:p>
            <a:pPr marL="0" indent="0" algn="just">
              <a:lnSpc>
                <a:spcPct val="150000"/>
              </a:lnSpc>
              <a:buNone/>
            </a:pPr>
            <a:r>
              <a:rPr lang="it-IT" sz="2000" dirty="0"/>
              <a:t>Nelle diverse specificazioni proposte, lo stock di popolazione straniera residente nei SLL </a:t>
            </a:r>
            <a:r>
              <a:rPr lang="it-IT" sz="2000" dirty="0" smtClean="0"/>
              <a:t>presenta </a:t>
            </a:r>
            <a:r>
              <a:rPr lang="it-IT" sz="2000" dirty="0"/>
              <a:t>sempre una forte significatività statistica. La </a:t>
            </a:r>
            <a:r>
              <a:rPr lang="it-IT" sz="2000" b="1" dirty="0"/>
              <a:t>presenza delle comunità di connazionali </a:t>
            </a:r>
            <a:r>
              <a:rPr lang="it-IT" sz="2000" b="1" dirty="0" smtClean="0"/>
              <a:t>rende </a:t>
            </a:r>
            <a:r>
              <a:rPr lang="it-IT" sz="2000" b="1" dirty="0"/>
              <a:t>meno opaco e ostile il territorio di arrivo</a:t>
            </a:r>
            <a:r>
              <a:rPr lang="it-IT" sz="2000" dirty="0"/>
              <a:t>, assicurando una rete sociale di accoglienza e sostegno, oltre che una rapida circolazione di informazioni, ad esempio relative al mercato del lavoro.</a:t>
            </a:r>
          </a:p>
          <a:p>
            <a:pPr marL="0" indent="0" algn="just">
              <a:lnSpc>
                <a:spcPct val="150000"/>
              </a:lnSpc>
              <a:buNone/>
            </a:pPr>
            <a:r>
              <a:rPr lang="it-IT" sz="2000" dirty="0"/>
              <a:t>Particolarmente significativo dal punto di vista statistico, oltre che economico, è il ruolo esercitato dalla produttività. Essa esercita un effetto positivo sul movimento migratorio, in una duplice direzione: </a:t>
            </a:r>
            <a:r>
              <a:rPr lang="it-IT" sz="2000" b="1" dirty="0" smtClean="0"/>
              <a:t>i SLL più produttivi attraggono, ma non trattengono gli stranieri</a:t>
            </a:r>
            <a:r>
              <a:rPr lang="it-IT" sz="2000" dirty="0" smtClean="0"/>
              <a:t>.</a:t>
            </a:r>
            <a:endParaRPr lang="it-IT" sz="2000" b="1" dirty="0">
              <a:solidFill>
                <a:srgbClr val="FF0000"/>
              </a:solidFill>
            </a:endParaRPr>
          </a:p>
        </p:txBody>
      </p:sp>
    </p:spTree>
    <p:extLst>
      <p:ext uri="{BB962C8B-B14F-4D97-AF65-F5344CB8AC3E}">
        <p14:creationId xmlns:p14="http://schemas.microsoft.com/office/powerpoint/2010/main" val="172371958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91634" y="540913"/>
            <a:ext cx="8596668" cy="6159244"/>
          </a:xfrm>
        </p:spPr>
        <p:txBody>
          <a:bodyPr vert="horz" lIns="91440" tIns="45720" rIns="91440" bIns="45720" rtlCol="0">
            <a:noAutofit/>
          </a:bodyPr>
          <a:lstStyle/>
          <a:p>
            <a:pPr marL="0" indent="0" algn="just">
              <a:lnSpc>
                <a:spcPct val="150000"/>
              </a:lnSpc>
              <a:buNone/>
            </a:pPr>
            <a:r>
              <a:rPr lang="it-IT" sz="2000" dirty="0"/>
              <a:t>A</a:t>
            </a:r>
            <a:r>
              <a:rPr lang="it-IT" sz="2000" dirty="0" smtClean="0"/>
              <a:t>vendo </a:t>
            </a:r>
            <a:r>
              <a:rPr lang="it-IT" sz="2000" dirty="0"/>
              <a:t>un minor radicamento sul territorio, </a:t>
            </a:r>
            <a:r>
              <a:rPr lang="it-IT" sz="2000" dirty="0" smtClean="0"/>
              <a:t>gli stranieri mostrano </a:t>
            </a:r>
            <a:r>
              <a:rPr lang="it-IT" sz="2000" dirty="0"/>
              <a:t>una certa attitudine a spostarsi verso luoghi in cui le condizioni del mercato del lavoro sembrano </a:t>
            </a:r>
            <a:r>
              <a:rPr lang="it-IT" sz="2000" dirty="0" smtClean="0"/>
              <a:t>migliori. </a:t>
            </a:r>
          </a:p>
          <a:p>
            <a:pPr marL="0" indent="0" algn="just">
              <a:lnSpc>
                <a:spcPct val="150000"/>
              </a:lnSpc>
              <a:buNone/>
            </a:pPr>
            <a:r>
              <a:rPr lang="it-IT" sz="2000" dirty="0" smtClean="0"/>
              <a:t>Essi si </a:t>
            </a:r>
            <a:r>
              <a:rPr lang="it-IT" sz="2000" dirty="0"/>
              <a:t>trovano </a:t>
            </a:r>
            <a:r>
              <a:rPr lang="it-IT" sz="2000" dirty="0" smtClean="0"/>
              <a:t>pertanto all’interno </a:t>
            </a:r>
            <a:r>
              <a:rPr lang="it-IT" sz="2000" dirty="0"/>
              <a:t>di un </a:t>
            </a:r>
            <a:r>
              <a:rPr lang="it-IT" sz="2000" dirty="0" smtClean="0"/>
              <a:t>continuo processo </a:t>
            </a:r>
            <a:r>
              <a:rPr lang="it-IT" sz="2000" dirty="0"/>
              <a:t>di ottimizzazione della propria offerta </a:t>
            </a:r>
            <a:r>
              <a:rPr lang="it-IT" sz="2000" dirty="0" smtClean="0"/>
              <a:t>lavorativa. La </a:t>
            </a:r>
            <a:r>
              <a:rPr lang="it-IT" sz="2000" dirty="0"/>
              <a:t>loro debolezza sul mercato del </a:t>
            </a:r>
            <a:r>
              <a:rPr lang="it-IT" sz="2000" dirty="0" smtClean="0"/>
              <a:t>lavoro, però, li </a:t>
            </a:r>
            <a:r>
              <a:rPr lang="it-IT" sz="2000" dirty="0"/>
              <a:t>costringe </a:t>
            </a:r>
            <a:r>
              <a:rPr lang="it-IT" sz="2000" dirty="0" smtClean="0"/>
              <a:t>generalmente su </a:t>
            </a:r>
            <a:r>
              <a:rPr lang="it-IT" sz="2000" dirty="0"/>
              <a:t>posizioni lavorative meno vantaggiose. </a:t>
            </a:r>
            <a:endParaRPr lang="it-IT" sz="2000" dirty="0" smtClean="0"/>
          </a:p>
          <a:p>
            <a:pPr marL="0" indent="0" algn="just">
              <a:lnSpc>
                <a:spcPct val="150000"/>
              </a:lnSpc>
              <a:buNone/>
            </a:pPr>
            <a:r>
              <a:rPr lang="it-IT" sz="2000" dirty="0" smtClean="0"/>
              <a:t>Così, </a:t>
            </a:r>
            <a:r>
              <a:rPr lang="it-IT" sz="2000" b="1" dirty="0" smtClean="0"/>
              <a:t>un aumento </a:t>
            </a:r>
            <a:r>
              <a:rPr lang="it-IT" sz="2000" b="1" dirty="0"/>
              <a:t>della </a:t>
            </a:r>
            <a:r>
              <a:rPr lang="it-IT" sz="2000" b="1" dirty="0" smtClean="0"/>
              <a:t>produttività dei SLL risulta pertanto positivo </a:t>
            </a:r>
            <a:r>
              <a:rPr lang="it-IT" sz="2000" b="1" dirty="0"/>
              <a:t>ma non </a:t>
            </a:r>
            <a:r>
              <a:rPr lang="it-IT" sz="2000" b="1" dirty="0" smtClean="0"/>
              <a:t>determinante</a:t>
            </a:r>
            <a:r>
              <a:rPr lang="it-IT" sz="2000" dirty="0" smtClean="0"/>
              <a:t>. Al </a:t>
            </a:r>
            <a:r>
              <a:rPr lang="it-IT" sz="2000" dirty="0"/>
              <a:t>miglioramento delle condizioni </a:t>
            </a:r>
            <a:r>
              <a:rPr lang="it-IT" sz="2000" dirty="0" smtClean="0"/>
              <a:t>di produttività generale, </a:t>
            </a:r>
            <a:r>
              <a:rPr lang="it-IT" sz="2000" dirty="0"/>
              <a:t>non corrisponde </a:t>
            </a:r>
            <a:r>
              <a:rPr lang="it-IT" sz="2000" dirty="0" smtClean="0"/>
              <a:t>spesso un </a:t>
            </a:r>
            <a:r>
              <a:rPr lang="it-IT" sz="2000" dirty="0"/>
              <a:t>identico miglioramento per le condizioni </a:t>
            </a:r>
            <a:r>
              <a:rPr lang="it-IT" sz="2000" dirty="0" smtClean="0"/>
              <a:t>degli stranieri. </a:t>
            </a:r>
          </a:p>
        </p:txBody>
      </p:sp>
    </p:spTree>
    <p:extLst>
      <p:ext uri="{BB962C8B-B14F-4D97-AF65-F5344CB8AC3E}">
        <p14:creationId xmlns:p14="http://schemas.microsoft.com/office/powerpoint/2010/main" val="1083691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77334" y="738389"/>
            <a:ext cx="8596668" cy="5302973"/>
          </a:xfrm>
        </p:spPr>
        <p:txBody>
          <a:bodyPr vert="horz" lIns="91440" tIns="45720" rIns="91440" bIns="45720" rtlCol="0">
            <a:noAutofit/>
          </a:bodyPr>
          <a:lstStyle/>
          <a:p>
            <a:pPr marL="0" indent="0" algn="just">
              <a:lnSpc>
                <a:spcPct val="150000"/>
              </a:lnSpc>
              <a:buNone/>
            </a:pPr>
            <a:r>
              <a:rPr lang="it-IT" sz="2000" dirty="0"/>
              <a:t>Una componente assolutamente rilevante nel movimento migratorio degli stranieri in Italia è la distanza fra i territori. Una variabile questa che, in tutte le specificazioni proposte, presenta sempre un’elevata significatività statistica. </a:t>
            </a:r>
            <a:r>
              <a:rPr lang="it-IT" sz="2000" dirty="0"/>
              <a:t>Un elemento che sembra sostenere </a:t>
            </a:r>
            <a:r>
              <a:rPr lang="it-IT" sz="2000" b="1" dirty="0"/>
              <a:t>l’ipotesi </a:t>
            </a:r>
            <a:r>
              <a:rPr lang="it-IT" sz="2000" b="1" dirty="0" smtClean="0"/>
              <a:t>di migrazioni interne prevalentemente di breve e medio raggio</a:t>
            </a:r>
            <a:r>
              <a:rPr lang="it-IT" sz="2000" dirty="0" smtClean="0"/>
              <a:t>.</a:t>
            </a:r>
            <a:endParaRPr lang="it-IT" sz="2000" dirty="0"/>
          </a:p>
          <a:p>
            <a:pPr marL="0" indent="0" algn="just">
              <a:lnSpc>
                <a:spcPct val="150000"/>
              </a:lnSpc>
              <a:buNone/>
            </a:pPr>
            <a:endParaRPr lang="it-IT" sz="2000" dirty="0" smtClean="0"/>
          </a:p>
          <a:p>
            <a:pPr marL="0" indent="0" algn="just">
              <a:lnSpc>
                <a:spcPct val="150000"/>
              </a:lnSpc>
              <a:buNone/>
            </a:pPr>
            <a:r>
              <a:rPr lang="it-IT" sz="2000" b="1" dirty="0" smtClean="0"/>
              <a:t>I futuri sviluppi della ricerca prevedono un’analisi dei flussi migratori per nazionalità degli stranieri</a:t>
            </a:r>
            <a:r>
              <a:rPr lang="it-IT" sz="2000" dirty="0" smtClean="0"/>
              <a:t>. Da ciò, ci attendiamo un più articolato effetto della produttività sul movimento migratorio. </a:t>
            </a:r>
            <a:endParaRPr lang="it-IT" sz="2000" dirty="0"/>
          </a:p>
        </p:txBody>
      </p:sp>
    </p:spTree>
    <p:extLst>
      <p:ext uri="{BB962C8B-B14F-4D97-AF65-F5344CB8AC3E}">
        <p14:creationId xmlns:p14="http://schemas.microsoft.com/office/powerpoint/2010/main" val="267350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609600"/>
            <a:ext cx="8596668" cy="738389"/>
          </a:xfrm>
        </p:spPr>
        <p:txBody>
          <a:bodyPr/>
          <a:lstStyle/>
          <a:p>
            <a:r>
              <a:rPr lang="it-IT" dirty="0" smtClean="0"/>
              <a:t>Bibliografia </a:t>
            </a:r>
            <a:endParaRPr lang="it-IT" dirty="0"/>
          </a:p>
        </p:txBody>
      </p:sp>
      <p:sp>
        <p:nvSpPr>
          <p:cNvPr id="3" name="Segnaposto contenuto 2"/>
          <p:cNvSpPr>
            <a:spLocks noGrp="1"/>
          </p:cNvSpPr>
          <p:nvPr>
            <p:ph idx="1"/>
          </p:nvPr>
        </p:nvSpPr>
        <p:spPr>
          <a:xfrm>
            <a:off x="677334" y="1416676"/>
            <a:ext cx="8596668" cy="5327561"/>
          </a:xfrm>
        </p:spPr>
        <p:txBody>
          <a:bodyPr>
            <a:normAutofit fontScale="77500" lnSpcReduction="20000"/>
          </a:bodyPr>
          <a:lstStyle/>
          <a:p>
            <a:r>
              <a:rPr lang="en-US" dirty="0" err="1"/>
              <a:t>Battese</a:t>
            </a:r>
            <a:r>
              <a:rPr lang="en-US" dirty="0"/>
              <a:t>, G.E. and </a:t>
            </a:r>
            <a:r>
              <a:rPr lang="en-US" dirty="0" err="1"/>
              <a:t>Coelli</a:t>
            </a:r>
            <a:r>
              <a:rPr lang="en-US" dirty="0"/>
              <a:t>, </a:t>
            </a:r>
            <a:r>
              <a:rPr lang="en-US" dirty="0" smtClean="0"/>
              <a:t>T.J. (1992). </a:t>
            </a:r>
            <a:r>
              <a:rPr lang="en-US" dirty="0"/>
              <a:t>Frontier production functions, technical efficiency </a:t>
            </a:r>
            <a:r>
              <a:rPr lang="en-US" dirty="0" smtClean="0"/>
              <a:t>and panel </a:t>
            </a:r>
            <a:r>
              <a:rPr lang="en-US" dirty="0"/>
              <a:t>data: with application to paddy farmers in </a:t>
            </a:r>
            <a:r>
              <a:rPr lang="en-US" dirty="0" smtClean="0"/>
              <a:t>India, Journal of productivity analysis, Vol. 3, </a:t>
            </a:r>
            <a:r>
              <a:rPr lang="en-US" dirty="0"/>
              <a:t>153-169</a:t>
            </a:r>
            <a:r>
              <a:rPr lang="en-US" dirty="0" smtClean="0"/>
              <a:t>.</a:t>
            </a:r>
          </a:p>
          <a:p>
            <a:r>
              <a:rPr lang="en-US" dirty="0" smtClean="0"/>
              <a:t>Batista </a:t>
            </a:r>
            <a:r>
              <a:rPr lang="en-US" dirty="0"/>
              <a:t>C., </a:t>
            </a:r>
            <a:r>
              <a:rPr lang="en-US" dirty="0" err="1" smtClean="0"/>
              <a:t>Cestari</a:t>
            </a:r>
            <a:r>
              <a:rPr lang="en-US" dirty="0" smtClean="0"/>
              <a:t> </a:t>
            </a:r>
            <a:r>
              <a:rPr lang="en-US" dirty="0"/>
              <a:t>F</a:t>
            </a:r>
            <a:r>
              <a:rPr lang="en-US" dirty="0" smtClean="0"/>
              <a:t>.(2016). </a:t>
            </a:r>
            <a:r>
              <a:rPr lang="en-US" dirty="0"/>
              <a:t>Migrant intentions to return: the role of migrant social networks, Working Paper n. 1602, </a:t>
            </a:r>
            <a:r>
              <a:rPr lang="en-US" dirty="0" err="1"/>
              <a:t>Lisbona</a:t>
            </a:r>
            <a:r>
              <a:rPr lang="en-US" dirty="0"/>
              <a:t>: Nova Africa Center for Business and Economic Development</a:t>
            </a:r>
            <a:r>
              <a:rPr lang="en-US" dirty="0" smtClean="0"/>
              <a:t>.</a:t>
            </a:r>
          </a:p>
          <a:p>
            <a:r>
              <a:rPr lang="en-US" dirty="0" smtClean="0"/>
              <a:t>Bell </a:t>
            </a:r>
            <a:r>
              <a:rPr lang="en-US" dirty="0"/>
              <a:t>M., </a:t>
            </a:r>
            <a:r>
              <a:rPr lang="en-US" dirty="0" smtClean="0"/>
              <a:t>Charles-Edwards </a:t>
            </a:r>
            <a:r>
              <a:rPr lang="en-US" dirty="0"/>
              <a:t>E., </a:t>
            </a:r>
            <a:r>
              <a:rPr lang="en-US" dirty="0" err="1" smtClean="0"/>
              <a:t>Kupiszewska</a:t>
            </a:r>
            <a:r>
              <a:rPr lang="en-US" dirty="0" smtClean="0"/>
              <a:t> D</a:t>
            </a:r>
            <a:r>
              <a:rPr lang="en-US" dirty="0"/>
              <a:t>., </a:t>
            </a:r>
            <a:r>
              <a:rPr lang="en-US" dirty="0" err="1" smtClean="0"/>
              <a:t>Kupiszewski</a:t>
            </a:r>
            <a:r>
              <a:rPr lang="en-US" dirty="0" smtClean="0"/>
              <a:t> </a:t>
            </a:r>
            <a:r>
              <a:rPr lang="en-US" dirty="0"/>
              <a:t>M., </a:t>
            </a:r>
            <a:r>
              <a:rPr lang="en-US" dirty="0" smtClean="0"/>
              <a:t>Stillwell </a:t>
            </a:r>
            <a:r>
              <a:rPr lang="en-US" dirty="0"/>
              <a:t>J., </a:t>
            </a:r>
            <a:r>
              <a:rPr lang="en-US" dirty="0" smtClean="0"/>
              <a:t>Zhu </a:t>
            </a:r>
            <a:r>
              <a:rPr lang="en-US" dirty="0"/>
              <a:t>Y. </a:t>
            </a:r>
            <a:r>
              <a:rPr lang="en-US" dirty="0" smtClean="0"/>
              <a:t>(2015). </a:t>
            </a:r>
            <a:r>
              <a:rPr lang="en-US" dirty="0"/>
              <a:t>Internal Migration Data around the World: Assessing Contemporary Practice, </a:t>
            </a:r>
            <a:r>
              <a:rPr lang="en-US" i="1" dirty="0"/>
              <a:t>Population, Space and Place</a:t>
            </a:r>
            <a:r>
              <a:rPr lang="en-US" dirty="0"/>
              <a:t>, Vol. 21, pp. 1–17.</a:t>
            </a:r>
            <a:endParaRPr lang="it-IT" dirty="0"/>
          </a:p>
          <a:p>
            <a:r>
              <a:rPr lang="en-US" dirty="0" err="1" smtClean="0"/>
              <a:t>Bodvarsson</a:t>
            </a:r>
            <a:r>
              <a:rPr lang="en-US" dirty="0" smtClean="0"/>
              <a:t> </a:t>
            </a:r>
            <a:r>
              <a:rPr lang="en-US" dirty="0"/>
              <a:t>O.B., </a:t>
            </a:r>
            <a:r>
              <a:rPr lang="en-US" dirty="0" smtClean="0"/>
              <a:t>Van Den Berg </a:t>
            </a:r>
            <a:r>
              <a:rPr lang="en-US" dirty="0"/>
              <a:t>H. </a:t>
            </a:r>
            <a:r>
              <a:rPr lang="en-US" dirty="0" smtClean="0"/>
              <a:t>(2009). </a:t>
            </a:r>
            <a:r>
              <a:rPr lang="en-US" dirty="0"/>
              <a:t>The economics of </a:t>
            </a:r>
            <a:r>
              <a:rPr lang="en-US" dirty="0" smtClean="0"/>
              <a:t>immigration: </a:t>
            </a:r>
            <a:r>
              <a:rPr lang="en-US" dirty="0"/>
              <a:t>Theory and Policy. </a:t>
            </a:r>
            <a:r>
              <a:rPr lang="en-US" dirty="0" err="1"/>
              <a:t>Berlino</a:t>
            </a:r>
            <a:r>
              <a:rPr lang="en-US" dirty="0"/>
              <a:t>: Springer</a:t>
            </a:r>
            <a:r>
              <a:rPr lang="en-US" dirty="0" smtClean="0"/>
              <a:t>.</a:t>
            </a:r>
          </a:p>
          <a:p>
            <a:r>
              <a:rPr lang="en-US" dirty="0" smtClean="0"/>
              <a:t>Bonifazi </a:t>
            </a:r>
            <a:r>
              <a:rPr lang="en-US" dirty="0"/>
              <a:t>C., </a:t>
            </a:r>
            <a:r>
              <a:rPr lang="en-US" dirty="0" err="1" smtClean="0"/>
              <a:t>Heins</a:t>
            </a:r>
            <a:r>
              <a:rPr lang="en-US" dirty="0" smtClean="0"/>
              <a:t> </a:t>
            </a:r>
            <a:r>
              <a:rPr lang="en-US" dirty="0"/>
              <a:t>F. </a:t>
            </a:r>
            <a:r>
              <a:rPr lang="en-US" dirty="0" smtClean="0"/>
              <a:t>(2000). </a:t>
            </a:r>
            <a:r>
              <a:rPr lang="en-US" dirty="0"/>
              <a:t>Long-term trends of internal migration in Italy, </a:t>
            </a:r>
            <a:r>
              <a:rPr lang="en-US" i="1" dirty="0"/>
              <a:t>International Journal of Population Geography</a:t>
            </a:r>
            <a:r>
              <a:rPr lang="en-US" dirty="0"/>
              <a:t>, Vol. 6, pp. 111-131.</a:t>
            </a:r>
            <a:endParaRPr lang="it-IT" dirty="0"/>
          </a:p>
          <a:p>
            <a:r>
              <a:rPr lang="en-US" dirty="0"/>
              <a:t>Capasso S., </a:t>
            </a:r>
            <a:r>
              <a:rPr lang="en-US" dirty="0" err="1"/>
              <a:t>Carillo</a:t>
            </a:r>
            <a:r>
              <a:rPr lang="en-US" dirty="0"/>
              <a:t> M.R</a:t>
            </a:r>
            <a:r>
              <a:rPr lang="en-US" dirty="0" smtClean="0"/>
              <a:t>. </a:t>
            </a:r>
            <a:r>
              <a:rPr lang="en-US" dirty="0"/>
              <a:t>(2012</a:t>
            </a:r>
            <a:r>
              <a:rPr lang="en-US" dirty="0" smtClean="0"/>
              <a:t>). </a:t>
            </a:r>
            <a:r>
              <a:rPr lang="en-US" dirty="0"/>
              <a:t>Migration flows, structural change and growth convergence: a panel data analysis of the </a:t>
            </a:r>
            <a:r>
              <a:rPr lang="en-US" dirty="0" err="1"/>
              <a:t>italian</a:t>
            </a:r>
            <a:r>
              <a:rPr lang="en-US" dirty="0"/>
              <a:t> regions, The Manchester school, </a:t>
            </a:r>
            <a:r>
              <a:rPr lang="en-US" dirty="0" smtClean="0"/>
              <a:t>Vol. 80, </a:t>
            </a:r>
            <a:r>
              <a:rPr lang="en-US" dirty="0"/>
              <a:t>n. 4, </a:t>
            </a:r>
            <a:r>
              <a:rPr lang="en-US" dirty="0" smtClean="0"/>
              <a:t>pp. 468-498.</a:t>
            </a:r>
          </a:p>
          <a:p>
            <a:r>
              <a:rPr lang="it-IT" dirty="0" smtClean="0"/>
              <a:t>Conti </a:t>
            </a:r>
            <a:r>
              <a:rPr lang="it-IT" dirty="0"/>
              <a:t>C., </a:t>
            </a:r>
            <a:r>
              <a:rPr lang="it-IT" dirty="0" err="1"/>
              <a:t>Guarneri</a:t>
            </a:r>
            <a:r>
              <a:rPr lang="it-IT" dirty="0"/>
              <a:t> A., Licari F., Tucci E., (2010</a:t>
            </a:r>
            <a:r>
              <a:rPr lang="it-IT" dirty="0" smtClean="0"/>
              <a:t>). </a:t>
            </a:r>
            <a:r>
              <a:rPr lang="it-IT" dirty="0"/>
              <a:t>La mobilità interna degli stranieri in Italia: uno studio attraverso il record-</a:t>
            </a:r>
            <a:r>
              <a:rPr lang="it-IT" dirty="0" err="1"/>
              <a:t>linkage</a:t>
            </a:r>
            <a:r>
              <a:rPr lang="it-IT" dirty="0"/>
              <a:t> tra archivi, Rivista italiana di Economia, Demografia e Statistica, V</a:t>
            </a:r>
            <a:r>
              <a:rPr lang="it-IT" dirty="0" smtClean="0"/>
              <a:t>ol. LXIV</a:t>
            </a:r>
            <a:r>
              <a:rPr lang="it-IT" dirty="0"/>
              <a:t>, </a:t>
            </a:r>
            <a:r>
              <a:rPr lang="it-IT" dirty="0" smtClean="0"/>
              <a:t>n. 1-2, pp. 79-86.</a:t>
            </a:r>
            <a:endParaRPr lang="it-IT" dirty="0"/>
          </a:p>
          <a:p>
            <a:r>
              <a:rPr lang="en-US" dirty="0" err="1" smtClean="0"/>
              <a:t>Fally</a:t>
            </a:r>
            <a:r>
              <a:rPr lang="en-US" dirty="0" smtClean="0"/>
              <a:t> </a:t>
            </a:r>
            <a:r>
              <a:rPr lang="en-US" dirty="0"/>
              <a:t>T. </a:t>
            </a:r>
            <a:r>
              <a:rPr lang="en-US" dirty="0" smtClean="0"/>
              <a:t>(2015). </a:t>
            </a:r>
            <a:r>
              <a:rPr lang="en-US" dirty="0"/>
              <a:t>Structural gravity and fixed effects, </a:t>
            </a:r>
            <a:r>
              <a:rPr lang="en-US" i="1" dirty="0"/>
              <a:t>Journal of International Economics</a:t>
            </a:r>
            <a:r>
              <a:rPr lang="en-US" dirty="0"/>
              <a:t>, Vol. 97, n</a:t>
            </a:r>
            <a:r>
              <a:rPr lang="en-US" dirty="0" smtClean="0"/>
              <a:t>. </a:t>
            </a:r>
            <a:r>
              <a:rPr lang="en-US" dirty="0"/>
              <a:t>1, pp. 76–85.</a:t>
            </a:r>
            <a:endParaRPr lang="it-IT" dirty="0"/>
          </a:p>
          <a:p>
            <a:pPr algn="just"/>
            <a:r>
              <a:rPr lang="it-IT" dirty="0" err="1" smtClean="0"/>
              <a:t>Foderà</a:t>
            </a:r>
            <a:r>
              <a:rPr lang="it-IT" dirty="0" smtClean="0"/>
              <a:t> R., Pipitone V. (2017</a:t>
            </a:r>
            <a:r>
              <a:rPr lang="it-IT" dirty="0"/>
              <a:t>). Le migrazioni interne degli stranieri in Italia. La mobilità dei tunisini come caso di </a:t>
            </a:r>
            <a:r>
              <a:rPr lang="it-IT" dirty="0" smtClean="0"/>
              <a:t>studio, </a:t>
            </a:r>
            <a:r>
              <a:rPr lang="it-IT" i="1" dirty="0"/>
              <a:t>Rivista Italiana di Economia Demografia e Statistica</a:t>
            </a:r>
            <a:r>
              <a:rPr lang="it-IT" dirty="0"/>
              <a:t>, </a:t>
            </a:r>
            <a:r>
              <a:rPr lang="it-IT" dirty="0" smtClean="0"/>
              <a:t>Vol</a:t>
            </a:r>
            <a:r>
              <a:rPr lang="it-IT" dirty="0"/>
              <a:t>. LXXI n.2 </a:t>
            </a:r>
            <a:r>
              <a:rPr lang="it-IT" dirty="0" smtClean="0"/>
              <a:t>Aprile-Giugno.</a:t>
            </a:r>
          </a:p>
          <a:p>
            <a:r>
              <a:rPr lang="it-IT" dirty="0" err="1" smtClean="0"/>
              <a:t>Forcellati</a:t>
            </a:r>
            <a:r>
              <a:rPr lang="it-IT" dirty="0" smtClean="0"/>
              <a:t> </a:t>
            </a:r>
            <a:r>
              <a:rPr lang="it-IT" dirty="0"/>
              <a:t>L., </a:t>
            </a:r>
            <a:r>
              <a:rPr lang="it-IT" dirty="0" smtClean="0"/>
              <a:t>Strozza </a:t>
            </a:r>
            <a:r>
              <a:rPr lang="it-IT" dirty="0"/>
              <a:t>S. </a:t>
            </a:r>
            <a:r>
              <a:rPr lang="it-IT" dirty="0" smtClean="0"/>
              <a:t>(2006). </a:t>
            </a:r>
            <a:r>
              <a:rPr lang="it-IT" dirty="0"/>
              <a:t>Modelli insediativi delle comunità straniere in Italia: un quadro di sintesi, </a:t>
            </a:r>
            <a:r>
              <a:rPr lang="it-IT" i="1" dirty="0"/>
              <a:t>Rivista Italiana di Economia, Demografia e Statistica</a:t>
            </a:r>
            <a:r>
              <a:rPr lang="it-IT" dirty="0"/>
              <a:t>, Vol. </a:t>
            </a:r>
            <a:r>
              <a:rPr lang="en-US" dirty="0"/>
              <a:t>LX, n</a:t>
            </a:r>
            <a:r>
              <a:rPr lang="en-US" dirty="0" smtClean="0"/>
              <a:t>. </a:t>
            </a:r>
            <a:r>
              <a:rPr lang="en-US" dirty="0"/>
              <a:t>1-2, pp. 127-150</a:t>
            </a:r>
            <a:r>
              <a:rPr lang="en-US" dirty="0" smtClean="0"/>
              <a:t>.</a:t>
            </a:r>
            <a:endParaRPr lang="it-IT" dirty="0" smtClean="0"/>
          </a:p>
        </p:txBody>
      </p:sp>
    </p:spTree>
    <p:extLst>
      <p:ext uri="{BB962C8B-B14F-4D97-AF65-F5344CB8AC3E}">
        <p14:creationId xmlns:p14="http://schemas.microsoft.com/office/powerpoint/2010/main" val="210271713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32368" y="296333"/>
            <a:ext cx="8596668" cy="6121937"/>
          </a:xfrm>
        </p:spPr>
        <p:txBody>
          <a:bodyPr>
            <a:noAutofit/>
          </a:bodyPr>
          <a:lstStyle/>
          <a:p>
            <a:r>
              <a:rPr lang="en-US" sz="1400" dirty="0" smtClean="0"/>
              <a:t>HICKS </a:t>
            </a:r>
            <a:r>
              <a:rPr lang="en-US" sz="1400" dirty="0"/>
              <a:t>J.R. </a:t>
            </a:r>
            <a:r>
              <a:rPr lang="en-US" sz="1400" dirty="0" smtClean="0"/>
              <a:t>(1932). </a:t>
            </a:r>
            <a:r>
              <a:rPr lang="en-US" sz="1400" dirty="0"/>
              <a:t>The theory of wages. </a:t>
            </a:r>
            <a:r>
              <a:rPr lang="en-US" sz="1400" dirty="0" err="1"/>
              <a:t>Londra</a:t>
            </a:r>
            <a:r>
              <a:rPr lang="en-US" sz="1400" dirty="0"/>
              <a:t>: Macmillan</a:t>
            </a:r>
            <a:r>
              <a:rPr lang="en-US" sz="1400" dirty="0" smtClean="0"/>
              <a:t>.</a:t>
            </a:r>
          </a:p>
          <a:p>
            <a:r>
              <a:rPr lang="it-IT" sz="1400" dirty="0" smtClean="0"/>
              <a:t>ISTAT </a:t>
            </a:r>
            <a:r>
              <a:rPr lang="it-IT" sz="1400" dirty="0"/>
              <a:t>2016. </a:t>
            </a:r>
            <a:r>
              <a:rPr lang="it-IT" sz="1400" i="1" dirty="0"/>
              <a:t>Bilancio demografico nazionale </a:t>
            </a:r>
            <a:r>
              <a:rPr lang="it-IT" sz="1400" i="1" dirty="0" smtClean="0"/>
              <a:t>(2015)</a:t>
            </a:r>
            <a:r>
              <a:rPr lang="it-IT" sz="1400" dirty="0" smtClean="0"/>
              <a:t>. </a:t>
            </a:r>
            <a:r>
              <a:rPr lang="it-IT" sz="1400" dirty="0"/>
              <a:t>Statistiche report, http://www.istat.it/it/files/2016/06/Bilancio-demografico-2015-1.pdf</a:t>
            </a:r>
          </a:p>
          <a:p>
            <a:r>
              <a:rPr lang="en-US" sz="1400" dirty="0" err="1" smtClean="0"/>
              <a:t>Kritz</a:t>
            </a:r>
            <a:r>
              <a:rPr lang="en-US" sz="1400" dirty="0" smtClean="0"/>
              <a:t> </a:t>
            </a:r>
            <a:r>
              <a:rPr lang="en-US" sz="1400" dirty="0"/>
              <a:t>M.M., </a:t>
            </a:r>
            <a:r>
              <a:rPr lang="en-US" sz="1400" dirty="0" err="1" smtClean="0"/>
              <a:t>Nogle</a:t>
            </a:r>
            <a:r>
              <a:rPr lang="en-US" sz="1400" dirty="0" smtClean="0"/>
              <a:t> </a:t>
            </a:r>
            <a:r>
              <a:rPr lang="en-US" sz="1400" dirty="0"/>
              <a:t>J.M. </a:t>
            </a:r>
            <a:r>
              <a:rPr lang="en-US" sz="1400" dirty="0" smtClean="0"/>
              <a:t>(1994). </a:t>
            </a:r>
            <a:r>
              <a:rPr lang="en-US" sz="1400" dirty="0"/>
              <a:t>Nativity Concentration and internal migration among foreign-born, </a:t>
            </a:r>
            <a:r>
              <a:rPr lang="en-US" sz="1400" i="1" dirty="0"/>
              <a:t>Demography</a:t>
            </a:r>
            <a:r>
              <a:rPr lang="en-US" sz="1400" dirty="0"/>
              <a:t>, Vol. 31, n</a:t>
            </a:r>
            <a:r>
              <a:rPr lang="en-US" sz="1400" dirty="0" smtClean="0"/>
              <a:t>. </a:t>
            </a:r>
            <a:r>
              <a:rPr lang="en-US" sz="1400" dirty="0"/>
              <a:t>3, pp. 509-524</a:t>
            </a:r>
            <a:r>
              <a:rPr lang="en-US" sz="1400" dirty="0" smtClean="0"/>
              <a:t>.</a:t>
            </a:r>
          </a:p>
          <a:p>
            <a:r>
              <a:rPr lang="en-US" sz="1400" dirty="0" smtClean="0"/>
              <a:t>Massey </a:t>
            </a:r>
            <a:r>
              <a:rPr lang="en-US" sz="1400" dirty="0"/>
              <a:t>D.S. </a:t>
            </a:r>
            <a:r>
              <a:rPr lang="en-US" sz="1400" dirty="0" smtClean="0"/>
              <a:t>(1990). </a:t>
            </a:r>
            <a:r>
              <a:rPr lang="en-US" sz="1400" dirty="0"/>
              <a:t>The social and economic origins of immigration, </a:t>
            </a:r>
            <a:r>
              <a:rPr lang="en-US" sz="1400" i="1" dirty="0"/>
              <a:t>Annals of the American academy of political and social science</a:t>
            </a:r>
            <a:r>
              <a:rPr lang="en-US" sz="1400" dirty="0"/>
              <a:t>, Vol. 510, pp. 60-72</a:t>
            </a:r>
            <a:r>
              <a:rPr lang="en-US" sz="1400" dirty="0" smtClean="0"/>
              <a:t>.</a:t>
            </a:r>
          </a:p>
          <a:p>
            <a:r>
              <a:rPr lang="en-US" sz="1400" dirty="0" smtClean="0"/>
              <a:t>Newbold </a:t>
            </a:r>
            <a:r>
              <a:rPr lang="en-US" sz="1400" dirty="0"/>
              <a:t>K.B. </a:t>
            </a:r>
            <a:r>
              <a:rPr lang="en-US" sz="1400" dirty="0" smtClean="0"/>
              <a:t>(1999). </a:t>
            </a:r>
            <a:r>
              <a:rPr lang="en-US" sz="1400" dirty="0"/>
              <a:t>Internal migration of the foreign-born: population concentration or dispersion?, </a:t>
            </a:r>
            <a:r>
              <a:rPr lang="en-US" sz="1400" i="1" dirty="0"/>
              <a:t>Population and Environment</a:t>
            </a:r>
            <a:r>
              <a:rPr lang="en-US" sz="1400" dirty="0"/>
              <a:t>, Vol 20, n</a:t>
            </a:r>
            <a:r>
              <a:rPr lang="en-US" sz="1400" dirty="0" smtClean="0"/>
              <a:t>. </a:t>
            </a:r>
            <a:r>
              <a:rPr lang="en-US" sz="1400" dirty="0"/>
              <a:t>3, pp. 259-276</a:t>
            </a:r>
            <a:r>
              <a:rPr lang="en-US" sz="1400" dirty="0" smtClean="0"/>
              <a:t>.</a:t>
            </a:r>
          </a:p>
          <a:p>
            <a:r>
              <a:rPr lang="it-IT" sz="1400" dirty="0" smtClean="0"/>
              <a:t>Organizzazione </a:t>
            </a:r>
            <a:r>
              <a:rPr lang="it-IT" sz="1400" dirty="0"/>
              <a:t>internazionale per le migrazioni (2018). </a:t>
            </a:r>
            <a:r>
              <a:rPr lang="it-IT" sz="1400" i="1" dirty="0"/>
              <a:t>World </a:t>
            </a:r>
            <a:r>
              <a:rPr lang="it-IT" sz="1400" i="1" dirty="0" err="1"/>
              <a:t>migration</a:t>
            </a:r>
            <a:r>
              <a:rPr lang="it-IT" sz="1400" i="1" dirty="0"/>
              <a:t> report 2018</a:t>
            </a:r>
            <a:r>
              <a:rPr lang="it-IT" sz="1400" dirty="0"/>
              <a:t>. International Organization for Migration (Ed.), </a:t>
            </a:r>
            <a:r>
              <a:rPr lang="it-IT" sz="1400" dirty="0" smtClean="0"/>
              <a:t>Ginevra</a:t>
            </a:r>
            <a:r>
              <a:rPr lang="it-IT" sz="1400" dirty="0"/>
              <a:t>, Svizzera.</a:t>
            </a:r>
          </a:p>
          <a:p>
            <a:r>
              <a:rPr lang="en-US" sz="1400" dirty="0" err="1" smtClean="0"/>
              <a:t>Ricciardo</a:t>
            </a:r>
            <a:r>
              <a:rPr lang="en-US" sz="1400" dirty="0" smtClean="0"/>
              <a:t> </a:t>
            </a:r>
            <a:r>
              <a:rPr lang="en-US" sz="1400" dirty="0" err="1" smtClean="0"/>
              <a:t>Lamonica</a:t>
            </a:r>
            <a:r>
              <a:rPr lang="en-US" sz="1400" dirty="0" smtClean="0"/>
              <a:t> </a:t>
            </a:r>
            <a:r>
              <a:rPr lang="en-US" sz="1400" dirty="0"/>
              <a:t>G., </a:t>
            </a:r>
            <a:r>
              <a:rPr lang="en-US" sz="1400" dirty="0" err="1" smtClean="0"/>
              <a:t>Zagaglia</a:t>
            </a:r>
            <a:r>
              <a:rPr lang="en-US" sz="1400" dirty="0" smtClean="0"/>
              <a:t> </a:t>
            </a:r>
            <a:r>
              <a:rPr lang="en-US" sz="1400" dirty="0"/>
              <a:t>B. </a:t>
            </a:r>
            <a:r>
              <a:rPr lang="en-US" sz="1400" dirty="0" smtClean="0"/>
              <a:t>(2013). </a:t>
            </a:r>
            <a:r>
              <a:rPr lang="en-US" sz="1400" dirty="0"/>
              <a:t>The determinant of internal mobility in Italy, 1995-2006: a comparison of Italians and resident foreigners, Demographic Research, Vol. 29, pp. 407-440</a:t>
            </a:r>
            <a:r>
              <a:rPr lang="en-US" sz="1400" dirty="0" smtClean="0"/>
              <a:t>.</a:t>
            </a:r>
          </a:p>
          <a:p>
            <a:r>
              <a:rPr lang="it-IT" sz="1400" dirty="0" smtClean="0"/>
              <a:t>Santos Silva </a:t>
            </a:r>
            <a:r>
              <a:rPr lang="it-IT" sz="1400" dirty="0"/>
              <a:t>J., </a:t>
            </a:r>
            <a:r>
              <a:rPr lang="it-IT" sz="1400" dirty="0" err="1" smtClean="0"/>
              <a:t>Tenreyro</a:t>
            </a:r>
            <a:r>
              <a:rPr lang="it-IT" sz="1400" dirty="0" smtClean="0"/>
              <a:t>, </a:t>
            </a:r>
            <a:r>
              <a:rPr lang="it-IT" sz="1400" dirty="0"/>
              <a:t>S. </a:t>
            </a:r>
            <a:r>
              <a:rPr lang="it-IT" sz="1400" dirty="0" smtClean="0"/>
              <a:t>(2006). </a:t>
            </a:r>
            <a:r>
              <a:rPr lang="en-US" sz="1400" dirty="0"/>
              <a:t>The log of gravity, </a:t>
            </a:r>
            <a:r>
              <a:rPr lang="en-US" sz="1400" i="1" dirty="0"/>
              <a:t>The Review of Economics and Statistics,</a:t>
            </a:r>
            <a:r>
              <a:rPr lang="en-US" sz="1400" dirty="0"/>
              <a:t> Vol. 88, n</a:t>
            </a:r>
            <a:r>
              <a:rPr lang="en-US" sz="1400" dirty="0" smtClean="0"/>
              <a:t>. </a:t>
            </a:r>
            <a:r>
              <a:rPr lang="en-US" sz="1400" dirty="0"/>
              <a:t>4, pp. 641–658.</a:t>
            </a:r>
            <a:endParaRPr lang="it-IT" sz="1400" dirty="0"/>
          </a:p>
          <a:p>
            <a:r>
              <a:rPr lang="it-IT" sz="1400" dirty="0" smtClean="0"/>
              <a:t>Santos Silva </a:t>
            </a:r>
            <a:r>
              <a:rPr lang="it-IT" sz="1400" dirty="0"/>
              <a:t>J., </a:t>
            </a:r>
            <a:r>
              <a:rPr lang="it-IT" sz="1400" dirty="0" err="1" smtClean="0"/>
              <a:t>Tenreyro</a:t>
            </a:r>
            <a:r>
              <a:rPr lang="it-IT" sz="1400" dirty="0" smtClean="0"/>
              <a:t>, </a:t>
            </a:r>
            <a:r>
              <a:rPr lang="it-IT" sz="1400" dirty="0"/>
              <a:t>S. </a:t>
            </a:r>
            <a:r>
              <a:rPr lang="it-IT" sz="1400" dirty="0" smtClean="0"/>
              <a:t>(2011). </a:t>
            </a:r>
            <a:r>
              <a:rPr lang="it-IT" sz="1400" dirty="0" err="1"/>
              <a:t>Further</a:t>
            </a:r>
            <a:r>
              <a:rPr lang="it-IT" sz="1400" dirty="0"/>
              <a:t> </a:t>
            </a:r>
            <a:r>
              <a:rPr lang="it-IT" sz="1400" dirty="0" err="1"/>
              <a:t>simulation</a:t>
            </a:r>
            <a:r>
              <a:rPr lang="it-IT" sz="1400" dirty="0"/>
              <a:t> </a:t>
            </a:r>
            <a:r>
              <a:rPr lang="it-IT" sz="1400" dirty="0" err="1"/>
              <a:t>evidence</a:t>
            </a:r>
            <a:r>
              <a:rPr lang="it-IT" sz="1400" dirty="0"/>
              <a:t> on the performance of the </a:t>
            </a:r>
            <a:r>
              <a:rPr lang="it-IT" sz="1400" dirty="0" err="1"/>
              <a:t>Poisson</a:t>
            </a:r>
            <a:r>
              <a:rPr lang="it-IT" sz="1400" dirty="0"/>
              <a:t> pseudo-maximum </a:t>
            </a:r>
            <a:r>
              <a:rPr lang="it-IT" sz="1400" dirty="0" err="1"/>
              <a:t>likelihood</a:t>
            </a:r>
            <a:r>
              <a:rPr lang="it-IT" sz="1400" dirty="0"/>
              <a:t> estimator, Economics </a:t>
            </a:r>
            <a:r>
              <a:rPr lang="it-IT" sz="1400" dirty="0" err="1"/>
              <a:t>Letters</a:t>
            </a:r>
            <a:r>
              <a:rPr lang="it-IT" sz="1400" dirty="0"/>
              <a:t>, Vol. 112, </a:t>
            </a:r>
            <a:r>
              <a:rPr lang="it-IT" sz="1400" dirty="0" smtClean="0"/>
              <a:t>n. </a:t>
            </a:r>
            <a:r>
              <a:rPr lang="it-IT" sz="1400" dirty="0"/>
              <a:t>2, pp. 220–222</a:t>
            </a:r>
            <a:r>
              <a:rPr lang="it-IT" sz="1400" dirty="0" smtClean="0"/>
              <a:t>.</a:t>
            </a:r>
          </a:p>
          <a:p>
            <a:r>
              <a:rPr lang="en-US" sz="1400" dirty="0" err="1" smtClean="0"/>
              <a:t>Sjaastad</a:t>
            </a:r>
            <a:r>
              <a:rPr lang="en-US" sz="1400" dirty="0" smtClean="0"/>
              <a:t> </a:t>
            </a:r>
            <a:r>
              <a:rPr lang="en-US" sz="1400" dirty="0"/>
              <a:t>L. </a:t>
            </a:r>
            <a:r>
              <a:rPr lang="en-US" sz="1400" dirty="0" smtClean="0"/>
              <a:t>(1962). </a:t>
            </a:r>
            <a:r>
              <a:rPr lang="en-US" sz="1400" dirty="0"/>
              <a:t>The costs and returns of human migration, </a:t>
            </a:r>
            <a:r>
              <a:rPr lang="en-US" sz="1400" i="1" dirty="0"/>
              <a:t>Journal of Political Economy</a:t>
            </a:r>
            <a:r>
              <a:rPr lang="en-US" sz="1400" dirty="0"/>
              <a:t>, Vol. 70, n</a:t>
            </a:r>
            <a:r>
              <a:rPr lang="en-US" sz="1400" dirty="0" smtClean="0"/>
              <a:t>. </a:t>
            </a:r>
            <a:r>
              <a:rPr lang="en-US" sz="1400" dirty="0"/>
              <a:t>5, pp. 80-93.</a:t>
            </a:r>
            <a:endParaRPr lang="it-IT" sz="1400" dirty="0"/>
          </a:p>
          <a:p>
            <a:r>
              <a:rPr lang="en-US" sz="1400" dirty="0" err="1" smtClean="0"/>
              <a:t>Timbergen</a:t>
            </a:r>
            <a:r>
              <a:rPr lang="en-US" sz="1400" dirty="0" smtClean="0"/>
              <a:t> J</a:t>
            </a:r>
            <a:r>
              <a:rPr lang="en-US" sz="1400" dirty="0"/>
              <a:t>. </a:t>
            </a:r>
            <a:r>
              <a:rPr lang="en-US" sz="1400" dirty="0" smtClean="0"/>
              <a:t>(1962). </a:t>
            </a:r>
            <a:r>
              <a:rPr lang="en-US" sz="1400" dirty="0"/>
              <a:t>Shaping the World Economy: Suggestions for an International Economic Policy. New York: Twentieth Century Fund</a:t>
            </a:r>
            <a:r>
              <a:rPr lang="en-US" sz="1400" dirty="0" smtClean="0"/>
              <a:t>.</a:t>
            </a:r>
          </a:p>
          <a:p>
            <a:r>
              <a:rPr lang="en-US" sz="1400" dirty="0" err="1" smtClean="0"/>
              <a:t>Umblijs</a:t>
            </a:r>
            <a:r>
              <a:rPr lang="en-US" sz="1400" dirty="0" smtClean="0"/>
              <a:t> </a:t>
            </a:r>
            <a:r>
              <a:rPr lang="en-US" sz="1400" dirty="0"/>
              <a:t>J. </a:t>
            </a:r>
            <a:r>
              <a:rPr lang="en-US" sz="1400" dirty="0" smtClean="0"/>
              <a:t>(2012). </a:t>
            </a:r>
            <a:r>
              <a:rPr lang="en-US" sz="1400" dirty="0"/>
              <a:t>The effect of networks and risk attitudes on the dynamics of migration, Oxford IMI Working Paper 54. Oxford: International Migration Institute. </a:t>
            </a:r>
            <a:endParaRPr lang="it-IT" sz="1400" dirty="0"/>
          </a:p>
        </p:txBody>
      </p:sp>
    </p:spTree>
    <p:extLst>
      <p:ext uri="{BB962C8B-B14F-4D97-AF65-F5344CB8AC3E}">
        <p14:creationId xmlns:p14="http://schemas.microsoft.com/office/powerpoint/2010/main" val="111493570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609600"/>
            <a:ext cx="8596668" cy="777025"/>
          </a:xfrm>
        </p:spPr>
        <p:txBody>
          <a:bodyPr/>
          <a:lstStyle/>
          <a:p>
            <a:r>
              <a:rPr lang="it-IT" dirty="0" smtClean="0"/>
              <a:t>La motivazione</a:t>
            </a:r>
            <a:endParaRPr lang="it-IT" dirty="0"/>
          </a:p>
        </p:txBody>
      </p:sp>
      <p:sp>
        <p:nvSpPr>
          <p:cNvPr id="3" name="Segnaposto contenuto 2"/>
          <p:cNvSpPr>
            <a:spLocks noGrp="1"/>
          </p:cNvSpPr>
          <p:nvPr>
            <p:ph idx="1"/>
          </p:nvPr>
        </p:nvSpPr>
        <p:spPr>
          <a:xfrm>
            <a:off x="677334" y="1386625"/>
            <a:ext cx="8596668" cy="5288924"/>
          </a:xfrm>
        </p:spPr>
        <p:txBody>
          <a:bodyPr>
            <a:noAutofit/>
          </a:bodyPr>
          <a:lstStyle/>
          <a:p>
            <a:pPr marL="0" indent="0" algn="just">
              <a:lnSpc>
                <a:spcPct val="150000"/>
              </a:lnSpc>
              <a:buNone/>
            </a:pPr>
            <a:r>
              <a:rPr lang="it-IT" sz="2000" dirty="0"/>
              <a:t>Le stime a livello mondiale indicano che a fronte di </a:t>
            </a:r>
            <a:r>
              <a:rPr lang="it-IT" sz="2000" dirty="0" smtClean="0"/>
              <a:t>244 </a:t>
            </a:r>
            <a:r>
              <a:rPr lang="it-IT" sz="2000" dirty="0"/>
              <a:t>milioni di migranti internazionali, le popolazioni coinvolte in movimenti interni raggiungono 740 milioni di individui </a:t>
            </a:r>
            <a:r>
              <a:rPr lang="it-IT" sz="2000" dirty="0" smtClean="0"/>
              <a:t>(OIM, 2018). </a:t>
            </a:r>
          </a:p>
          <a:p>
            <a:pPr marL="0" indent="0" algn="just">
              <a:lnSpc>
                <a:spcPct val="150000"/>
              </a:lnSpc>
              <a:buNone/>
            </a:pPr>
            <a:r>
              <a:rPr lang="it-IT" sz="2000" dirty="0" smtClean="0"/>
              <a:t>Sebbene </a:t>
            </a:r>
            <a:r>
              <a:rPr lang="it-IT" sz="2000" dirty="0"/>
              <a:t>le migrazioni interne rappresentino la dimensione più significativa del fenomeno migratorio, esse riescono solo occasionalmente ad attrarre l’attenzione degli studiosi (Bonifazi e </a:t>
            </a:r>
            <a:r>
              <a:rPr lang="it-IT" sz="2000" dirty="0" err="1"/>
              <a:t>Heins</a:t>
            </a:r>
            <a:r>
              <a:rPr lang="it-IT" sz="2000" dirty="0"/>
              <a:t>, 2000; Bell e al., 2015).</a:t>
            </a:r>
          </a:p>
          <a:p>
            <a:pPr marL="0" indent="0" algn="just">
              <a:lnSpc>
                <a:spcPct val="150000"/>
              </a:lnSpc>
              <a:buNone/>
            </a:pPr>
            <a:r>
              <a:rPr lang="it-IT" sz="2000" dirty="0"/>
              <a:t>Nelle migrazioni interne, una componente di crescente interesse è rappresentata dagli </a:t>
            </a:r>
            <a:r>
              <a:rPr lang="it-IT" sz="2000" dirty="0" smtClean="0"/>
              <a:t>stranieri</a:t>
            </a:r>
            <a:r>
              <a:rPr lang="it-IT" sz="2000" dirty="0"/>
              <a:t>.</a:t>
            </a:r>
          </a:p>
        </p:txBody>
      </p:sp>
    </p:spTree>
    <p:extLst>
      <p:ext uri="{BB962C8B-B14F-4D97-AF65-F5344CB8AC3E}">
        <p14:creationId xmlns:p14="http://schemas.microsoft.com/office/powerpoint/2010/main" val="304204235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a:bodyPr>
          <a:lstStyle/>
          <a:p>
            <a:pPr marL="0" indent="0" algn="ctr">
              <a:buNone/>
            </a:pPr>
            <a:r>
              <a:rPr lang="it-IT" sz="2800" b="1" dirty="0" smtClean="0"/>
              <a:t>Grazie per l’attenzione!</a:t>
            </a:r>
            <a:endParaRPr lang="it-IT" sz="2800" b="1" dirty="0"/>
          </a:p>
        </p:txBody>
      </p:sp>
    </p:spTree>
    <p:extLst>
      <p:ext uri="{BB962C8B-B14F-4D97-AF65-F5344CB8AC3E}">
        <p14:creationId xmlns:p14="http://schemas.microsoft.com/office/powerpoint/2010/main" val="104823959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92736" y="469147"/>
            <a:ext cx="9205055" cy="6223573"/>
          </a:xfrm>
        </p:spPr>
        <p:txBody>
          <a:bodyPr vert="horz" lIns="91440" tIns="45720" rIns="91440" bIns="45720" rtlCol="0">
            <a:noAutofit/>
          </a:bodyPr>
          <a:lstStyle/>
          <a:p>
            <a:pPr marL="0" indent="0" algn="just">
              <a:lnSpc>
                <a:spcPct val="150000"/>
              </a:lnSpc>
              <a:buNone/>
            </a:pPr>
            <a:r>
              <a:rPr lang="it-IT" sz="2000" dirty="0" smtClean="0"/>
              <a:t>In Italia</a:t>
            </a:r>
            <a:r>
              <a:rPr lang="it-IT" sz="2000" dirty="0"/>
              <a:t>,</a:t>
            </a:r>
            <a:r>
              <a:rPr lang="it-IT" sz="2000" dirty="0" smtClean="0"/>
              <a:t> gli </a:t>
            </a:r>
            <a:r>
              <a:rPr lang="it-IT" sz="2000" dirty="0"/>
              <a:t>stranieri rappresentano la componente con la maggiore propensione alla mobilità interna. Su un totale di 1,2 milioni di migranti interni, il 18,1% è riconducibile agli stranieri, la cui consistenza sul totale della popolazione italiana è dell’8,3% (ISTAT, 2016).</a:t>
            </a:r>
          </a:p>
          <a:p>
            <a:pPr marL="0" indent="0" algn="just">
              <a:lnSpc>
                <a:spcPct val="150000"/>
              </a:lnSpc>
              <a:buNone/>
            </a:pPr>
            <a:r>
              <a:rPr lang="it-IT" sz="2000" dirty="0"/>
              <a:t>Nonostante il fenomeno delle migrazioni interne degli stranieri in Italia stia assumendo una consistenza significativa, gli studi sull’argomento sono pochi (</a:t>
            </a:r>
            <a:r>
              <a:rPr lang="it-IT" sz="2000" dirty="0" err="1"/>
              <a:t>Forcellati</a:t>
            </a:r>
            <a:r>
              <a:rPr lang="it-IT" sz="2000" dirty="0"/>
              <a:t> e Strozza, 2006</a:t>
            </a:r>
            <a:r>
              <a:rPr lang="it-IT" sz="2000" dirty="0" smtClean="0"/>
              <a:t>; Conti et al., 2010; Capasso e Carillo, 2012; Ricciardo </a:t>
            </a:r>
            <a:r>
              <a:rPr lang="it-IT" sz="2000" dirty="0"/>
              <a:t>Lamonica e Zagaglia, </a:t>
            </a:r>
            <a:r>
              <a:rPr lang="it-IT" sz="2000" dirty="0" smtClean="0"/>
              <a:t>2013; </a:t>
            </a:r>
            <a:r>
              <a:rPr lang="it-IT" sz="2000" dirty="0" err="1" smtClean="0"/>
              <a:t>Foderà</a:t>
            </a:r>
            <a:r>
              <a:rPr lang="it-IT" sz="2000" dirty="0" smtClean="0"/>
              <a:t> e Pipitone, 2017). </a:t>
            </a:r>
          </a:p>
          <a:p>
            <a:pPr marL="0" indent="0" algn="just">
              <a:lnSpc>
                <a:spcPct val="150000"/>
              </a:lnSpc>
              <a:buNone/>
            </a:pPr>
            <a:r>
              <a:rPr lang="it-IT" sz="2000" dirty="0" smtClean="0"/>
              <a:t>Essi </a:t>
            </a:r>
            <a:r>
              <a:rPr lang="it-IT" sz="2000" dirty="0"/>
              <a:t>indicano una mobilità interna organizzata sulla base delle reti di relazioni fra connazionali e scarsamente condizionata dai differenziali socio-economici regionali. Rimangono, invece, ancora poco esplorati gli effetti delle variabili </a:t>
            </a:r>
            <a:r>
              <a:rPr lang="it-IT" sz="2000" dirty="0" smtClean="0"/>
              <a:t>legate </a:t>
            </a:r>
            <a:r>
              <a:rPr lang="it-IT" sz="2000" dirty="0"/>
              <a:t>alla </a:t>
            </a:r>
            <a:r>
              <a:rPr lang="it-IT" sz="2000" dirty="0" smtClean="0"/>
              <a:t>produttività dei settori </a:t>
            </a:r>
            <a:r>
              <a:rPr lang="it-IT" sz="2000" dirty="0" smtClean="0"/>
              <a:t>economici. </a:t>
            </a:r>
            <a:endParaRPr lang="it-IT" sz="2000" dirty="0"/>
          </a:p>
        </p:txBody>
      </p:sp>
    </p:spTree>
    <p:extLst>
      <p:ext uri="{BB962C8B-B14F-4D97-AF65-F5344CB8AC3E}">
        <p14:creationId xmlns:p14="http://schemas.microsoft.com/office/powerpoint/2010/main" val="303796161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609600"/>
            <a:ext cx="8596668" cy="777025"/>
          </a:xfrm>
        </p:spPr>
        <p:txBody>
          <a:bodyPr/>
          <a:lstStyle/>
          <a:p>
            <a:r>
              <a:rPr lang="it-IT" dirty="0" smtClean="0"/>
              <a:t>L’obiettivo</a:t>
            </a:r>
            <a:endParaRPr lang="it-IT" dirty="0"/>
          </a:p>
        </p:txBody>
      </p:sp>
      <p:sp>
        <p:nvSpPr>
          <p:cNvPr id="3" name="Segnaposto contenuto 2"/>
          <p:cNvSpPr>
            <a:spLocks noGrp="1"/>
          </p:cNvSpPr>
          <p:nvPr>
            <p:ph idx="1"/>
          </p:nvPr>
        </p:nvSpPr>
        <p:spPr>
          <a:xfrm>
            <a:off x="795867" y="1656823"/>
            <a:ext cx="8596668" cy="4502677"/>
          </a:xfrm>
        </p:spPr>
        <p:txBody>
          <a:bodyPr vert="horz" lIns="91440" tIns="45720" rIns="91440" bIns="45720" rtlCol="0">
            <a:noAutofit/>
          </a:bodyPr>
          <a:lstStyle/>
          <a:p>
            <a:pPr marL="0" indent="0" algn="just">
              <a:lnSpc>
                <a:spcPct val="150000"/>
              </a:lnSpc>
              <a:buNone/>
            </a:pPr>
            <a:r>
              <a:rPr lang="it-IT" sz="2000" dirty="0"/>
              <a:t>Con questo lavoro intendiamo offrire un contributo all’analisi dei flussi migratori in Italia. </a:t>
            </a:r>
            <a:r>
              <a:rPr lang="it-IT" sz="2000" b="1" dirty="0"/>
              <a:t>L’obiettivo è quello di comprendere le ragioni del movimento interno degli </a:t>
            </a:r>
            <a:r>
              <a:rPr lang="it-IT" sz="2000" b="1" dirty="0" smtClean="0"/>
              <a:t>immigrati.</a:t>
            </a:r>
          </a:p>
          <a:p>
            <a:pPr marL="0" indent="0" algn="just">
              <a:lnSpc>
                <a:spcPct val="150000"/>
              </a:lnSpc>
              <a:buNone/>
            </a:pPr>
            <a:r>
              <a:rPr lang="it-IT" sz="2000" dirty="0" smtClean="0"/>
              <a:t>Per </a:t>
            </a:r>
            <a:r>
              <a:rPr lang="it-IT" sz="2000" dirty="0"/>
              <a:t>cogliere le determinanti della mobilità interna, </a:t>
            </a:r>
            <a:r>
              <a:rPr lang="it-IT" sz="2000" dirty="0" smtClean="0"/>
              <a:t>proveremo </a:t>
            </a:r>
            <a:r>
              <a:rPr lang="it-IT" sz="2000" dirty="0"/>
              <a:t>a concentrare l’attenzione su due dimensioni: la consistenza della comunità di immigrati presente in un territorio e i livelli di efficienza delle imprese del territorio stesso. </a:t>
            </a:r>
            <a:endParaRPr lang="it-IT" sz="2000" dirty="0" smtClean="0"/>
          </a:p>
          <a:p>
            <a:pPr marL="0" indent="0" algn="just">
              <a:lnSpc>
                <a:spcPct val="150000"/>
              </a:lnSpc>
              <a:buNone/>
            </a:pPr>
            <a:r>
              <a:rPr lang="it-IT" sz="2000" b="1" dirty="0" smtClean="0"/>
              <a:t>Le nostre aree </a:t>
            </a:r>
            <a:r>
              <a:rPr lang="it-IT" sz="2000" b="1" dirty="0"/>
              <a:t>territoriali di riferimento </a:t>
            </a:r>
            <a:r>
              <a:rPr lang="it-IT" sz="2000" b="1" dirty="0" smtClean="0"/>
              <a:t>sono i </a:t>
            </a:r>
            <a:r>
              <a:rPr lang="it-IT" sz="2000" b="1" dirty="0"/>
              <a:t>sistemi locali del lavoro (SLL) e il periodo di </a:t>
            </a:r>
            <a:r>
              <a:rPr lang="it-IT" sz="2000" b="1" dirty="0" smtClean="0"/>
              <a:t>analisi è il </a:t>
            </a:r>
            <a:r>
              <a:rPr lang="it-IT" sz="2000" b="1" dirty="0" smtClean="0"/>
              <a:t>2007-2016. </a:t>
            </a:r>
            <a:endParaRPr lang="it-IT" sz="2000" b="1" dirty="0"/>
          </a:p>
          <a:p>
            <a:pPr marL="0" indent="0" algn="just">
              <a:lnSpc>
                <a:spcPct val="150000"/>
              </a:lnSpc>
              <a:buNone/>
            </a:pPr>
            <a:endParaRPr lang="it-IT" sz="2000" dirty="0"/>
          </a:p>
        </p:txBody>
      </p:sp>
    </p:spTree>
    <p:extLst>
      <p:ext uri="{BB962C8B-B14F-4D97-AF65-F5344CB8AC3E}">
        <p14:creationId xmlns:p14="http://schemas.microsoft.com/office/powerpoint/2010/main" val="352826657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modello</a:t>
            </a:r>
            <a:endParaRPr lang="it-IT" dirty="0"/>
          </a:p>
        </p:txBody>
      </p:sp>
      <mc:AlternateContent xmlns:mc="http://schemas.openxmlformats.org/markup-compatibility/2006">
        <mc:Choice xmlns:a14="http://schemas.microsoft.com/office/drawing/2010/main" Requires="a14">
          <p:sp>
            <p:nvSpPr>
              <p:cNvPr id="3" name="Segnaposto contenuto 2"/>
              <p:cNvSpPr>
                <a:spLocks noGrp="1"/>
              </p:cNvSpPr>
              <p:nvPr>
                <p:ph idx="1"/>
              </p:nvPr>
            </p:nvSpPr>
            <p:spPr>
              <a:xfrm>
                <a:off x="677334" y="1409321"/>
                <a:ext cx="8596668" cy="3880773"/>
              </a:xfrm>
            </p:spPr>
            <p:txBody>
              <a:bodyPr vert="horz" lIns="91440" tIns="45720" rIns="91440" bIns="45720" rtlCol="0">
                <a:noAutofit/>
              </a:bodyPr>
              <a:lstStyle/>
              <a:p>
                <a:pPr marL="0" indent="0" algn="just">
                  <a:lnSpc>
                    <a:spcPct val="150000"/>
                  </a:lnSpc>
                  <a:buNone/>
                </a:pPr>
                <a:r>
                  <a:rPr lang="it-IT" sz="2000" dirty="0"/>
                  <a:t>Per cogliere le ragioni del movimento interno degli stranieri in Italia facciamo ricorso ad un </a:t>
                </a:r>
                <a:r>
                  <a:rPr lang="it-IT" sz="2000" b="1" dirty="0"/>
                  <a:t>modello gravitazionale</a:t>
                </a:r>
                <a:r>
                  <a:rPr lang="it-IT" sz="2000" dirty="0"/>
                  <a:t>, sulla base dell’approccio seguito da </a:t>
                </a:r>
                <a:r>
                  <a:rPr lang="it-IT" sz="2000" dirty="0" err="1"/>
                  <a:t>Timbergen</a:t>
                </a:r>
                <a:r>
                  <a:rPr lang="it-IT" sz="2000" dirty="0"/>
                  <a:t> (1962). </a:t>
                </a:r>
              </a:p>
              <a:p>
                <a:pPr marL="0" indent="0" algn="just">
                  <a:lnSpc>
                    <a:spcPct val="150000"/>
                  </a:lnSpc>
                  <a:buNone/>
                </a:pPr>
                <a:r>
                  <a:rPr lang="it-IT" sz="2000" dirty="0"/>
                  <a:t>In termini formali, </a:t>
                </a:r>
                <a:endParaRPr lang="it-IT" sz="2000" dirty="0" smtClean="0"/>
              </a:p>
              <a:p>
                <a:pPr marL="0" indent="0" algn="just">
                  <a:spcBef>
                    <a:spcPts val="0"/>
                  </a:spcBef>
                  <a:buNone/>
                </a:pPr>
                <a14:m>
                  <m:oMathPara xmlns:m="http://schemas.openxmlformats.org/officeDocument/2006/math">
                    <m:oMathParaPr>
                      <m:jc m:val="centerGroup"/>
                    </m:oMathParaPr>
                    <m:oMath xmlns:m="http://schemas.openxmlformats.org/officeDocument/2006/math">
                      <m:sSub>
                        <m:sSubPr>
                          <m:ctrlPr>
                            <a:rPr lang="it-IT" sz="2000" i="1">
                              <a:latin typeface="Cambria Math" panose="02040503050406030204" pitchFamily="18" charset="0"/>
                            </a:rPr>
                          </m:ctrlPr>
                        </m:sSubPr>
                        <m:e>
                          <m:r>
                            <m:rPr>
                              <m:sty m:val="p"/>
                            </m:rPr>
                            <a:rPr lang="it-IT" sz="2000">
                              <a:latin typeface="Cambria Math" panose="02040503050406030204" pitchFamily="18" charset="0"/>
                            </a:rPr>
                            <m:t>M</m:t>
                          </m:r>
                        </m:e>
                        <m:sub>
                          <m:r>
                            <m:rPr>
                              <m:sty m:val="p"/>
                            </m:rPr>
                            <a:rPr lang="it-IT" sz="2000">
                              <a:latin typeface="Cambria Math" panose="02040503050406030204" pitchFamily="18" charset="0"/>
                            </a:rPr>
                            <m:t>ij</m:t>
                          </m:r>
                        </m:sub>
                      </m:sSub>
                      <m:r>
                        <a:rPr lang="it-IT" sz="2000">
                          <a:latin typeface="Cambria Math" panose="02040503050406030204" pitchFamily="18" charset="0"/>
                        </a:rPr>
                        <m:t>=</m:t>
                      </m:r>
                      <m:r>
                        <m:rPr>
                          <m:sty m:val="p"/>
                        </m:rPr>
                        <a:rPr lang="it-IT" sz="2000">
                          <a:latin typeface="Cambria Math" panose="02040503050406030204" pitchFamily="18" charset="0"/>
                        </a:rPr>
                        <m:t>A</m:t>
                      </m:r>
                      <m:f>
                        <m:fPr>
                          <m:ctrlPr>
                            <a:rPr lang="it-IT" sz="2000" i="1">
                              <a:latin typeface="Cambria Math" panose="02040503050406030204" pitchFamily="18" charset="0"/>
                            </a:rPr>
                          </m:ctrlPr>
                        </m:fPr>
                        <m:num>
                          <m:sSubSup>
                            <m:sSubSupPr>
                              <m:ctrlPr>
                                <a:rPr lang="it-IT" sz="2000" i="1">
                                  <a:latin typeface="Cambria Math" panose="02040503050406030204" pitchFamily="18" charset="0"/>
                                </a:rPr>
                              </m:ctrlPr>
                            </m:sSubSupPr>
                            <m:e>
                              <m:r>
                                <m:rPr>
                                  <m:sty m:val="p"/>
                                </m:rPr>
                                <a:rPr lang="it-IT" sz="2000">
                                  <a:latin typeface="Cambria Math" panose="02040503050406030204" pitchFamily="18" charset="0"/>
                                </a:rPr>
                                <m:t>P</m:t>
                              </m:r>
                            </m:e>
                            <m:sub>
                              <m:r>
                                <m:rPr>
                                  <m:sty m:val="p"/>
                                </m:rPr>
                                <a:rPr lang="it-IT" sz="2000">
                                  <a:latin typeface="Cambria Math" panose="02040503050406030204" pitchFamily="18" charset="0"/>
                                </a:rPr>
                                <m:t>i</m:t>
                              </m:r>
                            </m:sub>
                            <m:sup>
                              <m:r>
                                <m:rPr>
                                  <m:sty m:val="p"/>
                                </m:rPr>
                                <a:rPr lang="it-IT" sz="2000">
                                  <a:latin typeface="Cambria Math" panose="02040503050406030204" pitchFamily="18" charset="0"/>
                                </a:rPr>
                                <m:t>β</m:t>
                              </m:r>
                              <m:r>
                                <a:rPr lang="it-IT" sz="2000">
                                  <a:latin typeface="Cambria Math" panose="02040503050406030204" pitchFamily="18" charset="0"/>
                                </a:rPr>
                                <m:t>1</m:t>
                              </m:r>
                            </m:sup>
                          </m:sSubSup>
                          <m:sSubSup>
                            <m:sSubSupPr>
                              <m:ctrlPr>
                                <a:rPr lang="it-IT" sz="2000" i="1">
                                  <a:latin typeface="Cambria Math" panose="02040503050406030204" pitchFamily="18" charset="0"/>
                                </a:rPr>
                              </m:ctrlPr>
                            </m:sSubSupPr>
                            <m:e>
                              <m:r>
                                <m:rPr>
                                  <m:sty m:val="p"/>
                                </m:rPr>
                                <a:rPr lang="it-IT" sz="2000">
                                  <a:latin typeface="Cambria Math" panose="02040503050406030204" pitchFamily="18" charset="0"/>
                                </a:rPr>
                                <m:t>P</m:t>
                              </m:r>
                            </m:e>
                            <m:sub>
                              <m:r>
                                <m:rPr>
                                  <m:sty m:val="p"/>
                                </m:rPr>
                                <a:rPr lang="it-IT" sz="2000">
                                  <a:latin typeface="Cambria Math" panose="02040503050406030204" pitchFamily="18" charset="0"/>
                                </a:rPr>
                                <m:t>j</m:t>
                              </m:r>
                            </m:sub>
                            <m:sup>
                              <m:r>
                                <m:rPr>
                                  <m:sty m:val="p"/>
                                </m:rPr>
                                <a:rPr lang="it-IT" sz="2000">
                                  <a:latin typeface="Cambria Math" panose="02040503050406030204" pitchFamily="18" charset="0"/>
                                </a:rPr>
                                <m:t>β</m:t>
                              </m:r>
                              <m:r>
                                <a:rPr lang="it-IT" sz="2000">
                                  <a:latin typeface="Cambria Math" panose="02040503050406030204" pitchFamily="18" charset="0"/>
                                </a:rPr>
                                <m:t>2</m:t>
                              </m:r>
                            </m:sup>
                          </m:sSubSup>
                          <m:sSubSup>
                            <m:sSubSupPr>
                              <m:ctrlPr>
                                <a:rPr lang="it-IT" sz="2000" i="1">
                                  <a:latin typeface="Cambria Math" panose="02040503050406030204" pitchFamily="18" charset="0"/>
                                </a:rPr>
                              </m:ctrlPr>
                            </m:sSubSupPr>
                            <m:e>
                              <m:r>
                                <m:rPr>
                                  <m:sty m:val="p"/>
                                </m:rPr>
                                <a:rPr lang="it-IT" sz="2000">
                                  <a:latin typeface="Cambria Math" panose="02040503050406030204" pitchFamily="18" charset="0"/>
                                </a:rPr>
                                <m:t>E</m:t>
                              </m:r>
                            </m:e>
                            <m:sub>
                              <m:r>
                                <m:rPr>
                                  <m:sty m:val="p"/>
                                </m:rPr>
                                <a:rPr lang="it-IT" sz="2000">
                                  <a:latin typeface="Cambria Math" panose="02040503050406030204" pitchFamily="18" charset="0"/>
                                </a:rPr>
                                <m:t>i</m:t>
                              </m:r>
                            </m:sub>
                            <m:sup>
                              <m:r>
                                <m:rPr>
                                  <m:sty m:val="p"/>
                                </m:rPr>
                                <a:rPr lang="it-IT" sz="2000">
                                  <a:latin typeface="Cambria Math" panose="02040503050406030204" pitchFamily="18" charset="0"/>
                                </a:rPr>
                                <m:t>β</m:t>
                              </m:r>
                              <m:r>
                                <a:rPr lang="it-IT" sz="2000">
                                  <a:latin typeface="Cambria Math" panose="02040503050406030204" pitchFamily="18" charset="0"/>
                                </a:rPr>
                                <m:t>3</m:t>
                              </m:r>
                            </m:sup>
                          </m:sSubSup>
                          <m:sSubSup>
                            <m:sSubSupPr>
                              <m:ctrlPr>
                                <a:rPr lang="it-IT" sz="2000" i="1">
                                  <a:latin typeface="Cambria Math" panose="02040503050406030204" pitchFamily="18" charset="0"/>
                                </a:rPr>
                              </m:ctrlPr>
                            </m:sSubSupPr>
                            <m:e>
                              <m:r>
                                <m:rPr>
                                  <m:sty m:val="p"/>
                                </m:rPr>
                                <a:rPr lang="it-IT" sz="2000">
                                  <a:latin typeface="Cambria Math" panose="02040503050406030204" pitchFamily="18" charset="0"/>
                                </a:rPr>
                                <m:t>E</m:t>
                              </m:r>
                            </m:e>
                            <m:sub>
                              <m:r>
                                <m:rPr>
                                  <m:sty m:val="p"/>
                                </m:rPr>
                                <a:rPr lang="it-IT" sz="2000">
                                  <a:latin typeface="Cambria Math" panose="02040503050406030204" pitchFamily="18" charset="0"/>
                                </a:rPr>
                                <m:t>j</m:t>
                              </m:r>
                            </m:sub>
                            <m:sup>
                              <m:r>
                                <m:rPr>
                                  <m:sty m:val="p"/>
                                </m:rPr>
                                <a:rPr lang="it-IT" sz="2000">
                                  <a:latin typeface="Cambria Math" panose="02040503050406030204" pitchFamily="18" charset="0"/>
                                </a:rPr>
                                <m:t>β</m:t>
                              </m:r>
                              <m:r>
                                <a:rPr lang="it-IT" sz="2000">
                                  <a:latin typeface="Cambria Math" panose="02040503050406030204" pitchFamily="18" charset="0"/>
                                </a:rPr>
                                <m:t>4</m:t>
                              </m:r>
                            </m:sup>
                          </m:sSubSup>
                        </m:num>
                        <m:den>
                          <m:sSubSup>
                            <m:sSubSupPr>
                              <m:ctrlPr>
                                <a:rPr lang="it-IT" sz="2000" i="1">
                                  <a:latin typeface="Cambria Math" panose="02040503050406030204" pitchFamily="18" charset="0"/>
                                </a:rPr>
                              </m:ctrlPr>
                            </m:sSubSupPr>
                            <m:e>
                              <m:r>
                                <m:rPr>
                                  <m:sty m:val="p"/>
                                </m:rPr>
                                <a:rPr lang="it-IT" sz="2000">
                                  <a:latin typeface="Cambria Math" panose="02040503050406030204" pitchFamily="18" charset="0"/>
                                </a:rPr>
                                <m:t>D</m:t>
                              </m:r>
                            </m:e>
                            <m:sub>
                              <m:r>
                                <m:rPr>
                                  <m:sty m:val="p"/>
                                </m:rPr>
                                <a:rPr lang="it-IT" sz="2000">
                                  <a:latin typeface="Cambria Math" panose="02040503050406030204" pitchFamily="18" charset="0"/>
                                </a:rPr>
                                <m:t>ij</m:t>
                              </m:r>
                            </m:sub>
                            <m:sup>
                              <m:r>
                                <m:rPr>
                                  <m:sty m:val="p"/>
                                </m:rPr>
                                <a:rPr lang="it-IT" sz="2000">
                                  <a:latin typeface="Cambria Math" panose="02040503050406030204" pitchFamily="18" charset="0"/>
                                </a:rPr>
                                <m:t>β</m:t>
                              </m:r>
                              <m:r>
                                <a:rPr lang="it-IT" sz="2000">
                                  <a:latin typeface="Cambria Math" panose="02040503050406030204" pitchFamily="18" charset="0"/>
                                </a:rPr>
                                <m:t>5</m:t>
                              </m:r>
                            </m:sup>
                          </m:sSubSup>
                        </m:den>
                      </m:f>
                    </m:oMath>
                  </m:oMathPara>
                </a14:m>
                <a:endParaRPr lang="it-IT" sz="2000" dirty="0"/>
              </a:p>
              <a:p>
                <a:pPr marL="0" indent="0" algn="just">
                  <a:lnSpc>
                    <a:spcPct val="150000"/>
                  </a:lnSpc>
                  <a:buNone/>
                </a:pPr>
                <a:r>
                  <a:rPr lang="it-IT" sz="2000" dirty="0"/>
                  <a:t>ove </a:t>
                </a:r>
                <a:r>
                  <a:rPr lang="it-IT" sz="2000" dirty="0" err="1">
                    <a:latin typeface="Cambria Math" panose="02040503050406030204" pitchFamily="18" charset="0"/>
                    <a:ea typeface="Cambria Math" panose="02040503050406030204" pitchFamily="18" charset="0"/>
                  </a:rPr>
                  <a:t>M</a:t>
                </a:r>
                <a:r>
                  <a:rPr lang="it-IT" sz="2000" baseline="-25000" dirty="0" err="1">
                    <a:latin typeface="Cambria Math" panose="02040503050406030204" pitchFamily="18" charset="0"/>
                    <a:ea typeface="Cambria Math" panose="02040503050406030204" pitchFamily="18" charset="0"/>
                  </a:rPr>
                  <a:t>ij</a:t>
                </a:r>
                <a:r>
                  <a:rPr lang="it-IT" sz="2000" dirty="0"/>
                  <a:t> indica il movimento dei migranti dal SLL </a:t>
                </a:r>
                <a:r>
                  <a:rPr lang="it-IT" sz="2000" dirty="0">
                    <a:latin typeface="Cambria Math" panose="02040503050406030204" pitchFamily="18" charset="0"/>
                    <a:ea typeface="Cambria Math" panose="02040503050406030204" pitchFamily="18" charset="0"/>
                  </a:rPr>
                  <a:t>i</a:t>
                </a:r>
                <a:r>
                  <a:rPr lang="it-IT" sz="2000" dirty="0"/>
                  <a:t> al SLL </a:t>
                </a:r>
                <a:r>
                  <a:rPr lang="it-IT" sz="2000" dirty="0">
                    <a:latin typeface="Cambria Math" panose="02040503050406030204" pitchFamily="18" charset="0"/>
                    <a:ea typeface="Cambria Math" panose="02040503050406030204" pitchFamily="18" charset="0"/>
                  </a:rPr>
                  <a:t>j</a:t>
                </a:r>
                <a:r>
                  <a:rPr lang="it-IT" sz="2000" dirty="0"/>
                  <a:t>, </a:t>
                </a:r>
                <a:r>
                  <a:rPr lang="it-IT" sz="2000" dirty="0">
                    <a:latin typeface="Cambria Math" panose="02040503050406030204" pitchFamily="18" charset="0"/>
                    <a:ea typeface="Cambria Math" panose="02040503050406030204" pitchFamily="18" charset="0"/>
                  </a:rPr>
                  <a:t>A</a:t>
                </a:r>
                <a:r>
                  <a:rPr lang="it-IT" sz="2000" dirty="0"/>
                  <a:t> indica la costante gravitazionale, </a:t>
                </a:r>
                <a:r>
                  <a:rPr lang="it-IT" sz="2000" dirty="0" err="1">
                    <a:latin typeface="Cambria Math" panose="02040503050406030204" pitchFamily="18" charset="0"/>
                    <a:ea typeface="Cambria Math" panose="02040503050406030204" pitchFamily="18" charset="0"/>
                  </a:rPr>
                  <a:t>P</a:t>
                </a:r>
                <a:r>
                  <a:rPr lang="it-IT" sz="2000" baseline="-25000" dirty="0" err="1">
                    <a:latin typeface="Cambria Math" panose="02040503050406030204" pitchFamily="18" charset="0"/>
                    <a:ea typeface="Cambria Math" panose="02040503050406030204" pitchFamily="18" charset="0"/>
                  </a:rPr>
                  <a:t>i</a:t>
                </a:r>
                <a:r>
                  <a:rPr lang="it-IT" sz="2000" dirty="0"/>
                  <a:t> la massa demografica del SLL </a:t>
                </a:r>
                <a:r>
                  <a:rPr lang="it-IT" sz="2000" dirty="0">
                    <a:latin typeface="Cambria Math" panose="02040503050406030204" pitchFamily="18" charset="0"/>
                    <a:ea typeface="Cambria Math" panose="02040503050406030204" pitchFamily="18" charset="0"/>
                  </a:rPr>
                  <a:t>i</a:t>
                </a:r>
                <a:r>
                  <a:rPr lang="it-IT" sz="2000" dirty="0"/>
                  <a:t>, </a:t>
                </a:r>
                <a:r>
                  <a:rPr lang="it-IT" sz="2000" dirty="0" err="1">
                    <a:latin typeface="Cambria Math" panose="02040503050406030204" pitchFamily="18" charset="0"/>
                    <a:ea typeface="Cambria Math" panose="02040503050406030204" pitchFamily="18" charset="0"/>
                  </a:rPr>
                  <a:t>P</a:t>
                </a:r>
                <a:r>
                  <a:rPr lang="it-IT" sz="2000" baseline="-25000" dirty="0" err="1">
                    <a:latin typeface="Cambria Math" panose="02040503050406030204" pitchFamily="18" charset="0"/>
                    <a:ea typeface="Cambria Math" panose="02040503050406030204" pitchFamily="18" charset="0"/>
                  </a:rPr>
                  <a:t>j</a:t>
                </a:r>
                <a:r>
                  <a:rPr lang="it-IT" sz="2000" dirty="0"/>
                  <a:t> la massa demografica </a:t>
                </a:r>
                <a:r>
                  <a:rPr lang="it-IT" sz="2000" dirty="0" smtClean="0"/>
                  <a:t>del SLL </a:t>
                </a:r>
                <a:r>
                  <a:rPr lang="it-IT" sz="2000" dirty="0">
                    <a:latin typeface="Cambria Math" panose="02040503050406030204" pitchFamily="18" charset="0"/>
                    <a:ea typeface="Cambria Math" panose="02040503050406030204" pitchFamily="18" charset="0"/>
                  </a:rPr>
                  <a:t>j</a:t>
                </a:r>
                <a:r>
                  <a:rPr lang="it-IT" sz="2000" dirty="0"/>
                  <a:t>, </a:t>
                </a:r>
                <a:r>
                  <a:rPr lang="it-IT" sz="2000" dirty="0">
                    <a:latin typeface="Cambria Math" panose="02040503050406030204" pitchFamily="18" charset="0"/>
                    <a:ea typeface="Cambria Math" panose="02040503050406030204" pitchFamily="18" charset="0"/>
                  </a:rPr>
                  <a:t>E</a:t>
                </a:r>
                <a:r>
                  <a:rPr lang="it-IT" sz="2000" baseline="-25000" dirty="0">
                    <a:latin typeface="Cambria Math" panose="02040503050406030204" pitchFamily="18" charset="0"/>
                    <a:ea typeface="Cambria Math" panose="02040503050406030204" pitchFamily="18" charset="0"/>
                  </a:rPr>
                  <a:t>i</a:t>
                </a:r>
                <a:r>
                  <a:rPr lang="it-IT" sz="2000" dirty="0" smtClean="0"/>
                  <a:t> </a:t>
                </a:r>
                <a:r>
                  <a:rPr lang="it-IT" sz="2000" dirty="0"/>
                  <a:t>la massa economica </a:t>
                </a:r>
                <a:r>
                  <a:rPr lang="it-IT" sz="2000" dirty="0" smtClean="0"/>
                  <a:t>del SLL </a:t>
                </a:r>
                <a:r>
                  <a:rPr lang="it-IT" sz="2000" dirty="0">
                    <a:latin typeface="Cambria Math" panose="02040503050406030204" pitchFamily="18" charset="0"/>
                    <a:ea typeface="Cambria Math" panose="02040503050406030204" pitchFamily="18" charset="0"/>
                  </a:rPr>
                  <a:t>i</a:t>
                </a:r>
                <a:r>
                  <a:rPr lang="it-IT" sz="2000" dirty="0"/>
                  <a:t>, </a:t>
                </a:r>
                <a:r>
                  <a:rPr lang="it-IT" sz="2000" dirty="0" err="1">
                    <a:latin typeface="Cambria Math" panose="02040503050406030204" pitchFamily="18" charset="0"/>
                    <a:ea typeface="Cambria Math" panose="02040503050406030204" pitchFamily="18" charset="0"/>
                  </a:rPr>
                  <a:t>E</a:t>
                </a:r>
                <a:r>
                  <a:rPr lang="it-IT" sz="2000" baseline="-25000" dirty="0" err="1">
                    <a:latin typeface="Cambria Math" panose="02040503050406030204" pitchFamily="18" charset="0"/>
                    <a:ea typeface="Cambria Math" panose="02040503050406030204" pitchFamily="18" charset="0"/>
                  </a:rPr>
                  <a:t>j</a:t>
                </a:r>
                <a:r>
                  <a:rPr lang="it-IT" sz="2000" dirty="0"/>
                  <a:t> la massa economica </a:t>
                </a:r>
                <a:r>
                  <a:rPr lang="it-IT" sz="2000" dirty="0" smtClean="0"/>
                  <a:t>del SLL </a:t>
                </a:r>
                <a:r>
                  <a:rPr lang="it-IT" sz="2000" dirty="0" smtClean="0">
                    <a:latin typeface="Cambria Math" panose="02040503050406030204" pitchFamily="18" charset="0"/>
                    <a:ea typeface="Cambria Math" panose="02040503050406030204" pitchFamily="18" charset="0"/>
                  </a:rPr>
                  <a:t>j</a:t>
                </a:r>
                <a:r>
                  <a:rPr lang="it-IT" sz="2000" dirty="0"/>
                  <a:t>, </a:t>
                </a:r>
                <a:r>
                  <a:rPr lang="it-IT" sz="2000" dirty="0" err="1">
                    <a:latin typeface="Cambria Math" panose="02040503050406030204" pitchFamily="18" charset="0"/>
                    <a:ea typeface="Cambria Math" panose="02040503050406030204" pitchFamily="18" charset="0"/>
                  </a:rPr>
                  <a:t>D</a:t>
                </a:r>
                <a:r>
                  <a:rPr lang="it-IT" sz="2000" baseline="-25000" dirty="0" err="1">
                    <a:latin typeface="Cambria Math" panose="02040503050406030204" pitchFamily="18" charset="0"/>
                    <a:ea typeface="Cambria Math" panose="02040503050406030204" pitchFamily="18" charset="0"/>
                  </a:rPr>
                  <a:t>ij</a:t>
                </a:r>
                <a:r>
                  <a:rPr lang="it-IT" sz="2000" dirty="0"/>
                  <a:t> la distanza tra </a:t>
                </a:r>
                <a:r>
                  <a:rPr lang="it-IT" sz="2000" dirty="0" smtClean="0"/>
                  <a:t>il SLL </a:t>
                </a:r>
                <a:r>
                  <a:rPr lang="it-IT" sz="2000" dirty="0">
                    <a:latin typeface="Cambria Math" panose="02040503050406030204" pitchFamily="18" charset="0"/>
                    <a:ea typeface="Cambria Math" panose="02040503050406030204" pitchFamily="18" charset="0"/>
                  </a:rPr>
                  <a:t>i</a:t>
                </a:r>
                <a:r>
                  <a:rPr lang="it-IT" sz="2000" dirty="0" smtClean="0"/>
                  <a:t> </a:t>
                </a:r>
                <a:r>
                  <a:rPr lang="it-IT" sz="2000" dirty="0"/>
                  <a:t>e </a:t>
                </a:r>
                <a:r>
                  <a:rPr lang="it-IT" sz="2000" dirty="0" smtClean="0"/>
                  <a:t>il SLL </a:t>
                </a:r>
                <a:r>
                  <a:rPr lang="it-IT" sz="2000" dirty="0">
                    <a:latin typeface="Cambria Math" panose="02040503050406030204" pitchFamily="18" charset="0"/>
                    <a:ea typeface="Cambria Math" panose="02040503050406030204" pitchFamily="18" charset="0"/>
                  </a:rPr>
                  <a:t>j</a:t>
                </a:r>
                <a:r>
                  <a:rPr lang="it-IT" sz="2000" dirty="0"/>
                  <a:t>.</a:t>
                </a:r>
              </a:p>
              <a:p>
                <a:pPr marL="0" indent="0" algn="just">
                  <a:lnSpc>
                    <a:spcPct val="150000"/>
                  </a:lnSpc>
                  <a:buNone/>
                </a:pPr>
                <a:endParaRPr lang="it-IT" sz="2000" dirty="0"/>
              </a:p>
            </p:txBody>
          </p:sp>
        </mc:Choice>
        <mc:Fallback>
          <p:sp>
            <p:nvSpPr>
              <p:cNvPr id="3" name="Segnaposto contenuto 2"/>
              <p:cNvSpPr>
                <a:spLocks noGrp="1" noRot="1" noChangeAspect="1" noMove="1" noResize="1" noEditPoints="1" noAdjustHandles="1" noChangeArrowheads="1" noChangeShapeType="1" noTextEdit="1"/>
              </p:cNvSpPr>
              <p:nvPr>
                <p:ph idx="1"/>
              </p:nvPr>
            </p:nvSpPr>
            <p:spPr>
              <a:xfrm>
                <a:off x="677334" y="1409321"/>
                <a:ext cx="8596668" cy="3880773"/>
              </a:xfrm>
              <a:blipFill rotWithShape="0">
                <a:blip r:embed="rId2"/>
                <a:stretch>
                  <a:fillRect l="-709" r="-780" b="-27630"/>
                </a:stretch>
              </a:blipFill>
            </p:spPr>
            <p:txBody>
              <a:bodyPr/>
              <a:lstStyle/>
              <a:p>
                <a:r>
                  <a:rPr lang="it-IT">
                    <a:noFill/>
                  </a:rPr>
                  <a:t> </a:t>
                </a:r>
              </a:p>
            </p:txBody>
          </p:sp>
        </mc:Fallback>
      </mc:AlternateContent>
    </p:spTree>
    <p:extLst>
      <p:ext uri="{BB962C8B-B14F-4D97-AF65-F5344CB8AC3E}">
        <p14:creationId xmlns:p14="http://schemas.microsoft.com/office/powerpoint/2010/main" val="287971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60162" y="791135"/>
            <a:ext cx="8596668" cy="5416482"/>
          </a:xfrm>
        </p:spPr>
        <p:txBody>
          <a:bodyPr vert="horz" lIns="91440" tIns="45720" rIns="91440" bIns="45720" rtlCol="0">
            <a:noAutofit/>
          </a:bodyPr>
          <a:lstStyle/>
          <a:p>
            <a:pPr marL="0" indent="0" algn="just">
              <a:lnSpc>
                <a:spcPct val="150000"/>
              </a:lnSpc>
              <a:buNone/>
            </a:pPr>
            <a:r>
              <a:rPr lang="it-IT" sz="2000" dirty="0"/>
              <a:t>Per la stima del modello </a:t>
            </a:r>
            <a:r>
              <a:rPr lang="it-IT" sz="2000" dirty="0" smtClean="0"/>
              <a:t>gravitazione facciamo ricorso allo </a:t>
            </a:r>
            <a:r>
              <a:rPr lang="it-IT" sz="2000" dirty="0"/>
              <a:t>stimatore PPML (</a:t>
            </a:r>
            <a:r>
              <a:rPr lang="it-IT" sz="2000" dirty="0" err="1"/>
              <a:t>Poisson</a:t>
            </a:r>
            <a:r>
              <a:rPr lang="it-IT" sz="2000" dirty="0"/>
              <a:t> pseudo-maximum-</a:t>
            </a:r>
            <a:r>
              <a:rPr lang="it-IT" sz="2000" dirty="0" err="1"/>
              <a:t>likelihood</a:t>
            </a:r>
            <a:r>
              <a:rPr lang="it-IT" sz="2000" dirty="0"/>
              <a:t>). </a:t>
            </a:r>
            <a:endParaRPr lang="it-IT" sz="2000" dirty="0" smtClean="0"/>
          </a:p>
          <a:p>
            <a:pPr marL="0" indent="0" algn="just">
              <a:lnSpc>
                <a:spcPct val="150000"/>
              </a:lnSpc>
              <a:buNone/>
            </a:pPr>
            <a:r>
              <a:rPr lang="it-IT" sz="2000" dirty="0" smtClean="0"/>
              <a:t>Seguendo </a:t>
            </a:r>
            <a:r>
              <a:rPr lang="it-IT" sz="2000" dirty="0"/>
              <a:t>il contributo di Santos Silva e </a:t>
            </a:r>
            <a:r>
              <a:rPr lang="it-IT" sz="2000" dirty="0" err="1"/>
              <a:t>Tenreyro</a:t>
            </a:r>
            <a:r>
              <a:rPr lang="it-IT" sz="2000" dirty="0"/>
              <a:t> (2006), tale stimatore è robusto alle differenti forme di </a:t>
            </a:r>
            <a:r>
              <a:rPr lang="it-IT" sz="2000" dirty="0" err="1"/>
              <a:t>eteroschedasticità</a:t>
            </a:r>
            <a:r>
              <a:rPr lang="it-IT" sz="2000" dirty="0"/>
              <a:t> e fornisce una soluzione naturale alla presenza di zeri nella variabile dipendente. Un caso, quest’ultimo, particolarmente frequente nei flussi migratori </a:t>
            </a:r>
            <a:r>
              <a:rPr lang="it-IT" sz="2000" dirty="0" smtClean="0"/>
              <a:t>degli stranieri </a:t>
            </a:r>
            <a:r>
              <a:rPr lang="it-IT" sz="2000" dirty="0"/>
              <a:t>tra SLL </a:t>
            </a:r>
            <a:r>
              <a:rPr lang="it-IT" sz="2000" dirty="0" smtClean="0"/>
              <a:t>in Italia. </a:t>
            </a:r>
          </a:p>
          <a:p>
            <a:pPr marL="0" indent="0" algn="just">
              <a:lnSpc>
                <a:spcPct val="150000"/>
              </a:lnSpc>
              <a:buNone/>
            </a:pPr>
            <a:r>
              <a:rPr lang="it-IT" sz="2000" dirty="0" smtClean="0"/>
              <a:t>Inoltre</a:t>
            </a:r>
            <a:r>
              <a:rPr lang="it-IT" sz="2000" dirty="0"/>
              <a:t>, nel caso di sovra dispersione non catturata dalla distribuzione di </a:t>
            </a:r>
            <a:r>
              <a:rPr lang="it-IT" sz="2000" dirty="0" err="1"/>
              <a:t>Poisson</a:t>
            </a:r>
            <a:r>
              <a:rPr lang="it-IT" sz="2000" dirty="0"/>
              <a:t>, lo stimatore continua a restituire stime efficienti e consistenti (Santos Silva e </a:t>
            </a:r>
            <a:r>
              <a:rPr lang="it-IT" sz="2000" dirty="0" err="1"/>
              <a:t>Tenreyro</a:t>
            </a:r>
            <a:r>
              <a:rPr lang="it-IT" sz="2000" dirty="0"/>
              <a:t>, 2011; </a:t>
            </a:r>
            <a:r>
              <a:rPr lang="it-IT" sz="2000" dirty="0" err="1"/>
              <a:t>Fally</a:t>
            </a:r>
            <a:r>
              <a:rPr lang="it-IT" sz="2000" dirty="0"/>
              <a:t>, 2015).</a:t>
            </a:r>
          </a:p>
          <a:p>
            <a:pPr marL="0" indent="0" algn="just">
              <a:lnSpc>
                <a:spcPct val="150000"/>
              </a:lnSpc>
              <a:buNone/>
            </a:pPr>
            <a:endParaRPr lang="it-IT" sz="2000" dirty="0"/>
          </a:p>
        </p:txBody>
      </p:sp>
    </p:spTree>
    <p:extLst>
      <p:ext uri="{BB962C8B-B14F-4D97-AF65-F5344CB8AC3E}">
        <p14:creationId xmlns:p14="http://schemas.microsoft.com/office/powerpoint/2010/main" val="2575341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609600"/>
            <a:ext cx="8596668" cy="734096"/>
          </a:xfrm>
        </p:spPr>
        <p:txBody>
          <a:bodyPr/>
          <a:lstStyle/>
          <a:p>
            <a:r>
              <a:rPr lang="it-IT" dirty="0" smtClean="0"/>
              <a:t>I dati</a:t>
            </a:r>
            <a:endParaRPr lang="it-IT" dirty="0"/>
          </a:p>
        </p:txBody>
      </p:sp>
      <p:sp>
        <p:nvSpPr>
          <p:cNvPr id="3" name="Segnaposto contenuto 2"/>
          <p:cNvSpPr>
            <a:spLocks noGrp="1"/>
          </p:cNvSpPr>
          <p:nvPr>
            <p:ph idx="1"/>
          </p:nvPr>
        </p:nvSpPr>
        <p:spPr>
          <a:xfrm>
            <a:off x="677334" y="1519707"/>
            <a:ext cx="8596668" cy="4521655"/>
          </a:xfrm>
        </p:spPr>
        <p:txBody>
          <a:bodyPr vert="horz" lIns="91440" tIns="45720" rIns="91440" bIns="45720" rtlCol="0">
            <a:noAutofit/>
          </a:bodyPr>
          <a:lstStyle/>
          <a:p>
            <a:pPr marL="0" indent="0" algn="just">
              <a:lnSpc>
                <a:spcPct val="150000"/>
              </a:lnSpc>
              <a:buNone/>
            </a:pPr>
            <a:r>
              <a:rPr lang="it-IT" sz="2000" dirty="0"/>
              <a:t>I </a:t>
            </a:r>
            <a:r>
              <a:rPr lang="it-IT" sz="2000" b="1" dirty="0"/>
              <a:t>flussi degli stranieri fra SLL </a:t>
            </a:r>
            <a:r>
              <a:rPr lang="it-IT" sz="2000" dirty="0"/>
              <a:t>sono stati ottenuti utilizzato i micro dati delle iscrizioni e cancellazioni dai registri anagrafici dei comuni italiani.</a:t>
            </a:r>
          </a:p>
          <a:p>
            <a:pPr marL="0" indent="0" algn="just">
              <a:lnSpc>
                <a:spcPct val="150000"/>
              </a:lnSpc>
              <a:buNone/>
            </a:pPr>
            <a:r>
              <a:rPr lang="it-IT" sz="2000" dirty="0"/>
              <a:t>Per rappresentare la massa demografica abbiamo invece fatto ricorso allo </a:t>
            </a:r>
            <a:r>
              <a:rPr lang="it-IT" sz="2000" b="1" dirty="0"/>
              <a:t>stock di popolazione </a:t>
            </a:r>
            <a:r>
              <a:rPr lang="it-IT" sz="2000" b="1" dirty="0" smtClean="0"/>
              <a:t>straniera </a:t>
            </a:r>
            <a:r>
              <a:rPr lang="it-IT" sz="2000" b="1" dirty="0"/>
              <a:t>residente </a:t>
            </a:r>
            <a:r>
              <a:rPr lang="it-IT" sz="2000" b="1" dirty="0" smtClean="0"/>
              <a:t>nei </a:t>
            </a:r>
            <a:r>
              <a:rPr lang="it-IT" sz="2000" b="1" dirty="0"/>
              <a:t>SLL</a:t>
            </a:r>
            <a:r>
              <a:rPr lang="it-IT" sz="2000" dirty="0"/>
              <a:t>. Tale variabile tenta di cogliere l’effetto dei network sociali nei movimenti interni. A tali network viene </a:t>
            </a:r>
            <a:r>
              <a:rPr lang="it-IT" sz="2000" dirty="0" smtClean="0"/>
              <a:t>infatti associato </a:t>
            </a:r>
            <a:r>
              <a:rPr lang="it-IT" sz="2000" dirty="0"/>
              <a:t>un importante effetto di mitigazione dei costi della migrazione, che si concretizza attraverso differenti meccanismi (</a:t>
            </a:r>
            <a:r>
              <a:rPr lang="it-IT" sz="2000" dirty="0" err="1"/>
              <a:t>Sjaastad</a:t>
            </a:r>
            <a:r>
              <a:rPr lang="it-IT" sz="2000" dirty="0"/>
              <a:t>, 1962; </a:t>
            </a:r>
            <a:r>
              <a:rPr lang="it-IT" sz="2000" dirty="0" err="1" smtClean="0"/>
              <a:t>Massey</a:t>
            </a:r>
            <a:r>
              <a:rPr lang="it-IT" sz="2000" dirty="0"/>
              <a:t>, 1990; </a:t>
            </a:r>
            <a:r>
              <a:rPr lang="it-IT" sz="2000" dirty="0" err="1"/>
              <a:t>Kritz</a:t>
            </a:r>
            <a:r>
              <a:rPr lang="it-IT" sz="2000" dirty="0"/>
              <a:t> e </a:t>
            </a:r>
            <a:r>
              <a:rPr lang="it-IT" sz="2000" dirty="0" err="1"/>
              <a:t>Nogle</a:t>
            </a:r>
            <a:r>
              <a:rPr lang="it-IT" sz="2000" dirty="0"/>
              <a:t>, 1994; </a:t>
            </a:r>
            <a:r>
              <a:rPr lang="it-IT" sz="2000" dirty="0" err="1"/>
              <a:t>Newbold</a:t>
            </a:r>
            <a:r>
              <a:rPr lang="it-IT" sz="2000" dirty="0"/>
              <a:t>, 1999; </a:t>
            </a:r>
            <a:r>
              <a:rPr lang="it-IT" sz="2000" dirty="0" err="1"/>
              <a:t>Umblijs</a:t>
            </a:r>
            <a:r>
              <a:rPr lang="it-IT" sz="2000" dirty="0"/>
              <a:t>, </a:t>
            </a:r>
            <a:r>
              <a:rPr lang="it-IT" sz="2000" dirty="0" smtClean="0"/>
              <a:t>2012; Ricciardo </a:t>
            </a:r>
            <a:r>
              <a:rPr lang="it-IT" sz="2000" dirty="0"/>
              <a:t>Lamonica e Zagaglia, 2013; Battista e </a:t>
            </a:r>
            <a:r>
              <a:rPr lang="it-IT" sz="2000" dirty="0" err="1"/>
              <a:t>Cestari</a:t>
            </a:r>
            <a:r>
              <a:rPr lang="it-IT" sz="2000" dirty="0"/>
              <a:t>, </a:t>
            </a:r>
            <a:r>
              <a:rPr lang="it-IT" sz="2000" dirty="0" smtClean="0"/>
              <a:t>2016).</a:t>
            </a:r>
            <a:endParaRPr lang="it-IT" sz="2000" dirty="0"/>
          </a:p>
        </p:txBody>
      </p:sp>
    </p:spTree>
    <p:extLst>
      <p:ext uri="{BB962C8B-B14F-4D97-AF65-F5344CB8AC3E}">
        <p14:creationId xmlns:p14="http://schemas.microsoft.com/office/powerpoint/2010/main" val="262100400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677334" y="540912"/>
            <a:ext cx="8596668" cy="734096"/>
          </a:xfrm>
        </p:spPr>
        <p:txBody>
          <a:bodyPr>
            <a:normAutofit/>
          </a:bodyPr>
          <a:lstStyle/>
          <a:p>
            <a:r>
              <a:rPr lang="it-IT" sz="2400" i="1" dirty="0" smtClean="0"/>
              <a:t>stock popolazione straniera nei SLL, 2007 vs 2017</a:t>
            </a:r>
            <a:endParaRPr lang="it-IT" sz="2400" i="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6841" y="1053465"/>
            <a:ext cx="4435523" cy="5317452"/>
          </a:xfrm>
          <a:prstGeom prst="rect">
            <a:avLst/>
          </a:prstGeom>
          <a:noFill/>
          <a:ln>
            <a:noFill/>
          </a:ln>
          <a:effectLst/>
        </p:spPr>
      </p:pic>
      <p:grpSp>
        <p:nvGrpSpPr>
          <p:cNvPr id="9" name="Gruppo 8"/>
          <p:cNvGrpSpPr/>
          <p:nvPr/>
        </p:nvGrpSpPr>
        <p:grpSpPr>
          <a:xfrm>
            <a:off x="494616" y="1196403"/>
            <a:ext cx="4619605" cy="5042636"/>
            <a:chOff x="1331640" y="740618"/>
            <a:chExt cx="6479429" cy="6120000"/>
          </a:xfrm>
        </p:grpSpPr>
        <p:pic>
          <p:nvPicPr>
            <p:cNvPr id="10" name="Picture 2"/>
            <p:cNvPicPr>
              <a:picLocks noChangeAspect="1" noChangeArrowheads="1"/>
            </p:cNvPicPr>
            <p:nvPr/>
          </p:nvPicPr>
          <p:blipFill>
            <a:blip r:embed="rId3" cstate="print"/>
            <a:srcRect/>
            <a:stretch>
              <a:fillRect/>
            </a:stretch>
          </p:blipFill>
          <p:spPr bwMode="auto">
            <a:xfrm>
              <a:off x="1331640" y="740618"/>
              <a:ext cx="6479429" cy="6120000"/>
            </a:xfrm>
            <a:prstGeom prst="rect">
              <a:avLst/>
            </a:prstGeom>
            <a:noFill/>
            <a:ln w="9525">
              <a:noFill/>
              <a:miter lim="800000"/>
              <a:headEnd/>
              <a:tailEnd/>
            </a:ln>
          </p:spPr>
        </p:pic>
        <p:pic>
          <p:nvPicPr>
            <p:cNvPr id="11" name="Immagine 10"/>
            <p:cNvPicPr/>
            <p:nvPr/>
          </p:nvPicPr>
          <p:blipFill>
            <a:blip r:embed="rId4" cstate="print"/>
            <a:srcRect/>
            <a:stretch>
              <a:fillRect/>
            </a:stretch>
          </p:blipFill>
          <p:spPr bwMode="auto">
            <a:xfrm>
              <a:off x="2195736" y="5205114"/>
              <a:ext cx="1944216" cy="1248222"/>
            </a:xfrm>
            <a:prstGeom prst="rect">
              <a:avLst/>
            </a:prstGeom>
            <a:noFill/>
            <a:ln w="9525">
              <a:noFill/>
              <a:miter lim="800000"/>
              <a:headEnd/>
              <a:tailEnd/>
            </a:ln>
          </p:spPr>
        </p:pic>
      </p:grpSp>
    </p:spTree>
    <p:extLst>
      <p:ext uri="{BB962C8B-B14F-4D97-AF65-F5344CB8AC3E}">
        <p14:creationId xmlns:p14="http://schemas.microsoft.com/office/powerpoint/2010/main" val="581106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randombar(horizontal)">
                                      <p:cBhvr>
                                        <p:cTn id="12"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34404" y="396183"/>
            <a:ext cx="8758587" cy="6210679"/>
          </a:xfrm>
        </p:spPr>
        <p:txBody>
          <a:bodyPr vert="horz" lIns="91440" tIns="45720" rIns="91440" bIns="45720" rtlCol="0">
            <a:noAutofit/>
          </a:bodyPr>
          <a:lstStyle/>
          <a:p>
            <a:pPr marL="0" indent="0" algn="just">
              <a:lnSpc>
                <a:spcPct val="150000"/>
              </a:lnSpc>
              <a:buNone/>
            </a:pPr>
            <a:r>
              <a:rPr lang="it-IT" sz="2000" dirty="0"/>
              <a:t>Per rappresentare la massa economica </a:t>
            </a:r>
            <a:r>
              <a:rPr lang="it-IT" sz="2000" dirty="0" smtClean="0"/>
              <a:t>utilizziamo la </a:t>
            </a:r>
            <a:r>
              <a:rPr lang="it-IT" sz="2000" b="1" dirty="0" smtClean="0"/>
              <a:t>produttività media </a:t>
            </a:r>
            <a:r>
              <a:rPr lang="it-IT" sz="2000" b="1" dirty="0"/>
              <a:t>del SLL</a:t>
            </a:r>
            <a:r>
              <a:rPr lang="it-IT" sz="2000" dirty="0"/>
              <a:t>.</a:t>
            </a:r>
          </a:p>
          <a:p>
            <a:pPr marL="0" indent="0" algn="just">
              <a:lnSpc>
                <a:spcPct val="150000"/>
              </a:lnSpc>
              <a:buNone/>
            </a:pPr>
            <a:r>
              <a:rPr lang="it-IT" sz="2000" dirty="0" smtClean="0"/>
              <a:t>La variabile prova a misurare l’effetto dell’efficienza delle imprese sui movimenti migratori. Un </a:t>
            </a:r>
            <a:r>
              <a:rPr lang="it-IT" sz="2000" dirty="0"/>
              <a:t>elevato valore della </a:t>
            </a:r>
            <a:r>
              <a:rPr lang="it-IT" sz="2000" dirty="0" smtClean="0"/>
              <a:t>produttività </a:t>
            </a:r>
            <a:r>
              <a:rPr lang="it-IT" sz="2000" dirty="0" smtClean="0"/>
              <a:t>dovrebbe agire </a:t>
            </a:r>
            <a:r>
              <a:rPr lang="it-IT" sz="2000" dirty="0"/>
              <a:t>da fattore </a:t>
            </a:r>
            <a:r>
              <a:rPr lang="it-IT" sz="2000" dirty="0" smtClean="0"/>
              <a:t>attrattivo (</a:t>
            </a:r>
            <a:r>
              <a:rPr lang="it-IT" sz="2000" dirty="0" err="1"/>
              <a:t>Hicks</a:t>
            </a:r>
            <a:r>
              <a:rPr lang="it-IT" sz="2000" dirty="0"/>
              <a:t>, 1932)</a:t>
            </a:r>
            <a:r>
              <a:rPr lang="it-IT" sz="2000" dirty="0" smtClean="0"/>
              <a:t>, </a:t>
            </a:r>
            <a:r>
              <a:rPr lang="it-IT" sz="2000" dirty="0"/>
              <a:t>sia per il valore che esso </a:t>
            </a:r>
            <a:r>
              <a:rPr lang="it-IT" sz="2000" dirty="0" smtClean="0"/>
              <a:t>esprime (in </a:t>
            </a:r>
            <a:r>
              <a:rPr lang="it-IT" sz="2000" dirty="0"/>
              <a:t>termini di maggiore </a:t>
            </a:r>
            <a:r>
              <a:rPr lang="it-IT" sz="2000" dirty="0" smtClean="0"/>
              <a:t>efficienza del sistema produttivo locale) </a:t>
            </a:r>
            <a:r>
              <a:rPr lang="it-IT" sz="2000" dirty="0"/>
              <a:t>che per la potenza del messaggio comunicativo che esso contiene (in termini di </a:t>
            </a:r>
            <a:r>
              <a:rPr lang="it-IT" sz="2000" dirty="0" smtClean="0"/>
              <a:t>migliori opportunità occupazionali). </a:t>
            </a:r>
            <a:endParaRPr lang="it-IT" sz="2000" dirty="0"/>
          </a:p>
          <a:p>
            <a:pPr marL="0" indent="0" algn="just">
              <a:lnSpc>
                <a:spcPct val="150000"/>
              </a:lnSpc>
              <a:buNone/>
            </a:pPr>
            <a:r>
              <a:rPr lang="it-IT" sz="2000" dirty="0" smtClean="0"/>
              <a:t>Per una </a:t>
            </a:r>
            <a:r>
              <a:rPr lang="it-IT" sz="2000" dirty="0" smtClean="0"/>
              <a:t>migliore comprensione dell’effetto </a:t>
            </a:r>
            <a:r>
              <a:rPr lang="it-IT" sz="2000" dirty="0" smtClean="0"/>
              <a:t>che la produttività </a:t>
            </a:r>
            <a:r>
              <a:rPr lang="it-IT" sz="2000" dirty="0" smtClean="0"/>
              <a:t>può esercitare  </a:t>
            </a:r>
            <a:r>
              <a:rPr lang="it-IT" sz="2000" dirty="0" smtClean="0"/>
              <a:t>sulle migrazioni, utilizzeremo alcune diverse aggregazioni di produttività, distinte per i principali macro-settori di attività economica.</a:t>
            </a:r>
            <a:endParaRPr lang="it-IT" sz="2000" dirty="0"/>
          </a:p>
        </p:txBody>
      </p:sp>
    </p:spTree>
    <p:extLst>
      <p:ext uri="{BB962C8B-B14F-4D97-AF65-F5344CB8AC3E}">
        <p14:creationId xmlns:p14="http://schemas.microsoft.com/office/powerpoint/2010/main" val="295885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Sfaccettatur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Override1.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docProps/app.xml><?xml version="1.0" encoding="utf-8"?>
<Properties xmlns="http://schemas.openxmlformats.org/officeDocument/2006/extended-properties" xmlns:vt="http://schemas.openxmlformats.org/officeDocument/2006/docPropsVTypes">
  <Template/>
  <TotalTime>845</TotalTime>
  <Words>1960</Words>
  <Application>Microsoft Office PowerPoint</Application>
  <PresentationFormat>Widescreen</PresentationFormat>
  <Paragraphs>78</Paragraphs>
  <Slides>20</Slides>
  <Notes>0</Notes>
  <HiddenSlides>0</HiddenSlides>
  <MMClips>0</MMClips>
  <ScaleCrop>false</ScaleCrop>
  <HeadingPairs>
    <vt:vector size="8" baseType="variant">
      <vt:variant>
        <vt:lpstr>Caratteri utilizzati</vt:lpstr>
      </vt:variant>
      <vt:variant>
        <vt:i4>5</vt:i4>
      </vt:variant>
      <vt:variant>
        <vt:lpstr>Tema</vt:lpstr>
      </vt:variant>
      <vt:variant>
        <vt:i4>1</vt:i4>
      </vt:variant>
      <vt:variant>
        <vt:lpstr>Server OLE incorporati</vt:lpstr>
      </vt:variant>
      <vt:variant>
        <vt:i4>1</vt:i4>
      </vt:variant>
      <vt:variant>
        <vt:lpstr>Titoli diapositive</vt:lpstr>
      </vt:variant>
      <vt:variant>
        <vt:i4>20</vt:i4>
      </vt:variant>
    </vt:vector>
  </HeadingPairs>
  <TitlesOfParts>
    <vt:vector size="27" baseType="lpstr">
      <vt:lpstr>Arial</vt:lpstr>
      <vt:lpstr>Cambria Math</vt:lpstr>
      <vt:lpstr>Symbol</vt:lpstr>
      <vt:lpstr>Trebuchet MS</vt:lpstr>
      <vt:lpstr>Wingdings 3</vt:lpstr>
      <vt:lpstr>Sfaccettatura</vt:lpstr>
      <vt:lpstr>Document</vt:lpstr>
      <vt:lpstr>Efficienza tecnica e comunità:  quali le ragioni del movimento interno degli immigrati in Italia?</vt:lpstr>
      <vt:lpstr>La motivazione</vt:lpstr>
      <vt:lpstr>Presentazione standard di PowerPoint</vt:lpstr>
      <vt:lpstr>L’obiettivo</vt:lpstr>
      <vt:lpstr>Il modello</vt:lpstr>
      <vt:lpstr>Presentazione standard di PowerPoint</vt:lpstr>
      <vt:lpstr>I dati</vt:lpstr>
      <vt:lpstr>stock popolazione straniera nei SLL, 2007 vs 2017</vt:lpstr>
      <vt:lpstr>Presentazione standard di PowerPoint</vt:lpstr>
      <vt:lpstr>Presentazione standard di PowerPoint</vt:lpstr>
      <vt:lpstr>Presentazione standard di PowerPoint</vt:lpstr>
      <vt:lpstr>Presentazione standard di PowerPoint</vt:lpstr>
      <vt:lpstr>I risultati </vt:lpstr>
      <vt:lpstr>Presentazione standard di PowerPoint</vt:lpstr>
      <vt:lpstr>Le conclusioni</vt:lpstr>
      <vt:lpstr>Presentazione standard di PowerPoint</vt:lpstr>
      <vt:lpstr>Presentazione standard di PowerPoint</vt:lpstr>
      <vt:lpstr>Bibliografia </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Efficienza tecnica e comunità:  quali le ragioni del movimento interno degli immigrati in Italia?</dc:title>
  <dc:creator>Vito Pipitone</dc:creator>
  <cp:lastModifiedBy>Vito Pipitone</cp:lastModifiedBy>
  <cp:revision>73</cp:revision>
  <dcterms:created xsi:type="dcterms:W3CDTF">2018-09-14T07:40:55Z</dcterms:created>
  <dcterms:modified xsi:type="dcterms:W3CDTF">2018-09-17T15:25:23Z</dcterms:modified>
</cp:coreProperties>
</file>