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3"/>
  </p:notesMasterIdLst>
  <p:sldIdLst>
    <p:sldId id="311" r:id="rId3"/>
    <p:sldId id="256" r:id="rId4"/>
    <p:sldId id="330" r:id="rId5"/>
    <p:sldId id="327" r:id="rId6"/>
    <p:sldId id="333" r:id="rId7"/>
    <p:sldId id="332" r:id="rId8"/>
    <p:sldId id="331" r:id="rId9"/>
    <p:sldId id="334" r:id="rId10"/>
    <p:sldId id="328" r:id="rId11"/>
    <p:sldId id="326" r:id="rId12"/>
  </p:sldIdLst>
  <p:sldSz cx="12192000" cy="6858000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960" userDrawn="1">
          <p15:clr>
            <a:srgbClr val="A4A3A4"/>
          </p15:clr>
        </p15:guide>
        <p15:guide id="4" pos="7296" userDrawn="1">
          <p15:clr>
            <a:srgbClr val="A4A3A4"/>
          </p15:clr>
        </p15:guide>
        <p15:guide id="5" pos="600" userDrawn="1">
          <p15:clr>
            <a:srgbClr val="A4A3A4"/>
          </p15:clr>
        </p15:guide>
        <p15:guide id="6" pos="7080" userDrawn="1">
          <p15:clr>
            <a:srgbClr val="A4A3A4"/>
          </p15:clr>
        </p15:guide>
        <p15:guide id="7" orient="horz" pos="1008" userDrawn="1">
          <p15:clr>
            <a:srgbClr val="A4A3A4"/>
          </p15:clr>
        </p15:guide>
        <p15:guide id="8" orient="horz" pos="1416" userDrawn="1">
          <p15:clr>
            <a:srgbClr val="A4A3A4"/>
          </p15:clr>
        </p15:guide>
        <p15:guide id="9" pos="6720" userDrawn="1">
          <p15:clr>
            <a:srgbClr val="A4A3A4"/>
          </p15:clr>
        </p15:guide>
        <p15:guide id="10" orient="horz" pos="3888" userDrawn="1">
          <p15:clr>
            <a:srgbClr val="A4A3A4"/>
          </p15:clr>
        </p15:guide>
        <p15:guide id="11" orient="horz" pos="2156">
          <p15:clr>
            <a:srgbClr val="A4A3A4"/>
          </p15:clr>
        </p15:guide>
        <p15:guide id="12" orient="horz" pos="1438">
          <p15:clr>
            <a:srgbClr val="A4A3A4"/>
          </p15:clr>
        </p15:guide>
        <p15:guide id="13" orient="horz" pos="2814">
          <p15:clr>
            <a:srgbClr val="A4A3A4"/>
          </p15:clr>
        </p15:guide>
        <p15:guide id="14" pos="6911">
          <p15:clr>
            <a:srgbClr val="A4A3A4"/>
          </p15:clr>
        </p15:guide>
        <p15:guide id="15" orient="horz" pos="2346">
          <p15:clr>
            <a:srgbClr val="A4A3A4"/>
          </p15:clr>
        </p15:guide>
        <p15:guide id="16" orient="horz" pos="1571">
          <p15:clr>
            <a:srgbClr val="A4A3A4"/>
          </p15:clr>
        </p15:guide>
        <p15:guide id="17" orient="horz" pos="2140">
          <p15:clr>
            <a:srgbClr val="A4A3A4"/>
          </p15:clr>
        </p15:guide>
        <p15:guide id="18" orient="horz" pos="1954">
          <p15:clr>
            <a:srgbClr val="A4A3A4"/>
          </p15:clr>
        </p15:guide>
        <p15:guide id="19" pos="3844">
          <p15:clr>
            <a:srgbClr val="A4A3A4"/>
          </p15:clr>
        </p15:guide>
        <p15:guide id="20" pos="614">
          <p15:clr>
            <a:srgbClr val="A4A3A4"/>
          </p15:clr>
        </p15:guide>
        <p15:guide id="21" pos="708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8B9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3" autoAdjust="0"/>
    <p:restoredTop sz="73648" autoAdjust="0"/>
  </p:normalViewPr>
  <p:slideViewPr>
    <p:cSldViewPr snapToGrid="0" showGuides="1">
      <p:cViewPr varScale="1">
        <p:scale>
          <a:sx n="86" d="100"/>
          <a:sy n="86" d="100"/>
        </p:scale>
        <p:origin x="1266" y="60"/>
      </p:cViewPr>
      <p:guideLst>
        <p:guide orient="horz" pos="2160"/>
        <p:guide pos="3840"/>
        <p:guide pos="960"/>
        <p:guide pos="7296"/>
        <p:guide pos="600"/>
        <p:guide pos="7080"/>
        <p:guide orient="horz" pos="1008"/>
        <p:guide orient="horz" pos="1416"/>
        <p:guide pos="6720"/>
        <p:guide orient="horz" pos="3888"/>
        <p:guide orient="horz" pos="2156"/>
        <p:guide orient="horz" pos="1438"/>
        <p:guide orient="horz" pos="2814"/>
        <p:guide pos="6911"/>
        <p:guide orient="horz" pos="2346"/>
        <p:guide orient="horz" pos="1571"/>
        <p:guide orient="horz" pos="2140"/>
        <p:guide orient="horz" pos="1954"/>
        <p:guide pos="3844"/>
        <p:guide pos="614"/>
        <p:guide pos="70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324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564470-3D56-4701-BB34-9AAD77722C48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630498-A1CC-4630-A9A8-B336588DB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080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30498-A1CC-4630-A9A8-B336588DBFF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769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30498-A1CC-4630-A9A8-B336588DBFF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845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30498-A1CC-4630-A9A8-B336588DBFF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356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30498-A1CC-4630-A9A8-B336588DBFF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871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30498-A1CC-4630-A9A8-B336588DBFF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391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30498-A1CC-4630-A9A8-B336588DBFF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73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30498-A1CC-4630-A9A8-B336588DBFF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6447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30498-A1CC-4630-A9A8-B336588DBFF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788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952500" y="616683"/>
            <a:ext cx="4268028" cy="938718"/>
            <a:chOff x="952500" y="669848"/>
            <a:chExt cx="4268028" cy="938718"/>
          </a:xfrm>
        </p:grpSpPr>
        <p:sp>
          <p:nvSpPr>
            <p:cNvPr id="4" name="TextBox 3"/>
            <p:cNvSpPr txBox="1"/>
            <p:nvPr/>
          </p:nvSpPr>
          <p:spPr>
            <a:xfrm>
              <a:off x="952500" y="669848"/>
              <a:ext cx="426802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D04D1F"/>
                  </a:solidFill>
                </a:rPr>
                <a:t>TEXT ONE COLUMN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952500" y="1239234"/>
              <a:ext cx="40912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Lid </a:t>
              </a:r>
              <a:r>
                <a:rPr lang="en-US" dirty="0" err="1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est</a:t>
              </a:r>
              <a:r>
                <a:rPr lang="en-US" dirty="0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dirty="0" err="1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laborum</a:t>
              </a:r>
              <a:r>
                <a:rPr lang="en-US" dirty="0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dirty="0" err="1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dolo</a:t>
              </a:r>
              <a:r>
                <a:rPr lang="en-US" dirty="0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dirty="0" err="1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rumes</a:t>
              </a:r>
              <a:r>
                <a:rPr lang="en-US" dirty="0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dirty="0" err="1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fugats</a:t>
              </a:r>
              <a:r>
                <a:rPr lang="en-US" dirty="0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dirty="0" err="1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untras</a:t>
              </a:r>
              <a:r>
                <a:rPr lang="en-US" dirty="0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  <a:endParaRPr lang="en-US" dirty="0">
                <a:solidFill>
                  <a:srgbClr val="D04D1F"/>
                </a:solidFill>
              </a:endParaRPr>
            </a:p>
          </p:txBody>
        </p:sp>
      </p:grpSp>
      <p:sp>
        <p:nvSpPr>
          <p:cNvPr id="7" name="TextBox 6"/>
          <p:cNvSpPr txBox="1"/>
          <p:nvPr userDrawn="1"/>
        </p:nvSpPr>
        <p:spPr>
          <a:xfrm>
            <a:off x="1430966" y="2513714"/>
            <a:ext cx="9237034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dolo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rumes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fugats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untras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dirty="0" err="1">
                <a:solidFill>
                  <a:schemeClr val="accent5"/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Etharums</a:t>
            </a:r>
            <a:r>
              <a:rPr lang="en-US" dirty="0">
                <a:solidFill>
                  <a:schemeClr val="accent5"/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ser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quidem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rerum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facilis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dolores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nemis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fugats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vitaes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nemo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minima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rerums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unsers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sadips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amets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natus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error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voluptatem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accusantium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doloremque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laudantium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totam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rem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quae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ab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et quasi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architecto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beatae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vitae dicta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sunt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explicabo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Nemo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ipsam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voluptatem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quia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voluptas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aspernatur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odit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aut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fugit,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quia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consequuntur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magni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dolores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eos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qui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ratione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voluptatem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sequi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nesciunt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Etharums</a:t>
            </a:r>
            <a:r>
              <a:rPr lang="en-US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ser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quidem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rerum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facilis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dolores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nemis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fugats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vitaes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nemo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minima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rerums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unsers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sadips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natus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error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voluptatem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accusantium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doloremque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laudantium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0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utions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952500" y="1608564"/>
            <a:ext cx="10287000" cy="36408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7974013" y="1928813"/>
            <a:ext cx="2962275" cy="29622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890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0" y="3429000"/>
            <a:ext cx="2435225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2435225" y="3429000"/>
            <a:ext cx="3660775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910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4329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952500" y="616683"/>
            <a:ext cx="4406825" cy="938718"/>
            <a:chOff x="952500" y="669848"/>
            <a:chExt cx="4406825" cy="938718"/>
          </a:xfrm>
        </p:grpSpPr>
        <p:sp>
          <p:nvSpPr>
            <p:cNvPr id="4" name="TextBox 3"/>
            <p:cNvSpPr txBox="1"/>
            <p:nvPr/>
          </p:nvSpPr>
          <p:spPr>
            <a:xfrm>
              <a:off x="952500" y="669848"/>
              <a:ext cx="440682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D04D1F"/>
                  </a:solidFill>
                  <a:latin typeface="Calibri"/>
                </a:rPr>
                <a:t>TEXT TWO COLUMN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952500" y="1239234"/>
              <a:ext cx="40912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dirty="0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Lid </a:t>
              </a:r>
              <a:r>
                <a:rPr lang="en-US" sz="1800" dirty="0" err="1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est</a:t>
              </a:r>
              <a:r>
                <a:rPr lang="en-US" sz="1800" dirty="0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800" dirty="0" err="1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laborum</a:t>
              </a:r>
              <a:r>
                <a:rPr lang="en-US" sz="1800" dirty="0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800" dirty="0" err="1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dolo</a:t>
              </a:r>
              <a:r>
                <a:rPr lang="en-US" sz="1800" dirty="0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800" dirty="0" err="1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rumes</a:t>
              </a:r>
              <a:r>
                <a:rPr lang="en-US" sz="1800" dirty="0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800" dirty="0" err="1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fugats</a:t>
              </a:r>
              <a:r>
                <a:rPr lang="en-US" sz="1800" dirty="0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800" dirty="0" err="1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untras</a:t>
              </a:r>
              <a:r>
                <a:rPr lang="en-US" sz="1800" dirty="0">
                  <a:solidFill>
                    <a:srgbClr val="D04D1F"/>
                  </a:solidFill>
                  <a:latin typeface="Calibri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  <a:endParaRPr lang="en-US" sz="1800" dirty="0">
                <a:solidFill>
                  <a:srgbClr val="D04D1F"/>
                </a:solidFill>
              </a:endParaRPr>
            </a:p>
          </p:txBody>
        </p:sp>
      </p:grpSp>
      <p:sp>
        <p:nvSpPr>
          <p:cNvPr id="7" name="TextBox 6"/>
          <p:cNvSpPr txBox="1"/>
          <p:nvPr userDrawn="1"/>
        </p:nvSpPr>
        <p:spPr>
          <a:xfrm>
            <a:off x="1430966" y="2247900"/>
            <a:ext cx="443820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dolo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rumes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fugats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untras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Etharums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ser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quidem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rerum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facilis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dolores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nemis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fugats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vitaes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nemo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minima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rerums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unsers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sadips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amets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..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natus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error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voluptatem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accusantium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doloremque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laudantium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totam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rem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quae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ab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et quasi.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Text Bullet Sample &amp; Text Bullet List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Text Bullet Sample &amp; Text Bullet List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Text Bullet Sample &amp; Text Bullet List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Text Bullet Sample &amp; Text Bullet List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6095999" y="2247900"/>
            <a:ext cx="443820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rumes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fugats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untras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Etharums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ser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quidem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rerum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facilis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dolores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nemis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fugats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vitaes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nemo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minima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rerums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unsers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sadips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amets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..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natus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error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voluptatem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accusantium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doloremque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laudantium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totam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rem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eaque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ipsa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quae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ab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illo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inventore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veritatis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et quasi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Text Bullet Sample &amp; Text Bullet List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Text Bullet Sample &amp; Text Bullet List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Text Bullet Sample &amp; Text Bullet List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Text Bullet Sample &amp; Text Bullet List</a:t>
            </a:r>
          </a:p>
        </p:txBody>
      </p:sp>
    </p:spTree>
    <p:extLst>
      <p:ext uri="{BB962C8B-B14F-4D97-AF65-F5344CB8AC3E}">
        <p14:creationId xmlns:p14="http://schemas.microsoft.com/office/powerpoint/2010/main" val="875908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4848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192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160963" y="1597025"/>
            <a:ext cx="5495925" cy="36687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0"/>
          </p:nvPr>
        </p:nvSpPr>
        <p:spPr>
          <a:xfrm>
            <a:off x="1231900" y="2245926"/>
            <a:ext cx="2432050" cy="25130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1"/>
          <p:cNvSpPr>
            <a:spLocks noGrp="1"/>
          </p:cNvSpPr>
          <p:nvPr>
            <p:ph type="pic" sz="quarter" idx="11"/>
          </p:nvPr>
        </p:nvSpPr>
        <p:spPr>
          <a:xfrm>
            <a:off x="3663823" y="2247242"/>
            <a:ext cx="2432050" cy="25130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6095492" y="2245926"/>
            <a:ext cx="2432050" cy="25130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21"/>
          <p:cNvSpPr>
            <a:spLocks noGrp="1"/>
          </p:cNvSpPr>
          <p:nvPr>
            <p:ph type="pic" sz="quarter" idx="13"/>
          </p:nvPr>
        </p:nvSpPr>
        <p:spPr>
          <a:xfrm>
            <a:off x="8527034" y="2245926"/>
            <a:ext cx="2432050" cy="25130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005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s 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>
          <a:xfrm>
            <a:off x="4132287" y="2247899"/>
            <a:ext cx="1856232" cy="1856232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Picture Placeholder 18"/>
          <p:cNvSpPr>
            <a:spLocks noGrp="1"/>
          </p:cNvSpPr>
          <p:nvPr>
            <p:ph type="pic" sz="quarter" idx="11"/>
          </p:nvPr>
        </p:nvSpPr>
        <p:spPr>
          <a:xfrm>
            <a:off x="6205464" y="2247899"/>
            <a:ext cx="1856232" cy="1856232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4132287" y="4315968"/>
            <a:ext cx="1856232" cy="1856232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18"/>
          <p:cNvSpPr>
            <a:spLocks noGrp="1"/>
          </p:cNvSpPr>
          <p:nvPr>
            <p:ph type="pic" sz="quarter" idx="13"/>
          </p:nvPr>
        </p:nvSpPr>
        <p:spPr>
          <a:xfrm>
            <a:off x="6205464" y="4315968"/>
            <a:ext cx="1856232" cy="1856232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338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Portfol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8"/>
          <p:cNvSpPr>
            <a:spLocks noGrp="1"/>
          </p:cNvSpPr>
          <p:nvPr>
            <p:ph type="pic" sz="quarter" idx="10"/>
          </p:nvPr>
        </p:nvSpPr>
        <p:spPr>
          <a:xfrm>
            <a:off x="1717700" y="2332993"/>
            <a:ext cx="1856232" cy="1856232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Picture Placeholder 18"/>
          <p:cNvSpPr>
            <a:spLocks noGrp="1"/>
          </p:cNvSpPr>
          <p:nvPr>
            <p:ph type="pic" sz="quarter" idx="11"/>
          </p:nvPr>
        </p:nvSpPr>
        <p:spPr>
          <a:xfrm>
            <a:off x="4017776" y="2332993"/>
            <a:ext cx="1856232" cy="1856232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6317957" y="2332993"/>
            <a:ext cx="1856232" cy="1856232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18"/>
          <p:cNvSpPr>
            <a:spLocks noGrp="1"/>
          </p:cNvSpPr>
          <p:nvPr>
            <p:ph type="pic" sz="quarter" idx="13"/>
          </p:nvPr>
        </p:nvSpPr>
        <p:spPr>
          <a:xfrm>
            <a:off x="8618033" y="2332993"/>
            <a:ext cx="1856232" cy="1856232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690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Portfol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5875" y="2854112"/>
            <a:ext cx="2432050" cy="21859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2447830" y="2854112"/>
            <a:ext cx="2432050" cy="21859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4879785" y="2854112"/>
            <a:ext cx="2432050" cy="21859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311739" y="2854112"/>
            <a:ext cx="2432050" cy="21859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9743693" y="2854112"/>
            <a:ext cx="2432050" cy="21859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876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520109"/>
            <a:ext cx="12192000" cy="3378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Box 79"/>
          <p:cNvSpPr txBox="1">
            <a:spLocks noChangeArrowheads="1"/>
          </p:cNvSpPr>
          <p:nvPr userDrawn="1"/>
        </p:nvSpPr>
        <p:spPr bwMode="auto">
          <a:xfrm>
            <a:off x="7027524" y="6516000"/>
            <a:ext cx="44589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bg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bg1"/>
                </a:solidFill>
                <a:latin typeface="Trebuchet MS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bg1"/>
                </a:solidFill>
                <a:latin typeface="Trebuchet MS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bg1"/>
                </a:solidFill>
                <a:latin typeface="Trebuchet MS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bg1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Trebuchet MS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1800" baseline="0" dirty="0">
                <a:solidFill>
                  <a:srgbClr val="848B94"/>
                </a:solidFill>
                <a:latin typeface="+mj-lt"/>
                <a:cs typeface="Calibri" charset="0"/>
              </a:rPr>
              <a:t>Roberta Medda-</a:t>
            </a:r>
            <a:r>
              <a:rPr lang="it-IT" sz="1800" baseline="0" dirty="0" err="1">
                <a:solidFill>
                  <a:srgbClr val="848B94"/>
                </a:solidFill>
                <a:latin typeface="+mj-lt"/>
                <a:cs typeface="Calibri" charset="0"/>
              </a:rPr>
              <a:t>Windischer</a:t>
            </a:r>
            <a:r>
              <a:rPr lang="it-IT" sz="1800" baseline="0" dirty="0">
                <a:solidFill>
                  <a:srgbClr val="848B94"/>
                </a:solidFill>
                <a:latin typeface="+mj-lt"/>
                <a:cs typeface="Calibri" charset="0"/>
              </a:rPr>
              <a:t> and Andrea Carlà</a:t>
            </a:r>
          </a:p>
        </p:txBody>
      </p:sp>
      <p:pic>
        <p:nvPicPr>
          <p:cNvPr id="4" name="Picture 4" descr="logo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66" y="6619091"/>
            <a:ext cx="1216025" cy="134580"/>
          </a:xfrm>
          <a:prstGeom prst="rect">
            <a:avLst/>
          </a:prstGeom>
        </p:spPr>
      </p:pic>
      <p:sp>
        <p:nvSpPr>
          <p:cNvPr id="5" name="Text Box 79"/>
          <p:cNvSpPr txBox="1">
            <a:spLocks noChangeArrowheads="1"/>
          </p:cNvSpPr>
          <p:nvPr userDrawn="1"/>
        </p:nvSpPr>
        <p:spPr bwMode="auto">
          <a:xfrm>
            <a:off x="11039302" y="6516000"/>
            <a:ext cx="992939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bg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bg1"/>
                </a:solidFill>
                <a:latin typeface="Trebuchet MS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bg1"/>
                </a:solidFill>
                <a:latin typeface="Trebuchet MS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bg1"/>
                </a:solidFill>
                <a:latin typeface="Trebuchet MS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bg1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Trebuchet MS" charset="0"/>
                <a:ea typeface="ＭＳ Ｐゴシック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943F43-AD07-C440-A1F1-9BD12DCEA0C3}" type="slidenum">
              <a:rPr lang="it-IT" sz="1800" baseline="0" smtClean="0">
                <a:solidFill>
                  <a:srgbClr val="848B94"/>
                </a:solidFill>
                <a:latin typeface="Calibri" charset="0"/>
                <a:cs typeface="Calibri" charset="0"/>
              </a:rPr>
              <a:t>‹#›</a:t>
            </a:fld>
            <a:endParaRPr lang="it-IT" sz="1800" baseline="0" dirty="0">
              <a:solidFill>
                <a:srgbClr val="848B94"/>
              </a:solidFill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961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49" r:id="rId3"/>
    <p:sldLayoutId id="2147483651" r:id="rId4"/>
    <p:sldLayoutId id="2147483650" r:id="rId5"/>
    <p:sldLayoutId id="2147483652" r:id="rId6"/>
    <p:sldLayoutId id="2147483653" r:id="rId7"/>
    <p:sldLayoutId id="2147483654" r:id="rId8"/>
    <p:sldLayoutId id="2147483655" r:id="rId9"/>
    <p:sldLayoutId id="2147483657" r:id="rId10"/>
    <p:sldLayoutId id="214748365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8804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andrea.carla@eurac.edu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52" y="1030142"/>
            <a:ext cx="3847413" cy="1381290"/>
          </a:xfrm>
          <a:prstGeom prst="rect">
            <a:avLst/>
          </a:prstGeom>
        </p:spPr>
      </p:pic>
      <p:sp>
        <p:nvSpPr>
          <p:cNvPr id="9" name="TextBox 1"/>
          <p:cNvSpPr txBox="1"/>
          <p:nvPr/>
        </p:nvSpPr>
        <p:spPr>
          <a:xfrm>
            <a:off x="580405" y="3198888"/>
            <a:ext cx="114572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</a:pPr>
            <a:r>
              <a:rPr lang="en-GB" sz="2400" b="1" dirty="0">
                <a:solidFill>
                  <a:srgbClr val="D04D1F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LA NORMATIVA E LE POLITICHE DI INTEGRAZIONE NELLE REGIONI SPECIALI E PROVINCE AUTONOME: </a:t>
            </a:r>
            <a:br>
              <a:rPr lang="en-GB" sz="2400" b="1" dirty="0">
                <a:solidFill>
                  <a:srgbClr val="D04D1F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2400" b="1" dirty="0">
                <a:solidFill>
                  <a:srgbClr val="D04D1F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FRA RILUTTANZA E ATTIVISMO FRAMMENTATO</a:t>
            </a:r>
          </a:p>
        </p:txBody>
      </p:sp>
      <p:sp>
        <p:nvSpPr>
          <p:cNvPr id="10" name="TextBox 6"/>
          <p:cNvSpPr txBox="1"/>
          <p:nvPr/>
        </p:nvSpPr>
        <p:spPr>
          <a:xfrm>
            <a:off x="635504" y="4962724"/>
            <a:ext cx="9237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848B94"/>
                </a:solidFill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sz="2800" dirty="0"/>
              <a:t>Roberta Medda-</a:t>
            </a:r>
            <a:r>
              <a:rPr lang="en-US" sz="2800" dirty="0" err="1"/>
              <a:t>Windischer</a:t>
            </a:r>
            <a:r>
              <a:rPr lang="en-US" sz="2800" dirty="0"/>
              <a:t> e Andrea Carlà</a:t>
            </a:r>
          </a:p>
          <a:p>
            <a:r>
              <a:rPr lang="de-DE" sz="2800" dirty="0" err="1"/>
              <a:t>Istituto</a:t>
            </a:r>
            <a:r>
              <a:rPr lang="de-DE" sz="2800" dirty="0"/>
              <a:t> sui </a:t>
            </a:r>
            <a:r>
              <a:rPr lang="de-DE" sz="2800" dirty="0" err="1"/>
              <a:t>Diritti</a:t>
            </a:r>
            <a:r>
              <a:rPr lang="de-DE" sz="2800" dirty="0"/>
              <a:t> delle </a:t>
            </a:r>
            <a:r>
              <a:rPr lang="de-DE" sz="2800" dirty="0" err="1"/>
              <a:t>Minoranze</a:t>
            </a:r>
            <a:r>
              <a:rPr lang="de-DE" sz="2800" dirty="0"/>
              <a:t> </a:t>
            </a:r>
          </a:p>
          <a:p>
            <a:r>
              <a:rPr lang="de-DE" sz="2800" dirty="0"/>
              <a:t>Eurac Research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256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1562639" y="2922685"/>
            <a:ext cx="92370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Roberta Medda-</a:t>
            </a:r>
            <a:r>
              <a:rPr 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Windischer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e Andrea Carlà</a:t>
            </a:r>
          </a:p>
          <a:p>
            <a:pPr algn="ctr"/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Eurac Research – </a:t>
            </a:r>
            <a:r>
              <a:rPr lang="de-DE" sz="24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Istituto</a:t>
            </a:r>
            <a:r>
              <a:rPr lang="de-DE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sui </a:t>
            </a:r>
            <a:r>
              <a:rPr lang="de-DE" sz="24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Diritti</a:t>
            </a:r>
            <a:r>
              <a:rPr lang="de-DE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delle </a:t>
            </a:r>
            <a:r>
              <a:rPr lang="de-DE" sz="24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Minoranze</a:t>
            </a:r>
            <a:endParaRPr lang="en-US" sz="2400" b="1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Drususallee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/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Viale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Druso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 1, 39100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Bozen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/Bolzano</a:t>
            </a:r>
          </a:p>
          <a:p>
            <a:pPr algn="ctr"/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de-DE" sz="2400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roberta.medda@eurac.edu</a:t>
            </a:r>
            <a:endParaRPr lang="en-US" sz="2400" u="sng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andrea.carla@eurac.edu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Open Sans" panose="020B0606030504020204" pitchFamily="34" charset="0"/>
                <a:cs typeface="Open Sans" panose="020B0606030504020204" pitchFamily="34" charset="0"/>
              </a:rPr>
              <a:t>www.eurac.edu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934576" y="1692514"/>
            <a:ext cx="24966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600" b="1" cap="all" dirty="0">
                <a:solidFill>
                  <a:srgbClr val="D04D1F"/>
                </a:solidFill>
              </a:rPr>
              <a:t>Grazie !</a:t>
            </a:r>
            <a:endParaRPr lang="en-US" sz="4600" b="1" cap="all" dirty="0">
              <a:solidFill>
                <a:srgbClr val="D04D1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86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74295" y="894873"/>
            <a:ext cx="110242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Sulla base </a:t>
            </a:r>
            <a:r>
              <a:rPr lang="en-US" sz="2000" dirty="0" err="1" smtClean="0"/>
              <a:t>della</a:t>
            </a:r>
            <a:r>
              <a:rPr lang="en-US" sz="2000" dirty="0" smtClean="0"/>
              <a:t> “local turn” </a:t>
            </a:r>
            <a:r>
              <a:rPr lang="en-US" sz="2000" dirty="0" err="1" smtClean="0"/>
              <a:t>negli</a:t>
            </a:r>
            <a:r>
              <a:rPr lang="en-US" sz="2000" dirty="0" smtClean="0"/>
              <a:t> </a:t>
            </a:r>
            <a:r>
              <a:rPr lang="en-US" sz="2000" dirty="0" err="1"/>
              <a:t>studi</a:t>
            </a:r>
            <a:r>
              <a:rPr lang="en-US" sz="2000" dirty="0"/>
              <a:t> </a:t>
            </a:r>
            <a:r>
              <a:rPr lang="en-US" sz="2000" dirty="0" err="1"/>
              <a:t>comparati</a:t>
            </a:r>
            <a:r>
              <a:rPr lang="en-US" sz="2000" dirty="0"/>
              <a:t> </a:t>
            </a:r>
            <a:r>
              <a:rPr lang="en-US" sz="2000" dirty="0" err="1"/>
              <a:t>sulla</a:t>
            </a:r>
            <a:r>
              <a:rPr lang="en-US" sz="2000" dirty="0"/>
              <a:t> </a:t>
            </a:r>
            <a:r>
              <a:rPr lang="en-US" sz="2000" dirty="0" err="1"/>
              <a:t>migrazione</a:t>
            </a:r>
            <a:r>
              <a:rPr lang="en-US" sz="2000" dirty="0"/>
              <a:t> : 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/>
              <a:t>Quali</a:t>
            </a:r>
            <a:r>
              <a:rPr lang="en-GB" sz="2000" dirty="0"/>
              <a:t> </a:t>
            </a:r>
            <a:r>
              <a:rPr lang="en-GB" sz="2000" dirty="0" err="1"/>
              <a:t>sono</a:t>
            </a:r>
            <a:r>
              <a:rPr lang="en-GB" sz="2000" dirty="0"/>
              <a:t> </a:t>
            </a:r>
            <a:r>
              <a:rPr lang="en-GB" sz="2000" dirty="0" err="1"/>
              <a:t>gli</a:t>
            </a:r>
            <a:r>
              <a:rPr lang="en-GB" sz="2000" dirty="0"/>
              <a:t> </a:t>
            </a:r>
            <a:r>
              <a:rPr lang="en-GB" sz="2000" dirty="0" err="1"/>
              <a:t>approcci</a:t>
            </a:r>
            <a:r>
              <a:rPr lang="en-GB" sz="2000" dirty="0"/>
              <a:t> </a:t>
            </a:r>
            <a:r>
              <a:rPr lang="en-GB" sz="2000" dirty="0" err="1"/>
              <a:t>alla</a:t>
            </a:r>
            <a:r>
              <a:rPr lang="en-GB" sz="2000" dirty="0"/>
              <a:t> </a:t>
            </a:r>
            <a:r>
              <a:rPr lang="en-GB" sz="2000" dirty="0" err="1"/>
              <a:t>migrazione</a:t>
            </a:r>
            <a:r>
              <a:rPr lang="en-GB" sz="2000" dirty="0"/>
              <a:t> </a:t>
            </a:r>
            <a:r>
              <a:rPr lang="en-GB" sz="2000" dirty="0" err="1" smtClean="0"/>
              <a:t>adottati</a:t>
            </a:r>
            <a:r>
              <a:rPr lang="en-GB" sz="2000" dirty="0" smtClean="0"/>
              <a:t> in Italia </a:t>
            </a:r>
            <a:r>
              <a:rPr lang="en-GB" sz="2000" dirty="0" err="1" smtClean="0"/>
              <a:t>dalle</a:t>
            </a:r>
            <a:r>
              <a:rPr lang="en-GB" sz="2000" dirty="0" smtClean="0"/>
              <a:t> </a:t>
            </a:r>
            <a:r>
              <a:rPr lang="en-GB" sz="2000" dirty="0" err="1"/>
              <a:t>regioni</a:t>
            </a:r>
            <a:r>
              <a:rPr lang="en-GB" sz="2000" dirty="0"/>
              <a:t> </a:t>
            </a:r>
            <a:r>
              <a:rPr lang="en-GB" sz="2000" dirty="0" err="1"/>
              <a:t>speciali</a:t>
            </a:r>
            <a:r>
              <a:rPr lang="en-GB" sz="2000" dirty="0"/>
              <a:t> e province </a:t>
            </a:r>
            <a:r>
              <a:rPr lang="en-GB" sz="2000" dirty="0" err="1" smtClean="0"/>
              <a:t>autonome</a:t>
            </a:r>
            <a:r>
              <a:rPr lang="en-GB" sz="2000" dirty="0" smtClean="0"/>
              <a:t>, </a:t>
            </a:r>
            <a:r>
              <a:rPr lang="en-GB" sz="2000" dirty="0" err="1"/>
              <a:t>che</a:t>
            </a:r>
            <a:r>
              <a:rPr lang="en-GB" sz="2000" dirty="0"/>
              <a:t> </a:t>
            </a:r>
            <a:r>
              <a:rPr lang="en-GB" sz="2000" dirty="0" err="1" smtClean="0"/>
              <a:t>hanno</a:t>
            </a:r>
            <a:r>
              <a:rPr lang="en-GB" sz="2000" dirty="0" smtClean="0"/>
              <a:t> </a:t>
            </a:r>
            <a:r>
              <a:rPr lang="en-GB" sz="2000" dirty="0" err="1" smtClean="0"/>
              <a:t>specifiche</a:t>
            </a:r>
            <a:r>
              <a:rPr lang="en-GB" sz="2000" dirty="0" smtClean="0"/>
              <a:t> </a:t>
            </a:r>
            <a:r>
              <a:rPr lang="en-GB" sz="2000" dirty="0" err="1"/>
              <a:t>tradizioni</a:t>
            </a:r>
            <a:r>
              <a:rPr lang="en-GB" sz="2000" dirty="0"/>
              <a:t> </a:t>
            </a:r>
            <a:r>
              <a:rPr lang="en-GB" sz="2000" dirty="0" err="1"/>
              <a:t>linguistiche</a:t>
            </a:r>
            <a:r>
              <a:rPr lang="en-GB" sz="2000" dirty="0"/>
              <a:t> </a:t>
            </a:r>
            <a:r>
              <a:rPr lang="en-GB" sz="2000" dirty="0" smtClean="0"/>
              <a:t>e </a:t>
            </a:r>
            <a:r>
              <a:rPr lang="en-GB" sz="2000" dirty="0" err="1" smtClean="0"/>
              <a:t>storiche</a:t>
            </a:r>
            <a:r>
              <a:rPr lang="en-GB" sz="2000" dirty="0" smtClean="0"/>
              <a:t> e </a:t>
            </a:r>
            <a:r>
              <a:rPr lang="en-GB" sz="2000" dirty="0" err="1" smtClean="0"/>
              <a:t>competenze</a:t>
            </a:r>
            <a:r>
              <a:rPr lang="en-GB" sz="2000" dirty="0" smtClean="0"/>
              <a:t> legislative? 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Quali </a:t>
            </a:r>
            <a:r>
              <a:rPr lang="it-IT" sz="2000" dirty="0" smtClean="0"/>
              <a:t>leggi </a:t>
            </a:r>
            <a:r>
              <a:rPr lang="it-IT" sz="2000" dirty="0"/>
              <a:t>e politiche </a:t>
            </a:r>
            <a:r>
              <a:rPr lang="it-IT" sz="2000" dirty="0" smtClean="0"/>
              <a:t>specifiche hanno adottato nell’ambito </a:t>
            </a:r>
            <a:r>
              <a:rPr lang="it-IT" sz="2000" dirty="0"/>
              <a:t>dell'inclusione legale, culturale, sociale e identitaria della popolazione migrante?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Quali prospettive </a:t>
            </a:r>
            <a:r>
              <a:rPr lang="it-IT" sz="2000" dirty="0" smtClean="0"/>
              <a:t>emergono riguardo le </a:t>
            </a:r>
            <a:r>
              <a:rPr lang="it-IT" sz="2000" dirty="0"/>
              <a:t>questioni legate </a:t>
            </a:r>
            <a:r>
              <a:rPr lang="it-IT" sz="2000" dirty="0" smtClean="0"/>
              <a:t>alla </a:t>
            </a:r>
            <a:r>
              <a:rPr lang="it-IT" sz="2000" dirty="0"/>
              <a:t>migrazione </a:t>
            </a:r>
            <a:r>
              <a:rPr lang="it-IT" sz="2000" dirty="0" smtClean="0"/>
              <a:t>ed ai processi d’integrazione, </a:t>
            </a:r>
            <a:r>
              <a:rPr lang="it-IT" sz="2000" dirty="0"/>
              <a:t>oltre la dicotomia stato-nazione/popolazione straniera</a:t>
            </a:r>
            <a:r>
              <a:rPr lang="it-IT" sz="2000" dirty="0" smtClean="0"/>
              <a:t>?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566057" y="3804636"/>
            <a:ext cx="1171698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err="1">
                <a:solidFill>
                  <a:srgbClr val="D04D1F"/>
                </a:solidFill>
              </a:rPr>
              <a:t>Struttura</a:t>
            </a:r>
            <a:endParaRPr lang="en-US" sz="2400" b="1" dirty="0">
              <a:solidFill>
                <a:srgbClr val="D04D1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/>
              <a:t>Definizione</a:t>
            </a:r>
            <a:r>
              <a:rPr lang="de-DE" sz="2000" dirty="0"/>
              <a:t> di </a:t>
            </a:r>
            <a:r>
              <a:rPr lang="de-DE" sz="2000" dirty="0" err="1"/>
              <a:t>inclusione</a:t>
            </a:r>
            <a:r>
              <a:rPr lang="de-DE" sz="2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/>
              <a:t>D</a:t>
            </a:r>
            <a:r>
              <a:rPr lang="de-DE" sz="2000" dirty="0" err="1" smtClean="0"/>
              <a:t>ati</a:t>
            </a:r>
            <a:r>
              <a:rPr lang="de-DE" sz="2000" dirty="0" smtClean="0"/>
              <a:t> </a:t>
            </a:r>
            <a:r>
              <a:rPr lang="de-DE" sz="2000" dirty="0" err="1"/>
              <a:t>demografici</a:t>
            </a: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Quadro </a:t>
            </a:r>
            <a:r>
              <a:rPr lang="de-DE" sz="2000" dirty="0" err="1"/>
              <a:t>legislativo</a:t>
            </a:r>
            <a:r>
              <a:rPr lang="de-DE" sz="2000" dirty="0"/>
              <a:t> 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Misure</a:t>
            </a:r>
            <a:r>
              <a:rPr lang="en-US" sz="2000" dirty="0"/>
              <a:t> di </a:t>
            </a:r>
            <a:r>
              <a:rPr lang="en-US" sz="2000" dirty="0" err="1"/>
              <a:t>inclusione</a:t>
            </a:r>
            <a:r>
              <a:rPr lang="en-US" sz="2000" dirty="0"/>
              <a:t> </a:t>
            </a:r>
            <a:r>
              <a:rPr lang="en-US" sz="2000" dirty="0" err="1"/>
              <a:t>legale</a:t>
            </a:r>
            <a:r>
              <a:rPr lang="en-US" sz="2000" dirty="0"/>
              <a:t>, </a:t>
            </a:r>
            <a:r>
              <a:rPr lang="en-US" sz="2000" dirty="0" err="1"/>
              <a:t>culturale</a:t>
            </a:r>
            <a:r>
              <a:rPr lang="en-US" sz="2000" dirty="0"/>
              <a:t>, </a:t>
            </a:r>
            <a:r>
              <a:rPr lang="en-US" sz="2000" dirty="0" err="1"/>
              <a:t>identitaria</a:t>
            </a:r>
            <a:r>
              <a:rPr lang="en-US" sz="2000" dirty="0"/>
              <a:t> e </a:t>
            </a:r>
            <a:r>
              <a:rPr lang="en-US" sz="2000" dirty="0" err="1"/>
              <a:t>sociale</a:t>
            </a:r>
            <a:r>
              <a:rPr lang="en-US" sz="2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/>
              <a:t>Conclusioni</a:t>
            </a:r>
            <a:r>
              <a:rPr lang="de-DE" sz="2000" dirty="0"/>
              <a:t> e </a:t>
            </a:r>
            <a:r>
              <a:rPr lang="de-DE" sz="2000" dirty="0" err="1"/>
              <a:t>prospettive</a:t>
            </a:r>
            <a:r>
              <a:rPr lang="de-DE" sz="2000" dirty="0"/>
              <a:t> per </a:t>
            </a:r>
            <a:r>
              <a:rPr lang="de-DE" sz="2000" dirty="0" err="1"/>
              <a:t>il</a:t>
            </a:r>
            <a:r>
              <a:rPr lang="de-DE" sz="2000" dirty="0"/>
              <a:t> </a:t>
            </a:r>
            <a:r>
              <a:rPr lang="de-DE" sz="2000" dirty="0" err="1"/>
              <a:t>futuro</a:t>
            </a:r>
            <a:r>
              <a:rPr lang="de-DE" sz="2000" dirty="0"/>
              <a:t>  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553729" y="174882"/>
            <a:ext cx="26615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2400" b="1" dirty="0" err="1" smtClean="0">
                <a:solidFill>
                  <a:srgbClr val="D04D1F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Domande</a:t>
            </a:r>
            <a:r>
              <a:rPr lang="en-GB" sz="2400" b="1" dirty="0" smtClean="0">
                <a:solidFill>
                  <a:srgbClr val="D04D1F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di </a:t>
            </a:r>
            <a:r>
              <a:rPr lang="en-GB" sz="2400" b="1" dirty="0" err="1" smtClean="0">
                <a:solidFill>
                  <a:srgbClr val="D04D1F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ricerca</a:t>
            </a:r>
            <a:endParaRPr lang="en-US" sz="2400" b="1" dirty="0">
              <a:solidFill>
                <a:srgbClr val="D04D1F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303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092599A4-3CAE-4F5A-A2D3-9664603612FC}"/>
              </a:ext>
            </a:extLst>
          </p:cNvPr>
          <p:cNvSpPr/>
          <p:nvPr/>
        </p:nvSpPr>
        <p:spPr>
          <a:xfrm>
            <a:off x="859161" y="590781"/>
            <a:ext cx="38639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 err="1">
                <a:solidFill>
                  <a:srgbClr val="D04D1F"/>
                </a:solidFill>
              </a:rPr>
              <a:t>Definizione</a:t>
            </a:r>
            <a:r>
              <a:rPr lang="de-DE" sz="2800" b="1" dirty="0">
                <a:solidFill>
                  <a:srgbClr val="D04D1F"/>
                </a:solidFill>
              </a:rPr>
              <a:t> di </a:t>
            </a:r>
            <a:r>
              <a:rPr lang="de-DE" sz="2800" b="1" dirty="0" err="1">
                <a:solidFill>
                  <a:srgbClr val="D04D1F"/>
                </a:solidFill>
              </a:rPr>
              <a:t>inclusione</a:t>
            </a:r>
            <a:r>
              <a:rPr lang="de-DE" sz="2800" b="1" dirty="0">
                <a:solidFill>
                  <a:srgbClr val="D04D1F"/>
                </a:solidFill>
              </a:rPr>
              <a:t> </a:t>
            </a:r>
            <a:endParaRPr lang="en-GB" sz="2800" b="1" dirty="0">
              <a:solidFill>
                <a:srgbClr val="D04D1F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CAC9A247-D024-49C8-99C6-098A7CFBC02D}"/>
              </a:ext>
            </a:extLst>
          </p:cNvPr>
          <p:cNvSpPr/>
          <p:nvPr/>
        </p:nvSpPr>
        <p:spPr>
          <a:xfrm>
            <a:off x="859162" y="1535710"/>
            <a:ext cx="10566996" cy="3763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dirty="0" err="1">
                <a:solidFill>
                  <a:srgbClr val="D04D1F"/>
                </a:solidFill>
              </a:rPr>
              <a:t>Inclusione</a:t>
            </a:r>
            <a:r>
              <a:rPr lang="en-US" sz="2400" b="1" dirty="0">
                <a:solidFill>
                  <a:srgbClr val="D04D1F"/>
                </a:solidFill>
              </a:rPr>
              <a:t> </a:t>
            </a:r>
            <a:r>
              <a:rPr lang="en-US" sz="2400" b="1" dirty="0" err="1">
                <a:solidFill>
                  <a:srgbClr val="D04D1F"/>
                </a:solidFill>
              </a:rPr>
              <a:t>legale</a:t>
            </a:r>
            <a:r>
              <a:rPr lang="en-US" sz="2400" b="1" dirty="0">
                <a:solidFill>
                  <a:srgbClr val="D04D1F"/>
                </a:solidFill>
              </a:rPr>
              <a:t> </a:t>
            </a:r>
            <a:r>
              <a:rPr lang="en-US" sz="2000" dirty="0"/>
              <a:t>: </a:t>
            </a:r>
            <a:r>
              <a:rPr lang="it-IT" sz="2000" dirty="0"/>
              <a:t>acquisizione di diritti e accesso all’interno delle principali istituzioni della società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  <a:p>
            <a:pPr marL="285750" indent="-285750">
              <a:lnSpc>
                <a:spcPct val="10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dirty="0" err="1">
                <a:solidFill>
                  <a:srgbClr val="D04D1F"/>
                </a:solidFill>
              </a:rPr>
              <a:t>Inclusione</a:t>
            </a:r>
            <a:r>
              <a:rPr lang="en-US" sz="2400" b="1" dirty="0">
                <a:solidFill>
                  <a:srgbClr val="D04D1F"/>
                </a:solidFill>
              </a:rPr>
              <a:t> </a:t>
            </a:r>
            <a:r>
              <a:rPr lang="en-US" sz="2400" b="1" dirty="0" err="1">
                <a:solidFill>
                  <a:srgbClr val="D04D1F"/>
                </a:solidFill>
              </a:rPr>
              <a:t>culturale</a:t>
            </a:r>
            <a:r>
              <a:rPr lang="en-US" sz="2400" b="1" dirty="0">
                <a:solidFill>
                  <a:srgbClr val="D04D1F"/>
                </a:solidFill>
              </a:rPr>
              <a:t> </a:t>
            </a:r>
            <a:r>
              <a:rPr lang="en-US" sz="2000" dirty="0"/>
              <a:t>: </a:t>
            </a:r>
            <a:r>
              <a:rPr lang="it-IT" sz="2000" dirty="0"/>
              <a:t>processi di mutamento cognitivo, culturale, comportamentale e attitudinale</a:t>
            </a:r>
          </a:p>
          <a:p>
            <a:pPr marL="285750" indent="-285750">
              <a:lnSpc>
                <a:spcPct val="10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rgbClr val="D04D1F"/>
                </a:solidFill>
              </a:rPr>
              <a:t>Inclusione identificativa</a:t>
            </a:r>
            <a:r>
              <a:rPr lang="en-US" sz="2400" b="1" dirty="0">
                <a:solidFill>
                  <a:srgbClr val="D04D1F"/>
                </a:solidFill>
              </a:rPr>
              <a:t> </a:t>
            </a:r>
            <a:r>
              <a:rPr lang="en-US" sz="2000" dirty="0"/>
              <a:t>: </a:t>
            </a:r>
            <a:r>
              <a:rPr lang="en-US" sz="2000" dirty="0" err="1"/>
              <a:t>sentimenti</a:t>
            </a:r>
            <a:r>
              <a:rPr lang="en-US" sz="2000" dirty="0"/>
              <a:t> di </a:t>
            </a:r>
            <a:r>
              <a:rPr lang="en-US" sz="2000" dirty="0" err="1"/>
              <a:t>appartenenza</a:t>
            </a:r>
            <a:r>
              <a:rPr lang="en-US" sz="2000" dirty="0"/>
              <a:t> e </a:t>
            </a:r>
            <a:r>
              <a:rPr lang="it-IT" sz="2000" dirty="0"/>
              <a:t>identificazione nelle sue diverse ramificazioni</a:t>
            </a:r>
            <a:endParaRPr lang="en-US" sz="2000" dirty="0"/>
          </a:p>
          <a:p>
            <a:pPr>
              <a:lnSpc>
                <a:spcPct val="105000"/>
              </a:lnSpc>
            </a:pPr>
            <a:endParaRPr lang="en-US" sz="2000" dirty="0"/>
          </a:p>
          <a:p>
            <a:pPr marL="285750" indent="-285750">
              <a:lnSpc>
                <a:spcPct val="10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dirty="0" err="1">
                <a:solidFill>
                  <a:srgbClr val="D04D1F"/>
                </a:solidFill>
              </a:rPr>
              <a:t>Inclusione</a:t>
            </a:r>
            <a:r>
              <a:rPr lang="en-US" sz="2400" b="1" dirty="0">
                <a:solidFill>
                  <a:srgbClr val="D04D1F"/>
                </a:solidFill>
              </a:rPr>
              <a:t> </a:t>
            </a:r>
            <a:r>
              <a:rPr lang="en-US" sz="2400" b="1" dirty="0" err="1">
                <a:solidFill>
                  <a:srgbClr val="D04D1F"/>
                </a:solidFill>
              </a:rPr>
              <a:t>sociale</a:t>
            </a:r>
            <a:r>
              <a:rPr lang="en-US" sz="2400" b="1" dirty="0">
                <a:solidFill>
                  <a:srgbClr val="D04D1F"/>
                </a:solidFill>
              </a:rPr>
              <a:t> </a:t>
            </a:r>
            <a:r>
              <a:rPr lang="en-US" sz="2000" dirty="0"/>
              <a:t>: </a:t>
            </a:r>
            <a:r>
              <a:rPr lang="en-US" sz="2000" dirty="0" err="1"/>
              <a:t>sfera</a:t>
            </a:r>
            <a:r>
              <a:rPr lang="en-US" sz="2000" dirty="0"/>
              <a:t> </a:t>
            </a:r>
            <a:r>
              <a:rPr lang="en-US" sz="2000" dirty="0" err="1"/>
              <a:t>privata</a:t>
            </a:r>
            <a:r>
              <a:rPr lang="en-US" sz="2000" dirty="0"/>
              <a:t> e </a:t>
            </a:r>
            <a:r>
              <a:rPr lang="en-US" sz="2000" dirty="0" err="1"/>
              <a:t>relazioni</a:t>
            </a:r>
            <a:r>
              <a:rPr lang="en-US" sz="2000" dirty="0"/>
              <a:t> private</a:t>
            </a: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endParaRPr lang="en-US" sz="12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463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42" y="1026896"/>
            <a:ext cx="5007677" cy="445126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5397" y="417491"/>
            <a:ext cx="55684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 err="1">
                <a:solidFill>
                  <a:srgbClr val="D04D1F"/>
                </a:solidFill>
              </a:rPr>
              <a:t>D</a:t>
            </a:r>
            <a:r>
              <a:rPr lang="de-DE" sz="2800" b="1" dirty="0" err="1" smtClean="0">
                <a:solidFill>
                  <a:srgbClr val="D04D1F"/>
                </a:solidFill>
              </a:rPr>
              <a:t>ati</a:t>
            </a:r>
            <a:r>
              <a:rPr lang="de-DE" sz="2800" b="1" dirty="0" smtClean="0">
                <a:solidFill>
                  <a:srgbClr val="D04D1F"/>
                </a:solidFill>
              </a:rPr>
              <a:t> </a:t>
            </a:r>
            <a:r>
              <a:rPr lang="de-DE" sz="2800" b="1" dirty="0" err="1">
                <a:solidFill>
                  <a:srgbClr val="D04D1F"/>
                </a:solidFill>
              </a:rPr>
              <a:t>demografici</a:t>
            </a:r>
            <a:endParaRPr lang="de-DE" sz="2800" b="1" dirty="0">
              <a:solidFill>
                <a:srgbClr val="D04D1F"/>
              </a:solidFill>
            </a:endParaRPr>
          </a:p>
          <a:p>
            <a:endParaRPr lang="en-GB" sz="2800" b="1" dirty="0">
              <a:solidFill>
                <a:srgbClr val="D04D1F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028612"/>
              </p:ext>
            </p:extLst>
          </p:nvPr>
        </p:nvGraphicFramePr>
        <p:xfrm>
          <a:off x="5502876" y="468808"/>
          <a:ext cx="6571506" cy="5853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8990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2802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2478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836660">
                <a:tc>
                  <a:txBody>
                    <a:bodyPr/>
                    <a:lstStyle/>
                    <a:p>
                      <a:r>
                        <a:rPr lang="de-DE" dirty="0" err="1"/>
                        <a:t>Regioni</a:t>
                      </a:r>
                      <a:r>
                        <a:rPr lang="de-DE" dirty="0"/>
                        <a:t>/</a:t>
                      </a:r>
                      <a:r>
                        <a:rPr lang="de-DE" dirty="0" err="1"/>
                        <a:t>province</a:t>
                      </a:r>
                      <a:r>
                        <a:rPr lang="de-DE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% tot. </a:t>
                      </a:r>
                      <a:r>
                        <a:rPr lang="de-DE" dirty="0" err="1"/>
                        <a:t>cittadini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stranieri</a:t>
                      </a:r>
                      <a:r>
                        <a:rPr lang="de-DE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Valore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assoluto</a:t>
                      </a:r>
                      <a:r>
                        <a:rPr lang="de-DE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Nazionalità</a:t>
                      </a:r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più</a:t>
                      </a:r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consistenti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83755">
                <a:tc>
                  <a:txBody>
                    <a:bodyPr/>
                    <a:lstStyle/>
                    <a:p>
                      <a:r>
                        <a:rPr lang="de-DE" dirty="0" err="1"/>
                        <a:t>Provincia</a:t>
                      </a:r>
                      <a:r>
                        <a:rPr lang="de-DE" dirty="0"/>
                        <a:t> di </a:t>
                      </a:r>
                      <a:r>
                        <a:rPr lang="de-DE" dirty="0" err="1"/>
                        <a:t>Bolzano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8.9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46.794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Albania</a:t>
                      </a:r>
                      <a:r>
                        <a:rPr lang="de-DE" dirty="0"/>
                        <a:t>, Germania, </a:t>
                      </a:r>
                      <a:r>
                        <a:rPr lang="de-DE" dirty="0" err="1"/>
                        <a:t>Marocco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83755">
                <a:tc>
                  <a:txBody>
                    <a:bodyPr/>
                    <a:lstStyle/>
                    <a:p>
                      <a:r>
                        <a:rPr lang="de-DE" dirty="0" err="1"/>
                        <a:t>Provincia</a:t>
                      </a:r>
                      <a:r>
                        <a:rPr lang="de-DE" dirty="0"/>
                        <a:t> di </a:t>
                      </a:r>
                      <a:r>
                        <a:rPr lang="de-DE" dirty="0" err="1"/>
                        <a:t>Trento</a:t>
                      </a:r>
                      <a:r>
                        <a:rPr lang="de-DE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8.6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46.456</a:t>
                      </a:r>
                      <a:endParaRPr lang="en-US" dirty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Romania, </a:t>
                      </a:r>
                      <a:r>
                        <a:rPr lang="de-DE" dirty="0" err="1"/>
                        <a:t>Albania</a:t>
                      </a:r>
                      <a:r>
                        <a:rPr lang="de-DE" dirty="0"/>
                        <a:t>, </a:t>
                      </a:r>
                      <a:r>
                        <a:rPr lang="de-DE" dirty="0" err="1"/>
                        <a:t>Marocco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837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/>
                        <a:t>Friuli</a:t>
                      </a:r>
                      <a:r>
                        <a:rPr lang="de-DE" dirty="0"/>
                        <a:t>-Venezia</a:t>
                      </a:r>
                      <a:r>
                        <a:rPr lang="de-DE" baseline="0" dirty="0"/>
                        <a:t> Giulia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8.6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104.276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Romania, </a:t>
                      </a:r>
                      <a:r>
                        <a:rPr lang="de-DE" dirty="0" err="1"/>
                        <a:t>Albania</a:t>
                      </a:r>
                      <a:r>
                        <a:rPr lang="de-DE" dirty="0"/>
                        <a:t>, </a:t>
                      </a:r>
                      <a:r>
                        <a:rPr lang="de-DE" dirty="0" err="1"/>
                        <a:t>Serbia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83755">
                <a:tc>
                  <a:txBody>
                    <a:bodyPr/>
                    <a:lstStyle/>
                    <a:p>
                      <a:r>
                        <a:rPr lang="de-DE" dirty="0"/>
                        <a:t>Valle </a:t>
                      </a:r>
                      <a:r>
                        <a:rPr lang="de-DE" dirty="0" err="1"/>
                        <a:t>d‘Aosta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6.5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8.257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Romania, </a:t>
                      </a:r>
                      <a:r>
                        <a:rPr lang="de-DE" dirty="0" err="1"/>
                        <a:t>Marocco</a:t>
                      </a:r>
                      <a:r>
                        <a:rPr lang="de-DE" dirty="0"/>
                        <a:t>,</a:t>
                      </a:r>
                      <a:r>
                        <a:rPr lang="de-DE" baseline="0" dirty="0"/>
                        <a:t> </a:t>
                      </a:r>
                      <a:r>
                        <a:rPr lang="de-DE" baseline="0" dirty="0" err="1"/>
                        <a:t>Albania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83755">
                <a:tc>
                  <a:txBody>
                    <a:bodyPr/>
                    <a:lstStyle/>
                    <a:p>
                      <a:r>
                        <a:rPr lang="de-DE" dirty="0"/>
                        <a:t>Sicilia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3.7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189.169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Romania, </a:t>
                      </a:r>
                      <a:r>
                        <a:rPr lang="de-DE" dirty="0" err="1"/>
                        <a:t>Tunisia</a:t>
                      </a:r>
                      <a:r>
                        <a:rPr lang="de-DE" dirty="0"/>
                        <a:t>, </a:t>
                      </a:r>
                      <a:r>
                        <a:rPr lang="de-DE" dirty="0" err="1"/>
                        <a:t>Marocco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83755">
                <a:tc>
                  <a:txBody>
                    <a:bodyPr/>
                    <a:lstStyle/>
                    <a:p>
                      <a:r>
                        <a:rPr lang="de-DE" dirty="0" err="1"/>
                        <a:t>Sardegna</a:t>
                      </a:r>
                      <a:r>
                        <a:rPr lang="de-DE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3.0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50.346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Romania,</a:t>
                      </a:r>
                      <a:r>
                        <a:rPr lang="de-DE" baseline="0" dirty="0"/>
                        <a:t> Senegal </a:t>
                      </a:r>
                      <a:r>
                        <a:rPr lang="de-DE" baseline="0" dirty="0" err="1"/>
                        <a:t>Marocco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90717">
                <a:tc>
                  <a:txBody>
                    <a:bodyPr/>
                    <a:lstStyle/>
                    <a:p>
                      <a:r>
                        <a:rPr lang="de-DE" dirty="0"/>
                        <a:t>Italia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8.3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5.047.028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Romania, </a:t>
                      </a:r>
                      <a:r>
                        <a:rPr lang="de-DE" dirty="0" err="1" smtClean="0"/>
                        <a:t>Albania</a:t>
                      </a:r>
                      <a:r>
                        <a:rPr lang="de-DE" dirty="0" smtClean="0"/>
                        <a:t>,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Marocco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3468128" y="1902941"/>
            <a:ext cx="1672283" cy="4613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tx1"/>
                </a:solidFill>
              </a:rPr>
              <a:t>Friuli</a:t>
            </a:r>
            <a:r>
              <a:rPr lang="de-DE" sz="1400">
                <a:solidFill>
                  <a:schemeClr val="tx1"/>
                </a:solidFill>
              </a:rPr>
              <a:t>-</a:t>
            </a:r>
            <a:r>
              <a:rPr lang="de-DE" sz="1400" smtClean="0">
                <a:solidFill>
                  <a:schemeClr val="tx1"/>
                </a:solidFill>
              </a:rPr>
              <a:t>Venezia Giulia</a:t>
            </a: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75222" y="1474573"/>
            <a:ext cx="1927654" cy="4695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637004" y="2339546"/>
            <a:ext cx="1672283" cy="8979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Trentino Alto-Adige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(Prov. di </a:t>
            </a:r>
            <a:r>
              <a:rPr lang="de-DE" sz="1400" dirty="0" err="1" smtClean="0">
                <a:solidFill>
                  <a:schemeClr val="tx1"/>
                </a:solidFill>
              </a:rPr>
              <a:t>Trento</a:t>
            </a:r>
            <a:r>
              <a:rPr lang="de-DE" sz="1400" dirty="0" smtClean="0">
                <a:solidFill>
                  <a:schemeClr val="tx1"/>
                </a:solidFill>
              </a:rPr>
              <a:t> e Prov. di </a:t>
            </a:r>
            <a:r>
              <a:rPr lang="de-DE" sz="1400" dirty="0" err="1" smtClean="0">
                <a:solidFill>
                  <a:schemeClr val="tx1"/>
                </a:solidFill>
              </a:rPr>
              <a:t>Bolzano</a:t>
            </a:r>
            <a:r>
              <a:rPr lang="de-DE" sz="1400" dirty="0" smtClean="0">
                <a:solidFill>
                  <a:schemeClr val="tx1"/>
                </a:solidFill>
              </a:rPr>
              <a:t>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1296" y="2862648"/>
            <a:ext cx="1672283" cy="3624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smtClean="0">
                <a:solidFill>
                  <a:schemeClr val="tx1"/>
                </a:solidFill>
              </a:rPr>
              <a:t>Valle d‘Aosta</a:t>
            </a: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14150" y="3748216"/>
            <a:ext cx="1099752" cy="5231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smtClean="0">
                <a:solidFill>
                  <a:schemeClr val="tx1"/>
                </a:solidFill>
              </a:rPr>
              <a:t>Sardegna</a:t>
            </a: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42487" y="4555525"/>
            <a:ext cx="819664" cy="8979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smtClean="0">
                <a:solidFill>
                  <a:schemeClr val="tx1"/>
                </a:solidFill>
              </a:rPr>
              <a:t>Sicilia</a:t>
            </a:r>
            <a:endParaRPr 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68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0339" y="93523"/>
            <a:ext cx="29788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rgbClr val="D04D1F"/>
                </a:solidFill>
              </a:rPr>
              <a:t>Quadro </a:t>
            </a:r>
            <a:r>
              <a:rPr lang="de-DE" sz="2800" b="1" dirty="0" err="1">
                <a:solidFill>
                  <a:srgbClr val="D04D1F"/>
                </a:solidFill>
              </a:rPr>
              <a:t>legislativo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87985" y="2099319"/>
            <a:ext cx="54630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 err="1">
                <a:solidFill>
                  <a:srgbClr val="D04D1F"/>
                </a:solidFill>
              </a:rPr>
              <a:t>Leggi</a:t>
            </a:r>
            <a:r>
              <a:rPr lang="de-DE" sz="2800" b="1" dirty="0">
                <a:solidFill>
                  <a:srgbClr val="D04D1F"/>
                </a:solidFill>
              </a:rPr>
              <a:t> </a:t>
            </a:r>
            <a:r>
              <a:rPr lang="de-DE" sz="2800" b="1" dirty="0" err="1" smtClean="0">
                <a:solidFill>
                  <a:srgbClr val="D04D1F"/>
                </a:solidFill>
              </a:rPr>
              <a:t>regionali</a:t>
            </a:r>
            <a:r>
              <a:rPr lang="de-DE" sz="2800" b="1" dirty="0" smtClean="0">
                <a:solidFill>
                  <a:srgbClr val="D04D1F"/>
                </a:solidFill>
              </a:rPr>
              <a:t>/</a:t>
            </a:r>
            <a:r>
              <a:rPr lang="de-DE" sz="2800" b="1" dirty="0" err="1" smtClean="0">
                <a:solidFill>
                  <a:srgbClr val="D04D1F"/>
                </a:solidFill>
              </a:rPr>
              <a:t>provinciali</a:t>
            </a:r>
            <a:r>
              <a:rPr lang="de-DE" sz="2800" b="1" dirty="0" smtClean="0">
                <a:solidFill>
                  <a:srgbClr val="D04D1F"/>
                </a:solidFill>
              </a:rPr>
              <a:t>: </a:t>
            </a:r>
            <a:r>
              <a:rPr lang="de-DE" sz="2800" b="1" dirty="0" err="1">
                <a:solidFill>
                  <a:srgbClr val="D04D1F"/>
                </a:solidFill>
              </a:rPr>
              <a:t>obiettivi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8187" y="756879"/>
            <a:ext cx="1250933" cy="9798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135" y="728058"/>
            <a:ext cx="1500722" cy="99866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991390" y="453512"/>
            <a:ext cx="44935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 smtClean="0"/>
              <a:t>Stato</a:t>
            </a:r>
            <a:r>
              <a:rPr lang="de-DE" dirty="0" smtClean="0"/>
              <a:t> </a:t>
            </a:r>
            <a:r>
              <a:rPr lang="de-DE" dirty="0" err="1"/>
              <a:t>italiano</a:t>
            </a:r>
            <a:r>
              <a:rPr lang="de-DE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Competenza</a:t>
            </a:r>
            <a:r>
              <a:rPr lang="de-DE" dirty="0"/>
              <a:t> </a:t>
            </a:r>
            <a:r>
              <a:rPr lang="de-DE" dirty="0" err="1"/>
              <a:t>esclusiva</a:t>
            </a:r>
            <a:r>
              <a:rPr lang="de-DE" dirty="0"/>
              <a:t> in </a:t>
            </a:r>
            <a:r>
              <a:rPr lang="de-DE" dirty="0" err="1"/>
              <a:t>materia</a:t>
            </a:r>
            <a:r>
              <a:rPr lang="de-DE" dirty="0"/>
              <a:t> di </a:t>
            </a:r>
            <a:r>
              <a:rPr lang="de-DE" dirty="0" err="1"/>
              <a:t>immigrazione</a:t>
            </a:r>
            <a:r>
              <a:rPr lang="de-DE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Fornisce</a:t>
            </a:r>
            <a:r>
              <a:rPr lang="de-DE" dirty="0"/>
              <a:t> </a:t>
            </a:r>
            <a:r>
              <a:rPr lang="de-DE" dirty="0" err="1"/>
              <a:t>un</a:t>
            </a:r>
            <a:r>
              <a:rPr lang="de-DE" dirty="0"/>
              <a:t> </a:t>
            </a:r>
            <a:r>
              <a:rPr lang="de-DE" dirty="0" err="1"/>
              <a:t>quadro</a:t>
            </a:r>
            <a:r>
              <a:rPr lang="de-DE" dirty="0"/>
              <a:t> </a:t>
            </a:r>
            <a:r>
              <a:rPr lang="de-DE" dirty="0" err="1"/>
              <a:t>generale</a:t>
            </a:r>
            <a:r>
              <a:rPr lang="de-DE" dirty="0"/>
              <a:t> delle </a:t>
            </a:r>
            <a:r>
              <a:rPr lang="de-DE" dirty="0" err="1"/>
              <a:t>politiche</a:t>
            </a:r>
            <a:r>
              <a:rPr lang="de-DE" dirty="0"/>
              <a:t> </a:t>
            </a:r>
            <a:r>
              <a:rPr lang="de-DE" dirty="0" err="1"/>
              <a:t>che</a:t>
            </a:r>
            <a:r>
              <a:rPr lang="de-DE" dirty="0"/>
              <a:t> </a:t>
            </a:r>
            <a:r>
              <a:rPr lang="de-DE" dirty="0" err="1"/>
              <a:t>riguardano</a:t>
            </a:r>
            <a:r>
              <a:rPr lang="de-DE" dirty="0"/>
              <a:t> </a:t>
            </a:r>
            <a:r>
              <a:rPr lang="de-DE" dirty="0" err="1"/>
              <a:t>l‘inclusione</a:t>
            </a:r>
            <a:r>
              <a:rPr lang="de-DE" dirty="0"/>
              <a:t> </a:t>
            </a:r>
            <a:r>
              <a:rPr lang="de-DE" dirty="0" err="1"/>
              <a:t>dei</a:t>
            </a:r>
            <a:r>
              <a:rPr lang="de-DE" dirty="0"/>
              <a:t> </a:t>
            </a:r>
            <a:r>
              <a:rPr lang="de-DE" dirty="0" err="1"/>
              <a:t>migranti</a:t>
            </a:r>
            <a:r>
              <a:rPr lang="de-DE" dirty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8457226" y="497398"/>
            <a:ext cx="37347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Regioni</a:t>
            </a:r>
            <a:r>
              <a:rPr lang="en-US" dirty="0"/>
              <a:t> </a:t>
            </a:r>
            <a:r>
              <a:rPr lang="en-US" dirty="0" err="1"/>
              <a:t>speciali</a:t>
            </a:r>
            <a:r>
              <a:rPr lang="en-US" dirty="0"/>
              <a:t> e Province </a:t>
            </a:r>
            <a:r>
              <a:rPr lang="en-US" dirty="0" err="1"/>
              <a:t>autonome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Hanno </a:t>
            </a:r>
            <a:r>
              <a:rPr lang="en-US" dirty="0" err="1"/>
              <a:t>competenze</a:t>
            </a:r>
            <a:r>
              <a:rPr lang="en-US" dirty="0"/>
              <a:t> in </a:t>
            </a:r>
            <a:r>
              <a:rPr lang="en-US" dirty="0" err="1"/>
              <a:t>materia</a:t>
            </a:r>
            <a:r>
              <a:rPr lang="en-US" dirty="0"/>
              <a:t> di </a:t>
            </a:r>
            <a:r>
              <a:rPr lang="en-US" dirty="0" err="1"/>
              <a:t>integrazione</a:t>
            </a:r>
            <a:r>
              <a:rPr lang="en-US" dirty="0"/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195072" y="2620186"/>
            <a:ext cx="119969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Eccetto</a:t>
            </a:r>
            <a:r>
              <a:rPr lang="en-US" dirty="0"/>
              <a:t> la Sicilia, </a:t>
            </a:r>
            <a:r>
              <a:rPr lang="en-US" dirty="0" err="1"/>
              <a:t>tutte</a:t>
            </a:r>
            <a:r>
              <a:rPr lang="en-US" dirty="0"/>
              <a:t> le </a:t>
            </a:r>
            <a:r>
              <a:rPr lang="en-US" dirty="0" err="1"/>
              <a:t>Regioni</a:t>
            </a:r>
            <a:r>
              <a:rPr lang="en-US" dirty="0"/>
              <a:t> e Province </a:t>
            </a:r>
            <a:r>
              <a:rPr lang="en-US" dirty="0" err="1"/>
              <a:t>autonome</a:t>
            </a:r>
            <a:r>
              <a:rPr lang="en-US" dirty="0"/>
              <a:t> </a:t>
            </a:r>
            <a:r>
              <a:rPr lang="en-US" dirty="0" err="1"/>
              <a:t>hanno</a:t>
            </a:r>
            <a:r>
              <a:rPr lang="en-US" dirty="0"/>
              <a:t> </a:t>
            </a:r>
            <a:r>
              <a:rPr lang="en-US" dirty="0" err="1"/>
              <a:t>adottato</a:t>
            </a:r>
            <a:r>
              <a:rPr lang="en-US" dirty="0"/>
              <a:t> normative ad hoc, ma </a:t>
            </a:r>
            <a:r>
              <a:rPr lang="en-US" dirty="0" err="1"/>
              <a:t>molte</a:t>
            </a:r>
            <a:r>
              <a:rPr lang="en-US" dirty="0"/>
              <a:t> </a:t>
            </a:r>
            <a:r>
              <a:rPr lang="en-US" dirty="0" err="1"/>
              <a:t>sono</a:t>
            </a:r>
            <a:r>
              <a:rPr lang="en-US" dirty="0"/>
              <a:t> </a:t>
            </a:r>
            <a:r>
              <a:rPr lang="en-US" b="1" dirty="0" err="1">
                <a:solidFill>
                  <a:srgbClr val="D04D1F"/>
                </a:solidFill>
              </a:rPr>
              <a:t>datate</a:t>
            </a:r>
            <a:r>
              <a:rPr lang="en-US" b="1" dirty="0">
                <a:solidFill>
                  <a:srgbClr val="D04D1F"/>
                </a:solidFill>
              </a:rPr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Sardegna</a:t>
            </a:r>
            <a:r>
              <a:rPr lang="en-US" dirty="0"/>
              <a:t> 1990; Trento 1990; Valle d’Aosta 1995             </a:t>
            </a:r>
            <a:r>
              <a:rPr lang="en-US" dirty="0" err="1"/>
              <a:t>Provincia</a:t>
            </a:r>
            <a:r>
              <a:rPr lang="en-US" dirty="0"/>
              <a:t> di Bolzano 2011; Friuli Venezia Giulia 2015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Lo </a:t>
            </a:r>
            <a:r>
              <a:rPr lang="de-DE" dirty="0" err="1"/>
              <a:t>strano</a:t>
            </a:r>
            <a:r>
              <a:rPr lang="de-DE" dirty="0"/>
              <a:t> </a:t>
            </a:r>
            <a:r>
              <a:rPr lang="de-DE" dirty="0" err="1"/>
              <a:t>caso</a:t>
            </a:r>
            <a:r>
              <a:rPr lang="de-DE" dirty="0"/>
              <a:t> della Sicilia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Le </a:t>
            </a:r>
            <a:r>
              <a:rPr lang="de-DE" dirty="0" err="1"/>
              <a:t>leggi</a:t>
            </a:r>
            <a:r>
              <a:rPr lang="de-DE" dirty="0"/>
              <a:t> più </a:t>
            </a:r>
            <a:r>
              <a:rPr lang="de-DE" dirty="0" err="1"/>
              <a:t>datate</a:t>
            </a:r>
            <a:r>
              <a:rPr lang="de-DE" dirty="0"/>
              <a:t> </a:t>
            </a:r>
            <a:r>
              <a:rPr lang="de-DE" dirty="0" err="1"/>
              <a:t>hanno</a:t>
            </a:r>
            <a:r>
              <a:rPr lang="de-DE" dirty="0"/>
              <a:t> </a:t>
            </a:r>
            <a:r>
              <a:rPr lang="de-DE" b="1" dirty="0" err="1">
                <a:solidFill>
                  <a:srgbClr val="D04D1F"/>
                </a:solidFill>
              </a:rPr>
              <a:t>finalità</a:t>
            </a:r>
            <a:r>
              <a:rPr lang="de-DE" b="1" dirty="0">
                <a:solidFill>
                  <a:srgbClr val="D04D1F"/>
                </a:solidFill>
              </a:rPr>
              <a:t> </a:t>
            </a:r>
            <a:r>
              <a:rPr lang="de-DE" b="1" dirty="0" err="1">
                <a:solidFill>
                  <a:srgbClr val="D04D1F"/>
                </a:solidFill>
              </a:rPr>
              <a:t>limitate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p.e</a:t>
            </a:r>
            <a:r>
              <a:rPr lang="de-DE" dirty="0" smtClean="0"/>
              <a:t>. Valle </a:t>
            </a:r>
            <a:r>
              <a:rPr lang="de-DE" smtClean="0"/>
              <a:t>d‘Aosta: </a:t>
            </a:r>
            <a:r>
              <a:rPr lang="de-DE" dirty="0" err="1"/>
              <a:t>fornire</a:t>
            </a:r>
            <a:r>
              <a:rPr lang="de-DE" dirty="0"/>
              <a:t> </a:t>
            </a:r>
            <a:r>
              <a:rPr lang="de-DE" dirty="0" err="1"/>
              <a:t>finanziamenti</a:t>
            </a:r>
            <a:r>
              <a:rPr lang="de-DE" dirty="0"/>
              <a:t> per </a:t>
            </a:r>
            <a:r>
              <a:rPr lang="de-DE" dirty="0" err="1"/>
              <a:t>promuovere</a:t>
            </a:r>
            <a:r>
              <a:rPr lang="de-DE" dirty="0"/>
              <a:t> </a:t>
            </a:r>
            <a:r>
              <a:rPr lang="de-DE" dirty="0" err="1"/>
              <a:t>servizi</a:t>
            </a:r>
            <a:r>
              <a:rPr lang="de-DE" dirty="0"/>
              <a:t> di </a:t>
            </a:r>
            <a:r>
              <a:rPr lang="de-DE" dirty="0" err="1"/>
              <a:t>accoglienza</a:t>
            </a:r>
            <a:r>
              <a:rPr lang="de-DE" dirty="0"/>
              <a:t>, </a:t>
            </a:r>
            <a:r>
              <a:rPr lang="de-DE" dirty="0" err="1"/>
              <a:t>orientamento</a:t>
            </a:r>
            <a:r>
              <a:rPr lang="de-DE" dirty="0"/>
              <a:t>, </a:t>
            </a:r>
            <a:r>
              <a:rPr lang="de-DE" dirty="0" err="1"/>
              <a:t>informazione</a:t>
            </a:r>
            <a:r>
              <a:rPr lang="de-DE" dirty="0"/>
              <a:t> e </a:t>
            </a:r>
            <a:r>
              <a:rPr lang="de-DE" dirty="0" err="1"/>
              <a:t>integrazione</a:t>
            </a:r>
            <a:r>
              <a:rPr lang="de-DE" dirty="0"/>
              <a:t> </a:t>
            </a:r>
            <a:r>
              <a:rPr lang="de-DE" dirty="0" err="1"/>
              <a:t>culturale</a:t>
            </a:r>
            <a:r>
              <a:rPr lang="de-DE" dirty="0"/>
              <a:t>, per </a:t>
            </a:r>
            <a:r>
              <a:rPr lang="de-DE" dirty="0" err="1"/>
              <a:t>garantire</a:t>
            </a:r>
            <a:r>
              <a:rPr lang="de-DE" dirty="0"/>
              <a:t> </a:t>
            </a:r>
            <a:r>
              <a:rPr lang="de-DE" dirty="0" err="1"/>
              <a:t>il</a:t>
            </a:r>
            <a:r>
              <a:rPr lang="de-DE" dirty="0"/>
              <a:t> </a:t>
            </a:r>
            <a:r>
              <a:rPr lang="de-DE" dirty="0" err="1"/>
              <a:t>superamento</a:t>
            </a:r>
            <a:r>
              <a:rPr lang="de-DE" dirty="0"/>
              <a:t> delle </a:t>
            </a:r>
            <a:r>
              <a:rPr lang="de-DE" dirty="0" err="1"/>
              <a:t>difficoltà</a:t>
            </a:r>
            <a:r>
              <a:rPr lang="de-DE" dirty="0"/>
              <a:t> </a:t>
            </a:r>
            <a:r>
              <a:rPr lang="de-DE" dirty="0" err="1"/>
              <a:t>che</a:t>
            </a:r>
            <a:r>
              <a:rPr lang="de-DE" dirty="0"/>
              <a:t> </a:t>
            </a:r>
            <a:r>
              <a:rPr lang="de-DE" dirty="0" err="1"/>
              <a:t>impediscono</a:t>
            </a:r>
            <a:r>
              <a:rPr lang="de-DE" dirty="0"/>
              <a:t> </a:t>
            </a:r>
            <a:r>
              <a:rPr lang="de-DE" dirty="0" err="1"/>
              <a:t>l‘inclusione</a:t>
            </a:r>
            <a:r>
              <a:rPr lang="de-DE" dirty="0"/>
              <a:t> (la </a:t>
            </a:r>
            <a:r>
              <a:rPr lang="de-DE" dirty="0" err="1"/>
              <a:t>legge</a:t>
            </a:r>
            <a:r>
              <a:rPr lang="de-DE" dirty="0"/>
              <a:t> non </a:t>
            </a:r>
            <a:r>
              <a:rPr lang="de-DE" dirty="0" err="1"/>
              <a:t>prevede</a:t>
            </a:r>
            <a:r>
              <a:rPr lang="de-DE" dirty="0"/>
              <a:t> </a:t>
            </a:r>
            <a:r>
              <a:rPr lang="de-DE" dirty="0" err="1"/>
              <a:t>specifiche</a:t>
            </a:r>
            <a:r>
              <a:rPr lang="de-DE" dirty="0"/>
              <a:t> </a:t>
            </a:r>
            <a:r>
              <a:rPr lang="de-DE" dirty="0" err="1"/>
              <a:t>indicazioni</a:t>
            </a:r>
            <a:r>
              <a:rPr lang="de-DE" dirty="0"/>
              <a:t> o </a:t>
            </a:r>
            <a:r>
              <a:rPr lang="de-DE" dirty="0" err="1"/>
              <a:t>misure</a:t>
            </a:r>
            <a:r>
              <a:rPr lang="de-DE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Le </a:t>
            </a:r>
            <a:r>
              <a:rPr lang="de-DE" dirty="0" err="1"/>
              <a:t>leggi</a:t>
            </a:r>
            <a:r>
              <a:rPr lang="de-DE" dirty="0"/>
              <a:t> più </a:t>
            </a:r>
            <a:r>
              <a:rPr lang="de-DE" dirty="0" err="1"/>
              <a:t>recenti</a:t>
            </a:r>
            <a:r>
              <a:rPr lang="de-DE" dirty="0"/>
              <a:t> </a:t>
            </a:r>
            <a:r>
              <a:rPr lang="de-DE" dirty="0" err="1"/>
              <a:t>hanno</a:t>
            </a:r>
            <a:r>
              <a:rPr lang="de-DE" dirty="0"/>
              <a:t> </a:t>
            </a:r>
            <a:r>
              <a:rPr lang="de-DE" b="1" dirty="0" err="1">
                <a:solidFill>
                  <a:srgbClr val="D04D1F"/>
                </a:solidFill>
              </a:rPr>
              <a:t>obiettivi</a:t>
            </a:r>
            <a:r>
              <a:rPr lang="de-DE" b="1" dirty="0">
                <a:solidFill>
                  <a:srgbClr val="D04D1F"/>
                </a:solidFill>
              </a:rPr>
              <a:t> più </a:t>
            </a:r>
            <a:r>
              <a:rPr lang="de-DE" b="1" dirty="0" err="1">
                <a:solidFill>
                  <a:srgbClr val="D04D1F"/>
                </a:solidFill>
              </a:rPr>
              <a:t>ambiziosi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p.e</a:t>
            </a:r>
            <a:r>
              <a:rPr lang="de-DE" dirty="0"/>
              <a:t>. </a:t>
            </a:r>
            <a:r>
              <a:rPr lang="en-US" dirty="0"/>
              <a:t>Friuli Venezia Giulia: </a:t>
            </a:r>
            <a:r>
              <a:rPr lang="en-US" dirty="0" err="1"/>
              <a:t>l’accoglienza</a:t>
            </a:r>
            <a:r>
              <a:rPr lang="en-US" dirty="0"/>
              <a:t> </a:t>
            </a:r>
            <a:r>
              <a:rPr lang="en-US" dirty="0" err="1"/>
              <a:t>solidale</a:t>
            </a:r>
            <a:r>
              <a:rPr lang="en-US" dirty="0"/>
              <a:t> e </a:t>
            </a:r>
            <a:r>
              <a:rPr lang="en-US" dirty="0" err="1"/>
              <a:t>l’integrazione</a:t>
            </a:r>
            <a:r>
              <a:rPr lang="en-US" dirty="0"/>
              <a:t> </a:t>
            </a:r>
            <a:r>
              <a:rPr lang="en-US" dirty="0" err="1"/>
              <a:t>delle</a:t>
            </a:r>
            <a:r>
              <a:rPr lang="en-US" dirty="0"/>
              <a:t> </a:t>
            </a:r>
            <a:r>
              <a:rPr lang="en-US" dirty="0" err="1"/>
              <a:t>persone</a:t>
            </a:r>
            <a:r>
              <a:rPr lang="en-US" dirty="0"/>
              <a:t> </a:t>
            </a:r>
            <a:r>
              <a:rPr lang="en-US" dirty="0" err="1" smtClean="0"/>
              <a:t>migranti</a:t>
            </a:r>
            <a:r>
              <a:rPr lang="en-US" dirty="0" smtClean="0"/>
              <a:t>; </a:t>
            </a:r>
            <a:r>
              <a:rPr lang="en-US" dirty="0" err="1" smtClean="0">
                <a:solidFill>
                  <a:srgbClr val="D04D1F"/>
                </a:solidFill>
              </a:rPr>
              <a:t>eliminazione</a:t>
            </a:r>
            <a:r>
              <a:rPr lang="en-US" dirty="0" smtClean="0">
                <a:solidFill>
                  <a:srgbClr val="D04D1F"/>
                </a:solidFill>
              </a:rPr>
              <a:t> </a:t>
            </a:r>
            <a:r>
              <a:rPr lang="en-US" dirty="0" err="1" smtClean="0">
                <a:solidFill>
                  <a:srgbClr val="D04D1F"/>
                </a:solidFill>
              </a:rPr>
              <a:t>degli</a:t>
            </a:r>
            <a:r>
              <a:rPr lang="en-US" dirty="0" smtClean="0">
                <a:solidFill>
                  <a:srgbClr val="D04D1F"/>
                </a:solidFill>
              </a:rPr>
              <a:t> </a:t>
            </a:r>
            <a:r>
              <a:rPr lang="en-US" dirty="0" err="1">
                <a:solidFill>
                  <a:srgbClr val="D04D1F"/>
                </a:solidFill>
              </a:rPr>
              <a:t>ostacoli</a:t>
            </a:r>
            <a:r>
              <a:rPr lang="en-US" dirty="0">
                <a:solidFill>
                  <a:srgbClr val="D04D1F"/>
                </a:solidFill>
              </a:rPr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impediscono</a:t>
            </a:r>
            <a:r>
              <a:rPr lang="en-US" dirty="0"/>
              <a:t> </a:t>
            </a:r>
            <a:r>
              <a:rPr lang="en-US" dirty="0" err="1"/>
              <a:t>l’esercizio</a:t>
            </a:r>
            <a:r>
              <a:rPr lang="en-US" dirty="0"/>
              <a:t> </a:t>
            </a:r>
            <a:r>
              <a:rPr lang="en-US" dirty="0" err="1"/>
              <a:t>dei</a:t>
            </a:r>
            <a:r>
              <a:rPr lang="en-US" dirty="0"/>
              <a:t> </a:t>
            </a:r>
            <a:r>
              <a:rPr lang="en-US" dirty="0" err="1"/>
              <a:t>diritti</a:t>
            </a:r>
            <a:r>
              <a:rPr lang="en-US" dirty="0"/>
              <a:t> </a:t>
            </a:r>
            <a:r>
              <a:rPr lang="en-US" dirty="0" err="1"/>
              <a:t>civili</a:t>
            </a:r>
            <a:r>
              <a:rPr lang="en-US" dirty="0"/>
              <a:t> e </a:t>
            </a:r>
            <a:r>
              <a:rPr lang="en-US" dirty="0" err="1"/>
              <a:t>sociali</a:t>
            </a:r>
            <a:r>
              <a:rPr lang="en-US" dirty="0"/>
              <a:t>; la </a:t>
            </a:r>
            <a:r>
              <a:rPr lang="en-US" dirty="0" err="1">
                <a:solidFill>
                  <a:srgbClr val="D04D1F"/>
                </a:solidFill>
              </a:rPr>
              <a:t>garanzia</a:t>
            </a:r>
            <a:r>
              <a:rPr lang="en-US" dirty="0">
                <a:solidFill>
                  <a:srgbClr val="D04D1F"/>
                </a:solidFill>
              </a:rPr>
              <a:t> </a:t>
            </a:r>
            <a:r>
              <a:rPr lang="en-US" dirty="0" err="1">
                <a:solidFill>
                  <a:srgbClr val="D04D1F"/>
                </a:solidFill>
              </a:rPr>
              <a:t>della</a:t>
            </a:r>
            <a:r>
              <a:rPr lang="en-US" dirty="0">
                <a:solidFill>
                  <a:srgbClr val="D04D1F"/>
                </a:solidFill>
              </a:rPr>
              <a:t> </a:t>
            </a:r>
            <a:r>
              <a:rPr lang="en-US" dirty="0" err="1">
                <a:solidFill>
                  <a:srgbClr val="D04D1F"/>
                </a:solidFill>
              </a:rPr>
              <a:t>parità</a:t>
            </a:r>
            <a:r>
              <a:rPr lang="en-US" dirty="0">
                <a:solidFill>
                  <a:srgbClr val="D04D1F"/>
                </a:solidFill>
              </a:rPr>
              <a:t> di accesso</a:t>
            </a:r>
            <a:r>
              <a:rPr lang="en-US" dirty="0"/>
              <a:t> </a:t>
            </a:r>
            <a:r>
              <a:rPr lang="en-US" dirty="0" err="1"/>
              <a:t>ai</a:t>
            </a:r>
            <a:r>
              <a:rPr lang="en-US" dirty="0"/>
              <a:t> </a:t>
            </a:r>
            <a:r>
              <a:rPr lang="en-US" dirty="0" err="1"/>
              <a:t>servizi</a:t>
            </a:r>
            <a:r>
              <a:rPr lang="en-US" dirty="0"/>
              <a:t>, la </a:t>
            </a:r>
            <a:r>
              <a:rPr lang="en-US" dirty="0" err="1"/>
              <a:t>parità</a:t>
            </a:r>
            <a:r>
              <a:rPr lang="en-US" dirty="0"/>
              <a:t> di </a:t>
            </a:r>
            <a:r>
              <a:rPr lang="en-US" dirty="0" err="1"/>
              <a:t>genere</a:t>
            </a:r>
            <a:r>
              <a:rPr lang="en-US" dirty="0"/>
              <a:t> e </a:t>
            </a:r>
            <a:r>
              <a:rPr lang="en-US" dirty="0" err="1"/>
              <a:t>l’effettivo</a:t>
            </a:r>
            <a:r>
              <a:rPr lang="en-US" dirty="0"/>
              <a:t> </a:t>
            </a:r>
            <a:r>
              <a:rPr lang="en-US" dirty="0" err="1"/>
              <a:t>esercizio</a:t>
            </a:r>
            <a:r>
              <a:rPr lang="en-US" dirty="0"/>
              <a:t> </a:t>
            </a:r>
            <a:r>
              <a:rPr lang="en-US" dirty="0" err="1"/>
              <a:t>dei</a:t>
            </a:r>
            <a:r>
              <a:rPr lang="en-US" dirty="0"/>
              <a:t> </a:t>
            </a:r>
            <a:r>
              <a:rPr lang="en-US" dirty="0" err="1"/>
              <a:t>diritti</a:t>
            </a:r>
            <a:r>
              <a:rPr lang="en-US" dirty="0"/>
              <a:t>; </a:t>
            </a:r>
            <a:r>
              <a:rPr lang="it-IT" dirty="0">
                <a:solidFill>
                  <a:srgbClr val="D04D1F"/>
                </a:solidFill>
              </a:rPr>
              <a:t>la realizzazione del primato della persona</a:t>
            </a:r>
            <a:r>
              <a:rPr lang="it-IT" dirty="0"/>
              <a:t> tramite il riconoscimento dei diritti inviolabili; </a:t>
            </a:r>
            <a:r>
              <a:rPr lang="it-IT" dirty="0">
                <a:solidFill>
                  <a:srgbClr val="D04D1F"/>
                </a:solidFill>
              </a:rPr>
              <a:t>la creazione di una società plurale e coesa; la promozione della partecipazione</a:t>
            </a:r>
            <a:r>
              <a:rPr lang="it-IT" dirty="0"/>
              <a:t> dei cittadini stranieri alla vita </a:t>
            </a:r>
            <a:r>
              <a:rPr lang="it-IT" dirty="0" smtClean="0"/>
              <a:t>pubblica; </a:t>
            </a:r>
            <a:r>
              <a:rPr lang="it-IT" dirty="0">
                <a:solidFill>
                  <a:srgbClr val="D04D1F"/>
                </a:solidFill>
              </a:rPr>
              <a:t>la valorizzazione dei rapporti interculturali; la lotta contro il razzismo, la xenofobia, e la discriminazione</a:t>
            </a:r>
            <a:r>
              <a:rPr lang="it-IT" dirty="0"/>
              <a:t>; lo sviluppo di azioni per favorire l’inclusione sociale e </a:t>
            </a:r>
            <a:r>
              <a:rPr lang="it-IT" dirty="0">
                <a:solidFill>
                  <a:srgbClr val="D04D1F"/>
                </a:solidFill>
              </a:rPr>
              <a:t>superare condizioni di marginalità, sfruttamento e violenza</a:t>
            </a:r>
            <a:endParaRPr lang="en-US" dirty="0"/>
          </a:p>
        </p:txBody>
      </p:sp>
      <p:sp>
        <p:nvSpPr>
          <p:cNvPr id="10" name="Left-Right Arrow 9"/>
          <p:cNvSpPr/>
          <p:nvPr/>
        </p:nvSpPr>
        <p:spPr>
          <a:xfrm>
            <a:off x="5094937" y="3006261"/>
            <a:ext cx="435864" cy="18288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60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C87B6A4C-9E99-44BA-A42E-98DEE531C979}"/>
              </a:ext>
            </a:extLst>
          </p:cNvPr>
          <p:cNvSpPr/>
          <p:nvPr/>
        </p:nvSpPr>
        <p:spPr>
          <a:xfrm>
            <a:off x="632166" y="132301"/>
            <a:ext cx="84619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solidFill>
                  <a:srgbClr val="D04D1F"/>
                </a:solidFill>
              </a:rPr>
              <a:t>Quadro </a:t>
            </a:r>
            <a:r>
              <a:rPr lang="de-DE" sz="2800" b="1" dirty="0" err="1">
                <a:solidFill>
                  <a:srgbClr val="D04D1F"/>
                </a:solidFill>
              </a:rPr>
              <a:t>legislativo</a:t>
            </a:r>
            <a:r>
              <a:rPr lang="de-DE" sz="2800" b="1" dirty="0">
                <a:solidFill>
                  <a:srgbClr val="D04D1F"/>
                </a:solidFill>
              </a:rPr>
              <a:t> -  </a:t>
            </a:r>
            <a:r>
              <a:rPr lang="de-DE" sz="2800" b="1" dirty="0" err="1">
                <a:solidFill>
                  <a:srgbClr val="D04D1F"/>
                </a:solidFill>
              </a:rPr>
              <a:t>Organi</a:t>
            </a:r>
            <a:r>
              <a:rPr lang="de-DE" sz="2800" b="1" dirty="0">
                <a:solidFill>
                  <a:srgbClr val="D04D1F"/>
                </a:solidFill>
              </a:rPr>
              <a:t> e </a:t>
            </a:r>
            <a:r>
              <a:rPr lang="de-DE" sz="2800" b="1" dirty="0" err="1">
                <a:solidFill>
                  <a:srgbClr val="D04D1F"/>
                </a:solidFill>
              </a:rPr>
              <a:t>attività</a:t>
            </a:r>
            <a:r>
              <a:rPr lang="de-DE" sz="2800" b="1" dirty="0">
                <a:solidFill>
                  <a:srgbClr val="D04D1F"/>
                </a:solidFill>
              </a:rPr>
              <a:t> di </a:t>
            </a:r>
            <a:r>
              <a:rPr lang="de-DE" sz="2800" b="1" dirty="0" err="1">
                <a:solidFill>
                  <a:srgbClr val="D04D1F"/>
                </a:solidFill>
              </a:rPr>
              <a:t>coordinamento</a:t>
            </a:r>
            <a:r>
              <a:rPr lang="de-DE" sz="2800" b="1" dirty="0">
                <a:solidFill>
                  <a:srgbClr val="D04D1F"/>
                </a:solidFill>
              </a:rPr>
              <a:t> </a:t>
            </a:r>
            <a:endParaRPr lang="en-US" sz="2800" b="1" dirty="0">
              <a:solidFill>
                <a:srgbClr val="D04D1F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147B541C-0E32-41FF-8051-4FA8E5E6FA48}"/>
              </a:ext>
            </a:extLst>
          </p:cNvPr>
          <p:cNvSpPr/>
          <p:nvPr/>
        </p:nvSpPr>
        <p:spPr>
          <a:xfrm>
            <a:off x="632166" y="870591"/>
            <a:ext cx="11295531" cy="5284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en-US" sz="2400" b="1" dirty="0" err="1">
                <a:solidFill>
                  <a:srgbClr val="D04D1F"/>
                </a:solidFill>
              </a:rPr>
              <a:t>Consulte</a:t>
            </a:r>
            <a:r>
              <a:rPr lang="en-US" sz="2400" b="1" dirty="0">
                <a:solidFill>
                  <a:srgbClr val="D04D1F"/>
                </a:solidFill>
              </a:rPr>
              <a:t>/</a:t>
            </a:r>
            <a:r>
              <a:rPr lang="en-US" sz="2400" b="1" dirty="0" err="1">
                <a:solidFill>
                  <a:srgbClr val="D04D1F"/>
                </a:solidFill>
              </a:rPr>
              <a:t>Gruppi</a:t>
            </a:r>
            <a:r>
              <a:rPr lang="en-US" sz="2400" b="1" dirty="0">
                <a:solidFill>
                  <a:srgbClr val="D04D1F"/>
                </a:solidFill>
              </a:rPr>
              <a:t> di </a:t>
            </a:r>
            <a:r>
              <a:rPr lang="en-US" sz="2400" b="1" dirty="0" err="1">
                <a:solidFill>
                  <a:srgbClr val="D04D1F"/>
                </a:solidFill>
              </a:rPr>
              <a:t>lavoro</a:t>
            </a:r>
            <a:r>
              <a:rPr lang="en-US" sz="2400" b="1" dirty="0">
                <a:solidFill>
                  <a:srgbClr val="D04D1F"/>
                </a:solidFill>
              </a:rPr>
              <a:t> per/</a:t>
            </a:r>
            <a:r>
              <a:rPr lang="en-US" sz="2400" b="1" dirty="0" err="1">
                <a:solidFill>
                  <a:srgbClr val="D04D1F"/>
                </a:solidFill>
              </a:rPr>
              <a:t>su</a:t>
            </a:r>
            <a:r>
              <a:rPr lang="en-US" sz="2400" b="1" dirty="0">
                <a:solidFill>
                  <a:srgbClr val="D04D1F"/>
                </a:solidFill>
              </a:rPr>
              <a:t> </a:t>
            </a:r>
            <a:r>
              <a:rPr lang="en-US" sz="2400" b="1" dirty="0" err="1">
                <a:solidFill>
                  <a:srgbClr val="D04D1F"/>
                </a:solidFill>
              </a:rPr>
              <a:t>immigrazione</a:t>
            </a:r>
            <a:r>
              <a:rPr lang="en-US" sz="2400" b="1" dirty="0">
                <a:solidFill>
                  <a:srgbClr val="D04D1F"/>
                </a:solidFill>
              </a:rPr>
              <a:t>/integrazione : </a:t>
            </a:r>
            <a:r>
              <a:rPr lang="en-US" sz="2000" dirty="0"/>
              <a:t> </a:t>
            </a:r>
          </a:p>
          <a:p>
            <a:pPr marL="342900" indent="-34290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Compiti</a:t>
            </a:r>
            <a:r>
              <a:rPr lang="en-US" sz="2000" dirty="0"/>
              <a:t> </a:t>
            </a:r>
            <a:r>
              <a:rPr lang="en-US" sz="2000" dirty="0" err="1"/>
              <a:t>principali</a:t>
            </a:r>
            <a:r>
              <a:rPr lang="en-US" sz="2000" dirty="0"/>
              <a:t>: </a:t>
            </a:r>
            <a:r>
              <a:rPr lang="en-US" sz="2000" dirty="0" err="1"/>
              <a:t>proporre</a:t>
            </a:r>
            <a:r>
              <a:rPr lang="en-US" sz="2000" dirty="0"/>
              <a:t> </a:t>
            </a:r>
            <a:r>
              <a:rPr lang="en-US" sz="2000" dirty="0" err="1"/>
              <a:t>misure</a:t>
            </a:r>
            <a:r>
              <a:rPr lang="en-US" sz="2000" dirty="0"/>
              <a:t> e </a:t>
            </a:r>
            <a:r>
              <a:rPr lang="en-US" sz="2000" dirty="0" err="1"/>
              <a:t>valutare</a:t>
            </a:r>
            <a:r>
              <a:rPr lang="en-US" sz="2000" dirty="0"/>
              <a:t> </a:t>
            </a:r>
            <a:r>
              <a:rPr lang="en-US" sz="2000" dirty="0" err="1"/>
              <a:t>iniziative</a:t>
            </a:r>
            <a:r>
              <a:rPr lang="en-US" sz="2000" dirty="0"/>
              <a:t> </a:t>
            </a:r>
            <a:r>
              <a:rPr lang="en-US" sz="2000" dirty="0" err="1"/>
              <a:t>tramite</a:t>
            </a:r>
            <a:r>
              <a:rPr lang="en-US" sz="2000" dirty="0"/>
              <a:t> </a:t>
            </a:r>
            <a:r>
              <a:rPr lang="en-US" sz="2000" dirty="0" err="1"/>
              <a:t>pareri</a:t>
            </a:r>
            <a:r>
              <a:rPr lang="en-US" sz="2000" dirty="0"/>
              <a:t> </a:t>
            </a:r>
            <a:r>
              <a:rPr lang="en-US" sz="2000" dirty="0" err="1"/>
              <a:t>ed</a:t>
            </a:r>
            <a:r>
              <a:rPr lang="en-US" sz="2000" dirty="0"/>
              <a:t> </a:t>
            </a:r>
            <a:r>
              <a:rPr lang="en-US" sz="2000" dirty="0" err="1"/>
              <a:t>interventi</a:t>
            </a:r>
            <a:r>
              <a:rPr lang="en-US" sz="2000" dirty="0"/>
              <a:t>, ma </a:t>
            </a:r>
            <a:r>
              <a:rPr lang="en-US" sz="2000" dirty="0" err="1"/>
              <a:t>anche</a:t>
            </a:r>
            <a:r>
              <a:rPr lang="en-US" sz="2000" dirty="0"/>
              <a:t> </a:t>
            </a:r>
            <a:r>
              <a:rPr lang="en-US" sz="2000" dirty="0" err="1"/>
              <a:t>condurre</a:t>
            </a:r>
            <a:r>
              <a:rPr lang="en-US" sz="2000" dirty="0"/>
              <a:t> </a:t>
            </a:r>
            <a:r>
              <a:rPr lang="en-US" sz="2000" dirty="0" err="1"/>
              <a:t>studi</a:t>
            </a:r>
            <a:r>
              <a:rPr lang="en-US" sz="2000" dirty="0"/>
              <a:t> e </a:t>
            </a:r>
            <a:r>
              <a:rPr lang="it-IT" sz="2000" dirty="0"/>
              <a:t>sondaggi</a:t>
            </a:r>
            <a:r>
              <a:rPr lang="en-US" sz="2000" dirty="0"/>
              <a:t> </a:t>
            </a:r>
          </a:p>
          <a:p>
            <a:pPr marL="342900" indent="-34290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it-IT" sz="2000" dirty="0"/>
              <a:t>Composizione mista</a:t>
            </a:r>
            <a:r>
              <a:rPr lang="en-US" sz="2000" dirty="0"/>
              <a:t>: </a:t>
            </a:r>
            <a:r>
              <a:rPr lang="en-US" sz="2000" dirty="0" err="1"/>
              <a:t>autorità</a:t>
            </a:r>
            <a:r>
              <a:rPr lang="en-US" sz="2000" dirty="0"/>
              <a:t> </a:t>
            </a:r>
            <a:r>
              <a:rPr lang="en-US" sz="2000" dirty="0" err="1"/>
              <a:t>regionali</a:t>
            </a:r>
            <a:r>
              <a:rPr lang="en-US" sz="2000" dirty="0"/>
              <a:t>/</a:t>
            </a:r>
            <a:r>
              <a:rPr lang="en-US" sz="2000" dirty="0" err="1"/>
              <a:t>provinciali</a:t>
            </a:r>
            <a:r>
              <a:rPr lang="en-US" sz="2000" dirty="0"/>
              <a:t>, </a:t>
            </a:r>
            <a:r>
              <a:rPr lang="it-IT" sz="2000" dirty="0"/>
              <a:t>rappresentanti delle comunità immigrate</a:t>
            </a:r>
            <a:r>
              <a:rPr lang="en-US" sz="2000" dirty="0"/>
              <a:t>, </a:t>
            </a:r>
            <a:r>
              <a:rPr lang="it-IT" sz="2000" dirty="0"/>
              <a:t>associazioni del terzo settore, sindacati; </a:t>
            </a:r>
            <a:br>
              <a:rPr lang="it-IT" sz="2000" dirty="0"/>
            </a:br>
            <a:endParaRPr lang="en-US" sz="1000" dirty="0"/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en-US" sz="2400" b="1" dirty="0" err="1">
                <a:solidFill>
                  <a:srgbClr val="D04D1F"/>
                </a:solidFill>
              </a:rPr>
              <a:t>Uffici</a:t>
            </a:r>
            <a:r>
              <a:rPr lang="en-US" sz="2400" b="1" dirty="0">
                <a:solidFill>
                  <a:srgbClr val="D04D1F"/>
                </a:solidFill>
              </a:rPr>
              <a:t> di Coordinamento:</a:t>
            </a:r>
            <a:r>
              <a:rPr lang="en-US" sz="1400" dirty="0"/>
              <a:t> </a:t>
            </a: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it-IT" sz="2000" dirty="0"/>
              <a:t>Collocati all’interno degli assessorati o delle ripartizioni regionali e provinciali con compiti operativi e di coordinamento</a:t>
            </a:r>
            <a:br>
              <a:rPr lang="it-IT" sz="2000" dirty="0"/>
            </a:br>
            <a:endParaRPr lang="en-US" sz="1000" dirty="0"/>
          </a:p>
          <a:p>
            <a:pPr algn="just">
              <a:lnSpc>
                <a:spcPct val="105000"/>
              </a:lnSpc>
            </a:pPr>
            <a:r>
              <a:rPr lang="en-US" sz="2400" b="1" dirty="0" err="1">
                <a:solidFill>
                  <a:srgbClr val="D04D1F"/>
                </a:solidFill>
              </a:rPr>
              <a:t>Organi</a:t>
            </a:r>
            <a:r>
              <a:rPr lang="en-US" sz="2400" b="1" dirty="0">
                <a:solidFill>
                  <a:srgbClr val="D04D1F"/>
                </a:solidFill>
              </a:rPr>
              <a:t> per la lotta </a:t>
            </a:r>
            <a:r>
              <a:rPr lang="en-US" sz="2400" b="1" dirty="0" err="1">
                <a:solidFill>
                  <a:srgbClr val="D04D1F"/>
                </a:solidFill>
              </a:rPr>
              <a:t>contro</a:t>
            </a:r>
            <a:r>
              <a:rPr lang="en-US" sz="2400" b="1" dirty="0">
                <a:solidFill>
                  <a:srgbClr val="D04D1F"/>
                </a:solidFill>
              </a:rPr>
              <a:t> la </a:t>
            </a:r>
            <a:r>
              <a:rPr lang="en-US" sz="2400" b="1" dirty="0" err="1">
                <a:solidFill>
                  <a:srgbClr val="D04D1F"/>
                </a:solidFill>
              </a:rPr>
              <a:t>discriminazione</a:t>
            </a:r>
            <a:r>
              <a:rPr lang="en-US" sz="2400" b="1" dirty="0">
                <a:solidFill>
                  <a:srgbClr val="D04D1F"/>
                </a:solidFill>
              </a:rPr>
              <a:t> : </a:t>
            </a:r>
          </a:p>
          <a:p>
            <a:pPr>
              <a:lnSpc>
                <a:spcPct val="105000"/>
              </a:lnSpc>
            </a:pPr>
            <a:r>
              <a:rPr lang="en-US" sz="2000" dirty="0" err="1"/>
              <a:t>Centri</a:t>
            </a:r>
            <a:r>
              <a:rPr lang="en-US" sz="2000" dirty="0"/>
              <a:t> di </a:t>
            </a:r>
            <a:r>
              <a:rPr lang="en-US" sz="2000" dirty="0" err="1"/>
              <a:t>tutela</a:t>
            </a:r>
            <a:r>
              <a:rPr lang="en-US" sz="2000" dirty="0"/>
              <a:t> create </a:t>
            </a:r>
            <a:r>
              <a:rPr lang="en-US" sz="2000" i="1" dirty="0"/>
              <a:t>ad hoc </a:t>
            </a:r>
            <a:r>
              <a:rPr lang="en-US" sz="2000" dirty="0"/>
              <a:t>o </a:t>
            </a:r>
            <a:r>
              <a:rPr lang="it-IT" sz="2000" dirty="0"/>
              <a:t>riferimenti ad uffici già esistenti</a:t>
            </a:r>
            <a:br>
              <a:rPr lang="it-IT" sz="2000" dirty="0"/>
            </a:br>
            <a:endParaRPr lang="en-US" sz="1000" dirty="0"/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en-US" sz="2400" b="1" dirty="0" err="1">
                <a:solidFill>
                  <a:srgbClr val="D04D1F"/>
                </a:solidFill>
              </a:rPr>
              <a:t>Piani</a:t>
            </a:r>
            <a:r>
              <a:rPr lang="en-US" sz="2400" b="1" dirty="0">
                <a:solidFill>
                  <a:srgbClr val="D04D1F"/>
                </a:solidFill>
              </a:rPr>
              <a:t> </a:t>
            </a:r>
            <a:r>
              <a:rPr lang="en-US" sz="2400" b="1" dirty="0" err="1">
                <a:solidFill>
                  <a:srgbClr val="D04D1F"/>
                </a:solidFill>
              </a:rPr>
              <a:t>annuali</a:t>
            </a:r>
            <a:r>
              <a:rPr lang="en-US" sz="2400" b="1" dirty="0">
                <a:solidFill>
                  <a:srgbClr val="D04D1F"/>
                </a:solidFill>
              </a:rPr>
              <a:t> e </a:t>
            </a:r>
            <a:r>
              <a:rPr lang="en-US" sz="2400" b="1" dirty="0" err="1">
                <a:solidFill>
                  <a:srgbClr val="D04D1F"/>
                </a:solidFill>
              </a:rPr>
              <a:t>pluriennali</a:t>
            </a:r>
            <a:r>
              <a:rPr lang="en-US" sz="2400" b="1" dirty="0">
                <a:solidFill>
                  <a:srgbClr val="D04D1F"/>
                </a:solidFill>
              </a:rPr>
              <a:t>: </a:t>
            </a: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it-IT" sz="2000" dirty="0"/>
              <a:t>Definiscono le linee strategiche a favore dell’integrazione, nonché le modalità attuative e il relativo piano di finanziamento</a:t>
            </a:r>
            <a:endParaRPr lang="de-DE" sz="2000" dirty="0"/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endParaRPr lang="en-GB" sz="1600" dirty="0">
              <a:effectLst/>
              <a:latin typeface="Calibri" panose="020F050202020403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57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44227335-D4DC-4BE1-A916-63584002DACC}"/>
              </a:ext>
            </a:extLst>
          </p:cNvPr>
          <p:cNvSpPr/>
          <p:nvPr/>
        </p:nvSpPr>
        <p:spPr>
          <a:xfrm>
            <a:off x="399569" y="197383"/>
            <a:ext cx="5929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D04D1F"/>
                </a:solidFill>
              </a:rPr>
              <a:t>M</a:t>
            </a:r>
            <a:r>
              <a:rPr lang="it-IT" sz="2800" b="1" dirty="0" err="1">
                <a:solidFill>
                  <a:srgbClr val="D04D1F"/>
                </a:solidFill>
              </a:rPr>
              <a:t>isure</a:t>
            </a:r>
            <a:r>
              <a:rPr lang="it-IT" sz="2800" b="1" dirty="0">
                <a:solidFill>
                  <a:srgbClr val="D04D1F"/>
                </a:solidFill>
              </a:rPr>
              <a:t> in materia di inclusione legale</a:t>
            </a:r>
            <a:endParaRPr lang="en-US" sz="2800" b="1" dirty="0">
              <a:solidFill>
                <a:srgbClr val="D04D1F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6EB37D84-3F99-47D3-91F6-8021E6E54F65}"/>
              </a:ext>
            </a:extLst>
          </p:cNvPr>
          <p:cNvSpPr/>
          <p:nvPr/>
        </p:nvSpPr>
        <p:spPr>
          <a:xfrm>
            <a:off x="399570" y="812812"/>
            <a:ext cx="1121869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b="1" dirty="0">
                <a:solidFill>
                  <a:srgbClr val="D04D1F"/>
                </a:solidFill>
              </a:rPr>
              <a:t>Principio-</a:t>
            </a:r>
            <a:r>
              <a:rPr lang="en-US" b="1" dirty="0" err="1">
                <a:solidFill>
                  <a:srgbClr val="D04D1F"/>
                </a:solidFill>
              </a:rPr>
              <a:t>guida</a:t>
            </a:r>
            <a:r>
              <a:rPr lang="en-US" b="1" dirty="0">
                <a:solidFill>
                  <a:srgbClr val="D04D1F"/>
                </a:solidFill>
              </a:rPr>
              <a:t> </a:t>
            </a:r>
            <a:r>
              <a:rPr lang="en-US" b="1" dirty="0" err="1">
                <a:solidFill>
                  <a:srgbClr val="D04D1F"/>
                </a:solidFill>
              </a:rPr>
              <a:t>comune</a:t>
            </a:r>
            <a:r>
              <a:rPr lang="en-US" dirty="0"/>
              <a:t>: principio di </a:t>
            </a:r>
            <a:r>
              <a:rPr lang="en-US" dirty="0" err="1"/>
              <a:t>uguaglianza</a:t>
            </a:r>
            <a:r>
              <a:rPr lang="en-US" dirty="0"/>
              <a:t> per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superamento</a:t>
            </a:r>
            <a:r>
              <a:rPr lang="en-US" dirty="0"/>
              <a:t> </a:t>
            </a:r>
            <a:r>
              <a:rPr lang="en-US" dirty="0" err="1"/>
              <a:t>delle</a:t>
            </a:r>
            <a:r>
              <a:rPr lang="en-US" dirty="0"/>
              <a:t> </a:t>
            </a:r>
            <a:r>
              <a:rPr lang="en-US" dirty="0" err="1"/>
              <a:t>difficoltà</a:t>
            </a:r>
            <a:r>
              <a:rPr lang="en-US" dirty="0"/>
              <a:t> </a:t>
            </a:r>
            <a:r>
              <a:rPr lang="it-IT" dirty="0"/>
              <a:t>che ostacolano l’inserimento dei cittadini stranieri (es. mediazione interculturale, azioni positive, ecc.)</a:t>
            </a:r>
            <a:endParaRPr lang="en-US" dirty="0"/>
          </a:p>
          <a:p>
            <a:pPr algn="just">
              <a:spcAft>
                <a:spcPts val="0"/>
              </a:spcAft>
            </a:pPr>
            <a:endParaRPr lang="en-US" sz="1050" dirty="0"/>
          </a:p>
          <a:p>
            <a:pPr algn="just">
              <a:spcAft>
                <a:spcPts val="0"/>
              </a:spcAft>
            </a:pPr>
            <a:r>
              <a:rPr lang="en-US" dirty="0" err="1"/>
              <a:t>Tuttavia</a:t>
            </a:r>
            <a:r>
              <a:rPr lang="en-US" dirty="0"/>
              <a:t>,   </a:t>
            </a:r>
          </a:p>
          <a:p>
            <a:pPr algn="just">
              <a:spcAft>
                <a:spcPts val="0"/>
              </a:spcAft>
            </a:pPr>
            <a:endParaRPr lang="en-US" sz="1050" b="1" dirty="0">
              <a:solidFill>
                <a:srgbClr val="D04D1F"/>
              </a:solidFill>
            </a:endParaRPr>
          </a:p>
          <a:p>
            <a:pPr algn="just">
              <a:spcAft>
                <a:spcPts val="0"/>
              </a:spcAft>
            </a:pPr>
            <a:r>
              <a:rPr lang="en-US" b="1" dirty="0" err="1">
                <a:solidFill>
                  <a:srgbClr val="D04D1F"/>
                </a:solidFill>
              </a:rPr>
              <a:t>Distinzione</a:t>
            </a:r>
            <a:r>
              <a:rPr lang="en-US" b="1" dirty="0">
                <a:solidFill>
                  <a:srgbClr val="D04D1F"/>
                </a:solidFill>
              </a:rPr>
              <a:t> </a:t>
            </a:r>
            <a:r>
              <a:rPr lang="en-US" dirty="0" err="1"/>
              <a:t>tra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beneficiari</a:t>
            </a:r>
            <a:r>
              <a:rPr lang="en-US" dirty="0"/>
              <a:t> </a:t>
            </a:r>
            <a:r>
              <a:rPr lang="en-US" dirty="0" err="1"/>
              <a:t>sulla</a:t>
            </a:r>
            <a:r>
              <a:rPr lang="en-US" dirty="0"/>
              <a:t> base del </a:t>
            </a:r>
            <a:r>
              <a:rPr lang="en-US" dirty="0" err="1"/>
              <a:t>loro</a:t>
            </a:r>
            <a:r>
              <a:rPr lang="en-US" dirty="0"/>
              <a:t> status </a:t>
            </a:r>
            <a:r>
              <a:rPr lang="en-US" dirty="0" err="1"/>
              <a:t>giuridico</a:t>
            </a:r>
            <a:r>
              <a:rPr lang="en-US" dirty="0"/>
              <a:t>: </a:t>
            </a:r>
            <a:r>
              <a:rPr lang="it-IT" dirty="0"/>
              <a:t>requisiti differenziati per l’assegnazione di prestazioni economiche in materia di abitazione, studio, e servizi sociali</a:t>
            </a:r>
            <a:r>
              <a:rPr lang="en-US" dirty="0"/>
              <a:t> </a:t>
            </a:r>
          </a:p>
          <a:p>
            <a:pPr algn="just">
              <a:spcAft>
                <a:spcPts val="0"/>
              </a:spcAft>
            </a:pPr>
            <a:endParaRPr lang="en-US" sz="1600" b="1" dirty="0">
              <a:solidFill>
                <a:srgbClr val="D04D1F"/>
              </a:solidFill>
            </a:endParaRPr>
          </a:p>
          <a:p>
            <a:pPr algn="just">
              <a:spcAft>
                <a:spcPts val="0"/>
              </a:spcAft>
            </a:pPr>
            <a:r>
              <a:rPr lang="en-US" b="1" dirty="0" err="1">
                <a:solidFill>
                  <a:srgbClr val="D04D1F"/>
                </a:solidFill>
              </a:rPr>
              <a:t>Categorie</a:t>
            </a:r>
            <a:r>
              <a:rPr lang="en-US" dirty="0"/>
              <a:t> : </a:t>
            </a:r>
            <a:r>
              <a:rPr lang="en-US" dirty="0" err="1"/>
              <a:t>Cittadini</a:t>
            </a:r>
            <a:r>
              <a:rPr lang="en-US" dirty="0"/>
              <a:t> </a:t>
            </a:r>
            <a:r>
              <a:rPr lang="en-US" dirty="0" err="1"/>
              <a:t>italiani</a:t>
            </a:r>
            <a:r>
              <a:rPr lang="en-US" dirty="0"/>
              <a:t>/UE; </a:t>
            </a:r>
            <a:r>
              <a:rPr lang="en-US" dirty="0" err="1"/>
              <a:t>cittadini</a:t>
            </a:r>
            <a:r>
              <a:rPr lang="en-US" dirty="0"/>
              <a:t> di </a:t>
            </a:r>
            <a:r>
              <a:rPr lang="en-US" dirty="0" err="1"/>
              <a:t>paesi</a:t>
            </a:r>
            <a:r>
              <a:rPr lang="en-US" dirty="0"/>
              <a:t> </a:t>
            </a:r>
            <a:r>
              <a:rPr lang="en-US" dirty="0" err="1"/>
              <a:t>terzi</a:t>
            </a:r>
            <a:r>
              <a:rPr lang="en-US" dirty="0"/>
              <a:t>/non-UE; </a:t>
            </a:r>
            <a:r>
              <a:rPr lang="en-US" dirty="0" err="1"/>
              <a:t>cittadini</a:t>
            </a:r>
            <a:r>
              <a:rPr lang="en-US" dirty="0"/>
              <a:t> di </a:t>
            </a:r>
            <a:r>
              <a:rPr lang="en-US" dirty="0" err="1"/>
              <a:t>paesi</a:t>
            </a:r>
            <a:r>
              <a:rPr lang="en-US" dirty="0"/>
              <a:t> </a:t>
            </a:r>
            <a:r>
              <a:rPr lang="en-US" dirty="0" err="1"/>
              <a:t>terzi</a:t>
            </a:r>
            <a:r>
              <a:rPr lang="en-US" dirty="0"/>
              <a:t> con </a:t>
            </a:r>
            <a:r>
              <a:rPr lang="en-US" dirty="0" err="1"/>
              <a:t>permessi</a:t>
            </a:r>
            <a:r>
              <a:rPr lang="en-US" dirty="0"/>
              <a:t> di </a:t>
            </a:r>
            <a:r>
              <a:rPr lang="en-US" dirty="0" err="1"/>
              <a:t>soggiorno</a:t>
            </a:r>
            <a:r>
              <a:rPr lang="en-US" dirty="0"/>
              <a:t> di </a:t>
            </a:r>
            <a:r>
              <a:rPr lang="en-US" dirty="0" err="1"/>
              <a:t>lunga</a:t>
            </a:r>
            <a:r>
              <a:rPr lang="en-US" dirty="0"/>
              <a:t>/breve </a:t>
            </a:r>
            <a:r>
              <a:rPr lang="en-US" dirty="0" err="1"/>
              <a:t>durata</a:t>
            </a:r>
            <a:r>
              <a:rPr lang="en-US" dirty="0"/>
              <a:t>; </a:t>
            </a:r>
            <a:r>
              <a:rPr lang="en-US" dirty="0" err="1"/>
              <a:t>cittadini</a:t>
            </a:r>
            <a:r>
              <a:rPr lang="en-US" dirty="0"/>
              <a:t> </a:t>
            </a:r>
            <a:r>
              <a:rPr lang="en-US" dirty="0" err="1"/>
              <a:t>stranieri</a:t>
            </a:r>
            <a:r>
              <a:rPr lang="en-US" dirty="0"/>
              <a:t> </a:t>
            </a:r>
            <a:r>
              <a:rPr lang="en-US" dirty="0" err="1"/>
              <a:t>privi</a:t>
            </a:r>
            <a:r>
              <a:rPr lang="en-US" dirty="0"/>
              <a:t> di </a:t>
            </a:r>
            <a:r>
              <a:rPr lang="en-US" dirty="0" err="1"/>
              <a:t>validi</a:t>
            </a:r>
            <a:r>
              <a:rPr lang="en-US" dirty="0"/>
              <a:t> </a:t>
            </a:r>
            <a:r>
              <a:rPr lang="en-US" dirty="0" err="1"/>
              <a:t>permessi</a:t>
            </a:r>
            <a:r>
              <a:rPr lang="en-US" dirty="0"/>
              <a:t> di </a:t>
            </a:r>
            <a:r>
              <a:rPr lang="en-US" dirty="0" err="1"/>
              <a:t>soggiorno</a:t>
            </a:r>
            <a:endParaRPr lang="en-GB" dirty="0"/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u="sng" dirty="0" err="1"/>
              <a:t>Esempio</a:t>
            </a:r>
            <a:r>
              <a:rPr lang="en-GB" u="sng" dirty="0"/>
              <a:t> : </a:t>
            </a:r>
            <a:r>
              <a:rPr lang="en-US" u="sng" dirty="0" err="1"/>
              <a:t>Provincia</a:t>
            </a:r>
            <a:r>
              <a:rPr lang="en-US" u="sng" dirty="0"/>
              <a:t> di Bolzano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/>
              <a:t>Requisiti aggiuntivi imposti ai soli cittadini stranieri non appartenenti all’Unione Europea per accedere ad alcune prestazioni di natura economica</a:t>
            </a:r>
            <a:r>
              <a:rPr lang="en-US" dirty="0"/>
              <a:t> : </a:t>
            </a:r>
            <a:r>
              <a:rPr lang="it-IT" dirty="0"/>
              <a:t>«contrari ai principi di ragionevolezza e di uguaglianza» </a:t>
            </a:r>
            <a:r>
              <a:rPr lang="en-US" dirty="0"/>
              <a:t>(Corte </a:t>
            </a:r>
            <a:r>
              <a:rPr lang="en-US" dirty="0" err="1"/>
              <a:t>costituzionale</a:t>
            </a:r>
            <a:r>
              <a:rPr lang="en-US" dirty="0"/>
              <a:t> </a:t>
            </a:r>
            <a:r>
              <a:rPr lang="en-US" dirty="0" err="1"/>
              <a:t>italiana</a:t>
            </a:r>
            <a:r>
              <a:rPr lang="en-US" dirty="0"/>
              <a:t> – 2012)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/>
              <a:t>Sussidi per l’alloggio calcolati per cittadini non-UE con coefficienti e parametri diversi : contro la direttiva </a:t>
            </a:r>
            <a:r>
              <a:rPr lang="en-US" dirty="0"/>
              <a:t>2003/109/EC, </a:t>
            </a:r>
            <a:r>
              <a:rPr lang="it-IT" dirty="0"/>
              <a:t>relativa ai cittadini di Paesi terzi soggiornanti di lungo periodo </a:t>
            </a:r>
            <a:r>
              <a:rPr lang="en-US" dirty="0"/>
              <a:t>(</a:t>
            </a:r>
            <a:r>
              <a:rPr lang="en-US" dirty="0" err="1"/>
              <a:t>caso</a:t>
            </a:r>
            <a:r>
              <a:rPr lang="en-US" dirty="0"/>
              <a:t> </a:t>
            </a:r>
            <a:r>
              <a:rPr lang="it-IT" i="1" dirty="0" err="1"/>
              <a:t>Kamberaj</a:t>
            </a:r>
            <a:r>
              <a:rPr lang="it-IT" dirty="0"/>
              <a:t> – Corte di giustizia dell’Unione Europea</a:t>
            </a:r>
            <a:r>
              <a:rPr lang="en-US" dirty="0"/>
              <a:t> – 2012)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/>
              <a:t>Prestazioni economiche non essenziali </a:t>
            </a:r>
            <a:r>
              <a:rPr lang="en-US" dirty="0"/>
              <a:t>(2017) : </a:t>
            </a:r>
            <a:r>
              <a:rPr lang="en-US" dirty="0" err="1"/>
              <a:t>nuovi</a:t>
            </a:r>
            <a:r>
              <a:rPr lang="en-US" dirty="0"/>
              <a:t> </a:t>
            </a:r>
            <a:r>
              <a:rPr lang="en-US" dirty="0" err="1"/>
              <a:t>requisiti</a:t>
            </a:r>
            <a:r>
              <a:rPr lang="en-US" dirty="0"/>
              <a:t> </a:t>
            </a:r>
            <a:r>
              <a:rPr lang="en-US" dirty="0" err="1"/>
              <a:t>oltre</a:t>
            </a:r>
            <a:r>
              <a:rPr lang="en-US" dirty="0"/>
              <a:t> la </a:t>
            </a:r>
            <a:r>
              <a:rPr lang="en-US" dirty="0" err="1"/>
              <a:t>residenza</a:t>
            </a:r>
            <a:r>
              <a:rPr lang="en-US" dirty="0"/>
              <a:t>, come la  </a:t>
            </a:r>
            <a:r>
              <a:rPr lang="it-IT" dirty="0"/>
              <a:t>partecipazione a misure di promozione dell'integrazione</a:t>
            </a:r>
            <a:r>
              <a:rPr lang="en-US" dirty="0"/>
              <a:t>, ad </a:t>
            </a:r>
            <a:r>
              <a:rPr lang="en-US" dirty="0" err="1"/>
              <a:t>es</a:t>
            </a:r>
            <a:r>
              <a:rPr lang="en-US" dirty="0"/>
              <a:t>. </a:t>
            </a:r>
            <a:r>
              <a:rPr lang="en-US" dirty="0" err="1"/>
              <a:t>frequenza</a:t>
            </a:r>
            <a:r>
              <a:rPr lang="en-US" dirty="0"/>
              <a:t> c</a:t>
            </a:r>
            <a:r>
              <a:rPr lang="it-IT" dirty="0"/>
              <a:t>orsi lingua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44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8316" y="0"/>
            <a:ext cx="93642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>
                <a:solidFill>
                  <a:srgbClr val="D04D1F"/>
                </a:solidFill>
              </a:rPr>
              <a:t>M</a:t>
            </a:r>
            <a:r>
              <a:rPr lang="it-IT" sz="2800" b="1" dirty="0" err="1">
                <a:solidFill>
                  <a:srgbClr val="D04D1F"/>
                </a:solidFill>
              </a:rPr>
              <a:t>isure</a:t>
            </a:r>
            <a:r>
              <a:rPr lang="it-IT" sz="2800" b="1" dirty="0">
                <a:solidFill>
                  <a:srgbClr val="D04D1F"/>
                </a:solidFill>
              </a:rPr>
              <a:t> in materia di inclusione culturale, identitaria e sociale</a:t>
            </a:r>
            <a:r>
              <a:rPr lang="en-US" sz="2800" b="1" dirty="0">
                <a:solidFill>
                  <a:srgbClr val="D04D1F"/>
                </a:solidFill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1467656" y="840341"/>
            <a:ext cx="1031266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M</a:t>
            </a:r>
            <a:r>
              <a:rPr lang="it-IT" sz="2000" dirty="0" err="1">
                <a:solidFill>
                  <a:prstClr val="black"/>
                </a:solidFill>
              </a:rPr>
              <a:t>isure</a:t>
            </a:r>
            <a:r>
              <a:rPr lang="it-IT" sz="2000" dirty="0">
                <a:solidFill>
                  <a:prstClr val="black"/>
                </a:solidFill>
              </a:rPr>
              <a:t> atte a favorire la conoscenza della lingua e cultura del paese di nuova residenza</a:t>
            </a:r>
            <a:endParaRPr lang="en-US" sz="2000" dirty="0">
              <a:solidFill>
                <a:prstClr val="black"/>
              </a:solidFill>
            </a:endParaRPr>
          </a:p>
          <a:p>
            <a:pPr marL="288000"/>
            <a:r>
              <a:rPr lang="en-US" sz="2000" dirty="0">
                <a:solidFill>
                  <a:prstClr val="black"/>
                </a:solidFill>
              </a:rPr>
              <a:t>(</a:t>
            </a:r>
            <a:r>
              <a:rPr lang="de-DE" sz="2000" dirty="0" err="1">
                <a:solidFill>
                  <a:prstClr val="black"/>
                </a:solidFill>
              </a:rPr>
              <a:t>Sardegna</a:t>
            </a:r>
            <a:r>
              <a:rPr lang="de-DE" sz="2000" dirty="0">
                <a:solidFill>
                  <a:prstClr val="black"/>
                </a:solidFill>
              </a:rPr>
              <a:t>, Friuli Venezia Giulia e </a:t>
            </a:r>
            <a:r>
              <a:rPr lang="de-DE" sz="2000" dirty="0" err="1">
                <a:solidFill>
                  <a:prstClr val="black"/>
                </a:solidFill>
              </a:rPr>
              <a:t>soprattutto</a:t>
            </a:r>
            <a:r>
              <a:rPr lang="de-DE" sz="2000" dirty="0">
                <a:solidFill>
                  <a:prstClr val="black"/>
                </a:solidFill>
              </a:rPr>
              <a:t> la </a:t>
            </a:r>
            <a:r>
              <a:rPr lang="de-DE" sz="2000" dirty="0" err="1">
                <a:solidFill>
                  <a:prstClr val="black"/>
                </a:solidFill>
              </a:rPr>
              <a:t>Provincia</a:t>
            </a:r>
            <a:r>
              <a:rPr lang="de-DE" sz="2000" dirty="0">
                <a:solidFill>
                  <a:prstClr val="black"/>
                </a:solidFill>
              </a:rPr>
              <a:t> di </a:t>
            </a:r>
            <a:r>
              <a:rPr lang="de-DE" sz="2000" dirty="0" err="1">
                <a:solidFill>
                  <a:prstClr val="black"/>
                </a:solidFill>
              </a:rPr>
              <a:t>Bolzano</a:t>
            </a:r>
            <a:r>
              <a:rPr lang="de-DE" sz="2000" dirty="0">
                <a:solidFill>
                  <a:prstClr val="black"/>
                </a:solidFill>
              </a:rPr>
              <a:t>)</a:t>
            </a:r>
          </a:p>
          <a:p>
            <a:r>
              <a:rPr lang="de-DE" dirty="0">
                <a:solidFill>
                  <a:prstClr val="black"/>
                </a:solidFill>
              </a:rPr>
              <a:t>	- </a:t>
            </a:r>
            <a:r>
              <a:rPr lang="de-DE" dirty="0" err="1">
                <a:solidFill>
                  <a:prstClr val="black"/>
                </a:solidFill>
              </a:rPr>
              <a:t>Accordo</a:t>
            </a:r>
            <a:r>
              <a:rPr lang="de-DE" dirty="0">
                <a:solidFill>
                  <a:prstClr val="black"/>
                </a:solidFill>
              </a:rPr>
              <a:t> di </a:t>
            </a:r>
            <a:r>
              <a:rPr lang="de-DE" dirty="0" err="1">
                <a:solidFill>
                  <a:prstClr val="black"/>
                </a:solidFill>
              </a:rPr>
              <a:t>Integrazione</a:t>
            </a:r>
            <a:r>
              <a:rPr lang="de-DE" dirty="0">
                <a:solidFill>
                  <a:prstClr val="black"/>
                </a:solidFill>
              </a:rPr>
              <a:t> e la </a:t>
            </a:r>
            <a:r>
              <a:rPr lang="de-DE" dirty="0" err="1">
                <a:solidFill>
                  <a:prstClr val="black"/>
                </a:solidFill>
              </a:rPr>
              <a:t>Provincia</a:t>
            </a:r>
            <a:r>
              <a:rPr lang="de-DE" dirty="0">
                <a:solidFill>
                  <a:prstClr val="black"/>
                </a:solidFill>
              </a:rPr>
              <a:t> di </a:t>
            </a:r>
            <a:r>
              <a:rPr lang="de-DE" dirty="0" err="1">
                <a:solidFill>
                  <a:prstClr val="black"/>
                </a:solidFill>
              </a:rPr>
              <a:t>Bolzano</a:t>
            </a:r>
            <a:r>
              <a:rPr lang="de-DE" dirty="0">
                <a:solidFill>
                  <a:prstClr val="black"/>
                </a:solidFill>
              </a:rPr>
              <a:t>: </a:t>
            </a:r>
            <a:r>
              <a:rPr lang="de-DE" dirty="0" err="1">
                <a:solidFill>
                  <a:prstClr val="black"/>
                </a:solidFill>
              </a:rPr>
              <a:t>test</a:t>
            </a: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de-DE" dirty="0" err="1">
                <a:solidFill>
                  <a:prstClr val="black"/>
                </a:solidFill>
              </a:rPr>
              <a:t>opzionale</a:t>
            </a:r>
            <a:r>
              <a:rPr lang="de-DE" dirty="0">
                <a:solidFill>
                  <a:prstClr val="black"/>
                </a:solidFill>
              </a:rPr>
              <a:t> di </a:t>
            </a:r>
            <a:r>
              <a:rPr lang="de-DE" dirty="0" err="1">
                <a:solidFill>
                  <a:prstClr val="black"/>
                </a:solidFill>
              </a:rPr>
              <a:t>lingua</a:t>
            </a:r>
            <a:r>
              <a:rPr lang="de-DE" dirty="0">
                <a:solidFill>
                  <a:prstClr val="black"/>
                </a:solidFill>
              </a:rPr>
              <a:t> tedesca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383" y="813688"/>
            <a:ext cx="948172" cy="9912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4220" y="1315580"/>
            <a:ext cx="1812985" cy="80469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80009" y="2078004"/>
            <a:ext cx="121920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M</a:t>
            </a:r>
            <a:r>
              <a:rPr lang="it-IT" sz="2000" dirty="0" err="1">
                <a:solidFill>
                  <a:prstClr val="black"/>
                </a:solidFill>
              </a:rPr>
              <a:t>isure</a:t>
            </a:r>
            <a:r>
              <a:rPr lang="it-IT" sz="2000" dirty="0">
                <a:solidFill>
                  <a:prstClr val="black"/>
                </a:solidFill>
              </a:rPr>
              <a:t> atte a sostenere la lingua e la cultura dei paesi d’origine dei cittadini stranieri e </a:t>
            </a:r>
            <a:r>
              <a:rPr lang="it-IT" sz="2000" dirty="0" smtClean="0">
                <a:solidFill>
                  <a:prstClr val="black"/>
                </a:solidFill>
              </a:rPr>
              <a:t>processi </a:t>
            </a:r>
            <a:r>
              <a:rPr lang="it-IT" sz="2000" dirty="0">
                <a:solidFill>
                  <a:prstClr val="black"/>
                </a:solidFill>
              </a:rPr>
              <a:t>interculturali</a:t>
            </a:r>
            <a:r>
              <a:rPr lang="en-US" sz="2000" dirty="0">
                <a:solidFill>
                  <a:prstClr val="black"/>
                </a:solidFill>
              </a:rPr>
              <a:t/>
            </a:r>
            <a:br>
              <a:rPr lang="en-US" sz="2000" dirty="0">
                <a:solidFill>
                  <a:prstClr val="black"/>
                </a:solidFill>
              </a:rPr>
            </a:br>
            <a:r>
              <a:rPr lang="en-US" sz="2000" dirty="0">
                <a:solidFill>
                  <a:prstClr val="black"/>
                </a:solidFill>
              </a:rPr>
              <a:t>(</a:t>
            </a:r>
            <a:r>
              <a:rPr lang="en-US" sz="2000" dirty="0" err="1">
                <a:solidFill>
                  <a:prstClr val="black"/>
                </a:solidFill>
              </a:rPr>
              <a:t>Provincia</a:t>
            </a:r>
            <a:r>
              <a:rPr lang="en-US" sz="2000" dirty="0">
                <a:solidFill>
                  <a:prstClr val="black"/>
                </a:solidFill>
              </a:rPr>
              <a:t> di Trento, </a:t>
            </a:r>
            <a:r>
              <a:rPr lang="en-US" sz="2000" dirty="0" err="1">
                <a:solidFill>
                  <a:prstClr val="black"/>
                </a:solidFill>
              </a:rPr>
              <a:t>Provincia</a:t>
            </a:r>
            <a:r>
              <a:rPr lang="en-US" sz="2000" dirty="0">
                <a:solidFill>
                  <a:prstClr val="black"/>
                </a:solidFill>
              </a:rPr>
              <a:t> di Bolzano, </a:t>
            </a:r>
            <a:r>
              <a:rPr lang="en-US" sz="2000" dirty="0" err="1">
                <a:solidFill>
                  <a:prstClr val="black"/>
                </a:solidFill>
              </a:rPr>
              <a:t>Sardegna</a:t>
            </a:r>
            <a:r>
              <a:rPr lang="en-US" sz="2000" dirty="0">
                <a:solidFill>
                  <a:prstClr val="black"/>
                </a:solidFill>
              </a:rPr>
              <a:t>, e </a:t>
            </a:r>
            <a:r>
              <a:rPr lang="en-US" sz="2000" dirty="0" err="1">
                <a:solidFill>
                  <a:prstClr val="black"/>
                </a:solidFill>
              </a:rPr>
              <a:t>soprattutto</a:t>
            </a:r>
            <a:r>
              <a:rPr lang="en-US" sz="2000" dirty="0">
                <a:solidFill>
                  <a:prstClr val="black"/>
                </a:solidFill>
              </a:rPr>
              <a:t> Friuli Venezia Giulia)</a:t>
            </a:r>
          </a:p>
          <a:p>
            <a:pPr lvl="0"/>
            <a:r>
              <a:rPr lang="en-US" dirty="0">
                <a:solidFill>
                  <a:prstClr val="black"/>
                </a:solidFill>
              </a:rPr>
              <a:t>	- Friuli </a:t>
            </a:r>
            <a:r>
              <a:rPr lang="en-US" dirty="0" err="1">
                <a:solidFill>
                  <a:prstClr val="black"/>
                </a:solidFill>
              </a:rPr>
              <a:t>Venezia</a:t>
            </a:r>
            <a:r>
              <a:rPr lang="en-US" dirty="0">
                <a:solidFill>
                  <a:prstClr val="black"/>
                </a:solidFill>
              </a:rPr>
              <a:t> Giulia: </a:t>
            </a: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it-IT" dirty="0"/>
              <a:t>attività di sensibilizzazione in materia di dialogo interculturale</a:t>
            </a:r>
            <a:endParaRPr lang="en-US" dirty="0">
              <a:solidFill>
                <a:prstClr val="black"/>
              </a:solidFill>
            </a:endParaRP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it-IT" dirty="0" smtClean="0"/>
              <a:t>uso </a:t>
            </a:r>
            <a:r>
              <a:rPr lang="it-IT" dirty="0"/>
              <a:t>di strumenti di comunicazione plurilingue</a:t>
            </a:r>
            <a:endParaRPr lang="en-US" dirty="0">
              <a:solidFill>
                <a:prstClr val="black"/>
              </a:solidFill>
            </a:endParaRP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it-IT" dirty="0"/>
              <a:t>iniziative poste a tutela delle culture e della lingua d’origine e attività interculturali nelle scuole</a:t>
            </a:r>
            <a:endParaRPr lang="en-US" dirty="0">
              <a:solidFill>
                <a:prstClr val="black"/>
              </a:solidFill>
            </a:endParaRP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it-IT" dirty="0"/>
              <a:t>interventi per la formazione e l’educazione interculturale del personale scolastico</a:t>
            </a:r>
            <a:endParaRPr lang="en-US" dirty="0">
              <a:solidFill>
                <a:prstClr val="black"/>
              </a:solidFill>
            </a:endParaRP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it-IT" dirty="0" smtClean="0"/>
              <a:t>creazione </a:t>
            </a:r>
            <a:r>
              <a:rPr lang="it-IT" dirty="0"/>
              <a:t>di biblioteche scolastiche interculturali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8135" y="4573312"/>
            <a:ext cx="117090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prstClr val="black"/>
                </a:solidFill>
              </a:rPr>
              <a:t>Azioni</a:t>
            </a:r>
            <a:r>
              <a:rPr lang="de-DE" sz="2000" dirty="0">
                <a:solidFill>
                  <a:prstClr val="black"/>
                </a:solidFill>
              </a:rPr>
              <a:t> </a:t>
            </a:r>
            <a:r>
              <a:rPr lang="de-DE" sz="2000" dirty="0" smtClean="0">
                <a:solidFill>
                  <a:prstClr val="black"/>
                </a:solidFill>
              </a:rPr>
              <a:t>per </a:t>
            </a:r>
            <a:r>
              <a:rPr lang="de-DE" sz="2000" dirty="0" err="1">
                <a:solidFill>
                  <a:prstClr val="black"/>
                </a:solidFill>
              </a:rPr>
              <a:t>impedire</a:t>
            </a:r>
            <a:r>
              <a:rPr lang="de-DE" sz="2000" dirty="0">
                <a:solidFill>
                  <a:prstClr val="black"/>
                </a:solidFill>
              </a:rPr>
              <a:t> </a:t>
            </a:r>
            <a:r>
              <a:rPr lang="it-IT" sz="2000" dirty="0" smtClean="0">
                <a:solidFill>
                  <a:prstClr val="black"/>
                </a:solidFill>
              </a:rPr>
              <a:t>processi di </a:t>
            </a:r>
            <a:r>
              <a:rPr lang="it-IT" sz="2000" dirty="0">
                <a:solidFill>
                  <a:prstClr val="black"/>
                </a:solidFill>
              </a:rPr>
              <a:t>ghettizzazione </a:t>
            </a:r>
            <a:r>
              <a:rPr lang="it-IT" sz="2000" dirty="0" smtClean="0">
                <a:solidFill>
                  <a:prstClr val="black"/>
                </a:solidFill>
              </a:rPr>
              <a:t>e la creazione di società </a:t>
            </a:r>
            <a:r>
              <a:rPr lang="it-IT" sz="2000" dirty="0">
                <a:solidFill>
                  <a:prstClr val="black"/>
                </a:solidFill>
              </a:rPr>
              <a:t>parallele</a:t>
            </a:r>
            <a:endParaRPr lang="de-DE" sz="2000" dirty="0">
              <a:solidFill>
                <a:prstClr val="black"/>
              </a:solidFill>
            </a:endParaRPr>
          </a:p>
          <a:p>
            <a:pPr marL="288000" lvl="0"/>
            <a:r>
              <a:rPr lang="de-DE" sz="2000" dirty="0">
                <a:solidFill>
                  <a:prstClr val="black"/>
                </a:solidFill>
              </a:rPr>
              <a:t>(</a:t>
            </a:r>
            <a:r>
              <a:rPr lang="de-DE" sz="2000" dirty="0" err="1">
                <a:solidFill>
                  <a:prstClr val="black"/>
                </a:solidFill>
              </a:rPr>
              <a:t>Provincia</a:t>
            </a:r>
            <a:r>
              <a:rPr lang="de-DE" sz="2000" dirty="0">
                <a:solidFill>
                  <a:prstClr val="black"/>
                </a:solidFill>
              </a:rPr>
              <a:t> di </a:t>
            </a:r>
            <a:r>
              <a:rPr lang="de-DE" sz="2000" dirty="0" err="1">
                <a:solidFill>
                  <a:prstClr val="black"/>
                </a:solidFill>
              </a:rPr>
              <a:t>Bolzano</a:t>
            </a:r>
            <a:r>
              <a:rPr lang="de-DE" sz="2000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9" name="Rectangle 8"/>
          <p:cNvSpPr/>
          <p:nvPr/>
        </p:nvSpPr>
        <p:spPr>
          <a:xfrm>
            <a:off x="376051" y="5474363"/>
            <a:ext cx="96911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prstClr val="black"/>
                </a:solidFill>
              </a:rPr>
              <a:t>Riconoscimento</a:t>
            </a:r>
            <a:r>
              <a:rPr lang="de-DE" sz="2000" dirty="0">
                <a:solidFill>
                  <a:prstClr val="black"/>
                </a:solidFill>
              </a:rPr>
              <a:t> </a:t>
            </a:r>
            <a:r>
              <a:rPr lang="de-DE" sz="2000" dirty="0" err="1" smtClean="0">
                <a:solidFill>
                  <a:prstClr val="black"/>
                </a:solidFill>
              </a:rPr>
              <a:t>dell‘importanza</a:t>
            </a:r>
            <a:r>
              <a:rPr lang="de-DE" sz="2000" dirty="0" smtClean="0">
                <a:solidFill>
                  <a:prstClr val="black"/>
                </a:solidFill>
              </a:rPr>
              <a:t> del </a:t>
            </a:r>
            <a:r>
              <a:rPr lang="de-DE" sz="2000" dirty="0" err="1">
                <a:solidFill>
                  <a:prstClr val="black"/>
                </a:solidFill>
              </a:rPr>
              <a:t>ruolo</a:t>
            </a:r>
            <a:r>
              <a:rPr lang="de-DE" sz="2000" dirty="0">
                <a:solidFill>
                  <a:prstClr val="black"/>
                </a:solidFill>
              </a:rPr>
              <a:t> </a:t>
            </a:r>
            <a:r>
              <a:rPr lang="de-DE" sz="2000" dirty="0" err="1" smtClean="0">
                <a:solidFill>
                  <a:prstClr val="black"/>
                </a:solidFill>
              </a:rPr>
              <a:t>che</a:t>
            </a:r>
            <a:r>
              <a:rPr lang="de-DE" sz="2000" dirty="0" smtClean="0">
                <a:solidFill>
                  <a:prstClr val="black"/>
                </a:solidFill>
              </a:rPr>
              <a:t> </a:t>
            </a:r>
            <a:r>
              <a:rPr lang="de-DE" sz="2000" dirty="0" err="1">
                <a:solidFill>
                  <a:prstClr val="black"/>
                </a:solidFill>
              </a:rPr>
              <a:t>viene</a:t>
            </a:r>
            <a:r>
              <a:rPr lang="de-DE" sz="2000" dirty="0">
                <a:solidFill>
                  <a:prstClr val="black"/>
                </a:solidFill>
              </a:rPr>
              <a:t> </a:t>
            </a:r>
            <a:r>
              <a:rPr lang="de-DE" sz="2000" dirty="0" err="1">
                <a:solidFill>
                  <a:prstClr val="black"/>
                </a:solidFill>
              </a:rPr>
              <a:t>svolto</a:t>
            </a:r>
            <a:r>
              <a:rPr lang="de-DE" sz="2000" dirty="0">
                <a:solidFill>
                  <a:prstClr val="black"/>
                </a:solidFill>
              </a:rPr>
              <a:t> </a:t>
            </a:r>
            <a:r>
              <a:rPr lang="de-DE" sz="2000" dirty="0" err="1">
                <a:solidFill>
                  <a:prstClr val="black"/>
                </a:solidFill>
              </a:rPr>
              <a:t>dalle</a:t>
            </a:r>
            <a:r>
              <a:rPr lang="de-DE" sz="2000" dirty="0">
                <a:solidFill>
                  <a:prstClr val="black"/>
                </a:solidFill>
              </a:rPr>
              <a:t> </a:t>
            </a:r>
            <a:r>
              <a:rPr lang="de-DE" sz="2000" dirty="0" err="1">
                <a:solidFill>
                  <a:prstClr val="black"/>
                </a:solidFill>
              </a:rPr>
              <a:t>associazioni</a:t>
            </a:r>
            <a:r>
              <a:rPr lang="de-DE" sz="2000" dirty="0">
                <a:solidFill>
                  <a:prstClr val="black"/>
                </a:solidFill>
              </a:rPr>
              <a:t> </a:t>
            </a:r>
            <a:r>
              <a:rPr lang="de-DE" sz="2000" dirty="0" smtClean="0">
                <a:solidFill>
                  <a:prstClr val="black"/>
                </a:solidFill>
              </a:rPr>
              <a:t>di/per </a:t>
            </a:r>
            <a:r>
              <a:rPr lang="de-DE" sz="2000" dirty="0" err="1">
                <a:solidFill>
                  <a:prstClr val="black"/>
                </a:solidFill>
              </a:rPr>
              <a:t>migranti</a:t>
            </a:r>
            <a:r>
              <a:rPr lang="de-DE" sz="2000" dirty="0">
                <a:solidFill>
                  <a:prstClr val="black"/>
                </a:solidFill>
              </a:rPr>
              <a:t> (tutte le </a:t>
            </a:r>
            <a:r>
              <a:rPr lang="de-DE" sz="2000" dirty="0" err="1">
                <a:solidFill>
                  <a:prstClr val="black"/>
                </a:solidFill>
              </a:rPr>
              <a:t>Regioni</a:t>
            </a:r>
            <a:r>
              <a:rPr lang="de-DE" sz="2000" dirty="0">
                <a:solidFill>
                  <a:prstClr val="black"/>
                </a:solidFill>
              </a:rPr>
              <a:t> e Province autonome)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373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8234" y="146209"/>
            <a:ext cx="54606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err="1">
                <a:solidFill>
                  <a:srgbClr val="D04D1F"/>
                </a:solidFill>
              </a:rPr>
              <a:t>Conclusioni</a:t>
            </a:r>
            <a:endParaRPr lang="en-US" sz="2800" b="1" dirty="0">
              <a:solidFill>
                <a:srgbClr val="D04D1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8234" y="731279"/>
            <a:ext cx="11669485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/>
              <a:t>Immagine</a:t>
            </a:r>
            <a:r>
              <a:rPr lang="en-GB" dirty="0"/>
              <a:t> di </a:t>
            </a:r>
            <a:r>
              <a:rPr lang="en-GB" dirty="0" err="1"/>
              <a:t>luci</a:t>
            </a:r>
            <a:r>
              <a:rPr lang="en-GB" dirty="0"/>
              <a:t> e </a:t>
            </a:r>
            <a:r>
              <a:rPr lang="en-GB" dirty="0" err="1"/>
              <a:t>ombre</a:t>
            </a:r>
            <a:r>
              <a:rPr lang="en-GB" dirty="0"/>
              <a:t>:  </a:t>
            </a:r>
          </a:p>
          <a:p>
            <a:endParaRPr lang="en-GB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Nonostante gli ampi ambiti di competenza e autonomia di cui godono le Regioni speciali e le Province Autonome in materia di inclusione dei cittadini stranieri, dall’analisi condotta emerge </a:t>
            </a:r>
            <a:r>
              <a:rPr lang="it-IT" dirty="0">
                <a:solidFill>
                  <a:srgbClr val="D04D1F"/>
                </a:solidFill>
              </a:rPr>
              <a:t>poco attivismo legislativo</a:t>
            </a:r>
            <a:r>
              <a:rPr lang="it-IT" dirty="0"/>
              <a:t>, sebbene </a:t>
            </a:r>
            <a:r>
              <a:rPr lang="it-IT" dirty="0">
                <a:solidFill>
                  <a:srgbClr val="D04D1F"/>
                </a:solidFill>
              </a:rPr>
              <a:t>recuperato</a:t>
            </a:r>
            <a:r>
              <a:rPr lang="it-IT" dirty="0"/>
              <a:t> negli anni più recenti</a:t>
            </a:r>
            <a:endParaRPr lang="en-GB" dirty="0"/>
          </a:p>
          <a:p>
            <a:endParaRPr lang="en-GB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D04D1F"/>
                </a:solidFill>
              </a:rPr>
              <a:t>R</a:t>
            </a:r>
            <a:r>
              <a:rPr lang="it-IT" dirty="0" err="1">
                <a:solidFill>
                  <a:srgbClr val="D04D1F"/>
                </a:solidFill>
              </a:rPr>
              <a:t>iluttanza</a:t>
            </a:r>
            <a:r>
              <a:rPr lang="it-IT" dirty="0">
                <a:solidFill>
                  <a:srgbClr val="D04D1F"/>
                </a:solidFill>
              </a:rPr>
              <a:t> </a:t>
            </a:r>
            <a:r>
              <a:rPr lang="it-IT" dirty="0"/>
              <a:t>verso l’effettiva attuazione del principio di uguaglianza fra cittadini italiani e stranieri, soprattutto quando tale attuazione si rivela </a:t>
            </a:r>
            <a:r>
              <a:rPr lang="it-IT" dirty="0">
                <a:solidFill>
                  <a:srgbClr val="D04D1F"/>
                </a:solidFill>
              </a:rPr>
              <a:t>economicamente dispendiosa</a:t>
            </a:r>
            <a:endParaRPr lang="en-US" dirty="0">
              <a:solidFill>
                <a:srgbClr val="D04D1F"/>
              </a:solidFill>
            </a:endParaRPr>
          </a:p>
          <a:p>
            <a:endParaRPr lang="en-US" sz="1100" dirty="0"/>
          </a:p>
          <a:p>
            <a:r>
              <a:rPr lang="it-IT" dirty="0"/>
              <a:t>Le Regioni speciali e le Province Autonome procedono, consce dell’ineluttabilità e urgenza della materia, ma </a:t>
            </a:r>
            <a:r>
              <a:rPr lang="it-IT" dirty="0">
                <a:solidFill>
                  <a:srgbClr val="D04D1F"/>
                </a:solidFill>
              </a:rPr>
              <a:t>con prudenza</a:t>
            </a:r>
            <a:r>
              <a:rPr lang="it-IT" dirty="0"/>
              <a:t>, consapevoli delle </a:t>
            </a:r>
            <a:r>
              <a:rPr lang="it-IT" dirty="0">
                <a:solidFill>
                  <a:srgbClr val="D04D1F"/>
                </a:solidFill>
              </a:rPr>
              <a:t>difficoltà e delle ripercussioni politiche</a:t>
            </a:r>
            <a:r>
              <a:rPr lang="it-IT" dirty="0"/>
              <a:t> che il tema dell’immigrazione e dell’inclusione dei cittadini stranieri suscita nell’opinione pubblica.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9806" y="4093925"/>
            <a:ext cx="1176781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- A</a:t>
            </a:r>
            <a:r>
              <a:rPr lang="it-IT" dirty="0" err="1"/>
              <a:t>ggiornare</a:t>
            </a:r>
            <a:r>
              <a:rPr lang="it-IT" dirty="0"/>
              <a:t> la propria normativa e/o adottare leggi </a:t>
            </a:r>
            <a:r>
              <a:rPr lang="it-IT" i="1" dirty="0"/>
              <a:t>ad hoc</a:t>
            </a:r>
            <a:endParaRPr lang="en-GB" dirty="0"/>
          </a:p>
          <a:p>
            <a:r>
              <a:rPr lang="en-GB" dirty="0"/>
              <a:t>- P</a:t>
            </a:r>
            <a:r>
              <a:rPr lang="it-IT" dirty="0" err="1"/>
              <a:t>otenziare</a:t>
            </a:r>
            <a:r>
              <a:rPr lang="it-IT" dirty="0"/>
              <a:t> la lotta alla discriminazione</a:t>
            </a:r>
            <a:endParaRPr lang="en-GB" dirty="0"/>
          </a:p>
          <a:p>
            <a:r>
              <a:rPr lang="en-GB" dirty="0"/>
              <a:t>- </a:t>
            </a:r>
            <a:r>
              <a:rPr lang="en-GB" dirty="0" err="1"/>
              <a:t>Rafforzare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it-IT" dirty="0"/>
              <a:t>coordinamento fra istituzioni regionali/provinciali </a:t>
            </a:r>
            <a:r>
              <a:rPr lang="it-IT" dirty="0" smtClean="0"/>
              <a:t>ed il </a:t>
            </a:r>
            <a:r>
              <a:rPr lang="it-IT" dirty="0"/>
              <a:t>terzo settore </a:t>
            </a:r>
            <a:endParaRPr lang="en-GB" dirty="0"/>
          </a:p>
          <a:p>
            <a:r>
              <a:rPr lang="en-US" dirty="0"/>
              <a:t>- </a:t>
            </a:r>
            <a:r>
              <a:rPr lang="en-US" dirty="0" err="1"/>
              <a:t>Sostenere</a:t>
            </a:r>
            <a:r>
              <a:rPr lang="en-US" dirty="0"/>
              <a:t> l</a:t>
            </a:r>
            <a:r>
              <a:rPr lang="it-IT" dirty="0"/>
              <a:t>’apprendimento delle lingue locali e, allo stesso tempo, delle lingue d’origine dei cittadini stranieri</a:t>
            </a:r>
            <a:endParaRPr lang="en-US" dirty="0"/>
          </a:p>
          <a:p>
            <a:r>
              <a:rPr lang="en-US" dirty="0"/>
              <a:t>- </a:t>
            </a:r>
            <a:r>
              <a:rPr lang="en-US" dirty="0" err="1"/>
              <a:t>Adottare</a:t>
            </a:r>
            <a:r>
              <a:rPr lang="en-US" dirty="0"/>
              <a:t> </a:t>
            </a:r>
            <a:r>
              <a:rPr lang="it-IT" dirty="0"/>
              <a:t>soluzioni innovative in materia di inclusione </a:t>
            </a:r>
            <a:r>
              <a:rPr lang="it-IT" dirty="0" smtClean="0"/>
              <a:t>identitaria, che hanno </a:t>
            </a:r>
            <a:r>
              <a:rPr lang="it-IT" dirty="0"/>
              <a:t>forte impatto sul senso di appartenenza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099287" y="216126"/>
            <a:ext cx="3807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“</a:t>
            </a:r>
            <a:r>
              <a:rPr lang="en-US" i="1" dirty="0"/>
              <a:t>Pedro, </a:t>
            </a:r>
            <a:r>
              <a:rPr lang="en-US" i="1" dirty="0" err="1"/>
              <a:t>adelante</a:t>
            </a:r>
            <a:r>
              <a:rPr lang="en-US" i="1" dirty="0"/>
              <a:t> con </a:t>
            </a:r>
            <a:r>
              <a:rPr lang="en-US" i="1" dirty="0" err="1"/>
              <a:t>juicio</a:t>
            </a:r>
            <a:r>
              <a:rPr lang="en-US" dirty="0"/>
              <a:t>” (Manzoni)</a:t>
            </a:r>
          </a:p>
        </p:txBody>
      </p:sp>
      <p:sp>
        <p:nvSpPr>
          <p:cNvPr id="7" name="Rectangle 6"/>
          <p:cNvSpPr/>
          <p:nvPr/>
        </p:nvSpPr>
        <p:spPr>
          <a:xfrm>
            <a:off x="147308" y="5749673"/>
            <a:ext cx="117678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b="1" dirty="0">
                <a:solidFill>
                  <a:srgbClr val="D04D1F"/>
                </a:solidFill>
              </a:rPr>
              <a:t>In </a:t>
            </a:r>
            <a:r>
              <a:rPr lang="en-GB" b="1" dirty="0" err="1">
                <a:solidFill>
                  <a:srgbClr val="D04D1F"/>
                </a:solidFill>
              </a:rPr>
              <a:t>generale</a:t>
            </a:r>
            <a:r>
              <a:rPr lang="en-GB" b="1" dirty="0">
                <a:solidFill>
                  <a:srgbClr val="D04D1F"/>
                </a:solidFill>
              </a:rPr>
              <a:t>, é </a:t>
            </a:r>
            <a:r>
              <a:rPr lang="en-GB" b="1" dirty="0" err="1">
                <a:solidFill>
                  <a:srgbClr val="D04D1F"/>
                </a:solidFill>
              </a:rPr>
              <a:t>necessario</a:t>
            </a:r>
            <a:r>
              <a:rPr lang="en-GB" b="1" dirty="0">
                <a:solidFill>
                  <a:srgbClr val="D04D1F"/>
                </a:solidFill>
              </a:rPr>
              <a:t> </a:t>
            </a:r>
            <a:r>
              <a:rPr lang="en-GB" b="1" dirty="0" err="1">
                <a:solidFill>
                  <a:srgbClr val="D04D1F"/>
                </a:solidFill>
              </a:rPr>
              <a:t>lavorare</a:t>
            </a:r>
            <a:r>
              <a:rPr lang="en-GB" b="1" dirty="0">
                <a:solidFill>
                  <a:srgbClr val="D04D1F"/>
                </a:solidFill>
              </a:rPr>
              <a:t>, a </a:t>
            </a:r>
            <a:r>
              <a:rPr lang="en-GB" b="1" dirty="0" err="1">
                <a:solidFill>
                  <a:srgbClr val="D04D1F"/>
                </a:solidFill>
              </a:rPr>
              <a:t>livello</a:t>
            </a:r>
            <a:r>
              <a:rPr lang="en-GB" b="1" dirty="0">
                <a:solidFill>
                  <a:srgbClr val="D04D1F"/>
                </a:solidFill>
              </a:rPr>
              <a:t> politico e </a:t>
            </a:r>
            <a:r>
              <a:rPr lang="en-GB" b="1" dirty="0" err="1">
                <a:solidFill>
                  <a:srgbClr val="D04D1F"/>
                </a:solidFill>
              </a:rPr>
              <a:t>sociale</a:t>
            </a:r>
            <a:r>
              <a:rPr lang="en-GB" b="1" dirty="0">
                <a:solidFill>
                  <a:srgbClr val="D04D1F"/>
                </a:solidFill>
              </a:rPr>
              <a:t>, </a:t>
            </a:r>
            <a:r>
              <a:rPr lang="en-GB" b="1" dirty="0" smtClean="0">
                <a:solidFill>
                  <a:srgbClr val="D04D1F"/>
                </a:solidFill>
              </a:rPr>
              <a:t>per </a:t>
            </a:r>
            <a:r>
              <a:rPr lang="en-GB" b="1" dirty="0" err="1">
                <a:solidFill>
                  <a:srgbClr val="D04D1F"/>
                </a:solidFill>
              </a:rPr>
              <a:t>una</a:t>
            </a:r>
            <a:r>
              <a:rPr lang="en-GB" b="1" dirty="0">
                <a:solidFill>
                  <a:srgbClr val="D04D1F"/>
                </a:solidFill>
              </a:rPr>
              <a:t> </a:t>
            </a:r>
            <a:r>
              <a:rPr lang="en-GB" b="1" dirty="0" err="1">
                <a:solidFill>
                  <a:srgbClr val="D04D1F"/>
                </a:solidFill>
              </a:rPr>
              <a:t>visione</a:t>
            </a:r>
            <a:r>
              <a:rPr lang="en-GB" b="1" dirty="0">
                <a:solidFill>
                  <a:srgbClr val="D04D1F"/>
                </a:solidFill>
              </a:rPr>
              <a:t> in cui </a:t>
            </a:r>
            <a:r>
              <a:rPr lang="en-GB" b="1" dirty="0" err="1">
                <a:solidFill>
                  <a:srgbClr val="D04D1F"/>
                </a:solidFill>
              </a:rPr>
              <a:t>i</a:t>
            </a:r>
            <a:r>
              <a:rPr lang="en-GB" b="1" dirty="0">
                <a:solidFill>
                  <a:srgbClr val="D04D1F"/>
                </a:solidFill>
              </a:rPr>
              <a:t> </a:t>
            </a:r>
            <a:r>
              <a:rPr lang="en-GB" b="1" dirty="0" err="1">
                <a:solidFill>
                  <a:srgbClr val="D04D1F"/>
                </a:solidFill>
              </a:rPr>
              <a:t>cittadini</a:t>
            </a:r>
            <a:r>
              <a:rPr lang="en-GB" b="1" dirty="0">
                <a:solidFill>
                  <a:srgbClr val="D04D1F"/>
                </a:solidFill>
              </a:rPr>
              <a:t> </a:t>
            </a:r>
            <a:r>
              <a:rPr lang="en-GB" b="1" dirty="0" err="1">
                <a:solidFill>
                  <a:srgbClr val="D04D1F"/>
                </a:solidFill>
              </a:rPr>
              <a:t>stranieri</a:t>
            </a:r>
            <a:r>
              <a:rPr lang="en-GB" b="1" dirty="0">
                <a:solidFill>
                  <a:srgbClr val="D04D1F"/>
                </a:solidFill>
              </a:rPr>
              <a:t>/con </a:t>
            </a:r>
            <a:r>
              <a:rPr lang="en-GB" b="1" dirty="0" smtClean="0">
                <a:solidFill>
                  <a:srgbClr val="D04D1F"/>
                </a:solidFill>
              </a:rPr>
              <a:t>background </a:t>
            </a:r>
            <a:r>
              <a:rPr lang="en-GB" b="1" dirty="0" err="1" smtClean="0">
                <a:solidFill>
                  <a:srgbClr val="D04D1F"/>
                </a:solidFill>
              </a:rPr>
              <a:t>migratorio</a:t>
            </a:r>
            <a:r>
              <a:rPr lang="en-GB" b="1" dirty="0" smtClean="0">
                <a:solidFill>
                  <a:srgbClr val="D04D1F"/>
                </a:solidFill>
              </a:rPr>
              <a:t> </a:t>
            </a:r>
            <a:r>
              <a:rPr lang="en-GB" b="1" dirty="0" err="1" smtClean="0">
                <a:solidFill>
                  <a:srgbClr val="D04D1F"/>
                </a:solidFill>
              </a:rPr>
              <a:t>siano</a:t>
            </a:r>
            <a:r>
              <a:rPr lang="en-GB" b="1" dirty="0" smtClean="0">
                <a:solidFill>
                  <a:srgbClr val="D04D1F"/>
                </a:solidFill>
              </a:rPr>
              <a:t> </a:t>
            </a:r>
            <a:r>
              <a:rPr lang="en-GB" b="1" dirty="0" err="1">
                <a:solidFill>
                  <a:srgbClr val="D04D1F"/>
                </a:solidFill>
              </a:rPr>
              <a:t>considerati</a:t>
            </a:r>
            <a:r>
              <a:rPr lang="en-GB" b="1" dirty="0">
                <a:solidFill>
                  <a:srgbClr val="D04D1F"/>
                </a:solidFill>
              </a:rPr>
              <a:t> </a:t>
            </a:r>
            <a:r>
              <a:rPr lang="en-GB" b="1" dirty="0" smtClean="0">
                <a:solidFill>
                  <a:srgbClr val="D04D1F"/>
                </a:solidFill>
              </a:rPr>
              <a:t>come parte </a:t>
            </a:r>
            <a:r>
              <a:rPr lang="en-GB" b="1" dirty="0" err="1">
                <a:solidFill>
                  <a:srgbClr val="D04D1F"/>
                </a:solidFill>
              </a:rPr>
              <a:t>integrante</a:t>
            </a:r>
            <a:r>
              <a:rPr lang="en-GB" b="1" dirty="0">
                <a:solidFill>
                  <a:srgbClr val="D04D1F"/>
                </a:solidFill>
              </a:rPr>
              <a:t> e stabile </a:t>
            </a:r>
            <a:r>
              <a:rPr lang="en-GB" b="1" dirty="0" err="1">
                <a:solidFill>
                  <a:srgbClr val="D04D1F"/>
                </a:solidFill>
              </a:rPr>
              <a:t>della</a:t>
            </a:r>
            <a:r>
              <a:rPr lang="en-GB" b="1" dirty="0">
                <a:solidFill>
                  <a:srgbClr val="D04D1F"/>
                </a:solidFill>
              </a:rPr>
              <a:t> </a:t>
            </a:r>
            <a:r>
              <a:rPr lang="en-GB" b="1" dirty="0" err="1">
                <a:solidFill>
                  <a:srgbClr val="D04D1F"/>
                </a:solidFill>
              </a:rPr>
              <a:t>societá</a:t>
            </a:r>
            <a:r>
              <a:rPr lang="en-GB" b="1" dirty="0">
                <a:solidFill>
                  <a:srgbClr val="D04D1F"/>
                </a:solidFill>
              </a:rPr>
              <a:t> </a:t>
            </a:r>
            <a:endParaRPr lang="en-US" b="1" dirty="0">
              <a:solidFill>
                <a:srgbClr val="D04D1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50820" y="3724593"/>
            <a:ext cx="2469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solidFill>
                  <a:srgbClr val="D04D1F"/>
                </a:solidFill>
              </a:rPr>
              <a:t>Prospettive</a:t>
            </a:r>
            <a:r>
              <a:rPr lang="de-DE" b="1" dirty="0">
                <a:solidFill>
                  <a:srgbClr val="D04D1F"/>
                </a:solidFill>
              </a:rPr>
              <a:t> per </a:t>
            </a:r>
            <a:r>
              <a:rPr lang="de-DE" b="1" dirty="0" err="1">
                <a:solidFill>
                  <a:srgbClr val="D04D1F"/>
                </a:solidFill>
              </a:rPr>
              <a:t>il</a:t>
            </a:r>
            <a:r>
              <a:rPr lang="de-DE" b="1" dirty="0">
                <a:solidFill>
                  <a:srgbClr val="D04D1F"/>
                </a:solidFill>
              </a:rPr>
              <a:t> </a:t>
            </a:r>
            <a:r>
              <a:rPr lang="de-DE" b="1" dirty="0" err="1">
                <a:solidFill>
                  <a:srgbClr val="D04D1F"/>
                </a:solidFill>
              </a:rPr>
              <a:t>futuro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74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Eurac Research Colors 2016">
      <a:dk1>
        <a:sysClr val="windowText" lastClr="000000"/>
      </a:dk1>
      <a:lt1>
        <a:sysClr val="window" lastClr="FFFFFF"/>
      </a:lt1>
      <a:dk2>
        <a:srgbClr val="000000"/>
      </a:dk2>
      <a:lt2>
        <a:srgbClr val="CCCECD"/>
      </a:lt2>
      <a:accent1>
        <a:srgbClr val="D04D2A"/>
      </a:accent1>
      <a:accent2>
        <a:srgbClr val="CCCECD"/>
      </a:accent2>
      <a:accent3>
        <a:srgbClr val="D04D2A"/>
      </a:accent3>
      <a:accent4>
        <a:srgbClr val="848B94"/>
      </a:accent4>
      <a:accent5>
        <a:srgbClr val="D04D2A"/>
      </a:accent5>
      <a:accent6>
        <a:srgbClr val="848B94"/>
      </a:accent6>
      <a:hlink>
        <a:srgbClr val="848B94"/>
      </a:hlink>
      <a:folHlink>
        <a:srgbClr val="D04D2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uracPPT_with_Footer" id="{1C734DF5-8770-F64E-AC8E-D468ED5A0106}" vid="{08A2942D-FD56-DA4E-9C6E-93D913A32393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uracPPT_with_Footer" id="{1C734DF5-8770-F64E-AC8E-D468ED5A0106}" vid="{F7D48445-AF33-AD44-BD02-7B89E890F8E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EuracResearch-PPT_with_Footer</Template>
  <TotalTime>0</TotalTime>
  <Words>736</Words>
  <Application>Microsoft Office PowerPoint</Application>
  <PresentationFormat>Widescreen</PresentationFormat>
  <Paragraphs>144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ＭＳ Ｐゴシック</vt:lpstr>
      <vt:lpstr>SimSun</vt:lpstr>
      <vt:lpstr>Arial</vt:lpstr>
      <vt:lpstr>Calibri</vt:lpstr>
      <vt:lpstr>Open Sans</vt:lpstr>
      <vt:lpstr>Times New Roman</vt:lpstr>
      <vt:lpstr>Wingdings</vt:lpstr>
      <vt:lpstr>Office Theme</vt:lpstr>
      <vt:lpstr>Benutzerdefiniertes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Scientific Network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Azzarita Francesca</dc:creator>
  <cp:lastModifiedBy>Andrea Carlà</cp:lastModifiedBy>
  <cp:revision>184</cp:revision>
  <cp:lastPrinted>2018-06-27T11:37:49Z</cp:lastPrinted>
  <dcterms:created xsi:type="dcterms:W3CDTF">2017-06-13T14:39:35Z</dcterms:created>
  <dcterms:modified xsi:type="dcterms:W3CDTF">2018-09-17T11:47:53Z</dcterms:modified>
</cp:coreProperties>
</file>