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notesMasterIdLst>
    <p:notesMasterId r:id="rId15"/>
  </p:notesMasterIdLst>
  <p:handoutMasterIdLst>
    <p:handoutMasterId r:id="rId16"/>
  </p:handoutMasterIdLst>
  <p:sldIdLst>
    <p:sldId id="256" r:id="rId2"/>
    <p:sldId id="271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68" r:id="rId11"/>
    <p:sldId id="269" r:id="rId12"/>
    <p:sldId id="270" r:id="rId13"/>
    <p:sldId id="259" r:id="rId1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FDFD"/>
    <a:srgbClr val="027A37"/>
    <a:srgbClr val="0E692A"/>
    <a:srgbClr val="44443C"/>
    <a:srgbClr val="009433"/>
    <a:srgbClr val="037C31"/>
    <a:srgbClr val="007E35"/>
    <a:srgbClr val="297A38"/>
    <a:srgbClr val="52524C"/>
    <a:srgbClr val="94C1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003" autoAdjust="0"/>
    <p:restoredTop sz="50000" autoAdjust="0"/>
  </p:normalViewPr>
  <p:slideViewPr>
    <p:cSldViewPr snapToGrid="0" snapToObjects="1" showGuides="1">
      <p:cViewPr varScale="1">
        <p:scale>
          <a:sx n="127" d="100"/>
          <a:sy n="127" d="100"/>
        </p:scale>
        <p:origin x="192" y="2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B4EF4-44CC-E141-9448-BB1CE7D16858}" type="datetimeFigureOut">
              <a:rPr lang="it-IT" smtClean="0"/>
              <a:t>16/09/18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152776-6AF4-244C-8BA8-85B8769FA41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99245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DB02B5-9A36-4D99-AFA3-AF5735DBAA80}" type="datetimeFigureOut">
              <a:rPr lang="it-IT" smtClean="0"/>
              <a:t>16/09/18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9DAA52-4F81-48B8-8DF6-ABAD53B218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5407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ERTINA POL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 userDrawn="1"/>
        </p:nvSpPr>
        <p:spPr>
          <a:xfrm>
            <a:off x="-34494" y="5256306"/>
            <a:ext cx="12226494" cy="1601694"/>
          </a:xfrm>
          <a:prstGeom prst="rect">
            <a:avLst/>
          </a:prstGeom>
          <a:solidFill>
            <a:srgbClr val="F2F2F2"/>
          </a:solidFill>
          <a:ln>
            <a:noFill/>
          </a:ln>
          <a:effectLst>
            <a:glow rad="101600">
              <a:schemeClr val="tx1">
                <a:alpha val="18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Rettangolo 4"/>
          <p:cNvSpPr/>
          <p:nvPr userDrawn="1"/>
        </p:nvSpPr>
        <p:spPr>
          <a:xfrm flipV="1">
            <a:off x="-34494" y="4528141"/>
            <a:ext cx="12226494" cy="800712"/>
          </a:xfrm>
          <a:prstGeom prst="rect">
            <a:avLst/>
          </a:prstGeom>
          <a:solidFill>
            <a:srgbClr val="DDDED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027A37"/>
              </a:solidFill>
            </a:endParaRPr>
          </a:p>
        </p:txBody>
      </p:sp>
      <p:pic>
        <p:nvPicPr>
          <p:cNvPr id="6" name="Immagine 5" descr="Logopolis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8891" y="5957981"/>
            <a:ext cx="1620000" cy="551039"/>
          </a:xfrm>
          <a:prstGeom prst="rect">
            <a:avLst/>
          </a:prstGeom>
        </p:spPr>
      </p:pic>
      <p:sp>
        <p:nvSpPr>
          <p:cNvPr id="9" name="Titolo 1"/>
          <p:cNvSpPr>
            <a:spLocks noGrp="1"/>
          </p:cNvSpPr>
          <p:nvPr>
            <p:ph type="title"/>
          </p:nvPr>
        </p:nvSpPr>
        <p:spPr>
          <a:xfrm>
            <a:off x="297449" y="4626908"/>
            <a:ext cx="9422284" cy="62939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000">
                <a:solidFill>
                  <a:srgbClr val="0E692A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10" name="Segnaposto testo 4"/>
          <p:cNvSpPr>
            <a:spLocks noGrp="1"/>
          </p:cNvSpPr>
          <p:nvPr>
            <p:ph type="body" sz="quarter" idx="3" hasCustomPrompt="1"/>
          </p:nvPr>
        </p:nvSpPr>
        <p:spPr>
          <a:xfrm>
            <a:off x="297450" y="5394395"/>
            <a:ext cx="6933084" cy="353188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000" b="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inserire sottotitolo / data</a:t>
            </a:r>
          </a:p>
        </p:txBody>
      </p:sp>
      <p:sp>
        <p:nvSpPr>
          <p:cNvPr id="11" name="Segnaposto testo 4"/>
          <p:cNvSpPr>
            <a:spLocks noGrp="1"/>
          </p:cNvSpPr>
          <p:nvPr>
            <p:ph type="body" sz="quarter" idx="10" hasCustomPrompt="1"/>
          </p:nvPr>
        </p:nvSpPr>
        <p:spPr>
          <a:xfrm>
            <a:off x="297450" y="6096563"/>
            <a:ext cx="6933084" cy="41245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600" b="1" i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inserire autore</a:t>
            </a:r>
          </a:p>
        </p:txBody>
      </p:sp>
    </p:spTree>
    <p:extLst>
      <p:ext uri="{BB962C8B-B14F-4D97-AF65-F5344CB8AC3E}">
        <p14:creationId xmlns:p14="http://schemas.microsoft.com/office/powerpoint/2010/main" val="3051524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 ind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/>
          <p:cNvSpPr/>
          <p:nvPr userDrawn="1"/>
        </p:nvSpPr>
        <p:spPr>
          <a:xfrm>
            <a:off x="159740" y="119132"/>
            <a:ext cx="11836304" cy="65094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14300">
              <a:schemeClr val="tx1">
                <a:alpha val="2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 flipV="1">
            <a:off x="159740" y="128396"/>
            <a:ext cx="11838026" cy="720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 </a:t>
            </a:r>
          </a:p>
        </p:txBody>
      </p:sp>
      <p:sp>
        <p:nvSpPr>
          <p:cNvPr id="16" name="Rettangolo 15"/>
          <p:cNvSpPr/>
          <p:nvPr userDrawn="1"/>
        </p:nvSpPr>
        <p:spPr>
          <a:xfrm flipV="1">
            <a:off x="668868" y="6335764"/>
            <a:ext cx="11328898" cy="360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 </a:t>
            </a:r>
          </a:p>
        </p:txBody>
      </p:sp>
      <p:sp>
        <p:nvSpPr>
          <p:cNvPr id="18" name="Segnaposto piè di pagina 4"/>
          <p:cNvSpPr>
            <a:spLocks noGrp="1"/>
          </p:cNvSpPr>
          <p:nvPr>
            <p:ph type="ftr" sz="quarter" idx="15"/>
          </p:nvPr>
        </p:nvSpPr>
        <p:spPr>
          <a:xfrm>
            <a:off x="1887167" y="6402919"/>
            <a:ext cx="2060604" cy="21762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19" name="Segnaposto data 3"/>
          <p:cNvSpPr>
            <a:spLocks noGrp="1"/>
          </p:cNvSpPr>
          <p:nvPr>
            <p:ph type="dt" sz="half" idx="16"/>
          </p:nvPr>
        </p:nvSpPr>
        <p:spPr>
          <a:xfrm>
            <a:off x="9058953" y="6401300"/>
            <a:ext cx="2743200" cy="219240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it-IT"/>
              <a:t>17/09/18</a:t>
            </a:r>
            <a:endParaRPr lang="it-IT" dirty="0"/>
          </a:p>
        </p:txBody>
      </p:sp>
      <p:sp>
        <p:nvSpPr>
          <p:cNvPr id="23" name="Segnaposto testo 4"/>
          <p:cNvSpPr>
            <a:spLocks noGrp="1"/>
          </p:cNvSpPr>
          <p:nvPr>
            <p:ph type="body" sz="quarter" idx="17"/>
          </p:nvPr>
        </p:nvSpPr>
        <p:spPr>
          <a:xfrm>
            <a:off x="321013" y="209029"/>
            <a:ext cx="11481140" cy="56505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800" b="1">
                <a:solidFill>
                  <a:srgbClr val="027A37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</a:t>
            </a:r>
          </a:p>
        </p:txBody>
      </p:sp>
      <p:sp>
        <p:nvSpPr>
          <p:cNvPr id="21" name="Segnaposto numero diapositiva 5"/>
          <p:cNvSpPr>
            <a:spLocks noGrp="1"/>
          </p:cNvSpPr>
          <p:nvPr>
            <p:ph type="sldNum" sz="quarter" idx="14"/>
          </p:nvPr>
        </p:nvSpPr>
        <p:spPr>
          <a:xfrm>
            <a:off x="985311" y="6409946"/>
            <a:ext cx="687845" cy="194732"/>
          </a:xfrm>
          <a:prstGeom prst="rect">
            <a:avLst/>
          </a:prstGeom>
        </p:spPr>
        <p:txBody>
          <a:bodyPr/>
          <a:lstStyle>
            <a:lvl1pPr algn="r">
              <a:defRPr sz="1000" b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fld id="{C014328D-9FD7-45DB-B806-5D55B33AD3C5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10" name="Immagine 9" descr="Segnograficologopolisgrigio-01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31" b="28830"/>
          <a:stretch/>
        </p:blipFill>
        <p:spPr>
          <a:xfrm>
            <a:off x="151545" y="5907548"/>
            <a:ext cx="798107" cy="796886"/>
          </a:xfrm>
          <a:prstGeom prst="rect">
            <a:avLst/>
          </a:prstGeom>
        </p:spPr>
      </p:pic>
      <p:sp>
        <p:nvSpPr>
          <p:cNvPr id="12" name="Segnaposto contenuto 2"/>
          <p:cNvSpPr>
            <a:spLocks noGrp="1"/>
          </p:cNvSpPr>
          <p:nvPr>
            <p:ph idx="1"/>
          </p:nvPr>
        </p:nvSpPr>
        <p:spPr>
          <a:xfrm>
            <a:off x="477077" y="1249155"/>
            <a:ext cx="11188149" cy="4565236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007934"/>
              </a:buClr>
              <a:buFont typeface="Wingdings 3" panose="05040102010807070707" pitchFamily="18" charset="2"/>
              <a:buChar char=""/>
              <a:defRPr/>
            </a:lvl1pPr>
            <a:lvl2pPr>
              <a:buClr>
                <a:srgbClr val="007934"/>
              </a:buClr>
              <a:defRPr/>
            </a:lvl2pPr>
            <a:lvl3pPr>
              <a:buClr>
                <a:srgbClr val="007934"/>
              </a:buClr>
              <a:defRPr/>
            </a:lvl3pPr>
            <a:lvl4pPr>
              <a:buClr>
                <a:srgbClr val="007934"/>
              </a:buClr>
              <a:defRPr/>
            </a:lvl4pPr>
            <a:lvl5pPr>
              <a:buClr>
                <a:srgbClr val="007934"/>
              </a:buClr>
              <a:defRPr/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4041391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/>
          <p:cNvSpPr/>
          <p:nvPr userDrawn="1"/>
        </p:nvSpPr>
        <p:spPr>
          <a:xfrm>
            <a:off x="159740" y="119132"/>
            <a:ext cx="11836304" cy="65094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14300">
              <a:schemeClr val="tx1">
                <a:alpha val="2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 flipV="1">
            <a:off x="159740" y="128396"/>
            <a:ext cx="11838026" cy="720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 </a:t>
            </a:r>
          </a:p>
        </p:txBody>
      </p:sp>
      <p:sp>
        <p:nvSpPr>
          <p:cNvPr id="16" name="Rettangolo 15"/>
          <p:cNvSpPr/>
          <p:nvPr userDrawn="1"/>
        </p:nvSpPr>
        <p:spPr>
          <a:xfrm flipV="1">
            <a:off x="668868" y="6335764"/>
            <a:ext cx="11328898" cy="360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 </a:t>
            </a:r>
          </a:p>
        </p:txBody>
      </p:sp>
      <p:sp>
        <p:nvSpPr>
          <p:cNvPr id="18" name="Segnaposto piè di pagina 4"/>
          <p:cNvSpPr>
            <a:spLocks noGrp="1"/>
          </p:cNvSpPr>
          <p:nvPr>
            <p:ph type="ftr" sz="quarter" idx="15"/>
          </p:nvPr>
        </p:nvSpPr>
        <p:spPr>
          <a:xfrm>
            <a:off x="1887167" y="6402919"/>
            <a:ext cx="2060604" cy="21762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19" name="Segnaposto data 3"/>
          <p:cNvSpPr>
            <a:spLocks noGrp="1"/>
          </p:cNvSpPr>
          <p:nvPr>
            <p:ph type="dt" sz="half" idx="16"/>
          </p:nvPr>
        </p:nvSpPr>
        <p:spPr>
          <a:xfrm>
            <a:off x="9058953" y="6401300"/>
            <a:ext cx="2743200" cy="219240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it-IT"/>
              <a:t>17/09/18</a:t>
            </a:r>
            <a:endParaRPr lang="it-IT" dirty="0"/>
          </a:p>
        </p:txBody>
      </p:sp>
      <p:sp>
        <p:nvSpPr>
          <p:cNvPr id="23" name="Segnaposto testo 4"/>
          <p:cNvSpPr>
            <a:spLocks noGrp="1"/>
          </p:cNvSpPr>
          <p:nvPr>
            <p:ph type="body" sz="quarter" idx="17"/>
          </p:nvPr>
        </p:nvSpPr>
        <p:spPr>
          <a:xfrm>
            <a:off x="321013" y="209029"/>
            <a:ext cx="11481140" cy="56505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800" b="1">
                <a:solidFill>
                  <a:srgbClr val="0E692A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</a:t>
            </a:r>
          </a:p>
        </p:txBody>
      </p:sp>
      <p:sp>
        <p:nvSpPr>
          <p:cNvPr id="21" name="Segnaposto numero diapositiva 5"/>
          <p:cNvSpPr>
            <a:spLocks noGrp="1"/>
          </p:cNvSpPr>
          <p:nvPr>
            <p:ph type="sldNum" sz="quarter" idx="14"/>
          </p:nvPr>
        </p:nvSpPr>
        <p:spPr>
          <a:xfrm>
            <a:off x="985311" y="6409946"/>
            <a:ext cx="687845" cy="194732"/>
          </a:xfrm>
          <a:prstGeom prst="rect">
            <a:avLst/>
          </a:prstGeom>
        </p:spPr>
        <p:txBody>
          <a:bodyPr/>
          <a:lstStyle>
            <a:lvl1pPr algn="r">
              <a:defRPr sz="1000" b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fld id="{C014328D-9FD7-45DB-B806-5D55B33AD3C5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10" name="Immagine 9" descr="Segnograficologopolisgrigio-01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31" b="28830"/>
          <a:stretch/>
        </p:blipFill>
        <p:spPr>
          <a:xfrm>
            <a:off x="151545" y="5907548"/>
            <a:ext cx="798107" cy="79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887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/>
          <p:cNvSpPr/>
          <p:nvPr userDrawn="1"/>
        </p:nvSpPr>
        <p:spPr>
          <a:xfrm>
            <a:off x="159740" y="119132"/>
            <a:ext cx="11836304" cy="65094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14300">
              <a:schemeClr val="tx1">
                <a:alpha val="2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 flipV="1">
            <a:off x="159740" y="128396"/>
            <a:ext cx="11838026" cy="720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 </a:t>
            </a:r>
          </a:p>
        </p:txBody>
      </p:sp>
      <p:sp>
        <p:nvSpPr>
          <p:cNvPr id="16" name="Rettangolo 15"/>
          <p:cNvSpPr/>
          <p:nvPr userDrawn="1"/>
        </p:nvSpPr>
        <p:spPr>
          <a:xfrm flipV="1">
            <a:off x="668868" y="6335764"/>
            <a:ext cx="11328898" cy="360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 </a:t>
            </a:r>
          </a:p>
        </p:txBody>
      </p:sp>
      <p:sp>
        <p:nvSpPr>
          <p:cNvPr id="18" name="Segnaposto piè di pagina 4"/>
          <p:cNvSpPr>
            <a:spLocks noGrp="1"/>
          </p:cNvSpPr>
          <p:nvPr>
            <p:ph type="ftr" sz="quarter" idx="15"/>
          </p:nvPr>
        </p:nvSpPr>
        <p:spPr>
          <a:xfrm>
            <a:off x="1887167" y="6402919"/>
            <a:ext cx="2060604" cy="21762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19" name="Segnaposto data 3"/>
          <p:cNvSpPr>
            <a:spLocks noGrp="1"/>
          </p:cNvSpPr>
          <p:nvPr>
            <p:ph type="dt" sz="half" idx="16"/>
          </p:nvPr>
        </p:nvSpPr>
        <p:spPr>
          <a:xfrm>
            <a:off x="9058953" y="6401300"/>
            <a:ext cx="2743200" cy="219240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it-IT"/>
              <a:t>17/09/18</a:t>
            </a:r>
            <a:endParaRPr lang="it-IT" dirty="0"/>
          </a:p>
        </p:txBody>
      </p:sp>
      <p:sp>
        <p:nvSpPr>
          <p:cNvPr id="23" name="Segnaposto testo 4"/>
          <p:cNvSpPr>
            <a:spLocks noGrp="1"/>
          </p:cNvSpPr>
          <p:nvPr>
            <p:ph type="body" sz="quarter" idx="17"/>
          </p:nvPr>
        </p:nvSpPr>
        <p:spPr>
          <a:xfrm>
            <a:off x="321013" y="209029"/>
            <a:ext cx="11481140" cy="56505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800" b="1">
                <a:solidFill>
                  <a:srgbClr val="0E692A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</a:t>
            </a:r>
          </a:p>
        </p:txBody>
      </p:sp>
      <p:sp>
        <p:nvSpPr>
          <p:cNvPr id="21" name="Segnaposto numero diapositiva 5"/>
          <p:cNvSpPr>
            <a:spLocks noGrp="1"/>
          </p:cNvSpPr>
          <p:nvPr>
            <p:ph type="sldNum" sz="quarter" idx="14"/>
          </p:nvPr>
        </p:nvSpPr>
        <p:spPr>
          <a:xfrm>
            <a:off x="985311" y="6409946"/>
            <a:ext cx="687845" cy="194732"/>
          </a:xfrm>
          <a:prstGeom prst="rect">
            <a:avLst/>
          </a:prstGeom>
        </p:spPr>
        <p:txBody>
          <a:bodyPr/>
          <a:lstStyle>
            <a:lvl1pPr algn="r">
              <a:defRPr sz="1000" b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fld id="{C014328D-9FD7-45DB-B806-5D55B33AD3C5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10" name="Immagine 9" descr="Segnograficologopolisgrigio-01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31" b="28830"/>
          <a:stretch/>
        </p:blipFill>
        <p:spPr>
          <a:xfrm>
            <a:off x="151545" y="5907548"/>
            <a:ext cx="798107" cy="796886"/>
          </a:xfrm>
          <a:prstGeom prst="rect">
            <a:avLst/>
          </a:prstGeom>
        </p:spPr>
      </p:pic>
      <p:sp>
        <p:nvSpPr>
          <p:cNvPr id="12" name="Segnaposto testo 2"/>
          <p:cNvSpPr>
            <a:spLocks noGrp="1"/>
          </p:cNvSpPr>
          <p:nvPr>
            <p:ph type="body" idx="1"/>
          </p:nvPr>
        </p:nvSpPr>
        <p:spPr>
          <a:xfrm>
            <a:off x="606426" y="1529179"/>
            <a:ext cx="5386388" cy="6397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14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89664" y="1529179"/>
            <a:ext cx="5389562" cy="6397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15" name="Segnaposto testo 3"/>
          <p:cNvSpPr>
            <a:spLocks noGrp="1"/>
          </p:cNvSpPr>
          <p:nvPr>
            <p:ph type="body" sz="half" idx="2"/>
          </p:nvPr>
        </p:nvSpPr>
        <p:spPr>
          <a:xfrm>
            <a:off x="613616" y="2168942"/>
            <a:ext cx="5379197" cy="33757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17" name="Segnaposto testo 3"/>
          <p:cNvSpPr>
            <a:spLocks noGrp="1"/>
          </p:cNvSpPr>
          <p:nvPr>
            <p:ph type="body" sz="half" idx="10"/>
          </p:nvPr>
        </p:nvSpPr>
        <p:spPr>
          <a:xfrm>
            <a:off x="6189664" y="2168942"/>
            <a:ext cx="5386388" cy="33757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906368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UOTO SENZ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/>
          <p:cNvSpPr/>
          <p:nvPr userDrawn="1"/>
        </p:nvSpPr>
        <p:spPr>
          <a:xfrm>
            <a:off x="159740" y="119132"/>
            <a:ext cx="11836304" cy="65094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14300">
              <a:schemeClr val="tx1">
                <a:alpha val="2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 flipV="1">
            <a:off x="159740" y="128396"/>
            <a:ext cx="11838026" cy="720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 </a:t>
            </a:r>
          </a:p>
        </p:txBody>
      </p:sp>
      <p:sp>
        <p:nvSpPr>
          <p:cNvPr id="16" name="Rettangolo 15"/>
          <p:cNvSpPr/>
          <p:nvPr userDrawn="1"/>
        </p:nvSpPr>
        <p:spPr>
          <a:xfrm flipV="1">
            <a:off x="668868" y="6335764"/>
            <a:ext cx="11328898" cy="360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 </a:t>
            </a:r>
          </a:p>
        </p:txBody>
      </p:sp>
      <p:sp>
        <p:nvSpPr>
          <p:cNvPr id="18" name="Segnaposto piè di pagina 4"/>
          <p:cNvSpPr>
            <a:spLocks noGrp="1"/>
          </p:cNvSpPr>
          <p:nvPr>
            <p:ph type="ftr" sz="quarter" idx="15"/>
          </p:nvPr>
        </p:nvSpPr>
        <p:spPr>
          <a:xfrm>
            <a:off x="1887167" y="6402919"/>
            <a:ext cx="2060604" cy="21762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19" name="Segnaposto data 3"/>
          <p:cNvSpPr>
            <a:spLocks noGrp="1"/>
          </p:cNvSpPr>
          <p:nvPr>
            <p:ph type="dt" sz="half" idx="16"/>
          </p:nvPr>
        </p:nvSpPr>
        <p:spPr>
          <a:xfrm>
            <a:off x="9058953" y="6401300"/>
            <a:ext cx="2743200" cy="219240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it-IT"/>
              <a:t>17/09/18</a:t>
            </a:r>
            <a:endParaRPr lang="it-IT" dirty="0"/>
          </a:p>
        </p:txBody>
      </p:sp>
      <p:sp>
        <p:nvSpPr>
          <p:cNvPr id="21" name="Segnaposto numero diapositiva 5"/>
          <p:cNvSpPr>
            <a:spLocks noGrp="1"/>
          </p:cNvSpPr>
          <p:nvPr>
            <p:ph type="sldNum" sz="quarter" idx="14"/>
          </p:nvPr>
        </p:nvSpPr>
        <p:spPr>
          <a:xfrm>
            <a:off x="985311" y="6409946"/>
            <a:ext cx="687845" cy="194732"/>
          </a:xfrm>
          <a:prstGeom prst="rect">
            <a:avLst/>
          </a:prstGeom>
        </p:spPr>
        <p:txBody>
          <a:bodyPr/>
          <a:lstStyle>
            <a:lvl1pPr algn="r">
              <a:defRPr sz="1000" b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fld id="{C014328D-9FD7-45DB-B806-5D55B33AD3C5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10" name="Immagine 9" descr="Segnograficologopolisgrigio-01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31" b="28830"/>
          <a:stretch/>
        </p:blipFill>
        <p:spPr>
          <a:xfrm>
            <a:off x="151545" y="5907548"/>
            <a:ext cx="798107" cy="79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515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 userDrawn="1"/>
        </p:nvSpPr>
        <p:spPr>
          <a:xfrm flipV="1">
            <a:off x="-34494" y="2442992"/>
            <a:ext cx="12226494" cy="443510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4" name="Immagine 3" descr="Logopolis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214" y="5065267"/>
            <a:ext cx="2888151" cy="982398"/>
          </a:xfrm>
          <a:prstGeom prst="rect">
            <a:avLst/>
          </a:prstGeom>
        </p:spPr>
      </p:pic>
      <p:sp>
        <p:nvSpPr>
          <p:cNvPr id="3" name="Rettangolo 2"/>
          <p:cNvSpPr/>
          <p:nvPr userDrawn="1"/>
        </p:nvSpPr>
        <p:spPr>
          <a:xfrm flipV="1">
            <a:off x="-34494" y="-2"/>
            <a:ext cx="12226494" cy="4541001"/>
          </a:xfrm>
          <a:prstGeom prst="rect">
            <a:avLst/>
          </a:prstGeom>
          <a:solidFill>
            <a:srgbClr val="DDDED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Titolo 1"/>
          <p:cNvSpPr>
            <a:spLocks noGrp="1"/>
          </p:cNvSpPr>
          <p:nvPr>
            <p:ph type="ctrTitle" hasCustomPrompt="1"/>
          </p:nvPr>
        </p:nvSpPr>
        <p:spPr>
          <a:xfrm>
            <a:off x="914400" y="2679446"/>
            <a:ext cx="10363200" cy="819252"/>
          </a:xfrm>
          <a:prstGeom prst="rect">
            <a:avLst/>
          </a:prstGeom>
        </p:spPr>
        <p:txBody>
          <a:bodyPr/>
          <a:lstStyle>
            <a:lvl1pPr>
              <a:defRPr sz="4600" baseline="0">
                <a:solidFill>
                  <a:srgbClr val="027A37"/>
                </a:solidFill>
              </a:defRPr>
            </a:lvl1pPr>
          </a:lstStyle>
          <a:p>
            <a:r>
              <a:rPr lang="it-IT" dirty="0"/>
              <a:t>Scrivere qui i ringraziamenti e/o i contatti</a:t>
            </a:r>
          </a:p>
        </p:txBody>
      </p:sp>
    </p:spTree>
    <p:extLst>
      <p:ext uri="{BB962C8B-B14F-4D97-AF65-F5344CB8AC3E}">
        <p14:creationId xmlns:p14="http://schemas.microsoft.com/office/powerpoint/2010/main" val="4076683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5" t="1863" r="4427"/>
          <a:stretch/>
        </p:blipFill>
        <p:spPr>
          <a:xfrm>
            <a:off x="-1" y="-8314"/>
            <a:ext cx="12186459" cy="4513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104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6" r:id="rId2"/>
    <p:sldLayoutId id="2147483710" r:id="rId3"/>
    <p:sldLayoutId id="2147483713" r:id="rId4"/>
    <p:sldLayoutId id="2147483709" r:id="rId5"/>
    <p:sldLayoutId id="2147483708" r:id="rId6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title"/>
          </p:nvPr>
        </p:nvSpPr>
        <p:spPr>
          <a:xfrm>
            <a:off x="297449" y="4536290"/>
            <a:ext cx="11540324" cy="629398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it-IT" sz="2800" dirty="0">
                <a:solidFill>
                  <a:srgbClr val="027A37"/>
                </a:solidFill>
              </a:rPr>
              <a:t>Monitoraggio dei programmi complessi e valutazione di sostenibilità sociale e ambientale: evidenze e proposte a partire dal caso lombardo</a:t>
            </a:r>
          </a:p>
        </p:txBody>
      </p:sp>
      <p:sp>
        <p:nvSpPr>
          <p:cNvPr id="10" name="Segnaposto testo 9"/>
          <p:cNvSpPr>
            <a:spLocks noGrp="1"/>
          </p:cNvSpPr>
          <p:nvPr>
            <p:ph type="body" sz="quarter" idx="3"/>
          </p:nvPr>
        </p:nvSpPr>
        <p:spPr>
          <a:xfrm>
            <a:off x="297450" y="5394395"/>
            <a:ext cx="8457444" cy="702168"/>
          </a:xfrm>
        </p:spPr>
        <p:txBody>
          <a:bodyPr/>
          <a:lstStyle/>
          <a:p>
            <a:r>
              <a:rPr lang="it-IT" dirty="0"/>
              <a:t>XXXIX Conferenza scientifica annuale, Associazione Italiana di Scienze Regionali Bolzano, 17-19 settembre 2018</a:t>
            </a:r>
          </a:p>
        </p:txBody>
      </p:sp>
      <p:sp>
        <p:nvSpPr>
          <p:cNvPr id="11" name="Segnaposto testo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/>
              <a:t>Giorgio Campilongo, Massimo Izzo</a:t>
            </a:r>
          </a:p>
        </p:txBody>
      </p:sp>
    </p:spTree>
    <p:extLst>
      <p:ext uri="{BB962C8B-B14F-4D97-AF65-F5344CB8AC3E}">
        <p14:creationId xmlns:p14="http://schemas.microsoft.com/office/powerpoint/2010/main" val="5516329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E83CDAF0-3E8C-CC47-9417-936700EE07D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AFD14EE5-3A99-4842-A7E9-DD5609315E03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it-IT"/>
              <a:t>17/09/18</a:t>
            </a:r>
            <a:endParaRPr lang="it-IT" dirty="0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2400639-5140-4C44-ACDC-C6D213239F3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it-IT" dirty="0"/>
              <a:t>Le fonti: indicatori e dati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C8CF3E6-9E51-F741-BFE2-FBE38C39D86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C014328D-9FD7-45DB-B806-5D55B33AD3C5}" type="slidenum">
              <a:rPr lang="it-IT" smtClean="0"/>
              <a:pPr/>
              <a:t>10</a:t>
            </a:fld>
            <a:endParaRPr lang="it-IT" dirty="0"/>
          </a:p>
        </p:txBody>
      </p:sp>
      <p:grpSp>
        <p:nvGrpSpPr>
          <p:cNvPr id="35" name="Gruppo 34">
            <a:extLst>
              <a:ext uri="{FF2B5EF4-FFF2-40B4-BE49-F238E27FC236}">
                <a16:creationId xmlns:a16="http://schemas.microsoft.com/office/drawing/2014/main" id="{0E1DF500-0D83-824B-A95F-B445409BB90D}"/>
              </a:ext>
            </a:extLst>
          </p:cNvPr>
          <p:cNvGrpSpPr/>
          <p:nvPr/>
        </p:nvGrpSpPr>
        <p:grpSpPr>
          <a:xfrm>
            <a:off x="262799" y="1482776"/>
            <a:ext cx="11679266" cy="873272"/>
            <a:chOff x="262799" y="1375624"/>
            <a:chExt cx="11890011" cy="873272"/>
          </a:xfrm>
        </p:grpSpPr>
        <p:sp>
          <p:nvSpPr>
            <p:cNvPr id="36" name="CasellaDiTesto 35">
              <a:extLst>
                <a:ext uri="{FF2B5EF4-FFF2-40B4-BE49-F238E27FC236}">
                  <a16:creationId xmlns:a16="http://schemas.microsoft.com/office/drawing/2014/main" id="{806FA4A4-0306-8C47-BB62-1B1985DA1234}"/>
                </a:ext>
              </a:extLst>
            </p:cNvPr>
            <p:cNvSpPr txBox="1"/>
            <p:nvPr/>
          </p:nvSpPr>
          <p:spPr>
            <a:xfrm>
              <a:off x="262799" y="1575186"/>
              <a:ext cx="2786400" cy="522000"/>
            </a:xfrm>
            <a:prstGeom prst="rect">
              <a:avLst/>
            </a:prstGeom>
            <a:solidFill>
              <a:schemeClr val="bg1"/>
            </a:solidFill>
            <a:effectLst>
              <a:outerShdw blurRad="190500" dist="101600" dir="2700000" algn="tl" rotWithShape="0">
                <a:prstClr val="black">
                  <a:alpha val="1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sz="1600" b="1" spc="50" dirty="0"/>
                <a:t>Sistemi unitari </a:t>
              </a:r>
              <a:r>
                <a:rPr lang="it-IT" sz="1600" spc="50" dirty="0"/>
                <a:t>di indicatori</a:t>
              </a:r>
            </a:p>
          </p:txBody>
        </p:sp>
        <p:sp>
          <p:nvSpPr>
            <p:cNvPr id="37" name="CasellaDiTesto 36">
              <a:extLst>
                <a:ext uri="{FF2B5EF4-FFF2-40B4-BE49-F238E27FC236}">
                  <a16:creationId xmlns:a16="http://schemas.microsoft.com/office/drawing/2014/main" id="{6FD677F7-2939-7846-AC3C-EA0B4D879EA7}"/>
                </a:ext>
              </a:extLst>
            </p:cNvPr>
            <p:cNvSpPr txBox="1"/>
            <p:nvPr/>
          </p:nvSpPr>
          <p:spPr>
            <a:xfrm>
              <a:off x="3897917" y="1379540"/>
              <a:ext cx="2612611" cy="374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it-IT" sz="1600" spc="50" dirty="0"/>
                <a:t>Protocollo </a:t>
              </a:r>
              <a:r>
                <a:rPr lang="it-IT" sz="1600" b="1" spc="50" dirty="0"/>
                <a:t>ITACA</a:t>
              </a:r>
              <a:r>
                <a:rPr lang="it-IT" sz="1600" spc="50" dirty="0"/>
                <a:t> (2005)</a:t>
              </a:r>
            </a:p>
          </p:txBody>
        </p:sp>
        <p:sp>
          <p:nvSpPr>
            <p:cNvPr id="38" name="CasellaDiTesto 37">
              <a:extLst>
                <a:ext uri="{FF2B5EF4-FFF2-40B4-BE49-F238E27FC236}">
                  <a16:creationId xmlns:a16="http://schemas.microsoft.com/office/drawing/2014/main" id="{982CFFF4-8512-144C-B54F-91B04DCD72E3}"/>
                </a:ext>
              </a:extLst>
            </p:cNvPr>
            <p:cNvSpPr txBox="1"/>
            <p:nvPr/>
          </p:nvSpPr>
          <p:spPr>
            <a:xfrm>
              <a:off x="7653513" y="1375624"/>
              <a:ext cx="4499297" cy="3580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it-IT" sz="1600" b="1" spc="50" dirty="0"/>
                <a:t>BCN Ecologia</a:t>
              </a:r>
              <a:r>
                <a:rPr lang="it-IT" sz="1600" spc="50" dirty="0"/>
                <a:t> – Piano Speciale di Siviglia (2008)</a:t>
              </a:r>
            </a:p>
          </p:txBody>
        </p:sp>
        <p:sp>
          <p:nvSpPr>
            <p:cNvPr id="39" name="Ovale 38">
              <a:extLst>
                <a:ext uri="{FF2B5EF4-FFF2-40B4-BE49-F238E27FC236}">
                  <a16:creationId xmlns:a16="http://schemas.microsoft.com/office/drawing/2014/main" id="{7F7D9132-45CB-0A47-AF61-C340D73D77E4}"/>
                </a:ext>
              </a:extLst>
            </p:cNvPr>
            <p:cNvSpPr/>
            <p:nvPr/>
          </p:nvSpPr>
          <p:spPr>
            <a:xfrm>
              <a:off x="3370284" y="1668453"/>
              <a:ext cx="324000" cy="324000"/>
            </a:xfrm>
            <a:prstGeom prst="ellipse">
              <a:avLst/>
            </a:prstGeom>
            <a:solidFill>
              <a:schemeClr val="bg1">
                <a:lumMod val="6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600" b="1" dirty="0"/>
                <a:t>→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40" name="CasellaDiTesto 39">
              <a:extLst>
                <a:ext uri="{FF2B5EF4-FFF2-40B4-BE49-F238E27FC236}">
                  <a16:creationId xmlns:a16="http://schemas.microsoft.com/office/drawing/2014/main" id="{A62C3345-CA20-8441-9A17-0F5B6F9805A9}"/>
                </a:ext>
              </a:extLst>
            </p:cNvPr>
            <p:cNvSpPr txBox="1"/>
            <p:nvPr/>
          </p:nvSpPr>
          <p:spPr>
            <a:xfrm>
              <a:off x="3897917" y="1890849"/>
              <a:ext cx="2947574" cy="3580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it-IT" sz="1600" b="1" spc="50" dirty="0"/>
                <a:t>Agenda 21</a:t>
              </a:r>
              <a:r>
                <a:rPr lang="it-IT" sz="1600" spc="50" dirty="0"/>
                <a:t> Locale</a:t>
              </a:r>
            </a:p>
          </p:txBody>
        </p:sp>
        <p:sp>
          <p:nvSpPr>
            <p:cNvPr id="41" name="CasellaDiTesto 40">
              <a:extLst>
                <a:ext uri="{FF2B5EF4-FFF2-40B4-BE49-F238E27FC236}">
                  <a16:creationId xmlns:a16="http://schemas.microsoft.com/office/drawing/2014/main" id="{2B828FA4-A081-2E4B-95DC-3C7D96DD4CBD}"/>
                </a:ext>
              </a:extLst>
            </p:cNvPr>
            <p:cNvSpPr txBox="1"/>
            <p:nvPr/>
          </p:nvSpPr>
          <p:spPr>
            <a:xfrm>
              <a:off x="7653514" y="1890849"/>
              <a:ext cx="4161087" cy="3580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it-IT" sz="1600" b="1" spc="50" dirty="0"/>
                <a:t>LEED</a:t>
              </a:r>
              <a:r>
                <a:rPr lang="it-IT" sz="1600" spc="50" dirty="0"/>
                <a:t> for Neighborhood Development (2009)</a:t>
              </a:r>
            </a:p>
          </p:txBody>
        </p:sp>
      </p:grpSp>
      <p:grpSp>
        <p:nvGrpSpPr>
          <p:cNvPr id="42" name="Gruppo 41">
            <a:extLst>
              <a:ext uri="{FF2B5EF4-FFF2-40B4-BE49-F238E27FC236}">
                <a16:creationId xmlns:a16="http://schemas.microsoft.com/office/drawing/2014/main" id="{6945A9C7-6F8C-C04B-B30C-E82FDDA876E7}"/>
              </a:ext>
            </a:extLst>
          </p:cNvPr>
          <p:cNvGrpSpPr/>
          <p:nvPr/>
        </p:nvGrpSpPr>
        <p:grpSpPr>
          <a:xfrm>
            <a:off x="262799" y="2725232"/>
            <a:ext cx="11679265" cy="856964"/>
            <a:chOff x="262799" y="2536837"/>
            <a:chExt cx="11890011" cy="856964"/>
          </a:xfrm>
        </p:grpSpPr>
        <p:sp>
          <p:nvSpPr>
            <p:cNvPr id="43" name="CasellaDiTesto 42">
              <a:extLst>
                <a:ext uri="{FF2B5EF4-FFF2-40B4-BE49-F238E27FC236}">
                  <a16:creationId xmlns:a16="http://schemas.microsoft.com/office/drawing/2014/main" id="{622258C4-84E4-AC4C-8F05-01AC200F2592}"/>
                </a:ext>
              </a:extLst>
            </p:cNvPr>
            <p:cNvSpPr txBox="1"/>
            <p:nvPr/>
          </p:nvSpPr>
          <p:spPr>
            <a:xfrm>
              <a:off x="262799" y="2706185"/>
              <a:ext cx="2786400" cy="522000"/>
            </a:xfrm>
            <a:prstGeom prst="rect">
              <a:avLst/>
            </a:prstGeom>
            <a:solidFill>
              <a:schemeClr val="bg1"/>
            </a:solidFill>
            <a:effectLst>
              <a:outerShdw blurRad="190500" dist="101600" dir="2700000" algn="tl" rotWithShape="0">
                <a:prstClr val="black">
                  <a:alpha val="1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sz="1600" spc="50" dirty="0"/>
                <a:t>Sistemi di indicatori </a:t>
              </a:r>
              <a:r>
                <a:rPr lang="it-IT" sz="1600" b="1" spc="50" dirty="0"/>
                <a:t>ulteriori</a:t>
              </a:r>
            </a:p>
          </p:txBody>
        </p:sp>
        <p:sp>
          <p:nvSpPr>
            <p:cNvPr id="44" name="CasellaDiTesto 43">
              <a:extLst>
                <a:ext uri="{FF2B5EF4-FFF2-40B4-BE49-F238E27FC236}">
                  <a16:creationId xmlns:a16="http://schemas.microsoft.com/office/drawing/2014/main" id="{6F23FBC8-3329-4440-B152-6E406A66276C}"/>
                </a:ext>
              </a:extLst>
            </p:cNvPr>
            <p:cNvSpPr txBox="1"/>
            <p:nvPr/>
          </p:nvSpPr>
          <p:spPr>
            <a:xfrm>
              <a:off x="3897916" y="2536837"/>
              <a:ext cx="3794785" cy="3580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it-IT" sz="1600" spc="50" dirty="0" err="1"/>
                <a:t>Emerging</a:t>
              </a:r>
              <a:r>
                <a:rPr lang="it-IT" sz="1600" spc="50" dirty="0"/>
                <a:t> and Sustainable </a:t>
              </a:r>
              <a:r>
                <a:rPr lang="it-IT" sz="1600" spc="50" dirty="0" err="1"/>
                <a:t>Cities</a:t>
              </a:r>
              <a:r>
                <a:rPr lang="it-IT" sz="1600" spc="50" dirty="0"/>
                <a:t> (2013)</a:t>
              </a:r>
            </a:p>
          </p:txBody>
        </p:sp>
        <p:sp>
          <p:nvSpPr>
            <p:cNvPr id="45" name="CasellaDiTesto 44">
              <a:extLst>
                <a:ext uri="{FF2B5EF4-FFF2-40B4-BE49-F238E27FC236}">
                  <a16:creationId xmlns:a16="http://schemas.microsoft.com/office/drawing/2014/main" id="{220827C1-6EB1-9346-8E5D-60AE45E0B4D0}"/>
                </a:ext>
              </a:extLst>
            </p:cNvPr>
            <p:cNvSpPr txBox="1"/>
            <p:nvPr/>
          </p:nvSpPr>
          <p:spPr>
            <a:xfrm>
              <a:off x="7653514" y="2536837"/>
              <a:ext cx="4161086" cy="3580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it-IT" sz="1600" spc="50" dirty="0"/>
                <a:t>Global City </a:t>
              </a:r>
              <a:r>
                <a:rPr lang="it-IT" sz="1600" spc="50" dirty="0" err="1"/>
                <a:t>Indicators</a:t>
              </a:r>
              <a:r>
                <a:rPr lang="it-IT" sz="1600" spc="50" dirty="0"/>
                <a:t> </a:t>
              </a:r>
              <a:r>
                <a:rPr lang="it-IT" sz="1600" spc="50" dirty="0" err="1"/>
                <a:t>Facility</a:t>
              </a:r>
              <a:r>
                <a:rPr lang="it-IT" sz="1600" spc="50" dirty="0"/>
                <a:t> (2013)</a:t>
              </a:r>
            </a:p>
          </p:txBody>
        </p:sp>
        <p:sp>
          <p:nvSpPr>
            <p:cNvPr id="46" name="Ovale 45">
              <a:extLst>
                <a:ext uri="{FF2B5EF4-FFF2-40B4-BE49-F238E27FC236}">
                  <a16:creationId xmlns:a16="http://schemas.microsoft.com/office/drawing/2014/main" id="{12DA1952-2B64-AD4D-9639-E4482FB22E7C}"/>
                </a:ext>
              </a:extLst>
            </p:cNvPr>
            <p:cNvSpPr/>
            <p:nvPr/>
          </p:nvSpPr>
          <p:spPr>
            <a:xfrm>
              <a:off x="3370284" y="2803395"/>
              <a:ext cx="324000" cy="324000"/>
            </a:xfrm>
            <a:prstGeom prst="ellipse">
              <a:avLst/>
            </a:prstGeom>
            <a:solidFill>
              <a:schemeClr val="bg1">
                <a:lumMod val="6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600" b="1" dirty="0"/>
                <a:t>→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47" name="CasellaDiTesto 46">
              <a:extLst>
                <a:ext uri="{FF2B5EF4-FFF2-40B4-BE49-F238E27FC236}">
                  <a16:creationId xmlns:a16="http://schemas.microsoft.com/office/drawing/2014/main" id="{641E0C42-FDC3-AD43-AF97-B0D8B994DECC}"/>
                </a:ext>
              </a:extLst>
            </p:cNvPr>
            <p:cNvSpPr txBox="1"/>
            <p:nvPr/>
          </p:nvSpPr>
          <p:spPr>
            <a:xfrm>
              <a:off x="3897917" y="3035754"/>
              <a:ext cx="3591153" cy="3580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it-IT" sz="1600" b="1" spc="50" dirty="0"/>
                <a:t>UN-HABITAT</a:t>
              </a:r>
              <a:r>
                <a:rPr lang="it-IT" sz="1600" spc="50" dirty="0"/>
                <a:t> for a </a:t>
              </a:r>
              <a:r>
                <a:rPr lang="it-IT" sz="1600" spc="50" dirty="0" err="1"/>
                <a:t>Better</a:t>
              </a:r>
              <a:r>
                <a:rPr lang="it-IT" sz="1600" spc="50" dirty="0"/>
                <a:t> Urban Future</a:t>
              </a:r>
            </a:p>
          </p:txBody>
        </p:sp>
        <p:sp>
          <p:nvSpPr>
            <p:cNvPr id="48" name="CasellaDiTesto 47">
              <a:extLst>
                <a:ext uri="{FF2B5EF4-FFF2-40B4-BE49-F238E27FC236}">
                  <a16:creationId xmlns:a16="http://schemas.microsoft.com/office/drawing/2014/main" id="{18A2F36F-1F7B-9A43-A3AA-7B6B31263BB9}"/>
                </a:ext>
              </a:extLst>
            </p:cNvPr>
            <p:cNvSpPr txBox="1"/>
            <p:nvPr/>
          </p:nvSpPr>
          <p:spPr>
            <a:xfrm>
              <a:off x="7653513" y="3034740"/>
              <a:ext cx="4499297" cy="3580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it-IT" sz="1600" spc="50" dirty="0"/>
                <a:t>Urban </a:t>
              </a:r>
              <a:r>
                <a:rPr lang="it-IT" sz="1600" spc="50" dirty="0" err="1"/>
                <a:t>Transport</a:t>
              </a:r>
              <a:r>
                <a:rPr lang="it-IT" sz="1600" spc="50" dirty="0"/>
                <a:t> </a:t>
              </a:r>
              <a:r>
                <a:rPr lang="it-IT" sz="1600" spc="50" dirty="0" err="1"/>
                <a:t>Benchmarking</a:t>
              </a:r>
              <a:r>
                <a:rPr lang="it-IT" sz="1600" spc="50" dirty="0"/>
                <a:t> </a:t>
              </a:r>
              <a:r>
                <a:rPr lang="it-IT" sz="1600" spc="50" dirty="0" err="1"/>
                <a:t>Initiative</a:t>
              </a:r>
              <a:r>
                <a:rPr lang="it-IT" sz="1600" spc="50" dirty="0"/>
                <a:t> (2004)</a:t>
              </a:r>
            </a:p>
          </p:txBody>
        </p:sp>
      </p:grpSp>
      <p:grpSp>
        <p:nvGrpSpPr>
          <p:cNvPr id="49" name="Gruppo 48">
            <a:extLst>
              <a:ext uri="{FF2B5EF4-FFF2-40B4-BE49-F238E27FC236}">
                <a16:creationId xmlns:a16="http://schemas.microsoft.com/office/drawing/2014/main" id="{005980CC-B6CF-1F47-9D2C-B6DB6E2B26A8}"/>
              </a:ext>
            </a:extLst>
          </p:cNvPr>
          <p:cNvGrpSpPr/>
          <p:nvPr/>
        </p:nvGrpSpPr>
        <p:grpSpPr>
          <a:xfrm>
            <a:off x="262799" y="4120820"/>
            <a:ext cx="7390714" cy="522000"/>
            <a:chOff x="262799" y="3708629"/>
            <a:chExt cx="7390714" cy="522000"/>
          </a:xfrm>
        </p:grpSpPr>
        <p:sp>
          <p:nvSpPr>
            <p:cNvPr id="50" name="CasellaDiTesto 49">
              <a:extLst>
                <a:ext uri="{FF2B5EF4-FFF2-40B4-BE49-F238E27FC236}">
                  <a16:creationId xmlns:a16="http://schemas.microsoft.com/office/drawing/2014/main" id="{C3C26C13-585E-9942-BA48-6CAD56B338B4}"/>
                </a:ext>
              </a:extLst>
            </p:cNvPr>
            <p:cNvSpPr txBox="1"/>
            <p:nvPr/>
          </p:nvSpPr>
          <p:spPr>
            <a:xfrm>
              <a:off x="262799" y="3708629"/>
              <a:ext cx="2786400" cy="522000"/>
            </a:xfrm>
            <a:prstGeom prst="rect">
              <a:avLst/>
            </a:prstGeom>
            <a:solidFill>
              <a:schemeClr val="bg1"/>
            </a:solidFill>
            <a:effectLst>
              <a:outerShdw blurRad="190500" dist="101600" dir="2700000" algn="tl" rotWithShape="0">
                <a:prstClr val="black">
                  <a:alpha val="1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sz="1600" b="1" spc="50" dirty="0"/>
                <a:t>Letteratura</a:t>
              </a:r>
              <a:r>
                <a:rPr lang="it-IT" sz="1600" spc="50" dirty="0"/>
                <a:t> accademica</a:t>
              </a:r>
              <a:endParaRPr lang="it-IT" sz="1600" b="1" spc="50" dirty="0"/>
            </a:p>
          </p:txBody>
        </p:sp>
        <p:sp>
          <p:nvSpPr>
            <p:cNvPr id="51" name="CasellaDiTesto 50">
              <a:extLst>
                <a:ext uri="{FF2B5EF4-FFF2-40B4-BE49-F238E27FC236}">
                  <a16:creationId xmlns:a16="http://schemas.microsoft.com/office/drawing/2014/main" id="{D5B60144-BFA0-B34A-857A-0A14B540D117}"/>
                </a:ext>
              </a:extLst>
            </p:cNvPr>
            <p:cNvSpPr txBox="1"/>
            <p:nvPr/>
          </p:nvSpPr>
          <p:spPr>
            <a:xfrm>
              <a:off x="3897916" y="3790606"/>
              <a:ext cx="3755597" cy="3580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it-IT" sz="1600" spc="50" dirty="0"/>
                <a:t>Libri e saggi sulla qualità spaziale </a:t>
              </a:r>
            </a:p>
          </p:txBody>
        </p:sp>
        <p:sp>
          <p:nvSpPr>
            <p:cNvPr id="52" name="Ovale 51">
              <a:extLst>
                <a:ext uri="{FF2B5EF4-FFF2-40B4-BE49-F238E27FC236}">
                  <a16:creationId xmlns:a16="http://schemas.microsoft.com/office/drawing/2014/main" id="{7861E4AC-680A-1B42-8B5F-634700FE12F8}"/>
                </a:ext>
              </a:extLst>
            </p:cNvPr>
            <p:cNvSpPr/>
            <p:nvPr/>
          </p:nvSpPr>
          <p:spPr>
            <a:xfrm>
              <a:off x="3370284" y="3807629"/>
              <a:ext cx="324000" cy="324000"/>
            </a:xfrm>
            <a:prstGeom prst="ellipse">
              <a:avLst/>
            </a:prstGeom>
            <a:solidFill>
              <a:schemeClr val="bg1">
                <a:lumMod val="6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600" b="1" dirty="0"/>
                <a:t>→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3" name="Gruppo 52">
            <a:extLst>
              <a:ext uri="{FF2B5EF4-FFF2-40B4-BE49-F238E27FC236}">
                <a16:creationId xmlns:a16="http://schemas.microsoft.com/office/drawing/2014/main" id="{2C5E352C-63A7-184B-9F4A-43A9B75CA70E}"/>
              </a:ext>
            </a:extLst>
          </p:cNvPr>
          <p:cNvGrpSpPr/>
          <p:nvPr/>
        </p:nvGrpSpPr>
        <p:grpSpPr>
          <a:xfrm>
            <a:off x="262799" y="5593385"/>
            <a:ext cx="11679265" cy="656590"/>
            <a:chOff x="262799" y="5532647"/>
            <a:chExt cx="11679265" cy="656590"/>
          </a:xfrm>
        </p:grpSpPr>
        <p:sp>
          <p:nvSpPr>
            <p:cNvPr id="54" name="CasellaDiTesto 53">
              <a:extLst>
                <a:ext uri="{FF2B5EF4-FFF2-40B4-BE49-F238E27FC236}">
                  <a16:creationId xmlns:a16="http://schemas.microsoft.com/office/drawing/2014/main" id="{5279F6A2-5D3B-0D49-817F-29D7096DBC4D}"/>
                </a:ext>
              </a:extLst>
            </p:cNvPr>
            <p:cNvSpPr txBox="1"/>
            <p:nvPr/>
          </p:nvSpPr>
          <p:spPr>
            <a:xfrm>
              <a:off x="262799" y="5599332"/>
              <a:ext cx="2691392" cy="523220"/>
            </a:xfrm>
            <a:prstGeom prst="rect">
              <a:avLst/>
            </a:prstGeom>
            <a:noFill/>
            <a:effectLst>
              <a:outerShdw blurRad="190500" dist="101600" dir="2700000" algn="tl" rotWithShape="0">
                <a:prstClr val="black">
                  <a:alpha val="1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sz="2800" b="1" spc="50" dirty="0"/>
                <a:t>5</a:t>
              </a:r>
              <a:r>
                <a:rPr lang="it-IT" sz="1600" spc="50" dirty="0"/>
                <a:t> fonti dei dati</a:t>
              </a:r>
            </a:p>
          </p:txBody>
        </p:sp>
        <p:sp>
          <p:nvSpPr>
            <p:cNvPr id="55" name="CasellaDiTesto 54">
              <a:extLst>
                <a:ext uri="{FF2B5EF4-FFF2-40B4-BE49-F238E27FC236}">
                  <a16:creationId xmlns:a16="http://schemas.microsoft.com/office/drawing/2014/main" id="{896711BC-A0EF-AF47-9693-7C429F9F8A2E}"/>
                </a:ext>
              </a:extLst>
            </p:cNvPr>
            <p:cNvSpPr txBox="1"/>
            <p:nvPr/>
          </p:nvSpPr>
          <p:spPr>
            <a:xfrm>
              <a:off x="3121651" y="5532647"/>
              <a:ext cx="1660861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it-IT" sz="1600" dirty="0"/>
                <a:t>Relazione tecnica</a:t>
              </a:r>
            </a:p>
            <a:p>
              <a:pPr algn="ctr">
                <a:lnSpc>
                  <a:spcPts val="2200"/>
                </a:lnSpc>
              </a:pPr>
              <a:r>
                <a:rPr lang="it-IT" sz="1200" dirty="0"/>
                <a:t>Regione</a:t>
              </a:r>
            </a:p>
          </p:txBody>
        </p:sp>
        <p:sp>
          <p:nvSpPr>
            <p:cNvPr id="56" name="CasellaDiTesto 55">
              <a:extLst>
                <a:ext uri="{FF2B5EF4-FFF2-40B4-BE49-F238E27FC236}">
                  <a16:creationId xmlns:a16="http://schemas.microsoft.com/office/drawing/2014/main" id="{E5F8B1F7-3252-E040-BB9D-C8E7C5C8AE82}"/>
                </a:ext>
              </a:extLst>
            </p:cNvPr>
            <p:cNvSpPr txBox="1"/>
            <p:nvPr/>
          </p:nvSpPr>
          <p:spPr>
            <a:xfrm>
              <a:off x="4842177" y="5532647"/>
              <a:ext cx="1757104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it-IT" sz="1600" dirty="0"/>
                <a:t>Progetto esecutivo </a:t>
              </a:r>
            </a:p>
            <a:p>
              <a:pPr algn="ctr">
                <a:lnSpc>
                  <a:spcPts val="2200"/>
                </a:lnSpc>
              </a:pPr>
              <a:r>
                <a:rPr lang="it-IT" sz="1200" dirty="0"/>
                <a:t>Comune</a:t>
              </a:r>
            </a:p>
          </p:txBody>
        </p:sp>
        <p:sp>
          <p:nvSpPr>
            <p:cNvPr id="57" name="CasellaDiTesto 56">
              <a:extLst>
                <a:ext uri="{FF2B5EF4-FFF2-40B4-BE49-F238E27FC236}">
                  <a16:creationId xmlns:a16="http://schemas.microsoft.com/office/drawing/2014/main" id="{02872457-E9A8-B146-9A7C-9560CF21C9D7}"/>
                </a:ext>
              </a:extLst>
            </p:cNvPr>
            <p:cNvSpPr txBox="1"/>
            <p:nvPr/>
          </p:nvSpPr>
          <p:spPr>
            <a:xfrm>
              <a:off x="6626713" y="5532647"/>
              <a:ext cx="1660861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it-IT" sz="1600" dirty="0"/>
                <a:t>DB Topografico</a:t>
              </a:r>
            </a:p>
            <a:p>
              <a:pPr algn="ctr">
                <a:lnSpc>
                  <a:spcPts val="2200"/>
                </a:lnSpc>
              </a:pPr>
              <a:r>
                <a:rPr lang="it-IT" sz="1200" dirty="0"/>
                <a:t>Geoportale lombardo</a:t>
              </a:r>
            </a:p>
          </p:txBody>
        </p:sp>
        <p:sp>
          <p:nvSpPr>
            <p:cNvPr id="58" name="CasellaDiTesto 57">
              <a:extLst>
                <a:ext uri="{FF2B5EF4-FFF2-40B4-BE49-F238E27FC236}">
                  <a16:creationId xmlns:a16="http://schemas.microsoft.com/office/drawing/2014/main" id="{C2ABAA5D-85AA-7748-B520-8EA115DC6D01}"/>
                </a:ext>
              </a:extLst>
            </p:cNvPr>
            <p:cNvSpPr txBox="1"/>
            <p:nvPr/>
          </p:nvSpPr>
          <p:spPr>
            <a:xfrm>
              <a:off x="8347240" y="5532647"/>
              <a:ext cx="1660861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it-IT" sz="1600" dirty="0"/>
                <a:t>DB specialistici</a:t>
              </a:r>
            </a:p>
            <a:p>
              <a:pPr algn="ctr">
                <a:lnSpc>
                  <a:spcPts val="2200"/>
                </a:lnSpc>
              </a:pPr>
              <a:r>
                <a:rPr lang="it-IT" sz="1200" dirty="0"/>
                <a:t>Comune</a:t>
              </a:r>
            </a:p>
          </p:txBody>
        </p:sp>
        <p:sp>
          <p:nvSpPr>
            <p:cNvPr id="59" name="CasellaDiTesto 58">
              <a:extLst>
                <a:ext uri="{FF2B5EF4-FFF2-40B4-BE49-F238E27FC236}">
                  <a16:creationId xmlns:a16="http://schemas.microsoft.com/office/drawing/2014/main" id="{89F02BB3-1603-6F4B-8B85-20931F406110}"/>
                </a:ext>
              </a:extLst>
            </p:cNvPr>
            <p:cNvSpPr txBox="1"/>
            <p:nvPr/>
          </p:nvSpPr>
          <p:spPr>
            <a:xfrm>
              <a:off x="10076910" y="5532647"/>
              <a:ext cx="1865154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it-IT" sz="1600" dirty="0"/>
                <a:t>Statistiche comunali</a:t>
              </a:r>
            </a:p>
            <a:p>
              <a:pPr algn="ctr">
                <a:lnSpc>
                  <a:spcPts val="2200"/>
                </a:lnSpc>
              </a:pPr>
              <a:r>
                <a:rPr lang="it-IT" sz="1200" dirty="0"/>
                <a:t>Portale web</a:t>
              </a:r>
            </a:p>
          </p:txBody>
        </p:sp>
      </p:grpSp>
      <p:sp>
        <p:nvSpPr>
          <p:cNvPr id="60" name="CasellaDiTesto 59">
            <a:extLst>
              <a:ext uri="{FF2B5EF4-FFF2-40B4-BE49-F238E27FC236}">
                <a16:creationId xmlns:a16="http://schemas.microsoft.com/office/drawing/2014/main" id="{4B88D0FF-D6AD-7B41-9435-03CD959E5912}"/>
              </a:ext>
            </a:extLst>
          </p:cNvPr>
          <p:cNvSpPr txBox="1"/>
          <p:nvPr/>
        </p:nvSpPr>
        <p:spPr>
          <a:xfrm>
            <a:off x="477078" y="989888"/>
            <a:ext cx="4519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spc="100" dirty="0">
                <a:solidFill>
                  <a:srgbClr val="297A38"/>
                </a:solidFill>
                <a:latin typeface="+mj-lt"/>
              </a:rPr>
              <a:t>Quadri di valutazione ispiratori</a:t>
            </a:r>
          </a:p>
        </p:txBody>
      </p:sp>
      <p:sp>
        <p:nvSpPr>
          <p:cNvPr id="61" name="CasellaDiTesto 60">
            <a:extLst>
              <a:ext uri="{FF2B5EF4-FFF2-40B4-BE49-F238E27FC236}">
                <a16:creationId xmlns:a16="http://schemas.microsoft.com/office/drawing/2014/main" id="{7F53B0FB-7918-ED4F-8F0C-9F259D042EDA}"/>
              </a:ext>
            </a:extLst>
          </p:cNvPr>
          <p:cNvSpPr txBox="1"/>
          <p:nvPr/>
        </p:nvSpPr>
        <p:spPr>
          <a:xfrm>
            <a:off x="477078" y="5069181"/>
            <a:ext cx="4519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spc="100" dirty="0">
                <a:solidFill>
                  <a:srgbClr val="297A38"/>
                </a:solidFill>
                <a:latin typeface="+mj-lt"/>
              </a:rPr>
              <a:t>Fonti dei dati (ipotesi)</a:t>
            </a:r>
          </a:p>
        </p:txBody>
      </p:sp>
    </p:spTree>
    <p:extLst>
      <p:ext uri="{BB962C8B-B14F-4D97-AF65-F5344CB8AC3E}">
        <p14:creationId xmlns:p14="http://schemas.microsoft.com/office/powerpoint/2010/main" val="26226829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06AE32F5-F49F-E548-A3C9-F947CF837D3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F0491B1-63BF-B144-930B-BEBF939F7300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it-IT"/>
              <a:t>17/09/18</a:t>
            </a:r>
            <a:endParaRPr lang="it-IT" dirty="0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5B93F8E-3CAE-0A4B-B3F5-403FBFF1AAA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it-IT" dirty="0"/>
              <a:t>Questioni aperte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24F26E-01C5-6740-B240-83C03E90244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C014328D-9FD7-45DB-B806-5D55B33AD3C5}" type="slidenum">
              <a:rPr lang="it-IT" smtClean="0"/>
              <a:pPr/>
              <a:t>11</a:t>
            </a:fld>
            <a:endParaRPr lang="it-IT" dirty="0"/>
          </a:p>
        </p:txBody>
      </p:sp>
      <p:sp>
        <p:nvSpPr>
          <p:cNvPr id="7" name="Segnaposto contenuto 8">
            <a:extLst>
              <a:ext uri="{FF2B5EF4-FFF2-40B4-BE49-F238E27FC236}">
                <a16:creationId xmlns:a16="http://schemas.microsoft.com/office/drawing/2014/main" id="{167FF147-3113-2C48-917E-FD8A3CD85B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sz="2400" b="1" dirty="0"/>
              <a:t>Sviluppo e completamento della matrice (versione 2.0)</a:t>
            </a:r>
          </a:p>
          <a:p>
            <a:r>
              <a:rPr lang="it-IT" sz="2000" dirty="0"/>
              <a:t>Verifiche empiriche su casi pilota</a:t>
            </a:r>
          </a:p>
          <a:p>
            <a:r>
              <a:rPr lang="it-IT" sz="2000" dirty="0"/>
              <a:t>Definizione del meccanismo per aggregare gli indicatori in un un giudizio sintetico di sostenibilità</a:t>
            </a:r>
          </a:p>
          <a:p>
            <a:pPr marL="0" indent="0">
              <a:buNone/>
            </a:pPr>
            <a:endParaRPr lang="it-IT" sz="1800" dirty="0"/>
          </a:p>
          <a:p>
            <a:pPr marL="0" indent="0">
              <a:buNone/>
            </a:pPr>
            <a:r>
              <a:rPr lang="it-IT" sz="2400" b="1" dirty="0"/>
              <a:t>Confronto fra tecnica e politica della rigenerazione</a:t>
            </a:r>
            <a:br>
              <a:rPr lang="it-IT" sz="2400" b="1" dirty="0"/>
            </a:br>
            <a:r>
              <a:rPr lang="it-IT" sz="1800" dirty="0"/>
              <a:t>(oggettività del dato vs. discrezionalità del metodo)</a:t>
            </a:r>
          </a:p>
          <a:p>
            <a:r>
              <a:rPr lang="it-IT" sz="2000" dirty="0"/>
              <a:t>A chi spetta la pesatura dei criteri e come si effettua la normalizzazione</a:t>
            </a:r>
          </a:p>
          <a:p>
            <a:r>
              <a:rPr lang="it-IT" sz="2000" dirty="0"/>
              <a:t>Quanto efficacemente i criteri scelti rappresentano l’impegno del privato</a:t>
            </a:r>
          </a:p>
        </p:txBody>
      </p:sp>
    </p:spTree>
    <p:extLst>
      <p:ext uri="{BB962C8B-B14F-4D97-AF65-F5344CB8AC3E}">
        <p14:creationId xmlns:p14="http://schemas.microsoft.com/office/powerpoint/2010/main" val="23416415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4CBEF5C4-6681-944B-97D9-F49E4012758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BCDB703-A646-FA49-8473-F6D54C6F0F7D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it-IT"/>
              <a:t>17/09/18</a:t>
            </a:r>
            <a:endParaRPr lang="it-IT" dirty="0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B23D54C-B28C-B741-9160-D6DEBE51CBE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it-IT" dirty="0"/>
              <a:t>Conclusioni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9C7ABC7-C0CD-014E-8184-53754CFF57E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C014328D-9FD7-45DB-B806-5D55B33AD3C5}" type="slidenum">
              <a:rPr lang="it-IT" smtClean="0"/>
              <a:pPr/>
              <a:t>12</a:t>
            </a:fld>
            <a:endParaRPr lang="it-IT" dirty="0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A01E0560-6B7B-9942-8E3A-FB05652A63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it-IT" b="1" dirty="0"/>
              <a:t>Agenda ONU 2030 per lo sviluppo sostenibile</a:t>
            </a:r>
            <a:r>
              <a:rPr lang="it-IT" dirty="0"/>
              <a:t>: un potenziale «filo </a:t>
            </a:r>
            <a:r>
              <a:rPr lang="it-IT" b="1" dirty="0">
                <a:solidFill>
                  <a:srgbClr val="FF0000"/>
                </a:solidFill>
              </a:rPr>
              <a:t>rosso</a:t>
            </a:r>
            <a:r>
              <a:rPr lang="it-IT" dirty="0"/>
              <a:t>» fra monitoraggio della programmazione negoziata, valutazione economica e di qualità urbana del PII.</a:t>
            </a:r>
          </a:p>
          <a:p>
            <a:pPr marL="0" indent="0">
              <a:lnSpc>
                <a:spcPct val="120000"/>
              </a:lnSpc>
              <a:spcBef>
                <a:spcPts val="4000"/>
              </a:spcBef>
              <a:buNone/>
            </a:pPr>
            <a:r>
              <a:rPr lang="it-IT" dirty="0"/>
              <a:t>Ricerche e strumenti utili per </a:t>
            </a:r>
            <a:r>
              <a:rPr lang="it-IT" b="1" dirty="0"/>
              <a:t>informare le decisioni pubbliche </a:t>
            </a:r>
            <a:r>
              <a:rPr lang="it-IT" dirty="0"/>
              <a:t>su politiche e progetti sulla base conoscenze e metodi «scientifici», in modo trasparente - </a:t>
            </a:r>
            <a:r>
              <a:rPr lang="it-IT" b="1" dirty="0"/>
              <a:t>selezionare progetti sostenibili</a:t>
            </a:r>
            <a:r>
              <a:rPr lang="it-IT" dirty="0"/>
              <a:t>.</a:t>
            </a:r>
          </a:p>
          <a:p>
            <a:pPr>
              <a:lnSpc>
                <a:spcPct val="120000"/>
              </a:lnSpc>
            </a:pPr>
            <a:r>
              <a:rPr lang="it-IT" sz="2400" dirty="0"/>
              <a:t>Prevalenza degli strumenti maggiormente operativi e specifici</a:t>
            </a:r>
          </a:p>
          <a:p>
            <a:pPr>
              <a:lnSpc>
                <a:spcPct val="120000"/>
              </a:lnSpc>
            </a:pPr>
            <a:r>
              <a:rPr lang="it-IT" sz="2400" dirty="0"/>
              <a:t>Trasformazione del ruolo della Regione, da attuatore e finanziatore a regista e garante della legittimità di decisioni altrui (v. linee guida sulla valutazione finanziaria dei PII rivolte ai Comuni)</a:t>
            </a:r>
          </a:p>
          <a:p>
            <a:pPr>
              <a:lnSpc>
                <a:spcPct val="120000"/>
              </a:lnSpc>
            </a:pPr>
            <a:r>
              <a:rPr lang="it-IT" sz="2400" dirty="0"/>
              <a:t>Diminuita capacità di investimento delle PA</a:t>
            </a:r>
          </a:p>
          <a:p>
            <a:pPr marL="0" indent="0">
              <a:lnSpc>
                <a:spcPct val="120000"/>
              </a:lnSpc>
              <a:spcBef>
                <a:spcPts val="4000"/>
              </a:spcBef>
              <a:buNone/>
            </a:pPr>
            <a:r>
              <a:rPr lang="it-IT" dirty="0"/>
              <a:t>Costruire </a:t>
            </a:r>
            <a:r>
              <a:rPr lang="it-IT" b="1" dirty="0"/>
              <a:t>strumenti di raccolta dei dati</a:t>
            </a:r>
            <a:r>
              <a:rPr lang="it-IT" dirty="0"/>
              <a:t> ricorrenti, puntuali, esaustivi, di qualità.</a:t>
            </a:r>
          </a:p>
          <a:p>
            <a:pPr>
              <a:lnSpc>
                <a:spcPct val="120000"/>
              </a:lnSpc>
            </a:pPr>
            <a:r>
              <a:rPr lang="it-IT" sz="2400" dirty="0"/>
              <a:t>Digitalizzazione e sviluppo di sistemi informativi (ancora assente per la programmazione negoziata regionale)</a:t>
            </a: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129027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>
                <a:solidFill>
                  <a:srgbClr val="027A37"/>
                </a:solidFill>
              </a:rPr>
              <a:t>Grazie per l’attenzione.</a:t>
            </a:r>
          </a:p>
        </p:txBody>
      </p:sp>
    </p:spTree>
    <p:extLst>
      <p:ext uri="{BB962C8B-B14F-4D97-AF65-F5344CB8AC3E}">
        <p14:creationId xmlns:p14="http://schemas.microsoft.com/office/powerpoint/2010/main" val="4104080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A8087303-8087-CE4D-BAF4-152F8AF11E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A79512E-79B1-7A4C-810D-1A48454F7F43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it-IT"/>
              <a:t>17/09/18</a:t>
            </a:r>
            <a:endParaRPr lang="it-IT" dirty="0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70113D6-AC07-0143-A2E3-F3C4949B87A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it-IT" dirty="0"/>
              <a:t>Il </a:t>
            </a:r>
            <a:r>
              <a:rPr lang="it-IT" i="1" dirty="0" err="1"/>
              <a:t>paper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6F8369A-52DD-4C4C-9330-CA9EA5AFC6A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C014328D-9FD7-45DB-B806-5D55B33AD3C5}" type="slidenum">
              <a:rPr lang="it-IT" smtClean="0"/>
              <a:pPr/>
              <a:t>2</a:t>
            </a:fld>
            <a:endParaRPr lang="it-IT" dirty="0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898C9CE9-4DB7-A149-9703-425555EBD4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it-IT" sz="2200" dirty="0"/>
              <a:t>Due contributi di ricerca di </a:t>
            </a:r>
            <a:r>
              <a:rPr lang="it-IT" sz="2200" dirty="0" err="1"/>
              <a:t>PoliS</a:t>
            </a:r>
            <a:r>
              <a:rPr lang="it-IT" sz="2200" dirty="0"/>
              <a:t>-Lombardia sui programmi complessi, specialmente sui Programmi Integrati di Intervento (PII).</a:t>
            </a:r>
          </a:p>
          <a:p>
            <a:pPr marL="0" indent="0">
              <a:buNone/>
            </a:pPr>
            <a:endParaRPr lang="it-IT" sz="2000" dirty="0"/>
          </a:p>
          <a:p>
            <a:pPr marL="0" indent="0">
              <a:buNone/>
            </a:pPr>
            <a:r>
              <a:rPr lang="it-IT" sz="2400" b="1" dirty="0"/>
              <a:t>Il monitoraggio della programmazione negoziata regionale in Lombardia</a:t>
            </a:r>
          </a:p>
          <a:p>
            <a:pPr marL="0" indent="0">
              <a:buNone/>
            </a:pPr>
            <a:r>
              <a:rPr lang="it-IT" sz="1800" dirty="0"/>
              <a:t>Legge regionale 2/2003 “Programmazione negoziata regionale”, Relazioni 2015 e 2017.</a:t>
            </a:r>
          </a:p>
          <a:p>
            <a:pPr marL="0" indent="0">
              <a:buNone/>
            </a:pPr>
            <a:endParaRPr lang="it-IT" sz="2000" dirty="0"/>
          </a:p>
          <a:p>
            <a:pPr marL="0" indent="0">
              <a:buNone/>
            </a:pPr>
            <a:r>
              <a:rPr lang="it-IT" sz="2400" b="1" dirty="0"/>
              <a:t>Una matrice di valutazione per la qualità del disegno urbano (</a:t>
            </a:r>
            <a:r>
              <a:rPr lang="it-IT" sz="2400" b="1" i="1" dirty="0"/>
              <a:t>in progress</a:t>
            </a:r>
            <a:r>
              <a:rPr lang="it-IT" sz="2400" b="1" dirty="0"/>
              <a:t>)</a:t>
            </a:r>
          </a:p>
          <a:p>
            <a:pPr marL="0" indent="0">
              <a:buNone/>
            </a:pPr>
            <a:r>
              <a:rPr lang="it-IT" sz="1800" dirty="0"/>
              <a:t>Sviluppata nell’ambito dell’attività di ricerca di sviluppo di un modello di valutazione economico-finanziaria dei PII e delle relative linee guida, finalizzate al supporto della Pubblica Amministrazione nella negoziazione del c.d. «contributo straordinario» destinato dallo sviluppatore privato alla realizzazione di opere o servizi di interesse pubblico.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97872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it-IT"/>
              <a:t>17/09/18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it-IT" dirty="0"/>
              <a:t>Inquadramento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C014328D-9FD7-45DB-B806-5D55B33AD3C5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14" name="Segnaposto contenuto 8"/>
          <p:cNvSpPr>
            <a:spLocks noGrp="1"/>
          </p:cNvSpPr>
          <p:nvPr>
            <p:ph idx="1"/>
          </p:nvPr>
        </p:nvSpPr>
        <p:spPr>
          <a:xfrm>
            <a:off x="1298448" y="1216203"/>
            <a:ext cx="10366778" cy="4565236"/>
          </a:xfrm>
        </p:spPr>
        <p:txBody>
          <a:bodyPr/>
          <a:lstStyle/>
          <a:p>
            <a:pPr marL="0" indent="0">
              <a:buNone/>
            </a:pPr>
            <a:r>
              <a:rPr lang="it-IT" sz="2400" b="1" dirty="0"/>
              <a:t>Contrattualizzazione delle politiche pubbliche</a:t>
            </a:r>
          </a:p>
          <a:p>
            <a:pPr marL="0" indent="0">
              <a:buNone/>
            </a:pPr>
            <a:r>
              <a:rPr lang="it-IT" sz="1800" dirty="0"/>
              <a:t>«Numerose scelte pubbliche di grande importanza scaturiscono da atti di natura contrattuale in cui più soggetti pubblici e, spesso, anche semi-pubblici o privati, dichiarano di voler perseguire un progetto comune, impegnano risorse proprie e fissano modalità e scadenze per la sua attuazione» (Bobbio 2005)</a:t>
            </a:r>
          </a:p>
          <a:p>
            <a:pPr marL="0" indent="0">
              <a:spcBef>
                <a:spcPts val="3000"/>
              </a:spcBef>
              <a:buNone/>
            </a:pPr>
            <a:r>
              <a:rPr lang="it-IT" sz="2400" b="1" dirty="0"/>
              <a:t>Programmi complessi</a:t>
            </a:r>
          </a:p>
          <a:p>
            <a:pPr marL="0" indent="0">
              <a:buNone/>
            </a:pPr>
            <a:r>
              <a:rPr lang="it-IT" sz="1800" dirty="0"/>
              <a:t>«Programmi che si caratterizzano per l’approccio negoziale della progettazione, per la pluralità delle funzioni ammissibili e per il mix di risorse pubbliche e private con cui sono finanziati» (Olivier 2004)</a:t>
            </a:r>
          </a:p>
        </p:txBody>
      </p:sp>
      <p:sp>
        <p:nvSpPr>
          <p:cNvPr id="15" name="Triangolo isoscele 14"/>
          <p:cNvSpPr/>
          <p:nvPr/>
        </p:nvSpPr>
        <p:spPr>
          <a:xfrm rot="10800000">
            <a:off x="2146097" y="3993413"/>
            <a:ext cx="2869058" cy="539953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riangolo isoscele 15"/>
          <p:cNvSpPr/>
          <p:nvPr/>
        </p:nvSpPr>
        <p:spPr>
          <a:xfrm rot="10800000">
            <a:off x="7367321" y="3993412"/>
            <a:ext cx="2869058" cy="539953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asellaDiTesto 16"/>
          <p:cNvSpPr txBox="1"/>
          <p:nvPr/>
        </p:nvSpPr>
        <p:spPr>
          <a:xfrm>
            <a:off x="1380743" y="4588230"/>
            <a:ext cx="4379977" cy="805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000"/>
              </a:spcAft>
            </a:pPr>
            <a:r>
              <a:rPr lang="it-IT" sz="2000" b="1" dirty="0"/>
              <a:t>Programmazione negoziata</a:t>
            </a:r>
          </a:p>
          <a:p>
            <a:pPr algn="ctr"/>
            <a:r>
              <a:rPr lang="it-IT" dirty="0"/>
              <a:t>Legge regionale 2/2003</a:t>
            </a:r>
          </a:p>
        </p:txBody>
      </p:sp>
      <p:sp>
        <p:nvSpPr>
          <p:cNvPr id="18" name="CasellaDiTesto 17"/>
          <p:cNvSpPr txBox="1"/>
          <p:nvPr/>
        </p:nvSpPr>
        <p:spPr>
          <a:xfrm rot="-5400000">
            <a:off x="-425739" y="2332776"/>
            <a:ext cx="2450592" cy="425758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190500" dist="101600" dir="2700000" algn="tl" rotWithShape="0">
              <a:prstClr val="black">
                <a:alpha val="1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>
              <a:lnSpc>
                <a:spcPts val="2600"/>
              </a:lnSpc>
            </a:pPr>
            <a:r>
              <a:rPr lang="it-IT" sz="2400" dirty="0">
                <a:solidFill>
                  <a:srgbClr val="297A38"/>
                </a:solidFill>
              </a:rPr>
              <a:t>TEORICO</a:t>
            </a:r>
            <a:endParaRPr lang="it-IT" sz="2400" b="1" dirty="0">
              <a:solidFill>
                <a:srgbClr val="297A38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6608063" y="4585182"/>
            <a:ext cx="4379977" cy="1359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000"/>
              </a:spcAft>
            </a:pPr>
            <a:r>
              <a:rPr lang="it-IT" sz="2000" b="1" dirty="0"/>
              <a:t>Programmi Integrati di Intervento</a:t>
            </a:r>
          </a:p>
          <a:p>
            <a:pPr algn="ctr"/>
            <a:r>
              <a:rPr lang="it-IT" dirty="0"/>
              <a:t>Legge 179/92</a:t>
            </a:r>
          </a:p>
          <a:p>
            <a:pPr algn="ctr"/>
            <a:r>
              <a:rPr lang="it-IT" dirty="0"/>
              <a:t>Legge regionale 9/1999 (abrogata)</a:t>
            </a:r>
          </a:p>
          <a:p>
            <a:pPr algn="ctr"/>
            <a:r>
              <a:rPr lang="it-IT" dirty="0"/>
              <a:t>Legge regionale 12/2005 (in vigore)</a:t>
            </a:r>
          </a:p>
        </p:txBody>
      </p:sp>
      <p:sp>
        <p:nvSpPr>
          <p:cNvPr id="20" name="CasellaDiTesto 19"/>
          <p:cNvSpPr txBox="1"/>
          <p:nvPr/>
        </p:nvSpPr>
        <p:spPr>
          <a:xfrm rot="-5400000">
            <a:off x="-169708" y="4682784"/>
            <a:ext cx="1938529" cy="425758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190500" dist="101600" dir="2700000" algn="tl" rotWithShape="0">
              <a:prstClr val="black">
                <a:alpha val="1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>
              <a:lnSpc>
                <a:spcPts val="2600"/>
              </a:lnSpc>
            </a:pPr>
            <a:r>
              <a:rPr lang="it-IT" sz="2400" dirty="0">
                <a:solidFill>
                  <a:srgbClr val="297A38"/>
                </a:solidFill>
              </a:rPr>
              <a:t>GIURIDICO</a:t>
            </a:r>
            <a:endParaRPr lang="it-IT" sz="2400" b="1" dirty="0">
              <a:solidFill>
                <a:srgbClr val="297A3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393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it-IT"/>
              <a:t>17/09/18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quarter" idx="17"/>
          </p:nvPr>
        </p:nvSpPr>
        <p:spPr/>
        <p:txBody>
          <a:bodyPr>
            <a:noAutofit/>
          </a:bodyPr>
          <a:lstStyle/>
          <a:p>
            <a:pPr>
              <a:lnSpc>
                <a:spcPct val="85000"/>
              </a:lnSpc>
            </a:pPr>
            <a:r>
              <a:rPr lang="it-IT" dirty="0"/>
              <a:t>Il monitoraggio della programmazione negoziata regionale in Lombardia: quadro d’insieme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C014328D-9FD7-45DB-B806-5D55B33AD3C5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8" name="Segnaposto contenuto 8">
            <a:extLst>
              <a:ext uri="{FF2B5EF4-FFF2-40B4-BE49-F238E27FC236}">
                <a16:creationId xmlns:a16="http://schemas.microsoft.com/office/drawing/2014/main" id="{F4AC31C1-D146-BA47-8DD6-34B47EADFF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077" y="1097369"/>
            <a:ext cx="11188149" cy="8322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400" b="1" dirty="0"/>
              <a:t>Censimento degli strumenti di programmazione negoziata regionale</a:t>
            </a:r>
          </a:p>
          <a:p>
            <a:r>
              <a:rPr lang="it-IT" sz="1800" dirty="0"/>
              <a:t>235 attivi al 1 gennaio 2016</a:t>
            </a:r>
          </a:p>
        </p:txBody>
      </p:sp>
      <p:graphicFrame>
        <p:nvGraphicFramePr>
          <p:cNvPr id="9" name="Tabella 8">
            <a:extLst>
              <a:ext uri="{FF2B5EF4-FFF2-40B4-BE49-F238E27FC236}">
                <a16:creationId xmlns:a16="http://schemas.microsoft.com/office/drawing/2014/main" id="{6B66025E-B52E-2745-BC40-C765277455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9698623"/>
              </p:ext>
            </p:extLst>
          </p:nvPr>
        </p:nvGraphicFramePr>
        <p:xfrm>
          <a:off x="477076" y="2027699"/>
          <a:ext cx="11188150" cy="34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9805">
                  <a:extLst>
                    <a:ext uri="{9D8B030D-6E8A-4147-A177-3AD203B41FA5}">
                      <a16:colId xmlns:a16="http://schemas.microsoft.com/office/drawing/2014/main" val="2310590030"/>
                    </a:ext>
                  </a:extLst>
                </a:gridCol>
                <a:gridCol w="19816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16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816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8166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98166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 err="1">
                          <a:solidFill>
                            <a:schemeClr val="tx1"/>
                          </a:solidFill>
                        </a:rPr>
                        <a:t>L.r</a:t>
                      </a:r>
                      <a:r>
                        <a:rPr lang="it-IT" sz="1500" dirty="0">
                          <a:solidFill>
                            <a:schemeClr val="tx1"/>
                          </a:solidFill>
                        </a:rPr>
                        <a:t>. 2/2003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500" dirty="0" err="1">
                          <a:solidFill>
                            <a:schemeClr val="tx1"/>
                          </a:solidFill>
                        </a:rPr>
                        <a:t>L.r</a:t>
                      </a:r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. 12/2005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0539987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1" dirty="0">
                          <a:solidFill>
                            <a:schemeClr val="tx1"/>
                          </a:solidFill>
                        </a:rPr>
                        <a:t>Accordo Quadro di Sviluppo Territoriale</a:t>
                      </a: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500" b="1" dirty="0" err="1">
                          <a:solidFill>
                            <a:schemeClr val="tx1"/>
                          </a:solidFill>
                        </a:rPr>
                        <a:t>Programma</a:t>
                      </a:r>
                      <a:r>
                        <a:rPr lang="en-US" sz="15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500" b="1" dirty="0" err="1">
                          <a:solidFill>
                            <a:schemeClr val="tx1"/>
                          </a:solidFill>
                        </a:rPr>
                        <a:t>Integrato</a:t>
                      </a:r>
                      <a:r>
                        <a:rPr lang="en-US" sz="1500" b="1" dirty="0">
                          <a:solidFill>
                            <a:schemeClr val="tx1"/>
                          </a:solidFill>
                        </a:rPr>
                        <a:t> di </a:t>
                      </a:r>
                      <a:r>
                        <a:rPr lang="en-US" sz="1500" b="1" dirty="0" err="1">
                          <a:solidFill>
                            <a:schemeClr val="tx1"/>
                          </a:solidFill>
                        </a:rPr>
                        <a:t>Sviluppo</a:t>
                      </a:r>
                      <a:r>
                        <a:rPr lang="en-US" sz="1500" b="1" dirty="0">
                          <a:solidFill>
                            <a:schemeClr val="tx1"/>
                          </a:solidFill>
                        </a:rPr>
                        <a:t> Locale</a:t>
                      </a: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500" b="1" dirty="0" err="1">
                          <a:solidFill>
                            <a:schemeClr val="tx1"/>
                          </a:solidFill>
                        </a:rPr>
                        <a:t>Contratto</a:t>
                      </a:r>
                      <a:r>
                        <a:rPr lang="en-US" sz="1500" b="1" dirty="0">
                          <a:solidFill>
                            <a:schemeClr val="tx1"/>
                          </a:solidFill>
                        </a:rPr>
                        <a:t> di </a:t>
                      </a:r>
                      <a:r>
                        <a:rPr lang="en-US" sz="1500" b="1" dirty="0" err="1">
                          <a:solidFill>
                            <a:schemeClr val="tx1"/>
                          </a:solidFill>
                        </a:rPr>
                        <a:t>recupero</a:t>
                      </a:r>
                      <a:r>
                        <a:rPr lang="en-US" sz="15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500" b="1" dirty="0" err="1">
                          <a:solidFill>
                            <a:schemeClr val="tx1"/>
                          </a:solidFill>
                        </a:rPr>
                        <a:t>produttivo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500" b="1" dirty="0" err="1">
                          <a:solidFill>
                            <a:schemeClr val="tx1"/>
                          </a:solidFill>
                        </a:rPr>
                        <a:t>Accordo</a:t>
                      </a:r>
                      <a:r>
                        <a:rPr lang="en-US" sz="1500" b="1" dirty="0">
                          <a:solidFill>
                            <a:schemeClr val="tx1"/>
                          </a:solidFill>
                        </a:rPr>
                        <a:t> di </a:t>
                      </a:r>
                      <a:r>
                        <a:rPr lang="en-US" sz="1500" b="1" dirty="0" err="1">
                          <a:solidFill>
                            <a:schemeClr val="tx1"/>
                          </a:solidFill>
                        </a:rPr>
                        <a:t>Programma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500" b="1" dirty="0" err="1">
                          <a:solidFill>
                            <a:schemeClr val="tx1"/>
                          </a:solidFill>
                        </a:rPr>
                        <a:t>Programma</a:t>
                      </a:r>
                      <a:r>
                        <a:rPr lang="en-US" sz="15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500" b="1" dirty="0" err="1">
                          <a:solidFill>
                            <a:schemeClr val="tx1"/>
                          </a:solidFill>
                        </a:rPr>
                        <a:t>Integrato</a:t>
                      </a:r>
                      <a:r>
                        <a:rPr lang="en-US" sz="1500" b="1" dirty="0">
                          <a:solidFill>
                            <a:schemeClr val="tx1"/>
                          </a:solidFill>
                        </a:rPr>
                        <a:t> di </a:t>
                      </a:r>
                      <a:r>
                        <a:rPr lang="en-US" sz="1500" b="1" dirty="0" err="1">
                          <a:solidFill>
                            <a:schemeClr val="tx1"/>
                          </a:solidFill>
                        </a:rPr>
                        <a:t>Intervento</a:t>
                      </a:r>
                      <a:r>
                        <a:rPr lang="en-US" sz="1500" b="1" dirty="0">
                          <a:solidFill>
                            <a:schemeClr val="tx1"/>
                          </a:solidFill>
                        </a:rPr>
                        <a:t>*</a:t>
                      </a: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it-IT" sz="15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N. totale censiti</a:t>
                      </a:r>
                      <a:endParaRPr lang="it-IT" sz="1500" dirty="0">
                        <a:effectLst/>
                        <a:latin typeface="Minion Pro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it-IT" sz="1600" b="0" dirty="0">
                        <a:effectLst/>
                        <a:latin typeface="Minion Pro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it-IT" sz="1600" b="0" dirty="0">
                        <a:effectLst/>
                        <a:latin typeface="Minion Pro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it-IT" sz="1600" b="0" dirty="0">
                        <a:effectLst/>
                        <a:latin typeface="Minion Pro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169</a:t>
                      </a:r>
                      <a:endParaRPr lang="it-IT" sz="1600" b="0" dirty="0">
                        <a:effectLst/>
                        <a:latin typeface="Minion Pro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it-IT" sz="1600" b="0" dirty="0">
                        <a:effectLst/>
                        <a:latin typeface="Minion Pro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2047711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it-IT" sz="15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 cui avvia </a:t>
                      </a:r>
                      <a:r>
                        <a:rPr lang="it-IT" sz="15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pre</a:t>
                      </a:r>
                      <a:r>
                        <a:rPr lang="it-IT" sz="15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5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l.r</a:t>
                      </a:r>
                      <a:r>
                        <a:rPr lang="it-IT" sz="15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2/2003</a:t>
                      </a:r>
                      <a:endParaRPr lang="it-IT" sz="1500" dirty="0">
                        <a:effectLst/>
                        <a:latin typeface="Minion Pro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it-IT" sz="1600" b="0" dirty="0">
                        <a:effectLst/>
                        <a:latin typeface="Minion Pro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it-IT" sz="1600" b="0" dirty="0">
                        <a:effectLst/>
                        <a:latin typeface="Minion Pro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it-IT" sz="1600" b="0" dirty="0">
                        <a:effectLst/>
                        <a:latin typeface="Minion Pro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48</a:t>
                      </a:r>
                      <a:endParaRPr lang="it-IT" sz="1600" b="0" dirty="0">
                        <a:effectLst/>
                        <a:latin typeface="Minion Pro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it-IT" sz="1600" b="0" dirty="0">
                        <a:effectLst/>
                        <a:latin typeface="Minion Pro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8126331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it-IT" sz="15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% sul totale</a:t>
                      </a:r>
                      <a:endParaRPr lang="it-IT" sz="1500" dirty="0">
                        <a:effectLst/>
                        <a:latin typeface="Minion Pro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9%</a:t>
                      </a:r>
                      <a:endParaRPr lang="it-IT" sz="1600" b="0" dirty="0">
                        <a:effectLst/>
                        <a:latin typeface="Minion Pro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10%</a:t>
                      </a:r>
                      <a:endParaRPr lang="it-IT" sz="1600" b="0" dirty="0">
                        <a:effectLst/>
                        <a:latin typeface="Minion Pro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1%</a:t>
                      </a:r>
                      <a:endParaRPr lang="it-IT" sz="1600" b="0" dirty="0">
                        <a:effectLst/>
                        <a:latin typeface="Minion Pro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72%</a:t>
                      </a:r>
                      <a:endParaRPr lang="it-IT" sz="1600" b="0" dirty="0">
                        <a:effectLst/>
                        <a:latin typeface="Minion Pro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8%</a:t>
                      </a:r>
                      <a:endParaRPr lang="it-IT" sz="1600" b="0" dirty="0">
                        <a:effectLst/>
                        <a:latin typeface="Minion Pro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9858917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it-IT" sz="1500" b="1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Risorse (mln di euro)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it-IT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10.242</a:t>
                      </a:r>
                      <a:r>
                        <a:rPr lang="it-IT" sz="1400" dirty="0">
                          <a:effectLst/>
                        </a:rPr>
                        <a:t> </a:t>
                      </a:r>
                      <a:endParaRPr lang="it-IT" sz="1400" b="0" dirty="0">
                        <a:effectLst/>
                        <a:latin typeface="Minion Pro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>
                          <a:effectLst/>
                          <a:latin typeface="Minion Pro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84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>
                          <a:effectLst/>
                          <a:latin typeface="Minion Pro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80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it-IT" sz="1600" b="0" kern="1200" dirty="0">
                          <a:solidFill>
                            <a:schemeClr val="dk1"/>
                          </a:solidFill>
                          <a:effectLst/>
                          <a:latin typeface="Minion Pro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3.912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err="1">
                          <a:effectLst/>
                          <a:latin typeface="Minion Pro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n.d.</a:t>
                      </a:r>
                      <a:endParaRPr lang="it-IT" sz="1600" b="0" dirty="0">
                        <a:effectLst/>
                        <a:latin typeface="Minion Pro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3791457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it-IT" sz="1500" b="1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% contributo pubblico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>
                          <a:effectLst/>
                          <a:latin typeface="Minion Pro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37%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>
                          <a:effectLst/>
                          <a:latin typeface="Minion Pro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65%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>
                          <a:effectLst/>
                          <a:latin typeface="Minion Pro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0%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it-IT" sz="1600" b="0" kern="1200" dirty="0">
                          <a:solidFill>
                            <a:schemeClr val="dk1"/>
                          </a:solidFill>
                          <a:effectLst/>
                          <a:latin typeface="Minion Pro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79%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it-IT" sz="1600" b="0" dirty="0" err="1">
                          <a:effectLst/>
                          <a:latin typeface="Minion Pro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n.d.</a:t>
                      </a:r>
                      <a:endParaRPr lang="it-IT" sz="1600" b="0" dirty="0">
                        <a:effectLst/>
                        <a:latin typeface="Minion Pro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416654"/>
                  </a:ext>
                </a:extLst>
              </a:tr>
            </a:tbl>
          </a:graphicData>
        </a:graphic>
      </p:graphicFrame>
      <p:sp>
        <p:nvSpPr>
          <p:cNvPr id="10" name="Segnaposto contenuto 8">
            <a:extLst>
              <a:ext uri="{FF2B5EF4-FFF2-40B4-BE49-F238E27FC236}">
                <a16:creationId xmlns:a16="http://schemas.microsoft.com/office/drawing/2014/main" id="{2C9E7ABE-BFBF-EB4B-B135-5162B27F18D9}"/>
              </a:ext>
            </a:extLst>
          </p:cNvPr>
          <p:cNvSpPr txBox="1">
            <a:spLocks/>
          </p:cNvSpPr>
          <p:nvPr/>
        </p:nvSpPr>
        <p:spPr>
          <a:xfrm>
            <a:off x="477076" y="5633374"/>
            <a:ext cx="11188149" cy="54202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it-IT" sz="1200" dirty="0"/>
              <a:t>* Programmi Integrati di Intervento di rilevanza regionale, approvati con Accordo di Programma regionale ai sensi della </a:t>
            </a:r>
            <a:r>
              <a:rPr lang="it-IT" sz="1200" dirty="0" err="1"/>
              <a:t>l.r</a:t>
            </a:r>
            <a:r>
              <a:rPr lang="it-IT" sz="1200" dirty="0"/>
              <a:t>. 12/2005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1200" i="1" dirty="0"/>
              <a:t>           Fonte: elaborazione </a:t>
            </a:r>
            <a:r>
              <a:rPr lang="it-IT" sz="1200" i="1" dirty="0" err="1"/>
              <a:t>PoliS</a:t>
            </a:r>
            <a:r>
              <a:rPr lang="it-IT" sz="1200" i="1" dirty="0"/>
              <a:t>-Lombardia su dati Regione Lombardia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it-IT" sz="1800" dirty="0"/>
          </a:p>
          <a:p>
            <a:pPr marL="0" indent="0">
              <a:buFont typeface="Arial" panose="020B0604020202020204" pitchFamily="34" charset="0"/>
              <a:buNone/>
            </a:pPr>
            <a:endParaRPr lang="it-IT" sz="1800" dirty="0"/>
          </a:p>
        </p:txBody>
      </p:sp>
    </p:spTree>
    <p:extLst>
      <p:ext uri="{BB962C8B-B14F-4D97-AF65-F5344CB8AC3E}">
        <p14:creationId xmlns:p14="http://schemas.microsoft.com/office/powerpoint/2010/main" val="195349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it-IT"/>
              <a:t>17/09/18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it-IT" i="1" dirty="0"/>
              <a:t>Focus</a:t>
            </a:r>
            <a:r>
              <a:rPr lang="it-IT" dirty="0"/>
              <a:t>: i Programmi Integrati di Intervento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C014328D-9FD7-45DB-B806-5D55B33AD3C5}" type="slidenum">
              <a:rPr lang="it-IT" smtClean="0"/>
              <a:pPr/>
              <a:t>5</a:t>
            </a:fld>
            <a:endParaRPr lang="it-IT" dirty="0"/>
          </a:p>
        </p:txBody>
      </p:sp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97C9AE3D-D3B5-A14E-AE3E-0D78BDAD8A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7532652"/>
              </p:ext>
            </p:extLst>
          </p:nvPr>
        </p:nvGraphicFramePr>
        <p:xfrm>
          <a:off x="1165354" y="2386655"/>
          <a:ext cx="3108696" cy="2772000"/>
        </p:xfrm>
        <a:graphic>
          <a:graphicData uri="http://schemas.openxmlformats.org/drawingml/2006/table">
            <a:tbl>
              <a:tblPr firstRow="1" firstCol="1" lastRow="1" bandRow="1">
                <a:tableStyleId>{9D7B26C5-4107-4FEC-AEDC-1716B250A1EF}</a:tableStyleId>
              </a:tblPr>
              <a:tblGrid>
                <a:gridCol w="1937442">
                  <a:extLst>
                    <a:ext uri="{9D8B030D-6E8A-4147-A177-3AD203B41FA5}">
                      <a16:colId xmlns:a16="http://schemas.microsoft.com/office/drawing/2014/main" val="3004528047"/>
                    </a:ext>
                  </a:extLst>
                </a:gridCol>
                <a:gridCol w="1171254">
                  <a:extLst>
                    <a:ext uri="{9D8B030D-6E8A-4147-A177-3AD203B41FA5}">
                      <a16:colId xmlns:a16="http://schemas.microsoft.com/office/drawing/2014/main" val="308248961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Stato di attuazione</a:t>
                      </a:r>
                      <a:endParaRPr lang="it-IT" sz="1600" b="1" dirty="0">
                        <a:effectLst/>
                        <a:latin typeface="Minion Pro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Numero PII</a:t>
                      </a:r>
                      <a:endParaRPr lang="it-IT" sz="1600" dirty="0">
                        <a:effectLst/>
                        <a:latin typeface="Minion Pro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9812020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Concluso</a:t>
                      </a:r>
                      <a:endParaRPr lang="it-IT" sz="1600" dirty="0">
                        <a:effectLst/>
                        <a:latin typeface="Minion Pro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16</a:t>
                      </a:r>
                      <a:endParaRPr lang="it-IT" sz="1600" dirty="0">
                        <a:effectLst/>
                        <a:latin typeface="Minion Pro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648315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In attuazione</a:t>
                      </a:r>
                      <a:endParaRPr lang="it-IT" sz="1600" dirty="0">
                        <a:effectLst/>
                        <a:latin typeface="Minion Pro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20</a:t>
                      </a:r>
                      <a:endParaRPr lang="it-IT" sz="1600" dirty="0">
                        <a:effectLst/>
                        <a:latin typeface="Minion Pro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68198889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Istruttoria</a:t>
                      </a:r>
                      <a:endParaRPr lang="it-IT" sz="1600" dirty="0">
                        <a:effectLst/>
                        <a:latin typeface="Minion Pro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0</a:t>
                      </a:r>
                      <a:endParaRPr lang="it-IT" sz="1600" dirty="0">
                        <a:effectLst/>
                        <a:latin typeface="Minion Pro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1351749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Non realizzato</a:t>
                      </a:r>
                      <a:endParaRPr lang="it-IT" sz="1600" dirty="0">
                        <a:effectLst/>
                        <a:latin typeface="Minion Pro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34</a:t>
                      </a:r>
                      <a:endParaRPr lang="it-IT" sz="1600" dirty="0">
                        <a:effectLst/>
                        <a:latin typeface="Minion Pro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01740739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Iter sospeso</a:t>
                      </a:r>
                      <a:endParaRPr lang="it-IT" sz="1600" dirty="0">
                        <a:effectLst/>
                        <a:latin typeface="Minion Pro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3</a:t>
                      </a:r>
                      <a:endParaRPr lang="it-IT" sz="1600" dirty="0">
                        <a:effectLst/>
                        <a:latin typeface="Minion Pro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987755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TOTALE</a:t>
                      </a:r>
                      <a:endParaRPr lang="it-IT" sz="1600" dirty="0">
                        <a:effectLst/>
                        <a:latin typeface="Minion Pro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73</a:t>
                      </a:r>
                      <a:endParaRPr lang="it-IT" sz="1600" dirty="0">
                        <a:effectLst/>
                        <a:latin typeface="Minion Pro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0116980"/>
                  </a:ext>
                </a:extLst>
              </a:tr>
            </a:tbl>
          </a:graphicData>
        </a:graphic>
      </p:graphicFrame>
      <p:pic>
        <p:nvPicPr>
          <p:cNvPr id="8" name="Immagine 7">
            <a:extLst>
              <a:ext uri="{FF2B5EF4-FFF2-40B4-BE49-F238E27FC236}">
                <a16:creationId xmlns:a16="http://schemas.microsoft.com/office/drawing/2014/main" id="{9BA4402C-B482-FC48-917C-A0125EC9BA1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515" y="1921914"/>
            <a:ext cx="6215865" cy="3678149"/>
          </a:xfrm>
          <a:prstGeom prst="rect">
            <a:avLst/>
          </a:prstGeom>
          <a:noFill/>
        </p:spPr>
      </p:pic>
      <p:sp>
        <p:nvSpPr>
          <p:cNvPr id="9" name="Segnaposto contenuto 8">
            <a:extLst>
              <a:ext uri="{FF2B5EF4-FFF2-40B4-BE49-F238E27FC236}">
                <a16:creationId xmlns:a16="http://schemas.microsoft.com/office/drawing/2014/main" id="{5A203BAC-6E00-7D46-A80E-780E737DA075}"/>
              </a:ext>
            </a:extLst>
          </p:cNvPr>
          <p:cNvSpPr txBox="1">
            <a:spLocks/>
          </p:cNvSpPr>
          <p:nvPr/>
        </p:nvSpPr>
        <p:spPr>
          <a:xfrm>
            <a:off x="477077" y="5987254"/>
            <a:ext cx="11188149" cy="328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1200" i="1" dirty="0"/>
              <a:t>          Fonte: elaborazione </a:t>
            </a:r>
            <a:r>
              <a:rPr lang="it-IT" sz="1200" i="1" dirty="0" err="1"/>
              <a:t>PoliS</a:t>
            </a:r>
            <a:r>
              <a:rPr lang="it-IT" sz="1200" i="1" dirty="0"/>
              <a:t>-Lombardia su dati Regione Lombardia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it-IT" sz="1800" dirty="0"/>
          </a:p>
          <a:p>
            <a:pPr marL="0" indent="0">
              <a:buFont typeface="Arial" panose="020B0604020202020204" pitchFamily="34" charset="0"/>
              <a:buNone/>
            </a:pPr>
            <a:endParaRPr lang="it-IT" sz="1800" dirty="0"/>
          </a:p>
        </p:txBody>
      </p:sp>
      <p:sp>
        <p:nvSpPr>
          <p:cNvPr id="10" name="Segnaposto contenuto 8">
            <a:extLst>
              <a:ext uri="{FF2B5EF4-FFF2-40B4-BE49-F238E27FC236}">
                <a16:creationId xmlns:a16="http://schemas.microsoft.com/office/drawing/2014/main" id="{DB26F16B-F13E-8F4A-9E72-505190B1572B}"/>
              </a:ext>
            </a:extLst>
          </p:cNvPr>
          <p:cNvSpPr txBox="1">
            <a:spLocks/>
          </p:cNvSpPr>
          <p:nvPr/>
        </p:nvSpPr>
        <p:spPr>
          <a:xfrm>
            <a:off x="5003515" y="5634507"/>
            <a:ext cx="4158280" cy="328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it-IT" sz="1200" i="1" dirty="0"/>
              <a:t>Nota: dati mancanti = 23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it-IT" sz="1800" dirty="0"/>
          </a:p>
          <a:p>
            <a:pPr marL="0" indent="0">
              <a:buFont typeface="Arial" panose="020B0604020202020204" pitchFamily="34" charset="0"/>
              <a:buNone/>
            </a:pPr>
            <a:endParaRPr lang="it-IT" sz="1800" dirty="0"/>
          </a:p>
        </p:txBody>
      </p:sp>
      <p:sp>
        <p:nvSpPr>
          <p:cNvPr id="11" name="Segnaposto contenuto 8">
            <a:extLst>
              <a:ext uri="{FF2B5EF4-FFF2-40B4-BE49-F238E27FC236}">
                <a16:creationId xmlns:a16="http://schemas.microsoft.com/office/drawing/2014/main" id="{5C06B6AE-61D2-684D-8302-6A508449E5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077" y="1134764"/>
            <a:ext cx="11188149" cy="83220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2400" b="1" dirty="0"/>
              <a:t>Programmi Integrati di Intervento a rilevanza regionale</a:t>
            </a:r>
          </a:p>
          <a:p>
            <a:r>
              <a:rPr lang="it-IT" sz="1800" dirty="0"/>
              <a:t>Dati a dicembre 2016</a:t>
            </a:r>
          </a:p>
        </p:txBody>
      </p:sp>
    </p:spTree>
    <p:extLst>
      <p:ext uri="{BB962C8B-B14F-4D97-AF65-F5344CB8AC3E}">
        <p14:creationId xmlns:p14="http://schemas.microsoft.com/office/powerpoint/2010/main" val="3712083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it-IT"/>
              <a:t>17/09/18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quarter" idx="17"/>
          </p:nvPr>
        </p:nvSpPr>
        <p:spPr/>
        <p:txBody>
          <a:bodyPr>
            <a:noAutofit/>
          </a:bodyPr>
          <a:lstStyle/>
          <a:p>
            <a:pPr>
              <a:lnSpc>
                <a:spcPct val="85000"/>
              </a:lnSpc>
            </a:pPr>
            <a:r>
              <a:rPr lang="it-IT" dirty="0"/>
              <a:t>Una matrice di valutazione per la qualità del disegno urbano: inquadramento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C014328D-9FD7-45DB-B806-5D55B33AD3C5}" type="slidenum">
              <a:rPr lang="it-IT" smtClean="0"/>
              <a:pPr/>
              <a:t>6</a:t>
            </a:fld>
            <a:endParaRPr lang="it-IT" dirty="0"/>
          </a:p>
        </p:txBody>
      </p:sp>
      <p:grpSp>
        <p:nvGrpSpPr>
          <p:cNvPr id="7" name="Gruppo 6"/>
          <p:cNvGrpSpPr/>
          <p:nvPr/>
        </p:nvGrpSpPr>
        <p:grpSpPr>
          <a:xfrm>
            <a:off x="575394" y="4444884"/>
            <a:ext cx="10697565" cy="1663963"/>
            <a:chOff x="262356" y="4884132"/>
            <a:chExt cx="10697565" cy="1663963"/>
          </a:xfrm>
        </p:grpSpPr>
        <p:sp>
          <p:nvSpPr>
            <p:cNvPr id="8" name="CasellaDiTesto 7"/>
            <p:cNvSpPr txBox="1"/>
            <p:nvPr/>
          </p:nvSpPr>
          <p:spPr>
            <a:xfrm>
              <a:off x="262356" y="5120094"/>
              <a:ext cx="2786844" cy="338554"/>
            </a:xfrm>
            <a:prstGeom prst="rect">
              <a:avLst/>
            </a:prstGeom>
            <a:solidFill>
              <a:schemeClr val="bg1"/>
            </a:solidFill>
            <a:effectLst>
              <a:outerShdw blurRad="190500" dist="101600" dir="2700000" algn="tl" rotWithShape="0">
                <a:prstClr val="black">
                  <a:alpha val="1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sz="1600" spc="50" dirty="0"/>
                <a:t>Una premessa importante</a:t>
              </a:r>
            </a:p>
          </p:txBody>
        </p:sp>
        <p:grpSp>
          <p:nvGrpSpPr>
            <p:cNvPr id="9" name="Gruppo 8"/>
            <p:cNvGrpSpPr/>
            <p:nvPr/>
          </p:nvGrpSpPr>
          <p:grpSpPr>
            <a:xfrm>
              <a:off x="3311557" y="4884132"/>
              <a:ext cx="7648364" cy="1663963"/>
              <a:chOff x="3049200" y="4661370"/>
              <a:chExt cx="7648364" cy="1663963"/>
            </a:xfrm>
          </p:grpSpPr>
          <p:sp>
            <p:nvSpPr>
              <p:cNvPr id="10" name="CasellaDiTesto 9"/>
              <p:cNvSpPr txBox="1"/>
              <p:nvPr/>
            </p:nvSpPr>
            <p:spPr>
              <a:xfrm>
                <a:off x="3049200" y="4661370"/>
                <a:ext cx="7648364" cy="8104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800"/>
                  </a:lnSpc>
                </a:pPr>
                <a:r>
                  <a:rPr lang="it-IT" spc="50" dirty="0"/>
                  <a:t>È un apporto </a:t>
                </a:r>
                <a:r>
                  <a:rPr lang="it-IT" b="1" spc="50" dirty="0"/>
                  <a:t>parziale</a:t>
                </a:r>
                <a:r>
                  <a:rPr lang="it-IT" spc="50" dirty="0"/>
                  <a:t> alla valutazione del disegno urbano </a:t>
                </a:r>
              </a:p>
              <a:p>
                <a:pPr>
                  <a:lnSpc>
                    <a:spcPts val="2800"/>
                  </a:lnSpc>
                </a:pPr>
                <a:r>
                  <a:rPr lang="it-IT" sz="1600" spc="30" dirty="0"/>
                  <a:t>Un modello teorico che gode (e pecca) di 1. </a:t>
                </a:r>
                <a:r>
                  <a:rPr lang="it-IT" sz="1600" b="1" spc="30" dirty="0"/>
                  <a:t>astrazione </a:t>
                </a:r>
                <a:r>
                  <a:rPr lang="it-IT" sz="1600" spc="30" dirty="0"/>
                  <a:t>e</a:t>
                </a:r>
                <a:r>
                  <a:rPr lang="it-IT" sz="1600" b="1" spc="30" dirty="0"/>
                  <a:t> </a:t>
                </a:r>
                <a:r>
                  <a:rPr lang="it-IT" sz="1600" spc="30" dirty="0"/>
                  <a:t>2. </a:t>
                </a:r>
                <a:r>
                  <a:rPr lang="it-IT" sz="1600" b="1" spc="30" dirty="0"/>
                  <a:t>riduzione di complessità</a:t>
                </a:r>
              </a:p>
            </p:txBody>
          </p:sp>
          <p:sp>
            <p:nvSpPr>
              <p:cNvPr id="11" name="CasellaDiTesto 10"/>
              <p:cNvSpPr txBox="1"/>
              <p:nvPr/>
            </p:nvSpPr>
            <p:spPr>
              <a:xfrm>
                <a:off x="8324274" y="5720039"/>
                <a:ext cx="1919519" cy="6052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it-IT" sz="1400" dirty="0"/>
                  <a:t>Dati </a:t>
                </a:r>
                <a:r>
                  <a:rPr lang="it-IT" sz="1400" b="1" dirty="0"/>
                  <a:t>reperibili</a:t>
                </a:r>
                <a:r>
                  <a:rPr lang="it-IT" sz="1400" dirty="0"/>
                  <a:t> e trattamento </a:t>
                </a:r>
                <a:r>
                  <a:rPr lang="it-IT" sz="1400" b="1" dirty="0"/>
                  <a:t>praticabile</a:t>
                </a:r>
              </a:p>
            </p:txBody>
          </p:sp>
          <p:sp>
            <p:nvSpPr>
              <p:cNvPr id="12" name="Triangolo isoscele 11"/>
              <p:cNvSpPr/>
              <p:nvPr/>
            </p:nvSpPr>
            <p:spPr>
              <a:xfrm rot="10800000">
                <a:off x="7020059" y="5503783"/>
                <a:ext cx="715618" cy="18432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Triangolo isoscele 12"/>
              <p:cNvSpPr/>
              <p:nvPr/>
            </p:nvSpPr>
            <p:spPr>
              <a:xfrm rot="10800000">
                <a:off x="8926225" y="5503783"/>
                <a:ext cx="715618" cy="18432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CasellaDiTesto 13"/>
              <p:cNvSpPr txBox="1"/>
              <p:nvPr/>
            </p:nvSpPr>
            <p:spPr>
              <a:xfrm>
                <a:off x="6536354" y="5720039"/>
                <a:ext cx="1683026" cy="6052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it-IT" sz="1400" dirty="0"/>
                  <a:t>Estensione di </a:t>
                </a:r>
              </a:p>
              <a:p>
                <a:pPr algn="ctr">
                  <a:lnSpc>
                    <a:spcPts val="2000"/>
                  </a:lnSpc>
                </a:pPr>
                <a:r>
                  <a:rPr lang="it-IT" sz="1400" b="1" dirty="0"/>
                  <a:t>scala</a:t>
                </a:r>
                <a:r>
                  <a:rPr lang="it-IT" sz="1400" dirty="0"/>
                  <a:t> e </a:t>
                </a:r>
                <a:r>
                  <a:rPr lang="it-IT" sz="1400" b="1" dirty="0"/>
                  <a:t>casistica</a:t>
                </a:r>
              </a:p>
            </p:txBody>
          </p:sp>
        </p:grpSp>
      </p:grpSp>
      <p:grpSp>
        <p:nvGrpSpPr>
          <p:cNvPr id="15" name="Gruppo 14"/>
          <p:cNvGrpSpPr/>
          <p:nvPr/>
        </p:nvGrpSpPr>
        <p:grpSpPr>
          <a:xfrm>
            <a:off x="575395" y="1319462"/>
            <a:ext cx="11109687" cy="810478"/>
            <a:chOff x="262357" y="1192660"/>
            <a:chExt cx="11109687" cy="810478"/>
          </a:xfrm>
        </p:grpSpPr>
        <p:sp>
          <p:nvSpPr>
            <p:cNvPr id="16" name="CasellaDiTesto 15"/>
            <p:cNvSpPr txBox="1"/>
            <p:nvPr/>
          </p:nvSpPr>
          <p:spPr>
            <a:xfrm>
              <a:off x="3311557" y="1192660"/>
              <a:ext cx="8060487" cy="810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it-IT" spc="50" dirty="0"/>
                <a:t>Uno strumento per monitorare la </a:t>
              </a:r>
              <a:r>
                <a:rPr lang="it-IT" b="1" spc="50" dirty="0"/>
                <a:t>qualità urbana</a:t>
              </a:r>
              <a:r>
                <a:rPr lang="it-IT" spc="50" dirty="0"/>
                <a:t> nei PII di interesse regionale</a:t>
              </a:r>
            </a:p>
            <a:p>
              <a:pPr>
                <a:lnSpc>
                  <a:spcPts val="2800"/>
                </a:lnSpc>
              </a:pPr>
              <a:r>
                <a:rPr lang="it-IT" sz="1600" spc="30" dirty="0"/>
                <a:t>La </a:t>
              </a:r>
              <a:r>
                <a:rPr lang="it-IT" sz="1600" b="1" spc="30" dirty="0"/>
                <a:t>forma</a:t>
              </a:r>
              <a:r>
                <a:rPr lang="it-IT" sz="1600" spc="30" dirty="0"/>
                <a:t> urbana come cardine di </a:t>
              </a:r>
              <a:r>
                <a:rPr lang="it-IT" sz="1600" b="1" spc="30" dirty="0"/>
                <a:t>valore</a:t>
              </a:r>
              <a:r>
                <a:rPr lang="it-IT" sz="1600" spc="30" dirty="0"/>
                <a:t> estetico, energetico e paesaggistico</a:t>
              </a:r>
            </a:p>
          </p:txBody>
        </p:sp>
        <p:sp>
          <p:nvSpPr>
            <p:cNvPr id="17" name="CasellaDiTesto 16"/>
            <p:cNvSpPr txBox="1"/>
            <p:nvPr/>
          </p:nvSpPr>
          <p:spPr>
            <a:xfrm>
              <a:off x="262357" y="1428622"/>
              <a:ext cx="2786843" cy="338554"/>
            </a:xfrm>
            <a:prstGeom prst="rect">
              <a:avLst/>
            </a:prstGeom>
            <a:solidFill>
              <a:schemeClr val="bg1"/>
            </a:solidFill>
            <a:effectLst>
              <a:outerShdw blurRad="190500" dist="101600" dir="2700000" algn="tl" rotWithShape="0">
                <a:prstClr val="black">
                  <a:alpha val="1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sz="1600" spc="50" dirty="0"/>
                <a:t>PII e rigenerazione urbana</a:t>
              </a:r>
            </a:p>
          </p:txBody>
        </p:sp>
      </p:grpSp>
      <p:grpSp>
        <p:nvGrpSpPr>
          <p:cNvPr id="18" name="Gruppo 17"/>
          <p:cNvGrpSpPr/>
          <p:nvPr/>
        </p:nvGrpSpPr>
        <p:grpSpPr>
          <a:xfrm>
            <a:off x="575394" y="2908832"/>
            <a:ext cx="10922120" cy="810478"/>
            <a:chOff x="262356" y="3197184"/>
            <a:chExt cx="10922120" cy="810478"/>
          </a:xfrm>
        </p:grpSpPr>
        <p:sp>
          <p:nvSpPr>
            <p:cNvPr id="19" name="CasellaDiTesto 18"/>
            <p:cNvSpPr txBox="1"/>
            <p:nvPr/>
          </p:nvSpPr>
          <p:spPr>
            <a:xfrm>
              <a:off x="3311556" y="3197184"/>
              <a:ext cx="7872920" cy="810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it-IT" spc="50" dirty="0"/>
                <a:t>Il contributo integra le linee guida per la </a:t>
              </a:r>
              <a:r>
                <a:rPr lang="it-IT" b="1" spc="50" dirty="0"/>
                <a:t>valutazione finanziaria</a:t>
              </a:r>
              <a:r>
                <a:rPr lang="it-IT" spc="50" dirty="0"/>
                <a:t> dei PII</a:t>
              </a:r>
            </a:p>
            <a:p>
              <a:pPr>
                <a:lnSpc>
                  <a:spcPts val="2800"/>
                </a:lnSpc>
              </a:pPr>
              <a:r>
                <a:rPr lang="it-IT" sz="1600" spc="30" dirty="0"/>
                <a:t>Un supporto operativo per rappresentare aspetti </a:t>
              </a:r>
              <a:r>
                <a:rPr lang="it-IT" sz="1600" b="1" spc="30" dirty="0"/>
                <a:t>non monetari </a:t>
              </a:r>
              <a:r>
                <a:rPr lang="it-IT" sz="1600" spc="30" dirty="0"/>
                <a:t>(sociali e ambientali) </a:t>
              </a:r>
              <a:endParaRPr lang="it-IT" sz="1600" b="1" spc="30" dirty="0"/>
            </a:p>
          </p:txBody>
        </p:sp>
        <p:sp>
          <p:nvSpPr>
            <p:cNvPr id="20" name="CasellaDiTesto 19"/>
            <p:cNvSpPr txBox="1"/>
            <p:nvPr/>
          </p:nvSpPr>
          <p:spPr>
            <a:xfrm>
              <a:off x="262356" y="3433146"/>
              <a:ext cx="2786843" cy="338554"/>
            </a:xfrm>
            <a:prstGeom prst="rect">
              <a:avLst/>
            </a:prstGeom>
            <a:solidFill>
              <a:schemeClr val="bg1"/>
            </a:solidFill>
            <a:effectLst>
              <a:outerShdw blurRad="190500" dist="101600" dir="2700000" algn="tl" rotWithShape="0">
                <a:prstClr val="black">
                  <a:alpha val="1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sz="1600" spc="50" dirty="0"/>
                <a:t>Il quadro di sostenibilità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96683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it-IT"/>
              <a:t>17/09/18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it-IT" dirty="0"/>
              <a:t>La metodologia: il senso di una matrice multicriterio</a:t>
            </a:r>
          </a:p>
        </p:txBody>
      </p:sp>
      <p:grpSp>
        <p:nvGrpSpPr>
          <p:cNvPr id="70" name="Gruppo 69">
            <a:extLst>
              <a:ext uri="{FF2B5EF4-FFF2-40B4-BE49-F238E27FC236}">
                <a16:creationId xmlns:a16="http://schemas.microsoft.com/office/drawing/2014/main" id="{F44C9007-86EC-5643-8A39-C5EAD69F3B13}"/>
              </a:ext>
            </a:extLst>
          </p:cNvPr>
          <p:cNvGrpSpPr/>
          <p:nvPr/>
        </p:nvGrpSpPr>
        <p:grpSpPr>
          <a:xfrm>
            <a:off x="1391044" y="2524739"/>
            <a:ext cx="9604473" cy="2090394"/>
            <a:chOff x="1293764" y="2061013"/>
            <a:chExt cx="9604473" cy="2721672"/>
          </a:xfrm>
        </p:grpSpPr>
        <p:sp>
          <p:nvSpPr>
            <p:cNvPr id="71" name="Triangolo isoscele 31">
              <a:extLst>
                <a:ext uri="{FF2B5EF4-FFF2-40B4-BE49-F238E27FC236}">
                  <a16:creationId xmlns:a16="http://schemas.microsoft.com/office/drawing/2014/main" id="{00A9F8DB-FA00-C64A-B7D7-93A195E39327}"/>
                </a:ext>
              </a:extLst>
            </p:cNvPr>
            <p:cNvSpPr/>
            <p:nvPr/>
          </p:nvSpPr>
          <p:spPr>
            <a:xfrm rot="5400000">
              <a:off x="4735165" y="-1380388"/>
              <a:ext cx="2721672" cy="9604473"/>
            </a:xfrm>
            <a:prstGeom prst="triangl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95000"/>
                    <a:shade val="100000"/>
                    <a:satMod val="11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2" name="Gruppo 71">
              <a:extLst>
                <a:ext uri="{FF2B5EF4-FFF2-40B4-BE49-F238E27FC236}">
                  <a16:creationId xmlns:a16="http://schemas.microsoft.com/office/drawing/2014/main" id="{10340C49-70DE-294C-9452-62714C8590B1}"/>
                </a:ext>
              </a:extLst>
            </p:cNvPr>
            <p:cNvGrpSpPr/>
            <p:nvPr/>
          </p:nvGrpSpPr>
          <p:grpSpPr>
            <a:xfrm>
              <a:off x="4926000" y="2800917"/>
              <a:ext cx="2340000" cy="1242756"/>
              <a:chOff x="3485737" y="1834200"/>
              <a:chExt cx="2340000" cy="1242756"/>
            </a:xfrm>
          </p:grpSpPr>
          <p:sp>
            <p:nvSpPr>
              <p:cNvPr id="82" name="CasellaDiTesto 81">
                <a:extLst>
                  <a:ext uri="{FF2B5EF4-FFF2-40B4-BE49-F238E27FC236}">
                    <a16:creationId xmlns:a16="http://schemas.microsoft.com/office/drawing/2014/main" id="{18773E4E-B7E0-A14E-AD1F-5F386E69C7D6}"/>
                  </a:ext>
                </a:extLst>
              </p:cNvPr>
              <p:cNvSpPr txBox="1"/>
              <p:nvPr/>
            </p:nvSpPr>
            <p:spPr>
              <a:xfrm>
                <a:off x="3485737" y="2289988"/>
                <a:ext cx="2340000" cy="33207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effectLst>
                <a:outerShdw blurRad="190500" dist="101600" dir="2700000" algn="tl" rotWithShape="0">
                  <a:prstClr val="black">
                    <a:alpha val="10000"/>
                  </a:prstClr>
                </a:outerShdw>
              </a:effectLst>
            </p:spPr>
            <p:txBody>
              <a:bodyPr wrap="square" rtlCol="0" anchor="ctr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it-IT" sz="1400" dirty="0"/>
                  <a:t>Indicatore selezionato </a:t>
                </a:r>
                <a:r>
                  <a:rPr lang="it-IT" sz="1400" b="1" i="1" dirty="0"/>
                  <a:t>i </a:t>
                </a:r>
                <a:r>
                  <a:rPr lang="it-IT" sz="1400" b="1" dirty="0"/>
                  <a:t>= n</a:t>
                </a:r>
              </a:p>
            </p:txBody>
          </p:sp>
          <p:sp>
            <p:nvSpPr>
              <p:cNvPr id="83" name="Triangolo isoscele 43">
                <a:extLst>
                  <a:ext uri="{FF2B5EF4-FFF2-40B4-BE49-F238E27FC236}">
                    <a16:creationId xmlns:a16="http://schemas.microsoft.com/office/drawing/2014/main" id="{25656445-0430-8144-B3D4-265DBDEFDE81}"/>
                  </a:ext>
                </a:extLst>
              </p:cNvPr>
              <p:cNvSpPr/>
              <p:nvPr/>
            </p:nvSpPr>
            <p:spPr>
              <a:xfrm rot="10800000">
                <a:off x="4293045" y="2892636"/>
                <a:ext cx="715618" cy="184320"/>
              </a:xfrm>
              <a:prstGeom prst="triangle">
                <a:avLst/>
              </a:prstGeom>
              <a:noFill/>
              <a:ln w="19050">
                <a:solidFill>
                  <a:schemeClr val="bg1">
                    <a:lumMod val="7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Triangolo isoscele 44">
                <a:extLst>
                  <a:ext uri="{FF2B5EF4-FFF2-40B4-BE49-F238E27FC236}">
                    <a16:creationId xmlns:a16="http://schemas.microsoft.com/office/drawing/2014/main" id="{4819C825-1F74-B840-8B50-821C98F6CCB6}"/>
                  </a:ext>
                </a:extLst>
              </p:cNvPr>
              <p:cNvSpPr/>
              <p:nvPr/>
            </p:nvSpPr>
            <p:spPr>
              <a:xfrm>
                <a:off x="4293045" y="1834200"/>
                <a:ext cx="715618" cy="184320"/>
              </a:xfrm>
              <a:prstGeom prst="triangle">
                <a:avLst/>
              </a:prstGeom>
              <a:noFill/>
              <a:ln w="19050">
                <a:solidFill>
                  <a:schemeClr val="bg1">
                    <a:lumMod val="7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3" name="Gruppo 72">
              <a:extLst>
                <a:ext uri="{FF2B5EF4-FFF2-40B4-BE49-F238E27FC236}">
                  <a16:creationId xmlns:a16="http://schemas.microsoft.com/office/drawing/2014/main" id="{BA8E2137-B046-0442-9707-1B4352B336B3}"/>
                </a:ext>
              </a:extLst>
            </p:cNvPr>
            <p:cNvGrpSpPr/>
            <p:nvPr/>
          </p:nvGrpSpPr>
          <p:grpSpPr>
            <a:xfrm>
              <a:off x="1293765" y="2197369"/>
              <a:ext cx="2340000" cy="2427738"/>
              <a:chOff x="412042" y="1230652"/>
              <a:chExt cx="2340000" cy="2427738"/>
            </a:xfrm>
          </p:grpSpPr>
          <p:sp>
            <p:nvSpPr>
              <p:cNvPr id="77" name="CasellaDiTesto 76">
                <a:extLst>
                  <a:ext uri="{FF2B5EF4-FFF2-40B4-BE49-F238E27FC236}">
                    <a16:creationId xmlns:a16="http://schemas.microsoft.com/office/drawing/2014/main" id="{EF121FA7-3C74-EC4C-8055-0A32F7870E9E}"/>
                  </a:ext>
                </a:extLst>
              </p:cNvPr>
              <p:cNvSpPr txBox="1"/>
              <p:nvPr/>
            </p:nvSpPr>
            <p:spPr>
              <a:xfrm>
                <a:off x="412042" y="2289988"/>
                <a:ext cx="2340000" cy="33207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effectLst>
                <a:outerShdw blurRad="190500" dist="101600" dir="2700000" algn="tl" rotWithShape="0">
                  <a:prstClr val="black">
                    <a:alpha val="10000"/>
                  </a:prstClr>
                </a:outerShdw>
              </a:effectLst>
            </p:spPr>
            <p:txBody>
              <a:bodyPr wrap="square" rtlCol="0" anchor="ctr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it-IT" sz="1400" dirty="0"/>
                  <a:t>Indicatore selezionato </a:t>
                </a:r>
                <a:r>
                  <a:rPr lang="it-IT" sz="1400" b="1" i="1" dirty="0"/>
                  <a:t>i </a:t>
                </a:r>
                <a:r>
                  <a:rPr lang="it-IT" sz="1400" b="1" dirty="0"/>
                  <a:t>= 1</a:t>
                </a:r>
              </a:p>
            </p:txBody>
          </p:sp>
          <p:sp>
            <p:nvSpPr>
              <p:cNvPr id="78" name="Triangolo isoscele 38">
                <a:extLst>
                  <a:ext uri="{FF2B5EF4-FFF2-40B4-BE49-F238E27FC236}">
                    <a16:creationId xmlns:a16="http://schemas.microsoft.com/office/drawing/2014/main" id="{3F4970A0-7AAC-9549-99E8-97A08FDAA55D}"/>
                  </a:ext>
                </a:extLst>
              </p:cNvPr>
              <p:cNvSpPr/>
              <p:nvPr/>
            </p:nvSpPr>
            <p:spPr>
              <a:xfrm rot="10800000">
                <a:off x="1224233" y="2892636"/>
                <a:ext cx="715618" cy="18432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Triangolo isoscele 39">
                <a:extLst>
                  <a:ext uri="{FF2B5EF4-FFF2-40B4-BE49-F238E27FC236}">
                    <a16:creationId xmlns:a16="http://schemas.microsoft.com/office/drawing/2014/main" id="{F04CAA8C-C47D-9043-8CAA-9167375AE633}"/>
                  </a:ext>
                </a:extLst>
              </p:cNvPr>
              <p:cNvSpPr/>
              <p:nvPr/>
            </p:nvSpPr>
            <p:spPr>
              <a:xfrm>
                <a:off x="1224233" y="1834200"/>
                <a:ext cx="715618" cy="18432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CasellaDiTesto 79">
                <a:extLst>
                  <a:ext uri="{FF2B5EF4-FFF2-40B4-BE49-F238E27FC236}">
                    <a16:creationId xmlns:a16="http://schemas.microsoft.com/office/drawing/2014/main" id="{B333DF02-E282-D140-A5A9-548A677EAC2C}"/>
                  </a:ext>
                </a:extLst>
              </p:cNvPr>
              <p:cNvSpPr txBox="1"/>
              <p:nvPr/>
            </p:nvSpPr>
            <p:spPr>
              <a:xfrm>
                <a:off x="412042" y="1230652"/>
                <a:ext cx="2340000" cy="332079"/>
              </a:xfrm>
              <a:prstGeom prst="rect">
                <a:avLst/>
              </a:prstGeom>
              <a:solidFill>
                <a:schemeClr val="bg1"/>
              </a:solidFill>
              <a:effectLst>
                <a:outerShdw blurRad="190500" dist="101600" dir="2700000" algn="tl" rotWithShape="0">
                  <a:prstClr val="black">
                    <a:alpha val="10000"/>
                  </a:prstClr>
                </a:outerShdw>
              </a:effectLst>
            </p:spPr>
            <p:txBody>
              <a:bodyPr wrap="square" rtlCol="0" anchor="ctr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it-IT" sz="1400" dirty="0"/>
                  <a:t>Indicatore selezionabile </a:t>
                </a:r>
                <a:r>
                  <a:rPr lang="it-IT" sz="1400" b="1" i="1" dirty="0"/>
                  <a:t>j </a:t>
                </a:r>
                <a:r>
                  <a:rPr lang="it-IT" sz="1400" b="1" dirty="0"/>
                  <a:t>= 1</a:t>
                </a:r>
              </a:p>
            </p:txBody>
          </p:sp>
          <p:sp>
            <p:nvSpPr>
              <p:cNvPr id="81" name="CasellaDiTesto 80">
                <a:extLst>
                  <a:ext uri="{FF2B5EF4-FFF2-40B4-BE49-F238E27FC236}">
                    <a16:creationId xmlns:a16="http://schemas.microsoft.com/office/drawing/2014/main" id="{10A25414-A6E8-D24D-8D4B-21468D5D3DA6}"/>
                  </a:ext>
                </a:extLst>
              </p:cNvPr>
              <p:cNvSpPr txBox="1"/>
              <p:nvPr/>
            </p:nvSpPr>
            <p:spPr>
              <a:xfrm>
                <a:off x="412042" y="3321116"/>
                <a:ext cx="2340000" cy="337274"/>
              </a:xfrm>
              <a:prstGeom prst="rect">
                <a:avLst/>
              </a:prstGeom>
              <a:solidFill>
                <a:schemeClr val="bg1"/>
              </a:solidFill>
              <a:effectLst>
                <a:outerShdw blurRad="190500" dist="101600" dir="2700000" algn="tl" rotWithShape="0">
                  <a:prstClr val="black">
                    <a:alpha val="10000"/>
                  </a:prstClr>
                </a:outerShdw>
              </a:effectLst>
            </p:spPr>
            <p:txBody>
              <a:bodyPr wrap="square" rtlCol="0" anchor="ctr">
                <a:spAutoFit/>
              </a:bodyPr>
              <a:lstStyle/>
              <a:p>
                <a:pPr algn="ctr">
                  <a:lnSpc>
                    <a:spcPts val="1300"/>
                  </a:lnSpc>
                </a:pPr>
                <a:r>
                  <a:rPr lang="it-IT" sz="1400" b="1" dirty="0"/>
                  <a:t>Indicatore selezionabile </a:t>
                </a:r>
                <a:r>
                  <a:rPr lang="it-IT" sz="1400" b="1" i="1" dirty="0"/>
                  <a:t>j </a:t>
                </a:r>
                <a:r>
                  <a:rPr lang="it-IT" sz="1400" b="1" dirty="0"/>
                  <a:t>= k</a:t>
                </a:r>
              </a:p>
            </p:txBody>
          </p:sp>
        </p:grpSp>
        <p:sp>
          <p:nvSpPr>
            <p:cNvPr id="74" name="CasellaDiTesto 73">
              <a:extLst>
                <a:ext uri="{FF2B5EF4-FFF2-40B4-BE49-F238E27FC236}">
                  <a16:creationId xmlns:a16="http://schemas.microsoft.com/office/drawing/2014/main" id="{7840ED19-0CAC-FC46-98A6-FDD8410329C3}"/>
                </a:ext>
              </a:extLst>
            </p:cNvPr>
            <p:cNvSpPr txBox="1"/>
            <p:nvPr/>
          </p:nvSpPr>
          <p:spPr>
            <a:xfrm>
              <a:off x="3874198" y="3242519"/>
              <a:ext cx="811369" cy="4808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spc="100" dirty="0">
                  <a:solidFill>
                    <a:srgbClr val="297A38"/>
                  </a:solidFill>
                </a:rPr>
                <a:t>+ </a:t>
              </a:r>
              <a:r>
                <a:rPr lang="en-US" b="1" spc="150" dirty="0">
                  <a:solidFill>
                    <a:srgbClr val="297A38"/>
                  </a:solidFill>
                </a:rPr>
                <a:t>…</a:t>
              </a:r>
              <a:r>
                <a:rPr lang="en-US" b="1" spc="100" dirty="0">
                  <a:solidFill>
                    <a:srgbClr val="297A38"/>
                  </a:solidFill>
                </a:rPr>
                <a:t> +</a:t>
              </a:r>
            </a:p>
          </p:txBody>
        </p:sp>
        <p:sp>
          <p:nvSpPr>
            <p:cNvPr id="75" name="CasellaDiTesto 74">
              <a:extLst>
                <a:ext uri="{FF2B5EF4-FFF2-40B4-BE49-F238E27FC236}">
                  <a16:creationId xmlns:a16="http://schemas.microsoft.com/office/drawing/2014/main" id="{1ABA089B-51CC-1249-9BE7-254EBE66A7D1}"/>
                </a:ext>
              </a:extLst>
            </p:cNvPr>
            <p:cNvSpPr txBox="1"/>
            <p:nvPr/>
          </p:nvSpPr>
          <p:spPr>
            <a:xfrm>
              <a:off x="8558235" y="3126600"/>
              <a:ext cx="2340000" cy="604800"/>
            </a:xfrm>
            <a:prstGeom prst="rect">
              <a:avLst/>
            </a:prstGeom>
            <a:solidFill>
              <a:srgbClr val="297A38"/>
            </a:solidFill>
            <a:effectLst>
              <a:outerShdw blurRad="190500" dist="101600" dir="2700000" algn="tl" rotWithShape="0">
                <a:prstClr val="black">
                  <a:alpha val="1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it-IT" sz="1400" b="1" dirty="0">
                  <a:solidFill>
                    <a:schemeClr val="bg1"/>
                  </a:solidFill>
                </a:rPr>
                <a:t>Indicatore aggregato</a:t>
              </a:r>
            </a:p>
          </p:txBody>
        </p:sp>
        <p:sp>
          <p:nvSpPr>
            <p:cNvPr id="76" name="CasellaDiTesto 75">
              <a:extLst>
                <a:ext uri="{FF2B5EF4-FFF2-40B4-BE49-F238E27FC236}">
                  <a16:creationId xmlns:a16="http://schemas.microsoft.com/office/drawing/2014/main" id="{18E70B7C-66E7-AF4F-9ACE-7913391B1F9C}"/>
                </a:ext>
              </a:extLst>
            </p:cNvPr>
            <p:cNvSpPr txBox="1"/>
            <p:nvPr/>
          </p:nvSpPr>
          <p:spPr>
            <a:xfrm>
              <a:off x="7506433" y="3238080"/>
              <a:ext cx="811369" cy="4808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297A38"/>
                  </a:solidFill>
                </a:rPr>
                <a:t>=</a:t>
              </a:r>
            </a:p>
          </p:txBody>
        </p:sp>
      </p:grpSp>
      <p:grpSp>
        <p:nvGrpSpPr>
          <p:cNvPr id="85" name="Gruppo 84">
            <a:extLst>
              <a:ext uri="{FF2B5EF4-FFF2-40B4-BE49-F238E27FC236}">
                <a16:creationId xmlns:a16="http://schemas.microsoft.com/office/drawing/2014/main" id="{C4380CA3-DC30-2540-99A3-B45D3497C620}"/>
              </a:ext>
            </a:extLst>
          </p:cNvPr>
          <p:cNvGrpSpPr/>
          <p:nvPr/>
        </p:nvGrpSpPr>
        <p:grpSpPr>
          <a:xfrm flipH="1">
            <a:off x="571439" y="917106"/>
            <a:ext cx="9504496" cy="774827"/>
            <a:chOff x="2425148" y="1182602"/>
            <a:chExt cx="9504496" cy="830595"/>
          </a:xfrm>
        </p:grpSpPr>
        <p:sp>
          <p:nvSpPr>
            <p:cNvPr id="86" name="Rettangolo 85">
              <a:extLst>
                <a:ext uri="{FF2B5EF4-FFF2-40B4-BE49-F238E27FC236}">
                  <a16:creationId xmlns:a16="http://schemas.microsoft.com/office/drawing/2014/main" id="{5C82DE8F-8E39-364D-9848-FBF05F7AFC7A}"/>
                </a:ext>
              </a:extLst>
            </p:cNvPr>
            <p:cNvSpPr/>
            <p:nvPr/>
          </p:nvSpPr>
          <p:spPr>
            <a:xfrm>
              <a:off x="2425148" y="1182602"/>
              <a:ext cx="6453543" cy="830595"/>
            </a:xfrm>
            <a:prstGeom prst="rect">
              <a:avLst/>
            </a:prstGeom>
            <a:noFill/>
            <a:effectLst/>
          </p:spPr>
          <p:txBody>
            <a:bodyPr wrap="square" anchor="ctr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it-IT" spc="50" dirty="0"/>
                <a:t>Il multicriterio ha un carattere </a:t>
              </a:r>
              <a:r>
                <a:rPr lang="it-IT" b="1" spc="50" dirty="0"/>
                <a:t>modulare</a:t>
              </a:r>
              <a:r>
                <a:rPr lang="it-IT" spc="50" dirty="0"/>
                <a:t> e autopoietico</a:t>
              </a:r>
            </a:p>
            <a:p>
              <a:pPr>
                <a:lnSpc>
                  <a:spcPts val="2800"/>
                </a:lnSpc>
              </a:pPr>
              <a:r>
                <a:rPr lang="it-IT" sz="1600" spc="30" dirty="0"/>
                <a:t>L’apporto è parziale, ma resta </a:t>
              </a:r>
              <a:r>
                <a:rPr lang="it-IT" sz="1600" b="1" spc="30" dirty="0"/>
                <a:t>aperto</a:t>
              </a:r>
              <a:r>
                <a:rPr lang="it-IT" sz="1600" spc="30" dirty="0"/>
                <a:t> ai dovuti affinamenti (versione 1.0)</a:t>
              </a:r>
            </a:p>
          </p:txBody>
        </p:sp>
        <p:sp>
          <p:nvSpPr>
            <p:cNvPr id="87" name="CasellaDiTesto 86">
              <a:extLst>
                <a:ext uri="{FF2B5EF4-FFF2-40B4-BE49-F238E27FC236}">
                  <a16:creationId xmlns:a16="http://schemas.microsoft.com/office/drawing/2014/main" id="{4960E835-5A83-A14A-BC98-698487EB6623}"/>
                </a:ext>
              </a:extLst>
            </p:cNvPr>
            <p:cNvSpPr txBox="1"/>
            <p:nvPr/>
          </p:nvSpPr>
          <p:spPr>
            <a:xfrm>
              <a:off x="9142800" y="1316309"/>
              <a:ext cx="2786844" cy="559571"/>
            </a:xfrm>
            <a:prstGeom prst="rect">
              <a:avLst/>
            </a:prstGeom>
            <a:solidFill>
              <a:schemeClr val="bg1"/>
            </a:solidFill>
            <a:effectLst>
              <a:outerShdw blurRad="190500" dist="101600" dir="2700000" algn="tl" rotWithShape="0">
                <a:prstClr val="black">
                  <a:alpha val="1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sz="1600" spc="50" dirty="0"/>
                <a:t>Il modello di valutazione</a:t>
              </a:r>
            </a:p>
          </p:txBody>
        </p:sp>
      </p:grpSp>
      <p:grpSp>
        <p:nvGrpSpPr>
          <p:cNvPr id="88" name="Gruppo 87">
            <a:extLst>
              <a:ext uri="{FF2B5EF4-FFF2-40B4-BE49-F238E27FC236}">
                <a16:creationId xmlns:a16="http://schemas.microsoft.com/office/drawing/2014/main" id="{AE4EC6F5-92D8-3D48-A693-0B61DB4B138A}"/>
              </a:ext>
            </a:extLst>
          </p:cNvPr>
          <p:cNvGrpSpPr/>
          <p:nvPr/>
        </p:nvGrpSpPr>
        <p:grpSpPr>
          <a:xfrm>
            <a:off x="7111383" y="4994777"/>
            <a:ext cx="4817319" cy="1266499"/>
            <a:chOff x="5935974" y="5365011"/>
            <a:chExt cx="5411606" cy="1266499"/>
          </a:xfrm>
        </p:grpSpPr>
        <p:sp>
          <p:nvSpPr>
            <p:cNvPr id="89" name="CasellaDiTesto 88">
              <a:extLst>
                <a:ext uri="{FF2B5EF4-FFF2-40B4-BE49-F238E27FC236}">
                  <a16:creationId xmlns:a16="http://schemas.microsoft.com/office/drawing/2014/main" id="{36E15502-70CE-9848-AC2B-B19058C3E1CF}"/>
                </a:ext>
              </a:extLst>
            </p:cNvPr>
            <p:cNvSpPr txBox="1"/>
            <p:nvPr/>
          </p:nvSpPr>
          <p:spPr>
            <a:xfrm>
              <a:off x="6317162" y="5457981"/>
              <a:ext cx="15282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600" dirty="0"/>
                <a:t>Un modello </a:t>
              </a:r>
              <a:r>
                <a:rPr lang="it-IT" sz="1600" b="1" dirty="0"/>
                <a:t>versatile</a:t>
              </a:r>
            </a:p>
          </p:txBody>
        </p:sp>
        <p:sp>
          <p:nvSpPr>
            <p:cNvPr id="90" name="CasellaDiTesto 89">
              <a:extLst>
                <a:ext uri="{FF2B5EF4-FFF2-40B4-BE49-F238E27FC236}">
                  <a16:creationId xmlns:a16="http://schemas.microsoft.com/office/drawing/2014/main" id="{38E3EA74-D921-4842-884E-F7ED5B37BA77}"/>
                </a:ext>
              </a:extLst>
            </p:cNvPr>
            <p:cNvSpPr txBox="1"/>
            <p:nvPr/>
          </p:nvSpPr>
          <p:spPr>
            <a:xfrm>
              <a:off x="8034450" y="5365011"/>
              <a:ext cx="3313130" cy="1246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it-IT" sz="1400" b="1" dirty="0"/>
                <a:t>1. </a:t>
              </a:r>
              <a:r>
                <a:rPr lang="it-IT" sz="1400" dirty="0"/>
                <a:t>Si presta al concetto di </a:t>
              </a:r>
              <a:r>
                <a:rPr lang="it-IT" sz="1400" b="1" dirty="0"/>
                <a:t>sensitività </a:t>
              </a:r>
            </a:p>
            <a:p>
              <a:pPr>
                <a:lnSpc>
                  <a:spcPts val="3000"/>
                </a:lnSpc>
              </a:pPr>
              <a:r>
                <a:rPr lang="it-IT" sz="1400" b="1" dirty="0"/>
                <a:t>2.</a:t>
              </a:r>
              <a:r>
                <a:rPr lang="it-IT" sz="1400" dirty="0"/>
                <a:t> Base di </a:t>
              </a:r>
              <a:r>
                <a:rPr lang="it-IT" sz="1400" b="1" dirty="0"/>
                <a:t>confronto</a:t>
              </a:r>
              <a:r>
                <a:rPr lang="it-IT" sz="1400" i="1" dirty="0"/>
                <a:t> </a:t>
              </a:r>
              <a:r>
                <a:rPr lang="it-IT" sz="1400" dirty="0"/>
                <a:t>degli interventi</a:t>
              </a:r>
            </a:p>
            <a:p>
              <a:pPr>
                <a:lnSpc>
                  <a:spcPts val="3000"/>
                </a:lnSpc>
              </a:pPr>
              <a:r>
                <a:rPr lang="it-IT" sz="1400" b="1" dirty="0"/>
                <a:t>3.</a:t>
              </a:r>
              <a:r>
                <a:rPr lang="it-IT" sz="1400" dirty="0"/>
                <a:t> Accoglie simulazioni </a:t>
              </a:r>
              <a:r>
                <a:rPr lang="it-IT" sz="1400" b="1" dirty="0"/>
                <a:t>più sofisticate</a:t>
              </a:r>
            </a:p>
          </p:txBody>
        </p:sp>
        <p:sp>
          <p:nvSpPr>
            <p:cNvPr id="91" name="Ovale 90">
              <a:extLst>
                <a:ext uri="{FF2B5EF4-FFF2-40B4-BE49-F238E27FC236}">
                  <a16:creationId xmlns:a16="http://schemas.microsoft.com/office/drawing/2014/main" id="{C45500D4-EC6F-D540-8E26-EEADB1720CFB}"/>
                </a:ext>
              </a:extLst>
            </p:cNvPr>
            <p:cNvSpPr/>
            <p:nvPr/>
          </p:nvSpPr>
          <p:spPr>
            <a:xfrm>
              <a:off x="5935974" y="5465258"/>
              <a:ext cx="381188" cy="324000"/>
            </a:xfrm>
            <a:prstGeom prst="ellipse">
              <a:avLst/>
            </a:prstGeom>
            <a:solidFill>
              <a:schemeClr val="bg1">
                <a:lumMod val="6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600" b="1" dirty="0"/>
                <a:t>→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cxnSp>
          <p:nvCxnSpPr>
            <p:cNvPr id="92" name="Connettore 1 91">
              <a:extLst>
                <a:ext uri="{FF2B5EF4-FFF2-40B4-BE49-F238E27FC236}">
                  <a16:creationId xmlns:a16="http://schemas.microsoft.com/office/drawing/2014/main" id="{50C8BAA9-5D7E-2243-816C-65291CB4BD7E}"/>
                </a:ext>
              </a:extLst>
            </p:cNvPr>
            <p:cNvCxnSpPr/>
            <p:nvPr/>
          </p:nvCxnSpPr>
          <p:spPr>
            <a:xfrm>
              <a:off x="7856476" y="5371510"/>
              <a:ext cx="0" cy="126000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CasellaDiTesto 92">
            <a:extLst>
              <a:ext uri="{FF2B5EF4-FFF2-40B4-BE49-F238E27FC236}">
                <a16:creationId xmlns:a16="http://schemas.microsoft.com/office/drawing/2014/main" id="{3941AA76-220D-1D43-80DC-E758C1C3B4C2}"/>
              </a:ext>
            </a:extLst>
          </p:cNvPr>
          <p:cNvSpPr txBox="1"/>
          <p:nvPr/>
        </p:nvSpPr>
        <p:spPr>
          <a:xfrm>
            <a:off x="8368518" y="4199176"/>
            <a:ext cx="2880000" cy="332079"/>
          </a:xfrm>
          <a:prstGeom prst="rect">
            <a:avLst/>
          </a:prstGeom>
          <a:noFill/>
          <a:effectLst>
            <a:outerShdw blurRad="190500" dist="101600" dir="2700000" algn="tl" rotWithShape="0">
              <a:prstClr val="black">
                <a:alpha val="1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>
              <a:lnSpc>
                <a:spcPts val="2000"/>
              </a:lnSpc>
            </a:pPr>
            <a:r>
              <a:rPr lang="it-IT" sz="1400" b="1" dirty="0">
                <a:solidFill>
                  <a:srgbClr val="297A38"/>
                </a:solidFill>
              </a:rPr>
              <a:t>Giudizio sintetico di sostenibilità</a:t>
            </a:r>
          </a:p>
        </p:txBody>
      </p:sp>
      <p:sp>
        <p:nvSpPr>
          <p:cNvPr id="94" name="CasellaDiTesto 93">
            <a:extLst>
              <a:ext uri="{FF2B5EF4-FFF2-40B4-BE49-F238E27FC236}">
                <a16:creationId xmlns:a16="http://schemas.microsoft.com/office/drawing/2014/main" id="{4A53B707-5CC9-1542-91CF-27EE0C25E881}"/>
              </a:ext>
            </a:extLst>
          </p:cNvPr>
          <p:cNvSpPr txBox="1"/>
          <p:nvPr/>
        </p:nvSpPr>
        <p:spPr>
          <a:xfrm>
            <a:off x="1143747" y="1888024"/>
            <a:ext cx="2880000" cy="332079"/>
          </a:xfrm>
          <a:prstGeom prst="rect">
            <a:avLst/>
          </a:prstGeom>
          <a:solidFill>
            <a:schemeClr val="bg1"/>
          </a:solidFill>
          <a:effectLst>
            <a:outerShdw blurRad="190500" dist="101600" dir="2700000" algn="tl" rotWithShape="0">
              <a:prstClr val="black">
                <a:alpha val="1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>
              <a:lnSpc>
                <a:spcPts val="2000"/>
              </a:lnSpc>
            </a:pPr>
            <a:r>
              <a:rPr lang="it-IT" sz="1400" dirty="0"/>
              <a:t>Ricerca di indicatori selezionabili</a:t>
            </a:r>
          </a:p>
        </p:txBody>
      </p:sp>
      <p:sp>
        <p:nvSpPr>
          <p:cNvPr id="95" name="CasellaDiTesto 94">
            <a:extLst>
              <a:ext uri="{FF2B5EF4-FFF2-40B4-BE49-F238E27FC236}">
                <a16:creationId xmlns:a16="http://schemas.microsoft.com/office/drawing/2014/main" id="{7BC073A5-A562-1648-AF99-9A86E05AC0A6}"/>
              </a:ext>
            </a:extLst>
          </p:cNvPr>
          <p:cNvSpPr txBox="1"/>
          <p:nvPr/>
        </p:nvSpPr>
        <p:spPr>
          <a:xfrm>
            <a:off x="1391044" y="4927958"/>
            <a:ext cx="2340000" cy="605294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190500" dist="101600" dir="2700000" algn="tl" rotWithShape="0">
              <a:prstClr val="black">
                <a:alpha val="1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it-IT" sz="1400" dirty="0"/>
              <a:t>Filtri di selezione</a:t>
            </a:r>
          </a:p>
          <a:p>
            <a:pPr algn="ctr">
              <a:lnSpc>
                <a:spcPts val="2000"/>
              </a:lnSpc>
            </a:pPr>
            <a:r>
              <a:rPr lang="it-IT" sz="1200" dirty="0"/>
              <a:t>Verifica dei requisiti base</a:t>
            </a:r>
          </a:p>
        </p:txBody>
      </p:sp>
      <p:cxnSp>
        <p:nvCxnSpPr>
          <p:cNvPr id="96" name="Connettore 4 95">
            <a:extLst>
              <a:ext uri="{FF2B5EF4-FFF2-40B4-BE49-F238E27FC236}">
                <a16:creationId xmlns:a16="http://schemas.microsoft.com/office/drawing/2014/main" id="{C286F356-D4B9-FB4F-BB9E-E3509721F4A4}"/>
              </a:ext>
            </a:extLst>
          </p:cNvPr>
          <p:cNvCxnSpPr>
            <a:endCxn id="94" idx="1"/>
          </p:cNvCxnSpPr>
          <p:nvPr/>
        </p:nvCxnSpPr>
        <p:spPr>
          <a:xfrm rot="16200000" flipV="1">
            <a:off x="-268729" y="3466540"/>
            <a:ext cx="3846582" cy="1021630"/>
          </a:xfrm>
          <a:prstGeom prst="bentConnector4">
            <a:avLst>
              <a:gd name="adj1" fmla="val -3743"/>
              <a:gd name="adj2" fmla="val 122376"/>
            </a:avLst>
          </a:prstGeom>
          <a:ln w="38100" cap="sq">
            <a:solidFill>
              <a:schemeClr val="bg1">
                <a:lumMod val="6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Ovale 96">
            <a:extLst>
              <a:ext uri="{FF2B5EF4-FFF2-40B4-BE49-F238E27FC236}">
                <a16:creationId xmlns:a16="http://schemas.microsoft.com/office/drawing/2014/main" id="{0A4C23FD-A1CA-7D40-9AEE-743BBE9523BB}"/>
              </a:ext>
            </a:extLst>
          </p:cNvPr>
          <p:cNvSpPr/>
          <p:nvPr/>
        </p:nvSpPr>
        <p:spPr>
          <a:xfrm>
            <a:off x="2003603" y="5597760"/>
            <a:ext cx="324000" cy="302885"/>
          </a:xfrm>
          <a:prstGeom prst="ellipse">
            <a:avLst/>
          </a:prstGeom>
          <a:solidFill>
            <a:schemeClr val="bg1">
              <a:alpha val="90000"/>
            </a:schemeClr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it-IT" sz="1400" b="1" dirty="0">
                <a:solidFill>
                  <a:schemeClr val="bg1">
                    <a:lumMod val="50000"/>
                  </a:schemeClr>
                </a:solidFill>
              </a:rPr>
              <a:t>✘</a:t>
            </a:r>
          </a:p>
        </p:txBody>
      </p:sp>
      <p:cxnSp>
        <p:nvCxnSpPr>
          <p:cNvPr id="98" name="Connettore 4 97">
            <a:extLst>
              <a:ext uri="{FF2B5EF4-FFF2-40B4-BE49-F238E27FC236}">
                <a16:creationId xmlns:a16="http://schemas.microsoft.com/office/drawing/2014/main" id="{AFC124F9-CDC5-624D-A5C6-B76068A38EDB}"/>
              </a:ext>
            </a:extLst>
          </p:cNvPr>
          <p:cNvCxnSpPr>
            <a:stCxn id="99" idx="4"/>
          </p:cNvCxnSpPr>
          <p:nvPr/>
        </p:nvCxnSpPr>
        <p:spPr>
          <a:xfrm rot="16200000" flipH="1">
            <a:off x="3168253" y="5600089"/>
            <a:ext cx="129118" cy="750844"/>
          </a:xfrm>
          <a:prstGeom prst="bentConnector2">
            <a:avLst/>
          </a:prstGeom>
          <a:ln w="38100" cap="sq">
            <a:solidFill>
              <a:srgbClr val="297A38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Ovale 98">
            <a:extLst>
              <a:ext uri="{FF2B5EF4-FFF2-40B4-BE49-F238E27FC236}">
                <a16:creationId xmlns:a16="http://schemas.microsoft.com/office/drawing/2014/main" id="{07A95DFE-CFFB-3C41-A812-C48FB6DD4A6B}"/>
              </a:ext>
            </a:extLst>
          </p:cNvPr>
          <p:cNvSpPr/>
          <p:nvPr/>
        </p:nvSpPr>
        <p:spPr>
          <a:xfrm>
            <a:off x="2695390" y="5608068"/>
            <a:ext cx="324000" cy="302884"/>
          </a:xfrm>
          <a:prstGeom prst="ellipse">
            <a:avLst/>
          </a:prstGeom>
          <a:solidFill>
            <a:schemeClr val="bg1">
              <a:alpha val="90000"/>
            </a:schemeClr>
          </a:solidFill>
          <a:ln w="28575">
            <a:solidFill>
              <a:srgbClr val="297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>
                <a:solidFill>
                  <a:srgbClr val="297A38"/>
                </a:solidFill>
              </a:rPr>
              <a:t>✔</a:t>
            </a:r>
          </a:p>
        </p:txBody>
      </p:sp>
      <p:sp>
        <p:nvSpPr>
          <p:cNvPr id="100" name="CasellaDiTesto 99">
            <a:extLst>
              <a:ext uri="{FF2B5EF4-FFF2-40B4-BE49-F238E27FC236}">
                <a16:creationId xmlns:a16="http://schemas.microsoft.com/office/drawing/2014/main" id="{F843F193-8EC6-E54A-B996-9E65EF57EA5A}"/>
              </a:ext>
            </a:extLst>
          </p:cNvPr>
          <p:cNvSpPr txBox="1"/>
          <p:nvPr/>
        </p:nvSpPr>
        <p:spPr>
          <a:xfrm>
            <a:off x="3630183" y="5727581"/>
            <a:ext cx="2340000" cy="605294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190500" dist="101600" dir="2700000" algn="tl" rotWithShape="0">
              <a:prstClr val="black">
                <a:alpha val="1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it-IT" sz="1400" dirty="0"/>
              <a:t>Esperimenti di misurazione</a:t>
            </a:r>
          </a:p>
          <a:p>
            <a:pPr algn="ctr">
              <a:lnSpc>
                <a:spcPts val="2000"/>
              </a:lnSpc>
            </a:pPr>
            <a:r>
              <a:rPr lang="it-IT" sz="1200" dirty="0"/>
              <a:t>Verifica di adeguatezza sul campo</a:t>
            </a:r>
          </a:p>
        </p:txBody>
      </p:sp>
      <p:cxnSp>
        <p:nvCxnSpPr>
          <p:cNvPr id="101" name="Connettore 4 100">
            <a:extLst>
              <a:ext uri="{FF2B5EF4-FFF2-40B4-BE49-F238E27FC236}">
                <a16:creationId xmlns:a16="http://schemas.microsoft.com/office/drawing/2014/main" id="{DDABEDB2-6447-2144-A7DF-7F494C70064E}"/>
              </a:ext>
            </a:extLst>
          </p:cNvPr>
          <p:cNvCxnSpPr/>
          <p:nvPr/>
        </p:nvCxnSpPr>
        <p:spPr>
          <a:xfrm rot="16200000" flipV="1">
            <a:off x="380713" y="2637013"/>
            <a:ext cx="4426045" cy="3361268"/>
          </a:xfrm>
          <a:prstGeom prst="bentConnector3">
            <a:avLst>
              <a:gd name="adj1" fmla="val -616"/>
            </a:avLst>
          </a:prstGeom>
          <a:ln w="38100" cap="sq"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Ovale 101">
            <a:extLst>
              <a:ext uri="{FF2B5EF4-FFF2-40B4-BE49-F238E27FC236}">
                <a16:creationId xmlns:a16="http://schemas.microsoft.com/office/drawing/2014/main" id="{CA91ACA5-CECD-264B-9D26-0F4545C971AE}"/>
              </a:ext>
            </a:extLst>
          </p:cNvPr>
          <p:cNvSpPr/>
          <p:nvPr/>
        </p:nvSpPr>
        <p:spPr>
          <a:xfrm>
            <a:off x="4238231" y="6413939"/>
            <a:ext cx="324000" cy="302884"/>
          </a:xfrm>
          <a:prstGeom prst="ellipse">
            <a:avLst/>
          </a:prstGeom>
          <a:solidFill>
            <a:schemeClr val="bg1">
              <a:alpha val="90000"/>
            </a:schemeClr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it-IT" sz="1400" b="1" dirty="0">
                <a:solidFill>
                  <a:schemeClr val="bg1">
                    <a:lumMod val="50000"/>
                  </a:schemeClr>
                </a:solidFill>
              </a:rPr>
              <a:t>✘</a:t>
            </a:r>
          </a:p>
        </p:txBody>
      </p:sp>
      <p:cxnSp>
        <p:nvCxnSpPr>
          <p:cNvPr id="103" name="Connettore 4 102">
            <a:extLst>
              <a:ext uri="{FF2B5EF4-FFF2-40B4-BE49-F238E27FC236}">
                <a16:creationId xmlns:a16="http://schemas.microsoft.com/office/drawing/2014/main" id="{AACBC439-1B32-FD4F-B11B-0C5D18B96895}"/>
              </a:ext>
            </a:extLst>
          </p:cNvPr>
          <p:cNvCxnSpPr>
            <a:cxnSpLocks/>
            <a:stCxn id="104" idx="6"/>
          </p:cNvCxnSpPr>
          <p:nvPr/>
        </p:nvCxnSpPr>
        <p:spPr>
          <a:xfrm flipV="1">
            <a:off x="5297790" y="4073079"/>
            <a:ext cx="895491" cy="2478316"/>
          </a:xfrm>
          <a:prstGeom prst="bentConnector4">
            <a:avLst>
              <a:gd name="adj1" fmla="val 78867"/>
              <a:gd name="adj2" fmla="val 2"/>
            </a:avLst>
          </a:prstGeom>
          <a:ln w="38100" cap="sq">
            <a:solidFill>
              <a:srgbClr val="297A38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Ovale 103">
            <a:extLst>
              <a:ext uri="{FF2B5EF4-FFF2-40B4-BE49-F238E27FC236}">
                <a16:creationId xmlns:a16="http://schemas.microsoft.com/office/drawing/2014/main" id="{1AC37BCA-7F3A-5741-ACBB-FF3A89066848}"/>
              </a:ext>
            </a:extLst>
          </p:cNvPr>
          <p:cNvSpPr/>
          <p:nvPr/>
        </p:nvSpPr>
        <p:spPr>
          <a:xfrm>
            <a:off x="4973790" y="6399952"/>
            <a:ext cx="324000" cy="302885"/>
          </a:xfrm>
          <a:prstGeom prst="ellipse">
            <a:avLst/>
          </a:prstGeom>
          <a:solidFill>
            <a:schemeClr val="bg1">
              <a:alpha val="90000"/>
            </a:schemeClr>
          </a:solidFill>
          <a:ln w="28575">
            <a:solidFill>
              <a:srgbClr val="297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>
                <a:solidFill>
                  <a:srgbClr val="297A38"/>
                </a:solidFill>
              </a:rPr>
              <a:t>✔</a:t>
            </a:r>
          </a:p>
        </p:txBody>
      </p:sp>
      <p:sp>
        <p:nvSpPr>
          <p:cNvPr id="106" name="Segnaposto piè di pagina 105">
            <a:extLst>
              <a:ext uri="{FF2B5EF4-FFF2-40B4-BE49-F238E27FC236}">
                <a16:creationId xmlns:a16="http://schemas.microsoft.com/office/drawing/2014/main" id="{1C83A9D7-0149-E442-A931-7BB3EA39C30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107" name="Segnaposto numero diapositiva 106">
            <a:extLst>
              <a:ext uri="{FF2B5EF4-FFF2-40B4-BE49-F238E27FC236}">
                <a16:creationId xmlns:a16="http://schemas.microsoft.com/office/drawing/2014/main" id="{9AA2DCF0-30EA-E548-A996-A976B9B9DCF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C014328D-9FD7-45DB-B806-5D55B33AD3C5}" type="slidenum">
              <a:rPr lang="it-IT" smtClean="0"/>
              <a:pPr/>
              <a:t>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350485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it-IT"/>
              <a:t>17/09/18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it-IT" dirty="0"/>
              <a:t>Principi di selezione dei criteri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C014328D-9FD7-45DB-B806-5D55B33AD3C5}" type="slidenum">
              <a:rPr lang="it-IT" smtClean="0"/>
              <a:pPr/>
              <a:t>8</a:t>
            </a:fld>
            <a:endParaRPr lang="it-IT" dirty="0"/>
          </a:p>
        </p:txBody>
      </p:sp>
      <p:sp>
        <p:nvSpPr>
          <p:cNvPr id="43" name="CasellaDiTesto 42"/>
          <p:cNvSpPr txBox="1"/>
          <p:nvPr/>
        </p:nvSpPr>
        <p:spPr>
          <a:xfrm>
            <a:off x="5690315" y="1849560"/>
            <a:ext cx="811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+</a:t>
            </a: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C1782DCA-7690-5940-B581-D985C7602D20}"/>
              </a:ext>
            </a:extLst>
          </p:cNvPr>
          <p:cNvSpPr txBox="1"/>
          <p:nvPr/>
        </p:nvSpPr>
        <p:spPr>
          <a:xfrm>
            <a:off x="8361947" y="1292062"/>
            <a:ext cx="35846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Disponibile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da: </a:t>
            </a:r>
            <a:r>
              <a:rPr lang="it-I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http://www.sustainablemeasures.com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6" name="Ovale 45">
            <a:extLst>
              <a:ext uri="{FF2B5EF4-FFF2-40B4-BE49-F238E27FC236}">
                <a16:creationId xmlns:a16="http://schemas.microsoft.com/office/drawing/2014/main" id="{382FAACF-1FAD-B545-AADC-DDE1611E4379}"/>
              </a:ext>
            </a:extLst>
          </p:cNvPr>
          <p:cNvSpPr/>
          <p:nvPr/>
        </p:nvSpPr>
        <p:spPr>
          <a:xfrm>
            <a:off x="-1464004" y="-7095250"/>
            <a:ext cx="15120000" cy="11160000"/>
          </a:xfrm>
          <a:prstGeom prst="ellipse">
            <a:avLst/>
          </a:prstGeom>
          <a:noFill/>
          <a:ln w="635000" cmpd="thickThin">
            <a:gradFill flip="none" rotWithShape="1">
              <a:gsLst>
                <a:gs pos="60000">
                  <a:schemeClr val="bg1">
                    <a:lumMod val="85000"/>
                    <a:alpha val="0"/>
                  </a:schemeClr>
                </a:gs>
                <a:gs pos="55000">
                  <a:schemeClr val="bg1">
                    <a:lumMod val="8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uppo 46">
            <a:extLst>
              <a:ext uri="{FF2B5EF4-FFF2-40B4-BE49-F238E27FC236}">
                <a16:creationId xmlns:a16="http://schemas.microsoft.com/office/drawing/2014/main" id="{18412148-6124-E646-9486-DA0A628F41F3}"/>
              </a:ext>
            </a:extLst>
          </p:cNvPr>
          <p:cNvGrpSpPr/>
          <p:nvPr/>
        </p:nvGrpSpPr>
        <p:grpSpPr>
          <a:xfrm>
            <a:off x="265974" y="3021056"/>
            <a:ext cx="3493808" cy="1061295"/>
            <a:chOff x="265974" y="3501522"/>
            <a:chExt cx="3493808" cy="1061295"/>
          </a:xfrm>
        </p:grpSpPr>
        <p:sp>
          <p:nvSpPr>
            <p:cNvPr id="48" name="CasellaDiTesto 47">
              <a:extLst>
                <a:ext uri="{FF2B5EF4-FFF2-40B4-BE49-F238E27FC236}">
                  <a16:creationId xmlns:a16="http://schemas.microsoft.com/office/drawing/2014/main" id="{B18118CB-127A-4B42-9CA9-00B2B500D38B}"/>
                </a:ext>
              </a:extLst>
            </p:cNvPr>
            <p:cNvSpPr txBox="1"/>
            <p:nvPr/>
          </p:nvSpPr>
          <p:spPr>
            <a:xfrm>
              <a:off x="265974" y="3867755"/>
              <a:ext cx="3493808" cy="6950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ts val="2200"/>
                </a:lnSpc>
                <a:spcAft>
                  <a:spcPts val="300"/>
                </a:spcAft>
              </a:pPr>
              <a:r>
                <a:rPr lang="it-IT" sz="1600" spc="30" dirty="0"/>
                <a:t>Copertura informativa e tematica</a:t>
              </a:r>
            </a:p>
            <a:p>
              <a:pPr>
                <a:lnSpc>
                  <a:spcPts val="2200"/>
                </a:lnSpc>
                <a:spcAft>
                  <a:spcPts val="300"/>
                </a:spcAft>
              </a:pPr>
              <a:r>
                <a:rPr lang="it-IT" sz="1200" spc="30" dirty="0"/>
                <a:t>Pluralità di tematismi e complessità proporzionale</a:t>
              </a:r>
            </a:p>
          </p:txBody>
        </p:sp>
        <p:sp>
          <p:nvSpPr>
            <p:cNvPr id="49" name="Ovale 48">
              <a:extLst>
                <a:ext uri="{FF2B5EF4-FFF2-40B4-BE49-F238E27FC236}">
                  <a16:creationId xmlns:a16="http://schemas.microsoft.com/office/drawing/2014/main" id="{F64F085E-82C1-4A46-A7DC-2996788469F1}"/>
                </a:ext>
              </a:extLst>
            </p:cNvPr>
            <p:cNvSpPr/>
            <p:nvPr/>
          </p:nvSpPr>
          <p:spPr>
            <a:xfrm>
              <a:off x="1519713" y="3501522"/>
              <a:ext cx="324000" cy="324000"/>
            </a:xfrm>
            <a:prstGeom prst="ellipse">
              <a:avLst/>
            </a:prstGeom>
            <a:solidFill>
              <a:schemeClr val="bg1">
                <a:lumMod val="6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50" name="Gruppo 49">
            <a:extLst>
              <a:ext uri="{FF2B5EF4-FFF2-40B4-BE49-F238E27FC236}">
                <a16:creationId xmlns:a16="http://schemas.microsoft.com/office/drawing/2014/main" id="{7A7ABF3B-E999-534B-8104-35359FD63641}"/>
              </a:ext>
            </a:extLst>
          </p:cNvPr>
          <p:cNvGrpSpPr/>
          <p:nvPr/>
        </p:nvGrpSpPr>
        <p:grpSpPr>
          <a:xfrm>
            <a:off x="4349092" y="5272191"/>
            <a:ext cx="3493808" cy="1087477"/>
            <a:chOff x="4349092" y="5524871"/>
            <a:chExt cx="3493808" cy="1087477"/>
          </a:xfrm>
        </p:grpSpPr>
        <p:sp>
          <p:nvSpPr>
            <p:cNvPr id="51" name="CasellaDiTesto 50">
              <a:extLst>
                <a:ext uri="{FF2B5EF4-FFF2-40B4-BE49-F238E27FC236}">
                  <a16:creationId xmlns:a16="http://schemas.microsoft.com/office/drawing/2014/main" id="{22DD3D0D-8AD4-5A42-B715-902D15C1329D}"/>
                </a:ext>
              </a:extLst>
            </p:cNvPr>
            <p:cNvSpPr txBox="1"/>
            <p:nvPr/>
          </p:nvSpPr>
          <p:spPr>
            <a:xfrm>
              <a:off x="4349092" y="5917286"/>
              <a:ext cx="3493808" cy="6950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  <a:spcAft>
                  <a:spcPts val="300"/>
                </a:spcAft>
              </a:pPr>
              <a:r>
                <a:rPr lang="it-IT" sz="1600" b="1" spc="30" dirty="0"/>
                <a:t>Fattibilità</a:t>
              </a:r>
              <a:r>
                <a:rPr lang="it-IT" sz="1600" spc="30" dirty="0"/>
                <a:t> in ambiente Excel e GIS</a:t>
              </a:r>
            </a:p>
            <a:p>
              <a:pPr algn="ctr">
                <a:lnSpc>
                  <a:spcPts val="2200"/>
                </a:lnSpc>
                <a:spcAft>
                  <a:spcPts val="300"/>
                </a:spcAft>
              </a:pPr>
              <a:r>
                <a:rPr lang="it-IT" sz="1200" spc="30" dirty="0"/>
                <a:t>Compatibilità dei formati di input e output</a:t>
              </a:r>
            </a:p>
          </p:txBody>
        </p:sp>
        <p:sp>
          <p:nvSpPr>
            <p:cNvPr id="52" name="Ovale 51">
              <a:extLst>
                <a:ext uri="{FF2B5EF4-FFF2-40B4-BE49-F238E27FC236}">
                  <a16:creationId xmlns:a16="http://schemas.microsoft.com/office/drawing/2014/main" id="{194224DA-01E2-4047-9981-6BF4E01AE6C6}"/>
                </a:ext>
              </a:extLst>
            </p:cNvPr>
            <p:cNvSpPr/>
            <p:nvPr/>
          </p:nvSpPr>
          <p:spPr>
            <a:xfrm>
              <a:off x="5934000" y="5524871"/>
              <a:ext cx="324000" cy="324000"/>
            </a:xfrm>
            <a:prstGeom prst="ellipse">
              <a:avLst/>
            </a:prstGeom>
            <a:solidFill>
              <a:schemeClr val="bg1">
                <a:lumMod val="6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53" name="Gruppo 52">
            <a:extLst>
              <a:ext uri="{FF2B5EF4-FFF2-40B4-BE49-F238E27FC236}">
                <a16:creationId xmlns:a16="http://schemas.microsoft.com/office/drawing/2014/main" id="{E6E7694E-E6A6-BA44-BDBB-C6BC2520ECF3}"/>
              </a:ext>
            </a:extLst>
          </p:cNvPr>
          <p:cNvGrpSpPr/>
          <p:nvPr/>
        </p:nvGrpSpPr>
        <p:grpSpPr>
          <a:xfrm>
            <a:off x="1843713" y="4321097"/>
            <a:ext cx="8514833" cy="1071414"/>
            <a:chOff x="1843713" y="4516169"/>
            <a:chExt cx="8514833" cy="1071414"/>
          </a:xfrm>
        </p:grpSpPr>
        <p:grpSp>
          <p:nvGrpSpPr>
            <p:cNvPr id="54" name="Gruppo 53">
              <a:extLst>
                <a:ext uri="{FF2B5EF4-FFF2-40B4-BE49-F238E27FC236}">
                  <a16:creationId xmlns:a16="http://schemas.microsoft.com/office/drawing/2014/main" id="{29370F4A-AFA8-3843-8D87-E8694C484F20}"/>
                </a:ext>
              </a:extLst>
            </p:cNvPr>
            <p:cNvGrpSpPr/>
            <p:nvPr/>
          </p:nvGrpSpPr>
          <p:grpSpPr>
            <a:xfrm>
              <a:off x="1843713" y="4516169"/>
              <a:ext cx="3846602" cy="1071414"/>
              <a:chOff x="1843713" y="4516169"/>
              <a:chExt cx="3846602" cy="1071414"/>
            </a:xfrm>
          </p:grpSpPr>
          <p:sp>
            <p:nvSpPr>
              <p:cNvPr id="58" name="CasellaDiTesto 57">
                <a:extLst>
                  <a:ext uri="{FF2B5EF4-FFF2-40B4-BE49-F238E27FC236}">
                    <a16:creationId xmlns:a16="http://schemas.microsoft.com/office/drawing/2014/main" id="{14BAFCB7-539D-3743-84F1-E9C580B64BCD}"/>
                  </a:ext>
                </a:extLst>
              </p:cNvPr>
              <p:cNvSpPr txBox="1"/>
              <p:nvPr/>
            </p:nvSpPr>
            <p:spPr>
              <a:xfrm>
                <a:off x="1843713" y="4892521"/>
                <a:ext cx="3846602" cy="6950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lnSpc>
                    <a:spcPts val="2200"/>
                  </a:lnSpc>
                  <a:spcAft>
                    <a:spcPts val="300"/>
                  </a:spcAft>
                </a:pPr>
                <a:r>
                  <a:rPr lang="it-IT" sz="1600" b="1" spc="30" dirty="0"/>
                  <a:t>Rappresentatività</a:t>
                </a:r>
                <a:r>
                  <a:rPr lang="it-IT" sz="1600" spc="30" dirty="0"/>
                  <a:t> e non ridondanza</a:t>
                </a:r>
              </a:p>
              <a:p>
                <a:pPr>
                  <a:lnSpc>
                    <a:spcPts val="2200"/>
                  </a:lnSpc>
                  <a:spcAft>
                    <a:spcPts val="300"/>
                  </a:spcAft>
                </a:pPr>
                <a:r>
                  <a:rPr lang="it-IT" sz="1200" spc="30" dirty="0"/>
                  <a:t>Fedeltà concetto-variabile e zero sovrapposizioni</a:t>
                </a:r>
              </a:p>
            </p:txBody>
          </p:sp>
          <p:sp>
            <p:nvSpPr>
              <p:cNvPr id="59" name="Ovale 58">
                <a:extLst>
                  <a:ext uri="{FF2B5EF4-FFF2-40B4-BE49-F238E27FC236}">
                    <a16:creationId xmlns:a16="http://schemas.microsoft.com/office/drawing/2014/main" id="{CD049BE0-BB5C-9641-92AF-6DF5AC5EA7CE}"/>
                  </a:ext>
                </a:extLst>
              </p:cNvPr>
              <p:cNvSpPr/>
              <p:nvPr/>
            </p:nvSpPr>
            <p:spPr>
              <a:xfrm>
                <a:off x="3271354" y="4516169"/>
                <a:ext cx="324000" cy="324000"/>
              </a:xfrm>
              <a:prstGeom prst="ellipse">
                <a:avLst/>
              </a:prstGeom>
              <a:solidFill>
                <a:schemeClr val="bg1">
                  <a:lumMod val="65000"/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  <p:grpSp>
          <p:nvGrpSpPr>
            <p:cNvPr id="55" name="Gruppo 54">
              <a:extLst>
                <a:ext uri="{FF2B5EF4-FFF2-40B4-BE49-F238E27FC236}">
                  <a16:creationId xmlns:a16="http://schemas.microsoft.com/office/drawing/2014/main" id="{ED21BE4B-BDFF-FD4C-B63D-4948753B3056}"/>
                </a:ext>
              </a:extLst>
            </p:cNvPr>
            <p:cNvGrpSpPr/>
            <p:nvPr/>
          </p:nvGrpSpPr>
          <p:grpSpPr>
            <a:xfrm>
              <a:off x="6864738" y="4516169"/>
              <a:ext cx="3493808" cy="1071414"/>
              <a:chOff x="6864738" y="4516169"/>
              <a:chExt cx="3493808" cy="1071414"/>
            </a:xfrm>
          </p:grpSpPr>
          <p:sp>
            <p:nvSpPr>
              <p:cNvPr id="56" name="CasellaDiTesto 55">
                <a:extLst>
                  <a:ext uri="{FF2B5EF4-FFF2-40B4-BE49-F238E27FC236}">
                    <a16:creationId xmlns:a16="http://schemas.microsoft.com/office/drawing/2014/main" id="{3C07DB09-8396-7946-975B-F4DB48B8A423}"/>
                  </a:ext>
                </a:extLst>
              </p:cNvPr>
              <p:cNvSpPr txBox="1"/>
              <p:nvPr/>
            </p:nvSpPr>
            <p:spPr>
              <a:xfrm>
                <a:off x="6864738" y="4892521"/>
                <a:ext cx="3493808" cy="6950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2200"/>
                  </a:lnSpc>
                  <a:spcAft>
                    <a:spcPts val="300"/>
                  </a:spcAft>
                </a:pPr>
                <a:r>
                  <a:rPr lang="it-IT" sz="1600" b="1" spc="30" dirty="0"/>
                  <a:t>Disponibilità</a:t>
                </a:r>
                <a:r>
                  <a:rPr lang="it-IT" sz="1600" spc="30" dirty="0"/>
                  <a:t> dei dati e fonti ufficiali</a:t>
                </a:r>
              </a:p>
              <a:p>
                <a:pPr algn="r">
                  <a:lnSpc>
                    <a:spcPts val="2200"/>
                  </a:lnSpc>
                  <a:spcAft>
                    <a:spcPts val="300"/>
                  </a:spcAft>
                </a:pPr>
                <a:r>
                  <a:rPr lang="it-IT" sz="1200" spc="30" dirty="0"/>
                  <a:t>Reperibilità e affidabilità dei dati di immissione</a:t>
                </a:r>
              </a:p>
            </p:txBody>
          </p:sp>
          <p:sp>
            <p:nvSpPr>
              <p:cNvPr id="57" name="Ovale 56">
                <a:extLst>
                  <a:ext uri="{FF2B5EF4-FFF2-40B4-BE49-F238E27FC236}">
                    <a16:creationId xmlns:a16="http://schemas.microsoft.com/office/drawing/2014/main" id="{F45246DD-289F-A946-B992-6E6C344263DE}"/>
                  </a:ext>
                </a:extLst>
              </p:cNvPr>
              <p:cNvSpPr/>
              <p:nvPr/>
            </p:nvSpPr>
            <p:spPr>
              <a:xfrm>
                <a:off x="8595841" y="4516169"/>
                <a:ext cx="324000" cy="324000"/>
              </a:xfrm>
              <a:prstGeom prst="ellipse">
                <a:avLst/>
              </a:prstGeom>
              <a:solidFill>
                <a:schemeClr val="bg1">
                  <a:lumMod val="65000"/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</a:rPr>
                  <a:t>4</a:t>
                </a:r>
              </a:p>
            </p:txBody>
          </p:sp>
        </p:grpSp>
      </p:grpSp>
      <p:grpSp>
        <p:nvGrpSpPr>
          <p:cNvPr id="60" name="Gruppo 59">
            <a:extLst>
              <a:ext uri="{FF2B5EF4-FFF2-40B4-BE49-F238E27FC236}">
                <a16:creationId xmlns:a16="http://schemas.microsoft.com/office/drawing/2014/main" id="{33EAAAF5-F565-5A41-B088-B87F21DF0437}"/>
              </a:ext>
            </a:extLst>
          </p:cNvPr>
          <p:cNvGrpSpPr/>
          <p:nvPr/>
        </p:nvGrpSpPr>
        <p:grpSpPr>
          <a:xfrm>
            <a:off x="8452745" y="3031197"/>
            <a:ext cx="3493808" cy="1051154"/>
            <a:chOff x="8452745" y="3511663"/>
            <a:chExt cx="3493808" cy="1051154"/>
          </a:xfrm>
        </p:grpSpPr>
        <p:sp>
          <p:nvSpPr>
            <p:cNvPr id="61" name="CasellaDiTesto 60">
              <a:extLst>
                <a:ext uri="{FF2B5EF4-FFF2-40B4-BE49-F238E27FC236}">
                  <a16:creationId xmlns:a16="http://schemas.microsoft.com/office/drawing/2014/main" id="{30E259FE-0D44-8C49-87DA-4B4D2ADF09BD}"/>
                </a:ext>
              </a:extLst>
            </p:cNvPr>
            <p:cNvSpPr txBox="1"/>
            <p:nvPr/>
          </p:nvSpPr>
          <p:spPr>
            <a:xfrm>
              <a:off x="8452745" y="3867755"/>
              <a:ext cx="3493808" cy="6950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r">
                <a:lnSpc>
                  <a:spcPts val="2200"/>
                </a:lnSpc>
                <a:spcAft>
                  <a:spcPts val="300"/>
                </a:spcAft>
              </a:pPr>
              <a:r>
                <a:rPr lang="it-IT" sz="1600" b="1" spc="30" dirty="0"/>
                <a:t>Intuitività</a:t>
              </a:r>
              <a:r>
                <a:rPr lang="it-IT" sz="1600" spc="30" dirty="0"/>
                <a:t> di formule e intervalli</a:t>
              </a:r>
            </a:p>
            <a:p>
              <a:pPr algn="r">
                <a:lnSpc>
                  <a:spcPts val="2200"/>
                </a:lnSpc>
                <a:spcAft>
                  <a:spcPts val="300"/>
                </a:spcAft>
              </a:pPr>
              <a:r>
                <a:rPr lang="it-IT" sz="1200" spc="30" dirty="0"/>
                <a:t>Intellegibilità formule-criteri e valori soglia</a:t>
              </a:r>
            </a:p>
          </p:txBody>
        </p:sp>
        <p:sp>
          <p:nvSpPr>
            <p:cNvPr id="62" name="Ovale 61">
              <a:extLst>
                <a:ext uri="{FF2B5EF4-FFF2-40B4-BE49-F238E27FC236}">
                  <a16:creationId xmlns:a16="http://schemas.microsoft.com/office/drawing/2014/main" id="{D97BB156-A34A-A944-ABA2-6F4F897EE067}"/>
                </a:ext>
              </a:extLst>
            </p:cNvPr>
            <p:cNvSpPr/>
            <p:nvPr/>
          </p:nvSpPr>
          <p:spPr>
            <a:xfrm>
              <a:off x="10358546" y="3511663"/>
              <a:ext cx="324000" cy="324000"/>
            </a:xfrm>
            <a:prstGeom prst="ellipse">
              <a:avLst/>
            </a:prstGeom>
            <a:solidFill>
              <a:schemeClr val="bg1">
                <a:lumMod val="6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5</a:t>
              </a:r>
            </a:p>
          </p:txBody>
        </p:sp>
      </p:grpSp>
      <p:sp>
        <p:nvSpPr>
          <p:cNvPr id="63" name="CasellaDiTesto 62">
            <a:extLst>
              <a:ext uri="{FF2B5EF4-FFF2-40B4-BE49-F238E27FC236}">
                <a16:creationId xmlns:a16="http://schemas.microsoft.com/office/drawing/2014/main" id="{C36FCD4A-2190-F045-9766-0435BD7BD620}"/>
              </a:ext>
            </a:extLst>
          </p:cNvPr>
          <p:cNvSpPr txBox="1"/>
          <p:nvPr/>
        </p:nvSpPr>
        <p:spPr>
          <a:xfrm>
            <a:off x="4040589" y="1063795"/>
            <a:ext cx="4110822" cy="733534"/>
          </a:xfrm>
          <a:prstGeom prst="rect">
            <a:avLst/>
          </a:prstGeom>
          <a:solidFill>
            <a:schemeClr val="bg1"/>
          </a:solidFill>
          <a:effectLst>
            <a:outerShdw blurRad="190500" dist="101600" dir="2700000" algn="tl" rotWithShape="0">
              <a:prstClr val="black">
                <a:alpha val="1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it-IT" b="1" spc="30" dirty="0"/>
              <a:t>Protocollo guida</a:t>
            </a:r>
          </a:p>
          <a:p>
            <a:pPr algn="ctr">
              <a:lnSpc>
                <a:spcPts val="2500"/>
              </a:lnSpc>
            </a:pPr>
            <a:r>
              <a:rPr lang="it-IT" sz="1400" spc="30" dirty="0"/>
              <a:t>Sistema di </a:t>
            </a:r>
            <a:r>
              <a:rPr lang="it-IT" sz="1400" i="1" spc="30" dirty="0"/>
              <a:t>Sustainable </a:t>
            </a:r>
            <a:r>
              <a:rPr lang="it-IT" sz="1400" i="1" spc="30" dirty="0" err="1"/>
              <a:t>Measures</a:t>
            </a:r>
            <a:r>
              <a:rPr lang="it-IT" sz="1400" i="1" spc="30" dirty="0"/>
              <a:t> Company</a:t>
            </a:r>
          </a:p>
        </p:txBody>
      </p:sp>
      <p:sp>
        <p:nvSpPr>
          <p:cNvPr id="64" name="CasellaDiTesto 63">
            <a:extLst>
              <a:ext uri="{FF2B5EF4-FFF2-40B4-BE49-F238E27FC236}">
                <a16:creationId xmlns:a16="http://schemas.microsoft.com/office/drawing/2014/main" id="{49C27D98-7F3C-6145-BB5C-3869069774F7}"/>
              </a:ext>
            </a:extLst>
          </p:cNvPr>
          <p:cNvSpPr txBox="1"/>
          <p:nvPr/>
        </p:nvSpPr>
        <p:spPr>
          <a:xfrm>
            <a:off x="4040589" y="2105748"/>
            <a:ext cx="4110822" cy="733534"/>
          </a:xfrm>
          <a:prstGeom prst="rect">
            <a:avLst/>
          </a:prstGeom>
          <a:solidFill>
            <a:schemeClr val="bg1"/>
          </a:solidFill>
          <a:effectLst>
            <a:outerShdw blurRad="190500" dist="101600" dir="2700000" algn="tl" rotWithShape="0">
              <a:prstClr val="black">
                <a:alpha val="1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it-IT" b="1" spc="30" dirty="0"/>
              <a:t>Esigenze contestuali</a:t>
            </a:r>
          </a:p>
          <a:p>
            <a:pPr algn="ctr">
              <a:lnSpc>
                <a:spcPts val="2500"/>
              </a:lnSpc>
            </a:pPr>
            <a:r>
              <a:rPr lang="it-IT" sz="1400" spc="30" dirty="0"/>
              <a:t>Procedure attendibili e standardizzate per le PA</a:t>
            </a:r>
          </a:p>
        </p:txBody>
      </p:sp>
      <p:sp>
        <p:nvSpPr>
          <p:cNvPr id="65" name="CasellaDiTesto 64">
            <a:extLst>
              <a:ext uri="{FF2B5EF4-FFF2-40B4-BE49-F238E27FC236}">
                <a16:creationId xmlns:a16="http://schemas.microsoft.com/office/drawing/2014/main" id="{1C94C44F-176F-AA4F-A6FC-A83B054B69E6}"/>
              </a:ext>
            </a:extLst>
          </p:cNvPr>
          <p:cNvSpPr txBox="1"/>
          <p:nvPr/>
        </p:nvSpPr>
        <p:spPr>
          <a:xfrm>
            <a:off x="5508788" y="3098880"/>
            <a:ext cx="1174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5 </a:t>
            </a:r>
            <a:r>
              <a:rPr lang="it-IT" dirty="0"/>
              <a:t>Filtri</a:t>
            </a:r>
          </a:p>
        </p:txBody>
      </p:sp>
    </p:spTree>
    <p:extLst>
      <p:ext uri="{BB962C8B-B14F-4D97-AF65-F5344CB8AC3E}">
        <p14:creationId xmlns:p14="http://schemas.microsoft.com/office/powerpoint/2010/main" val="1229087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it-IT"/>
              <a:t>17/09/18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it-IT" dirty="0"/>
              <a:t>I contenuti: struttura e gerarchia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C014328D-9FD7-45DB-B806-5D55B33AD3C5}" type="slidenum">
              <a:rPr lang="it-IT" smtClean="0"/>
              <a:pPr/>
              <a:t>9</a:t>
            </a:fld>
            <a:endParaRPr lang="it-IT" dirty="0"/>
          </a:p>
        </p:txBody>
      </p:sp>
      <p:sp>
        <p:nvSpPr>
          <p:cNvPr id="7" name="Triangolo isoscele 31">
            <a:extLst>
              <a:ext uri="{FF2B5EF4-FFF2-40B4-BE49-F238E27FC236}">
                <a16:creationId xmlns:a16="http://schemas.microsoft.com/office/drawing/2014/main" id="{C3FB7BCC-E19C-9C41-A659-6861CD962747}"/>
              </a:ext>
            </a:extLst>
          </p:cNvPr>
          <p:cNvSpPr/>
          <p:nvPr/>
        </p:nvSpPr>
        <p:spPr>
          <a:xfrm rot="10800000">
            <a:off x="1570468" y="2060416"/>
            <a:ext cx="2875226" cy="604933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riangolo isoscele 6">
            <a:extLst>
              <a:ext uri="{FF2B5EF4-FFF2-40B4-BE49-F238E27FC236}">
                <a16:creationId xmlns:a16="http://schemas.microsoft.com/office/drawing/2014/main" id="{7DA3F969-7070-474D-B4F8-265E3CE3371E}"/>
              </a:ext>
            </a:extLst>
          </p:cNvPr>
          <p:cNvSpPr/>
          <p:nvPr/>
        </p:nvSpPr>
        <p:spPr>
          <a:xfrm rot="5400000">
            <a:off x="4754764" y="844409"/>
            <a:ext cx="990012" cy="1385284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2D71C4A0-4E43-EB49-B809-90AEDD4D15C0}"/>
              </a:ext>
            </a:extLst>
          </p:cNvPr>
          <p:cNvSpPr txBox="1"/>
          <p:nvPr/>
        </p:nvSpPr>
        <p:spPr>
          <a:xfrm>
            <a:off x="1452862" y="1050539"/>
            <a:ext cx="3104270" cy="990017"/>
          </a:xfrm>
          <a:prstGeom prst="rect">
            <a:avLst/>
          </a:prstGeom>
          <a:solidFill>
            <a:schemeClr val="bg1"/>
          </a:solidFill>
          <a:effectLst>
            <a:outerShdw blurRad="190500" dist="101600" dir="2700000" algn="tl" rotWithShape="0">
              <a:prstClr val="black">
                <a:alpha val="1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>
              <a:lnSpc>
                <a:spcPts val="4500"/>
              </a:lnSpc>
            </a:pPr>
            <a:r>
              <a:rPr lang="it-IT" sz="4400" b="1" spc="100" dirty="0"/>
              <a:t>50</a:t>
            </a:r>
            <a:r>
              <a:rPr lang="it-IT" sz="2800" b="1" spc="60" dirty="0"/>
              <a:t> </a:t>
            </a:r>
            <a:r>
              <a:rPr lang="it-IT" sz="2800" spc="60" dirty="0"/>
              <a:t>Criteri</a:t>
            </a:r>
          </a:p>
          <a:p>
            <a:pPr algn="ctr">
              <a:lnSpc>
                <a:spcPts val="2000"/>
              </a:lnSpc>
            </a:pPr>
            <a:r>
              <a:rPr lang="it-IT" sz="1400" dirty="0"/>
              <a:t>e rispettivi indicatori di sostenibilità</a:t>
            </a:r>
          </a:p>
          <a:p>
            <a:pPr algn="ctr">
              <a:lnSpc>
                <a:spcPts val="500"/>
              </a:lnSpc>
            </a:pP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935DFC2-1E31-334F-8EF3-358A5E2BBB46}"/>
              </a:ext>
            </a:extLst>
          </p:cNvPr>
          <p:cNvSpPr txBox="1"/>
          <p:nvPr/>
        </p:nvSpPr>
        <p:spPr>
          <a:xfrm>
            <a:off x="5925377" y="1042042"/>
            <a:ext cx="3104261" cy="990016"/>
          </a:xfrm>
          <a:prstGeom prst="rect">
            <a:avLst/>
          </a:prstGeom>
          <a:solidFill>
            <a:schemeClr val="bg1"/>
          </a:solidFill>
          <a:effectLst>
            <a:outerShdw blurRad="190500" dist="101600" dir="2700000" algn="tl" rotWithShape="0">
              <a:prstClr val="black">
                <a:alpha val="1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>
              <a:lnSpc>
                <a:spcPts val="4500"/>
              </a:lnSpc>
            </a:pPr>
            <a:r>
              <a:rPr lang="it-IT" sz="4400" b="1" spc="100" dirty="0">
                <a:solidFill>
                  <a:srgbClr val="297A38"/>
                </a:solidFill>
              </a:rPr>
              <a:t>5</a:t>
            </a:r>
            <a:r>
              <a:rPr lang="it-IT" sz="2800" b="1" spc="60" dirty="0">
                <a:solidFill>
                  <a:srgbClr val="297A38"/>
                </a:solidFill>
              </a:rPr>
              <a:t> </a:t>
            </a:r>
            <a:r>
              <a:rPr lang="it-IT" sz="2800" spc="60" dirty="0">
                <a:solidFill>
                  <a:srgbClr val="297A38"/>
                </a:solidFill>
              </a:rPr>
              <a:t>Categorie</a:t>
            </a:r>
          </a:p>
          <a:p>
            <a:pPr algn="ctr">
              <a:lnSpc>
                <a:spcPts val="2000"/>
              </a:lnSpc>
            </a:pPr>
            <a:r>
              <a:rPr lang="it-IT" sz="1400" dirty="0"/>
              <a:t>raggruppamenti tematici dei criteri</a:t>
            </a:r>
          </a:p>
          <a:p>
            <a:pPr algn="ctr">
              <a:lnSpc>
                <a:spcPts val="500"/>
              </a:lnSpc>
            </a:pPr>
            <a:endParaRPr lang="it-IT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E12C7FB-D21C-AB45-A745-54C8FD2AEFD2}"/>
              </a:ext>
            </a:extLst>
          </p:cNvPr>
          <p:cNvSpPr txBox="1"/>
          <p:nvPr/>
        </p:nvSpPr>
        <p:spPr>
          <a:xfrm>
            <a:off x="1715012" y="4009671"/>
            <a:ext cx="2579967" cy="833562"/>
          </a:xfrm>
          <a:prstGeom prst="rect">
            <a:avLst/>
          </a:prstGeom>
          <a:solidFill>
            <a:schemeClr val="bg1"/>
          </a:solidFill>
          <a:effectLst>
            <a:outerShdw blurRad="190500" dist="101600" dir="2700000" algn="tl" rotWithShape="0">
              <a:prstClr val="black">
                <a:alpha val="1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spc="70" dirty="0">
                <a:solidFill>
                  <a:srgbClr val="44C05C"/>
                </a:solidFill>
              </a:rPr>
              <a:t>30</a:t>
            </a:r>
            <a:r>
              <a:rPr lang="it-IT" sz="1600" spc="3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algn="ctr"/>
            <a:r>
              <a:rPr lang="it-IT" sz="1600" spc="30" dirty="0"/>
              <a:t>Indicatori </a:t>
            </a:r>
            <a:r>
              <a:rPr lang="it-IT" sz="1600" i="1" spc="30" dirty="0"/>
              <a:t>Essenziali </a:t>
            </a:r>
          </a:p>
          <a:p>
            <a:pPr algn="ctr">
              <a:lnSpc>
                <a:spcPts val="500"/>
              </a:lnSpc>
            </a:pPr>
            <a:endParaRPr lang="it-IT" sz="1600" i="1" spc="3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DAECABAE-5FD6-6446-9727-861EE7DE0ABC}"/>
              </a:ext>
            </a:extLst>
          </p:cNvPr>
          <p:cNvSpPr txBox="1"/>
          <p:nvPr/>
        </p:nvSpPr>
        <p:spPr>
          <a:xfrm>
            <a:off x="1715012" y="5243646"/>
            <a:ext cx="2579967" cy="833562"/>
          </a:xfrm>
          <a:prstGeom prst="rect">
            <a:avLst/>
          </a:prstGeom>
          <a:solidFill>
            <a:schemeClr val="bg1"/>
          </a:solidFill>
          <a:effectLst>
            <a:outerShdw blurRad="190500" dist="101600" dir="2700000" algn="tl" rotWithShape="0">
              <a:prstClr val="black">
                <a:alpha val="1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spc="70" dirty="0">
                <a:solidFill>
                  <a:srgbClr val="44C05C"/>
                </a:solidFill>
              </a:rPr>
              <a:t>20</a:t>
            </a:r>
            <a:r>
              <a:rPr lang="it-IT" sz="1600" spc="3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algn="ctr"/>
            <a:r>
              <a:rPr lang="it-IT" sz="1600" spc="30" dirty="0"/>
              <a:t>Indicatori </a:t>
            </a:r>
            <a:r>
              <a:rPr lang="it-IT" sz="1600" i="1" spc="30" dirty="0"/>
              <a:t>Raccomandati</a:t>
            </a:r>
          </a:p>
          <a:p>
            <a:pPr algn="ctr">
              <a:lnSpc>
                <a:spcPts val="500"/>
              </a:lnSpc>
            </a:pPr>
            <a:endParaRPr lang="it-IT" sz="1600" i="1" spc="3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F6595758-C009-C540-9DFB-511CA37E0D58}"/>
              </a:ext>
            </a:extLst>
          </p:cNvPr>
          <p:cNvSpPr txBox="1"/>
          <p:nvPr/>
        </p:nvSpPr>
        <p:spPr>
          <a:xfrm>
            <a:off x="1715012" y="2706502"/>
            <a:ext cx="2579967" cy="769441"/>
          </a:xfrm>
          <a:prstGeom prst="rect">
            <a:avLst/>
          </a:prstGeom>
          <a:solidFill>
            <a:schemeClr val="bg1"/>
          </a:solidFill>
          <a:effectLst>
            <a:outerShdw blurRad="190500" dist="101600" dir="2700000" algn="tl" rotWithShape="0">
              <a:prstClr val="black">
                <a:alpha val="1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spc="70" dirty="0"/>
              <a:t>50</a:t>
            </a:r>
            <a:r>
              <a:rPr lang="it-IT" sz="1600" spc="30" dirty="0"/>
              <a:t> </a:t>
            </a:r>
          </a:p>
          <a:p>
            <a:pPr algn="ctr"/>
            <a:r>
              <a:rPr lang="it-IT" sz="1600" spc="30" dirty="0"/>
              <a:t>Indicatori totali</a:t>
            </a:r>
            <a:endParaRPr lang="it-IT" sz="1600" i="1" spc="30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19ECDAAF-129F-904C-8326-26A50F409B56}"/>
              </a:ext>
            </a:extLst>
          </p:cNvPr>
          <p:cNvSpPr txBox="1"/>
          <p:nvPr/>
        </p:nvSpPr>
        <p:spPr>
          <a:xfrm>
            <a:off x="2599310" y="3539853"/>
            <a:ext cx="811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=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18FF5C64-9EB0-344C-86F3-B52A435516AC}"/>
              </a:ext>
            </a:extLst>
          </p:cNvPr>
          <p:cNvSpPr txBox="1"/>
          <p:nvPr/>
        </p:nvSpPr>
        <p:spPr>
          <a:xfrm>
            <a:off x="2599310" y="4899506"/>
            <a:ext cx="811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+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4E3D90B6-99BB-1445-BC44-5386FD5BC0D6}"/>
              </a:ext>
            </a:extLst>
          </p:cNvPr>
          <p:cNvSpPr txBox="1"/>
          <p:nvPr/>
        </p:nvSpPr>
        <p:spPr>
          <a:xfrm>
            <a:off x="6441451" y="2316988"/>
            <a:ext cx="4225363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it-IT" sz="1600" b="1" spc="30" dirty="0"/>
              <a:t>Capacità </a:t>
            </a:r>
            <a:r>
              <a:rPr lang="it-IT" sz="1600" spc="30" dirty="0"/>
              <a:t>insediativa e morfologia generale</a:t>
            </a:r>
          </a:p>
          <a:p>
            <a:pPr>
              <a:lnSpc>
                <a:spcPts val="2200"/>
              </a:lnSpc>
              <a:spcAft>
                <a:spcPts val="300"/>
              </a:spcAft>
            </a:pPr>
            <a:r>
              <a:rPr lang="it-IT" sz="1200" spc="30" dirty="0"/>
              <a:t>La qualità generica del progetto complessivo</a:t>
            </a:r>
          </a:p>
        </p:txBody>
      </p:sp>
      <p:sp>
        <p:nvSpPr>
          <p:cNvPr id="17" name="Ovale 16">
            <a:extLst>
              <a:ext uri="{FF2B5EF4-FFF2-40B4-BE49-F238E27FC236}">
                <a16:creationId xmlns:a16="http://schemas.microsoft.com/office/drawing/2014/main" id="{A1B11BE5-2C65-C242-A540-1EB6D73A7726}"/>
              </a:ext>
            </a:extLst>
          </p:cNvPr>
          <p:cNvSpPr/>
          <p:nvPr/>
        </p:nvSpPr>
        <p:spPr>
          <a:xfrm>
            <a:off x="5932388" y="2341349"/>
            <a:ext cx="324000" cy="324000"/>
          </a:xfrm>
          <a:prstGeom prst="ellipse">
            <a:avLst/>
          </a:prstGeom>
          <a:solidFill>
            <a:srgbClr val="297A38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5D2BF3F6-E4F3-F346-B518-54A04C928C0C}"/>
              </a:ext>
            </a:extLst>
          </p:cNvPr>
          <p:cNvSpPr txBox="1"/>
          <p:nvPr/>
        </p:nvSpPr>
        <p:spPr>
          <a:xfrm>
            <a:off x="6458272" y="3106563"/>
            <a:ext cx="4225363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it-IT" sz="1600" b="1" spc="30" dirty="0"/>
              <a:t>Comfort </a:t>
            </a:r>
            <a:r>
              <a:rPr lang="it-IT" sz="1600" spc="30" dirty="0"/>
              <a:t>e percezione dello</a:t>
            </a:r>
            <a:r>
              <a:rPr lang="it-IT" sz="1600" b="1" spc="30" dirty="0"/>
              <a:t> </a:t>
            </a:r>
            <a:r>
              <a:rPr lang="it-IT" sz="1600" spc="30" dirty="0"/>
              <a:t>spazio aperto</a:t>
            </a:r>
          </a:p>
          <a:p>
            <a:pPr>
              <a:lnSpc>
                <a:spcPts val="2200"/>
              </a:lnSpc>
            </a:pPr>
            <a:r>
              <a:rPr lang="it-IT" sz="1200" spc="30" dirty="0"/>
              <a:t>La qualità specifica del progetto di vuoti</a:t>
            </a:r>
          </a:p>
        </p:txBody>
      </p:sp>
      <p:sp>
        <p:nvSpPr>
          <p:cNvPr id="19" name="Ovale 18">
            <a:extLst>
              <a:ext uri="{FF2B5EF4-FFF2-40B4-BE49-F238E27FC236}">
                <a16:creationId xmlns:a16="http://schemas.microsoft.com/office/drawing/2014/main" id="{011C05A4-D69F-6642-B97D-AFE56BE1BCEA}"/>
              </a:ext>
            </a:extLst>
          </p:cNvPr>
          <p:cNvSpPr/>
          <p:nvPr/>
        </p:nvSpPr>
        <p:spPr>
          <a:xfrm>
            <a:off x="5925377" y="3129744"/>
            <a:ext cx="324000" cy="324000"/>
          </a:xfrm>
          <a:prstGeom prst="ellipse">
            <a:avLst/>
          </a:prstGeom>
          <a:solidFill>
            <a:srgbClr val="297A38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68193BE1-42B6-7348-AB1E-72025A6A52FF}"/>
              </a:ext>
            </a:extLst>
          </p:cNvPr>
          <p:cNvSpPr txBox="1"/>
          <p:nvPr/>
        </p:nvSpPr>
        <p:spPr>
          <a:xfrm>
            <a:off x="6475217" y="3925322"/>
            <a:ext cx="4225363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it-IT" sz="1600" b="1" spc="30" dirty="0"/>
              <a:t>Complessità </a:t>
            </a:r>
            <a:r>
              <a:rPr lang="it-IT" sz="1600" spc="30" dirty="0"/>
              <a:t>e inclusione dello spazio costruito</a:t>
            </a:r>
          </a:p>
          <a:p>
            <a:pPr>
              <a:lnSpc>
                <a:spcPts val="2200"/>
              </a:lnSpc>
            </a:pPr>
            <a:r>
              <a:rPr lang="it-IT" sz="1200" spc="30" dirty="0"/>
              <a:t>La qualità specifica del progetto di pieni</a:t>
            </a:r>
          </a:p>
        </p:txBody>
      </p:sp>
      <p:sp>
        <p:nvSpPr>
          <p:cNvPr id="21" name="Ovale 20">
            <a:extLst>
              <a:ext uri="{FF2B5EF4-FFF2-40B4-BE49-F238E27FC236}">
                <a16:creationId xmlns:a16="http://schemas.microsoft.com/office/drawing/2014/main" id="{B2CA22B3-F873-8F41-950A-E65E55418DA9}"/>
              </a:ext>
            </a:extLst>
          </p:cNvPr>
          <p:cNvSpPr/>
          <p:nvPr/>
        </p:nvSpPr>
        <p:spPr>
          <a:xfrm>
            <a:off x="5930532" y="3937886"/>
            <a:ext cx="324000" cy="324000"/>
          </a:xfrm>
          <a:prstGeom prst="ellipse">
            <a:avLst/>
          </a:prstGeom>
          <a:solidFill>
            <a:srgbClr val="297A38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A5FD949F-95CD-1843-92F6-E48D48B87C9C}"/>
              </a:ext>
            </a:extLst>
          </p:cNvPr>
          <p:cNvSpPr txBox="1"/>
          <p:nvPr/>
        </p:nvSpPr>
        <p:spPr>
          <a:xfrm>
            <a:off x="6486538" y="4734352"/>
            <a:ext cx="4225363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it-IT" sz="1600" b="1" spc="30" dirty="0"/>
              <a:t>Metabolismo </a:t>
            </a:r>
            <a:r>
              <a:rPr lang="it-IT" sz="1600" spc="30" dirty="0"/>
              <a:t>urbano e risparmio energetico</a:t>
            </a:r>
          </a:p>
          <a:p>
            <a:pPr>
              <a:lnSpc>
                <a:spcPts val="2200"/>
              </a:lnSpc>
            </a:pPr>
            <a:r>
              <a:rPr lang="it-IT" sz="1200" spc="30" dirty="0"/>
              <a:t>L’inserimento nei cicli di energia e materia</a:t>
            </a:r>
          </a:p>
        </p:txBody>
      </p:sp>
      <p:sp>
        <p:nvSpPr>
          <p:cNvPr id="23" name="Ovale 22">
            <a:extLst>
              <a:ext uri="{FF2B5EF4-FFF2-40B4-BE49-F238E27FC236}">
                <a16:creationId xmlns:a16="http://schemas.microsoft.com/office/drawing/2014/main" id="{DCAC3033-930B-8741-9C85-21B936901444}"/>
              </a:ext>
            </a:extLst>
          </p:cNvPr>
          <p:cNvSpPr/>
          <p:nvPr/>
        </p:nvSpPr>
        <p:spPr>
          <a:xfrm>
            <a:off x="5942414" y="4747217"/>
            <a:ext cx="324000" cy="324000"/>
          </a:xfrm>
          <a:prstGeom prst="ellipse">
            <a:avLst/>
          </a:prstGeom>
          <a:solidFill>
            <a:srgbClr val="297A38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3FF50964-B967-9046-9F0E-8A767E0648DE}"/>
              </a:ext>
            </a:extLst>
          </p:cNvPr>
          <p:cNvSpPr txBox="1"/>
          <p:nvPr/>
        </p:nvSpPr>
        <p:spPr>
          <a:xfrm>
            <a:off x="6504047" y="5523926"/>
            <a:ext cx="4225363" cy="626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it-IT" sz="1600" b="1" spc="30" dirty="0"/>
              <a:t>Accessibilità </a:t>
            </a:r>
            <a:r>
              <a:rPr lang="it-IT" sz="1600" spc="30" dirty="0"/>
              <a:t>e</a:t>
            </a:r>
            <a:r>
              <a:rPr lang="it-IT" sz="1600" b="1" spc="30" dirty="0"/>
              <a:t> </a:t>
            </a:r>
            <a:r>
              <a:rPr lang="it-IT" sz="1600" spc="30" dirty="0"/>
              <a:t>mobilità dell’armatura urbana</a:t>
            </a:r>
          </a:p>
          <a:p>
            <a:pPr>
              <a:lnSpc>
                <a:spcPts val="2200"/>
              </a:lnSpc>
            </a:pPr>
            <a:r>
              <a:rPr lang="it-IT" sz="1200" spc="30" dirty="0"/>
              <a:t>L’inserimento in trame integrate di trasporto</a:t>
            </a:r>
          </a:p>
        </p:txBody>
      </p:sp>
      <p:sp>
        <p:nvSpPr>
          <p:cNvPr id="25" name="Ovale 24">
            <a:extLst>
              <a:ext uri="{FF2B5EF4-FFF2-40B4-BE49-F238E27FC236}">
                <a16:creationId xmlns:a16="http://schemas.microsoft.com/office/drawing/2014/main" id="{3EEEB0F6-591D-0A4B-B430-AF0E7820B5AB}"/>
              </a:ext>
            </a:extLst>
          </p:cNvPr>
          <p:cNvSpPr/>
          <p:nvPr/>
        </p:nvSpPr>
        <p:spPr>
          <a:xfrm>
            <a:off x="5934390" y="5547492"/>
            <a:ext cx="324000" cy="324000"/>
          </a:xfrm>
          <a:prstGeom prst="ellipse">
            <a:avLst/>
          </a:prstGeom>
          <a:solidFill>
            <a:srgbClr val="297A38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68264496"/>
      </p:ext>
    </p:extLst>
  </p:cSld>
  <p:clrMapOvr>
    <a:masterClrMapping/>
  </p:clrMapOvr>
</p:sld>
</file>

<file path=ppt/theme/theme1.xml><?xml version="1.0" encoding="utf-8"?>
<a:theme xmlns:a="http://schemas.openxmlformats.org/drawingml/2006/main" name="2_Struttura personalizzat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2100</TotalTime>
  <Words>1192</Words>
  <Application>Microsoft Macintosh PowerPoint</Application>
  <PresentationFormat>Widescreen</PresentationFormat>
  <Paragraphs>243</Paragraphs>
  <Slides>13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8" baseType="lpstr">
      <vt:lpstr>Minion Pro</vt:lpstr>
      <vt:lpstr>Arial</vt:lpstr>
      <vt:lpstr>Calibri</vt:lpstr>
      <vt:lpstr>Wingdings 3</vt:lpstr>
      <vt:lpstr>2_Struttura personalizzata</vt:lpstr>
      <vt:lpstr>Monitoraggio dei programmi complessi e valutazione di sostenibilità sociale e ambientale: evidenze e proposte a partire dal caso lombardo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Grazie per l’attenzione.</vt:lpstr>
    </vt:vector>
  </TitlesOfParts>
  <Company>Regione Lombardia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Annalisa Mauriello</dc:creator>
  <cp:lastModifiedBy>Utente di Microsoft Office</cp:lastModifiedBy>
  <cp:revision>192</cp:revision>
  <dcterms:created xsi:type="dcterms:W3CDTF">2017-09-07T14:48:17Z</dcterms:created>
  <dcterms:modified xsi:type="dcterms:W3CDTF">2018-09-16T15:06:34Z</dcterms:modified>
</cp:coreProperties>
</file>