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1" r:id="rId2"/>
  </p:sldMasterIdLst>
  <p:notesMasterIdLst>
    <p:notesMasterId r:id="rId20"/>
  </p:notesMasterIdLst>
  <p:sldIdLst>
    <p:sldId id="277" r:id="rId3"/>
    <p:sldId id="256" r:id="rId4"/>
    <p:sldId id="293" r:id="rId5"/>
    <p:sldId id="294" r:id="rId6"/>
    <p:sldId id="295" r:id="rId7"/>
    <p:sldId id="307" r:id="rId8"/>
    <p:sldId id="308" r:id="rId9"/>
    <p:sldId id="309" r:id="rId10"/>
    <p:sldId id="310" r:id="rId11"/>
    <p:sldId id="311" r:id="rId12"/>
    <p:sldId id="312" r:id="rId13"/>
    <p:sldId id="313" r:id="rId14"/>
    <p:sldId id="314" r:id="rId15"/>
    <p:sldId id="315" r:id="rId16"/>
    <p:sldId id="316" r:id="rId17"/>
    <p:sldId id="317" r:id="rId18"/>
    <p:sldId id="318" r:id="rId19"/>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Sezione predefinita" id="{CA3F4928-A5D7-40D8-A735-34AFCC5FBE91}">
          <p14:sldIdLst>
            <p14:sldId id="277"/>
            <p14:sldId id="256"/>
            <p14:sldId id="293"/>
            <p14:sldId id="294"/>
            <p14:sldId id="295"/>
            <p14:sldId id="307"/>
          </p14:sldIdLst>
        </p14:section>
        <p14:section name="Sezione senza titolo" id="{23EB07E4-4631-45FC-947B-CADB8E45165E}">
          <p14:sldIdLst>
            <p14:sldId id="308"/>
            <p14:sldId id="309"/>
            <p14:sldId id="310"/>
            <p14:sldId id="311"/>
            <p14:sldId id="312"/>
            <p14:sldId id="313"/>
            <p14:sldId id="314"/>
            <p14:sldId id="315"/>
            <p14:sldId id="316"/>
            <p14:sldId id="317"/>
            <p14:sldId id="31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9021"/>
    <a:srgbClr val="051BBB"/>
    <a:srgbClr val="2603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532" autoAdjust="0"/>
  </p:normalViewPr>
  <p:slideViewPr>
    <p:cSldViewPr>
      <p:cViewPr>
        <p:scale>
          <a:sx n="70" d="100"/>
          <a:sy n="70" d="100"/>
        </p:scale>
        <p:origin x="-1890" y="-3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9B4BD68-7C65-4E07-8998-57170202B53F}" type="datetimeFigureOut">
              <a:rPr lang="it-IT"/>
              <a:pPr>
                <a:defRPr/>
              </a:pPr>
              <a:t>16/09/2018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smtClean="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F9CD9F9-8B7D-4124-ADF0-83BCA890EAAF}" type="slidenum">
              <a:rPr lang="it-IT"/>
              <a:pPr>
                <a:defRPr/>
              </a:pPr>
              <a:t>‹N›</a:t>
            </a:fld>
            <a:endParaRPr lang="it-IT"/>
          </a:p>
        </p:txBody>
      </p:sp>
    </p:spTree>
    <p:extLst>
      <p:ext uri="{BB962C8B-B14F-4D97-AF65-F5344CB8AC3E}">
        <p14:creationId xmlns:p14="http://schemas.microsoft.com/office/powerpoint/2010/main" val="3742137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307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D43988-BCEA-4C98-A4F2-65504A13744E}" type="slidenum">
              <a:rPr lang="it-IT" smtClean="0"/>
              <a:pPr fontAlgn="base">
                <a:spcBef>
                  <a:spcPct val="0"/>
                </a:spcBef>
                <a:spcAft>
                  <a:spcPct val="0"/>
                </a:spcAft>
                <a:defRPr/>
              </a:pPr>
              <a:t>2</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spTree>
      <p:nvGrpSpPr>
        <p:cNvPr id="1" name=""/>
        <p:cNvGrpSpPr/>
        <p:nvPr/>
      </p:nvGrpSpPr>
      <p:grpSpPr>
        <a:xfrm>
          <a:off x="0" y="0"/>
          <a:ext cx="0" cy="0"/>
          <a:chOff x="0" y="0"/>
          <a:chExt cx="0" cy="0"/>
        </a:xfrm>
      </p:grpSpPr>
      <p:sp>
        <p:nvSpPr>
          <p:cNvPr id="6" name="Rectangle 2"/>
          <p:cNvSpPr>
            <a:spLocks noChangeArrowheads="1"/>
          </p:cNvSpPr>
          <p:nvPr/>
        </p:nvSpPr>
        <p:spPr bwMode="auto">
          <a:xfrm>
            <a:off x="6443663" y="6551613"/>
            <a:ext cx="1619250"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7" name="Rectangle 3"/>
          <p:cNvSpPr>
            <a:spLocks noChangeArrowheads="1"/>
          </p:cNvSpPr>
          <p:nvPr/>
        </p:nvSpPr>
        <p:spPr bwMode="auto">
          <a:xfrm>
            <a:off x="8172450" y="6551613"/>
            <a:ext cx="97155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8" name="Rectangle 4"/>
          <p:cNvSpPr>
            <a:spLocks noChangeArrowheads="1"/>
          </p:cNvSpPr>
          <p:nvPr/>
        </p:nvSpPr>
        <p:spPr bwMode="auto">
          <a:xfrm>
            <a:off x="0" y="6551613"/>
            <a:ext cx="3995738"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9" name="Rectangle 13"/>
          <p:cNvSpPr>
            <a:spLocks noChangeArrowheads="1"/>
          </p:cNvSpPr>
          <p:nvPr/>
        </p:nvSpPr>
        <p:spPr bwMode="auto">
          <a:xfrm>
            <a:off x="4095750" y="6551613"/>
            <a:ext cx="224790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0" name="Segnaposto data 3"/>
          <p:cNvSpPr>
            <a:spLocks noGrp="1"/>
          </p:cNvSpPr>
          <p:nvPr/>
        </p:nvSpPr>
        <p:spPr>
          <a:xfrm>
            <a:off x="6804025" y="6532563"/>
            <a:ext cx="936625" cy="365125"/>
          </a:xfrm>
          <a:prstGeom prst="rect">
            <a:avLst/>
          </a:prstGeom>
        </p:spPr>
        <p:txBody>
          <a:bodyPr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7001E7D-F0EE-4D1F-A49F-4F26A0A7FC87}" type="datetime1">
              <a:rPr lang="it-IT" b="1" smtClean="0">
                <a:solidFill>
                  <a:schemeClr val="bg1"/>
                </a:solidFill>
              </a:rPr>
              <a:pPr fontAlgn="auto">
                <a:spcBef>
                  <a:spcPts val="0"/>
                </a:spcBef>
                <a:spcAft>
                  <a:spcPts val="0"/>
                </a:spcAft>
                <a:defRPr/>
              </a:pPr>
              <a:t>16/09/2018</a:t>
            </a:fld>
            <a:endParaRPr lang="it-IT" b="1" dirty="0">
              <a:solidFill>
                <a:schemeClr val="bg1"/>
              </a:solidFill>
            </a:endParaRPr>
          </a:p>
        </p:txBody>
      </p:sp>
      <p:sp>
        <p:nvSpPr>
          <p:cNvPr id="11" name="Segnaposto numero diapositiva 5"/>
          <p:cNvSpPr>
            <a:spLocks noGrp="1"/>
          </p:cNvSpPr>
          <p:nvPr/>
        </p:nvSpPr>
        <p:spPr>
          <a:xfrm>
            <a:off x="8267700" y="6519863"/>
            <a:ext cx="549275" cy="365125"/>
          </a:xfrm>
          <a:prstGeom prst="rect">
            <a:avLst/>
          </a:prstGeom>
        </p:spPr>
        <p:txBody>
          <a:bodyPr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8547CCA8-4D7E-43E6-87FC-D29251250FF1}" type="slidenum">
              <a:rPr lang="it-IT" b="1" smtClean="0">
                <a:solidFill>
                  <a:schemeClr val="bg1"/>
                </a:solidFill>
              </a:rPr>
              <a:pPr fontAlgn="auto">
                <a:spcBef>
                  <a:spcPts val="0"/>
                </a:spcBef>
                <a:spcAft>
                  <a:spcPts val="0"/>
                </a:spcAft>
                <a:defRPr/>
              </a:pPr>
              <a:t>‹N›</a:t>
            </a:fld>
            <a:endParaRPr lang="it-IT" b="1" dirty="0">
              <a:solidFill>
                <a:schemeClr val="bg1"/>
              </a:solidFill>
            </a:endParaRPr>
          </a:p>
        </p:txBody>
      </p:sp>
      <p:cxnSp>
        <p:nvCxnSpPr>
          <p:cNvPr id="12" name="Connettore 1 11"/>
          <p:cNvCxnSpPr/>
          <p:nvPr/>
        </p:nvCxnSpPr>
        <p:spPr>
          <a:xfrm>
            <a:off x="2016125" y="661988"/>
            <a:ext cx="7164388"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Immagine 15" descr="A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48488" y="674688"/>
            <a:ext cx="2195512"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6" descr="BB.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08038"/>
            <a:ext cx="2484438" cy="57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7163" y="136525"/>
            <a:ext cx="1728787"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testo 5"/>
          <p:cNvSpPr>
            <a:spLocks noGrp="1"/>
          </p:cNvSpPr>
          <p:nvPr>
            <p:ph type="body" sz="quarter" idx="16"/>
          </p:nvPr>
        </p:nvSpPr>
        <p:spPr>
          <a:xfrm>
            <a:off x="250825" y="1125538"/>
            <a:ext cx="8641655" cy="5111750"/>
          </a:xfrm>
          <a:prstGeom prst="rect">
            <a:avLst/>
          </a:prstGeom>
        </p:spPr>
        <p:txBody>
          <a:bodyPr/>
          <a:lstStyle>
            <a:lvl1pPr>
              <a:buNone/>
              <a:defRPr sz="3000" b="0" baseline="0"/>
            </a:lvl1pPr>
          </a:lstStyle>
          <a:p>
            <a:pPr lvl="0"/>
            <a:r>
              <a:rPr lang="it-IT" smtClean="0"/>
              <a:t>Fare clic per modificare stili del testo dello schema</a:t>
            </a:r>
          </a:p>
        </p:txBody>
      </p:sp>
      <p:sp>
        <p:nvSpPr>
          <p:cNvPr id="5" name="Segnaposto testo 7"/>
          <p:cNvSpPr>
            <a:spLocks noGrp="1"/>
          </p:cNvSpPr>
          <p:nvPr>
            <p:ph type="body" sz="quarter" idx="13"/>
          </p:nvPr>
        </p:nvSpPr>
        <p:spPr>
          <a:xfrm>
            <a:off x="1979612" y="188640"/>
            <a:ext cx="6984875" cy="431800"/>
          </a:xfrm>
          <a:prstGeom prst="rect">
            <a:avLst/>
          </a:prstGeom>
        </p:spPr>
        <p:txBody>
          <a:bodyPr/>
          <a:lstStyle>
            <a:lvl1pPr>
              <a:buNone/>
              <a:defRPr sz="3000" b="1" i="1" baseline="0">
                <a:solidFill>
                  <a:srgbClr val="4B9021"/>
                </a:solidFill>
              </a:defRPr>
            </a:lvl1pPr>
          </a:lstStyle>
          <a:p>
            <a:pPr lvl="0"/>
            <a:r>
              <a:rPr lang="it-IT" smtClean="0"/>
              <a:t>Fare clic per modificare stili del testo dello schema</a:t>
            </a:r>
          </a:p>
        </p:txBody>
      </p:sp>
    </p:spTree>
    <p:extLst>
      <p:ext uri="{BB962C8B-B14F-4D97-AF65-F5344CB8AC3E}">
        <p14:creationId xmlns:p14="http://schemas.microsoft.com/office/powerpoint/2010/main" val="1529319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8D873E74-E08A-45A9-ADB3-A0620BDF1BC0}" type="datetimeFigureOut">
              <a:rPr lang="it-IT"/>
              <a:pPr>
                <a:defRPr/>
              </a:pPr>
              <a:t>16/09/2018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A7D9EA4-1993-4864-82E8-CED9BBFC76F7}" type="slidenum">
              <a:rPr lang="it-IT"/>
              <a:pPr>
                <a:defRPr/>
              </a:pPr>
              <a:t>‹N›</a:t>
            </a:fld>
            <a:endParaRPr lang="it-IT"/>
          </a:p>
        </p:txBody>
      </p:sp>
    </p:spTree>
    <p:extLst>
      <p:ext uri="{BB962C8B-B14F-4D97-AF65-F5344CB8AC3E}">
        <p14:creationId xmlns:p14="http://schemas.microsoft.com/office/powerpoint/2010/main" val="75414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9355EE67-EA93-4572-A8B2-F9138815C462}" type="datetimeFigureOut">
              <a:rPr lang="it-IT"/>
              <a:pPr>
                <a:defRPr/>
              </a:pPr>
              <a:t>16/09/2018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AC4966BC-1014-467E-BB03-FD8AAA98C3BC}" type="slidenum">
              <a:rPr lang="it-IT"/>
              <a:pPr>
                <a:defRPr/>
              </a:pPr>
              <a:t>‹N›</a:t>
            </a:fld>
            <a:endParaRPr lang="it-IT"/>
          </a:p>
        </p:txBody>
      </p:sp>
    </p:spTree>
    <p:extLst>
      <p:ext uri="{BB962C8B-B14F-4D97-AF65-F5344CB8AC3E}">
        <p14:creationId xmlns:p14="http://schemas.microsoft.com/office/powerpoint/2010/main" val="448640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2C006A5-CBE2-462B-811B-A070FC4FB9FC}" type="datetimeFigureOut">
              <a:rPr lang="it-IT"/>
              <a:pPr>
                <a:defRPr/>
              </a:pPr>
              <a:t>16/09/2018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4D5C206-74CE-49B7-A368-361A7FE7B510}" type="slidenum">
              <a:rPr lang="it-IT"/>
              <a:pPr>
                <a:defRPr/>
              </a:pPr>
              <a:t>‹N›</a:t>
            </a:fld>
            <a:endParaRPr lang="it-IT"/>
          </a:p>
        </p:txBody>
      </p:sp>
    </p:spTree>
    <p:extLst>
      <p:ext uri="{BB962C8B-B14F-4D97-AF65-F5344CB8AC3E}">
        <p14:creationId xmlns:p14="http://schemas.microsoft.com/office/powerpoint/2010/main" val="27017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C532D7F8-DAE7-49EF-AF9C-B9808A084CAC}" type="datetimeFigureOut">
              <a:rPr lang="it-IT"/>
              <a:pPr>
                <a:defRPr/>
              </a:pPr>
              <a:t>16/09/2018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1E8478E-56AF-4F46-B22F-4E0AAE84763E}" type="slidenum">
              <a:rPr lang="it-IT"/>
              <a:pPr>
                <a:defRPr/>
              </a:pPr>
              <a:t>‹N›</a:t>
            </a:fld>
            <a:endParaRPr lang="it-IT"/>
          </a:p>
        </p:txBody>
      </p:sp>
    </p:spTree>
    <p:extLst>
      <p:ext uri="{BB962C8B-B14F-4D97-AF65-F5344CB8AC3E}">
        <p14:creationId xmlns:p14="http://schemas.microsoft.com/office/powerpoint/2010/main" val="664260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CBDE18E-BA92-4B21-9959-2EE34AD827FB}" type="datetimeFigureOut">
              <a:rPr lang="it-IT"/>
              <a:pPr>
                <a:defRPr/>
              </a:pPr>
              <a:t>16/09/2018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C0022DE-5F60-4AE0-B26F-767472E72E97}" type="slidenum">
              <a:rPr lang="it-IT"/>
              <a:pPr>
                <a:defRPr/>
              </a:pPr>
              <a:t>‹N›</a:t>
            </a:fld>
            <a:endParaRPr lang="it-IT"/>
          </a:p>
        </p:txBody>
      </p:sp>
    </p:spTree>
    <p:extLst>
      <p:ext uri="{BB962C8B-B14F-4D97-AF65-F5344CB8AC3E}">
        <p14:creationId xmlns:p14="http://schemas.microsoft.com/office/powerpoint/2010/main" val="1095688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741FB4BD-183E-4CF3-B600-B03163E79F4F}" type="datetimeFigureOut">
              <a:rPr lang="it-IT"/>
              <a:pPr>
                <a:defRPr/>
              </a:pPr>
              <a:t>16/09/2018</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ED780FB-78F1-488C-9265-A54988107596}" type="slidenum">
              <a:rPr lang="it-IT"/>
              <a:pPr>
                <a:defRPr/>
              </a:pPr>
              <a:t>‹N›</a:t>
            </a:fld>
            <a:endParaRPr lang="it-IT"/>
          </a:p>
        </p:txBody>
      </p:sp>
    </p:spTree>
    <p:extLst>
      <p:ext uri="{BB962C8B-B14F-4D97-AF65-F5344CB8AC3E}">
        <p14:creationId xmlns:p14="http://schemas.microsoft.com/office/powerpoint/2010/main" val="1225117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626AE3BF-B3BC-49D3-AEE0-F1348E792665}" type="datetimeFigureOut">
              <a:rPr lang="it-IT"/>
              <a:pPr>
                <a:defRPr/>
              </a:pPr>
              <a:t>16/09/2018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EBBBD8EE-DA21-4C28-9FA1-E3E751D36F9B}" type="slidenum">
              <a:rPr lang="it-IT"/>
              <a:pPr>
                <a:defRPr/>
              </a:pPr>
              <a:t>‹N›</a:t>
            </a:fld>
            <a:endParaRPr lang="it-IT"/>
          </a:p>
        </p:txBody>
      </p:sp>
    </p:spTree>
    <p:extLst>
      <p:ext uri="{BB962C8B-B14F-4D97-AF65-F5344CB8AC3E}">
        <p14:creationId xmlns:p14="http://schemas.microsoft.com/office/powerpoint/2010/main" val="1304414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6FF86657-40EC-468F-AA07-E3A6EB197FC5}" type="datetimeFigureOut">
              <a:rPr lang="it-IT"/>
              <a:pPr>
                <a:defRPr/>
              </a:pPr>
              <a:t>16/09/2018</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E32342EB-09A4-4933-B23D-CDEC7C7BFB92}" type="slidenum">
              <a:rPr lang="it-IT"/>
              <a:pPr>
                <a:defRPr/>
              </a:pPr>
              <a:t>‹N›</a:t>
            </a:fld>
            <a:endParaRPr lang="it-IT"/>
          </a:p>
        </p:txBody>
      </p:sp>
    </p:spTree>
    <p:extLst>
      <p:ext uri="{BB962C8B-B14F-4D97-AF65-F5344CB8AC3E}">
        <p14:creationId xmlns:p14="http://schemas.microsoft.com/office/powerpoint/2010/main" val="3817434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6BC317C8-8B49-4A66-A3F9-E57C4C8992DC}" type="datetimeFigureOut">
              <a:rPr lang="it-IT"/>
              <a:pPr>
                <a:defRPr/>
              </a:pPr>
              <a:t>16/09/2018</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89FE0368-71FA-4C08-B9CB-D88C3EDDD4A8}" type="slidenum">
              <a:rPr lang="it-IT"/>
              <a:pPr>
                <a:defRPr/>
              </a:pPr>
              <a:t>‹N›</a:t>
            </a:fld>
            <a:endParaRPr lang="it-IT"/>
          </a:p>
        </p:txBody>
      </p:sp>
    </p:spTree>
    <p:extLst>
      <p:ext uri="{BB962C8B-B14F-4D97-AF65-F5344CB8AC3E}">
        <p14:creationId xmlns:p14="http://schemas.microsoft.com/office/powerpoint/2010/main" val="1045797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8094107A-B733-4FBE-A12E-873F4DCEFDC7}" type="datetimeFigureOut">
              <a:rPr lang="it-IT"/>
              <a:pPr>
                <a:defRPr/>
              </a:pPr>
              <a:t>16/09/2018</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CFEE57C8-BC3F-49E8-9D93-3F832B2A7FA6}" type="slidenum">
              <a:rPr lang="it-IT"/>
              <a:pPr>
                <a:defRPr/>
              </a:pPr>
              <a:t>‹N›</a:t>
            </a:fld>
            <a:endParaRPr lang="it-IT"/>
          </a:p>
        </p:txBody>
      </p:sp>
    </p:spTree>
    <p:extLst>
      <p:ext uri="{BB962C8B-B14F-4D97-AF65-F5344CB8AC3E}">
        <p14:creationId xmlns:p14="http://schemas.microsoft.com/office/powerpoint/2010/main" val="937743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E5179FE-A0EF-40A9-A387-1F23C0ACFCBB}" type="datetimeFigureOut">
              <a:rPr lang="it-IT"/>
              <a:pPr>
                <a:defRPr/>
              </a:pPr>
              <a:t>16/09/2018</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1FB4DEA1-67A7-4FA6-91B3-2B5C26D8BD10}" type="slidenum">
              <a:rPr lang="it-IT"/>
              <a:pPr>
                <a:defRPr/>
              </a:pPr>
              <a:t>‹N›</a:t>
            </a:fld>
            <a:endParaRPr lang="it-IT"/>
          </a:p>
        </p:txBody>
      </p:sp>
    </p:spTree>
    <p:extLst>
      <p:ext uri="{BB962C8B-B14F-4D97-AF65-F5344CB8AC3E}">
        <p14:creationId xmlns:p14="http://schemas.microsoft.com/office/powerpoint/2010/main" val="36250705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2"/>
          <p:cNvSpPr>
            <a:spLocks noChangeArrowheads="1"/>
          </p:cNvSpPr>
          <p:nvPr/>
        </p:nvSpPr>
        <p:spPr bwMode="auto">
          <a:xfrm>
            <a:off x="6443663" y="6551613"/>
            <a:ext cx="1619250"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8" name="Rectangle 3"/>
          <p:cNvSpPr>
            <a:spLocks noChangeArrowheads="1"/>
          </p:cNvSpPr>
          <p:nvPr/>
        </p:nvSpPr>
        <p:spPr bwMode="auto">
          <a:xfrm>
            <a:off x="8172450" y="6551613"/>
            <a:ext cx="97155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9" name="Rectangle 4"/>
          <p:cNvSpPr>
            <a:spLocks noChangeArrowheads="1"/>
          </p:cNvSpPr>
          <p:nvPr/>
        </p:nvSpPr>
        <p:spPr bwMode="auto">
          <a:xfrm>
            <a:off x="0" y="6551613"/>
            <a:ext cx="3995738" cy="333375"/>
          </a:xfrm>
          <a:prstGeom prst="rect">
            <a:avLst/>
          </a:prstGeom>
          <a:solidFill>
            <a:srgbClr val="4B9021"/>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0" name="Rectangle 13"/>
          <p:cNvSpPr>
            <a:spLocks noChangeArrowheads="1"/>
          </p:cNvSpPr>
          <p:nvPr/>
        </p:nvSpPr>
        <p:spPr bwMode="auto">
          <a:xfrm>
            <a:off x="4095750" y="6551613"/>
            <a:ext cx="2247900" cy="333375"/>
          </a:xfrm>
          <a:prstGeom prst="rect">
            <a:avLst/>
          </a:prstGeom>
          <a:solidFill>
            <a:srgbClr val="006EAB"/>
          </a:solidFill>
          <a:ln w="9525" algn="ctr">
            <a:noFill/>
            <a:miter lim="800000"/>
            <a:headEnd/>
            <a:tailEnd/>
          </a:ln>
          <a:effec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it-IT"/>
          </a:p>
        </p:txBody>
      </p:sp>
      <p:sp>
        <p:nvSpPr>
          <p:cNvPr id="11" name="Segnaposto data 3"/>
          <p:cNvSpPr>
            <a:spLocks noGrp="1"/>
          </p:cNvSpPr>
          <p:nvPr/>
        </p:nvSpPr>
        <p:spPr>
          <a:xfrm>
            <a:off x="6804025" y="6532563"/>
            <a:ext cx="936625" cy="365125"/>
          </a:xfrm>
          <a:prstGeom prst="rect">
            <a:avLst/>
          </a:prstGeom>
        </p:spPr>
        <p:txBody>
          <a:bodyPr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7001E7D-F0EE-4D1F-A49F-4F26A0A7FC87}" type="datetime1">
              <a:rPr lang="it-IT" b="1" smtClean="0">
                <a:solidFill>
                  <a:schemeClr val="bg1"/>
                </a:solidFill>
              </a:rPr>
              <a:pPr fontAlgn="auto">
                <a:spcBef>
                  <a:spcPts val="0"/>
                </a:spcBef>
                <a:spcAft>
                  <a:spcPts val="0"/>
                </a:spcAft>
                <a:defRPr/>
              </a:pPr>
              <a:t>16/09/2018</a:t>
            </a:fld>
            <a:endParaRPr lang="it-IT" b="1" dirty="0">
              <a:solidFill>
                <a:schemeClr val="bg1"/>
              </a:solidFill>
            </a:endParaRPr>
          </a:p>
        </p:txBody>
      </p:sp>
      <p:sp>
        <p:nvSpPr>
          <p:cNvPr id="12" name="Segnaposto numero diapositiva 5"/>
          <p:cNvSpPr>
            <a:spLocks noGrp="1"/>
          </p:cNvSpPr>
          <p:nvPr/>
        </p:nvSpPr>
        <p:spPr>
          <a:xfrm>
            <a:off x="8267700" y="6519863"/>
            <a:ext cx="549275" cy="365125"/>
          </a:xfrm>
          <a:prstGeom prst="rect">
            <a:avLst/>
          </a:prstGeom>
        </p:spPr>
        <p:txBody>
          <a:bodyPr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D05634C-1390-4502-B6D1-6CFA16AA9C27}" type="slidenum">
              <a:rPr lang="it-IT" b="1" smtClean="0">
                <a:solidFill>
                  <a:schemeClr val="bg1"/>
                </a:solidFill>
              </a:rPr>
              <a:pPr fontAlgn="auto">
                <a:spcBef>
                  <a:spcPts val="0"/>
                </a:spcBef>
                <a:spcAft>
                  <a:spcPts val="0"/>
                </a:spcAft>
                <a:defRPr/>
              </a:pPr>
              <a:t>‹N›</a:t>
            </a:fld>
            <a:endParaRPr lang="it-IT" b="1" dirty="0">
              <a:solidFill>
                <a:schemeClr val="bg1"/>
              </a:solidFill>
            </a:endParaRPr>
          </a:p>
        </p:txBody>
      </p:sp>
      <p:cxnSp>
        <p:nvCxnSpPr>
          <p:cNvPr id="14" name="Connettore 1 13"/>
          <p:cNvCxnSpPr/>
          <p:nvPr/>
        </p:nvCxnSpPr>
        <p:spPr>
          <a:xfrm>
            <a:off x="2016125" y="661988"/>
            <a:ext cx="7164388"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034" name="Immagine 15" descr="A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48488" y="674688"/>
            <a:ext cx="2195512"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Immagine 16" descr="BB.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836613"/>
            <a:ext cx="2484438" cy="57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6" name="Segnaposto titolo 12"/>
          <p:cNvSpPr>
            <a:spLocks noGrp="1"/>
          </p:cNvSpPr>
          <p:nvPr>
            <p:ph type="title"/>
          </p:nvPr>
        </p:nvSpPr>
        <p:spPr bwMode="auto">
          <a:xfrm>
            <a:off x="468313" y="2133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pic>
        <p:nvPicPr>
          <p:cNvPr id="1037" name="Picture 13" descr="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7163" y="136525"/>
            <a:ext cx="1728787" cy="94456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2051"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1FAA554-75E7-47F5-83D8-B5CAE0C77F7D}" type="datetimeFigureOut">
              <a:rPr lang="it-IT"/>
              <a:pPr>
                <a:defRPr/>
              </a:pPr>
              <a:t>16/09/2018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9F578FA-8C22-4A02-B15F-09D87E5265E0}"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5" r:id="rId2"/>
    <p:sldLayoutId id="2147483674" r:id="rId3"/>
    <p:sldLayoutId id="2147483673" r:id="rId4"/>
    <p:sldLayoutId id="2147483672" r:id="rId5"/>
    <p:sldLayoutId id="2147483671" r:id="rId6"/>
    <p:sldLayoutId id="2147483670" r:id="rId7"/>
    <p:sldLayoutId id="2147483669" r:id="rId8"/>
    <p:sldLayoutId id="2147483668" r:id="rId9"/>
    <p:sldLayoutId id="2147483667" r:id="rId10"/>
    <p:sldLayoutId id="214748366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5496" y="1268760"/>
            <a:ext cx="9036496" cy="104589"/>
          </a:xfrm>
          <a:prstGeom prst="rect">
            <a:avLst/>
          </a:prstGeom>
          <a:solidFill>
            <a:schemeClr val="accent5">
              <a:lumMod val="60000"/>
              <a:lumOff val="40000"/>
              <a:alpha val="92000"/>
            </a:schemeClr>
          </a:solidFill>
          <a:ln>
            <a:solidFill>
              <a:schemeClr val="accent5">
                <a:lumMod val="60000"/>
                <a:lumOff val="40000"/>
              </a:schemeClr>
            </a:solidFill>
          </a:ln>
          <a:effectLst>
            <a:glow rad="76200">
              <a:schemeClr val="accent5">
                <a:lumMod val="60000"/>
                <a:lumOff val="40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Picture 2" descr="LOGO PER CARTA INTESTAT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188640"/>
            <a:ext cx="1672479" cy="903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olo 1"/>
          <p:cNvSpPr txBox="1">
            <a:spLocks/>
          </p:cNvSpPr>
          <p:nvPr/>
        </p:nvSpPr>
        <p:spPr bwMode="auto">
          <a:xfrm>
            <a:off x="307613" y="1844824"/>
            <a:ext cx="8461338" cy="1928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it-IT" sz="2800" b="1" dirty="0">
                <a:solidFill>
                  <a:srgbClr val="0070C0"/>
                </a:solidFill>
                <a:latin typeface="DIN-Medium"/>
              </a:rPr>
              <a:t>THE ADDED VALUE OF THE RURAL MOVEMENTS AS A GOVERNANCE APPROACH FOR THE DEVELOPMENT OF RURAL AREAS.</a:t>
            </a:r>
            <a:endParaRPr lang="it-IT" altLang="it-IT" sz="2800" b="1" dirty="0">
              <a:solidFill>
                <a:srgbClr val="0070C0"/>
              </a:solidFill>
              <a:latin typeface="DIN-Medium"/>
            </a:endParaRPr>
          </a:p>
        </p:txBody>
      </p:sp>
      <p:sp>
        <p:nvSpPr>
          <p:cNvPr id="8" name="CasellaDiTesto 7"/>
          <p:cNvSpPr txBox="1"/>
          <p:nvPr/>
        </p:nvSpPr>
        <p:spPr>
          <a:xfrm>
            <a:off x="953294" y="5013176"/>
            <a:ext cx="7200900" cy="923330"/>
          </a:xfrm>
          <a:prstGeom prst="rect">
            <a:avLst/>
          </a:prstGeom>
          <a:ln>
            <a:solidFill>
              <a:schemeClr val="accent5">
                <a:lumMod val="60000"/>
                <a:lumOff val="40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defTabSz="914400" hangingPunct="1">
              <a:lnSpc>
                <a:spcPct val="100000"/>
              </a:lnSpc>
              <a:buClrTx/>
              <a:buSzTx/>
              <a:buFontTx/>
              <a:buNone/>
              <a:defRPr/>
            </a:pPr>
            <a:r>
              <a:rPr lang="it-IT" b="1" dirty="0">
                <a:solidFill>
                  <a:srgbClr val="C00000"/>
                </a:solidFill>
                <a:latin typeface="Eras Light ITC" pitchFamily="34" charset="0"/>
              </a:rPr>
              <a:t>XXXIX CONFERENZA ITALIANA DI SCIENZE </a:t>
            </a:r>
            <a:r>
              <a:rPr lang="it-IT" b="1" dirty="0" smtClean="0">
                <a:solidFill>
                  <a:srgbClr val="C00000"/>
                </a:solidFill>
                <a:latin typeface="Eras Light ITC" pitchFamily="34" charset="0"/>
              </a:rPr>
              <a:t>REGIONALI </a:t>
            </a:r>
          </a:p>
          <a:p>
            <a:pPr algn="ctr" defTabSz="914400" hangingPunct="1">
              <a:lnSpc>
                <a:spcPct val="100000"/>
              </a:lnSpc>
              <a:buClrTx/>
              <a:buSzTx/>
              <a:buFontTx/>
              <a:buNone/>
              <a:defRPr/>
            </a:pPr>
            <a:r>
              <a:rPr lang="it-IT" b="1" dirty="0" smtClean="0">
                <a:solidFill>
                  <a:srgbClr val="C00000"/>
                </a:solidFill>
                <a:latin typeface="Eras Light ITC" pitchFamily="34" charset="0"/>
              </a:rPr>
              <a:t>Bolzano</a:t>
            </a:r>
            <a:endParaRPr lang="it-IT" b="1" dirty="0">
              <a:solidFill>
                <a:srgbClr val="C00000"/>
              </a:solidFill>
              <a:latin typeface="Eras Light ITC" pitchFamily="34" charset="0"/>
            </a:endParaRPr>
          </a:p>
          <a:p>
            <a:pPr algn="ctr" defTabSz="914400" hangingPunct="1">
              <a:lnSpc>
                <a:spcPct val="100000"/>
              </a:lnSpc>
              <a:buClrTx/>
              <a:buSzTx/>
              <a:buFontTx/>
              <a:buNone/>
              <a:defRPr/>
            </a:pPr>
            <a:r>
              <a:rPr lang="it-IT" b="1" dirty="0" smtClean="0">
                <a:solidFill>
                  <a:srgbClr val="C00000"/>
                </a:solidFill>
                <a:latin typeface="Eras Light ITC" pitchFamily="34" charset="0"/>
              </a:rPr>
              <a:t>17 </a:t>
            </a:r>
            <a:r>
              <a:rPr lang="it-IT" b="1" dirty="0" err="1" smtClean="0">
                <a:solidFill>
                  <a:srgbClr val="C00000"/>
                </a:solidFill>
                <a:latin typeface="Eras Light ITC" pitchFamily="34" charset="0"/>
              </a:rPr>
              <a:t>September</a:t>
            </a:r>
            <a:r>
              <a:rPr lang="it-IT" b="1" dirty="0" smtClean="0">
                <a:solidFill>
                  <a:srgbClr val="C00000"/>
                </a:solidFill>
                <a:latin typeface="Eras Light ITC" pitchFamily="34" charset="0"/>
              </a:rPr>
              <a:t> 2018</a:t>
            </a:r>
            <a:endParaRPr lang="it-IT" b="1" dirty="0">
              <a:solidFill>
                <a:srgbClr val="C00000"/>
              </a:solidFill>
              <a:latin typeface="Eras Light ITC" pitchFamily="34" charset="0"/>
            </a:endParaRPr>
          </a:p>
        </p:txBody>
      </p:sp>
      <p:sp>
        <p:nvSpPr>
          <p:cNvPr id="2" name="CasellaDiTesto 1"/>
          <p:cNvSpPr txBox="1"/>
          <p:nvPr/>
        </p:nvSpPr>
        <p:spPr>
          <a:xfrm>
            <a:off x="3327854" y="3949025"/>
            <a:ext cx="2420856" cy="400110"/>
          </a:xfrm>
          <a:prstGeom prst="rect">
            <a:avLst/>
          </a:prstGeom>
          <a:noFill/>
        </p:spPr>
        <p:txBody>
          <a:bodyPr wrap="none" rtlCol="0">
            <a:spAutoFit/>
          </a:bodyPr>
          <a:lstStyle/>
          <a:p>
            <a:r>
              <a:rPr lang="it-IT" sz="2000" dirty="0" smtClean="0">
                <a:solidFill>
                  <a:srgbClr val="0070C0"/>
                </a:solidFill>
                <a:latin typeface="DIN-Medium"/>
              </a:rPr>
              <a:t>Giuseppe Gargano </a:t>
            </a:r>
            <a:endParaRPr lang="it-IT" sz="2000" dirty="0">
              <a:solidFill>
                <a:srgbClr val="0070C0"/>
              </a:solidFill>
              <a:latin typeface="DIN-Medium"/>
            </a:endParaRPr>
          </a:p>
        </p:txBody>
      </p:sp>
      <p:pic>
        <p:nvPicPr>
          <p:cNvPr id="7" name="Immagine 3" descr="3_loghi_2014_2020_transizion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25758"/>
            <a:ext cx="4343147" cy="780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3420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The </a:t>
            </a:r>
            <a:r>
              <a:rPr lang="en-US" dirty="0"/>
              <a:t>Rural </a:t>
            </a:r>
            <a:r>
              <a:rPr lang="en-US" dirty="0" smtClean="0"/>
              <a:t>Parliament (1) </a:t>
            </a:r>
            <a:endParaRPr lang="en-US" dirty="0"/>
          </a:p>
        </p:txBody>
      </p:sp>
      <p:sp>
        <p:nvSpPr>
          <p:cNvPr id="10" name="CasellaDiTesto 9"/>
          <p:cNvSpPr txBox="1"/>
          <p:nvPr/>
        </p:nvSpPr>
        <p:spPr>
          <a:xfrm>
            <a:off x="280658" y="1006113"/>
            <a:ext cx="8684098" cy="5363007"/>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dirty="0">
                <a:solidFill>
                  <a:srgbClr val="0070C0"/>
                </a:solidFill>
              </a:rPr>
              <a:t>The Rural Parliament is not a formal part of government, nor it is a voting chamber in the sense of a legislative or decision-making body and does not represent any political party.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No </a:t>
            </a:r>
            <a:r>
              <a:rPr lang="en-US" sz="2150" dirty="0">
                <a:solidFill>
                  <a:srgbClr val="0070C0"/>
                </a:solidFill>
              </a:rPr>
              <a:t>decisions are delegated to the Rural Parliament from the government.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It acts </a:t>
            </a:r>
            <a:r>
              <a:rPr lang="en-US" sz="2150" dirty="0">
                <a:solidFill>
                  <a:srgbClr val="0070C0"/>
                </a:solidFill>
              </a:rPr>
              <a:t>as a forum for discussion and debate to give a voice to rural people and policy makers </a:t>
            </a:r>
            <a:r>
              <a:rPr lang="en-US" sz="2150" dirty="0" smtClean="0">
                <a:solidFill>
                  <a:srgbClr val="0070C0"/>
                </a:solidFill>
              </a:rPr>
              <a:t>at </a:t>
            </a:r>
            <a:r>
              <a:rPr lang="en-US" sz="2150" dirty="0">
                <a:solidFill>
                  <a:srgbClr val="0070C0"/>
                </a:solidFill>
              </a:rPr>
              <a:t>all governance levels to influence </a:t>
            </a:r>
            <a:r>
              <a:rPr lang="en-US" sz="2150" dirty="0" smtClean="0">
                <a:solidFill>
                  <a:srgbClr val="0070C0"/>
                </a:solidFill>
              </a:rPr>
              <a:t>l </a:t>
            </a:r>
            <a:r>
              <a:rPr lang="en-US" sz="2150" dirty="0">
                <a:solidFill>
                  <a:srgbClr val="0070C0"/>
                </a:solidFill>
              </a:rPr>
              <a:t>policy and networking to increase rural quality of life, to promote sustainable rural development and to share best practice </a:t>
            </a:r>
            <a:r>
              <a:rPr lang="en-US" sz="2150" dirty="0" smtClean="0">
                <a:solidFill>
                  <a:srgbClr val="0070C0"/>
                </a:solidFill>
              </a:rPr>
              <a:t>experiences.</a:t>
            </a:r>
          </a:p>
          <a:p>
            <a:pPr marL="285750" indent="-285750" algn="just">
              <a:spcAft>
                <a:spcPts val="600"/>
              </a:spcAft>
              <a:buFont typeface="Wingdings" panose="05000000000000000000" pitchFamily="2" charset="2"/>
              <a:buChar char="ü"/>
            </a:pPr>
            <a:r>
              <a:rPr lang="en-US" sz="2150" dirty="0">
                <a:solidFill>
                  <a:srgbClr val="0070C0"/>
                </a:solidFill>
              </a:rPr>
              <a:t>The key outputs will be recommending policy changes, recommending different ways of working or collaboration that help the rural community.</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The </a:t>
            </a:r>
            <a:r>
              <a:rPr lang="en-US" sz="2150" dirty="0">
                <a:solidFill>
                  <a:srgbClr val="0070C0"/>
                </a:solidFill>
              </a:rPr>
              <a:t>size of their meetings varies from 100 to 1000 delegates. </a:t>
            </a:r>
            <a:r>
              <a:rPr lang="en-US" sz="2150" dirty="0" smtClean="0">
                <a:solidFill>
                  <a:srgbClr val="0070C0"/>
                </a:solidFill>
              </a:rPr>
              <a:t>Movement.</a:t>
            </a:r>
            <a:endParaRPr lang="en-US" sz="2150" dirty="0">
              <a:solidFill>
                <a:srgbClr val="0070C0"/>
              </a:solidFill>
            </a:endParaRPr>
          </a:p>
        </p:txBody>
      </p:sp>
    </p:spTree>
    <p:extLst>
      <p:ext uri="{BB962C8B-B14F-4D97-AF65-F5344CB8AC3E}">
        <p14:creationId xmlns:p14="http://schemas.microsoft.com/office/powerpoint/2010/main" val="1237016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The </a:t>
            </a:r>
            <a:r>
              <a:rPr lang="en-US" dirty="0"/>
              <a:t>Rural </a:t>
            </a:r>
            <a:r>
              <a:rPr lang="en-US" dirty="0" smtClean="0"/>
              <a:t>Parliament (2) </a:t>
            </a:r>
            <a:endParaRPr lang="en-US" dirty="0"/>
          </a:p>
        </p:txBody>
      </p:sp>
      <p:sp>
        <p:nvSpPr>
          <p:cNvPr id="10" name="CasellaDiTesto 9"/>
          <p:cNvSpPr txBox="1"/>
          <p:nvPr/>
        </p:nvSpPr>
        <p:spPr>
          <a:xfrm>
            <a:off x="280658" y="1124744"/>
            <a:ext cx="8684098" cy="5062924"/>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200" dirty="0">
                <a:solidFill>
                  <a:srgbClr val="0070C0"/>
                </a:solidFill>
              </a:rPr>
              <a:t>Rural Parliaments usually meet every two years and each meeting tends to last from one to three days gathering various stakeholders and respected politicians. </a:t>
            </a:r>
            <a:endParaRPr lang="en-US" sz="2200" dirty="0" smtClean="0">
              <a:solidFill>
                <a:srgbClr val="0070C0"/>
              </a:solidFill>
            </a:endParaRPr>
          </a:p>
          <a:p>
            <a:pPr marL="285750" indent="-285750" algn="just">
              <a:spcAft>
                <a:spcPts val="600"/>
              </a:spcAft>
              <a:buFont typeface="Wingdings" panose="05000000000000000000" pitchFamily="2" charset="2"/>
              <a:buChar char="ü"/>
            </a:pPr>
            <a:r>
              <a:rPr lang="en-US" sz="2200" dirty="0" smtClean="0">
                <a:solidFill>
                  <a:srgbClr val="0070C0"/>
                </a:solidFill>
              </a:rPr>
              <a:t>They </a:t>
            </a:r>
            <a:r>
              <a:rPr lang="en-US" sz="2200" dirty="0">
                <a:solidFill>
                  <a:srgbClr val="0070C0"/>
                </a:solidFill>
              </a:rPr>
              <a:t>involve a mix of seminars, workshops organized thematically, plenary sessions, showcase of best practice projects from local communities, local cultural activities exhibitions, field </a:t>
            </a:r>
            <a:r>
              <a:rPr lang="en-US" sz="2200" dirty="0" smtClean="0">
                <a:solidFill>
                  <a:srgbClr val="0070C0"/>
                </a:solidFill>
              </a:rPr>
              <a:t>visits.</a:t>
            </a:r>
            <a:endParaRPr lang="en-US" sz="2200" dirty="0" smtClean="0">
              <a:solidFill>
                <a:srgbClr val="0070C0"/>
              </a:solidFill>
            </a:endParaRPr>
          </a:p>
          <a:p>
            <a:pPr marL="285750" indent="-285750" algn="just">
              <a:spcAft>
                <a:spcPts val="600"/>
              </a:spcAft>
              <a:buFont typeface="Wingdings" panose="05000000000000000000" pitchFamily="2" charset="2"/>
              <a:buChar char="ü"/>
            </a:pPr>
            <a:r>
              <a:rPr lang="en-US" sz="2200" dirty="0">
                <a:solidFill>
                  <a:srgbClr val="0070C0"/>
                </a:solidFill>
              </a:rPr>
              <a:t>Finance is drawn from multiple sources including the public, private and third </a:t>
            </a:r>
            <a:r>
              <a:rPr lang="en-US" sz="2200" dirty="0" smtClean="0">
                <a:solidFill>
                  <a:srgbClr val="0070C0"/>
                </a:solidFill>
              </a:rPr>
              <a:t>sectors (rural movement, the national and </a:t>
            </a:r>
            <a:r>
              <a:rPr lang="en-US" sz="2200" dirty="0">
                <a:solidFill>
                  <a:srgbClr val="0070C0"/>
                </a:solidFill>
              </a:rPr>
              <a:t>local, </a:t>
            </a:r>
            <a:r>
              <a:rPr lang="en-US" sz="2200" dirty="0" smtClean="0">
                <a:solidFill>
                  <a:srgbClr val="0070C0"/>
                </a:solidFill>
              </a:rPr>
              <a:t>businesses </a:t>
            </a:r>
            <a:r>
              <a:rPr lang="en-US" sz="2200" dirty="0">
                <a:solidFill>
                  <a:srgbClr val="0070C0"/>
                </a:solidFill>
              </a:rPr>
              <a:t>grants, donations, membership fees and additional culture and tourism resources from the public sector. </a:t>
            </a:r>
            <a:endParaRPr lang="en-US" sz="2200" dirty="0" smtClean="0">
              <a:solidFill>
                <a:srgbClr val="0070C0"/>
              </a:solidFill>
            </a:endParaRPr>
          </a:p>
          <a:p>
            <a:pPr marL="285750" indent="-285750" algn="just">
              <a:spcAft>
                <a:spcPts val="600"/>
              </a:spcAft>
              <a:buFont typeface="Wingdings" panose="05000000000000000000" pitchFamily="2" charset="2"/>
              <a:buChar char="ü"/>
            </a:pPr>
            <a:r>
              <a:rPr lang="en-US" sz="2200" dirty="0">
                <a:solidFill>
                  <a:srgbClr val="0070C0"/>
                </a:solidFill>
              </a:rPr>
              <a:t>Currently, there are regular annual or biannual gatherings in six European countries: Sweden, Finland, the Netherlands, Scotland, Estonia and </a:t>
            </a:r>
            <a:r>
              <a:rPr lang="en-US" sz="2200" dirty="0" smtClean="0">
                <a:solidFill>
                  <a:srgbClr val="0070C0"/>
                </a:solidFill>
              </a:rPr>
              <a:t>Slovakia.</a:t>
            </a:r>
            <a:endParaRPr lang="en-US" sz="2200" dirty="0">
              <a:solidFill>
                <a:srgbClr val="0070C0"/>
              </a:solidFill>
            </a:endParaRPr>
          </a:p>
        </p:txBody>
      </p:sp>
    </p:spTree>
    <p:extLst>
      <p:ext uri="{BB962C8B-B14F-4D97-AF65-F5344CB8AC3E}">
        <p14:creationId xmlns:p14="http://schemas.microsoft.com/office/powerpoint/2010/main" val="3965900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The Scottish Rural Parliament (1) </a:t>
            </a:r>
            <a:endParaRPr lang="en-US" dirty="0"/>
          </a:p>
        </p:txBody>
      </p:sp>
      <p:sp>
        <p:nvSpPr>
          <p:cNvPr id="10" name="CasellaDiTesto 9"/>
          <p:cNvSpPr txBox="1"/>
          <p:nvPr/>
        </p:nvSpPr>
        <p:spPr>
          <a:xfrm>
            <a:off x="280658" y="1124744"/>
            <a:ext cx="8684098" cy="4462760"/>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smtClean="0">
                <a:solidFill>
                  <a:srgbClr val="0070C0"/>
                </a:solidFill>
              </a:rPr>
              <a:t>The </a:t>
            </a:r>
            <a:r>
              <a:rPr lang="en-US" sz="2200" dirty="0">
                <a:solidFill>
                  <a:srgbClr val="0070C0"/>
                </a:solidFill>
              </a:rPr>
              <a:t>Scottish government </a:t>
            </a:r>
            <a:r>
              <a:rPr lang="en-US" sz="2200" dirty="0" smtClean="0">
                <a:solidFill>
                  <a:srgbClr val="0070C0"/>
                </a:solidFill>
              </a:rPr>
              <a:t>created </a:t>
            </a:r>
            <a:r>
              <a:rPr lang="en-US" sz="2200" dirty="0">
                <a:solidFill>
                  <a:srgbClr val="0070C0"/>
                </a:solidFill>
              </a:rPr>
              <a:t>a situation that </a:t>
            </a:r>
            <a:r>
              <a:rPr lang="en-US" sz="2200" dirty="0" smtClean="0">
                <a:solidFill>
                  <a:srgbClr val="0070C0"/>
                </a:solidFill>
              </a:rPr>
              <a:t>brings together the </a:t>
            </a:r>
            <a:r>
              <a:rPr lang="en-US" sz="2200" dirty="0">
                <a:solidFill>
                  <a:srgbClr val="0070C0"/>
                </a:solidFill>
              </a:rPr>
              <a:t>rural </a:t>
            </a:r>
            <a:r>
              <a:rPr lang="en-US" sz="2200" dirty="0" smtClean="0">
                <a:solidFill>
                  <a:srgbClr val="0070C0"/>
                </a:solidFill>
              </a:rPr>
              <a:t>communities and its </a:t>
            </a:r>
            <a:r>
              <a:rPr lang="en-US" sz="2200" dirty="0" err="1" smtClean="0">
                <a:solidFill>
                  <a:srgbClr val="0070C0"/>
                </a:solidFill>
              </a:rPr>
              <a:t>organisations</a:t>
            </a:r>
            <a:r>
              <a:rPr lang="en-US" sz="2200" dirty="0">
                <a:solidFill>
                  <a:srgbClr val="0070C0"/>
                </a:solidFill>
              </a:rPr>
              <a:t>, local interest groups, the NGOs, the local authorities and </a:t>
            </a:r>
            <a:r>
              <a:rPr lang="en-US" sz="2200" dirty="0" smtClean="0">
                <a:solidFill>
                  <a:srgbClr val="0070C0"/>
                </a:solidFill>
              </a:rPr>
              <a:t>bodies (e.g. health </a:t>
            </a:r>
            <a:r>
              <a:rPr lang="en-US" sz="2200" dirty="0">
                <a:solidFill>
                  <a:srgbClr val="0070C0"/>
                </a:solidFill>
              </a:rPr>
              <a:t>service, the police, fire, </a:t>
            </a:r>
            <a:r>
              <a:rPr lang="en-US" sz="2200" dirty="0" smtClean="0">
                <a:solidFill>
                  <a:srgbClr val="0070C0"/>
                </a:solidFill>
              </a:rPr>
              <a:t>transport) </a:t>
            </a:r>
            <a:r>
              <a:rPr lang="en-US" sz="2200" dirty="0" smtClean="0">
                <a:solidFill>
                  <a:srgbClr val="0070C0"/>
                </a:solidFill>
              </a:rPr>
              <a:t>to </a:t>
            </a:r>
            <a:r>
              <a:rPr lang="en-US" sz="2200" dirty="0">
                <a:solidFill>
                  <a:srgbClr val="0070C0"/>
                </a:solidFill>
              </a:rPr>
              <a:t>discuss, engage in and take action on rural issues and to try to find collaborative solutions.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a:solidFill>
                  <a:srgbClr val="0070C0"/>
                </a:solidFill>
              </a:rPr>
              <a:t>Core principles for the SRP were developed and approved by a series of seminars and stakeholder </a:t>
            </a:r>
            <a:r>
              <a:rPr lang="en-US" sz="2200" dirty="0" smtClean="0">
                <a:solidFill>
                  <a:srgbClr val="0070C0"/>
                </a:solidFill>
              </a:rPr>
              <a:t>workshops: </a:t>
            </a:r>
          </a:p>
          <a:p>
            <a:pPr marL="273050" algn="just">
              <a:spcAft>
                <a:spcPts val="1200"/>
              </a:spcAft>
            </a:pPr>
            <a:r>
              <a:rPr lang="en-US" sz="2200" dirty="0" smtClean="0">
                <a:solidFill>
                  <a:srgbClr val="0070C0"/>
                </a:solidFill>
              </a:rPr>
              <a:t>1</a:t>
            </a:r>
            <a:r>
              <a:rPr lang="en-US" sz="2200" dirty="0">
                <a:solidFill>
                  <a:srgbClr val="0070C0"/>
                </a:solidFill>
              </a:rPr>
              <a:t>) </a:t>
            </a:r>
            <a:r>
              <a:rPr lang="en-US" sz="2200" dirty="0" smtClean="0">
                <a:solidFill>
                  <a:srgbClr val="0070C0"/>
                </a:solidFill>
              </a:rPr>
              <a:t>empowering </a:t>
            </a:r>
            <a:r>
              <a:rPr lang="en-US" sz="2200" dirty="0">
                <a:solidFill>
                  <a:srgbClr val="0070C0"/>
                </a:solidFill>
              </a:rPr>
              <a:t>of rural communities; 2) </a:t>
            </a:r>
            <a:r>
              <a:rPr lang="en-US" sz="2200" dirty="0" smtClean="0">
                <a:solidFill>
                  <a:srgbClr val="0070C0"/>
                </a:solidFill>
              </a:rPr>
              <a:t>sustainability </a:t>
            </a:r>
            <a:r>
              <a:rPr lang="en-US" sz="2200" dirty="0">
                <a:solidFill>
                  <a:srgbClr val="0070C0"/>
                </a:solidFill>
              </a:rPr>
              <a:t>of rural Scotland; 3) Geographically, culturally and socially inclusive; 4) Independent and politically neutral; 5) Inspiring and celebratory; 6) Ambitious, strategic, connected and influential on government at all levels; 7) A driver of positive </a:t>
            </a:r>
            <a:r>
              <a:rPr lang="en-US" sz="2200" dirty="0" smtClean="0">
                <a:solidFill>
                  <a:srgbClr val="0070C0"/>
                </a:solidFill>
              </a:rPr>
              <a:t>change.</a:t>
            </a:r>
          </a:p>
        </p:txBody>
      </p:sp>
    </p:spTree>
    <p:extLst>
      <p:ext uri="{BB962C8B-B14F-4D97-AF65-F5344CB8AC3E}">
        <p14:creationId xmlns:p14="http://schemas.microsoft.com/office/powerpoint/2010/main" val="3074786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The Scottish Rural Parliament (2) </a:t>
            </a:r>
            <a:endParaRPr lang="en-US" dirty="0"/>
          </a:p>
        </p:txBody>
      </p:sp>
      <p:sp>
        <p:nvSpPr>
          <p:cNvPr id="10" name="CasellaDiTesto 9"/>
          <p:cNvSpPr txBox="1"/>
          <p:nvPr/>
        </p:nvSpPr>
        <p:spPr>
          <a:xfrm>
            <a:off x="280658" y="1268759"/>
            <a:ext cx="8684098" cy="4462760"/>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a:solidFill>
                  <a:srgbClr val="0070C0"/>
                </a:solidFill>
              </a:rPr>
              <a:t>The first SRP was held in Oban on November 6-8 2014.  The meeting was attended by around 400 people from across rural Scotland, together with representatives of </a:t>
            </a:r>
            <a:r>
              <a:rPr lang="en-US" sz="2200" dirty="0" err="1">
                <a:solidFill>
                  <a:srgbClr val="0070C0"/>
                </a:solidFill>
              </a:rPr>
              <a:t>organisations</a:t>
            </a:r>
            <a:r>
              <a:rPr lang="en-US" sz="2200" dirty="0">
                <a:solidFill>
                  <a:srgbClr val="0070C0"/>
                </a:solidFill>
              </a:rPr>
              <a:t> and agencies with roles in rural life.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a:solidFill>
                  <a:srgbClr val="0070C0"/>
                </a:solidFill>
              </a:rPr>
              <a:t>Several topics were discussed during the event such </a:t>
            </a:r>
            <a:r>
              <a:rPr lang="en-US" sz="2200" dirty="0" smtClean="0">
                <a:solidFill>
                  <a:srgbClr val="0070C0"/>
                </a:solidFill>
              </a:rPr>
              <a:t>as the </a:t>
            </a:r>
            <a:r>
              <a:rPr lang="en-US" sz="2200" dirty="0">
                <a:solidFill>
                  <a:srgbClr val="0070C0"/>
                </a:solidFill>
              </a:rPr>
              <a:t>organizational side of the rural </a:t>
            </a:r>
            <a:r>
              <a:rPr lang="en-US" sz="2200" dirty="0" smtClean="0">
                <a:solidFill>
                  <a:srgbClr val="0070C0"/>
                </a:solidFill>
              </a:rPr>
              <a:t>parliament; the </a:t>
            </a:r>
            <a:r>
              <a:rPr lang="en-US" sz="2200" dirty="0">
                <a:solidFill>
                  <a:srgbClr val="0070C0"/>
                </a:solidFill>
              </a:rPr>
              <a:t>financial aspect </a:t>
            </a:r>
            <a:r>
              <a:rPr lang="en-US" sz="2200" dirty="0" smtClean="0">
                <a:solidFill>
                  <a:srgbClr val="0070C0"/>
                </a:solidFill>
              </a:rPr>
              <a:t>and </a:t>
            </a:r>
            <a:r>
              <a:rPr lang="en-US" sz="2200" dirty="0">
                <a:solidFill>
                  <a:srgbClr val="0070C0"/>
                </a:solidFill>
              </a:rPr>
              <a:t>the need for an international exchange with other rural parliament </a:t>
            </a:r>
            <a:r>
              <a:rPr lang="en-US" sz="2200" dirty="0" err="1" smtClean="0">
                <a:solidFill>
                  <a:srgbClr val="0070C0"/>
                </a:solidFill>
              </a:rPr>
              <a:t>methodologies.l</a:t>
            </a:r>
            <a:r>
              <a:rPr lang="en-US" sz="2200" dirty="0" smtClean="0">
                <a:solidFill>
                  <a:srgbClr val="0070C0"/>
                </a:solidFill>
              </a:rPr>
              <a:t> </a:t>
            </a:r>
            <a:r>
              <a:rPr lang="en-US" sz="2200" dirty="0">
                <a:solidFill>
                  <a:srgbClr val="0070C0"/>
                </a:solidFill>
              </a:rPr>
              <a:t>Scotland.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smtClean="0">
                <a:solidFill>
                  <a:srgbClr val="0070C0"/>
                </a:solidFill>
              </a:rPr>
              <a:t>Participants </a:t>
            </a:r>
            <a:r>
              <a:rPr lang="en-US" sz="2200" dirty="0">
                <a:solidFill>
                  <a:srgbClr val="0070C0"/>
                </a:solidFill>
              </a:rPr>
              <a:t>agreed to ask the Scottish Government to commit to a national conversation on </a:t>
            </a:r>
            <a:r>
              <a:rPr lang="en-US" sz="2200" dirty="0" smtClean="0">
                <a:solidFill>
                  <a:srgbClr val="0070C0"/>
                </a:solidFill>
              </a:rPr>
              <a:t>reform </a:t>
            </a:r>
            <a:r>
              <a:rPr lang="en-US" sz="2200" dirty="0">
                <a:solidFill>
                  <a:srgbClr val="0070C0"/>
                </a:solidFill>
              </a:rPr>
              <a:t>of local government </a:t>
            </a:r>
            <a:r>
              <a:rPr lang="en-US" sz="2200" dirty="0" smtClean="0">
                <a:solidFill>
                  <a:srgbClr val="0070C0"/>
                </a:solidFill>
              </a:rPr>
              <a:t>which </a:t>
            </a:r>
            <a:r>
              <a:rPr lang="en-US" sz="2200" dirty="0">
                <a:solidFill>
                  <a:srgbClr val="0070C0"/>
                </a:solidFill>
              </a:rPr>
              <a:t>need to be </a:t>
            </a:r>
            <a:r>
              <a:rPr lang="en-US" sz="2200" dirty="0" smtClean="0">
                <a:solidFill>
                  <a:srgbClr val="0070C0"/>
                </a:solidFill>
              </a:rPr>
              <a:t>empowered, better </a:t>
            </a:r>
            <a:r>
              <a:rPr lang="en-US" sz="2200" dirty="0">
                <a:solidFill>
                  <a:srgbClr val="0070C0"/>
                </a:solidFill>
              </a:rPr>
              <a:t>connected for an improved transport, broadband and mobile phone services strategy and  </a:t>
            </a:r>
            <a:r>
              <a:rPr lang="en-US" sz="2200" dirty="0" smtClean="0">
                <a:solidFill>
                  <a:srgbClr val="0070C0"/>
                </a:solidFill>
              </a:rPr>
              <a:t>sustainable.</a:t>
            </a:r>
          </a:p>
        </p:txBody>
      </p:sp>
    </p:spTree>
    <p:extLst>
      <p:ext uri="{BB962C8B-B14F-4D97-AF65-F5344CB8AC3E}">
        <p14:creationId xmlns:p14="http://schemas.microsoft.com/office/powerpoint/2010/main" val="17154510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Conclusions (1)</a:t>
            </a:r>
            <a:endParaRPr lang="en-US" dirty="0"/>
          </a:p>
        </p:txBody>
      </p:sp>
      <p:sp>
        <p:nvSpPr>
          <p:cNvPr id="10" name="CasellaDiTesto 9"/>
          <p:cNvSpPr txBox="1"/>
          <p:nvPr/>
        </p:nvSpPr>
        <p:spPr>
          <a:xfrm>
            <a:off x="304060" y="1330406"/>
            <a:ext cx="8684098" cy="4124206"/>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smtClean="0">
                <a:solidFill>
                  <a:srgbClr val="0070C0"/>
                </a:solidFill>
              </a:rPr>
              <a:t>Rural </a:t>
            </a:r>
            <a:r>
              <a:rPr lang="en-US" sz="2200" dirty="0">
                <a:solidFill>
                  <a:srgbClr val="0070C0"/>
                </a:solidFill>
              </a:rPr>
              <a:t>movements and their wider rural parliaments </a:t>
            </a:r>
            <a:r>
              <a:rPr lang="en-US" sz="2200" dirty="0" smtClean="0">
                <a:solidFill>
                  <a:srgbClr val="0070C0"/>
                </a:solidFill>
              </a:rPr>
              <a:t>can </a:t>
            </a:r>
            <a:r>
              <a:rPr lang="en-US" sz="2200" dirty="0">
                <a:solidFill>
                  <a:srgbClr val="0070C0"/>
                </a:solidFill>
              </a:rPr>
              <a:t>be considered as an innovative way to gain broader consensus about rural development policies on the national level and to strengthen the civil voice in </a:t>
            </a:r>
            <a:r>
              <a:rPr lang="en-US" sz="2200" dirty="0" err="1">
                <a:solidFill>
                  <a:srgbClr val="0070C0"/>
                </a:solidFill>
              </a:rPr>
              <a:t>favour</a:t>
            </a:r>
            <a:r>
              <a:rPr lang="en-US" sz="2200" dirty="0">
                <a:solidFill>
                  <a:srgbClr val="0070C0"/>
                </a:solidFill>
              </a:rPr>
              <a:t> of sustainable rural development</a:t>
            </a:r>
            <a:r>
              <a:rPr lang="en-US" sz="2200" dirty="0" smtClean="0">
                <a:solidFill>
                  <a:srgbClr val="0070C0"/>
                </a:solidFill>
              </a:rPr>
              <a:t>.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a:solidFill>
                  <a:srgbClr val="0070C0"/>
                </a:solidFill>
              </a:rPr>
              <a:t>They </a:t>
            </a:r>
            <a:r>
              <a:rPr lang="en-US" sz="2200" dirty="0" smtClean="0">
                <a:solidFill>
                  <a:srgbClr val="0070C0"/>
                </a:solidFill>
              </a:rPr>
              <a:t>promote </a:t>
            </a:r>
            <a:r>
              <a:rPr lang="en-US" sz="2200" dirty="0">
                <a:solidFill>
                  <a:srgbClr val="0070C0"/>
                </a:solidFill>
              </a:rPr>
              <a:t>rural identity giving rural communities a voice through which they can address their own development in a more integrated </a:t>
            </a:r>
            <a:r>
              <a:rPr lang="en-US" sz="2200" dirty="0" smtClean="0">
                <a:solidFill>
                  <a:srgbClr val="0070C0"/>
                </a:solidFill>
              </a:rPr>
              <a:t>way. </a:t>
            </a:r>
          </a:p>
          <a:p>
            <a:pPr marL="285750" indent="-285750" algn="just">
              <a:spcAft>
                <a:spcPts val="1200"/>
              </a:spcAft>
              <a:buFont typeface="Wingdings" panose="05000000000000000000" pitchFamily="2" charset="2"/>
              <a:buChar char="ü"/>
            </a:pPr>
            <a:r>
              <a:rPr lang="en-US" sz="2200" dirty="0" smtClean="0">
                <a:solidFill>
                  <a:srgbClr val="0070C0"/>
                </a:solidFill>
              </a:rPr>
              <a:t>They </a:t>
            </a:r>
            <a:r>
              <a:rPr lang="en-US" sz="2200" dirty="0">
                <a:solidFill>
                  <a:srgbClr val="0070C0"/>
                </a:solidFill>
              </a:rPr>
              <a:t>work by mobilizing the local people and transferring their needs and ideas into formal planning processes, decision-making and implementation of rural development at each level of administration through advocacy and partnership. </a:t>
            </a:r>
            <a:endParaRPr lang="en-US" sz="2200" dirty="0" smtClean="0">
              <a:solidFill>
                <a:srgbClr val="0070C0"/>
              </a:solidFill>
            </a:endParaRPr>
          </a:p>
        </p:txBody>
      </p:sp>
    </p:spTree>
    <p:extLst>
      <p:ext uri="{BB962C8B-B14F-4D97-AF65-F5344CB8AC3E}">
        <p14:creationId xmlns:p14="http://schemas.microsoft.com/office/powerpoint/2010/main" val="3053183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Conclusions (2)</a:t>
            </a:r>
            <a:endParaRPr lang="en-US" dirty="0"/>
          </a:p>
        </p:txBody>
      </p:sp>
      <p:sp>
        <p:nvSpPr>
          <p:cNvPr id="10" name="CasellaDiTesto 9"/>
          <p:cNvSpPr txBox="1"/>
          <p:nvPr/>
        </p:nvSpPr>
        <p:spPr>
          <a:xfrm>
            <a:off x="304060" y="1052736"/>
            <a:ext cx="8684098" cy="4955203"/>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smtClean="0">
                <a:solidFill>
                  <a:srgbClr val="0070C0"/>
                </a:solidFill>
              </a:rPr>
              <a:t>Their </a:t>
            </a:r>
            <a:r>
              <a:rPr lang="en-US" sz="2200" dirty="0">
                <a:solidFill>
                  <a:srgbClr val="0070C0"/>
                </a:solidFill>
              </a:rPr>
              <a:t>added value is to provide a useful partner for government, a key tool for strategic planning to identify and </a:t>
            </a:r>
            <a:r>
              <a:rPr lang="en-US" sz="2200" dirty="0" err="1">
                <a:solidFill>
                  <a:srgbClr val="0070C0"/>
                </a:solidFill>
              </a:rPr>
              <a:t>prioritise</a:t>
            </a:r>
            <a:r>
              <a:rPr lang="en-US" sz="2200" dirty="0">
                <a:solidFill>
                  <a:srgbClr val="0070C0"/>
                </a:solidFill>
              </a:rPr>
              <a:t> issues such as the degree to which they are driven from the bottom-up rural communities or from the top-down larger national </a:t>
            </a:r>
            <a:r>
              <a:rPr lang="en-US" sz="2200" dirty="0" err="1">
                <a:solidFill>
                  <a:srgbClr val="0070C0"/>
                </a:solidFill>
              </a:rPr>
              <a:t>organisations</a:t>
            </a:r>
            <a:r>
              <a:rPr lang="en-US" sz="2200" dirty="0">
                <a:solidFill>
                  <a:srgbClr val="0070C0"/>
                </a:solidFill>
              </a:rPr>
              <a:t>.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smtClean="0">
                <a:solidFill>
                  <a:srgbClr val="0070C0"/>
                </a:solidFill>
              </a:rPr>
              <a:t>They </a:t>
            </a:r>
            <a:r>
              <a:rPr lang="en-US" sz="2200" dirty="0">
                <a:solidFill>
                  <a:srgbClr val="0070C0"/>
                </a:solidFill>
              </a:rPr>
              <a:t>are very much stakeholder-led, addressing the issues by people talking to each other and coming up with ideas, rather than being dictated by policy or government interventions.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a:solidFill>
                  <a:srgbClr val="0070C0"/>
                </a:solidFill>
              </a:rPr>
              <a:t>Without the direct involvement of the rural communities, the most critical voice is missing.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smtClean="0">
                <a:solidFill>
                  <a:srgbClr val="0070C0"/>
                </a:solidFill>
              </a:rPr>
              <a:t>The commitment and support of the government is particularly vital for ensuring that recommendations emanating from discussions at the Parliament are acted upon and that outputs are transformed into outcomes.</a:t>
            </a:r>
          </a:p>
        </p:txBody>
      </p:sp>
    </p:spTree>
    <p:extLst>
      <p:ext uri="{BB962C8B-B14F-4D97-AF65-F5344CB8AC3E}">
        <p14:creationId xmlns:p14="http://schemas.microsoft.com/office/powerpoint/2010/main" val="14861470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Conclusions (3)</a:t>
            </a:r>
            <a:endParaRPr lang="en-US" dirty="0"/>
          </a:p>
        </p:txBody>
      </p:sp>
      <p:sp>
        <p:nvSpPr>
          <p:cNvPr id="10" name="CasellaDiTesto 9"/>
          <p:cNvSpPr txBox="1"/>
          <p:nvPr/>
        </p:nvSpPr>
        <p:spPr>
          <a:xfrm>
            <a:off x="314332" y="1124744"/>
            <a:ext cx="8684098" cy="4801314"/>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smtClean="0">
                <a:solidFill>
                  <a:srgbClr val="0070C0"/>
                </a:solidFill>
              </a:rPr>
              <a:t>They provide a unique function in opening up the views and needs of small rural communities to the ‘distant policy makers and by linking many rural organizations they seek to become a useful partner with government rather than adversary.</a:t>
            </a:r>
          </a:p>
          <a:p>
            <a:pPr marL="285750" indent="-285750" algn="just">
              <a:spcAft>
                <a:spcPts val="1200"/>
              </a:spcAft>
              <a:buFont typeface="Wingdings" panose="05000000000000000000" pitchFamily="2" charset="2"/>
              <a:buChar char="ü"/>
            </a:pPr>
            <a:r>
              <a:rPr lang="en-US" sz="2200" dirty="0" smtClean="0">
                <a:solidFill>
                  <a:srgbClr val="0070C0"/>
                </a:solidFill>
              </a:rPr>
              <a:t>An </a:t>
            </a:r>
            <a:r>
              <a:rPr lang="en-US" sz="2200" dirty="0">
                <a:solidFill>
                  <a:srgbClr val="0070C0"/>
                </a:solidFill>
              </a:rPr>
              <a:t>outstanding problem for all the movements lies in resourcing all this effort in a sustainable way as it is currently based on volunteer </a:t>
            </a:r>
            <a:r>
              <a:rPr lang="en-US" sz="2200" dirty="0" err="1">
                <a:solidFill>
                  <a:srgbClr val="0070C0"/>
                </a:solidFill>
              </a:rPr>
              <a:t>labour</a:t>
            </a:r>
            <a:r>
              <a:rPr lang="en-US" sz="2200" dirty="0">
                <a:solidFill>
                  <a:srgbClr val="0070C0"/>
                </a:solidFill>
              </a:rPr>
              <a:t> which is helped from member </a:t>
            </a:r>
            <a:r>
              <a:rPr lang="en-US" sz="2200" dirty="0" err="1">
                <a:solidFill>
                  <a:srgbClr val="0070C0"/>
                </a:solidFill>
              </a:rPr>
              <a:t>organisations</a:t>
            </a:r>
            <a:r>
              <a:rPr lang="en-US" sz="2200" dirty="0">
                <a:solidFill>
                  <a:srgbClr val="0070C0"/>
                </a:solidFill>
              </a:rPr>
              <a:t> and project funding from government. </a:t>
            </a:r>
            <a:endParaRPr lang="en-US" sz="2200" dirty="0" smtClean="0">
              <a:solidFill>
                <a:srgbClr val="0070C0"/>
              </a:solidFill>
            </a:endParaRPr>
          </a:p>
          <a:p>
            <a:pPr marL="285750" indent="-285750" algn="just">
              <a:spcAft>
                <a:spcPts val="1200"/>
              </a:spcAft>
              <a:buFont typeface="Wingdings" panose="05000000000000000000" pitchFamily="2" charset="2"/>
              <a:buChar char="ü"/>
            </a:pPr>
            <a:r>
              <a:rPr lang="en-US" sz="2200" dirty="0" smtClean="0">
                <a:solidFill>
                  <a:srgbClr val="0070C0"/>
                </a:solidFill>
              </a:rPr>
              <a:t>Articulating </a:t>
            </a:r>
            <a:r>
              <a:rPr lang="en-US" sz="2200" dirty="0">
                <a:solidFill>
                  <a:srgbClr val="0070C0"/>
                </a:solidFill>
              </a:rPr>
              <a:t>the interests of groups on the margin of society has become one of the most urgent needs of an unbalanced society. Despite the flood of information or perhaps because of it, many rural areas can be easily </a:t>
            </a:r>
            <a:r>
              <a:rPr lang="en-US" sz="2200" dirty="0" err="1">
                <a:solidFill>
                  <a:srgbClr val="0070C0"/>
                </a:solidFill>
              </a:rPr>
              <a:t>disgregated</a:t>
            </a:r>
            <a:r>
              <a:rPr lang="en-US" sz="2200" dirty="0">
                <a:solidFill>
                  <a:srgbClr val="0070C0"/>
                </a:solidFill>
              </a:rPr>
              <a:t> and excluded from society in the globalized world. </a:t>
            </a:r>
            <a:endParaRPr lang="en-US" sz="2200" dirty="0" smtClean="0">
              <a:solidFill>
                <a:srgbClr val="0070C0"/>
              </a:solidFill>
            </a:endParaRPr>
          </a:p>
        </p:txBody>
      </p:sp>
    </p:spTree>
    <p:extLst>
      <p:ext uri="{BB962C8B-B14F-4D97-AF65-F5344CB8AC3E}">
        <p14:creationId xmlns:p14="http://schemas.microsoft.com/office/powerpoint/2010/main" val="351302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Conclusions (3)</a:t>
            </a:r>
            <a:endParaRPr lang="en-US" dirty="0"/>
          </a:p>
        </p:txBody>
      </p:sp>
      <p:sp>
        <p:nvSpPr>
          <p:cNvPr id="10" name="CasellaDiTesto 9"/>
          <p:cNvSpPr txBox="1"/>
          <p:nvPr/>
        </p:nvSpPr>
        <p:spPr>
          <a:xfrm>
            <a:off x="304060" y="1196751"/>
            <a:ext cx="8684098" cy="1785104"/>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ü"/>
            </a:pPr>
            <a:r>
              <a:rPr lang="en-US" sz="2200" dirty="0" smtClean="0">
                <a:solidFill>
                  <a:srgbClr val="0070C0"/>
                </a:solidFill>
              </a:rPr>
              <a:t>The </a:t>
            </a:r>
            <a:r>
              <a:rPr lang="en-US" sz="2200" dirty="0">
                <a:solidFill>
                  <a:srgbClr val="0070C0"/>
                </a:solidFill>
              </a:rPr>
              <a:t>rural movements and rural parliaments have a huge responsibility to articulate the interests of the rural areas as they enable voices from rural areas at all levels, from the local and sub-regional level to the national and European level to be heard and respected.. </a:t>
            </a:r>
            <a:endParaRPr lang="en-US" sz="2200" dirty="0" smtClean="0">
              <a:solidFill>
                <a:srgbClr val="0070C0"/>
              </a:solidFill>
            </a:endParaRPr>
          </a:p>
        </p:txBody>
      </p:sp>
      <p:sp>
        <p:nvSpPr>
          <p:cNvPr id="4" name="CasellaDiTesto 3"/>
          <p:cNvSpPr txBox="1"/>
          <p:nvPr/>
        </p:nvSpPr>
        <p:spPr>
          <a:xfrm>
            <a:off x="293146" y="3933056"/>
            <a:ext cx="8684098" cy="423193"/>
          </a:xfrm>
          <a:prstGeom prst="rect">
            <a:avLst/>
          </a:prstGeom>
          <a:noFill/>
        </p:spPr>
        <p:txBody>
          <a:bodyPr wrap="square" rtlCol="0">
            <a:spAutoFit/>
          </a:bodyPr>
          <a:lstStyle/>
          <a:p>
            <a:pPr algn="ctr">
              <a:spcAft>
                <a:spcPts val="1200"/>
              </a:spcAft>
            </a:pPr>
            <a:r>
              <a:rPr lang="en-US" sz="2150" b="1" u="sng" dirty="0" smtClean="0">
                <a:solidFill>
                  <a:srgbClr val="0070C0"/>
                </a:solidFill>
              </a:rPr>
              <a:t>THANK YOU FOR YOUR ATTENTION!!!</a:t>
            </a:r>
          </a:p>
        </p:txBody>
      </p:sp>
    </p:spTree>
    <p:extLst>
      <p:ext uri="{BB962C8B-B14F-4D97-AF65-F5344CB8AC3E}">
        <p14:creationId xmlns:p14="http://schemas.microsoft.com/office/powerpoint/2010/main" val="596925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755576" y="1813912"/>
            <a:ext cx="255198" cy="400110"/>
          </a:xfrm>
          <a:prstGeom prst="rect">
            <a:avLst/>
          </a:prstGeom>
          <a:noFill/>
        </p:spPr>
        <p:txBody>
          <a:bodyPr wrap="none" rtlCol="0">
            <a:spAutoFit/>
          </a:bodyPr>
          <a:lstStyle/>
          <a:p>
            <a:r>
              <a:rPr lang="it-IT" sz="2000" b="1" dirty="0" smtClean="0">
                <a:solidFill>
                  <a:srgbClr val="0070C0"/>
                </a:solidFill>
              </a:rPr>
              <a:t> </a:t>
            </a:r>
            <a:endParaRPr lang="it-IT" sz="2000" b="1" dirty="0">
              <a:solidFill>
                <a:srgbClr val="0070C0"/>
              </a:solidFill>
            </a:endParaRPr>
          </a:p>
        </p:txBody>
      </p:sp>
      <p:sp>
        <p:nvSpPr>
          <p:cNvPr id="5" name="CasellaDiTesto 4"/>
          <p:cNvSpPr txBox="1"/>
          <p:nvPr/>
        </p:nvSpPr>
        <p:spPr>
          <a:xfrm>
            <a:off x="327321" y="1259914"/>
            <a:ext cx="8569051" cy="1908215"/>
          </a:xfrm>
          <a:prstGeom prst="rect">
            <a:avLst/>
          </a:prstGeom>
          <a:noFill/>
          <a:ln w="19050">
            <a:solidFill>
              <a:srgbClr val="00B0F0"/>
            </a:solidFill>
          </a:ln>
        </p:spPr>
        <p:txBody>
          <a:bodyPr wrap="square" rtlCol="0">
            <a:spAutoFit/>
          </a:bodyPr>
          <a:lstStyle/>
          <a:p>
            <a:pPr>
              <a:spcBef>
                <a:spcPts val="0"/>
              </a:spcBef>
              <a:spcAft>
                <a:spcPts val="600"/>
              </a:spcAft>
            </a:pPr>
            <a:r>
              <a:rPr lang="it-IT" b="1" i="1" dirty="0" smtClean="0">
                <a:solidFill>
                  <a:srgbClr val="0070C0"/>
                </a:solidFill>
              </a:rPr>
              <a:t>Content</a:t>
            </a:r>
          </a:p>
          <a:p>
            <a:pPr marL="285750" indent="-285750">
              <a:spcBef>
                <a:spcPts val="0"/>
              </a:spcBef>
              <a:spcAft>
                <a:spcPts val="600"/>
              </a:spcAft>
              <a:buFont typeface="Wingdings" panose="05000000000000000000" pitchFamily="2" charset="2"/>
              <a:buChar char="§"/>
            </a:pPr>
            <a:r>
              <a:rPr lang="en-US" i="1" dirty="0">
                <a:solidFill>
                  <a:srgbClr val="0070C0"/>
                </a:solidFill>
              </a:rPr>
              <a:t>This paper explores the evolution of rural movements in Europe and highlights the increasing importance of their bottom-up development </a:t>
            </a:r>
            <a:r>
              <a:rPr lang="en-US" i="1" dirty="0" smtClean="0">
                <a:solidFill>
                  <a:srgbClr val="0070C0"/>
                </a:solidFill>
              </a:rPr>
              <a:t>approach. </a:t>
            </a:r>
          </a:p>
          <a:p>
            <a:pPr marL="285750" indent="-285750">
              <a:spcBef>
                <a:spcPts val="0"/>
              </a:spcBef>
              <a:spcAft>
                <a:spcPts val="600"/>
              </a:spcAft>
              <a:buFont typeface="Wingdings" panose="05000000000000000000" pitchFamily="2" charset="2"/>
              <a:buChar char="§"/>
            </a:pPr>
            <a:r>
              <a:rPr lang="en-US" i="1" dirty="0" smtClean="0">
                <a:solidFill>
                  <a:srgbClr val="0070C0"/>
                </a:solidFill>
              </a:rPr>
              <a:t>The </a:t>
            </a:r>
            <a:r>
              <a:rPr lang="en-US" i="1" dirty="0">
                <a:solidFill>
                  <a:srgbClr val="0070C0"/>
                </a:solidFill>
              </a:rPr>
              <a:t>study draws on the experience of rural movements in the Nordic and Eastern countries and their gathering within the Rural Parliaments with a focus on the Scottish Rural </a:t>
            </a:r>
            <a:r>
              <a:rPr lang="en-US" i="1" dirty="0" smtClean="0">
                <a:solidFill>
                  <a:srgbClr val="0070C0"/>
                </a:solidFill>
              </a:rPr>
              <a:t>Parliament</a:t>
            </a:r>
            <a:endParaRPr lang="it-IT" i="1" dirty="0" smtClean="0">
              <a:solidFill>
                <a:srgbClr val="0070C0"/>
              </a:solidFill>
            </a:endParaRPr>
          </a:p>
        </p:txBody>
      </p:sp>
      <p:sp>
        <p:nvSpPr>
          <p:cNvPr id="13" name="Segnaposto testo 4"/>
          <p:cNvSpPr>
            <a:spLocks noGrp="1"/>
          </p:cNvSpPr>
          <p:nvPr>
            <p:ph type="body" sz="quarter" idx="13"/>
          </p:nvPr>
        </p:nvSpPr>
        <p:spPr>
          <a:xfrm>
            <a:off x="2123728" y="116880"/>
            <a:ext cx="6552827" cy="431800"/>
          </a:xfrm>
        </p:spPr>
        <p:txBody>
          <a:bodyPr/>
          <a:lstStyle/>
          <a:p>
            <a:pPr algn="r"/>
            <a:r>
              <a:rPr lang="it-IT" sz="3200" dirty="0" smtClean="0"/>
              <a:t>Content and </a:t>
            </a:r>
            <a:r>
              <a:rPr lang="it-IT" sz="3200" dirty="0" err="1" smtClean="0"/>
              <a:t>Aims</a:t>
            </a:r>
            <a:endParaRPr lang="it-IT" sz="3200" dirty="0"/>
          </a:p>
        </p:txBody>
      </p:sp>
      <p:sp>
        <p:nvSpPr>
          <p:cNvPr id="6" name="CasellaDiTesto 5"/>
          <p:cNvSpPr txBox="1"/>
          <p:nvPr/>
        </p:nvSpPr>
        <p:spPr>
          <a:xfrm>
            <a:off x="358189" y="3573016"/>
            <a:ext cx="8569051" cy="2185214"/>
          </a:xfrm>
          <a:prstGeom prst="rect">
            <a:avLst/>
          </a:prstGeom>
          <a:noFill/>
          <a:ln w="19050">
            <a:solidFill>
              <a:srgbClr val="00B0F0"/>
            </a:solidFill>
          </a:ln>
        </p:spPr>
        <p:txBody>
          <a:bodyPr wrap="square" rtlCol="0">
            <a:spAutoFit/>
          </a:bodyPr>
          <a:lstStyle/>
          <a:p>
            <a:pPr algn="just">
              <a:spcBef>
                <a:spcPts val="0"/>
              </a:spcBef>
              <a:spcAft>
                <a:spcPts val="600"/>
              </a:spcAft>
            </a:pPr>
            <a:r>
              <a:rPr lang="it-IT" b="1" i="1" dirty="0" err="1" smtClean="0">
                <a:solidFill>
                  <a:srgbClr val="0070C0"/>
                </a:solidFill>
              </a:rPr>
              <a:t>Aims</a:t>
            </a:r>
            <a:endParaRPr lang="it-IT" b="1" i="1" dirty="0" smtClean="0">
              <a:solidFill>
                <a:srgbClr val="0070C0"/>
              </a:solidFill>
            </a:endParaRPr>
          </a:p>
          <a:p>
            <a:pPr marL="285750" indent="-285750" algn="just">
              <a:spcBef>
                <a:spcPts val="0"/>
              </a:spcBef>
              <a:spcAft>
                <a:spcPts val="600"/>
              </a:spcAft>
              <a:buFont typeface="Wingdings" panose="05000000000000000000" pitchFamily="2" charset="2"/>
              <a:buChar char="§"/>
            </a:pPr>
            <a:r>
              <a:rPr lang="en-US" i="1" dirty="0" smtClean="0">
                <a:solidFill>
                  <a:srgbClr val="0070C0"/>
                </a:solidFill>
              </a:rPr>
              <a:t>To </a:t>
            </a:r>
            <a:r>
              <a:rPr lang="en-US" i="1" dirty="0">
                <a:solidFill>
                  <a:srgbClr val="0070C0"/>
                </a:solidFill>
              </a:rPr>
              <a:t>establish the implications of their practices and their added value to the implementation of </a:t>
            </a:r>
            <a:r>
              <a:rPr lang="en-US" i="1" dirty="0" smtClean="0">
                <a:solidFill>
                  <a:srgbClr val="0070C0"/>
                </a:solidFill>
              </a:rPr>
              <a:t> EU and </a:t>
            </a:r>
            <a:r>
              <a:rPr lang="en-US" i="1" dirty="0">
                <a:solidFill>
                  <a:srgbClr val="0070C0"/>
                </a:solidFill>
              </a:rPr>
              <a:t>national rural development policies. </a:t>
            </a:r>
            <a:endParaRPr lang="en-US" i="1" dirty="0" smtClean="0">
              <a:solidFill>
                <a:srgbClr val="0070C0"/>
              </a:solidFill>
            </a:endParaRPr>
          </a:p>
          <a:p>
            <a:pPr marL="285750" indent="-285750" algn="just">
              <a:spcBef>
                <a:spcPts val="0"/>
              </a:spcBef>
              <a:spcAft>
                <a:spcPts val="600"/>
              </a:spcAft>
              <a:buFont typeface="Wingdings" panose="05000000000000000000" pitchFamily="2" charset="2"/>
              <a:buChar char="§"/>
            </a:pPr>
            <a:r>
              <a:rPr lang="en-US" i="1" dirty="0" smtClean="0">
                <a:solidFill>
                  <a:srgbClr val="0070C0"/>
                </a:solidFill>
              </a:rPr>
              <a:t>To </a:t>
            </a:r>
            <a:r>
              <a:rPr lang="en-US" i="1" dirty="0">
                <a:solidFill>
                  <a:srgbClr val="0070C0"/>
                </a:solidFill>
              </a:rPr>
              <a:t>highlight how rural movements can represent a great challenge for the countries with rich experience in this field </a:t>
            </a:r>
            <a:r>
              <a:rPr lang="en-US" i="1" dirty="0" smtClean="0">
                <a:solidFill>
                  <a:srgbClr val="0070C0"/>
                </a:solidFill>
              </a:rPr>
              <a:t> </a:t>
            </a:r>
            <a:r>
              <a:rPr lang="en-US" i="1" dirty="0">
                <a:solidFill>
                  <a:srgbClr val="0070C0"/>
                </a:solidFill>
              </a:rPr>
              <a:t>and for the countries without such an experience like Italy, that could profit from a discussion on this theme and prepare themselves to start with similar action on their own territory.</a:t>
            </a:r>
            <a:endParaRPr lang="it-IT" i="1" dirty="0" smtClean="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58205" y="2780928"/>
            <a:ext cx="8346167" cy="1446550"/>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US" sz="2200" dirty="0"/>
              <a:t>Governments </a:t>
            </a:r>
            <a:r>
              <a:rPr lang="en-US" sz="2200" dirty="0" smtClean="0"/>
              <a:t>are remote </a:t>
            </a:r>
            <a:r>
              <a:rPr lang="en-US" sz="2200" dirty="0"/>
              <a:t>from rural communities and cannot have their detailed knowledge. </a:t>
            </a:r>
            <a:r>
              <a:rPr lang="en-US" sz="2200" dirty="0" smtClean="0"/>
              <a:t>The </a:t>
            </a:r>
            <a:r>
              <a:rPr lang="en-US" sz="2200" dirty="0"/>
              <a:t>EU and national policies are more focused on the role of agriculture and less to the different characteristics of rural areas, their economies and societies. </a:t>
            </a:r>
            <a:endParaRPr lang="it-IT" sz="2200" dirty="0"/>
          </a:p>
        </p:txBody>
      </p:sp>
      <p:sp>
        <p:nvSpPr>
          <p:cNvPr id="5" name="CasellaDiTesto 4"/>
          <p:cNvSpPr txBox="1"/>
          <p:nvPr/>
        </p:nvSpPr>
        <p:spPr>
          <a:xfrm>
            <a:off x="422844" y="1124744"/>
            <a:ext cx="8352928" cy="1446550"/>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US" sz="2200" dirty="0"/>
              <a:t>The European rural areas are experiencing a deep decline in terms of decreasing importance of agriculture in the rural economy, </a:t>
            </a:r>
            <a:r>
              <a:rPr lang="en-US" sz="2200" dirty="0" smtClean="0"/>
              <a:t>globalization</a:t>
            </a:r>
            <a:r>
              <a:rPr lang="en-US" sz="2200" dirty="0"/>
              <a:t>, </a:t>
            </a:r>
            <a:r>
              <a:rPr lang="en-US" sz="2200" dirty="0" smtClean="0"/>
              <a:t>urbanization</a:t>
            </a:r>
            <a:r>
              <a:rPr lang="en-US" sz="2200" dirty="0"/>
              <a:t>, remoteness and isolation of many rural communities. </a:t>
            </a:r>
            <a:endParaRPr lang="it-IT" sz="2200" dirty="0"/>
          </a:p>
        </p:txBody>
      </p:sp>
      <p:sp>
        <p:nvSpPr>
          <p:cNvPr id="6" name="CasellaDiTesto 5"/>
          <p:cNvSpPr txBox="1"/>
          <p:nvPr/>
        </p:nvSpPr>
        <p:spPr>
          <a:xfrm>
            <a:off x="458205" y="4557850"/>
            <a:ext cx="8346166" cy="1785104"/>
          </a:xfrm>
          <a:prstGeom prst="rect">
            <a:avLst/>
          </a:prstGeom>
          <a:noFill/>
          <a:ln w="19050">
            <a:solidFill>
              <a:srgbClr val="4B9021"/>
            </a:solidFill>
          </a:ln>
        </p:spPr>
        <p:txBody>
          <a:bodyPr wrap="square" rtlCol="0">
            <a:spAutoFit/>
          </a:bodyPr>
          <a:lstStyle>
            <a:defPPr>
              <a:defRPr lang="it-IT"/>
            </a:defPPr>
            <a:lvl1pPr>
              <a:defRPr sz="2400" i="1">
                <a:solidFill>
                  <a:srgbClr val="0070C0"/>
                </a:solidFill>
              </a:defRPr>
            </a:lvl1pPr>
          </a:lstStyle>
          <a:p>
            <a:pPr algn="just"/>
            <a:r>
              <a:rPr lang="en-US" sz="2200" dirty="0" smtClean="0"/>
              <a:t>In the last years there </a:t>
            </a:r>
            <a:r>
              <a:rPr lang="en-US" sz="2200" dirty="0"/>
              <a:t>has been a growing realisation that rural development can only work if it is done not to the people but by the people for the people as prime actors of their own </a:t>
            </a:r>
            <a:r>
              <a:rPr lang="en-US" sz="2200" dirty="0" smtClean="0"/>
              <a:t>development with </a:t>
            </a:r>
            <a:r>
              <a:rPr lang="en-US" sz="2200" dirty="0"/>
              <a:t>a strong emphasis on local solutions for local problems.</a:t>
            </a:r>
            <a:endParaRPr lang="it-IT" sz="2200" dirty="0"/>
          </a:p>
        </p:txBody>
      </p:sp>
      <p:sp>
        <p:nvSpPr>
          <p:cNvPr id="16" name="Segnaposto testo 4"/>
          <p:cNvSpPr>
            <a:spLocks noGrp="1"/>
          </p:cNvSpPr>
          <p:nvPr>
            <p:ph type="body" sz="quarter" idx="13"/>
          </p:nvPr>
        </p:nvSpPr>
        <p:spPr>
          <a:xfrm>
            <a:off x="1979712" y="116632"/>
            <a:ext cx="6984875" cy="431800"/>
          </a:xfrm>
        </p:spPr>
        <p:txBody>
          <a:bodyPr/>
          <a:lstStyle/>
          <a:p>
            <a:pPr algn="r"/>
            <a:r>
              <a:rPr lang="it-IT" sz="3200" dirty="0" err="1" smtClean="0"/>
              <a:t>Introduction</a:t>
            </a:r>
            <a:endParaRPr lang="it-IT" sz="3200" dirty="0"/>
          </a:p>
        </p:txBody>
      </p:sp>
    </p:spTree>
    <p:extLst>
      <p:ext uri="{BB962C8B-B14F-4D97-AF65-F5344CB8AC3E}">
        <p14:creationId xmlns:p14="http://schemas.microsoft.com/office/powerpoint/2010/main" val="2880703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239250" y="1124744"/>
            <a:ext cx="8684098" cy="5401479"/>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200" i="1" u="sng" dirty="0">
                <a:solidFill>
                  <a:srgbClr val="0070C0"/>
                </a:solidFill>
              </a:rPr>
              <a:t>The rural movements mainly developed in the European Nordic and Eastern countries in 1970s </a:t>
            </a:r>
            <a:r>
              <a:rPr lang="en-US" sz="2200" i="1" u="sng" dirty="0" smtClean="0">
                <a:solidFill>
                  <a:srgbClr val="0070C0"/>
                </a:solidFill>
              </a:rPr>
              <a:t>working </a:t>
            </a:r>
            <a:r>
              <a:rPr lang="en-US" sz="2200" i="1" u="sng" dirty="0">
                <a:solidFill>
                  <a:srgbClr val="0070C0"/>
                </a:solidFill>
              </a:rPr>
              <a:t>to make the voice of the rural people is heard at all the decision-making </a:t>
            </a:r>
            <a:r>
              <a:rPr lang="en-US" sz="2200" i="1" u="sng" dirty="0" smtClean="0">
                <a:solidFill>
                  <a:srgbClr val="0070C0"/>
                </a:solidFill>
              </a:rPr>
              <a:t>levels; </a:t>
            </a:r>
          </a:p>
          <a:p>
            <a:pPr marL="285750" indent="-285750" algn="just">
              <a:spcAft>
                <a:spcPts val="600"/>
              </a:spcAft>
              <a:buFont typeface="Wingdings" panose="05000000000000000000" pitchFamily="2" charset="2"/>
              <a:buChar char="ü"/>
            </a:pPr>
            <a:r>
              <a:rPr lang="en-US" sz="2200" i="1" u="sng" dirty="0" smtClean="0">
                <a:solidFill>
                  <a:srgbClr val="0070C0"/>
                </a:solidFill>
              </a:rPr>
              <a:t>They </a:t>
            </a:r>
            <a:r>
              <a:rPr lang="en-US" sz="2200" i="1" u="sng" dirty="0">
                <a:solidFill>
                  <a:srgbClr val="0070C0"/>
                </a:solidFill>
              </a:rPr>
              <a:t>are </a:t>
            </a:r>
            <a:r>
              <a:rPr lang="en-US" sz="2200" i="1" u="sng" dirty="0" smtClean="0">
                <a:solidFill>
                  <a:srgbClr val="0070C0"/>
                </a:solidFill>
              </a:rPr>
              <a:t>NGOs </a:t>
            </a:r>
            <a:r>
              <a:rPr lang="en-US" sz="2200" i="1" u="sng" dirty="0">
                <a:solidFill>
                  <a:srgbClr val="0070C0"/>
                </a:solidFill>
              </a:rPr>
              <a:t>working </a:t>
            </a:r>
            <a:r>
              <a:rPr lang="en-US" sz="2200" i="1" u="sng" dirty="0" smtClean="0">
                <a:solidFill>
                  <a:srgbClr val="0070C0"/>
                </a:solidFill>
              </a:rPr>
              <a:t>in </a:t>
            </a:r>
            <a:r>
              <a:rPr lang="en-US" sz="2200" i="1" u="sng" dirty="0">
                <a:solidFill>
                  <a:srgbClr val="0070C0"/>
                </a:solidFill>
              </a:rPr>
              <a:t>supporting the governance of rural areas by implying consensus, openness and an invitation to </a:t>
            </a:r>
            <a:r>
              <a:rPr lang="en-US" sz="2200" i="1" u="sng" dirty="0" smtClean="0">
                <a:solidFill>
                  <a:srgbClr val="0070C0"/>
                </a:solidFill>
              </a:rPr>
              <a:t>participate; </a:t>
            </a:r>
          </a:p>
          <a:p>
            <a:pPr marL="285750" indent="-285750" algn="just">
              <a:spcAft>
                <a:spcPts val="600"/>
              </a:spcAft>
              <a:buFont typeface="Wingdings" panose="05000000000000000000" pitchFamily="2" charset="2"/>
              <a:buChar char="ü"/>
            </a:pPr>
            <a:r>
              <a:rPr lang="en-US" sz="2200" i="1" u="sng" dirty="0" smtClean="0">
                <a:solidFill>
                  <a:srgbClr val="0070C0"/>
                </a:solidFill>
              </a:rPr>
              <a:t>They </a:t>
            </a:r>
            <a:r>
              <a:rPr lang="en-US" sz="2200" i="1" u="sng" dirty="0">
                <a:solidFill>
                  <a:srgbClr val="0070C0"/>
                </a:solidFill>
              </a:rPr>
              <a:t>provide capacity building </a:t>
            </a:r>
            <a:r>
              <a:rPr lang="en-US" sz="2200" i="1" u="sng" dirty="0" smtClean="0">
                <a:solidFill>
                  <a:srgbClr val="0070C0"/>
                </a:solidFill>
              </a:rPr>
              <a:t>through  </a:t>
            </a:r>
            <a:r>
              <a:rPr lang="en-US" sz="2200" i="1" u="sng" dirty="0">
                <a:solidFill>
                  <a:srgbClr val="0070C0"/>
                </a:solidFill>
              </a:rPr>
              <a:t>mobilizing, networking and supporting action for local development; linking local actions to the policies and funding of </a:t>
            </a:r>
            <a:r>
              <a:rPr lang="en-US" sz="2200" i="1" u="sng" dirty="0" smtClean="0">
                <a:solidFill>
                  <a:srgbClr val="0070C0"/>
                </a:solidFill>
              </a:rPr>
              <a:t>authorities; </a:t>
            </a:r>
          </a:p>
          <a:p>
            <a:pPr marL="285750" indent="-285750" algn="just">
              <a:spcAft>
                <a:spcPts val="600"/>
              </a:spcAft>
              <a:buFont typeface="Wingdings" panose="05000000000000000000" pitchFamily="2" charset="2"/>
              <a:buChar char="ü"/>
            </a:pPr>
            <a:r>
              <a:rPr lang="en-US" sz="2200" i="1" u="sng" dirty="0" smtClean="0">
                <a:solidFill>
                  <a:srgbClr val="0070C0"/>
                </a:solidFill>
              </a:rPr>
              <a:t>Currently </a:t>
            </a:r>
            <a:r>
              <a:rPr lang="en-US" sz="2200" i="1" u="sng" dirty="0">
                <a:solidFill>
                  <a:srgbClr val="0070C0"/>
                </a:solidFill>
              </a:rPr>
              <a:t>there are there are 23 national and regional rural movements in the following countries:  Bulgaria, Croatia, Denmark, England, Estonia, Finland, France, Germany, Hungary, Iceland, Ireland, Latvia, Lithuania, Netherlands, Northern Ireland, Norway, Poland, Portugal, Romania, Slovakia, Slovenia, Sweden and </a:t>
            </a:r>
            <a:r>
              <a:rPr lang="en-US" sz="2200" i="1" u="sng" dirty="0" smtClean="0">
                <a:solidFill>
                  <a:srgbClr val="0070C0"/>
                </a:solidFill>
              </a:rPr>
              <a:t>Wales.</a:t>
            </a:r>
            <a:endParaRPr lang="it-IT" sz="2200" i="1" u="sng" dirty="0" smtClean="0">
              <a:solidFill>
                <a:srgbClr val="0070C0"/>
              </a:solidFill>
            </a:endParaRPr>
          </a:p>
        </p:txBody>
      </p:sp>
      <p:sp>
        <p:nvSpPr>
          <p:cNvPr id="2" name="Segnaposto testo 1"/>
          <p:cNvSpPr>
            <a:spLocks noGrp="1"/>
          </p:cNvSpPr>
          <p:nvPr>
            <p:ph type="body" sz="quarter" idx="13"/>
          </p:nvPr>
        </p:nvSpPr>
        <p:spPr/>
        <p:txBody>
          <a:bodyPr/>
          <a:lstStyle/>
          <a:p>
            <a:pPr algn="r"/>
            <a:r>
              <a:rPr lang="it-IT" dirty="0" smtClean="0"/>
              <a:t>The </a:t>
            </a:r>
            <a:r>
              <a:rPr lang="it-IT" dirty="0" err="1" smtClean="0"/>
              <a:t>Rural</a:t>
            </a:r>
            <a:r>
              <a:rPr lang="it-IT" dirty="0" smtClean="0"/>
              <a:t> </a:t>
            </a:r>
            <a:r>
              <a:rPr lang="it-IT" dirty="0" err="1" smtClean="0"/>
              <a:t>movements</a:t>
            </a:r>
            <a:endParaRPr lang="it-IT" dirty="0"/>
          </a:p>
        </p:txBody>
      </p:sp>
    </p:spTree>
    <p:extLst>
      <p:ext uri="{BB962C8B-B14F-4D97-AF65-F5344CB8AC3E}">
        <p14:creationId xmlns:p14="http://schemas.microsoft.com/office/powerpoint/2010/main" val="1340038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a:t>The movements of the Nordic countries </a:t>
            </a:r>
          </a:p>
        </p:txBody>
      </p:sp>
      <p:sp>
        <p:nvSpPr>
          <p:cNvPr id="10" name="CasellaDiTesto 9"/>
          <p:cNvSpPr txBox="1"/>
          <p:nvPr/>
        </p:nvSpPr>
        <p:spPr>
          <a:xfrm>
            <a:off x="280390" y="1124744"/>
            <a:ext cx="8684098" cy="2077492"/>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Finland</a:t>
            </a:r>
            <a:r>
              <a:rPr lang="en-US" sz="2150" dirty="0" smtClean="0">
                <a:solidFill>
                  <a:srgbClr val="0070C0"/>
                </a:solidFill>
              </a:rPr>
              <a:t>: the</a:t>
            </a:r>
            <a:r>
              <a:rPr lang="en-US" sz="2150" i="1" dirty="0" smtClean="0">
                <a:solidFill>
                  <a:srgbClr val="0070C0"/>
                </a:solidFill>
              </a:rPr>
              <a:t> ‘Village Action Association </a:t>
            </a:r>
            <a:r>
              <a:rPr lang="en-US" sz="2150" i="1" dirty="0">
                <a:solidFill>
                  <a:srgbClr val="0070C0"/>
                </a:solidFill>
              </a:rPr>
              <a:t>of </a:t>
            </a:r>
            <a:r>
              <a:rPr lang="en-US" sz="2150" i="1" dirty="0" smtClean="0">
                <a:solidFill>
                  <a:srgbClr val="0070C0"/>
                </a:solidFill>
              </a:rPr>
              <a:t>Finland’ (more </a:t>
            </a:r>
            <a:r>
              <a:rPr lang="en-US" sz="2150" i="1" dirty="0">
                <a:solidFill>
                  <a:srgbClr val="0070C0"/>
                </a:solidFill>
              </a:rPr>
              <a:t>than 130 </a:t>
            </a:r>
            <a:r>
              <a:rPr lang="en-US" sz="2150" i="1" dirty="0" err="1">
                <a:solidFill>
                  <a:srgbClr val="0070C0"/>
                </a:solidFill>
              </a:rPr>
              <a:t>organisations</a:t>
            </a:r>
            <a:r>
              <a:rPr lang="en-US" sz="2150" i="1" dirty="0">
                <a:solidFill>
                  <a:srgbClr val="0070C0"/>
                </a:solidFill>
              </a:rPr>
              <a:t>, including 19 regional village associations, 58 </a:t>
            </a:r>
            <a:r>
              <a:rPr lang="en-US" sz="2150" i="1" dirty="0" smtClean="0">
                <a:solidFill>
                  <a:srgbClr val="0070C0"/>
                </a:solidFill>
              </a:rPr>
              <a:t>LAGs </a:t>
            </a:r>
            <a:r>
              <a:rPr lang="en-US" sz="2150" i="1" dirty="0">
                <a:solidFill>
                  <a:srgbClr val="0070C0"/>
                </a:solidFill>
              </a:rPr>
              <a:t>and the main regional and national </a:t>
            </a:r>
            <a:r>
              <a:rPr lang="en-US" sz="2150" i="1" dirty="0" smtClean="0">
                <a:solidFill>
                  <a:srgbClr val="0070C0"/>
                </a:solidFill>
              </a:rPr>
              <a:t>rural </a:t>
            </a:r>
            <a:r>
              <a:rPr lang="en-US" sz="2150" i="1" dirty="0" err="1" smtClean="0">
                <a:solidFill>
                  <a:srgbClr val="0070C0"/>
                </a:solidFill>
              </a:rPr>
              <a:t>organisations</a:t>
            </a:r>
            <a:r>
              <a:rPr lang="en-US" sz="2150" i="1" dirty="0" smtClean="0">
                <a:solidFill>
                  <a:srgbClr val="0070C0"/>
                </a:solidFill>
              </a:rPr>
              <a:t>) provides </a:t>
            </a:r>
            <a:r>
              <a:rPr lang="en-US" sz="2150" i="1" dirty="0">
                <a:solidFill>
                  <a:srgbClr val="0070C0"/>
                </a:solidFill>
              </a:rPr>
              <a:t>a vehicle through which the rural communities can carry out planning and project implementation at each level and to influence </a:t>
            </a:r>
            <a:r>
              <a:rPr lang="en-US" sz="2150" i="1" dirty="0" err="1">
                <a:solidFill>
                  <a:srgbClr val="0070C0"/>
                </a:solidFill>
              </a:rPr>
              <a:t>programmes</a:t>
            </a:r>
            <a:r>
              <a:rPr lang="en-US" sz="2150" i="1" dirty="0">
                <a:solidFill>
                  <a:srgbClr val="0070C0"/>
                </a:solidFill>
              </a:rPr>
              <a:t> produced by the </a:t>
            </a:r>
            <a:r>
              <a:rPr lang="en-US" sz="2150" i="1" dirty="0" smtClean="0">
                <a:solidFill>
                  <a:srgbClr val="0070C0"/>
                </a:solidFill>
              </a:rPr>
              <a:t>authorities. </a:t>
            </a:r>
            <a:endParaRPr lang="en-US" sz="2150" b="1" i="1" u="sng" dirty="0" smtClean="0">
              <a:solidFill>
                <a:srgbClr val="0070C0"/>
              </a:solidFill>
            </a:endParaRPr>
          </a:p>
        </p:txBody>
      </p:sp>
      <p:sp>
        <p:nvSpPr>
          <p:cNvPr id="11" name="CasellaDiTesto 10"/>
          <p:cNvSpPr txBox="1"/>
          <p:nvPr/>
        </p:nvSpPr>
        <p:spPr>
          <a:xfrm>
            <a:off x="267316" y="3645024"/>
            <a:ext cx="8684098" cy="2431435"/>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Sweden</a:t>
            </a:r>
            <a:r>
              <a:rPr lang="en-US" sz="2150" dirty="0" smtClean="0">
                <a:solidFill>
                  <a:srgbClr val="0070C0"/>
                </a:solidFill>
              </a:rPr>
              <a:t>: the</a:t>
            </a:r>
            <a:r>
              <a:rPr lang="en-US" sz="2150" i="1" dirty="0">
                <a:solidFill>
                  <a:srgbClr val="0070C0"/>
                </a:solidFill>
              </a:rPr>
              <a:t> ‘‘Swedish Village Action </a:t>
            </a:r>
            <a:r>
              <a:rPr lang="en-US" sz="2150" i="1" dirty="0" smtClean="0">
                <a:solidFill>
                  <a:srgbClr val="0070C0"/>
                </a:solidFill>
              </a:rPr>
              <a:t>Movement</a:t>
            </a:r>
            <a:r>
              <a:rPr lang="en-US" sz="2150" i="1" dirty="0">
                <a:solidFill>
                  <a:srgbClr val="0070C0"/>
                </a:solidFill>
              </a:rPr>
              <a:t>’ (over 5,000 village associations grouped at local and regional level and about 40 national NGOs) provides practical support to the local actors and develops rural development </a:t>
            </a:r>
            <a:r>
              <a:rPr lang="en-US" sz="2150" i="1" dirty="0" err="1">
                <a:solidFill>
                  <a:srgbClr val="0070C0"/>
                </a:solidFill>
              </a:rPr>
              <a:t>programmes</a:t>
            </a:r>
            <a:r>
              <a:rPr lang="en-US" sz="2150" i="1" dirty="0">
                <a:solidFill>
                  <a:srgbClr val="0070C0"/>
                </a:solidFill>
              </a:rPr>
              <a:t>. </a:t>
            </a:r>
            <a:r>
              <a:rPr lang="en-US" sz="2150" i="1" dirty="0" smtClean="0">
                <a:solidFill>
                  <a:srgbClr val="0070C0"/>
                </a:solidFill>
              </a:rPr>
              <a:t>The </a:t>
            </a:r>
            <a:r>
              <a:rPr lang="en-US" sz="2150" i="1" dirty="0">
                <a:solidFill>
                  <a:srgbClr val="0070C0"/>
                </a:solidFill>
              </a:rPr>
              <a:t>biannual gathering of the movement which is called ‘Rural Parliament’ involves over 1,000 village representatives and provides a direct voice to the national government. </a:t>
            </a:r>
            <a:endParaRPr lang="en-US" sz="2150" b="1" i="1" u="sng" dirty="0" smtClean="0">
              <a:solidFill>
                <a:srgbClr val="0070C0"/>
              </a:solidFill>
            </a:endParaRPr>
          </a:p>
        </p:txBody>
      </p:sp>
    </p:spTree>
    <p:extLst>
      <p:ext uri="{BB962C8B-B14F-4D97-AF65-F5344CB8AC3E}">
        <p14:creationId xmlns:p14="http://schemas.microsoft.com/office/powerpoint/2010/main" val="979750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a:t>The movements of the Nordic countries </a:t>
            </a:r>
          </a:p>
        </p:txBody>
      </p:sp>
      <p:sp>
        <p:nvSpPr>
          <p:cNvPr id="10" name="CasellaDiTesto 9"/>
          <p:cNvSpPr txBox="1"/>
          <p:nvPr/>
        </p:nvSpPr>
        <p:spPr>
          <a:xfrm>
            <a:off x="107504" y="1124744"/>
            <a:ext cx="8856984" cy="1415772"/>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Denmark</a:t>
            </a:r>
            <a:r>
              <a:rPr lang="en-US" sz="2150" dirty="0" smtClean="0">
                <a:solidFill>
                  <a:srgbClr val="0070C0"/>
                </a:solidFill>
              </a:rPr>
              <a:t>: three organizations</a:t>
            </a:r>
            <a:r>
              <a:rPr lang="en-US" sz="2150" i="1" dirty="0" smtClean="0">
                <a:solidFill>
                  <a:srgbClr val="0070C0"/>
                </a:solidFill>
              </a:rPr>
              <a:t> (‘Danish </a:t>
            </a:r>
            <a:r>
              <a:rPr lang="en-US" sz="2150" i="1" dirty="0">
                <a:solidFill>
                  <a:srgbClr val="0070C0"/>
                </a:solidFill>
              </a:rPr>
              <a:t>Village Association’, ‘Council of </a:t>
            </a:r>
            <a:r>
              <a:rPr lang="en-US" sz="2150" i="1" dirty="0" smtClean="0">
                <a:solidFill>
                  <a:srgbClr val="0070C0"/>
                </a:solidFill>
              </a:rPr>
              <a:t>Rural Districts’ </a:t>
            </a:r>
            <a:r>
              <a:rPr lang="en-US" sz="2150" i="1" dirty="0">
                <a:solidFill>
                  <a:srgbClr val="0070C0"/>
                </a:solidFill>
              </a:rPr>
              <a:t>and </a:t>
            </a:r>
            <a:r>
              <a:rPr lang="en-US" sz="2150" i="1" dirty="0" smtClean="0">
                <a:solidFill>
                  <a:srgbClr val="0070C0"/>
                </a:solidFill>
              </a:rPr>
              <a:t>‘Villages </a:t>
            </a:r>
            <a:r>
              <a:rPr lang="en-US" sz="2150" i="1" dirty="0">
                <a:solidFill>
                  <a:srgbClr val="0070C0"/>
                </a:solidFill>
              </a:rPr>
              <a:t>in Denmark </a:t>
            </a:r>
            <a:r>
              <a:rPr lang="en-US" sz="2150" i="1" dirty="0" smtClean="0">
                <a:solidFill>
                  <a:srgbClr val="0070C0"/>
                </a:solidFill>
              </a:rPr>
              <a:t>Association’) </a:t>
            </a:r>
            <a:r>
              <a:rPr lang="en-US" sz="2150" i="1" dirty="0">
                <a:solidFill>
                  <a:srgbClr val="0070C0"/>
                </a:solidFill>
              </a:rPr>
              <a:t>established to undertake a wide range of projects to support village action and lobbying government on behalf of rural communities. </a:t>
            </a:r>
            <a:endParaRPr lang="en-US" sz="2150" b="1" i="1" u="sng" dirty="0" smtClean="0">
              <a:solidFill>
                <a:srgbClr val="0070C0"/>
              </a:solidFill>
            </a:endParaRPr>
          </a:p>
        </p:txBody>
      </p:sp>
      <p:sp>
        <p:nvSpPr>
          <p:cNvPr id="11" name="CasellaDiTesto 10"/>
          <p:cNvSpPr txBox="1"/>
          <p:nvPr/>
        </p:nvSpPr>
        <p:spPr>
          <a:xfrm>
            <a:off x="193947" y="2924944"/>
            <a:ext cx="8684098" cy="3631763"/>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UK</a:t>
            </a:r>
            <a:r>
              <a:rPr lang="en-US" sz="2150" dirty="0" smtClean="0">
                <a:solidFill>
                  <a:srgbClr val="0070C0"/>
                </a:solidFill>
              </a:rPr>
              <a:t>: two rural movements </a:t>
            </a:r>
          </a:p>
          <a:p>
            <a:pPr marL="627063" indent="-354013" algn="just">
              <a:spcAft>
                <a:spcPts val="600"/>
              </a:spcAft>
              <a:buFont typeface="Arial" panose="020B0604020202020204" pitchFamily="34" charset="0"/>
              <a:buChar char="•"/>
            </a:pPr>
            <a:r>
              <a:rPr lang="en-US" sz="2150" dirty="0" smtClean="0">
                <a:solidFill>
                  <a:srgbClr val="0070C0"/>
                </a:solidFill>
              </a:rPr>
              <a:t>‘</a:t>
            </a:r>
            <a:r>
              <a:rPr lang="en-US" sz="2150" i="1" dirty="0" smtClean="0">
                <a:solidFill>
                  <a:srgbClr val="0070C0"/>
                </a:solidFill>
              </a:rPr>
              <a:t>Action </a:t>
            </a:r>
            <a:r>
              <a:rPr lang="en-US" sz="2150" i="1" dirty="0">
                <a:solidFill>
                  <a:srgbClr val="0070C0"/>
                </a:solidFill>
              </a:rPr>
              <a:t>with Communities in Rural </a:t>
            </a:r>
            <a:r>
              <a:rPr lang="en-US" sz="2150" i="1" dirty="0" smtClean="0">
                <a:solidFill>
                  <a:srgbClr val="0070C0"/>
                </a:solidFill>
              </a:rPr>
              <a:t>England – ACRE</a:t>
            </a:r>
            <a:r>
              <a:rPr lang="en-US" sz="2150" dirty="0" smtClean="0">
                <a:solidFill>
                  <a:srgbClr val="0070C0"/>
                </a:solidFill>
              </a:rPr>
              <a:t>’ (38 Rural </a:t>
            </a:r>
            <a:r>
              <a:rPr lang="en-US" sz="2150" dirty="0">
                <a:solidFill>
                  <a:srgbClr val="0070C0"/>
                </a:solidFill>
              </a:rPr>
              <a:t>Community Councils) provides a wide range of services </a:t>
            </a:r>
            <a:r>
              <a:rPr lang="en-US" sz="2150" dirty="0" smtClean="0">
                <a:solidFill>
                  <a:srgbClr val="0070C0"/>
                </a:solidFill>
              </a:rPr>
              <a:t>in </a:t>
            </a:r>
            <a:r>
              <a:rPr lang="en-US" sz="2150" dirty="0">
                <a:solidFill>
                  <a:srgbClr val="0070C0"/>
                </a:solidFill>
              </a:rPr>
              <a:t>support of community development, communications, research, policy development and practical </a:t>
            </a:r>
            <a:r>
              <a:rPr lang="en-US" sz="2150" dirty="0" smtClean="0">
                <a:solidFill>
                  <a:srgbClr val="0070C0"/>
                </a:solidFill>
              </a:rPr>
              <a:t>support.</a:t>
            </a:r>
          </a:p>
          <a:p>
            <a:pPr marL="627063" indent="-354013" algn="just">
              <a:spcAft>
                <a:spcPts val="600"/>
              </a:spcAft>
              <a:buFont typeface="Arial" panose="020B0604020202020204" pitchFamily="34" charset="0"/>
              <a:buChar char="•"/>
            </a:pPr>
            <a:r>
              <a:rPr lang="en-US" sz="2150" dirty="0" smtClean="0">
                <a:solidFill>
                  <a:srgbClr val="0070C0"/>
                </a:solidFill>
              </a:rPr>
              <a:t>‘</a:t>
            </a:r>
            <a:r>
              <a:rPr lang="en-US" sz="2150" i="1" dirty="0" smtClean="0">
                <a:solidFill>
                  <a:srgbClr val="0070C0"/>
                </a:solidFill>
              </a:rPr>
              <a:t>Northern </a:t>
            </a:r>
            <a:r>
              <a:rPr lang="en-US" sz="2150" i="1" dirty="0">
                <a:solidFill>
                  <a:srgbClr val="0070C0"/>
                </a:solidFill>
              </a:rPr>
              <a:t>Ireland Rural Community </a:t>
            </a:r>
            <a:r>
              <a:rPr lang="en-US" sz="2150" i="1" dirty="0" smtClean="0">
                <a:solidFill>
                  <a:srgbClr val="0070C0"/>
                </a:solidFill>
              </a:rPr>
              <a:t>Network’</a:t>
            </a:r>
            <a:r>
              <a:rPr lang="en-US" sz="2150" dirty="0" smtClean="0">
                <a:solidFill>
                  <a:srgbClr val="0070C0"/>
                </a:solidFill>
              </a:rPr>
              <a:t>  (over 500 members) is </a:t>
            </a:r>
            <a:r>
              <a:rPr lang="en-US" sz="2150" dirty="0">
                <a:solidFill>
                  <a:srgbClr val="0070C0"/>
                </a:solidFill>
              </a:rPr>
              <a:t>a voice </a:t>
            </a:r>
            <a:r>
              <a:rPr lang="en-US" sz="2150" dirty="0" smtClean="0">
                <a:solidFill>
                  <a:srgbClr val="0070C0"/>
                </a:solidFill>
              </a:rPr>
              <a:t>of </a:t>
            </a:r>
            <a:r>
              <a:rPr lang="en-US" sz="2150" dirty="0">
                <a:solidFill>
                  <a:srgbClr val="0070C0"/>
                </a:solidFill>
              </a:rPr>
              <a:t>rural communities on issues relating to poverty, disadvantage and community development in Northern Ireland. </a:t>
            </a:r>
            <a:endParaRPr lang="en-US" sz="2150" dirty="0" smtClean="0">
              <a:solidFill>
                <a:srgbClr val="0070C0"/>
              </a:solidFill>
            </a:endParaRPr>
          </a:p>
          <a:p>
            <a:pPr marL="627063" indent="-354013" algn="just">
              <a:spcAft>
                <a:spcPts val="600"/>
              </a:spcAft>
              <a:buFont typeface="Arial" panose="020B0604020202020204" pitchFamily="34" charset="0"/>
              <a:buChar char="•"/>
            </a:pPr>
            <a:endParaRPr lang="en-US" sz="2150" i="1" dirty="0" smtClean="0">
              <a:solidFill>
                <a:srgbClr val="0070C0"/>
              </a:solidFill>
            </a:endParaRPr>
          </a:p>
        </p:txBody>
      </p:sp>
    </p:spTree>
    <p:extLst>
      <p:ext uri="{BB962C8B-B14F-4D97-AF65-F5344CB8AC3E}">
        <p14:creationId xmlns:p14="http://schemas.microsoft.com/office/powerpoint/2010/main" val="7990823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a:t>The movements of </a:t>
            </a:r>
            <a:r>
              <a:rPr lang="en-US" dirty="0" smtClean="0"/>
              <a:t>Eastern Europe </a:t>
            </a:r>
            <a:endParaRPr lang="en-US" dirty="0"/>
          </a:p>
        </p:txBody>
      </p:sp>
      <p:sp>
        <p:nvSpPr>
          <p:cNvPr id="10" name="CasellaDiTesto 9"/>
          <p:cNvSpPr txBox="1"/>
          <p:nvPr/>
        </p:nvSpPr>
        <p:spPr>
          <a:xfrm>
            <a:off x="280390" y="1556792"/>
            <a:ext cx="8684098" cy="1746632"/>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Estonia</a:t>
            </a:r>
            <a:r>
              <a:rPr lang="en-US" sz="2150" dirty="0" smtClean="0">
                <a:solidFill>
                  <a:srgbClr val="0070C0"/>
                </a:solidFill>
              </a:rPr>
              <a:t>: the</a:t>
            </a:r>
            <a:r>
              <a:rPr lang="en-US" sz="2150" i="1" dirty="0">
                <a:solidFill>
                  <a:srgbClr val="0070C0"/>
                </a:solidFill>
              </a:rPr>
              <a:t> ‘Village Movement of Estonia, ‘</a:t>
            </a:r>
            <a:r>
              <a:rPr lang="en-US" sz="2150" i="1" dirty="0" err="1">
                <a:solidFill>
                  <a:srgbClr val="0070C0"/>
                </a:solidFill>
              </a:rPr>
              <a:t>Kodukant</a:t>
            </a:r>
            <a:r>
              <a:rPr lang="en-US" sz="2150" i="1" dirty="0">
                <a:solidFill>
                  <a:srgbClr val="0070C0"/>
                </a:solidFill>
              </a:rPr>
              <a:t>’ ’ </a:t>
            </a:r>
            <a:r>
              <a:rPr lang="en-US" sz="2150" i="1" dirty="0" smtClean="0">
                <a:solidFill>
                  <a:srgbClr val="0070C0"/>
                </a:solidFill>
              </a:rPr>
              <a:t>(</a:t>
            </a:r>
            <a:r>
              <a:rPr lang="en-US" sz="2150" i="1" dirty="0" err="1" smtClean="0">
                <a:solidFill>
                  <a:srgbClr val="0070C0"/>
                </a:solidFill>
              </a:rPr>
              <a:t>indipendent</a:t>
            </a:r>
            <a:r>
              <a:rPr lang="en-US" sz="2150" i="1" dirty="0" smtClean="0">
                <a:solidFill>
                  <a:srgbClr val="0070C0"/>
                </a:solidFill>
              </a:rPr>
              <a:t> associations and rural NGOs) </a:t>
            </a:r>
            <a:r>
              <a:rPr lang="en-US" sz="2150" i="1" dirty="0">
                <a:solidFill>
                  <a:srgbClr val="0070C0"/>
                </a:solidFill>
              </a:rPr>
              <a:t>provides </a:t>
            </a:r>
            <a:r>
              <a:rPr lang="en-US" sz="2150" i="1" dirty="0" smtClean="0">
                <a:solidFill>
                  <a:srgbClr val="0070C0"/>
                </a:solidFill>
              </a:rPr>
              <a:t>commitment and high profile activity </a:t>
            </a:r>
            <a:r>
              <a:rPr lang="en-US" sz="2150" i="1" dirty="0">
                <a:solidFill>
                  <a:srgbClr val="0070C0"/>
                </a:solidFill>
              </a:rPr>
              <a:t>in the rural communities </a:t>
            </a:r>
            <a:r>
              <a:rPr lang="en-US" sz="2150" i="1" dirty="0" smtClean="0">
                <a:solidFill>
                  <a:srgbClr val="0070C0"/>
                </a:solidFill>
              </a:rPr>
              <a:t>supporting the government in the </a:t>
            </a:r>
            <a:r>
              <a:rPr lang="en-US" sz="2150" i="1" dirty="0">
                <a:solidFill>
                  <a:srgbClr val="0070C0"/>
                </a:solidFill>
              </a:rPr>
              <a:t>process of strategic planning and </a:t>
            </a:r>
            <a:r>
              <a:rPr lang="en-US" sz="2150" i="1" dirty="0" smtClean="0">
                <a:solidFill>
                  <a:srgbClr val="0070C0"/>
                </a:solidFill>
              </a:rPr>
              <a:t>a </a:t>
            </a:r>
            <a:r>
              <a:rPr lang="en-US" sz="2150" i="1" dirty="0">
                <a:solidFill>
                  <a:srgbClr val="0070C0"/>
                </a:solidFill>
              </a:rPr>
              <a:t>basis for </a:t>
            </a:r>
            <a:r>
              <a:rPr lang="en-US" sz="2150" i="1" dirty="0" smtClean="0">
                <a:solidFill>
                  <a:srgbClr val="0070C0"/>
                </a:solidFill>
              </a:rPr>
              <a:t>lobbying. </a:t>
            </a:r>
            <a:endParaRPr lang="en-US" sz="2150" b="1" i="1" u="sng" dirty="0" smtClean="0">
              <a:solidFill>
                <a:srgbClr val="0070C0"/>
              </a:solidFill>
            </a:endParaRPr>
          </a:p>
        </p:txBody>
      </p:sp>
      <p:sp>
        <p:nvSpPr>
          <p:cNvPr id="11" name="CasellaDiTesto 10"/>
          <p:cNvSpPr txBox="1"/>
          <p:nvPr/>
        </p:nvSpPr>
        <p:spPr>
          <a:xfrm>
            <a:off x="308866" y="3789040"/>
            <a:ext cx="8684098" cy="1415772"/>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b="1" u="sng" dirty="0" smtClean="0">
                <a:solidFill>
                  <a:srgbClr val="0070C0"/>
                </a:solidFill>
              </a:rPr>
              <a:t>Slovakia</a:t>
            </a:r>
            <a:r>
              <a:rPr lang="en-US" sz="2150" dirty="0" smtClean="0">
                <a:solidFill>
                  <a:srgbClr val="0070C0"/>
                </a:solidFill>
              </a:rPr>
              <a:t>: the</a:t>
            </a:r>
            <a:r>
              <a:rPr lang="en-US" sz="2150" i="1" dirty="0" smtClean="0">
                <a:solidFill>
                  <a:srgbClr val="0070C0"/>
                </a:solidFill>
              </a:rPr>
              <a:t> ‘Slovak </a:t>
            </a:r>
            <a:r>
              <a:rPr lang="en-US" sz="2150" i="1" dirty="0">
                <a:solidFill>
                  <a:srgbClr val="0070C0"/>
                </a:solidFill>
              </a:rPr>
              <a:t>Rural Parliament’’ </a:t>
            </a:r>
            <a:r>
              <a:rPr lang="en-US" sz="2150" i="1" dirty="0" smtClean="0">
                <a:solidFill>
                  <a:srgbClr val="0070C0"/>
                </a:solidFill>
              </a:rPr>
              <a:t>(no village associations</a:t>
            </a:r>
            <a:r>
              <a:rPr lang="en-US" sz="2150" i="1" dirty="0">
                <a:solidFill>
                  <a:srgbClr val="0070C0"/>
                </a:solidFill>
              </a:rPr>
              <a:t>) is concentrated on supporting partnership at regional level and a network of 48 Communication and Information </a:t>
            </a:r>
            <a:r>
              <a:rPr lang="en-US" sz="2150" i="1" dirty="0" err="1">
                <a:solidFill>
                  <a:srgbClr val="0070C0"/>
                </a:solidFill>
              </a:rPr>
              <a:t>centres</a:t>
            </a:r>
            <a:r>
              <a:rPr lang="en-US" sz="2150" i="1" dirty="0">
                <a:solidFill>
                  <a:srgbClr val="0070C0"/>
                </a:solidFill>
              </a:rPr>
              <a:t> around the country. </a:t>
            </a:r>
            <a:endParaRPr lang="en-US" sz="2150" b="1" i="1" u="sng" dirty="0" smtClean="0">
              <a:solidFill>
                <a:srgbClr val="0070C0"/>
              </a:solidFill>
            </a:endParaRPr>
          </a:p>
        </p:txBody>
      </p:sp>
    </p:spTree>
    <p:extLst>
      <p:ext uri="{BB962C8B-B14F-4D97-AF65-F5344CB8AC3E}">
        <p14:creationId xmlns:p14="http://schemas.microsoft.com/office/powerpoint/2010/main" val="3059958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First considerations</a:t>
            </a:r>
            <a:endParaRPr lang="en-US" dirty="0"/>
          </a:p>
        </p:txBody>
      </p:sp>
      <p:sp>
        <p:nvSpPr>
          <p:cNvPr id="10" name="CasellaDiTesto 9"/>
          <p:cNvSpPr txBox="1"/>
          <p:nvPr/>
        </p:nvSpPr>
        <p:spPr>
          <a:xfrm>
            <a:off x="280658" y="1052736"/>
            <a:ext cx="8684098" cy="5363007"/>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dirty="0" smtClean="0">
                <a:solidFill>
                  <a:srgbClr val="0070C0"/>
                </a:solidFill>
              </a:rPr>
              <a:t>The </a:t>
            </a:r>
            <a:r>
              <a:rPr lang="en-US" sz="2150" dirty="0">
                <a:solidFill>
                  <a:srgbClr val="0070C0"/>
                </a:solidFill>
              </a:rPr>
              <a:t>character of each rural movement responds to the national context in which they operate reflecting different stories even if there are many similarities.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In </a:t>
            </a:r>
            <a:r>
              <a:rPr lang="en-US" sz="2150" dirty="0">
                <a:solidFill>
                  <a:srgbClr val="0070C0"/>
                </a:solidFill>
              </a:rPr>
              <a:t>all countries there is a disparity </a:t>
            </a:r>
            <a:r>
              <a:rPr lang="en-US" sz="2150" dirty="0" smtClean="0">
                <a:solidFill>
                  <a:srgbClr val="0070C0"/>
                </a:solidFill>
              </a:rPr>
              <a:t>where </a:t>
            </a:r>
            <a:r>
              <a:rPr lang="en-US" sz="2150" dirty="0">
                <a:solidFill>
                  <a:srgbClr val="0070C0"/>
                </a:solidFill>
              </a:rPr>
              <a:t>wealth and employment are concentrated in the urban areas, there is an agricultural decline and rural-urban migration is strong.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The </a:t>
            </a:r>
            <a:r>
              <a:rPr lang="en-US" sz="2150" dirty="0">
                <a:solidFill>
                  <a:srgbClr val="0070C0"/>
                </a:solidFill>
              </a:rPr>
              <a:t>rural movements are based on the idea of promoting the formation of village associations which link the local groups and work with the authorities to develop village plans and to undertake local development.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The </a:t>
            </a:r>
            <a:r>
              <a:rPr lang="en-US" sz="2150" dirty="0">
                <a:solidFill>
                  <a:srgbClr val="0070C0"/>
                </a:solidFill>
              </a:rPr>
              <a:t>regional associations draw their membership from the village associations and other local NGOs.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They develop </a:t>
            </a:r>
            <a:r>
              <a:rPr lang="en-US" sz="2150" dirty="0">
                <a:solidFill>
                  <a:srgbClr val="0070C0"/>
                </a:solidFill>
              </a:rPr>
              <a:t>regional plans, which draw on the village ones and work in partnership with the regional authorities linking their regional plans to statutory regional plans. </a:t>
            </a:r>
            <a:endParaRPr lang="en-US" sz="2150" i="1" dirty="0" smtClean="0">
              <a:solidFill>
                <a:srgbClr val="0070C0"/>
              </a:solidFill>
            </a:endParaRPr>
          </a:p>
        </p:txBody>
      </p:sp>
    </p:spTree>
    <p:extLst>
      <p:ext uri="{BB962C8B-B14F-4D97-AF65-F5344CB8AC3E}">
        <p14:creationId xmlns:p14="http://schemas.microsoft.com/office/powerpoint/2010/main" val="6343714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
          <p:cNvSpPr>
            <a:spLocks noGrp="1"/>
          </p:cNvSpPr>
          <p:nvPr>
            <p:ph type="body" sz="quarter" idx="13"/>
          </p:nvPr>
        </p:nvSpPr>
        <p:spPr>
          <a:xfrm>
            <a:off x="2051720" y="116632"/>
            <a:ext cx="6984875" cy="431800"/>
          </a:xfrm>
        </p:spPr>
        <p:txBody>
          <a:bodyPr/>
          <a:lstStyle/>
          <a:p>
            <a:pPr algn="r"/>
            <a:r>
              <a:rPr lang="en-US" dirty="0" smtClean="0"/>
              <a:t>First considerations</a:t>
            </a:r>
            <a:endParaRPr lang="en-US" dirty="0"/>
          </a:p>
        </p:txBody>
      </p:sp>
      <p:sp>
        <p:nvSpPr>
          <p:cNvPr id="10" name="CasellaDiTesto 9"/>
          <p:cNvSpPr txBox="1"/>
          <p:nvPr/>
        </p:nvSpPr>
        <p:spPr>
          <a:xfrm>
            <a:off x="280658" y="1006113"/>
            <a:ext cx="8684098" cy="4955203"/>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ü"/>
            </a:pPr>
            <a:r>
              <a:rPr lang="en-US" sz="2150" dirty="0">
                <a:solidFill>
                  <a:srgbClr val="0070C0"/>
                </a:solidFill>
              </a:rPr>
              <a:t>The movements at national level are composed of representatives from the regional village associations and national rural NGOs</a:t>
            </a:r>
            <a:r>
              <a:rPr lang="en-US" sz="2150" dirty="0" smtClean="0">
                <a:solidFill>
                  <a:srgbClr val="0070C0"/>
                </a:solidFill>
              </a:rPr>
              <a:t>.</a:t>
            </a:r>
          </a:p>
          <a:p>
            <a:pPr marL="285750" indent="-285750" algn="just">
              <a:spcAft>
                <a:spcPts val="600"/>
              </a:spcAft>
              <a:buFont typeface="Wingdings" panose="05000000000000000000" pitchFamily="2" charset="2"/>
              <a:buChar char="ü"/>
            </a:pPr>
            <a:r>
              <a:rPr lang="en-US" sz="2150" dirty="0" smtClean="0">
                <a:solidFill>
                  <a:srgbClr val="0070C0"/>
                </a:solidFill>
              </a:rPr>
              <a:t> </a:t>
            </a:r>
            <a:r>
              <a:rPr lang="en-US" sz="2150" dirty="0">
                <a:solidFill>
                  <a:srgbClr val="0070C0"/>
                </a:solidFill>
              </a:rPr>
              <a:t>They have the role to link the regional associations, to develop a national strategic plan based on the regional and village plans and to work in partnership with the governments to define rural development policies. </a:t>
            </a:r>
            <a:endParaRPr lang="en-US" sz="2150" dirty="0" smtClean="0">
              <a:solidFill>
                <a:srgbClr val="0070C0"/>
              </a:solidFill>
            </a:endParaRPr>
          </a:p>
          <a:p>
            <a:pPr marL="285750" indent="-285750" algn="just">
              <a:spcAft>
                <a:spcPts val="600"/>
              </a:spcAft>
              <a:buFont typeface="Wingdings" panose="05000000000000000000" pitchFamily="2" charset="2"/>
              <a:buChar char="ü"/>
            </a:pPr>
            <a:r>
              <a:rPr lang="en-US" sz="2150" dirty="0" smtClean="0">
                <a:solidFill>
                  <a:srgbClr val="0070C0"/>
                </a:solidFill>
              </a:rPr>
              <a:t>They </a:t>
            </a:r>
            <a:r>
              <a:rPr lang="en-US" sz="2150" dirty="0">
                <a:solidFill>
                  <a:srgbClr val="0070C0"/>
                </a:solidFill>
              </a:rPr>
              <a:t>organize national meetings including biennial Rural Parliaments which bring together the villages and NGOs to agree rural policy plans and address the governments directly. </a:t>
            </a:r>
          </a:p>
          <a:p>
            <a:pPr marL="285750" indent="-285750" algn="just">
              <a:spcAft>
                <a:spcPts val="600"/>
              </a:spcAft>
              <a:buFont typeface="Wingdings" panose="05000000000000000000" pitchFamily="2" charset="2"/>
              <a:buChar char="ü"/>
            </a:pPr>
            <a:r>
              <a:rPr lang="en-US" sz="2150" dirty="0">
                <a:solidFill>
                  <a:srgbClr val="0070C0"/>
                </a:solidFill>
              </a:rPr>
              <a:t>At international level, the rural movements are gathered through networks  to become a respected partner with government and to promote multi-national exchange in rural development, with a main focus on the new EU member states and pre-accession countries of Central and Eastern Europe. </a:t>
            </a:r>
          </a:p>
        </p:txBody>
      </p:sp>
    </p:spTree>
    <p:extLst>
      <p:ext uri="{BB962C8B-B14F-4D97-AF65-F5344CB8AC3E}">
        <p14:creationId xmlns:p14="http://schemas.microsoft.com/office/powerpoint/2010/main" val="765816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ello PowerPoint CRE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Modello PowerPoint CREA</Template>
  <TotalTime>2091</TotalTime>
  <Words>1982</Words>
  <Application>Microsoft Office PowerPoint</Application>
  <PresentationFormat>Presentazione su schermo (4:3)</PresentationFormat>
  <Paragraphs>80</Paragraphs>
  <Slides>17</Slides>
  <Notes>1</Notes>
  <HiddenSlides>0</HiddenSlides>
  <MMClips>0</MMClips>
  <ScaleCrop>false</ScaleCrop>
  <HeadingPairs>
    <vt:vector size="4" baseType="variant">
      <vt:variant>
        <vt:lpstr>Tema</vt:lpstr>
      </vt:variant>
      <vt:variant>
        <vt:i4>2</vt:i4>
      </vt:variant>
      <vt:variant>
        <vt:lpstr>Titoli diapositive</vt:lpstr>
      </vt:variant>
      <vt:variant>
        <vt:i4>17</vt:i4>
      </vt:variant>
    </vt:vector>
  </HeadingPairs>
  <TitlesOfParts>
    <vt:vector size="19" baseType="lpstr">
      <vt:lpstr>Modello PowerPoint CREA</vt:lpstr>
      <vt:lpstr>Personalizza struttura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Milena Verrasscina</dc:creator>
  <cp:lastModifiedBy>Giuseppe Gargano</cp:lastModifiedBy>
  <cp:revision>153</cp:revision>
  <dcterms:created xsi:type="dcterms:W3CDTF">2016-04-04T14:01:07Z</dcterms:created>
  <dcterms:modified xsi:type="dcterms:W3CDTF">2018-09-16T14:48:27Z</dcterms:modified>
</cp:coreProperties>
</file>