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8"/>
  </p:notesMasterIdLst>
  <p:sldIdLst>
    <p:sldId id="257" r:id="rId2"/>
    <p:sldId id="308" r:id="rId3"/>
    <p:sldId id="258" r:id="rId4"/>
    <p:sldId id="260" r:id="rId5"/>
    <p:sldId id="259" r:id="rId6"/>
    <p:sldId id="263" r:id="rId7"/>
    <p:sldId id="309" r:id="rId8"/>
    <p:sldId id="310" r:id="rId9"/>
    <p:sldId id="278" r:id="rId10"/>
    <p:sldId id="279" r:id="rId11"/>
    <p:sldId id="282" r:id="rId12"/>
    <p:sldId id="313" r:id="rId13"/>
    <p:sldId id="314" r:id="rId14"/>
    <p:sldId id="315" r:id="rId15"/>
    <p:sldId id="312" r:id="rId16"/>
    <p:sldId id="298" r:id="rId1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9DAAB1-DC28-42F9-A4E5-D7E2472AF479}" type="datetimeFigureOut">
              <a:rPr lang="it-IT" smtClean="0"/>
              <a:pPr/>
              <a:t>16/09/2018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6A60A8-232D-454C-BBC7-2F29E4008DF2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4421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ttangolo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olo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ottotitolo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it-IT" smtClean="0"/>
              <a:t>Fare clic per modificare lo stile del sottotitolo dello schema</a:t>
            </a:r>
            <a:endParaRPr kumimoji="0" lang="en-US"/>
          </a:p>
        </p:txBody>
      </p:sp>
      <p:sp>
        <p:nvSpPr>
          <p:cNvPr id="28" name="Segnaposto data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799CA919-1B7A-4D9A-9ABA-AF7DFFD474ED}" type="datetime1">
              <a:rPr lang="it-IT" smtClean="0"/>
              <a:pPr/>
              <a:t>16/09/2018</a:t>
            </a:fld>
            <a:endParaRPr lang="it-IT"/>
          </a:p>
        </p:txBody>
      </p:sp>
      <p:sp>
        <p:nvSpPr>
          <p:cNvPr id="17" name="Segnaposto piè di pagina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29" name="Segnaposto numero diapositiva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27E1BC9-D3E9-44C1-ADB9-AD6937BE87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81AE8-CC44-4155-930D-4A4C46B1446A}" type="datetime1">
              <a:rPr lang="it-IT" smtClean="0"/>
              <a:pPr/>
              <a:t>16/09/2018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7E1BC9-D3E9-44C1-ADB9-AD6937BE87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1_Titolo e testo vertica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E01F622C-5CE6-4C3C-8AC5-16138765EB0E}" type="datetime1">
              <a:rPr lang="it-IT" smtClean="0"/>
              <a:pPr/>
              <a:t>16/09/2018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it-IT"/>
          </a:p>
        </p:txBody>
      </p:sp>
      <p:sp>
        <p:nvSpPr>
          <p:cNvPr id="7" name="Rettangolo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C27E1BC9-D3E9-44C1-ADB9-AD6937BE87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ttangolo 10"/>
          <p:cNvSpPr/>
          <p:nvPr userDrawn="1"/>
        </p:nvSpPr>
        <p:spPr>
          <a:xfrm>
            <a:off x="119805" y="119132"/>
            <a:ext cx="8877228" cy="65094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114300">
              <a:schemeClr val="tx1">
                <a:alpha val="20000"/>
              </a:schemeClr>
            </a:glo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sz="1350" dirty="0"/>
          </a:p>
        </p:txBody>
      </p:sp>
      <p:sp>
        <p:nvSpPr>
          <p:cNvPr id="13" name="Rettangolo 12"/>
          <p:cNvSpPr/>
          <p:nvPr userDrawn="1"/>
        </p:nvSpPr>
        <p:spPr>
          <a:xfrm flipV="1">
            <a:off x="119805" y="128396"/>
            <a:ext cx="8878520" cy="72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350" dirty="0" smtClean="0"/>
              <a:t> </a:t>
            </a:r>
            <a:endParaRPr lang="it-IT" sz="1350" dirty="0"/>
          </a:p>
        </p:txBody>
      </p:sp>
      <p:sp>
        <p:nvSpPr>
          <p:cNvPr id="16" name="Rettangolo 15"/>
          <p:cNvSpPr/>
          <p:nvPr userDrawn="1"/>
        </p:nvSpPr>
        <p:spPr>
          <a:xfrm flipV="1">
            <a:off x="501651" y="6335764"/>
            <a:ext cx="8496674" cy="360000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350" dirty="0" smtClean="0"/>
              <a:t> </a:t>
            </a:r>
            <a:endParaRPr lang="it-IT" sz="1350" dirty="0"/>
          </a:p>
        </p:txBody>
      </p:sp>
      <p:sp>
        <p:nvSpPr>
          <p:cNvPr id="18" name="Segnaposto piè di pagina 4"/>
          <p:cNvSpPr>
            <a:spLocks noGrp="1"/>
          </p:cNvSpPr>
          <p:nvPr>
            <p:ph type="ftr" sz="quarter" idx="15"/>
          </p:nvPr>
        </p:nvSpPr>
        <p:spPr>
          <a:xfrm>
            <a:off x="1415375" y="6402920"/>
            <a:ext cx="1545453" cy="217621"/>
          </a:xfrm>
          <a:prstGeom prst="rect">
            <a:avLst/>
          </a:prstGeom>
        </p:spPr>
        <p:txBody>
          <a:bodyPr/>
          <a:lstStyle>
            <a:lvl1pPr>
              <a:defRPr sz="7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t-IT" dirty="0"/>
          </a:p>
        </p:txBody>
      </p:sp>
      <p:sp>
        <p:nvSpPr>
          <p:cNvPr id="19" name="Segnaposto data 3"/>
          <p:cNvSpPr>
            <a:spLocks noGrp="1"/>
          </p:cNvSpPr>
          <p:nvPr>
            <p:ph type="dt" sz="half" idx="16"/>
          </p:nvPr>
        </p:nvSpPr>
        <p:spPr>
          <a:xfrm>
            <a:off x="6794215" y="6401300"/>
            <a:ext cx="2057400" cy="219240"/>
          </a:xfrm>
          <a:prstGeom prst="rect">
            <a:avLst/>
          </a:prstGeom>
        </p:spPr>
        <p:txBody>
          <a:bodyPr/>
          <a:lstStyle>
            <a:lvl1pPr algn="r">
              <a:defRPr sz="7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0F1026F1-23D2-4ADF-9B7F-5FBD08B4F598}" type="datetime1">
              <a:rPr lang="it-IT" smtClean="0"/>
              <a:pPr/>
              <a:t>16/09/2018</a:t>
            </a:fld>
            <a:endParaRPr lang="it-IT" dirty="0"/>
          </a:p>
        </p:txBody>
      </p:sp>
      <p:sp>
        <p:nvSpPr>
          <p:cNvPr id="23" name="Segnaposto testo 4"/>
          <p:cNvSpPr>
            <a:spLocks noGrp="1"/>
          </p:cNvSpPr>
          <p:nvPr>
            <p:ph type="body" sz="quarter" idx="17"/>
          </p:nvPr>
        </p:nvSpPr>
        <p:spPr>
          <a:xfrm>
            <a:off x="240760" y="209029"/>
            <a:ext cx="8610855" cy="565052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None/>
              <a:defRPr sz="2100" b="1">
                <a:solidFill>
                  <a:srgbClr val="0E692A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 dirty="0" smtClean="0"/>
              <a:t>Fare clic per modificare</a:t>
            </a:r>
          </a:p>
        </p:txBody>
      </p:sp>
      <p:sp>
        <p:nvSpPr>
          <p:cNvPr id="21" name="Segnaposto numero diapositiva 5"/>
          <p:cNvSpPr>
            <a:spLocks noGrp="1"/>
          </p:cNvSpPr>
          <p:nvPr>
            <p:ph type="sldNum" sz="quarter" idx="14"/>
          </p:nvPr>
        </p:nvSpPr>
        <p:spPr>
          <a:xfrm>
            <a:off x="738984" y="6409946"/>
            <a:ext cx="515884" cy="194732"/>
          </a:xfrm>
          <a:prstGeom prst="rect">
            <a:avLst/>
          </a:prstGeom>
        </p:spPr>
        <p:txBody>
          <a:bodyPr/>
          <a:lstStyle>
            <a:lvl1pPr algn="r">
              <a:defRPr sz="750" b="1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fld id="{C014328D-9FD7-45DB-B806-5D55B33AD3C5}" type="slidenum">
              <a:rPr lang="it-IT" smtClean="0"/>
              <a:pPr/>
              <a:t>‹N›</a:t>
            </a:fld>
            <a:endParaRPr lang="it-IT" dirty="0"/>
          </a:p>
        </p:txBody>
      </p:sp>
      <p:pic>
        <p:nvPicPr>
          <p:cNvPr id="12" name="Immagine 11" descr="Segnograficologopolisgrigio-01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31" b="28830"/>
          <a:stretch/>
        </p:blipFill>
        <p:spPr>
          <a:xfrm>
            <a:off x="113658" y="5981637"/>
            <a:ext cx="694209" cy="722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0122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8E14C-6F8D-4E09-9763-9A8F9F3C8DE5}" type="datetime1">
              <a:rPr lang="it-IT" smtClean="0"/>
              <a:pPr/>
              <a:t>16/09/2018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27E1BC9-D3E9-44C1-ADB9-AD6937BE878E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8" name="Segnaposto contenuto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7" name="Rettangolo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30E0E4-9A5A-44FD-9CDA-D45330C9E1A0}" type="datetime1">
              <a:rPr lang="it-IT" smtClean="0"/>
              <a:pPr/>
              <a:t>16/09/2018</a:t>
            </a:fld>
            <a:endParaRPr lang="it-IT"/>
          </a:p>
        </p:txBody>
      </p:sp>
      <p:sp>
        <p:nvSpPr>
          <p:cNvPr id="13" name="Segnaposto numero diapositiva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C27E1BC9-D3E9-44C1-ADB9-AD6937BE878E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4" name="Segnaposto piè di pagina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it-I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8" name="Segnaposto data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48DB57A8-35FF-486E-BDCC-0B5EB63B9831}" type="datetime1">
              <a:rPr lang="it-IT" smtClean="0"/>
              <a:pPr/>
              <a:t>16/09/2018</a:t>
            </a:fld>
            <a:endParaRPr lang="it-IT"/>
          </a:p>
        </p:txBody>
      </p:sp>
      <p:sp>
        <p:nvSpPr>
          <p:cNvPr id="10" name="Segnaposto numero diapositiva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27E1BC9-D3E9-44C1-ADB9-AD6937BE878E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2" name="Segnaposto piè di pagina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1" name="Segnaposto contenuto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3" name="Segnaposto contenuto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  <p:sp>
        <p:nvSpPr>
          <p:cNvPr id="10" name="Segnaposto data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971FFD7-D371-4576-A147-1390CD394B10}" type="datetime1">
              <a:rPr lang="it-IT" smtClean="0"/>
              <a:pPr/>
              <a:t>16/09/2018</a:t>
            </a:fld>
            <a:endParaRPr lang="it-IT"/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C27E1BC9-D3E9-44C1-ADB9-AD6937BE878E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4" name="Segnaposto piè di pagina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it-IT"/>
          </a:p>
        </p:txBody>
      </p:sp>
      <p:sp>
        <p:nvSpPr>
          <p:cNvPr id="16" name="Segnaposto testo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15" name="Segnaposto testo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EEF174-630D-420E-9486-D62CC1008D67}" type="datetime1">
              <a:rPr lang="it-IT" smtClean="0"/>
              <a:pPr/>
              <a:t>16/09/2018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27E1BC9-D3E9-44C1-ADB9-AD6937BE87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201FEF-672C-4C89-94BE-9D5337E51DF5}" type="datetime1">
              <a:rPr lang="it-IT" smtClean="0"/>
              <a:pPr/>
              <a:t>16/09/2018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27E1BC9-D3E9-44C1-ADB9-AD6937BE878E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F2DBB8-58CA-450C-95FA-C1F899617783}" type="datetime1">
              <a:rPr lang="it-IT" smtClean="0"/>
              <a:pPr/>
              <a:t>16/09/2018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C27E1BC9-D3E9-44C1-ADB9-AD6937BE878E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9" name="Segnaposto contenuto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it-IT" smtClean="0"/>
              <a:t>Fare clic per modificare stili del testo dello schema</a:t>
            </a:r>
          </a:p>
          <a:p>
            <a:pPr lvl="1" eaLnBrk="1" latinLnBrk="0" hangingPunct="1"/>
            <a:r>
              <a:rPr lang="it-IT" smtClean="0"/>
              <a:t>Secondo livello</a:t>
            </a:r>
          </a:p>
          <a:p>
            <a:pPr lvl="2" eaLnBrk="1" latinLnBrk="0" hangingPunct="1"/>
            <a:r>
              <a:rPr lang="it-IT" smtClean="0"/>
              <a:t>Terzo livello</a:t>
            </a:r>
          </a:p>
          <a:p>
            <a:pPr lvl="3" eaLnBrk="1" latinLnBrk="0" hangingPunct="1"/>
            <a:r>
              <a:rPr lang="it-IT" smtClean="0"/>
              <a:t>Quarto livello</a:t>
            </a:r>
          </a:p>
          <a:p>
            <a:pPr lvl="4" eaLnBrk="1" latinLnBrk="0" hangingPunct="1"/>
            <a:r>
              <a:rPr lang="it-IT" smtClean="0"/>
              <a:t>Quinto livello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</p:txBody>
      </p:sp>
      <p:sp>
        <p:nvSpPr>
          <p:cNvPr id="8" name="Rettangolo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ttangolo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1" name="Rettangolo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egnaposto data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ED52D1B-323F-4B6A-A8EC-BB81C757FB28}" type="datetime1">
              <a:rPr lang="it-IT" smtClean="0"/>
              <a:pPr/>
              <a:t>16/09/2018</a:t>
            </a:fld>
            <a:endParaRPr lang="it-IT"/>
          </a:p>
        </p:txBody>
      </p:sp>
      <p:sp>
        <p:nvSpPr>
          <p:cNvPr id="13" name="Segnaposto numero diapositiva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C27E1BC9-D3E9-44C1-ADB9-AD6937BE878E}" type="slidenum">
              <a:rPr lang="it-IT" smtClean="0"/>
              <a:pPr/>
              <a:t>‹N›</a:t>
            </a:fld>
            <a:endParaRPr lang="it-IT"/>
          </a:p>
        </p:txBody>
      </p:sp>
      <p:sp>
        <p:nvSpPr>
          <p:cNvPr id="14" name="Segnaposto piè di pagina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it-IT" smtClean="0"/>
              <a:t>Fare clic sull'icona per inserire un'immagine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egnaposto titolo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it-IT" smtClean="0"/>
              <a:t>Fare clic per modificare lo stile del titolo</a:t>
            </a:r>
            <a:endParaRPr kumimoji="0" lang="en-US"/>
          </a:p>
        </p:txBody>
      </p:sp>
      <p:sp>
        <p:nvSpPr>
          <p:cNvPr id="13" name="Segnaposto testo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it-IT" smtClean="0"/>
              <a:t>Fare clic per modificare stili del testo dello schema</a:t>
            </a:r>
          </a:p>
          <a:p>
            <a:pPr lvl="1" eaLnBrk="1" latinLnBrk="0" hangingPunct="1"/>
            <a:r>
              <a:rPr kumimoji="0" lang="it-IT" smtClean="0"/>
              <a:t>Secondo livello</a:t>
            </a:r>
          </a:p>
          <a:p>
            <a:pPr lvl="2" eaLnBrk="1" latinLnBrk="0" hangingPunct="1"/>
            <a:r>
              <a:rPr kumimoji="0" lang="it-IT" smtClean="0"/>
              <a:t>Terzo livello</a:t>
            </a:r>
          </a:p>
          <a:p>
            <a:pPr lvl="3" eaLnBrk="1" latinLnBrk="0" hangingPunct="1"/>
            <a:r>
              <a:rPr kumimoji="0" lang="it-IT" smtClean="0"/>
              <a:t>Quarto livello</a:t>
            </a:r>
          </a:p>
          <a:p>
            <a:pPr lvl="4" eaLnBrk="1" latinLnBrk="0" hangingPunct="1"/>
            <a:r>
              <a:rPr kumimoji="0" lang="it-IT" smtClean="0"/>
              <a:t>Quinto livello</a:t>
            </a:r>
            <a:endParaRPr kumimoji="0" lang="en-US"/>
          </a:p>
        </p:txBody>
      </p:sp>
      <p:sp>
        <p:nvSpPr>
          <p:cNvPr id="14" name="Segnaposto data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014B98C-12A0-48C5-8D54-3D53722A4C54}" type="datetime1">
              <a:rPr lang="it-IT" smtClean="0"/>
              <a:pPr/>
              <a:t>16/09/2018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it-IT"/>
          </a:p>
        </p:txBody>
      </p:sp>
      <p:sp>
        <p:nvSpPr>
          <p:cNvPr id="7" name="Rettangolo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ttangolo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ttangolo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egnaposto numero diapositiva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C27E1BC9-D3E9-44C1-ADB9-AD6937BE878E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olo 1"/>
          <p:cNvSpPr>
            <a:spLocks noGrp="1"/>
          </p:cNvSpPr>
          <p:nvPr>
            <p:ph type="ctrTitle"/>
          </p:nvPr>
        </p:nvSpPr>
        <p:spPr>
          <a:xfrm>
            <a:off x="467544" y="1844825"/>
            <a:ext cx="8208912" cy="1755626"/>
          </a:xfrm>
        </p:spPr>
        <p:txBody>
          <a:bodyPr>
            <a:normAutofit fontScale="90000"/>
          </a:bodyPr>
          <a:lstStyle/>
          <a:p>
            <a:r>
              <a:rPr lang="it-IT" sz="3600" b="1" dirty="0"/>
              <a:t>Uno sguardo sul lavoro.</a:t>
            </a:r>
            <a:br>
              <a:rPr lang="it-IT" sz="3600" b="1" dirty="0"/>
            </a:br>
            <a:r>
              <a:rPr lang="it-IT" sz="3600" dirty="0"/>
              <a:t>Analisi territoriale del mercato del lavoro in regione Friuli Venezia Giulia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755576" y="4149080"/>
            <a:ext cx="7848872" cy="1489720"/>
          </a:xfrm>
        </p:spPr>
        <p:txBody>
          <a:bodyPr rtlCol="0">
            <a:normAutofit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it-IT" sz="2400" b="1" dirty="0" smtClean="0">
                <a:latin typeface="Garamond" pitchFamily="18" charset="0"/>
              </a:rPr>
              <a:t>di </a:t>
            </a:r>
          </a:p>
          <a:p>
            <a:pPr algn="l" eaLnBrk="1" fontAlgn="auto" hangingPunct="1">
              <a:spcAft>
                <a:spcPts val="0"/>
              </a:spcAft>
              <a:defRPr/>
            </a:pPr>
            <a:r>
              <a:rPr lang="it-IT" sz="2400" b="1" dirty="0" smtClean="0">
                <a:latin typeface="Garamond" pitchFamily="18" charset="0"/>
              </a:rPr>
              <a:t>Francesco Giubileo</a:t>
            </a:r>
            <a:endParaRPr lang="it-IT" sz="2400" dirty="0">
              <a:latin typeface="Garamond" pitchFamily="18" charset="0"/>
            </a:endParaRPr>
          </a:p>
        </p:txBody>
      </p:sp>
      <p:pic>
        <p:nvPicPr>
          <p:cNvPr id="4" name="Immagine 3" descr="downlo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56376" y="188640"/>
            <a:ext cx="953259" cy="19962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354888" cy="990600"/>
          </a:xfrm>
        </p:spPr>
        <p:txBody>
          <a:bodyPr>
            <a:normAutofit/>
          </a:bodyPr>
          <a:lstStyle/>
          <a:p>
            <a:r>
              <a:rPr lang="it-IT" sz="2600" dirty="0" smtClean="0"/>
              <a:t>Densità sparsa nei comuni di Gorizia, Monfalcone e Grado</a:t>
            </a:r>
            <a:endParaRPr lang="it-IT" sz="2600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27E1BC9-D3E9-44C1-ADB9-AD6937BE878E}" type="slidenum">
              <a:rPr lang="it-IT" smtClean="0"/>
              <a:pPr/>
              <a:t>10</a:t>
            </a:fld>
            <a:endParaRPr lang="it-IT"/>
          </a:p>
        </p:txBody>
      </p:sp>
      <p:pic>
        <p:nvPicPr>
          <p:cNvPr id="6" name="Immagine 5" descr="HubGoriz Avv2015 (Colore).jpg"/>
          <p:cNvPicPr>
            <a:picLocks noChangeAspect="1"/>
          </p:cNvPicPr>
          <p:nvPr/>
        </p:nvPicPr>
        <p:blipFill>
          <a:blip r:embed="rId2" cstate="print"/>
          <a:srcRect l="3753" t="4851" r="3753" b="5901"/>
          <a:stretch>
            <a:fillRect/>
          </a:stretch>
        </p:blipFill>
        <p:spPr>
          <a:xfrm>
            <a:off x="2123728" y="1556792"/>
            <a:ext cx="6480720" cy="48321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/>
              <a:t>Focus: </a:t>
            </a:r>
            <a:r>
              <a:rPr lang="it-IT" i="1" dirty="0"/>
              <a:t>settore manifatturiero</a:t>
            </a:r>
            <a:endParaRPr lang="it-IT" dirty="0"/>
          </a:p>
        </p:txBody>
      </p:sp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27E1BC9-D3E9-44C1-ADB9-AD6937BE878E}" type="slidenum">
              <a:rPr lang="it-IT" smtClean="0"/>
              <a:pPr/>
              <a:t>11</a:t>
            </a:fld>
            <a:endParaRPr lang="it-IT"/>
          </a:p>
        </p:txBody>
      </p:sp>
      <p:pic>
        <p:nvPicPr>
          <p:cNvPr id="4" name="Immagine 3" descr="HubGoriz MetalCant (Colore).jpg"/>
          <p:cNvPicPr>
            <a:picLocks noChangeAspect="1"/>
          </p:cNvPicPr>
          <p:nvPr/>
        </p:nvPicPr>
        <p:blipFill rotWithShape="1">
          <a:blip r:embed="rId2" cstate="print"/>
          <a:srcRect l="4179" t="4802" r="3867" b="5408"/>
          <a:stretch/>
        </p:blipFill>
        <p:spPr>
          <a:xfrm>
            <a:off x="1409936" y="1628800"/>
            <a:ext cx="6552727" cy="494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Mobilità occupazionale a Gorizia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27E1BC9-D3E9-44C1-ADB9-AD6937BE878E}" type="slidenum">
              <a:rPr lang="it-IT" smtClean="0"/>
              <a:pPr/>
              <a:t>12</a:t>
            </a:fld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t="5901" r="36207" b="5901"/>
          <a:stretch/>
        </p:blipFill>
        <p:spPr>
          <a:xfrm>
            <a:off x="467939" y="1569267"/>
            <a:ext cx="4176069" cy="4805339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t="5901" r="36207" b="5901"/>
          <a:stretch/>
        </p:blipFill>
        <p:spPr>
          <a:xfrm>
            <a:off x="4860032" y="1581057"/>
            <a:ext cx="4170438" cy="479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9830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3200" dirty="0" smtClean="0"/>
              <a:t>La distribuzione territoriale dei disoccupati</a:t>
            </a:r>
            <a:endParaRPr lang="it-IT" sz="3200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27E1BC9-D3E9-44C1-ADB9-AD6937BE878E}" type="slidenum">
              <a:rPr lang="it-IT" smtClean="0"/>
              <a:pPr/>
              <a:t>13</a:t>
            </a:fld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t="5901" r="36207" b="5901"/>
          <a:stretch/>
        </p:blipFill>
        <p:spPr>
          <a:xfrm>
            <a:off x="634846" y="1538631"/>
            <a:ext cx="4081170" cy="469614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" t="5901" r="36206" b="5901"/>
          <a:stretch/>
        </p:blipFill>
        <p:spPr>
          <a:xfrm>
            <a:off x="4860032" y="1538631"/>
            <a:ext cx="4162295" cy="4724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2825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3200" dirty="0" smtClean="0"/>
              <a:t>La distribuzione territoriale dei disoccupati</a:t>
            </a:r>
            <a:endParaRPr lang="it-IT" sz="3200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27E1BC9-D3E9-44C1-ADB9-AD6937BE878E}" type="slidenum">
              <a:rPr lang="it-IT" smtClean="0"/>
              <a:pPr/>
              <a:t>14</a:t>
            </a:fld>
            <a:endParaRPr lang="it-IT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t="5901" r="36207" b="5901"/>
          <a:stretch/>
        </p:blipFill>
        <p:spPr>
          <a:xfrm>
            <a:off x="4686300" y="1628800"/>
            <a:ext cx="4192752" cy="4824536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3" t="4851" r="36206" b="4851"/>
          <a:stretch/>
        </p:blipFill>
        <p:spPr>
          <a:xfrm>
            <a:off x="286038" y="1628800"/>
            <a:ext cx="4213305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9387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27E1BC9-D3E9-44C1-ADB9-AD6937BE878E}" type="slidenum">
              <a:rPr lang="it-IT" smtClean="0"/>
              <a:pPr/>
              <a:t>15</a:t>
            </a:fld>
            <a:endParaRPr lang="it-IT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365" y="1556792"/>
            <a:ext cx="4656707" cy="3572642"/>
          </a:xfrm>
          <a:prstGeom prst="rect">
            <a:avLst/>
          </a:prstGeom>
        </p:spPr>
      </p:pic>
      <p:pic>
        <p:nvPicPr>
          <p:cNvPr id="7" name="Immagine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5229200"/>
            <a:ext cx="6336704" cy="151216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8" name="Titolo 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354888" cy="990600"/>
          </a:xfrm>
        </p:spPr>
        <p:txBody>
          <a:bodyPr>
            <a:normAutofit/>
          </a:bodyPr>
          <a:lstStyle/>
          <a:p>
            <a:pPr algn="ctr"/>
            <a:r>
              <a:rPr lang="it-IT" sz="2800" dirty="0"/>
              <a:t>I Servizi alle imprese in Friuli Venezia Giulia</a:t>
            </a:r>
            <a:endParaRPr lang="it-IT" sz="2800" dirty="0"/>
          </a:p>
        </p:txBody>
      </p:sp>
    </p:spTree>
    <p:extLst>
      <p:ext uri="{BB962C8B-B14F-4D97-AF65-F5344CB8AC3E}">
        <p14:creationId xmlns:p14="http://schemas.microsoft.com/office/powerpoint/2010/main" val="1997854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smtClean="0"/>
              <a:t>Grazie.</a:t>
            </a:r>
            <a:endParaRPr lang="it-IT" dirty="0"/>
          </a:p>
        </p:txBody>
      </p:sp>
      <p:pic>
        <p:nvPicPr>
          <p:cNvPr id="3" name="Immagine 2" descr="downloa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84368" y="4365104"/>
            <a:ext cx="1013460" cy="14981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369723" y="980728"/>
            <a:ext cx="835292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it-IT" dirty="0" smtClean="0"/>
          </a:p>
          <a:p>
            <a:endParaRPr lang="it-IT" dirty="0" smtClean="0"/>
          </a:p>
          <a:p>
            <a:r>
              <a:rPr lang="it-IT" sz="2400" dirty="0" smtClean="0">
                <a:latin typeface="Garamond" pitchFamily="18" charset="0"/>
              </a:rPr>
              <a:t>Il </a:t>
            </a:r>
            <a:r>
              <a:rPr lang="it-IT" sz="2400" dirty="0" smtClean="0">
                <a:latin typeface="Garamond" pitchFamily="18" charset="0"/>
              </a:rPr>
              <a:t>Sistema informativo delle Comunicazioni obbligatorie (C.O.) costituisce il </a:t>
            </a:r>
            <a:r>
              <a:rPr lang="it-IT" sz="2400" b="1" dirty="0" smtClean="0">
                <a:latin typeface="Garamond" pitchFamily="18" charset="0"/>
              </a:rPr>
              <a:t>punto di accesso unico per l’invio on-line da parte dei datori di lavoro delle comunicazioni inerenti : </a:t>
            </a:r>
            <a:r>
              <a:rPr lang="it-IT" sz="2400" dirty="0" smtClean="0">
                <a:latin typeface="Garamond" pitchFamily="18" charset="0"/>
              </a:rPr>
              <a:t>instaurazione,  proroga , trasformazione  e cessazione. </a:t>
            </a:r>
          </a:p>
          <a:p>
            <a:endParaRPr lang="it-IT" sz="2400" dirty="0" smtClean="0">
              <a:latin typeface="Garamond" pitchFamily="18" charset="0"/>
            </a:endParaRPr>
          </a:p>
          <a:p>
            <a:endParaRPr lang="it-IT" sz="2400" dirty="0" smtClean="0">
              <a:latin typeface="Garamond" pitchFamily="18" charset="0"/>
            </a:endParaRP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algn="ctr"/>
            <a:r>
              <a:rPr lang="it-IT" sz="2800" dirty="0">
                <a:solidFill>
                  <a:schemeClr val="tx2"/>
                </a:solidFill>
                <a:latin typeface="Garamond" pitchFamily="18" charset="0"/>
                <a:ea typeface="Calibri"/>
                <a:cs typeface="Times New Roman"/>
              </a:rPr>
              <a:t>Analisi delle fonti amministrative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3284984"/>
            <a:ext cx="5676905" cy="2697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690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800" b="1" dirty="0" smtClean="0">
                <a:latin typeface="Garamond" pitchFamily="18" charset="0"/>
                <a:ea typeface="Calibri"/>
                <a:cs typeface="Times New Roman"/>
              </a:rPr>
              <a:t>I principali vantaggi utilizzando le informazioni ricavate dal sistema informativo </a:t>
            </a:r>
            <a:r>
              <a:rPr lang="it-IT" sz="2800" b="1" dirty="0" err="1" smtClean="0">
                <a:latin typeface="Garamond" pitchFamily="18" charset="0"/>
                <a:ea typeface="Calibri"/>
                <a:cs typeface="Times New Roman"/>
              </a:rPr>
              <a:t>sono…</a:t>
            </a:r>
            <a:r>
              <a:rPr lang="it-IT" sz="2800" b="1" dirty="0" smtClean="0">
                <a:latin typeface="Garamond" pitchFamily="18" charset="0"/>
                <a:ea typeface="Calibri"/>
                <a:cs typeface="Times New Roman"/>
              </a:rPr>
              <a:t>.</a:t>
            </a:r>
            <a:endParaRPr lang="it-IT" sz="2800" dirty="0"/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611560" y="1700808"/>
          <a:ext cx="8352928" cy="4694111"/>
        </p:xfrm>
        <a:graphic>
          <a:graphicData uri="http://schemas.openxmlformats.org/drawingml/2006/table">
            <a:tbl>
              <a:tblPr/>
              <a:tblGrid>
                <a:gridCol w="8352928"/>
              </a:tblGrid>
              <a:tr h="3600401">
                <a:tc>
                  <a:txBody>
                    <a:bodyPr/>
                    <a:lstStyle/>
                    <a:p>
                      <a:pPr algn="just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it-IT" sz="1800" dirty="0">
                        <a:solidFill>
                          <a:schemeClr val="tx1"/>
                        </a:solidFill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Clr>
                          <a:schemeClr val="accent2"/>
                        </a:buClr>
                        <a:buFont typeface="+mj-lt"/>
                        <a:buAutoNum type="arabicParenR"/>
                      </a:pPr>
                      <a:r>
                        <a:rPr lang="it-IT" sz="2400" b="0" dirty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S</a:t>
                      </a:r>
                      <a:r>
                        <a:rPr lang="it-IT" sz="2400" b="0" dirty="0" smtClean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trumento </a:t>
                      </a:r>
                      <a:r>
                        <a:rPr lang="it-IT" sz="2400" b="0" dirty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“intuitivo” facilmente consultabile senza competenze </a:t>
                      </a:r>
                      <a:r>
                        <a:rPr lang="it-IT" sz="2400" b="0" dirty="0" smtClean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specifiche;</a:t>
                      </a:r>
                    </a:p>
                    <a:p>
                      <a:pPr marL="342900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Clr>
                          <a:schemeClr val="accent2"/>
                        </a:buClr>
                        <a:buFont typeface="+mj-lt"/>
                        <a:buAutoNum type="arabicParenR"/>
                      </a:pPr>
                      <a:endParaRPr lang="it-IT" sz="2400" b="0" dirty="0">
                        <a:solidFill>
                          <a:schemeClr val="tx1"/>
                        </a:solidFill>
                        <a:latin typeface="Garamond" pitchFamily="18" charset="0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Clr>
                          <a:schemeClr val="accent2"/>
                        </a:buClr>
                        <a:buFont typeface="+mj-lt"/>
                        <a:buAutoNum type="arabicParenR"/>
                      </a:pPr>
                      <a:r>
                        <a:rPr lang="it-IT" sz="2400" b="0" dirty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una migliore progettazione delle politiche attive del lavoro nel </a:t>
                      </a:r>
                      <a:r>
                        <a:rPr lang="it-IT" sz="2400" b="0" dirty="0" smtClean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territorio</a:t>
                      </a:r>
                      <a:r>
                        <a:rPr lang="it-IT" sz="2400" b="0" baseline="0" dirty="0" smtClean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;</a:t>
                      </a:r>
                      <a:r>
                        <a:rPr lang="it-IT" sz="2400" b="0" dirty="0" smtClean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 marL="342900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Clr>
                          <a:schemeClr val="accent2"/>
                        </a:buClr>
                        <a:buFont typeface="+mj-lt"/>
                        <a:buAutoNum type="arabicParenR"/>
                      </a:pPr>
                      <a:endParaRPr lang="it-IT" sz="2400" b="0" dirty="0">
                        <a:solidFill>
                          <a:schemeClr val="tx1"/>
                        </a:solidFill>
                        <a:latin typeface="Garamond" pitchFamily="18" charset="0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Clr>
                          <a:schemeClr val="accent2"/>
                        </a:buClr>
                        <a:buFont typeface="+mj-lt"/>
                        <a:buAutoNum type="arabicParenR"/>
                      </a:pPr>
                      <a:r>
                        <a:rPr lang="it-IT" sz="2400" b="0" dirty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la possibilità di migliorare la fase di orientamento da parte dei Centri per l’impiego </a:t>
                      </a:r>
                      <a:r>
                        <a:rPr lang="it-IT" sz="2400" b="0" dirty="0" smtClean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 o delle scuole superiori;</a:t>
                      </a:r>
                    </a:p>
                    <a:p>
                      <a:pPr marL="342900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Clr>
                          <a:schemeClr val="accent2"/>
                        </a:buClr>
                        <a:buFont typeface="+mj-lt"/>
                        <a:buAutoNum type="arabicParenR"/>
                      </a:pPr>
                      <a:endParaRPr lang="it-IT" sz="2400" b="0" dirty="0">
                        <a:solidFill>
                          <a:schemeClr val="tx1"/>
                        </a:solidFill>
                        <a:latin typeface="Garamond" pitchFamily="18" charset="0"/>
                        <a:ea typeface="Calibri"/>
                        <a:cs typeface="Times New Roman"/>
                      </a:endParaRPr>
                    </a:p>
                    <a:p>
                      <a:pPr marL="342900" lvl="0" indent="-342900" algn="just">
                        <a:lnSpc>
                          <a:spcPct val="120000"/>
                        </a:lnSpc>
                        <a:spcAft>
                          <a:spcPts val="0"/>
                        </a:spcAft>
                        <a:buClr>
                          <a:schemeClr val="accent2"/>
                        </a:buClr>
                        <a:buFont typeface="+mj-lt"/>
                        <a:buAutoNum type="arabicParenR"/>
                      </a:pPr>
                      <a:r>
                        <a:rPr lang="it-IT" sz="2400" b="0" dirty="0" smtClean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avviare “mirate” attività </a:t>
                      </a:r>
                      <a:r>
                        <a:rPr lang="it-IT" sz="2400" b="0" dirty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di </a:t>
                      </a:r>
                      <a:r>
                        <a:rPr lang="it-IT" sz="2400" b="0" i="1" dirty="0" err="1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scouting</a:t>
                      </a:r>
                      <a:r>
                        <a:rPr lang="it-IT" sz="2400" b="0" dirty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it-IT" sz="2400" b="0" dirty="0" smtClean="0">
                          <a:solidFill>
                            <a:schemeClr val="tx1"/>
                          </a:solidFill>
                          <a:latin typeface="Garamond" pitchFamily="18" charset="0"/>
                          <a:ea typeface="Calibri"/>
                          <a:cs typeface="Times New Roman"/>
                        </a:rPr>
                        <a:t>aziendale.</a:t>
                      </a:r>
                      <a:endParaRPr lang="it-IT" sz="2400" b="0" dirty="0">
                        <a:solidFill>
                          <a:schemeClr val="tx1"/>
                        </a:solidFill>
                        <a:latin typeface="Garamond" pitchFamily="18" charset="0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27E1BC9-D3E9-44C1-ADB9-AD6937BE878E}" type="slidenum">
              <a:rPr lang="it-IT" smtClean="0"/>
              <a:pPr/>
              <a:t>3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800" dirty="0" smtClean="0"/>
              <a:t>“</a:t>
            </a:r>
            <a:r>
              <a:rPr lang="it-IT" sz="2800" dirty="0" err="1" smtClean="0"/>
              <a:t>Geolocalizzare</a:t>
            </a:r>
            <a:r>
              <a:rPr lang="it-IT" sz="2800" dirty="0" smtClean="0"/>
              <a:t>” la sede operativa aziendale.</a:t>
            </a:r>
            <a:endParaRPr lang="it-IT" sz="2800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27E1BC9-D3E9-44C1-ADB9-AD6937BE878E}" type="slidenum">
              <a:rPr lang="it-IT" smtClean="0"/>
              <a:pPr/>
              <a:t>4</a:t>
            </a:fld>
            <a:endParaRPr lang="it-IT"/>
          </a:p>
        </p:txBody>
      </p:sp>
      <p:pic>
        <p:nvPicPr>
          <p:cNvPr id="7" name="Segnaposto immagine 6"/>
          <p:cNvPicPr>
            <a:picLocks noGrp="1"/>
          </p:cNvPicPr>
          <p:nvPr>
            <p:ph type="pic" idx="4294967295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2" t="5383" r="36470" b="6253"/>
          <a:stretch/>
        </p:blipFill>
        <p:spPr bwMode="auto">
          <a:xfrm>
            <a:off x="2490056" y="1518741"/>
            <a:ext cx="4392488" cy="500864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/>
          <p:cNvSpPr>
            <a:spLocks noGrp="1"/>
          </p:cNvSpPr>
          <p:nvPr>
            <p:ph type="body" sz="half" idx="2"/>
          </p:nvPr>
        </p:nvSpPr>
        <p:spPr>
          <a:xfrm>
            <a:off x="1619672" y="5805264"/>
            <a:ext cx="7315200" cy="685800"/>
          </a:xfrm>
        </p:spPr>
        <p:txBody>
          <a:bodyPr anchor="ctr">
            <a:noAutofit/>
          </a:bodyPr>
          <a:lstStyle/>
          <a:p>
            <a:r>
              <a:rPr lang="it-IT" sz="2000" b="1" dirty="0" smtClean="0">
                <a:latin typeface="Garamond" pitchFamily="18" charset="0"/>
              </a:rPr>
              <a:t>Mappa di densità: </a:t>
            </a:r>
            <a:r>
              <a:rPr lang="it-IT" sz="2000" b="1" dirty="0" smtClean="0">
                <a:latin typeface="Garamond" pitchFamily="18" charset="0"/>
                <a:cs typeface="Arial" pitchFamily="34" charset="0"/>
              </a:rPr>
              <a:t>strumento utilizzato in geologia  </a:t>
            </a:r>
          </a:p>
          <a:p>
            <a:r>
              <a:rPr lang="it-IT" sz="2000" b="1" dirty="0" smtClean="0">
                <a:latin typeface="Garamond" pitchFamily="18" charset="0"/>
                <a:cs typeface="Arial" pitchFamily="34" charset="0"/>
              </a:rPr>
              <a:t>(aziende petrolifere).</a:t>
            </a:r>
            <a:endParaRPr lang="it-IT" sz="2000" b="1" dirty="0">
              <a:latin typeface="Garamond" pitchFamily="18" charset="0"/>
            </a:endParaRPr>
          </a:p>
        </p:txBody>
      </p:sp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b="1" dirty="0" smtClean="0">
                <a:latin typeface="Garamond" pitchFamily="18" charset="0"/>
              </a:rPr>
              <a:t>Come si leggono le mappe...</a:t>
            </a:r>
            <a:endParaRPr lang="it-IT" dirty="0"/>
          </a:p>
        </p:txBody>
      </p:sp>
      <p:pic>
        <p:nvPicPr>
          <p:cNvPr id="6" name="Segnaposto immagine 5" descr="Leggono le mappe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11017" b="11017"/>
          <a:stretch>
            <a:fillRect/>
          </a:stretch>
        </p:blipFill>
        <p:spPr/>
      </p:pic>
      <p:sp>
        <p:nvSpPr>
          <p:cNvPr id="5" name="Segnaposto numero diapositiva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7E1BC9-D3E9-44C1-ADB9-AD6937BE878E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Lavoratori avviati nel </a:t>
            </a:r>
            <a:r>
              <a:rPr lang="it-IT" dirty="0" smtClean="0"/>
              <a:t>2017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27E1BC9-D3E9-44C1-ADB9-AD6937BE878E}" type="slidenum">
              <a:rPr lang="it-IT" smtClean="0"/>
              <a:pPr/>
              <a:t>6</a:t>
            </a:fld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t="4851" r="36207" b="6950"/>
          <a:stretch/>
        </p:blipFill>
        <p:spPr>
          <a:xfrm>
            <a:off x="575090" y="1564059"/>
            <a:ext cx="4212933" cy="4847758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t="6951" r="36207" b="4850"/>
          <a:stretch/>
        </p:blipFill>
        <p:spPr>
          <a:xfrm>
            <a:off x="4932039" y="1564060"/>
            <a:ext cx="4208693" cy="484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Lavoratori avviati nel </a:t>
            </a:r>
            <a:r>
              <a:rPr lang="it-IT" dirty="0" smtClean="0"/>
              <a:t>2017</a:t>
            </a:r>
            <a:endParaRPr lang="it-IT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27E1BC9-D3E9-44C1-ADB9-AD6937BE878E}" type="slidenum">
              <a:rPr lang="it-IT" smtClean="0"/>
              <a:pPr/>
              <a:t>7</a:t>
            </a:fld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t="4851" r="36207" b="6950"/>
          <a:stretch/>
        </p:blipFill>
        <p:spPr>
          <a:xfrm>
            <a:off x="575090" y="1564059"/>
            <a:ext cx="4212933" cy="4847758"/>
          </a:xfrm>
          <a:prstGeom prst="rect">
            <a:avLst/>
          </a:prstGeom>
        </p:spPr>
      </p:pic>
      <p:pic>
        <p:nvPicPr>
          <p:cNvPr id="8" name="Immagin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t="6951" r="36207" b="4850"/>
          <a:stretch/>
        </p:blipFill>
        <p:spPr>
          <a:xfrm>
            <a:off x="4932039" y="1564060"/>
            <a:ext cx="4208693" cy="484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691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dirty="0" smtClean="0"/>
              <a:t>Focus: </a:t>
            </a:r>
            <a:r>
              <a:rPr lang="it-IT" i="1" dirty="0" smtClean="0"/>
              <a:t>settore manifatturiero</a:t>
            </a:r>
            <a:endParaRPr lang="it-IT" i="1" dirty="0"/>
          </a:p>
        </p:txBody>
      </p:sp>
      <p:sp>
        <p:nvSpPr>
          <p:cNvPr id="3" name="Segnaposto numero diapositiva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C27E1BC9-D3E9-44C1-ADB9-AD6937BE878E}" type="slidenum">
              <a:rPr lang="it-IT" smtClean="0"/>
              <a:pPr/>
              <a:t>8</a:t>
            </a:fld>
            <a:endParaRPr lang="it-IT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t="5901" r="36207" b="5901"/>
          <a:stretch/>
        </p:blipFill>
        <p:spPr>
          <a:xfrm>
            <a:off x="4860032" y="1596229"/>
            <a:ext cx="4228212" cy="486534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4" t="6951" r="36207" b="4850"/>
          <a:stretch/>
        </p:blipFill>
        <p:spPr>
          <a:xfrm>
            <a:off x="533400" y="1596229"/>
            <a:ext cx="4254624" cy="4895732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2315104" y="6386826"/>
            <a:ext cx="69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2016</a:t>
            </a: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6564284" y="6386826"/>
            <a:ext cx="6912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/>
              <a:t>2017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352739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 smtClean="0"/>
              <a:t>Hub</a:t>
            </a:r>
            <a:r>
              <a:rPr lang="it-IT" dirty="0" smtClean="0"/>
              <a:t> Gorizia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27E1BC9-D3E9-44C1-ADB9-AD6937BE878E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una">
  <a:themeElements>
    <a:clrScheme name="Luna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Luna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Luna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226</TotalTime>
  <Words>202</Words>
  <Application>Microsoft Office PowerPoint</Application>
  <PresentationFormat>Presentazione su schermo (4:3)</PresentationFormat>
  <Paragraphs>46</Paragraphs>
  <Slides>16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16</vt:i4>
      </vt:variant>
    </vt:vector>
  </HeadingPairs>
  <TitlesOfParts>
    <vt:vector size="24" baseType="lpstr">
      <vt:lpstr>Arial</vt:lpstr>
      <vt:lpstr>Calibri</vt:lpstr>
      <vt:lpstr>Garamond</vt:lpstr>
      <vt:lpstr>Times New Roman</vt:lpstr>
      <vt:lpstr>Tw Cen MT</vt:lpstr>
      <vt:lpstr>Wingdings</vt:lpstr>
      <vt:lpstr>Wingdings 2</vt:lpstr>
      <vt:lpstr>Luna</vt:lpstr>
      <vt:lpstr>Uno sguardo sul lavoro. Analisi territoriale del mercato del lavoro in regione Friuli Venezia Giulia</vt:lpstr>
      <vt:lpstr>Presentazione standard di PowerPoint</vt:lpstr>
      <vt:lpstr>I principali vantaggi utilizzando le informazioni ricavate dal sistema informativo sono….</vt:lpstr>
      <vt:lpstr>“Geolocalizzare” la sede operativa aziendale.</vt:lpstr>
      <vt:lpstr>Come si leggono le mappe...</vt:lpstr>
      <vt:lpstr>Lavoratori avviati nel 2017</vt:lpstr>
      <vt:lpstr>Lavoratori avviati nel 2017</vt:lpstr>
      <vt:lpstr>Focus: settore manifatturiero</vt:lpstr>
      <vt:lpstr>Hub Gorizia</vt:lpstr>
      <vt:lpstr>Densità sparsa nei comuni di Gorizia, Monfalcone e Grado</vt:lpstr>
      <vt:lpstr>Focus: settore manifatturiero</vt:lpstr>
      <vt:lpstr>Mobilità occupazionale a Gorizia</vt:lpstr>
      <vt:lpstr>La distribuzione territoriale dei disoccupati</vt:lpstr>
      <vt:lpstr>La distribuzione territoriale dei disoccupati</vt:lpstr>
      <vt:lpstr>I Servizi alle imprese in Friuli Venezia Giulia</vt:lpstr>
      <vt:lpstr>Grazie.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Una mappa del tesoro per il mercato del lavoro del friuli</dc:title>
  <dc:creator>Giubi</dc:creator>
  <cp:lastModifiedBy>User</cp:lastModifiedBy>
  <cp:revision>28</cp:revision>
  <dcterms:created xsi:type="dcterms:W3CDTF">2016-07-17T13:30:43Z</dcterms:created>
  <dcterms:modified xsi:type="dcterms:W3CDTF">2018-09-16T08:09:56Z</dcterms:modified>
</cp:coreProperties>
</file>