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8" r:id="rId3"/>
    <p:sldId id="375" r:id="rId4"/>
    <p:sldId id="365" r:id="rId5"/>
    <p:sldId id="376" r:id="rId6"/>
    <p:sldId id="366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20" r:id="rId16"/>
    <p:sldId id="377" r:id="rId17"/>
    <p:sldId id="364" r:id="rId18"/>
  </p:sldIdLst>
  <p:sldSz cx="9144000" cy="6858000" type="screen4x3"/>
  <p:notesSz cx="6662738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41B8662D-8F2D-4820-BD4E-E3D22CE27CA2}">
          <p14:sldIdLst>
            <p14:sldId id="256"/>
          </p14:sldIdLst>
        </p14:section>
        <p14:section name="Sezione senza titolo" id="{83FC849F-8B11-4F09-B5C6-EC48F42FF315}">
          <p14:sldIdLst>
            <p14:sldId id="298"/>
            <p14:sldId id="375"/>
            <p14:sldId id="365"/>
            <p14:sldId id="376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20"/>
            <p14:sldId id="377"/>
            <p14:sldId id="3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55" autoAdjust="0"/>
  </p:normalViewPr>
  <p:slideViewPr>
    <p:cSldViewPr>
      <p:cViewPr varScale="1">
        <p:scale>
          <a:sx n="64" d="100"/>
          <a:sy n="64" d="100"/>
        </p:scale>
        <p:origin x="9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0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Cartel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ati_2007\Lavori_2018\CREA%20AISRe\tavole%20presentazione%20bolzano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it-IT"/>
              <a:t>Extracomunitari</a:t>
            </a:r>
            <a:r>
              <a:rPr lang="it-IT" baseline="0"/>
              <a:t>: trend 2007-2016</a:t>
            </a:r>
            <a:endParaRPr lang="it-IT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3"/>
          <c:order val="0"/>
          <c:tx>
            <c:strRef>
              <c:f>Foglio1!$B$2</c:f>
              <c:strCache>
                <c:ptCount val="1"/>
                <c:pt idx="0">
                  <c:v>Maschi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numRef>
              <c:f>Foglio1!$A$3:$A$12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Foglio1!$B$3:$B$12</c:f>
              <c:numCache>
                <c:formatCode>_-* #,##0_-;\-* #,##0_-;_-* "-"??_-;_-@_-</c:formatCode>
                <c:ptCount val="10"/>
                <c:pt idx="0">
                  <c:v>979487</c:v>
                </c:pt>
                <c:pt idx="1">
                  <c:v>1051574</c:v>
                </c:pt>
                <c:pt idx="2">
                  <c:v>1193794</c:v>
                </c:pt>
                <c:pt idx="3">
                  <c:v>1186763</c:v>
                </c:pt>
                <c:pt idx="4">
                  <c:v>1217156</c:v>
                </c:pt>
                <c:pt idx="5">
                  <c:v>1277921</c:v>
                </c:pt>
                <c:pt idx="6">
                  <c:v>1255090</c:v>
                </c:pt>
                <c:pt idx="7">
                  <c:v>1247235</c:v>
                </c:pt>
                <c:pt idx="8">
                  <c:v>1281359</c:v>
                </c:pt>
                <c:pt idx="9">
                  <c:v>1293652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Foglio1!$C$2</c:f>
              <c:strCache>
                <c:ptCount val="1"/>
                <c:pt idx="0">
                  <c:v>Femmine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Foglio1!$A$3:$A$12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Foglio1!$C$3:$C$12</c:f>
              <c:numCache>
                <c:formatCode>_-* #,##0_-;\-* #,##0_-;_-* "-"??_-;_-@_-</c:formatCode>
                <c:ptCount val="10"/>
                <c:pt idx="0">
                  <c:v>621569</c:v>
                </c:pt>
                <c:pt idx="1">
                  <c:v>679598</c:v>
                </c:pt>
                <c:pt idx="2">
                  <c:v>823918</c:v>
                </c:pt>
                <c:pt idx="3">
                  <c:v>837493</c:v>
                </c:pt>
                <c:pt idx="4">
                  <c:v>857323</c:v>
                </c:pt>
                <c:pt idx="5">
                  <c:v>892979</c:v>
                </c:pt>
                <c:pt idx="6">
                  <c:v>877654</c:v>
                </c:pt>
                <c:pt idx="7">
                  <c:v>869529</c:v>
                </c:pt>
                <c:pt idx="8">
                  <c:v>880386</c:v>
                </c:pt>
                <c:pt idx="9">
                  <c:v>880227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Foglio1!$D$2</c:f>
              <c:strCache>
                <c:ptCount val="1"/>
                <c:pt idx="0">
                  <c:v>Totale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Foglio1!$A$3:$A$12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Foglio1!$D$3:$D$12</c:f>
              <c:numCache>
                <c:formatCode>_-* #,##0_-;\-* #,##0_-;_-* "-"??_-;_-@_-</c:formatCode>
                <c:ptCount val="10"/>
                <c:pt idx="0">
                  <c:v>1601056</c:v>
                </c:pt>
                <c:pt idx="1">
                  <c:v>1731172</c:v>
                </c:pt>
                <c:pt idx="2">
                  <c:v>2017712</c:v>
                </c:pt>
                <c:pt idx="3">
                  <c:v>2024256</c:v>
                </c:pt>
                <c:pt idx="4">
                  <c:v>2074479</c:v>
                </c:pt>
                <c:pt idx="5">
                  <c:v>2170900</c:v>
                </c:pt>
                <c:pt idx="6">
                  <c:v>2132744</c:v>
                </c:pt>
                <c:pt idx="7">
                  <c:v>2116764</c:v>
                </c:pt>
                <c:pt idx="8">
                  <c:v>2161745</c:v>
                </c:pt>
                <c:pt idx="9">
                  <c:v>2173879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0913824"/>
        <c:axId val="160986480"/>
      </c:lineChart>
      <c:catAx>
        <c:axId val="160913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60986480"/>
        <c:crosses val="autoZero"/>
        <c:auto val="1"/>
        <c:lblAlgn val="ctr"/>
        <c:lblOffset val="100"/>
        <c:noMultiLvlLbl val="0"/>
      </c:catAx>
      <c:valAx>
        <c:axId val="160986480"/>
        <c:scaling>
          <c:orientation val="minMax"/>
          <c:max val="2250000"/>
          <c:min val="600000"/>
        </c:scaling>
        <c:delete val="0"/>
        <c:axPos val="l"/>
        <c:majorGridlines/>
        <c:numFmt formatCode="_-* #,##0_-;\-* #,##0_-;_-* &quot;-&quot;??_-;_-@_-" sourceLinked="1"/>
        <c:majorTickMark val="none"/>
        <c:minorTickMark val="none"/>
        <c:tickLblPos val="nextTo"/>
        <c:spPr>
          <a:ln w="9525">
            <a:noFill/>
          </a:ln>
        </c:spPr>
        <c:crossAx val="160913824"/>
        <c:crosses val="autoZero"/>
        <c:crossBetween val="between"/>
      </c:valAx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plotArea>
    <c:legend>
      <c:legendPos val="b"/>
      <c:overlay val="0"/>
    </c:legend>
    <c:plotVisOnly val="1"/>
    <c:dispBlanksAs val="gap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 lang="it-IT" sz="1200" b="1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pPr>
            <a:r>
              <a:rPr lang="it-IT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Extracomunitari su residenti %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 lang="it-IT" sz="1200" b="1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pPr>
            <a:r>
              <a:rPr lang="it-IT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Anni 2007-2016</a:t>
            </a:r>
            <a:endParaRPr lang="it-IT" sz="1200" b="1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21134708398608429"/>
          <c:y val="1.1332951857452013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0555555555555555E-2"/>
          <c:y val="0.11951644261748696"/>
          <c:w val="0.93888888888888888"/>
          <c:h val="0.736342073102988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Foglio3!$L$31</c:f>
              <c:strCache>
                <c:ptCount val="1"/>
                <c:pt idx="0">
                  <c:v>Extracomunitari su residenti 2007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Foglio3!$K$32:$K$36</c:f>
              <c:strCache>
                <c:ptCount val="5"/>
                <c:pt idx="0">
                  <c:v>Nord Ovest</c:v>
                </c:pt>
                <c:pt idx="1">
                  <c:v>Nord Est</c:v>
                </c:pt>
                <c:pt idx="2">
                  <c:v>Centro</c:v>
                </c:pt>
                <c:pt idx="3">
                  <c:v>Sud+Isole</c:v>
                </c:pt>
                <c:pt idx="4">
                  <c:v>Totale</c:v>
                </c:pt>
              </c:strCache>
            </c:strRef>
          </c:cat>
          <c:val>
            <c:numRef>
              <c:f>Foglio3!$L$32:$L$36</c:f>
              <c:numCache>
                <c:formatCode>0.0%</c:formatCode>
                <c:ptCount val="5"/>
                <c:pt idx="0">
                  <c:v>3.7355225613476435E-2</c:v>
                </c:pt>
                <c:pt idx="1">
                  <c:v>4.3776741829771058E-2</c:v>
                </c:pt>
                <c:pt idx="2">
                  <c:v>3.0441353747782608E-2</c:v>
                </c:pt>
                <c:pt idx="3">
                  <c:v>8.4367988796866158E-3</c:v>
                </c:pt>
                <c:pt idx="4">
                  <c:v>2.7071962766513098E-2</c:v>
                </c:pt>
              </c:numCache>
            </c:numRef>
          </c:val>
        </c:ser>
        <c:ser>
          <c:idx val="1"/>
          <c:order val="1"/>
          <c:tx>
            <c:strRef>
              <c:f>Foglio3!$M$31</c:f>
              <c:strCache>
                <c:ptCount val="1"/>
                <c:pt idx="0">
                  <c:v>Extracomunitari su residenti 2016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Foglio3!$K$32:$K$36</c:f>
              <c:strCache>
                <c:ptCount val="5"/>
                <c:pt idx="0">
                  <c:v>Nord Ovest</c:v>
                </c:pt>
                <c:pt idx="1">
                  <c:v>Nord Est</c:v>
                </c:pt>
                <c:pt idx="2">
                  <c:v>Centro</c:v>
                </c:pt>
                <c:pt idx="3">
                  <c:v>Sud+Isole</c:v>
                </c:pt>
                <c:pt idx="4">
                  <c:v>Totale</c:v>
                </c:pt>
              </c:strCache>
            </c:strRef>
          </c:cat>
          <c:val>
            <c:numRef>
              <c:f>Foglio3!$M$32:$M$36</c:f>
              <c:numCache>
                <c:formatCode>0.0%</c:formatCode>
                <c:ptCount val="5"/>
                <c:pt idx="0">
                  <c:v>4.8551928290878947E-2</c:v>
                </c:pt>
                <c:pt idx="1">
                  <c:v>5.1139505725075945E-2</c:v>
                </c:pt>
                <c:pt idx="2">
                  <c:v>4.2553644602915712E-2</c:v>
                </c:pt>
                <c:pt idx="3">
                  <c:v>1.3547507408901814E-2</c:v>
                </c:pt>
                <c:pt idx="4">
                  <c:v>3.582871933364621E-2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0709384"/>
        <c:axId val="162934440"/>
        <c:axId val="0"/>
      </c:bar3DChart>
      <c:catAx>
        <c:axId val="160709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62934440"/>
        <c:crosses val="autoZero"/>
        <c:auto val="1"/>
        <c:lblAlgn val="ctr"/>
        <c:lblOffset val="100"/>
        <c:noMultiLvlLbl val="0"/>
      </c:catAx>
      <c:valAx>
        <c:axId val="16293444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6070938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0.32869</cdr:x>
      <cdr:y>0.15321</cdr:y>
    </cdr:from>
    <cdr:to>
      <cdr:x>0.33991</cdr:x>
      <cdr:y>0.24744</cdr:y>
    </cdr:to>
    <cdr:sp macro="" textlink="">
      <cdr:nvSpPr>
        <cdr:cNvPr id="2" name="Freccia in giù 1"/>
        <cdr:cNvSpPr/>
      </cdr:nvSpPr>
      <cdr:spPr>
        <a:xfrm xmlns:a="http://schemas.openxmlformats.org/drawingml/2006/main" rot="18926018">
          <a:off x="1502779" y="446565"/>
          <a:ext cx="51308" cy="274645"/>
        </a:xfrm>
        <a:prstGeom xmlns:a="http://schemas.openxmlformats.org/drawingml/2006/main" prst="downArrow">
          <a:avLst>
            <a:gd name="adj1" fmla="val 50000"/>
            <a:gd name="adj2" fmla="val 52842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it-IT"/>
        </a:p>
      </cdr:txBody>
    </cdr:sp>
  </cdr:relSizeAnchor>
  <cdr:relSizeAnchor xmlns:cdr="http://schemas.openxmlformats.org/drawingml/2006/chartDrawing">
    <cdr:from>
      <cdr:x>0.58865</cdr:x>
      <cdr:y>0.14579</cdr:y>
    </cdr:from>
    <cdr:to>
      <cdr:x>0.5997</cdr:x>
      <cdr:y>0.20508</cdr:y>
    </cdr:to>
    <cdr:sp macro="" textlink="">
      <cdr:nvSpPr>
        <cdr:cNvPr id="4" name="Freccia in giù 3"/>
        <cdr:cNvSpPr/>
      </cdr:nvSpPr>
      <cdr:spPr>
        <a:xfrm xmlns:a="http://schemas.openxmlformats.org/drawingml/2006/main" rot="18926018">
          <a:off x="2691296" y="424933"/>
          <a:ext cx="50537" cy="172812"/>
        </a:xfrm>
        <a:prstGeom xmlns:a="http://schemas.openxmlformats.org/drawingml/2006/main" prst="downArrow">
          <a:avLst>
            <a:gd name="adj1" fmla="val 50000"/>
            <a:gd name="adj2" fmla="val 52842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87663" cy="496889"/>
          </a:xfrm>
          <a:prstGeom prst="rect">
            <a:avLst/>
          </a:prstGeom>
        </p:spPr>
        <p:txBody>
          <a:bodyPr vert="horz" lIns="90572" tIns="45286" rIns="90572" bIns="4528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3490" y="0"/>
            <a:ext cx="2887662" cy="496889"/>
          </a:xfrm>
          <a:prstGeom prst="rect">
            <a:avLst/>
          </a:prstGeom>
        </p:spPr>
        <p:txBody>
          <a:bodyPr vert="horz" lIns="90572" tIns="45286" rIns="90572" bIns="45286" rtlCol="0"/>
          <a:lstStyle>
            <a:lvl1pPr algn="r">
              <a:defRPr sz="1200"/>
            </a:lvl1pPr>
          </a:lstStyle>
          <a:p>
            <a:fld id="{8C090733-F8FB-4B4D-8AF4-DEF95AC07239}" type="datetimeFigureOut">
              <a:rPr lang="it-IT" smtClean="0"/>
              <a:t>15/09/2018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3" y="9428167"/>
            <a:ext cx="2887663" cy="496888"/>
          </a:xfrm>
          <a:prstGeom prst="rect">
            <a:avLst/>
          </a:prstGeom>
        </p:spPr>
        <p:txBody>
          <a:bodyPr vert="horz" lIns="90572" tIns="45286" rIns="90572" bIns="4528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3490" y="9428167"/>
            <a:ext cx="2887662" cy="496888"/>
          </a:xfrm>
          <a:prstGeom prst="rect">
            <a:avLst/>
          </a:prstGeom>
        </p:spPr>
        <p:txBody>
          <a:bodyPr vert="horz" lIns="90572" tIns="45286" rIns="90572" bIns="45286" rtlCol="0" anchor="b"/>
          <a:lstStyle>
            <a:lvl1pPr algn="r">
              <a:defRPr sz="1200"/>
            </a:lvl1pPr>
          </a:lstStyle>
          <a:p>
            <a:fld id="{E29492A1-74A3-4D79-B839-E9AE8FECA2B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1600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887913" cy="496889"/>
          </a:xfrm>
          <a:prstGeom prst="rect">
            <a:avLst/>
          </a:prstGeom>
        </p:spPr>
        <p:txBody>
          <a:bodyPr vert="horz" lIns="90572" tIns="45286" rIns="90572" bIns="4528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3274" y="0"/>
            <a:ext cx="2887913" cy="496889"/>
          </a:xfrm>
          <a:prstGeom prst="rect">
            <a:avLst/>
          </a:prstGeom>
        </p:spPr>
        <p:txBody>
          <a:bodyPr vert="horz" lIns="90572" tIns="45286" rIns="90572" bIns="45286" rtlCol="0"/>
          <a:lstStyle>
            <a:lvl1pPr algn="r">
              <a:defRPr sz="1200"/>
            </a:lvl1pPr>
          </a:lstStyle>
          <a:p>
            <a:fld id="{2D72CD65-177D-43F5-9556-EC39FCAF3505}" type="datetimeFigureOut">
              <a:rPr lang="it-IT" smtClean="0"/>
              <a:t>15/09/2018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72" tIns="45286" rIns="90572" bIns="45286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5966" y="4714880"/>
            <a:ext cx="5330813" cy="4467226"/>
          </a:xfrm>
          <a:prstGeom prst="rect">
            <a:avLst/>
          </a:prstGeom>
        </p:spPr>
        <p:txBody>
          <a:bodyPr vert="horz" lIns="90572" tIns="45286" rIns="90572" bIns="45286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4" y="9428169"/>
            <a:ext cx="2887913" cy="496888"/>
          </a:xfrm>
          <a:prstGeom prst="rect">
            <a:avLst/>
          </a:prstGeom>
        </p:spPr>
        <p:txBody>
          <a:bodyPr vert="horz" lIns="90572" tIns="45286" rIns="90572" bIns="4528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3274" y="9428169"/>
            <a:ext cx="2887913" cy="496888"/>
          </a:xfrm>
          <a:prstGeom prst="rect">
            <a:avLst/>
          </a:prstGeom>
        </p:spPr>
        <p:txBody>
          <a:bodyPr vert="horz" lIns="90572" tIns="45286" rIns="90572" bIns="45286" rtlCol="0" anchor="b"/>
          <a:lstStyle>
            <a:lvl1pPr algn="r">
              <a:defRPr sz="1200"/>
            </a:lvl1pPr>
          </a:lstStyle>
          <a:p>
            <a:fld id="{29A23503-F799-461F-B3DF-137A84D1B4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16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4643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7580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7580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7580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3503-F799-461F-B3DF-137A84D1B4E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68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34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sz="2400">
                <a:latin typeface="Times New Roman" pitchFamily="18" charset="0"/>
              </a:endParaRPr>
            </a:p>
          </p:txBody>
        </p:sp>
        <p:sp>
          <p:nvSpPr>
            <p:cNvPr id="634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 sz="2400">
                <a:latin typeface="Times New Roman" pitchFamily="18" charset="0"/>
              </a:endParaRPr>
            </a:p>
          </p:txBody>
        </p:sp>
        <p:grpSp>
          <p:nvGrpSpPr>
            <p:cNvPr id="634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34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634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634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634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634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634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635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635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635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635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635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it-IT" noProof="0" dirty="0" smtClean="0"/>
              <a:t>Fare clic per modificare lo stile del titolo</a:t>
            </a:r>
          </a:p>
        </p:txBody>
      </p:sp>
      <p:sp>
        <p:nvSpPr>
          <p:cNvPr id="635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it-IT" noProof="0" dirty="0" smtClean="0"/>
              <a:t>Fare clic per modificare lo stile del sottotitolo dello schema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571" y="116632"/>
            <a:ext cx="1304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Segnaposto piè di pagina 5"/>
          <p:cNvSpPr>
            <a:spLocks noGrp="1"/>
          </p:cNvSpPr>
          <p:nvPr>
            <p:ph type="ftr" sz="quarter" idx="10"/>
          </p:nvPr>
        </p:nvSpPr>
        <p:spPr>
          <a:xfrm>
            <a:off x="107504" y="6309320"/>
            <a:ext cx="3312368" cy="457200"/>
          </a:xfrm>
        </p:spPr>
        <p:txBody>
          <a:bodyPr/>
          <a:lstStyle>
            <a:lvl1pPr algn="l">
              <a:defRPr sz="1100" b="1" i="1" baseline="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r>
              <a:rPr lang="it-IT" smtClean="0"/>
              <a:t>Coordinamento Generale Statistico Attuariale</a:t>
            </a:r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0"/>
          </p:nvPr>
        </p:nvSpPr>
        <p:spPr>
          <a:xfrm>
            <a:off x="107504" y="6309320"/>
            <a:ext cx="3312368" cy="457200"/>
          </a:xfrm>
        </p:spPr>
        <p:txBody>
          <a:bodyPr/>
          <a:lstStyle>
            <a:lvl1pPr algn="l">
              <a:defRPr sz="1100" b="1" i="1" baseline="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r>
              <a:rPr lang="it-IT" smtClean="0"/>
              <a:t>Coordinamento Generale Statistico Attuariale</a:t>
            </a:r>
            <a:endParaRPr lang="it-IT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571" y="116632"/>
            <a:ext cx="1304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994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it-IT" smtClean="0"/>
              <a:t>Coordinamento Generale Statistico Attuariale</a:t>
            </a:r>
            <a:endParaRPr lang="it-IT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CE8BCF6A-4B81-4E37-A3EB-CF4AB9BEF286}" type="slidenum">
              <a:rPr lang="it-IT"/>
              <a:pPr/>
              <a:t>‹N›</a:t>
            </a:fld>
            <a:endParaRPr lang="it-IT"/>
          </a:p>
        </p:txBody>
      </p:sp>
      <p:grpSp>
        <p:nvGrpSpPr>
          <p:cNvPr id="624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24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sz="2400">
                <a:latin typeface="Times New Roman" pitchFamily="18" charset="0"/>
              </a:endParaRPr>
            </a:p>
          </p:txBody>
        </p:sp>
        <p:sp>
          <p:nvSpPr>
            <p:cNvPr id="624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 sz="2400">
                <a:latin typeface="Times New Roman" pitchFamily="18" charset="0"/>
              </a:endParaRPr>
            </a:p>
          </p:txBody>
        </p:sp>
        <p:sp>
          <p:nvSpPr>
            <p:cNvPr id="624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>
                <a:solidFill>
                  <a:schemeClr val="hlink"/>
                </a:solidFill>
              </a:endParaRPr>
            </a:p>
          </p:txBody>
        </p:sp>
        <p:sp>
          <p:nvSpPr>
            <p:cNvPr id="624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>
                <a:solidFill>
                  <a:schemeClr val="hlink"/>
                </a:solidFill>
              </a:endParaRPr>
            </a:p>
          </p:txBody>
        </p:sp>
        <p:sp>
          <p:nvSpPr>
            <p:cNvPr id="624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>
                <a:solidFill>
                  <a:schemeClr val="accent2"/>
                </a:solidFill>
              </a:endParaRPr>
            </a:p>
          </p:txBody>
        </p:sp>
        <p:sp>
          <p:nvSpPr>
            <p:cNvPr id="624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>
                <a:solidFill>
                  <a:schemeClr val="hlink"/>
                </a:solidFill>
              </a:endParaRPr>
            </a:p>
          </p:txBody>
        </p:sp>
        <p:sp>
          <p:nvSpPr>
            <p:cNvPr id="624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 sz="2400">
                <a:latin typeface="Times New Roman" pitchFamily="18" charset="0"/>
              </a:endParaRPr>
            </a:p>
          </p:txBody>
        </p:sp>
        <p:sp>
          <p:nvSpPr>
            <p:cNvPr id="624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>
                <a:solidFill>
                  <a:schemeClr val="accent2"/>
                </a:solidFill>
              </a:endParaRPr>
            </a:p>
          </p:txBody>
        </p:sp>
        <p:sp>
          <p:nvSpPr>
            <p:cNvPr id="624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>
                <a:solidFill>
                  <a:schemeClr val="accent2"/>
                </a:solidFill>
              </a:endParaRPr>
            </a:p>
          </p:txBody>
        </p:sp>
      </p:grpSp>
      <p:sp>
        <p:nvSpPr>
          <p:cNvPr id="624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624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624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11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giulio.mattioni@inps.it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ps.it/webidentity/banchedatistatistiche/menu/extracomunitari/main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88637" y="1880818"/>
            <a:ext cx="8676456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2400" b="1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A.I.S.Re</a:t>
            </a:r>
            <a:r>
              <a:rPr lang="it-IT" sz="2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it-IT" sz="2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XXXIX Conferenza scientifica annuale</a:t>
            </a:r>
          </a:p>
          <a:p>
            <a:pPr algn="ctr"/>
            <a:endParaRPr lang="it-IT" sz="2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 cittadini extracomunitari in Italia - Osservatorio statistico INPS:</a:t>
            </a:r>
          </a:p>
          <a:p>
            <a:pPr algn="ctr"/>
            <a:r>
              <a:rPr lang="it-IT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Lavoratori, pensionati e beneficiari di prestazioni di disoccupazione</a:t>
            </a:r>
          </a:p>
          <a:p>
            <a:pPr algn="ctr"/>
            <a:endParaRPr lang="it-IT" sz="20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2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Bolzano </a:t>
            </a:r>
            <a:r>
              <a:rPr lang="it-IT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17-19 </a:t>
            </a:r>
            <a:r>
              <a:rPr lang="it-IT" sz="2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settembre 2018</a:t>
            </a:r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630931"/>
              </p:ext>
            </p:extLst>
          </p:nvPr>
        </p:nvGraphicFramePr>
        <p:xfrm>
          <a:off x="7729538" y="116632"/>
          <a:ext cx="13065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3" name="Fotografia di Photo Editor" r:id="rId4" imgW="4048690" imgH="2362530" progId="MSPhotoEd.3">
                  <p:embed/>
                </p:oleObj>
              </mc:Choice>
              <mc:Fallback>
                <p:oleObj name="Fotografia di Photo Editor" r:id="rId4" imgW="4048690" imgH="2362530" progId="MSPhotoEd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9538" y="116632"/>
                        <a:ext cx="1306512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tangolo 1"/>
          <p:cNvSpPr/>
          <p:nvPr/>
        </p:nvSpPr>
        <p:spPr>
          <a:xfrm>
            <a:off x="223640" y="6093296"/>
            <a:ext cx="6840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Giulio Mattioni – INPS Coordinamento Statistico Attuariale</a:t>
            </a:r>
            <a:endParaRPr lang="it-IT" sz="1100" b="1" i="1" dirty="0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OSSERVATORIO INPS SUI CITTADINI </a:t>
            </a: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EXTRACOMUNITARI</a:t>
            </a:r>
          </a:p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I</a:t>
            </a: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NCIDENZA SU POPOLAZIONE RESIDENTE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612576" y="1474331"/>
            <a:ext cx="91450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Dal 2007 al 2016 è aumentato il rapporto % tra extracomunitari e residenti (da 2,7 a 3,6%)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L’aumento riguarda tutte le ripartizioni. Il Nord-Ovest (4,9%) ha raggiunto il Nord-Est (5,1%)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Nel 2016 oltre il 4%: Emilia Romagna (6,1%), Lombardia (5,7%), Toscana (5,3%), Veneto (4,7%), Trentino Alto Adige (4,5%). Sotto il 2%: Campania (1,6%), Sardegna (1,3%), Sicilia e Friuli Venezia Giulia (1,2%), Valle d’Aosta e Basilicata (1%) e Molise (0,9%)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sz="1400" dirty="0" smtClean="0">
              <a:solidFill>
                <a:schemeClr val="bg2"/>
              </a:solidFill>
            </a:endParaRPr>
          </a:p>
        </p:txBody>
      </p:sp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7693723"/>
              </p:ext>
            </p:extLst>
          </p:nvPr>
        </p:nvGraphicFramePr>
        <p:xfrm>
          <a:off x="323528" y="2636912"/>
          <a:ext cx="4382095" cy="3655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96" y="2860336"/>
            <a:ext cx="45327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932040" y="262849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/>
              <a:t>Extracomunitari su residenti % per regione Anno 2016 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96172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85" y="3351038"/>
            <a:ext cx="80772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OSSERVATORIO INPS SUI CITTADINI </a:t>
            </a: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EXTRACOMUNITARI</a:t>
            </a:r>
          </a:p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LAVORATORI PER CATEGORIA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612576" y="1474331"/>
            <a:ext cx="914501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Nel 2016 poco meno di 2 milioni gli extracomunitari che lavorano (+27,3% rispetto al 2007)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Quasi l’83% sono dipendenti, circa il 16% sono autonomi.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I lavoratori sono prevalentemente al Nord (63,5%), specialmente Artigiani (71,3%) e Dipendenti non agricoli (70,6%). Bassa la presenza di lavoratori extracomunitari nel Sud (12,9%) ad eccezione di Operai agricoli (34,7%) e Commercianti (29,9%)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Gli extracomunitari che lavorano sono il 10,1% del totale dei lavoratori. Domestici (49,9%) e operai agricoli (15,8%) le categorie di lavoro con le quote di extracomunitari più alte 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2"/>
                </a:solidFill>
              </a:rPr>
              <a:t>Tra gli autonomi, i commercianti sono più che raddoppiati nel decennio </a:t>
            </a:r>
            <a:r>
              <a:rPr lang="it-IT" sz="1200" dirty="0" smtClean="0">
                <a:solidFill>
                  <a:schemeClr val="bg2"/>
                </a:solidFill>
              </a:rPr>
              <a:t>2007-2016 e gli operai agricoli sono aumentati dell’85% </a:t>
            </a:r>
            <a:endParaRPr lang="it-IT" sz="1200" dirty="0">
              <a:solidFill>
                <a:schemeClr val="bg2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sz="1400" dirty="0" smtClean="0">
              <a:solidFill>
                <a:schemeClr val="bg2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251837"/>
            <a:ext cx="737746" cy="264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265" y="5868428"/>
            <a:ext cx="687671" cy="24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249" y="5137705"/>
            <a:ext cx="687671" cy="24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56" y="4781918"/>
            <a:ext cx="513317" cy="18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920" y="4535735"/>
            <a:ext cx="687671" cy="24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656" y="5517232"/>
            <a:ext cx="580189" cy="20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81918"/>
            <a:ext cx="504056" cy="18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328286"/>
            <a:ext cx="504056" cy="180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733973"/>
            <a:ext cx="513317" cy="18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57" y="5333467"/>
            <a:ext cx="513317" cy="18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326627"/>
            <a:ext cx="513317" cy="18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555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25872"/>
            <a:ext cx="648072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OSSERVATORIO INPS SUI CITTADINI </a:t>
            </a: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EXTRACOMUNITARI</a:t>
            </a:r>
          </a:p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LAVORATORI DIPENDENTI PER QUALIFICA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612576" y="1340768"/>
            <a:ext cx="914501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1,6 milioni di lavoratori dipendenti extracomunitari nel 2016, +21% rispetto al 2007 (57,4% maschi)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Il 59,7% ha qualifica di operaio non agricolo, 8,3% operai agricoli, 14,6% colf e 9,2% badanti che è la qualifica cresciuta di più tra il 2007 e il 2016 (+111,7%) quasi tutte femmine (90,7%)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Incrementi </a:t>
            </a:r>
            <a:r>
              <a:rPr lang="it-IT" sz="1200" dirty="0">
                <a:solidFill>
                  <a:schemeClr val="bg2"/>
                </a:solidFill>
              </a:rPr>
              <a:t>consistenti nell’ultimo decennio anche </a:t>
            </a:r>
            <a:r>
              <a:rPr lang="it-IT" sz="1200" dirty="0" smtClean="0">
                <a:solidFill>
                  <a:schemeClr val="bg2"/>
                </a:solidFill>
              </a:rPr>
              <a:t>per operai agricoli (+85%) che sono soprattutto maschi (81,2%), e per impiegati (+70,5%) e quadri (74,5%)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Turn over dei lavoratori dipendenti extracomunitari 2016: solo il 46% è lavoratore anche nel 2007.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I dipendenti non agricoli 2016 già lavoratori nel 2007 sono il 47,8%, ma solo il 41% era nella stessa condizione di dipendente non agricolo (per i lavoratori comunitari 2016 il turn over è pari a circa il 67%)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sz="1400" dirty="0" smtClean="0">
              <a:solidFill>
                <a:schemeClr val="bg2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2652"/>
            <a:ext cx="809179" cy="289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336" y="4509882"/>
            <a:ext cx="615568" cy="2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710642"/>
            <a:ext cx="615568" cy="2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683400"/>
            <a:ext cx="615568" cy="2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026361"/>
            <a:ext cx="615568" cy="2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837680"/>
            <a:ext cx="615568" cy="2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509882"/>
            <a:ext cx="615568" cy="2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515" y="5837680"/>
            <a:ext cx="615568" cy="2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100855"/>
            <a:ext cx="662887" cy="23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615" y="5290330"/>
            <a:ext cx="615568" cy="2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7236297" y="5338165"/>
            <a:ext cx="1728192" cy="1200329"/>
          </a:xfrm>
          <a:prstGeom prst="rect">
            <a:avLst/>
          </a:prstGeom>
          <a:noFill/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chemeClr val="bg2"/>
                </a:solidFill>
              </a:rPr>
              <a:t>Stessa condizione </a:t>
            </a:r>
          </a:p>
          <a:p>
            <a:pPr algn="ctr"/>
            <a:r>
              <a:rPr lang="it-IT" sz="1200" b="1" dirty="0" smtClean="0">
                <a:solidFill>
                  <a:schemeClr val="bg2"/>
                </a:solidFill>
              </a:rPr>
              <a:t>2007-2016</a:t>
            </a:r>
            <a:endParaRPr lang="it-IT" sz="1200" b="1" dirty="0">
              <a:solidFill>
                <a:schemeClr val="bg2"/>
              </a:solidFill>
            </a:endParaRPr>
          </a:p>
          <a:p>
            <a:r>
              <a:rPr lang="it-IT" sz="1200" b="1" dirty="0">
                <a:solidFill>
                  <a:schemeClr val="bg2"/>
                </a:solidFill>
              </a:rPr>
              <a:t> </a:t>
            </a:r>
          </a:p>
          <a:p>
            <a:r>
              <a:rPr lang="it-IT" sz="1200" b="1" dirty="0">
                <a:solidFill>
                  <a:schemeClr val="bg2"/>
                </a:solidFill>
              </a:rPr>
              <a:t>Extracomunitari</a:t>
            </a:r>
            <a:r>
              <a:rPr lang="it-IT" sz="1200" b="1" dirty="0">
                <a:solidFill>
                  <a:schemeClr val="bg2"/>
                </a:solidFill>
                <a:sym typeface="Wingdings" panose="05000000000000000000" pitchFamily="2" charset="2"/>
              </a:rPr>
              <a:t> </a:t>
            </a:r>
            <a:r>
              <a:rPr lang="it-IT" sz="1200" b="1" dirty="0" smtClean="0">
                <a:solidFill>
                  <a:schemeClr val="bg2"/>
                </a:solidFill>
                <a:sym typeface="Wingdings" panose="05000000000000000000" pitchFamily="2" charset="2"/>
              </a:rPr>
              <a:t>41%</a:t>
            </a:r>
            <a:endParaRPr lang="it-IT" sz="1200" b="1" dirty="0">
              <a:solidFill>
                <a:schemeClr val="bg2"/>
              </a:solidFill>
              <a:sym typeface="Wingdings" panose="05000000000000000000" pitchFamily="2" charset="2"/>
            </a:endParaRPr>
          </a:p>
          <a:p>
            <a:endParaRPr lang="it-IT" sz="1200" b="1" dirty="0">
              <a:solidFill>
                <a:schemeClr val="bg2"/>
              </a:solidFill>
              <a:sym typeface="Wingdings" panose="05000000000000000000" pitchFamily="2" charset="2"/>
            </a:endParaRPr>
          </a:p>
          <a:p>
            <a:r>
              <a:rPr lang="it-IT" sz="1200" b="1" dirty="0">
                <a:solidFill>
                  <a:schemeClr val="bg2"/>
                </a:solidFill>
              </a:rPr>
              <a:t>Comunitari</a:t>
            </a:r>
            <a:r>
              <a:rPr lang="it-IT" sz="1200" b="1" dirty="0">
                <a:solidFill>
                  <a:schemeClr val="bg2"/>
                </a:solidFill>
                <a:sym typeface="Wingdings" panose="05000000000000000000" pitchFamily="2" charset="2"/>
              </a:rPr>
              <a:t> 67%</a:t>
            </a:r>
            <a:endParaRPr lang="it-IT" sz="1200" b="1" dirty="0">
              <a:solidFill>
                <a:schemeClr val="bg2"/>
              </a:solidFill>
            </a:endParaRPr>
          </a:p>
        </p:txBody>
      </p:sp>
      <p:cxnSp>
        <p:nvCxnSpPr>
          <p:cNvPr id="22" name="Connettore 4 21"/>
          <p:cNvCxnSpPr/>
          <p:nvPr/>
        </p:nvCxnSpPr>
        <p:spPr>
          <a:xfrm flipV="1">
            <a:off x="6660232" y="5452058"/>
            <a:ext cx="486904" cy="282888"/>
          </a:xfrm>
          <a:prstGeom prst="bentConnector3">
            <a:avLst>
              <a:gd name="adj1" fmla="val 47981"/>
            </a:avLst>
          </a:prstGeom>
          <a:ln w="25400">
            <a:solidFill>
              <a:schemeClr val="bg2">
                <a:lumMod val="60000"/>
                <a:lumOff val="40000"/>
              </a:schemeClr>
            </a:solidFill>
            <a:tailEnd type="arrow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35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5228"/>
            <a:ext cx="773430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OSSERVATORIO INPS SUI CITTADINI </a:t>
            </a: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EXTRACOMUNITARI</a:t>
            </a:r>
          </a:p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BENEFICIARI DI PRESTAZIONI A SOSTEGNO DEL REDDITO 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612576" y="1474331"/>
            <a:ext cx="949491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Nel 2016 circa 108mila extracomunitari sono in prevalenza beneficiari di indennità di disoccupazione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Nel 91,4% dei casi si tratta di disoccupazione non agricola (NASPI), che coinvolge maggiormente femmine (53,8%) e soprattutto lavoratori del Nord (63,8%)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I beneficiari di indennità di mobilità (il 7% del totale) sono in maggioranza maschi (83,6%) e lavorano nel Nord (80,4%)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I residuali beneficiari di disoccupazione agricola, soprattutto maschi (77,9%), risiedono in maggioranza al Nord ma in misura minore (41,5% contro il 35,4% nel Sud e Isole)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493861"/>
            <a:ext cx="615568" cy="2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148" y="4941168"/>
            <a:ext cx="61556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949552"/>
            <a:ext cx="61556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949552"/>
            <a:ext cx="61556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839" y="5205829"/>
            <a:ext cx="61556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839" y="4661520"/>
            <a:ext cx="61556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532" y="4662617"/>
            <a:ext cx="61556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507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3861048"/>
            <a:ext cx="7981950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OSSERVATORIO INPS SUI CITTADINI </a:t>
            </a: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EXTRACOMUNITARI</a:t>
            </a:r>
          </a:p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BENEFICIARI DI PENSIONI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612576" y="1474331"/>
            <a:ext cx="94330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Nel 2016 </a:t>
            </a:r>
            <a:r>
              <a:rPr lang="it-IT" sz="1400" dirty="0">
                <a:solidFill>
                  <a:schemeClr val="bg2"/>
                </a:solidFill>
              </a:rPr>
              <a:t>sono </a:t>
            </a:r>
            <a:r>
              <a:rPr lang="it-IT" sz="1400" dirty="0" smtClean="0">
                <a:solidFill>
                  <a:schemeClr val="bg2"/>
                </a:solidFill>
              </a:rPr>
              <a:t>circa 89.000 gli extracomunitari in prevalenza titolari di trattamenti pensionistici, equamente distribuiti tra maschi e femmine e residenti principalmente al Nord (59,8%)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Il 61,2% risulta titolare di soli trattamenti assistenziali (cioè non legati a versamenti contributivi connessi all’attività lavorativa), si tratta in prevalenza di femmine (56,3%)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Il 21,1% risulta titolare di sole pensioni IVS (pensioni erogate in relazione al possesso di determinati requisiti di assicurazione e contribuzione connessi all’attività lavorativa), maggiormente  maschi (52,4%) e residenti nel Nord (62,9%)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Il 10,7% è titolare solo di trattamenti indennitari (relativi a infortuni sul lavoro e malattie professionali), si tratta in maggioranza di maschi (86,3%) e residenti al Nord (72,2%)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Infine il 6,9% risulta titolare di più trattamenti di tipologie diverse  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233" y="5993828"/>
            <a:ext cx="615950" cy="24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055" y="5304407"/>
            <a:ext cx="615950" cy="24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317289"/>
            <a:ext cx="615950" cy="24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081525"/>
            <a:ext cx="615950" cy="24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568491"/>
            <a:ext cx="504056" cy="22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222" y="5547890"/>
            <a:ext cx="550646" cy="24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31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OSSERVATORI STATISTI INPS 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2125" y="3584342"/>
            <a:ext cx="72723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677863" algn="l"/>
              </a:tabLst>
            </a:pPr>
            <a:endParaRPr lang="it-IT" dirty="0" smtClean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677863" algn="l"/>
              </a:tabLst>
            </a:pPr>
            <a:endParaRPr lang="it-IT" dirty="0">
              <a:solidFill>
                <a:schemeClr val="bg2"/>
              </a:solidFill>
            </a:endParaRPr>
          </a:p>
          <a:p>
            <a:pPr>
              <a:tabLst>
                <a:tab pos="677863" algn="l"/>
              </a:tabLst>
            </a:pPr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827584" y="1484784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www.inps.it</a:t>
            </a:r>
            <a:r>
              <a:rPr lang="it-IT" sz="12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  <a:sym typeface="Wingdings" panose="05000000000000000000" pitchFamily="2" charset="2"/>
              </a:rPr>
              <a:t>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tillium Web"/>
                <a:sym typeface="Wingdings" panose="05000000000000000000" pitchFamily="2" charset="2"/>
              </a:rPr>
              <a:t>Dati, ricerche e bilanci  Osservatori statistici e altre statistiche</a:t>
            </a:r>
            <a:endParaRPr lang="it-IT" sz="1200" b="1" dirty="0">
              <a:solidFill>
                <a:schemeClr val="bg2">
                  <a:lumMod val="75000"/>
                </a:schemeClr>
              </a:solidFill>
              <a:latin typeface="Titillium Web"/>
            </a:endParaRPr>
          </a:p>
          <a:p>
            <a:r>
              <a:rPr lang="it-IT" sz="12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Dati navigabili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con i tasti </a:t>
            </a:r>
            <a:r>
              <a:rPr lang="it-IT" sz="12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Selezione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e </a:t>
            </a:r>
            <a:r>
              <a:rPr lang="it-IT" sz="12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Filtro ed esportazione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in </a:t>
            </a:r>
            <a:r>
              <a:rPr lang="it-IT" sz="1200" b="1" dirty="0" err="1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excel</a:t>
            </a:r>
            <a:r>
              <a:rPr lang="it-IT" sz="12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dei risultati della navigazione.</a:t>
            </a:r>
          </a:p>
          <a:p>
            <a:pPr lvl="1"/>
            <a:endParaRPr lang="it-IT" sz="1200" dirty="0" smtClean="0">
              <a:solidFill>
                <a:schemeClr val="bg2">
                  <a:lumMod val="75000"/>
                </a:schemeClr>
              </a:solidFill>
              <a:latin typeface="Titillium Web"/>
            </a:endParaRPr>
          </a:p>
          <a:p>
            <a:pPr lvl="1">
              <a:buFont typeface="Arial"/>
              <a:buChar char="•"/>
            </a:pPr>
            <a:r>
              <a:rPr lang="it-IT" sz="12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</a:t>
            </a: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Monitoraggio dei flussi di pensionamento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Osservatorio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sul </a:t>
            </a: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precariato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Osservatorio sul reddito di inclusione</a:t>
            </a:r>
            <a:endParaRPr lang="it-IT" sz="1200" dirty="0">
              <a:solidFill>
                <a:schemeClr val="bg2">
                  <a:lumMod val="75000"/>
                </a:schemeClr>
              </a:solidFill>
              <a:latin typeface="Titillium Web"/>
            </a:endParaRP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Imprese</a:t>
            </a:r>
            <a:endParaRPr lang="it-IT" sz="1200" dirty="0">
              <a:solidFill>
                <a:schemeClr val="bg2">
                  <a:lumMod val="75000"/>
                </a:schemeClr>
              </a:solidFill>
              <a:latin typeface="Titillium Web"/>
            </a:endParaRPr>
          </a:p>
          <a:p>
            <a:pPr lvl="1">
              <a:buFont typeface="Arial"/>
              <a:buChar char="•"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</a:t>
            </a: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Lavoratori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dipendenti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Lavoratori domestici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Mondo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agricolo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Lavoratori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autonomi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Lavoratori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parasubordinati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Lavoro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accessorio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Cassa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Integrazione Guadagni - Ore autorizzate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Politiche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occupazionali e del lavoro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Prestazioni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a sostegno della famiglia (ANF, Maternità, L.104/92)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Polo unico di tutela della malattia</a:t>
            </a:r>
            <a:endParaRPr lang="it-IT" sz="1200" dirty="0">
              <a:solidFill>
                <a:schemeClr val="bg2">
                  <a:lumMod val="75000"/>
                </a:schemeClr>
              </a:solidFill>
              <a:latin typeface="Titillium Web"/>
            </a:endParaRP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Pensioni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erogate dall’Inps (escluse le gestioni dipendenti pubblici e </a:t>
            </a: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Spettacolo e Sport)</a:t>
            </a:r>
            <a:endParaRPr lang="it-IT" sz="1200" dirty="0">
              <a:solidFill>
                <a:schemeClr val="bg2">
                  <a:lumMod val="75000"/>
                </a:schemeClr>
              </a:solidFill>
              <a:latin typeface="Titillium Web"/>
            </a:endParaRP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Prestazioni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pensionistiche e beneficiari del sistema pensionistico italiano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</a:t>
            </a:r>
            <a:r>
              <a:rPr lang="it-IT" sz="1200" dirty="0" smtClean="0">
                <a:solidFill>
                  <a:srgbClr val="FF0000"/>
                </a:solidFill>
                <a:latin typeface="Titillium Web"/>
              </a:rPr>
              <a:t>Cittadini Extracomunitari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Comunitari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nati nei Paesi dell’Europa dell’Est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Gestione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Dipendenti Pubblici</a:t>
            </a: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Gestione Spettacolo e Sport</a:t>
            </a:r>
            <a:endParaRPr lang="it-IT" sz="1200" dirty="0">
              <a:solidFill>
                <a:schemeClr val="bg2">
                  <a:lumMod val="75000"/>
                </a:schemeClr>
              </a:solidFill>
              <a:latin typeface="Titillium Web"/>
            </a:endParaRPr>
          </a:p>
          <a:p>
            <a:pPr lvl="1">
              <a:buFont typeface="Arial"/>
              <a:buChar char="•"/>
            </a:pPr>
            <a:r>
              <a:rPr lang="it-IT" sz="1200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 Statistiche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della previdenza e dell'assistenza sociale</a:t>
            </a:r>
            <a:endParaRPr lang="it-IT" sz="1200" i="0" dirty="0">
              <a:solidFill>
                <a:schemeClr val="bg2">
                  <a:lumMod val="75000"/>
                </a:schemeClr>
              </a:solidFill>
              <a:effectLst/>
              <a:latin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411998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CONCLUSIONI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2125" y="3584342"/>
            <a:ext cx="72723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677863" algn="l"/>
              </a:tabLst>
            </a:pPr>
            <a:endParaRPr lang="it-IT" dirty="0" smtClean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677863" algn="l"/>
              </a:tabLst>
            </a:pPr>
            <a:endParaRPr lang="it-IT" dirty="0">
              <a:solidFill>
                <a:schemeClr val="bg2"/>
              </a:solidFill>
            </a:endParaRPr>
          </a:p>
          <a:p>
            <a:pPr>
              <a:tabLst>
                <a:tab pos="677863" algn="l"/>
              </a:tabLst>
            </a:pPr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51520" y="1599183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Gli extracomunitari dell’Osservatorio statistico INPS</a:t>
            </a:r>
          </a:p>
          <a:p>
            <a:pPr algn="ctr"/>
            <a:r>
              <a:rPr lang="it-IT" sz="24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Il quadro informativo</a:t>
            </a:r>
          </a:p>
          <a:p>
            <a:pPr algn="ctr"/>
            <a:endParaRPr lang="it-IT" sz="2400" b="1" dirty="0" smtClean="0">
              <a:solidFill>
                <a:schemeClr val="bg2">
                  <a:lumMod val="75000"/>
                </a:schemeClr>
              </a:solidFill>
              <a:latin typeface="Titillium Web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Una popolazione in crescita nel periodo 2007-2012 (con flussi importanti legati alle regolarizzazioni), successivamente attestatasi poco oltre i 2 milioni (3,6% della popolazione residente)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Un collettivo che invecchia, negli ultimi anni gli under 40 sono meno della metà (nel 2007 erano oltre il 60%)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Più di 1/3 degli extracomunitari proviene da soli 3 Paesi: Albania, Marocco e Cina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Forte aumento del flusso migratorio dall’Asia: India, Bangladesh e Cina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Più di 1/4 degli extracomunitari lavora o risiede in Lombardia. Quasi il 60% lavora o risiede in sole 4 Regioni (Lombardia, Emilia Romagna, Veneto e Lazio)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Una quota rilevante di lavoratori extracomunitari </a:t>
            </a:r>
            <a:r>
              <a:rPr lang="it-IT" sz="16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impegnata </a:t>
            </a:r>
            <a:r>
              <a:rPr lang="it-IT" sz="1600" b="1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nel lavoro indipendente (16</a:t>
            </a:r>
            <a:r>
              <a:rPr lang="it-IT" sz="16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%, in </a:t>
            </a:r>
            <a:r>
              <a:rPr lang="it-IT" sz="1600" b="1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maggioranza </a:t>
            </a:r>
            <a:r>
              <a:rPr lang="it-IT" sz="16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commercianti</a:t>
            </a:r>
            <a:r>
              <a:rPr lang="it-IT" sz="1600" b="1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); </a:t>
            </a:r>
            <a:r>
              <a:rPr lang="it-IT" sz="16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significativo il </a:t>
            </a:r>
            <a:r>
              <a:rPr lang="it-IT" sz="1600" b="1" dirty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peso dei domestici (20% sul totale dei lavoratori)</a:t>
            </a:r>
            <a:endParaRPr lang="it-IT" sz="1600" b="1" dirty="0" smtClean="0">
              <a:solidFill>
                <a:schemeClr val="bg2">
                  <a:lumMod val="75000"/>
                </a:schemeClr>
              </a:solidFill>
              <a:latin typeface="Titillium Web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1" dirty="0" smtClean="0">
                <a:solidFill>
                  <a:schemeClr val="bg2">
                    <a:lumMod val="75000"/>
                  </a:schemeClr>
                </a:solidFill>
                <a:latin typeface="Titillium Web"/>
              </a:rPr>
              <a:t>Forte turn over: solo il 41% dei dipendenti non agricoli extracomunitari 2016 risultava già occupato nel 2007 (67% per i comunitari)   </a:t>
            </a:r>
          </a:p>
          <a:p>
            <a:endParaRPr lang="it-IT" sz="1600" b="1" i="0" dirty="0" smtClean="0">
              <a:solidFill>
                <a:schemeClr val="bg2">
                  <a:lumMod val="75000"/>
                </a:schemeClr>
              </a:solidFill>
              <a:effectLst/>
              <a:latin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381030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259632" y="1844824"/>
            <a:ext cx="6049962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it-IT" dirty="0">
                <a:solidFill>
                  <a:schemeClr val="bg2"/>
                </a:solidFill>
              </a:rPr>
              <a:t>	</a:t>
            </a:r>
          </a:p>
          <a:p>
            <a:pPr lvl="1" algn="ctr"/>
            <a:r>
              <a:rPr lang="it-IT" dirty="0">
                <a:solidFill>
                  <a:schemeClr val="bg2"/>
                </a:solidFill>
              </a:rPr>
              <a:t>	</a:t>
            </a:r>
            <a:endParaRPr lang="it-IT" sz="2000" b="1" dirty="0">
              <a:solidFill>
                <a:schemeClr val="bg2"/>
              </a:solidFill>
            </a:endParaRPr>
          </a:p>
          <a:p>
            <a:pPr lvl="1" algn="ctr"/>
            <a:r>
              <a:rPr lang="it-IT" sz="2800" b="1" dirty="0" smtClean="0">
                <a:solidFill>
                  <a:schemeClr val="bg2"/>
                </a:solidFill>
              </a:rPr>
              <a:t>GRAZIE </a:t>
            </a:r>
            <a:r>
              <a:rPr lang="it-IT" sz="2800" b="1" dirty="0">
                <a:solidFill>
                  <a:schemeClr val="bg2"/>
                </a:solidFill>
              </a:rPr>
              <a:t>PER </a:t>
            </a:r>
            <a:r>
              <a:rPr lang="it-IT" sz="2800" b="1" dirty="0" smtClean="0">
                <a:solidFill>
                  <a:schemeClr val="bg2"/>
                </a:solidFill>
              </a:rPr>
              <a:t>L’ATTENZIONE</a:t>
            </a:r>
          </a:p>
          <a:p>
            <a:pPr lvl="1" algn="ctr"/>
            <a:endParaRPr lang="it-IT" sz="2800" b="1" dirty="0">
              <a:solidFill>
                <a:schemeClr val="bg2"/>
              </a:solidFill>
            </a:endParaRPr>
          </a:p>
          <a:p>
            <a:pPr lvl="1" algn="ctr"/>
            <a:endParaRPr lang="it-IT" sz="2000" b="1" dirty="0" smtClean="0">
              <a:solidFill>
                <a:schemeClr val="bg2"/>
              </a:solidFill>
            </a:endParaRPr>
          </a:p>
          <a:p>
            <a:pPr lvl="1" algn="ctr"/>
            <a:r>
              <a:rPr lang="it-IT" sz="2000" b="1" dirty="0" smtClean="0">
                <a:solidFill>
                  <a:schemeClr val="bg2"/>
                </a:solidFill>
                <a:hlinkClick r:id="rId3"/>
              </a:rPr>
              <a:t>giulio.mattioni@inps.it</a:t>
            </a:r>
            <a:r>
              <a:rPr lang="it-IT" sz="2000" b="1" dirty="0" smtClean="0">
                <a:solidFill>
                  <a:schemeClr val="bg2"/>
                </a:solidFill>
              </a:rPr>
              <a:t> </a:t>
            </a:r>
            <a:endParaRPr lang="it-IT" sz="2000" b="1" dirty="0">
              <a:solidFill>
                <a:schemeClr val="bg2"/>
              </a:solidFill>
            </a:endParaRPr>
          </a:p>
          <a:p>
            <a:pPr lvl="2"/>
            <a:endParaRPr lang="it-IT" dirty="0">
              <a:solidFill>
                <a:schemeClr val="bg2"/>
              </a:solidFill>
            </a:endParaRPr>
          </a:p>
          <a:p>
            <a:pPr lvl="2"/>
            <a:endParaRPr lang="it-IT" dirty="0">
              <a:solidFill>
                <a:schemeClr val="bg2"/>
              </a:solidFill>
            </a:endParaRPr>
          </a:p>
          <a:p>
            <a:r>
              <a:rPr lang="it-IT" dirty="0">
                <a:solidFill>
                  <a:schemeClr val="bg2"/>
                </a:solidFill>
              </a:rPr>
              <a:t>	</a:t>
            </a:r>
          </a:p>
          <a:p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611560" y="573215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200" b="1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INPS </a:t>
            </a:r>
            <a:r>
              <a:rPr lang="it-IT" sz="1200" b="1" i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Coordinamento </a:t>
            </a:r>
            <a:r>
              <a:rPr lang="it-IT" sz="1200" b="1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Statistico Attuariale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97326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ORGANIZZAZIONE DELLA PRESENTAZIONE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r>
              <a:rPr lang="it-IT" sz="1600" b="1" dirty="0" smtClean="0">
                <a:solidFill>
                  <a:schemeClr val="bg2"/>
                </a:solidFill>
              </a:rPr>
              <a:t>Introduzione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it-IT" sz="600" b="1" dirty="0" smtClean="0">
              <a:solidFill>
                <a:schemeClr val="bg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bg2"/>
                </a:solidFill>
              </a:rPr>
              <a:t>L’Osservatorio statistico INPS sui cittadini extracomunitari: fonte dei dati, definizioni e classificazioni, aspetti metodologici e criticità </a:t>
            </a:r>
          </a:p>
          <a:p>
            <a:pPr lvl="2"/>
            <a:endParaRPr lang="it-IT" sz="800" dirty="0" smtClean="0">
              <a:solidFill>
                <a:schemeClr val="bg2"/>
              </a:solidFill>
            </a:endParaRPr>
          </a:p>
          <a:p>
            <a:pPr lvl="1"/>
            <a:r>
              <a:rPr lang="it-IT" sz="1600" b="1" dirty="0" smtClean="0">
                <a:solidFill>
                  <a:schemeClr val="bg2"/>
                </a:solidFill>
              </a:rPr>
              <a:t>Dinamiche e consistenza della presenza di cittadini extracomunitari in Italia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it-IT" sz="800" dirty="0" smtClean="0">
              <a:solidFill>
                <a:schemeClr val="bg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bg2"/>
                </a:solidFill>
              </a:rPr>
              <a:t>Caratteristiche generali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Cambiamenti demografici e di condizione, Paesi di provenienza, dimensione territoriale 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it-IT" sz="800" dirty="0" smtClean="0">
              <a:solidFill>
                <a:schemeClr val="bg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bg2"/>
                </a:solidFill>
              </a:rPr>
              <a:t>I lavoratori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Categorie di lavoro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Qualifiche dei lavoratori dipendenti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it-IT" sz="800" dirty="0" smtClean="0">
              <a:solidFill>
                <a:schemeClr val="bg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bg2"/>
                </a:solidFill>
              </a:rPr>
              <a:t>I beneficiari di prestazioni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Trattamenti in caso di perdita involontaria del lavoro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2"/>
                </a:solidFill>
              </a:rPr>
              <a:t>Trattamenti pensionistici</a:t>
            </a:r>
          </a:p>
          <a:p>
            <a:pPr lvl="2"/>
            <a:endParaRPr lang="it-IT" sz="800" dirty="0">
              <a:solidFill>
                <a:schemeClr val="bg2"/>
              </a:solidFill>
            </a:endParaRPr>
          </a:p>
          <a:p>
            <a:pPr lvl="1"/>
            <a:r>
              <a:rPr lang="it-IT" sz="1600" b="1" dirty="0" smtClean="0">
                <a:solidFill>
                  <a:schemeClr val="bg2"/>
                </a:solidFill>
              </a:rPr>
              <a:t>Considerazioni conclusive e altri osservatori statistici INPS</a:t>
            </a:r>
            <a:endParaRPr lang="it-IT" sz="1600" b="1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81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L’OSSERVATORIO INPS SUI CITTADINI EXTRACOMUNITARI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400" b="1" dirty="0" smtClean="0">
              <a:solidFill>
                <a:schemeClr val="bg2"/>
              </a:solidFill>
            </a:endParaRPr>
          </a:p>
          <a:p>
            <a:pPr lvl="1"/>
            <a:r>
              <a:rPr lang="it-IT" sz="1400" b="1" dirty="0" smtClean="0">
                <a:solidFill>
                  <a:schemeClr val="bg2"/>
                </a:solidFill>
                <a:hlinkClick r:id="rId3"/>
              </a:rPr>
              <a:t>https</a:t>
            </a:r>
            <a:r>
              <a:rPr lang="it-IT" sz="1400" b="1" dirty="0">
                <a:solidFill>
                  <a:schemeClr val="bg2"/>
                </a:solidFill>
                <a:hlinkClick r:id="rId3"/>
              </a:rPr>
              <a:t>://</a:t>
            </a:r>
            <a:r>
              <a:rPr lang="it-IT" sz="1400" b="1" dirty="0" smtClean="0">
                <a:solidFill>
                  <a:schemeClr val="bg2"/>
                </a:solidFill>
                <a:hlinkClick r:id="rId3"/>
              </a:rPr>
              <a:t>www.inps.it/webidentity/banchedatistatistiche/menu/extracomunitari/main.html</a:t>
            </a:r>
            <a:r>
              <a:rPr lang="it-IT" sz="1400" b="1" dirty="0" smtClean="0">
                <a:solidFill>
                  <a:schemeClr val="bg2"/>
                </a:solidFill>
              </a:rPr>
              <a:t>  </a:t>
            </a: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416824" cy="4567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73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528911" y="476672"/>
            <a:ext cx="706742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latin typeface="Arial" pitchFamily="34" charset="0"/>
                <a:cs typeface="Arial" pitchFamily="34" charset="0"/>
              </a:rPr>
              <a:t>OSSERVATORIO INPS SUI CITTADINI EXTRACOMUNITARI</a:t>
            </a:r>
          </a:p>
          <a:p>
            <a:pPr algn="ctr"/>
            <a:r>
              <a:rPr lang="it-IT" sz="1400" b="1" dirty="0" smtClean="0">
                <a:latin typeface="Arial" pitchFamily="34" charset="0"/>
                <a:cs typeface="Arial" pitchFamily="34" charset="0"/>
              </a:rPr>
              <a:t>FONTI DEFINIZIONI E CLASSIFICAZIONI ASPETTI METODOLOGICI E CRITICITA’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3528" y="1412775"/>
            <a:ext cx="8353425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r>
              <a:rPr lang="it-IT" sz="1600" b="1" dirty="0" smtClean="0">
                <a:solidFill>
                  <a:schemeClr val="bg2"/>
                </a:solidFill>
              </a:rPr>
              <a:t>L’Osservatorio INPS sui cittadini extracomunitari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b="1" u="sng" dirty="0" smtClean="0">
                <a:solidFill>
                  <a:schemeClr val="bg2"/>
                </a:solidFill>
              </a:rPr>
              <a:t>Lavoratori e beneficiari di trattamenti di disoccupazione/pensione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Retribuzioni dei lavoratori dipendenti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Prestazioni ai pensionati</a:t>
            </a:r>
          </a:p>
          <a:p>
            <a:pPr lvl="1"/>
            <a:endParaRPr lang="it-IT" sz="1000" b="1" dirty="0" smtClean="0">
              <a:solidFill>
                <a:schemeClr val="bg2"/>
              </a:solidFill>
            </a:endParaRPr>
          </a:p>
          <a:p>
            <a:pPr lvl="1"/>
            <a:r>
              <a:rPr lang="it-IT" sz="1600" b="1" dirty="0" smtClean="0">
                <a:solidFill>
                  <a:schemeClr val="bg2"/>
                </a:solidFill>
              </a:rPr>
              <a:t>Fonte dei dati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Archivi amministrativi INPS sui contributi da lavoro e sui pagamenti relativi a trattamenti di disoccupazione/pensioni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Archivio dei permessi di soggiorno (Ministero dell’Interno) normalizzato per fini statistici</a:t>
            </a:r>
          </a:p>
          <a:p>
            <a:pPr lvl="1"/>
            <a:endParaRPr lang="it-IT" sz="1000" b="1" dirty="0" smtClean="0">
              <a:solidFill>
                <a:schemeClr val="bg2"/>
              </a:solidFill>
            </a:endParaRPr>
          </a:p>
          <a:p>
            <a:pPr lvl="1"/>
            <a:r>
              <a:rPr lang="it-IT" sz="1600" b="1" dirty="0" smtClean="0">
                <a:solidFill>
                  <a:schemeClr val="bg2"/>
                </a:solidFill>
              </a:rPr>
              <a:t>Unità statistica di osservazione </a:t>
            </a:r>
            <a:r>
              <a:rPr lang="it-IT" sz="1600" b="1" dirty="0" smtClean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it-IT" sz="1400" dirty="0" smtClean="0">
                <a:solidFill>
                  <a:srgbClr val="FF0000"/>
                </a:solidFill>
              </a:rPr>
              <a:t>Il soggetto in possesso di regolare permesso di soggiorno con almeno un contributo da lavoro o almeno una prestazione di disoccupazione o </a:t>
            </a:r>
            <a:r>
              <a:rPr lang="it-IT" sz="1400" dirty="0">
                <a:solidFill>
                  <a:srgbClr val="FF0000"/>
                </a:solidFill>
              </a:rPr>
              <a:t>pensionistica nel corso </a:t>
            </a:r>
            <a:r>
              <a:rPr lang="it-IT" sz="1400" dirty="0" smtClean="0">
                <a:solidFill>
                  <a:srgbClr val="FF0000"/>
                </a:solidFill>
              </a:rPr>
              <a:t>dell’anno. </a:t>
            </a:r>
          </a:p>
          <a:p>
            <a:pPr lvl="1"/>
            <a:r>
              <a:rPr lang="it-IT" sz="1400" u="sng" dirty="0" smtClean="0">
                <a:solidFill>
                  <a:schemeClr val="bg2"/>
                </a:solidFill>
              </a:rPr>
              <a:t>Il soggetto in un anno è considerato lavoratore, beneficiario di prestazione di disoccupazione o di pensione a seconda della caratteristica prevalente che ha avuto in quell’anno.</a:t>
            </a:r>
          </a:p>
          <a:p>
            <a:pPr lvl="1"/>
            <a:endParaRPr lang="it-IT" sz="1000" b="1" dirty="0" smtClean="0">
              <a:solidFill>
                <a:schemeClr val="bg2"/>
              </a:solidFill>
            </a:endParaRPr>
          </a:p>
          <a:p>
            <a:pPr lvl="1"/>
            <a:r>
              <a:rPr lang="it-IT" sz="1600" b="1" dirty="0" smtClean="0">
                <a:solidFill>
                  <a:schemeClr val="bg2"/>
                </a:solidFill>
              </a:rPr>
              <a:t>Orizzonte temporale di analisi </a:t>
            </a:r>
            <a:r>
              <a:rPr lang="it-IT" sz="1600" b="1" dirty="0" smtClean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Serie storica ultimo decennio (2007-2016)</a:t>
            </a:r>
            <a:endParaRPr lang="it-IT" sz="1400" dirty="0">
              <a:solidFill>
                <a:schemeClr val="bg2"/>
              </a:solidFill>
            </a:endParaRPr>
          </a:p>
          <a:p>
            <a:pPr lvl="1"/>
            <a:endParaRPr lang="it-IT" sz="1000" b="1" dirty="0" smtClean="0">
              <a:solidFill>
                <a:schemeClr val="bg2"/>
              </a:solidFill>
            </a:endParaRPr>
          </a:p>
          <a:p>
            <a:pPr lvl="1"/>
            <a:r>
              <a:rPr lang="it-IT" sz="1600" b="1" dirty="0" smtClean="0">
                <a:solidFill>
                  <a:schemeClr val="bg2"/>
                </a:solidFill>
              </a:rPr>
              <a:t>Variabili di classificazione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Anagrafiche: genere, età, cittadinanza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Territoriali: area/regione/provincia di lavoro (residenza per i beneficiari di prestazioni)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Legate al tipo di lavoro o al tipo di prestazione (lavoro dipendente/autonomo, indennità di disoccupazione/mobilità, pensioni previdenziali/assistenziali/indennitarie)</a:t>
            </a:r>
          </a:p>
        </p:txBody>
      </p:sp>
    </p:spTree>
    <p:extLst>
      <p:ext uri="{BB962C8B-B14F-4D97-AF65-F5344CB8AC3E}">
        <p14:creationId xmlns:p14="http://schemas.microsoft.com/office/powerpoint/2010/main" val="331212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3528" y="1735941"/>
            <a:ext cx="8558808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/>
            <a:r>
              <a:rPr lang="it-IT" sz="2000" b="1" dirty="0">
                <a:solidFill>
                  <a:schemeClr val="bg2"/>
                </a:solidFill>
              </a:rPr>
              <a:t>Criticità nell’identificazione </a:t>
            </a:r>
            <a:r>
              <a:rPr lang="it-IT" sz="2000" b="1" dirty="0" smtClean="0">
                <a:solidFill>
                  <a:schemeClr val="bg2"/>
                </a:solidFill>
              </a:rPr>
              <a:t>a </a:t>
            </a:r>
            <a:r>
              <a:rPr lang="it-IT" sz="2000" b="1" dirty="0">
                <a:solidFill>
                  <a:schemeClr val="bg2"/>
                </a:solidFill>
              </a:rPr>
              <a:t>fini </a:t>
            </a:r>
            <a:r>
              <a:rPr lang="it-IT" sz="2000" b="1" dirty="0" smtClean="0">
                <a:solidFill>
                  <a:schemeClr val="bg2"/>
                </a:solidFill>
              </a:rPr>
              <a:t>statistici </a:t>
            </a:r>
            <a:r>
              <a:rPr lang="it-IT" sz="2000" b="1" dirty="0">
                <a:solidFill>
                  <a:schemeClr val="bg2"/>
                </a:solidFill>
              </a:rPr>
              <a:t>di un aggregato corretto e longitudinalmente confrontabile dei cittadini/lavoratori extracomunitari e sovrapposizione con il concetto di immigrati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sz="2000" dirty="0" smtClean="0">
              <a:solidFill>
                <a:schemeClr val="bg2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bg2"/>
                </a:solidFill>
              </a:rPr>
              <a:t>Paese di cittadinanza e Paese di nascita: </a:t>
            </a:r>
            <a:r>
              <a:rPr lang="it-IT" sz="2000" dirty="0" smtClean="0">
                <a:solidFill>
                  <a:schemeClr val="bg2"/>
                </a:solidFill>
                <a:sym typeface="Wingdings" panose="05000000000000000000" pitchFamily="2" charset="2"/>
              </a:rPr>
              <a:t>E</a:t>
            </a:r>
            <a:r>
              <a:rPr lang="it-IT" sz="2000" dirty="0" smtClean="0">
                <a:solidFill>
                  <a:schemeClr val="bg2"/>
                </a:solidFill>
              </a:rPr>
              <a:t>xtracomunitari nati in Italia (immigrati di seconda generazione) </a:t>
            </a:r>
            <a:r>
              <a:rPr lang="it-IT" sz="2000" dirty="0" smtClean="0">
                <a:solidFill>
                  <a:schemeClr val="bg2"/>
                </a:solidFill>
                <a:sym typeface="Wingdings" panose="05000000000000000000" pitchFamily="2" charset="2"/>
              </a:rPr>
              <a:t> 0,7% degli Extracomunitari 2016</a:t>
            </a:r>
            <a:endParaRPr lang="it-IT" sz="2000" dirty="0" smtClean="0">
              <a:solidFill>
                <a:schemeClr val="bg2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Ø"/>
            </a:pPr>
            <a:endParaRPr lang="it-IT" sz="2000" dirty="0" smtClean="0">
              <a:solidFill>
                <a:schemeClr val="bg2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bg2"/>
                </a:solidFill>
              </a:rPr>
              <a:t>Storicizzazione della cittadinanza:</a:t>
            </a:r>
            <a:r>
              <a:rPr lang="it-IT" sz="2000" dirty="0" smtClean="0">
                <a:solidFill>
                  <a:schemeClr val="bg2"/>
                </a:solidFill>
                <a:sym typeface="Wingdings" panose="05000000000000000000" pitchFamily="2" charset="2"/>
              </a:rPr>
              <a:t> Extracomunitari divenuti cittadini italiani  8,8% degli Extracomunitari 2016</a:t>
            </a:r>
            <a:r>
              <a:rPr lang="it-IT" sz="2000" dirty="0" smtClean="0">
                <a:solidFill>
                  <a:schemeClr val="bg2"/>
                </a:solidFill>
              </a:rPr>
              <a:t> 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endParaRPr lang="it-IT" sz="2000" dirty="0">
              <a:solidFill>
                <a:schemeClr val="bg2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bg2"/>
                </a:solidFill>
              </a:rPr>
              <a:t>Variazioni del perimetro della UE:</a:t>
            </a:r>
            <a:r>
              <a:rPr lang="it-IT" sz="2000" dirty="0" smtClean="0">
                <a:solidFill>
                  <a:schemeClr val="bg2"/>
                </a:solidFill>
                <a:sym typeface="Wingdings" panose="05000000000000000000" pitchFamily="2" charset="2"/>
              </a:rPr>
              <a:t> Extracomunitari che diventano comunitari (e, di rado, viceversa)  il caso Croazia entrata nella UE dal 2013 </a:t>
            </a:r>
            <a:endParaRPr lang="it-IT" sz="2000" dirty="0" smtClean="0">
              <a:solidFill>
                <a:schemeClr val="bg2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sz="1400" dirty="0" smtClean="0">
              <a:solidFill>
                <a:schemeClr val="bg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6" y="451168"/>
            <a:ext cx="7121525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52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780928"/>
            <a:ext cx="4382094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OSSERVATORIO INPS SUI CITTADINI EXTRACOMUNITARI</a:t>
            </a:r>
          </a:p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DINAMICHE E CONSISTENZA DEL FENOMENO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180528" y="1582053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Circa 2.174.000 extracomunitari nel 2016 </a:t>
            </a: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 +0,6%</a:t>
            </a:r>
            <a:r>
              <a:rPr lang="it-IT" sz="1400" dirty="0" smtClean="0">
                <a:solidFill>
                  <a:schemeClr val="bg2"/>
                </a:solidFill>
              </a:rPr>
              <a:t> rispetto al 2015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In prevalenza maschi </a:t>
            </a: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 </a:t>
            </a:r>
            <a:r>
              <a:rPr lang="it-IT" sz="1400" dirty="0" smtClean="0">
                <a:solidFill>
                  <a:schemeClr val="bg2"/>
                </a:solidFill>
              </a:rPr>
              <a:t>59,5% in leggera crescita negli ultimi anni (2013: 58,6%)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Nel 2009 e nel 2012 incrementi maggiori  regolarizzazione lavoratori extracomunitari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Stabile al 3,6% la quota di rispetto alla popolazione residente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Al 62% la quota sugli extracomunitari residenti (73% e 74% negli anni 2009 e 2012)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0072151"/>
              </p:ext>
            </p:extLst>
          </p:nvPr>
        </p:nvGraphicFramePr>
        <p:xfrm>
          <a:off x="4705624" y="2780928"/>
          <a:ext cx="417671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Ovale 13"/>
          <p:cNvSpPr/>
          <p:nvPr/>
        </p:nvSpPr>
        <p:spPr>
          <a:xfrm>
            <a:off x="2123728" y="5697252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2780184" y="5697252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3779912" y="5697252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3806787" y="4941168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3779912" y="4392178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27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OSSERVATORIO INPS SUI CITTADINI EXTRACOMUNITARI</a:t>
            </a:r>
          </a:p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DINAMICHE E CONSISTENZA DEL FENOMENO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162371" y="1505109"/>
            <a:ext cx="871296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Il 47% degli extracomunitari nel 2016 ha meno di 40 anni (62% nel 2007)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Sono ultra 60enni nel 2016 il 7% degli extracomunitari (2% nel 2007)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La condizione di lavoratore è quella prevalente per gli extracomunitari  91% nel 2016 ed è stabile negli ultimi anni, in diminuzione guardando al trend decennale (97% nel 2007) 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La quota di extracomunitari in prevalenza beneficiari di trattamenti di disoccupazione sono in aumento fino al 2014 (5,4%),  in diminuzione negli ultimi anni 5% nel 2016)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Aumentano gli extracomunitari in prevalenza beneficiari di pensioni (4% nel 2016) </a:t>
            </a: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647" y="3229238"/>
            <a:ext cx="379095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22" y="3233986"/>
            <a:ext cx="4124325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e 8"/>
          <p:cNvSpPr/>
          <p:nvPr/>
        </p:nvSpPr>
        <p:spPr>
          <a:xfrm>
            <a:off x="1273178" y="5942137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3370322" y="5942137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1259632" y="4214787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3382479" y="4214787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5220072" y="5942137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6228184" y="5942137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7236296" y="5955305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326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59" y="3216850"/>
            <a:ext cx="7114034" cy="3505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OSSERVATORIO INPS SUI CITTADINI EXTRACOMUNITARI</a:t>
            </a:r>
          </a:p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I PAESI DI PROVENIENZA (I PRIMI 10)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612576" y="1474331"/>
            <a:ext cx="914501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</a:rPr>
              <a:t>Più di 1/3 degli extracomunitari nel 2016 viene da </a:t>
            </a: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Albania (13%), Marocco (11,7%) e Cina (9,5%)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Da Egitto e Bangladesh quasi solo maschi (95% circa) da Ucraina quasi solo femmine (oltre l’83%)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Gli extracomunitari della Cina sono solo lavoratori (99% circa)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Il 7% degli extracomunitari dell’Albania nel 2016 sono beneficiari di pensioni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Il 10% degli extracomunitari dell’Ucraina nel 2016 beneficiari di disoccupazione (7,4% Moldavia)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bg2"/>
                </a:solidFill>
                <a:sym typeface="Wingdings" panose="05000000000000000000" pitchFamily="2" charset="2"/>
              </a:rPr>
              <a:t>Gli extracomunitari di Bangladesh (+113,7%), India (+103,1%) e Cina (+90,6%) presentano i più alti tassi di variazione nel corso del decennio 2007-2016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2572755" y="4437112"/>
            <a:ext cx="415069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3213179" y="4969808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3213179" y="6093296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3213179" y="5701484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4021299" y="4811216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7092280" y="4821048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7059949" y="5548828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7099628" y="5764852"/>
            <a:ext cx="559463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6012160" y="4435743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5041534" y="4993704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5014077" y="5362128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326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60" y="2678220"/>
            <a:ext cx="6591300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arrotondato 2"/>
          <p:cNvSpPr/>
          <p:nvPr/>
        </p:nvSpPr>
        <p:spPr>
          <a:xfrm>
            <a:off x="528911" y="476672"/>
            <a:ext cx="6984776" cy="864096"/>
          </a:xfrm>
          <a:prstGeom prst="roundRect">
            <a:avLst/>
          </a:prstGeom>
          <a:solidFill>
            <a:srgbClr val="00B0F0"/>
          </a:solidFill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itchFamily="34" charset="0"/>
                <a:cs typeface="Arial" pitchFamily="34" charset="0"/>
              </a:rPr>
              <a:t>OSSERVATORIO INPS SUI CITTADINI EXTRACOMUNITARI</a:t>
            </a:r>
          </a:p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DISTRIBUZIONE TERRITORIALE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28911" y="1412776"/>
            <a:ext cx="83534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endParaRPr lang="it-IT" sz="1600" b="1" dirty="0" smtClean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  <a:p>
            <a:pPr lvl="1"/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612576" y="1474331"/>
            <a:ext cx="9145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Più di 1/4 degli extracomunitari nel 2016 è in Lombardia (oltre 565mila)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Quasi il 60% degli extracomunitari lavora o risiede in Lombardia, Emilia Romagna, Veneto e Lazio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Rispetto al totale in Lombardia e Toscana la componente Lavoratori è maggiore (92,1%)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Nelle Marche troviamo le quote più alte per beneficiari di pensioni (6,7%) e disoccupazione (5,9%)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bg2"/>
                </a:solidFill>
              </a:rPr>
              <a:t>In Campania (+72,6%) e Lazio (+60,7%) gli incrementi maggiori di extracomunitari tra 2007 e 2016 </a:t>
            </a:r>
            <a:endParaRPr lang="it-IT" sz="1600" dirty="0"/>
          </a:p>
        </p:txBody>
      </p:sp>
      <p:sp>
        <p:nvSpPr>
          <p:cNvPr id="23" name="Ovale 22"/>
          <p:cNvSpPr/>
          <p:nvPr/>
        </p:nvSpPr>
        <p:spPr>
          <a:xfrm>
            <a:off x="2299496" y="4082590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/>
          <p:cNvSpPr/>
          <p:nvPr/>
        </p:nvSpPr>
        <p:spPr>
          <a:xfrm>
            <a:off x="3034173" y="4086898"/>
            <a:ext cx="415069" cy="7524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3640522" y="4086898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3640522" y="4839304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5580112" y="5570020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4639418" y="5614025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6516216" y="4634802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e 30"/>
          <p:cNvSpPr/>
          <p:nvPr/>
        </p:nvSpPr>
        <p:spPr>
          <a:xfrm>
            <a:off x="6516216" y="5198059"/>
            <a:ext cx="63882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104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ersonalizzato 5">
      <a:dk1>
        <a:sysClr val="windowText" lastClr="000000"/>
      </a:dk1>
      <a:lt1>
        <a:sysClr val="window" lastClr="FFFFFF"/>
      </a:lt1>
      <a:dk2>
        <a:srgbClr val="242852"/>
      </a:dk2>
      <a:lt2>
        <a:srgbClr val="1E5F9F"/>
      </a:lt2>
      <a:accent1>
        <a:srgbClr val="569ADF"/>
      </a:accent1>
      <a:accent2>
        <a:srgbClr val="2473C2"/>
      </a:accent2>
      <a:accent3>
        <a:srgbClr val="7F8FA9"/>
      </a:accent3>
      <a:accent4>
        <a:srgbClr val="5C9FE0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68350</TotalTime>
  <Words>1860</Words>
  <Application>Microsoft Office PowerPoint</Application>
  <PresentationFormat>Presentazione su schermo (4:3)</PresentationFormat>
  <Paragraphs>203</Paragraphs>
  <Slides>17</Slides>
  <Notes>17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Calibri</vt:lpstr>
      <vt:lpstr>Impact</vt:lpstr>
      <vt:lpstr>Times New Roman</vt:lpstr>
      <vt:lpstr>Titillium Web</vt:lpstr>
      <vt:lpstr>Wingdings</vt:lpstr>
      <vt:lpstr>Pixel</vt:lpstr>
      <vt:lpstr>Fotografia di Photo Editor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INPS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INPS</dc:creator>
  <cp:lastModifiedBy>Mattioni Giulio</cp:lastModifiedBy>
  <cp:revision>790</cp:revision>
  <cp:lastPrinted>2018-09-13T14:54:51Z</cp:lastPrinted>
  <dcterms:created xsi:type="dcterms:W3CDTF">2010-04-12T09:12:11Z</dcterms:created>
  <dcterms:modified xsi:type="dcterms:W3CDTF">2018-09-15T14:51:36Z</dcterms:modified>
</cp:coreProperties>
</file>