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59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524C"/>
    <a:srgbClr val="0E692A"/>
    <a:srgbClr val="027A37"/>
    <a:srgbClr val="44443C"/>
    <a:srgbClr val="009433"/>
    <a:srgbClr val="037C31"/>
    <a:srgbClr val="007E35"/>
    <a:srgbClr val="297A38"/>
    <a:srgbClr val="94C11D"/>
    <a:srgbClr val="017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47" autoAdjust="0"/>
    <p:restoredTop sz="99651" autoAdjust="0"/>
  </p:normalViewPr>
  <p:slideViewPr>
    <p:cSldViewPr snapToGrid="0" snapToObjects="1" showGuides="1">
      <p:cViewPr varScale="1">
        <p:scale>
          <a:sx n="89" d="100"/>
          <a:sy n="89" d="100"/>
        </p:scale>
        <p:origin x="1195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54" d="100"/>
          <a:sy n="154" d="100"/>
        </p:scale>
        <p:origin x="-680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B4EF4-44CC-E141-9448-BB1CE7D16858}" type="datetimeFigureOut">
              <a:rPr lang="it-IT" smtClean="0"/>
              <a:t>10/09/2018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52776-6AF4-244C-8BA8-85B8769FA4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924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B02B5-9A36-4D99-AFA3-AF5735DBAA80}" type="datetimeFigureOut">
              <a:rPr lang="it-IT" smtClean="0"/>
              <a:t>10/09/2018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DAA52-4F81-48B8-8DF6-ABAD53B21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407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 POL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shutterstock_314449955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"/>
          <a:stretch/>
        </p:blipFill>
        <p:spPr>
          <a:xfrm>
            <a:off x="-2" y="0"/>
            <a:ext cx="9144002" cy="6858000"/>
          </a:xfrm>
          <a:prstGeom prst="rect">
            <a:avLst/>
          </a:prstGeom>
        </p:spPr>
      </p:pic>
      <p:sp>
        <p:nvSpPr>
          <p:cNvPr id="4" name="Rettangolo 3"/>
          <p:cNvSpPr/>
          <p:nvPr userDrawn="1"/>
        </p:nvSpPr>
        <p:spPr>
          <a:xfrm>
            <a:off x="-25871" y="5256306"/>
            <a:ext cx="9169871" cy="1601694"/>
          </a:xfrm>
          <a:prstGeom prst="rect">
            <a:avLst/>
          </a:prstGeom>
          <a:solidFill>
            <a:srgbClr val="F2F2F2"/>
          </a:solidFill>
          <a:ln>
            <a:noFill/>
          </a:ln>
          <a:effectLst>
            <a:glow rad="101600">
              <a:schemeClr val="tx1">
                <a:alpha val="18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dirty="0"/>
          </a:p>
        </p:txBody>
      </p:sp>
      <p:sp>
        <p:nvSpPr>
          <p:cNvPr id="5" name="Rettangolo 4"/>
          <p:cNvSpPr/>
          <p:nvPr userDrawn="1"/>
        </p:nvSpPr>
        <p:spPr>
          <a:xfrm flipV="1">
            <a:off x="-25871" y="4528141"/>
            <a:ext cx="9169871" cy="800712"/>
          </a:xfrm>
          <a:prstGeom prst="rect">
            <a:avLst/>
          </a:prstGeom>
          <a:solidFill>
            <a:srgbClr val="DDDE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dirty="0">
              <a:solidFill>
                <a:srgbClr val="027A37"/>
              </a:solidFill>
            </a:endParaRPr>
          </a:p>
        </p:txBody>
      </p:sp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223087" y="4626908"/>
            <a:ext cx="7066713" cy="62939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000">
                <a:solidFill>
                  <a:srgbClr val="0E692A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0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223088" y="5394395"/>
            <a:ext cx="5199813" cy="35318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500" b="0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 smtClean="0"/>
              <a:t>Fare clic per inserire sottotitolo / data</a:t>
            </a:r>
          </a:p>
        </p:txBody>
      </p:sp>
      <p:sp>
        <p:nvSpPr>
          <p:cNvPr id="11" name="Segnaposto testo 4"/>
          <p:cNvSpPr>
            <a:spLocks noGrp="1"/>
          </p:cNvSpPr>
          <p:nvPr>
            <p:ph type="body" sz="quarter" idx="10" hasCustomPrompt="1"/>
          </p:nvPr>
        </p:nvSpPr>
        <p:spPr>
          <a:xfrm>
            <a:off x="223088" y="6096564"/>
            <a:ext cx="2919607" cy="41245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1" i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 smtClean="0"/>
              <a:t>Fare clic per inserire autore</a:t>
            </a:r>
          </a:p>
        </p:txBody>
      </p:sp>
      <p:grpSp>
        <p:nvGrpSpPr>
          <p:cNvPr id="12" name="Gruppo 11"/>
          <p:cNvGrpSpPr/>
          <p:nvPr userDrawn="1"/>
        </p:nvGrpSpPr>
        <p:grpSpPr>
          <a:xfrm>
            <a:off x="3947208" y="5870771"/>
            <a:ext cx="5116894" cy="938786"/>
            <a:chOff x="6526636" y="5747583"/>
            <a:chExt cx="5116894" cy="938786"/>
          </a:xfrm>
        </p:grpSpPr>
        <p:pic>
          <p:nvPicPr>
            <p:cNvPr id="14" name="Immagine 13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3885"/>
            <a:stretch/>
          </p:blipFill>
          <p:spPr>
            <a:xfrm>
              <a:off x="6526636" y="5747583"/>
              <a:ext cx="2454402" cy="938786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15530" y="5821419"/>
              <a:ext cx="2628000" cy="5157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51524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i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119805" y="119132"/>
            <a:ext cx="8877228" cy="65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tx1">
                <a:alpha val="2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dirty="0"/>
          </a:p>
        </p:txBody>
      </p:sp>
      <p:sp>
        <p:nvSpPr>
          <p:cNvPr id="13" name="Rettangolo 12"/>
          <p:cNvSpPr/>
          <p:nvPr userDrawn="1"/>
        </p:nvSpPr>
        <p:spPr>
          <a:xfrm flipV="1">
            <a:off x="119805" y="128396"/>
            <a:ext cx="8878520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 smtClean="0"/>
              <a:t> </a:t>
            </a:r>
            <a:endParaRPr lang="it-IT" sz="1350" dirty="0"/>
          </a:p>
        </p:txBody>
      </p:sp>
      <p:sp>
        <p:nvSpPr>
          <p:cNvPr id="16" name="Rettangolo 15"/>
          <p:cNvSpPr/>
          <p:nvPr userDrawn="1"/>
        </p:nvSpPr>
        <p:spPr>
          <a:xfrm flipV="1">
            <a:off x="501651" y="6335764"/>
            <a:ext cx="8496674" cy="36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 smtClean="0"/>
              <a:t> </a:t>
            </a:r>
            <a:endParaRPr lang="it-IT" sz="1350" dirty="0"/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15"/>
          </p:nvPr>
        </p:nvSpPr>
        <p:spPr>
          <a:xfrm>
            <a:off x="1415375" y="6402920"/>
            <a:ext cx="1545453" cy="217621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16"/>
          </p:nvPr>
        </p:nvSpPr>
        <p:spPr>
          <a:xfrm>
            <a:off x="6794215" y="6401300"/>
            <a:ext cx="2057400" cy="21924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F1026F1-23D2-4ADF-9B7F-5FBD08B4F598}" type="datetime1">
              <a:rPr lang="it-IT" smtClean="0"/>
              <a:t>10/09/2018</a:t>
            </a:fld>
            <a:endParaRPr lang="it-IT" dirty="0"/>
          </a:p>
        </p:txBody>
      </p:sp>
      <p:sp>
        <p:nvSpPr>
          <p:cNvPr id="23" name="Segnaposto testo 4"/>
          <p:cNvSpPr>
            <a:spLocks noGrp="1"/>
          </p:cNvSpPr>
          <p:nvPr>
            <p:ph type="body" sz="quarter" idx="17"/>
          </p:nvPr>
        </p:nvSpPr>
        <p:spPr>
          <a:xfrm>
            <a:off x="240760" y="209029"/>
            <a:ext cx="8610855" cy="5650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100" b="1">
                <a:solidFill>
                  <a:srgbClr val="027A37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 smtClean="0"/>
              <a:t>Fare clic per modificare</a:t>
            </a:r>
          </a:p>
        </p:txBody>
      </p:sp>
      <p:sp>
        <p:nvSpPr>
          <p:cNvPr id="21" name="Segnaposto numero diapositiva 5"/>
          <p:cNvSpPr>
            <a:spLocks noGrp="1"/>
          </p:cNvSpPr>
          <p:nvPr>
            <p:ph type="sldNum" sz="quarter" idx="14"/>
          </p:nvPr>
        </p:nvSpPr>
        <p:spPr>
          <a:xfrm>
            <a:off x="738984" y="6409946"/>
            <a:ext cx="515884" cy="194732"/>
          </a:xfrm>
          <a:prstGeom prst="rect">
            <a:avLst/>
          </a:prstGeom>
        </p:spPr>
        <p:txBody>
          <a:bodyPr/>
          <a:lstStyle>
            <a:lvl1pPr algn="r">
              <a:defRPr sz="75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C014328D-9FD7-45DB-B806-5D55B33AD3C5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0" name="Immagine 9" descr="Segnograficologopolisgrigio-01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1" b="28830"/>
          <a:stretch/>
        </p:blipFill>
        <p:spPr>
          <a:xfrm>
            <a:off x="113658" y="5981637"/>
            <a:ext cx="694209" cy="722797"/>
          </a:xfrm>
          <a:prstGeom prst="rect">
            <a:avLst/>
          </a:prstGeom>
        </p:spPr>
      </p:pic>
      <p:sp>
        <p:nvSpPr>
          <p:cNvPr id="12" name="Segnaposto contenuto 2"/>
          <p:cNvSpPr>
            <a:spLocks noGrp="1"/>
          </p:cNvSpPr>
          <p:nvPr>
            <p:ph idx="1"/>
          </p:nvPr>
        </p:nvSpPr>
        <p:spPr>
          <a:xfrm>
            <a:off x="357808" y="1249155"/>
            <a:ext cx="8391112" cy="4565236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rgbClr val="007934"/>
              </a:buClr>
              <a:buFont typeface="Wingdings 3" panose="05040102010807070707" pitchFamily="18" charset="2"/>
              <a:buChar char=""/>
              <a:defRPr/>
            </a:lvl1pPr>
            <a:lvl2pPr>
              <a:buClr>
                <a:srgbClr val="007934"/>
              </a:buClr>
              <a:defRPr/>
            </a:lvl2pPr>
            <a:lvl3pPr>
              <a:buClr>
                <a:srgbClr val="007934"/>
              </a:buClr>
              <a:defRPr/>
            </a:lvl3pPr>
            <a:lvl4pPr>
              <a:buClr>
                <a:srgbClr val="007934"/>
              </a:buClr>
              <a:defRPr/>
            </a:lvl4pPr>
            <a:lvl5pPr>
              <a:buClr>
                <a:srgbClr val="007934"/>
              </a:buClr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41391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119805" y="119132"/>
            <a:ext cx="8877228" cy="65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tx1">
                <a:alpha val="2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dirty="0"/>
          </a:p>
        </p:txBody>
      </p:sp>
      <p:sp>
        <p:nvSpPr>
          <p:cNvPr id="13" name="Rettangolo 12"/>
          <p:cNvSpPr/>
          <p:nvPr userDrawn="1"/>
        </p:nvSpPr>
        <p:spPr>
          <a:xfrm flipV="1">
            <a:off x="119805" y="128396"/>
            <a:ext cx="8878520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 smtClean="0"/>
              <a:t> </a:t>
            </a:r>
            <a:endParaRPr lang="it-IT" sz="1350" dirty="0"/>
          </a:p>
        </p:txBody>
      </p:sp>
      <p:sp>
        <p:nvSpPr>
          <p:cNvPr id="16" name="Rettangolo 15"/>
          <p:cNvSpPr/>
          <p:nvPr userDrawn="1"/>
        </p:nvSpPr>
        <p:spPr>
          <a:xfrm flipV="1">
            <a:off x="501651" y="6335764"/>
            <a:ext cx="8496674" cy="36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 smtClean="0"/>
              <a:t> </a:t>
            </a:r>
            <a:endParaRPr lang="it-IT" sz="1350" dirty="0"/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15"/>
          </p:nvPr>
        </p:nvSpPr>
        <p:spPr>
          <a:xfrm>
            <a:off x="1415375" y="6402920"/>
            <a:ext cx="1545453" cy="217621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16"/>
          </p:nvPr>
        </p:nvSpPr>
        <p:spPr>
          <a:xfrm>
            <a:off x="6794215" y="6401300"/>
            <a:ext cx="2057400" cy="21924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F1026F1-23D2-4ADF-9B7F-5FBD08B4F598}" type="datetime1">
              <a:rPr lang="it-IT" smtClean="0"/>
              <a:t>10/09/2018</a:t>
            </a:fld>
            <a:endParaRPr lang="it-IT" dirty="0"/>
          </a:p>
        </p:txBody>
      </p:sp>
      <p:sp>
        <p:nvSpPr>
          <p:cNvPr id="23" name="Segnaposto testo 4"/>
          <p:cNvSpPr>
            <a:spLocks noGrp="1"/>
          </p:cNvSpPr>
          <p:nvPr>
            <p:ph type="body" sz="quarter" idx="17"/>
          </p:nvPr>
        </p:nvSpPr>
        <p:spPr>
          <a:xfrm>
            <a:off x="240760" y="209029"/>
            <a:ext cx="8610855" cy="5650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100" b="1">
                <a:solidFill>
                  <a:srgbClr val="0E692A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 smtClean="0"/>
              <a:t>Fare clic per modificare</a:t>
            </a:r>
          </a:p>
        </p:txBody>
      </p:sp>
      <p:sp>
        <p:nvSpPr>
          <p:cNvPr id="21" name="Segnaposto numero diapositiva 5"/>
          <p:cNvSpPr>
            <a:spLocks noGrp="1"/>
          </p:cNvSpPr>
          <p:nvPr>
            <p:ph type="sldNum" sz="quarter" idx="14"/>
          </p:nvPr>
        </p:nvSpPr>
        <p:spPr>
          <a:xfrm>
            <a:off x="738984" y="6409946"/>
            <a:ext cx="515884" cy="194732"/>
          </a:xfrm>
          <a:prstGeom prst="rect">
            <a:avLst/>
          </a:prstGeom>
        </p:spPr>
        <p:txBody>
          <a:bodyPr/>
          <a:lstStyle>
            <a:lvl1pPr algn="r">
              <a:defRPr sz="75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C014328D-9FD7-45DB-B806-5D55B33AD3C5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2" name="Immagine 11" descr="Segnograficologopolisgrigio-01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1" b="28830"/>
          <a:stretch/>
        </p:blipFill>
        <p:spPr>
          <a:xfrm>
            <a:off x="113658" y="5981637"/>
            <a:ext cx="694209" cy="72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87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119805" y="119132"/>
            <a:ext cx="8877228" cy="65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tx1">
                <a:alpha val="2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dirty="0"/>
          </a:p>
        </p:txBody>
      </p:sp>
      <p:sp>
        <p:nvSpPr>
          <p:cNvPr id="13" name="Rettangolo 12"/>
          <p:cNvSpPr/>
          <p:nvPr userDrawn="1"/>
        </p:nvSpPr>
        <p:spPr>
          <a:xfrm flipV="1">
            <a:off x="119805" y="128396"/>
            <a:ext cx="8878520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 smtClean="0"/>
              <a:t> </a:t>
            </a:r>
            <a:endParaRPr lang="it-IT" sz="1350" dirty="0"/>
          </a:p>
        </p:txBody>
      </p:sp>
      <p:sp>
        <p:nvSpPr>
          <p:cNvPr id="16" name="Rettangolo 15"/>
          <p:cNvSpPr/>
          <p:nvPr userDrawn="1"/>
        </p:nvSpPr>
        <p:spPr>
          <a:xfrm flipV="1">
            <a:off x="501651" y="6335764"/>
            <a:ext cx="8496674" cy="36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 smtClean="0"/>
              <a:t> </a:t>
            </a:r>
            <a:endParaRPr lang="it-IT" sz="1350" dirty="0"/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15"/>
          </p:nvPr>
        </p:nvSpPr>
        <p:spPr>
          <a:xfrm>
            <a:off x="1415375" y="6402920"/>
            <a:ext cx="1545453" cy="217621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16"/>
          </p:nvPr>
        </p:nvSpPr>
        <p:spPr>
          <a:xfrm>
            <a:off x="6794215" y="6401300"/>
            <a:ext cx="2057400" cy="21924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F1026F1-23D2-4ADF-9B7F-5FBD08B4F598}" type="datetime1">
              <a:rPr lang="it-IT" smtClean="0"/>
              <a:t>10/09/2018</a:t>
            </a:fld>
            <a:endParaRPr lang="it-IT" dirty="0"/>
          </a:p>
        </p:txBody>
      </p:sp>
      <p:sp>
        <p:nvSpPr>
          <p:cNvPr id="23" name="Segnaposto testo 4"/>
          <p:cNvSpPr>
            <a:spLocks noGrp="1"/>
          </p:cNvSpPr>
          <p:nvPr>
            <p:ph type="body" sz="quarter" idx="17"/>
          </p:nvPr>
        </p:nvSpPr>
        <p:spPr>
          <a:xfrm>
            <a:off x="240760" y="209029"/>
            <a:ext cx="8610855" cy="5650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100" b="1">
                <a:solidFill>
                  <a:srgbClr val="0E692A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 smtClean="0"/>
              <a:t>Fare clic per modificare</a:t>
            </a:r>
          </a:p>
        </p:txBody>
      </p:sp>
      <p:sp>
        <p:nvSpPr>
          <p:cNvPr id="21" name="Segnaposto numero diapositiva 5"/>
          <p:cNvSpPr>
            <a:spLocks noGrp="1"/>
          </p:cNvSpPr>
          <p:nvPr>
            <p:ph type="sldNum" sz="quarter" idx="14"/>
          </p:nvPr>
        </p:nvSpPr>
        <p:spPr>
          <a:xfrm>
            <a:off x="738984" y="6409946"/>
            <a:ext cx="515884" cy="194732"/>
          </a:xfrm>
          <a:prstGeom prst="rect">
            <a:avLst/>
          </a:prstGeom>
        </p:spPr>
        <p:txBody>
          <a:bodyPr/>
          <a:lstStyle>
            <a:lvl1pPr algn="r">
              <a:defRPr sz="75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C014328D-9FD7-45DB-B806-5D55B33AD3C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2" name="Segnaposto testo 2"/>
          <p:cNvSpPr>
            <a:spLocks noGrp="1"/>
          </p:cNvSpPr>
          <p:nvPr>
            <p:ph type="body" idx="1"/>
          </p:nvPr>
        </p:nvSpPr>
        <p:spPr>
          <a:xfrm>
            <a:off x="454820" y="1529179"/>
            <a:ext cx="4039791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6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14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2248" y="1529179"/>
            <a:ext cx="4042172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6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15" name="Segnaposto testo 3"/>
          <p:cNvSpPr>
            <a:spLocks noGrp="1"/>
          </p:cNvSpPr>
          <p:nvPr>
            <p:ph type="body" sz="half" idx="2"/>
          </p:nvPr>
        </p:nvSpPr>
        <p:spPr>
          <a:xfrm>
            <a:off x="460212" y="2168942"/>
            <a:ext cx="4034398" cy="33757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17" name="Segnaposto testo 3"/>
          <p:cNvSpPr>
            <a:spLocks noGrp="1"/>
          </p:cNvSpPr>
          <p:nvPr>
            <p:ph type="body" sz="half" idx="10"/>
          </p:nvPr>
        </p:nvSpPr>
        <p:spPr>
          <a:xfrm>
            <a:off x="4642248" y="2168942"/>
            <a:ext cx="4039791" cy="33757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pic>
        <p:nvPicPr>
          <p:cNvPr id="20" name="Immagine 19" descr="Segnograficologopolisgrigio-01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1" b="28830"/>
          <a:stretch/>
        </p:blipFill>
        <p:spPr>
          <a:xfrm>
            <a:off x="113658" y="5981637"/>
            <a:ext cx="694209" cy="72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368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i e didasca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119805" y="119132"/>
            <a:ext cx="8877228" cy="6509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tx1">
                <a:alpha val="2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dirty="0"/>
          </a:p>
        </p:txBody>
      </p:sp>
      <p:sp>
        <p:nvSpPr>
          <p:cNvPr id="13" name="Rettangolo 12"/>
          <p:cNvSpPr/>
          <p:nvPr userDrawn="1"/>
        </p:nvSpPr>
        <p:spPr>
          <a:xfrm flipV="1">
            <a:off x="119805" y="128396"/>
            <a:ext cx="8878520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 smtClean="0"/>
              <a:t> </a:t>
            </a:r>
            <a:endParaRPr lang="it-IT" sz="1350" dirty="0"/>
          </a:p>
        </p:txBody>
      </p:sp>
      <p:sp>
        <p:nvSpPr>
          <p:cNvPr id="16" name="Rettangolo 15"/>
          <p:cNvSpPr/>
          <p:nvPr userDrawn="1"/>
        </p:nvSpPr>
        <p:spPr>
          <a:xfrm flipV="1">
            <a:off x="501651" y="6335764"/>
            <a:ext cx="8496674" cy="36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 smtClean="0"/>
              <a:t> </a:t>
            </a:r>
            <a:endParaRPr lang="it-IT" sz="1350" dirty="0"/>
          </a:p>
        </p:txBody>
      </p:sp>
      <p:sp>
        <p:nvSpPr>
          <p:cNvPr id="18" name="Segnaposto piè di pagina 4"/>
          <p:cNvSpPr>
            <a:spLocks noGrp="1"/>
          </p:cNvSpPr>
          <p:nvPr>
            <p:ph type="ftr" sz="quarter" idx="15"/>
          </p:nvPr>
        </p:nvSpPr>
        <p:spPr>
          <a:xfrm>
            <a:off x="1415375" y="6402920"/>
            <a:ext cx="1545453" cy="217621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16"/>
          </p:nvPr>
        </p:nvSpPr>
        <p:spPr>
          <a:xfrm>
            <a:off x="6794215" y="6401300"/>
            <a:ext cx="2057400" cy="21924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F1026F1-23D2-4ADF-9B7F-5FBD08B4F598}" type="datetime1">
              <a:rPr lang="it-IT" smtClean="0"/>
              <a:t>10/09/2018</a:t>
            </a:fld>
            <a:endParaRPr lang="it-IT" dirty="0"/>
          </a:p>
        </p:txBody>
      </p:sp>
      <p:sp>
        <p:nvSpPr>
          <p:cNvPr id="23" name="Segnaposto testo 4"/>
          <p:cNvSpPr>
            <a:spLocks noGrp="1"/>
          </p:cNvSpPr>
          <p:nvPr>
            <p:ph type="body" sz="quarter" idx="17"/>
          </p:nvPr>
        </p:nvSpPr>
        <p:spPr>
          <a:xfrm>
            <a:off x="240760" y="209029"/>
            <a:ext cx="8610855" cy="5650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100" b="1">
                <a:solidFill>
                  <a:srgbClr val="0E692A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 smtClean="0"/>
              <a:t>Fare clic per modificare</a:t>
            </a:r>
          </a:p>
        </p:txBody>
      </p:sp>
      <p:sp>
        <p:nvSpPr>
          <p:cNvPr id="21" name="Segnaposto numero diapositiva 5"/>
          <p:cNvSpPr>
            <a:spLocks noGrp="1"/>
          </p:cNvSpPr>
          <p:nvPr>
            <p:ph type="sldNum" sz="quarter" idx="14"/>
          </p:nvPr>
        </p:nvSpPr>
        <p:spPr>
          <a:xfrm>
            <a:off x="738984" y="6409946"/>
            <a:ext cx="515884" cy="194732"/>
          </a:xfrm>
          <a:prstGeom prst="rect">
            <a:avLst/>
          </a:prstGeom>
        </p:spPr>
        <p:txBody>
          <a:bodyPr/>
          <a:lstStyle>
            <a:lvl1pPr algn="r">
              <a:defRPr sz="75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C014328D-9FD7-45DB-B806-5D55B33AD3C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2" name="Segnaposto immagine 2"/>
          <p:cNvSpPr>
            <a:spLocks noGrp="1"/>
          </p:cNvSpPr>
          <p:nvPr>
            <p:ph type="pic" idx="1"/>
          </p:nvPr>
        </p:nvSpPr>
        <p:spPr>
          <a:xfrm>
            <a:off x="4642248" y="2168942"/>
            <a:ext cx="4047914" cy="33757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 dirty="0"/>
          </a:p>
        </p:txBody>
      </p:sp>
      <p:sp>
        <p:nvSpPr>
          <p:cNvPr id="14" name="Segnaposto testo 2"/>
          <p:cNvSpPr>
            <a:spLocks noGrp="1"/>
          </p:cNvSpPr>
          <p:nvPr>
            <p:ph type="body" idx="10"/>
          </p:nvPr>
        </p:nvSpPr>
        <p:spPr>
          <a:xfrm>
            <a:off x="454820" y="1529179"/>
            <a:ext cx="4039791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6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15" name="Segnaposto immagine 2"/>
          <p:cNvSpPr>
            <a:spLocks noGrp="1"/>
          </p:cNvSpPr>
          <p:nvPr>
            <p:ph type="pic" idx="11"/>
          </p:nvPr>
        </p:nvSpPr>
        <p:spPr>
          <a:xfrm>
            <a:off x="446697" y="2168942"/>
            <a:ext cx="4047914" cy="33757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 dirty="0"/>
          </a:p>
        </p:txBody>
      </p:sp>
      <p:pic>
        <p:nvPicPr>
          <p:cNvPr id="17" name="Immagine 16" descr="Segnograficologopolisgrigio-01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1" b="28830"/>
          <a:stretch/>
        </p:blipFill>
        <p:spPr>
          <a:xfrm>
            <a:off x="113658" y="5981637"/>
            <a:ext cx="694209" cy="72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676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 userDrawn="1"/>
        </p:nvSpPr>
        <p:spPr>
          <a:xfrm flipV="1">
            <a:off x="-25871" y="2442993"/>
            <a:ext cx="9169871" cy="44351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dirty="0"/>
          </a:p>
        </p:txBody>
      </p:sp>
      <p:sp>
        <p:nvSpPr>
          <p:cNvPr id="3" name="Rettangolo 2"/>
          <p:cNvSpPr/>
          <p:nvPr userDrawn="1"/>
        </p:nvSpPr>
        <p:spPr>
          <a:xfrm flipV="1">
            <a:off x="-25871" y="-2"/>
            <a:ext cx="9169871" cy="4541001"/>
          </a:xfrm>
          <a:prstGeom prst="rect">
            <a:avLst/>
          </a:prstGeom>
          <a:solidFill>
            <a:srgbClr val="DDDE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dirty="0"/>
          </a:p>
        </p:txBody>
      </p:sp>
      <p:sp>
        <p:nvSpPr>
          <p:cNvPr id="6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679446"/>
            <a:ext cx="7772400" cy="819252"/>
          </a:xfrm>
          <a:prstGeom prst="rect">
            <a:avLst/>
          </a:prstGeom>
        </p:spPr>
        <p:txBody>
          <a:bodyPr/>
          <a:lstStyle>
            <a:lvl1pPr>
              <a:defRPr sz="3450" baseline="0">
                <a:solidFill>
                  <a:srgbClr val="027A37"/>
                </a:solidFill>
              </a:defRPr>
            </a:lvl1pPr>
          </a:lstStyle>
          <a:p>
            <a:r>
              <a:rPr lang="it-IT" dirty="0" smtClean="0"/>
              <a:t>Scrivere qui i ringraziamenti e/o i contatti</a:t>
            </a:r>
            <a:endParaRPr lang="it-IT" dirty="0"/>
          </a:p>
        </p:txBody>
      </p:sp>
      <p:grpSp>
        <p:nvGrpSpPr>
          <p:cNvPr id="8" name="Gruppo 7"/>
          <p:cNvGrpSpPr/>
          <p:nvPr userDrawn="1"/>
        </p:nvGrpSpPr>
        <p:grpSpPr>
          <a:xfrm>
            <a:off x="2625736" y="5144108"/>
            <a:ext cx="5116894" cy="938786"/>
            <a:chOff x="6526636" y="5747583"/>
            <a:chExt cx="5116894" cy="938786"/>
          </a:xfrm>
        </p:grpSpPr>
        <p:pic>
          <p:nvPicPr>
            <p:cNvPr id="9" name="Immagine 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3885"/>
            <a:stretch/>
          </p:blipFill>
          <p:spPr>
            <a:xfrm>
              <a:off x="6526636" y="5747583"/>
              <a:ext cx="2454402" cy="938786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15530" y="5821419"/>
              <a:ext cx="2628000" cy="5157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668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DA2EC5-5C04-4270-8EF4-D970D2A660B1}" type="datetimeFigureOut">
              <a:rPr lang="it-IT" smtClean="0"/>
              <a:t>10/09/2018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3DB31D-C29C-439F-BF3C-8F108F2342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606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DA2EC5-5C04-4270-8EF4-D970D2A660B1}" type="datetimeFigureOut">
              <a:rPr lang="it-IT" smtClean="0"/>
              <a:t>10/09/2018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3DB31D-C29C-439F-BF3C-8F108F2342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5040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DA2EC5-5C04-4270-8EF4-D970D2A660B1}" type="datetimeFigureOut">
              <a:rPr lang="it-IT" smtClean="0"/>
              <a:t>10/09/2018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3DB31D-C29C-439F-BF3C-8F108F2342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8468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shutterstock_314449955.jpg"/>
          <p:cNvPicPr>
            <a:picLocks noChangeAspect="1"/>
          </p:cNvPicPr>
          <p:nvPr userDrawn="1"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"/>
          <a:stretch/>
        </p:blipFill>
        <p:spPr>
          <a:xfrm>
            <a:off x="-2" y="0"/>
            <a:ext cx="91440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04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6" r:id="rId2"/>
    <p:sldLayoutId id="2147483710" r:id="rId3"/>
    <p:sldLayoutId id="2147483713" r:id="rId4"/>
    <p:sldLayoutId id="2147483712" r:id="rId5"/>
    <p:sldLayoutId id="2147483708" r:id="rId6"/>
    <p:sldLayoutId id="2147483714" r:id="rId7"/>
    <p:sldLayoutId id="2147483715" r:id="rId8"/>
    <p:sldLayoutId id="2147483716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title"/>
          </p:nvPr>
        </p:nvSpPr>
        <p:spPr>
          <a:xfrm>
            <a:off x="223087" y="4626908"/>
            <a:ext cx="8826909" cy="629398"/>
          </a:xfrm>
        </p:spPr>
        <p:txBody>
          <a:bodyPr>
            <a:normAutofit/>
          </a:bodyPr>
          <a:lstStyle/>
          <a:p>
            <a:r>
              <a:rPr lang="it-IT" sz="2000" dirty="0" smtClean="0">
                <a:solidFill>
                  <a:srgbClr val="52524C"/>
                </a:solidFill>
              </a:rPr>
              <a:t>di Francesco Giubileo, Alessandra </a:t>
            </a:r>
            <a:r>
              <a:rPr lang="it-IT" sz="2000" dirty="0" err="1" smtClean="0">
                <a:solidFill>
                  <a:srgbClr val="52524C"/>
                </a:solidFill>
              </a:rPr>
              <a:t>Pernetti</a:t>
            </a:r>
            <a:r>
              <a:rPr lang="it-IT" sz="2000" dirty="0" smtClean="0">
                <a:solidFill>
                  <a:srgbClr val="52524C"/>
                </a:solidFill>
              </a:rPr>
              <a:t>, Fausto </a:t>
            </a:r>
            <a:r>
              <a:rPr lang="it-IT" sz="2000" dirty="0" err="1" smtClean="0">
                <a:solidFill>
                  <a:srgbClr val="52524C"/>
                </a:solidFill>
              </a:rPr>
              <a:t>Pacicco</a:t>
            </a:r>
            <a:r>
              <a:rPr lang="it-IT" sz="2000" dirty="0" smtClean="0">
                <a:solidFill>
                  <a:srgbClr val="52524C"/>
                </a:solidFill>
              </a:rPr>
              <a:t> e Federico Rappelli</a:t>
            </a:r>
            <a:endParaRPr lang="it-IT" sz="2000" dirty="0">
              <a:solidFill>
                <a:srgbClr val="52524C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3107" y="1646199"/>
            <a:ext cx="8272329" cy="1323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000" b="1" cap="all" dirty="0">
                <a:solidFill>
                  <a:srgbClr val="0E692A"/>
                </a:solidFill>
              </a:rPr>
              <a:t>Il sistema di Istruzione e Formazione Professionale in Lombardia</a:t>
            </a:r>
            <a:r>
              <a:rPr lang="it-IT" sz="2000" b="1" dirty="0">
                <a:solidFill>
                  <a:srgbClr val="0E692A"/>
                </a:solidFill>
              </a:rPr>
              <a:t/>
            </a:r>
            <a:br>
              <a:rPr lang="it-IT" sz="2000" b="1" dirty="0">
                <a:solidFill>
                  <a:srgbClr val="0E692A"/>
                </a:solidFill>
              </a:rPr>
            </a:br>
            <a:r>
              <a:rPr lang="it-IT" sz="2000" b="1" dirty="0">
                <a:solidFill>
                  <a:srgbClr val="0E692A"/>
                </a:solidFill>
              </a:rPr>
              <a:t/>
            </a:r>
            <a:br>
              <a:rPr lang="it-IT" sz="2000" b="1" dirty="0">
                <a:solidFill>
                  <a:srgbClr val="0E692A"/>
                </a:solidFill>
              </a:rPr>
            </a:br>
            <a:r>
              <a:rPr lang="it-IT" sz="2000" b="1" i="1" dirty="0">
                <a:solidFill>
                  <a:srgbClr val="0E692A"/>
                </a:solidFill>
              </a:rPr>
              <a:t>Origini sociali degli studenti iscritti al sistema di Istruzione e Formazione Professionale in Lombardia</a:t>
            </a:r>
            <a:endParaRPr lang="it-IT" sz="2000" dirty="0">
              <a:solidFill>
                <a:srgbClr val="0E692A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9" t="6079" r="30587" b="82066"/>
          <a:stretch/>
        </p:blipFill>
        <p:spPr bwMode="auto">
          <a:xfrm>
            <a:off x="287471" y="93340"/>
            <a:ext cx="3975100" cy="60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2"/>
          <p:cNvSpPr txBox="1"/>
          <p:nvPr/>
        </p:nvSpPr>
        <p:spPr>
          <a:xfrm>
            <a:off x="4976031" y="179365"/>
            <a:ext cx="40099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45698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981" algn="l" defTabSz="45698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981" algn="l" defTabSz="45698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969" algn="l" defTabSz="45698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964" algn="l" defTabSz="45698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945" algn="l" defTabSz="45698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943" algn="l" defTabSz="45698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933" algn="l" defTabSz="45698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928" algn="l" defTabSz="456981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cap="all" dirty="0"/>
              <a:t>XXXIX CONFERENZA </a:t>
            </a:r>
            <a:r>
              <a:rPr lang="it-IT" sz="1400" cap="all" dirty="0" err="1"/>
              <a:t>ITALiANA</a:t>
            </a:r>
            <a:r>
              <a:rPr lang="it-IT" sz="1400" cap="all" dirty="0"/>
              <a:t> DI SCIENZE </a:t>
            </a:r>
            <a:r>
              <a:rPr lang="it-IT" sz="1400" cap="all" dirty="0" smtClean="0"/>
              <a:t>REGIONALI</a:t>
            </a:r>
          </a:p>
          <a:p>
            <a:r>
              <a:rPr lang="it-IT" sz="1400" cap="all" dirty="0" smtClean="0"/>
              <a:t>17-19 </a:t>
            </a:r>
            <a:r>
              <a:rPr lang="it-IT" sz="1400" dirty="0" smtClean="0">
                <a:latin typeface="Calibri" panose="020F0502020204030204" pitchFamily="34" charset="0"/>
              </a:rPr>
              <a:t>settembre 2018</a:t>
            </a:r>
            <a:r>
              <a:rPr lang="it-IT" sz="1400" cap="all" dirty="0" smtClean="0"/>
              <a:t>, B</a:t>
            </a:r>
            <a:r>
              <a:rPr lang="it-IT" sz="1400" dirty="0">
                <a:latin typeface="Calibri" panose="020F0502020204030204" pitchFamily="34" charset="0"/>
              </a:rPr>
              <a:t>olzano</a:t>
            </a:r>
            <a:r>
              <a:rPr lang="it-IT" sz="1400" cap="all" dirty="0" smtClean="0"/>
              <a:t> </a:t>
            </a:r>
            <a:endParaRPr lang="it-IT" sz="1400" cap="all" dirty="0"/>
          </a:p>
        </p:txBody>
      </p:sp>
    </p:spTree>
    <p:extLst>
      <p:ext uri="{BB962C8B-B14F-4D97-AF65-F5344CB8AC3E}">
        <p14:creationId xmlns:p14="http://schemas.microsoft.com/office/powerpoint/2010/main" val="55163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896634"/>
              </p:ext>
            </p:extLst>
          </p:nvPr>
        </p:nvGraphicFramePr>
        <p:xfrm>
          <a:off x="600635" y="774081"/>
          <a:ext cx="8136904" cy="5616628"/>
        </p:xfrm>
        <a:graphic>
          <a:graphicData uri="http://schemas.openxmlformats.org/drawingml/2006/table">
            <a:tbl>
              <a:tblPr/>
              <a:tblGrid>
                <a:gridCol w="4629899"/>
                <a:gridCol w="1158695"/>
                <a:gridCol w="1158695"/>
                <a:gridCol w="1189615"/>
              </a:tblGrid>
              <a:tr h="5528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i="1" dirty="0">
                          <a:latin typeface="Garamond"/>
                          <a:ea typeface="Calibri"/>
                          <a:cs typeface="Times New Roman"/>
                        </a:rPr>
                        <a:t>Professione &amp; stato </a:t>
                      </a:r>
                      <a:r>
                        <a:rPr lang="it-IT" sz="1400" i="1" dirty="0" smtClean="0">
                          <a:latin typeface="Garamond"/>
                          <a:ea typeface="Calibri"/>
                          <a:cs typeface="Times New Roman"/>
                        </a:rPr>
                        <a:t>occupazionale</a:t>
                      </a:r>
                      <a:r>
                        <a:rPr lang="it-IT" sz="1400" i="1" baseline="0" dirty="0" smtClean="0">
                          <a:latin typeface="Garamond"/>
                          <a:ea typeface="Calibri"/>
                          <a:cs typeface="Times New Roman"/>
                        </a:rPr>
                        <a:t> padre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Corso IV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2016/2017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Corso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2017/2018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528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>
                        <a:latin typeface="Garamond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Accreditati 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Iefp 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Accreditati 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Iefp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Istituti statali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Sussidiari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Artigiani, operai specializzati e agricoltori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33,1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39,0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37,6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8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Conduttori di impianti, operai di macchinari e conducenti di veicoli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15,4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11,7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3,5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Disoccupato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3,9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5,2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4,7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Forze armate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1,4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0,9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0,4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Legislatori, imprenditori e alta dirigenza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3,6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2,3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0,8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Pensionato/inoccupato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3,9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2,2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1,2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Professioni esecutive nel lavoro d'ufficio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6,8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5,4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2,4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8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Professioni intellettuali, scientifiche e di elevata specializzazione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1,5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1,2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2,0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Professioni non qualificate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15,6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17,4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36,1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Professioni qualificate nelle attività commerciali e nei servizi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9,8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10,9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5,5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Professioni tecniche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5,1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3,8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5,9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Totale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100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100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100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Totale (v.a.)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3390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6086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255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i="1">
                          <a:latin typeface="Garamond"/>
                          <a:ea typeface="Times New Roman"/>
                          <a:cs typeface="Arial"/>
                        </a:rPr>
                        <a:t>*  % di risposte rispetto al totale Iscritti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i="1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53,2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i="1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Times New Roman"/>
                        </a:rPr>
                        <a:t>39,6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i="1" dirty="0">
                          <a:latin typeface="Garamond"/>
                          <a:ea typeface="Times New Roman"/>
                          <a:cs typeface="Arial"/>
                        </a:rPr>
                        <a:t>8,9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6979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446357"/>
              </p:ext>
            </p:extLst>
          </p:nvPr>
        </p:nvGraphicFramePr>
        <p:xfrm>
          <a:off x="578640" y="762042"/>
          <a:ext cx="8352928" cy="5616628"/>
        </p:xfrm>
        <a:graphic>
          <a:graphicData uri="http://schemas.openxmlformats.org/drawingml/2006/table">
            <a:tbl>
              <a:tblPr/>
              <a:tblGrid>
                <a:gridCol w="4749474"/>
                <a:gridCol w="1191128"/>
                <a:gridCol w="1191128"/>
                <a:gridCol w="1221198"/>
              </a:tblGrid>
              <a:tr h="5262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i="1" dirty="0">
                          <a:latin typeface="Garamond"/>
                          <a:ea typeface="Calibri"/>
                          <a:cs typeface="Times New Roman"/>
                        </a:rPr>
                        <a:t>Professione &amp; stato </a:t>
                      </a:r>
                      <a:r>
                        <a:rPr lang="it-IT" sz="1400" i="1" dirty="0" smtClean="0">
                          <a:latin typeface="Garamond"/>
                          <a:ea typeface="Calibri"/>
                          <a:cs typeface="Times New Roman"/>
                        </a:rPr>
                        <a:t>occupazionale</a:t>
                      </a:r>
                      <a:r>
                        <a:rPr lang="it-IT" sz="1400" i="1" baseline="0" dirty="0" smtClean="0">
                          <a:latin typeface="Garamond"/>
                          <a:ea typeface="Calibri"/>
                          <a:cs typeface="Times New Roman"/>
                        </a:rPr>
                        <a:t> della madre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Corso IV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2016/2017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Corso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2017/2018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262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>
                        <a:latin typeface="Garamond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Accreditati 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Iefp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Accreditati 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Iefp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Istituti statali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Sussidiari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Artigiani, operai specializzati e agricoltori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9,5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11,8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19,6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2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Conduttori di impianti, operai di macchinari e conducenti di veicoli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3,8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2,8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1,5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Disoccupato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4,5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5,7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10,3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Forze Armate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0,0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0,0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0,0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Legislatori, imprenditori e alta dirigenza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0,8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0,6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0,5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Pensionato/inoccupato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0,7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0,5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0,5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Professioni esecutive nel lavoro d'ufficio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11,8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8,8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4,6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2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Professioni intellettuali, scientifiche e di elevata specializzazione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2,3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1,9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4,6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Professioni non qualificate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21,9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15,4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13,9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Professioni qualificate nelle attività commerciali e nei servizi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13,9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14,3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4,1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Professioni tecniche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3,0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2,0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0,5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Attività domestiche e di cura della casa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27,8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36,1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39,7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Totale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100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100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100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Times New Roman"/>
                          <a:cs typeface="Arial"/>
                        </a:rPr>
                        <a:t>Totale (v.a.)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4029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7084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latin typeface="Garamond"/>
                          <a:ea typeface="Calibri"/>
                          <a:cs typeface="Arial"/>
                        </a:rPr>
                        <a:t>194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i="1" dirty="0">
                          <a:latin typeface="Garamond"/>
                          <a:ea typeface="Times New Roman"/>
                          <a:cs typeface="Arial"/>
                        </a:rPr>
                        <a:t>*  % di risposte rispetto al totale Iscritti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i="1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63,3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i="1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Arial"/>
                        </a:rPr>
                        <a:t>46,1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i="1" dirty="0">
                          <a:latin typeface="Garamond"/>
                          <a:ea typeface="Calibri"/>
                          <a:cs typeface="Arial"/>
                        </a:rPr>
                        <a:t>6,7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3220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sz="2400" dirty="0"/>
              <a:t>Alcune considerazioni conclusive: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512747" y="974221"/>
            <a:ext cx="8229600" cy="504169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 eaLnBrk="0" fontAlgn="base" hangingPunct="0"/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400" dirty="0" smtClean="0"/>
              <a:t>1. Si </a:t>
            </a:r>
            <a:r>
              <a:rPr lang="it-IT" sz="2400" dirty="0"/>
              <a:t>tratta in generale di soggetti in possesso di titolo di studio in prevalenza basso, infatti la laurea come titolo di studio è quasi </a:t>
            </a:r>
            <a:r>
              <a:rPr lang="it-IT" sz="2400" dirty="0" smtClean="0"/>
              <a:t>inesistente</a:t>
            </a:r>
            <a:r>
              <a:rPr lang="it-IT" sz="2400" dirty="0" smtClean="0"/>
              <a:t>;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2. Titolo dei genitori iscritti </a:t>
            </a:r>
            <a:r>
              <a:rPr lang="it-IT" sz="2400" dirty="0" err="1" smtClean="0"/>
              <a:t>Iefp</a:t>
            </a:r>
            <a:r>
              <a:rPr lang="it-IT" sz="2400" dirty="0" smtClean="0"/>
              <a:t> leggermente migliore dei genitori iscritti alle sussidiarie</a:t>
            </a:r>
            <a:r>
              <a:rPr lang="it-IT" sz="2400" dirty="0" smtClean="0"/>
              <a:t>;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3. Per una valutazione complessiva, si spera di aprire un tavolo con </a:t>
            </a:r>
            <a:r>
              <a:rPr lang="it-IT" sz="2400" dirty="0" err="1" smtClean="0"/>
              <a:t>Miur</a:t>
            </a:r>
            <a:r>
              <a:rPr lang="it-IT" sz="2400" dirty="0" smtClean="0"/>
              <a:t> per “dati” iscritti ai licei e Istituti Tecnici e professionali.</a:t>
            </a:r>
            <a:r>
              <a:rPr lang="it-IT" sz="2800" dirty="0"/>
              <a:t/>
            </a:r>
            <a:br>
              <a:rPr lang="it-IT" sz="2800" dirty="0"/>
            </a:b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755508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Grazie per l’attenzione.</a:t>
            </a:r>
            <a:endParaRPr lang="it-IT" dirty="0">
              <a:solidFill>
                <a:srgbClr val="027A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80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sz="2400" dirty="0">
                <a:solidFill>
                  <a:srgbClr val="00B050"/>
                </a:solidFill>
              </a:rPr>
              <a:t>Il contributo intende rispondere ai seguenti interrogativi</a:t>
            </a:r>
            <a:r>
              <a:rPr lang="it-IT" sz="2400" dirty="0" smtClean="0">
                <a:solidFill>
                  <a:srgbClr val="00B050"/>
                </a:solidFill>
              </a:rPr>
              <a:t>: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431387" y="1110628"/>
            <a:ext cx="8229600" cy="500816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l" eaLnBrk="0" fontAlgn="base" hangingPunct="0"/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>
                <a:latin typeface="Garamond" panose="02020404030301010803" pitchFamily="18" charset="0"/>
              </a:rPr>
              <a:t>1. </a:t>
            </a:r>
            <a:r>
              <a:rPr lang="it-IT" sz="2400" b="1" dirty="0">
                <a:latin typeface="Garamond" panose="02020404030301010803" pitchFamily="18" charset="0"/>
              </a:rPr>
              <a:t>In che modo i </a:t>
            </a:r>
            <a:r>
              <a:rPr lang="it-IT" sz="2400" b="1" dirty="0" err="1">
                <a:latin typeface="Garamond" panose="02020404030301010803" pitchFamily="18" charset="0"/>
              </a:rPr>
              <a:t>big-data</a:t>
            </a:r>
            <a:r>
              <a:rPr lang="it-IT" sz="2400" b="1" dirty="0">
                <a:latin typeface="Garamond" panose="02020404030301010803" pitchFamily="18" charset="0"/>
              </a:rPr>
              <a:t> presenti in Regione Lombardia possono essere utilizzate per la valutazione delle politiche di Istruzione e Formazione professionale</a:t>
            </a:r>
            <a:r>
              <a:rPr lang="it-IT" sz="2400" b="1" dirty="0" smtClean="0">
                <a:latin typeface="Garamond" panose="02020404030301010803" pitchFamily="18" charset="0"/>
              </a:rPr>
              <a:t>.</a:t>
            </a:r>
            <a:br>
              <a:rPr lang="it-IT" sz="2400" b="1" dirty="0" smtClean="0">
                <a:latin typeface="Garamond" panose="02020404030301010803" pitchFamily="18" charset="0"/>
              </a:rPr>
            </a:br>
            <a:r>
              <a:rPr lang="it-IT" sz="2400" b="1" dirty="0">
                <a:latin typeface="Garamond" panose="02020404030301010803" pitchFamily="18" charset="0"/>
              </a:rPr>
              <a:t/>
            </a:r>
            <a:br>
              <a:rPr lang="it-IT" sz="2400" b="1" dirty="0">
                <a:latin typeface="Garamond" panose="02020404030301010803" pitchFamily="18" charset="0"/>
              </a:rPr>
            </a:br>
            <a:r>
              <a:rPr lang="it-IT" sz="2400" b="1" dirty="0" smtClean="0">
                <a:latin typeface="Garamond" panose="02020404030301010803" pitchFamily="18" charset="0"/>
              </a:rPr>
              <a:t>2.Quali </a:t>
            </a:r>
            <a:r>
              <a:rPr lang="it-IT" sz="2400" b="1" dirty="0">
                <a:latin typeface="Garamond" panose="02020404030301010803" pitchFamily="18" charset="0"/>
              </a:rPr>
              <a:t>sono i titoli di studio più rilevanti e le principali professioni dei genitori degli alunni iscritti al sistema </a:t>
            </a:r>
            <a:r>
              <a:rPr lang="it-IT" sz="2400" b="1" dirty="0" err="1">
                <a:latin typeface="Garamond" panose="02020404030301010803" pitchFamily="18" charset="0"/>
              </a:rPr>
              <a:t>Iefp</a:t>
            </a:r>
            <a:r>
              <a:rPr lang="it-IT" sz="2400" b="1" dirty="0" smtClean="0">
                <a:latin typeface="Garamond" panose="02020404030301010803" pitchFamily="18" charset="0"/>
              </a:rPr>
              <a:t>.</a:t>
            </a:r>
            <a:br>
              <a:rPr lang="it-IT" sz="2400" b="1" dirty="0" smtClean="0">
                <a:latin typeface="Garamond" panose="02020404030301010803" pitchFamily="18" charset="0"/>
              </a:rPr>
            </a:br>
            <a:r>
              <a:rPr lang="it-IT" sz="2400" b="1" dirty="0">
                <a:latin typeface="Garamond" panose="02020404030301010803" pitchFamily="18" charset="0"/>
              </a:rPr>
              <a:t/>
            </a:r>
            <a:br>
              <a:rPr lang="it-IT" sz="2400" b="1" dirty="0">
                <a:latin typeface="Garamond" panose="02020404030301010803" pitchFamily="18" charset="0"/>
              </a:rPr>
            </a:br>
            <a:r>
              <a:rPr lang="it-IT" sz="2400" b="1" dirty="0" smtClean="0">
                <a:latin typeface="Garamond" panose="02020404030301010803" pitchFamily="18" charset="0"/>
              </a:rPr>
              <a:t>3.Quanto </a:t>
            </a:r>
            <a:r>
              <a:rPr lang="it-IT" sz="2400" b="1" dirty="0">
                <a:latin typeface="Garamond" panose="02020404030301010803" pitchFamily="18" charset="0"/>
              </a:rPr>
              <a:t>influisce il titolo di studio dei genitori sullo </a:t>
            </a:r>
            <a:r>
              <a:rPr lang="it-IT" sz="2400" b="1" i="1" dirty="0">
                <a:latin typeface="Garamond" panose="02020404030301010803" pitchFamily="18" charset="0"/>
              </a:rPr>
              <a:t>status</a:t>
            </a:r>
            <a:r>
              <a:rPr lang="it-IT" sz="2400" b="1" dirty="0">
                <a:latin typeface="Garamond" panose="02020404030301010803" pitchFamily="18" charset="0"/>
              </a:rPr>
              <a:t> occupazione degli studenti all’iscrizione ai percorsi </a:t>
            </a:r>
            <a:r>
              <a:rPr lang="it-IT" sz="2400" b="1" dirty="0" err="1">
                <a:latin typeface="Garamond" panose="02020404030301010803" pitchFamily="18" charset="0"/>
              </a:rPr>
              <a:t>Iefp</a:t>
            </a:r>
            <a:r>
              <a:rPr lang="it-IT" sz="2400" b="1" dirty="0" smtClean="0">
                <a:latin typeface="Garamond" panose="02020404030301010803" pitchFamily="18" charset="0"/>
              </a:rPr>
              <a:t>.</a:t>
            </a:r>
            <a:endParaRPr lang="it-IT" sz="24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675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sz="2400" dirty="0"/>
              <a:t>Il contributo si inserisce all’interno di tre grandi temi: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512747" y="1179320"/>
            <a:ext cx="8229600" cy="461440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lvl="0" indent="-514350" algn="l" eaLnBrk="0" fontAlgn="base" hangingPunct="0"/>
            <a:r>
              <a:rPr lang="it-IT" sz="2800" b="1" dirty="0" smtClean="0"/>
              <a:t/>
            </a:r>
            <a:br>
              <a:rPr lang="it-IT" sz="2800" b="1" dirty="0" smtClean="0"/>
            </a:br>
            <a:r>
              <a:rPr lang="it-IT" sz="3200" b="1" dirty="0">
                <a:latin typeface="Garamond" panose="02020404030301010803" pitchFamily="18" charset="0"/>
              </a:rPr>
              <a:t/>
            </a:r>
            <a:br>
              <a:rPr lang="it-IT" sz="3200" b="1" dirty="0">
                <a:latin typeface="Garamond" panose="02020404030301010803" pitchFamily="18" charset="0"/>
              </a:rPr>
            </a:br>
            <a:r>
              <a:rPr lang="it-IT" sz="3200" dirty="0" smtClean="0">
                <a:latin typeface="Garamond" panose="02020404030301010803" pitchFamily="18" charset="0"/>
              </a:rPr>
              <a:t>1. </a:t>
            </a:r>
            <a:r>
              <a:rPr lang="it-IT" sz="3200" dirty="0">
                <a:latin typeface="Garamond" panose="02020404030301010803" pitchFamily="18" charset="0"/>
              </a:rPr>
              <a:t>S</a:t>
            </a:r>
            <a:r>
              <a:rPr lang="it-IT" sz="3200" dirty="0" smtClean="0">
                <a:latin typeface="Garamond" panose="02020404030301010803" pitchFamily="18" charset="0"/>
              </a:rPr>
              <a:t>ussidiarietà </a:t>
            </a:r>
            <a:r>
              <a:rPr lang="it-IT" sz="3200" dirty="0">
                <a:latin typeface="Garamond" panose="02020404030301010803" pitchFamily="18" charset="0"/>
              </a:rPr>
              <a:t>verticale </a:t>
            </a:r>
            <a:r>
              <a:rPr lang="it-IT" sz="3200" dirty="0" smtClean="0">
                <a:latin typeface="Garamond" panose="02020404030301010803" pitchFamily="18" charset="0"/>
              </a:rPr>
              <a:t/>
            </a:r>
            <a:br>
              <a:rPr lang="it-IT" sz="3200" dirty="0" smtClean="0">
                <a:latin typeface="Garamond" panose="02020404030301010803" pitchFamily="18" charset="0"/>
              </a:rPr>
            </a:br>
            <a:r>
              <a:rPr lang="it-IT" sz="3200" dirty="0" smtClean="0">
                <a:latin typeface="Garamond" panose="02020404030301010803" pitchFamily="18" charset="0"/>
              </a:rPr>
              <a:t/>
            </a:r>
            <a:br>
              <a:rPr lang="it-IT" sz="3200" dirty="0" smtClean="0">
                <a:latin typeface="Garamond" panose="02020404030301010803" pitchFamily="18" charset="0"/>
              </a:rPr>
            </a:br>
            <a:r>
              <a:rPr lang="it-IT" sz="3200" dirty="0" smtClean="0">
                <a:latin typeface="Garamond" panose="02020404030301010803" pitchFamily="18" charset="0"/>
              </a:rPr>
              <a:t>2. </a:t>
            </a:r>
            <a:r>
              <a:rPr lang="it-IT" sz="3200" dirty="0">
                <a:latin typeface="Garamond" panose="02020404030301010803" pitchFamily="18" charset="0"/>
              </a:rPr>
              <a:t>S</a:t>
            </a:r>
            <a:r>
              <a:rPr lang="it-IT" sz="3200" dirty="0" smtClean="0">
                <a:latin typeface="Garamond" panose="02020404030301010803" pitchFamily="18" charset="0"/>
              </a:rPr>
              <a:t>ussidiarietà </a:t>
            </a:r>
            <a:r>
              <a:rPr lang="it-IT" sz="3200" dirty="0" smtClean="0">
                <a:latin typeface="Garamond" panose="02020404030301010803" pitchFamily="18" charset="0"/>
              </a:rPr>
              <a:t>orizzontale</a:t>
            </a:r>
            <a:br>
              <a:rPr lang="it-IT" sz="3200" dirty="0" smtClean="0">
                <a:latin typeface="Garamond" panose="02020404030301010803" pitchFamily="18" charset="0"/>
              </a:rPr>
            </a:br>
            <a:r>
              <a:rPr lang="it-IT" sz="3200" dirty="0" smtClean="0">
                <a:latin typeface="Garamond" panose="02020404030301010803" pitchFamily="18" charset="0"/>
              </a:rPr>
              <a:t/>
            </a:r>
            <a:br>
              <a:rPr lang="it-IT" sz="3200" dirty="0" smtClean="0">
                <a:latin typeface="Garamond" panose="02020404030301010803" pitchFamily="18" charset="0"/>
              </a:rPr>
            </a:br>
            <a:r>
              <a:rPr lang="it-IT" sz="3200" dirty="0" smtClean="0">
                <a:latin typeface="Garamond" panose="02020404030301010803" pitchFamily="18" charset="0"/>
              </a:rPr>
              <a:t>3. </a:t>
            </a:r>
            <a:r>
              <a:rPr lang="it-IT" sz="3200" dirty="0" smtClean="0">
                <a:latin typeface="Garamond" panose="02020404030301010803" pitchFamily="18" charset="0"/>
              </a:rPr>
              <a:t>Studio </a:t>
            </a:r>
            <a:r>
              <a:rPr lang="it-IT" sz="3200" dirty="0" smtClean="0">
                <a:latin typeface="Garamond" panose="02020404030301010803" pitchFamily="18" charset="0"/>
              </a:rPr>
              <a:t>delle classi sociali</a:t>
            </a:r>
            <a:endParaRPr lang="it-IT" sz="3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754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79" y="1385730"/>
            <a:ext cx="7344816" cy="43924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egnaposto tes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sz="2000" dirty="0"/>
              <a:t>I pilastri del modello regionale </a:t>
            </a:r>
            <a:r>
              <a:rPr lang="it-IT" sz="2000" dirty="0" smtClean="0"/>
              <a:t>lombardo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641976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6411" y="962088"/>
            <a:ext cx="6486257" cy="52677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5118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318977"/>
              </p:ext>
            </p:extLst>
          </p:nvPr>
        </p:nvGraphicFramePr>
        <p:xfrm>
          <a:off x="395536" y="899429"/>
          <a:ext cx="8136904" cy="1440159"/>
        </p:xfrm>
        <a:graphic>
          <a:graphicData uri="http://schemas.openxmlformats.org/drawingml/2006/table">
            <a:tbl>
              <a:tblPr/>
              <a:tblGrid>
                <a:gridCol w="5675306"/>
                <a:gridCol w="134565"/>
                <a:gridCol w="2327033"/>
              </a:tblGrid>
              <a:tr h="2824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Garamond"/>
                          <a:ea typeface="Times New Roman"/>
                          <a:cs typeface="Times New Roman"/>
                        </a:rPr>
                        <a:t>Denominazione corso: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Garamond"/>
                          <a:ea typeface="Times New Roman"/>
                          <a:cs typeface="Times New Roman"/>
                        </a:rPr>
                        <a:t>Numero di studenti iscritti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10311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Garamond"/>
                          <a:ea typeface="Times New Roman"/>
                          <a:cs typeface="Times New Roman"/>
                        </a:rPr>
                        <a:t>Corso 2016/2017 (III Anno - CFP accreditati)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Garamond"/>
                          <a:ea typeface="Times New Roman"/>
                          <a:cs typeface="Times New Roman"/>
                        </a:rPr>
                        <a:t>10.255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462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Garamond"/>
                          <a:ea typeface="Times New Roman"/>
                          <a:cs typeface="Times New Roman"/>
                        </a:rPr>
                        <a:t>Corso 2016/2017 (IV Anno - CFP accreditati)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Garamond"/>
                          <a:ea typeface="Times New Roman"/>
                          <a:cs typeface="Times New Roman"/>
                        </a:rPr>
                        <a:t>4.656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462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Garamond"/>
                          <a:ea typeface="Times New Roman"/>
                          <a:cs typeface="Times New Roman"/>
                        </a:rPr>
                        <a:t>Corso 2017/2018 (I Anno - CFP accreditati)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Garamond"/>
                          <a:ea typeface="Times New Roman"/>
                          <a:cs typeface="Times New Roman"/>
                        </a:rPr>
                        <a:t>15.342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462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Garamond"/>
                          <a:ea typeface="Times New Roman"/>
                          <a:cs typeface="Times New Roman"/>
                        </a:rPr>
                        <a:t>Corso 2017/2018 (I Anno - Istituti Statali Sussidiari)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Garamond"/>
                          <a:ea typeface="Times New Roman"/>
                          <a:cs typeface="Times New Roman"/>
                        </a:rPr>
                        <a:t>2.868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10792" y="260648"/>
            <a:ext cx="63862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Popolazione di riferimento - Anni di corso e numero di iscritti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71600" y="2339588"/>
            <a:ext cx="69127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b="1" dirty="0"/>
              <a:t>Elenco variabili disponibili per l’analisi</a:t>
            </a:r>
            <a:endParaRPr lang="it-IT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591466"/>
              </p:ext>
            </p:extLst>
          </p:nvPr>
        </p:nvGraphicFramePr>
        <p:xfrm>
          <a:off x="395536" y="2780928"/>
          <a:ext cx="8398086" cy="3542955"/>
        </p:xfrm>
        <a:graphic>
          <a:graphicData uri="http://schemas.openxmlformats.org/drawingml/2006/table">
            <a:tbl>
              <a:tblPr/>
              <a:tblGrid>
                <a:gridCol w="3920227"/>
                <a:gridCol w="4477859"/>
              </a:tblGrid>
              <a:tr h="2725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Informazioni disponibili per sistema </a:t>
                      </a:r>
                      <a:r>
                        <a:rPr lang="it-IT" sz="1400" dirty="0" err="1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IeFP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Informazioni disponibili per Cob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Anno di nascita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Anno di nascita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Titolo di studio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Titolo di studio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Genere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Genere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Cittadinanza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Cittadinanza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Indirizzo di domicilio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Indirizzo di domicilio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Anno di iscrizione (e provenienza)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err="1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Id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 identificativo Avviato del lavoro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Indirizzo di studio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Codice &amp; Denominazione Azienda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Origini sociali genitori degli Iscritti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Indirizzo Sede Legale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Ente formativo accreditato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Comune e Indirizzo Sede di lavoro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Numero e tipo di corsi attivato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Tipologia Contrattuale 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400">
                        <a:solidFill>
                          <a:srgbClr val="000000"/>
                        </a:solidFill>
                        <a:latin typeface="Garamond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Data inizio &amp; Fine Contratto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 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Settore Economico &amp; Qualifica professionale Istat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985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412776"/>
            <a:ext cx="779253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891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27464"/>
            <a:ext cx="771581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223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568" y="483926"/>
            <a:ext cx="6093904" cy="301984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13" y="3760149"/>
            <a:ext cx="5401907" cy="280512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44509798"/>
      </p:ext>
    </p:extLst>
  </p:cSld>
  <p:clrMapOvr>
    <a:masterClrMapping/>
  </p:clrMapOvr>
</p:sld>
</file>

<file path=ppt/theme/theme1.xml><?xml version="1.0" encoding="utf-8"?>
<a:theme xmlns:a="http://schemas.openxmlformats.org/drawingml/2006/main" name="2_Struttura personalizza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1727</TotalTime>
  <Words>479</Words>
  <Application>Microsoft Office PowerPoint</Application>
  <PresentationFormat>Presentazione su schermo (4:3)</PresentationFormat>
  <Paragraphs>187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9" baseType="lpstr">
      <vt:lpstr>Arial</vt:lpstr>
      <vt:lpstr>Calibri</vt:lpstr>
      <vt:lpstr>Garamond</vt:lpstr>
      <vt:lpstr>Times New Roman</vt:lpstr>
      <vt:lpstr>Wingdings 3</vt:lpstr>
      <vt:lpstr>2_Struttura personalizzata</vt:lpstr>
      <vt:lpstr>di Francesco Giubileo, Alessandra Pernetti, Fausto Pacicco e Federico Rappelli</vt:lpstr>
      <vt:lpstr> 1. In che modo i big-data presenti in Regione Lombardia possono essere utilizzate per la valutazione delle politiche di Istruzione e Formazione professionale.  2.Quali sono i titoli di studio più rilevanti e le principali professioni dei genitori degli alunni iscritti al sistema Iefp.  3.Quanto influisce il titolo di studio dei genitori sullo status occupazione degli studenti all’iscrizione ai percorsi Iefp.</vt:lpstr>
      <vt:lpstr>  1. Sussidiarietà verticale   2. Sussidiarietà orizzontale  3. Studio delle classi sociali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  1. Si tratta in generale di soggetti in possesso di titolo di studio in prevalenza basso, infatti la laurea come titolo di studio è quasi inesistente;  2. Titolo dei genitori iscritti Iefp leggermente migliore dei genitori iscritti alle sussidiarie;  3. Per una valutazione complessiva, si spera di aprire un tavolo con Miur per “dati” iscritti ai licei e Istituti Tecnici e professionali. </vt:lpstr>
      <vt:lpstr>Grazie per l’attenzione.</vt:lpstr>
    </vt:vector>
  </TitlesOfParts>
  <Company>Regione Lombardia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Annalisa Mauriello</dc:creator>
  <cp:lastModifiedBy>Francesco Giubileo</cp:lastModifiedBy>
  <cp:revision>181</cp:revision>
  <dcterms:created xsi:type="dcterms:W3CDTF">2017-09-07T14:48:17Z</dcterms:created>
  <dcterms:modified xsi:type="dcterms:W3CDTF">2018-09-10T10:13:29Z</dcterms:modified>
</cp:coreProperties>
</file>