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sldIdLst>
    <p:sldId id="256" r:id="rId2"/>
    <p:sldId id="264" r:id="rId3"/>
    <p:sldId id="266" r:id="rId4"/>
    <p:sldId id="267" r:id="rId5"/>
    <p:sldId id="257" r:id="rId6"/>
    <p:sldId id="268" r:id="rId7"/>
    <p:sldId id="269" r:id="rId8"/>
    <p:sldId id="258" r:id="rId9"/>
    <p:sldId id="270" r:id="rId10"/>
    <p:sldId id="271" r:id="rId11"/>
    <p:sldId id="272" r:id="rId12"/>
    <p:sldId id="273" r:id="rId13"/>
    <p:sldId id="274" r:id="rId14"/>
    <p:sldId id="301" r:id="rId15"/>
    <p:sldId id="302" r:id="rId16"/>
    <p:sldId id="303" r:id="rId17"/>
    <p:sldId id="276" r:id="rId18"/>
  </p:sldIdLst>
  <p:sldSz cx="9144000" cy="6858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FF0000"/>
    <a:srgbClr val="A0CF2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2" autoAdjust="0"/>
    <p:restoredTop sz="99712" autoAdjust="0"/>
  </p:normalViewPr>
  <p:slideViewPr>
    <p:cSldViewPr snapToGrid="0">
      <p:cViewPr varScale="1">
        <p:scale>
          <a:sx n="107" d="100"/>
          <a:sy n="107" d="100"/>
        </p:scale>
        <p:origin x="270"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6C34E37C-7B55-4CE6-835C-45090FA529E7}" type="datetimeFigureOut">
              <a:rPr lang="it-IT" smtClean="0"/>
              <a:t>28/08/2018</a:t>
            </a:fld>
            <a:endParaRPr lang="it-IT"/>
          </a:p>
        </p:txBody>
      </p:sp>
      <p:sp>
        <p:nvSpPr>
          <p:cNvPr id="4" name="Segnaposto immagine diapositiva 3"/>
          <p:cNvSpPr>
            <a:spLocks noGrp="1" noRot="1" noChangeAspect="1"/>
          </p:cNvSpPr>
          <p:nvPr>
            <p:ph type="sldImg" idx="2"/>
          </p:nvPr>
        </p:nvSpPr>
        <p:spPr>
          <a:xfrm>
            <a:off x="1166813" y="1241425"/>
            <a:ext cx="4464050" cy="334962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759D4CCD-2222-43AE-AA24-F1299B1F47B1}" type="slidenum">
              <a:rPr lang="it-IT" smtClean="0"/>
              <a:t>‹N›</a:t>
            </a:fld>
            <a:endParaRPr lang="it-IT"/>
          </a:p>
        </p:txBody>
      </p:sp>
    </p:spTree>
    <p:extLst>
      <p:ext uri="{BB962C8B-B14F-4D97-AF65-F5344CB8AC3E}">
        <p14:creationId xmlns:p14="http://schemas.microsoft.com/office/powerpoint/2010/main" val="20396320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it-IT"/>
              <a:t>Fare clic per modificare lo stile del titolo</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F4366BA0-1E94-4661-AC09-5CC1D378D01F}" type="datetimeFigureOut">
              <a:rPr lang="it-IT" smtClean="0"/>
              <a:t>28/08/2018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3198504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Vertical Text Placeholder 2"/>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4366BA0-1E94-4661-AC09-5CC1D378D01F}" type="datetimeFigureOut">
              <a:rPr lang="it-IT" smtClean="0"/>
              <a:t>28/08/2018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42645455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it-IT"/>
              <a:t>Fare clic per modificare lo stile del titolo</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4366BA0-1E94-4661-AC09-5CC1D378D01F}" type="datetimeFigureOut">
              <a:rPr lang="it-IT" smtClean="0"/>
              <a:t>28/08/2018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114633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F4366BA0-1E94-4661-AC09-5CC1D378D01F}" type="datetimeFigureOut">
              <a:rPr lang="it-IT" smtClean="0"/>
              <a:t>28/08/2018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2157392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it-IT"/>
              <a:t>Fare clic per modificare lo stile del titolo</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Date Placeholder 3"/>
          <p:cNvSpPr>
            <a:spLocks noGrp="1"/>
          </p:cNvSpPr>
          <p:nvPr>
            <p:ph type="dt" sz="half" idx="10"/>
          </p:nvPr>
        </p:nvSpPr>
        <p:spPr/>
        <p:txBody>
          <a:bodyPr/>
          <a:lstStyle/>
          <a:p>
            <a:fld id="{F4366BA0-1E94-4661-AC09-5CC1D378D01F}" type="datetimeFigureOut">
              <a:rPr lang="it-IT" smtClean="0"/>
              <a:t>28/08/2018</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3637097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F4366BA0-1E94-4661-AC09-5CC1D378D01F}" type="datetimeFigureOut">
              <a:rPr lang="it-IT" smtClean="0"/>
              <a:t>28/08/2018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38505780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it-IT"/>
              <a:t>Fare clic per modificare lo stile del titolo</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Content Placeholder 3"/>
          <p:cNvSpPr>
            <a:spLocks noGrp="1"/>
          </p:cNvSpPr>
          <p:nvPr>
            <p:ph sz="half" idx="2"/>
          </p:nvPr>
        </p:nvSpPr>
        <p:spPr>
          <a:xfrm>
            <a:off x="629842" y="2505075"/>
            <a:ext cx="3868340"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Content Placeholder 5"/>
          <p:cNvSpPr>
            <a:spLocks noGrp="1"/>
          </p:cNvSpPr>
          <p:nvPr>
            <p:ph sz="quarter" idx="4"/>
          </p:nvPr>
        </p:nvSpPr>
        <p:spPr>
          <a:xfrm>
            <a:off x="4629150" y="2505075"/>
            <a:ext cx="3887391"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F4366BA0-1E94-4661-AC09-5CC1D378D01F}" type="datetimeFigureOut">
              <a:rPr lang="it-IT" smtClean="0"/>
              <a:t>28/08/2018</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40708781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Date Placeholder 2"/>
          <p:cNvSpPr>
            <a:spLocks noGrp="1"/>
          </p:cNvSpPr>
          <p:nvPr>
            <p:ph type="dt" sz="half" idx="10"/>
          </p:nvPr>
        </p:nvSpPr>
        <p:spPr/>
        <p:txBody>
          <a:bodyPr/>
          <a:lstStyle/>
          <a:p>
            <a:fld id="{F4366BA0-1E94-4661-AC09-5CC1D378D01F}" type="datetimeFigureOut">
              <a:rPr lang="it-IT" smtClean="0"/>
              <a:t>28/08/2018</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3483865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4366BA0-1E94-4661-AC09-5CC1D378D01F}" type="datetimeFigureOut">
              <a:rPr lang="it-IT" smtClean="0"/>
              <a:t>28/08/2018</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328355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F4366BA0-1E94-4661-AC09-5CC1D378D01F}" type="datetimeFigureOut">
              <a:rPr lang="it-IT" smtClean="0"/>
              <a:t>28/08/2018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1962482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it-IT"/>
              <a:t>Fare clic per modificare lo stile del titolo</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Date Placeholder 4"/>
          <p:cNvSpPr>
            <a:spLocks noGrp="1"/>
          </p:cNvSpPr>
          <p:nvPr>
            <p:ph type="dt" sz="half" idx="10"/>
          </p:nvPr>
        </p:nvSpPr>
        <p:spPr/>
        <p:txBody>
          <a:bodyPr/>
          <a:lstStyle/>
          <a:p>
            <a:fld id="{F4366BA0-1E94-4661-AC09-5CC1D378D01F}" type="datetimeFigureOut">
              <a:rPr lang="it-IT" smtClean="0"/>
              <a:t>28/08/2018</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F002A323-6A7A-40CD-AF5C-A6174ABC0748}" type="slidenum">
              <a:rPr lang="it-IT" smtClean="0"/>
              <a:t>‹N›</a:t>
            </a:fld>
            <a:endParaRPr lang="it-IT"/>
          </a:p>
        </p:txBody>
      </p:sp>
    </p:spTree>
    <p:extLst>
      <p:ext uri="{BB962C8B-B14F-4D97-AF65-F5344CB8AC3E}">
        <p14:creationId xmlns:p14="http://schemas.microsoft.com/office/powerpoint/2010/main" val="38573257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4366BA0-1E94-4661-AC09-5CC1D378D01F}" type="datetimeFigureOut">
              <a:rPr lang="it-IT" smtClean="0"/>
              <a:t>28/08/2018</a:t>
            </a:fld>
            <a:endParaRPr lang="it-IT"/>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02A323-6A7A-40CD-AF5C-A6174ABC0748}" type="slidenum">
              <a:rPr lang="it-IT" smtClean="0"/>
              <a:t>‹N›</a:t>
            </a:fld>
            <a:endParaRPr lang="it-IT"/>
          </a:p>
        </p:txBody>
      </p:sp>
    </p:spTree>
    <p:extLst>
      <p:ext uri="{BB962C8B-B14F-4D97-AF65-F5344CB8AC3E}">
        <p14:creationId xmlns:p14="http://schemas.microsoft.com/office/powerpoint/2010/main" val="412392315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jp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3.jpg"/><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5000" r="-5000"/>
          </a:stretch>
        </a:blipFill>
        <a:effectLst/>
      </p:bgPr>
    </p:bg>
    <p:spTree>
      <p:nvGrpSpPr>
        <p:cNvPr id="1" name=""/>
        <p:cNvGrpSpPr/>
        <p:nvPr/>
      </p:nvGrpSpPr>
      <p:grpSpPr>
        <a:xfrm>
          <a:off x="0" y="0"/>
          <a:ext cx="0" cy="0"/>
          <a:chOff x="0" y="0"/>
          <a:chExt cx="0" cy="0"/>
        </a:xfrm>
      </p:grpSpPr>
      <p:sp>
        <p:nvSpPr>
          <p:cNvPr id="4" name="CasellaDiTesto 3"/>
          <p:cNvSpPr txBox="1"/>
          <p:nvPr/>
        </p:nvSpPr>
        <p:spPr>
          <a:xfrm>
            <a:off x="81089" y="1848504"/>
            <a:ext cx="9078686" cy="1754326"/>
          </a:xfrm>
          <a:prstGeom prst="rect">
            <a:avLst/>
          </a:prstGeom>
          <a:noFill/>
        </p:spPr>
        <p:txBody>
          <a:bodyPr wrap="square" rtlCol="0">
            <a:spAutoFit/>
          </a:bodyPr>
          <a:lstStyle/>
          <a:p>
            <a:pPr algn="ctr"/>
            <a:r>
              <a:rPr lang="it-IT" sz="3600"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L.U.P</a:t>
            </a:r>
            <a:r>
              <a:rPr lang="it-IT" sz="3600"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and Multi-risk: the </a:t>
            </a:r>
            <a:r>
              <a:rPr lang="it-IT" sz="3600"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mutual</a:t>
            </a:r>
            <a:r>
              <a:rPr lang="it-IT" sz="3600"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a:t>
            </a:r>
            <a:r>
              <a:rPr lang="it-IT" sz="3600"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influence</a:t>
            </a:r>
            <a:r>
              <a:rPr lang="it-IT" sz="3600"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of </a:t>
            </a:r>
            <a:r>
              <a:rPr lang="it-IT" sz="3600"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natural</a:t>
            </a:r>
            <a:r>
              <a:rPr lang="it-IT" sz="3600"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and </a:t>
            </a:r>
            <a:r>
              <a:rPr lang="it-IT" sz="3600"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anthropic</a:t>
            </a:r>
            <a:r>
              <a:rPr lang="it-IT" sz="3600"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a:t>
            </a:r>
            <a:r>
              <a:rPr lang="it-IT" sz="3600"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impacts</a:t>
            </a:r>
            <a:endParaRPr lang="it-IT" sz="3600"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p:sp>
        <p:nvSpPr>
          <p:cNvPr id="12" name="CasellaDiTesto 11"/>
          <p:cNvSpPr txBox="1"/>
          <p:nvPr/>
        </p:nvSpPr>
        <p:spPr>
          <a:xfrm>
            <a:off x="543655" y="4242373"/>
            <a:ext cx="8171482" cy="2575064"/>
          </a:xfrm>
          <a:prstGeom prst="rect">
            <a:avLst/>
          </a:prstGeom>
          <a:noFill/>
        </p:spPr>
        <p:txBody>
          <a:bodyPr wrap="square" rtlCol="0">
            <a:spAutoFit/>
          </a:bodyPr>
          <a:lstStyle/>
          <a:p>
            <a:pPr algn="ctr"/>
            <a:r>
              <a:rPr lang="it-IT"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Eleonora PILONE</a:t>
            </a:r>
            <a:r>
              <a:rPr lang="it-IT"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a:t>
            </a:r>
          </a:p>
          <a:p>
            <a:pPr algn="ctr"/>
            <a:r>
              <a:rPr lang="it-IT"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Micaela DEMICHELA</a:t>
            </a:r>
            <a:r>
              <a:rPr lang="it-IT"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a:t>
            </a:r>
          </a:p>
          <a:p>
            <a:pPr algn="ctr"/>
            <a:endParaRPr lang="it-IT" sz="1600"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endParaRPr lang="it-IT" sz="1600"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endParaRPr lang="it-IT" sz="1600"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endParaRPr lang="it-IT" sz="1600"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endParaRPr lang="it-IT" sz="1600" baseline="300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endParaRPr lang="it-IT" sz="12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r>
              <a:rPr lang="it-IT" sz="12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 = Politecnico di Torino, corso Duca degli Abruzzi 24, 10128 TORINO</a:t>
            </a:r>
          </a:p>
          <a:p>
            <a:endParaRPr lang="it-IT" sz="16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endParaRPr lang="it-IT" sz="16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endParaRPr lang="it-IT" sz="16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1693" y="124231"/>
            <a:ext cx="1084730" cy="1084730"/>
          </a:xfrm>
          <a:prstGeom prst="rect">
            <a:avLst/>
          </a:prstGeom>
        </p:spPr>
      </p:pic>
    </p:spTree>
    <p:extLst>
      <p:ext uri="{BB962C8B-B14F-4D97-AF65-F5344CB8AC3E}">
        <p14:creationId xmlns:p14="http://schemas.microsoft.com/office/powerpoint/2010/main" val="317819122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31" name="Rettangolo con angoli arrotondati 30"/>
          <p:cNvSpPr/>
          <p:nvPr/>
        </p:nvSpPr>
        <p:spPr>
          <a:xfrm>
            <a:off x="440969" y="801300"/>
            <a:ext cx="3314598" cy="2413883"/>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4" name="CasellaDiTesto 33"/>
          <p:cNvSpPr txBox="1"/>
          <p:nvPr/>
        </p:nvSpPr>
        <p:spPr>
          <a:xfrm>
            <a:off x="601239" y="842551"/>
            <a:ext cx="8342346" cy="369332"/>
          </a:xfrm>
          <a:prstGeom prst="rect">
            <a:avLst/>
          </a:prstGeom>
          <a:noFill/>
        </p:spPr>
        <p:txBody>
          <a:bodyPr wrap="square" rtlCol="0">
            <a:spAutoFit/>
          </a:bodyPr>
          <a:lstStyle/>
          <a:p>
            <a:pPr algn="just"/>
            <a:r>
              <a:rPr lang="en-US"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RISK INDEXES</a:t>
            </a:r>
            <a:endParaRPr lang="en-US" dirty="0">
              <a:solidFill>
                <a:srgbClr val="002060"/>
              </a:solidFill>
              <a:latin typeface="Century Gothic" panose="020B0502020202020204" pitchFamily="34" charset="0"/>
              <a:cs typeface="Courier New" panose="02070309020205020404" pitchFamily="49" charset="0"/>
            </a:endParaRP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2" name="CasellaDiTesto 21"/>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3. COMPATIBILITY</a:t>
            </a:r>
          </a:p>
        </p:txBody>
      </p:sp>
      <p:sp>
        <p:nvSpPr>
          <p:cNvPr id="2" name="Rettangolo con angoli arrotondati 1"/>
          <p:cNvSpPr/>
          <p:nvPr/>
        </p:nvSpPr>
        <p:spPr>
          <a:xfrm>
            <a:off x="5035808" y="774657"/>
            <a:ext cx="4012941" cy="2405562"/>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Rettangolo con angoli arrotondati 5"/>
          <p:cNvSpPr/>
          <p:nvPr/>
        </p:nvSpPr>
        <p:spPr>
          <a:xfrm>
            <a:off x="496075" y="3444729"/>
            <a:ext cx="8552674" cy="3111032"/>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CasellaDiTesto 6"/>
          <p:cNvSpPr txBox="1"/>
          <p:nvPr/>
        </p:nvSpPr>
        <p:spPr>
          <a:xfrm>
            <a:off x="5126392" y="830244"/>
            <a:ext cx="8342346" cy="369332"/>
          </a:xfrm>
          <a:prstGeom prst="rect">
            <a:avLst/>
          </a:prstGeom>
          <a:noFill/>
        </p:spPr>
        <p:txBody>
          <a:bodyPr wrap="square" rtlCol="0">
            <a:spAutoFit/>
          </a:bodyPr>
          <a:lstStyle/>
          <a:p>
            <a:pPr algn="just"/>
            <a:r>
              <a:rPr lang="en-US"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VULNERABILITY classification*</a:t>
            </a:r>
            <a:endParaRPr lang="en-US" dirty="0">
              <a:solidFill>
                <a:srgbClr val="002060"/>
              </a:solidFill>
              <a:latin typeface="Century Gothic" panose="020B0502020202020204" pitchFamily="34" charset="0"/>
              <a:cs typeface="Courier New" panose="02070309020205020404" pitchFamily="49" charset="0"/>
            </a:endParaRPr>
          </a:p>
        </p:txBody>
      </p:sp>
      <p:sp>
        <p:nvSpPr>
          <p:cNvPr id="8" name="CasellaDiTesto 7"/>
          <p:cNvSpPr txBox="1"/>
          <p:nvPr/>
        </p:nvSpPr>
        <p:spPr>
          <a:xfrm>
            <a:off x="601660" y="1275181"/>
            <a:ext cx="2787909" cy="646331"/>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RATINGS OF THE RISK MACRO-CATEGORIES</a:t>
            </a:r>
          </a:p>
        </p:txBody>
      </p:sp>
      <p:sp>
        <p:nvSpPr>
          <p:cNvPr id="9" name="CasellaDiTesto 8"/>
          <p:cNvSpPr txBox="1"/>
          <p:nvPr/>
        </p:nvSpPr>
        <p:spPr>
          <a:xfrm>
            <a:off x="615819" y="2098781"/>
            <a:ext cx="2083060" cy="646331"/>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BINARY INTERACTIONS</a:t>
            </a:r>
          </a:p>
        </p:txBody>
      </p:sp>
      <p:sp>
        <p:nvSpPr>
          <p:cNvPr id="13" name="CasellaDiTesto 12"/>
          <p:cNvSpPr txBox="1"/>
          <p:nvPr/>
        </p:nvSpPr>
        <p:spPr>
          <a:xfrm>
            <a:off x="5201260" y="1456668"/>
            <a:ext cx="3610231" cy="584775"/>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6 vulnerability classes </a:t>
            </a:r>
          </a:p>
          <a:p>
            <a:pPr algn="just"/>
            <a:r>
              <a:rPr lang="en-US" sz="1400" dirty="0">
                <a:solidFill>
                  <a:srgbClr val="002060"/>
                </a:solidFill>
                <a:latin typeface="Century Gothic" panose="020B0502020202020204" pitchFamily="34" charset="0"/>
                <a:cs typeface="Courier New" panose="02070309020205020404" pitchFamily="49" charset="0"/>
              </a:rPr>
              <a:t>(for linear, </a:t>
            </a:r>
            <a:r>
              <a:rPr lang="en-US" sz="1400" dirty="0" err="1">
                <a:solidFill>
                  <a:srgbClr val="002060"/>
                </a:solidFill>
                <a:latin typeface="Century Gothic" panose="020B0502020202020204" pitchFamily="34" charset="0"/>
                <a:cs typeface="Courier New" panose="02070309020205020404" pitchFamily="49" charset="0"/>
              </a:rPr>
              <a:t>aeral</a:t>
            </a:r>
            <a:r>
              <a:rPr lang="en-US" sz="1400" dirty="0">
                <a:solidFill>
                  <a:srgbClr val="002060"/>
                </a:solidFill>
                <a:latin typeface="Century Gothic" panose="020B0502020202020204" pitchFamily="34" charset="0"/>
                <a:cs typeface="Courier New" panose="02070309020205020404" pitchFamily="49" charset="0"/>
              </a:rPr>
              <a:t>, punctual elements)</a:t>
            </a:r>
          </a:p>
        </p:txBody>
      </p:sp>
      <p:sp>
        <p:nvSpPr>
          <p:cNvPr id="15" name="CasellaDiTesto 14"/>
          <p:cNvSpPr txBox="1"/>
          <p:nvPr/>
        </p:nvSpPr>
        <p:spPr>
          <a:xfrm>
            <a:off x="5213406" y="2500154"/>
            <a:ext cx="3598085" cy="369332"/>
          </a:xfrm>
          <a:prstGeom prst="rect">
            <a:avLst/>
          </a:prstGeom>
          <a:noFill/>
        </p:spPr>
        <p:txBody>
          <a:bodyPr wrap="square" rtlCol="0">
            <a:spAutoFit/>
          </a:bodyPr>
          <a:lstStyle/>
          <a:p>
            <a:r>
              <a:rPr lang="en-US" dirty="0">
                <a:solidFill>
                  <a:srgbClr val="002060"/>
                </a:solidFill>
                <a:latin typeface="Century Gothic" panose="020B0502020202020204" pitchFamily="34" charset="0"/>
                <a:cs typeface="Courier New" panose="02070309020205020404" pitchFamily="49" charset="0"/>
              </a:rPr>
              <a:t>High or relevant vulnerability</a:t>
            </a:r>
          </a:p>
        </p:txBody>
      </p:sp>
      <p:sp>
        <p:nvSpPr>
          <p:cNvPr id="17" name="CasellaDiTesto 16"/>
          <p:cNvSpPr txBox="1"/>
          <p:nvPr/>
        </p:nvSpPr>
        <p:spPr>
          <a:xfrm>
            <a:off x="707396" y="4649528"/>
            <a:ext cx="2245959" cy="646331"/>
          </a:xfrm>
          <a:prstGeom prst="rect">
            <a:avLst/>
          </a:prstGeom>
          <a:noFill/>
        </p:spPr>
        <p:txBody>
          <a:bodyPr wrap="square" rtlCol="0">
            <a:spAutoFit/>
          </a:bodyPr>
          <a:lstStyle/>
          <a:p>
            <a:pPr algn="just"/>
            <a:r>
              <a:rPr lang="en-US" dirty="0">
                <a:solidFill>
                  <a:schemeClr val="bg1">
                    <a:lumMod val="95000"/>
                  </a:schemeClr>
                </a:solidFill>
                <a:latin typeface="Century Gothic" panose="020B0502020202020204" pitchFamily="34" charset="0"/>
                <a:cs typeface="Courier New" panose="02070309020205020404" pitchFamily="49" charset="0"/>
              </a:rPr>
              <a:t>TERRITORIAL COMPATIBILITY</a:t>
            </a:r>
          </a:p>
        </p:txBody>
      </p:sp>
      <p:sp>
        <p:nvSpPr>
          <p:cNvPr id="18" name="CasellaDiTesto 17"/>
          <p:cNvSpPr txBox="1"/>
          <p:nvPr/>
        </p:nvSpPr>
        <p:spPr>
          <a:xfrm>
            <a:off x="630033" y="5504687"/>
            <a:ext cx="3122645" cy="646331"/>
          </a:xfrm>
          <a:prstGeom prst="rect">
            <a:avLst/>
          </a:prstGeom>
          <a:noFill/>
        </p:spPr>
        <p:txBody>
          <a:bodyPr wrap="square" rtlCol="0">
            <a:spAutoFit/>
          </a:bodyPr>
          <a:lstStyle/>
          <a:p>
            <a:pPr algn="just"/>
            <a:r>
              <a:rPr lang="en-US" dirty="0">
                <a:solidFill>
                  <a:schemeClr val="bg1">
                    <a:lumMod val="95000"/>
                  </a:schemeClr>
                </a:solidFill>
                <a:latin typeface="Century Gothic" panose="020B0502020202020204" pitchFamily="34" charset="0"/>
                <a:cs typeface="Courier New" panose="02070309020205020404" pitchFamily="49" charset="0"/>
              </a:rPr>
              <a:t>ENVIRONMENTAL COMPATIBILITY</a:t>
            </a:r>
          </a:p>
        </p:txBody>
      </p:sp>
      <p:sp>
        <p:nvSpPr>
          <p:cNvPr id="21" name="CasellaDiTesto 20"/>
          <p:cNvSpPr txBox="1"/>
          <p:nvPr/>
        </p:nvSpPr>
        <p:spPr>
          <a:xfrm>
            <a:off x="3718072" y="4709487"/>
            <a:ext cx="5541998" cy="369332"/>
          </a:xfrm>
          <a:prstGeom prst="rect">
            <a:avLst/>
          </a:prstGeom>
          <a:noFill/>
        </p:spPr>
        <p:txBody>
          <a:bodyPr wrap="square" rtlCol="0">
            <a:spAutoFit/>
          </a:bodyPr>
          <a:lstStyle/>
          <a:p>
            <a:pPr algn="just"/>
            <a:r>
              <a:rPr lang="en-US" dirty="0">
                <a:solidFill>
                  <a:schemeClr val="bg1">
                    <a:lumMod val="95000"/>
                  </a:schemeClr>
                </a:solidFill>
                <a:latin typeface="Century Gothic" panose="020B0502020202020204" pitchFamily="34" charset="0"/>
                <a:cs typeface="Courier New" panose="02070309020205020404" pitchFamily="49" charset="0"/>
              </a:rPr>
              <a:t>No elements included classified as A and B</a:t>
            </a:r>
          </a:p>
        </p:txBody>
      </p:sp>
      <p:sp>
        <p:nvSpPr>
          <p:cNvPr id="24" name="CasellaDiTesto 23"/>
          <p:cNvSpPr txBox="1"/>
          <p:nvPr/>
        </p:nvSpPr>
        <p:spPr>
          <a:xfrm>
            <a:off x="3684352" y="5434131"/>
            <a:ext cx="5184028" cy="923330"/>
          </a:xfrm>
          <a:prstGeom prst="rect">
            <a:avLst/>
          </a:prstGeom>
          <a:noFill/>
        </p:spPr>
        <p:txBody>
          <a:bodyPr wrap="square" rtlCol="0">
            <a:spAutoFit/>
          </a:bodyPr>
          <a:lstStyle/>
          <a:p>
            <a:pPr algn="just"/>
            <a:r>
              <a:rPr lang="en-US" dirty="0">
                <a:solidFill>
                  <a:schemeClr val="bg1">
                    <a:lumMod val="95000"/>
                  </a:schemeClr>
                </a:solidFill>
                <a:latin typeface="Century Gothic" panose="020B0502020202020204" pitchFamily="34" charset="0"/>
                <a:cs typeface="Courier New" panose="02070309020205020404" pitchFamily="49" charset="0"/>
              </a:rPr>
              <a:t>Table of correlation type of vulnerability – threat: not all the threats have the same influence on the environmental elements. </a:t>
            </a:r>
          </a:p>
        </p:txBody>
      </p:sp>
      <p:sp>
        <p:nvSpPr>
          <p:cNvPr id="28" name="Freccia in giù 27"/>
          <p:cNvSpPr/>
          <p:nvPr/>
        </p:nvSpPr>
        <p:spPr>
          <a:xfrm rot="16200000">
            <a:off x="3975314" y="1700514"/>
            <a:ext cx="888364" cy="43028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p:txBody>
      </p:sp>
      <p:sp>
        <p:nvSpPr>
          <p:cNvPr id="33" name="Freccia in giù 32"/>
          <p:cNvSpPr/>
          <p:nvPr/>
        </p:nvSpPr>
        <p:spPr>
          <a:xfrm rot="16200000">
            <a:off x="2689422" y="5584040"/>
            <a:ext cx="888364" cy="43028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CasellaDiTesto 34"/>
          <p:cNvSpPr txBox="1"/>
          <p:nvPr/>
        </p:nvSpPr>
        <p:spPr>
          <a:xfrm>
            <a:off x="5151327" y="1186570"/>
            <a:ext cx="2787909" cy="369332"/>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1) TERRITORIAL</a:t>
            </a:r>
          </a:p>
        </p:txBody>
      </p:sp>
      <p:sp>
        <p:nvSpPr>
          <p:cNvPr id="36" name="CasellaDiTesto 35"/>
          <p:cNvSpPr txBox="1"/>
          <p:nvPr/>
        </p:nvSpPr>
        <p:spPr>
          <a:xfrm>
            <a:off x="5192130" y="2189421"/>
            <a:ext cx="2787909" cy="369332"/>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2) ENVIRONMENTAL</a:t>
            </a:r>
          </a:p>
        </p:txBody>
      </p:sp>
      <p:sp>
        <p:nvSpPr>
          <p:cNvPr id="37" name="CasellaDiTesto 36"/>
          <p:cNvSpPr txBox="1"/>
          <p:nvPr/>
        </p:nvSpPr>
        <p:spPr>
          <a:xfrm>
            <a:off x="746449" y="3604082"/>
            <a:ext cx="8342346" cy="369332"/>
          </a:xfrm>
          <a:prstGeom prst="rect">
            <a:avLst/>
          </a:prstGeom>
          <a:noFill/>
        </p:spPr>
        <p:txBody>
          <a:bodyPr wrap="square" rtlCol="0">
            <a:spAutoFit/>
          </a:bodyPr>
          <a:lstStyle/>
          <a:p>
            <a:pPr algn="just"/>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COMPATIBILITY</a:t>
            </a:r>
            <a:endParaRPr lang="en-US" dirty="0">
              <a:solidFill>
                <a:schemeClr val="bg1">
                  <a:lumMod val="95000"/>
                </a:schemeClr>
              </a:solidFill>
              <a:latin typeface="Century Gothic" panose="020B0502020202020204" pitchFamily="34" charset="0"/>
              <a:cs typeface="Courier New" panose="02070309020205020404" pitchFamily="49" charset="0"/>
            </a:endParaRPr>
          </a:p>
        </p:txBody>
      </p:sp>
      <p:sp>
        <p:nvSpPr>
          <p:cNvPr id="38" name="CasellaDiTesto 37"/>
          <p:cNvSpPr txBox="1"/>
          <p:nvPr/>
        </p:nvSpPr>
        <p:spPr>
          <a:xfrm>
            <a:off x="518429" y="4034820"/>
            <a:ext cx="9506242" cy="369332"/>
          </a:xfrm>
          <a:prstGeom prst="rect">
            <a:avLst/>
          </a:prstGeom>
          <a:noFill/>
          <a:ln>
            <a:solidFill>
              <a:schemeClr val="bg1">
                <a:lumMod val="95000"/>
              </a:schemeClr>
            </a:solidFill>
          </a:ln>
        </p:spPr>
        <p:txBody>
          <a:bodyPr wrap="square" rtlCol="0">
            <a:spAutoFit/>
          </a:bodyPr>
          <a:lstStyle/>
          <a:p>
            <a:pPr algn="just"/>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THRESHOLD 2.5. (Medium – High impact)  for S.E., H.E. and interaction value</a:t>
            </a:r>
            <a:endParaRPr lang="en-US" dirty="0">
              <a:solidFill>
                <a:schemeClr val="bg1">
                  <a:lumMod val="95000"/>
                </a:schemeClr>
              </a:solidFill>
              <a:latin typeface="Century Gothic" panose="020B0502020202020204" pitchFamily="34" charset="0"/>
              <a:cs typeface="Courier New" panose="02070309020205020404" pitchFamily="49" charset="0"/>
            </a:endParaRPr>
          </a:p>
        </p:txBody>
      </p:sp>
      <p:sp>
        <p:nvSpPr>
          <p:cNvPr id="39" name="Freccia in giù 38"/>
          <p:cNvSpPr/>
          <p:nvPr/>
        </p:nvSpPr>
        <p:spPr>
          <a:xfrm rot="16200000">
            <a:off x="2692752" y="4688283"/>
            <a:ext cx="888364" cy="430280"/>
          </a:xfrm>
          <a:prstGeom prst="downArrow">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0" name="CasellaDiTesto 39"/>
          <p:cNvSpPr txBox="1"/>
          <p:nvPr/>
        </p:nvSpPr>
        <p:spPr>
          <a:xfrm>
            <a:off x="-2111128" y="6599545"/>
            <a:ext cx="9429750" cy="276999"/>
          </a:xfrm>
          <a:prstGeom prst="rect">
            <a:avLst/>
          </a:prstGeom>
          <a:noFill/>
        </p:spPr>
        <p:txBody>
          <a:bodyPr wrap="square" rtlCol="0">
            <a:spAutoFit/>
          </a:bodyPr>
          <a:lstStyle/>
          <a:p>
            <a:pPr algn="ctr"/>
            <a:r>
              <a:rPr lang="en-US" sz="1200" dirty="0">
                <a:solidFill>
                  <a:srgbClr val="002060"/>
                </a:solidFill>
                <a:latin typeface="Century Gothic" panose="020B0502020202020204" pitchFamily="34" charset="0"/>
                <a:cs typeface="Courier New" panose="02070309020205020404" pitchFamily="49" charset="0"/>
              </a:rPr>
              <a:t>* </a:t>
            </a:r>
            <a:r>
              <a:rPr lang="en-US" sz="1200" dirty="0" err="1">
                <a:solidFill>
                  <a:srgbClr val="002060"/>
                </a:solidFill>
                <a:latin typeface="Century Gothic" panose="020B0502020202020204" pitchFamily="34" charset="0"/>
                <a:cs typeface="Courier New" panose="02070309020205020404" pitchFamily="49" charset="0"/>
              </a:rPr>
              <a:t>D.M</a:t>
            </a:r>
            <a:r>
              <a:rPr lang="en-US" sz="1200" dirty="0">
                <a:solidFill>
                  <a:srgbClr val="002060"/>
                </a:solidFill>
                <a:latin typeface="Century Gothic" panose="020B0502020202020204" pitchFamily="34" charset="0"/>
                <a:cs typeface="Courier New" panose="02070309020205020404" pitchFamily="49" charset="0"/>
              </a:rPr>
              <a:t>. 09/05/2001 and Piedmont </a:t>
            </a:r>
            <a:r>
              <a:rPr lang="en-US" sz="1200" dirty="0" err="1">
                <a:solidFill>
                  <a:srgbClr val="002060"/>
                </a:solidFill>
                <a:latin typeface="Century Gothic" panose="020B0502020202020204" pitchFamily="34" charset="0"/>
                <a:cs typeface="Courier New" panose="02070309020205020404" pitchFamily="49" charset="0"/>
              </a:rPr>
              <a:t>D.G.R</a:t>
            </a:r>
            <a:r>
              <a:rPr lang="en-US" sz="1200" dirty="0">
                <a:solidFill>
                  <a:srgbClr val="002060"/>
                </a:solidFill>
                <a:latin typeface="Century Gothic" panose="020B0502020202020204" pitchFamily="34" charset="0"/>
                <a:cs typeface="Courier New" panose="02070309020205020404" pitchFamily="49" charset="0"/>
              </a:rPr>
              <a:t>. 17/377 2010</a:t>
            </a:r>
          </a:p>
        </p:txBody>
      </p:sp>
    </p:spTree>
    <p:extLst>
      <p:ext uri="{BB962C8B-B14F-4D97-AF65-F5344CB8AC3E}">
        <p14:creationId xmlns:p14="http://schemas.microsoft.com/office/powerpoint/2010/main" val="24558664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2" name="CasellaDiTesto 21"/>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3. COMPATIBILITY</a:t>
            </a:r>
          </a:p>
        </p:txBody>
      </p:sp>
      <p:graphicFrame>
        <p:nvGraphicFramePr>
          <p:cNvPr id="3" name="Tabella 2"/>
          <p:cNvGraphicFramePr>
            <a:graphicFrameLocks noGrp="1"/>
          </p:cNvGraphicFramePr>
          <p:nvPr>
            <p:extLst>
              <p:ext uri="{D42A27DB-BD31-4B8C-83A1-F6EECF244321}">
                <p14:modId xmlns:p14="http://schemas.microsoft.com/office/powerpoint/2010/main" val="174493540"/>
              </p:ext>
            </p:extLst>
          </p:nvPr>
        </p:nvGraphicFramePr>
        <p:xfrm>
          <a:off x="679774" y="602258"/>
          <a:ext cx="8296273" cy="6185520"/>
        </p:xfrm>
        <a:graphic>
          <a:graphicData uri="http://schemas.openxmlformats.org/drawingml/2006/table">
            <a:tbl>
              <a:tblPr firstRow="1" firstCol="1" bandRow="1">
                <a:tableStyleId>{5C22544A-7EE6-4342-B048-85BDC9FD1C3A}</a:tableStyleId>
              </a:tblPr>
              <a:tblGrid>
                <a:gridCol w="3164074">
                  <a:extLst>
                    <a:ext uri="{9D8B030D-6E8A-4147-A177-3AD203B41FA5}">
                      <a16:colId xmlns:a16="http://schemas.microsoft.com/office/drawing/2014/main" val="3958716536"/>
                    </a:ext>
                  </a:extLst>
                </a:gridCol>
                <a:gridCol w="1156777">
                  <a:extLst>
                    <a:ext uri="{9D8B030D-6E8A-4147-A177-3AD203B41FA5}">
                      <a16:colId xmlns:a16="http://schemas.microsoft.com/office/drawing/2014/main" val="3358456121"/>
                    </a:ext>
                  </a:extLst>
                </a:gridCol>
                <a:gridCol w="1295400">
                  <a:extLst>
                    <a:ext uri="{9D8B030D-6E8A-4147-A177-3AD203B41FA5}">
                      <a16:colId xmlns:a16="http://schemas.microsoft.com/office/drawing/2014/main" val="1888573229"/>
                    </a:ext>
                  </a:extLst>
                </a:gridCol>
                <a:gridCol w="1419225">
                  <a:extLst>
                    <a:ext uri="{9D8B030D-6E8A-4147-A177-3AD203B41FA5}">
                      <a16:colId xmlns:a16="http://schemas.microsoft.com/office/drawing/2014/main" val="3696080517"/>
                    </a:ext>
                  </a:extLst>
                </a:gridCol>
                <a:gridCol w="1260797">
                  <a:extLst>
                    <a:ext uri="{9D8B030D-6E8A-4147-A177-3AD203B41FA5}">
                      <a16:colId xmlns:a16="http://schemas.microsoft.com/office/drawing/2014/main" val="1639233984"/>
                    </a:ext>
                  </a:extLst>
                </a:gridCol>
              </a:tblGrid>
              <a:tr h="288000">
                <a:tc>
                  <a:txBody>
                    <a:bodyPr/>
                    <a:lstStyle/>
                    <a:p>
                      <a:pPr algn="l">
                        <a:lnSpc>
                          <a:spcPct val="100000"/>
                        </a:lnSpc>
                        <a:spcAft>
                          <a:spcPts val="0"/>
                        </a:spcAft>
                      </a:pPr>
                      <a:r>
                        <a:rPr lang="en-GB" sz="900" b="0" i="0" dirty="0">
                          <a:effectLst/>
                          <a:latin typeface="Century Gothic" panose="020B0502020202020204" pitchFamily="34" charset="0"/>
                        </a:rPr>
                        <a:t>VULNERABLE ELEMENTS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schemeClr>
                    </a:solidFill>
                  </a:tcPr>
                </a:tc>
                <a:tc>
                  <a:txBody>
                    <a:bodyPr/>
                    <a:lstStyle/>
                    <a:p>
                      <a:pPr algn="just">
                        <a:lnSpc>
                          <a:spcPct val="100000"/>
                        </a:lnSpc>
                        <a:spcAft>
                          <a:spcPts val="0"/>
                        </a:spcAft>
                      </a:pPr>
                      <a:r>
                        <a:rPr lang="en-GB" sz="900" b="0" i="0">
                          <a:effectLst/>
                          <a:latin typeface="Century Gothic" panose="020B0502020202020204" pitchFamily="34" charset="0"/>
                        </a:rPr>
                        <a:t>SEISMIC</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solidFill>
                      <a:schemeClr val="tx2">
                        <a:lumMod val="75000"/>
                      </a:schemeClr>
                    </a:solidFill>
                  </a:tcPr>
                </a:tc>
                <a:tc>
                  <a:txBody>
                    <a:bodyPr/>
                    <a:lstStyle/>
                    <a:p>
                      <a:pPr algn="just">
                        <a:lnSpc>
                          <a:spcPct val="100000"/>
                        </a:lnSpc>
                        <a:spcAft>
                          <a:spcPts val="0"/>
                        </a:spcAft>
                      </a:pPr>
                      <a:r>
                        <a:rPr lang="en-GB" sz="900" b="0" i="0">
                          <a:effectLst/>
                          <a:latin typeface="Century Gothic" panose="020B0502020202020204" pitchFamily="34" charset="0"/>
                        </a:rPr>
                        <a:t>FLOOD</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solidFill>
                      <a:schemeClr val="tx2">
                        <a:lumMod val="75000"/>
                      </a:schemeClr>
                    </a:solidFill>
                  </a:tcPr>
                </a:tc>
                <a:tc>
                  <a:txBody>
                    <a:bodyPr/>
                    <a:lstStyle/>
                    <a:p>
                      <a:pPr algn="just">
                        <a:lnSpc>
                          <a:spcPct val="100000"/>
                        </a:lnSpc>
                        <a:spcAft>
                          <a:spcPts val="0"/>
                        </a:spcAft>
                      </a:pPr>
                      <a:r>
                        <a:rPr lang="en-GB" sz="900" b="0" i="0">
                          <a:effectLst/>
                          <a:latin typeface="Century Gothic" panose="020B0502020202020204" pitchFamily="34" charset="0"/>
                        </a:rPr>
                        <a:t>INDUSTRIAL</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solidFill>
                      <a:schemeClr val="tx2">
                        <a:lumMod val="75000"/>
                      </a:schemeClr>
                    </a:solidFill>
                  </a:tcPr>
                </a:tc>
                <a:tc>
                  <a:txBody>
                    <a:bodyPr/>
                    <a:lstStyle/>
                    <a:p>
                      <a:pPr algn="just">
                        <a:lnSpc>
                          <a:spcPct val="100000"/>
                        </a:lnSpc>
                        <a:spcAft>
                          <a:spcPts val="0"/>
                        </a:spcAft>
                      </a:pPr>
                      <a:r>
                        <a:rPr lang="en-GB" sz="900" b="0" i="0">
                          <a:effectLst/>
                          <a:latin typeface="Century Gothic" panose="020B0502020202020204" pitchFamily="34" charset="0"/>
                        </a:rPr>
                        <a:t>CLIMATE EVENTS</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solidFill>
                      <a:schemeClr val="tx2">
                        <a:lumMod val="75000"/>
                      </a:schemeClr>
                    </a:solidFill>
                  </a:tcPr>
                </a:tc>
                <a:extLst>
                  <a:ext uri="{0D108BD9-81ED-4DB2-BD59-A6C34878D82A}">
                    <a16:rowId xmlns:a16="http://schemas.microsoft.com/office/drawing/2014/main" val="544440248"/>
                  </a:ext>
                </a:extLst>
              </a:tr>
              <a:tr h="288000">
                <a:tc gridSpan="5">
                  <a:txBody>
                    <a:bodyPr/>
                    <a:lstStyle/>
                    <a:p>
                      <a:pPr algn="l">
                        <a:lnSpc>
                          <a:spcPct val="100000"/>
                        </a:lnSpc>
                        <a:spcAft>
                          <a:spcPts val="0"/>
                        </a:spcAft>
                      </a:pPr>
                      <a:r>
                        <a:rPr lang="en-GB" sz="900" b="0" i="1" dirty="0">
                          <a:effectLst/>
                          <a:latin typeface="Century Gothic" panose="020B0502020202020204" pitchFamily="34" charset="0"/>
                          <a:ea typeface="Calibri" panose="020F0502020204030204" pitchFamily="34" charset="0"/>
                          <a:cs typeface="Times New Roman" panose="02020603050405020304" pitchFamily="18" charset="0"/>
                        </a:rPr>
                        <a:t>HIGH</a:t>
                      </a:r>
                      <a:endParaRPr lang="it-IT" sz="900" b="0" i="1"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schemeClr>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2604272645"/>
                  </a:ext>
                </a:extLst>
              </a:tr>
              <a:tr h="288000">
                <a:tc>
                  <a:txBody>
                    <a:bodyPr/>
                    <a:lstStyle/>
                    <a:p>
                      <a:pPr algn="l">
                        <a:lnSpc>
                          <a:spcPct val="100000"/>
                        </a:lnSpc>
                        <a:spcAft>
                          <a:spcPts val="0"/>
                        </a:spcAft>
                      </a:pPr>
                      <a:r>
                        <a:rPr lang="en-GB" sz="900" b="0" i="0" dirty="0">
                          <a:effectLst/>
                          <a:latin typeface="Century Gothic" panose="020B0502020202020204" pitchFamily="34" charset="0"/>
                        </a:rPr>
                        <a:t>Protected natural areas (national, regional, provincial)  </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reduced to moderate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 (environmental /toxic/ flammable substances )</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reduced to moderate influence (lightning, drought)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extLst>
                  <a:ext uri="{0D108BD9-81ED-4DB2-BD59-A6C34878D82A}">
                    <a16:rowId xmlns:a16="http://schemas.microsoft.com/office/drawing/2014/main" val="2853515386"/>
                  </a:ext>
                </a:extLst>
              </a:tr>
              <a:tr h="288000">
                <a:tc>
                  <a:txBody>
                    <a:bodyPr/>
                    <a:lstStyle/>
                    <a:p>
                      <a:pPr algn="l">
                        <a:lnSpc>
                          <a:spcPct val="100000"/>
                        </a:lnSpc>
                        <a:spcAft>
                          <a:spcPts val="0"/>
                        </a:spcAft>
                      </a:pPr>
                      <a:r>
                        <a:rPr lang="it-IT" sz="900" b="0" i="0" dirty="0">
                          <a:effectLst/>
                          <a:latin typeface="Century Gothic" panose="020B0502020202020204" pitchFamily="34" charset="0"/>
                        </a:rPr>
                        <a:t>Natura 2000 ex Direttiva 92/43/CEE “Habitat” </a:t>
                      </a:r>
                      <a:r>
                        <a:rPr lang="it-IT" sz="900" b="0" i="0" dirty="0" err="1">
                          <a:effectLst/>
                          <a:latin typeface="Century Gothic" panose="020B0502020202020204" pitchFamily="34" charset="0"/>
                        </a:rPr>
                        <a:t>areas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a:effectLst/>
                          <a:latin typeface="Century Gothic" panose="020B0502020202020204" pitchFamily="34" charset="0"/>
                        </a:rPr>
                        <a:t>Reduced influence</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reduced to moderate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 (environmental /toxic/ flammable substances)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extLst>
                  <a:ext uri="{0D108BD9-81ED-4DB2-BD59-A6C34878D82A}">
                    <a16:rowId xmlns:a16="http://schemas.microsoft.com/office/drawing/2014/main" val="2194962951"/>
                  </a:ext>
                </a:extLst>
              </a:tr>
              <a:tr h="288000">
                <a:tc>
                  <a:txBody>
                    <a:bodyPr/>
                    <a:lstStyle/>
                    <a:p>
                      <a:pPr algn="l">
                        <a:lnSpc>
                          <a:spcPct val="100000"/>
                        </a:lnSpc>
                        <a:spcAft>
                          <a:spcPts val="0"/>
                        </a:spcAft>
                      </a:pPr>
                      <a:r>
                        <a:rPr lang="en-GB" sz="900" b="0" i="0" dirty="0">
                          <a:effectLst/>
                          <a:latin typeface="Century Gothic" panose="020B0502020202020204" pitchFamily="34" charset="0"/>
                        </a:rPr>
                        <a:t>Landscapes protected by </a:t>
                      </a:r>
                      <a:r>
                        <a:rPr lang="en-GB" sz="900" b="0" i="0" dirty="0" err="1">
                          <a:effectLst/>
                          <a:latin typeface="Century Gothic" panose="020B0502020202020204" pitchFamily="34" charset="0"/>
                        </a:rPr>
                        <a:t>D.Lgs.42</a:t>
                      </a:r>
                      <a:r>
                        <a:rPr lang="en-GB" sz="900" b="0" i="0" dirty="0">
                          <a:effectLst/>
                          <a:latin typeface="Century Gothic" panose="020B0502020202020204" pitchFamily="34" charset="0"/>
                        </a:rPr>
                        <a:t>/2004 </a:t>
                      </a:r>
                      <a:r>
                        <a:rPr lang="en-GB" sz="900" b="0" i="0" dirty="0" err="1">
                          <a:effectLst/>
                          <a:latin typeface="Century Gothic" panose="020B0502020202020204" pitchFamily="34" charset="0"/>
                        </a:rPr>
                        <a:t>s.m.i</a:t>
                      </a:r>
                      <a:r>
                        <a:rPr lang="en-GB" sz="900" b="0" i="0" dirty="0">
                          <a:effectLst/>
                          <a:latin typeface="Century Gothic" panose="020B0502020202020204" pitchFamily="34" charset="0"/>
                        </a:rPr>
                        <a:t>. art. 142, letters: b, (300 m. areas around the lakes), d (mountains higher than 1600 m), m (archaeological areas)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a:effectLst/>
                          <a:latin typeface="Century Gothic" panose="020B0502020202020204" pitchFamily="34" charset="0"/>
                        </a:rPr>
                        <a:t>From moderate to high influence </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 (lakes / archaeological zones)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a:effectLst/>
                          <a:latin typeface="Century Gothic" panose="020B0502020202020204" pitchFamily="34" charset="0"/>
                        </a:rPr>
                        <a:t>High influence (environmental  / flammable substances)</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 (mountains)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extLst>
                  <a:ext uri="{0D108BD9-81ED-4DB2-BD59-A6C34878D82A}">
                    <a16:rowId xmlns:a16="http://schemas.microsoft.com/office/drawing/2014/main" val="1120330107"/>
                  </a:ext>
                </a:extLst>
              </a:tr>
              <a:tr h="288000">
                <a:tc>
                  <a:txBody>
                    <a:bodyPr/>
                    <a:lstStyle/>
                    <a:p>
                      <a:pPr algn="l">
                        <a:lnSpc>
                          <a:spcPct val="100000"/>
                        </a:lnSpc>
                        <a:spcAft>
                          <a:spcPts val="0"/>
                        </a:spcAft>
                      </a:pPr>
                      <a:r>
                        <a:rPr lang="en-GB" sz="900" b="0" i="0" dirty="0">
                          <a:effectLst/>
                          <a:latin typeface="Century Gothic" panose="020B0502020202020204" pitchFamily="34" charset="0"/>
                        </a:rPr>
                        <a:t>Residential areas to be transferred or consolidated according to L. 9 </a:t>
                      </a:r>
                      <a:r>
                        <a:rPr lang="en-GB" sz="900" b="0" i="0" dirty="0" err="1">
                          <a:effectLst/>
                          <a:latin typeface="Century Gothic" panose="020B0502020202020204" pitchFamily="34" charset="0"/>
                        </a:rPr>
                        <a:t>luglio</a:t>
                      </a:r>
                      <a:r>
                        <a:rPr lang="en-GB" sz="900" b="0" i="0" dirty="0">
                          <a:effectLst/>
                          <a:latin typeface="Century Gothic" panose="020B0502020202020204" pitchFamily="34" charset="0"/>
                        </a:rPr>
                        <a:t> 1908 n. 445 e </a:t>
                      </a:r>
                      <a:r>
                        <a:rPr lang="en-GB" sz="900" b="0" i="0" dirty="0" err="1">
                          <a:effectLst/>
                          <a:latin typeface="Century Gothic" panose="020B0502020202020204" pitchFamily="34" charset="0"/>
                        </a:rPr>
                        <a:t>s.m.i</a:t>
                      </a:r>
                      <a:r>
                        <a:rPr lang="en-GB" sz="900" b="0" i="0" dirty="0">
                          <a:effectLst/>
                          <a:latin typeface="Century Gothic" panose="020B0502020202020204" pitchFamily="34" charset="0"/>
                        </a:rPr>
                        <a: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ctr">
                        <a:lnSpc>
                          <a:spcPct val="100000"/>
                        </a:lnSpc>
                        <a:spcAft>
                          <a:spcPts val="0"/>
                        </a:spcAft>
                      </a:pPr>
                      <a:r>
                        <a:rPr lang="en-GB" sz="900" b="0" i="0" dirty="0">
                          <a:effectLst/>
                          <a:latin typeface="Century Gothic" panose="020B0502020202020204" pitchFamily="34" charset="0"/>
                        </a:rPr>
                        <a: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ctr">
                        <a:lnSpc>
                          <a:spcPct val="100000"/>
                        </a:lnSpc>
                        <a:spcAft>
                          <a:spcPts val="0"/>
                        </a:spcAft>
                      </a:pPr>
                      <a:r>
                        <a:rPr lang="en-GB" sz="900" b="0" i="0" dirty="0">
                          <a:effectLst/>
                          <a:latin typeface="Century Gothic" panose="020B0502020202020204" pitchFamily="34" charset="0"/>
                        </a:rPr>
                        <a: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ctr">
                        <a:lnSpc>
                          <a:spcPct val="100000"/>
                        </a:lnSpc>
                        <a:spcAft>
                          <a:spcPts val="0"/>
                        </a:spcAft>
                      </a:pPr>
                      <a:r>
                        <a:rPr lang="en-GB" sz="900" b="0" i="0">
                          <a:effectLst/>
                          <a:latin typeface="Century Gothic" panose="020B0502020202020204" pitchFamily="34" charset="0"/>
                        </a:rPr>
                        <a:t>-</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ctr">
                        <a:lnSpc>
                          <a:spcPct val="100000"/>
                        </a:lnSpc>
                        <a:spcAft>
                          <a:spcPts val="0"/>
                        </a:spcAft>
                      </a:pPr>
                      <a:r>
                        <a:rPr lang="en-GB" sz="900" b="0" i="0" dirty="0">
                          <a:effectLst/>
                          <a:latin typeface="Century Gothic" panose="020B0502020202020204" pitchFamily="34" charset="0"/>
                        </a:rPr>
                        <a: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extLst>
                  <a:ext uri="{0D108BD9-81ED-4DB2-BD59-A6C34878D82A}">
                    <a16:rowId xmlns:a16="http://schemas.microsoft.com/office/drawing/2014/main" val="1434219153"/>
                  </a:ext>
                </a:extLst>
              </a:tr>
              <a:tr h="288000">
                <a:tc gridSpan="5">
                  <a:txBody>
                    <a:bodyPr/>
                    <a:lstStyle/>
                    <a:p>
                      <a:pPr algn="l">
                        <a:lnSpc>
                          <a:spcPct val="100000"/>
                        </a:lnSpc>
                        <a:spcAft>
                          <a:spcPts val="0"/>
                        </a:spcAft>
                      </a:pPr>
                      <a:r>
                        <a:rPr lang="en-GB" sz="900" b="0" i="1" dirty="0">
                          <a:effectLst/>
                          <a:latin typeface="Century Gothic" panose="020B0502020202020204" pitchFamily="34" charset="0"/>
                        </a:rPr>
                        <a:t>RELEVANT</a:t>
                      </a:r>
                      <a:endParaRPr lang="it-IT" sz="900" b="0" i="1"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schemeClr>
                    </a:solidFill>
                  </a:tcPr>
                </a:tc>
                <a:tc hMerge="1">
                  <a:txBody>
                    <a:bodyPr/>
                    <a:lstStyle/>
                    <a:p>
                      <a:endParaRPr lang="it-IT"/>
                    </a:p>
                  </a:txBody>
                  <a:tcPr/>
                </a:tc>
                <a:tc hMerge="1">
                  <a:txBody>
                    <a:bodyPr/>
                    <a:lstStyle/>
                    <a:p>
                      <a:endParaRPr lang="it-IT"/>
                    </a:p>
                  </a:txBody>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934038382"/>
                  </a:ext>
                </a:extLst>
              </a:tr>
              <a:tr h="288000">
                <a:tc>
                  <a:txBody>
                    <a:bodyPr/>
                    <a:lstStyle/>
                    <a:p>
                      <a:pPr algn="l">
                        <a:lnSpc>
                          <a:spcPct val="100000"/>
                        </a:lnSpc>
                        <a:spcAft>
                          <a:spcPts val="0"/>
                        </a:spcAft>
                      </a:pPr>
                      <a:r>
                        <a:rPr lang="en-GB" sz="900" b="0" i="0" dirty="0">
                          <a:effectLst/>
                          <a:latin typeface="Century Gothic" panose="020B0502020202020204" pitchFamily="34" charset="0"/>
                        </a:rPr>
                        <a:t>Historical monuments, protected landscape / environmental archaeological areas </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extLst>
                  <a:ext uri="{0D108BD9-81ED-4DB2-BD59-A6C34878D82A}">
                    <a16:rowId xmlns:a16="http://schemas.microsoft.com/office/drawing/2014/main" val="3654054599"/>
                  </a:ext>
                </a:extLst>
              </a:tr>
              <a:tr h="288000">
                <a:tc>
                  <a:txBody>
                    <a:bodyPr/>
                    <a:lstStyle/>
                    <a:p>
                      <a:pPr algn="l">
                        <a:lnSpc>
                          <a:spcPct val="100000"/>
                        </a:lnSpc>
                        <a:spcAft>
                          <a:spcPts val="0"/>
                        </a:spcAft>
                      </a:pPr>
                      <a:r>
                        <a:rPr lang="en-GB" sz="900" b="0" i="0" dirty="0">
                          <a:effectLst/>
                          <a:latin typeface="Century Gothic" panose="020B0502020202020204" pitchFamily="34" charset="0"/>
                        </a:rPr>
                        <a:t>Geological-geomorphological elements of interest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a:effectLst/>
                          <a:latin typeface="Century Gothic" panose="020B0502020202020204" pitchFamily="34" charset="0"/>
                        </a:rPr>
                        <a:t>High influence</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 (flammable substances)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extLst>
                  <a:ext uri="{0D108BD9-81ED-4DB2-BD59-A6C34878D82A}">
                    <a16:rowId xmlns:a16="http://schemas.microsoft.com/office/drawing/2014/main" val="470354087"/>
                  </a:ext>
                </a:extLst>
              </a:tr>
              <a:tr h="288000">
                <a:tc>
                  <a:txBody>
                    <a:bodyPr/>
                    <a:lstStyle/>
                    <a:p>
                      <a:pPr algn="l">
                        <a:lnSpc>
                          <a:spcPct val="100000"/>
                        </a:lnSpc>
                        <a:spcAft>
                          <a:spcPts val="0"/>
                        </a:spcAft>
                      </a:pPr>
                      <a:r>
                        <a:rPr lang="en-GB" sz="900" b="0" i="0" dirty="0">
                          <a:effectLst/>
                          <a:latin typeface="Century Gothic" panose="020B0502020202020204" pitchFamily="34" charset="0"/>
                        </a:rPr>
                        <a:t>Landscapes protected by </a:t>
                      </a:r>
                      <a:r>
                        <a:rPr lang="en-GB" sz="900" b="0" i="0" dirty="0" err="1">
                          <a:effectLst/>
                          <a:latin typeface="Century Gothic" panose="020B0502020202020204" pitchFamily="34" charset="0"/>
                        </a:rPr>
                        <a:t>D.Lgs.42</a:t>
                      </a:r>
                      <a:r>
                        <a:rPr lang="en-GB" sz="900" b="0" i="0" dirty="0">
                          <a:effectLst/>
                          <a:latin typeface="Century Gothic" panose="020B0502020202020204" pitchFamily="34" charset="0"/>
                        </a:rPr>
                        <a:t>/2004 </a:t>
                      </a:r>
                      <a:r>
                        <a:rPr lang="en-GB" sz="900" b="0" i="0" dirty="0" err="1">
                          <a:effectLst/>
                          <a:latin typeface="Century Gothic" panose="020B0502020202020204" pitchFamily="34" charset="0"/>
                        </a:rPr>
                        <a:t>s.m.i</a:t>
                      </a:r>
                      <a:r>
                        <a:rPr lang="en-GB" sz="900" b="0" i="0" dirty="0">
                          <a:effectLst/>
                          <a:latin typeface="Century Gothic" panose="020B0502020202020204" pitchFamily="34" charset="0"/>
                        </a:rPr>
                        <a:t>. art. 142, letter g: (wood areas)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 (flammable, environmental)</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a:t>
                      </a:r>
                      <a:endParaRPr lang="it-IT" sz="900" b="0" i="0" dirty="0">
                        <a:effectLst/>
                        <a:latin typeface="Century Gothic" panose="020B0502020202020204" pitchFamily="34" charset="0"/>
                      </a:endParaRPr>
                    </a:p>
                    <a:p>
                      <a:pPr algn="l">
                        <a:lnSpc>
                          <a:spcPct val="100000"/>
                        </a:lnSpc>
                        <a:spcAft>
                          <a:spcPts val="0"/>
                        </a:spcAft>
                      </a:pPr>
                      <a:r>
                        <a:rPr lang="en-GB" sz="900" b="0" i="0" dirty="0">
                          <a:effectLst/>
                          <a:latin typeface="Century Gothic" panose="020B0502020202020204" pitchFamily="34" charset="0"/>
                        </a:rPr>
                        <a:t>(lightning, drought)</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extLst>
                  <a:ext uri="{0D108BD9-81ED-4DB2-BD59-A6C34878D82A}">
                    <a16:rowId xmlns:a16="http://schemas.microsoft.com/office/drawing/2014/main" val="3356103848"/>
                  </a:ext>
                </a:extLst>
              </a:tr>
              <a:tr h="288000">
                <a:tc>
                  <a:txBody>
                    <a:bodyPr/>
                    <a:lstStyle/>
                    <a:p>
                      <a:pPr algn="l">
                        <a:lnSpc>
                          <a:spcPct val="100000"/>
                        </a:lnSpc>
                        <a:spcAft>
                          <a:spcPts val="0"/>
                        </a:spcAft>
                      </a:pPr>
                      <a:r>
                        <a:rPr lang="en-GB" sz="900" b="0" i="0" dirty="0">
                          <a:effectLst/>
                          <a:latin typeface="Century Gothic" panose="020B0502020202020204" pitchFamily="34" charset="0"/>
                        </a:rPr>
                        <a:t>Landscapes protected by </a:t>
                      </a:r>
                      <a:r>
                        <a:rPr lang="en-GB" sz="900" b="0" i="0" dirty="0" err="1">
                          <a:effectLst/>
                          <a:latin typeface="Century Gothic" panose="020B0502020202020204" pitchFamily="34" charset="0"/>
                        </a:rPr>
                        <a:t>D.Lgs.42</a:t>
                      </a:r>
                      <a:r>
                        <a:rPr lang="en-GB" sz="900" b="0" i="0" dirty="0">
                          <a:effectLst/>
                          <a:latin typeface="Century Gothic" panose="020B0502020202020204" pitchFamily="34" charset="0"/>
                        </a:rPr>
                        <a:t>/2004 </a:t>
                      </a:r>
                      <a:r>
                        <a:rPr lang="en-GB" sz="900" b="0" i="0" dirty="0" err="1">
                          <a:effectLst/>
                          <a:latin typeface="Century Gothic" panose="020B0502020202020204" pitchFamily="34" charset="0"/>
                        </a:rPr>
                        <a:t>s.m.i</a:t>
                      </a:r>
                      <a:r>
                        <a:rPr lang="en-GB" sz="900" b="0" i="0" dirty="0">
                          <a:effectLst/>
                          <a:latin typeface="Century Gothic" panose="020B0502020202020204" pitchFamily="34" charset="0"/>
                        </a:rPr>
                        <a:t>. art. 142, letter c, (150 m. areas around rivers and public creeks)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 (environmental substances) </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extLst>
                  <a:ext uri="{0D108BD9-81ED-4DB2-BD59-A6C34878D82A}">
                    <a16:rowId xmlns:a16="http://schemas.microsoft.com/office/drawing/2014/main" val="3473388348"/>
                  </a:ext>
                </a:extLst>
              </a:tr>
              <a:tr h="288000">
                <a:tc>
                  <a:txBody>
                    <a:bodyPr/>
                    <a:lstStyle/>
                    <a:p>
                      <a:pPr algn="l">
                        <a:lnSpc>
                          <a:spcPct val="100000"/>
                        </a:lnSpc>
                        <a:spcAft>
                          <a:spcPts val="0"/>
                        </a:spcAft>
                      </a:pPr>
                      <a:r>
                        <a:rPr lang="en-GB" sz="900" b="0" i="0" dirty="0">
                          <a:effectLst/>
                          <a:latin typeface="Century Gothic" panose="020B0502020202020204" pitchFamily="34" charset="0"/>
                        </a:rPr>
                        <a:t>Environmental passageways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a:effectLst/>
                          <a:latin typeface="Century Gothic" panose="020B0502020202020204" pitchFamily="34" charset="0"/>
                        </a:rPr>
                        <a:t>Reduced influence</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a:effectLst/>
                          <a:latin typeface="Century Gothic" panose="020B0502020202020204" pitchFamily="34" charset="0"/>
                        </a:rPr>
                        <a:t>From moderate to high influence (environmental substances) </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Reduced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extLst>
                  <a:ext uri="{0D108BD9-81ED-4DB2-BD59-A6C34878D82A}">
                    <a16:rowId xmlns:a16="http://schemas.microsoft.com/office/drawing/2014/main" val="1745283476"/>
                  </a:ext>
                </a:extLst>
              </a:tr>
              <a:tr h="288000">
                <a:tc>
                  <a:txBody>
                    <a:bodyPr/>
                    <a:lstStyle/>
                    <a:p>
                      <a:pPr algn="l">
                        <a:lnSpc>
                          <a:spcPct val="100000"/>
                        </a:lnSpc>
                        <a:spcAft>
                          <a:spcPts val="0"/>
                        </a:spcAft>
                      </a:pPr>
                      <a:r>
                        <a:rPr lang="en-GB" sz="900" b="0" i="0" dirty="0">
                          <a:effectLst/>
                          <a:latin typeface="Century Gothic" panose="020B0502020202020204" pitchFamily="34" charset="0"/>
                        </a:rPr>
                        <a:t>Land use capacity categories 1 and 2</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Moderate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extLst>
                  <a:ext uri="{0D108BD9-81ED-4DB2-BD59-A6C34878D82A}">
                    <a16:rowId xmlns:a16="http://schemas.microsoft.com/office/drawing/2014/main" val="1724748584"/>
                  </a:ext>
                </a:extLst>
              </a:tr>
              <a:tr h="288000">
                <a:tc>
                  <a:txBody>
                    <a:bodyPr/>
                    <a:lstStyle/>
                    <a:p>
                      <a:pPr algn="l">
                        <a:lnSpc>
                          <a:spcPct val="100000"/>
                        </a:lnSpc>
                        <a:spcAft>
                          <a:spcPts val="0"/>
                        </a:spcAft>
                      </a:pPr>
                      <a:r>
                        <a:rPr lang="en-GB" sz="900" b="0" i="0" dirty="0">
                          <a:effectLst/>
                          <a:latin typeface="Century Gothic" panose="020B0502020202020204" pitchFamily="34" charset="0"/>
                        </a:rPr>
                        <a:t>Typical / specialized agriculture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a:txBody>
                    <a:bodyPr/>
                    <a:lstStyle/>
                    <a:p>
                      <a:pPr algn="l">
                        <a:lnSpc>
                          <a:spcPct val="100000"/>
                        </a:lnSpc>
                        <a:spcAft>
                          <a:spcPts val="0"/>
                        </a:spcAft>
                      </a:pPr>
                      <a:r>
                        <a:rPr lang="en-GB" sz="900" b="0" i="0">
                          <a:effectLst/>
                          <a:latin typeface="Century Gothic" panose="020B0502020202020204" pitchFamily="34" charset="0"/>
                        </a:rPr>
                        <a:t>Moderate influence</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a:effectLst/>
                          <a:latin typeface="Century Gothic" panose="020B0502020202020204" pitchFamily="34" charset="0"/>
                        </a:rPr>
                        <a:t>From moderate to high influence</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a:effectLst/>
                          <a:latin typeface="Century Gothic" panose="020B0502020202020204" pitchFamily="34" charset="0"/>
                        </a:rPr>
                        <a:t>High influence</a:t>
                      </a: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tc>
                  <a:txBody>
                    <a:bodyPr/>
                    <a:lstStyle/>
                    <a:p>
                      <a:pPr algn="l">
                        <a:lnSpc>
                          <a:spcPct val="100000"/>
                        </a:lnSpc>
                        <a:spcAft>
                          <a:spcPts val="0"/>
                        </a:spcAft>
                      </a:pPr>
                      <a:r>
                        <a:rPr lang="en-GB" sz="900" b="0" i="0" dirty="0">
                          <a:effectLst/>
                          <a:latin typeface="Century Gothic" panose="020B0502020202020204" pitchFamily="34" charset="0"/>
                        </a:rPr>
                        <a:t>From moderate to high influence</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20000"/>
                        <a:lumOff val="80000"/>
                      </a:schemeClr>
                    </a:solidFill>
                  </a:tcPr>
                </a:tc>
                <a:extLst>
                  <a:ext uri="{0D108BD9-81ED-4DB2-BD59-A6C34878D82A}">
                    <a16:rowId xmlns:a16="http://schemas.microsoft.com/office/drawing/2014/main" val="2565371515"/>
                  </a:ext>
                </a:extLst>
              </a:tr>
              <a:tr h="288000">
                <a:tc>
                  <a:txBody>
                    <a:bodyPr/>
                    <a:lstStyle/>
                    <a:p>
                      <a:pPr algn="l">
                        <a:lnSpc>
                          <a:spcPct val="100000"/>
                        </a:lnSpc>
                        <a:spcAft>
                          <a:spcPts val="0"/>
                        </a:spcAft>
                      </a:pPr>
                      <a:r>
                        <a:rPr lang="en-GB" sz="900" b="0" i="0" dirty="0">
                          <a:effectLst/>
                          <a:latin typeface="Century Gothic" panose="020B0502020202020204" pitchFamily="34" charset="0"/>
                        </a:rPr>
                        <a:t>Underground water, very high or high vulnerability</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rowSpan="4" gridSpan="2">
                  <a:txBody>
                    <a:bodyPr/>
                    <a:lstStyle/>
                    <a:p>
                      <a:pPr algn="l">
                        <a:lnSpc>
                          <a:spcPct val="100000"/>
                        </a:lnSpc>
                        <a:spcAft>
                          <a:spcPts val="0"/>
                        </a:spcAft>
                      </a:pPr>
                      <a:r>
                        <a:rPr lang="en-US" sz="900" b="0" i="0" dirty="0">
                          <a:effectLst/>
                          <a:latin typeface="Century Gothic" panose="020B0502020202020204" pitchFamily="34" charset="0"/>
                        </a:rPr>
                        <a:t> </a:t>
                      </a:r>
                      <a:r>
                        <a:rPr lang="en-US" sz="900" b="0" i="1" dirty="0">
                          <a:effectLst/>
                          <a:latin typeface="Century Gothic" panose="020B0502020202020204" pitchFamily="34" charset="0"/>
                        </a:rPr>
                        <a:t>Seismic and flood hazards and climate events have repercussion on the aquifers, mainly consisting in fluctuations in the levels, however the actual occurring of a possible negative permanent influence could be extremely variable.</a:t>
                      </a:r>
                      <a:endParaRPr lang="it-IT" sz="900" b="0" i="1"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rowSpan="4" hMerge="1">
                  <a:txBody>
                    <a:bodyPr/>
                    <a:lstStyle/>
                    <a:p>
                      <a:endParaRPr lang="it-IT"/>
                    </a:p>
                  </a:txBody>
                  <a:tcPr/>
                </a:tc>
                <a:tc rowSpan="4">
                  <a:txBody>
                    <a:bodyPr/>
                    <a:lstStyle/>
                    <a:p>
                      <a:pPr algn="l">
                        <a:lnSpc>
                          <a:spcPct val="100000"/>
                        </a:lnSpc>
                        <a:spcAft>
                          <a:spcPts val="0"/>
                        </a:spcAft>
                      </a:pPr>
                      <a:r>
                        <a:rPr lang="en-GB" sz="900" b="0" i="0" dirty="0">
                          <a:effectLst/>
                          <a:latin typeface="Century Gothic" panose="020B0502020202020204" pitchFamily="34" charset="0"/>
                        </a:rPr>
                        <a:t>High influence (environmental, toxic)</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p>
                      <a:pPr algn="l">
                        <a:lnSpc>
                          <a:spcPct val="100000"/>
                        </a:lnSpc>
                        <a:spcAft>
                          <a:spcPts val="0"/>
                        </a:spcAft>
                      </a:pP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tc rowSpan="4">
                  <a:txBody>
                    <a:bodyPr/>
                    <a:lstStyle/>
                    <a:p>
                      <a:pPr algn="l">
                        <a:lnSpc>
                          <a:spcPct val="100000"/>
                        </a:lnSpc>
                        <a:spcAft>
                          <a:spcPts val="0"/>
                        </a:spcAft>
                      </a:pPr>
                      <a:r>
                        <a:rPr lang="en-GB" sz="900" b="0" i="0" dirty="0">
                          <a:effectLst/>
                          <a:latin typeface="Century Gothic" panose="020B0502020202020204" pitchFamily="34" charset="0"/>
                        </a:rPr>
                        <a:t> </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40000"/>
                        <a:lumOff val="60000"/>
                      </a:schemeClr>
                    </a:solidFill>
                  </a:tcPr>
                </a:tc>
                <a:extLst>
                  <a:ext uri="{0D108BD9-81ED-4DB2-BD59-A6C34878D82A}">
                    <a16:rowId xmlns:a16="http://schemas.microsoft.com/office/drawing/2014/main" val="3383859813"/>
                  </a:ext>
                </a:extLst>
              </a:tr>
              <a:tr h="288000">
                <a:tc>
                  <a:txBody>
                    <a:bodyPr/>
                    <a:lstStyle/>
                    <a:p>
                      <a:pPr algn="l">
                        <a:lnSpc>
                          <a:spcPct val="100000"/>
                        </a:lnSpc>
                        <a:spcAft>
                          <a:spcPts val="0"/>
                        </a:spcAft>
                      </a:pPr>
                      <a:r>
                        <a:rPr lang="en-GB" sz="900" b="0" i="0" dirty="0">
                          <a:effectLst/>
                          <a:latin typeface="Century Gothic" panose="020B0502020202020204" pitchFamily="34" charset="0"/>
                        </a:rPr>
                        <a:t>Aquifer recharge areas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gridSpan="2" vMerge="1">
                  <a:txBody>
                    <a:bodyPr/>
                    <a:lstStyle/>
                    <a:p>
                      <a:endParaRPr lang="it-IT"/>
                    </a:p>
                  </a:txBody>
                  <a:tcPr/>
                </a:tc>
                <a:tc hMerge="1" vMerge="1">
                  <a:txBody>
                    <a:bodyPr/>
                    <a:lstStyle/>
                    <a:p>
                      <a:endParaRPr lang="it-IT"/>
                    </a:p>
                  </a:txBody>
                  <a:tcPr/>
                </a:tc>
                <a:tc vMerge="1">
                  <a:txBody>
                    <a:bodyPr/>
                    <a:lstStyle/>
                    <a:p>
                      <a:pPr algn="l">
                        <a:lnSpc>
                          <a:spcPct val="100000"/>
                        </a:lnSpc>
                        <a:spcAft>
                          <a:spcPts val="0"/>
                        </a:spcAft>
                      </a:pP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tc>
                <a:tc vMerge="1">
                  <a:txBody>
                    <a:bodyPr/>
                    <a:lstStyle/>
                    <a:p>
                      <a:endParaRPr lang="it-IT"/>
                    </a:p>
                  </a:txBody>
                  <a:tcPr/>
                </a:tc>
                <a:extLst>
                  <a:ext uri="{0D108BD9-81ED-4DB2-BD59-A6C34878D82A}">
                    <a16:rowId xmlns:a16="http://schemas.microsoft.com/office/drawing/2014/main" val="2149714006"/>
                  </a:ext>
                </a:extLst>
              </a:tr>
              <a:tr h="288000">
                <a:tc>
                  <a:txBody>
                    <a:bodyPr/>
                    <a:lstStyle/>
                    <a:p>
                      <a:pPr algn="l">
                        <a:lnSpc>
                          <a:spcPct val="100000"/>
                        </a:lnSpc>
                        <a:spcAft>
                          <a:spcPts val="0"/>
                        </a:spcAft>
                      </a:pPr>
                      <a:r>
                        <a:rPr lang="en-GB" sz="900" b="0" i="0" dirty="0">
                          <a:effectLst/>
                          <a:latin typeface="Century Gothic" panose="020B0502020202020204" pitchFamily="34" charset="0"/>
                        </a:rPr>
                        <a:t>Underground water depth &gt; 3 m.</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gridSpan="2" vMerge="1">
                  <a:txBody>
                    <a:bodyPr/>
                    <a:lstStyle/>
                    <a:p>
                      <a:endParaRPr lang="it-IT"/>
                    </a:p>
                  </a:txBody>
                  <a:tcPr/>
                </a:tc>
                <a:tc hMerge="1" vMerge="1">
                  <a:txBody>
                    <a:bodyPr/>
                    <a:lstStyle/>
                    <a:p>
                      <a:endParaRPr lang="it-IT"/>
                    </a:p>
                  </a:txBody>
                  <a:tcPr/>
                </a:tc>
                <a:tc vMerge="1">
                  <a:txBody>
                    <a:bodyPr/>
                    <a:lstStyle/>
                    <a:p>
                      <a:pPr algn="l">
                        <a:lnSpc>
                          <a:spcPct val="100000"/>
                        </a:lnSpc>
                        <a:spcAft>
                          <a:spcPts val="0"/>
                        </a:spcAft>
                      </a:pPr>
                      <a:endParaRPr lang="it-IT" sz="900" b="0" i="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tc>
                <a:tc vMerge="1">
                  <a:txBody>
                    <a:bodyPr/>
                    <a:lstStyle/>
                    <a:p>
                      <a:endParaRPr lang="it-IT"/>
                    </a:p>
                  </a:txBody>
                  <a:tcPr/>
                </a:tc>
                <a:extLst>
                  <a:ext uri="{0D108BD9-81ED-4DB2-BD59-A6C34878D82A}">
                    <a16:rowId xmlns:a16="http://schemas.microsoft.com/office/drawing/2014/main" val="4242530242"/>
                  </a:ext>
                </a:extLst>
              </a:tr>
              <a:tr h="252000">
                <a:tc>
                  <a:txBody>
                    <a:bodyPr/>
                    <a:lstStyle/>
                    <a:p>
                      <a:pPr algn="l">
                        <a:lnSpc>
                          <a:spcPct val="100000"/>
                        </a:lnSpc>
                        <a:spcAft>
                          <a:spcPts val="0"/>
                        </a:spcAft>
                      </a:pPr>
                      <a:r>
                        <a:rPr lang="en-GB" sz="900" b="0" i="0" dirty="0">
                          <a:effectLst/>
                          <a:latin typeface="Century Gothic" panose="020B0502020202020204" pitchFamily="34" charset="0"/>
                        </a:rPr>
                        <a:t>Underground water depth from 3 m. to 10 m., sandy or loamy soils</a:t>
                      </a: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solidFill>
                      <a:schemeClr val="tx2">
                        <a:lumMod val="75000"/>
                        <a:alpha val="70000"/>
                      </a:schemeClr>
                    </a:solidFill>
                  </a:tcPr>
                </a:tc>
                <a:tc gridSpan="2" vMerge="1">
                  <a:txBody>
                    <a:bodyPr/>
                    <a:lstStyle/>
                    <a:p>
                      <a:endParaRPr lang="it-IT"/>
                    </a:p>
                  </a:txBody>
                  <a:tcPr/>
                </a:tc>
                <a:tc hMerge="1" vMerge="1">
                  <a:txBody>
                    <a:bodyPr/>
                    <a:lstStyle/>
                    <a:p>
                      <a:endParaRPr lang="it-IT"/>
                    </a:p>
                  </a:txBody>
                  <a:tcPr/>
                </a:tc>
                <a:tc vMerge="1">
                  <a:txBody>
                    <a:bodyPr/>
                    <a:lstStyle/>
                    <a:p>
                      <a:pPr algn="l">
                        <a:lnSpc>
                          <a:spcPct val="100000"/>
                        </a:lnSpc>
                        <a:spcAft>
                          <a:spcPts val="0"/>
                        </a:spcAft>
                      </a:pPr>
                      <a:endParaRPr lang="it-IT" sz="900" b="0" i="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22404" marR="22404" marT="0" marB="0" anchor="ctr"/>
                </a:tc>
                <a:tc vMerge="1">
                  <a:txBody>
                    <a:bodyPr/>
                    <a:lstStyle/>
                    <a:p>
                      <a:endParaRPr lang="it-IT"/>
                    </a:p>
                  </a:txBody>
                  <a:tcPr/>
                </a:tc>
                <a:extLst>
                  <a:ext uri="{0D108BD9-81ED-4DB2-BD59-A6C34878D82A}">
                    <a16:rowId xmlns:a16="http://schemas.microsoft.com/office/drawing/2014/main" val="936758841"/>
                  </a:ext>
                </a:extLst>
              </a:tr>
            </a:tbl>
          </a:graphicData>
        </a:graphic>
      </p:graphicFrame>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7" name="Rettangolo 6"/>
          <p:cNvSpPr/>
          <p:nvPr/>
        </p:nvSpPr>
        <p:spPr>
          <a:xfrm>
            <a:off x="6315205" y="603092"/>
            <a:ext cx="1387922" cy="6184686"/>
          </a:xfrm>
          <a:prstGeom prst="rect">
            <a:avLst/>
          </a:prstGeom>
          <a:noFill/>
          <a:ln w="381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00"/>
              </a:solidFill>
            </a:endParaRPr>
          </a:p>
        </p:txBody>
      </p:sp>
    </p:spTree>
    <p:extLst>
      <p:ext uri="{BB962C8B-B14F-4D97-AF65-F5344CB8AC3E}">
        <p14:creationId xmlns:p14="http://schemas.microsoft.com/office/powerpoint/2010/main" val="30650379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2" name="CasellaDiTesto 21"/>
          <p:cNvSpPr txBox="1"/>
          <p:nvPr/>
        </p:nvSpPr>
        <p:spPr>
          <a:xfrm>
            <a:off x="3223491" y="197430"/>
            <a:ext cx="5212939"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3. INDUSTRIAL INTERACTIONS COMPATIBILITY</a:t>
            </a:r>
          </a:p>
        </p:txBody>
      </p:sp>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7" name="CasellaDiTesto 6"/>
          <p:cNvSpPr txBox="1"/>
          <p:nvPr/>
        </p:nvSpPr>
        <p:spPr>
          <a:xfrm>
            <a:off x="447869" y="625163"/>
            <a:ext cx="8342346" cy="369332"/>
          </a:xfrm>
          <a:prstGeom prst="rect">
            <a:avLst/>
          </a:prstGeom>
          <a:noFill/>
        </p:spPr>
        <p:txBody>
          <a:bodyPr wrap="square" rtlCol="0">
            <a:spAutoFit/>
          </a:bodyPr>
          <a:lstStyle/>
          <a:p>
            <a:pPr algn="ctr"/>
            <a:r>
              <a:rPr lang="en-US"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AIM: </a:t>
            </a:r>
            <a:r>
              <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obtaining a spatial extension for the consequences of interaction</a:t>
            </a:r>
          </a:p>
        </p:txBody>
      </p:sp>
      <p:sp>
        <p:nvSpPr>
          <p:cNvPr id="2" name="Rettangolo con angoli arrotondati 1"/>
          <p:cNvSpPr/>
          <p:nvPr/>
        </p:nvSpPr>
        <p:spPr>
          <a:xfrm>
            <a:off x="619125" y="1117605"/>
            <a:ext cx="8171090" cy="1597019"/>
          </a:xfrm>
          <a:prstGeom prst="round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CasellaDiTesto 8"/>
          <p:cNvSpPr txBox="1"/>
          <p:nvPr/>
        </p:nvSpPr>
        <p:spPr>
          <a:xfrm>
            <a:off x="-285653" y="1117606"/>
            <a:ext cx="8342346" cy="369332"/>
          </a:xfrm>
          <a:prstGeom prst="rect">
            <a:avLst/>
          </a:prstGeom>
          <a:noFill/>
        </p:spPr>
        <p:txBody>
          <a:bodyPr wrap="square" rtlCol="0">
            <a:spAutoFit/>
          </a:bodyPr>
          <a:lstStyle/>
          <a:p>
            <a:pPr algn="ctr"/>
            <a:r>
              <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1) Associate the interaction value with a damage state*</a:t>
            </a:r>
          </a:p>
        </p:txBody>
      </p:sp>
      <p:sp>
        <p:nvSpPr>
          <p:cNvPr id="10" name="CasellaDiTesto 9"/>
          <p:cNvSpPr txBox="1"/>
          <p:nvPr/>
        </p:nvSpPr>
        <p:spPr>
          <a:xfrm>
            <a:off x="285944" y="1526399"/>
            <a:ext cx="8342346" cy="369332"/>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1 ≤ I &lt; 2 From low to medium = </a:t>
            </a:r>
            <a:r>
              <a:rPr lang="en-US" dirty="0" err="1">
                <a:solidFill>
                  <a:srgbClr val="002060"/>
                </a:solidFill>
                <a:latin typeface="Century Gothic" panose="020B0502020202020204" pitchFamily="34" charset="0"/>
                <a:cs typeface="Courier New" panose="02070309020205020404" pitchFamily="49" charset="0"/>
              </a:rPr>
              <a:t>R3</a:t>
            </a:r>
            <a:r>
              <a:rPr lang="en-US" dirty="0">
                <a:solidFill>
                  <a:srgbClr val="002060"/>
                </a:solidFill>
                <a:latin typeface="Century Gothic" panose="020B0502020202020204" pitchFamily="34" charset="0"/>
                <a:cs typeface="Courier New" panose="02070309020205020404" pitchFamily="49" charset="0"/>
              </a:rPr>
              <a:t> continuous leakage, hole Ø 1 cm</a:t>
            </a:r>
          </a:p>
        </p:txBody>
      </p:sp>
      <p:sp>
        <p:nvSpPr>
          <p:cNvPr id="11" name="CasellaDiTesto 10"/>
          <p:cNvSpPr txBox="1"/>
          <p:nvPr/>
        </p:nvSpPr>
        <p:spPr>
          <a:xfrm>
            <a:off x="533497" y="1867923"/>
            <a:ext cx="8342346" cy="369332"/>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2 ≤ I &lt; 3 From medium to high = </a:t>
            </a:r>
            <a:r>
              <a:rPr lang="en-US" dirty="0" err="1">
                <a:solidFill>
                  <a:srgbClr val="002060"/>
                </a:solidFill>
                <a:latin typeface="Century Gothic" panose="020B0502020202020204" pitchFamily="34" charset="0"/>
                <a:cs typeface="Courier New" panose="02070309020205020404" pitchFamily="49" charset="0"/>
              </a:rPr>
              <a:t>R2</a:t>
            </a:r>
            <a:r>
              <a:rPr lang="en-US" dirty="0">
                <a:solidFill>
                  <a:srgbClr val="002060"/>
                </a:solidFill>
                <a:latin typeface="Century Gothic" panose="020B0502020202020204" pitchFamily="34" charset="0"/>
                <a:cs typeface="Courier New" panose="02070309020205020404" pitchFamily="49" charset="0"/>
              </a:rPr>
              <a:t> complete </a:t>
            </a:r>
            <a:r>
              <a:rPr lang="en-US" dirty="0" err="1">
                <a:solidFill>
                  <a:srgbClr val="002060"/>
                </a:solidFill>
                <a:latin typeface="Century Gothic" panose="020B0502020202020204" pitchFamily="34" charset="0"/>
                <a:cs typeface="Courier New" panose="02070309020205020404" pitchFamily="49" charset="0"/>
              </a:rPr>
              <a:t>L.o.C</a:t>
            </a:r>
            <a:r>
              <a:rPr lang="en-US" dirty="0">
                <a:solidFill>
                  <a:srgbClr val="002060"/>
                </a:solidFill>
                <a:latin typeface="Century Gothic" panose="020B0502020202020204" pitchFamily="34" charset="0"/>
                <a:cs typeface="Courier New" panose="02070309020205020404" pitchFamily="49" charset="0"/>
              </a:rPr>
              <a:t>. in &gt; than 10 minutes</a:t>
            </a:r>
          </a:p>
        </p:txBody>
      </p:sp>
      <p:sp>
        <p:nvSpPr>
          <p:cNvPr id="12" name="CasellaDiTesto 11"/>
          <p:cNvSpPr txBox="1"/>
          <p:nvPr/>
        </p:nvSpPr>
        <p:spPr>
          <a:xfrm>
            <a:off x="685800" y="2215056"/>
            <a:ext cx="8342346" cy="369332"/>
          </a:xfrm>
          <a:prstGeom prst="rect">
            <a:avLst/>
          </a:prstGeom>
          <a:noFill/>
        </p:spPr>
        <p:txBody>
          <a:bodyPr wrap="square" rtlCol="0">
            <a:spAutoFit/>
          </a:bodyPr>
          <a:lstStyle/>
          <a:p>
            <a:r>
              <a:rPr lang="en-US" dirty="0">
                <a:solidFill>
                  <a:srgbClr val="002060"/>
                </a:solidFill>
                <a:latin typeface="Century Gothic" panose="020B0502020202020204" pitchFamily="34" charset="0"/>
                <a:cs typeface="Courier New" panose="02070309020205020404" pitchFamily="49" charset="0"/>
              </a:rPr>
              <a:t>3 ≤ I &lt; 4 High= </a:t>
            </a:r>
            <a:r>
              <a:rPr lang="en-US" dirty="0" err="1">
                <a:solidFill>
                  <a:srgbClr val="002060"/>
                </a:solidFill>
                <a:latin typeface="Century Gothic" panose="020B0502020202020204" pitchFamily="34" charset="0"/>
                <a:cs typeface="Courier New" panose="02070309020205020404" pitchFamily="49" charset="0"/>
              </a:rPr>
              <a:t>R1</a:t>
            </a:r>
            <a:r>
              <a:rPr lang="en-US" dirty="0">
                <a:solidFill>
                  <a:srgbClr val="002060"/>
                </a:solidFill>
                <a:latin typeface="Century Gothic" panose="020B0502020202020204" pitchFamily="34" charset="0"/>
                <a:cs typeface="Courier New" panose="02070309020205020404" pitchFamily="49" charset="0"/>
              </a:rPr>
              <a:t> complete </a:t>
            </a:r>
            <a:r>
              <a:rPr lang="en-US" dirty="0" err="1">
                <a:solidFill>
                  <a:srgbClr val="002060"/>
                </a:solidFill>
                <a:latin typeface="Century Gothic" panose="020B0502020202020204" pitchFamily="34" charset="0"/>
                <a:cs typeface="Courier New" panose="02070309020205020404" pitchFamily="49" charset="0"/>
              </a:rPr>
              <a:t>L.o.C</a:t>
            </a:r>
            <a:r>
              <a:rPr lang="en-US" dirty="0">
                <a:solidFill>
                  <a:srgbClr val="002060"/>
                </a:solidFill>
                <a:latin typeface="Century Gothic" panose="020B0502020202020204" pitchFamily="34" charset="0"/>
                <a:cs typeface="Courier New" panose="02070309020205020404" pitchFamily="49" charset="0"/>
              </a:rPr>
              <a:t>. in &lt; than 10 minutes</a:t>
            </a:r>
          </a:p>
        </p:txBody>
      </p:sp>
      <p:sp>
        <p:nvSpPr>
          <p:cNvPr id="13" name="Rettangolo con angoli arrotondati 12"/>
          <p:cNvSpPr/>
          <p:nvPr/>
        </p:nvSpPr>
        <p:spPr>
          <a:xfrm>
            <a:off x="533496" y="3056147"/>
            <a:ext cx="8171090" cy="3104507"/>
          </a:xfrm>
          <a:prstGeom prst="round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13"/>
          <p:cNvSpPr txBox="1"/>
          <p:nvPr/>
        </p:nvSpPr>
        <p:spPr>
          <a:xfrm>
            <a:off x="-523120" y="3067782"/>
            <a:ext cx="8342346" cy="369332"/>
          </a:xfrm>
          <a:prstGeom prst="rect">
            <a:avLst/>
          </a:prstGeom>
          <a:noFill/>
        </p:spPr>
        <p:txBody>
          <a:bodyPr wrap="square" rtlCol="0">
            <a:spAutoFit/>
          </a:bodyPr>
          <a:lstStyle/>
          <a:p>
            <a:pPr algn="ctr"/>
            <a:r>
              <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2) Simulations with EPA Aloha and HSSM </a:t>
            </a:r>
            <a:r>
              <a:rPr lang="en-US" dirty="0" err="1">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softwares</a:t>
            </a:r>
            <a:endPar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p:sp>
        <p:nvSpPr>
          <p:cNvPr id="15" name="CasellaDiTesto 14"/>
          <p:cNvSpPr txBox="1"/>
          <p:nvPr/>
        </p:nvSpPr>
        <p:spPr>
          <a:xfrm>
            <a:off x="790381" y="3520347"/>
            <a:ext cx="7837909" cy="1477328"/>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ALOHA -&gt; Atmospheric release</a:t>
            </a:r>
          </a:p>
          <a:p>
            <a:pPr algn="just"/>
            <a:r>
              <a:rPr lang="en-US" dirty="0">
                <a:solidFill>
                  <a:srgbClr val="002060"/>
                </a:solidFill>
                <a:latin typeface="Century Gothic" panose="020B0502020202020204" pitchFamily="34" charset="0"/>
                <a:cs typeface="Courier New" panose="02070309020205020404" pitchFamily="49" charset="0"/>
              </a:rPr>
              <a:t>Release from tanks, Ø inserted on the basis of damage states and other literature data,</a:t>
            </a:r>
          </a:p>
          <a:p>
            <a:pPr algn="just"/>
            <a:r>
              <a:rPr lang="en-US" dirty="0">
                <a:solidFill>
                  <a:srgbClr val="002060"/>
                </a:solidFill>
                <a:latin typeface="Century Gothic" panose="020B0502020202020204" pitchFamily="34" charset="0"/>
                <a:cs typeface="Courier New" panose="02070309020205020404" pitchFamily="49" charset="0"/>
              </a:rPr>
              <a:t>flood and earthquake simulated through different climatic conditions</a:t>
            </a:r>
          </a:p>
        </p:txBody>
      </p:sp>
      <p:sp>
        <p:nvSpPr>
          <p:cNvPr id="16" name="CasellaDiTesto 15"/>
          <p:cNvSpPr txBox="1"/>
          <p:nvPr/>
        </p:nvSpPr>
        <p:spPr>
          <a:xfrm>
            <a:off x="790381" y="5080908"/>
            <a:ext cx="7837909" cy="923330"/>
          </a:xfrm>
          <a:prstGeom prst="rect">
            <a:avLst/>
          </a:prstGeom>
          <a:noFill/>
        </p:spPr>
        <p:txBody>
          <a:bodyPr wrap="square" rtlCol="0">
            <a:spAutoFit/>
          </a:bodyPr>
          <a:lstStyle/>
          <a:p>
            <a:r>
              <a:rPr lang="en-US" dirty="0">
                <a:solidFill>
                  <a:srgbClr val="002060"/>
                </a:solidFill>
                <a:latin typeface="Century Gothic" panose="020B0502020202020204" pitchFamily="34" charset="0"/>
                <a:cs typeface="Courier New" panose="02070309020205020404" pitchFamily="49" charset="0"/>
              </a:rPr>
              <a:t>HSSM -&gt; Ground dispersion of pollutants (</a:t>
            </a:r>
            <a:r>
              <a:rPr lang="en-US" dirty="0" err="1">
                <a:solidFill>
                  <a:srgbClr val="002060"/>
                </a:solidFill>
                <a:latin typeface="Century Gothic" panose="020B0502020202020204" pitchFamily="34" charset="0"/>
                <a:cs typeface="Courier New" panose="02070309020205020404" pitchFamily="49" charset="0"/>
              </a:rPr>
              <a:t>LNAPL</a:t>
            </a:r>
            <a:r>
              <a:rPr lang="en-US" dirty="0">
                <a:solidFill>
                  <a:srgbClr val="002060"/>
                </a:solidFill>
                <a:latin typeface="Century Gothic" panose="020B0502020202020204" pitchFamily="34" charset="0"/>
                <a:cs typeface="Courier New" panose="02070309020205020404" pitchFamily="49" charset="0"/>
              </a:rPr>
              <a:t>)</a:t>
            </a:r>
          </a:p>
          <a:p>
            <a:r>
              <a:rPr lang="en-US" dirty="0">
                <a:solidFill>
                  <a:srgbClr val="002060"/>
                </a:solidFill>
                <a:latin typeface="Century Gothic" panose="020B0502020202020204" pitchFamily="34" charset="0"/>
                <a:cs typeface="Courier New" panose="02070309020205020404" pitchFamily="49" charset="0"/>
              </a:rPr>
              <a:t>Release from puddles, Ø as calculated in ALOHA and limited by containment basins</a:t>
            </a:r>
          </a:p>
        </p:txBody>
      </p:sp>
      <p:sp>
        <p:nvSpPr>
          <p:cNvPr id="24" name="CasellaDiTesto 23"/>
          <p:cNvSpPr txBox="1"/>
          <p:nvPr/>
        </p:nvSpPr>
        <p:spPr>
          <a:xfrm>
            <a:off x="533496" y="6569242"/>
            <a:ext cx="10439303" cy="276999"/>
          </a:xfrm>
          <a:prstGeom prst="rect">
            <a:avLst/>
          </a:prstGeom>
          <a:noFill/>
        </p:spPr>
        <p:txBody>
          <a:bodyPr wrap="square" rtlCol="0">
            <a:spAutoFit/>
          </a:bodyPr>
          <a:lstStyle/>
          <a:p>
            <a:pPr algn="just"/>
            <a:r>
              <a:rPr lang="it-IT" sz="1200" dirty="0">
                <a:solidFill>
                  <a:srgbClr val="002060"/>
                </a:solidFill>
                <a:latin typeface="Century Gothic" panose="020B0502020202020204" pitchFamily="34" charset="0"/>
                <a:cs typeface="Courier New" panose="02070309020205020404" pitchFamily="49" charset="0"/>
              </a:rPr>
              <a:t>* </a:t>
            </a:r>
            <a:r>
              <a:rPr lang="it-IT" sz="1200" dirty="0" err="1">
                <a:solidFill>
                  <a:srgbClr val="002060"/>
                </a:solidFill>
                <a:latin typeface="Century Gothic" panose="020B0502020202020204" pitchFamily="34" charset="0"/>
                <a:cs typeface="Courier New" panose="02070309020205020404" pitchFamily="49" charset="0"/>
              </a:rPr>
              <a:t>Krausmann</a:t>
            </a:r>
            <a:r>
              <a:rPr lang="it-IT" sz="1200" dirty="0">
                <a:solidFill>
                  <a:srgbClr val="002060"/>
                </a:solidFill>
                <a:latin typeface="Century Gothic" panose="020B0502020202020204" pitchFamily="34" charset="0"/>
                <a:cs typeface="Courier New" panose="02070309020205020404" pitchFamily="49" charset="0"/>
              </a:rPr>
              <a:t>, </a:t>
            </a:r>
            <a:r>
              <a:rPr lang="it-IT" sz="1200" dirty="0" err="1">
                <a:solidFill>
                  <a:srgbClr val="002060"/>
                </a:solidFill>
                <a:latin typeface="Century Gothic" panose="020B0502020202020204" pitchFamily="34" charset="0"/>
                <a:cs typeface="Courier New" panose="02070309020205020404" pitchFamily="49" charset="0"/>
              </a:rPr>
              <a:t>Cozzani</a:t>
            </a:r>
            <a:r>
              <a:rPr lang="it-IT" sz="1200" dirty="0">
                <a:solidFill>
                  <a:srgbClr val="002060"/>
                </a:solidFill>
                <a:latin typeface="Century Gothic" panose="020B0502020202020204" pitchFamily="34" charset="0"/>
                <a:cs typeface="Courier New" panose="02070309020205020404" pitchFamily="49" charset="0"/>
              </a:rPr>
              <a:t>, Salzano, </a:t>
            </a:r>
            <a:r>
              <a:rPr lang="it-IT" sz="1200" dirty="0" err="1">
                <a:solidFill>
                  <a:srgbClr val="002060"/>
                </a:solidFill>
                <a:latin typeface="Century Gothic" panose="020B0502020202020204" pitchFamily="34" charset="0"/>
                <a:cs typeface="Courier New" panose="02070309020205020404" pitchFamily="49" charset="0"/>
              </a:rPr>
              <a:t>Renni</a:t>
            </a:r>
            <a:r>
              <a:rPr lang="it-IT" sz="1200" dirty="0">
                <a:solidFill>
                  <a:srgbClr val="002060"/>
                </a:solidFill>
                <a:latin typeface="Century Gothic" panose="020B0502020202020204" pitchFamily="34" charset="0"/>
                <a:cs typeface="Courier New" panose="02070309020205020404" pitchFamily="49" charset="0"/>
              </a:rPr>
              <a:t>,</a:t>
            </a:r>
            <a:r>
              <a:rPr lang="en-US" sz="1200" dirty="0">
                <a:solidFill>
                  <a:srgbClr val="002060"/>
                </a:solidFill>
                <a:latin typeface="Century Gothic" panose="020B0502020202020204" pitchFamily="34" charset="0"/>
                <a:cs typeface="Courier New" panose="02070309020205020404" pitchFamily="49" charset="0"/>
              </a:rPr>
              <a:t> Industrial accidents triggered by natural hazards: an emerging risk issue</a:t>
            </a:r>
            <a:r>
              <a:rPr lang="it-IT" sz="1200" dirty="0">
                <a:solidFill>
                  <a:srgbClr val="002060"/>
                </a:solidFill>
                <a:latin typeface="Century Gothic" panose="020B0502020202020204" pitchFamily="34" charset="0"/>
                <a:cs typeface="Courier New" panose="02070309020205020404" pitchFamily="49" charset="0"/>
              </a:rPr>
              <a:t> </a:t>
            </a:r>
            <a:endParaRPr lang="en-US" sz="1200" dirty="0">
              <a:solidFill>
                <a:srgbClr val="002060"/>
              </a:solidFill>
              <a:latin typeface="Century Gothic" panose="020B0502020202020204" pitchFamily="34" charset="0"/>
              <a:cs typeface="Courier New" panose="02070309020205020404" pitchFamily="49" charset="0"/>
            </a:endParaRPr>
          </a:p>
        </p:txBody>
      </p:sp>
    </p:spTree>
    <p:extLst>
      <p:ext uri="{BB962C8B-B14F-4D97-AF65-F5344CB8AC3E}">
        <p14:creationId xmlns:p14="http://schemas.microsoft.com/office/powerpoint/2010/main" val="12629581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3" name="CasellaDiTesto 12">
            <a:extLst>
              <a:ext uri="{FF2B5EF4-FFF2-40B4-BE49-F238E27FC236}">
                <a16:creationId xmlns:a16="http://schemas.microsoft.com/office/drawing/2014/main" id="{9662B9C4-1AB7-4BF6-9DCA-55AF240F735E}"/>
              </a:ext>
            </a:extLst>
          </p:cNvPr>
          <p:cNvSpPr txBox="1"/>
          <p:nvPr/>
        </p:nvSpPr>
        <p:spPr>
          <a:xfrm>
            <a:off x="3223491" y="197430"/>
            <a:ext cx="5212939"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3. INDUSTRIAL INTERACTIONS COMPATIBILITY</a:t>
            </a: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7" name="CasellaDiTesto 6"/>
          <p:cNvSpPr txBox="1"/>
          <p:nvPr/>
        </p:nvSpPr>
        <p:spPr>
          <a:xfrm>
            <a:off x="447869" y="625163"/>
            <a:ext cx="8342346" cy="369332"/>
          </a:xfrm>
          <a:prstGeom prst="rect">
            <a:avLst/>
          </a:prstGeom>
          <a:noFill/>
        </p:spPr>
        <p:txBody>
          <a:bodyPr wrap="square" rtlCol="0">
            <a:spAutoFit/>
          </a:bodyPr>
          <a:lstStyle/>
          <a:p>
            <a:pPr algn="ctr"/>
            <a:r>
              <a:rPr lang="en-US"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AIM: </a:t>
            </a:r>
            <a:r>
              <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obtaining a spatial extension for the consequences of interaction</a:t>
            </a:r>
          </a:p>
        </p:txBody>
      </p:sp>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9199" y="994495"/>
            <a:ext cx="6532357" cy="5696661"/>
          </a:xfrm>
          <a:prstGeom prst="rect">
            <a:avLst/>
          </a:prstGeom>
        </p:spPr>
      </p:pic>
      <p:grpSp>
        <p:nvGrpSpPr>
          <p:cNvPr id="2" name="Gruppo 1"/>
          <p:cNvGrpSpPr/>
          <p:nvPr/>
        </p:nvGrpSpPr>
        <p:grpSpPr>
          <a:xfrm>
            <a:off x="-2178988" y="1336442"/>
            <a:ext cx="11058719" cy="3795484"/>
            <a:chOff x="-2268504" y="4593723"/>
            <a:chExt cx="11058719" cy="3795484"/>
          </a:xfrm>
        </p:grpSpPr>
        <p:sp>
          <p:nvSpPr>
            <p:cNvPr id="9" name="Rettangolo con angoli arrotondati 8"/>
            <p:cNvSpPr/>
            <p:nvPr/>
          </p:nvSpPr>
          <p:spPr>
            <a:xfrm>
              <a:off x="619125" y="4593723"/>
              <a:ext cx="8171090" cy="3795483"/>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CasellaDiTesto 9"/>
            <p:cNvSpPr txBox="1"/>
            <p:nvPr/>
          </p:nvSpPr>
          <p:spPr>
            <a:xfrm>
              <a:off x="-2268504" y="4651774"/>
              <a:ext cx="8342346" cy="923330"/>
            </a:xfrm>
            <a:prstGeom prst="rect">
              <a:avLst/>
            </a:prstGeom>
            <a:noFill/>
          </p:spPr>
          <p:txBody>
            <a:bodyPr wrap="square" rtlCol="0">
              <a:spAutoFit/>
            </a:bodyPr>
            <a:lstStyle/>
            <a:p>
              <a:pPr algn="ctr"/>
              <a:r>
                <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MANTUA example</a:t>
              </a:r>
            </a:p>
            <a:p>
              <a:pPr algn="ctr"/>
              <a:endPar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endParaRPr lang="en-US"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p:sp>
          <p:nvSpPr>
            <p:cNvPr id="11" name="CasellaDiTesto 10"/>
            <p:cNvSpPr txBox="1"/>
            <p:nvPr/>
          </p:nvSpPr>
          <p:spPr>
            <a:xfrm>
              <a:off x="732842" y="4972887"/>
              <a:ext cx="8057373" cy="3416320"/>
            </a:xfrm>
            <a:prstGeom prst="rect">
              <a:avLst/>
            </a:prstGeom>
            <a:noFill/>
          </p:spPr>
          <p:txBody>
            <a:bodyPr wrap="square" rtlCol="0">
              <a:spAutoFit/>
            </a:bodyPr>
            <a:lstStyle/>
            <a:p>
              <a:pPr marL="285750" indent="-285750" algn="just">
                <a:buFont typeface="Arial" panose="020B0604020202020204" pitchFamily="34" charset="0"/>
                <a:buChar char="•"/>
              </a:pPr>
              <a:endParaRPr lang="en-US" dirty="0">
                <a:solidFill>
                  <a:srgbClr val="002060"/>
                </a:solidFill>
                <a:latin typeface="Century Gothic" panose="020B0502020202020204" pitchFamily="34" charset="0"/>
                <a:cs typeface="Courier New" panose="02070309020205020404" pitchFamily="49" charset="0"/>
              </a:endParaRPr>
            </a:p>
            <a:p>
              <a:pPr marL="285750" indent="-285750" algn="just">
                <a:buFont typeface="Arial" panose="020B0604020202020204" pitchFamily="34" charset="0"/>
                <a:buChar char="•"/>
              </a:pPr>
              <a:r>
                <a:rPr lang="en-US" dirty="0">
                  <a:solidFill>
                    <a:srgbClr val="002060"/>
                  </a:solidFill>
                  <a:latin typeface="Century Gothic" panose="020B0502020202020204" pitchFamily="34" charset="0"/>
                  <a:cs typeface="Courier New" panose="02070309020205020404" pitchFamily="49" charset="0"/>
                </a:rPr>
                <a:t>INTERACTION VALUES = between 1 and 2 (LOW) for all the interactions industry – natural risks</a:t>
              </a:r>
            </a:p>
            <a:p>
              <a:pPr marL="285750" indent="-285750" algn="just">
                <a:buFont typeface="Arial" panose="020B0604020202020204" pitchFamily="34" charset="0"/>
                <a:buChar char="•"/>
              </a:pPr>
              <a:r>
                <a:rPr lang="en-US" dirty="0">
                  <a:solidFill>
                    <a:srgbClr val="002060"/>
                  </a:solidFill>
                  <a:latin typeface="Century Gothic" panose="020B0502020202020204" pitchFamily="34" charset="0"/>
                  <a:cs typeface="Courier New" panose="02070309020205020404" pitchFamily="49" charset="0"/>
                </a:rPr>
                <a:t>DAMAGE STATE assigned = </a:t>
              </a:r>
              <a:r>
                <a:rPr lang="en-US" dirty="0" err="1">
                  <a:solidFill>
                    <a:srgbClr val="002060"/>
                  </a:solidFill>
                  <a:latin typeface="Century Gothic" panose="020B0502020202020204" pitchFamily="34" charset="0"/>
                  <a:cs typeface="Courier New" panose="02070309020205020404" pitchFamily="49" charset="0"/>
                </a:rPr>
                <a:t>R3</a:t>
              </a:r>
              <a:r>
                <a:rPr lang="en-US" dirty="0">
                  <a:solidFill>
                    <a:srgbClr val="002060"/>
                  </a:solidFill>
                  <a:latin typeface="Century Gothic" panose="020B0502020202020204" pitchFamily="34" charset="0"/>
                  <a:cs typeface="Courier New" panose="02070309020205020404" pitchFamily="49" charset="0"/>
                </a:rPr>
                <a:t>, hole Ø 1-3 cm, release from tanks and rail tankers </a:t>
              </a:r>
            </a:p>
            <a:p>
              <a:pPr marL="285750" indent="-285750" algn="just">
                <a:buFont typeface="Arial" panose="020B0604020202020204" pitchFamily="34" charset="0"/>
                <a:buChar char="•"/>
              </a:pPr>
              <a:endParaRPr lang="en-US" dirty="0">
                <a:solidFill>
                  <a:srgbClr val="002060"/>
                </a:solidFill>
                <a:latin typeface="Century Gothic" panose="020B0502020202020204" pitchFamily="34" charset="0"/>
                <a:cs typeface="Courier New" panose="02070309020205020404" pitchFamily="49" charset="0"/>
              </a:endParaRPr>
            </a:p>
            <a:p>
              <a:pPr algn="just"/>
              <a:r>
                <a:rPr lang="en-US" dirty="0">
                  <a:solidFill>
                    <a:srgbClr val="002060"/>
                  </a:solidFill>
                  <a:latin typeface="Century Gothic" panose="020B0502020202020204" pitchFamily="34" charset="0"/>
                  <a:cs typeface="Courier New" panose="02070309020205020404" pitchFamily="49" charset="0"/>
                </a:rPr>
                <a:t> ALOHA results -&gt; the most dangerous substances for external consequences were identified, and also the exposed external zones</a:t>
              </a:r>
            </a:p>
            <a:p>
              <a:pPr algn="just"/>
              <a:endParaRPr lang="en-US" dirty="0">
                <a:solidFill>
                  <a:srgbClr val="002060"/>
                </a:solidFill>
                <a:latin typeface="Century Gothic" panose="020B0502020202020204" pitchFamily="34" charset="0"/>
                <a:cs typeface="Courier New" panose="02070309020205020404" pitchFamily="49" charset="0"/>
              </a:endParaRPr>
            </a:p>
            <a:p>
              <a:pPr algn="just"/>
              <a:r>
                <a:rPr lang="en-US" dirty="0">
                  <a:solidFill>
                    <a:srgbClr val="002060"/>
                  </a:solidFill>
                  <a:latin typeface="Century Gothic" panose="020B0502020202020204" pitchFamily="34" charset="0"/>
                  <a:cs typeface="Courier New" panose="02070309020205020404" pitchFamily="49" charset="0"/>
                </a:rPr>
                <a:t>HSSM results -&gt; after 3 hours of release from a puddle produced by 1 cm Ø hole, the pollutant reach the water table in 5 days</a:t>
              </a:r>
            </a:p>
            <a:p>
              <a:pPr algn="just"/>
              <a:endParaRPr lang="en-US" dirty="0">
                <a:solidFill>
                  <a:srgbClr val="002060"/>
                </a:solidFill>
                <a:latin typeface="Century Gothic" panose="020B0502020202020204" pitchFamily="34" charset="0"/>
                <a:cs typeface="Courier New" panose="02070309020205020404" pitchFamily="49" charset="0"/>
              </a:endParaRPr>
            </a:p>
          </p:txBody>
        </p:sp>
        <p:sp>
          <p:nvSpPr>
            <p:cNvPr id="12" name="CasellaDiTesto 11"/>
            <p:cNvSpPr txBox="1"/>
            <p:nvPr/>
          </p:nvSpPr>
          <p:spPr>
            <a:xfrm>
              <a:off x="770261" y="6542676"/>
              <a:ext cx="7982533" cy="369332"/>
            </a:xfrm>
            <a:prstGeom prst="rect">
              <a:avLst/>
            </a:prstGeom>
            <a:noFill/>
          </p:spPr>
          <p:txBody>
            <a:bodyPr wrap="square" rtlCol="0">
              <a:spAutoFit/>
            </a:bodyPr>
            <a:lstStyle/>
            <a:p>
              <a:pPr algn="just"/>
              <a:endParaRPr lang="en-US" dirty="0">
                <a:solidFill>
                  <a:srgbClr val="002060"/>
                </a:solidFill>
                <a:latin typeface="Century Gothic" panose="020B0502020202020204" pitchFamily="34" charset="0"/>
                <a:cs typeface="Courier New" panose="02070309020205020404" pitchFamily="49" charset="0"/>
              </a:endParaRPr>
            </a:p>
          </p:txBody>
        </p:sp>
      </p:grpSp>
    </p:spTree>
    <p:extLst>
      <p:ext uri="{BB962C8B-B14F-4D97-AF65-F5344CB8AC3E}">
        <p14:creationId xmlns:p14="http://schemas.microsoft.com/office/powerpoint/2010/main" val="2660975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1000"/>
                                        <p:tgtEl>
                                          <p:spTgt spid="2"/>
                                        </p:tgtEl>
                                      </p:cBhvr>
                                    </p:animEffect>
                                    <p:set>
                                      <p:cBhvr>
                                        <p:cTn id="7" dur="1" fill="hold">
                                          <p:stCondLst>
                                            <p:cond delay="999"/>
                                          </p:stCondLst>
                                        </p:cTn>
                                        <p:tgtEl>
                                          <p:spTgt spid="2"/>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3" name="Connettore pagina esterna 12">
            <a:extLst>
              <a:ext uri="{FF2B5EF4-FFF2-40B4-BE49-F238E27FC236}">
                <a16:creationId xmlns:a16="http://schemas.microsoft.com/office/drawing/2014/main" id="{CC0F4979-F680-42BD-B1B8-F6CC2F2B56C8}"/>
              </a:ext>
            </a:extLst>
          </p:cNvPr>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14" name="CasellaDiTesto 13">
            <a:extLst>
              <a:ext uri="{FF2B5EF4-FFF2-40B4-BE49-F238E27FC236}">
                <a16:creationId xmlns:a16="http://schemas.microsoft.com/office/drawing/2014/main" id="{61CFB61A-23B7-4F36-9B33-B1CBB705F0E3}"/>
              </a:ext>
            </a:extLst>
          </p:cNvPr>
          <p:cNvSpPr txBox="1"/>
          <p:nvPr/>
        </p:nvSpPr>
        <p:spPr>
          <a:xfrm>
            <a:off x="5340423"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4. PLANNING</a:t>
            </a:r>
          </a:p>
        </p:txBody>
      </p:sp>
      <p:sp>
        <p:nvSpPr>
          <p:cNvPr id="15" name="Rettangolo 14">
            <a:extLst>
              <a:ext uri="{FF2B5EF4-FFF2-40B4-BE49-F238E27FC236}">
                <a16:creationId xmlns:a16="http://schemas.microsoft.com/office/drawing/2014/main" id="{AC8F837D-46A0-4230-BC44-1F13D4C653EB}"/>
              </a:ext>
            </a:extLst>
          </p:cNvPr>
          <p:cNvSpPr/>
          <p:nvPr/>
        </p:nvSpPr>
        <p:spPr>
          <a:xfrm>
            <a:off x="830813" y="845067"/>
            <a:ext cx="7591425" cy="923330"/>
          </a:xfrm>
          <a:prstGeom prst="rect">
            <a:avLst/>
          </a:prstGeom>
          <a:noFill/>
        </p:spPr>
        <p:txBody>
          <a:bodyPr wrap="square" rtlCol="0">
            <a:spAutoFit/>
          </a:bodyPr>
          <a:lstStyle/>
          <a:p>
            <a:pPr algn="just"/>
            <a:r>
              <a:rPr lang="en-US" dirty="0">
                <a:solidFill>
                  <a:srgbClr val="002060"/>
                </a:solidFill>
                <a:latin typeface="Century Gothic" panose="020B0502020202020204" pitchFamily="34" charset="0"/>
                <a:cs typeface="Courier New" panose="02070309020205020404" pitchFamily="49" charset="0"/>
              </a:rPr>
              <a:t>Overcoming the threshold of 2.5. in areas with potential territorial or environmental incompatibilities is an alert signal for the Municipalities: TWO STEPS of action</a:t>
            </a:r>
          </a:p>
        </p:txBody>
      </p:sp>
      <p:grpSp>
        <p:nvGrpSpPr>
          <p:cNvPr id="16" name="Gruppo 15">
            <a:extLst>
              <a:ext uri="{FF2B5EF4-FFF2-40B4-BE49-F238E27FC236}">
                <a16:creationId xmlns:a16="http://schemas.microsoft.com/office/drawing/2014/main" id="{0A6D7108-DCCD-43F5-8F86-600754348166}"/>
              </a:ext>
            </a:extLst>
          </p:cNvPr>
          <p:cNvGrpSpPr/>
          <p:nvPr/>
        </p:nvGrpSpPr>
        <p:grpSpPr>
          <a:xfrm>
            <a:off x="746448" y="2178714"/>
            <a:ext cx="7760156" cy="761280"/>
            <a:chOff x="746446" y="1814854"/>
            <a:chExt cx="7760156" cy="598148"/>
          </a:xfrm>
        </p:grpSpPr>
        <p:sp>
          <p:nvSpPr>
            <p:cNvPr id="17" name="Rettangolo con angoli arrotondati 16">
              <a:extLst>
                <a:ext uri="{FF2B5EF4-FFF2-40B4-BE49-F238E27FC236}">
                  <a16:creationId xmlns:a16="http://schemas.microsoft.com/office/drawing/2014/main" id="{1DAB8F7E-9A25-4FBD-9E4F-DDBBC6FC4968}"/>
                </a:ext>
              </a:extLst>
            </p:cNvPr>
            <p:cNvSpPr/>
            <p:nvPr/>
          </p:nvSpPr>
          <p:spPr>
            <a:xfrm>
              <a:off x="746448" y="1814854"/>
              <a:ext cx="7760154" cy="598148"/>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8" name="Rettangolo 17">
              <a:extLst>
                <a:ext uri="{FF2B5EF4-FFF2-40B4-BE49-F238E27FC236}">
                  <a16:creationId xmlns:a16="http://schemas.microsoft.com/office/drawing/2014/main" id="{4B257182-4918-482A-871D-FCB497C30BE6}"/>
                </a:ext>
              </a:extLst>
            </p:cNvPr>
            <p:cNvSpPr/>
            <p:nvPr/>
          </p:nvSpPr>
          <p:spPr>
            <a:xfrm>
              <a:off x="746446" y="1874049"/>
              <a:ext cx="7591425" cy="507831"/>
            </a:xfrm>
            <a:prstGeom prst="rect">
              <a:avLst/>
            </a:prstGeom>
            <a:noFill/>
          </p:spPr>
          <p:txBody>
            <a:bodyPr wrap="square" rtlCol="0">
              <a:spAutoFit/>
            </a:bodyPr>
            <a:lstStyle/>
            <a:p>
              <a:pPr algn="just"/>
              <a:r>
                <a:rPr lang="en-US" dirty="0">
                  <a:solidFill>
                    <a:schemeClr val="bg1"/>
                  </a:solidFill>
                  <a:latin typeface="Century Gothic" panose="020B0502020202020204" pitchFamily="34" charset="0"/>
                  <a:cs typeface="Courier New" panose="02070309020205020404" pitchFamily="49" charset="0"/>
                </a:rPr>
                <a:t>1) In-depth analysis on risks and vulnerabilities to confirm the incompatibility</a:t>
              </a:r>
              <a:endParaRPr lang="it-IT" dirty="0">
                <a:solidFill>
                  <a:schemeClr val="bg1"/>
                </a:solidFill>
                <a:latin typeface="Century Gothic" panose="020B0502020202020204" pitchFamily="34" charset="0"/>
                <a:cs typeface="Courier New" panose="02070309020205020404" pitchFamily="49" charset="0"/>
              </a:endParaRPr>
            </a:p>
          </p:txBody>
        </p:sp>
      </p:grpSp>
      <p:grpSp>
        <p:nvGrpSpPr>
          <p:cNvPr id="19" name="Gruppo 18">
            <a:extLst>
              <a:ext uri="{FF2B5EF4-FFF2-40B4-BE49-F238E27FC236}">
                <a16:creationId xmlns:a16="http://schemas.microsoft.com/office/drawing/2014/main" id="{992BF982-856F-47EC-B0CE-D65ECF57DF52}"/>
              </a:ext>
            </a:extLst>
          </p:cNvPr>
          <p:cNvGrpSpPr/>
          <p:nvPr/>
        </p:nvGrpSpPr>
        <p:grpSpPr>
          <a:xfrm>
            <a:off x="746447" y="3232380"/>
            <a:ext cx="7760156" cy="724258"/>
            <a:chOff x="746446" y="2505173"/>
            <a:chExt cx="7760156" cy="507831"/>
          </a:xfrm>
        </p:grpSpPr>
        <p:sp>
          <p:nvSpPr>
            <p:cNvPr id="21" name="Rettangolo con angoli arrotondati 20">
              <a:extLst>
                <a:ext uri="{FF2B5EF4-FFF2-40B4-BE49-F238E27FC236}">
                  <a16:creationId xmlns:a16="http://schemas.microsoft.com/office/drawing/2014/main" id="{36628895-1E8C-4A05-8789-291F587A7DAF}"/>
                </a:ext>
              </a:extLst>
            </p:cNvPr>
            <p:cNvSpPr/>
            <p:nvPr/>
          </p:nvSpPr>
          <p:spPr>
            <a:xfrm>
              <a:off x="746448" y="2505173"/>
              <a:ext cx="7760154" cy="507831"/>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4" name="Rettangolo 23">
              <a:extLst>
                <a:ext uri="{FF2B5EF4-FFF2-40B4-BE49-F238E27FC236}">
                  <a16:creationId xmlns:a16="http://schemas.microsoft.com/office/drawing/2014/main" id="{A4E91112-1067-48DE-BD89-83DAD4286046}"/>
                </a:ext>
              </a:extLst>
            </p:cNvPr>
            <p:cNvSpPr/>
            <p:nvPr/>
          </p:nvSpPr>
          <p:spPr>
            <a:xfrm>
              <a:off x="746446" y="2612371"/>
              <a:ext cx="7591425" cy="258966"/>
            </a:xfrm>
            <a:prstGeom prst="rect">
              <a:avLst/>
            </a:prstGeom>
            <a:noFill/>
          </p:spPr>
          <p:txBody>
            <a:bodyPr wrap="square" rtlCol="0">
              <a:spAutoFit/>
            </a:bodyPr>
            <a:lstStyle/>
            <a:p>
              <a:pPr algn="just"/>
              <a:r>
                <a:rPr lang="en-US" dirty="0">
                  <a:solidFill>
                    <a:schemeClr val="bg1"/>
                  </a:solidFill>
                  <a:latin typeface="Century Gothic" panose="020B0502020202020204" pitchFamily="34" charset="0"/>
                  <a:cs typeface="Courier New" panose="02070309020205020404" pitchFamily="49" charset="0"/>
                </a:rPr>
                <a:t>2) Adoption of PREVENTIVE AND PROTECTIVE measures</a:t>
              </a:r>
              <a:endParaRPr lang="it-IT" dirty="0">
                <a:solidFill>
                  <a:schemeClr val="bg1"/>
                </a:solidFill>
                <a:latin typeface="Century Gothic" panose="020B0502020202020204" pitchFamily="34" charset="0"/>
                <a:cs typeface="Courier New" panose="02070309020205020404" pitchFamily="49" charset="0"/>
              </a:endParaRPr>
            </a:p>
          </p:txBody>
        </p:sp>
      </p:grpSp>
      <p:pic>
        <p:nvPicPr>
          <p:cNvPr id="25" name="Immagine 24">
            <a:extLst>
              <a:ext uri="{FF2B5EF4-FFF2-40B4-BE49-F238E27FC236}">
                <a16:creationId xmlns:a16="http://schemas.microsoft.com/office/drawing/2014/main" id="{9A346C74-2DA3-46C2-9CE8-13FFDCEE08CA}"/>
              </a:ext>
            </a:extLst>
          </p:cNvPr>
          <p:cNvPicPr>
            <a:picLocks noChangeAspect="1"/>
          </p:cNvPicPr>
          <p:nvPr/>
        </p:nvPicPr>
        <p:blipFill>
          <a:blip r:embed="rId3"/>
          <a:stretch>
            <a:fillRect/>
          </a:stretch>
        </p:blipFill>
        <p:spPr>
          <a:xfrm>
            <a:off x="4126953" y="4085898"/>
            <a:ext cx="890093" cy="432854"/>
          </a:xfrm>
          <a:prstGeom prst="rect">
            <a:avLst/>
          </a:prstGeom>
        </p:spPr>
      </p:pic>
      <p:sp>
        <p:nvSpPr>
          <p:cNvPr id="26" name="Rettangolo 25">
            <a:extLst>
              <a:ext uri="{FF2B5EF4-FFF2-40B4-BE49-F238E27FC236}">
                <a16:creationId xmlns:a16="http://schemas.microsoft.com/office/drawing/2014/main" id="{6D8F1F54-68AE-48B9-B90A-F301D4DA040C}"/>
              </a:ext>
            </a:extLst>
          </p:cNvPr>
          <p:cNvSpPr/>
          <p:nvPr/>
        </p:nvSpPr>
        <p:spPr>
          <a:xfrm>
            <a:off x="915177" y="4777273"/>
            <a:ext cx="7591425" cy="1015663"/>
          </a:xfrm>
          <a:prstGeom prst="rect">
            <a:avLst/>
          </a:prstGeom>
          <a:noFill/>
        </p:spPr>
        <p:txBody>
          <a:bodyPr wrap="square" rtlCol="0">
            <a:spAutoFit/>
          </a:bodyPr>
          <a:lstStyle/>
          <a:p>
            <a:pPr algn="ctr"/>
            <a:r>
              <a:rPr lang="en-US" sz="20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TABLES TO GUIDE THE LOCAL AUTHORITIES IN THE CHOICE OF THE STUDIES AND MEASURES</a:t>
            </a:r>
          </a:p>
          <a:p>
            <a:pPr algn="ctr"/>
            <a:r>
              <a:rPr lang="en-US" sz="20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(Existing manuals, Guidelines, procedures)</a:t>
            </a: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7705825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3" name="Connettore pagina esterna 12">
            <a:extLst>
              <a:ext uri="{FF2B5EF4-FFF2-40B4-BE49-F238E27FC236}">
                <a16:creationId xmlns:a16="http://schemas.microsoft.com/office/drawing/2014/main" id="{CC0F4979-F680-42BD-B1B8-F6CC2F2B56C8}"/>
              </a:ext>
            </a:extLst>
          </p:cNvPr>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14" name="CasellaDiTesto 13">
            <a:extLst>
              <a:ext uri="{FF2B5EF4-FFF2-40B4-BE49-F238E27FC236}">
                <a16:creationId xmlns:a16="http://schemas.microsoft.com/office/drawing/2014/main" id="{61CFB61A-23B7-4F36-9B33-B1CBB705F0E3}"/>
              </a:ext>
            </a:extLst>
          </p:cNvPr>
          <p:cNvSpPr txBox="1"/>
          <p:nvPr/>
        </p:nvSpPr>
        <p:spPr>
          <a:xfrm>
            <a:off x="5340423"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4. PLANNING</a:t>
            </a: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graphicFrame>
        <p:nvGraphicFramePr>
          <p:cNvPr id="22" name="Tabella 21">
            <a:extLst>
              <a:ext uri="{FF2B5EF4-FFF2-40B4-BE49-F238E27FC236}">
                <a16:creationId xmlns:a16="http://schemas.microsoft.com/office/drawing/2014/main" id="{09BC0A89-14C6-4560-9F8A-36BAFA229DC6}"/>
              </a:ext>
            </a:extLst>
          </p:cNvPr>
          <p:cNvGraphicFramePr>
            <a:graphicFrameLocks noGrp="1"/>
          </p:cNvGraphicFramePr>
          <p:nvPr>
            <p:extLst>
              <p:ext uri="{D42A27DB-BD31-4B8C-83A1-F6EECF244321}">
                <p14:modId xmlns:p14="http://schemas.microsoft.com/office/powerpoint/2010/main" val="1228935195"/>
              </p:ext>
            </p:extLst>
          </p:nvPr>
        </p:nvGraphicFramePr>
        <p:xfrm>
          <a:off x="615965" y="1143633"/>
          <a:ext cx="8084978" cy="4780355"/>
        </p:xfrm>
        <a:graphic>
          <a:graphicData uri="http://schemas.openxmlformats.org/drawingml/2006/table">
            <a:tbl>
              <a:tblPr firstRow="1" firstCol="1" bandRow="1">
                <a:tableStyleId>{5C22544A-7EE6-4342-B048-85BDC9FD1C3A}</a:tableStyleId>
              </a:tblPr>
              <a:tblGrid>
                <a:gridCol w="1484152">
                  <a:extLst>
                    <a:ext uri="{9D8B030D-6E8A-4147-A177-3AD203B41FA5}">
                      <a16:colId xmlns:a16="http://schemas.microsoft.com/office/drawing/2014/main" val="129612717"/>
                    </a:ext>
                  </a:extLst>
                </a:gridCol>
                <a:gridCol w="3300413">
                  <a:extLst>
                    <a:ext uri="{9D8B030D-6E8A-4147-A177-3AD203B41FA5}">
                      <a16:colId xmlns:a16="http://schemas.microsoft.com/office/drawing/2014/main" val="3871890164"/>
                    </a:ext>
                  </a:extLst>
                </a:gridCol>
                <a:gridCol w="3300413">
                  <a:extLst>
                    <a:ext uri="{9D8B030D-6E8A-4147-A177-3AD203B41FA5}">
                      <a16:colId xmlns:a16="http://schemas.microsoft.com/office/drawing/2014/main" val="2552274768"/>
                    </a:ext>
                  </a:extLst>
                </a:gridCol>
              </a:tblGrid>
              <a:tr h="223595">
                <a:tc rowSpan="2">
                  <a:txBody>
                    <a:bodyPr/>
                    <a:lstStyle/>
                    <a:p>
                      <a:pPr indent="13970" algn="ctr">
                        <a:lnSpc>
                          <a:spcPct val="100000"/>
                        </a:lnSpc>
                        <a:spcBef>
                          <a:spcPts val="600"/>
                        </a:spcBef>
                        <a:spcAft>
                          <a:spcPts val="0"/>
                        </a:spcAft>
                      </a:pPr>
                      <a:r>
                        <a:rPr lang="en-GB" sz="1400" dirty="0">
                          <a:solidFill>
                            <a:schemeClr val="bg1"/>
                          </a:solidFill>
                          <a:effectLst/>
                          <a:latin typeface="Century Gothic" panose="020B0502020202020204" pitchFamily="34" charset="0"/>
                        </a:rPr>
                        <a:t>RISK</a:t>
                      </a:r>
                      <a:endParaRPr lang="it-IT"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60000"/>
                        <a:lumOff val="40000"/>
                      </a:schemeClr>
                    </a:solidFill>
                  </a:tcPr>
                </a:tc>
                <a:tc gridSpan="2">
                  <a:txBody>
                    <a:bodyPr/>
                    <a:lstStyle/>
                    <a:p>
                      <a:pPr indent="252095" algn="ctr">
                        <a:lnSpc>
                          <a:spcPct val="100000"/>
                        </a:lnSpc>
                        <a:spcBef>
                          <a:spcPts val="600"/>
                        </a:spcBef>
                        <a:spcAft>
                          <a:spcPts val="0"/>
                        </a:spcAft>
                      </a:pPr>
                      <a:r>
                        <a:rPr lang="en-GB" sz="1400" dirty="0">
                          <a:effectLst/>
                          <a:latin typeface="Century Gothic" panose="020B0502020202020204" pitchFamily="34" charset="0"/>
                        </a:rPr>
                        <a:t>Measures</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60000"/>
                        <a:lumOff val="40000"/>
                      </a:schemeClr>
                    </a:solidFill>
                  </a:tcPr>
                </a:tc>
                <a:tc hMerge="1">
                  <a:txBody>
                    <a:bodyPr/>
                    <a:lstStyle/>
                    <a:p>
                      <a:endParaRPr lang="it-IT"/>
                    </a:p>
                  </a:txBody>
                  <a:tcPr/>
                </a:tc>
                <a:extLst>
                  <a:ext uri="{0D108BD9-81ED-4DB2-BD59-A6C34878D82A}">
                    <a16:rowId xmlns:a16="http://schemas.microsoft.com/office/drawing/2014/main" val="292439016"/>
                  </a:ext>
                </a:extLst>
              </a:tr>
              <a:tr h="390471">
                <a:tc vMerge="1">
                  <a:txBody>
                    <a:bodyPr/>
                    <a:lstStyle/>
                    <a:p>
                      <a:endParaRPr lang="it-IT"/>
                    </a:p>
                  </a:txBody>
                  <a:tcPr/>
                </a:tc>
                <a:tc>
                  <a:txBody>
                    <a:bodyPr/>
                    <a:lstStyle/>
                    <a:p>
                      <a:pPr marL="0" indent="0" algn="ctr">
                        <a:lnSpc>
                          <a:spcPct val="100000"/>
                        </a:lnSpc>
                        <a:spcBef>
                          <a:spcPts val="600"/>
                        </a:spcBef>
                        <a:spcAft>
                          <a:spcPts val="0"/>
                        </a:spcAft>
                      </a:pPr>
                      <a:r>
                        <a:rPr lang="en-GB" sz="1400" b="1" dirty="0">
                          <a:solidFill>
                            <a:schemeClr val="bg1"/>
                          </a:solidFill>
                          <a:effectLst>
                            <a:outerShdw blurRad="38100" dist="38100" dir="2700000" algn="tl">
                              <a:srgbClr val="000000">
                                <a:alpha val="43137"/>
                              </a:srgbClr>
                            </a:outerShdw>
                          </a:effectLst>
                          <a:latin typeface="Century Gothic" panose="020B0502020202020204" pitchFamily="34" charset="0"/>
                        </a:rPr>
                        <a:t>In presence of: Punctual / areal elements and infrastructure cat. A, B</a:t>
                      </a:r>
                      <a:endParaRPr lang="it-IT" sz="1400" b="1" dirty="0">
                        <a:solidFill>
                          <a:schemeClr val="bg1"/>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60000"/>
                        <a:lumOff val="40000"/>
                      </a:schemeClr>
                    </a:solidFill>
                  </a:tcPr>
                </a:tc>
                <a:tc>
                  <a:txBody>
                    <a:bodyPr/>
                    <a:lstStyle/>
                    <a:p>
                      <a:pPr marL="0" indent="0" algn="ctr">
                        <a:lnSpc>
                          <a:spcPct val="100000"/>
                        </a:lnSpc>
                        <a:spcBef>
                          <a:spcPts val="600"/>
                        </a:spcBef>
                        <a:spcAft>
                          <a:spcPts val="0"/>
                        </a:spcAft>
                      </a:pPr>
                      <a:r>
                        <a:rPr lang="en-GB" sz="1400" b="1" dirty="0">
                          <a:solidFill>
                            <a:schemeClr val="bg1"/>
                          </a:solidFill>
                          <a:effectLst>
                            <a:outerShdw blurRad="38100" dist="38100" dir="2700000" algn="tl">
                              <a:srgbClr val="000000">
                                <a:alpha val="43137"/>
                              </a:srgbClr>
                            </a:outerShdw>
                          </a:effectLst>
                          <a:latin typeface="Century Gothic" panose="020B0502020202020204" pitchFamily="34" charset="0"/>
                        </a:rPr>
                        <a:t>In presence of: Environmental elements subjected to a high influence</a:t>
                      </a:r>
                      <a:endParaRPr lang="it-IT" sz="1400" b="1" dirty="0">
                        <a:solidFill>
                          <a:schemeClr val="bg1"/>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60000"/>
                        <a:lumOff val="40000"/>
                      </a:schemeClr>
                    </a:solidFill>
                  </a:tcPr>
                </a:tc>
                <a:extLst>
                  <a:ext uri="{0D108BD9-81ED-4DB2-BD59-A6C34878D82A}">
                    <a16:rowId xmlns:a16="http://schemas.microsoft.com/office/drawing/2014/main" val="1370621205"/>
                  </a:ext>
                </a:extLst>
              </a:tr>
              <a:tr h="800281">
                <a:tc>
                  <a:txBody>
                    <a:bodyPr/>
                    <a:lstStyle/>
                    <a:p>
                      <a:pPr marL="0" indent="0" algn="ctr">
                        <a:lnSpc>
                          <a:spcPct val="100000"/>
                        </a:lnSpc>
                        <a:spcBef>
                          <a:spcPts val="600"/>
                        </a:spcBef>
                        <a:spcAft>
                          <a:spcPts val="0"/>
                        </a:spcAft>
                      </a:pPr>
                      <a:r>
                        <a:rPr lang="en-GB" sz="1400" dirty="0">
                          <a:effectLst/>
                          <a:latin typeface="Century Gothic" panose="020B0502020202020204" pitchFamily="34" charset="0"/>
                          <a:ea typeface="Calibri" panose="020F0502020204030204" pitchFamily="34" charset="0"/>
                          <a:cs typeface="Times New Roman" panose="02020603050405020304" pitchFamily="18" charset="0"/>
                        </a:rPr>
                        <a:t>Industrial</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marL="0" indent="0" algn="just">
                        <a:lnSpc>
                          <a:spcPct val="100000"/>
                        </a:lnSpc>
                        <a:spcBef>
                          <a:spcPts val="600"/>
                        </a:spcBef>
                        <a:spcAft>
                          <a:spcPts val="0"/>
                        </a:spcAft>
                      </a:pPr>
                      <a:r>
                        <a:rPr lang="en-GB"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Evaluation of the characteristics of the vulnerable elements and of the plant (position of dangerous items and substances, scenarios, etc.)</a:t>
                      </a:r>
                      <a:endParaRPr lang="it-IT"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20000"/>
                        <a:lumOff val="80000"/>
                      </a:schemeClr>
                    </a:solidFill>
                  </a:tcPr>
                </a:tc>
                <a:tc rowSpan="3">
                  <a:txBody>
                    <a:bodyPr/>
                    <a:lstStyle/>
                    <a:p>
                      <a:pPr marL="0" indent="0" algn="just">
                        <a:lnSpc>
                          <a:spcPct val="100000"/>
                        </a:lnSpc>
                        <a:spcBef>
                          <a:spcPts val="600"/>
                        </a:spcBef>
                        <a:spcAft>
                          <a:spcPts val="0"/>
                        </a:spcAft>
                      </a:pPr>
                      <a:r>
                        <a:rPr lang="en-US" sz="1400" dirty="0">
                          <a:solidFill>
                            <a:srgbClr val="002060"/>
                          </a:solidFill>
                          <a:effectLst/>
                          <a:latin typeface="Century Gothic" panose="020B0502020202020204" pitchFamily="34" charset="0"/>
                        </a:rPr>
                        <a:t>Investigations on the water and soil conditions </a:t>
                      </a:r>
                      <a:r>
                        <a:rPr lang="en-US" sz="1000" dirty="0">
                          <a:solidFill>
                            <a:srgbClr val="002060"/>
                          </a:solidFill>
                          <a:effectLst/>
                          <a:latin typeface="Century Gothic" panose="020B0502020202020204" pitchFamily="34" charset="0"/>
                        </a:rPr>
                        <a:t>(4)</a:t>
                      </a:r>
                      <a:r>
                        <a:rPr lang="en-US" sz="1400" dirty="0">
                          <a:solidFill>
                            <a:srgbClr val="002060"/>
                          </a:solidFill>
                          <a:effectLst/>
                          <a:latin typeface="Century Gothic" panose="020B0502020202020204" pitchFamily="34" charset="0"/>
                        </a:rPr>
                        <a:t>: 1) depth and direction of the phreatic aquifer nearby the plant, in a sector with 30° of amplitude and 3 kilometers of extension, measured from the possible point of release in the direction of the aquifer flow; 2) presence of wells inside the same sector; 3) presence of drains in superficial creeks or canals. </a:t>
                      </a:r>
                    </a:p>
                    <a:p>
                      <a:pPr marL="0" indent="0" algn="just">
                        <a:lnSpc>
                          <a:spcPct val="100000"/>
                        </a:lnSpc>
                        <a:spcBef>
                          <a:spcPts val="600"/>
                        </a:spcBef>
                        <a:spcAft>
                          <a:spcPts val="0"/>
                        </a:spcAft>
                      </a:pPr>
                      <a:r>
                        <a:rPr lang="en-US" sz="1400" dirty="0">
                          <a:solidFill>
                            <a:srgbClr val="002060"/>
                          </a:solidFill>
                          <a:effectLst/>
                          <a:latin typeface="Century Gothic" panose="020B0502020202020204" pitchFamily="34" charset="0"/>
                        </a:rPr>
                        <a:t>For other types of exposed elements, it is necessary to verify their compatibility with the substances detained by the plant, therefore analyzing in depth to which influence the element could be exposed. </a:t>
                      </a:r>
                    </a:p>
                  </a:txBody>
                  <a:tcPr marL="43178" marR="43178" marT="0" marB="0" anchor="ctr">
                    <a:solidFill>
                      <a:schemeClr val="tx2">
                        <a:lumMod val="20000"/>
                        <a:lumOff val="80000"/>
                      </a:schemeClr>
                    </a:solidFill>
                  </a:tcPr>
                </a:tc>
                <a:extLst>
                  <a:ext uri="{0D108BD9-81ED-4DB2-BD59-A6C34878D82A}">
                    <a16:rowId xmlns:a16="http://schemas.microsoft.com/office/drawing/2014/main" val="962241189"/>
                  </a:ext>
                </a:extLst>
              </a:tr>
              <a:tr h="1004908">
                <a:tc>
                  <a:txBody>
                    <a:bodyPr/>
                    <a:lstStyle/>
                    <a:p>
                      <a:pPr marL="0" indent="0" algn="ctr">
                        <a:lnSpc>
                          <a:spcPct val="100000"/>
                        </a:lnSpc>
                        <a:spcBef>
                          <a:spcPts val="600"/>
                        </a:spcBef>
                        <a:spcAft>
                          <a:spcPts val="0"/>
                        </a:spcAft>
                      </a:pPr>
                      <a:r>
                        <a:rPr lang="en-GB" sz="1400" dirty="0">
                          <a:effectLst/>
                          <a:latin typeface="Century Gothic" panose="020B0502020202020204" pitchFamily="34" charset="0"/>
                          <a:ea typeface="Calibri" panose="020F0502020204030204" pitchFamily="34" charset="0"/>
                          <a:cs typeface="Times New Roman" panose="02020603050405020304" pitchFamily="18" charset="0"/>
                        </a:rPr>
                        <a:t>Interaction with other industries</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marL="0" indent="0" algn="just">
                        <a:lnSpc>
                          <a:spcPct val="100000"/>
                        </a:lnSpc>
                        <a:spcBef>
                          <a:spcPts val="600"/>
                        </a:spcBef>
                        <a:spcAft>
                          <a:spcPts val="0"/>
                        </a:spcAft>
                      </a:pPr>
                      <a:r>
                        <a:rPr lang="en-GB"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Overlaying of two buffer zones →  verification on present items. For particularly severe situations, application of the assessment of domino effects </a:t>
                      </a:r>
                      <a:r>
                        <a:rPr lang="en-GB" sz="10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(1)</a:t>
                      </a:r>
                      <a:endParaRPr lang="it-IT"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40000"/>
                        <a:lumOff val="60000"/>
                        <a:alpha val="80000"/>
                      </a:schemeClr>
                    </a:solidFill>
                  </a:tcPr>
                </a:tc>
                <a:tc vMerge="1">
                  <a:txBody>
                    <a:bodyPr/>
                    <a:lstStyle/>
                    <a:p>
                      <a:pPr marL="0" indent="0" algn="just">
                        <a:lnSpc>
                          <a:spcPct val="115000"/>
                        </a:lnSpc>
                        <a:spcBef>
                          <a:spcPts val="600"/>
                        </a:spcBef>
                        <a:spcAft>
                          <a:spcPts val="0"/>
                        </a:spcAft>
                      </a:pPr>
                      <a:endParaRPr lang="it-IT" sz="12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40000"/>
                        <a:lumOff val="60000"/>
                      </a:schemeClr>
                    </a:solidFill>
                  </a:tcPr>
                </a:tc>
                <a:extLst>
                  <a:ext uri="{0D108BD9-81ED-4DB2-BD59-A6C34878D82A}">
                    <a16:rowId xmlns:a16="http://schemas.microsoft.com/office/drawing/2014/main" val="1900579734"/>
                  </a:ext>
                </a:extLst>
              </a:tr>
              <a:tr h="1414162">
                <a:tc>
                  <a:txBody>
                    <a:bodyPr/>
                    <a:lstStyle/>
                    <a:p>
                      <a:pPr marL="0" indent="0" algn="ctr">
                        <a:lnSpc>
                          <a:spcPct val="100000"/>
                        </a:lnSpc>
                        <a:spcBef>
                          <a:spcPts val="600"/>
                        </a:spcBef>
                        <a:spcAft>
                          <a:spcPts val="0"/>
                        </a:spcAft>
                      </a:pPr>
                      <a:r>
                        <a:rPr lang="en-GB" sz="1400" dirty="0">
                          <a:effectLst/>
                          <a:latin typeface="Century Gothic" panose="020B0502020202020204" pitchFamily="34" charset="0"/>
                          <a:ea typeface="Calibri" panose="020F0502020204030204" pitchFamily="34" charset="0"/>
                          <a:cs typeface="Times New Roman" panose="02020603050405020304" pitchFamily="18" charset="0"/>
                        </a:rPr>
                        <a:t>Interactions with other risks </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marL="0" indent="0" algn="just">
                        <a:lnSpc>
                          <a:spcPct val="100000"/>
                        </a:lnSpc>
                        <a:spcBef>
                          <a:spcPts val="600"/>
                        </a:spcBef>
                        <a:spcAft>
                          <a:spcPts val="0"/>
                        </a:spcAft>
                      </a:pPr>
                      <a:r>
                        <a:rPr lang="en-GB"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Application of quantitative methodologies for the assessment of the NA-TECH risk </a:t>
                      </a:r>
                      <a:r>
                        <a:rPr lang="en-GB" sz="10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(2)</a:t>
                      </a:r>
                      <a:r>
                        <a:rPr lang="en-GB"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 </a:t>
                      </a:r>
                      <a:r>
                        <a:rPr kumimoji="0" lang="en-GB" sz="1400" b="0" i="0" u="none" strike="noStrike" kern="1200" cap="none" spc="0" normalizeH="0" baseline="0" noProof="0" dirty="0">
                          <a:ln>
                            <a:noFill/>
                          </a:ln>
                          <a:solidFill>
                            <a:srgbClr val="002060"/>
                          </a:solidFill>
                          <a:effectLst/>
                          <a:uLnTx/>
                          <a:uFillTx/>
                          <a:latin typeface="Century Gothic" panose="020B0502020202020204" pitchFamily="34" charset="0"/>
                          <a:ea typeface="Calibri" panose="020F0502020204030204" pitchFamily="34" charset="0"/>
                          <a:cs typeface="Times New Roman" panose="02020603050405020304" pitchFamily="18" charset="0"/>
                        </a:rPr>
                        <a:t>seismic verification of industrial structures </a:t>
                      </a:r>
                      <a:r>
                        <a:rPr lang="en-GB" sz="10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(3)</a:t>
                      </a:r>
                      <a:r>
                        <a:rPr lang="en-GB"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rPr>
                        <a:t> (i.e. integrated Q.R.A. developed by, or the methodology by for the).</a:t>
                      </a:r>
                      <a:endParaRPr lang="it-IT" sz="14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20000"/>
                        <a:lumOff val="80000"/>
                      </a:schemeClr>
                    </a:solidFill>
                  </a:tcPr>
                </a:tc>
                <a:tc vMerge="1">
                  <a:txBody>
                    <a:bodyPr/>
                    <a:lstStyle/>
                    <a:p>
                      <a:pPr indent="252095" algn="ctr">
                        <a:lnSpc>
                          <a:spcPct val="115000"/>
                        </a:lnSpc>
                        <a:spcBef>
                          <a:spcPts val="600"/>
                        </a:spcBef>
                        <a:spcAft>
                          <a:spcPts val="0"/>
                        </a:spcAft>
                      </a:pPr>
                      <a:endParaRPr lang="it-IT" sz="120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20000"/>
                        <a:lumOff val="80000"/>
                      </a:schemeClr>
                    </a:solidFill>
                  </a:tcPr>
                </a:tc>
                <a:extLst>
                  <a:ext uri="{0D108BD9-81ED-4DB2-BD59-A6C34878D82A}">
                    <a16:rowId xmlns:a16="http://schemas.microsoft.com/office/drawing/2014/main" val="4030663620"/>
                  </a:ext>
                </a:extLst>
              </a:tr>
            </a:tbl>
          </a:graphicData>
        </a:graphic>
      </p:graphicFrame>
      <p:sp>
        <p:nvSpPr>
          <p:cNvPr id="23" name="Rettangolo 22">
            <a:extLst>
              <a:ext uri="{FF2B5EF4-FFF2-40B4-BE49-F238E27FC236}">
                <a16:creationId xmlns:a16="http://schemas.microsoft.com/office/drawing/2014/main" id="{FBC497E4-2668-463F-AE4F-ABBC0906DDF7}"/>
              </a:ext>
            </a:extLst>
          </p:cNvPr>
          <p:cNvSpPr/>
          <p:nvPr/>
        </p:nvSpPr>
        <p:spPr>
          <a:xfrm>
            <a:off x="1613888" y="620424"/>
            <a:ext cx="6470981" cy="369332"/>
          </a:xfrm>
          <a:prstGeom prst="rect">
            <a:avLst/>
          </a:prstGeom>
        </p:spPr>
        <p:txBody>
          <a:bodyPr wrap="square">
            <a:spAutoFit/>
          </a:bodyPr>
          <a:lstStyle/>
          <a:p>
            <a:r>
              <a:rPr lang="en-US" b="1" dirty="0">
                <a:solidFill>
                  <a:srgbClr val="002060"/>
                </a:solidFill>
                <a:effectLst>
                  <a:outerShdw blurRad="38100" dist="38100" dir="2700000" algn="tl">
                    <a:srgbClr val="000000">
                      <a:alpha val="43137"/>
                    </a:srgbClr>
                  </a:outerShdw>
                </a:effectLst>
                <a:latin typeface="Century Gothic" panose="020B0502020202020204" pitchFamily="34" charset="0"/>
              </a:rPr>
              <a:t>1) In-depth analysis for industrial risks and interactions</a:t>
            </a:r>
            <a:endParaRPr lang="it-IT" b="1" dirty="0">
              <a:solidFill>
                <a:srgbClr val="002060"/>
              </a:solidFill>
              <a:effectLst>
                <a:outerShdw blurRad="38100" dist="38100" dir="2700000" algn="tl">
                  <a:srgbClr val="000000">
                    <a:alpha val="43137"/>
                  </a:srgbClr>
                </a:outerShdw>
              </a:effectLst>
              <a:latin typeface="Century Gothic" panose="020B0502020202020204" pitchFamily="34" charset="0"/>
            </a:endParaRPr>
          </a:p>
        </p:txBody>
      </p:sp>
      <p:sp>
        <p:nvSpPr>
          <p:cNvPr id="27" name="CasellaDiTesto 26">
            <a:extLst>
              <a:ext uri="{FF2B5EF4-FFF2-40B4-BE49-F238E27FC236}">
                <a16:creationId xmlns:a16="http://schemas.microsoft.com/office/drawing/2014/main" id="{1C6B2F2D-AE89-425A-BCA9-5C41EF1D9526}"/>
              </a:ext>
            </a:extLst>
          </p:cNvPr>
          <p:cNvSpPr txBox="1"/>
          <p:nvPr/>
        </p:nvSpPr>
        <p:spPr>
          <a:xfrm>
            <a:off x="772984" y="5977650"/>
            <a:ext cx="10439303" cy="707886"/>
          </a:xfrm>
          <a:prstGeom prst="rect">
            <a:avLst/>
          </a:prstGeom>
          <a:noFill/>
        </p:spPr>
        <p:txBody>
          <a:bodyPr wrap="square" rtlCol="0">
            <a:spAutoFit/>
          </a:bodyPr>
          <a:lstStyle/>
          <a:p>
            <a:pPr algn="just"/>
            <a:r>
              <a:rPr lang="it-IT" sz="1000" dirty="0">
                <a:solidFill>
                  <a:srgbClr val="002060"/>
                </a:solidFill>
                <a:latin typeface="Century Gothic" panose="020B0502020202020204" pitchFamily="34" charset="0"/>
                <a:cs typeface="Courier New" panose="02070309020205020404" pitchFamily="49" charset="0"/>
              </a:rPr>
              <a:t>1) Antonioni et al. ,2009 </a:t>
            </a:r>
          </a:p>
          <a:p>
            <a:pPr algn="just"/>
            <a:r>
              <a:rPr lang="it-IT" sz="1000" dirty="0">
                <a:solidFill>
                  <a:srgbClr val="002060"/>
                </a:solidFill>
                <a:latin typeface="Century Gothic" panose="020B0502020202020204" pitchFamily="34" charset="0"/>
                <a:cs typeface="Courier New" panose="02070309020205020404" pitchFamily="49" charset="0"/>
              </a:rPr>
              <a:t>2) Cozzani et al., 2014</a:t>
            </a:r>
          </a:p>
          <a:p>
            <a:pPr algn="just"/>
            <a:r>
              <a:rPr lang="it-IT" sz="1000" dirty="0">
                <a:solidFill>
                  <a:srgbClr val="002060"/>
                </a:solidFill>
                <a:latin typeface="Century Gothic" panose="020B0502020202020204" pitchFamily="34" charset="0"/>
                <a:cs typeface="Courier New" panose="02070309020205020404" pitchFamily="49" charset="0"/>
              </a:rPr>
              <a:t>3) </a:t>
            </a:r>
            <a:r>
              <a:rPr lang="it-IT" sz="1000" dirty="0" err="1">
                <a:solidFill>
                  <a:srgbClr val="002060"/>
                </a:solidFill>
                <a:latin typeface="Century Gothic" panose="020B0502020202020204" pitchFamily="34" charset="0"/>
                <a:cs typeface="Courier New" panose="02070309020205020404" pitchFamily="49" charset="0"/>
              </a:rPr>
              <a:t>Chiaia</a:t>
            </a:r>
            <a:r>
              <a:rPr lang="it-IT" sz="1000" dirty="0">
                <a:solidFill>
                  <a:srgbClr val="002060"/>
                </a:solidFill>
                <a:latin typeface="Century Gothic" panose="020B0502020202020204" pitchFamily="34" charset="0"/>
                <a:cs typeface="Courier New" panose="02070309020205020404" pitchFamily="49" charset="0"/>
              </a:rPr>
              <a:t> et al., 2016 </a:t>
            </a:r>
          </a:p>
          <a:p>
            <a:pPr algn="just"/>
            <a:r>
              <a:rPr lang="it-IT" sz="1000" dirty="0">
                <a:solidFill>
                  <a:srgbClr val="002060"/>
                </a:solidFill>
                <a:latin typeface="Century Gothic" panose="020B0502020202020204" pitchFamily="34" charset="0"/>
                <a:cs typeface="Courier New" panose="02070309020205020404" pitchFamily="49" charset="0"/>
              </a:rPr>
              <a:t>4) Provincia di Torino, 2010</a:t>
            </a:r>
          </a:p>
        </p:txBody>
      </p:sp>
    </p:spTree>
    <p:extLst>
      <p:ext uri="{BB962C8B-B14F-4D97-AF65-F5344CB8AC3E}">
        <p14:creationId xmlns:p14="http://schemas.microsoft.com/office/powerpoint/2010/main" val="618241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3" name="Connettore pagina esterna 12">
            <a:extLst>
              <a:ext uri="{FF2B5EF4-FFF2-40B4-BE49-F238E27FC236}">
                <a16:creationId xmlns:a16="http://schemas.microsoft.com/office/drawing/2014/main" id="{CC0F4979-F680-42BD-B1B8-F6CC2F2B56C8}"/>
              </a:ext>
            </a:extLst>
          </p:cNvPr>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14" name="CasellaDiTesto 13">
            <a:extLst>
              <a:ext uri="{FF2B5EF4-FFF2-40B4-BE49-F238E27FC236}">
                <a16:creationId xmlns:a16="http://schemas.microsoft.com/office/drawing/2014/main" id="{61CFB61A-23B7-4F36-9B33-B1CBB705F0E3}"/>
              </a:ext>
            </a:extLst>
          </p:cNvPr>
          <p:cNvSpPr txBox="1"/>
          <p:nvPr/>
        </p:nvSpPr>
        <p:spPr>
          <a:xfrm>
            <a:off x="5340423"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4. PLANNING</a:t>
            </a: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graphicFrame>
        <p:nvGraphicFramePr>
          <p:cNvPr id="9" name="Tabella 8">
            <a:extLst>
              <a:ext uri="{FF2B5EF4-FFF2-40B4-BE49-F238E27FC236}">
                <a16:creationId xmlns:a16="http://schemas.microsoft.com/office/drawing/2014/main" id="{80848376-92D1-430F-B133-484C13B7BC2C}"/>
              </a:ext>
            </a:extLst>
          </p:cNvPr>
          <p:cNvGraphicFramePr>
            <a:graphicFrameLocks noGrp="1"/>
          </p:cNvGraphicFramePr>
          <p:nvPr>
            <p:extLst>
              <p:ext uri="{D42A27DB-BD31-4B8C-83A1-F6EECF244321}">
                <p14:modId xmlns:p14="http://schemas.microsoft.com/office/powerpoint/2010/main" val="2818397077"/>
              </p:ext>
            </p:extLst>
          </p:nvPr>
        </p:nvGraphicFramePr>
        <p:xfrm>
          <a:off x="516098" y="1071544"/>
          <a:ext cx="8111803" cy="5102558"/>
        </p:xfrm>
        <a:graphic>
          <a:graphicData uri="http://schemas.openxmlformats.org/drawingml/2006/table">
            <a:tbl>
              <a:tblPr firstRow="1" firstCol="1" bandRow="1">
                <a:tableStyleId>{5C22544A-7EE6-4342-B048-85BDC9FD1C3A}</a:tableStyleId>
              </a:tblPr>
              <a:tblGrid>
                <a:gridCol w="1150777">
                  <a:extLst>
                    <a:ext uri="{9D8B030D-6E8A-4147-A177-3AD203B41FA5}">
                      <a16:colId xmlns:a16="http://schemas.microsoft.com/office/drawing/2014/main" val="129612717"/>
                    </a:ext>
                  </a:extLst>
                </a:gridCol>
                <a:gridCol w="3480513">
                  <a:extLst>
                    <a:ext uri="{9D8B030D-6E8A-4147-A177-3AD203B41FA5}">
                      <a16:colId xmlns:a16="http://schemas.microsoft.com/office/drawing/2014/main" val="3871890164"/>
                    </a:ext>
                  </a:extLst>
                </a:gridCol>
                <a:gridCol w="3480513">
                  <a:extLst>
                    <a:ext uri="{9D8B030D-6E8A-4147-A177-3AD203B41FA5}">
                      <a16:colId xmlns:a16="http://schemas.microsoft.com/office/drawing/2014/main" val="2552274768"/>
                    </a:ext>
                  </a:extLst>
                </a:gridCol>
              </a:tblGrid>
              <a:tr h="196845">
                <a:tc rowSpan="2">
                  <a:txBody>
                    <a:bodyPr/>
                    <a:lstStyle/>
                    <a:p>
                      <a:pPr indent="13970" algn="ctr">
                        <a:lnSpc>
                          <a:spcPct val="100000"/>
                        </a:lnSpc>
                        <a:spcBef>
                          <a:spcPts val="600"/>
                        </a:spcBef>
                        <a:spcAft>
                          <a:spcPts val="0"/>
                        </a:spcAft>
                      </a:pPr>
                      <a:r>
                        <a:rPr lang="en-GB" sz="1400" dirty="0">
                          <a:solidFill>
                            <a:schemeClr val="bg1"/>
                          </a:solidFill>
                          <a:effectLst/>
                          <a:latin typeface="Century Gothic" panose="020B0502020202020204" pitchFamily="34" charset="0"/>
                        </a:rPr>
                        <a:t>RISK</a:t>
                      </a:r>
                      <a:endParaRPr lang="it-IT"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75000"/>
                      </a:schemeClr>
                    </a:solidFill>
                  </a:tcPr>
                </a:tc>
                <a:tc gridSpan="2">
                  <a:txBody>
                    <a:bodyPr/>
                    <a:lstStyle/>
                    <a:p>
                      <a:pPr indent="252095" algn="ctr">
                        <a:lnSpc>
                          <a:spcPct val="100000"/>
                        </a:lnSpc>
                        <a:spcBef>
                          <a:spcPts val="600"/>
                        </a:spcBef>
                        <a:spcAft>
                          <a:spcPts val="0"/>
                        </a:spcAft>
                      </a:pPr>
                      <a:r>
                        <a:rPr lang="en-GB" sz="1400" dirty="0">
                          <a:effectLst/>
                          <a:latin typeface="Century Gothic" panose="020B0502020202020204" pitchFamily="34" charset="0"/>
                        </a:rPr>
                        <a:t>Measures</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75000"/>
                      </a:schemeClr>
                    </a:solidFill>
                  </a:tcPr>
                </a:tc>
                <a:tc hMerge="1">
                  <a:txBody>
                    <a:bodyPr/>
                    <a:lstStyle/>
                    <a:p>
                      <a:endParaRPr lang="it-IT"/>
                    </a:p>
                  </a:txBody>
                  <a:tcPr/>
                </a:tc>
                <a:extLst>
                  <a:ext uri="{0D108BD9-81ED-4DB2-BD59-A6C34878D82A}">
                    <a16:rowId xmlns:a16="http://schemas.microsoft.com/office/drawing/2014/main" val="292439016"/>
                  </a:ext>
                </a:extLst>
              </a:tr>
              <a:tr h="393689">
                <a:tc vMerge="1">
                  <a:txBody>
                    <a:bodyPr/>
                    <a:lstStyle/>
                    <a:p>
                      <a:endParaRPr lang="it-IT"/>
                    </a:p>
                  </a:txBody>
                  <a:tcPr/>
                </a:tc>
                <a:tc>
                  <a:txBody>
                    <a:bodyPr/>
                    <a:lstStyle/>
                    <a:p>
                      <a:pPr indent="252095" algn="ctr">
                        <a:lnSpc>
                          <a:spcPct val="100000"/>
                        </a:lnSpc>
                        <a:spcBef>
                          <a:spcPts val="600"/>
                        </a:spcBef>
                        <a:spcAft>
                          <a:spcPts val="0"/>
                        </a:spcAft>
                      </a:pPr>
                      <a:r>
                        <a:rPr lang="en-GB" sz="1400" b="1" dirty="0">
                          <a:solidFill>
                            <a:schemeClr val="bg1"/>
                          </a:solidFill>
                          <a:effectLst>
                            <a:outerShdw blurRad="38100" dist="38100" dir="2700000" algn="tl">
                              <a:srgbClr val="000000">
                                <a:alpha val="43137"/>
                              </a:srgbClr>
                            </a:outerShdw>
                          </a:effectLst>
                          <a:latin typeface="Century Gothic" panose="020B0502020202020204" pitchFamily="34" charset="0"/>
                        </a:rPr>
                        <a:t>In presence of: Punctual / areal elements and infrastructure cat. A, B</a:t>
                      </a:r>
                      <a:endParaRPr lang="it-IT" sz="1400" b="1" dirty="0">
                        <a:solidFill>
                          <a:schemeClr val="bg1"/>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75000"/>
                      </a:schemeClr>
                    </a:solidFill>
                  </a:tcPr>
                </a:tc>
                <a:tc>
                  <a:txBody>
                    <a:bodyPr/>
                    <a:lstStyle/>
                    <a:p>
                      <a:pPr indent="252095" algn="ctr">
                        <a:lnSpc>
                          <a:spcPct val="100000"/>
                        </a:lnSpc>
                        <a:spcBef>
                          <a:spcPts val="600"/>
                        </a:spcBef>
                        <a:spcAft>
                          <a:spcPts val="0"/>
                        </a:spcAft>
                      </a:pPr>
                      <a:r>
                        <a:rPr lang="en-GB" sz="1400" b="1" dirty="0">
                          <a:solidFill>
                            <a:schemeClr val="bg1"/>
                          </a:solidFill>
                          <a:effectLst>
                            <a:outerShdw blurRad="38100" dist="38100" dir="2700000" algn="tl">
                              <a:srgbClr val="000000">
                                <a:alpha val="43137"/>
                              </a:srgbClr>
                            </a:outerShdw>
                          </a:effectLst>
                          <a:latin typeface="Century Gothic" panose="020B0502020202020204" pitchFamily="34" charset="0"/>
                        </a:rPr>
                        <a:t>In presence of: Environmental elements subjected to a high influence</a:t>
                      </a:r>
                      <a:endParaRPr lang="it-IT" sz="1400" b="1" dirty="0">
                        <a:solidFill>
                          <a:schemeClr val="bg1"/>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43178" marR="43178" marT="0" marB="0" anchor="ctr">
                    <a:solidFill>
                      <a:schemeClr val="tx2">
                        <a:lumMod val="75000"/>
                      </a:schemeClr>
                    </a:solidFill>
                  </a:tcPr>
                </a:tc>
                <a:extLst>
                  <a:ext uri="{0D108BD9-81ED-4DB2-BD59-A6C34878D82A}">
                    <a16:rowId xmlns:a16="http://schemas.microsoft.com/office/drawing/2014/main" val="1370621205"/>
                  </a:ext>
                </a:extLst>
              </a:tr>
              <a:tr h="443952">
                <a:tc>
                  <a:txBody>
                    <a:bodyPr/>
                    <a:lstStyle/>
                    <a:p>
                      <a:pPr marL="0" indent="0" algn="ctr">
                        <a:lnSpc>
                          <a:spcPct val="100000"/>
                        </a:lnSpc>
                        <a:spcBef>
                          <a:spcPts val="600"/>
                        </a:spcBef>
                        <a:spcAft>
                          <a:spcPts val="0"/>
                        </a:spcAft>
                      </a:pPr>
                      <a:r>
                        <a:rPr lang="en-GB" sz="1400" dirty="0">
                          <a:effectLst/>
                          <a:latin typeface="Century Gothic" panose="020B0502020202020204" pitchFamily="34" charset="0"/>
                          <a:ea typeface="Calibri" panose="020F0502020204030204" pitchFamily="34" charset="0"/>
                          <a:cs typeface="Times New Roman" panose="02020603050405020304" pitchFamily="18" charset="0"/>
                        </a:rPr>
                        <a:t>Industrial</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rowSpan="2">
                  <a:txBody>
                    <a:bodyPr/>
                    <a:lstStyle/>
                    <a:p>
                      <a:pPr marL="0" indent="0" algn="just">
                        <a:lnSpc>
                          <a:spcPct val="100000"/>
                        </a:lnSpc>
                        <a:spcBef>
                          <a:spcPts val="600"/>
                        </a:spcBef>
                        <a:spcAft>
                          <a:spcPts val="0"/>
                        </a:spcAft>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No A and B elements should be allowed in the damage areas, or in a “Exclusion binding zone” (extension = 200 m from the limits of the plant for energetic events, or = 300 m for toxic events).  Relocation of the plant or the vulnerable element, or  increasing of the safety level (i.e. through modification of the internal traffic; assets modification aimed at reducing the probability of accident, etc. </a:t>
                      </a:r>
                      <a:r>
                        <a:rPr lang="en-GB" sz="10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(1)</a:t>
                      </a: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 Protection against Na-tech events → adoption of measures to increase the protection of the assets</a:t>
                      </a:r>
                      <a:r>
                        <a:rPr lang="en-GB" sz="10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 (2)</a:t>
                      </a:r>
                      <a:endParaRPr lang="it-IT" sz="10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p>
                      <a:pPr marL="0" indent="0" algn="just">
                        <a:lnSpc>
                          <a:spcPct val="100000"/>
                        </a:lnSpc>
                        <a:spcBef>
                          <a:spcPts val="600"/>
                        </a:spcBef>
                        <a:spcAft>
                          <a:spcPts val="0"/>
                        </a:spcAft>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Monitoring of the interventions on the transformation areas included in the damage areas.</a:t>
                      </a:r>
                      <a:endParaRPr lang="it-IT"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alpha val="60000"/>
                      </a:schemeClr>
                    </a:solidFill>
                  </a:tcPr>
                </a:tc>
                <a:tc rowSpan="2">
                  <a:txBody>
                    <a:bodyPr/>
                    <a:lstStyle/>
                    <a:p>
                      <a:pPr marL="0" indent="0" algn="just">
                        <a:lnSpc>
                          <a:spcPct val="100000"/>
                        </a:lnSpc>
                        <a:spcBef>
                          <a:spcPts val="600"/>
                        </a:spcBef>
                        <a:spcAft>
                          <a:spcPts val="0"/>
                        </a:spcAft>
                        <a:buFontTx/>
                        <a:buNone/>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Extreme vulnerability areas → no plants should be admitted</a:t>
                      </a:r>
                    </a:p>
                    <a:p>
                      <a:pPr marL="0" indent="0" algn="just">
                        <a:lnSpc>
                          <a:spcPct val="100000"/>
                        </a:lnSpc>
                        <a:spcBef>
                          <a:spcPts val="600"/>
                        </a:spcBef>
                        <a:spcAft>
                          <a:spcPts val="0"/>
                        </a:spcAft>
                        <a:buFontTx/>
                        <a:buNone/>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Relevant vulnerability areas: </a:t>
                      </a:r>
                      <a:endParaRPr lang="it-IT"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p>
                      <a:pPr marL="171450" lvl="0" indent="-171450" algn="just">
                        <a:lnSpc>
                          <a:spcPct val="100000"/>
                        </a:lnSpc>
                        <a:spcBef>
                          <a:spcPts val="600"/>
                        </a:spcBef>
                        <a:spcAft>
                          <a:spcPts val="0"/>
                        </a:spcAft>
                        <a:buFont typeface="Arial" panose="020B0604020202020204" pitchFamily="34" charset="0"/>
                        <a:buChar char="•"/>
                      </a:pPr>
                      <a:r>
                        <a:rPr lang="en-GB" sz="1400" kern="12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No Energy plants in wooden areas </a:t>
                      </a:r>
                      <a:endParaRPr lang="it-IT" sz="1400" kern="12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p>
                      <a:pPr marL="171450" lvl="0" indent="-171450" algn="just">
                        <a:lnSpc>
                          <a:spcPct val="100000"/>
                        </a:lnSpc>
                        <a:spcAft>
                          <a:spcPts val="0"/>
                        </a:spcAft>
                        <a:buFont typeface="Arial" panose="020B0604020202020204" pitchFamily="34" charset="0"/>
                        <a:buChar char="•"/>
                      </a:pPr>
                      <a:r>
                        <a:rPr lang="en-GB" sz="1400" kern="12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No Toxic plants in areas with specialized agriculture</a:t>
                      </a:r>
                    </a:p>
                    <a:p>
                      <a:pPr marL="171450" lvl="0" indent="-171450" algn="just">
                        <a:lnSpc>
                          <a:spcPct val="100000"/>
                        </a:lnSpc>
                        <a:spcAft>
                          <a:spcPts val="0"/>
                        </a:spcAft>
                        <a:buFont typeface="Arial" panose="020B0604020202020204" pitchFamily="34" charset="0"/>
                        <a:buChar char="•"/>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No Environmental plants in areas with vulnerable aquifers, underground water recharge, aquifer depth from 0 to 10 m.</a:t>
                      </a:r>
                    </a:p>
                    <a:p>
                      <a:pPr marL="0" lvl="0" indent="0" algn="just">
                        <a:lnSpc>
                          <a:spcPct val="100000"/>
                        </a:lnSpc>
                        <a:spcAft>
                          <a:spcPts val="0"/>
                        </a:spcAft>
                        <a:buFontTx/>
                        <a:buNone/>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The prevention and protection measures have to be adopted following the indications by Turin province, points 1, 2, 3 </a:t>
                      </a:r>
                      <a:r>
                        <a:rPr lang="en-GB" sz="10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(3)</a:t>
                      </a:r>
                      <a:endParaRPr lang="it-IT" sz="10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p>
                      <a:pPr marL="0" indent="0" algn="just">
                        <a:lnSpc>
                          <a:spcPct val="100000"/>
                        </a:lnSpc>
                        <a:spcBef>
                          <a:spcPts val="600"/>
                        </a:spcBef>
                        <a:spcAft>
                          <a:spcPts val="0"/>
                        </a:spcAft>
                        <a:buFontTx/>
                        <a:buNone/>
                      </a:pPr>
                      <a:r>
                        <a:rPr lang="en-GB"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rPr>
                        <a:t>Effects of the interaction: adoption of all the measures of the table should be imposed, in addiction to specific measures evaluated case by case.</a:t>
                      </a:r>
                      <a:endParaRPr lang="it-IT"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p>
                      <a:pPr marL="0" indent="0" algn="just">
                        <a:lnSpc>
                          <a:spcPct val="100000"/>
                        </a:lnSpc>
                        <a:spcBef>
                          <a:spcPts val="600"/>
                        </a:spcBef>
                        <a:spcAft>
                          <a:spcPts val="0"/>
                        </a:spcAft>
                        <a:buFont typeface="Arial" panose="020B0604020202020204" pitchFamily="34" charset="0"/>
                        <a:buNone/>
                      </a:pPr>
                      <a:endParaRPr lang="it-IT" sz="1400" dirty="0">
                        <a:solidFill>
                          <a:schemeClr val="bg1"/>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alpha val="60000"/>
                      </a:schemeClr>
                    </a:solidFill>
                  </a:tcPr>
                </a:tc>
                <a:extLst>
                  <a:ext uri="{0D108BD9-81ED-4DB2-BD59-A6C34878D82A}">
                    <a16:rowId xmlns:a16="http://schemas.microsoft.com/office/drawing/2014/main" val="962241189"/>
                  </a:ext>
                </a:extLst>
              </a:tr>
              <a:tr h="4018526">
                <a:tc>
                  <a:txBody>
                    <a:bodyPr/>
                    <a:lstStyle/>
                    <a:p>
                      <a:pPr marL="0" indent="0" algn="ctr">
                        <a:lnSpc>
                          <a:spcPct val="100000"/>
                        </a:lnSpc>
                        <a:spcBef>
                          <a:spcPts val="600"/>
                        </a:spcBef>
                        <a:spcAft>
                          <a:spcPts val="0"/>
                        </a:spcAft>
                      </a:pPr>
                      <a:r>
                        <a:rPr lang="en-GB" sz="1400" dirty="0">
                          <a:effectLst/>
                          <a:latin typeface="Century Gothic" panose="020B0502020202020204" pitchFamily="34" charset="0"/>
                          <a:ea typeface="Calibri" panose="020F0502020204030204" pitchFamily="34" charset="0"/>
                          <a:cs typeface="Times New Roman" panose="02020603050405020304" pitchFamily="18" charset="0"/>
                        </a:rPr>
                        <a:t>Interactions with other risks </a:t>
                      </a:r>
                      <a:endParaRPr lang="it-IT" sz="1400" dirty="0">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vMerge="1">
                  <a:txBody>
                    <a:bodyPr/>
                    <a:lstStyle/>
                    <a:p>
                      <a:endParaRPr lang="it-IT"/>
                    </a:p>
                  </a:txBody>
                  <a:tcPr>
                    <a:solidFill>
                      <a:schemeClr val="tx2">
                        <a:lumMod val="20000"/>
                        <a:lumOff val="80000"/>
                      </a:schemeClr>
                    </a:solidFill>
                  </a:tcPr>
                </a:tc>
                <a:tc vMerge="1">
                  <a:txBody>
                    <a:bodyPr/>
                    <a:lstStyle/>
                    <a:p>
                      <a:endParaRPr lang="it-IT"/>
                    </a:p>
                  </a:txBody>
                  <a:tcPr>
                    <a:solidFill>
                      <a:schemeClr val="tx2">
                        <a:lumMod val="20000"/>
                        <a:lumOff val="80000"/>
                      </a:schemeClr>
                    </a:solidFill>
                  </a:tcPr>
                </a:tc>
                <a:extLst>
                  <a:ext uri="{0D108BD9-81ED-4DB2-BD59-A6C34878D82A}">
                    <a16:rowId xmlns:a16="http://schemas.microsoft.com/office/drawing/2014/main" val="4030663620"/>
                  </a:ext>
                </a:extLst>
              </a:tr>
            </a:tbl>
          </a:graphicData>
        </a:graphic>
      </p:graphicFrame>
      <p:sp>
        <p:nvSpPr>
          <p:cNvPr id="10" name="Rettangolo 9">
            <a:extLst>
              <a:ext uri="{FF2B5EF4-FFF2-40B4-BE49-F238E27FC236}">
                <a16:creationId xmlns:a16="http://schemas.microsoft.com/office/drawing/2014/main" id="{BED4F743-918A-48EF-9625-97E78C94B49C}"/>
              </a:ext>
            </a:extLst>
          </p:cNvPr>
          <p:cNvSpPr/>
          <p:nvPr/>
        </p:nvSpPr>
        <p:spPr>
          <a:xfrm>
            <a:off x="516098" y="629562"/>
            <a:ext cx="8636769" cy="369332"/>
          </a:xfrm>
          <a:prstGeom prst="rect">
            <a:avLst/>
          </a:prstGeom>
        </p:spPr>
        <p:txBody>
          <a:bodyPr wrap="square">
            <a:spAutoFit/>
          </a:bodyPr>
          <a:lstStyle/>
          <a:p>
            <a:r>
              <a:rPr lang="en-US" b="1" dirty="0">
                <a:solidFill>
                  <a:srgbClr val="002060"/>
                </a:solidFill>
                <a:effectLst>
                  <a:outerShdw blurRad="38100" dist="38100" dir="2700000" algn="tl">
                    <a:srgbClr val="000000">
                      <a:alpha val="43137"/>
                    </a:srgbClr>
                  </a:outerShdw>
                </a:effectLst>
                <a:latin typeface="Century Gothic" panose="020B0502020202020204" pitchFamily="34" charset="0"/>
              </a:rPr>
              <a:t>2) Preventive and protective Measures for industrial risks and interactions</a:t>
            </a:r>
            <a:endParaRPr lang="it-IT" b="1" dirty="0">
              <a:solidFill>
                <a:srgbClr val="002060"/>
              </a:solidFill>
              <a:effectLst>
                <a:outerShdw blurRad="38100" dist="38100" dir="2700000" algn="tl">
                  <a:srgbClr val="000000">
                    <a:alpha val="43137"/>
                  </a:srgbClr>
                </a:outerShdw>
              </a:effectLst>
              <a:latin typeface="Century Gothic" panose="020B0502020202020204" pitchFamily="34" charset="0"/>
            </a:endParaRPr>
          </a:p>
        </p:txBody>
      </p:sp>
      <p:sp>
        <p:nvSpPr>
          <p:cNvPr id="11" name="CasellaDiTesto 10">
            <a:extLst>
              <a:ext uri="{FF2B5EF4-FFF2-40B4-BE49-F238E27FC236}">
                <a16:creationId xmlns:a16="http://schemas.microsoft.com/office/drawing/2014/main" id="{B327D4F8-91E2-43B7-9131-EF88F51F6E08}"/>
              </a:ext>
            </a:extLst>
          </p:cNvPr>
          <p:cNvSpPr txBox="1"/>
          <p:nvPr/>
        </p:nvSpPr>
        <p:spPr>
          <a:xfrm>
            <a:off x="449421" y="6273224"/>
            <a:ext cx="10439303" cy="1169551"/>
          </a:xfrm>
          <a:prstGeom prst="rect">
            <a:avLst/>
          </a:prstGeom>
          <a:noFill/>
        </p:spPr>
        <p:txBody>
          <a:bodyPr wrap="square" rtlCol="0">
            <a:spAutoFit/>
          </a:bodyPr>
          <a:lstStyle/>
          <a:p>
            <a:pPr algn="just"/>
            <a:r>
              <a:rPr lang="it-IT" sz="1000" dirty="0">
                <a:solidFill>
                  <a:srgbClr val="002060"/>
                </a:solidFill>
                <a:latin typeface="Century Gothic" panose="020B0502020202020204" pitchFamily="34" charset="0"/>
                <a:cs typeface="Courier New" panose="02070309020205020404" pitchFamily="49" charset="0"/>
              </a:rPr>
              <a:t>1) Regione Piemonte 2010, 2010 </a:t>
            </a:r>
          </a:p>
          <a:p>
            <a:pPr algn="just"/>
            <a:r>
              <a:rPr lang="it-IT" sz="1000" dirty="0">
                <a:solidFill>
                  <a:srgbClr val="002060"/>
                </a:solidFill>
                <a:latin typeface="Century Gothic" panose="020B0502020202020204" pitchFamily="34" charset="0"/>
                <a:cs typeface="Courier New" panose="02070309020205020404" pitchFamily="49" charset="0"/>
              </a:rPr>
              <a:t>2) Cruz et al., 2004</a:t>
            </a:r>
          </a:p>
          <a:p>
            <a:pPr algn="just"/>
            <a:r>
              <a:rPr lang="it-IT" sz="1000" dirty="0">
                <a:solidFill>
                  <a:srgbClr val="002060"/>
                </a:solidFill>
                <a:latin typeface="Century Gothic" panose="020B0502020202020204" pitchFamily="34" charset="0"/>
                <a:cs typeface="Courier New" panose="02070309020205020404" pitchFamily="49" charset="0"/>
              </a:rPr>
              <a:t>3) Provincia di Torino, 2010</a:t>
            </a:r>
          </a:p>
          <a:p>
            <a:pPr algn="just"/>
            <a:endParaRPr lang="it-IT" sz="1000" dirty="0">
              <a:solidFill>
                <a:srgbClr val="002060"/>
              </a:solidFill>
              <a:latin typeface="Century Gothic" panose="020B0502020202020204" pitchFamily="34" charset="0"/>
              <a:cs typeface="Courier New" panose="02070309020205020404" pitchFamily="49" charset="0"/>
            </a:endParaRPr>
          </a:p>
          <a:p>
            <a:pPr algn="just"/>
            <a:endParaRPr lang="it-IT" sz="1000" dirty="0">
              <a:solidFill>
                <a:srgbClr val="002060"/>
              </a:solidFill>
              <a:latin typeface="Century Gothic" panose="020B0502020202020204" pitchFamily="34" charset="0"/>
              <a:cs typeface="Courier New" panose="02070309020205020404" pitchFamily="49" charset="0"/>
            </a:endParaRPr>
          </a:p>
          <a:p>
            <a:pPr algn="just"/>
            <a:endParaRPr lang="it-IT" sz="1000" dirty="0">
              <a:solidFill>
                <a:srgbClr val="002060"/>
              </a:solidFill>
              <a:latin typeface="Century Gothic" panose="020B0502020202020204" pitchFamily="34" charset="0"/>
              <a:cs typeface="Courier New" panose="02070309020205020404" pitchFamily="49" charset="0"/>
            </a:endParaRPr>
          </a:p>
          <a:p>
            <a:pPr algn="just"/>
            <a:endParaRPr lang="it-IT" sz="1000" dirty="0">
              <a:solidFill>
                <a:srgbClr val="002060"/>
              </a:solidFill>
              <a:latin typeface="Century Gothic" panose="020B0502020202020204" pitchFamily="34" charset="0"/>
              <a:cs typeface="Courier New" panose="02070309020205020404" pitchFamily="49" charset="0"/>
            </a:endParaRPr>
          </a:p>
        </p:txBody>
      </p:sp>
    </p:spTree>
    <p:extLst>
      <p:ext uri="{BB962C8B-B14F-4D97-AF65-F5344CB8AC3E}">
        <p14:creationId xmlns:p14="http://schemas.microsoft.com/office/powerpoint/2010/main" val="515577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 name="Rettangolo con angoli arrotondati 1"/>
          <p:cNvSpPr/>
          <p:nvPr/>
        </p:nvSpPr>
        <p:spPr>
          <a:xfrm>
            <a:off x="633784" y="716242"/>
            <a:ext cx="8240837" cy="5455958"/>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2" name="CasellaDiTesto 21"/>
          <p:cNvSpPr txBox="1"/>
          <p:nvPr/>
        </p:nvSpPr>
        <p:spPr>
          <a:xfrm>
            <a:off x="3833092" y="197430"/>
            <a:ext cx="4603338"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5. </a:t>
            </a:r>
            <a:r>
              <a:rPr lang="it-IT"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CONCLUSIONS</a:t>
            </a: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AND </a:t>
            </a:r>
            <a:r>
              <a:rPr lang="it-IT" b="1" dirty="0" err="1">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FURTHER</a:t>
            </a: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STEPS</a:t>
            </a:r>
          </a:p>
        </p:txBody>
      </p:sp>
      <p:sp>
        <p:nvSpPr>
          <p:cNvPr id="5" name="Rectangle 1"/>
          <p:cNvSpPr>
            <a:spLocks noChangeArrowheads="1"/>
          </p:cNvSpPr>
          <p:nvPr/>
        </p:nvSpPr>
        <p:spPr bwMode="auto">
          <a:xfrm>
            <a:off x="3721944" y="820468"/>
            <a:ext cx="20506814"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it-IT" altLang="it-IT" sz="1800" b="0" i="0" u="none" strike="noStrike" cap="none" normalizeH="0" baseline="0">
                <a:ln>
                  <a:noFill/>
                </a:ln>
                <a:solidFill>
                  <a:schemeClr val="tx1"/>
                </a:solidFill>
                <a:effectLst/>
                <a:latin typeface="Arial" panose="020B0604020202020204" pitchFamily="34" charset="0"/>
              </a:rPr>
            </a:br>
            <a:endParaRPr kumimoji="0" lang="it-IT" altLang="it-IT" sz="1800" b="0" i="0" u="none" strike="noStrike" cap="none" normalizeH="0" baseline="0">
              <a:ln>
                <a:noFill/>
              </a:ln>
              <a:solidFill>
                <a:schemeClr val="tx1"/>
              </a:solidFill>
              <a:effectLst/>
              <a:latin typeface="Arial" panose="020B0604020202020204" pitchFamily="34" charset="0"/>
            </a:endParaRPr>
          </a:p>
        </p:txBody>
      </p:sp>
      <p:sp>
        <p:nvSpPr>
          <p:cNvPr id="7" name="CasellaDiTesto 6"/>
          <p:cNvSpPr txBox="1"/>
          <p:nvPr/>
        </p:nvSpPr>
        <p:spPr>
          <a:xfrm>
            <a:off x="892823" y="2618940"/>
            <a:ext cx="7543606" cy="3785652"/>
          </a:xfrm>
          <a:prstGeom prst="rect">
            <a:avLst/>
          </a:prstGeom>
          <a:noFill/>
        </p:spPr>
        <p:txBody>
          <a:bodyPr wrap="square" rtlCol="0">
            <a:spAutoFit/>
          </a:bodyPr>
          <a:lstStyle/>
          <a:p>
            <a:pPr marL="342900" indent="-342900" algn="just">
              <a:buFont typeface="Wingdings" panose="05000000000000000000" pitchFamily="2" charset="2"/>
              <a:buChar char="Ø"/>
            </a:pPr>
            <a:r>
              <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Validation through expert judgement of the weights assigned to the macro-categories and threshold for the compatibility</a:t>
            </a:r>
          </a:p>
          <a:p>
            <a:pPr marL="342900" indent="-342900" algn="just">
              <a:buFont typeface="Wingdings" panose="05000000000000000000" pitchFamily="2" charset="2"/>
              <a:buChar char="Ø"/>
            </a:pPr>
            <a:endPar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marL="342900" indent="-342900" algn="just">
              <a:buFont typeface="Wingdings" panose="05000000000000000000" pitchFamily="2" charset="2"/>
              <a:buChar char="Ø"/>
            </a:pPr>
            <a:r>
              <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Other test case studies ongoing</a:t>
            </a:r>
          </a:p>
          <a:p>
            <a:pPr marL="342900" indent="-342900" algn="just">
              <a:buFont typeface="Wingdings" panose="05000000000000000000" pitchFamily="2" charset="2"/>
              <a:buChar char="Ø"/>
            </a:pPr>
            <a:endPar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marL="342900" indent="-342900" algn="just">
              <a:buFont typeface="Wingdings" panose="05000000000000000000" pitchFamily="2" charset="2"/>
              <a:buChar char="Ø"/>
            </a:pPr>
            <a:r>
              <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Direct test with Municipalities, to improve the methodology through direct observations and in relation to administrative processes</a:t>
            </a:r>
          </a:p>
          <a:p>
            <a:pPr marL="285750" indent="-285750" algn="just">
              <a:buFont typeface="Arial" panose="020B0604020202020204" pitchFamily="34" charset="0"/>
              <a:buChar char="•"/>
            </a:pPr>
            <a:endPar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p:sp>
        <p:nvSpPr>
          <p:cNvPr id="8" name="CasellaDiTesto 7"/>
          <p:cNvSpPr txBox="1"/>
          <p:nvPr/>
        </p:nvSpPr>
        <p:spPr>
          <a:xfrm>
            <a:off x="468007" y="6469152"/>
            <a:ext cx="3022561" cy="646331"/>
          </a:xfrm>
          <a:prstGeom prst="rect">
            <a:avLst/>
          </a:prstGeom>
          <a:noFill/>
        </p:spPr>
        <p:txBody>
          <a:bodyPr wrap="square" rtlCol="0">
            <a:spAutoFit/>
          </a:bodyPr>
          <a:lstStyle/>
          <a:p>
            <a:r>
              <a:rPr lang="it-IT" sz="1200"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Eleonora Pilone</a:t>
            </a:r>
          </a:p>
          <a:p>
            <a:endParaRPr lang="it-IT" sz="1200" u="sng" dirty="0">
              <a:solidFill>
                <a:srgbClr val="002060"/>
              </a:solidFill>
              <a:latin typeface="Century Gothic" panose="020B0502020202020204" pitchFamily="34" charset="0"/>
              <a:cs typeface="Courier New" panose="02070309020205020404" pitchFamily="49" charset="0"/>
            </a:endParaRPr>
          </a:p>
          <a:p>
            <a:endParaRPr lang="it-IT" sz="1200" dirty="0">
              <a:solidFill>
                <a:srgbClr val="002060"/>
              </a:solidFill>
              <a:latin typeface="Century Gothic" panose="020B0502020202020204" pitchFamily="34" charset="0"/>
              <a:cs typeface="Courier New" panose="02070309020205020404" pitchFamily="49" charset="0"/>
            </a:endParaRPr>
          </a:p>
        </p:txBody>
      </p:sp>
      <p:sp>
        <p:nvSpPr>
          <p:cNvPr id="9" name="CasellaDiTesto 8"/>
          <p:cNvSpPr txBox="1"/>
          <p:nvPr/>
        </p:nvSpPr>
        <p:spPr>
          <a:xfrm>
            <a:off x="1829446" y="6469152"/>
            <a:ext cx="7766684" cy="646331"/>
          </a:xfrm>
          <a:prstGeom prst="rect">
            <a:avLst/>
          </a:prstGeom>
          <a:noFill/>
        </p:spPr>
        <p:txBody>
          <a:bodyPr wrap="square" rtlCol="0">
            <a:spAutoFit/>
          </a:bodyPr>
          <a:lstStyle/>
          <a:p>
            <a:r>
              <a:rPr lang="it-IT" sz="1200" dirty="0">
                <a:solidFill>
                  <a:srgbClr val="002060"/>
                </a:solidFill>
                <a:latin typeface="Century Gothic" panose="020B0502020202020204" pitchFamily="34" charset="0"/>
                <a:cs typeface="Courier New" panose="02070309020205020404" pitchFamily="49" charset="0"/>
              </a:rPr>
              <a:t>Gruppo </a:t>
            </a:r>
            <a:r>
              <a:rPr lang="it-IT" sz="1200" dirty="0" err="1">
                <a:solidFill>
                  <a:srgbClr val="002060"/>
                </a:solidFill>
                <a:latin typeface="Century Gothic" panose="020B0502020202020204" pitchFamily="34" charset="0"/>
                <a:cs typeface="Courier New" panose="02070309020205020404" pitchFamily="49" charset="0"/>
              </a:rPr>
              <a:t>SAFER</a:t>
            </a:r>
            <a:r>
              <a:rPr lang="it-IT" sz="1200" dirty="0">
                <a:solidFill>
                  <a:srgbClr val="002060"/>
                </a:solidFill>
                <a:latin typeface="Century Gothic" panose="020B0502020202020204" pitchFamily="34" charset="0"/>
                <a:cs typeface="Courier New" panose="02070309020205020404" pitchFamily="49" charset="0"/>
              </a:rPr>
              <a:t> – Dipartimento di Scienza Applicata e Tecnologia</a:t>
            </a:r>
          </a:p>
          <a:p>
            <a:endParaRPr lang="it-IT" sz="1200" u="sng" dirty="0">
              <a:solidFill>
                <a:srgbClr val="002060"/>
              </a:solidFill>
              <a:latin typeface="Century Gothic" panose="020B0502020202020204" pitchFamily="34" charset="0"/>
              <a:cs typeface="Courier New" panose="02070309020205020404" pitchFamily="49" charset="0"/>
            </a:endParaRPr>
          </a:p>
          <a:p>
            <a:endParaRPr lang="it-IT" sz="1200" dirty="0">
              <a:solidFill>
                <a:srgbClr val="002060"/>
              </a:solidFill>
              <a:latin typeface="Century Gothic" panose="020B0502020202020204" pitchFamily="34" charset="0"/>
              <a:cs typeface="Courier New" panose="02070309020205020404" pitchFamily="49" charset="0"/>
            </a:endParaRPr>
          </a:p>
        </p:txBody>
      </p:sp>
      <p:sp>
        <p:nvSpPr>
          <p:cNvPr id="10" name="CasellaDiTesto 9"/>
          <p:cNvSpPr txBox="1"/>
          <p:nvPr/>
        </p:nvSpPr>
        <p:spPr>
          <a:xfrm>
            <a:off x="6895591" y="6469151"/>
            <a:ext cx="7766684" cy="646331"/>
          </a:xfrm>
          <a:prstGeom prst="rect">
            <a:avLst/>
          </a:prstGeom>
          <a:noFill/>
        </p:spPr>
        <p:txBody>
          <a:bodyPr wrap="square" rtlCol="0">
            <a:spAutoFit/>
          </a:bodyPr>
          <a:lstStyle/>
          <a:p>
            <a:r>
              <a:rPr lang="it-IT" sz="1200" dirty="0">
                <a:solidFill>
                  <a:srgbClr val="002060"/>
                </a:solidFill>
                <a:latin typeface="Century Gothic" panose="020B0502020202020204" pitchFamily="34" charset="0"/>
                <a:cs typeface="Courier New" panose="02070309020205020404" pitchFamily="49" charset="0"/>
              </a:rPr>
              <a:t>eleonora.pilone@polito.it</a:t>
            </a:r>
          </a:p>
          <a:p>
            <a:endParaRPr lang="it-IT" sz="1200" u="sng" dirty="0">
              <a:solidFill>
                <a:srgbClr val="002060"/>
              </a:solidFill>
              <a:latin typeface="Century Gothic" panose="020B0502020202020204" pitchFamily="34" charset="0"/>
              <a:cs typeface="Courier New" panose="02070309020205020404" pitchFamily="49" charset="0"/>
            </a:endParaRPr>
          </a:p>
          <a:p>
            <a:endParaRPr lang="it-IT" sz="1200" dirty="0">
              <a:solidFill>
                <a:srgbClr val="002060"/>
              </a:solidFill>
              <a:latin typeface="Century Gothic" panose="020B0502020202020204" pitchFamily="34" charset="0"/>
              <a:cs typeface="Courier New" panose="02070309020205020404" pitchFamily="49" charset="0"/>
            </a:endParaRPr>
          </a:p>
        </p:txBody>
      </p:sp>
      <p:sp>
        <p:nvSpPr>
          <p:cNvPr id="13" name="CasellaDiTesto 12"/>
          <p:cNvSpPr txBox="1"/>
          <p:nvPr/>
        </p:nvSpPr>
        <p:spPr>
          <a:xfrm>
            <a:off x="982399" y="943628"/>
            <a:ext cx="7543606" cy="1569660"/>
          </a:xfrm>
          <a:prstGeom prst="rect">
            <a:avLst/>
          </a:prstGeom>
          <a:noFill/>
          <a:ln>
            <a:solidFill>
              <a:schemeClr val="bg1"/>
            </a:solidFill>
          </a:ln>
        </p:spPr>
        <p:txBody>
          <a:bodyPr wrap="square" rtlCol="0">
            <a:spAutoFit/>
          </a:bodyPr>
          <a:lstStyle/>
          <a:p>
            <a:pPr algn="just"/>
            <a:r>
              <a:rPr lang="en-US" sz="2400" dirty="0">
                <a:solidFill>
                  <a:schemeClr val="bg1"/>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Methodology developed to help Municipalities in identifying the areas more exposed to risk interactions and unexpected events, for a safer land us planning</a:t>
            </a:r>
          </a:p>
        </p:txBody>
      </p:sp>
    </p:spTree>
    <p:extLst>
      <p:ext uri="{BB962C8B-B14F-4D97-AF65-F5344CB8AC3E}">
        <p14:creationId xmlns:p14="http://schemas.microsoft.com/office/powerpoint/2010/main" val="1130156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1" name="CasellaDiTesto 20"/>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INTRODUCTION</a:t>
            </a:r>
          </a:p>
        </p:txBody>
      </p:sp>
      <p:sp>
        <p:nvSpPr>
          <p:cNvPr id="44" name="CasellaDiTesto 43"/>
          <p:cNvSpPr txBox="1"/>
          <p:nvPr/>
        </p:nvSpPr>
        <p:spPr>
          <a:xfrm>
            <a:off x="746449" y="135767"/>
            <a:ext cx="5950796" cy="507831"/>
          </a:xfrm>
          <a:prstGeom prst="rect">
            <a:avLst/>
          </a:prstGeom>
          <a:noFill/>
        </p:spPr>
        <p:txBody>
          <a:bodyPr wrap="square" rtlCol="0">
            <a:spAutoFit/>
          </a:bodyPr>
          <a:lstStyle/>
          <a:p>
            <a:r>
              <a:rPr lang="it-IT" sz="2700" b="1" i="1" dirty="0">
                <a:solidFill>
                  <a:srgbClr val="FF0066"/>
                </a:solidFill>
                <a:latin typeface="Bradley Hand ITC" panose="03070402050302030203" pitchFamily="66" charset="0"/>
                <a:cs typeface="Courier New" panose="02070309020205020404" pitchFamily="49" charset="0"/>
              </a:rPr>
              <a:t>Multi-risk in </a:t>
            </a:r>
            <a:r>
              <a:rPr lang="it-IT" sz="2700" b="1" i="1" dirty="0" err="1">
                <a:solidFill>
                  <a:srgbClr val="FF0066"/>
                </a:solidFill>
                <a:latin typeface="Bradley Hand ITC" panose="03070402050302030203" pitchFamily="66" charset="0"/>
                <a:cs typeface="Courier New" panose="02070309020205020404" pitchFamily="49" charset="0"/>
              </a:rPr>
              <a:t>Italy</a:t>
            </a:r>
            <a:endParaRPr lang="it-IT" sz="2700" b="1" i="1" dirty="0">
              <a:solidFill>
                <a:srgbClr val="FF0066"/>
              </a:solidFill>
              <a:latin typeface="Bradley Hand ITC" panose="03070402050302030203" pitchFamily="66" charset="0"/>
              <a:cs typeface="Courier New" panose="02070309020205020404" pitchFamily="49" charset="0"/>
            </a:endParaRPr>
          </a:p>
        </p:txBody>
      </p:sp>
      <p:sp>
        <p:nvSpPr>
          <p:cNvPr id="77" name="CasellaDiTesto 76"/>
          <p:cNvSpPr txBox="1"/>
          <p:nvPr/>
        </p:nvSpPr>
        <p:spPr>
          <a:xfrm>
            <a:off x="746449" y="781142"/>
            <a:ext cx="8646211" cy="369332"/>
          </a:xfrm>
          <a:prstGeom prst="rect">
            <a:avLst/>
          </a:prstGeom>
          <a:noFill/>
        </p:spPr>
        <p:txBody>
          <a:bodyPr wrap="square" rtlCol="0">
            <a:spAutoFit/>
          </a:bodyPr>
          <a:lstStyle/>
          <a:p>
            <a:r>
              <a:rPr lang="en-GB"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Each risk has a dedicated sectorial plan, to be inserted in the City Plan: </a:t>
            </a:r>
          </a:p>
        </p:txBody>
      </p:sp>
      <p:sp>
        <p:nvSpPr>
          <p:cNvPr id="9" name="CasellaDiTesto 8"/>
          <p:cNvSpPr txBox="1"/>
          <p:nvPr/>
        </p:nvSpPr>
        <p:spPr>
          <a:xfrm>
            <a:off x="746449" y="1150474"/>
            <a:ext cx="8481965" cy="2585323"/>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dirty="0">
                <a:solidFill>
                  <a:srgbClr val="002060"/>
                </a:solidFill>
                <a:latin typeface="Century Gothic" panose="020B0502020202020204" pitchFamily="34" charset="0"/>
                <a:cs typeface="Courier New" panose="02070309020205020404" pitchFamily="49" charset="0"/>
              </a:rPr>
              <a:t>FLOOD -&gt; Plans of the Basin authorities in compliance with EU Directive 2007/60/CE (P.A.I.)</a:t>
            </a:r>
          </a:p>
          <a:p>
            <a:pPr marL="285750" indent="-285750">
              <a:lnSpc>
                <a:spcPct val="150000"/>
              </a:lnSpc>
              <a:buFont typeface="Arial" panose="020B0604020202020204" pitchFamily="34" charset="0"/>
              <a:buChar char="•"/>
            </a:pPr>
            <a:r>
              <a:rPr lang="en-GB" dirty="0">
                <a:solidFill>
                  <a:srgbClr val="002060"/>
                </a:solidFill>
                <a:latin typeface="Century Gothic" panose="020B0502020202020204" pitchFamily="34" charset="0"/>
                <a:cs typeface="Courier New" panose="02070309020205020404" pitchFamily="49" charset="0"/>
              </a:rPr>
              <a:t>EARTHQUAKE	-&gt; National Plan for Seismic risk prevention, and Technical rules for construction</a:t>
            </a:r>
          </a:p>
          <a:p>
            <a:pPr marL="285750" indent="-285750">
              <a:lnSpc>
                <a:spcPct val="150000"/>
              </a:lnSpc>
              <a:buFont typeface="Arial" panose="020B0604020202020204" pitchFamily="34" charset="0"/>
              <a:buChar char="•"/>
            </a:pPr>
            <a:r>
              <a:rPr lang="en-GB" dirty="0">
                <a:solidFill>
                  <a:srgbClr val="002060"/>
                </a:solidFill>
                <a:latin typeface="Century Gothic" panose="020B0502020202020204" pitchFamily="34" charset="0"/>
                <a:cs typeface="Courier New" panose="02070309020205020404" pitchFamily="49" charset="0"/>
              </a:rPr>
              <a:t>INDUSTRY -&gt; </a:t>
            </a:r>
            <a:r>
              <a:rPr lang="en-GB" dirty="0" err="1">
                <a:solidFill>
                  <a:srgbClr val="002060"/>
                </a:solidFill>
                <a:latin typeface="Century Gothic" panose="020B0502020202020204" pitchFamily="34" charset="0"/>
                <a:cs typeface="Courier New" panose="02070309020205020404" pitchFamily="49" charset="0"/>
              </a:rPr>
              <a:t>E.R.I.R</a:t>
            </a:r>
            <a:r>
              <a:rPr lang="en-GB" dirty="0">
                <a:solidFill>
                  <a:srgbClr val="002060"/>
                </a:solidFill>
                <a:latin typeface="Century Gothic" panose="020B0502020202020204" pitchFamily="34" charset="0"/>
                <a:cs typeface="Courier New" panose="02070309020205020404" pitchFamily="49" charset="0"/>
              </a:rPr>
              <a:t>.</a:t>
            </a:r>
          </a:p>
          <a:p>
            <a:pPr marL="285750" indent="-285750">
              <a:lnSpc>
                <a:spcPct val="150000"/>
              </a:lnSpc>
              <a:buFont typeface="Arial" panose="020B0604020202020204" pitchFamily="34" charset="0"/>
              <a:buChar char="•"/>
            </a:pPr>
            <a:r>
              <a:rPr lang="en-GB" dirty="0">
                <a:solidFill>
                  <a:srgbClr val="002060"/>
                </a:solidFill>
                <a:latin typeface="Century Gothic" panose="020B0502020202020204" pitchFamily="34" charset="0"/>
                <a:cs typeface="Courier New" panose="02070309020205020404" pitchFamily="49" charset="0"/>
              </a:rPr>
              <a:t>EMERGENCY -&gt; Emergency Plan</a:t>
            </a:r>
          </a:p>
        </p:txBody>
      </p:sp>
      <p:sp>
        <p:nvSpPr>
          <p:cNvPr id="2" name="Rettangolo con angoli arrotondati 1"/>
          <p:cNvSpPr/>
          <p:nvPr/>
        </p:nvSpPr>
        <p:spPr>
          <a:xfrm>
            <a:off x="898848" y="4015396"/>
            <a:ext cx="7763848" cy="2509935"/>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1" name="CasellaDiTesto 10"/>
          <p:cNvSpPr txBox="1"/>
          <p:nvPr/>
        </p:nvSpPr>
        <p:spPr>
          <a:xfrm>
            <a:off x="1052439" y="4015396"/>
            <a:ext cx="7869983" cy="2308324"/>
          </a:xfrm>
          <a:prstGeom prst="rect">
            <a:avLst/>
          </a:prstGeom>
          <a:noFill/>
        </p:spPr>
        <p:txBody>
          <a:bodyPr wrap="square" rtlCol="0">
            <a:spAutoFit/>
          </a:bodyPr>
          <a:lstStyle/>
          <a:p>
            <a:pPr>
              <a:lnSpc>
                <a:spcPct val="150000"/>
              </a:lnSpc>
            </a:pPr>
            <a:r>
              <a:rPr lang="en-GB" sz="240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City Plan implements all the risk plans, but does not consider the interactions!</a:t>
            </a:r>
          </a:p>
          <a:p>
            <a:pPr>
              <a:lnSpc>
                <a:spcPct val="150000"/>
              </a:lnSpc>
            </a:pPr>
            <a:r>
              <a:rPr lang="en-GB" sz="240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MUNICIPALITIES -&gt; in front line for risk management and emergency </a:t>
            </a:r>
          </a:p>
        </p:txBody>
      </p:sp>
    </p:spTree>
    <p:extLst>
      <p:ext uri="{BB962C8B-B14F-4D97-AF65-F5344CB8AC3E}">
        <p14:creationId xmlns:p14="http://schemas.microsoft.com/office/powerpoint/2010/main" val="547455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1" name="CasellaDiTesto 20"/>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METHODOLOGY</a:t>
            </a:r>
          </a:p>
        </p:txBody>
      </p:sp>
      <p:sp>
        <p:nvSpPr>
          <p:cNvPr id="44" name="CasellaDiTesto 43"/>
          <p:cNvSpPr txBox="1"/>
          <p:nvPr/>
        </p:nvSpPr>
        <p:spPr>
          <a:xfrm>
            <a:off x="746449" y="135767"/>
            <a:ext cx="5950796" cy="507831"/>
          </a:xfrm>
          <a:prstGeom prst="rect">
            <a:avLst/>
          </a:prstGeom>
          <a:noFill/>
        </p:spPr>
        <p:txBody>
          <a:bodyPr wrap="square" rtlCol="0">
            <a:spAutoFit/>
          </a:bodyPr>
          <a:lstStyle/>
          <a:p>
            <a:r>
              <a:rPr lang="en-US" sz="2700" b="1" i="1" dirty="0">
                <a:solidFill>
                  <a:srgbClr val="FF0066"/>
                </a:solidFill>
                <a:latin typeface="Bradley Hand ITC" panose="03070402050302030203" pitchFamily="66" charset="0"/>
                <a:cs typeface="Courier New" panose="02070309020205020404" pitchFamily="49" charset="0"/>
              </a:rPr>
              <a:t>A rapid  local guide to Risk</a:t>
            </a:r>
          </a:p>
        </p:txBody>
      </p:sp>
      <p:sp>
        <p:nvSpPr>
          <p:cNvPr id="11" name="CasellaDiTesto 10"/>
          <p:cNvSpPr txBox="1"/>
          <p:nvPr/>
        </p:nvSpPr>
        <p:spPr>
          <a:xfrm>
            <a:off x="839755" y="2091359"/>
            <a:ext cx="6770915" cy="455189"/>
          </a:xfrm>
          <a:prstGeom prst="rect">
            <a:avLst/>
          </a:prstGeom>
          <a:noFill/>
        </p:spPr>
        <p:txBody>
          <a:bodyPr wrap="square" rtlCol="0">
            <a:spAutoFit/>
          </a:bodyPr>
          <a:lstStyle/>
          <a:p>
            <a:pPr>
              <a:lnSpc>
                <a:spcPct val="150000"/>
              </a:lnSpc>
            </a:pPr>
            <a:r>
              <a:rPr lang="en-GB"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ASSUMPTIONS:</a:t>
            </a:r>
          </a:p>
        </p:txBody>
      </p:sp>
      <p:sp>
        <p:nvSpPr>
          <p:cNvPr id="3" name="Rettangolo con angoli arrotondati 2"/>
          <p:cNvSpPr/>
          <p:nvPr/>
        </p:nvSpPr>
        <p:spPr>
          <a:xfrm>
            <a:off x="674719" y="694954"/>
            <a:ext cx="8115496" cy="1385120"/>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CasellaDiTesto 15"/>
          <p:cNvSpPr txBox="1"/>
          <p:nvPr/>
        </p:nvSpPr>
        <p:spPr>
          <a:xfrm>
            <a:off x="932089" y="694954"/>
            <a:ext cx="7600756" cy="1285993"/>
          </a:xfrm>
          <a:prstGeom prst="rect">
            <a:avLst/>
          </a:prstGeom>
          <a:noFill/>
        </p:spPr>
        <p:txBody>
          <a:bodyPr wrap="square" rtlCol="0">
            <a:spAutoFit/>
          </a:bodyPr>
          <a:lstStyle/>
          <a:p>
            <a:pPr algn="just">
              <a:lnSpc>
                <a:spcPct val="150000"/>
              </a:lnSpc>
            </a:pPr>
            <a:r>
              <a:rPr lang="en-GB"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AIM: to create a quick methodology for the Municipalities to identify the areas of the territory with highest interaction risk, to better address further studies and interventions</a:t>
            </a:r>
            <a:endParaRPr lang="en-GB"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p:sp>
        <p:nvSpPr>
          <p:cNvPr id="17" name="CasellaDiTesto 16"/>
          <p:cNvSpPr txBox="1"/>
          <p:nvPr/>
        </p:nvSpPr>
        <p:spPr>
          <a:xfrm>
            <a:off x="746449" y="2461246"/>
            <a:ext cx="8481965" cy="923330"/>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GB" dirty="0">
                <a:solidFill>
                  <a:srgbClr val="002060"/>
                </a:solidFill>
                <a:latin typeface="Century Gothic" panose="020B0502020202020204" pitchFamily="34" charset="0"/>
                <a:cs typeface="Courier New" panose="02070309020205020404" pitchFamily="49" charset="0"/>
              </a:rPr>
              <a:t>No probabilistic approach</a:t>
            </a:r>
          </a:p>
          <a:p>
            <a:pPr marL="285750" indent="-285750">
              <a:lnSpc>
                <a:spcPct val="150000"/>
              </a:lnSpc>
              <a:buFont typeface="Arial" panose="020B0604020202020204" pitchFamily="34" charset="0"/>
              <a:buChar char="•"/>
            </a:pPr>
            <a:r>
              <a:rPr lang="en-GB" dirty="0">
                <a:solidFill>
                  <a:srgbClr val="002060"/>
                </a:solidFill>
                <a:latin typeface="Century Gothic" panose="020B0502020202020204" pitchFamily="34" charset="0"/>
                <a:cs typeface="Courier New" panose="02070309020205020404" pitchFamily="49" charset="0"/>
              </a:rPr>
              <a:t>Spatial relevance of the risk analysed </a:t>
            </a:r>
          </a:p>
        </p:txBody>
      </p:sp>
      <p:sp>
        <p:nvSpPr>
          <p:cNvPr id="18" name="CasellaDiTesto 17"/>
          <p:cNvSpPr txBox="1"/>
          <p:nvPr/>
        </p:nvSpPr>
        <p:spPr>
          <a:xfrm>
            <a:off x="616467" y="3599880"/>
            <a:ext cx="8043766" cy="1285288"/>
          </a:xfrm>
          <a:prstGeom prst="rect">
            <a:avLst/>
          </a:prstGeom>
          <a:noFill/>
        </p:spPr>
        <p:txBody>
          <a:bodyPr wrap="square" rtlCol="0">
            <a:spAutoFit/>
          </a:bodyPr>
          <a:lstStyle/>
          <a:p>
            <a:pPr algn="ctr">
              <a:lnSpc>
                <a:spcPct val="150000"/>
              </a:lnSpc>
            </a:pPr>
            <a:r>
              <a:rPr lang="en-GB"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SEMI-QUANTITATIVE METHODOLOGY based on indexes </a:t>
            </a:r>
          </a:p>
          <a:p>
            <a:pPr algn="ctr">
              <a:lnSpc>
                <a:spcPct val="150000"/>
              </a:lnSpc>
            </a:pPr>
            <a:r>
              <a:rPr lang="en-GB"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a:t>
            </a:r>
          </a:p>
          <a:p>
            <a:pPr algn="ctr">
              <a:lnSpc>
                <a:spcPct val="150000"/>
              </a:lnSpc>
            </a:pPr>
            <a:r>
              <a:rPr lang="en-GB"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RATING SCALE for RISKS &amp; INTERACTIONS</a:t>
            </a:r>
          </a:p>
        </p:txBody>
      </p:sp>
      <p:grpSp>
        <p:nvGrpSpPr>
          <p:cNvPr id="23" name="Gruppo 22"/>
          <p:cNvGrpSpPr/>
          <p:nvPr/>
        </p:nvGrpSpPr>
        <p:grpSpPr>
          <a:xfrm>
            <a:off x="932089" y="5098230"/>
            <a:ext cx="8071184" cy="883383"/>
            <a:chOff x="1003865" y="1377635"/>
            <a:chExt cx="11087279" cy="1523583"/>
          </a:xfrm>
        </p:grpSpPr>
        <p:pic>
          <p:nvPicPr>
            <p:cNvPr id="24" name="Immagine 2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3865" y="1377635"/>
              <a:ext cx="11087279" cy="1295421"/>
            </a:xfrm>
            <a:prstGeom prst="rect">
              <a:avLst/>
            </a:prstGeom>
          </p:spPr>
        </p:pic>
        <p:grpSp>
          <p:nvGrpSpPr>
            <p:cNvPr id="25" name="Gruppo 24"/>
            <p:cNvGrpSpPr/>
            <p:nvPr/>
          </p:nvGrpSpPr>
          <p:grpSpPr>
            <a:xfrm>
              <a:off x="1053864" y="2374374"/>
              <a:ext cx="10423573" cy="526844"/>
              <a:chOff x="1162202" y="2205047"/>
              <a:chExt cx="10423573" cy="526844"/>
            </a:xfrm>
          </p:grpSpPr>
          <p:sp>
            <p:nvSpPr>
              <p:cNvPr id="26" name="CasellaDiTesto 25"/>
              <p:cNvSpPr txBox="1"/>
              <p:nvPr/>
            </p:nvSpPr>
            <p:spPr>
              <a:xfrm>
                <a:off x="1162202" y="2235039"/>
                <a:ext cx="367368" cy="477744"/>
              </a:xfrm>
              <a:prstGeom prst="rect">
                <a:avLst/>
              </a:prstGeom>
              <a:noFill/>
            </p:spPr>
            <p:txBody>
              <a:bodyPr wrap="square" rtlCol="0">
                <a:spAutoFit/>
              </a:bodyPr>
              <a:lstStyle/>
              <a:p>
                <a:pPr algn="r"/>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0</a:t>
                </a:r>
              </a:p>
            </p:txBody>
          </p:sp>
          <p:sp>
            <p:nvSpPr>
              <p:cNvPr id="27" name="CasellaDiTesto 26"/>
              <p:cNvSpPr txBox="1"/>
              <p:nvPr/>
            </p:nvSpPr>
            <p:spPr>
              <a:xfrm>
                <a:off x="3695701" y="2254147"/>
                <a:ext cx="367368" cy="477744"/>
              </a:xfrm>
              <a:prstGeom prst="rect">
                <a:avLst/>
              </a:prstGeom>
              <a:noFill/>
            </p:spPr>
            <p:txBody>
              <a:bodyPr wrap="square" rtlCol="0">
                <a:spAutoFit/>
              </a:bodyPr>
              <a:lstStyle/>
              <a:p>
                <a:pPr algn="r"/>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1</a:t>
                </a:r>
              </a:p>
            </p:txBody>
          </p:sp>
          <p:sp>
            <p:nvSpPr>
              <p:cNvPr id="28" name="CasellaDiTesto 27"/>
              <p:cNvSpPr txBox="1"/>
              <p:nvPr/>
            </p:nvSpPr>
            <p:spPr>
              <a:xfrm>
                <a:off x="6203445" y="2244858"/>
                <a:ext cx="367368" cy="477744"/>
              </a:xfrm>
              <a:prstGeom prst="rect">
                <a:avLst/>
              </a:prstGeom>
              <a:noFill/>
            </p:spPr>
            <p:txBody>
              <a:bodyPr wrap="square" rtlCol="0">
                <a:spAutoFit/>
              </a:bodyPr>
              <a:lstStyle/>
              <a:p>
                <a:pPr algn="r"/>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2</a:t>
                </a:r>
              </a:p>
            </p:txBody>
          </p:sp>
          <p:sp>
            <p:nvSpPr>
              <p:cNvPr id="29" name="CasellaDiTesto 28"/>
              <p:cNvSpPr txBox="1"/>
              <p:nvPr/>
            </p:nvSpPr>
            <p:spPr>
              <a:xfrm>
                <a:off x="8664575" y="2244858"/>
                <a:ext cx="367368" cy="477744"/>
              </a:xfrm>
              <a:prstGeom prst="rect">
                <a:avLst/>
              </a:prstGeom>
              <a:noFill/>
            </p:spPr>
            <p:txBody>
              <a:bodyPr wrap="square" rtlCol="0">
                <a:spAutoFit/>
              </a:bodyPr>
              <a:lstStyle/>
              <a:p>
                <a:pPr algn="r"/>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3</a:t>
                </a:r>
              </a:p>
            </p:txBody>
          </p:sp>
          <p:sp>
            <p:nvSpPr>
              <p:cNvPr id="30" name="CasellaDiTesto 29"/>
              <p:cNvSpPr txBox="1"/>
              <p:nvPr/>
            </p:nvSpPr>
            <p:spPr>
              <a:xfrm>
                <a:off x="1485277" y="2248235"/>
                <a:ext cx="1817018" cy="477743"/>
              </a:xfrm>
              <a:prstGeom prst="rect">
                <a:avLst/>
              </a:prstGeom>
              <a:noFill/>
            </p:spPr>
            <p:txBody>
              <a:bodyPr wrap="square" rtlCol="0">
                <a:spAutoFit/>
              </a:bodyPr>
              <a:lstStyle/>
              <a:p>
                <a:pPr algn="ctr"/>
                <a:r>
                  <a:rPr lang="en-GB"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Negligible</a:t>
                </a:r>
              </a:p>
            </p:txBody>
          </p:sp>
          <p:sp>
            <p:nvSpPr>
              <p:cNvPr id="31" name="CasellaDiTesto 30"/>
              <p:cNvSpPr txBox="1"/>
              <p:nvPr/>
            </p:nvSpPr>
            <p:spPr>
              <a:xfrm>
                <a:off x="4196211" y="2224950"/>
                <a:ext cx="1386517" cy="477743"/>
              </a:xfrm>
              <a:prstGeom prst="rect">
                <a:avLst/>
              </a:prstGeom>
              <a:noFill/>
            </p:spPr>
            <p:txBody>
              <a:bodyPr wrap="square" rtlCol="0">
                <a:spAutoFit/>
              </a:bodyPr>
              <a:lstStyle/>
              <a:p>
                <a:pPr algn="ctr"/>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Low</a:t>
                </a:r>
              </a:p>
            </p:txBody>
          </p:sp>
          <p:sp>
            <p:nvSpPr>
              <p:cNvPr id="32" name="CasellaDiTesto 31"/>
              <p:cNvSpPr txBox="1"/>
              <p:nvPr/>
            </p:nvSpPr>
            <p:spPr>
              <a:xfrm>
                <a:off x="6688301" y="2205047"/>
                <a:ext cx="1386517" cy="477743"/>
              </a:xfrm>
              <a:prstGeom prst="rect">
                <a:avLst/>
              </a:prstGeom>
              <a:noFill/>
            </p:spPr>
            <p:txBody>
              <a:bodyPr wrap="square" rtlCol="0">
                <a:spAutoFit/>
              </a:bodyPr>
              <a:lstStyle>
                <a:defPPr>
                  <a:defRPr lang="en-US"/>
                </a:defPPr>
                <a:lvl1pPr algn="ctr">
                  <a:defRPr sz="1200" b="1">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defRPr>
                </a:lvl1pPr>
              </a:lstStyle>
              <a:p>
                <a:r>
                  <a:rPr lang="it-IT" dirty="0"/>
                  <a:t>Medium</a:t>
                </a:r>
              </a:p>
            </p:txBody>
          </p:sp>
          <p:sp>
            <p:nvSpPr>
              <p:cNvPr id="33" name="CasellaDiTesto 32"/>
              <p:cNvSpPr txBox="1"/>
              <p:nvPr/>
            </p:nvSpPr>
            <p:spPr>
              <a:xfrm>
                <a:off x="11218407" y="2244856"/>
                <a:ext cx="367368" cy="437933"/>
              </a:xfrm>
              <a:prstGeom prst="rect">
                <a:avLst/>
              </a:prstGeom>
              <a:noFill/>
            </p:spPr>
            <p:txBody>
              <a:bodyPr wrap="square" rtlCol="0">
                <a:spAutoFit/>
              </a:bodyPr>
              <a:lstStyle>
                <a:defPPr>
                  <a:defRPr lang="en-US"/>
                </a:defPPr>
                <a:lvl1pPr algn="ctr">
                  <a:defRPr sz="1200" b="1">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defRPr>
                </a:lvl1pPr>
              </a:lstStyle>
              <a:p>
                <a:r>
                  <a:rPr lang="it-IT" dirty="0"/>
                  <a:t>4</a:t>
                </a:r>
              </a:p>
            </p:txBody>
          </p:sp>
          <p:sp>
            <p:nvSpPr>
              <p:cNvPr id="34" name="CasellaDiTesto 33"/>
              <p:cNvSpPr txBox="1"/>
              <p:nvPr/>
            </p:nvSpPr>
            <p:spPr>
              <a:xfrm>
                <a:off x="9085843" y="2220937"/>
                <a:ext cx="1386517" cy="477745"/>
              </a:xfrm>
              <a:prstGeom prst="rect">
                <a:avLst/>
              </a:prstGeom>
              <a:noFill/>
            </p:spPr>
            <p:txBody>
              <a:bodyPr wrap="square" rtlCol="0">
                <a:spAutoFit/>
              </a:bodyPr>
              <a:lstStyle>
                <a:defPPr>
                  <a:defRPr lang="en-US"/>
                </a:defPPr>
                <a:lvl1pPr algn="ctr">
                  <a:defRPr sz="1200" b="1">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defRPr>
                </a:lvl1pPr>
              </a:lstStyle>
              <a:p>
                <a:r>
                  <a:rPr lang="it-IT" dirty="0"/>
                  <a:t>High</a:t>
                </a:r>
              </a:p>
            </p:txBody>
          </p:sp>
        </p:grpSp>
      </p:grpSp>
    </p:spTree>
    <p:extLst>
      <p:ext uri="{BB962C8B-B14F-4D97-AF65-F5344CB8AC3E}">
        <p14:creationId xmlns:p14="http://schemas.microsoft.com/office/powerpoint/2010/main" val="1177043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48" name="Ovale 47"/>
          <p:cNvSpPr/>
          <p:nvPr/>
        </p:nvSpPr>
        <p:spPr>
          <a:xfrm>
            <a:off x="623007" y="1043650"/>
            <a:ext cx="2577828" cy="977124"/>
          </a:xfrm>
          <a:prstGeom prst="ellipse">
            <a:avLst/>
          </a:prstGeom>
          <a:solidFill>
            <a:schemeClr val="tx2">
              <a:lumMod val="60000"/>
              <a:lumOff val="40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47" name="Ovale 46"/>
          <p:cNvSpPr/>
          <p:nvPr/>
        </p:nvSpPr>
        <p:spPr>
          <a:xfrm>
            <a:off x="3467945" y="1051413"/>
            <a:ext cx="2577828" cy="977124"/>
          </a:xfrm>
          <a:prstGeom prst="ellipse">
            <a:avLst/>
          </a:prstGeom>
          <a:solidFill>
            <a:schemeClr val="tx2"/>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1" name="CasellaDiTesto 20"/>
          <p:cNvSpPr txBox="1"/>
          <p:nvPr/>
        </p:nvSpPr>
        <p:spPr>
          <a:xfrm>
            <a:off x="4710546" y="197430"/>
            <a:ext cx="3725884"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1. RISK CHARACTERIZATION</a:t>
            </a:r>
          </a:p>
        </p:txBody>
      </p:sp>
      <p:grpSp>
        <p:nvGrpSpPr>
          <p:cNvPr id="37" name="Gruppo 36"/>
          <p:cNvGrpSpPr/>
          <p:nvPr/>
        </p:nvGrpSpPr>
        <p:grpSpPr>
          <a:xfrm>
            <a:off x="-1020934" y="617026"/>
            <a:ext cx="10498309" cy="1390858"/>
            <a:chOff x="-1758182" y="341715"/>
            <a:chExt cx="13997745" cy="1854477"/>
          </a:xfrm>
        </p:grpSpPr>
        <p:sp>
          <p:nvSpPr>
            <p:cNvPr id="40" name="Ovale 39"/>
            <p:cNvSpPr/>
            <p:nvPr/>
          </p:nvSpPr>
          <p:spPr>
            <a:xfrm>
              <a:off x="8020240" y="893360"/>
              <a:ext cx="3437104" cy="1302832"/>
            </a:xfrm>
            <a:prstGeom prst="ellipse">
              <a:avLst/>
            </a:prstGeom>
            <a:solidFill>
              <a:schemeClr val="tx2">
                <a:lumMod val="75000"/>
              </a:schemeClr>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sp>
          <p:nvSpPr>
            <p:cNvPr id="41" name="CasellaDiTesto 40"/>
            <p:cNvSpPr txBox="1"/>
            <p:nvPr/>
          </p:nvSpPr>
          <p:spPr>
            <a:xfrm>
              <a:off x="-333437" y="341715"/>
              <a:ext cx="12573000" cy="492442"/>
            </a:xfrm>
            <a:prstGeom prst="rect">
              <a:avLst/>
            </a:prstGeom>
            <a:noFill/>
          </p:spPr>
          <p:txBody>
            <a:bodyPr wrap="square" rtlCol="0">
              <a:spAutoFit/>
            </a:bodyPr>
            <a:lstStyle/>
            <a:p>
              <a:pPr algn="ctr"/>
              <a:r>
                <a:rPr lang="en-US" u="sng" dirty="0">
                  <a:solidFill>
                    <a:srgbClr val="002060"/>
                  </a:solidFill>
                  <a:latin typeface="Century Gothic" panose="020B0502020202020204" pitchFamily="34" charset="0"/>
                  <a:cs typeface="Courier New" panose="02070309020205020404" pitchFamily="49" charset="0"/>
                </a:rPr>
                <a:t>Each risk is described through 3 macro-categories:</a:t>
              </a:r>
            </a:p>
          </p:txBody>
        </p:sp>
        <p:sp>
          <p:nvSpPr>
            <p:cNvPr id="42" name="CasellaDiTesto 41"/>
            <p:cNvSpPr txBox="1"/>
            <p:nvPr/>
          </p:nvSpPr>
          <p:spPr>
            <a:xfrm>
              <a:off x="-1758182" y="1229615"/>
              <a:ext cx="5017256" cy="492443"/>
            </a:xfrm>
            <a:prstGeom prst="rect">
              <a:avLst/>
            </a:prstGeom>
            <a:noFill/>
          </p:spPr>
          <p:txBody>
            <a:bodyPr wrap="square" rtlCol="0">
              <a:spAutoFit/>
            </a:bodyPr>
            <a:lstStyle>
              <a:defPPr>
                <a:defRPr lang="en-US"/>
              </a:defPPr>
              <a:lvl1pPr algn="r">
                <a:defRPr b="1" u="sng">
                  <a:solidFill>
                    <a:srgbClr val="FF0066"/>
                  </a:solidFill>
                  <a:effectLst/>
                  <a:latin typeface="Century Gothic" panose="020B0502020202020204" pitchFamily="34" charset="0"/>
                  <a:cs typeface="Courier New" panose="02070309020205020404" pitchFamily="49" charset="0"/>
                </a:defRPr>
              </a:lvl1pPr>
            </a:lstStyle>
            <a:p>
              <a:r>
                <a:rPr lang="it-IT" dirty="0" err="1">
                  <a:solidFill>
                    <a:schemeClr val="bg1"/>
                  </a:solidFill>
                </a:rPr>
                <a:t>Historical</a:t>
              </a:r>
              <a:r>
                <a:rPr lang="it-IT" dirty="0">
                  <a:solidFill>
                    <a:schemeClr val="bg1"/>
                  </a:solidFill>
                </a:rPr>
                <a:t> </a:t>
              </a:r>
              <a:r>
                <a:rPr lang="it-IT" dirty="0" err="1">
                  <a:solidFill>
                    <a:schemeClr val="bg1"/>
                  </a:solidFill>
                </a:rPr>
                <a:t>Events</a:t>
              </a:r>
              <a:endParaRPr lang="it-IT" dirty="0">
                <a:solidFill>
                  <a:schemeClr val="bg1"/>
                </a:solidFill>
              </a:endParaRPr>
            </a:p>
          </p:txBody>
        </p:sp>
        <p:sp>
          <p:nvSpPr>
            <p:cNvPr id="43" name="CasellaDiTesto 42"/>
            <p:cNvSpPr txBox="1"/>
            <p:nvPr/>
          </p:nvSpPr>
          <p:spPr>
            <a:xfrm>
              <a:off x="2526317" y="1251300"/>
              <a:ext cx="5017256" cy="492443"/>
            </a:xfrm>
            <a:prstGeom prst="rect">
              <a:avLst/>
            </a:prstGeom>
            <a:noFill/>
          </p:spPr>
          <p:txBody>
            <a:bodyPr wrap="square" rtlCol="0">
              <a:spAutoFit/>
            </a:bodyPr>
            <a:lstStyle>
              <a:defPPr>
                <a:defRPr lang="en-US"/>
              </a:defPPr>
              <a:lvl1pPr algn="r">
                <a:defRPr b="1" u="sng">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defRPr>
              </a:lvl1pPr>
            </a:lstStyle>
            <a:p>
              <a:r>
                <a:rPr lang="it-IT" dirty="0" err="1">
                  <a:solidFill>
                    <a:schemeClr val="bg1"/>
                  </a:solidFill>
                  <a:effectLst/>
                </a:rPr>
                <a:t>Protection</a:t>
              </a:r>
              <a:r>
                <a:rPr lang="it-IT" dirty="0">
                  <a:solidFill>
                    <a:schemeClr val="bg1"/>
                  </a:solidFill>
                  <a:effectLst/>
                </a:rPr>
                <a:t> </a:t>
              </a:r>
              <a:r>
                <a:rPr lang="it-IT" dirty="0" err="1">
                  <a:solidFill>
                    <a:schemeClr val="bg1"/>
                  </a:solidFill>
                  <a:effectLst/>
                </a:rPr>
                <a:t>Measures</a:t>
              </a:r>
              <a:endParaRPr lang="it-IT" dirty="0">
                <a:solidFill>
                  <a:schemeClr val="bg1"/>
                </a:solidFill>
                <a:effectLst/>
              </a:endParaRPr>
            </a:p>
          </p:txBody>
        </p:sp>
        <p:sp>
          <p:nvSpPr>
            <p:cNvPr id="45" name="CasellaDiTesto 44"/>
            <p:cNvSpPr txBox="1"/>
            <p:nvPr/>
          </p:nvSpPr>
          <p:spPr>
            <a:xfrm>
              <a:off x="6440088" y="1261582"/>
              <a:ext cx="5017256" cy="492443"/>
            </a:xfrm>
            <a:prstGeom prst="rect">
              <a:avLst/>
            </a:prstGeom>
            <a:noFill/>
          </p:spPr>
          <p:txBody>
            <a:bodyPr wrap="square" rtlCol="0">
              <a:spAutoFit/>
            </a:bodyPr>
            <a:lstStyle>
              <a:defPPr>
                <a:defRPr lang="en-US"/>
              </a:defPPr>
              <a:lvl1pPr algn="r">
                <a:defRPr b="1" u="sng">
                  <a:solidFill>
                    <a:srgbClr val="FF0066"/>
                  </a:solidFill>
                  <a:effectLst/>
                  <a:latin typeface="Century Gothic" panose="020B0502020202020204" pitchFamily="34" charset="0"/>
                  <a:cs typeface="Courier New" panose="02070309020205020404" pitchFamily="49" charset="0"/>
                </a:defRPr>
              </a:lvl1pPr>
            </a:lstStyle>
            <a:p>
              <a:r>
                <a:rPr lang="it-IT" dirty="0" err="1">
                  <a:solidFill>
                    <a:schemeClr val="bg1"/>
                  </a:solidFill>
                </a:rPr>
                <a:t>Strengthening</a:t>
              </a:r>
              <a:r>
                <a:rPr lang="it-IT" dirty="0">
                  <a:solidFill>
                    <a:schemeClr val="bg1"/>
                  </a:solidFill>
                </a:rPr>
                <a:t> </a:t>
              </a:r>
              <a:r>
                <a:rPr lang="it-IT" dirty="0" err="1">
                  <a:solidFill>
                    <a:schemeClr val="bg1"/>
                  </a:solidFill>
                </a:rPr>
                <a:t>effects</a:t>
              </a:r>
              <a:endParaRPr lang="it-IT" dirty="0">
                <a:solidFill>
                  <a:schemeClr val="bg1"/>
                </a:solidFill>
              </a:endParaRPr>
            </a:p>
          </p:txBody>
        </p:sp>
      </p:grpSp>
      <p:graphicFrame>
        <p:nvGraphicFramePr>
          <p:cNvPr id="2" name="Tabella 1"/>
          <p:cNvGraphicFramePr>
            <a:graphicFrameLocks noGrp="1"/>
          </p:cNvGraphicFramePr>
          <p:nvPr>
            <p:extLst>
              <p:ext uri="{D42A27DB-BD31-4B8C-83A1-F6EECF244321}">
                <p14:modId xmlns:p14="http://schemas.microsoft.com/office/powerpoint/2010/main" val="3616090808"/>
              </p:ext>
            </p:extLst>
          </p:nvPr>
        </p:nvGraphicFramePr>
        <p:xfrm>
          <a:off x="623007" y="2525456"/>
          <a:ext cx="8077910" cy="4078615"/>
        </p:xfrm>
        <a:graphic>
          <a:graphicData uri="http://schemas.openxmlformats.org/drawingml/2006/table">
            <a:tbl>
              <a:tblPr firstRow="1" firstCol="1" bandRow="1">
                <a:tableStyleId>{5C22544A-7EE6-4342-B048-85BDC9FD1C3A}</a:tableStyleId>
              </a:tblPr>
              <a:tblGrid>
                <a:gridCol w="1676848">
                  <a:extLst>
                    <a:ext uri="{9D8B030D-6E8A-4147-A177-3AD203B41FA5}">
                      <a16:colId xmlns:a16="http://schemas.microsoft.com/office/drawing/2014/main" val="4108910544"/>
                    </a:ext>
                  </a:extLst>
                </a:gridCol>
                <a:gridCol w="2170545">
                  <a:extLst>
                    <a:ext uri="{9D8B030D-6E8A-4147-A177-3AD203B41FA5}">
                      <a16:colId xmlns:a16="http://schemas.microsoft.com/office/drawing/2014/main" val="17525930"/>
                    </a:ext>
                  </a:extLst>
                </a:gridCol>
                <a:gridCol w="2105891">
                  <a:extLst>
                    <a:ext uri="{9D8B030D-6E8A-4147-A177-3AD203B41FA5}">
                      <a16:colId xmlns:a16="http://schemas.microsoft.com/office/drawing/2014/main" val="866919336"/>
                    </a:ext>
                  </a:extLst>
                </a:gridCol>
                <a:gridCol w="2124626">
                  <a:extLst>
                    <a:ext uri="{9D8B030D-6E8A-4147-A177-3AD203B41FA5}">
                      <a16:colId xmlns:a16="http://schemas.microsoft.com/office/drawing/2014/main" val="185537675"/>
                    </a:ext>
                  </a:extLst>
                </a:gridCol>
              </a:tblGrid>
              <a:tr h="201557">
                <a:tc rowSpan="3">
                  <a:txBody>
                    <a:bodyPr/>
                    <a:lstStyle/>
                    <a:p>
                      <a:pPr indent="18034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Macro-Category</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gridSpan="3">
                  <a:txBody>
                    <a:bodyPr/>
                    <a:lstStyle/>
                    <a:p>
                      <a:pPr indent="-31750" algn="ctr" hangingPunct="0">
                        <a:lnSpc>
                          <a:spcPct val="100000"/>
                        </a:lnSpc>
                        <a:spcAft>
                          <a:spcPts val="0"/>
                        </a:spcAft>
                      </a:pPr>
                      <a:r>
                        <a:rPr lang="en-US" sz="1400" u="none" kern="1200" dirty="0">
                          <a:solidFill>
                            <a:schemeClr val="bg1"/>
                          </a:solidFill>
                          <a:latin typeface="Century Gothic" panose="020B0502020202020204" pitchFamily="34" charset="0"/>
                          <a:ea typeface="+mn-ea"/>
                          <a:cs typeface="Courier New" panose="02070309020205020404" pitchFamily="49" charset="0"/>
                        </a:rPr>
                        <a:t>Rating</a:t>
                      </a:r>
                      <a:endParaRPr lang="it-IT" sz="1400" u="none" kern="1200" dirty="0">
                        <a:solidFill>
                          <a:schemeClr val="bg1"/>
                        </a:solidFill>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309222351"/>
                  </a:ext>
                </a:extLst>
              </a:tr>
              <a:tr h="201557">
                <a:tc vMerge="1">
                  <a:txBody>
                    <a:bodyPr/>
                    <a:lstStyle/>
                    <a:p>
                      <a:endParaRPr lang="it-IT"/>
                    </a:p>
                  </a:txBody>
                  <a:tcPr/>
                </a:tc>
                <a:tc>
                  <a:txBody>
                    <a:bodyPr/>
                    <a:lstStyle/>
                    <a:p>
                      <a:pPr marL="0" indent="0" algn="ctr" fontAlgn="auto" hangingPunct="1">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Low to moderate</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a:txBody>
                    <a:bodyPr/>
                    <a:lstStyle/>
                    <a:p>
                      <a:pPr indent="-1270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Moderate to strong</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a:txBody>
                    <a:bodyPr/>
                    <a:lstStyle/>
                    <a:p>
                      <a:pPr indent="-31750" algn="l" hangingPunct="0">
                        <a:lnSpc>
                          <a:spcPct val="100000"/>
                        </a:lnSpc>
                        <a:spcAft>
                          <a:spcPts val="0"/>
                        </a:spcAft>
                      </a:pPr>
                      <a:r>
                        <a:rPr lang="en-US" sz="1400" u="none" kern="1200">
                          <a:solidFill>
                            <a:schemeClr val="bg1"/>
                          </a:solidFill>
                          <a:effectLst/>
                          <a:latin typeface="Century Gothic" panose="020B0502020202020204" pitchFamily="34" charset="0"/>
                          <a:ea typeface="+mn-ea"/>
                          <a:cs typeface="Courier New" panose="02070309020205020404" pitchFamily="49" charset="0"/>
                        </a:rPr>
                        <a:t>Strong to very strong</a:t>
                      </a:r>
                      <a:endParaRPr lang="it-IT" sz="1400" u="none" kern="120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extLst>
                  <a:ext uri="{0D108BD9-81ED-4DB2-BD59-A6C34878D82A}">
                    <a16:rowId xmlns:a16="http://schemas.microsoft.com/office/drawing/2014/main" val="2408887854"/>
                  </a:ext>
                </a:extLst>
              </a:tr>
              <a:tr h="201557">
                <a:tc vMerge="1">
                  <a:txBody>
                    <a:bodyPr/>
                    <a:lstStyle/>
                    <a:p>
                      <a:endParaRPr lang="it-IT"/>
                    </a:p>
                  </a:txBody>
                  <a:tcPr/>
                </a:tc>
                <a:tc>
                  <a:txBody>
                    <a:bodyPr/>
                    <a:lstStyle/>
                    <a:p>
                      <a:pPr indent="180340" algn="ctr" fontAlgn="auto" hangingPunct="1">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1 ≤ I &lt; 2</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a:txBody>
                    <a:bodyPr/>
                    <a:lstStyle/>
                    <a:p>
                      <a:pPr indent="-1270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2 ≤ I &lt; 3</a:t>
                      </a:r>
                    </a:p>
                  </a:txBody>
                  <a:tcPr marL="40304" marR="40304" marT="0" marB="0" anchor="ctr">
                    <a:solidFill>
                      <a:schemeClr val="tx2"/>
                    </a:solidFill>
                  </a:tcPr>
                </a:tc>
                <a:tc>
                  <a:txBody>
                    <a:bodyPr/>
                    <a:lstStyle/>
                    <a:p>
                      <a:pPr indent="-3175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3 ≤ I &lt; 4</a:t>
                      </a:r>
                    </a:p>
                  </a:txBody>
                  <a:tcPr marL="40304" marR="40304" marT="0" marB="0" anchor="ctr">
                    <a:solidFill>
                      <a:schemeClr val="tx2"/>
                    </a:solidFill>
                  </a:tcPr>
                </a:tc>
                <a:extLst>
                  <a:ext uri="{0D108BD9-81ED-4DB2-BD59-A6C34878D82A}">
                    <a16:rowId xmlns:a16="http://schemas.microsoft.com/office/drawing/2014/main" val="4127593515"/>
                  </a:ext>
                </a:extLst>
              </a:tr>
              <a:tr h="838205">
                <a:tc>
                  <a:txBody>
                    <a:bodyPr/>
                    <a:lstStyle/>
                    <a:p>
                      <a:pPr indent="18034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S.E. Strengthening effects</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a:txBody>
                    <a:bodyPr/>
                    <a:lstStyle/>
                    <a:p>
                      <a:pPr algn="just" fontAlgn="t"/>
                      <a:r>
                        <a:rPr lang="en-US" sz="1400" b="0" i="0" u="none" strike="noStrike" dirty="0">
                          <a:solidFill>
                            <a:srgbClr val="002060"/>
                          </a:solidFill>
                          <a:effectLst/>
                          <a:latin typeface="Century Gothic" panose="020B0502020202020204" pitchFamily="34" charset="0"/>
                        </a:rPr>
                        <a:t>Rigid soils, without local amplification effects</a:t>
                      </a:r>
                    </a:p>
                  </a:txBody>
                  <a:tcPr marL="9525" marR="9525" marT="9525" anchor="ctr">
                    <a:solidFill>
                      <a:schemeClr val="tx2">
                        <a:lumMod val="20000"/>
                        <a:lumOff val="80000"/>
                      </a:schemeClr>
                    </a:solidFill>
                  </a:tcPr>
                </a:tc>
                <a:tc>
                  <a:txBody>
                    <a:bodyPr/>
                    <a:lstStyle/>
                    <a:p>
                      <a:pPr algn="just" fontAlgn="t"/>
                      <a:r>
                        <a:rPr lang="en-US" sz="1400" b="0" i="0" u="none" strike="noStrike" dirty="0">
                          <a:solidFill>
                            <a:srgbClr val="002060"/>
                          </a:solidFill>
                          <a:effectLst/>
                          <a:latin typeface="Century Gothic" panose="020B0502020202020204" pitchFamily="34" charset="0"/>
                        </a:rPr>
                        <a:t>Soils with local amplification effects classes </a:t>
                      </a:r>
                      <a:r>
                        <a:rPr lang="en-US" sz="1400" b="0" i="0" u="none" strike="noStrike" dirty="0" err="1">
                          <a:solidFill>
                            <a:srgbClr val="002060"/>
                          </a:solidFill>
                          <a:effectLst/>
                          <a:latin typeface="Century Gothic" panose="020B0502020202020204" pitchFamily="34" charset="0"/>
                        </a:rPr>
                        <a:t>Z3</a:t>
                      </a:r>
                      <a:r>
                        <a:rPr lang="en-US" sz="1400" b="0" i="0" u="none" strike="noStrike" dirty="0">
                          <a:solidFill>
                            <a:srgbClr val="002060"/>
                          </a:solidFill>
                          <a:effectLst/>
                          <a:latin typeface="Century Gothic" panose="020B0502020202020204" pitchFamily="34" charset="0"/>
                        </a:rPr>
                        <a:t> - </a:t>
                      </a:r>
                      <a:r>
                        <a:rPr lang="en-US" sz="1400" b="0" i="0" u="none" strike="noStrike" dirty="0" err="1">
                          <a:solidFill>
                            <a:srgbClr val="002060"/>
                          </a:solidFill>
                          <a:effectLst/>
                          <a:latin typeface="Century Gothic" panose="020B0502020202020204" pitchFamily="34" charset="0"/>
                        </a:rPr>
                        <a:t>Z5</a:t>
                      </a:r>
                      <a:endParaRPr lang="en-US" sz="1400" b="0" i="0" u="none" strike="noStrike" dirty="0">
                        <a:solidFill>
                          <a:srgbClr val="002060"/>
                        </a:solidFill>
                        <a:effectLst/>
                        <a:latin typeface="Century Gothic" panose="020B0502020202020204" pitchFamily="34" charset="0"/>
                      </a:endParaRPr>
                    </a:p>
                  </a:txBody>
                  <a:tcPr marL="9525" marR="9525" marT="9525" anchor="ctr">
                    <a:solidFill>
                      <a:schemeClr val="tx2">
                        <a:lumMod val="20000"/>
                        <a:lumOff val="80000"/>
                      </a:schemeClr>
                    </a:solidFill>
                  </a:tcPr>
                </a:tc>
                <a:tc>
                  <a:txBody>
                    <a:bodyPr/>
                    <a:lstStyle/>
                    <a:p>
                      <a:pPr algn="just" fontAlgn="t"/>
                      <a:r>
                        <a:rPr lang="en-US" sz="1400" b="0" i="0" u="none" strike="noStrike" dirty="0">
                          <a:solidFill>
                            <a:srgbClr val="002060"/>
                          </a:solidFill>
                          <a:effectLst/>
                          <a:latin typeface="Century Gothic" panose="020B0502020202020204" pitchFamily="34" charset="0"/>
                        </a:rPr>
                        <a:t>Soils with local amplification effects classes </a:t>
                      </a:r>
                      <a:r>
                        <a:rPr lang="en-US" sz="1400" b="0" i="0" u="none" strike="noStrike" dirty="0" err="1">
                          <a:solidFill>
                            <a:srgbClr val="002060"/>
                          </a:solidFill>
                          <a:effectLst/>
                          <a:latin typeface="Century Gothic" panose="020B0502020202020204" pitchFamily="34" charset="0"/>
                        </a:rPr>
                        <a:t>Z1</a:t>
                      </a:r>
                      <a:r>
                        <a:rPr lang="en-US" sz="1400" b="0" i="0" u="none" strike="noStrike" dirty="0">
                          <a:solidFill>
                            <a:srgbClr val="002060"/>
                          </a:solidFill>
                          <a:effectLst/>
                          <a:latin typeface="Century Gothic" panose="020B0502020202020204" pitchFamily="34" charset="0"/>
                        </a:rPr>
                        <a:t> - </a:t>
                      </a:r>
                      <a:r>
                        <a:rPr lang="en-US" sz="1400" b="0" i="0" u="none" strike="noStrike" dirty="0" err="1">
                          <a:solidFill>
                            <a:srgbClr val="002060"/>
                          </a:solidFill>
                          <a:effectLst/>
                          <a:latin typeface="Century Gothic" panose="020B0502020202020204" pitchFamily="34" charset="0"/>
                        </a:rPr>
                        <a:t>Z2</a:t>
                      </a:r>
                      <a:endParaRPr lang="en-US" sz="1400" b="0" i="0" u="none" strike="noStrike" dirty="0">
                        <a:solidFill>
                          <a:srgbClr val="002060"/>
                        </a:solidFill>
                        <a:effectLst/>
                        <a:latin typeface="Century Gothic" panose="020B0502020202020204" pitchFamily="34" charset="0"/>
                      </a:endParaRPr>
                    </a:p>
                  </a:txBody>
                  <a:tcPr marL="9525" marR="9525" marT="9525" anchor="ctr">
                    <a:solidFill>
                      <a:schemeClr val="tx2">
                        <a:lumMod val="20000"/>
                        <a:lumOff val="80000"/>
                      </a:schemeClr>
                    </a:solidFill>
                  </a:tcPr>
                </a:tc>
                <a:extLst>
                  <a:ext uri="{0D108BD9-81ED-4DB2-BD59-A6C34878D82A}">
                    <a16:rowId xmlns:a16="http://schemas.microsoft.com/office/drawing/2014/main" val="862385643"/>
                  </a:ext>
                </a:extLst>
              </a:tr>
              <a:tr h="1664648">
                <a:tc>
                  <a:txBody>
                    <a:bodyPr/>
                    <a:lstStyle/>
                    <a:p>
                      <a:pPr indent="18034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H.E. Historical Events</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a:txBody>
                    <a:bodyPr/>
                    <a:lstStyle/>
                    <a:p>
                      <a:pPr algn="just" fontAlgn="t"/>
                      <a:r>
                        <a:rPr lang="en-US" sz="1400" b="0" i="0" u="none" strike="noStrike" dirty="0">
                          <a:solidFill>
                            <a:srgbClr val="002060"/>
                          </a:solidFill>
                          <a:effectLst/>
                          <a:latin typeface="Century Gothic" panose="020B0502020202020204" pitchFamily="34" charset="0"/>
                        </a:rPr>
                        <a:t>Class 3 zone, or </a:t>
                      </a:r>
                      <a:br>
                        <a:rPr lang="en-US" sz="1400" b="0" i="0" u="none" strike="noStrike" dirty="0">
                          <a:solidFill>
                            <a:srgbClr val="002060"/>
                          </a:solidFill>
                          <a:effectLst/>
                          <a:latin typeface="Century Gothic" panose="020B0502020202020204" pitchFamily="34" charset="0"/>
                        </a:rPr>
                      </a:br>
                      <a:r>
                        <a:rPr lang="en-US" sz="1400" b="0" i="0" u="none" strike="noStrike" dirty="0">
                          <a:solidFill>
                            <a:srgbClr val="002060"/>
                          </a:solidFill>
                          <a:effectLst/>
                          <a:latin typeface="Century Gothic" panose="020B0502020202020204" pitchFamily="34" charset="0"/>
                        </a:rPr>
                        <a:t>recent unexpected events occurred, </a:t>
                      </a:r>
                      <a:r>
                        <a:rPr lang="en-US" sz="1400" b="0" i="0" u="none" strike="noStrike" dirty="0" err="1">
                          <a:solidFill>
                            <a:srgbClr val="002060"/>
                          </a:solidFill>
                          <a:effectLst/>
                          <a:latin typeface="Century Gothic" panose="020B0502020202020204" pitchFamily="34" charset="0"/>
                        </a:rPr>
                        <a:t>PG.A</a:t>
                      </a:r>
                      <a:r>
                        <a:rPr lang="en-US" sz="1400" b="0" i="0" u="none" strike="noStrike" dirty="0">
                          <a:solidFill>
                            <a:srgbClr val="002060"/>
                          </a:solidFill>
                          <a:effectLst/>
                          <a:latin typeface="Century Gothic" panose="020B0502020202020204" pitchFamily="34" charset="0"/>
                        </a:rPr>
                        <a:t>. did not overcome Class 3 </a:t>
                      </a:r>
                    </a:p>
                  </a:txBody>
                  <a:tcPr marL="9525" marR="9525" marT="9525" anchor="ctr">
                    <a:solidFill>
                      <a:schemeClr val="tx2">
                        <a:lumMod val="20000"/>
                        <a:lumOff val="80000"/>
                      </a:schemeClr>
                    </a:solidFill>
                  </a:tcPr>
                </a:tc>
                <a:tc>
                  <a:txBody>
                    <a:bodyPr/>
                    <a:lstStyle/>
                    <a:p>
                      <a:pPr algn="just" fontAlgn="t"/>
                      <a:r>
                        <a:rPr lang="en-US" sz="1400" b="0" i="0" u="none" strike="noStrike" dirty="0">
                          <a:solidFill>
                            <a:srgbClr val="002060"/>
                          </a:solidFill>
                          <a:effectLst/>
                          <a:latin typeface="Century Gothic" panose="020B0502020202020204" pitchFamily="34" charset="0"/>
                        </a:rPr>
                        <a:t>Class 2 zone, or </a:t>
                      </a:r>
                      <a:br>
                        <a:rPr lang="en-US" sz="1400" b="0" i="0" u="none" strike="noStrike" dirty="0">
                          <a:solidFill>
                            <a:srgbClr val="002060"/>
                          </a:solidFill>
                          <a:effectLst/>
                          <a:latin typeface="Century Gothic" panose="020B0502020202020204" pitchFamily="34" charset="0"/>
                        </a:rPr>
                      </a:br>
                      <a:r>
                        <a:rPr lang="en-US" sz="1400" b="0" i="0" u="none" strike="noStrike" dirty="0">
                          <a:solidFill>
                            <a:srgbClr val="002060"/>
                          </a:solidFill>
                          <a:effectLst/>
                          <a:latin typeface="Century Gothic" panose="020B0502020202020204" pitchFamily="34" charset="0"/>
                        </a:rPr>
                        <a:t>recent unexpected events occurred, </a:t>
                      </a:r>
                      <a:r>
                        <a:rPr lang="en-US" sz="1400" b="0" i="0" u="none" strike="noStrike" dirty="0" err="1">
                          <a:solidFill>
                            <a:srgbClr val="002060"/>
                          </a:solidFill>
                          <a:effectLst/>
                          <a:latin typeface="Century Gothic" panose="020B0502020202020204" pitchFamily="34" charset="0"/>
                        </a:rPr>
                        <a:t>P.G.A</a:t>
                      </a:r>
                      <a:r>
                        <a:rPr lang="en-US" sz="1400" b="0" i="0" u="none" strike="noStrike" dirty="0">
                          <a:solidFill>
                            <a:srgbClr val="002060"/>
                          </a:solidFill>
                          <a:effectLst/>
                          <a:latin typeface="Century Gothic" panose="020B0502020202020204" pitchFamily="34" charset="0"/>
                        </a:rPr>
                        <a:t>. did not overcome Class 2</a:t>
                      </a:r>
                    </a:p>
                  </a:txBody>
                  <a:tcPr marL="9525" marR="9525" marT="9525" anchor="ctr">
                    <a:solidFill>
                      <a:schemeClr val="tx2">
                        <a:lumMod val="20000"/>
                        <a:lumOff val="80000"/>
                      </a:schemeClr>
                    </a:solidFill>
                  </a:tcPr>
                </a:tc>
                <a:tc>
                  <a:txBody>
                    <a:bodyPr/>
                    <a:lstStyle/>
                    <a:p>
                      <a:pPr algn="just" fontAlgn="t"/>
                      <a:r>
                        <a:rPr lang="en-US" sz="1400" b="0" i="0" u="none" strike="noStrike" dirty="0">
                          <a:solidFill>
                            <a:srgbClr val="002060"/>
                          </a:solidFill>
                          <a:effectLst/>
                          <a:latin typeface="Century Gothic" panose="020B0502020202020204" pitchFamily="34" charset="0"/>
                        </a:rPr>
                        <a:t>Class 1 zone, </a:t>
                      </a:r>
                    </a:p>
                    <a:p>
                      <a:pPr algn="just" fontAlgn="t"/>
                      <a:r>
                        <a:rPr lang="en-US" sz="1400" b="0" i="0" u="none" strike="noStrike" dirty="0">
                          <a:solidFill>
                            <a:srgbClr val="002060"/>
                          </a:solidFill>
                          <a:effectLst/>
                          <a:latin typeface="Century Gothic" panose="020B0502020202020204" pitchFamily="34" charset="0"/>
                        </a:rPr>
                        <a:t>or seismic events occurred with </a:t>
                      </a:r>
                      <a:r>
                        <a:rPr lang="en-US" sz="1400" b="0" i="0" u="none" strike="noStrike" dirty="0" err="1">
                          <a:solidFill>
                            <a:srgbClr val="002060"/>
                          </a:solidFill>
                          <a:effectLst/>
                          <a:latin typeface="Century Gothic" panose="020B0502020202020204" pitchFamily="34" charset="0"/>
                        </a:rPr>
                        <a:t>P.G.A</a:t>
                      </a:r>
                      <a:r>
                        <a:rPr lang="en-US" sz="1400" b="0" i="0" u="none" strike="noStrike" dirty="0">
                          <a:solidFill>
                            <a:srgbClr val="002060"/>
                          </a:solidFill>
                          <a:effectLst/>
                          <a:latin typeface="Century Gothic" panose="020B0502020202020204" pitchFamily="34" charset="0"/>
                        </a:rPr>
                        <a:t>. 2 times higher than that assigned, with unexpected amplification effects, reduced return times</a:t>
                      </a:r>
                    </a:p>
                  </a:txBody>
                  <a:tcPr marL="9525" marR="9525" marT="9525" anchor="ctr">
                    <a:solidFill>
                      <a:schemeClr val="tx2">
                        <a:lumMod val="20000"/>
                        <a:lumOff val="80000"/>
                      </a:schemeClr>
                    </a:solidFill>
                  </a:tcPr>
                </a:tc>
                <a:extLst>
                  <a:ext uri="{0D108BD9-81ED-4DB2-BD59-A6C34878D82A}">
                    <a16:rowId xmlns:a16="http://schemas.microsoft.com/office/drawing/2014/main" val="1277903873"/>
                  </a:ext>
                </a:extLst>
              </a:tr>
              <a:tr h="838205">
                <a:tc>
                  <a:txBody>
                    <a:bodyPr/>
                    <a:lstStyle/>
                    <a:p>
                      <a:pPr indent="180340" algn="ctr" hangingPunct="0">
                        <a:lnSpc>
                          <a:spcPct val="100000"/>
                        </a:lnSpc>
                        <a:spcAft>
                          <a:spcPts val="0"/>
                        </a:spcAft>
                      </a:pPr>
                      <a:r>
                        <a:rPr lang="en-US" sz="1400" u="none" kern="1200" dirty="0">
                          <a:solidFill>
                            <a:schemeClr val="bg1"/>
                          </a:solidFill>
                          <a:effectLst/>
                          <a:latin typeface="Century Gothic" panose="020B0502020202020204" pitchFamily="34" charset="0"/>
                          <a:ea typeface="+mn-ea"/>
                          <a:cs typeface="Courier New" panose="02070309020205020404" pitchFamily="49" charset="0"/>
                        </a:rPr>
                        <a:t>P.M. Protection Measures </a:t>
                      </a:r>
                      <a:endParaRPr lang="it-IT" sz="1400" u="none" kern="1200" dirty="0">
                        <a:solidFill>
                          <a:schemeClr val="bg1"/>
                        </a:solidFill>
                        <a:effectLst/>
                        <a:latin typeface="Century Gothic" panose="020B0502020202020204" pitchFamily="34" charset="0"/>
                        <a:ea typeface="+mn-ea"/>
                        <a:cs typeface="Courier New" panose="02070309020205020404" pitchFamily="49" charset="0"/>
                      </a:endParaRPr>
                    </a:p>
                  </a:txBody>
                  <a:tcPr marL="40304" marR="40304" marT="0" marB="0" anchor="ctr">
                    <a:solidFill>
                      <a:schemeClr val="tx2"/>
                    </a:solidFill>
                  </a:tcPr>
                </a:tc>
                <a:tc>
                  <a:txBody>
                    <a:bodyPr/>
                    <a:lstStyle/>
                    <a:p>
                      <a:pPr indent="180340" algn="just" hangingPunct="0">
                        <a:lnSpc>
                          <a:spcPct val="100000"/>
                        </a:lnSpc>
                        <a:spcAft>
                          <a:spcPts val="0"/>
                        </a:spcAft>
                      </a:pPr>
                      <a:r>
                        <a:rPr lang="en-US" sz="1400" u="none" kern="1200" dirty="0">
                          <a:solidFill>
                            <a:srgbClr val="002060"/>
                          </a:solidFill>
                          <a:effectLst/>
                          <a:latin typeface="Century Gothic" panose="020B0502020202020204" pitchFamily="34" charset="0"/>
                          <a:ea typeface="+mn-ea"/>
                          <a:cs typeface="Courier New" panose="02070309020205020404" pitchFamily="49" charset="0"/>
                        </a:rPr>
                        <a:t>-</a:t>
                      </a:r>
                    </a:p>
                  </a:txBody>
                  <a:tcPr marL="40304" marR="40304" marT="0" marB="0" anchor="ctr">
                    <a:solidFill>
                      <a:schemeClr val="tx2">
                        <a:lumMod val="20000"/>
                        <a:lumOff val="80000"/>
                      </a:schemeClr>
                    </a:solidFill>
                  </a:tcPr>
                </a:tc>
                <a:tc>
                  <a:txBody>
                    <a:bodyPr/>
                    <a:lstStyle/>
                    <a:p>
                      <a:pPr indent="180340" algn="just" hangingPunct="0">
                        <a:lnSpc>
                          <a:spcPct val="100000"/>
                        </a:lnSpc>
                        <a:spcAft>
                          <a:spcPts val="0"/>
                        </a:spcAft>
                      </a:pPr>
                      <a:r>
                        <a:rPr lang="en-US" sz="1400" u="none" kern="1200" dirty="0">
                          <a:solidFill>
                            <a:srgbClr val="002060"/>
                          </a:solidFill>
                          <a:effectLst/>
                          <a:latin typeface="Century Gothic" panose="020B0502020202020204" pitchFamily="34" charset="0"/>
                          <a:ea typeface="+mn-ea"/>
                          <a:cs typeface="Courier New" panose="02070309020205020404" pitchFamily="49" charset="0"/>
                        </a:rPr>
                        <a:t>-</a:t>
                      </a:r>
                    </a:p>
                  </a:txBody>
                  <a:tcPr marL="40304" marR="40304" marT="0" marB="0" anchor="ctr">
                    <a:solidFill>
                      <a:schemeClr val="tx2">
                        <a:lumMod val="20000"/>
                        <a:lumOff val="80000"/>
                      </a:schemeClr>
                    </a:solidFill>
                  </a:tcPr>
                </a:tc>
                <a:tc>
                  <a:txBody>
                    <a:bodyPr/>
                    <a:lstStyle/>
                    <a:p>
                      <a:pPr indent="180340" algn="just" hangingPunct="0">
                        <a:lnSpc>
                          <a:spcPct val="100000"/>
                        </a:lnSpc>
                        <a:spcAft>
                          <a:spcPts val="0"/>
                        </a:spcAft>
                      </a:pPr>
                      <a:r>
                        <a:rPr lang="en-US" sz="1400" u="none" kern="1200" dirty="0">
                          <a:solidFill>
                            <a:srgbClr val="002060"/>
                          </a:solidFill>
                          <a:effectLst/>
                          <a:latin typeface="Century Gothic" panose="020B0502020202020204" pitchFamily="34" charset="0"/>
                          <a:ea typeface="+mn-ea"/>
                          <a:cs typeface="Courier New" panose="02070309020205020404" pitchFamily="49" charset="0"/>
                        </a:rPr>
                        <a:t>-</a:t>
                      </a:r>
                    </a:p>
                  </a:txBody>
                  <a:tcPr marL="40304" marR="40304" marT="0" marB="0" anchor="ctr">
                    <a:solidFill>
                      <a:schemeClr val="tx2">
                        <a:lumMod val="20000"/>
                        <a:lumOff val="80000"/>
                      </a:schemeClr>
                    </a:solidFill>
                  </a:tcPr>
                </a:tc>
                <a:extLst>
                  <a:ext uri="{0D108BD9-81ED-4DB2-BD59-A6C34878D82A}">
                    <a16:rowId xmlns:a16="http://schemas.microsoft.com/office/drawing/2014/main" val="1359328952"/>
                  </a:ext>
                </a:extLst>
              </a:tr>
            </a:tbl>
          </a:graphicData>
        </a:graphic>
      </p:graphicFrame>
      <p:sp>
        <p:nvSpPr>
          <p:cNvPr id="14" name="CasellaDiTesto 13"/>
          <p:cNvSpPr txBox="1"/>
          <p:nvPr/>
        </p:nvSpPr>
        <p:spPr>
          <a:xfrm>
            <a:off x="136879" y="2099384"/>
            <a:ext cx="9429750" cy="369332"/>
          </a:xfrm>
          <a:prstGeom prst="rect">
            <a:avLst/>
          </a:prstGeom>
          <a:noFill/>
        </p:spPr>
        <p:txBody>
          <a:bodyPr wrap="square" rtlCol="0">
            <a:spAutoFit/>
          </a:bodyPr>
          <a:lstStyle/>
          <a:p>
            <a:pPr algn="ctr"/>
            <a:r>
              <a:rPr lang="en-US" u="sng" dirty="0">
                <a:solidFill>
                  <a:srgbClr val="002060"/>
                </a:solidFill>
                <a:latin typeface="Century Gothic" panose="020B0502020202020204" pitchFamily="34" charset="0"/>
                <a:cs typeface="Courier New" panose="02070309020205020404" pitchFamily="49" charset="0"/>
              </a:rPr>
              <a:t>Guidelines for the rating (Seismic risk example):</a:t>
            </a:r>
          </a:p>
        </p:txBody>
      </p:sp>
      <p:sp>
        <p:nvSpPr>
          <p:cNvPr id="15" name="CasellaDiTesto 14"/>
          <p:cNvSpPr txBox="1"/>
          <p:nvPr/>
        </p:nvSpPr>
        <p:spPr>
          <a:xfrm>
            <a:off x="-2111128" y="6599545"/>
            <a:ext cx="9429750" cy="276999"/>
          </a:xfrm>
          <a:prstGeom prst="rect">
            <a:avLst/>
          </a:prstGeom>
          <a:noFill/>
        </p:spPr>
        <p:txBody>
          <a:bodyPr wrap="square" rtlCol="0">
            <a:spAutoFit/>
          </a:bodyPr>
          <a:lstStyle/>
          <a:p>
            <a:pPr algn="ctr"/>
            <a:r>
              <a:rPr lang="en-US" sz="1200" dirty="0">
                <a:solidFill>
                  <a:srgbClr val="002060"/>
                </a:solidFill>
                <a:latin typeface="Century Gothic" panose="020B0502020202020204" pitchFamily="34" charset="0"/>
                <a:cs typeface="Courier New" panose="02070309020205020404" pitchFamily="49" charset="0"/>
              </a:rPr>
              <a:t>NB: with 0 ≤ I &lt; 1, the risk is negligible or does not exist</a:t>
            </a:r>
          </a:p>
        </p:txBody>
      </p:sp>
    </p:spTree>
    <p:extLst>
      <p:ext uri="{BB962C8B-B14F-4D97-AF65-F5344CB8AC3E}">
        <p14:creationId xmlns:p14="http://schemas.microsoft.com/office/powerpoint/2010/main" val="16941878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9" name="CasellaDiTesto 28">
            <a:extLst>
              <a:ext uri="{FF2B5EF4-FFF2-40B4-BE49-F238E27FC236}">
                <a16:creationId xmlns:a16="http://schemas.microsoft.com/office/drawing/2014/main" id="{6CD2CA08-15F8-49E2-B2D4-03E075830122}"/>
              </a:ext>
            </a:extLst>
          </p:cNvPr>
          <p:cNvSpPr txBox="1"/>
          <p:nvPr/>
        </p:nvSpPr>
        <p:spPr>
          <a:xfrm>
            <a:off x="4710546" y="197430"/>
            <a:ext cx="3725884"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1. RISK CHARACTERIZATION</a:t>
            </a:r>
          </a:p>
        </p:txBody>
      </p:sp>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30527" y="1106267"/>
            <a:ext cx="7608734" cy="5381339"/>
          </a:xfrm>
          <a:prstGeom prst="rect">
            <a:avLst/>
          </a:prstGeom>
        </p:spPr>
      </p:pic>
      <p:pic>
        <p:nvPicPr>
          <p:cNvPr id="9" name="Immagin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4344" y="1099129"/>
            <a:ext cx="7608734" cy="5381339"/>
          </a:xfrm>
          <a:prstGeom prst="rect">
            <a:avLst/>
          </a:prstGeom>
        </p:spPr>
      </p:pic>
      <p:pic>
        <p:nvPicPr>
          <p:cNvPr id="10" name="Immagin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0527" y="1106267"/>
            <a:ext cx="7608733" cy="5381338"/>
          </a:xfrm>
          <a:prstGeom prst="rect">
            <a:avLst/>
          </a:prstGeom>
        </p:spPr>
      </p:pic>
      <p:pic>
        <p:nvPicPr>
          <p:cNvPr id="11" name="Immagin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0435" y="1099129"/>
            <a:ext cx="7618825" cy="5388476"/>
          </a:xfrm>
          <a:prstGeom prst="rect">
            <a:avLst/>
          </a:prstGeom>
        </p:spPr>
      </p:pic>
      <p:grpSp>
        <p:nvGrpSpPr>
          <p:cNvPr id="20" name="Gruppo 19"/>
          <p:cNvGrpSpPr/>
          <p:nvPr/>
        </p:nvGrpSpPr>
        <p:grpSpPr>
          <a:xfrm>
            <a:off x="6190404" y="1581708"/>
            <a:ext cx="3088615" cy="902634"/>
            <a:chOff x="8253871" y="965944"/>
            <a:chExt cx="4118153" cy="1203512"/>
          </a:xfrm>
        </p:grpSpPr>
        <p:pic>
          <p:nvPicPr>
            <p:cNvPr id="3" name="Immagine 2"/>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360864" y="1321138"/>
              <a:ext cx="505125" cy="836695"/>
            </a:xfrm>
            <a:prstGeom prst="rect">
              <a:avLst/>
            </a:prstGeom>
          </p:spPr>
        </p:pic>
        <p:sp>
          <p:nvSpPr>
            <p:cNvPr id="16" name="CasellaDiTesto 15"/>
            <p:cNvSpPr txBox="1"/>
            <p:nvPr/>
          </p:nvSpPr>
          <p:spPr>
            <a:xfrm>
              <a:off x="8256716" y="965944"/>
              <a:ext cx="4115308" cy="369332"/>
            </a:xfrm>
            <a:prstGeom prst="rect">
              <a:avLst/>
            </a:prstGeom>
            <a:noFill/>
          </p:spPr>
          <p:txBody>
            <a:bodyPr wrap="square" rtlCol="0">
              <a:spAutoFit/>
            </a:bodyPr>
            <a:lstStyle/>
            <a:p>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S.E. </a:t>
              </a:r>
              <a:r>
                <a:rPr lang="it-IT" sz="1200" b="1" dirty="0" err="1">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FLOOD</a:t>
              </a:r>
              <a:r>
                <a:rPr lang="it-IT" sz="120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 RISK RATING </a:t>
              </a:r>
            </a:p>
          </p:txBody>
        </p:sp>
        <p:sp>
          <p:nvSpPr>
            <p:cNvPr id="17" name="CasellaDiTesto 16"/>
            <p:cNvSpPr txBox="1"/>
            <p:nvPr/>
          </p:nvSpPr>
          <p:spPr>
            <a:xfrm>
              <a:off x="8836760" y="1297100"/>
              <a:ext cx="223933" cy="338554"/>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1 </a:t>
              </a:r>
              <a:r>
                <a:rPr lang="it-IT" sz="1050" b="1" dirty="0">
                  <a:solidFill>
                    <a:srgbClr val="002060"/>
                  </a:solidFill>
                  <a:latin typeface="Courier New" panose="02070309020205020404" pitchFamily="49" charset="0"/>
                  <a:cs typeface="Courier New" panose="02070309020205020404" pitchFamily="49" charset="0"/>
                </a:rPr>
                <a:t>                        </a:t>
              </a:r>
            </a:p>
          </p:txBody>
        </p:sp>
        <p:sp>
          <p:nvSpPr>
            <p:cNvPr id="18" name="CasellaDiTesto 17"/>
            <p:cNvSpPr txBox="1"/>
            <p:nvPr/>
          </p:nvSpPr>
          <p:spPr>
            <a:xfrm>
              <a:off x="8253871" y="1554882"/>
              <a:ext cx="1077375" cy="338554"/>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1,5</a:t>
              </a:r>
            </a:p>
          </p:txBody>
        </p:sp>
        <p:sp>
          <p:nvSpPr>
            <p:cNvPr id="19" name="CasellaDiTesto 18"/>
            <p:cNvSpPr txBox="1"/>
            <p:nvPr/>
          </p:nvSpPr>
          <p:spPr>
            <a:xfrm>
              <a:off x="8659370" y="1830902"/>
              <a:ext cx="521553" cy="338554"/>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2</a:t>
              </a:r>
            </a:p>
          </p:txBody>
        </p:sp>
      </p:grpSp>
      <p:grpSp>
        <p:nvGrpSpPr>
          <p:cNvPr id="32" name="Gruppo 31"/>
          <p:cNvGrpSpPr/>
          <p:nvPr/>
        </p:nvGrpSpPr>
        <p:grpSpPr>
          <a:xfrm>
            <a:off x="841251" y="5301510"/>
            <a:ext cx="3086481" cy="751333"/>
            <a:chOff x="627322" y="4971091"/>
            <a:chExt cx="4115308" cy="1001777"/>
          </a:xfrm>
        </p:grpSpPr>
        <p:grpSp>
          <p:nvGrpSpPr>
            <p:cNvPr id="21" name="Gruppo 20"/>
            <p:cNvGrpSpPr/>
            <p:nvPr/>
          </p:nvGrpSpPr>
          <p:grpSpPr>
            <a:xfrm>
              <a:off x="627322" y="4971091"/>
              <a:ext cx="4115308" cy="1001777"/>
              <a:chOff x="6816548" y="790241"/>
              <a:chExt cx="4115308" cy="1001777"/>
            </a:xfrm>
          </p:grpSpPr>
          <p:sp>
            <p:nvSpPr>
              <p:cNvPr id="23" name="CasellaDiTesto 22"/>
              <p:cNvSpPr txBox="1"/>
              <p:nvPr/>
            </p:nvSpPr>
            <p:spPr>
              <a:xfrm>
                <a:off x="6816548" y="790241"/>
                <a:ext cx="4115308" cy="400109"/>
              </a:xfrm>
              <a:prstGeom prst="rect">
                <a:avLst/>
              </a:prstGeom>
              <a:noFill/>
            </p:spPr>
            <p:txBody>
              <a:bodyPr wrap="square" rtlCol="0">
                <a:spAutoFit/>
              </a:bodyPr>
              <a:lstStyle/>
              <a:p>
                <a:r>
                  <a:rPr lang="en-GB" sz="135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S.E. SEISMIC RISK RATING</a:t>
                </a:r>
              </a:p>
            </p:txBody>
          </p:sp>
          <p:sp>
            <p:nvSpPr>
              <p:cNvPr id="24" name="CasellaDiTesto 23"/>
              <p:cNvSpPr txBox="1"/>
              <p:nvPr/>
            </p:nvSpPr>
            <p:spPr>
              <a:xfrm>
                <a:off x="7346701" y="1169255"/>
                <a:ext cx="223933" cy="338554"/>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2                        </a:t>
                </a:r>
              </a:p>
            </p:txBody>
          </p:sp>
          <p:sp>
            <p:nvSpPr>
              <p:cNvPr id="25" name="CasellaDiTesto 24"/>
              <p:cNvSpPr txBox="1"/>
              <p:nvPr/>
            </p:nvSpPr>
            <p:spPr>
              <a:xfrm>
                <a:off x="7142637" y="1453464"/>
                <a:ext cx="521553" cy="338554"/>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3</a:t>
                </a:r>
              </a:p>
            </p:txBody>
          </p:sp>
        </p:grpSp>
        <p:pic>
          <p:nvPicPr>
            <p:cNvPr id="27" name="Immagine 2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7966" y="5379919"/>
              <a:ext cx="469216" cy="547841"/>
            </a:xfrm>
            <a:prstGeom prst="rect">
              <a:avLst/>
            </a:prstGeom>
          </p:spPr>
        </p:pic>
      </p:grpSp>
      <p:grpSp>
        <p:nvGrpSpPr>
          <p:cNvPr id="40" name="Gruppo 39"/>
          <p:cNvGrpSpPr/>
          <p:nvPr/>
        </p:nvGrpSpPr>
        <p:grpSpPr>
          <a:xfrm>
            <a:off x="3525826" y="5301510"/>
            <a:ext cx="3086481" cy="809620"/>
            <a:chOff x="4393971" y="4919955"/>
            <a:chExt cx="4115308" cy="1079492"/>
          </a:xfrm>
        </p:grpSpPr>
        <p:grpSp>
          <p:nvGrpSpPr>
            <p:cNvPr id="34" name="Gruppo 33"/>
            <p:cNvGrpSpPr/>
            <p:nvPr/>
          </p:nvGrpSpPr>
          <p:grpSpPr>
            <a:xfrm>
              <a:off x="4393971" y="4919955"/>
              <a:ext cx="4115308" cy="1079492"/>
              <a:chOff x="7666410" y="754928"/>
              <a:chExt cx="4115308" cy="1079492"/>
            </a:xfrm>
          </p:grpSpPr>
          <p:sp>
            <p:nvSpPr>
              <p:cNvPr id="36" name="CasellaDiTesto 35"/>
              <p:cNvSpPr txBox="1"/>
              <p:nvPr/>
            </p:nvSpPr>
            <p:spPr>
              <a:xfrm>
                <a:off x="7666410" y="754928"/>
                <a:ext cx="4115308" cy="400109"/>
              </a:xfrm>
              <a:prstGeom prst="rect">
                <a:avLst/>
              </a:prstGeom>
              <a:noFill/>
            </p:spPr>
            <p:txBody>
              <a:bodyPr wrap="square" rtlCol="0">
                <a:spAutoFit/>
              </a:bodyPr>
              <a:lstStyle/>
              <a:p>
                <a:r>
                  <a:rPr lang="it-IT" sz="1350" b="1" dirty="0">
                    <a:solidFill>
                      <a:srgbClr val="002060"/>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S.E. INDUSTRIAL RISK RATING</a:t>
                </a:r>
              </a:p>
            </p:txBody>
          </p:sp>
          <p:sp>
            <p:nvSpPr>
              <p:cNvPr id="37" name="CasellaDiTesto 36"/>
              <p:cNvSpPr txBox="1"/>
              <p:nvPr/>
            </p:nvSpPr>
            <p:spPr>
              <a:xfrm>
                <a:off x="8267809" y="1213225"/>
                <a:ext cx="223933" cy="338556"/>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2 </a:t>
                </a:r>
                <a:r>
                  <a:rPr lang="it-IT" sz="1050" b="1" dirty="0">
                    <a:solidFill>
                      <a:srgbClr val="002060"/>
                    </a:solidFill>
                    <a:latin typeface="Courier New" panose="02070309020205020404" pitchFamily="49" charset="0"/>
                    <a:cs typeface="Courier New" panose="02070309020205020404" pitchFamily="49" charset="0"/>
                  </a:rPr>
                  <a:t>                       </a:t>
                </a:r>
              </a:p>
            </p:txBody>
          </p:sp>
          <p:sp>
            <p:nvSpPr>
              <p:cNvPr id="38" name="CasellaDiTesto 37"/>
              <p:cNvSpPr txBox="1"/>
              <p:nvPr/>
            </p:nvSpPr>
            <p:spPr>
              <a:xfrm>
                <a:off x="8084199" y="1495865"/>
                <a:ext cx="521553" cy="338555"/>
              </a:xfrm>
              <a:prstGeom prst="rect">
                <a:avLst/>
              </a:prstGeom>
              <a:noFill/>
            </p:spPr>
            <p:txBody>
              <a:bodyPr wrap="square" rtlCol="0">
                <a:spAutoFit/>
              </a:bodyPr>
              <a:lstStyle/>
              <a:p>
                <a:pPr algn="r"/>
                <a:r>
                  <a:rPr lang="it-IT" sz="1050" b="1" dirty="0">
                    <a:solidFill>
                      <a:srgbClr val="002060"/>
                    </a:solidFill>
                    <a:latin typeface="Century Gothic" panose="020B0502020202020204" pitchFamily="34" charset="0"/>
                    <a:cs typeface="Courier New" panose="02070309020205020404" pitchFamily="49" charset="0"/>
                  </a:rPr>
                  <a:t>3</a:t>
                </a:r>
              </a:p>
            </p:txBody>
          </p:sp>
        </p:grpSp>
        <p:pic>
          <p:nvPicPr>
            <p:cNvPr id="39" name="Immagine 3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506212" y="5385492"/>
              <a:ext cx="465785" cy="555766"/>
            </a:xfrm>
            <a:prstGeom prst="rect">
              <a:avLst/>
            </a:prstGeom>
          </p:spPr>
        </p:pic>
      </p:grpSp>
      <p:sp>
        <p:nvSpPr>
          <p:cNvPr id="28" name="Connettore pagina esterna 27"/>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33" name="CasellaDiTesto 32"/>
          <p:cNvSpPr txBox="1"/>
          <p:nvPr/>
        </p:nvSpPr>
        <p:spPr>
          <a:xfrm>
            <a:off x="-150731" y="643598"/>
            <a:ext cx="9429750" cy="369332"/>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GIS Maps for the macro-category Strengthening Effects: MANTUA</a:t>
            </a:r>
          </a:p>
        </p:txBody>
      </p:sp>
    </p:spTree>
    <p:extLst>
      <p:ext uri="{BB962C8B-B14F-4D97-AF65-F5344CB8AC3E}">
        <p14:creationId xmlns:p14="http://schemas.microsoft.com/office/powerpoint/2010/main" val="2408397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strips(downRight)">
                                      <p:cBhvr>
                                        <p:cTn id="7" dur="1500"/>
                                        <p:tgtEl>
                                          <p:spTgt spid="6"/>
                                        </p:tgtEl>
                                      </p:cBhvr>
                                    </p:animEffect>
                                  </p:childTnLst>
                                </p:cTn>
                              </p:par>
                            </p:childTnLst>
                          </p:cTn>
                        </p:par>
                        <p:par>
                          <p:cTn id="8" fill="hold">
                            <p:stCondLst>
                              <p:cond delay="1500"/>
                            </p:stCondLst>
                            <p:childTnLst>
                              <p:par>
                                <p:cTn id="9" presetID="18" presetClass="entr" presetSubtype="6"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strips(downRight)">
                                      <p:cBhvr>
                                        <p:cTn id="11" dur="1500"/>
                                        <p:tgtEl>
                                          <p:spTgt spid="9"/>
                                        </p:tgtEl>
                                      </p:cBhvr>
                                    </p:animEffect>
                                  </p:childTnLst>
                                </p:cTn>
                              </p:par>
                            </p:childTnLst>
                          </p:cTn>
                        </p:par>
                        <p:par>
                          <p:cTn id="12" fill="hold">
                            <p:stCondLst>
                              <p:cond delay="3000"/>
                            </p:stCondLst>
                            <p:childTnLst>
                              <p:par>
                                <p:cTn id="13" presetID="18" presetClass="entr" presetSubtype="6"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strips(downRight)">
                                      <p:cBhvr>
                                        <p:cTn id="15" dur="1500"/>
                                        <p:tgtEl>
                                          <p:spTgt spid="10"/>
                                        </p:tgtEl>
                                      </p:cBhvr>
                                    </p:animEffect>
                                  </p:childTnLst>
                                </p:cTn>
                              </p:par>
                            </p:childTnLst>
                          </p:cTn>
                        </p:par>
                        <p:par>
                          <p:cTn id="16" fill="hold">
                            <p:stCondLst>
                              <p:cond delay="4500"/>
                            </p:stCondLst>
                            <p:childTnLst>
                              <p:par>
                                <p:cTn id="17" presetID="14" presetClass="entr" presetSubtype="5"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vertical)">
                                      <p:cBhvr>
                                        <p:cTn id="19" dur="1500"/>
                                        <p:tgtEl>
                                          <p:spTgt spid="20"/>
                                        </p:tgtEl>
                                      </p:cBhvr>
                                    </p:animEffect>
                                  </p:childTnLst>
                                </p:cTn>
                              </p:par>
                              <p:par>
                                <p:cTn id="20" presetID="14" presetClass="entr" presetSubtype="5" fill="hold" nodeType="with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vertical)">
                                      <p:cBhvr>
                                        <p:cTn id="22" dur="1500"/>
                                        <p:tgtEl>
                                          <p:spTgt spid="32"/>
                                        </p:tgtEl>
                                      </p:cBhvr>
                                    </p:animEffect>
                                  </p:childTnLst>
                                </p:cTn>
                              </p:par>
                              <p:par>
                                <p:cTn id="23" presetID="14" presetClass="entr" presetSubtype="5"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randombar(vertical)">
                                      <p:cBhvr>
                                        <p:cTn id="25" dur="1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43" name="Rettangolo con angoli arrotondati 42"/>
          <p:cNvSpPr/>
          <p:nvPr/>
        </p:nvSpPr>
        <p:spPr>
          <a:xfrm>
            <a:off x="821828" y="1879372"/>
            <a:ext cx="7969121" cy="1772817"/>
          </a:xfrm>
          <a:prstGeom prst="round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onnettore pagina esterna 27"/>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30" name="CasellaDiTesto 29"/>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2. RISK INTERACTIONS</a:t>
            </a:r>
          </a:p>
        </p:txBody>
      </p:sp>
      <p:sp>
        <p:nvSpPr>
          <p:cNvPr id="33" name="CasellaDiTesto 32"/>
          <p:cNvSpPr txBox="1"/>
          <p:nvPr/>
        </p:nvSpPr>
        <p:spPr>
          <a:xfrm>
            <a:off x="447869" y="695716"/>
            <a:ext cx="8342346" cy="646331"/>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Simplest way to calculate the interaction = SUM of the macro-categories of each risk</a:t>
            </a:r>
          </a:p>
        </p:txBody>
      </p:sp>
      <p:sp>
        <p:nvSpPr>
          <p:cNvPr id="2" name="Freccia in giù 1"/>
          <p:cNvSpPr/>
          <p:nvPr/>
        </p:nvSpPr>
        <p:spPr>
          <a:xfrm>
            <a:off x="4323240" y="1385554"/>
            <a:ext cx="888364" cy="43028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4" name="Rettangolo con angoli arrotondati 3"/>
          <p:cNvSpPr/>
          <p:nvPr/>
        </p:nvSpPr>
        <p:spPr>
          <a:xfrm>
            <a:off x="782860" y="4502868"/>
            <a:ext cx="7969121" cy="1772817"/>
          </a:xfrm>
          <a:prstGeom prst="round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CasellaDiTesto 34"/>
          <p:cNvSpPr txBox="1"/>
          <p:nvPr/>
        </p:nvSpPr>
        <p:spPr>
          <a:xfrm>
            <a:off x="692911" y="4650612"/>
            <a:ext cx="8097304" cy="1477328"/>
          </a:xfrm>
          <a:prstGeom prst="rect">
            <a:avLst/>
          </a:prstGeom>
          <a:noFill/>
        </p:spPr>
        <p:txBody>
          <a:bodyPr wrap="square" rtlCol="0">
            <a:spAutoFit/>
          </a:bodyPr>
          <a:lstStyle/>
          <a:p>
            <a:pPr algn="ctr"/>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Attribution of weight to express the reliability and influence of the macro-category:</a:t>
            </a:r>
          </a:p>
          <a:p>
            <a:pPr algn="ctr"/>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HISTORICAL EVENTS = 2</a:t>
            </a:r>
          </a:p>
          <a:p>
            <a:pPr algn="ctr"/>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STRENGTHENING EFFECTS = 1</a:t>
            </a:r>
          </a:p>
          <a:p>
            <a:pPr algn="ctr"/>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PROTECTION MEASURES = 0,5</a:t>
            </a:r>
          </a:p>
        </p:txBody>
      </p:sp>
      <p:sp>
        <p:nvSpPr>
          <p:cNvPr id="41" name="Freccia in giù 40"/>
          <p:cNvSpPr/>
          <p:nvPr/>
        </p:nvSpPr>
        <p:spPr>
          <a:xfrm>
            <a:off x="4323239" y="3894452"/>
            <a:ext cx="888364" cy="43028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mc:AlternateContent xmlns:mc="http://schemas.openxmlformats.org/markup-compatibility/2006" xmlns:a14="http://schemas.microsoft.com/office/drawing/2010/main">
        <mc:Choice Requires="a14">
          <p:sp>
            <p:nvSpPr>
              <p:cNvPr id="44" name="CasellaDiTesto 43"/>
              <p:cNvSpPr txBox="1"/>
              <p:nvPr/>
            </p:nvSpPr>
            <p:spPr>
              <a:xfrm>
                <a:off x="860615" y="1989641"/>
                <a:ext cx="7891366" cy="1471300"/>
              </a:xfrm>
              <a:prstGeom prst="rect">
                <a:avLst/>
              </a:prstGeom>
              <a:noFill/>
            </p:spPr>
            <p:txBody>
              <a:bodyPr wrap="square" rtlCol="0">
                <a:spAutoFit/>
              </a:bodyPr>
              <a:lstStyle/>
              <a:p>
                <a:pPr algn="ctr"/>
                <a:r>
                  <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Interaction between two risks = average sum of the coupled macro-categories:</a:t>
                </a:r>
              </a:p>
              <a:p>
                <a:pPr algn="ctr"/>
                <a:endPar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a:p>
                <a:pPr algn="ctr"/>
                <a14:m>
                  <m:oMath xmlns:m="http://schemas.openxmlformats.org/officeDocument/2006/math">
                    <m:r>
                      <a:rPr lang="en-GB" b="1" i="0" smtClean="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sSub>
                      <m:sSubPr>
                        <m:ctrlPr>
                          <a:rPr lang="it-IT" b="1" i="1">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ctrlPr>
                      </m:sSubPr>
                      <m:e>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𝐇</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𝐄</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e>
                      <m: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𝐡𝐚𝐳𝟏</m:t>
                        </m:r>
                      </m:sub>
                    </m:s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sSub>
                      <m:sSubPr>
                        <m:ctrlPr>
                          <a:rPr lang="it-IT" b="1" i="1">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ctrlPr>
                      </m:sSubPr>
                      <m:e>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𝐇</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𝐄</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e>
                      <m: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𝐡𝐚𝐳𝟐</m:t>
                        </m:r>
                      </m:sub>
                    </m:s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𝟐</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sSub>
                      <m:sSubPr>
                        <m:ctrlPr>
                          <a:rPr lang="it-IT" b="1" i="1">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ctrlPr>
                      </m:sSubPr>
                      <m:e>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𝐒</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𝐄</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e>
                      <m: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𝐡𝐚𝐳𝟏</m:t>
                        </m:r>
                      </m:sub>
                    </m:s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sSub>
                      <m:sSubPr>
                        <m:ctrlPr>
                          <a:rPr lang="it-IT" b="1" i="1">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ctrlPr>
                      </m:sSubPr>
                      <m:e>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𝐒</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𝐄</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e>
                      <m: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𝐡𝐚𝐳𝟐</m:t>
                        </m:r>
                      </m:sub>
                    </m:s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𝟏</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sSub>
                      <m:sSubPr>
                        <m:ctrlPr>
                          <a:rPr lang="it-IT" b="1" i="1">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ctrlPr>
                      </m:sSubPr>
                      <m:e>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𝐏</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𝐌</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e>
                      <m: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𝐡𝐚𝐳𝟏</m:t>
                        </m:r>
                      </m:sub>
                    </m:s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sSub>
                      <m:sSubPr>
                        <m:ctrlPr>
                          <a:rPr lang="it-IT" b="1" i="1">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ctrlPr>
                      </m:sSubPr>
                      <m:e>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𝐏</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𝐌</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e>
                      <m: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𝐡𝐚𝐳𝟐</m:t>
                        </m:r>
                      </m:sub>
                    </m:sSub>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𝟎</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𝟓</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 / </m:t>
                    </m:r>
                    <m:r>
                      <a:rPr lang="en-GB" b="1" i="0">
                        <a:solidFill>
                          <a:schemeClr val="bg1">
                            <a:lumMod val="95000"/>
                          </a:schemeClr>
                        </a:solidFill>
                        <a:effectLst>
                          <a:outerShdw blurRad="38100" dist="38100" dir="2700000" algn="tl">
                            <a:srgbClr val="000000">
                              <a:alpha val="43137"/>
                            </a:srgbClr>
                          </a:outerShdw>
                        </a:effectLst>
                        <a:latin typeface="Cambria Math" panose="02040503050406030204" pitchFamily="18" charset="0"/>
                      </a:rPr>
                      <m:t>𝟔</m:t>
                    </m:r>
                  </m:oMath>
                </a14:m>
                <a:r>
                  <a:rPr lang="en-GB"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 </a:t>
                </a:r>
                <a:endParaRPr lang="en-US" b="1"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endParaRPr>
              </a:p>
            </p:txBody>
          </p:sp>
        </mc:Choice>
        <mc:Fallback xmlns="">
          <p:sp>
            <p:nvSpPr>
              <p:cNvPr id="44" name="CasellaDiTesto 43"/>
              <p:cNvSpPr txBox="1">
                <a:spLocks noRot="1" noChangeAspect="1" noMove="1" noResize="1" noEditPoints="1" noAdjustHandles="1" noChangeArrowheads="1" noChangeShapeType="1" noTextEdit="1"/>
              </p:cNvSpPr>
              <p:nvPr/>
            </p:nvSpPr>
            <p:spPr>
              <a:xfrm>
                <a:off x="860615" y="1989641"/>
                <a:ext cx="7891366" cy="1471300"/>
              </a:xfrm>
              <a:prstGeom prst="rect">
                <a:avLst/>
              </a:prstGeom>
              <a:blipFill>
                <a:blip r:embed="rId3"/>
                <a:stretch>
                  <a:fillRect t="-2479" b="-5785"/>
                </a:stretch>
              </a:blipFill>
            </p:spPr>
            <p:txBody>
              <a:bodyPr/>
              <a:lstStyle/>
              <a:p>
                <a:r>
                  <a:rPr lang="it-IT">
                    <a:noFill/>
                  </a:rPr>
                  <a:t> </a:t>
                </a:r>
              </a:p>
            </p:txBody>
          </p:sp>
        </mc:Fallback>
      </mc:AlternateContent>
    </p:spTree>
    <p:extLst>
      <p:ext uri="{BB962C8B-B14F-4D97-AF65-F5344CB8AC3E}">
        <p14:creationId xmlns:p14="http://schemas.microsoft.com/office/powerpoint/2010/main" val="814007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28" name="Connettore pagina esterna 27"/>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30" name="CasellaDiTesto 29"/>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2. </a:t>
            </a:r>
            <a:r>
              <a:rPr lang="en-US"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RISK INTERACTIONS</a:t>
            </a:r>
          </a:p>
        </p:txBody>
      </p:sp>
      <p:sp>
        <p:nvSpPr>
          <p:cNvPr id="33" name="CasellaDiTesto 32"/>
          <p:cNvSpPr txBox="1"/>
          <p:nvPr/>
        </p:nvSpPr>
        <p:spPr>
          <a:xfrm>
            <a:off x="447869" y="695716"/>
            <a:ext cx="8342346" cy="646331"/>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The binary interaction sum can be executed where risks overlay, or nearby areas connoted by high vulnerabilities</a:t>
            </a:r>
          </a:p>
        </p:txBody>
      </p:sp>
      <p:sp>
        <p:nvSpPr>
          <p:cNvPr id="12" name="Freccia in giù 11"/>
          <p:cNvSpPr/>
          <p:nvPr/>
        </p:nvSpPr>
        <p:spPr>
          <a:xfrm>
            <a:off x="4370417" y="1327548"/>
            <a:ext cx="888364" cy="430280"/>
          </a:xfrm>
          <a:prstGeom prst="downArrow">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p:cNvSpPr txBox="1"/>
          <p:nvPr/>
        </p:nvSpPr>
        <p:spPr>
          <a:xfrm>
            <a:off x="801655" y="1740332"/>
            <a:ext cx="8342346" cy="369332"/>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INTERACTION TABLE</a:t>
            </a:r>
          </a:p>
        </p:txBody>
      </p:sp>
      <p:graphicFrame>
        <p:nvGraphicFramePr>
          <p:cNvPr id="3" name="Tabella 2"/>
          <p:cNvGraphicFramePr>
            <a:graphicFrameLocks noGrp="1"/>
          </p:cNvGraphicFramePr>
          <p:nvPr>
            <p:extLst>
              <p:ext uri="{D42A27DB-BD31-4B8C-83A1-F6EECF244321}">
                <p14:modId xmlns:p14="http://schemas.microsoft.com/office/powerpoint/2010/main" val="1685471222"/>
              </p:ext>
            </p:extLst>
          </p:nvPr>
        </p:nvGraphicFramePr>
        <p:xfrm>
          <a:off x="651520" y="2389660"/>
          <a:ext cx="7935044" cy="3619200"/>
        </p:xfrm>
        <a:graphic>
          <a:graphicData uri="http://schemas.openxmlformats.org/drawingml/2006/table">
            <a:tbl>
              <a:tblPr firstRow="1" firstCol="1" bandRow="1">
                <a:tableStyleId>{5C22544A-7EE6-4342-B048-85BDC9FD1C3A}</a:tableStyleId>
              </a:tblPr>
              <a:tblGrid>
                <a:gridCol w="1128088">
                  <a:extLst>
                    <a:ext uri="{9D8B030D-6E8A-4147-A177-3AD203B41FA5}">
                      <a16:colId xmlns:a16="http://schemas.microsoft.com/office/drawing/2014/main" val="1939959434"/>
                    </a:ext>
                  </a:extLst>
                </a:gridCol>
                <a:gridCol w="850253">
                  <a:extLst>
                    <a:ext uri="{9D8B030D-6E8A-4147-A177-3AD203B41FA5}">
                      <a16:colId xmlns:a16="http://schemas.microsoft.com/office/drawing/2014/main" val="3878425890"/>
                    </a:ext>
                  </a:extLst>
                </a:gridCol>
                <a:gridCol w="1127030">
                  <a:extLst>
                    <a:ext uri="{9D8B030D-6E8A-4147-A177-3AD203B41FA5}">
                      <a16:colId xmlns:a16="http://schemas.microsoft.com/office/drawing/2014/main" val="4202360288"/>
                    </a:ext>
                  </a:extLst>
                </a:gridCol>
                <a:gridCol w="519404">
                  <a:extLst>
                    <a:ext uri="{9D8B030D-6E8A-4147-A177-3AD203B41FA5}">
                      <a16:colId xmlns:a16="http://schemas.microsoft.com/office/drawing/2014/main" val="3359989680"/>
                    </a:ext>
                  </a:extLst>
                </a:gridCol>
                <a:gridCol w="486250">
                  <a:extLst>
                    <a:ext uri="{9D8B030D-6E8A-4147-A177-3AD203B41FA5}">
                      <a16:colId xmlns:a16="http://schemas.microsoft.com/office/drawing/2014/main" val="501505515"/>
                    </a:ext>
                  </a:extLst>
                </a:gridCol>
                <a:gridCol w="585710">
                  <a:extLst>
                    <a:ext uri="{9D8B030D-6E8A-4147-A177-3AD203B41FA5}">
                      <a16:colId xmlns:a16="http://schemas.microsoft.com/office/drawing/2014/main" val="4230076995"/>
                    </a:ext>
                  </a:extLst>
                </a:gridCol>
                <a:gridCol w="400844">
                  <a:extLst>
                    <a:ext uri="{9D8B030D-6E8A-4147-A177-3AD203B41FA5}">
                      <a16:colId xmlns:a16="http://schemas.microsoft.com/office/drawing/2014/main" val="2271089131"/>
                    </a:ext>
                  </a:extLst>
                </a:gridCol>
                <a:gridCol w="567493">
                  <a:extLst>
                    <a:ext uri="{9D8B030D-6E8A-4147-A177-3AD203B41FA5}">
                      <a16:colId xmlns:a16="http://schemas.microsoft.com/office/drawing/2014/main" val="3502073068"/>
                    </a:ext>
                  </a:extLst>
                </a:gridCol>
                <a:gridCol w="729667">
                  <a:extLst>
                    <a:ext uri="{9D8B030D-6E8A-4147-A177-3AD203B41FA5}">
                      <a16:colId xmlns:a16="http://schemas.microsoft.com/office/drawing/2014/main" val="3503913243"/>
                    </a:ext>
                  </a:extLst>
                </a:gridCol>
                <a:gridCol w="405319">
                  <a:extLst>
                    <a:ext uri="{9D8B030D-6E8A-4147-A177-3AD203B41FA5}">
                      <a16:colId xmlns:a16="http://schemas.microsoft.com/office/drawing/2014/main" val="1798191366"/>
                    </a:ext>
                  </a:extLst>
                </a:gridCol>
                <a:gridCol w="567493">
                  <a:extLst>
                    <a:ext uri="{9D8B030D-6E8A-4147-A177-3AD203B41FA5}">
                      <a16:colId xmlns:a16="http://schemas.microsoft.com/office/drawing/2014/main" val="3085293858"/>
                    </a:ext>
                  </a:extLst>
                </a:gridCol>
                <a:gridCol w="567493">
                  <a:extLst>
                    <a:ext uri="{9D8B030D-6E8A-4147-A177-3AD203B41FA5}">
                      <a16:colId xmlns:a16="http://schemas.microsoft.com/office/drawing/2014/main" val="419077174"/>
                    </a:ext>
                  </a:extLst>
                </a:gridCol>
              </a:tblGrid>
              <a:tr h="241280">
                <a:tc rowSpan="2" gridSpan="2">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INTERACTION TABLE </a:t>
                      </a:r>
                    </a:p>
                    <a:p>
                      <a:pPr algn="ctr">
                        <a:lnSpc>
                          <a:spcPct val="115000"/>
                        </a:lnSpc>
                        <a:spcAft>
                          <a:spcPts val="0"/>
                        </a:spcAft>
                      </a:pP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rowSpan="2" hMerge="1">
                  <a:txBody>
                    <a:bodyPr/>
                    <a:lstStyle/>
                    <a:p>
                      <a:endParaRPr lang="it-IT"/>
                    </a:p>
                  </a:txBody>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Hazard</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gridSpan="3">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Seismic</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hMerge="1">
                  <a:txBody>
                    <a:bodyPr/>
                    <a:lstStyle/>
                    <a:p>
                      <a:endParaRPr lang="it-IT"/>
                    </a:p>
                  </a:txBody>
                  <a:tcPr/>
                </a:tc>
                <a:tc hMerge="1">
                  <a:txBody>
                    <a:bodyPr/>
                    <a:lstStyle/>
                    <a:p>
                      <a:endParaRPr lang="it-IT"/>
                    </a:p>
                  </a:txBody>
                  <a:tcPr/>
                </a:tc>
                <a:tc gridSpan="3">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Flood</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hMerge="1">
                  <a:txBody>
                    <a:bodyPr/>
                    <a:lstStyle/>
                    <a:p>
                      <a:endParaRPr lang="it-IT"/>
                    </a:p>
                  </a:txBody>
                  <a:tcPr/>
                </a:tc>
                <a:tc hMerge="1">
                  <a:txBody>
                    <a:bodyPr/>
                    <a:lstStyle/>
                    <a:p>
                      <a:endParaRPr lang="it-IT"/>
                    </a:p>
                  </a:txBody>
                  <a:tcPr/>
                </a:tc>
                <a:tc gridSpan="3">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Industrial</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2629877254"/>
                  </a:ext>
                </a:extLst>
              </a:tr>
              <a:tr h="241280">
                <a:tc gridSpan="2" vMerge="1">
                  <a:txBody>
                    <a:bodyPr/>
                    <a:lstStyle/>
                    <a:p>
                      <a:endParaRPr lang="it-IT"/>
                    </a:p>
                  </a:txBody>
                  <a:tcPr/>
                </a:tc>
                <a:tc hMerge="1" vMerge="1">
                  <a:txBody>
                    <a:bodyPr/>
                    <a:lstStyle/>
                    <a:p>
                      <a:endParaRPr lang="it-IT"/>
                    </a:p>
                  </a:txBody>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M-c</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extLst>
                  <a:ext uri="{0D108BD9-81ED-4DB2-BD59-A6C34878D82A}">
                    <a16:rowId xmlns:a16="http://schemas.microsoft.com/office/drawing/2014/main" val="3113490023"/>
                  </a:ext>
                </a:extLst>
              </a:tr>
              <a:tr h="241280">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Hazard</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M-c</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Score</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2</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0</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1,5</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-3</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3</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2</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extLst>
                  <a:ext uri="{0D108BD9-81ED-4DB2-BD59-A6C34878D82A}">
                    <a16:rowId xmlns:a16="http://schemas.microsoft.com/office/drawing/2014/main" val="1155006776"/>
                  </a:ext>
                </a:extLst>
              </a:tr>
              <a:tr h="241280">
                <a:tc rowSpan="3">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Seismic</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2</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No interaction</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1,00</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1,75</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3931276609"/>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4035259996"/>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0</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635119749"/>
                  </a:ext>
                </a:extLst>
              </a:tr>
              <a:tr h="241280">
                <a:tc rowSpan="3">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Flood</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1,5</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No interaction</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No interaction</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1,42</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1612339560"/>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032218569"/>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-3</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825984140"/>
                  </a:ext>
                </a:extLst>
              </a:tr>
              <a:tr h="241280">
                <a:tc rowSpan="3">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Industrial</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3</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rowSpan="3" gridSpan="3">
                  <a:txBody>
                    <a:bodyPr/>
                    <a:lstStyle/>
                    <a:p>
                      <a:pPr algn="ctr">
                        <a:lnSpc>
                          <a:spcPct val="115000"/>
                        </a:lnSpc>
                        <a:spcAft>
                          <a:spcPts val="0"/>
                        </a:spcAft>
                      </a:pPr>
                      <a:r>
                        <a:rPr lang="en-GB" sz="1400" b="0" i="0">
                          <a:solidFill>
                            <a:srgbClr val="002060"/>
                          </a:solidFill>
                          <a:effectLst/>
                          <a:latin typeface="Century Gothic" panose="020B0502020202020204" pitchFamily="34" charset="0"/>
                        </a:rPr>
                        <a:t>No interaction</a:t>
                      </a:r>
                      <a:endParaRPr lang="it-IT" sz="1400" b="0" i="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No interaction</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No interaction</a:t>
                      </a:r>
                    </a:p>
                  </a:txBody>
                  <a:tcPr marL="68580" marR="68580" marT="0" marB="0" anchor="ct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3175203375"/>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2</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092740053"/>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43385990"/>
                  </a:ext>
                </a:extLst>
              </a:tr>
              <a:tr h="241280">
                <a:tc rowSpan="3">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Climate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SE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2</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rowSpan="3" gridSpan="3">
                  <a:txBody>
                    <a:bodyPr/>
                    <a:lstStyle/>
                    <a:p>
                      <a:pPr algn="ctr">
                        <a:lnSpc>
                          <a:spcPct val="115000"/>
                        </a:lnSpc>
                        <a:spcAft>
                          <a:spcPts val="0"/>
                        </a:spcAft>
                      </a:pPr>
                      <a:r>
                        <a:rPr lang="en-GB" sz="1400" b="0" i="0">
                          <a:solidFill>
                            <a:srgbClr val="002060"/>
                          </a:solidFill>
                          <a:effectLst/>
                          <a:latin typeface="Century Gothic" panose="020B0502020202020204" pitchFamily="34" charset="0"/>
                        </a:rPr>
                        <a:t>No interaction</a:t>
                      </a:r>
                      <a:endParaRPr lang="it-IT" sz="1400" b="0" i="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1,00</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tc rowSpan="3" gridSpan="3">
                  <a:txBody>
                    <a:bodyPr/>
                    <a:lstStyle/>
                    <a:p>
                      <a:pPr algn="ctr">
                        <a:lnSpc>
                          <a:spcPct val="115000"/>
                        </a:lnSpc>
                        <a:spcAft>
                          <a:spcPts val="0"/>
                        </a:spcAft>
                      </a:pPr>
                      <a:r>
                        <a:rPr lang="en-GB" sz="1400" b="0" i="0" dirty="0">
                          <a:solidFill>
                            <a:srgbClr val="002060"/>
                          </a:solidFill>
                          <a:effectLst/>
                          <a:latin typeface="Century Gothic" panose="020B0502020202020204" pitchFamily="34" charset="0"/>
                        </a:rPr>
                        <a:t>1,75</a:t>
                      </a:r>
                      <a:endParaRPr lang="it-IT" sz="1400" b="0" i="0" dirty="0">
                        <a:solidFill>
                          <a:srgbClr val="002060"/>
                        </a:solidFill>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2830784772"/>
                  </a:ext>
                </a:extLst>
              </a:tr>
              <a:tr h="241280">
                <a:tc vMerge="1">
                  <a:txBody>
                    <a:bodyPr/>
                    <a:lstStyle/>
                    <a:p>
                      <a:endParaRPr lang="it-IT"/>
                    </a:p>
                  </a:txBody>
                  <a:tcPr/>
                </a:tc>
                <a:tc>
                  <a:txBody>
                    <a:bodyPr/>
                    <a:lstStyle/>
                    <a:p>
                      <a:pPr algn="ctr">
                        <a:lnSpc>
                          <a:spcPct val="115000"/>
                        </a:lnSpc>
                        <a:spcAft>
                          <a:spcPts val="0"/>
                        </a:spcAft>
                      </a:pPr>
                      <a:r>
                        <a:rPr lang="en-GB"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HE</a:t>
                      </a:r>
                      <a:endParaRPr lang="it-IT" sz="1400" b="1" i="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1</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1811894641"/>
                  </a:ext>
                </a:extLst>
              </a:tr>
              <a:tr h="241280">
                <a:tc vMerge="1">
                  <a:txBody>
                    <a:bodyPr/>
                    <a:lstStyle/>
                    <a:p>
                      <a:endParaRPr lang="it-IT"/>
                    </a:p>
                  </a:txBody>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PM</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75000"/>
                      </a:schemeClr>
                    </a:solidFill>
                  </a:tcPr>
                </a:tc>
                <a:tc>
                  <a:txBody>
                    <a:bodyPr/>
                    <a:lstStyle/>
                    <a:p>
                      <a:pPr algn="ctr">
                        <a:lnSpc>
                          <a:spcPct val="115000"/>
                        </a:lnSpc>
                        <a:spcAft>
                          <a:spcPts val="0"/>
                        </a:spcAft>
                      </a:pPr>
                      <a:r>
                        <a:rPr lang="en-GB"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rPr>
                        <a:t>0</a:t>
                      </a:r>
                      <a:endParaRPr lang="it-IT" sz="1400" b="1" i="0" dirty="0">
                        <a:solidFill>
                          <a:schemeClr val="bg1">
                            <a:lumMod val="95000"/>
                          </a:schemeClr>
                        </a:solidFill>
                        <a:effectLst>
                          <a:outerShdw blurRad="38100" dist="38100" dir="2700000" algn="tl">
                            <a:srgbClr val="000000">
                              <a:alpha val="43137"/>
                            </a:srgbClr>
                          </a:outerShdw>
                        </a:effectLst>
                        <a:latin typeface="Century Gothic" panose="020B0502020202020204" pitchFamily="34" charset="0"/>
                        <a:ea typeface="Calibri" panose="020F0502020204030204" pitchFamily="34" charset="0"/>
                        <a:cs typeface="Times New Roman" panose="02020603050405020304" pitchFamily="18" charset="0"/>
                      </a:endParaRPr>
                    </a:p>
                  </a:txBody>
                  <a:tcPr marL="68580" marR="68580" marT="0" marB="0" anchor="ctr">
                    <a:solidFill>
                      <a:schemeClr val="tx2">
                        <a:lumMod val="60000"/>
                        <a:lumOff val="40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166978363"/>
                  </a:ext>
                </a:extLst>
              </a:tr>
            </a:tbl>
          </a:graphicData>
        </a:graphic>
      </p:graphicFrame>
      <p:cxnSp>
        <p:nvCxnSpPr>
          <p:cNvPr id="6" name="Connettore 2 5"/>
          <p:cNvCxnSpPr/>
          <p:nvPr/>
        </p:nvCxnSpPr>
        <p:spPr>
          <a:xfrm>
            <a:off x="801655" y="2677886"/>
            <a:ext cx="1400369" cy="0"/>
          </a:xfrm>
          <a:prstGeom prst="straightConnector1">
            <a:avLst/>
          </a:prstGeom>
          <a:ln w="38100">
            <a:solidFill>
              <a:schemeClr val="bg1">
                <a:lumMod val="9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69909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pic>
        <p:nvPicPr>
          <p:cNvPr id="11" name="Immagin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694" y="1408825"/>
            <a:ext cx="7618825" cy="5388476"/>
          </a:xfrm>
          <a:prstGeom prst="rect">
            <a:avLst/>
          </a:prstGeom>
        </p:spPr>
      </p:pic>
      <p:sp>
        <p:nvSpPr>
          <p:cNvPr id="19" name="CasellaDiTesto 18"/>
          <p:cNvSpPr txBox="1"/>
          <p:nvPr/>
        </p:nvSpPr>
        <p:spPr>
          <a:xfrm>
            <a:off x="643426" y="703046"/>
            <a:ext cx="8342346" cy="646331"/>
          </a:xfrm>
          <a:prstGeom prst="rect">
            <a:avLst/>
          </a:prstGeom>
          <a:noFill/>
        </p:spPr>
        <p:txBody>
          <a:bodyPr wrap="square" rtlCol="0">
            <a:spAutoFit/>
          </a:bodyPr>
          <a:lstStyle/>
          <a:p>
            <a:r>
              <a:rPr lang="en-US" dirty="0">
                <a:solidFill>
                  <a:srgbClr val="002060"/>
                </a:solidFill>
                <a:latin typeface="Century Gothic" panose="020B0502020202020204" pitchFamily="34" charset="0"/>
                <a:cs typeface="Courier New" panose="02070309020205020404" pitchFamily="49" charset="0"/>
              </a:rPr>
              <a:t>GIS: intersecting the risk maps and adopting a Calculator field, it is possible to directly obtain in GIS the areas of intersection</a:t>
            </a:r>
          </a:p>
        </p:txBody>
      </p:sp>
      <p:pic>
        <p:nvPicPr>
          <p:cNvPr id="5" name="Immagin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73052" y="3318340"/>
            <a:ext cx="1911643" cy="1755079"/>
          </a:xfrm>
          <a:prstGeom prst="rect">
            <a:avLst/>
          </a:prstGeom>
        </p:spPr>
      </p:pic>
      <p:sp>
        <p:nvSpPr>
          <p:cNvPr id="45" name="Rettangolo 44"/>
          <p:cNvSpPr/>
          <p:nvPr/>
        </p:nvSpPr>
        <p:spPr>
          <a:xfrm>
            <a:off x="8272462" y="1378744"/>
            <a:ext cx="585788" cy="1830315"/>
          </a:xfrm>
          <a:prstGeom prst="rect">
            <a:avLst/>
          </a:prstGeom>
          <a:noFill/>
          <a:ln w="381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p>
        </p:txBody>
      </p:sp>
      <p:graphicFrame>
        <p:nvGraphicFramePr>
          <p:cNvPr id="46" name="Tabella 45"/>
          <p:cNvGraphicFramePr>
            <a:graphicFrameLocks noGrp="1"/>
          </p:cNvGraphicFramePr>
          <p:nvPr>
            <p:extLst>
              <p:ext uri="{D42A27DB-BD31-4B8C-83A1-F6EECF244321}">
                <p14:modId xmlns:p14="http://schemas.microsoft.com/office/powerpoint/2010/main" val="161262485"/>
              </p:ext>
            </p:extLst>
          </p:nvPr>
        </p:nvGraphicFramePr>
        <p:xfrm>
          <a:off x="590277" y="4517416"/>
          <a:ext cx="3455830" cy="2240280"/>
        </p:xfrm>
        <a:graphic>
          <a:graphicData uri="http://schemas.openxmlformats.org/drawingml/2006/table">
            <a:tbl>
              <a:tblPr>
                <a:tableStyleId>{5C22544A-7EE6-4342-B048-85BDC9FD1C3A}</a:tableStyleId>
              </a:tblPr>
              <a:tblGrid>
                <a:gridCol w="645154">
                  <a:extLst>
                    <a:ext uri="{9D8B030D-6E8A-4147-A177-3AD203B41FA5}">
                      <a16:colId xmlns:a16="http://schemas.microsoft.com/office/drawing/2014/main" val="3845867964"/>
                    </a:ext>
                  </a:extLst>
                </a:gridCol>
                <a:gridCol w="252128">
                  <a:extLst>
                    <a:ext uri="{9D8B030D-6E8A-4147-A177-3AD203B41FA5}">
                      <a16:colId xmlns:a16="http://schemas.microsoft.com/office/drawing/2014/main" val="1455601646"/>
                    </a:ext>
                  </a:extLst>
                </a:gridCol>
                <a:gridCol w="289396">
                  <a:extLst>
                    <a:ext uri="{9D8B030D-6E8A-4147-A177-3AD203B41FA5}">
                      <a16:colId xmlns:a16="http://schemas.microsoft.com/office/drawing/2014/main" val="3654911671"/>
                    </a:ext>
                  </a:extLst>
                </a:gridCol>
                <a:gridCol w="252128">
                  <a:extLst>
                    <a:ext uri="{9D8B030D-6E8A-4147-A177-3AD203B41FA5}">
                      <a16:colId xmlns:a16="http://schemas.microsoft.com/office/drawing/2014/main" val="53702671"/>
                    </a:ext>
                  </a:extLst>
                </a:gridCol>
                <a:gridCol w="252128">
                  <a:extLst>
                    <a:ext uri="{9D8B030D-6E8A-4147-A177-3AD203B41FA5}">
                      <a16:colId xmlns:a16="http://schemas.microsoft.com/office/drawing/2014/main" val="2975072172"/>
                    </a:ext>
                  </a:extLst>
                </a:gridCol>
                <a:gridCol w="252128">
                  <a:extLst>
                    <a:ext uri="{9D8B030D-6E8A-4147-A177-3AD203B41FA5}">
                      <a16:colId xmlns:a16="http://schemas.microsoft.com/office/drawing/2014/main" val="408293580"/>
                    </a:ext>
                  </a:extLst>
                </a:gridCol>
                <a:gridCol w="252128">
                  <a:extLst>
                    <a:ext uri="{9D8B030D-6E8A-4147-A177-3AD203B41FA5}">
                      <a16:colId xmlns:a16="http://schemas.microsoft.com/office/drawing/2014/main" val="901521977"/>
                    </a:ext>
                  </a:extLst>
                </a:gridCol>
                <a:gridCol w="252128">
                  <a:extLst>
                    <a:ext uri="{9D8B030D-6E8A-4147-A177-3AD203B41FA5}">
                      <a16:colId xmlns:a16="http://schemas.microsoft.com/office/drawing/2014/main" val="2443751754"/>
                    </a:ext>
                  </a:extLst>
                </a:gridCol>
                <a:gridCol w="252128">
                  <a:extLst>
                    <a:ext uri="{9D8B030D-6E8A-4147-A177-3AD203B41FA5}">
                      <a16:colId xmlns:a16="http://schemas.microsoft.com/office/drawing/2014/main" val="247151223"/>
                    </a:ext>
                  </a:extLst>
                </a:gridCol>
                <a:gridCol w="252128">
                  <a:extLst>
                    <a:ext uri="{9D8B030D-6E8A-4147-A177-3AD203B41FA5}">
                      <a16:colId xmlns:a16="http://schemas.microsoft.com/office/drawing/2014/main" val="976858997"/>
                    </a:ext>
                  </a:extLst>
                </a:gridCol>
                <a:gridCol w="252128">
                  <a:extLst>
                    <a:ext uri="{9D8B030D-6E8A-4147-A177-3AD203B41FA5}">
                      <a16:colId xmlns:a16="http://schemas.microsoft.com/office/drawing/2014/main" val="2775173636"/>
                    </a:ext>
                  </a:extLst>
                </a:gridCol>
                <a:gridCol w="252128">
                  <a:extLst>
                    <a:ext uri="{9D8B030D-6E8A-4147-A177-3AD203B41FA5}">
                      <a16:colId xmlns:a16="http://schemas.microsoft.com/office/drawing/2014/main" val="4143009734"/>
                    </a:ext>
                  </a:extLst>
                </a:gridCol>
              </a:tblGrid>
              <a:tr h="228600">
                <a:tc rowSpan="3" gridSpan="3">
                  <a:txBody>
                    <a:bodyPr/>
                    <a:lstStyle/>
                    <a:p>
                      <a:pPr algn="ctr" fontAlgn="b"/>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p>
                      <a:pPr algn="ctr" fontAlgn="b"/>
                      <a:r>
                        <a:rPr lang="it-IT" sz="1050" b="0" i="0" u="none" strike="noStrike" baseline="0" dirty="0">
                          <a:solidFill>
                            <a:schemeClr val="bg1">
                              <a:lumMod val="95000"/>
                            </a:schemeClr>
                          </a:solidFill>
                          <a:effectLst/>
                          <a:latin typeface="Century Gothic" panose="020B0502020202020204" pitchFamily="34" charset="0"/>
                          <a:cs typeface="Courier New" panose="02070309020205020404" pitchFamily="49" charset="0"/>
                        </a:rPr>
                        <a:t> </a:t>
                      </a: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SEVESO </a:t>
                      </a: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PLANT</a:t>
                      </a: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 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gridSpan="3">
                  <a:txBody>
                    <a:bodyPr/>
                    <a:lstStyle/>
                    <a:p>
                      <a:pPr algn="ctr" fontAlgn="b"/>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Earthquake</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hMerge="1">
                  <a:txBody>
                    <a:bodyPr/>
                    <a:lstStyle/>
                    <a:p>
                      <a:endParaRPr lang="it-IT"/>
                    </a:p>
                  </a:txBody>
                  <a:tcPr/>
                </a:tc>
                <a:tc hMerge="1">
                  <a:txBody>
                    <a:bodyPr/>
                    <a:lstStyle/>
                    <a:p>
                      <a:endParaRPr lang="it-IT"/>
                    </a:p>
                  </a:txBody>
                  <a:tcPr/>
                </a:tc>
                <a:tc gridSpan="3">
                  <a:txBody>
                    <a:bodyPr/>
                    <a:lstStyle/>
                    <a:p>
                      <a:pPr algn="ctr" fontAlgn="b"/>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Flood</a:t>
                      </a: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 </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hMerge="1">
                  <a:txBody>
                    <a:bodyPr/>
                    <a:lstStyle/>
                    <a:p>
                      <a:endParaRPr lang="it-IT"/>
                    </a:p>
                  </a:txBody>
                  <a:tcPr/>
                </a:tc>
                <a:tc hMerge="1">
                  <a:txBody>
                    <a:bodyPr/>
                    <a:lstStyle/>
                    <a:p>
                      <a:endParaRPr lang="it-IT"/>
                    </a:p>
                  </a:txBody>
                  <a:tcPr/>
                </a:tc>
                <a:tc gridSpan="3">
                  <a:txBody>
                    <a:bodyPr/>
                    <a:lstStyle/>
                    <a:p>
                      <a:pPr algn="ctr" fontAlgn="b"/>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Industry</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004688099"/>
                  </a:ext>
                </a:extLst>
              </a:tr>
              <a:tr h="182880">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val="183953853"/>
                  </a:ext>
                </a:extLst>
              </a:tr>
              <a:tr h="182880">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val="1793367600"/>
                  </a:ext>
                </a:extLst>
              </a:tr>
              <a:tr h="182880">
                <a:tc rowSpan="3">
                  <a:txBody>
                    <a:bodyPr/>
                    <a:lstStyle/>
                    <a:p>
                      <a:pPr algn="ctr" fontAlgn="ct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Earthquake</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No </a:t>
                      </a: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interaction</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1,00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1,67</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2540694507"/>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360230969"/>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957492003"/>
                  </a:ext>
                </a:extLst>
              </a:tr>
              <a:tr h="182880">
                <a:tc rowSpan="3">
                  <a:txBody>
                    <a:bodyPr/>
                    <a:lstStyle/>
                    <a:p>
                      <a:pPr algn="ctr" fontAlgn="ct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Flood</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1,5</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1,33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3770099144"/>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508210677"/>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310052722"/>
                  </a:ext>
                </a:extLst>
              </a:tr>
              <a:tr h="182880">
                <a:tc rowSpan="3">
                  <a:txBody>
                    <a:bodyPr/>
                    <a:lstStyle/>
                    <a:p>
                      <a:pPr algn="ctr" fontAlgn="ct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Industry</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a:t>
                      </a:r>
                      <a:r>
                        <a:rPr kumimoji="0" lang="it-IT" sz="1050" b="0" i="0" u="none" strike="noStrike" kern="1200" cap="none" spc="0" normalizeH="0" baseline="0" noProof="0" dirty="0" err="1">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No </a:t>
                      </a: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interaction</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2367285114"/>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285459241"/>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048326939"/>
                  </a:ext>
                </a:extLst>
              </a:tr>
            </a:tbl>
          </a:graphicData>
        </a:graphic>
      </p:graphicFrame>
      <p:sp>
        <p:nvSpPr>
          <p:cNvPr id="41" name="Rettangolo 40"/>
          <p:cNvSpPr/>
          <p:nvPr/>
        </p:nvSpPr>
        <p:spPr>
          <a:xfrm>
            <a:off x="8276106" y="1370082"/>
            <a:ext cx="585788" cy="1813492"/>
          </a:xfrm>
          <a:prstGeom prst="rect">
            <a:avLst/>
          </a:prstGeom>
          <a:noFill/>
          <a:ln w="381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00"/>
              </a:solidFill>
            </a:endParaRP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2" name="CasellaDiTesto 21"/>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2. RISK INTERACTIONS</a:t>
            </a:r>
          </a:p>
        </p:txBody>
      </p:sp>
      <p:graphicFrame>
        <p:nvGraphicFramePr>
          <p:cNvPr id="24" name="Tabella 23"/>
          <p:cNvGraphicFramePr>
            <a:graphicFrameLocks noGrp="1"/>
          </p:cNvGraphicFramePr>
          <p:nvPr>
            <p:extLst>
              <p:ext uri="{D42A27DB-BD31-4B8C-83A1-F6EECF244321}">
                <p14:modId xmlns:p14="http://schemas.microsoft.com/office/powerpoint/2010/main" val="3551335460"/>
              </p:ext>
            </p:extLst>
          </p:nvPr>
        </p:nvGraphicFramePr>
        <p:xfrm>
          <a:off x="5629900" y="1329323"/>
          <a:ext cx="3455830" cy="2240280"/>
        </p:xfrm>
        <a:graphic>
          <a:graphicData uri="http://schemas.openxmlformats.org/drawingml/2006/table">
            <a:tbl>
              <a:tblPr>
                <a:tableStyleId>{5C22544A-7EE6-4342-B048-85BDC9FD1C3A}</a:tableStyleId>
              </a:tblPr>
              <a:tblGrid>
                <a:gridCol w="645154">
                  <a:extLst>
                    <a:ext uri="{9D8B030D-6E8A-4147-A177-3AD203B41FA5}">
                      <a16:colId xmlns:a16="http://schemas.microsoft.com/office/drawing/2014/main" val="3845867964"/>
                    </a:ext>
                  </a:extLst>
                </a:gridCol>
                <a:gridCol w="252128">
                  <a:extLst>
                    <a:ext uri="{9D8B030D-6E8A-4147-A177-3AD203B41FA5}">
                      <a16:colId xmlns:a16="http://schemas.microsoft.com/office/drawing/2014/main" val="1455601646"/>
                    </a:ext>
                  </a:extLst>
                </a:gridCol>
                <a:gridCol w="289396">
                  <a:extLst>
                    <a:ext uri="{9D8B030D-6E8A-4147-A177-3AD203B41FA5}">
                      <a16:colId xmlns:a16="http://schemas.microsoft.com/office/drawing/2014/main" val="3654911671"/>
                    </a:ext>
                  </a:extLst>
                </a:gridCol>
                <a:gridCol w="252128">
                  <a:extLst>
                    <a:ext uri="{9D8B030D-6E8A-4147-A177-3AD203B41FA5}">
                      <a16:colId xmlns:a16="http://schemas.microsoft.com/office/drawing/2014/main" val="53702671"/>
                    </a:ext>
                  </a:extLst>
                </a:gridCol>
                <a:gridCol w="252128">
                  <a:extLst>
                    <a:ext uri="{9D8B030D-6E8A-4147-A177-3AD203B41FA5}">
                      <a16:colId xmlns:a16="http://schemas.microsoft.com/office/drawing/2014/main" val="2975072172"/>
                    </a:ext>
                  </a:extLst>
                </a:gridCol>
                <a:gridCol w="252128">
                  <a:extLst>
                    <a:ext uri="{9D8B030D-6E8A-4147-A177-3AD203B41FA5}">
                      <a16:colId xmlns:a16="http://schemas.microsoft.com/office/drawing/2014/main" val="408293580"/>
                    </a:ext>
                  </a:extLst>
                </a:gridCol>
                <a:gridCol w="252128">
                  <a:extLst>
                    <a:ext uri="{9D8B030D-6E8A-4147-A177-3AD203B41FA5}">
                      <a16:colId xmlns:a16="http://schemas.microsoft.com/office/drawing/2014/main" val="901521977"/>
                    </a:ext>
                  </a:extLst>
                </a:gridCol>
                <a:gridCol w="252128">
                  <a:extLst>
                    <a:ext uri="{9D8B030D-6E8A-4147-A177-3AD203B41FA5}">
                      <a16:colId xmlns:a16="http://schemas.microsoft.com/office/drawing/2014/main" val="2443751754"/>
                    </a:ext>
                  </a:extLst>
                </a:gridCol>
                <a:gridCol w="252128">
                  <a:extLst>
                    <a:ext uri="{9D8B030D-6E8A-4147-A177-3AD203B41FA5}">
                      <a16:colId xmlns:a16="http://schemas.microsoft.com/office/drawing/2014/main" val="247151223"/>
                    </a:ext>
                  </a:extLst>
                </a:gridCol>
                <a:gridCol w="252128">
                  <a:extLst>
                    <a:ext uri="{9D8B030D-6E8A-4147-A177-3AD203B41FA5}">
                      <a16:colId xmlns:a16="http://schemas.microsoft.com/office/drawing/2014/main" val="976858997"/>
                    </a:ext>
                  </a:extLst>
                </a:gridCol>
                <a:gridCol w="252128">
                  <a:extLst>
                    <a:ext uri="{9D8B030D-6E8A-4147-A177-3AD203B41FA5}">
                      <a16:colId xmlns:a16="http://schemas.microsoft.com/office/drawing/2014/main" val="2775173636"/>
                    </a:ext>
                  </a:extLst>
                </a:gridCol>
                <a:gridCol w="252128">
                  <a:extLst>
                    <a:ext uri="{9D8B030D-6E8A-4147-A177-3AD203B41FA5}">
                      <a16:colId xmlns:a16="http://schemas.microsoft.com/office/drawing/2014/main" val="4143009734"/>
                    </a:ext>
                  </a:extLst>
                </a:gridCol>
              </a:tblGrid>
              <a:tr h="228600">
                <a:tc rowSpan="3" gridSpan="3">
                  <a:txBody>
                    <a:bodyPr/>
                    <a:lstStyle/>
                    <a:p>
                      <a:pPr algn="ctr" fontAlgn="b"/>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p>
                      <a:pPr algn="ctr" fontAlgn="b"/>
                      <a:r>
                        <a:rPr lang="it-IT" sz="1050" b="0" i="0" u="none" strike="noStrike" baseline="0" dirty="0">
                          <a:solidFill>
                            <a:schemeClr val="bg1">
                              <a:lumMod val="95000"/>
                            </a:schemeClr>
                          </a:solidFill>
                          <a:effectLst/>
                          <a:latin typeface="Century Gothic" panose="020B0502020202020204" pitchFamily="34" charset="0"/>
                          <a:cs typeface="Courier New" panose="02070309020205020404" pitchFamily="49" charset="0"/>
                        </a:rPr>
                        <a:t> </a:t>
                      </a: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SEVESO </a:t>
                      </a: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PLANT</a:t>
                      </a: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 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gridSpan="3">
                  <a:txBody>
                    <a:bodyPr/>
                    <a:lstStyle/>
                    <a:p>
                      <a:pPr algn="ctr" fontAlgn="b"/>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Earthquake</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hMerge="1">
                  <a:txBody>
                    <a:bodyPr/>
                    <a:lstStyle/>
                    <a:p>
                      <a:endParaRPr lang="it-IT"/>
                    </a:p>
                  </a:txBody>
                  <a:tcPr/>
                </a:tc>
                <a:tc hMerge="1">
                  <a:txBody>
                    <a:bodyPr/>
                    <a:lstStyle/>
                    <a:p>
                      <a:endParaRPr lang="it-IT"/>
                    </a:p>
                  </a:txBody>
                  <a:tcPr/>
                </a:tc>
                <a:tc gridSpan="3">
                  <a:txBody>
                    <a:bodyPr/>
                    <a:lstStyle/>
                    <a:p>
                      <a:pPr algn="ctr" fontAlgn="b"/>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Flood</a:t>
                      </a: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 </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hMerge="1">
                  <a:txBody>
                    <a:bodyPr/>
                    <a:lstStyle/>
                    <a:p>
                      <a:endParaRPr lang="it-IT"/>
                    </a:p>
                  </a:txBody>
                  <a:tcPr/>
                </a:tc>
                <a:tc hMerge="1">
                  <a:txBody>
                    <a:bodyPr/>
                    <a:lstStyle/>
                    <a:p>
                      <a:endParaRPr lang="it-IT"/>
                    </a:p>
                  </a:txBody>
                  <a:tcPr/>
                </a:tc>
                <a:tc gridSpan="3">
                  <a:txBody>
                    <a:bodyPr/>
                    <a:lstStyle/>
                    <a:p>
                      <a:pPr algn="ctr" fontAlgn="b"/>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Industry</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hMerge="1">
                  <a:txBody>
                    <a:bodyPr/>
                    <a:lstStyle/>
                    <a:p>
                      <a:endParaRPr lang="it-IT"/>
                    </a:p>
                  </a:txBody>
                  <a:tcPr/>
                </a:tc>
                <a:tc hMerge="1">
                  <a:txBody>
                    <a:bodyPr/>
                    <a:lstStyle/>
                    <a:p>
                      <a:endParaRPr lang="it-IT"/>
                    </a:p>
                  </a:txBody>
                  <a:tcPr/>
                </a:tc>
                <a:extLst>
                  <a:ext uri="{0D108BD9-81ED-4DB2-BD59-A6C34878D82A}">
                    <a16:rowId xmlns:a16="http://schemas.microsoft.com/office/drawing/2014/main" val="1004688099"/>
                  </a:ext>
                </a:extLst>
              </a:tr>
              <a:tr h="182880">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val="183953853"/>
                  </a:ext>
                </a:extLst>
              </a:tr>
              <a:tr h="182880">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extLst>
                  <a:ext uri="{0D108BD9-81ED-4DB2-BD59-A6C34878D82A}">
                    <a16:rowId xmlns:a16="http://schemas.microsoft.com/office/drawing/2014/main" val="1793367600"/>
                  </a:ext>
                </a:extLst>
              </a:tr>
              <a:tr h="182880">
                <a:tc rowSpan="3">
                  <a:txBody>
                    <a:bodyPr/>
                    <a:lstStyle/>
                    <a:p>
                      <a:pPr algn="ctr" fontAlgn="ct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Earthquake</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No </a:t>
                      </a: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interaction</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1,00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1,75</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2540694507"/>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360230969"/>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0</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957492003"/>
                  </a:ext>
                </a:extLst>
              </a:tr>
              <a:tr h="182880">
                <a:tc rowSpan="3">
                  <a:txBody>
                    <a:bodyPr/>
                    <a:lstStyle/>
                    <a:p>
                      <a:pPr algn="ctr" fontAlgn="ct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Flood</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1,5</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1,42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3770099144"/>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508210677"/>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-3</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3310052722"/>
                  </a:ext>
                </a:extLst>
              </a:tr>
              <a:tr h="182880">
                <a:tc rowSpan="3">
                  <a:txBody>
                    <a:bodyPr/>
                    <a:lstStyle/>
                    <a:p>
                      <a:pPr algn="ctr" fontAlgn="ct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Industry</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SE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No </a:t>
                      </a:r>
                      <a:r>
                        <a:rPr kumimoji="0" lang="it-IT" sz="1050" b="0" i="0" u="none" strike="noStrike" kern="1200" cap="none" spc="0" normalizeH="0" baseline="0" noProof="0" dirty="0" err="1">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rPr>
                        <a:t>interaction</a:t>
                      </a:r>
                      <a:endParaRPr kumimoji="0" lang="it-IT" sz="1050" b="0" i="0" u="none" strike="noStrike" kern="1200" cap="none" spc="0" normalizeH="0" baseline="0" noProof="0" dirty="0">
                        <a:ln>
                          <a:noFill/>
                        </a:ln>
                        <a:solidFill>
                          <a:prstClr val="white">
                            <a:lumMod val="95000"/>
                          </a:prstClr>
                        </a:solidFill>
                        <a:effectLst/>
                        <a:uLnTx/>
                        <a:uFillTx/>
                        <a:latin typeface="Century Gothic" panose="020B0502020202020204" pitchFamily="34" charset="0"/>
                        <a:ea typeface="+mn-ea"/>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tc rowSpan="3" gridSpan="3">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No </a:t>
                      </a:r>
                      <a:r>
                        <a:rPr lang="it-IT" sz="1050" b="0" i="0" u="none" strike="noStrike" dirty="0" err="1">
                          <a:solidFill>
                            <a:schemeClr val="bg1">
                              <a:lumMod val="95000"/>
                            </a:schemeClr>
                          </a:solidFill>
                          <a:effectLst/>
                          <a:latin typeface="Century Gothic" panose="020B0502020202020204" pitchFamily="34" charset="0"/>
                          <a:cs typeface="Courier New" panose="02070309020205020404" pitchFamily="49" charset="0"/>
                        </a:rPr>
                        <a:t>interaction</a:t>
                      </a:r>
                      <a:endPar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endParaRP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rowSpan="3" hMerge="1">
                  <a:txBody>
                    <a:bodyPr/>
                    <a:lstStyle/>
                    <a:p>
                      <a:endParaRPr lang="it-IT"/>
                    </a:p>
                  </a:txBody>
                  <a:tcPr/>
                </a:tc>
                <a:tc rowSpan="3" hMerge="1">
                  <a:txBody>
                    <a:bodyPr/>
                    <a:lstStyle/>
                    <a:p>
                      <a:endParaRPr lang="it-IT"/>
                    </a:p>
                  </a:txBody>
                  <a:tcPr/>
                </a:tc>
                <a:extLst>
                  <a:ext uri="{0D108BD9-81ED-4DB2-BD59-A6C34878D82A}">
                    <a16:rowId xmlns:a16="http://schemas.microsoft.com/office/drawing/2014/main" val="2367285114"/>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HE</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2</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285459241"/>
                  </a:ext>
                </a:extLst>
              </a:tr>
              <a:tr h="182880">
                <a:tc vMerge="1">
                  <a:txBody>
                    <a:bodyPr/>
                    <a:lstStyle/>
                    <a:p>
                      <a:endParaRPr lang="it-IT"/>
                    </a:p>
                  </a:txBody>
                  <a:tcPr/>
                </a:tc>
                <a:tc>
                  <a:txBody>
                    <a:bodyPr/>
                    <a:lstStyle/>
                    <a:p>
                      <a:pPr algn="ctr" fontAlgn="b"/>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PM</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a:txBody>
                    <a:bodyPr/>
                    <a:lstStyle/>
                    <a:p>
                      <a:pPr algn="ctr" fontAlgn="ctr"/>
                      <a:r>
                        <a:rPr lang="it-IT" sz="1050" b="0" i="0" u="none" strike="noStrike" dirty="0">
                          <a:solidFill>
                            <a:schemeClr val="bg1">
                              <a:lumMod val="95000"/>
                            </a:schemeClr>
                          </a:solidFill>
                          <a:effectLst/>
                          <a:latin typeface="Century Gothic" panose="020B0502020202020204" pitchFamily="34" charset="0"/>
                          <a:cs typeface="Courier New" panose="02070309020205020404" pitchFamily="49" charset="0"/>
                        </a:rPr>
                        <a:t>-1</a:t>
                      </a:r>
                    </a:p>
                  </a:txBody>
                  <a:tcPr marL="0" marR="0" marT="0" marB="0" anchor="ctr">
                    <a:lnL w="12700" cap="flat" cmpd="sng" algn="ctr">
                      <a:solidFill>
                        <a:schemeClr val="bg1">
                          <a:lumMod val="95000"/>
                        </a:schemeClr>
                      </a:solidFill>
                      <a:prstDash val="solid"/>
                      <a:round/>
                      <a:headEnd type="none" w="med" len="med"/>
                      <a:tailEnd type="none" w="med" len="med"/>
                    </a:lnL>
                    <a:lnR w="12700" cap="flat" cmpd="sng" algn="ctr">
                      <a:solidFill>
                        <a:schemeClr val="bg1">
                          <a:lumMod val="9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solidFill>
                      <a:schemeClr val="tx2">
                        <a:lumMod val="75000"/>
                      </a:schemeClr>
                    </a:solidFill>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tc gridSpan="3" vMerge="1">
                  <a:txBody>
                    <a:bodyPr/>
                    <a:lstStyle/>
                    <a:p>
                      <a:endParaRPr lang="it-IT"/>
                    </a:p>
                  </a:txBody>
                  <a:tcPr/>
                </a:tc>
                <a:tc hMerge="1" vMerge="1">
                  <a:txBody>
                    <a:bodyPr/>
                    <a:lstStyle/>
                    <a:p>
                      <a:endParaRPr lang="it-IT"/>
                    </a:p>
                  </a:txBody>
                  <a:tcPr/>
                </a:tc>
                <a:tc hMerge="1" vMerge="1">
                  <a:txBody>
                    <a:bodyPr/>
                    <a:lstStyle/>
                    <a:p>
                      <a:endParaRPr lang="it-IT"/>
                    </a:p>
                  </a:txBody>
                  <a:tcPr/>
                </a:tc>
                <a:extLst>
                  <a:ext uri="{0D108BD9-81ED-4DB2-BD59-A6C34878D82A}">
                    <a16:rowId xmlns:a16="http://schemas.microsoft.com/office/drawing/2014/main" val="2048326939"/>
                  </a:ext>
                </a:extLst>
              </a:tr>
            </a:tbl>
          </a:graphicData>
        </a:graphic>
      </p:graphicFrame>
      <p:grpSp>
        <p:nvGrpSpPr>
          <p:cNvPr id="8" name="Gruppo 7"/>
          <p:cNvGrpSpPr/>
          <p:nvPr/>
        </p:nvGrpSpPr>
        <p:grpSpPr>
          <a:xfrm>
            <a:off x="3282027" y="1325146"/>
            <a:ext cx="5803703" cy="5432550"/>
            <a:chOff x="3282027" y="1325146"/>
            <a:chExt cx="5803703" cy="5432550"/>
          </a:xfrm>
        </p:grpSpPr>
        <p:sp>
          <p:nvSpPr>
            <p:cNvPr id="48" name="Rettangolo 47"/>
            <p:cNvSpPr/>
            <p:nvPr/>
          </p:nvSpPr>
          <p:spPr>
            <a:xfrm>
              <a:off x="3282027" y="4517416"/>
              <a:ext cx="764080" cy="2240280"/>
            </a:xfrm>
            <a:prstGeom prst="rect">
              <a:avLst/>
            </a:prstGeom>
            <a:noFill/>
            <a:ln w="381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00"/>
                </a:solidFill>
              </a:endParaRPr>
            </a:p>
          </p:txBody>
        </p:sp>
        <p:sp>
          <p:nvSpPr>
            <p:cNvPr id="25" name="Rettangolo 24"/>
            <p:cNvSpPr/>
            <p:nvPr/>
          </p:nvSpPr>
          <p:spPr>
            <a:xfrm>
              <a:off x="8321650" y="1325146"/>
              <a:ext cx="764080" cy="2240280"/>
            </a:xfrm>
            <a:prstGeom prst="rect">
              <a:avLst/>
            </a:prstGeom>
            <a:noFill/>
            <a:ln w="38100">
              <a:solidFill>
                <a:srgbClr val="FF00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00"/>
                </a:solidFill>
              </a:endParaRPr>
            </a:p>
          </p:txBody>
        </p:sp>
      </p:grpSp>
    </p:spTree>
    <p:extLst>
      <p:ext uri="{BB962C8B-B14F-4D97-AF65-F5344CB8AC3E}">
        <p14:creationId xmlns:p14="http://schemas.microsoft.com/office/powerpoint/2010/main" val="3619858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tile tx="0" ty="0" sx="100000" sy="100000" flip="none" algn="tl"/>
        </a:blipFill>
        <a:effectLst/>
      </p:bgPr>
    </p:bg>
    <p:spTree>
      <p:nvGrpSpPr>
        <p:cNvPr id="1" name=""/>
        <p:cNvGrpSpPr/>
        <p:nvPr/>
      </p:nvGrpSpPr>
      <p:grpSpPr>
        <a:xfrm>
          <a:off x="0" y="0"/>
          <a:ext cx="0" cy="0"/>
          <a:chOff x="0" y="0"/>
          <a:chExt cx="0" cy="0"/>
        </a:xfrm>
      </p:grpSpPr>
      <p:sp>
        <p:nvSpPr>
          <p:cNvPr id="19" name="CasellaDiTesto 18"/>
          <p:cNvSpPr txBox="1"/>
          <p:nvPr/>
        </p:nvSpPr>
        <p:spPr>
          <a:xfrm>
            <a:off x="643426" y="703046"/>
            <a:ext cx="8342346" cy="1200329"/>
          </a:xfrm>
          <a:prstGeom prst="rect">
            <a:avLst/>
          </a:prstGeom>
          <a:noFill/>
        </p:spPr>
        <p:txBody>
          <a:bodyPr wrap="square" rtlCol="0">
            <a:spAutoFit/>
          </a:bodyPr>
          <a:lstStyle/>
          <a:p>
            <a:pPr algn="ctr"/>
            <a:r>
              <a:rPr lang="en-US" dirty="0">
                <a:solidFill>
                  <a:srgbClr val="002060"/>
                </a:solidFill>
                <a:latin typeface="Century Gothic" panose="020B0502020202020204" pitchFamily="34" charset="0"/>
                <a:cs typeface="Courier New" panose="02070309020205020404" pitchFamily="49" charset="0"/>
              </a:rPr>
              <a:t>Solution to return the potential impact of a multiple interaction = simple sum of the values obtained from the interaction table</a:t>
            </a:r>
          </a:p>
          <a:p>
            <a:pPr algn="ctr"/>
            <a:r>
              <a:rPr lang="en-US" dirty="0">
                <a:solidFill>
                  <a:srgbClr val="002060"/>
                </a:solidFill>
                <a:latin typeface="Century Gothic" panose="020B0502020202020204" pitchFamily="34" charset="0"/>
                <a:cs typeface="Courier New" panose="02070309020205020404" pitchFamily="49" charset="0"/>
              </a:rPr>
              <a:t>A dedicated scheme allows to relate the risks, highlighting their possible combinations.</a:t>
            </a:r>
          </a:p>
        </p:txBody>
      </p:sp>
      <p:sp>
        <p:nvSpPr>
          <p:cNvPr id="20" name="Connettore pagina esterna 19"/>
          <p:cNvSpPr/>
          <p:nvPr/>
        </p:nvSpPr>
        <p:spPr>
          <a:xfrm rot="5400000">
            <a:off x="8670472" y="-1116"/>
            <a:ext cx="239486" cy="707571"/>
          </a:xfrm>
          <a:prstGeom prst="flowChartOffpageConnector">
            <a:avLst/>
          </a:prstGeom>
          <a:solidFill>
            <a:srgbClr val="FF00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sz="1350">
              <a:solidFill>
                <a:srgbClr val="FF0066"/>
              </a:solidFill>
            </a:endParaRPr>
          </a:p>
        </p:txBody>
      </p:sp>
      <p:sp>
        <p:nvSpPr>
          <p:cNvPr id="22" name="CasellaDiTesto 21"/>
          <p:cNvSpPr txBox="1"/>
          <p:nvPr/>
        </p:nvSpPr>
        <p:spPr>
          <a:xfrm>
            <a:off x="5349948" y="197430"/>
            <a:ext cx="3086481" cy="369332"/>
          </a:xfrm>
          <a:prstGeom prst="rect">
            <a:avLst/>
          </a:prstGeom>
          <a:noFill/>
        </p:spPr>
        <p:txBody>
          <a:bodyPr wrap="square" rtlCol="0">
            <a:spAutoFit/>
          </a:bodyPr>
          <a:lstStyle/>
          <a:p>
            <a:pPr algn="r"/>
            <a:r>
              <a:rPr lang="it-IT" b="1" dirty="0">
                <a:solidFill>
                  <a:srgbClr val="FF0066"/>
                </a:solidFill>
                <a:effectLst>
                  <a:outerShdw blurRad="38100" dist="38100" dir="2700000" algn="tl">
                    <a:srgbClr val="000000">
                      <a:alpha val="43137"/>
                    </a:srgbClr>
                  </a:outerShdw>
                </a:effectLst>
                <a:latin typeface="Century Gothic" panose="020B0502020202020204" pitchFamily="34" charset="0"/>
                <a:cs typeface="Courier New" panose="02070309020205020404" pitchFamily="49" charset="0"/>
              </a:rPr>
              <a:t>2. RISK INTERACTIONS</a:t>
            </a:r>
          </a:p>
        </p:txBody>
      </p:sp>
      <p:pic>
        <p:nvPicPr>
          <p:cNvPr id="3"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4151" y="2039659"/>
            <a:ext cx="4806249" cy="4390602"/>
          </a:xfrm>
          <a:prstGeom prst="rect">
            <a:avLst/>
          </a:prstGeom>
        </p:spPr>
      </p:pic>
      <p:pic>
        <p:nvPicPr>
          <p:cNvPr id="12" name="Immagin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3123" y="2020450"/>
            <a:ext cx="4848303" cy="4429020"/>
          </a:xfrm>
          <a:prstGeom prst="rect">
            <a:avLst/>
          </a:prstGeom>
        </p:spPr>
      </p:pic>
      <p:pic>
        <p:nvPicPr>
          <p:cNvPr id="14" name="Immagine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04151" y="2039659"/>
            <a:ext cx="4806249" cy="4390602"/>
          </a:xfrm>
          <a:prstGeom prst="rect">
            <a:avLst/>
          </a:prstGeom>
        </p:spPr>
      </p:pic>
      <p:pic>
        <p:nvPicPr>
          <p:cNvPr id="16" name="Immagine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7730" y="2039659"/>
            <a:ext cx="4812670" cy="4396467"/>
          </a:xfrm>
          <a:prstGeom prst="rect">
            <a:avLst/>
          </a:prstGeom>
        </p:spPr>
      </p:pic>
    </p:spTree>
    <p:extLst>
      <p:ext uri="{BB962C8B-B14F-4D97-AF65-F5344CB8AC3E}">
        <p14:creationId xmlns:p14="http://schemas.microsoft.com/office/powerpoint/2010/main" val="3906642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3"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strips(upRight)">
                                      <p:cBhvr>
                                        <p:cTn id="7" dur="10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3"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strips(upRight)">
                                      <p:cBhvr>
                                        <p:cTn id="12" dur="1000"/>
                                        <p:tgtEl>
                                          <p:spTgt spid="14"/>
                                        </p:tgtEl>
                                      </p:cBhvr>
                                    </p:animEffect>
                                  </p:childTnLst>
                                </p:cTn>
                              </p:par>
                              <p:par>
                                <p:cTn id="13" presetID="1" presetClass="exit" presetSubtype="0" fill="hold" nodeType="withEffect">
                                  <p:stCondLst>
                                    <p:cond delay="0"/>
                                  </p:stCondLst>
                                  <p:childTnLst>
                                    <p:set>
                                      <p:cBhvr>
                                        <p:cTn id="14" dur="1" fill="hold">
                                          <p:stCondLst>
                                            <p:cond delay="0"/>
                                          </p:stCondLst>
                                        </p:cTn>
                                        <p:tgtEl>
                                          <p:spTgt spid="12"/>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8" presetClass="entr" presetSubtype="3"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strips(upRight)">
                                      <p:cBhvr>
                                        <p:cTn id="19" dur="1000"/>
                                        <p:tgtEl>
                                          <p:spTgt spid="16"/>
                                        </p:tgtEl>
                                      </p:cBhvr>
                                    </p:animEffect>
                                  </p:childTnLst>
                                </p:cTn>
                              </p:par>
                              <p:par>
                                <p:cTn id="20" presetID="1" presetClass="exit" presetSubtype="0" fill="hold" nodeType="withEffect">
                                  <p:stCondLst>
                                    <p:cond delay="0"/>
                                  </p:stCondLst>
                                  <p:childTnLst>
                                    <p:set>
                                      <p:cBhvr>
                                        <p:cTn id="21"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3014</TotalTime>
  <Words>2294</Words>
  <Application>Microsoft Office PowerPoint</Application>
  <PresentationFormat>Presentazione su schermo (4:3)</PresentationFormat>
  <Paragraphs>442</Paragraphs>
  <Slides>17</Slides>
  <Notes>0</Notes>
  <HiddenSlides>0</HiddenSlides>
  <MMClips>0</MMClips>
  <ScaleCrop>false</ScaleCrop>
  <HeadingPairs>
    <vt:vector size="6" baseType="variant">
      <vt:variant>
        <vt:lpstr>Caratteri utilizzati</vt:lpstr>
      </vt:variant>
      <vt:variant>
        <vt:i4>9</vt:i4>
      </vt:variant>
      <vt:variant>
        <vt:lpstr>Tema</vt:lpstr>
      </vt:variant>
      <vt:variant>
        <vt:i4>1</vt:i4>
      </vt:variant>
      <vt:variant>
        <vt:lpstr>Titoli diapositive</vt:lpstr>
      </vt:variant>
      <vt:variant>
        <vt:i4>17</vt:i4>
      </vt:variant>
    </vt:vector>
  </HeadingPairs>
  <TitlesOfParts>
    <vt:vector size="27" baseType="lpstr">
      <vt:lpstr>Arial</vt:lpstr>
      <vt:lpstr>Bradley Hand ITC</vt:lpstr>
      <vt:lpstr>Calibri</vt:lpstr>
      <vt:lpstr>Calibri Light</vt:lpstr>
      <vt:lpstr>Cambria Math</vt:lpstr>
      <vt:lpstr>Century Gothic</vt:lpstr>
      <vt:lpstr>Courier New</vt:lpstr>
      <vt:lpstr>Times New Roman</vt:lpstr>
      <vt:lpstr>Wingdings</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Eleonora</dc:creator>
  <cp:lastModifiedBy>Eleonora</cp:lastModifiedBy>
  <cp:revision>187</cp:revision>
  <cp:lastPrinted>2017-05-09T08:27:16Z</cp:lastPrinted>
  <dcterms:created xsi:type="dcterms:W3CDTF">2016-11-02T11:11:44Z</dcterms:created>
  <dcterms:modified xsi:type="dcterms:W3CDTF">2018-08-28T10:10:05Z</dcterms:modified>
</cp:coreProperties>
</file>