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513" r:id="rId6"/>
    <p:sldId id="527" r:id="rId7"/>
    <p:sldId id="514" r:id="rId8"/>
    <p:sldId id="515" r:id="rId9"/>
    <p:sldId id="528" r:id="rId10"/>
    <p:sldId id="540" r:id="rId11"/>
    <p:sldId id="529" r:id="rId12"/>
    <p:sldId id="530" r:id="rId13"/>
    <p:sldId id="531" r:id="rId14"/>
    <p:sldId id="532" r:id="rId15"/>
    <p:sldId id="539" r:id="rId16"/>
    <p:sldId id="534" r:id="rId17"/>
    <p:sldId id="535" r:id="rId18"/>
  </p:sldIdLst>
  <p:sldSz cx="9144000" cy="5143500" type="screen16x9"/>
  <p:notesSz cx="6797675" cy="9926638"/>
  <p:defaultTextStyle>
    <a:defPPr>
      <a:defRPr lang="it-IT"/>
    </a:defPPr>
    <a:lvl1pPr marL="0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81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9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45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4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933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928" algn="l" defTabSz="45698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11">
          <p15:clr>
            <a:srgbClr val="A4A3A4"/>
          </p15:clr>
        </p15:guide>
        <p15:guide id="2" orient="horz" pos="2132">
          <p15:clr>
            <a:srgbClr val="A4A3A4"/>
          </p15:clr>
        </p15:guide>
        <p15:guide id="3" pos="838">
          <p15:clr>
            <a:srgbClr val="A4A3A4"/>
          </p15:clr>
        </p15:guide>
        <p15:guide id="4" orient="horz" pos="1350">
          <p15:clr>
            <a:srgbClr val="A4A3A4"/>
          </p15:clr>
        </p15:guide>
        <p15:guide id="5" pos="3009">
          <p15:clr>
            <a:srgbClr val="A4A3A4"/>
          </p15:clr>
        </p15:guide>
        <p15:guide id="6" orient="horz" pos="3121">
          <p15:clr>
            <a:srgbClr val="A4A3A4"/>
          </p15:clr>
        </p15:guide>
        <p15:guide id="7" orient="horz" pos="177">
          <p15:clr>
            <a:srgbClr val="A4A3A4"/>
          </p15:clr>
        </p15:guide>
        <p15:guide id="8" pos="3706">
          <p15:clr>
            <a:srgbClr val="A4A3A4"/>
          </p15:clr>
        </p15:guide>
        <p15:guide id="9" pos="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ta segre" initials="" lastIdx="0" clrIdx="0"/>
  <p:cmAuthor id="1" name="Annalisa Cicerchia" initials="AC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023"/>
    <a:srgbClr val="CF1E24"/>
    <a:srgbClr val="F4C34F"/>
    <a:srgbClr val="4479CB"/>
    <a:srgbClr val="FDB409"/>
    <a:srgbClr val="CB6131"/>
    <a:srgbClr val="FFFF0A"/>
    <a:srgbClr val="FB0005"/>
    <a:srgbClr val="7E76AD"/>
    <a:srgbClr val="918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40" autoAdjust="0"/>
    <p:restoredTop sz="99763" autoAdjust="0"/>
  </p:normalViewPr>
  <p:slideViewPr>
    <p:cSldViewPr snapToGrid="0" snapToObjects="1" showGuides="1">
      <p:cViewPr varScale="1">
        <p:scale>
          <a:sx n="147" d="100"/>
          <a:sy n="147" d="100"/>
        </p:scale>
        <p:origin x="-246" y="-102"/>
      </p:cViewPr>
      <p:guideLst>
        <p:guide orient="horz" pos="3411"/>
        <p:guide orient="horz" pos="2132"/>
        <p:guide orient="horz" pos="1350"/>
        <p:guide orient="horz" pos="3121"/>
        <p:guide orient="horz" pos="177"/>
        <p:guide pos="838"/>
        <p:guide pos="3009"/>
        <p:guide pos="3706"/>
        <p:guide pos="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1938" y="708"/>
      </p:cViewPr>
      <p:guideLst>
        <p:guide orient="horz" pos="3126"/>
        <p:guide orient="horz" pos="3127"/>
        <p:guide pos="213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G:\MEB\Popolazione\PerComune\Dati\out_log_TRASF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G:\MEB\Popolazione\PerComune\Dati\out_log_TRAS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14047449447792"/>
          <c:y val="0.21577112860892389"/>
          <c:w val="0.45200866337456569"/>
          <c:h val="0.57380975333887463"/>
        </c:manualLayout>
      </c:layout>
      <c:pieChart>
        <c:varyColors val="1"/>
        <c:ser>
          <c:idx val="0"/>
          <c:order val="0"/>
          <c:spPr>
            <a:effectLst>
              <a:outerShdw blurRad="368300" dist="50800" dir="5400000" algn="ctr" rotWithShape="0">
                <a:schemeClr val="tx2"/>
              </a:outerShdw>
            </a:effectLst>
            <a:scene3d>
              <a:camera prst="orthographicFront"/>
              <a:lightRig rig="threePt" dir="t"/>
            </a:scene3d>
            <a:sp3d/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368300" dist="50800" dir="5400000" algn="ctr" rotWithShape="0">
                  <a:schemeClr val="tx2"/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explosion val="13"/>
            <c:spPr>
              <a:solidFill>
                <a:schemeClr val="accent2">
                  <a:lumMod val="60000"/>
                  <a:lumOff val="40000"/>
                  <a:alpha val="94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368300" dist="50800" dir="5400000" algn="ctr" rotWithShape="0">
                  <a:schemeClr val="tx2"/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0.10927231933722222"/>
                  <c:y val="3.8253688923802015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baseline="0" dirty="0" err="1" smtClean="0"/>
                      <a:t>Trasferiti</a:t>
                    </a:r>
                    <a:r>
                      <a:rPr lang="en-US" sz="1200" b="0" baseline="0" dirty="0" smtClean="0"/>
                      <a:t> 11.037</a:t>
                    </a:r>
                    <a:endParaRPr lang="en-US" sz="1200" b="0" baseline="0" dirty="0"/>
                  </a:p>
                  <a:p>
                    <a:r>
                      <a:rPr lang="en-US" sz="1200" b="1" baseline="0" dirty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9,8%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80639033812702"/>
                      <c:h val="0.216364304461942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57355870858440972"/>
                  <c:y val="-6.7712335958005326E-2"/>
                </c:manualLayout>
              </c:layout>
              <c:tx>
                <c:rich>
                  <a:bodyPr rot="0" spcFirstLastPara="1" vertOverflow="overflow" horzOverflow="overflow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0" dirty="0" err="1"/>
                      <a:t>Totale</a:t>
                    </a:r>
                    <a:r>
                      <a:rPr lang="en-US" sz="1200" b="1" dirty="0"/>
                      <a:t> </a:t>
                    </a:r>
                    <a:r>
                      <a:rPr lang="en-US" sz="1200" b="1" dirty="0" err="1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Popolazione</a:t>
                    </a:r>
                    <a:r>
                      <a:rPr lang="en-US" sz="1200" b="1" dirty="0"/>
                      <a:t>:</a:t>
                    </a:r>
                  </a:p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0F8BAA6-3767-42D8-BCE8-7CC4136BBE49}" type="CATEGORYNAME">
                      <a:rPr lang="en-US" sz="1200" b="1" smtClean="0"/>
                      <a:pPr>
                        <a:defRPr sz="12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[NOME CATEGORIA]</a:t>
                    </a:fld>
                    <a:r>
                      <a:rPr lang="en-US" sz="1200" b="0" baseline="0" dirty="0" smtClean="0"/>
                      <a:t>113.008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132651817055875"/>
                      <c:h val="0.2245067366579177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20085979877515311"/>
                  <c:y val="-9.908422577535626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no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Foglio1!$E$11:$E$12</c:f>
              <c:strCache>
                <c:ptCount val="1"/>
                <c:pt idx="0">
                  <c:v>trasferiti</c:v>
                </c:pt>
              </c:strCache>
            </c:strRef>
          </c:cat>
          <c:val>
            <c:numRef>
              <c:f>Foglio1!$F$11:$F$12</c:f>
              <c:numCache>
                <c:formatCode>_-* #,##0_-;\-* #,##0_-;_-* "-"??_-;_-@_-</c:formatCode>
                <c:ptCount val="2"/>
                <c:pt idx="0">
                  <c:v>11037</c:v>
                </c:pt>
                <c:pt idx="1">
                  <c:v>101971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"/>
      </c:pieChart>
      <c:spPr>
        <a:noFill/>
        <a:ln>
          <a:noFill/>
        </a:ln>
        <a:effectLst>
          <a:outerShdw blurRad="50800" dist="38100" dir="16200000" rotWithShape="0">
            <a:prstClr val="black">
              <a:alpha val="40000"/>
            </a:prstClr>
          </a:outerShdw>
          <a:softEdge rad="63500"/>
        </a:effectLst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30367261549527E-2"/>
          <c:y val="0.23354890638670167"/>
          <c:w val="0.57284644194756551"/>
          <c:h val="0.62269730082704022"/>
        </c:manualLayout>
      </c:layout>
      <c:pieChart>
        <c:varyColors val="1"/>
        <c:ser>
          <c:idx val="0"/>
          <c:order val="0"/>
          <c:spPr>
            <a:effectLst>
              <a:outerShdw blurRad="368300" dist="50800" dir="5400000" algn="ctr" rotWithShape="0">
                <a:schemeClr val="tx2"/>
              </a:outerShdw>
            </a:effectLst>
            <a:scene3d>
              <a:camera prst="orthographicFront"/>
              <a:lightRig rig="threePt" dir="t"/>
            </a:scene3d>
            <a:sp3d/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368300" dist="50800" dir="5400000" algn="ctr" rotWithShape="0">
                  <a:schemeClr val="tx2"/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explosion val="13"/>
            <c:spPr>
              <a:solidFill>
                <a:schemeClr val="accent2">
                  <a:lumMod val="60000"/>
                  <a:lumOff val="40000"/>
                  <a:alpha val="94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368300" dist="50800" dir="5400000" algn="ctr" rotWithShape="0">
                  <a:schemeClr val="tx2"/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7.5042386205391692E-2"/>
                  <c:y val="-0.1157599300087489"/>
                </c:manualLayout>
              </c:layout>
              <c:tx>
                <c:rich>
                  <a:bodyPr/>
                  <a:lstStyle/>
                  <a:p>
                    <a:r>
                      <a:rPr lang="en-US" sz="1200" b="0" dirty="0" err="1" smtClean="0"/>
                      <a:t>Trasferiti</a:t>
                    </a:r>
                    <a:r>
                      <a:rPr lang="en-US" sz="1200" b="0" baseline="0" dirty="0" smtClean="0"/>
                      <a:t> 984</a:t>
                    </a:r>
                  </a:p>
                  <a:p>
                    <a:r>
                      <a:rPr lang="en-US" sz="1200" b="1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58,6%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06637403820853"/>
                      <c:h val="0.216364304461942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6387582542402247"/>
                  <c:y val="0.10995975503062101"/>
                </c:manualLayout>
              </c:layout>
              <c:tx>
                <c:rich>
                  <a:bodyPr rot="0" spcFirstLastPara="1" vertOverflow="overflow" horzOverflow="overflow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0" dirty="0" err="1"/>
                      <a:t>Totale</a:t>
                    </a:r>
                    <a:r>
                      <a:rPr lang="en-US" sz="1200" b="0" dirty="0"/>
                      <a:t> </a:t>
                    </a:r>
                    <a:r>
                      <a:rPr lang="en-US" sz="1200" b="1" dirty="0" err="1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Domestici</a:t>
                    </a:r>
                    <a:r>
                      <a: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:</a:t>
                    </a:r>
                  </a:p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0" dirty="0" smtClean="0"/>
                      <a:t>1.687</a:t>
                    </a:r>
                    <a:endParaRPr lang="en-US" sz="1200" b="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7916666666666667"/>
                      <c:h val="0.22450685812856616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20085979877515311"/>
                  <c:y val="-9.908422577535626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no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Foglio1!$E$11:$E$12</c:f>
              <c:strCache>
                <c:ptCount val="1"/>
                <c:pt idx="0">
                  <c:v>trasferiti</c:v>
                </c:pt>
              </c:strCache>
            </c:strRef>
          </c:cat>
          <c:val>
            <c:numRef>
              <c:f>Foglio1!$I$11:$I$12</c:f>
              <c:numCache>
                <c:formatCode>_-* #,##0_-;\-* #,##0_-;_-* "-"??_-;_-@_-</c:formatCode>
                <c:ptCount val="2"/>
                <c:pt idx="0">
                  <c:v>984</c:v>
                </c:pt>
                <c:pt idx="1">
                  <c:v>694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0"/>
      </c:pieChart>
      <c:spPr>
        <a:noFill/>
        <a:ln>
          <a:noFill/>
        </a:ln>
        <a:effectLst>
          <a:outerShdw blurRad="50800" dist="38100" dir="16200000" rotWithShape="0">
            <a:prstClr val="black">
              <a:alpha val="40000"/>
            </a:prstClr>
          </a:outerShdw>
          <a:softEdge rad="63500"/>
        </a:effectLst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97E234F1-5CD4-4491-B051-D7AA0C744754}" type="datetimeFigureOut">
              <a:rPr lang="it-IT" smtClean="0"/>
              <a:pPr/>
              <a:t>31/08/2018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B8DE55D1-629F-49A4-9FDE-99C53E24F7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334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/>
          <a:lstStyle>
            <a:lvl1pPr algn="r">
              <a:defRPr sz="1200"/>
            </a:lvl1pPr>
          </a:lstStyle>
          <a:p>
            <a:fld id="{03675B2E-259A-455A-90BD-8AAEC99B0A21}" type="datetimeFigureOut">
              <a:rPr lang="it-IT" smtClean="0"/>
              <a:pPr/>
              <a:t>31/08/2018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8" tIns="46579" rIns="93158" bIns="4657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58" tIns="46579" rIns="93158" bIns="4657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58" tIns="46579" rIns="93158" bIns="46579" rtlCol="0" anchor="b"/>
          <a:lstStyle>
            <a:lvl1pPr algn="r">
              <a:defRPr sz="1200"/>
            </a:lvl1pPr>
          </a:lstStyle>
          <a:p>
            <a:fld id="{A0CDC2D9-3DBA-4042-BDB9-A8016BB39CB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14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772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846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20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1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33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F75CD-D97A-42E3-A261-F6AF80EA1DCD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02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3332-2590-4AB6-A2A4-267ACA49E8F6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06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8BEB-58C6-41C9-A476-75C9D3D8F8A1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AF934-1F2E-4757-894E-F700EFA038F3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39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7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4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1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8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59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F040-A7BC-45C8-B5D2-3669F4F8F866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63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1B89-622F-49F4-B6E0-9C1974EC759C}" type="datetime1">
              <a:rPr lang="it-IT" smtClean="0"/>
              <a:t>31/08/2018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60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7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1" indent="0">
              <a:buNone/>
              <a:defRPr sz="2000" b="1"/>
            </a:lvl2pPr>
            <a:lvl3pPr marL="913981" indent="0">
              <a:buNone/>
              <a:defRPr sz="1900" b="1"/>
            </a:lvl3pPr>
            <a:lvl4pPr marL="1370969" indent="0">
              <a:buNone/>
              <a:defRPr sz="1600" b="1"/>
            </a:lvl4pPr>
            <a:lvl5pPr marL="1827964" indent="0">
              <a:buNone/>
              <a:defRPr sz="1600" b="1"/>
            </a:lvl5pPr>
            <a:lvl6pPr marL="2284945" indent="0">
              <a:buNone/>
              <a:defRPr sz="1600" b="1"/>
            </a:lvl6pPr>
            <a:lvl7pPr marL="2741943" indent="0">
              <a:buNone/>
              <a:defRPr sz="1600" b="1"/>
            </a:lvl7pPr>
            <a:lvl8pPr marL="3198933" indent="0">
              <a:buNone/>
              <a:defRPr sz="1600" b="1"/>
            </a:lvl8pPr>
            <a:lvl9pPr marL="365592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1CB0-BD7A-46BE-AA45-931A9647994E}" type="datetime1">
              <a:rPr lang="it-IT" smtClean="0"/>
              <a:t>31/08/2018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5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2310-E375-432E-BF38-809E27DAFF4E}" type="datetime1">
              <a:rPr lang="it-IT" smtClean="0"/>
              <a:t>31/08/2018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5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B2B7B-AE80-4687-80AE-8EA82F4E098D}" type="datetime1">
              <a:rPr lang="it-IT" smtClean="0"/>
              <a:t>31/08/2018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7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3" y="204788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20480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2" cy="351829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53E0-FC4E-4B7F-8057-B77F70D6E236}" type="datetime1">
              <a:rPr lang="it-IT" smtClean="0"/>
              <a:t>31/08/2018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10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9" y="3600453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981" indent="0">
              <a:buNone/>
              <a:defRPr sz="2800"/>
            </a:lvl2pPr>
            <a:lvl3pPr marL="913981" indent="0">
              <a:buNone/>
              <a:defRPr sz="2400"/>
            </a:lvl3pPr>
            <a:lvl4pPr marL="1370969" indent="0">
              <a:buNone/>
              <a:defRPr sz="2000"/>
            </a:lvl4pPr>
            <a:lvl5pPr marL="1827964" indent="0">
              <a:buNone/>
              <a:defRPr sz="2000"/>
            </a:lvl5pPr>
            <a:lvl6pPr marL="2284945" indent="0">
              <a:buNone/>
              <a:defRPr sz="2000"/>
            </a:lvl6pPr>
            <a:lvl7pPr marL="2741943" indent="0">
              <a:buNone/>
              <a:defRPr sz="2000"/>
            </a:lvl7pPr>
            <a:lvl8pPr marL="3198933" indent="0">
              <a:buNone/>
              <a:defRPr sz="2000"/>
            </a:lvl8pPr>
            <a:lvl9pPr marL="365592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9" y="4025515"/>
            <a:ext cx="5486400" cy="603647"/>
          </a:xfrm>
        </p:spPr>
        <p:txBody>
          <a:bodyPr/>
          <a:lstStyle>
            <a:lvl1pPr marL="0" indent="0">
              <a:buNone/>
              <a:defRPr sz="1500"/>
            </a:lvl1pPr>
            <a:lvl2pPr marL="456981" indent="0">
              <a:buNone/>
              <a:defRPr sz="1200"/>
            </a:lvl2pPr>
            <a:lvl3pPr marL="913981" indent="0">
              <a:buNone/>
              <a:defRPr sz="1100"/>
            </a:lvl3pPr>
            <a:lvl4pPr marL="1370969" indent="0">
              <a:buNone/>
              <a:defRPr sz="900"/>
            </a:lvl4pPr>
            <a:lvl5pPr marL="1827964" indent="0">
              <a:buNone/>
              <a:defRPr sz="900"/>
            </a:lvl5pPr>
            <a:lvl6pPr marL="2284945" indent="0">
              <a:buNone/>
              <a:defRPr sz="900"/>
            </a:lvl6pPr>
            <a:lvl7pPr marL="2741943" indent="0">
              <a:buNone/>
              <a:defRPr sz="900"/>
            </a:lvl7pPr>
            <a:lvl8pPr marL="3198933" indent="0">
              <a:buNone/>
              <a:defRPr sz="900"/>
            </a:lvl8pPr>
            <a:lvl9pPr marL="365592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BA9-3404-40F9-B634-F63589F63DDE}" type="datetime1">
              <a:rPr lang="it-IT" smtClean="0"/>
              <a:t>31/08/2018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8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96" tIns="45699" rIns="91396" bIns="45699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396" tIns="45699" rIns="91396" bIns="45699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78DA-C07C-4612-802D-8780D03DB2F3}" type="datetime1">
              <a:rPr lang="it-IT" smtClean="0"/>
              <a:t>31/08/2018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91396" tIns="45699" rIns="91396" bIns="4569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5E64-09E7-E944-8DB2-BD243D665CB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3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69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45" indent="-342745" algn="l" defTabSz="45698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3" indent="-285618" algn="l" defTabSz="45698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72" indent="-228497" algn="l" defTabSz="45698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67" indent="-228497" algn="l" defTabSz="45698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55" indent="-228497" algn="l" defTabSz="45698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55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36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31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19" indent="-228497" algn="l" defTabSz="45698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81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9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64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45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4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33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28" algn="l" defTabSz="45698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162539" y="-1"/>
            <a:ext cx="8049193" cy="333955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721340" y="1588606"/>
            <a:ext cx="6565410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it-IT" sz="2400" b="1" dirty="0" smtClean="0">
                <a:solidFill>
                  <a:srgbClr val="CF1E24"/>
                </a:solidFill>
              </a:rPr>
              <a:t>Luoghi e segnali lavorativi da archivi amministrativi </a:t>
            </a:r>
          </a:p>
          <a:p>
            <a:pPr fontAlgn="base">
              <a:lnSpc>
                <a:spcPts val="3000"/>
              </a:lnSpc>
            </a:pPr>
            <a:r>
              <a:rPr lang="it-IT" sz="2400" b="1" dirty="0">
                <a:solidFill>
                  <a:srgbClr val="CF1E24"/>
                </a:solidFill>
              </a:rPr>
              <a:t>p</a:t>
            </a:r>
            <a:r>
              <a:rPr lang="it-IT" sz="2400" b="1" dirty="0" smtClean="0">
                <a:solidFill>
                  <a:srgbClr val="CF1E24"/>
                </a:solidFill>
              </a:rPr>
              <a:t>er la previsione del trasferimento di residenza: </a:t>
            </a:r>
            <a:br>
              <a:rPr lang="it-IT" sz="2400" b="1" dirty="0" smtClean="0">
                <a:solidFill>
                  <a:srgbClr val="CF1E24"/>
                </a:solidFill>
              </a:rPr>
            </a:br>
            <a:r>
              <a:rPr lang="it-IT" sz="2400" b="1" dirty="0" smtClean="0">
                <a:solidFill>
                  <a:srgbClr val="CF1E24"/>
                </a:solidFill>
              </a:rPr>
              <a:t>una sperimentazione sui dati dell’Emilia-Romagna </a:t>
            </a:r>
            <a:br>
              <a:rPr lang="it-IT" sz="2400" b="1" dirty="0" smtClean="0">
                <a:solidFill>
                  <a:srgbClr val="CF1E24"/>
                </a:solidFill>
              </a:rPr>
            </a:br>
            <a:r>
              <a:rPr lang="it-IT" sz="2400" b="1" dirty="0" smtClean="0">
                <a:solidFill>
                  <a:srgbClr val="CF1E24"/>
                </a:solidFill>
              </a:rPr>
              <a:t>tra il 2011 e il 2012</a:t>
            </a:r>
            <a:endParaRPr lang="it-IT" sz="2400" b="1" dirty="0" smtClean="0"/>
          </a:p>
          <a:p>
            <a:pPr fontAlgn="base">
              <a:lnSpc>
                <a:spcPts val="3000"/>
              </a:lnSpc>
            </a:pPr>
            <a:endParaRPr lang="it-IT" sz="2000" b="1" dirty="0"/>
          </a:p>
          <a:p>
            <a:pPr fontAlgn="base">
              <a:lnSpc>
                <a:spcPts val="3000"/>
              </a:lnSpc>
            </a:pPr>
            <a:r>
              <a:rPr lang="it-IT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it-IT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imona Toti, Romina Filippini</a:t>
            </a: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2539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ttore 1 12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5E64-09E7-E944-8DB2-BD243D665CB3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9" t="6079" r="30587" b="82066"/>
          <a:stretch/>
        </p:blipFill>
        <p:spPr bwMode="auto">
          <a:xfrm>
            <a:off x="1162540" y="389958"/>
            <a:ext cx="3975100" cy="6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5118590" y="389958"/>
            <a:ext cx="4009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cap="all" dirty="0"/>
              <a:t>XXXIX CONFERENZA </a:t>
            </a:r>
            <a:r>
              <a:rPr lang="it-IT" sz="1400" cap="all" dirty="0" err="1"/>
              <a:t>ITALiANA</a:t>
            </a:r>
            <a:r>
              <a:rPr lang="it-IT" sz="1400" cap="all" dirty="0"/>
              <a:t> DI SCIENZE </a:t>
            </a:r>
            <a:r>
              <a:rPr lang="it-IT" sz="1400" cap="all" dirty="0" smtClean="0"/>
              <a:t>REGIONALI</a:t>
            </a:r>
          </a:p>
          <a:p>
            <a:r>
              <a:rPr lang="it-IT" sz="1400" cap="all" dirty="0" smtClean="0"/>
              <a:t>17-19 </a:t>
            </a:r>
            <a:r>
              <a:rPr lang="it-IT" sz="1400" dirty="0" smtClean="0">
                <a:latin typeface="Calibri" panose="020F0502020204030204" pitchFamily="34" charset="0"/>
              </a:rPr>
              <a:t>settembre 2018</a:t>
            </a:r>
            <a:r>
              <a:rPr lang="it-IT" sz="1400" cap="all" dirty="0" smtClean="0"/>
              <a:t>, B</a:t>
            </a:r>
            <a:r>
              <a:rPr lang="it-IT" sz="1400" dirty="0">
                <a:latin typeface="Calibri" panose="020F0502020204030204" pitchFamily="34" charset="0"/>
              </a:rPr>
              <a:t>olzano</a:t>
            </a:r>
            <a:r>
              <a:rPr lang="it-IT" sz="1400" cap="all" dirty="0" smtClean="0"/>
              <a:t> </a:t>
            </a:r>
            <a:endParaRPr lang="it-IT" sz="1400" cap="all" dirty="0"/>
          </a:p>
        </p:txBody>
      </p:sp>
    </p:spTree>
    <p:extLst>
      <p:ext uri="{BB962C8B-B14F-4D97-AF65-F5344CB8AC3E}">
        <p14:creationId xmlns:p14="http://schemas.microsoft.com/office/powerpoint/2010/main" val="29994725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>
                <a:solidFill>
                  <a:schemeClr val="bg1"/>
                </a:solidFill>
                <a:latin typeface="+mj-lt"/>
              </a:rPr>
              <a:t>Precisione del modello valutata sui dati </a:t>
            </a: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2013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0" r="4038" b="8264"/>
          <a:stretch/>
        </p:blipFill>
        <p:spPr>
          <a:xfrm>
            <a:off x="611561" y="814952"/>
            <a:ext cx="3246763" cy="2052229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927151" y="553797"/>
            <a:ext cx="8018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TRASF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011436"/>
              </p:ext>
            </p:extLst>
          </p:nvPr>
        </p:nvGraphicFramePr>
        <p:xfrm>
          <a:off x="1442240" y="3569258"/>
          <a:ext cx="3417792" cy="9448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68238"/>
                <a:gridCol w="1007858"/>
                <a:gridCol w="1070848"/>
                <a:gridCol w="1070848"/>
              </a:tblGrid>
              <a:tr h="228600"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P &gt; 0.712</a:t>
                      </a:r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P &lt; 0.712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Tot 2013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1</a:t>
                      </a:r>
                    </a:p>
                  </a:txBody>
                  <a:tcPr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23</a:t>
                      </a:r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4.705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4.728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0</a:t>
                      </a:r>
                    </a:p>
                  </a:txBody>
                  <a:tcPr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9</a:t>
                      </a:r>
                      <a:endParaRPr lang="it-IT" sz="1100" dirty="0"/>
                    </a:p>
                  </a:txBody>
                  <a:tcPr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108.271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108.280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endParaRPr lang="it-IT" sz="1100" dirty="0" smtClean="0"/>
                    </a:p>
                  </a:txBody>
                  <a:tcPr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it-IT" sz="1100" dirty="0"/>
                    </a:p>
                  </a:txBody>
                  <a:tcPr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113.008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12" name="Rettangolo 11"/>
          <p:cNvSpPr/>
          <p:nvPr/>
        </p:nvSpPr>
        <p:spPr>
          <a:xfrm>
            <a:off x="6905950" y="2041184"/>
            <a:ext cx="1418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TRASF_LAVp</a:t>
            </a:r>
            <a:endParaRPr lang="it-IT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t="10735" r="3304" b="8652"/>
          <a:stretch/>
        </p:blipFill>
        <p:spPr>
          <a:xfrm>
            <a:off x="5029776" y="2363779"/>
            <a:ext cx="3358649" cy="2106233"/>
          </a:xfrm>
          <a:prstGeom prst="rect">
            <a:avLst/>
          </a:prstGeom>
        </p:spPr>
      </p:pic>
      <p:grpSp>
        <p:nvGrpSpPr>
          <p:cNvPr id="16" name="Gruppo 15"/>
          <p:cNvGrpSpPr/>
          <p:nvPr/>
        </p:nvGrpSpPr>
        <p:grpSpPr>
          <a:xfrm>
            <a:off x="6914308" y="2705160"/>
            <a:ext cx="595035" cy="327951"/>
            <a:chOff x="3158357" y="2480736"/>
            <a:chExt cx="595035" cy="437269"/>
          </a:xfrm>
        </p:grpSpPr>
        <p:sp>
          <p:nvSpPr>
            <p:cNvPr id="17" name="Rettangolo 16"/>
            <p:cNvSpPr/>
            <p:nvPr/>
          </p:nvSpPr>
          <p:spPr>
            <a:xfrm>
              <a:off x="3158357" y="2507635"/>
              <a:ext cx="595035" cy="4103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sz="1400" dirty="0" smtClean="0"/>
                <a:t>0,719</a:t>
              </a:r>
              <a:endParaRPr lang="it-IT" sz="1400" dirty="0"/>
            </a:p>
          </p:txBody>
        </p:sp>
        <p:sp>
          <p:nvSpPr>
            <p:cNvPr id="18" name="Ovale 17"/>
            <p:cNvSpPr/>
            <p:nvPr/>
          </p:nvSpPr>
          <p:spPr>
            <a:xfrm>
              <a:off x="3203848" y="2480736"/>
              <a:ext cx="504056" cy="396231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19" name="Connettore 2 18"/>
          <p:cNvCxnSpPr/>
          <p:nvPr/>
        </p:nvCxnSpPr>
        <p:spPr>
          <a:xfrm>
            <a:off x="7478048" y="2853749"/>
            <a:ext cx="648329" cy="48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3243"/>
              </p:ext>
            </p:extLst>
          </p:nvPr>
        </p:nvGraphicFramePr>
        <p:xfrm>
          <a:off x="3851921" y="837937"/>
          <a:ext cx="3384377" cy="9448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65615"/>
                <a:gridCol w="998004"/>
                <a:gridCol w="1060379"/>
                <a:gridCol w="1060379"/>
              </a:tblGrid>
              <a:tr h="228600"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P &gt; 0.763</a:t>
                      </a:r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P &lt; 0.763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Tot 2013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1</a:t>
                      </a:r>
                    </a:p>
                  </a:txBody>
                  <a:tcPr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11</a:t>
                      </a:r>
                      <a:endParaRPr lang="it-IT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11.026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11.037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0</a:t>
                      </a:r>
                    </a:p>
                  </a:txBody>
                  <a:tcPr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</a:t>
                      </a:r>
                      <a:endParaRPr lang="it-IT" sz="1100" dirty="0"/>
                    </a:p>
                  </a:txBody>
                  <a:tcPr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101.970</a:t>
                      </a:r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101.971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endParaRPr lang="it-IT" sz="1100" dirty="0" smtClean="0"/>
                    </a:p>
                  </a:txBody>
                  <a:tcPr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it-IT" sz="1100" dirty="0"/>
                    </a:p>
                  </a:txBody>
                  <a:tcPr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it-IT" sz="11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100" dirty="0" smtClean="0"/>
                        <a:t>113.008</a:t>
                      </a:r>
                      <a:endParaRPr lang="it-IT" sz="11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pSp>
        <p:nvGrpSpPr>
          <p:cNvPr id="21" name="Gruppo 20"/>
          <p:cNvGrpSpPr/>
          <p:nvPr/>
        </p:nvGrpSpPr>
        <p:grpSpPr>
          <a:xfrm>
            <a:off x="2286178" y="922962"/>
            <a:ext cx="595035" cy="327951"/>
            <a:chOff x="3158357" y="2480736"/>
            <a:chExt cx="595035" cy="437269"/>
          </a:xfrm>
        </p:grpSpPr>
        <p:sp>
          <p:nvSpPr>
            <p:cNvPr id="22" name="Rettangolo 21"/>
            <p:cNvSpPr/>
            <p:nvPr/>
          </p:nvSpPr>
          <p:spPr>
            <a:xfrm>
              <a:off x="3158357" y="2507635"/>
              <a:ext cx="595035" cy="4103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sz="1400" dirty="0" smtClean="0"/>
                <a:t>0,917</a:t>
              </a:r>
              <a:endParaRPr lang="it-IT" sz="1400" dirty="0"/>
            </a:p>
          </p:txBody>
        </p:sp>
        <p:sp>
          <p:nvSpPr>
            <p:cNvPr id="23" name="Ovale 22"/>
            <p:cNvSpPr/>
            <p:nvPr/>
          </p:nvSpPr>
          <p:spPr>
            <a:xfrm>
              <a:off x="3203848" y="2480736"/>
              <a:ext cx="504056" cy="396231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4" name="Connettore 2 23"/>
          <p:cNvCxnSpPr/>
          <p:nvPr/>
        </p:nvCxnSpPr>
        <p:spPr>
          <a:xfrm>
            <a:off x="2849918" y="1058554"/>
            <a:ext cx="7593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2000" b="1" dirty="0">
                <a:solidFill>
                  <a:prstClr val="white"/>
                </a:solidFill>
              </a:rPr>
              <a:t>Chi sono coloro che si trasferiscono?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3249432" y="742356"/>
            <a:ext cx="3318176" cy="864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Lavoratori domestici stranieri </a:t>
            </a:r>
          </a:p>
          <a:p>
            <a:pPr algn="ctr"/>
            <a:r>
              <a:rPr lang="it-IT" sz="2000" dirty="0" smtClean="0"/>
              <a:t>per lo più donne</a:t>
            </a:r>
            <a:endParaRPr lang="it-IT" sz="2000" dirty="0"/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840431"/>
              </p:ext>
            </p:extLst>
          </p:nvPr>
        </p:nvGraphicFramePr>
        <p:xfrm>
          <a:off x="1636594" y="1884428"/>
          <a:ext cx="3088870" cy="236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044651"/>
              </p:ext>
            </p:extLst>
          </p:nvPr>
        </p:nvGraphicFramePr>
        <p:xfrm>
          <a:off x="5475563" y="2290016"/>
          <a:ext cx="3265587" cy="2256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Freccia circolare in giù 20"/>
          <p:cNvSpPr/>
          <p:nvPr/>
        </p:nvSpPr>
        <p:spPr>
          <a:xfrm rot="579755">
            <a:off x="2507004" y="2042801"/>
            <a:ext cx="3834296" cy="490801"/>
          </a:xfrm>
          <a:prstGeom prst="curvedDownArrow">
            <a:avLst>
              <a:gd name="adj1" fmla="val 25000"/>
              <a:gd name="adj2" fmla="val 114665"/>
              <a:gd name="adj3" fmla="val 46059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00">
              <a:solidFill>
                <a:schemeClr val="tx1"/>
              </a:solidFill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4358511" y="1906424"/>
            <a:ext cx="2167064" cy="324247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Di cui domestici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35621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Graphic spid="16" grpId="0">
        <p:bldAsOne/>
      </p:bldGraphic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2000" b="1" dirty="0">
                <a:solidFill>
                  <a:prstClr val="white"/>
                </a:solidFill>
              </a:rPr>
              <a:t>Considerazioni conclusive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56879" y="954764"/>
            <a:ext cx="75197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Il segnale mensile di attività da fonti amministrative unitamente all’informazione sui luoghi di residenza e lavoro permette di individuare un </a:t>
            </a:r>
            <a:r>
              <a:rPr lang="it-IT" sz="1600" b="1" dirty="0" smtClean="0"/>
              <a:t>sottoinsieme</a:t>
            </a:r>
            <a:r>
              <a:rPr lang="it-IT" sz="1600" dirty="0" smtClean="0"/>
              <a:t> di popolazione dove la percentuale di trasferiti risulta più che </a:t>
            </a:r>
            <a:r>
              <a:rPr lang="it-IT" sz="1600" b="1" dirty="0" smtClean="0"/>
              <a:t>raddoppiata</a:t>
            </a:r>
            <a:r>
              <a:rPr lang="it-IT" sz="1600" dirty="0" smtClean="0"/>
              <a:t>, pur rimanendo un fenomeno </a:t>
            </a:r>
            <a:r>
              <a:rPr lang="it-IT" sz="1600" b="1" dirty="0" smtClean="0"/>
              <a:t>marginale</a:t>
            </a:r>
            <a:r>
              <a:rPr lang="it-IT" sz="1600" dirty="0" smtClean="0"/>
              <a:t> che riguarda l’11% della popolazione.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it-IT" sz="16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Per i </a:t>
            </a:r>
            <a:r>
              <a:rPr lang="it-IT" sz="1600" b="1" dirty="0" smtClean="0"/>
              <a:t>lavoratori domestici </a:t>
            </a:r>
            <a:r>
              <a:rPr lang="it-IT" sz="1600" dirty="0" smtClean="0"/>
              <a:t>l’inizio di un lavoro o il cambio del comune di lavoro determina una probabilità di trasferimento entro l’anno molto elevata.</a:t>
            </a:r>
            <a:r>
              <a:rPr lang="it-IT" sz="1600" dirty="0"/>
              <a:t> </a:t>
            </a:r>
            <a:endParaRPr lang="it-IT" sz="16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it-IT" sz="16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Prolungando </a:t>
            </a:r>
            <a:r>
              <a:rPr lang="it-IT" sz="1600" dirty="0"/>
              <a:t>il </a:t>
            </a:r>
            <a:r>
              <a:rPr lang="it-IT" sz="1600" b="1" dirty="0"/>
              <a:t>periodo di osservazione </a:t>
            </a:r>
            <a:r>
              <a:rPr lang="it-IT" sz="1600" dirty="0"/>
              <a:t>dall’evento lavorativo è possibile individuare altre tipologie di lavoratori con una maggiore probabilità di trasferirsi</a:t>
            </a:r>
            <a:r>
              <a:rPr lang="it-IT" sz="1600" dirty="0" smtClean="0"/>
              <a:t>?</a:t>
            </a:r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054057" y="2084579"/>
            <a:ext cx="20116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C00000"/>
                </a:solidFill>
              </a:rPr>
              <a:t>Arrivederci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4" t="7087" r="10850" b="5502"/>
          <a:stretch/>
        </p:blipFill>
        <p:spPr>
          <a:xfrm>
            <a:off x="4081542" y="573011"/>
            <a:ext cx="2276407" cy="401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304925" y="806800"/>
            <a:ext cx="745807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trasferimento di residenza può essere legato a motivazioni diverse: </a:t>
            </a:r>
          </a:p>
          <a:p>
            <a:pPr algn="ctr"/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familiari, fiscali, lavorative e … soggettive. </a:t>
            </a: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4529906" y="947914"/>
            <a:ext cx="1008112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/>
          <p:cNvCxnSpPr>
            <a:stCxn id="9" idx="4"/>
          </p:cNvCxnSpPr>
          <p:nvPr/>
        </p:nvCxnSpPr>
        <p:spPr>
          <a:xfrm>
            <a:off x="5033962" y="1379962"/>
            <a:ext cx="0" cy="1127150"/>
          </a:xfrm>
          <a:prstGeom prst="straightConnector1">
            <a:avLst/>
          </a:prstGeom>
          <a:ln w="31750" cap="sq">
            <a:solidFill>
              <a:schemeClr val="accent2"/>
            </a:solidFill>
            <a:bevel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e 14"/>
          <p:cNvSpPr/>
          <p:nvPr/>
        </p:nvSpPr>
        <p:spPr>
          <a:xfrm>
            <a:off x="3341121" y="2507112"/>
            <a:ext cx="3600400" cy="18002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Obiettivo:</a:t>
            </a:r>
          </a:p>
          <a:p>
            <a:pPr algn="ctr"/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Isolare l’effetto del luogo di lavoro nella scelta del trasferimento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4" t="7087" r="10850" b="5502"/>
          <a:stretch/>
        </p:blipFill>
        <p:spPr>
          <a:xfrm>
            <a:off x="4297027" y="1782524"/>
            <a:ext cx="151216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3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0865 L 0.06702 0.03765 C 0.08108 0.04814 0.10209 0.05401 0.12396 0.05401 C 0.14896 0.05401 0.16893 0.04814 0.18299 0.03765 L 0.25018 -0.00865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3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743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en-US" altLang="en-US" sz="2000" b="1" dirty="0" smtClean="0">
                <a:solidFill>
                  <a:srgbClr val="FFFFFF"/>
                </a:solidFill>
              </a:rPr>
              <a:t>La </a:t>
            </a:r>
            <a:r>
              <a:rPr lang="en-US" altLang="en-US" sz="2000" b="1" dirty="0">
                <a:solidFill>
                  <a:srgbClr val="FFFFFF"/>
                </a:solidFill>
              </a:rPr>
              <a:t>base </a:t>
            </a:r>
            <a:r>
              <a:rPr lang="en-US" altLang="en-US" sz="2000" b="1" dirty="0" err="1">
                <a:solidFill>
                  <a:srgbClr val="FFFFFF"/>
                </a:solidFill>
              </a:rPr>
              <a:t>dati</a:t>
            </a:r>
            <a:endParaRPr lang="it-IT" altLang="en-US" sz="2000" b="1" dirty="0">
              <a:solidFill>
                <a:srgbClr val="FFFFFF"/>
              </a:solidFill>
            </a:endParaRPr>
          </a:p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lo 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38858" y="1135710"/>
            <a:ext cx="7344816" cy="1574149"/>
          </a:xfrm>
          <a:prstGeom prst="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 algn="ctr">
              <a:lnSpc>
                <a:spcPct val="107000"/>
              </a:lnSpc>
              <a:buClr>
                <a:srgbClr val="C00000"/>
              </a:buClr>
            </a:pPr>
            <a:r>
              <a:rPr lang="it-IT" dirty="0" smtClean="0">
                <a:latin typeface="Calibri" panose="020F0502020204030204" pitchFamily="34" charset="0"/>
              </a:rPr>
              <a:t>Selezione degli individui:</a:t>
            </a:r>
          </a:p>
          <a:p>
            <a:pPr marL="0" lvl="2" algn="ctr">
              <a:lnSpc>
                <a:spcPct val="107000"/>
              </a:lnSpc>
              <a:buClr>
                <a:srgbClr val="C00000"/>
              </a:buClr>
            </a:pPr>
            <a:endParaRPr lang="it-IT" dirty="0" smtClean="0">
              <a:latin typeface="Calibri" panose="020F0502020204030204" pitchFamily="34" charset="0"/>
            </a:endParaRPr>
          </a:p>
          <a:p>
            <a:pPr marL="285750" lvl="2" indent="-285750" algn="ctr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residenti o con segnali di attività in Emilia Romagna</a:t>
            </a:r>
          </a:p>
          <a:p>
            <a:pPr marL="285750" lvl="2" indent="-285750" algn="ctr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con </a:t>
            </a:r>
            <a:r>
              <a:rPr lang="it-IT" dirty="0">
                <a:latin typeface="Calibri" panose="020F0502020204030204" pitchFamily="34" charset="0"/>
              </a:rPr>
              <a:t>almeno un segnale da lavoro dipendente </a:t>
            </a:r>
            <a:endParaRPr lang="it-IT" dirty="0" smtClean="0">
              <a:latin typeface="Calibri" panose="020F0502020204030204" pitchFamily="34" charset="0"/>
            </a:endParaRPr>
          </a:p>
          <a:p>
            <a:pPr marL="285750" lvl="2" indent="-285750" algn="ctr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con </a:t>
            </a:r>
            <a:r>
              <a:rPr lang="it-IT" dirty="0">
                <a:latin typeface="Calibri" panose="020F0502020204030204" pitchFamily="34" charset="0"/>
              </a:rPr>
              <a:t>informazione completa sui luoghi di residenza e </a:t>
            </a:r>
            <a:r>
              <a:rPr lang="it-IT" dirty="0" smtClean="0">
                <a:latin typeface="Calibri" panose="020F0502020204030204" pitchFamily="34" charset="0"/>
              </a:rPr>
              <a:t>lavoro</a:t>
            </a:r>
            <a:endParaRPr lang="it-IT" sz="3200" dirty="0">
              <a:latin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779912" y="3419326"/>
            <a:ext cx="1728192" cy="792088"/>
          </a:xfrm>
          <a:prstGeom prst="rect">
            <a:avLst/>
          </a:prstGeom>
          <a:ln w="63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017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latin typeface="Calibri" panose="020F0502020204030204" pitchFamily="34" charset="0"/>
              </a:rPr>
              <a:t>1.656.516 </a:t>
            </a:r>
          </a:p>
          <a:p>
            <a:pPr marL="90170" algn="ctr">
              <a:lnSpc>
                <a:spcPct val="107000"/>
              </a:lnSpc>
            </a:pPr>
            <a:r>
              <a:rPr lang="it-IT" dirty="0" smtClean="0">
                <a:latin typeface="Calibri" panose="020F0502020204030204" pitchFamily="34" charset="0"/>
              </a:rPr>
              <a:t>individui</a:t>
            </a:r>
          </a:p>
        </p:txBody>
      </p:sp>
      <p:sp>
        <p:nvSpPr>
          <p:cNvPr id="12" name="Ovale 11"/>
          <p:cNvSpPr/>
          <p:nvPr/>
        </p:nvSpPr>
        <p:spPr>
          <a:xfrm>
            <a:off x="3923928" y="3329525"/>
            <a:ext cx="144016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/>
          <p:cNvSpPr/>
          <p:nvPr/>
        </p:nvSpPr>
        <p:spPr>
          <a:xfrm>
            <a:off x="4401692" y="2848803"/>
            <a:ext cx="484632" cy="42131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Le variabili 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83964" y="725617"/>
            <a:ext cx="3776071" cy="787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Variabile risposta: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Residenza 2011 ≠ Residenza 2012</a:t>
            </a:r>
          </a:p>
        </p:txBody>
      </p:sp>
      <p:sp>
        <p:nvSpPr>
          <p:cNvPr id="10" name="Freccia a destra 9"/>
          <p:cNvSpPr/>
          <p:nvPr/>
        </p:nvSpPr>
        <p:spPr>
          <a:xfrm rot="16200000">
            <a:off x="4223495" y="1803741"/>
            <a:ext cx="641784" cy="48463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6755904" y="1700808"/>
            <a:ext cx="1728192" cy="685059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0170" algn="ctr">
              <a:lnSpc>
                <a:spcPct val="107000"/>
              </a:lnSpc>
              <a:spcBef>
                <a:spcPts val="600"/>
              </a:spcBef>
            </a:pPr>
            <a:r>
              <a:rPr lang="it-IT" dirty="0" smtClean="0">
                <a:latin typeface="Calibri" panose="020F0502020204030204" pitchFamily="34" charset="0"/>
              </a:rPr>
              <a:t>4,7% degli</a:t>
            </a:r>
          </a:p>
          <a:p>
            <a:pPr marL="90170" algn="ctr">
              <a:lnSpc>
                <a:spcPct val="107000"/>
              </a:lnSpc>
            </a:pPr>
            <a:r>
              <a:rPr lang="it-IT" dirty="0" smtClean="0">
                <a:latin typeface="Calibri" panose="020F0502020204030204" pitchFamily="34" charset="0"/>
              </a:rPr>
              <a:t>individui</a:t>
            </a:r>
          </a:p>
        </p:txBody>
      </p:sp>
      <p:sp>
        <p:nvSpPr>
          <p:cNvPr id="12" name="Ovale 11"/>
          <p:cNvSpPr/>
          <p:nvPr/>
        </p:nvSpPr>
        <p:spPr>
          <a:xfrm>
            <a:off x="6948264" y="1588857"/>
            <a:ext cx="1440160" cy="914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1128673" y="2577440"/>
            <a:ext cx="8167725" cy="1684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Potenziali </a:t>
            </a:r>
            <a:r>
              <a:rPr lang="it-IT" sz="1600" u="sng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regressori</a:t>
            </a:r>
            <a:r>
              <a:rPr lang="it-IT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caratteristiche socio demografiche degli individui 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sesso, età e cittadinanza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caratteristiche del profilo 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lavorativo (sequenza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mensile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attività e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tipologia lavorativa) 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caratteristiche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dei 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luoghi (dimensione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SLL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distanza tra lavoro e residenza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4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1296814" y="3068959"/>
            <a:ext cx="685527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t-IT" dirty="0" smtClean="0"/>
              <a:t>Selezione di individui con: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residenza al 2011 in un comune </a:t>
            </a:r>
            <a:r>
              <a:rPr lang="it-IT" dirty="0"/>
              <a:t>diverso dal comune del </a:t>
            </a:r>
            <a:r>
              <a:rPr lang="it-IT" dirty="0" smtClean="0"/>
              <a:t>lavoro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almeno una sequenza mensile del tipo "000111111111"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eventuali altre sequenze che terminano per 0</a:t>
            </a:r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2000" b="1" dirty="0">
                <a:solidFill>
                  <a:prstClr val="white"/>
                </a:solidFill>
              </a:rPr>
              <a:t>La nuova selezione degli individui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1140535" y="629970"/>
            <a:ext cx="761342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 sono gli eventi lavorativi che determinano il trasferimento di residenza?</a:t>
            </a:r>
          </a:p>
          <a:p>
            <a:pPr marL="285750" indent="-285750" algn="ctr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Inizio di un lavoro in un comune diverso dalla residenza</a:t>
            </a:r>
          </a:p>
          <a:p>
            <a:pPr marL="285750" indent="-285750" algn="ctr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Cambio del comune di lavoro</a:t>
            </a:r>
          </a:p>
          <a:p>
            <a:pPr marL="285750" indent="-285750" algn="ctr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Perdita di lavoro</a:t>
            </a:r>
          </a:p>
        </p:txBody>
      </p:sp>
      <p:sp>
        <p:nvSpPr>
          <p:cNvPr id="17" name="Ovale 16"/>
          <p:cNvSpPr/>
          <p:nvPr/>
        </p:nvSpPr>
        <p:spPr>
          <a:xfrm>
            <a:off x="1850902" y="1181100"/>
            <a:ext cx="6192688" cy="1022350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giù 23"/>
          <p:cNvSpPr/>
          <p:nvPr/>
        </p:nvSpPr>
        <p:spPr>
          <a:xfrm>
            <a:off x="4473700" y="2575640"/>
            <a:ext cx="484632" cy="42131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11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7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1296814" y="3068959"/>
            <a:ext cx="685527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t-IT" dirty="0" smtClean="0"/>
              <a:t>Selezione di individui con: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residenza al 2011 in un comune </a:t>
            </a:r>
            <a:r>
              <a:rPr lang="it-IT" dirty="0"/>
              <a:t>diverso dal comune del </a:t>
            </a:r>
            <a:r>
              <a:rPr lang="it-IT" dirty="0" smtClean="0"/>
              <a:t>lavoro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almeno una sequenza mensile del tipo "000111111111"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eventuali altre sequenze che terminano per 0</a:t>
            </a:r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en-US" sz="2000" b="1" dirty="0">
                <a:solidFill>
                  <a:prstClr val="white"/>
                </a:solidFill>
              </a:rPr>
              <a:t>La nuova selezione degli individui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4051975" y="2401688"/>
            <a:ext cx="1296145" cy="695758"/>
            <a:chOff x="7769994" y="3778269"/>
            <a:chExt cx="1296145" cy="695758"/>
          </a:xfrm>
        </p:grpSpPr>
        <p:sp>
          <p:nvSpPr>
            <p:cNvPr id="14" name="Rettangolo 13"/>
            <p:cNvSpPr/>
            <p:nvPr/>
          </p:nvSpPr>
          <p:spPr>
            <a:xfrm>
              <a:off x="7769995" y="3802112"/>
              <a:ext cx="1250428" cy="671915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 w="63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90170" algn="ctr">
                <a:lnSpc>
                  <a:spcPct val="107000"/>
                </a:lnSpc>
              </a:pPr>
              <a:r>
                <a:rPr lang="it-IT" dirty="0" smtClean="0">
                  <a:latin typeface="Calibri" panose="020F0502020204030204" pitchFamily="34" charset="0"/>
                </a:rPr>
                <a:t>118.212 </a:t>
              </a:r>
            </a:p>
            <a:p>
              <a:pPr marL="90170" algn="ctr">
                <a:lnSpc>
                  <a:spcPct val="107000"/>
                </a:lnSpc>
              </a:pPr>
              <a:r>
                <a:rPr lang="it-IT" dirty="0" smtClean="0">
                  <a:latin typeface="Calibri" panose="020F0502020204030204" pitchFamily="34" charset="0"/>
                </a:rPr>
                <a:t>individui</a:t>
              </a:r>
            </a:p>
          </p:txBody>
        </p:sp>
        <p:sp>
          <p:nvSpPr>
            <p:cNvPr id="18" name="Ovale 17"/>
            <p:cNvSpPr/>
            <p:nvPr/>
          </p:nvSpPr>
          <p:spPr>
            <a:xfrm>
              <a:off x="7769994" y="3778269"/>
              <a:ext cx="1296145" cy="67191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0" name="Rettangolo 19"/>
          <p:cNvSpPr/>
          <p:nvPr/>
        </p:nvSpPr>
        <p:spPr>
          <a:xfrm>
            <a:off x="2379165" y="3370932"/>
            <a:ext cx="5275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13.174 individui </a:t>
            </a:r>
            <a:r>
              <a:rPr lang="it-IT" b="1" dirty="0" smtClean="0"/>
              <a:t>trasferiti</a:t>
            </a:r>
            <a:r>
              <a:rPr lang="it-IT" dirty="0" smtClean="0"/>
              <a:t> corrispondenti all’</a:t>
            </a:r>
            <a:r>
              <a:rPr lang="it-IT" b="1" dirty="0" smtClean="0"/>
              <a:t>11,1%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882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0494E-6 L 0.00069 -0.461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3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157660" y="643915"/>
            <a:ext cx="784887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 il luogo di lavoro determina lo spostamento di residenza,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allora l’eventuale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residenza di destinazione 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sarà quella </a:t>
            </a:r>
            <a:r>
              <a:rPr lang="it-IT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del lavoro svolto negli ultimi mesi dell’anno</a:t>
            </a:r>
            <a:r>
              <a:rPr lang="it-IT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latin typeface="+mj-lt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829618" y="2571115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it-IT" sz="1600" b="1" u="sng" dirty="0"/>
              <a:t>Profilo principale:</a:t>
            </a:r>
          </a:p>
          <a:p>
            <a:pPr algn="ctr"/>
            <a:r>
              <a:rPr lang="it-IT" sz="1600" b="1" dirty="0"/>
              <a:t>sequenza </a:t>
            </a:r>
            <a:r>
              <a:rPr lang="it-IT" sz="1600" b="1" dirty="0" smtClean="0"/>
              <a:t>più lunga di mesi </a:t>
            </a:r>
            <a:r>
              <a:rPr lang="it-IT" sz="1600" b="1" dirty="0"/>
              <a:t>consecutivi in attività comprendente il </a:t>
            </a:r>
            <a:r>
              <a:rPr lang="it-IT" sz="1600" b="1" dirty="0" smtClean="0"/>
              <a:t>mese </a:t>
            </a:r>
            <a:r>
              <a:rPr lang="it-IT" sz="1600" b="1" dirty="0"/>
              <a:t>di dicembre </a:t>
            </a:r>
          </a:p>
        </p:txBody>
      </p:sp>
      <p:sp>
        <p:nvSpPr>
          <p:cNvPr id="11" name="Freccia in giù 10"/>
          <p:cNvSpPr/>
          <p:nvPr/>
        </p:nvSpPr>
        <p:spPr>
          <a:xfrm>
            <a:off x="4403788" y="1673851"/>
            <a:ext cx="484632" cy="6982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57944" y="606822"/>
            <a:ext cx="78908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centralità dell’informazione legata al profilo </a:t>
            </a:r>
            <a:r>
              <a:rPr lang="it-IT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principale permette di considerare una nuova variabile risposta: </a:t>
            </a:r>
          </a:p>
          <a:p>
            <a:pPr algn="ctr"/>
            <a:r>
              <a:rPr lang="it-IT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Trasferimento nel comune di lavoro del profilo principale</a:t>
            </a:r>
          </a:p>
          <a:p>
            <a:pPr algn="ctr"/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TRASF_LAVp</a:t>
            </a: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it-IT" sz="1600" dirty="0"/>
          </a:p>
        </p:txBody>
      </p:sp>
      <p:sp>
        <p:nvSpPr>
          <p:cNvPr id="10" name="Rettangolo 9"/>
          <p:cNvSpPr/>
          <p:nvPr/>
        </p:nvSpPr>
        <p:spPr>
          <a:xfrm>
            <a:off x="1131390" y="2535771"/>
            <a:ext cx="7092664" cy="1702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logit(TRASF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) =  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sesso + età + cittadinanza + archivi +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	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		   + numero di 1 alla fine + Res11=</a:t>
            </a:r>
            <a:r>
              <a:rPr lang="it-IT" sz="1400" b="1" dirty="0" err="1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SLLLavp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+ 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					   + dimensione Res + dimensione </a:t>
            </a:r>
            <a:r>
              <a:rPr lang="it-IT" sz="1400" b="1" dirty="0" err="1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Lavp</a:t>
            </a:r>
            <a:endParaRPr lang="it-IT" sz="1400" b="1" dirty="0" smtClean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logit(TRASF_LAVp) = 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sesso + età + cittadinanza + 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archivi + 						   + numero 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di 1 alla fine 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+ Res11=</a:t>
            </a:r>
            <a:r>
              <a:rPr lang="it-IT" sz="1400" b="1" dirty="0" err="1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SLLLavp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+ </a:t>
            </a:r>
            <a:r>
              <a:rPr lang="it-IT" sz="1400" b="1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					   + dimensione </a:t>
            </a:r>
            <a:r>
              <a:rPr lang="it-IT" sz="1400" b="1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Res + dimensione </a:t>
            </a:r>
            <a:r>
              <a:rPr lang="it-IT" sz="1400" b="1" dirty="0" err="1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Lavp</a:t>
            </a:r>
            <a:endParaRPr lang="it-IT" sz="1400" b="1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11" name="Freccia in giù 10"/>
          <p:cNvSpPr/>
          <p:nvPr/>
        </p:nvSpPr>
        <p:spPr>
          <a:xfrm>
            <a:off x="4867846" y="1928684"/>
            <a:ext cx="484632" cy="4747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30492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profilo principale </a:t>
            </a:r>
            <a:endParaRPr lang="it-IT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47673" y="4423439"/>
            <a:ext cx="406400" cy="273844"/>
          </a:xfrm>
        </p:spPr>
        <p:txBody>
          <a:bodyPr/>
          <a:lstStyle/>
          <a:p>
            <a:fld id="{28555E64-09E7-E944-8DB2-BD243D665CB3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62539" y="-1"/>
            <a:ext cx="8049193" cy="575734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91396" tIns="45699" rIns="91396" bIns="45699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988" y="4728074"/>
            <a:ext cx="1358411" cy="23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162540" y="4566327"/>
            <a:ext cx="8150793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311275" y="133354"/>
            <a:ext cx="7610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000" b="1" dirty="0" smtClean="0">
                <a:solidFill>
                  <a:schemeClr val="bg1"/>
                </a:solidFill>
                <a:latin typeface="+mj-lt"/>
              </a:rPr>
              <a:t>Il modello 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162540" y="4626896"/>
            <a:ext cx="6019310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Luoghi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segnali lavorativi da archivi amministrativi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previsione del trasferimento di residenza: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sperimentazione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 dati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dell’Emilia-Romagna </a:t>
            </a:r>
            <a:r>
              <a:rPr lang="it-IT" altLang="it-IT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 </a:t>
            </a:r>
            <a:r>
              <a:rPr lang="it-IT" altLang="it-IT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2011 e il 2012</a:t>
            </a:r>
          </a:p>
          <a:p>
            <a:pPr>
              <a:lnSpc>
                <a:spcPts val="700"/>
              </a:lnSpc>
              <a:spcAft>
                <a:spcPts val="1000"/>
              </a:spcAft>
              <a:buClr>
                <a:srgbClr val="CF1E24"/>
              </a:buClr>
              <a:buSzPct val="90000"/>
              <a:defRPr/>
            </a:pPr>
            <a:r>
              <a:rPr lang="it-IT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Bolzano, 19/09/2018</a:t>
            </a: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370640"/>
              </p:ext>
            </p:extLst>
          </p:nvPr>
        </p:nvGraphicFramePr>
        <p:xfrm>
          <a:off x="2305050" y="634711"/>
          <a:ext cx="4800600" cy="385987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1917700"/>
                <a:gridCol w="666750"/>
                <a:gridCol w="746331"/>
                <a:gridCol w="114300"/>
                <a:gridCol w="847519"/>
                <a:gridCol w="508000"/>
              </a:tblGrid>
              <a:tr h="1945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     </a:t>
                      </a:r>
                      <a:r>
                        <a:rPr lang="it-IT" sz="1200" dirty="0" smtClean="0"/>
                        <a:t>TRASF</a:t>
                      </a:r>
                      <a:endParaRPr lang="it-IT" sz="120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 smtClean="0"/>
                        <a:t>TRASF_LAVp</a:t>
                      </a:r>
                      <a:endParaRPr lang="it-IT" sz="120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(</a:t>
                      </a:r>
                      <a:r>
                        <a:rPr lang="it-IT" sz="800" dirty="0" smtClean="0">
                          <a:effectLst/>
                        </a:rPr>
                        <a:t>Intercetta)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2.330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-</a:t>
                      </a:r>
                      <a:r>
                        <a:rPr lang="it-IT" sz="800" u="none" strike="noStrike" dirty="0" smtClean="0">
                          <a:effectLst/>
                        </a:rPr>
                        <a:t>3.370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Sesso: F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Sesso: M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0.196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-</a:t>
                      </a:r>
                      <a:r>
                        <a:rPr lang="it-IT" sz="800" u="none" strike="noStrike" dirty="0" smtClean="0">
                          <a:effectLst/>
                        </a:rPr>
                        <a:t>0.501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Res11 e SLL: Diverso</a:t>
                      </a: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Res11 e SLL: </a:t>
                      </a:r>
                      <a:r>
                        <a:rPr lang="it-IT" sz="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Uguale</a:t>
                      </a:r>
                      <a:endParaRPr lang="it-IT" sz="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0.741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-</a:t>
                      </a:r>
                      <a:r>
                        <a:rPr lang="it-IT" sz="800" u="none" strike="noStrike" dirty="0" smtClean="0">
                          <a:effectLst/>
                        </a:rPr>
                        <a:t>0.459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Cittadinanza: Italiani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Cittadinanza: Stranieri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0.617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0.799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Età: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&lt;25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0.256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0.466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625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Età: 25-34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0.509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0.499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313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Età: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34-49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2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Età: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&gt;=50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0.437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-</a:t>
                      </a:r>
                      <a:r>
                        <a:rPr lang="it-IT" sz="800" u="none" strike="noStrike" dirty="0" smtClean="0">
                          <a:effectLst/>
                        </a:rPr>
                        <a:t>0.213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Archivio: Privati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Archivio: Pubblici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0.378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</a:t>
                      </a:r>
                      <a:r>
                        <a:rPr lang="it-IT" sz="800" u="none" strike="noStrike" dirty="0" smtClean="0">
                          <a:effectLst/>
                        </a:rPr>
                        <a:t>0.727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Archivio: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Agricoli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0.053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0.403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Archivio: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Domestici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2.088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2.824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2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Archivio: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Altri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0.097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0.065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Numero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di 1: 1-4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Numero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di 1: 5-8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0.088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0.288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Numero</a:t>
                      </a:r>
                      <a:r>
                        <a:rPr lang="it-IT" sz="800" baseline="0" dirty="0" smtClean="0">
                          <a:effectLst/>
                        </a:rPr>
                        <a:t> </a:t>
                      </a:r>
                      <a:r>
                        <a:rPr lang="it-IT" sz="800" dirty="0" smtClean="0">
                          <a:effectLst/>
                        </a:rPr>
                        <a:t>di 1: 9-11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0.140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 </a:t>
                      </a:r>
                      <a:r>
                        <a:rPr lang="it-IT" sz="800" u="none" strike="noStrike" dirty="0" smtClean="0">
                          <a:effectLst/>
                        </a:rPr>
                        <a:t>0.524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lavoro: </a:t>
                      </a:r>
                      <a:r>
                        <a:rPr lang="it-IT" sz="800" dirty="0" smtClean="0">
                          <a:effectLst/>
                        </a:rPr>
                        <a:t>&lt;50.000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-</a:t>
                      </a:r>
                      <a:r>
                        <a:rPr lang="it-IT" sz="800" dirty="0" smtClean="0">
                          <a:effectLst/>
                        </a:rPr>
                        <a:t>0.064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-</a:t>
                      </a:r>
                      <a:r>
                        <a:rPr lang="it-IT" sz="800" u="none" strike="noStrike" dirty="0" smtClean="0">
                          <a:effectLst/>
                        </a:rPr>
                        <a:t>0.613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lavoro: </a:t>
                      </a:r>
                      <a:r>
                        <a:rPr lang="it-IT" sz="800" dirty="0" smtClean="0">
                          <a:effectLst/>
                        </a:rPr>
                        <a:t>&gt;50.000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12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lavoro: </a:t>
                      </a:r>
                      <a:r>
                        <a:rPr lang="it-IT" sz="800" dirty="0" smtClean="0">
                          <a:effectLst/>
                        </a:rPr>
                        <a:t>metro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0.021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</a:t>
                      </a:r>
                      <a:r>
                        <a:rPr lang="it-IT" sz="800" u="none" strike="noStrike" dirty="0" smtClean="0">
                          <a:effectLst/>
                        </a:rPr>
                        <a:t>0.055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residenza: </a:t>
                      </a:r>
                      <a:r>
                        <a:rPr lang="it-IT" sz="800" dirty="0" smtClean="0">
                          <a:effectLst/>
                        </a:rPr>
                        <a:t>&lt;50.000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0.139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-</a:t>
                      </a:r>
                      <a:r>
                        <a:rPr lang="it-IT" sz="800" u="none" strike="noStrike" dirty="0" smtClean="0">
                          <a:effectLst/>
                        </a:rPr>
                        <a:t>0.002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4580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residenza: </a:t>
                      </a:r>
                      <a:r>
                        <a:rPr lang="it-IT" sz="800" dirty="0" smtClean="0">
                          <a:effectLst/>
                        </a:rPr>
                        <a:t>&gt;50.000</a:t>
                      </a:r>
                      <a:endParaRPr lang="it-IT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Dimensione</a:t>
                      </a:r>
                      <a:r>
                        <a:rPr lang="it-IT" sz="800" baseline="0" dirty="0" smtClean="0">
                          <a:effectLst/>
                        </a:rPr>
                        <a:t> comune di residenza: </a:t>
                      </a:r>
                      <a:r>
                        <a:rPr lang="it-IT" sz="800" dirty="0" smtClean="0">
                          <a:effectLst/>
                        </a:rPr>
                        <a:t>metro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 smtClean="0">
                          <a:effectLst/>
                        </a:rPr>
                        <a:t>0.382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 dirty="0">
                          <a:effectLst/>
                        </a:rPr>
                        <a:t> </a:t>
                      </a:r>
                      <a:r>
                        <a:rPr lang="it-IT" sz="800" u="none" strike="noStrike" dirty="0" smtClean="0">
                          <a:effectLst/>
                        </a:rPr>
                        <a:t>0.326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48" marR="6848" marT="68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smtClean="0">
                          <a:effectLst/>
                        </a:rPr>
                        <a:t>***</a:t>
                      </a:r>
                      <a:endParaRPr lang="it-IT" sz="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71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ttoCategoria xmlns="679261c3-551f-4e86-913f-177e0e529669">-</SottoCategoria>
    <Categoria xmlns="c58f2efd-82a8-4ecf-b395-8c25e928921d">Power Point</Categoria>
    <_dlc_DocId xmlns="459159c4-d20a-4ff3-9b11-fbd127bd52e5">INTRANET-14-77</_dlc_DocId>
    <_dlc_DocIdUrl xmlns="459159c4-d20a-4ff3-9b11-fbd127bd52e5">
      <Url>https://intranet.istat.it/Collaborativi/_layouts/15/DocIdRedir.aspx?ID=INTRANET-14-77</Url>
      <Description>INTRANET-14-77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3" ma:contentTypeDescription="Creare un nuovo documento." ma:contentTypeScope="" ma:versionID="df9c2651dffb292a836ec0f0d60ecf0c">
  <xsd:schema xmlns:xsd="http://www.w3.org/2001/XMLSchema" xmlns:xs="http://www.w3.org/2001/XMLSchema" xmlns:p="http://schemas.microsoft.com/office/2006/metadata/properties" xmlns:ns2="c58f2efd-82a8-4ecf-b395-8c25e928921d" xmlns:ns3="459159c4-d20a-4ff3-9b11-fbd127bd52e5" xmlns:ns4="679261c3-551f-4e86-913f-177e0e529669" targetNamespace="http://schemas.microsoft.com/office/2006/metadata/properties" ma:root="true" ma:fieldsID="f820cdc17a90b00845ec72bfdbf88abe" ns2:_="" ns3:_="" ns4:_="">
    <xsd:import namespace="c58f2efd-82a8-4ecf-b395-8c25e928921d"/>
    <xsd:import namespace="459159c4-d20a-4ff3-9b11-fbd127bd52e5"/>
    <xsd:import namespace="679261c3-551f-4e86-913f-177e0e529669"/>
    <xsd:element name="properties">
      <xsd:complexType>
        <xsd:sequence>
          <xsd:element name="documentManagement">
            <xsd:complexType>
              <xsd:all>
                <xsd:element ref="ns2:Categoria"/>
                <xsd:element ref="ns3:_dlc_DocId" minOccurs="0"/>
                <xsd:element ref="ns3:_dlc_DocIdUrl" minOccurs="0"/>
                <xsd:element ref="ns3:_dlc_DocIdPersistId" minOccurs="0"/>
                <xsd:element ref="ns4:SottoCategori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  <xsd:enumeration value="Strumenti di comunicazione per i Censimenti permanenti"/>
          <xsd:enumeration value="Strumenti di comunicazione relativi al Censimento generale dell'Agricoltura 202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9159c4-d20a-4ff3-9b11-fbd127bd52e5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0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9261c3-551f-4e86-913f-177e0e529669" elementFormDefault="qualified">
    <xsd:import namespace="http://schemas.microsoft.com/office/2006/documentManagement/types"/>
    <xsd:import namespace="http://schemas.microsoft.com/office/infopath/2007/PartnerControls"/>
    <xsd:element name="SottoCategoria" ma:index="12" nillable="true" ma:displayName="Sottocategoria" ma:default="-" ma:format="Dropdown" ma:internalName="SottoCategoria">
      <xsd:simpleType>
        <xsd:restriction base="dms:Choice">
          <xsd:enumeration value="-"/>
          <xsd:enumeration value="1- CP Generico"/>
          <xsd:enumeration value="2- CP Popolazione"/>
          <xsd:enumeration value="3- CP Imprese"/>
          <xsd:enumeration value="4- CP Istituzioni pubbliche"/>
          <xsd:enumeration value="5- CP Istituzioni non profit"/>
          <xsd:enumeration value="6- CP Agricoltur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E1E69A-D261-41D1-B2E5-EDFC0C28DA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0E81DE-5F0B-421A-93B4-EF95C1639E19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679261c3-551f-4e86-913f-177e0e529669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459159c4-d20a-4ff3-9b11-fbd127bd52e5"/>
    <ds:schemaRef ds:uri="c58f2efd-82a8-4ecf-b395-8c25e928921d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C1F3400-3218-46A8-B7DF-4CAC3240349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9A2A88F-A12B-437C-BC4D-087D731786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459159c4-d20a-4ff3-9b11-fbd127bd52e5"/>
    <ds:schemaRef ds:uri="679261c3-551f-4e86-913f-177e0e5296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14010</TotalTime>
  <Words>1078</Words>
  <Application>Microsoft Office PowerPoint</Application>
  <PresentationFormat>Presentazione su schermo (16:9)</PresentationFormat>
  <Paragraphs>261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slide</dc:title>
  <dc:creator>elena grimaccia</dc:creator>
  <cp:lastModifiedBy>Simona TS. Toti</cp:lastModifiedBy>
  <cp:revision>1324</cp:revision>
  <cp:lastPrinted>2017-02-22T13:28:22Z</cp:lastPrinted>
  <dcterms:created xsi:type="dcterms:W3CDTF">2015-05-13T08:31:54Z</dcterms:created>
  <dcterms:modified xsi:type="dcterms:W3CDTF">2018-08-31T08:37:33Z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9e0de80d-cc6b-4586-a7d5-f445339ce8d5</vt:lpwstr>
  </property>
</Properties>
</file>