
<file path=[Content_Types].xml><?xml version="1.0" encoding="utf-8"?>
<Types xmlns="http://schemas.openxmlformats.org/package/2006/content-types">
  <Default Extension="xml" ContentType="application/xml"/>
  <Default Extension="wmf" ContentType="image/x-wmf"/>
  <Default Extension="jpeg" ContentType="image/jpeg"/>
  <Default Extension="rels" ContentType="application/vnd.openxmlformats-package.relationships+xml"/>
  <Default Extension="vml" ContentType="application/vnd.openxmlformats-officedocument.vmlDrawing"/>
  <Default Extension="docx" ContentType="application/vnd.openxmlformats-officedocument.wordprocessingml.document"/>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embeddings/oleObject1.bin" ContentType="application/vnd.openxmlformats-officedocument.oleObject"/>
  <Override PartName="/ppt/embeddings/oleObject2.bin" ContentType="application/vnd.openxmlformats-officedocument.oleObject"/>
  <Override PartName="/ppt/charts/chart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6"/>
  </p:notesMasterIdLst>
  <p:sldIdLst>
    <p:sldId id="256" r:id="rId2"/>
    <p:sldId id="261" r:id="rId3"/>
    <p:sldId id="275" r:id="rId4"/>
    <p:sldId id="263" r:id="rId5"/>
    <p:sldId id="258" r:id="rId6"/>
    <p:sldId id="272" r:id="rId7"/>
    <p:sldId id="273" r:id="rId8"/>
    <p:sldId id="280" r:id="rId9"/>
    <p:sldId id="284" r:id="rId10"/>
    <p:sldId id="283" r:id="rId11"/>
    <p:sldId id="290" r:id="rId12"/>
    <p:sldId id="286" r:id="rId13"/>
    <p:sldId id="287" r:id="rId14"/>
    <p:sldId id="294" r:id="rId15"/>
    <p:sldId id="295" r:id="rId16"/>
    <p:sldId id="299" r:id="rId17"/>
    <p:sldId id="300" r:id="rId18"/>
    <p:sldId id="301" r:id="rId19"/>
    <p:sldId id="302" r:id="rId20"/>
    <p:sldId id="303" r:id="rId21"/>
    <p:sldId id="304" r:id="rId22"/>
    <p:sldId id="305" r:id="rId23"/>
    <p:sldId id="306" r:id="rId24"/>
    <p:sldId id="279" r:id="rId25"/>
  </p:sldIdLst>
  <p:sldSz cx="9144000" cy="6858000" type="screen4x3"/>
  <p:notesSz cx="6858000" cy="9144000"/>
  <p:defaultText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runa Tabanella" initials="" lastIdx="3"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505150"/>
    <a:srgbClr val="7F142A"/>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2D5ABB26-0587-4C30-8999-92F81FD0307C}" styleName="Nessuno stile, nessuna grigli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showGuides="1">
      <p:cViewPr>
        <p:scale>
          <a:sx n="90" d="100"/>
          <a:sy n="90" d="100"/>
        </p:scale>
        <p:origin x="-1512" y="-80"/>
      </p:cViewPr>
      <p:guideLst>
        <p:guide orient="horz" pos="1354"/>
        <p:guide pos="5759"/>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notesMaster" Target="notesMasters/notesMaster1.xml"/><Relationship Id="rId27" Type="http://schemas.openxmlformats.org/officeDocument/2006/relationships/printerSettings" Target="printerSettings/printerSettings1.bin"/><Relationship Id="rId28" Type="http://schemas.openxmlformats.org/officeDocument/2006/relationships/commentAuthors" Target="commentAuthors.xml"/><Relationship Id="rId29" Type="http://schemas.openxmlformats.org/officeDocument/2006/relationships/presProps" Target="presProps.xml"/><Relationship Id="rId30" Type="http://schemas.openxmlformats.org/officeDocument/2006/relationships/viewProps" Target="viewProps.xml"/><Relationship Id="rId31" Type="http://schemas.openxmlformats.org/officeDocument/2006/relationships/theme" Target="theme/theme1.xml"/><Relationship Id="rId3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oleObject" Target="Macintosh%20HD:Users:stefano_desantis:Downloads:TUTTA%20ECONOMIA.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Macintosh%20HD:Users:stefano_desantis:Desktop:SIEPI%202016:LISA_prev.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it-IT"/>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barChart>
        <c:barDir val="bar"/>
        <c:grouping val="percentStacked"/>
        <c:varyColors val="0"/>
        <c:ser>
          <c:idx val="0"/>
          <c:order val="0"/>
          <c:invertIfNegative val="0"/>
          <c:cat>
            <c:strRef>
              <c:f>'#LN00015'!$E$58:$E$62</c:f>
              <c:strCache>
                <c:ptCount val="5"/>
                <c:pt idx="0">
                  <c:v>IMPRESE</c:v>
                </c:pt>
                <c:pt idx="1">
                  <c:v>DIPENDENTI</c:v>
                </c:pt>
                <c:pt idx="2">
                  <c:v>MOL</c:v>
                </c:pt>
                <c:pt idx="3">
                  <c:v>VALORE AGGIUNTO</c:v>
                </c:pt>
                <c:pt idx="4">
                  <c:v>RICAVI VENDITA</c:v>
                </c:pt>
              </c:strCache>
            </c:strRef>
          </c:cat>
          <c:val>
            <c:numRef>
              <c:f>'#LN00015'!$F$58:$F$62</c:f>
              <c:numCache>
                <c:formatCode>#,##0</c:formatCode>
                <c:ptCount val="5"/>
                <c:pt idx="0">
                  <c:v>690369.0</c:v>
                </c:pt>
                <c:pt idx="1">
                  <c:v>6.81089969E6</c:v>
                </c:pt>
                <c:pt idx="2">
                  <c:v>1.36510560574E11</c:v>
                </c:pt>
                <c:pt idx="3">
                  <c:v>3.88444926068E11</c:v>
                </c:pt>
                <c:pt idx="4">
                  <c:v>1.880986346363E12</c:v>
                </c:pt>
              </c:numCache>
            </c:numRef>
          </c:val>
        </c:ser>
        <c:ser>
          <c:idx val="1"/>
          <c:order val="1"/>
          <c:invertIfNegative val="0"/>
          <c:cat>
            <c:strRef>
              <c:f>'#LN00015'!$E$58:$E$62</c:f>
              <c:strCache>
                <c:ptCount val="5"/>
                <c:pt idx="0">
                  <c:v>IMPRESE</c:v>
                </c:pt>
                <c:pt idx="1">
                  <c:v>DIPENDENTI</c:v>
                </c:pt>
                <c:pt idx="2">
                  <c:v>MOL</c:v>
                </c:pt>
                <c:pt idx="3">
                  <c:v>VALORE AGGIUNTO</c:v>
                </c:pt>
                <c:pt idx="4">
                  <c:v>RICAVI VENDITA</c:v>
                </c:pt>
              </c:strCache>
            </c:strRef>
          </c:cat>
          <c:val>
            <c:numRef>
              <c:f>'#LN00015'!$G$58:$G$62</c:f>
              <c:numCache>
                <c:formatCode>#,##0</c:formatCode>
                <c:ptCount val="5"/>
                <c:pt idx="0">
                  <c:v>3.744158E6</c:v>
                </c:pt>
                <c:pt idx="1">
                  <c:v>4.40948441E6</c:v>
                </c:pt>
                <c:pt idx="2">
                  <c:v>1.79172811828E11</c:v>
                </c:pt>
                <c:pt idx="3">
                  <c:v>3.13448077231E11</c:v>
                </c:pt>
                <c:pt idx="4">
                  <c:v>1.195121479227E12</c:v>
                </c:pt>
              </c:numCache>
            </c:numRef>
          </c:val>
        </c:ser>
        <c:dLbls>
          <c:showLegendKey val="0"/>
          <c:showVal val="0"/>
          <c:showCatName val="0"/>
          <c:showSerName val="0"/>
          <c:showPercent val="0"/>
          <c:showBubbleSize val="0"/>
        </c:dLbls>
        <c:gapWidth val="150"/>
        <c:overlap val="100"/>
        <c:axId val="511854376"/>
        <c:axId val="511857352"/>
      </c:barChart>
      <c:catAx>
        <c:axId val="511854376"/>
        <c:scaling>
          <c:orientation val="minMax"/>
        </c:scaling>
        <c:delete val="0"/>
        <c:axPos val="l"/>
        <c:majorTickMark val="out"/>
        <c:minorTickMark val="none"/>
        <c:tickLblPos val="nextTo"/>
        <c:crossAx val="511857352"/>
        <c:crosses val="autoZero"/>
        <c:auto val="1"/>
        <c:lblAlgn val="ctr"/>
        <c:lblOffset val="100"/>
        <c:noMultiLvlLbl val="0"/>
      </c:catAx>
      <c:valAx>
        <c:axId val="511857352"/>
        <c:scaling>
          <c:orientation val="minMax"/>
        </c:scaling>
        <c:delete val="0"/>
        <c:axPos val="b"/>
        <c:majorGridlines>
          <c:spPr>
            <a:ln>
              <a:solidFill>
                <a:schemeClr val="bg1">
                  <a:lumMod val="95000"/>
                </a:schemeClr>
              </a:solidFill>
            </a:ln>
          </c:spPr>
        </c:majorGridlines>
        <c:numFmt formatCode="0%" sourceLinked="1"/>
        <c:majorTickMark val="out"/>
        <c:minorTickMark val="none"/>
        <c:tickLblPos val="nextTo"/>
        <c:crossAx val="511854376"/>
        <c:crosses val="autoZero"/>
        <c:crossBetween val="between"/>
      </c:valAx>
    </c:plotArea>
    <c:plotVisOnly val="1"/>
    <c:dispBlanksAs val="gap"/>
    <c:showDLblsOverMax val="0"/>
  </c:chart>
  <c:spPr>
    <a:ln>
      <a:noFill/>
    </a:ln>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it-IT"/>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manualLayout>
          <c:layoutTarget val="inner"/>
          <c:xMode val="edge"/>
          <c:yMode val="edge"/>
          <c:x val="0.260238326690645"/>
          <c:y val="0.120109150149335"/>
          <c:w val="0.47952334661871"/>
          <c:h val="0.692065164268259"/>
        </c:manualLayout>
      </c:layout>
      <c:radarChart>
        <c:radarStyle val="marker"/>
        <c:varyColors val="0"/>
        <c:ser>
          <c:idx val="1"/>
          <c:order val="0"/>
          <c:tx>
            <c:strRef>
              <c:f>Univariate!$C$82</c:f>
              <c:strCache>
                <c:ptCount val="1"/>
                <c:pt idx="0">
                  <c:v>SLL </c:v>
                </c:pt>
              </c:strCache>
            </c:strRef>
          </c:tx>
          <c:spPr>
            <a:ln>
              <a:solidFill>
                <a:schemeClr val="bg1">
                  <a:lumMod val="75000"/>
                </a:schemeClr>
              </a:solidFill>
            </a:ln>
          </c:spPr>
          <c:marker>
            <c:symbol val="none"/>
          </c:marker>
          <c:cat>
            <c:strRef>
              <c:f>Univariate!$D$80:$N$80</c:f>
              <c:strCache>
                <c:ptCount val="11"/>
                <c:pt idx="0">
                  <c:v>VA per addetto</c:v>
                </c:pt>
                <c:pt idx="1">
                  <c:v>costo del lavoro per addetto</c:v>
                </c:pt>
                <c:pt idx="2">
                  <c:v>VA / MOL</c:v>
                </c:pt>
                <c:pt idx="3">
                  <c:v>ROI</c:v>
                </c:pt>
                <c:pt idx="4">
                  <c:v>ROE</c:v>
                </c:pt>
                <c:pt idx="5">
                  <c:v>ROD</c:v>
                </c:pt>
                <c:pt idx="6">
                  <c:v>Leverage</c:v>
                </c:pt>
                <c:pt idx="7">
                  <c:v>Solidità patrimoniale</c:v>
                </c:pt>
                <c:pt idx="8">
                  <c:v>Elasticità patrimoniale</c:v>
                </c:pt>
                <c:pt idx="9">
                  <c:v>Indice di sostenibilità</c:v>
                </c:pt>
                <c:pt idx="10">
                  <c:v>Età dell'impresa</c:v>
                </c:pt>
              </c:strCache>
            </c:strRef>
          </c:cat>
          <c:val>
            <c:numRef>
              <c:f>Univariate!$D$82:$N$82</c:f>
              <c:numCache>
                <c:formatCode>#,##0.00_ ;\-#,##0.00\ </c:formatCode>
                <c:ptCount val="11"/>
                <c:pt idx="0">
                  <c:v>0.932973508407214</c:v>
                </c:pt>
                <c:pt idx="1">
                  <c:v>0.966904248853528</c:v>
                </c:pt>
                <c:pt idx="2">
                  <c:v>1.002513104595464</c:v>
                </c:pt>
                <c:pt idx="3">
                  <c:v>1.009594060591546</c:v>
                </c:pt>
                <c:pt idx="4">
                  <c:v>-0.0828564552046117</c:v>
                </c:pt>
                <c:pt idx="5">
                  <c:v>0.974598657798252</c:v>
                </c:pt>
                <c:pt idx="6">
                  <c:v>1.065815216353954</c:v>
                </c:pt>
                <c:pt idx="7">
                  <c:v>0.95394793991281</c:v>
                </c:pt>
                <c:pt idx="8">
                  <c:v>0.942591738902198</c:v>
                </c:pt>
                <c:pt idx="9">
                  <c:v>0.861244468650785</c:v>
                </c:pt>
                <c:pt idx="10">
                  <c:v>0.939660712925617</c:v>
                </c:pt>
              </c:numCache>
            </c:numRef>
          </c:val>
        </c:ser>
        <c:ser>
          <c:idx val="0"/>
          <c:order val="1"/>
          <c:tx>
            <c:strRef>
              <c:f>Univariate!$C$81</c:f>
              <c:strCache>
                <c:ptCount val="1"/>
                <c:pt idx="0">
                  <c:v>SLL Distrettuali</c:v>
                </c:pt>
              </c:strCache>
            </c:strRef>
          </c:tx>
          <c:spPr>
            <a:ln>
              <a:solidFill>
                <a:schemeClr val="tx1"/>
              </a:solidFill>
            </a:ln>
          </c:spPr>
          <c:marker>
            <c:symbol val="none"/>
          </c:marker>
          <c:cat>
            <c:strRef>
              <c:f>Univariate!$D$80:$N$80</c:f>
              <c:strCache>
                <c:ptCount val="11"/>
                <c:pt idx="0">
                  <c:v>VA per addetto</c:v>
                </c:pt>
                <c:pt idx="1">
                  <c:v>costo del lavoro per addetto</c:v>
                </c:pt>
                <c:pt idx="2">
                  <c:v>VA / MOL</c:v>
                </c:pt>
                <c:pt idx="3">
                  <c:v>ROI</c:v>
                </c:pt>
                <c:pt idx="4">
                  <c:v>ROE</c:v>
                </c:pt>
                <c:pt idx="5">
                  <c:v>ROD</c:v>
                </c:pt>
                <c:pt idx="6">
                  <c:v>Leverage</c:v>
                </c:pt>
                <c:pt idx="7">
                  <c:v>Solidità patrimoniale</c:v>
                </c:pt>
                <c:pt idx="8">
                  <c:v>Elasticità patrimoniale</c:v>
                </c:pt>
                <c:pt idx="9">
                  <c:v>Indice di sostenibilità</c:v>
                </c:pt>
                <c:pt idx="10">
                  <c:v>Età dell'impresa</c:v>
                </c:pt>
              </c:strCache>
            </c:strRef>
          </c:cat>
          <c:val>
            <c:numRef>
              <c:f>Univariate!$D$81:$N$81</c:f>
              <c:numCache>
                <c:formatCode>#,##0.00_ ;\-#,##0.00\ </c:formatCode>
                <c:ptCount val="11"/>
                <c:pt idx="0">
                  <c:v>1.091132573100292</c:v>
                </c:pt>
                <c:pt idx="1">
                  <c:v>1.072201798266247</c:v>
                </c:pt>
                <c:pt idx="2">
                  <c:v>1.05649993069068</c:v>
                </c:pt>
                <c:pt idx="3">
                  <c:v>1.233102622440426</c:v>
                </c:pt>
                <c:pt idx="4">
                  <c:v>0.256327154363639</c:v>
                </c:pt>
                <c:pt idx="5">
                  <c:v>1.010616228801122</c:v>
                </c:pt>
                <c:pt idx="6">
                  <c:v>0.948234058436669</c:v>
                </c:pt>
                <c:pt idx="7">
                  <c:v>1.074584327240105</c:v>
                </c:pt>
                <c:pt idx="8">
                  <c:v>1.045976705207086</c:v>
                </c:pt>
                <c:pt idx="9">
                  <c:v>0.68792260616623</c:v>
                </c:pt>
                <c:pt idx="10">
                  <c:v>1.083307017746547</c:v>
                </c:pt>
              </c:numCache>
            </c:numRef>
          </c:val>
        </c:ser>
        <c:dLbls>
          <c:showLegendKey val="0"/>
          <c:showVal val="0"/>
          <c:showCatName val="0"/>
          <c:showSerName val="0"/>
          <c:showPercent val="0"/>
          <c:showBubbleSize val="0"/>
        </c:dLbls>
        <c:axId val="532762360"/>
        <c:axId val="532765368"/>
      </c:radarChart>
      <c:catAx>
        <c:axId val="532762360"/>
        <c:scaling>
          <c:orientation val="minMax"/>
        </c:scaling>
        <c:delete val="0"/>
        <c:axPos val="b"/>
        <c:majorGridlines/>
        <c:majorTickMark val="out"/>
        <c:minorTickMark val="none"/>
        <c:tickLblPos val="nextTo"/>
        <c:txPr>
          <a:bodyPr/>
          <a:lstStyle/>
          <a:p>
            <a:pPr>
              <a:defRPr sz="1100">
                <a:latin typeface="Cambria"/>
              </a:defRPr>
            </a:pPr>
            <a:endParaRPr lang="it-IT"/>
          </a:p>
        </c:txPr>
        <c:crossAx val="532765368"/>
        <c:crossesAt val="0.0"/>
        <c:auto val="1"/>
        <c:lblAlgn val="ctr"/>
        <c:lblOffset val="100"/>
        <c:noMultiLvlLbl val="0"/>
      </c:catAx>
      <c:valAx>
        <c:axId val="532765368"/>
        <c:scaling>
          <c:orientation val="minMax"/>
        </c:scaling>
        <c:delete val="0"/>
        <c:axPos val="l"/>
        <c:majorGridlines>
          <c:spPr>
            <a:ln>
              <a:solidFill>
                <a:schemeClr val="bg1">
                  <a:lumMod val="85000"/>
                </a:schemeClr>
              </a:solidFill>
            </a:ln>
          </c:spPr>
        </c:majorGridlines>
        <c:numFmt formatCode="#,##0.00_ ;\-#,##0.00\ " sourceLinked="1"/>
        <c:majorTickMark val="cross"/>
        <c:minorTickMark val="none"/>
        <c:tickLblPos val="nextTo"/>
        <c:txPr>
          <a:bodyPr/>
          <a:lstStyle/>
          <a:p>
            <a:pPr>
              <a:defRPr sz="100">
                <a:solidFill>
                  <a:schemeClr val="bg1"/>
                </a:solidFill>
              </a:defRPr>
            </a:pPr>
            <a:endParaRPr lang="it-IT"/>
          </a:p>
        </c:txPr>
        <c:crossAx val="532762360"/>
        <c:crosses val="autoZero"/>
        <c:crossBetween val="between"/>
        <c:majorUnit val="1.4"/>
        <c:minorUnit val="0.04"/>
      </c:valAx>
    </c:plotArea>
    <c:legend>
      <c:legendPos val="b"/>
      <c:layout>
        <c:manualLayout>
          <c:xMode val="edge"/>
          <c:yMode val="edge"/>
          <c:x val="0.322624995949581"/>
          <c:y val="0.831993302561318"/>
          <c:w val="0.365314559712622"/>
          <c:h val="0.0504007602497964"/>
        </c:manualLayout>
      </c:layout>
      <c:overlay val="0"/>
      <c:txPr>
        <a:bodyPr/>
        <a:lstStyle/>
        <a:p>
          <a:pPr>
            <a:defRPr sz="1200">
              <a:latin typeface="Cambria"/>
            </a:defRPr>
          </a:pPr>
          <a:endParaRPr lang="it-IT"/>
        </a:p>
      </c:txPr>
    </c:legend>
    <c:plotVisOnly val="1"/>
    <c:dispBlanksAs val="gap"/>
    <c:showDLblsOverMax val="0"/>
  </c:chart>
  <c:spPr>
    <a:ln>
      <a:noFill/>
    </a:ln>
  </c:spPr>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8D5D0F2-E23F-784F-85ED-47561A56C820}" type="datetimeFigureOut">
              <a:rPr lang="it-IT" smtClean="0"/>
              <a:t>21/09/17</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C918401-534C-854E-843F-32953D65F83F}" type="slidenum">
              <a:rPr lang="it-IT" smtClean="0"/>
              <a:t>‹n.›</a:t>
            </a:fld>
            <a:endParaRPr lang="it-IT"/>
          </a:p>
        </p:txBody>
      </p:sp>
    </p:spTree>
    <p:extLst>
      <p:ext uri="{BB962C8B-B14F-4D97-AF65-F5344CB8AC3E}">
        <p14:creationId xmlns:p14="http://schemas.microsoft.com/office/powerpoint/2010/main" val="350774821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a:prstGeom prst="rect">
            <a:avLst/>
          </a:prstGeom>
        </p:spPr>
        <p:txBody>
          <a:bodyPr/>
          <a:lstStyle/>
          <a:p>
            <a:r>
              <a:rPr lang="it-IT" smtClean="0"/>
              <a:t>Fare clic per modificare stile</a:t>
            </a:r>
            <a:endParaRPr lang="it-IT"/>
          </a:p>
        </p:txBody>
      </p:sp>
      <p:sp>
        <p:nvSpPr>
          <p:cNvPr id="3" name="Sottotitolo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a:xfrm>
            <a:off x="457200" y="6356350"/>
            <a:ext cx="2133600" cy="365125"/>
          </a:xfrm>
          <a:prstGeom prst="rect">
            <a:avLst/>
          </a:prstGeom>
        </p:spPr>
        <p:txBody>
          <a:bodyPr/>
          <a:lstStyle/>
          <a:p>
            <a:fld id="{89DC0F17-B556-A148-93D6-180038A225EF}" type="datetimeFigureOut">
              <a:rPr lang="it-IT" smtClean="0"/>
              <a:pPr/>
              <a:t>21/09/17</a:t>
            </a:fld>
            <a:endParaRPr lang="it-IT"/>
          </a:p>
        </p:txBody>
      </p:sp>
      <p:sp>
        <p:nvSpPr>
          <p:cNvPr id="5" name="Segnaposto piè di pagina 4"/>
          <p:cNvSpPr>
            <a:spLocks noGrp="1"/>
          </p:cNvSpPr>
          <p:nvPr>
            <p:ph type="ftr" sz="quarter" idx="11"/>
          </p:nvPr>
        </p:nvSpPr>
        <p:spPr>
          <a:xfrm>
            <a:off x="3124200" y="6356350"/>
            <a:ext cx="2895600" cy="365125"/>
          </a:xfrm>
          <a:prstGeom prst="rect">
            <a:avLst/>
          </a:prstGeom>
        </p:spPr>
        <p:txBody>
          <a:bodyPr/>
          <a:lstStyle/>
          <a:p>
            <a:endParaRPr lang="it-IT"/>
          </a:p>
        </p:txBody>
      </p:sp>
      <p:sp>
        <p:nvSpPr>
          <p:cNvPr id="6" name="Segnaposto numero diapositiva 5"/>
          <p:cNvSpPr>
            <a:spLocks noGrp="1"/>
          </p:cNvSpPr>
          <p:nvPr>
            <p:ph type="sldNum" sz="quarter" idx="12"/>
          </p:nvPr>
        </p:nvSpPr>
        <p:spPr>
          <a:xfrm>
            <a:off x="6553200" y="6356350"/>
            <a:ext cx="2133600" cy="365125"/>
          </a:xfrm>
          <a:prstGeom prst="rect">
            <a:avLst/>
          </a:prstGeom>
        </p:spPr>
        <p:txBody>
          <a:bodyPr/>
          <a:lstStyle/>
          <a:p>
            <a:fld id="{E0C751B5-631A-9242-B635-C18491BE6C62}" type="slidenum">
              <a:rPr lang="it-IT" smtClean="0"/>
              <a:pPr/>
              <a:t>‹n.›</a:t>
            </a:fld>
            <a:endParaRPr lang="it-IT"/>
          </a:p>
        </p:txBody>
      </p:sp>
    </p:spTree>
    <p:extLst>
      <p:ext uri="{BB962C8B-B14F-4D97-AF65-F5344CB8AC3E}">
        <p14:creationId xmlns:p14="http://schemas.microsoft.com/office/powerpoint/2010/main" val="31887291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a:prstGeom prst="rect">
            <a:avLst/>
          </a:prstGeom>
        </p:spPr>
        <p:txBody>
          <a:bodyPr/>
          <a:lstStyle/>
          <a:p>
            <a:r>
              <a:rPr lang="it-IT" smtClean="0"/>
              <a:t>Fare clic per modificare stile</a:t>
            </a:r>
            <a:endParaRPr lang="it-IT"/>
          </a:p>
        </p:txBody>
      </p:sp>
      <p:sp>
        <p:nvSpPr>
          <p:cNvPr id="3" name="Segnaposto testo verticale 2"/>
          <p:cNvSpPr>
            <a:spLocks noGrp="1"/>
          </p:cNvSpPr>
          <p:nvPr>
            <p:ph type="body" orient="vert" idx="1"/>
          </p:nvPr>
        </p:nvSpPr>
        <p:spPr>
          <a:xfrm>
            <a:off x="457200" y="1600200"/>
            <a:ext cx="8229600" cy="4525963"/>
          </a:xfrm>
          <a:prstGeom prst="rect">
            <a:avLst/>
          </a:prstGeom>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a:xfrm>
            <a:off x="457200" y="6356350"/>
            <a:ext cx="2133600" cy="365125"/>
          </a:xfrm>
          <a:prstGeom prst="rect">
            <a:avLst/>
          </a:prstGeom>
        </p:spPr>
        <p:txBody>
          <a:bodyPr/>
          <a:lstStyle/>
          <a:p>
            <a:fld id="{89DC0F17-B556-A148-93D6-180038A225EF}" type="datetimeFigureOut">
              <a:rPr lang="it-IT" smtClean="0"/>
              <a:pPr/>
              <a:t>21/09/17</a:t>
            </a:fld>
            <a:endParaRPr lang="it-IT"/>
          </a:p>
        </p:txBody>
      </p:sp>
      <p:sp>
        <p:nvSpPr>
          <p:cNvPr id="5" name="Segnaposto piè di pagina 4"/>
          <p:cNvSpPr>
            <a:spLocks noGrp="1"/>
          </p:cNvSpPr>
          <p:nvPr>
            <p:ph type="ftr" sz="quarter" idx="11"/>
          </p:nvPr>
        </p:nvSpPr>
        <p:spPr>
          <a:xfrm>
            <a:off x="3124200" y="6356350"/>
            <a:ext cx="2895600" cy="365125"/>
          </a:xfrm>
          <a:prstGeom prst="rect">
            <a:avLst/>
          </a:prstGeom>
        </p:spPr>
        <p:txBody>
          <a:bodyPr/>
          <a:lstStyle/>
          <a:p>
            <a:endParaRPr lang="it-IT"/>
          </a:p>
        </p:txBody>
      </p:sp>
      <p:sp>
        <p:nvSpPr>
          <p:cNvPr id="6" name="Segnaposto numero diapositiva 5"/>
          <p:cNvSpPr>
            <a:spLocks noGrp="1"/>
          </p:cNvSpPr>
          <p:nvPr>
            <p:ph type="sldNum" sz="quarter" idx="12"/>
          </p:nvPr>
        </p:nvSpPr>
        <p:spPr>
          <a:xfrm>
            <a:off x="6553200" y="6356350"/>
            <a:ext cx="2133600" cy="365125"/>
          </a:xfrm>
          <a:prstGeom prst="rect">
            <a:avLst/>
          </a:prstGeom>
        </p:spPr>
        <p:txBody>
          <a:bodyPr/>
          <a:lstStyle/>
          <a:p>
            <a:fld id="{E0C751B5-631A-9242-B635-C18491BE6C62}" type="slidenum">
              <a:rPr lang="it-IT" smtClean="0"/>
              <a:pPr/>
              <a:t>‹n.›</a:t>
            </a:fld>
            <a:endParaRPr lang="it-IT"/>
          </a:p>
        </p:txBody>
      </p:sp>
    </p:spTree>
    <p:extLst>
      <p:ext uri="{BB962C8B-B14F-4D97-AF65-F5344CB8AC3E}">
        <p14:creationId xmlns:p14="http://schemas.microsoft.com/office/powerpoint/2010/main" val="26635302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verticale e testo">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a:prstGeom prst="rect">
            <a:avLst/>
          </a:prstGeom>
        </p:spPr>
        <p:txBody>
          <a:bodyPr vert="eaVert"/>
          <a:lstStyle/>
          <a:p>
            <a:r>
              <a:rPr lang="it-IT" smtClean="0"/>
              <a:t>Fare clic per modificare stile</a:t>
            </a:r>
            <a:endParaRPr lang="it-IT"/>
          </a:p>
        </p:txBody>
      </p:sp>
      <p:sp>
        <p:nvSpPr>
          <p:cNvPr id="3" name="Segnaposto testo verticale 2"/>
          <p:cNvSpPr>
            <a:spLocks noGrp="1"/>
          </p:cNvSpPr>
          <p:nvPr>
            <p:ph type="body" orient="vert" idx="1"/>
          </p:nvPr>
        </p:nvSpPr>
        <p:spPr>
          <a:xfrm>
            <a:off x="457200" y="274638"/>
            <a:ext cx="6019800" cy="5851525"/>
          </a:xfrm>
          <a:prstGeom prst="rect">
            <a:avLst/>
          </a:prstGeom>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a:xfrm>
            <a:off x="457200" y="6356350"/>
            <a:ext cx="2133600" cy="365125"/>
          </a:xfrm>
          <a:prstGeom prst="rect">
            <a:avLst/>
          </a:prstGeom>
        </p:spPr>
        <p:txBody>
          <a:bodyPr/>
          <a:lstStyle/>
          <a:p>
            <a:fld id="{89DC0F17-B556-A148-93D6-180038A225EF}" type="datetimeFigureOut">
              <a:rPr lang="it-IT" smtClean="0"/>
              <a:pPr/>
              <a:t>21/09/17</a:t>
            </a:fld>
            <a:endParaRPr lang="it-IT"/>
          </a:p>
        </p:txBody>
      </p:sp>
      <p:sp>
        <p:nvSpPr>
          <p:cNvPr id="5" name="Segnaposto piè di pagina 4"/>
          <p:cNvSpPr>
            <a:spLocks noGrp="1"/>
          </p:cNvSpPr>
          <p:nvPr>
            <p:ph type="ftr" sz="quarter" idx="11"/>
          </p:nvPr>
        </p:nvSpPr>
        <p:spPr>
          <a:xfrm>
            <a:off x="3124200" y="6356350"/>
            <a:ext cx="2895600" cy="365125"/>
          </a:xfrm>
          <a:prstGeom prst="rect">
            <a:avLst/>
          </a:prstGeom>
        </p:spPr>
        <p:txBody>
          <a:bodyPr/>
          <a:lstStyle/>
          <a:p>
            <a:endParaRPr lang="it-IT"/>
          </a:p>
        </p:txBody>
      </p:sp>
      <p:sp>
        <p:nvSpPr>
          <p:cNvPr id="6" name="Segnaposto numero diapositiva 5"/>
          <p:cNvSpPr>
            <a:spLocks noGrp="1"/>
          </p:cNvSpPr>
          <p:nvPr>
            <p:ph type="sldNum" sz="quarter" idx="12"/>
          </p:nvPr>
        </p:nvSpPr>
        <p:spPr>
          <a:xfrm>
            <a:off x="6553200" y="6356350"/>
            <a:ext cx="2133600" cy="365125"/>
          </a:xfrm>
          <a:prstGeom prst="rect">
            <a:avLst/>
          </a:prstGeom>
        </p:spPr>
        <p:txBody>
          <a:bodyPr/>
          <a:lstStyle/>
          <a:p>
            <a:fld id="{E0C751B5-631A-9242-B635-C18491BE6C62}" type="slidenum">
              <a:rPr lang="it-IT" smtClean="0"/>
              <a:pPr/>
              <a:t>‹n.›</a:t>
            </a:fld>
            <a:endParaRPr lang="it-IT"/>
          </a:p>
        </p:txBody>
      </p:sp>
    </p:spTree>
    <p:extLst>
      <p:ext uri="{BB962C8B-B14F-4D97-AF65-F5344CB8AC3E}">
        <p14:creationId xmlns:p14="http://schemas.microsoft.com/office/powerpoint/2010/main" val="25448141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a:prstGeom prst="rect">
            <a:avLst/>
          </a:prstGeom>
        </p:spPr>
        <p:txBody>
          <a:bodyPr/>
          <a:lstStyle/>
          <a:p>
            <a:r>
              <a:rPr lang="it-IT" smtClean="0"/>
              <a:t>Fare clic per modificare stile</a:t>
            </a:r>
            <a:endParaRPr lang="it-IT"/>
          </a:p>
        </p:txBody>
      </p:sp>
      <p:sp>
        <p:nvSpPr>
          <p:cNvPr id="3" name="Segnaposto contenuto 2"/>
          <p:cNvSpPr>
            <a:spLocks noGrp="1"/>
          </p:cNvSpPr>
          <p:nvPr>
            <p:ph idx="1"/>
          </p:nvPr>
        </p:nvSpPr>
        <p:spPr>
          <a:xfrm>
            <a:off x="457200" y="1600200"/>
            <a:ext cx="8229600" cy="4525963"/>
          </a:xfrm>
          <a:prstGeom prst="rect">
            <a:avLst/>
          </a:prstGeom>
        </p:spPr>
        <p:txBody>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a:xfrm>
            <a:off x="457200" y="6356350"/>
            <a:ext cx="2133600" cy="365125"/>
          </a:xfrm>
          <a:prstGeom prst="rect">
            <a:avLst/>
          </a:prstGeom>
        </p:spPr>
        <p:txBody>
          <a:bodyPr/>
          <a:lstStyle/>
          <a:p>
            <a:fld id="{89DC0F17-B556-A148-93D6-180038A225EF}" type="datetimeFigureOut">
              <a:rPr lang="it-IT" smtClean="0"/>
              <a:pPr/>
              <a:t>21/09/17</a:t>
            </a:fld>
            <a:endParaRPr lang="it-IT"/>
          </a:p>
        </p:txBody>
      </p:sp>
      <p:sp>
        <p:nvSpPr>
          <p:cNvPr id="5" name="Segnaposto piè di pagina 4"/>
          <p:cNvSpPr>
            <a:spLocks noGrp="1"/>
          </p:cNvSpPr>
          <p:nvPr>
            <p:ph type="ftr" sz="quarter" idx="11"/>
          </p:nvPr>
        </p:nvSpPr>
        <p:spPr>
          <a:xfrm>
            <a:off x="3124200" y="6356350"/>
            <a:ext cx="2895600" cy="365125"/>
          </a:xfrm>
          <a:prstGeom prst="rect">
            <a:avLst/>
          </a:prstGeom>
        </p:spPr>
        <p:txBody>
          <a:bodyPr/>
          <a:lstStyle/>
          <a:p>
            <a:endParaRPr lang="it-IT"/>
          </a:p>
        </p:txBody>
      </p:sp>
      <p:sp>
        <p:nvSpPr>
          <p:cNvPr id="6" name="Segnaposto numero diapositiva 5"/>
          <p:cNvSpPr>
            <a:spLocks noGrp="1"/>
          </p:cNvSpPr>
          <p:nvPr>
            <p:ph type="sldNum" sz="quarter" idx="12"/>
          </p:nvPr>
        </p:nvSpPr>
        <p:spPr>
          <a:xfrm>
            <a:off x="6553200" y="6356350"/>
            <a:ext cx="2133600" cy="365125"/>
          </a:xfrm>
          <a:prstGeom prst="rect">
            <a:avLst/>
          </a:prstGeom>
        </p:spPr>
        <p:txBody>
          <a:bodyPr/>
          <a:lstStyle/>
          <a:p>
            <a:fld id="{E0C751B5-631A-9242-B635-C18491BE6C62}" type="slidenum">
              <a:rPr lang="it-IT" smtClean="0"/>
              <a:pPr/>
              <a:t>‹n.›</a:t>
            </a:fld>
            <a:endParaRPr lang="it-IT"/>
          </a:p>
        </p:txBody>
      </p:sp>
    </p:spTree>
    <p:extLst>
      <p:ext uri="{BB962C8B-B14F-4D97-AF65-F5344CB8AC3E}">
        <p14:creationId xmlns:p14="http://schemas.microsoft.com/office/powerpoint/2010/main" val="4052871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it-IT" smtClean="0"/>
              <a:t>Fare clic per modificare stile</a:t>
            </a:r>
            <a:endParaRPr lang="it-IT"/>
          </a:p>
        </p:txBody>
      </p:sp>
      <p:sp>
        <p:nvSpPr>
          <p:cNvPr id="3" name="Segnaposto testo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gli stili del testo dello schema</a:t>
            </a:r>
          </a:p>
        </p:txBody>
      </p:sp>
      <p:sp>
        <p:nvSpPr>
          <p:cNvPr id="4" name="Segnaposto data 3"/>
          <p:cNvSpPr>
            <a:spLocks noGrp="1"/>
          </p:cNvSpPr>
          <p:nvPr>
            <p:ph type="dt" sz="half" idx="10"/>
          </p:nvPr>
        </p:nvSpPr>
        <p:spPr>
          <a:xfrm>
            <a:off x="457200" y="6356350"/>
            <a:ext cx="2133600" cy="365125"/>
          </a:xfrm>
          <a:prstGeom prst="rect">
            <a:avLst/>
          </a:prstGeom>
        </p:spPr>
        <p:txBody>
          <a:bodyPr/>
          <a:lstStyle/>
          <a:p>
            <a:fld id="{89DC0F17-B556-A148-93D6-180038A225EF}" type="datetimeFigureOut">
              <a:rPr lang="it-IT" smtClean="0"/>
              <a:pPr/>
              <a:t>21/09/17</a:t>
            </a:fld>
            <a:endParaRPr lang="it-IT"/>
          </a:p>
        </p:txBody>
      </p:sp>
      <p:sp>
        <p:nvSpPr>
          <p:cNvPr id="5" name="Segnaposto piè di pagina 4"/>
          <p:cNvSpPr>
            <a:spLocks noGrp="1"/>
          </p:cNvSpPr>
          <p:nvPr>
            <p:ph type="ftr" sz="quarter" idx="11"/>
          </p:nvPr>
        </p:nvSpPr>
        <p:spPr>
          <a:xfrm>
            <a:off x="3124200" y="6356350"/>
            <a:ext cx="2895600" cy="365125"/>
          </a:xfrm>
          <a:prstGeom prst="rect">
            <a:avLst/>
          </a:prstGeom>
        </p:spPr>
        <p:txBody>
          <a:bodyPr/>
          <a:lstStyle/>
          <a:p>
            <a:endParaRPr lang="it-IT"/>
          </a:p>
        </p:txBody>
      </p:sp>
      <p:sp>
        <p:nvSpPr>
          <p:cNvPr id="6" name="Segnaposto numero diapositiva 5"/>
          <p:cNvSpPr>
            <a:spLocks noGrp="1"/>
          </p:cNvSpPr>
          <p:nvPr>
            <p:ph type="sldNum" sz="quarter" idx="12"/>
          </p:nvPr>
        </p:nvSpPr>
        <p:spPr>
          <a:xfrm>
            <a:off x="6553200" y="6356350"/>
            <a:ext cx="2133600" cy="365125"/>
          </a:xfrm>
          <a:prstGeom prst="rect">
            <a:avLst/>
          </a:prstGeom>
        </p:spPr>
        <p:txBody>
          <a:bodyPr/>
          <a:lstStyle/>
          <a:p>
            <a:fld id="{E0C751B5-631A-9242-B635-C18491BE6C62}" type="slidenum">
              <a:rPr lang="it-IT" smtClean="0"/>
              <a:pPr/>
              <a:t>‹n.›</a:t>
            </a:fld>
            <a:endParaRPr lang="it-IT"/>
          </a:p>
        </p:txBody>
      </p:sp>
    </p:spTree>
    <p:extLst>
      <p:ext uri="{BB962C8B-B14F-4D97-AF65-F5344CB8AC3E}">
        <p14:creationId xmlns:p14="http://schemas.microsoft.com/office/powerpoint/2010/main" val="8902109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nuto 2">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a:prstGeom prst="rect">
            <a:avLst/>
          </a:prstGeom>
        </p:spPr>
        <p:txBody>
          <a:bodyPr/>
          <a:lstStyle/>
          <a:p>
            <a:r>
              <a:rPr lang="it-IT" smtClean="0"/>
              <a:t>Fare clic per modificare stile</a:t>
            </a:r>
            <a:endParaRPr lang="it-IT"/>
          </a:p>
        </p:txBody>
      </p:sp>
      <p:sp>
        <p:nvSpPr>
          <p:cNvPr id="3" name="Segnaposto contenuto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a:xfrm>
            <a:off x="457200" y="6356350"/>
            <a:ext cx="2133600" cy="365125"/>
          </a:xfrm>
          <a:prstGeom prst="rect">
            <a:avLst/>
          </a:prstGeom>
        </p:spPr>
        <p:txBody>
          <a:bodyPr/>
          <a:lstStyle/>
          <a:p>
            <a:fld id="{89DC0F17-B556-A148-93D6-180038A225EF}" type="datetimeFigureOut">
              <a:rPr lang="it-IT" smtClean="0"/>
              <a:pPr/>
              <a:t>21/09/17</a:t>
            </a:fld>
            <a:endParaRPr lang="it-IT"/>
          </a:p>
        </p:txBody>
      </p:sp>
      <p:sp>
        <p:nvSpPr>
          <p:cNvPr id="6" name="Segnaposto piè di pagina 5"/>
          <p:cNvSpPr>
            <a:spLocks noGrp="1"/>
          </p:cNvSpPr>
          <p:nvPr>
            <p:ph type="ftr" sz="quarter" idx="11"/>
          </p:nvPr>
        </p:nvSpPr>
        <p:spPr>
          <a:xfrm>
            <a:off x="3124200" y="6356350"/>
            <a:ext cx="2895600" cy="365125"/>
          </a:xfrm>
          <a:prstGeom prst="rect">
            <a:avLst/>
          </a:prstGeom>
        </p:spPr>
        <p:txBody>
          <a:bodyPr/>
          <a:lstStyle/>
          <a:p>
            <a:endParaRPr lang="it-IT"/>
          </a:p>
        </p:txBody>
      </p:sp>
      <p:sp>
        <p:nvSpPr>
          <p:cNvPr id="7" name="Segnaposto numero diapositiva 6"/>
          <p:cNvSpPr>
            <a:spLocks noGrp="1"/>
          </p:cNvSpPr>
          <p:nvPr>
            <p:ph type="sldNum" sz="quarter" idx="12"/>
          </p:nvPr>
        </p:nvSpPr>
        <p:spPr>
          <a:xfrm>
            <a:off x="6553200" y="6356350"/>
            <a:ext cx="2133600" cy="365125"/>
          </a:xfrm>
          <a:prstGeom prst="rect">
            <a:avLst/>
          </a:prstGeom>
        </p:spPr>
        <p:txBody>
          <a:bodyPr/>
          <a:lstStyle/>
          <a:p>
            <a:fld id="{E0C751B5-631A-9242-B635-C18491BE6C62}" type="slidenum">
              <a:rPr lang="it-IT" smtClean="0"/>
              <a:pPr/>
              <a:t>‹n.›</a:t>
            </a:fld>
            <a:endParaRPr lang="it-IT"/>
          </a:p>
        </p:txBody>
      </p:sp>
    </p:spTree>
    <p:extLst>
      <p:ext uri="{BB962C8B-B14F-4D97-AF65-F5344CB8AC3E}">
        <p14:creationId xmlns:p14="http://schemas.microsoft.com/office/powerpoint/2010/main" val="25427993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a:prstGeom prst="rect">
            <a:avLst/>
          </a:prstGeom>
        </p:spPr>
        <p:txBody>
          <a:bodyPr/>
          <a:lstStyle>
            <a:lvl1pPr>
              <a:defRPr/>
            </a:lvl1pPr>
          </a:lstStyle>
          <a:p>
            <a:r>
              <a:rPr lang="it-IT" smtClean="0"/>
              <a:t>Fare clic per modificare stile</a:t>
            </a:r>
            <a:endParaRPr lang="it-IT"/>
          </a:p>
        </p:txBody>
      </p:sp>
      <p:sp>
        <p:nvSpPr>
          <p:cNvPr id="3" name="Segnaposto testo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gli stili del testo dello schema</a:t>
            </a:r>
          </a:p>
        </p:txBody>
      </p:sp>
      <p:sp>
        <p:nvSpPr>
          <p:cNvPr id="4" name="Segnaposto contenuto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gli stili del testo dello schema</a:t>
            </a:r>
          </a:p>
        </p:txBody>
      </p:sp>
      <p:sp>
        <p:nvSpPr>
          <p:cNvPr id="6" name="Segnaposto contenuto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a:xfrm>
            <a:off x="457200" y="6356350"/>
            <a:ext cx="2133600" cy="365125"/>
          </a:xfrm>
          <a:prstGeom prst="rect">
            <a:avLst/>
          </a:prstGeom>
        </p:spPr>
        <p:txBody>
          <a:bodyPr/>
          <a:lstStyle/>
          <a:p>
            <a:fld id="{89DC0F17-B556-A148-93D6-180038A225EF}" type="datetimeFigureOut">
              <a:rPr lang="it-IT" smtClean="0"/>
              <a:pPr/>
              <a:t>21/09/17</a:t>
            </a:fld>
            <a:endParaRPr lang="it-IT"/>
          </a:p>
        </p:txBody>
      </p:sp>
      <p:sp>
        <p:nvSpPr>
          <p:cNvPr id="8" name="Segnaposto piè di pagina 7"/>
          <p:cNvSpPr>
            <a:spLocks noGrp="1"/>
          </p:cNvSpPr>
          <p:nvPr>
            <p:ph type="ftr" sz="quarter" idx="11"/>
          </p:nvPr>
        </p:nvSpPr>
        <p:spPr>
          <a:xfrm>
            <a:off x="3124200" y="6356350"/>
            <a:ext cx="2895600" cy="365125"/>
          </a:xfrm>
          <a:prstGeom prst="rect">
            <a:avLst/>
          </a:prstGeom>
        </p:spPr>
        <p:txBody>
          <a:bodyPr/>
          <a:lstStyle/>
          <a:p>
            <a:endParaRPr lang="it-IT"/>
          </a:p>
        </p:txBody>
      </p:sp>
      <p:sp>
        <p:nvSpPr>
          <p:cNvPr id="9" name="Segnaposto numero diapositiva 8"/>
          <p:cNvSpPr>
            <a:spLocks noGrp="1"/>
          </p:cNvSpPr>
          <p:nvPr>
            <p:ph type="sldNum" sz="quarter" idx="12"/>
          </p:nvPr>
        </p:nvSpPr>
        <p:spPr>
          <a:xfrm>
            <a:off x="6553200" y="6356350"/>
            <a:ext cx="2133600" cy="365125"/>
          </a:xfrm>
          <a:prstGeom prst="rect">
            <a:avLst/>
          </a:prstGeom>
        </p:spPr>
        <p:txBody>
          <a:bodyPr/>
          <a:lstStyle/>
          <a:p>
            <a:fld id="{E0C751B5-631A-9242-B635-C18491BE6C62}" type="slidenum">
              <a:rPr lang="it-IT" smtClean="0"/>
              <a:pPr/>
              <a:t>‹n.›</a:t>
            </a:fld>
            <a:endParaRPr lang="it-IT"/>
          </a:p>
        </p:txBody>
      </p:sp>
    </p:spTree>
    <p:extLst>
      <p:ext uri="{BB962C8B-B14F-4D97-AF65-F5344CB8AC3E}">
        <p14:creationId xmlns:p14="http://schemas.microsoft.com/office/powerpoint/2010/main" val="4428742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a:prstGeom prst="rect">
            <a:avLst/>
          </a:prstGeom>
        </p:spPr>
        <p:txBody>
          <a:bodyPr/>
          <a:lstStyle/>
          <a:p>
            <a:r>
              <a:rPr lang="it-IT" smtClean="0"/>
              <a:t>Fare clic per modificare stile</a:t>
            </a:r>
            <a:endParaRPr lang="it-IT"/>
          </a:p>
        </p:txBody>
      </p:sp>
      <p:sp>
        <p:nvSpPr>
          <p:cNvPr id="3" name="Segnaposto data 2"/>
          <p:cNvSpPr>
            <a:spLocks noGrp="1"/>
          </p:cNvSpPr>
          <p:nvPr>
            <p:ph type="dt" sz="half" idx="10"/>
          </p:nvPr>
        </p:nvSpPr>
        <p:spPr>
          <a:xfrm>
            <a:off x="457200" y="6356350"/>
            <a:ext cx="2133600" cy="365125"/>
          </a:xfrm>
          <a:prstGeom prst="rect">
            <a:avLst/>
          </a:prstGeom>
        </p:spPr>
        <p:txBody>
          <a:bodyPr/>
          <a:lstStyle/>
          <a:p>
            <a:fld id="{89DC0F17-B556-A148-93D6-180038A225EF}" type="datetimeFigureOut">
              <a:rPr lang="it-IT" smtClean="0"/>
              <a:pPr/>
              <a:t>21/09/17</a:t>
            </a:fld>
            <a:endParaRPr lang="it-IT"/>
          </a:p>
        </p:txBody>
      </p:sp>
      <p:sp>
        <p:nvSpPr>
          <p:cNvPr id="4" name="Segnaposto piè di pagina 3"/>
          <p:cNvSpPr>
            <a:spLocks noGrp="1"/>
          </p:cNvSpPr>
          <p:nvPr>
            <p:ph type="ftr" sz="quarter" idx="11"/>
          </p:nvPr>
        </p:nvSpPr>
        <p:spPr>
          <a:xfrm>
            <a:off x="3124200" y="6356350"/>
            <a:ext cx="2895600" cy="365125"/>
          </a:xfrm>
          <a:prstGeom prst="rect">
            <a:avLst/>
          </a:prstGeom>
        </p:spPr>
        <p:txBody>
          <a:bodyPr/>
          <a:lstStyle/>
          <a:p>
            <a:endParaRPr lang="it-IT"/>
          </a:p>
        </p:txBody>
      </p:sp>
      <p:sp>
        <p:nvSpPr>
          <p:cNvPr id="5" name="Segnaposto numero diapositiva 4"/>
          <p:cNvSpPr>
            <a:spLocks noGrp="1"/>
          </p:cNvSpPr>
          <p:nvPr>
            <p:ph type="sldNum" sz="quarter" idx="12"/>
          </p:nvPr>
        </p:nvSpPr>
        <p:spPr>
          <a:xfrm>
            <a:off x="6553200" y="6356350"/>
            <a:ext cx="2133600" cy="365125"/>
          </a:xfrm>
          <a:prstGeom prst="rect">
            <a:avLst/>
          </a:prstGeom>
        </p:spPr>
        <p:txBody>
          <a:bodyPr/>
          <a:lstStyle/>
          <a:p>
            <a:fld id="{E0C751B5-631A-9242-B635-C18491BE6C62}" type="slidenum">
              <a:rPr lang="it-IT" smtClean="0"/>
              <a:pPr/>
              <a:t>‹n.›</a:t>
            </a:fld>
            <a:endParaRPr lang="it-IT"/>
          </a:p>
        </p:txBody>
      </p:sp>
    </p:spTree>
    <p:extLst>
      <p:ext uri="{BB962C8B-B14F-4D97-AF65-F5344CB8AC3E}">
        <p14:creationId xmlns:p14="http://schemas.microsoft.com/office/powerpoint/2010/main" val="35241369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o">
    <p:spTree>
      <p:nvGrpSpPr>
        <p:cNvPr id="1" name=""/>
        <p:cNvGrpSpPr/>
        <p:nvPr/>
      </p:nvGrpSpPr>
      <p:grpSpPr>
        <a:xfrm>
          <a:off x="0" y="0"/>
          <a:ext cx="0" cy="0"/>
          <a:chOff x="0" y="0"/>
          <a:chExt cx="0" cy="0"/>
        </a:xfrm>
      </p:grpSpPr>
      <p:sp>
        <p:nvSpPr>
          <p:cNvPr id="2" name="Segnaposto data 1"/>
          <p:cNvSpPr>
            <a:spLocks noGrp="1"/>
          </p:cNvSpPr>
          <p:nvPr>
            <p:ph type="dt" sz="half" idx="10"/>
          </p:nvPr>
        </p:nvSpPr>
        <p:spPr>
          <a:xfrm>
            <a:off x="457200" y="6356350"/>
            <a:ext cx="2133600" cy="365125"/>
          </a:xfrm>
          <a:prstGeom prst="rect">
            <a:avLst/>
          </a:prstGeom>
        </p:spPr>
        <p:txBody>
          <a:bodyPr/>
          <a:lstStyle/>
          <a:p>
            <a:fld id="{89DC0F17-B556-A148-93D6-180038A225EF}" type="datetimeFigureOut">
              <a:rPr lang="it-IT" smtClean="0"/>
              <a:pPr/>
              <a:t>21/09/17</a:t>
            </a:fld>
            <a:endParaRPr lang="it-IT"/>
          </a:p>
        </p:txBody>
      </p:sp>
      <p:sp>
        <p:nvSpPr>
          <p:cNvPr id="3" name="Segnaposto piè di pagina 2"/>
          <p:cNvSpPr>
            <a:spLocks noGrp="1"/>
          </p:cNvSpPr>
          <p:nvPr>
            <p:ph type="ftr" sz="quarter" idx="11"/>
          </p:nvPr>
        </p:nvSpPr>
        <p:spPr>
          <a:xfrm>
            <a:off x="3124200" y="6356350"/>
            <a:ext cx="2895600" cy="365125"/>
          </a:xfrm>
          <a:prstGeom prst="rect">
            <a:avLst/>
          </a:prstGeom>
        </p:spPr>
        <p:txBody>
          <a:bodyPr/>
          <a:lstStyle/>
          <a:p>
            <a:endParaRPr lang="it-IT"/>
          </a:p>
        </p:txBody>
      </p:sp>
      <p:sp>
        <p:nvSpPr>
          <p:cNvPr id="4" name="Segnaposto numero diapositiva 3"/>
          <p:cNvSpPr>
            <a:spLocks noGrp="1"/>
          </p:cNvSpPr>
          <p:nvPr>
            <p:ph type="sldNum" sz="quarter" idx="12"/>
          </p:nvPr>
        </p:nvSpPr>
        <p:spPr>
          <a:xfrm>
            <a:off x="6553200" y="6356350"/>
            <a:ext cx="2133600" cy="365125"/>
          </a:xfrm>
          <a:prstGeom prst="rect">
            <a:avLst/>
          </a:prstGeom>
        </p:spPr>
        <p:txBody>
          <a:bodyPr/>
          <a:lstStyle/>
          <a:p>
            <a:fld id="{E0C751B5-631A-9242-B635-C18491BE6C62}" type="slidenum">
              <a:rPr lang="it-IT" smtClean="0"/>
              <a:pPr/>
              <a:t>‹n.›</a:t>
            </a:fld>
            <a:endParaRPr lang="it-IT"/>
          </a:p>
        </p:txBody>
      </p:sp>
    </p:spTree>
    <p:extLst>
      <p:ext uri="{BB962C8B-B14F-4D97-AF65-F5344CB8AC3E}">
        <p14:creationId xmlns:p14="http://schemas.microsoft.com/office/powerpoint/2010/main" val="14464496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a:prstGeom prst="rect">
            <a:avLst/>
          </a:prstGeom>
        </p:spPr>
        <p:txBody>
          <a:bodyPr anchor="b"/>
          <a:lstStyle>
            <a:lvl1pPr algn="l">
              <a:defRPr sz="2000" b="1"/>
            </a:lvl1pPr>
          </a:lstStyle>
          <a:p>
            <a:r>
              <a:rPr lang="it-IT" smtClean="0"/>
              <a:t>Fare clic per modificare stile</a:t>
            </a:r>
            <a:endParaRPr lang="it-IT"/>
          </a:p>
        </p:txBody>
      </p:sp>
      <p:sp>
        <p:nvSpPr>
          <p:cNvPr id="3" name="Segnaposto contenuto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
        <p:nvSpPr>
          <p:cNvPr id="5" name="Segnaposto data 4"/>
          <p:cNvSpPr>
            <a:spLocks noGrp="1"/>
          </p:cNvSpPr>
          <p:nvPr>
            <p:ph type="dt" sz="half" idx="10"/>
          </p:nvPr>
        </p:nvSpPr>
        <p:spPr>
          <a:xfrm>
            <a:off x="457200" y="6356350"/>
            <a:ext cx="2133600" cy="365125"/>
          </a:xfrm>
          <a:prstGeom prst="rect">
            <a:avLst/>
          </a:prstGeom>
        </p:spPr>
        <p:txBody>
          <a:bodyPr/>
          <a:lstStyle/>
          <a:p>
            <a:fld id="{89DC0F17-B556-A148-93D6-180038A225EF}" type="datetimeFigureOut">
              <a:rPr lang="it-IT" smtClean="0"/>
              <a:pPr/>
              <a:t>21/09/17</a:t>
            </a:fld>
            <a:endParaRPr lang="it-IT"/>
          </a:p>
        </p:txBody>
      </p:sp>
      <p:sp>
        <p:nvSpPr>
          <p:cNvPr id="6" name="Segnaposto piè di pagina 5"/>
          <p:cNvSpPr>
            <a:spLocks noGrp="1"/>
          </p:cNvSpPr>
          <p:nvPr>
            <p:ph type="ftr" sz="quarter" idx="11"/>
          </p:nvPr>
        </p:nvSpPr>
        <p:spPr>
          <a:xfrm>
            <a:off x="3124200" y="6356350"/>
            <a:ext cx="2895600" cy="365125"/>
          </a:xfrm>
          <a:prstGeom prst="rect">
            <a:avLst/>
          </a:prstGeom>
        </p:spPr>
        <p:txBody>
          <a:bodyPr/>
          <a:lstStyle/>
          <a:p>
            <a:endParaRPr lang="it-IT"/>
          </a:p>
        </p:txBody>
      </p:sp>
      <p:sp>
        <p:nvSpPr>
          <p:cNvPr id="7" name="Segnaposto numero diapositiva 6"/>
          <p:cNvSpPr>
            <a:spLocks noGrp="1"/>
          </p:cNvSpPr>
          <p:nvPr>
            <p:ph type="sldNum" sz="quarter" idx="12"/>
          </p:nvPr>
        </p:nvSpPr>
        <p:spPr>
          <a:xfrm>
            <a:off x="6553200" y="6356350"/>
            <a:ext cx="2133600" cy="365125"/>
          </a:xfrm>
          <a:prstGeom prst="rect">
            <a:avLst/>
          </a:prstGeom>
        </p:spPr>
        <p:txBody>
          <a:bodyPr/>
          <a:lstStyle/>
          <a:p>
            <a:fld id="{E0C751B5-631A-9242-B635-C18491BE6C62}" type="slidenum">
              <a:rPr lang="it-IT" smtClean="0"/>
              <a:pPr/>
              <a:t>‹n.›</a:t>
            </a:fld>
            <a:endParaRPr lang="it-IT"/>
          </a:p>
        </p:txBody>
      </p:sp>
    </p:spTree>
    <p:extLst>
      <p:ext uri="{BB962C8B-B14F-4D97-AF65-F5344CB8AC3E}">
        <p14:creationId xmlns:p14="http://schemas.microsoft.com/office/powerpoint/2010/main" val="41452753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a:prstGeom prst="rect">
            <a:avLst/>
          </a:prstGeom>
        </p:spPr>
        <p:txBody>
          <a:bodyPr anchor="b"/>
          <a:lstStyle>
            <a:lvl1pPr algn="l">
              <a:defRPr sz="2000" b="1"/>
            </a:lvl1pPr>
          </a:lstStyle>
          <a:p>
            <a:r>
              <a:rPr lang="it-IT" smtClean="0"/>
              <a:t>Fare clic per modificare stile</a:t>
            </a:r>
            <a:endParaRPr lang="it-IT"/>
          </a:p>
        </p:txBody>
      </p:sp>
      <p:sp>
        <p:nvSpPr>
          <p:cNvPr id="3" name="Segnaposto immagine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
        <p:nvSpPr>
          <p:cNvPr id="5" name="Segnaposto data 4"/>
          <p:cNvSpPr>
            <a:spLocks noGrp="1"/>
          </p:cNvSpPr>
          <p:nvPr>
            <p:ph type="dt" sz="half" idx="10"/>
          </p:nvPr>
        </p:nvSpPr>
        <p:spPr>
          <a:xfrm>
            <a:off x="457200" y="6356350"/>
            <a:ext cx="2133600" cy="365125"/>
          </a:xfrm>
          <a:prstGeom prst="rect">
            <a:avLst/>
          </a:prstGeom>
        </p:spPr>
        <p:txBody>
          <a:bodyPr/>
          <a:lstStyle/>
          <a:p>
            <a:fld id="{89DC0F17-B556-A148-93D6-180038A225EF}" type="datetimeFigureOut">
              <a:rPr lang="it-IT" smtClean="0"/>
              <a:pPr/>
              <a:t>21/09/17</a:t>
            </a:fld>
            <a:endParaRPr lang="it-IT"/>
          </a:p>
        </p:txBody>
      </p:sp>
      <p:sp>
        <p:nvSpPr>
          <p:cNvPr id="6" name="Segnaposto piè di pagina 5"/>
          <p:cNvSpPr>
            <a:spLocks noGrp="1"/>
          </p:cNvSpPr>
          <p:nvPr>
            <p:ph type="ftr" sz="quarter" idx="11"/>
          </p:nvPr>
        </p:nvSpPr>
        <p:spPr>
          <a:xfrm>
            <a:off x="3124200" y="6356350"/>
            <a:ext cx="2895600" cy="365125"/>
          </a:xfrm>
          <a:prstGeom prst="rect">
            <a:avLst/>
          </a:prstGeom>
        </p:spPr>
        <p:txBody>
          <a:bodyPr/>
          <a:lstStyle/>
          <a:p>
            <a:endParaRPr lang="it-IT"/>
          </a:p>
        </p:txBody>
      </p:sp>
      <p:sp>
        <p:nvSpPr>
          <p:cNvPr id="7" name="Segnaposto numero diapositiva 6"/>
          <p:cNvSpPr>
            <a:spLocks noGrp="1"/>
          </p:cNvSpPr>
          <p:nvPr>
            <p:ph type="sldNum" sz="quarter" idx="12"/>
          </p:nvPr>
        </p:nvSpPr>
        <p:spPr>
          <a:xfrm>
            <a:off x="6553200" y="6356350"/>
            <a:ext cx="2133600" cy="365125"/>
          </a:xfrm>
          <a:prstGeom prst="rect">
            <a:avLst/>
          </a:prstGeom>
        </p:spPr>
        <p:txBody>
          <a:bodyPr/>
          <a:lstStyle/>
          <a:p>
            <a:fld id="{E0C751B5-631A-9242-B635-C18491BE6C62}" type="slidenum">
              <a:rPr lang="it-IT" smtClean="0"/>
              <a:pPr/>
              <a:t>‹n.›</a:t>
            </a:fld>
            <a:endParaRPr lang="it-IT"/>
          </a:p>
        </p:txBody>
      </p:sp>
    </p:spTree>
    <p:extLst>
      <p:ext uri="{BB962C8B-B14F-4D97-AF65-F5344CB8AC3E}">
        <p14:creationId xmlns:p14="http://schemas.microsoft.com/office/powerpoint/2010/main" val="100487319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7"/>
          <p:cNvSpPr/>
          <p:nvPr userDrawn="1"/>
        </p:nvSpPr>
        <p:spPr>
          <a:xfrm>
            <a:off x="777875" y="0"/>
            <a:ext cx="7543800" cy="381000"/>
          </a:xfrm>
          <a:prstGeom prst="rect">
            <a:avLst/>
          </a:prstGeom>
          <a:solidFill>
            <a:srgbClr val="7F142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Times New Roman" pitchFamily="-28" charset="0"/>
              <a:buNone/>
              <a:defRPr/>
            </a:pPr>
            <a:endParaRPr lang="en-US"/>
          </a:p>
        </p:txBody>
      </p:sp>
      <p:cxnSp>
        <p:nvCxnSpPr>
          <p:cNvPr id="9" name="Connettore 1 8"/>
          <p:cNvCxnSpPr/>
          <p:nvPr userDrawn="1"/>
        </p:nvCxnSpPr>
        <p:spPr>
          <a:xfrm>
            <a:off x="777875" y="6254519"/>
            <a:ext cx="7543800" cy="0"/>
          </a:xfrm>
          <a:prstGeom prst="line">
            <a:avLst/>
          </a:prstGeom>
          <a:ln>
            <a:solidFill>
              <a:srgbClr val="7F142A"/>
            </a:solidFill>
          </a:ln>
          <a:effectLst/>
        </p:spPr>
        <p:style>
          <a:lnRef idx="2">
            <a:schemeClr val="accent1"/>
          </a:lnRef>
          <a:fillRef idx="0">
            <a:schemeClr val="accent1"/>
          </a:fillRef>
          <a:effectRef idx="1">
            <a:schemeClr val="accent1"/>
          </a:effectRef>
          <a:fontRef idx="minor">
            <a:schemeClr val="tx1"/>
          </a:fontRef>
        </p:style>
      </p:cxnSp>
      <p:pic>
        <p:nvPicPr>
          <p:cNvPr id="11" name="Immagine 10" descr="marchio 2.jpg"/>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7558379" y="6346121"/>
            <a:ext cx="806786" cy="335805"/>
          </a:xfrm>
          <a:prstGeom prst="rect">
            <a:avLst/>
          </a:prstGeom>
        </p:spPr>
      </p:pic>
    </p:spTree>
    <p:extLst>
      <p:ext uri="{BB962C8B-B14F-4D97-AF65-F5344CB8AC3E}">
        <p14:creationId xmlns:p14="http://schemas.microsoft.com/office/powerpoint/2010/main" val="25029756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xmlns:p14="http://schemas.microsoft.com/office/powerpoint/2010/main" id="1" dur="indefinite" restart="never" nodeType="tmRoot"/>
      </p:par>
    </p:tnLst>
  </p:timing>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7.png"/><Relationship Id="rId3" Type="http://schemas.openxmlformats.org/officeDocument/2006/relationships/image" Target="../media/image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chart" Target="../charts/char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jpeg"/><Relationship Id="rId3" Type="http://schemas.openxmlformats.org/officeDocument/2006/relationships/image" Target="../media/image9.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package" Target="../embeddings/Documento_di_Microsoft_Word1.docx"/><Relationship Id="rId4" Type="http://schemas.openxmlformats.org/officeDocument/2006/relationships/image" Target="../media/image10.png"/><Relationship Id="rId1" Type="http://schemas.openxmlformats.org/officeDocument/2006/relationships/vmlDrawing" Target="../drawings/vmlDrawing3.vml"/><Relationship Id="rId2"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3.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chart" Target="../charts/char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oleObject" Target="../embeddings/oleObject1.bin"/><Relationship Id="rId5" Type="http://schemas.openxmlformats.org/officeDocument/2006/relationships/image" Target="../media/image2.wmf"/><Relationship Id="rId1" Type="http://schemas.openxmlformats.org/officeDocument/2006/relationships/vmlDrawing" Target="../drawings/vmlDrawing1.vml"/><Relationship Id="rId2"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oleObject" Target="../embeddings/oleObject2.bin"/><Relationship Id="rId5" Type="http://schemas.openxmlformats.org/officeDocument/2006/relationships/image" Target="../media/image4.wmf"/><Relationship Id="rId1" Type="http://schemas.openxmlformats.org/officeDocument/2006/relationships/vmlDrawing" Target="../drawings/vmlDrawing2.vml"/><Relationship Id="rId2"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6.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4"/>
          <p:cNvSpPr txBox="1"/>
          <p:nvPr/>
        </p:nvSpPr>
        <p:spPr>
          <a:xfrm>
            <a:off x="770877" y="571615"/>
            <a:ext cx="7551737" cy="3970318"/>
          </a:xfrm>
          <a:prstGeom prst="rect">
            <a:avLst/>
          </a:prstGeom>
          <a:noFill/>
        </p:spPr>
        <p:txBody>
          <a:bodyPr wrap="square" rtlCol="0">
            <a:spAutoFit/>
          </a:bodyPr>
          <a:lstStyle/>
          <a:p>
            <a:pPr algn="ctr"/>
            <a:r>
              <a:rPr lang="it-IT" sz="2800" dirty="0">
                <a:solidFill>
                  <a:srgbClr val="505150"/>
                </a:solidFill>
              </a:rPr>
              <a:t>Performance delle imprese e dinamiche </a:t>
            </a:r>
            <a:r>
              <a:rPr lang="it-IT" sz="2800" dirty="0" smtClean="0">
                <a:solidFill>
                  <a:srgbClr val="505150"/>
                </a:solidFill>
              </a:rPr>
              <a:t>locali</a:t>
            </a:r>
            <a:endParaRPr lang="it-IT" sz="2200" dirty="0" smtClean="0">
              <a:solidFill>
                <a:srgbClr val="505150"/>
              </a:solidFill>
            </a:endParaRPr>
          </a:p>
          <a:p>
            <a:endParaRPr lang="it-IT" sz="2200" dirty="0">
              <a:solidFill>
                <a:srgbClr val="505150"/>
              </a:solidFill>
            </a:endParaRPr>
          </a:p>
          <a:p>
            <a:endParaRPr lang="it-IT" sz="2200" dirty="0" smtClean="0">
              <a:solidFill>
                <a:srgbClr val="505150"/>
              </a:solidFill>
            </a:endParaRPr>
          </a:p>
          <a:p>
            <a:endParaRPr lang="it-IT" sz="2200" dirty="0">
              <a:solidFill>
                <a:srgbClr val="505150"/>
              </a:solidFill>
            </a:endParaRPr>
          </a:p>
          <a:p>
            <a:endParaRPr lang="it-IT" sz="2200" dirty="0" smtClean="0">
              <a:solidFill>
                <a:srgbClr val="505150"/>
              </a:solidFill>
            </a:endParaRPr>
          </a:p>
          <a:p>
            <a:endParaRPr lang="it-IT" sz="2200" dirty="0" smtClean="0">
              <a:solidFill>
                <a:srgbClr val="505150"/>
              </a:solidFill>
            </a:endParaRPr>
          </a:p>
          <a:p>
            <a:r>
              <a:rPr lang="it-IT" dirty="0">
                <a:solidFill>
                  <a:srgbClr val="505150"/>
                </a:solidFill>
              </a:rPr>
              <a:t>Stefania Cardinaleschi</a:t>
            </a:r>
          </a:p>
          <a:p>
            <a:r>
              <a:rPr lang="it-IT" dirty="0" smtClean="0">
                <a:solidFill>
                  <a:srgbClr val="505150"/>
                </a:solidFill>
              </a:rPr>
              <a:t>Stefano De Santis</a:t>
            </a:r>
          </a:p>
          <a:p>
            <a:r>
              <a:rPr lang="it-IT" dirty="0" smtClean="0">
                <a:solidFill>
                  <a:srgbClr val="505150"/>
                </a:solidFill>
              </a:rPr>
              <a:t>Andrea </a:t>
            </a:r>
            <a:r>
              <a:rPr lang="it-IT" dirty="0">
                <a:solidFill>
                  <a:srgbClr val="505150"/>
                </a:solidFill>
              </a:rPr>
              <a:t>D’Orazio</a:t>
            </a:r>
          </a:p>
          <a:p>
            <a:r>
              <a:rPr lang="it-IT" dirty="0" smtClean="0">
                <a:solidFill>
                  <a:srgbClr val="505150"/>
                </a:solidFill>
              </a:rPr>
              <a:t>Marina </a:t>
            </a:r>
            <a:r>
              <a:rPr lang="it-IT" dirty="0" err="1" smtClean="0">
                <a:solidFill>
                  <a:srgbClr val="505150"/>
                </a:solidFill>
              </a:rPr>
              <a:t>Schenkel</a:t>
            </a:r>
            <a:endParaRPr lang="it-IT" dirty="0" smtClean="0">
              <a:solidFill>
                <a:srgbClr val="505150"/>
              </a:solidFill>
            </a:endParaRPr>
          </a:p>
          <a:p>
            <a:r>
              <a:rPr lang="it-IT" dirty="0" smtClean="0">
                <a:solidFill>
                  <a:srgbClr val="505150"/>
                </a:solidFill>
              </a:rPr>
              <a:t>Francesco G. </a:t>
            </a:r>
            <a:r>
              <a:rPr lang="it-IT" dirty="0" err="1" smtClean="0">
                <a:solidFill>
                  <a:srgbClr val="505150"/>
                </a:solidFill>
              </a:rPr>
              <a:t>Truglia</a:t>
            </a:r>
            <a:endParaRPr lang="it-IT" dirty="0" smtClean="0">
              <a:solidFill>
                <a:srgbClr val="505150"/>
              </a:solidFill>
            </a:endParaRPr>
          </a:p>
          <a:p>
            <a:endParaRPr lang="it-IT" sz="1000" dirty="0">
              <a:solidFill>
                <a:srgbClr val="505150"/>
              </a:solidFill>
            </a:endParaRPr>
          </a:p>
          <a:p>
            <a:r>
              <a:rPr lang="it-IT" sz="1400" dirty="0" smtClean="0">
                <a:solidFill>
                  <a:srgbClr val="505150"/>
                </a:solidFill>
              </a:rPr>
              <a:t>20/09/2017</a:t>
            </a:r>
            <a:endParaRPr lang="it-IT" sz="1400" dirty="0">
              <a:solidFill>
                <a:srgbClr val="505150"/>
              </a:solidFill>
            </a:endParaRPr>
          </a:p>
        </p:txBody>
      </p:sp>
    </p:spTree>
    <p:extLst>
      <p:ext uri="{BB962C8B-B14F-4D97-AF65-F5344CB8AC3E}">
        <p14:creationId xmlns:p14="http://schemas.microsoft.com/office/powerpoint/2010/main" val="449239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287381" y="5970329"/>
            <a:ext cx="500596" cy="369332"/>
          </a:xfrm>
          <a:prstGeom prst="rect">
            <a:avLst/>
          </a:prstGeom>
          <a:noFill/>
        </p:spPr>
        <p:txBody>
          <a:bodyPr wrap="square" rtlCol="0">
            <a:spAutoFit/>
          </a:bodyPr>
          <a:lstStyle/>
          <a:p>
            <a:pPr algn="r"/>
            <a:r>
              <a:rPr lang="it-IT" dirty="0" smtClean="0">
                <a:solidFill>
                  <a:schemeClr val="tx1">
                    <a:lumMod val="50000"/>
                    <a:lumOff val="50000"/>
                  </a:schemeClr>
                </a:solidFill>
              </a:rPr>
              <a:t>7</a:t>
            </a:r>
            <a:endParaRPr lang="it-IT" dirty="0">
              <a:solidFill>
                <a:schemeClr val="tx1">
                  <a:lumMod val="50000"/>
                  <a:lumOff val="50000"/>
                </a:schemeClr>
              </a:solidFill>
            </a:endParaRPr>
          </a:p>
        </p:txBody>
      </p:sp>
      <p:sp>
        <p:nvSpPr>
          <p:cNvPr id="7" name="CasellaDiTesto 6"/>
          <p:cNvSpPr txBox="1"/>
          <p:nvPr/>
        </p:nvSpPr>
        <p:spPr>
          <a:xfrm>
            <a:off x="682196" y="461445"/>
            <a:ext cx="7538462" cy="461665"/>
          </a:xfrm>
          <a:prstGeom prst="rect">
            <a:avLst/>
          </a:prstGeom>
          <a:noFill/>
        </p:spPr>
        <p:txBody>
          <a:bodyPr wrap="square" rtlCol="0">
            <a:spAutoFit/>
          </a:bodyPr>
          <a:lstStyle/>
          <a:p>
            <a:r>
              <a:rPr lang="it-IT" sz="2400" b="1" dirty="0" smtClean="0"/>
              <a:t>Considerazioni</a:t>
            </a:r>
            <a:endParaRPr lang="it-IT" sz="2400" dirty="0">
              <a:solidFill>
                <a:srgbClr val="404040"/>
              </a:solidFill>
            </a:endParaRPr>
          </a:p>
        </p:txBody>
      </p:sp>
      <p:sp>
        <p:nvSpPr>
          <p:cNvPr id="2" name="Rettangolo 1"/>
          <p:cNvSpPr/>
          <p:nvPr/>
        </p:nvSpPr>
        <p:spPr>
          <a:xfrm>
            <a:off x="787977" y="1720840"/>
            <a:ext cx="6920628" cy="3365024"/>
          </a:xfrm>
          <a:prstGeom prst="rect">
            <a:avLst/>
          </a:prstGeom>
        </p:spPr>
        <p:txBody>
          <a:bodyPr wrap="square">
            <a:spAutoFit/>
          </a:bodyPr>
          <a:lstStyle/>
          <a:p>
            <a:pPr algn="just">
              <a:lnSpc>
                <a:spcPct val="150000"/>
              </a:lnSpc>
              <a:spcBef>
                <a:spcPts val="1200"/>
              </a:spcBef>
              <a:spcAft>
                <a:spcPts val="1200"/>
              </a:spcAft>
            </a:pPr>
            <a:r>
              <a:rPr lang="it-IT" dirty="0">
                <a:solidFill>
                  <a:srgbClr val="C00000"/>
                </a:solidFill>
              </a:rPr>
              <a:t>Nel complesso i risultati dell’analisi spaziale svolta sulla prima </a:t>
            </a:r>
            <a:r>
              <a:rPr lang="it-IT" dirty="0" smtClean="0">
                <a:solidFill>
                  <a:srgbClr val="C00000"/>
                </a:solidFill>
              </a:rPr>
              <a:t>Componente </a:t>
            </a:r>
            <a:r>
              <a:rPr lang="it-IT" dirty="0">
                <a:solidFill>
                  <a:srgbClr val="C00000"/>
                </a:solidFill>
              </a:rPr>
              <a:t>individuata, che è stata da noi denominata </a:t>
            </a:r>
            <a:r>
              <a:rPr lang="it-IT" dirty="0" smtClean="0">
                <a:solidFill>
                  <a:srgbClr val="C00000"/>
                </a:solidFill>
              </a:rPr>
              <a:t>“</a:t>
            </a:r>
            <a:r>
              <a:rPr lang="it-IT" dirty="0">
                <a:solidFill>
                  <a:srgbClr val="C00000"/>
                </a:solidFill>
              </a:rPr>
              <a:t>Produttività”, confermano e rafforzano quelli  dell’analisi del ROI su base comunale, rispetto alla quale gli effetti spaziali risultano inoltre maggiormente significativi. Tali effetti invece non risultano significativi sulla seconda componente, la Profittabilità complessiva, sulla quale influiscono le mutevoli condizioni finanziarie.       </a:t>
            </a:r>
          </a:p>
        </p:txBody>
      </p:sp>
      <p:sp>
        <p:nvSpPr>
          <p:cNvPr id="8" name="CasellaDiTesto 7"/>
          <p:cNvSpPr txBox="1"/>
          <p:nvPr/>
        </p:nvSpPr>
        <p:spPr>
          <a:xfrm>
            <a:off x="682196" y="6435705"/>
            <a:ext cx="6721035" cy="246221"/>
          </a:xfrm>
          <a:prstGeom prst="rect">
            <a:avLst/>
          </a:prstGeom>
          <a:noFill/>
        </p:spPr>
        <p:txBody>
          <a:bodyPr wrap="square" rtlCol="0">
            <a:spAutoFit/>
          </a:bodyPr>
          <a:lstStyle/>
          <a:p>
            <a:r>
              <a:rPr lang="it-IT" sz="1000" dirty="0" smtClean="0">
                <a:solidFill>
                  <a:srgbClr val="7F7F7F"/>
                </a:solidFill>
              </a:rPr>
              <a:t>Performance delle imprese e dinamiche locali</a:t>
            </a:r>
            <a:r>
              <a:rPr lang="it-IT" sz="1000" dirty="0">
                <a:solidFill>
                  <a:srgbClr val="7F7F7F"/>
                </a:solidFill>
              </a:rPr>
              <a:t> </a:t>
            </a:r>
            <a:r>
              <a:rPr lang="it-IT" sz="1000" baseline="0" dirty="0" smtClean="0">
                <a:solidFill>
                  <a:srgbClr val="7F7F7F"/>
                </a:solidFill>
              </a:rPr>
              <a:t>– AISRE</a:t>
            </a:r>
            <a:r>
              <a:rPr lang="it-IT" sz="1000" dirty="0">
                <a:solidFill>
                  <a:srgbClr val="7F7F7F"/>
                </a:solidFill>
              </a:rPr>
              <a:t>,</a:t>
            </a:r>
            <a:r>
              <a:rPr lang="it-IT" sz="1000" baseline="0" dirty="0" smtClean="0">
                <a:solidFill>
                  <a:srgbClr val="7F7F7F"/>
                </a:solidFill>
              </a:rPr>
              <a:t> Cagliari 20/09/2017</a:t>
            </a:r>
            <a:endParaRPr lang="it-IT" sz="1000" dirty="0">
              <a:solidFill>
                <a:srgbClr val="7F7F7F"/>
              </a:solidFill>
            </a:endParaRPr>
          </a:p>
        </p:txBody>
      </p:sp>
    </p:spTree>
    <p:extLst>
      <p:ext uri="{BB962C8B-B14F-4D97-AF65-F5344CB8AC3E}">
        <p14:creationId xmlns:p14="http://schemas.microsoft.com/office/powerpoint/2010/main" val="2260905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287381" y="5970329"/>
            <a:ext cx="500596" cy="369332"/>
          </a:xfrm>
          <a:prstGeom prst="rect">
            <a:avLst/>
          </a:prstGeom>
          <a:noFill/>
        </p:spPr>
        <p:txBody>
          <a:bodyPr wrap="square" rtlCol="0">
            <a:spAutoFit/>
          </a:bodyPr>
          <a:lstStyle/>
          <a:p>
            <a:pPr algn="r"/>
            <a:r>
              <a:rPr lang="it-IT" dirty="0" smtClean="0">
                <a:solidFill>
                  <a:schemeClr val="tx1">
                    <a:lumMod val="50000"/>
                    <a:lumOff val="50000"/>
                  </a:schemeClr>
                </a:solidFill>
              </a:rPr>
              <a:t>8</a:t>
            </a:r>
            <a:endParaRPr lang="it-IT" dirty="0">
              <a:solidFill>
                <a:schemeClr val="tx1">
                  <a:lumMod val="50000"/>
                  <a:lumOff val="50000"/>
                </a:schemeClr>
              </a:solidFill>
            </a:endParaRPr>
          </a:p>
        </p:txBody>
      </p:sp>
      <p:sp>
        <p:nvSpPr>
          <p:cNvPr id="7" name="CasellaDiTesto 6"/>
          <p:cNvSpPr txBox="1"/>
          <p:nvPr/>
        </p:nvSpPr>
        <p:spPr>
          <a:xfrm>
            <a:off x="682196" y="461445"/>
            <a:ext cx="7538462" cy="461665"/>
          </a:xfrm>
          <a:prstGeom prst="rect">
            <a:avLst/>
          </a:prstGeom>
          <a:noFill/>
        </p:spPr>
        <p:txBody>
          <a:bodyPr wrap="square" rtlCol="0">
            <a:spAutoFit/>
          </a:bodyPr>
          <a:lstStyle/>
          <a:p>
            <a:r>
              <a:rPr lang="it-IT" sz="2400" b="1" dirty="0" smtClean="0"/>
              <a:t>Analisi dei risultati: valori predetti</a:t>
            </a:r>
            <a:endParaRPr lang="it-IT" sz="2400" dirty="0">
              <a:solidFill>
                <a:srgbClr val="404040"/>
              </a:solidFill>
            </a:endParaRPr>
          </a:p>
        </p:txBody>
      </p:sp>
      <p:pic>
        <p:nvPicPr>
          <p:cNvPr id="6" name="Immagine 5"/>
          <p:cNvPicPr>
            <a:picLocks noChangeAspect="1"/>
          </p:cNvPicPr>
          <p:nvPr/>
        </p:nvPicPr>
        <p:blipFill>
          <a:blip r:embed="rId2"/>
          <a:stretch>
            <a:fillRect/>
          </a:stretch>
        </p:blipFill>
        <p:spPr>
          <a:xfrm>
            <a:off x="2088667" y="1007776"/>
            <a:ext cx="6965905" cy="4962553"/>
          </a:xfrm>
          <a:prstGeom prst="rect">
            <a:avLst/>
          </a:prstGeom>
        </p:spPr>
      </p:pic>
      <p:pic>
        <p:nvPicPr>
          <p:cNvPr id="8" name="Immagin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381" y="1131887"/>
            <a:ext cx="1546225" cy="1292225"/>
          </a:xfrm>
          <a:prstGeom prst="rect">
            <a:avLst/>
          </a:prstGeom>
          <a:noFill/>
          <a:extLst>
            <a:ext uri="{909E8E84-426E-40dd-AFC4-6F175D3DCCD1}">
              <a14:hiddenFill xmlns:a14="http://schemas.microsoft.com/office/drawing/2010/main">
                <a:solidFill>
                  <a:srgbClr val="FFFFFF"/>
                </a:solidFill>
              </a14:hiddenFill>
            </a:ext>
          </a:extLst>
        </p:spPr>
      </p:pic>
      <p:sp>
        <p:nvSpPr>
          <p:cNvPr id="10" name="CasellaDiTesto 9"/>
          <p:cNvSpPr txBox="1"/>
          <p:nvPr/>
        </p:nvSpPr>
        <p:spPr>
          <a:xfrm>
            <a:off x="682196" y="6435705"/>
            <a:ext cx="6721035" cy="246221"/>
          </a:xfrm>
          <a:prstGeom prst="rect">
            <a:avLst/>
          </a:prstGeom>
          <a:noFill/>
        </p:spPr>
        <p:txBody>
          <a:bodyPr wrap="square" rtlCol="0">
            <a:spAutoFit/>
          </a:bodyPr>
          <a:lstStyle/>
          <a:p>
            <a:r>
              <a:rPr lang="it-IT" sz="1000" dirty="0" smtClean="0">
                <a:solidFill>
                  <a:srgbClr val="7F7F7F"/>
                </a:solidFill>
              </a:rPr>
              <a:t>Performance delle imprese e dinamiche locali</a:t>
            </a:r>
            <a:r>
              <a:rPr lang="it-IT" sz="1000" dirty="0">
                <a:solidFill>
                  <a:srgbClr val="7F7F7F"/>
                </a:solidFill>
              </a:rPr>
              <a:t> </a:t>
            </a:r>
            <a:r>
              <a:rPr lang="it-IT" sz="1000" baseline="0" dirty="0" smtClean="0">
                <a:solidFill>
                  <a:srgbClr val="7F7F7F"/>
                </a:solidFill>
              </a:rPr>
              <a:t>– AISRE</a:t>
            </a:r>
            <a:r>
              <a:rPr lang="it-IT" sz="1000" dirty="0">
                <a:solidFill>
                  <a:srgbClr val="7F7F7F"/>
                </a:solidFill>
              </a:rPr>
              <a:t>,</a:t>
            </a:r>
            <a:r>
              <a:rPr lang="it-IT" sz="1000" baseline="0" dirty="0" smtClean="0">
                <a:solidFill>
                  <a:srgbClr val="7F7F7F"/>
                </a:solidFill>
              </a:rPr>
              <a:t> Cagliari 20/09/2017</a:t>
            </a:r>
            <a:endParaRPr lang="it-IT" sz="1000" dirty="0">
              <a:solidFill>
                <a:srgbClr val="7F7F7F"/>
              </a:solidFill>
            </a:endParaRPr>
          </a:p>
        </p:txBody>
      </p:sp>
    </p:spTree>
    <p:extLst>
      <p:ext uri="{BB962C8B-B14F-4D97-AF65-F5344CB8AC3E}">
        <p14:creationId xmlns:p14="http://schemas.microsoft.com/office/powerpoint/2010/main" val="2735549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287381" y="5970329"/>
            <a:ext cx="500596" cy="369332"/>
          </a:xfrm>
          <a:prstGeom prst="rect">
            <a:avLst/>
          </a:prstGeom>
          <a:noFill/>
        </p:spPr>
        <p:txBody>
          <a:bodyPr wrap="square" rtlCol="0">
            <a:spAutoFit/>
          </a:bodyPr>
          <a:lstStyle/>
          <a:p>
            <a:pPr algn="r"/>
            <a:r>
              <a:rPr lang="it-IT" dirty="0" smtClean="0">
                <a:solidFill>
                  <a:schemeClr val="tx1">
                    <a:lumMod val="50000"/>
                    <a:lumOff val="50000"/>
                  </a:schemeClr>
                </a:solidFill>
              </a:rPr>
              <a:t>9</a:t>
            </a:r>
            <a:endParaRPr lang="it-IT" dirty="0">
              <a:solidFill>
                <a:schemeClr val="tx1">
                  <a:lumMod val="50000"/>
                  <a:lumOff val="50000"/>
                </a:schemeClr>
              </a:solidFill>
            </a:endParaRPr>
          </a:p>
        </p:txBody>
      </p:sp>
      <p:sp>
        <p:nvSpPr>
          <p:cNvPr id="7" name="CasellaDiTesto 6"/>
          <p:cNvSpPr txBox="1"/>
          <p:nvPr/>
        </p:nvSpPr>
        <p:spPr>
          <a:xfrm>
            <a:off x="682196" y="461445"/>
            <a:ext cx="7538462" cy="461665"/>
          </a:xfrm>
          <a:prstGeom prst="rect">
            <a:avLst/>
          </a:prstGeom>
          <a:noFill/>
        </p:spPr>
        <p:txBody>
          <a:bodyPr wrap="square" rtlCol="0">
            <a:spAutoFit/>
          </a:bodyPr>
          <a:lstStyle/>
          <a:p>
            <a:r>
              <a:rPr lang="it-IT" sz="2400" b="1" dirty="0" smtClean="0"/>
              <a:t>Analisi dei risultati: dati descrittivi</a:t>
            </a:r>
            <a:endParaRPr lang="it-IT" sz="2400" dirty="0">
              <a:solidFill>
                <a:srgbClr val="404040"/>
              </a:solidFill>
            </a:endParaRPr>
          </a:p>
        </p:txBody>
      </p:sp>
      <p:graphicFrame>
        <p:nvGraphicFramePr>
          <p:cNvPr id="3" name="Tabella 2"/>
          <p:cNvGraphicFramePr>
            <a:graphicFrameLocks noGrp="1"/>
          </p:cNvGraphicFramePr>
          <p:nvPr>
            <p:extLst>
              <p:ext uri="{D42A27DB-BD31-4B8C-83A1-F6EECF244321}">
                <p14:modId xmlns:p14="http://schemas.microsoft.com/office/powerpoint/2010/main" val="594495323"/>
              </p:ext>
            </p:extLst>
          </p:nvPr>
        </p:nvGraphicFramePr>
        <p:xfrm>
          <a:off x="522108" y="1101387"/>
          <a:ext cx="8229602" cy="1001724"/>
        </p:xfrm>
        <a:graphic>
          <a:graphicData uri="http://schemas.openxmlformats.org/drawingml/2006/table">
            <a:tbl>
              <a:tblPr/>
              <a:tblGrid>
                <a:gridCol w="1306418"/>
                <a:gridCol w="549195"/>
                <a:gridCol w="565837"/>
                <a:gridCol w="565837"/>
                <a:gridCol w="549195"/>
                <a:gridCol w="549195"/>
                <a:gridCol w="657369"/>
                <a:gridCol w="549195"/>
                <a:gridCol w="549195"/>
                <a:gridCol w="607443"/>
                <a:gridCol w="607443"/>
                <a:gridCol w="574158"/>
                <a:gridCol w="599122"/>
              </a:tblGrid>
              <a:tr h="337838">
                <a:tc>
                  <a:txBody>
                    <a:bodyPr/>
                    <a:lstStyle/>
                    <a:p>
                      <a:pPr algn="ctr" fontAlgn="ctr"/>
                      <a:r>
                        <a:rPr lang="it-IT" sz="900" b="1" i="0" u="none" strike="noStrike" dirty="0" err="1">
                          <a:solidFill>
                            <a:srgbClr val="FFFFFF"/>
                          </a:solidFill>
                          <a:effectLst/>
                          <a:latin typeface="+mj-lt"/>
                        </a:rPr>
                        <a:t>moran</a:t>
                      </a:r>
                      <a:endParaRPr lang="it-IT" sz="900" b="1" i="0" u="none" strike="noStrike" dirty="0">
                        <a:solidFill>
                          <a:srgbClr val="FFFFFF"/>
                        </a:solidFill>
                        <a:effectLst/>
                        <a:latin typeface="+mj-lt"/>
                      </a:endParaRP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C5D9F1"/>
                    </a:solidFill>
                  </a:tcPr>
                </a:tc>
                <a:tc>
                  <a:txBody>
                    <a:bodyPr/>
                    <a:lstStyle/>
                    <a:p>
                      <a:pPr algn="ctr" fontAlgn="ctr"/>
                      <a:r>
                        <a:rPr lang="it-IT" sz="900" b="1" i="0" u="none" strike="noStrike">
                          <a:solidFill>
                            <a:srgbClr val="FFFFFF"/>
                          </a:solidFill>
                          <a:effectLst/>
                          <a:latin typeface="+mj-lt"/>
                        </a:rPr>
                        <a:t>Numero SLL</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C5D9F1"/>
                    </a:solidFill>
                  </a:tcPr>
                </a:tc>
                <a:tc>
                  <a:txBody>
                    <a:bodyPr/>
                    <a:lstStyle/>
                    <a:p>
                      <a:pPr algn="ctr" fontAlgn="ctr"/>
                      <a:r>
                        <a:rPr lang="it-IT" sz="900" b="1" i="0" u="none" strike="noStrike">
                          <a:solidFill>
                            <a:srgbClr val="FFFFFF"/>
                          </a:solidFill>
                          <a:effectLst/>
                          <a:latin typeface="+mj-lt"/>
                        </a:rPr>
                        <a:t>VA per addetto</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C5D9F1"/>
                    </a:solidFill>
                  </a:tcPr>
                </a:tc>
                <a:tc>
                  <a:txBody>
                    <a:bodyPr/>
                    <a:lstStyle/>
                    <a:p>
                      <a:pPr algn="ctr" fontAlgn="ctr"/>
                      <a:r>
                        <a:rPr lang="it-IT" sz="900" b="1" i="0" u="none" strike="noStrike" dirty="0">
                          <a:solidFill>
                            <a:srgbClr val="FFFFFF"/>
                          </a:solidFill>
                          <a:effectLst/>
                          <a:latin typeface="+mj-lt"/>
                        </a:rPr>
                        <a:t>costo del lavoro per addetto</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C5D9F1"/>
                    </a:solidFill>
                  </a:tcPr>
                </a:tc>
                <a:tc>
                  <a:txBody>
                    <a:bodyPr/>
                    <a:lstStyle/>
                    <a:p>
                      <a:pPr algn="ctr" fontAlgn="ctr"/>
                      <a:r>
                        <a:rPr lang="it-IT" sz="900" b="1" i="0" u="none" strike="noStrike">
                          <a:solidFill>
                            <a:srgbClr val="FFFFFF"/>
                          </a:solidFill>
                          <a:effectLst/>
                          <a:latin typeface="+mj-lt"/>
                        </a:rPr>
                        <a:t>VA / MOL</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C5D9F1"/>
                    </a:solidFill>
                  </a:tcPr>
                </a:tc>
                <a:tc>
                  <a:txBody>
                    <a:bodyPr/>
                    <a:lstStyle/>
                    <a:p>
                      <a:pPr algn="ctr" fontAlgn="ctr"/>
                      <a:r>
                        <a:rPr lang="it-IT" sz="900" b="1" i="0" u="none" strike="noStrike">
                          <a:solidFill>
                            <a:srgbClr val="FFFFFF"/>
                          </a:solidFill>
                          <a:effectLst/>
                          <a:latin typeface="+mj-lt"/>
                        </a:rPr>
                        <a:t>ROI</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C5D9F1"/>
                    </a:solidFill>
                  </a:tcPr>
                </a:tc>
                <a:tc>
                  <a:txBody>
                    <a:bodyPr/>
                    <a:lstStyle/>
                    <a:p>
                      <a:pPr algn="ctr" fontAlgn="ctr"/>
                      <a:r>
                        <a:rPr lang="it-IT" sz="900" b="1" i="0" u="none" strike="noStrike">
                          <a:solidFill>
                            <a:srgbClr val="FFFFFF"/>
                          </a:solidFill>
                          <a:effectLst/>
                          <a:latin typeface="+mj-lt"/>
                        </a:rPr>
                        <a:t>ROE</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C5D9F1"/>
                    </a:solidFill>
                  </a:tcPr>
                </a:tc>
                <a:tc>
                  <a:txBody>
                    <a:bodyPr/>
                    <a:lstStyle/>
                    <a:p>
                      <a:pPr algn="ctr" fontAlgn="ctr"/>
                      <a:r>
                        <a:rPr lang="it-IT" sz="900" b="1" i="0" u="none" strike="noStrike">
                          <a:solidFill>
                            <a:srgbClr val="FFFFFF"/>
                          </a:solidFill>
                          <a:effectLst/>
                          <a:latin typeface="+mj-lt"/>
                        </a:rPr>
                        <a:t>ROD</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C5D9F1"/>
                    </a:solidFill>
                  </a:tcPr>
                </a:tc>
                <a:tc>
                  <a:txBody>
                    <a:bodyPr/>
                    <a:lstStyle/>
                    <a:p>
                      <a:pPr algn="ctr" fontAlgn="ctr"/>
                      <a:r>
                        <a:rPr lang="it-IT" sz="900" b="1" i="0" u="none" strike="noStrike">
                          <a:solidFill>
                            <a:srgbClr val="FFFFFF"/>
                          </a:solidFill>
                          <a:effectLst/>
                          <a:latin typeface="+mj-lt"/>
                        </a:rPr>
                        <a:t>Leverage</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C5D9F1"/>
                    </a:solidFill>
                  </a:tcPr>
                </a:tc>
                <a:tc>
                  <a:txBody>
                    <a:bodyPr/>
                    <a:lstStyle/>
                    <a:p>
                      <a:pPr algn="ctr" fontAlgn="ctr"/>
                      <a:r>
                        <a:rPr lang="it-IT" sz="900" b="1" i="0" u="none" strike="noStrike">
                          <a:solidFill>
                            <a:srgbClr val="FFFFFF"/>
                          </a:solidFill>
                          <a:effectLst/>
                          <a:latin typeface="+mj-lt"/>
                        </a:rPr>
                        <a:t>Solidità patrimoniale</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C5D9F1"/>
                    </a:solidFill>
                  </a:tcPr>
                </a:tc>
                <a:tc>
                  <a:txBody>
                    <a:bodyPr/>
                    <a:lstStyle/>
                    <a:p>
                      <a:pPr algn="ctr" fontAlgn="ctr"/>
                      <a:r>
                        <a:rPr lang="it-IT" sz="900" b="1" i="0" u="none" strike="noStrike">
                          <a:solidFill>
                            <a:srgbClr val="FFFFFF"/>
                          </a:solidFill>
                          <a:effectLst/>
                          <a:latin typeface="+mj-lt"/>
                        </a:rPr>
                        <a:t>Elasticità patrimoniale</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C5D9F1"/>
                    </a:solidFill>
                  </a:tcPr>
                </a:tc>
                <a:tc>
                  <a:txBody>
                    <a:bodyPr/>
                    <a:lstStyle/>
                    <a:p>
                      <a:pPr algn="ctr" fontAlgn="ctr"/>
                      <a:r>
                        <a:rPr lang="it-IT" sz="900" b="1" i="0" u="none" strike="noStrike">
                          <a:solidFill>
                            <a:srgbClr val="FFFFFF"/>
                          </a:solidFill>
                          <a:effectLst/>
                          <a:latin typeface="+mj-lt"/>
                        </a:rPr>
                        <a:t>Indice di sostenibilità</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C5D9F1"/>
                    </a:solidFill>
                  </a:tcPr>
                </a:tc>
                <a:tc>
                  <a:txBody>
                    <a:bodyPr/>
                    <a:lstStyle/>
                    <a:p>
                      <a:pPr algn="ctr" fontAlgn="ctr"/>
                      <a:r>
                        <a:rPr lang="it-IT" sz="900" b="1" i="0" u="none" strike="noStrike">
                          <a:solidFill>
                            <a:srgbClr val="FFFFFF"/>
                          </a:solidFill>
                          <a:effectLst/>
                          <a:latin typeface="+mj-lt"/>
                        </a:rPr>
                        <a:t>Età dell'impresa</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C5D9F1"/>
                    </a:solidFill>
                  </a:tcPr>
                </a:tc>
              </a:tr>
              <a:tr h="118160">
                <a:tc>
                  <a:txBody>
                    <a:bodyPr/>
                    <a:lstStyle/>
                    <a:p>
                      <a:pPr algn="l" fontAlgn="ctr"/>
                      <a:r>
                        <a:rPr lang="it-IT" sz="900" b="0" i="0" u="none" strike="noStrike">
                          <a:solidFill>
                            <a:srgbClr val="000000"/>
                          </a:solidFill>
                          <a:effectLst/>
                          <a:latin typeface="+mj-lt"/>
                        </a:rPr>
                        <a:t>high-high </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r" fontAlgn="ctr"/>
                      <a:r>
                        <a:rPr lang="it-IT" sz="900" b="0" i="0" u="none" strike="noStrike">
                          <a:solidFill>
                            <a:srgbClr val="000000"/>
                          </a:solidFill>
                          <a:effectLst/>
                          <a:latin typeface="+mj-lt"/>
                        </a:rPr>
                        <a:t>128</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r" fontAlgn="ctr"/>
                      <a:r>
                        <a:rPr lang="it-IT" sz="900" b="0" i="0" u="none" strike="noStrike">
                          <a:solidFill>
                            <a:srgbClr val="000000"/>
                          </a:solidFill>
                          <a:effectLst/>
                          <a:latin typeface="+mj-lt"/>
                        </a:rPr>
                        <a:t> € 55.966 </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r" fontAlgn="ctr"/>
                      <a:r>
                        <a:rPr lang="it-IT" sz="900" b="0" i="0" u="none" strike="noStrike">
                          <a:solidFill>
                            <a:srgbClr val="000000"/>
                          </a:solidFill>
                          <a:effectLst/>
                          <a:latin typeface="+mj-lt"/>
                        </a:rPr>
                        <a:t> € 37.894 </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ctr" fontAlgn="ctr"/>
                      <a:r>
                        <a:rPr lang="it-IT" sz="900" b="0" i="0" u="none" strike="noStrike">
                          <a:solidFill>
                            <a:srgbClr val="000000"/>
                          </a:solidFill>
                          <a:effectLst/>
                          <a:latin typeface="+mj-lt"/>
                        </a:rPr>
                        <a:t>35,49%</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ctr" fontAlgn="ctr"/>
                      <a:r>
                        <a:rPr lang="it-IT" sz="900" b="0" i="0" u="none" strike="noStrike" dirty="0">
                          <a:solidFill>
                            <a:srgbClr val="000000"/>
                          </a:solidFill>
                          <a:effectLst/>
                          <a:latin typeface="+mj-lt"/>
                        </a:rPr>
                        <a:t>2,98%</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ctr" fontAlgn="ctr"/>
                      <a:r>
                        <a:rPr lang="it-IT" sz="900" b="0" i="0" u="none" strike="noStrike" dirty="0">
                          <a:solidFill>
                            <a:srgbClr val="000000"/>
                          </a:solidFill>
                          <a:effectLst/>
                          <a:latin typeface="+mj-lt"/>
                        </a:rPr>
                        <a:t>1,59%</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ctr" fontAlgn="ctr"/>
                      <a:r>
                        <a:rPr lang="it-IT" sz="900" b="0" i="0" u="none" strike="noStrike" dirty="0">
                          <a:solidFill>
                            <a:srgbClr val="000000"/>
                          </a:solidFill>
                          <a:effectLst/>
                          <a:latin typeface="+mj-lt"/>
                        </a:rPr>
                        <a:t>1,93%</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ctr" fontAlgn="ctr"/>
                      <a:r>
                        <a:rPr lang="it-IT" sz="900" b="0" i="0" u="none" strike="noStrike">
                          <a:solidFill>
                            <a:srgbClr val="000000"/>
                          </a:solidFill>
                          <a:effectLst/>
                          <a:latin typeface="+mj-lt"/>
                        </a:rPr>
                        <a:t>3,26</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ctr" fontAlgn="ctr"/>
                      <a:r>
                        <a:rPr lang="it-IT" sz="900" b="0" i="0" u="none" strike="noStrike">
                          <a:solidFill>
                            <a:srgbClr val="000000"/>
                          </a:solidFill>
                          <a:effectLst/>
                          <a:latin typeface="+mj-lt"/>
                        </a:rPr>
                        <a:t>32,1%</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ctr" fontAlgn="ctr"/>
                      <a:r>
                        <a:rPr lang="it-IT" sz="900" b="0" i="0" u="none" strike="noStrike">
                          <a:solidFill>
                            <a:srgbClr val="000000"/>
                          </a:solidFill>
                          <a:effectLst/>
                          <a:latin typeface="+mj-lt"/>
                        </a:rPr>
                        <a:t>1,37</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ctr" fontAlgn="ctr"/>
                      <a:r>
                        <a:rPr lang="it-IT" sz="900" b="0" i="0" u="none" strike="noStrike">
                          <a:solidFill>
                            <a:srgbClr val="000000"/>
                          </a:solidFill>
                          <a:effectLst/>
                          <a:latin typeface="+mj-lt"/>
                        </a:rPr>
                        <a:t>4,50</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ctr" fontAlgn="ctr"/>
                      <a:r>
                        <a:rPr lang="it-IT" sz="900" b="0" i="0" u="none" strike="noStrike">
                          <a:solidFill>
                            <a:srgbClr val="000000"/>
                          </a:solidFill>
                          <a:effectLst/>
                          <a:latin typeface="+mj-lt"/>
                        </a:rPr>
                        <a:t>14,80</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r>
              <a:tr h="118160">
                <a:tc>
                  <a:txBody>
                    <a:bodyPr/>
                    <a:lstStyle/>
                    <a:p>
                      <a:pPr algn="l" fontAlgn="ctr"/>
                      <a:r>
                        <a:rPr lang="it-IT" sz="900" b="0" i="0" u="none" strike="noStrike">
                          <a:solidFill>
                            <a:srgbClr val="000000"/>
                          </a:solidFill>
                          <a:effectLst/>
                          <a:latin typeface="+mj-lt"/>
                        </a:rPr>
                        <a:t>no significative</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DCE6F1"/>
                    </a:solidFill>
                  </a:tcPr>
                </a:tc>
                <a:tc>
                  <a:txBody>
                    <a:bodyPr/>
                    <a:lstStyle/>
                    <a:p>
                      <a:pPr algn="r" fontAlgn="ctr"/>
                      <a:r>
                        <a:rPr lang="it-IT" sz="900" b="0" i="0" u="none" strike="noStrike">
                          <a:solidFill>
                            <a:srgbClr val="000000"/>
                          </a:solidFill>
                          <a:effectLst/>
                          <a:latin typeface="+mj-lt"/>
                        </a:rPr>
                        <a:t>330</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DCE6F1"/>
                    </a:solidFill>
                  </a:tcPr>
                </a:tc>
                <a:tc>
                  <a:txBody>
                    <a:bodyPr/>
                    <a:lstStyle/>
                    <a:p>
                      <a:pPr algn="r" fontAlgn="ctr"/>
                      <a:r>
                        <a:rPr lang="it-IT" sz="900" b="0" i="0" u="none" strike="noStrike">
                          <a:solidFill>
                            <a:srgbClr val="000000"/>
                          </a:solidFill>
                          <a:effectLst/>
                          <a:latin typeface="+mj-lt"/>
                        </a:rPr>
                        <a:t> € 42.037 </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DCE6F1"/>
                    </a:solidFill>
                  </a:tcPr>
                </a:tc>
                <a:tc>
                  <a:txBody>
                    <a:bodyPr/>
                    <a:lstStyle/>
                    <a:p>
                      <a:pPr algn="r" fontAlgn="ctr"/>
                      <a:r>
                        <a:rPr lang="it-IT" sz="900" b="0" i="0" u="none" strike="noStrike">
                          <a:solidFill>
                            <a:srgbClr val="000000"/>
                          </a:solidFill>
                          <a:effectLst/>
                          <a:latin typeface="+mj-lt"/>
                        </a:rPr>
                        <a:t> € 31.311 </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DCE6F1"/>
                    </a:solidFill>
                  </a:tcPr>
                </a:tc>
                <a:tc>
                  <a:txBody>
                    <a:bodyPr/>
                    <a:lstStyle/>
                    <a:p>
                      <a:pPr algn="ctr" fontAlgn="ctr"/>
                      <a:r>
                        <a:rPr lang="it-IT" sz="900" b="0" i="0" u="none" strike="noStrike">
                          <a:solidFill>
                            <a:srgbClr val="000000"/>
                          </a:solidFill>
                          <a:effectLst/>
                          <a:latin typeface="+mj-lt"/>
                        </a:rPr>
                        <a:t>31,16%</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DCE6F1"/>
                    </a:solidFill>
                  </a:tcPr>
                </a:tc>
                <a:tc>
                  <a:txBody>
                    <a:bodyPr/>
                    <a:lstStyle/>
                    <a:p>
                      <a:pPr algn="ctr" fontAlgn="ctr"/>
                      <a:r>
                        <a:rPr lang="it-IT" sz="900" b="0" i="0" u="none" strike="noStrike">
                          <a:solidFill>
                            <a:srgbClr val="000000"/>
                          </a:solidFill>
                          <a:effectLst/>
                          <a:latin typeface="+mj-lt"/>
                        </a:rPr>
                        <a:t>2,09%</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DCE6F1"/>
                    </a:solidFill>
                  </a:tcPr>
                </a:tc>
                <a:tc>
                  <a:txBody>
                    <a:bodyPr/>
                    <a:lstStyle/>
                    <a:p>
                      <a:pPr algn="ctr" fontAlgn="ctr"/>
                      <a:r>
                        <a:rPr lang="it-IT" sz="900" b="0" i="0" u="none" strike="noStrike">
                          <a:solidFill>
                            <a:srgbClr val="000000"/>
                          </a:solidFill>
                          <a:effectLst/>
                          <a:latin typeface="+mj-lt"/>
                        </a:rPr>
                        <a:t>4,28%</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DCE6F1"/>
                    </a:solidFill>
                  </a:tcPr>
                </a:tc>
                <a:tc>
                  <a:txBody>
                    <a:bodyPr/>
                    <a:lstStyle/>
                    <a:p>
                      <a:pPr algn="ctr" fontAlgn="ctr"/>
                      <a:r>
                        <a:rPr lang="it-IT" sz="900" b="0" i="0" u="none" strike="noStrike">
                          <a:solidFill>
                            <a:srgbClr val="000000"/>
                          </a:solidFill>
                          <a:effectLst/>
                          <a:latin typeface="+mj-lt"/>
                        </a:rPr>
                        <a:t>2,01%</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DCE6F1"/>
                    </a:solidFill>
                  </a:tcPr>
                </a:tc>
                <a:tc>
                  <a:txBody>
                    <a:bodyPr/>
                    <a:lstStyle/>
                    <a:p>
                      <a:pPr algn="ctr" fontAlgn="ctr"/>
                      <a:r>
                        <a:rPr lang="it-IT" sz="900" b="0" i="0" u="none" strike="noStrike">
                          <a:solidFill>
                            <a:srgbClr val="000000"/>
                          </a:solidFill>
                          <a:effectLst/>
                          <a:latin typeface="+mj-lt"/>
                        </a:rPr>
                        <a:t>3,77</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DCE6F1"/>
                    </a:solidFill>
                  </a:tcPr>
                </a:tc>
                <a:tc>
                  <a:txBody>
                    <a:bodyPr/>
                    <a:lstStyle/>
                    <a:p>
                      <a:pPr algn="ctr" fontAlgn="ctr"/>
                      <a:r>
                        <a:rPr lang="it-IT" sz="900" b="0" i="0" u="none" strike="noStrike" dirty="0">
                          <a:solidFill>
                            <a:srgbClr val="000000"/>
                          </a:solidFill>
                          <a:effectLst/>
                          <a:latin typeface="+mj-lt"/>
                        </a:rPr>
                        <a:t>26,0%</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DCE6F1"/>
                    </a:solidFill>
                  </a:tcPr>
                </a:tc>
                <a:tc>
                  <a:txBody>
                    <a:bodyPr/>
                    <a:lstStyle/>
                    <a:p>
                      <a:pPr algn="ctr" fontAlgn="ctr"/>
                      <a:r>
                        <a:rPr lang="it-IT" sz="900" b="0" i="0" u="none" strike="noStrike" dirty="0">
                          <a:solidFill>
                            <a:srgbClr val="000000"/>
                          </a:solidFill>
                          <a:effectLst/>
                          <a:latin typeface="+mj-lt"/>
                        </a:rPr>
                        <a:t>1,50</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DCE6F1"/>
                    </a:solidFill>
                  </a:tcPr>
                </a:tc>
                <a:tc>
                  <a:txBody>
                    <a:bodyPr/>
                    <a:lstStyle/>
                    <a:p>
                      <a:pPr algn="ctr" fontAlgn="ctr"/>
                      <a:r>
                        <a:rPr lang="it-IT" sz="900" b="0" i="0" u="none" strike="noStrike" dirty="0">
                          <a:solidFill>
                            <a:srgbClr val="000000"/>
                          </a:solidFill>
                          <a:effectLst/>
                          <a:latin typeface="+mj-lt"/>
                        </a:rPr>
                        <a:t>7,04</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DCE6F1"/>
                    </a:solidFill>
                  </a:tcPr>
                </a:tc>
                <a:tc>
                  <a:txBody>
                    <a:bodyPr/>
                    <a:lstStyle/>
                    <a:p>
                      <a:pPr algn="ctr" fontAlgn="ctr"/>
                      <a:r>
                        <a:rPr lang="it-IT" sz="900" b="0" i="0" u="none" strike="noStrike">
                          <a:solidFill>
                            <a:srgbClr val="000000"/>
                          </a:solidFill>
                          <a:effectLst/>
                          <a:latin typeface="+mj-lt"/>
                        </a:rPr>
                        <a:t>11,69</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DCE6F1"/>
                    </a:solidFill>
                  </a:tcPr>
                </a:tc>
              </a:tr>
              <a:tr h="118160">
                <a:tc>
                  <a:txBody>
                    <a:bodyPr/>
                    <a:lstStyle/>
                    <a:p>
                      <a:pPr algn="l" fontAlgn="ctr"/>
                      <a:r>
                        <a:rPr lang="it-IT" sz="900" b="0" i="0" u="none" strike="noStrike">
                          <a:solidFill>
                            <a:srgbClr val="000000"/>
                          </a:solidFill>
                          <a:effectLst/>
                          <a:latin typeface="+mj-lt"/>
                        </a:rPr>
                        <a:t>low-low </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r" fontAlgn="ctr"/>
                      <a:r>
                        <a:rPr lang="it-IT" sz="900" b="0" i="0" u="none" strike="noStrike">
                          <a:solidFill>
                            <a:srgbClr val="000000"/>
                          </a:solidFill>
                          <a:effectLst/>
                          <a:latin typeface="+mj-lt"/>
                        </a:rPr>
                        <a:t>141</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r" fontAlgn="ctr"/>
                      <a:r>
                        <a:rPr lang="it-IT" sz="900" b="0" i="0" u="none" strike="noStrike">
                          <a:solidFill>
                            <a:srgbClr val="000000"/>
                          </a:solidFill>
                          <a:effectLst/>
                          <a:latin typeface="+mj-lt"/>
                        </a:rPr>
                        <a:t> € 33.216 </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r" fontAlgn="ctr"/>
                      <a:r>
                        <a:rPr lang="it-IT" sz="900" b="0" i="0" u="none" strike="noStrike">
                          <a:solidFill>
                            <a:srgbClr val="000000"/>
                          </a:solidFill>
                          <a:effectLst/>
                          <a:latin typeface="+mj-lt"/>
                        </a:rPr>
                        <a:t> € 25.495 </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ctr" fontAlgn="ctr"/>
                      <a:r>
                        <a:rPr lang="it-IT" sz="900" b="0" i="0" u="none" strike="noStrike">
                          <a:solidFill>
                            <a:srgbClr val="000000"/>
                          </a:solidFill>
                          <a:effectLst/>
                          <a:latin typeface="+mj-lt"/>
                        </a:rPr>
                        <a:t>28,87%</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ctr" fontAlgn="ctr"/>
                      <a:r>
                        <a:rPr lang="it-IT" sz="900" b="0" i="0" u="none" strike="noStrike">
                          <a:solidFill>
                            <a:srgbClr val="000000"/>
                          </a:solidFill>
                          <a:effectLst/>
                          <a:latin typeface="+mj-lt"/>
                        </a:rPr>
                        <a:t>1,80%</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ctr" fontAlgn="ctr"/>
                      <a:r>
                        <a:rPr lang="it-IT" sz="900" b="0" i="0" u="none" strike="noStrike">
                          <a:solidFill>
                            <a:srgbClr val="000000"/>
                          </a:solidFill>
                          <a:effectLst/>
                          <a:latin typeface="+mj-lt"/>
                        </a:rPr>
                        <a:t>-6,92%</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ctr" fontAlgn="ctr"/>
                      <a:r>
                        <a:rPr lang="it-IT" sz="900" b="0" i="0" u="none" strike="noStrike">
                          <a:solidFill>
                            <a:srgbClr val="000000"/>
                          </a:solidFill>
                          <a:effectLst/>
                          <a:latin typeface="+mj-lt"/>
                        </a:rPr>
                        <a:t>1,83%</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ctr" fontAlgn="ctr"/>
                      <a:r>
                        <a:rPr lang="it-IT" sz="900" b="0" i="0" u="none" strike="noStrike">
                          <a:solidFill>
                            <a:srgbClr val="000000"/>
                          </a:solidFill>
                          <a:effectLst/>
                          <a:latin typeface="+mj-lt"/>
                        </a:rPr>
                        <a:t>5,25</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ctr" fontAlgn="ctr"/>
                      <a:r>
                        <a:rPr lang="it-IT" sz="900" b="0" i="0" u="none" strike="noStrike">
                          <a:solidFill>
                            <a:srgbClr val="000000"/>
                          </a:solidFill>
                          <a:effectLst/>
                          <a:latin typeface="+mj-lt"/>
                        </a:rPr>
                        <a:t>21,8%</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ctr" fontAlgn="ctr"/>
                      <a:r>
                        <a:rPr lang="it-IT" sz="900" b="0" i="0" u="none" strike="noStrike">
                          <a:solidFill>
                            <a:srgbClr val="000000"/>
                          </a:solidFill>
                          <a:effectLst/>
                          <a:latin typeface="+mj-lt"/>
                        </a:rPr>
                        <a:t>1,85</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ctr" fontAlgn="ctr"/>
                      <a:r>
                        <a:rPr lang="it-IT" sz="900" b="0" i="0" u="none" strike="noStrike">
                          <a:solidFill>
                            <a:srgbClr val="000000"/>
                          </a:solidFill>
                          <a:effectLst/>
                          <a:latin typeface="+mj-lt"/>
                        </a:rPr>
                        <a:t>8,13</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ctr" fontAlgn="ctr"/>
                      <a:r>
                        <a:rPr lang="it-IT" sz="900" b="0" i="0" u="none" strike="noStrike" dirty="0">
                          <a:solidFill>
                            <a:srgbClr val="000000"/>
                          </a:solidFill>
                          <a:effectLst/>
                          <a:latin typeface="+mj-lt"/>
                        </a:rPr>
                        <a:t>9,77</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r>
              <a:tr h="118160">
                <a:tc>
                  <a:txBody>
                    <a:bodyPr/>
                    <a:lstStyle/>
                    <a:p>
                      <a:pPr algn="l" fontAlgn="ctr"/>
                      <a:r>
                        <a:rPr lang="it-IT" sz="900" b="0" i="0" u="none" strike="noStrike">
                          <a:solidFill>
                            <a:srgbClr val="000000"/>
                          </a:solidFill>
                          <a:effectLst/>
                          <a:latin typeface="+mj-lt"/>
                        </a:rPr>
                        <a:t>Totale</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DCE6F1"/>
                    </a:solidFill>
                  </a:tcPr>
                </a:tc>
                <a:tc>
                  <a:txBody>
                    <a:bodyPr/>
                    <a:lstStyle/>
                    <a:p>
                      <a:pPr algn="r" fontAlgn="ctr"/>
                      <a:r>
                        <a:rPr lang="it-IT" sz="900" b="0" i="0" u="none" strike="noStrike">
                          <a:solidFill>
                            <a:srgbClr val="000000"/>
                          </a:solidFill>
                          <a:effectLst/>
                          <a:latin typeface="+mj-lt"/>
                        </a:rPr>
                        <a:t>599</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DCE6F1"/>
                    </a:solidFill>
                  </a:tcPr>
                </a:tc>
                <a:tc>
                  <a:txBody>
                    <a:bodyPr/>
                    <a:lstStyle/>
                    <a:p>
                      <a:pPr algn="r" fontAlgn="ctr"/>
                      <a:r>
                        <a:rPr lang="it-IT" sz="900" b="0" i="0" u="none" strike="noStrike">
                          <a:solidFill>
                            <a:srgbClr val="000000"/>
                          </a:solidFill>
                          <a:effectLst/>
                          <a:latin typeface="+mj-lt"/>
                        </a:rPr>
                        <a:t> € 42.937 </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DCE6F1"/>
                    </a:solidFill>
                  </a:tcPr>
                </a:tc>
                <a:tc>
                  <a:txBody>
                    <a:bodyPr/>
                    <a:lstStyle/>
                    <a:p>
                      <a:pPr algn="r" fontAlgn="ctr"/>
                      <a:r>
                        <a:rPr lang="it-IT" sz="900" b="0" i="0" u="none" strike="noStrike">
                          <a:solidFill>
                            <a:srgbClr val="000000"/>
                          </a:solidFill>
                          <a:effectLst/>
                          <a:latin typeface="+mj-lt"/>
                        </a:rPr>
                        <a:t> € 31.349 </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DCE6F1"/>
                    </a:solidFill>
                  </a:tcPr>
                </a:tc>
                <a:tc>
                  <a:txBody>
                    <a:bodyPr/>
                    <a:lstStyle/>
                    <a:p>
                      <a:pPr algn="ctr" fontAlgn="ctr"/>
                      <a:r>
                        <a:rPr lang="it-IT" sz="900" b="0" i="0" u="none" strike="noStrike">
                          <a:solidFill>
                            <a:srgbClr val="000000"/>
                          </a:solidFill>
                          <a:effectLst/>
                          <a:latin typeface="+mj-lt"/>
                        </a:rPr>
                        <a:t>31,55%</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DCE6F1"/>
                    </a:solidFill>
                  </a:tcPr>
                </a:tc>
                <a:tc>
                  <a:txBody>
                    <a:bodyPr/>
                    <a:lstStyle/>
                    <a:p>
                      <a:pPr algn="ctr" fontAlgn="ctr"/>
                      <a:r>
                        <a:rPr lang="it-IT" sz="900" b="0" i="0" u="none" strike="noStrike">
                          <a:solidFill>
                            <a:srgbClr val="000000"/>
                          </a:solidFill>
                          <a:effectLst/>
                          <a:latin typeface="+mj-lt"/>
                        </a:rPr>
                        <a:t>2,21%</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DCE6F1"/>
                    </a:solidFill>
                  </a:tcPr>
                </a:tc>
                <a:tc>
                  <a:txBody>
                    <a:bodyPr/>
                    <a:lstStyle/>
                    <a:p>
                      <a:pPr algn="ctr" fontAlgn="ctr"/>
                      <a:r>
                        <a:rPr lang="it-IT" sz="900" b="0" i="0" u="none" strike="noStrike">
                          <a:solidFill>
                            <a:srgbClr val="000000"/>
                          </a:solidFill>
                          <a:effectLst/>
                          <a:latin typeface="+mj-lt"/>
                        </a:rPr>
                        <a:t>1,07%</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DCE6F1"/>
                    </a:solidFill>
                  </a:tcPr>
                </a:tc>
                <a:tc>
                  <a:txBody>
                    <a:bodyPr/>
                    <a:lstStyle/>
                    <a:p>
                      <a:pPr algn="ctr" fontAlgn="ctr"/>
                      <a:r>
                        <a:rPr lang="it-IT" sz="900" b="0" i="0" u="none" strike="noStrike">
                          <a:solidFill>
                            <a:srgbClr val="000000"/>
                          </a:solidFill>
                          <a:effectLst/>
                          <a:latin typeface="+mj-lt"/>
                        </a:rPr>
                        <a:t>1,95%</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DCE6F1"/>
                    </a:solidFill>
                  </a:tcPr>
                </a:tc>
                <a:tc>
                  <a:txBody>
                    <a:bodyPr/>
                    <a:lstStyle/>
                    <a:p>
                      <a:pPr algn="ctr" fontAlgn="ctr"/>
                      <a:r>
                        <a:rPr lang="it-IT" sz="900" b="0" i="0" u="none" strike="noStrike">
                          <a:solidFill>
                            <a:srgbClr val="000000"/>
                          </a:solidFill>
                          <a:effectLst/>
                          <a:latin typeface="+mj-lt"/>
                        </a:rPr>
                        <a:t>4,01</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DCE6F1"/>
                    </a:solidFill>
                  </a:tcPr>
                </a:tc>
                <a:tc>
                  <a:txBody>
                    <a:bodyPr/>
                    <a:lstStyle/>
                    <a:p>
                      <a:pPr algn="ctr" fontAlgn="ctr"/>
                      <a:r>
                        <a:rPr lang="it-IT" sz="900" b="0" i="0" u="none" strike="noStrike">
                          <a:solidFill>
                            <a:srgbClr val="000000"/>
                          </a:solidFill>
                          <a:effectLst/>
                          <a:latin typeface="+mj-lt"/>
                        </a:rPr>
                        <a:t>26,3%</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DCE6F1"/>
                    </a:solidFill>
                  </a:tcPr>
                </a:tc>
                <a:tc>
                  <a:txBody>
                    <a:bodyPr/>
                    <a:lstStyle/>
                    <a:p>
                      <a:pPr algn="ctr" fontAlgn="ctr"/>
                      <a:r>
                        <a:rPr lang="it-IT" sz="900" b="0" i="0" u="none" strike="noStrike">
                          <a:solidFill>
                            <a:srgbClr val="000000"/>
                          </a:solidFill>
                          <a:effectLst/>
                          <a:latin typeface="+mj-lt"/>
                        </a:rPr>
                        <a:t>1,56</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DCE6F1"/>
                    </a:solidFill>
                  </a:tcPr>
                </a:tc>
                <a:tc>
                  <a:txBody>
                    <a:bodyPr/>
                    <a:lstStyle/>
                    <a:p>
                      <a:pPr algn="ctr" fontAlgn="ctr"/>
                      <a:r>
                        <a:rPr lang="it-IT" sz="900" b="0" i="0" u="none" strike="noStrike">
                          <a:solidFill>
                            <a:srgbClr val="000000"/>
                          </a:solidFill>
                          <a:effectLst/>
                          <a:latin typeface="+mj-lt"/>
                        </a:rPr>
                        <a:t>6,75</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DCE6F1"/>
                    </a:solidFill>
                  </a:tcPr>
                </a:tc>
                <a:tc>
                  <a:txBody>
                    <a:bodyPr/>
                    <a:lstStyle/>
                    <a:p>
                      <a:pPr algn="ctr" fontAlgn="ctr"/>
                      <a:r>
                        <a:rPr lang="it-IT" sz="900" b="0" i="0" u="none" strike="noStrike" dirty="0">
                          <a:solidFill>
                            <a:srgbClr val="000000"/>
                          </a:solidFill>
                          <a:effectLst/>
                          <a:latin typeface="+mj-lt"/>
                        </a:rPr>
                        <a:t>11,90</a:t>
                      </a:r>
                    </a:p>
                  </a:txBody>
                  <a:tcPr marL="8321" marR="8321" marT="8321"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DCE6F1"/>
                    </a:solidFill>
                  </a:tcPr>
                </a:tc>
              </a:tr>
            </a:tbl>
          </a:graphicData>
        </a:graphic>
      </p:graphicFrame>
      <p:graphicFrame>
        <p:nvGraphicFramePr>
          <p:cNvPr id="2" name="Tabella 1"/>
          <p:cNvGraphicFramePr>
            <a:graphicFrameLocks noGrp="1"/>
          </p:cNvGraphicFramePr>
          <p:nvPr>
            <p:extLst>
              <p:ext uri="{D42A27DB-BD31-4B8C-83A1-F6EECF244321}">
                <p14:modId xmlns:p14="http://schemas.microsoft.com/office/powerpoint/2010/main" val="3432173806"/>
              </p:ext>
            </p:extLst>
          </p:nvPr>
        </p:nvGraphicFramePr>
        <p:xfrm>
          <a:off x="457200" y="3034864"/>
          <a:ext cx="8229599" cy="1895356"/>
        </p:xfrm>
        <a:graphic>
          <a:graphicData uri="http://schemas.openxmlformats.org/drawingml/2006/table">
            <a:tbl>
              <a:tblPr/>
              <a:tblGrid>
                <a:gridCol w="451671"/>
                <a:gridCol w="1201904"/>
                <a:gridCol w="505259"/>
                <a:gridCol w="520570"/>
                <a:gridCol w="520570"/>
                <a:gridCol w="505259"/>
                <a:gridCol w="505259"/>
                <a:gridCol w="604780"/>
                <a:gridCol w="505259"/>
                <a:gridCol w="505259"/>
                <a:gridCol w="620091"/>
                <a:gridCol w="612435"/>
                <a:gridCol w="566503"/>
                <a:gridCol w="604780"/>
              </a:tblGrid>
              <a:tr h="344495">
                <a:tc>
                  <a:txBody>
                    <a:bodyPr/>
                    <a:lstStyle/>
                    <a:p>
                      <a:pPr algn="ctr" fontAlgn="ctr"/>
                      <a:r>
                        <a:rPr lang="it-IT" sz="900" b="1" i="0" u="none" strike="noStrike">
                          <a:solidFill>
                            <a:srgbClr val="FFFFFF"/>
                          </a:solidFill>
                          <a:effectLst/>
                          <a:latin typeface="+mj-lt"/>
                        </a:rPr>
                        <a:t> </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C5D9F1"/>
                    </a:solidFill>
                  </a:tcPr>
                </a:tc>
                <a:tc>
                  <a:txBody>
                    <a:bodyPr/>
                    <a:lstStyle/>
                    <a:p>
                      <a:pPr algn="ctr" fontAlgn="ctr"/>
                      <a:r>
                        <a:rPr lang="it-IT" sz="900" b="1" i="0" u="none" strike="noStrike" dirty="0" err="1">
                          <a:solidFill>
                            <a:srgbClr val="FFFFFF"/>
                          </a:solidFill>
                          <a:effectLst/>
                          <a:latin typeface="+mj-lt"/>
                        </a:rPr>
                        <a:t>moran</a:t>
                      </a:r>
                      <a:endParaRPr lang="it-IT" sz="900" b="1" i="0" u="none" strike="noStrike" dirty="0">
                        <a:solidFill>
                          <a:srgbClr val="FFFFFF"/>
                        </a:solidFill>
                        <a:effectLst/>
                        <a:latin typeface="+mj-lt"/>
                      </a:endParaRP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C5D9F1"/>
                    </a:solidFill>
                  </a:tcPr>
                </a:tc>
                <a:tc>
                  <a:txBody>
                    <a:bodyPr/>
                    <a:lstStyle/>
                    <a:p>
                      <a:pPr algn="ctr" fontAlgn="ctr"/>
                      <a:r>
                        <a:rPr lang="it-IT" sz="900" b="1" i="0" u="none" strike="noStrike">
                          <a:solidFill>
                            <a:srgbClr val="FFFFFF"/>
                          </a:solidFill>
                          <a:effectLst/>
                          <a:latin typeface="+mj-lt"/>
                        </a:rPr>
                        <a:t>Numero SLL</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C5D9F1"/>
                    </a:solidFill>
                  </a:tcPr>
                </a:tc>
                <a:tc>
                  <a:txBody>
                    <a:bodyPr/>
                    <a:lstStyle/>
                    <a:p>
                      <a:pPr algn="ctr" fontAlgn="ctr"/>
                      <a:r>
                        <a:rPr lang="it-IT" sz="900" b="1" i="0" u="none" strike="noStrike">
                          <a:solidFill>
                            <a:srgbClr val="FFFFFF"/>
                          </a:solidFill>
                          <a:effectLst/>
                          <a:latin typeface="+mj-lt"/>
                        </a:rPr>
                        <a:t>VA per addetto</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C5D9F1"/>
                    </a:solidFill>
                  </a:tcPr>
                </a:tc>
                <a:tc>
                  <a:txBody>
                    <a:bodyPr/>
                    <a:lstStyle/>
                    <a:p>
                      <a:pPr algn="ctr" fontAlgn="ctr"/>
                      <a:r>
                        <a:rPr lang="it-IT" sz="900" b="1" i="0" u="none" strike="noStrike">
                          <a:solidFill>
                            <a:srgbClr val="FFFFFF"/>
                          </a:solidFill>
                          <a:effectLst/>
                          <a:latin typeface="+mj-lt"/>
                        </a:rPr>
                        <a:t>costo del lavoro per addetto</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C5D9F1"/>
                    </a:solidFill>
                  </a:tcPr>
                </a:tc>
                <a:tc>
                  <a:txBody>
                    <a:bodyPr/>
                    <a:lstStyle/>
                    <a:p>
                      <a:pPr algn="ctr" fontAlgn="ctr"/>
                      <a:r>
                        <a:rPr lang="it-IT" sz="900" b="1" i="0" u="none" strike="noStrike">
                          <a:solidFill>
                            <a:srgbClr val="FFFFFF"/>
                          </a:solidFill>
                          <a:effectLst/>
                          <a:latin typeface="+mj-lt"/>
                        </a:rPr>
                        <a:t>VA / MOL</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C5D9F1"/>
                    </a:solidFill>
                  </a:tcPr>
                </a:tc>
                <a:tc>
                  <a:txBody>
                    <a:bodyPr/>
                    <a:lstStyle/>
                    <a:p>
                      <a:pPr algn="ctr" fontAlgn="ctr"/>
                      <a:r>
                        <a:rPr lang="it-IT" sz="900" b="1" i="0" u="none" strike="noStrike">
                          <a:solidFill>
                            <a:srgbClr val="FFFFFF"/>
                          </a:solidFill>
                          <a:effectLst/>
                          <a:latin typeface="+mj-lt"/>
                        </a:rPr>
                        <a:t>ROI</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C5D9F1"/>
                    </a:solidFill>
                  </a:tcPr>
                </a:tc>
                <a:tc>
                  <a:txBody>
                    <a:bodyPr/>
                    <a:lstStyle/>
                    <a:p>
                      <a:pPr algn="ctr" fontAlgn="ctr"/>
                      <a:r>
                        <a:rPr lang="it-IT" sz="900" b="1" i="0" u="none" strike="noStrike">
                          <a:solidFill>
                            <a:srgbClr val="FFFFFF"/>
                          </a:solidFill>
                          <a:effectLst/>
                          <a:latin typeface="+mj-lt"/>
                        </a:rPr>
                        <a:t>ROE</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C5D9F1"/>
                    </a:solidFill>
                  </a:tcPr>
                </a:tc>
                <a:tc>
                  <a:txBody>
                    <a:bodyPr/>
                    <a:lstStyle/>
                    <a:p>
                      <a:pPr algn="ctr" fontAlgn="ctr"/>
                      <a:r>
                        <a:rPr lang="it-IT" sz="900" b="1" i="0" u="none" strike="noStrike">
                          <a:solidFill>
                            <a:srgbClr val="FFFFFF"/>
                          </a:solidFill>
                          <a:effectLst/>
                          <a:latin typeface="+mj-lt"/>
                        </a:rPr>
                        <a:t>ROD</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C5D9F1"/>
                    </a:solidFill>
                  </a:tcPr>
                </a:tc>
                <a:tc>
                  <a:txBody>
                    <a:bodyPr/>
                    <a:lstStyle/>
                    <a:p>
                      <a:pPr algn="ctr" fontAlgn="ctr"/>
                      <a:r>
                        <a:rPr lang="it-IT" sz="900" b="1" i="0" u="none" strike="noStrike">
                          <a:solidFill>
                            <a:srgbClr val="FFFFFF"/>
                          </a:solidFill>
                          <a:effectLst/>
                          <a:latin typeface="+mj-lt"/>
                        </a:rPr>
                        <a:t>Leverage</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C5D9F1"/>
                    </a:solidFill>
                  </a:tcPr>
                </a:tc>
                <a:tc>
                  <a:txBody>
                    <a:bodyPr/>
                    <a:lstStyle/>
                    <a:p>
                      <a:pPr algn="ctr" fontAlgn="ctr"/>
                      <a:r>
                        <a:rPr lang="it-IT" sz="900" b="1" i="0" u="none" strike="noStrike">
                          <a:solidFill>
                            <a:srgbClr val="FFFFFF"/>
                          </a:solidFill>
                          <a:effectLst/>
                          <a:latin typeface="+mj-lt"/>
                        </a:rPr>
                        <a:t>Solidità patrimoniale</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C5D9F1"/>
                    </a:solidFill>
                  </a:tcPr>
                </a:tc>
                <a:tc>
                  <a:txBody>
                    <a:bodyPr/>
                    <a:lstStyle/>
                    <a:p>
                      <a:pPr algn="ctr" fontAlgn="ctr"/>
                      <a:r>
                        <a:rPr lang="it-IT" sz="900" b="1" i="0" u="none" strike="noStrike">
                          <a:solidFill>
                            <a:srgbClr val="FFFFFF"/>
                          </a:solidFill>
                          <a:effectLst/>
                          <a:latin typeface="+mj-lt"/>
                        </a:rPr>
                        <a:t>Elasticità patrimoniale</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C5D9F1"/>
                    </a:solidFill>
                  </a:tcPr>
                </a:tc>
                <a:tc>
                  <a:txBody>
                    <a:bodyPr/>
                    <a:lstStyle/>
                    <a:p>
                      <a:pPr algn="ctr" fontAlgn="ctr"/>
                      <a:r>
                        <a:rPr lang="it-IT" sz="900" b="1" i="0" u="none" strike="noStrike">
                          <a:solidFill>
                            <a:srgbClr val="FFFFFF"/>
                          </a:solidFill>
                          <a:effectLst/>
                          <a:latin typeface="+mj-lt"/>
                        </a:rPr>
                        <a:t>Indice di sostenibilità</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C5D9F1"/>
                    </a:solidFill>
                  </a:tcPr>
                </a:tc>
                <a:tc>
                  <a:txBody>
                    <a:bodyPr/>
                    <a:lstStyle/>
                    <a:p>
                      <a:pPr algn="ctr" fontAlgn="ctr"/>
                      <a:r>
                        <a:rPr lang="it-IT" sz="900" b="1" i="0" u="none" strike="noStrike">
                          <a:solidFill>
                            <a:srgbClr val="FFFFFF"/>
                          </a:solidFill>
                          <a:effectLst/>
                          <a:latin typeface="+mj-lt"/>
                        </a:rPr>
                        <a:t>Età dell'impresa</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C5D9F1"/>
                    </a:solidFill>
                  </a:tcPr>
                </a:tc>
              </a:tr>
              <a:tr h="199041">
                <a:tc rowSpan="3">
                  <a:txBody>
                    <a:bodyPr/>
                    <a:lstStyle/>
                    <a:p>
                      <a:pPr algn="ctr" fontAlgn="ctr"/>
                      <a:r>
                        <a:rPr lang="it-IT" sz="900" b="0" i="0" u="none" strike="noStrike">
                          <a:solidFill>
                            <a:srgbClr val="000000"/>
                          </a:solidFill>
                          <a:effectLst/>
                          <a:latin typeface="+mj-lt"/>
                        </a:rPr>
                        <a:t>Distretti Industriali</a:t>
                      </a:r>
                    </a:p>
                  </a:txBody>
                  <a:tcPr marL="7655" marR="7655" marT="7655" marB="0" vert="vert270" anchor="ctr">
                    <a:lnL>
                      <a:noFill/>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a:noFill/>
                    </a:lnB>
                  </a:tcPr>
                </a:tc>
                <a:tc>
                  <a:txBody>
                    <a:bodyPr/>
                    <a:lstStyle/>
                    <a:p>
                      <a:pPr algn="l" fontAlgn="ctr"/>
                      <a:r>
                        <a:rPr lang="it-IT" sz="900" b="1" i="0" u="none" strike="noStrike">
                          <a:solidFill>
                            <a:srgbClr val="C0504D"/>
                          </a:solidFill>
                          <a:effectLst/>
                          <a:latin typeface="+mj-lt"/>
                        </a:rPr>
                        <a:t>high-high </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r" fontAlgn="ctr"/>
                      <a:r>
                        <a:rPr lang="it-IT" sz="900" b="1" i="0" u="none" strike="noStrike">
                          <a:solidFill>
                            <a:srgbClr val="C0504D"/>
                          </a:solidFill>
                          <a:effectLst/>
                          <a:latin typeface="+mj-lt"/>
                        </a:rPr>
                        <a:t>47</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r" fontAlgn="ctr"/>
                      <a:r>
                        <a:rPr lang="it-IT" sz="900" b="1" i="0" u="none" strike="noStrike">
                          <a:solidFill>
                            <a:srgbClr val="C0504D"/>
                          </a:solidFill>
                          <a:effectLst/>
                          <a:latin typeface="+mj-lt"/>
                        </a:rPr>
                        <a:t> € 53.795 </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r" fontAlgn="ctr"/>
                      <a:r>
                        <a:rPr lang="it-IT" sz="900" b="1" i="0" u="none" strike="noStrike">
                          <a:solidFill>
                            <a:srgbClr val="C0504D"/>
                          </a:solidFill>
                          <a:effectLst/>
                          <a:latin typeface="+mj-lt"/>
                        </a:rPr>
                        <a:t> € 38.261 </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ctr" fontAlgn="ctr"/>
                      <a:r>
                        <a:rPr lang="it-IT" sz="900" b="1" i="0" u="none" strike="noStrike">
                          <a:solidFill>
                            <a:srgbClr val="C0504D"/>
                          </a:solidFill>
                          <a:effectLst/>
                          <a:latin typeface="+mj-lt"/>
                        </a:rPr>
                        <a:t>33,29%</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ctr" fontAlgn="ctr"/>
                      <a:r>
                        <a:rPr lang="it-IT" sz="900" b="1" i="0" u="none" strike="noStrike">
                          <a:solidFill>
                            <a:srgbClr val="C0504D"/>
                          </a:solidFill>
                          <a:effectLst/>
                          <a:latin typeface="+mj-lt"/>
                        </a:rPr>
                        <a:t>2,62%</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ctr" fontAlgn="ctr"/>
                      <a:r>
                        <a:rPr lang="it-IT" sz="900" b="1" i="0" u="none" strike="noStrike">
                          <a:solidFill>
                            <a:srgbClr val="C0504D"/>
                          </a:solidFill>
                          <a:effectLst/>
                          <a:latin typeface="+mj-lt"/>
                        </a:rPr>
                        <a:t>1,43%</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ctr" fontAlgn="ctr"/>
                      <a:r>
                        <a:rPr lang="it-IT" sz="900" b="1" i="0" u="none" strike="noStrike">
                          <a:solidFill>
                            <a:srgbClr val="C0504D"/>
                          </a:solidFill>
                          <a:effectLst/>
                          <a:latin typeface="+mj-lt"/>
                        </a:rPr>
                        <a:t>1,85%</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ctr" fontAlgn="ctr"/>
                      <a:r>
                        <a:rPr lang="it-IT" sz="900" b="1" i="0" u="none" strike="noStrike">
                          <a:solidFill>
                            <a:srgbClr val="C0504D"/>
                          </a:solidFill>
                          <a:effectLst/>
                          <a:latin typeface="+mj-lt"/>
                        </a:rPr>
                        <a:t>3,23</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ctr" fontAlgn="ctr"/>
                      <a:r>
                        <a:rPr lang="it-IT" sz="900" b="1" i="0" u="none" strike="noStrike">
                          <a:solidFill>
                            <a:srgbClr val="C0504D"/>
                          </a:solidFill>
                          <a:effectLst/>
                          <a:latin typeface="+mj-lt"/>
                        </a:rPr>
                        <a:t>31,0%</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ctr" fontAlgn="ctr"/>
                      <a:r>
                        <a:rPr lang="it-IT" sz="900" b="1" i="0" u="none" strike="noStrike">
                          <a:solidFill>
                            <a:srgbClr val="C0504D"/>
                          </a:solidFill>
                          <a:effectLst/>
                          <a:latin typeface="+mj-lt"/>
                        </a:rPr>
                        <a:t>1,57</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ctr" fontAlgn="ctr"/>
                      <a:r>
                        <a:rPr lang="it-IT" sz="900" b="1" i="0" u="none" strike="noStrike">
                          <a:solidFill>
                            <a:srgbClr val="C0504D"/>
                          </a:solidFill>
                          <a:effectLst/>
                          <a:latin typeface="+mj-lt"/>
                        </a:rPr>
                        <a:t>4,25</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ctr" fontAlgn="ctr"/>
                      <a:r>
                        <a:rPr lang="it-IT" sz="900" b="1" i="0" u="none" strike="noStrike">
                          <a:solidFill>
                            <a:srgbClr val="C0504D"/>
                          </a:solidFill>
                          <a:effectLst/>
                          <a:latin typeface="+mj-lt"/>
                        </a:rPr>
                        <a:t>14,2</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r>
              <a:tr h="199041">
                <a:tc vMerge="1">
                  <a:txBody>
                    <a:bodyPr/>
                    <a:lstStyle/>
                    <a:p>
                      <a:endParaRPr lang="it-IT"/>
                    </a:p>
                  </a:txBody>
                  <a:tcPr/>
                </a:tc>
                <a:tc>
                  <a:txBody>
                    <a:bodyPr/>
                    <a:lstStyle/>
                    <a:p>
                      <a:pPr algn="l" fontAlgn="ctr"/>
                      <a:r>
                        <a:rPr lang="it-IT" sz="900" b="0" i="0" u="none" strike="noStrike">
                          <a:solidFill>
                            <a:srgbClr val="000000"/>
                          </a:solidFill>
                          <a:effectLst/>
                          <a:latin typeface="+mj-lt"/>
                        </a:rPr>
                        <a:t>no significative</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DCE6F1"/>
                    </a:solidFill>
                  </a:tcPr>
                </a:tc>
                <a:tc>
                  <a:txBody>
                    <a:bodyPr/>
                    <a:lstStyle/>
                    <a:p>
                      <a:pPr algn="r" fontAlgn="ctr"/>
                      <a:r>
                        <a:rPr lang="it-IT" sz="900" b="0" i="0" u="none" strike="noStrike">
                          <a:solidFill>
                            <a:srgbClr val="000000"/>
                          </a:solidFill>
                          <a:effectLst/>
                          <a:latin typeface="+mj-lt"/>
                        </a:rPr>
                        <a:t>87</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DCE6F1"/>
                    </a:solidFill>
                  </a:tcPr>
                </a:tc>
                <a:tc>
                  <a:txBody>
                    <a:bodyPr/>
                    <a:lstStyle/>
                    <a:p>
                      <a:pPr algn="r" fontAlgn="ctr"/>
                      <a:r>
                        <a:rPr lang="it-IT" sz="900" b="0" i="0" u="none" strike="noStrike">
                          <a:solidFill>
                            <a:srgbClr val="000000"/>
                          </a:solidFill>
                          <a:effectLst/>
                          <a:latin typeface="+mj-lt"/>
                        </a:rPr>
                        <a:t> € 45.868 </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DCE6F1"/>
                    </a:solidFill>
                  </a:tcPr>
                </a:tc>
                <a:tc>
                  <a:txBody>
                    <a:bodyPr/>
                    <a:lstStyle/>
                    <a:p>
                      <a:pPr algn="r" fontAlgn="ctr"/>
                      <a:r>
                        <a:rPr lang="it-IT" sz="900" b="0" i="0" u="none" strike="noStrike">
                          <a:solidFill>
                            <a:srgbClr val="000000"/>
                          </a:solidFill>
                          <a:effectLst/>
                          <a:latin typeface="+mj-lt"/>
                        </a:rPr>
                        <a:t> € 33.572 </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DCE6F1"/>
                    </a:solidFill>
                  </a:tcPr>
                </a:tc>
                <a:tc>
                  <a:txBody>
                    <a:bodyPr/>
                    <a:lstStyle/>
                    <a:p>
                      <a:pPr algn="ctr" fontAlgn="ctr"/>
                      <a:r>
                        <a:rPr lang="it-IT" sz="900" b="0" i="0" u="none" strike="noStrike">
                          <a:solidFill>
                            <a:srgbClr val="000000"/>
                          </a:solidFill>
                          <a:effectLst/>
                          <a:latin typeface="+mj-lt"/>
                        </a:rPr>
                        <a:t>32,93%</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DCE6F1"/>
                    </a:solidFill>
                  </a:tcPr>
                </a:tc>
                <a:tc>
                  <a:txBody>
                    <a:bodyPr/>
                    <a:lstStyle/>
                    <a:p>
                      <a:pPr algn="ctr" fontAlgn="ctr"/>
                      <a:r>
                        <a:rPr lang="it-IT" sz="900" b="0" i="0" u="none" strike="noStrike">
                          <a:solidFill>
                            <a:srgbClr val="000000"/>
                          </a:solidFill>
                          <a:effectLst/>
                          <a:latin typeface="+mj-lt"/>
                        </a:rPr>
                        <a:t>2,57%</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DCE6F1"/>
                    </a:solidFill>
                  </a:tcPr>
                </a:tc>
                <a:tc>
                  <a:txBody>
                    <a:bodyPr/>
                    <a:lstStyle/>
                    <a:p>
                      <a:pPr algn="ctr" fontAlgn="ctr"/>
                      <a:r>
                        <a:rPr lang="it-IT" sz="900" b="0" i="0" u="none" strike="noStrike">
                          <a:solidFill>
                            <a:srgbClr val="000000"/>
                          </a:solidFill>
                          <a:effectLst/>
                          <a:latin typeface="+mj-lt"/>
                        </a:rPr>
                        <a:t>1,10%</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DCE6F1"/>
                    </a:solidFill>
                  </a:tcPr>
                </a:tc>
                <a:tc>
                  <a:txBody>
                    <a:bodyPr/>
                    <a:lstStyle/>
                    <a:p>
                      <a:pPr algn="ctr" fontAlgn="ctr"/>
                      <a:r>
                        <a:rPr lang="it-IT" sz="900" b="0" i="0" u="none" strike="noStrike">
                          <a:solidFill>
                            <a:srgbClr val="000000"/>
                          </a:solidFill>
                          <a:effectLst/>
                          <a:latin typeface="+mj-lt"/>
                        </a:rPr>
                        <a:t>2,03%</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DCE6F1"/>
                    </a:solidFill>
                  </a:tcPr>
                </a:tc>
                <a:tc>
                  <a:txBody>
                    <a:bodyPr/>
                    <a:lstStyle/>
                    <a:p>
                      <a:pPr algn="ctr" fontAlgn="ctr"/>
                      <a:r>
                        <a:rPr lang="it-IT" sz="900" b="0" i="0" u="none" strike="noStrike">
                          <a:solidFill>
                            <a:srgbClr val="000000"/>
                          </a:solidFill>
                          <a:effectLst/>
                          <a:latin typeface="+mj-lt"/>
                        </a:rPr>
                        <a:t>3,58</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DCE6F1"/>
                    </a:solidFill>
                  </a:tcPr>
                </a:tc>
                <a:tc>
                  <a:txBody>
                    <a:bodyPr/>
                    <a:lstStyle/>
                    <a:p>
                      <a:pPr algn="ctr" fontAlgn="ctr"/>
                      <a:r>
                        <a:rPr lang="it-IT" sz="900" b="0" i="0" u="none" strike="noStrike">
                          <a:solidFill>
                            <a:srgbClr val="000000"/>
                          </a:solidFill>
                          <a:effectLst/>
                          <a:latin typeface="+mj-lt"/>
                        </a:rPr>
                        <a:t>28,0%</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DCE6F1"/>
                    </a:solidFill>
                  </a:tcPr>
                </a:tc>
                <a:tc>
                  <a:txBody>
                    <a:bodyPr/>
                    <a:lstStyle/>
                    <a:p>
                      <a:pPr algn="ctr" fontAlgn="ctr"/>
                      <a:r>
                        <a:rPr lang="it-IT" sz="900" b="0" i="0" u="none" strike="noStrike">
                          <a:solidFill>
                            <a:srgbClr val="000000"/>
                          </a:solidFill>
                          <a:effectLst/>
                          <a:latin typeface="+mj-lt"/>
                        </a:rPr>
                        <a:t>1,57</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DCE6F1"/>
                    </a:solidFill>
                  </a:tcPr>
                </a:tc>
                <a:tc>
                  <a:txBody>
                    <a:bodyPr/>
                    <a:lstStyle/>
                    <a:p>
                      <a:pPr algn="ctr" fontAlgn="ctr"/>
                      <a:r>
                        <a:rPr lang="it-IT" sz="900" b="0" i="0" u="none" strike="noStrike">
                          <a:solidFill>
                            <a:srgbClr val="000000"/>
                          </a:solidFill>
                          <a:effectLst/>
                          <a:latin typeface="+mj-lt"/>
                        </a:rPr>
                        <a:t>4,84</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DCE6F1"/>
                    </a:solidFill>
                  </a:tcPr>
                </a:tc>
                <a:tc>
                  <a:txBody>
                    <a:bodyPr/>
                    <a:lstStyle/>
                    <a:p>
                      <a:pPr algn="ctr" fontAlgn="ctr"/>
                      <a:r>
                        <a:rPr lang="it-IT" sz="900" b="0" i="0" u="none" strike="noStrike">
                          <a:solidFill>
                            <a:srgbClr val="000000"/>
                          </a:solidFill>
                          <a:effectLst/>
                          <a:latin typeface="+mj-lt"/>
                        </a:rPr>
                        <a:t>12,66</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DCE6F1"/>
                    </a:solidFill>
                  </a:tcPr>
                </a:tc>
              </a:tr>
              <a:tr h="199041">
                <a:tc vMerge="1">
                  <a:txBody>
                    <a:bodyPr/>
                    <a:lstStyle/>
                    <a:p>
                      <a:endParaRPr lang="it-IT"/>
                    </a:p>
                  </a:txBody>
                  <a:tcPr/>
                </a:tc>
                <a:tc>
                  <a:txBody>
                    <a:bodyPr/>
                    <a:lstStyle/>
                    <a:p>
                      <a:pPr algn="l" fontAlgn="ctr"/>
                      <a:r>
                        <a:rPr lang="it-IT" sz="900" b="1" i="0" u="none" strike="noStrike">
                          <a:solidFill>
                            <a:srgbClr val="4F81BD"/>
                          </a:solidFill>
                          <a:effectLst/>
                          <a:latin typeface="+mj-lt"/>
                        </a:rPr>
                        <a:t>low-low </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r" fontAlgn="ctr"/>
                      <a:r>
                        <a:rPr lang="it-IT" sz="900" b="1" i="0" u="none" strike="noStrike">
                          <a:solidFill>
                            <a:srgbClr val="4F81BD"/>
                          </a:solidFill>
                          <a:effectLst/>
                          <a:latin typeface="+mj-lt"/>
                        </a:rPr>
                        <a:t>7</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r" fontAlgn="ctr"/>
                      <a:r>
                        <a:rPr lang="it-IT" sz="900" b="1" i="0" u="none" strike="noStrike">
                          <a:solidFill>
                            <a:srgbClr val="4F81BD"/>
                          </a:solidFill>
                          <a:effectLst/>
                          <a:latin typeface="+mj-lt"/>
                        </a:rPr>
                        <a:t> € 32.493 </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r" fontAlgn="ctr"/>
                      <a:r>
                        <a:rPr lang="it-IT" sz="900" b="1" i="0" u="none" strike="noStrike">
                          <a:solidFill>
                            <a:srgbClr val="4F81BD"/>
                          </a:solidFill>
                          <a:effectLst/>
                          <a:latin typeface="+mj-lt"/>
                        </a:rPr>
                        <a:t> € 25.114 </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ctr" fontAlgn="ctr"/>
                      <a:r>
                        <a:rPr lang="it-IT" sz="900" b="1" i="0" u="none" strike="noStrike">
                          <a:solidFill>
                            <a:srgbClr val="4F81BD"/>
                          </a:solidFill>
                          <a:effectLst/>
                          <a:latin typeface="+mj-lt"/>
                        </a:rPr>
                        <a:t>30,53%</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ctr" fontAlgn="ctr"/>
                      <a:r>
                        <a:rPr lang="it-IT" sz="900" b="1" i="0" u="none" strike="noStrike">
                          <a:solidFill>
                            <a:srgbClr val="4F81BD"/>
                          </a:solidFill>
                          <a:effectLst/>
                          <a:latin typeface="+mj-lt"/>
                        </a:rPr>
                        <a:t>2,39%</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ctr" fontAlgn="ctr"/>
                      <a:r>
                        <a:rPr lang="it-IT" sz="900" b="1" i="0" u="none" strike="noStrike">
                          <a:solidFill>
                            <a:srgbClr val="4F81BD"/>
                          </a:solidFill>
                          <a:effectLst/>
                          <a:latin typeface="+mj-lt"/>
                        </a:rPr>
                        <a:t>1,13%</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ctr" fontAlgn="ctr"/>
                      <a:r>
                        <a:rPr lang="it-IT" sz="900" b="1" i="0" u="none" strike="noStrike">
                          <a:solidFill>
                            <a:srgbClr val="4F81BD"/>
                          </a:solidFill>
                          <a:effectLst/>
                          <a:latin typeface="+mj-lt"/>
                        </a:rPr>
                        <a:t>1,66%</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ctr" fontAlgn="ctr"/>
                      <a:r>
                        <a:rPr lang="it-IT" sz="900" b="1" i="0" u="none" strike="noStrike">
                          <a:solidFill>
                            <a:srgbClr val="4F81BD"/>
                          </a:solidFill>
                          <a:effectLst/>
                          <a:latin typeface="+mj-lt"/>
                        </a:rPr>
                        <a:t>4,88</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ctr" fontAlgn="ctr"/>
                      <a:r>
                        <a:rPr lang="it-IT" sz="900" b="1" i="0" u="none" strike="noStrike">
                          <a:solidFill>
                            <a:srgbClr val="4F81BD"/>
                          </a:solidFill>
                          <a:effectLst/>
                          <a:latin typeface="+mj-lt"/>
                        </a:rPr>
                        <a:t>20,5%</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ctr" fontAlgn="ctr"/>
                      <a:r>
                        <a:rPr lang="it-IT" sz="900" b="1" i="0" u="none" strike="noStrike">
                          <a:solidFill>
                            <a:srgbClr val="4F81BD"/>
                          </a:solidFill>
                          <a:effectLst/>
                          <a:latin typeface="+mj-lt"/>
                        </a:rPr>
                        <a:t>1,94</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ctr" fontAlgn="ctr"/>
                      <a:r>
                        <a:rPr lang="it-IT" sz="900" b="1" i="0" u="none" strike="noStrike">
                          <a:solidFill>
                            <a:srgbClr val="4F81BD"/>
                          </a:solidFill>
                          <a:effectLst/>
                          <a:latin typeface="+mj-lt"/>
                        </a:rPr>
                        <a:t>6,10</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ctr" fontAlgn="ctr"/>
                      <a:r>
                        <a:rPr lang="it-IT" sz="900" b="1" i="0" u="none" strike="noStrike">
                          <a:solidFill>
                            <a:srgbClr val="4F81BD"/>
                          </a:solidFill>
                          <a:effectLst/>
                          <a:latin typeface="+mj-lt"/>
                        </a:rPr>
                        <a:t>9,7</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r>
              <a:tr h="117894">
                <a:tc>
                  <a:txBody>
                    <a:bodyPr/>
                    <a:lstStyle/>
                    <a:p>
                      <a:pPr algn="l" fontAlgn="ctr"/>
                      <a:r>
                        <a:rPr lang="it-IT" sz="900" b="0" i="0" u="none" strike="noStrike">
                          <a:solidFill>
                            <a:srgbClr val="000000"/>
                          </a:solidFill>
                          <a:effectLst/>
                          <a:latin typeface="+mj-lt"/>
                        </a:rPr>
                        <a:t> </a:t>
                      </a:r>
                    </a:p>
                  </a:txBody>
                  <a:tcPr marL="7655" marR="7655" marT="7655" marB="0" anchor="ctr">
                    <a:lnL>
                      <a:noFill/>
                    </a:lnL>
                    <a:lnR>
                      <a:noFill/>
                    </a:lnR>
                    <a:lnT>
                      <a:noFill/>
                    </a:lnT>
                    <a:lnB>
                      <a:noFill/>
                    </a:lnB>
                    <a:solidFill>
                      <a:srgbClr val="FFFFFF"/>
                    </a:solidFill>
                  </a:tcPr>
                </a:tc>
                <a:tc>
                  <a:txBody>
                    <a:bodyPr/>
                    <a:lstStyle/>
                    <a:p>
                      <a:pPr algn="l" fontAlgn="ctr"/>
                      <a:r>
                        <a:rPr lang="it-IT" sz="900" b="0" i="0" u="none" strike="noStrike">
                          <a:solidFill>
                            <a:srgbClr val="000000"/>
                          </a:solidFill>
                          <a:effectLst/>
                          <a:latin typeface="+mj-lt"/>
                        </a:rPr>
                        <a:t> </a:t>
                      </a:r>
                    </a:p>
                  </a:txBody>
                  <a:tcPr marL="7655" marR="7655" marT="7655" marB="0" anchor="ctr">
                    <a:lnL>
                      <a:noFill/>
                    </a:lnL>
                    <a:lnR>
                      <a:noFill/>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FFFFFF"/>
                    </a:solidFill>
                  </a:tcPr>
                </a:tc>
                <a:tc>
                  <a:txBody>
                    <a:bodyPr/>
                    <a:lstStyle/>
                    <a:p>
                      <a:pPr algn="l" fontAlgn="ctr"/>
                      <a:r>
                        <a:rPr lang="it-IT" sz="900" b="0" i="0" u="none" strike="noStrike">
                          <a:solidFill>
                            <a:srgbClr val="000000"/>
                          </a:solidFill>
                          <a:effectLst/>
                          <a:latin typeface="+mj-lt"/>
                        </a:rPr>
                        <a:t> </a:t>
                      </a:r>
                    </a:p>
                  </a:txBody>
                  <a:tcPr marL="7655" marR="7655" marT="7655" marB="0" anchor="ctr">
                    <a:lnL>
                      <a:noFill/>
                    </a:lnL>
                    <a:lnR>
                      <a:noFill/>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FFFFFF"/>
                    </a:solidFill>
                  </a:tcPr>
                </a:tc>
                <a:tc>
                  <a:txBody>
                    <a:bodyPr/>
                    <a:lstStyle/>
                    <a:p>
                      <a:pPr algn="l" fontAlgn="ctr"/>
                      <a:r>
                        <a:rPr lang="it-IT" sz="900" b="0" i="0" u="none" strike="noStrike">
                          <a:solidFill>
                            <a:srgbClr val="000000"/>
                          </a:solidFill>
                          <a:effectLst/>
                          <a:latin typeface="+mj-lt"/>
                        </a:rPr>
                        <a:t> </a:t>
                      </a:r>
                    </a:p>
                  </a:txBody>
                  <a:tcPr marL="7655" marR="7655" marT="7655" marB="0" anchor="ctr">
                    <a:lnL>
                      <a:noFill/>
                    </a:lnL>
                    <a:lnR>
                      <a:noFill/>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FFFFFF"/>
                    </a:solidFill>
                  </a:tcPr>
                </a:tc>
                <a:tc>
                  <a:txBody>
                    <a:bodyPr/>
                    <a:lstStyle/>
                    <a:p>
                      <a:pPr algn="l" fontAlgn="ctr"/>
                      <a:r>
                        <a:rPr lang="it-IT" sz="900" b="0" i="0" u="none" strike="noStrike">
                          <a:solidFill>
                            <a:srgbClr val="000000"/>
                          </a:solidFill>
                          <a:effectLst/>
                          <a:latin typeface="+mj-lt"/>
                        </a:rPr>
                        <a:t> </a:t>
                      </a:r>
                    </a:p>
                  </a:txBody>
                  <a:tcPr marL="7655" marR="7655" marT="7655" marB="0" anchor="ctr">
                    <a:lnL>
                      <a:noFill/>
                    </a:lnL>
                    <a:lnR>
                      <a:noFill/>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FFFFFF"/>
                    </a:solidFill>
                  </a:tcPr>
                </a:tc>
                <a:tc>
                  <a:txBody>
                    <a:bodyPr/>
                    <a:lstStyle/>
                    <a:p>
                      <a:pPr algn="ctr" fontAlgn="ctr"/>
                      <a:r>
                        <a:rPr lang="it-IT" sz="900" b="0" i="0" u="none" strike="noStrike">
                          <a:solidFill>
                            <a:srgbClr val="000000"/>
                          </a:solidFill>
                          <a:effectLst/>
                          <a:latin typeface="+mj-lt"/>
                        </a:rPr>
                        <a:t> </a:t>
                      </a:r>
                    </a:p>
                  </a:txBody>
                  <a:tcPr marL="7655" marR="7655" marT="7655" marB="0" anchor="ctr">
                    <a:lnL>
                      <a:noFill/>
                    </a:lnL>
                    <a:lnR>
                      <a:noFill/>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FFFFFF"/>
                    </a:solidFill>
                  </a:tcPr>
                </a:tc>
                <a:tc>
                  <a:txBody>
                    <a:bodyPr/>
                    <a:lstStyle/>
                    <a:p>
                      <a:pPr algn="l" fontAlgn="ctr"/>
                      <a:r>
                        <a:rPr lang="it-IT" sz="900" b="0" i="0" u="none" strike="noStrike">
                          <a:solidFill>
                            <a:srgbClr val="000000"/>
                          </a:solidFill>
                          <a:effectLst/>
                          <a:latin typeface="+mj-lt"/>
                        </a:rPr>
                        <a:t> </a:t>
                      </a:r>
                    </a:p>
                  </a:txBody>
                  <a:tcPr marL="7655" marR="7655" marT="7655" marB="0" anchor="ctr">
                    <a:lnL>
                      <a:noFill/>
                    </a:lnL>
                    <a:lnR>
                      <a:noFill/>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FFFFFF"/>
                    </a:solidFill>
                  </a:tcPr>
                </a:tc>
                <a:tc>
                  <a:txBody>
                    <a:bodyPr/>
                    <a:lstStyle/>
                    <a:p>
                      <a:pPr algn="l" fontAlgn="ctr"/>
                      <a:r>
                        <a:rPr lang="it-IT" sz="900" b="0" i="0" u="none" strike="noStrike">
                          <a:solidFill>
                            <a:srgbClr val="000000"/>
                          </a:solidFill>
                          <a:effectLst/>
                          <a:latin typeface="+mj-lt"/>
                        </a:rPr>
                        <a:t> </a:t>
                      </a:r>
                    </a:p>
                  </a:txBody>
                  <a:tcPr marL="7655" marR="7655" marT="7655" marB="0" anchor="ctr">
                    <a:lnL>
                      <a:noFill/>
                    </a:lnL>
                    <a:lnR>
                      <a:noFill/>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FFFFFF"/>
                    </a:solidFill>
                  </a:tcPr>
                </a:tc>
                <a:tc>
                  <a:txBody>
                    <a:bodyPr/>
                    <a:lstStyle/>
                    <a:p>
                      <a:pPr algn="l" fontAlgn="ctr"/>
                      <a:r>
                        <a:rPr lang="it-IT" sz="900" b="0" i="0" u="none" strike="noStrike">
                          <a:solidFill>
                            <a:srgbClr val="000000"/>
                          </a:solidFill>
                          <a:effectLst/>
                          <a:latin typeface="+mj-lt"/>
                        </a:rPr>
                        <a:t> </a:t>
                      </a:r>
                    </a:p>
                  </a:txBody>
                  <a:tcPr marL="7655" marR="7655" marT="7655" marB="0" anchor="ctr">
                    <a:lnL>
                      <a:noFill/>
                    </a:lnL>
                    <a:lnR>
                      <a:noFill/>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FFFFFF"/>
                    </a:solidFill>
                  </a:tcPr>
                </a:tc>
                <a:tc>
                  <a:txBody>
                    <a:bodyPr/>
                    <a:lstStyle/>
                    <a:p>
                      <a:pPr algn="l" fontAlgn="ctr"/>
                      <a:r>
                        <a:rPr lang="it-IT" sz="900" b="0" i="0" u="none" strike="noStrike">
                          <a:solidFill>
                            <a:srgbClr val="000000"/>
                          </a:solidFill>
                          <a:effectLst/>
                          <a:latin typeface="+mj-lt"/>
                        </a:rPr>
                        <a:t> </a:t>
                      </a:r>
                    </a:p>
                  </a:txBody>
                  <a:tcPr marL="7655" marR="7655" marT="7655" marB="0" anchor="ctr">
                    <a:lnL>
                      <a:noFill/>
                    </a:lnL>
                    <a:lnR>
                      <a:noFill/>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FFFFFF"/>
                    </a:solidFill>
                  </a:tcPr>
                </a:tc>
                <a:tc>
                  <a:txBody>
                    <a:bodyPr/>
                    <a:lstStyle/>
                    <a:p>
                      <a:pPr algn="l" fontAlgn="ctr"/>
                      <a:r>
                        <a:rPr lang="it-IT" sz="900" b="0" i="0" u="none" strike="noStrike">
                          <a:solidFill>
                            <a:srgbClr val="000000"/>
                          </a:solidFill>
                          <a:effectLst/>
                          <a:latin typeface="+mj-lt"/>
                        </a:rPr>
                        <a:t> </a:t>
                      </a:r>
                    </a:p>
                  </a:txBody>
                  <a:tcPr marL="7655" marR="7655" marT="7655" marB="0" anchor="ctr">
                    <a:lnL>
                      <a:noFill/>
                    </a:lnL>
                    <a:lnR>
                      <a:noFill/>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FFFFFF"/>
                    </a:solidFill>
                  </a:tcPr>
                </a:tc>
                <a:tc>
                  <a:txBody>
                    <a:bodyPr/>
                    <a:lstStyle/>
                    <a:p>
                      <a:pPr algn="l" fontAlgn="ctr"/>
                      <a:r>
                        <a:rPr lang="it-IT" sz="900" b="0" i="0" u="none" strike="noStrike">
                          <a:solidFill>
                            <a:srgbClr val="000000"/>
                          </a:solidFill>
                          <a:effectLst/>
                          <a:latin typeface="+mj-lt"/>
                        </a:rPr>
                        <a:t> </a:t>
                      </a:r>
                    </a:p>
                  </a:txBody>
                  <a:tcPr marL="7655" marR="7655" marT="7655" marB="0" anchor="ctr">
                    <a:lnL>
                      <a:noFill/>
                    </a:lnL>
                    <a:lnR>
                      <a:noFill/>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FFFFFF"/>
                    </a:solidFill>
                  </a:tcPr>
                </a:tc>
                <a:tc>
                  <a:txBody>
                    <a:bodyPr/>
                    <a:lstStyle/>
                    <a:p>
                      <a:pPr algn="l" fontAlgn="ctr"/>
                      <a:r>
                        <a:rPr lang="it-IT" sz="900" b="0" i="0" u="none" strike="noStrike">
                          <a:solidFill>
                            <a:srgbClr val="000000"/>
                          </a:solidFill>
                          <a:effectLst/>
                          <a:latin typeface="+mj-lt"/>
                        </a:rPr>
                        <a:t> </a:t>
                      </a:r>
                    </a:p>
                  </a:txBody>
                  <a:tcPr marL="7655" marR="7655" marT="7655" marB="0" anchor="ctr">
                    <a:lnL>
                      <a:noFill/>
                    </a:lnL>
                    <a:lnR>
                      <a:noFill/>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FFFFFF"/>
                    </a:solidFill>
                  </a:tcPr>
                </a:tc>
                <a:tc>
                  <a:txBody>
                    <a:bodyPr/>
                    <a:lstStyle/>
                    <a:p>
                      <a:pPr algn="l" fontAlgn="ctr"/>
                      <a:r>
                        <a:rPr lang="it-IT" sz="900" b="0" i="0" u="none" strike="noStrike">
                          <a:solidFill>
                            <a:srgbClr val="000000"/>
                          </a:solidFill>
                          <a:effectLst/>
                          <a:latin typeface="+mj-lt"/>
                        </a:rPr>
                        <a:t> </a:t>
                      </a:r>
                    </a:p>
                  </a:txBody>
                  <a:tcPr marL="7655" marR="7655" marT="7655" marB="0" anchor="ctr">
                    <a:lnL>
                      <a:noFill/>
                    </a:lnL>
                    <a:lnR>
                      <a:noFill/>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FFFFFF"/>
                    </a:solidFill>
                  </a:tcPr>
                </a:tc>
              </a:tr>
              <a:tr h="199041">
                <a:tc rowSpan="3">
                  <a:txBody>
                    <a:bodyPr/>
                    <a:lstStyle/>
                    <a:p>
                      <a:pPr algn="ctr" fontAlgn="ctr"/>
                      <a:r>
                        <a:rPr lang="it-IT" sz="900" b="0" i="0" u="none" strike="noStrike">
                          <a:solidFill>
                            <a:srgbClr val="000000"/>
                          </a:solidFill>
                          <a:effectLst/>
                          <a:latin typeface="+mj-lt"/>
                        </a:rPr>
                        <a:t>NO Distretti Industriali</a:t>
                      </a:r>
                    </a:p>
                  </a:txBody>
                  <a:tcPr marL="7655" marR="7655" marT="7655" marB="0" vert="vert270" anchor="ctr">
                    <a:lnL>
                      <a:noFill/>
                    </a:lnL>
                    <a:lnR w="6350" cap="flat" cmpd="sng" algn="ctr">
                      <a:solidFill>
                        <a:srgbClr val="F2F2F2"/>
                      </a:solidFill>
                      <a:prstDash val="solid"/>
                      <a:round/>
                      <a:headEnd type="none" w="med" len="med"/>
                      <a:tailEnd type="none" w="med" len="med"/>
                    </a:lnR>
                    <a:lnT>
                      <a:noFill/>
                    </a:lnT>
                    <a:lnB>
                      <a:noFill/>
                    </a:lnB>
                  </a:tcPr>
                </a:tc>
                <a:tc>
                  <a:txBody>
                    <a:bodyPr/>
                    <a:lstStyle/>
                    <a:p>
                      <a:pPr algn="l" fontAlgn="ctr"/>
                      <a:r>
                        <a:rPr lang="it-IT" sz="900" b="1" i="0" u="none" strike="noStrike">
                          <a:solidFill>
                            <a:srgbClr val="C0504D"/>
                          </a:solidFill>
                          <a:effectLst/>
                          <a:latin typeface="+mj-lt"/>
                        </a:rPr>
                        <a:t>high-high </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r" fontAlgn="ctr"/>
                      <a:r>
                        <a:rPr lang="it-IT" sz="900" b="1" i="0" u="none" strike="noStrike">
                          <a:solidFill>
                            <a:srgbClr val="C0504D"/>
                          </a:solidFill>
                          <a:effectLst/>
                          <a:latin typeface="+mj-lt"/>
                        </a:rPr>
                        <a:t>81</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r" fontAlgn="ctr"/>
                      <a:r>
                        <a:rPr lang="it-IT" sz="900" b="1" i="0" u="none" strike="noStrike">
                          <a:solidFill>
                            <a:srgbClr val="C0504D"/>
                          </a:solidFill>
                          <a:effectLst/>
                          <a:latin typeface="+mj-lt"/>
                        </a:rPr>
                        <a:t> € 53.835 </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r" fontAlgn="ctr"/>
                      <a:r>
                        <a:rPr lang="it-IT" sz="900" b="1" i="0" u="none" strike="noStrike">
                          <a:solidFill>
                            <a:srgbClr val="C0504D"/>
                          </a:solidFill>
                          <a:effectLst/>
                          <a:latin typeface="+mj-lt"/>
                        </a:rPr>
                        <a:t> € 37.609 </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ctr" fontAlgn="ctr"/>
                      <a:r>
                        <a:rPr lang="it-IT" sz="900" b="1" i="0" u="none" strike="noStrike">
                          <a:solidFill>
                            <a:srgbClr val="C0504D"/>
                          </a:solidFill>
                          <a:effectLst/>
                          <a:latin typeface="+mj-lt"/>
                        </a:rPr>
                        <a:t>34,61%</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ctr" fontAlgn="ctr"/>
                      <a:r>
                        <a:rPr lang="it-IT" sz="900" b="1" i="0" u="none" strike="noStrike">
                          <a:solidFill>
                            <a:srgbClr val="C0504D"/>
                          </a:solidFill>
                          <a:effectLst/>
                          <a:latin typeface="+mj-lt"/>
                        </a:rPr>
                        <a:t>2,96%</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ctr" fontAlgn="ctr"/>
                      <a:r>
                        <a:rPr lang="it-IT" sz="900" b="1" i="0" u="none" strike="noStrike">
                          <a:solidFill>
                            <a:srgbClr val="C0504D"/>
                          </a:solidFill>
                          <a:effectLst/>
                          <a:latin typeface="+mj-lt"/>
                        </a:rPr>
                        <a:t>2,74%</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ctr" fontAlgn="ctr"/>
                      <a:r>
                        <a:rPr lang="it-IT" sz="900" b="1" i="0" u="none" strike="noStrike">
                          <a:solidFill>
                            <a:srgbClr val="C0504D"/>
                          </a:solidFill>
                          <a:effectLst/>
                          <a:latin typeface="+mj-lt"/>
                        </a:rPr>
                        <a:t>1,91%</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ctr" fontAlgn="ctr"/>
                      <a:r>
                        <a:rPr lang="it-IT" sz="900" b="1" i="0" u="none" strike="noStrike">
                          <a:solidFill>
                            <a:srgbClr val="C0504D"/>
                          </a:solidFill>
                          <a:effectLst/>
                          <a:latin typeface="+mj-lt"/>
                        </a:rPr>
                        <a:t>3,12</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ctr" fontAlgn="ctr"/>
                      <a:r>
                        <a:rPr lang="it-IT" sz="900" b="1" i="0" u="none" strike="noStrike">
                          <a:solidFill>
                            <a:srgbClr val="C0504D"/>
                          </a:solidFill>
                          <a:effectLst/>
                          <a:latin typeface="+mj-lt"/>
                        </a:rPr>
                        <a:t>32,0%</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ctr" fontAlgn="ctr"/>
                      <a:r>
                        <a:rPr lang="it-IT" sz="900" b="1" i="0" u="none" strike="noStrike">
                          <a:solidFill>
                            <a:srgbClr val="C0504D"/>
                          </a:solidFill>
                          <a:effectLst/>
                          <a:latin typeface="+mj-lt"/>
                        </a:rPr>
                        <a:t>1,27</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ctr" fontAlgn="ctr"/>
                      <a:r>
                        <a:rPr lang="it-IT" sz="900" b="1" i="0" u="none" strike="noStrike">
                          <a:solidFill>
                            <a:srgbClr val="C0504D"/>
                          </a:solidFill>
                          <a:effectLst/>
                          <a:latin typeface="+mj-lt"/>
                        </a:rPr>
                        <a:t>4,11</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ctr" fontAlgn="ctr"/>
                      <a:r>
                        <a:rPr lang="it-IT" sz="900" b="1" i="0" u="none" strike="noStrike">
                          <a:solidFill>
                            <a:srgbClr val="C0504D"/>
                          </a:solidFill>
                          <a:effectLst/>
                          <a:latin typeface="+mj-lt"/>
                        </a:rPr>
                        <a:t>14,3</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r>
              <a:tr h="199041">
                <a:tc vMerge="1">
                  <a:txBody>
                    <a:bodyPr/>
                    <a:lstStyle/>
                    <a:p>
                      <a:endParaRPr lang="it-IT"/>
                    </a:p>
                  </a:txBody>
                  <a:tcPr/>
                </a:tc>
                <a:tc>
                  <a:txBody>
                    <a:bodyPr/>
                    <a:lstStyle/>
                    <a:p>
                      <a:pPr algn="l" fontAlgn="ctr"/>
                      <a:r>
                        <a:rPr lang="it-IT" sz="900" b="0" i="0" u="none" strike="noStrike">
                          <a:solidFill>
                            <a:srgbClr val="000000"/>
                          </a:solidFill>
                          <a:effectLst/>
                          <a:latin typeface="+mj-lt"/>
                        </a:rPr>
                        <a:t>no significative</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DCE6F1"/>
                    </a:solidFill>
                  </a:tcPr>
                </a:tc>
                <a:tc>
                  <a:txBody>
                    <a:bodyPr/>
                    <a:lstStyle/>
                    <a:p>
                      <a:pPr algn="r" fontAlgn="ctr"/>
                      <a:r>
                        <a:rPr lang="it-IT" sz="900" b="0" i="0" u="none" strike="noStrike">
                          <a:solidFill>
                            <a:srgbClr val="000000"/>
                          </a:solidFill>
                          <a:effectLst/>
                          <a:latin typeface="+mj-lt"/>
                        </a:rPr>
                        <a:t>243</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DCE6F1"/>
                    </a:solidFill>
                  </a:tcPr>
                </a:tc>
                <a:tc>
                  <a:txBody>
                    <a:bodyPr/>
                    <a:lstStyle/>
                    <a:p>
                      <a:pPr algn="r" fontAlgn="ctr"/>
                      <a:r>
                        <a:rPr lang="it-IT" sz="900" b="0" i="0" u="none" strike="noStrike">
                          <a:solidFill>
                            <a:srgbClr val="000000"/>
                          </a:solidFill>
                          <a:effectLst/>
                          <a:latin typeface="+mj-lt"/>
                        </a:rPr>
                        <a:t> € 39.220 </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DCE6F1"/>
                    </a:solidFill>
                  </a:tcPr>
                </a:tc>
                <a:tc>
                  <a:txBody>
                    <a:bodyPr/>
                    <a:lstStyle/>
                    <a:p>
                      <a:pPr algn="r" fontAlgn="ctr"/>
                      <a:r>
                        <a:rPr lang="it-IT" sz="900" b="0" i="0" u="none" strike="noStrike">
                          <a:solidFill>
                            <a:srgbClr val="000000"/>
                          </a:solidFill>
                          <a:effectLst/>
                          <a:latin typeface="+mj-lt"/>
                        </a:rPr>
                        <a:t> € 30.275 </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DCE6F1"/>
                    </a:solidFill>
                  </a:tcPr>
                </a:tc>
                <a:tc>
                  <a:txBody>
                    <a:bodyPr/>
                    <a:lstStyle/>
                    <a:p>
                      <a:pPr algn="ctr" fontAlgn="ctr"/>
                      <a:r>
                        <a:rPr lang="it-IT" sz="900" b="0" i="0" u="none" strike="noStrike">
                          <a:solidFill>
                            <a:srgbClr val="000000"/>
                          </a:solidFill>
                          <a:effectLst/>
                          <a:latin typeface="+mj-lt"/>
                        </a:rPr>
                        <a:t>31,24%</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DCE6F1"/>
                    </a:solidFill>
                  </a:tcPr>
                </a:tc>
                <a:tc>
                  <a:txBody>
                    <a:bodyPr/>
                    <a:lstStyle/>
                    <a:p>
                      <a:pPr algn="ctr" fontAlgn="ctr"/>
                      <a:r>
                        <a:rPr lang="it-IT" sz="900" b="0" i="0" u="none" strike="noStrike">
                          <a:solidFill>
                            <a:srgbClr val="000000"/>
                          </a:solidFill>
                          <a:effectLst/>
                          <a:latin typeface="+mj-lt"/>
                        </a:rPr>
                        <a:t>2,11%</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DCE6F1"/>
                    </a:solidFill>
                  </a:tcPr>
                </a:tc>
                <a:tc>
                  <a:txBody>
                    <a:bodyPr/>
                    <a:lstStyle/>
                    <a:p>
                      <a:pPr algn="ctr" fontAlgn="ctr"/>
                      <a:r>
                        <a:rPr lang="it-IT" sz="900" b="0" i="0" u="none" strike="noStrike">
                          <a:solidFill>
                            <a:srgbClr val="000000"/>
                          </a:solidFill>
                          <a:effectLst/>
                          <a:latin typeface="+mj-lt"/>
                        </a:rPr>
                        <a:t>-0,35%</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DCE6F1"/>
                    </a:solidFill>
                  </a:tcPr>
                </a:tc>
                <a:tc>
                  <a:txBody>
                    <a:bodyPr/>
                    <a:lstStyle/>
                    <a:p>
                      <a:pPr algn="ctr" fontAlgn="ctr"/>
                      <a:r>
                        <a:rPr lang="it-IT" sz="900" b="0" i="0" u="none" strike="noStrike">
                          <a:solidFill>
                            <a:srgbClr val="000000"/>
                          </a:solidFill>
                          <a:effectLst/>
                          <a:latin typeface="+mj-lt"/>
                        </a:rPr>
                        <a:t>1,96%</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DCE6F1"/>
                    </a:solidFill>
                  </a:tcPr>
                </a:tc>
                <a:tc>
                  <a:txBody>
                    <a:bodyPr/>
                    <a:lstStyle/>
                    <a:p>
                      <a:pPr algn="ctr" fontAlgn="ctr"/>
                      <a:r>
                        <a:rPr lang="it-IT" sz="900" b="0" i="0" u="none" strike="noStrike">
                          <a:solidFill>
                            <a:srgbClr val="000000"/>
                          </a:solidFill>
                          <a:effectLst/>
                          <a:latin typeface="+mj-lt"/>
                        </a:rPr>
                        <a:t>4,02</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DCE6F1"/>
                    </a:solidFill>
                  </a:tcPr>
                </a:tc>
                <a:tc>
                  <a:txBody>
                    <a:bodyPr/>
                    <a:lstStyle/>
                    <a:p>
                      <a:pPr algn="ctr" fontAlgn="ctr"/>
                      <a:r>
                        <a:rPr lang="it-IT" sz="900" b="0" i="0" u="none" strike="noStrike">
                          <a:solidFill>
                            <a:srgbClr val="000000"/>
                          </a:solidFill>
                          <a:effectLst/>
                          <a:latin typeface="+mj-lt"/>
                        </a:rPr>
                        <a:t>24,8%</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DCE6F1"/>
                    </a:solidFill>
                  </a:tcPr>
                </a:tc>
                <a:tc>
                  <a:txBody>
                    <a:bodyPr/>
                    <a:lstStyle/>
                    <a:p>
                      <a:pPr algn="ctr" fontAlgn="ctr"/>
                      <a:r>
                        <a:rPr lang="it-IT" sz="900" b="0" i="0" u="none" strike="noStrike">
                          <a:solidFill>
                            <a:srgbClr val="000000"/>
                          </a:solidFill>
                          <a:effectLst/>
                          <a:latin typeface="+mj-lt"/>
                        </a:rPr>
                        <a:t>1,41</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DCE6F1"/>
                    </a:solidFill>
                  </a:tcPr>
                </a:tc>
                <a:tc>
                  <a:txBody>
                    <a:bodyPr/>
                    <a:lstStyle/>
                    <a:p>
                      <a:pPr algn="ctr" fontAlgn="ctr"/>
                      <a:r>
                        <a:rPr lang="it-IT" sz="900" b="0" i="0" u="none" strike="noStrike">
                          <a:solidFill>
                            <a:srgbClr val="000000"/>
                          </a:solidFill>
                          <a:effectLst/>
                          <a:latin typeface="+mj-lt"/>
                        </a:rPr>
                        <a:t>6,06</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DCE6F1"/>
                    </a:solidFill>
                  </a:tcPr>
                </a:tc>
                <a:tc>
                  <a:txBody>
                    <a:bodyPr/>
                    <a:lstStyle/>
                    <a:p>
                      <a:pPr algn="ctr" fontAlgn="ctr"/>
                      <a:r>
                        <a:rPr lang="it-IT" sz="900" b="0" i="0" u="none" strike="noStrike">
                          <a:solidFill>
                            <a:srgbClr val="000000"/>
                          </a:solidFill>
                          <a:effectLst/>
                          <a:latin typeface="+mj-lt"/>
                        </a:rPr>
                        <a:t>10,98</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solidFill>
                      <a:srgbClr val="DCE6F1"/>
                    </a:solidFill>
                  </a:tcPr>
                </a:tc>
              </a:tr>
              <a:tr h="199041">
                <a:tc vMerge="1">
                  <a:txBody>
                    <a:bodyPr/>
                    <a:lstStyle/>
                    <a:p>
                      <a:endParaRPr lang="it-IT"/>
                    </a:p>
                  </a:txBody>
                  <a:tcPr/>
                </a:tc>
                <a:tc>
                  <a:txBody>
                    <a:bodyPr/>
                    <a:lstStyle/>
                    <a:p>
                      <a:pPr algn="l" fontAlgn="ctr"/>
                      <a:r>
                        <a:rPr lang="it-IT" sz="900" b="1" i="0" u="none" strike="noStrike">
                          <a:solidFill>
                            <a:srgbClr val="4F81BD"/>
                          </a:solidFill>
                          <a:effectLst/>
                          <a:latin typeface="+mj-lt"/>
                        </a:rPr>
                        <a:t>low-low </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r" fontAlgn="ctr"/>
                      <a:r>
                        <a:rPr lang="it-IT" sz="900" b="1" i="0" u="none" strike="noStrike">
                          <a:solidFill>
                            <a:srgbClr val="4F81BD"/>
                          </a:solidFill>
                          <a:effectLst/>
                          <a:latin typeface="+mj-lt"/>
                        </a:rPr>
                        <a:t>134</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r" fontAlgn="ctr"/>
                      <a:r>
                        <a:rPr lang="it-IT" sz="900" b="1" i="0" u="none" strike="noStrike">
                          <a:solidFill>
                            <a:srgbClr val="4F81BD"/>
                          </a:solidFill>
                          <a:effectLst/>
                          <a:latin typeface="+mj-lt"/>
                        </a:rPr>
                        <a:t> € 32.945 </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r" fontAlgn="ctr"/>
                      <a:r>
                        <a:rPr lang="it-IT" sz="900" b="1" i="0" u="none" strike="noStrike">
                          <a:solidFill>
                            <a:srgbClr val="4F81BD"/>
                          </a:solidFill>
                          <a:effectLst/>
                          <a:latin typeface="+mj-lt"/>
                        </a:rPr>
                        <a:t> € 25.550 </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ctr" fontAlgn="ctr"/>
                      <a:r>
                        <a:rPr lang="it-IT" sz="900" b="1" i="0" u="none" strike="noStrike">
                          <a:solidFill>
                            <a:srgbClr val="4F81BD"/>
                          </a:solidFill>
                          <a:effectLst/>
                          <a:latin typeface="+mj-lt"/>
                        </a:rPr>
                        <a:t>29,43%</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ctr" fontAlgn="ctr"/>
                      <a:r>
                        <a:rPr lang="it-IT" sz="900" b="1" i="0" u="none" strike="noStrike">
                          <a:solidFill>
                            <a:srgbClr val="4F81BD"/>
                          </a:solidFill>
                          <a:effectLst/>
                          <a:latin typeface="+mj-lt"/>
                        </a:rPr>
                        <a:t>1,96%</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ctr" fontAlgn="ctr"/>
                      <a:r>
                        <a:rPr lang="it-IT" sz="900" b="1" i="0" u="none" strike="noStrike">
                          <a:solidFill>
                            <a:srgbClr val="4F81BD"/>
                          </a:solidFill>
                          <a:effectLst/>
                          <a:latin typeface="+mj-lt"/>
                        </a:rPr>
                        <a:t>0,13%</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ctr" fontAlgn="ctr"/>
                      <a:r>
                        <a:rPr lang="it-IT" sz="900" b="1" i="0" u="none" strike="noStrike">
                          <a:solidFill>
                            <a:srgbClr val="4F81BD"/>
                          </a:solidFill>
                          <a:effectLst/>
                          <a:latin typeface="+mj-lt"/>
                        </a:rPr>
                        <a:t>1,82%</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ctr" fontAlgn="ctr"/>
                      <a:r>
                        <a:rPr lang="it-IT" sz="900" b="1" i="0" u="none" strike="noStrike">
                          <a:solidFill>
                            <a:srgbClr val="4F81BD"/>
                          </a:solidFill>
                          <a:effectLst/>
                          <a:latin typeface="+mj-lt"/>
                        </a:rPr>
                        <a:t>4,57</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ctr" fontAlgn="ctr"/>
                      <a:r>
                        <a:rPr lang="it-IT" sz="900" b="1" i="0" u="none" strike="noStrike">
                          <a:solidFill>
                            <a:srgbClr val="4F81BD"/>
                          </a:solidFill>
                          <a:effectLst/>
                          <a:latin typeface="+mj-lt"/>
                        </a:rPr>
                        <a:t>21,9%</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ctr" fontAlgn="ctr"/>
                      <a:r>
                        <a:rPr lang="it-IT" sz="900" b="1" i="0" u="none" strike="noStrike">
                          <a:solidFill>
                            <a:srgbClr val="4F81BD"/>
                          </a:solidFill>
                          <a:effectLst/>
                          <a:latin typeface="+mj-lt"/>
                        </a:rPr>
                        <a:t>1,64</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ctr" fontAlgn="ctr"/>
                      <a:r>
                        <a:rPr lang="it-IT" sz="900" b="1" i="0" u="none" strike="noStrike">
                          <a:solidFill>
                            <a:srgbClr val="4F81BD"/>
                          </a:solidFill>
                          <a:effectLst/>
                          <a:latin typeface="+mj-lt"/>
                        </a:rPr>
                        <a:t>6,23</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c>
                  <a:txBody>
                    <a:bodyPr/>
                    <a:lstStyle/>
                    <a:p>
                      <a:pPr algn="ctr" fontAlgn="ctr"/>
                      <a:r>
                        <a:rPr lang="it-IT" sz="900" b="1" i="0" u="none" strike="noStrike" dirty="0">
                          <a:solidFill>
                            <a:srgbClr val="4F81BD"/>
                          </a:solidFill>
                          <a:effectLst/>
                          <a:latin typeface="+mj-lt"/>
                        </a:rPr>
                        <a:t>9,7</a:t>
                      </a:r>
                    </a:p>
                  </a:txBody>
                  <a:tcPr marL="7655" marR="7655" marT="7655" marB="0" anchor="ctr">
                    <a:lnL w="6350" cap="flat" cmpd="sng" algn="ctr">
                      <a:solidFill>
                        <a:srgbClr val="F2F2F2"/>
                      </a:solidFill>
                      <a:prstDash val="solid"/>
                      <a:round/>
                      <a:headEnd type="none" w="med" len="med"/>
                      <a:tailEnd type="none" w="med" len="med"/>
                    </a:lnL>
                    <a:lnR w="6350" cap="flat" cmpd="sng" algn="ctr">
                      <a:solidFill>
                        <a:srgbClr val="F2F2F2"/>
                      </a:solidFill>
                      <a:prstDash val="solid"/>
                      <a:round/>
                      <a:headEnd type="none" w="med" len="med"/>
                      <a:tailEnd type="none" w="med" len="med"/>
                    </a:lnR>
                    <a:lnT w="6350" cap="flat" cmpd="sng" algn="ctr">
                      <a:solidFill>
                        <a:srgbClr val="F2F2F2"/>
                      </a:solidFill>
                      <a:prstDash val="solid"/>
                      <a:round/>
                      <a:headEnd type="none" w="med" len="med"/>
                      <a:tailEnd type="none" w="med" len="med"/>
                    </a:lnT>
                    <a:lnB w="6350" cap="flat" cmpd="sng" algn="ctr">
                      <a:solidFill>
                        <a:srgbClr val="F2F2F2"/>
                      </a:solidFill>
                      <a:prstDash val="solid"/>
                      <a:round/>
                      <a:headEnd type="none" w="med" len="med"/>
                      <a:tailEnd type="none" w="med" len="med"/>
                    </a:lnB>
                  </a:tcPr>
                </a:tc>
              </a:tr>
            </a:tbl>
          </a:graphicData>
        </a:graphic>
      </p:graphicFrame>
      <p:sp>
        <p:nvSpPr>
          <p:cNvPr id="9" name="CasellaDiTesto 8"/>
          <p:cNvSpPr txBox="1"/>
          <p:nvPr/>
        </p:nvSpPr>
        <p:spPr>
          <a:xfrm>
            <a:off x="682196" y="6435705"/>
            <a:ext cx="6721035" cy="246221"/>
          </a:xfrm>
          <a:prstGeom prst="rect">
            <a:avLst/>
          </a:prstGeom>
          <a:noFill/>
        </p:spPr>
        <p:txBody>
          <a:bodyPr wrap="square" rtlCol="0">
            <a:spAutoFit/>
          </a:bodyPr>
          <a:lstStyle/>
          <a:p>
            <a:r>
              <a:rPr lang="it-IT" sz="1000" dirty="0" smtClean="0">
                <a:solidFill>
                  <a:srgbClr val="7F7F7F"/>
                </a:solidFill>
              </a:rPr>
              <a:t>Performance delle imprese e dinamiche locali</a:t>
            </a:r>
            <a:r>
              <a:rPr lang="it-IT" sz="1000" dirty="0">
                <a:solidFill>
                  <a:srgbClr val="7F7F7F"/>
                </a:solidFill>
              </a:rPr>
              <a:t> </a:t>
            </a:r>
            <a:r>
              <a:rPr lang="it-IT" sz="1000" baseline="0" dirty="0" smtClean="0">
                <a:solidFill>
                  <a:srgbClr val="7F7F7F"/>
                </a:solidFill>
              </a:rPr>
              <a:t>– AISRE</a:t>
            </a:r>
            <a:r>
              <a:rPr lang="it-IT" sz="1000" dirty="0">
                <a:solidFill>
                  <a:srgbClr val="7F7F7F"/>
                </a:solidFill>
              </a:rPr>
              <a:t>,</a:t>
            </a:r>
            <a:r>
              <a:rPr lang="it-IT" sz="1000" baseline="0" dirty="0" smtClean="0">
                <a:solidFill>
                  <a:srgbClr val="7F7F7F"/>
                </a:solidFill>
              </a:rPr>
              <a:t> Cagliari 20/09/2017</a:t>
            </a:r>
            <a:endParaRPr lang="it-IT" sz="1000" dirty="0">
              <a:solidFill>
                <a:srgbClr val="7F7F7F"/>
              </a:solidFill>
            </a:endParaRPr>
          </a:p>
        </p:txBody>
      </p:sp>
    </p:spTree>
    <p:extLst>
      <p:ext uri="{BB962C8B-B14F-4D97-AF65-F5344CB8AC3E}">
        <p14:creationId xmlns:p14="http://schemas.microsoft.com/office/powerpoint/2010/main" val="1240776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287381" y="5970329"/>
            <a:ext cx="500596" cy="369332"/>
          </a:xfrm>
          <a:prstGeom prst="rect">
            <a:avLst/>
          </a:prstGeom>
          <a:noFill/>
        </p:spPr>
        <p:txBody>
          <a:bodyPr wrap="square" rtlCol="0">
            <a:spAutoFit/>
          </a:bodyPr>
          <a:lstStyle/>
          <a:p>
            <a:pPr algn="r"/>
            <a:r>
              <a:rPr lang="it-IT" dirty="0" smtClean="0">
                <a:solidFill>
                  <a:schemeClr val="tx1">
                    <a:lumMod val="50000"/>
                    <a:lumOff val="50000"/>
                  </a:schemeClr>
                </a:solidFill>
              </a:rPr>
              <a:t>10</a:t>
            </a:r>
            <a:endParaRPr lang="it-IT" dirty="0">
              <a:solidFill>
                <a:schemeClr val="tx1">
                  <a:lumMod val="50000"/>
                  <a:lumOff val="50000"/>
                </a:schemeClr>
              </a:solidFill>
            </a:endParaRPr>
          </a:p>
        </p:txBody>
      </p:sp>
      <p:sp>
        <p:nvSpPr>
          <p:cNvPr id="7" name="CasellaDiTesto 6"/>
          <p:cNvSpPr txBox="1"/>
          <p:nvPr/>
        </p:nvSpPr>
        <p:spPr>
          <a:xfrm>
            <a:off x="682196" y="461445"/>
            <a:ext cx="7538462" cy="461665"/>
          </a:xfrm>
          <a:prstGeom prst="rect">
            <a:avLst/>
          </a:prstGeom>
          <a:noFill/>
        </p:spPr>
        <p:txBody>
          <a:bodyPr wrap="square" rtlCol="0">
            <a:spAutoFit/>
          </a:bodyPr>
          <a:lstStyle/>
          <a:p>
            <a:r>
              <a:rPr lang="it-IT" sz="2400" b="1" dirty="0" smtClean="0"/>
              <a:t>Analisi dei risultati: differenze fra non classificati</a:t>
            </a:r>
            <a:endParaRPr lang="it-IT" sz="2400" dirty="0">
              <a:solidFill>
                <a:srgbClr val="404040"/>
              </a:solidFill>
            </a:endParaRPr>
          </a:p>
        </p:txBody>
      </p:sp>
      <p:graphicFrame>
        <p:nvGraphicFramePr>
          <p:cNvPr id="8" name="Grafico 7"/>
          <p:cNvGraphicFramePr>
            <a:graphicFrameLocks/>
          </p:cNvGraphicFramePr>
          <p:nvPr/>
        </p:nvGraphicFramePr>
        <p:xfrm>
          <a:off x="1454150" y="666750"/>
          <a:ext cx="6235700" cy="5524500"/>
        </p:xfrm>
        <a:graphic>
          <a:graphicData uri="http://schemas.openxmlformats.org/drawingml/2006/chart">
            <c:chart xmlns:c="http://schemas.openxmlformats.org/drawingml/2006/chart" xmlns:r="http://schemas.openxmlformats.org/officeDocument/2006/relationships" r:id="rId2"/>
          </a:graphicData>
        </a:graphic>
      </p:graphicFrame>
      <p:sp>
        <p:nvSpPr>
          <p:cNvPr id="6" name="CasellaDiTesto 5"/>
          <p:cNvSpPr txBox="1"/>
          <p:nvPr/>
        </p:nvSpPr>
        <p:spPr>
          <a:xfrm>
            <a:off x="682196" y="6435705"/>
            <a:ext cx="6721035" cy="246221"/>
          </a:xfrm>
          <a:prstGeom prst="rect">
            <a:avLst/>
          </a:prstGeom>
          <a:noFill/>
        </p:spPr>
        <p:txBody>
          <a:bodyPr wrap="square" rtlCol="0">
            <a:spAutoFit/>
          </a:bodyPr>
          <a:lstStyle/>
          <a:p>
            <a:r>
              <a:rPr lang="it-IT" sz="1000" dirty="0" smtClean="0">
                <a:solidFill>
                  <a:srgbClr val="7F7F7F"/>
                </a:solidFill>
              </a:rPr>
              <a:t>Performance delle imprese e dinamiche locali</a:t>
            </a:r>
            <a:r>
              <a:rPr lang="it-IT" sz="1000" dirty="0">
                <a:solidFill>
                  <a:srgbClr val="7F7F7F"/>
                </a:solidFill>
              </a:rPr>
              <a:t> </a:t>
            </a:r>
            <a:r>
              <a:rPr lang="it-IT" sz="1000" baseline="0" dirty="0" smtClean="0">
                <a:solidFill>
                  <a:srgbClr val="7F7F7F"/>
                </a:solidFill>
              </a:rPr>
              <a:t>– AISRE</a:t>
            </a:r>
            <a:r>
              <a:rPr lang="it-IT" sz="1000" dirty="0">
                <a:solidFill>
                  <a:srgbClr val="7F7F7F"/>
                </a:solidFill>
              </a:rPr>
              <a:t>,</a:t>
            </a:r>
            <a:r>
              <a:rPr lang="it-IT" sz="1000" baseline="0" dirty="0" smtClean="0">
                <a:solidFill>
                  <a:srgbClr val="7F7F7F"/>
                </a:solidFill>
              </a:rPr>
              <a:t> Cagliari 20/09/2017</a:t>
            </a:r>
            <a:endParaRPr lang="it-IT" sz="1000" dirty="0">
              <a:solidFill>
                <a:srgbClr val="7F7F7F"/>
              </a:solidFill>
            </a:endParaRPr>
          </a:p>
        </p:txBody>
      </p:sp>
    </p:spTree>
    <p:extLst>
      <p:ext uri="{BB962C8B-B14F-4D97-AF65-F5344CB8AC3E}">
        <p14:creationId xmlns:p14="http://schemas.microsoft.com/office/powerpoint/2010/main" val="3152471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asellaDiTesto 6"/>
          <p:cNvSpPr txBox="1"/>
          <p:nvPr/>
        </p:nvSpPr>
        <p:spPr>
          <a:xfrm>
            <a:off x="682196" y="461445"/>
            <a:ext cx="7538462" cy="461665"/>
          </a:xfrm>
          <a:prstGeom prst="rect">
            <a:avLst/>
          </a:prstGeom>
          <a:noFill/>
        </p:spPr>
        <p:txBody>
          <a:bodyPr wrap="square" rtlCol="0">
            <a:spAutoFit/>
          </a:bodyPr>
          <a:lstStyle/>
          <a:p>
            <a:r>
              <a:rPr lang="it-IT" sz="2400" b="1" dirty="0" smtClean="0"/>
              <a:t>Analisi dei risultati: cluster e distretti</a:t>
            </a:r>
            <a:endParaRPr lang="it-IT" sz="2400" dirty="0">
              <a:solidFill>
                <a:srgbClr val="404040"/>
              </a:solidFill>
            </a:endParaRPr>
          </a:p>
        </p:txBody>
      </p:sp>
      <p:pic>
        <p:nvPicPr>
          <p:cNvPr id="2" name="Immagine 1" descr="Cluster_Distretti.jpg"/>
          <p:cNvPicPr>
            <a:picLocks noChangeAspect="1"/>
          </p:cNvPicPr>
          <p:nvPr/>
        </p:nvPicPr>
        <p:blipFill rotWithShape="1">
          <a:blip r:embed="rId2">
            <a:extLst>
              <a:ext uri="{28A0092B-C50C-407E-A947-70E740481C1C}">
                <a14:useLocalDpi xmlns:a14="http://schemas.microsoft.com/office/drawing/2010/main" val="0"/>
              </a:ext>
            </a:extLst>
          </a:blip>
          <a:srcRect l="2141" t="5246" r="3156" b="4586"/>
          <a:stretch/>
        </p:blipFill>
        <p:spPr>
          <a:xfrm>
            <a:off x="680781" y="1222744"/>
            <a:ext cx="2770597" cy="3727373"/>
          </a:xfrm>
          <a:prstGeom prst="rect">
            <a:avLst/>
          </a:prstGeom>
        </p:spPr>
      </p:pic>
      <p:pic>
        <p:nvPicPr>
          <p:cNvPr id="31746" name="Picture 2" descr="D:\LISA_Ok.jpg"/>
          <p:cNvPicPr>
            <a:picLocks noChangeAspect="1" noChangeArrowheads="1"/>
          </p:cNvPicPr>
          <p:nvPr/>
        </p:nvPicPr>
        <p:blipFill rotWithShape="1">
          <a:blip r:embed="rId3"/>
          <a:srcRect l="2327" t="1735" r="2640" b="2080"/>
          <a:stretch/>
        </p:blipFill>
        <p:spPr bwMode="auto">
          <a:xfrm>
            <a:off x="5133600" y="1013619"/>
            <a:ext cx="2959200" cy="4266000"/>
          </a:xfrm>
          <a:prstGeom prst="rect">
            <a:avLst/>
          </a:prstGeom>
          <a:noFill/>
        </p:spPr>
      </p:pic>
      <p:sp>
        <p:nvSpPr>
          <p:cNvPr id="6" name="CasellaDiTesto 5"/>
          <p:cNvSpPr txBox="1"/>
          <p:nvPr/>
        </p:nvSpPr>
        <p:spPr>
          <a:xfrm>
            <a:off x="287381" y="5970329"/>
            <a:ext cx="500596" cy="369332"/>
          </a:xfrm>
          <a:prstGeom prst="rect">
            <a:avLst/>
          </a:prstGeom>
          <a:noFill/>
        </p:spPr>
        <p:txBody>
          <a:bodyPr wrap="square" rtlCol="0">
            <a:spAutoFit/>
          </a:bodyPr>
          <a:lstStyle/>
          <a:p>
            <a:pPr algn="r"/>
            <a:r>
              <a:rPr lang="it-IT" dirty="0" smtClean="0">
                <a:solidFill>
                  <a:schemeClr val="tx1">
                    <a:lumMod val="50000"/>
                    <a:lumOff val="50000"/>
                  </a:schemeClr>
                </a:solidFill>
              </a:rPr>
              <a:t>11</a:t>
            </a:r>
            <a:endParaRPr lang="it-IT" dirty="0">
              <a:solidFill>
                <a:schemeClr val="tx1">
                  <a:lumMod val="50000"/>
                  <a:lumOff val="50000"/>
                </a:schemeClr>
              </a:solidFill>
            </a:endParaRPr>
          </a:p>
        </p:txBody>
      </p:sp>
      <p:sp>
        <p:nvSpPr>
          <p:cNvPr id="10" name="CasellaDiTesto 9"/>
          <p:cNvSpPr txBox="1"/>
          <p:nvPr/>
        </p:nvSpPr>
        <p:spPr>
          <a:xfrm>
            <a:off x="682196" y="6435705"/>
            <a:ext cx="6721035" cy="246221"/>
          </a:xfrm>
          <a:prstGeom prst="rect">
            <a:avLst/>
          </a:prstGeom>
          <a:noFill/>
        </p:spPr>
        <p:txBody>
          <a:bodyPr wrap="square" rtlCol="0">
            <a:spAutoFit/>
          </a:bodyPr>
          <a:lstStyle/>
          <a:p>
            <a:r>
              <a:rPr lang="it-IT" sz="1000" dirty="0" smtClean="0">
                <a:solidFill>
                  <a:srgbClr val="7F7F7F"/>
                </a:solidFill>
              </a:rPr>
              <a:t>Performance delle imprese e dinamiche locali</a:t>
            </a:r>
            <a:r>
              <a:rPr lang="it-IT" sz="1000" dirty="0">
                <a:solidFill>
                  <a:srgbClr val="7F7F7F"/>
                </a:solidFill>
              </a:rPr>
              <a:t> </a:t>
            </a:r>
            <a:r>
              <a:rPr lang="it-IT" sz="1000" baseline="0" dirty="0" smtClean="0">
                <a:solidFill>
                  <a:srgbClr val="7F7F7F"/>
                </a:solidFill>
              </a:rPr>
              <a:t>– AISRE</a:t>
            </a:r>
            <a:r>
              <a:rPr lang="it-IT" sz="1000" dirty="0">
                <a:solidFill>
                  <a:srgbClr val="7F7F7F"/>
                </a:solidFill>
              </a:rPr>
              <a:t>,</a:t>
            </a:r>
            <a:r>
              <a:rPr lang="it-IT" sz="1000" baseline="0" dirty="0" smtClean="0">
                <a:solidFill>
                  <a:srgbClr val="7F7F7F"/>
                </a:solidFill>
              </a:rPr>
              <a:t> Cagliari 20/09/2017</a:t>
            </a:r>
            <a:endParaRPr lang="it-IT" sz="1000" dirty="0">
              <a:solidFill>
                <a:srgbClr val="7F7F7F"/>
              </a:solidFill>
            </a:endParaRPr>
          </a:p>
        </p:txBody>
      </p:sp>
    </p:spTree>
    <p:extLst>
      <p:ext uri="{BB962C8B-B14F-4D97-AF65-F5344CB8AC3E}">
        <p14:creationId xmlns:p14="http://schemas.microsoft.com/office/powerpoint/2010/main" val="159700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787400" y="505470"/>
            <a:ext cx="8229600" cy="461665"/>
          </a:xfrm>
          <a:noFill/>
        </p:spPr>
        <p:txBody>
          <a:bodyPr wrap="square" rtlCol="0">
            <a:spAutoFit/>
          </a:bodyPr>
          <a:lstStyle/>
          <a:p>
            <a:pPr algn="l"/>
            <a:r>
              <a:rPr lang="it-IT" sz="2400" b="1" dirty="0">
                <a:latin typeface="+mn-lt"/>
                <a:ea typeface="+mn-ea"/>
                <a:cs typeface="+mn-cs"/>
              </a:rPr>
              <a:t>Conclusioni</a:t>
            </a:r>
          </a:p>
        </p:txBody>
      </p:sp>
      <p:sp>
        <p:nvSpPr>
          <p:cNvPr id="3" name="Segnaposto contenuto 2"/>
          <p:cNvSpPr>
            <a:spLocks noGrp="1"/>
          </p:cNvSpPr>
          <p:nvPr>
            <p:ph idx="1"/>
          </p:nvPr>
        </p:nvSpPr>
        <p:spPr>
          <a:xfrm>
            <a:off x="787400" y="1005235"/>
            <a:ext cx="7531100" cy="4965094"/>
          </a:xfrm>
        </p:spPr>
        <p:txBody>
          <a:bodyPr/>
          <a:lstStyle/>
          <a:p>
            <a:pPr marL="285750" indent="-285750" algn="just"/>
            <a:r>
              <a:rPr lang="it-IT" sz="1800" dirty="0" smtClean="0">
                <a:solidFill>
                  <a:srgbClr val="505150"/>
                </a:solidFill>
              </a:rPr>
              <a:t>Gli </a:t>
            </a:r>
            <a:r>
              <a:rPr lang="it-IT" sz="1800" dirty="0">
                <a:solidFill>
                  <a:srgbClr val="505150"/>
                </a:solidFill>
              </a:rPr>
              <a:t>effetti temporali predominano su quelli </a:t>
            </a:r>
            <a:r>
              <a:rPr lang="it-IT" sz="1800" dirty="0" smtClean="0">
                <a:solidFill>
                  <a:srgbClr val="505150"/>
                </a:solidFill>
              </a:rPr>
              <a:t>spaziali</a:t>
            </a:r>
          </a:p>
          <a:p>
            <a:pPr marL="285750" indent="-285750" algn="just"/>
            <a:endParaRPr lang="it-IT" sz="1800" dirty="0">
              <a:solidFill>
                <a:srgbClr val="505150"/>
              </a:solidFill>
            </a:endParaRPr>
          </a:p>
          <a:p>
            <a:pPr marL="285750" indent="-285750" algn="just"/>
            <a:r>
              <a:rPr lang="it-IT" sz="1800" dirty="0">
                <a:solidFill>
                  <a:srgbClr val="505150"/>
                </a:solidFill>
              </a:rPr>
              <a:t>Tuttavia gli effetti spaziali sono significativi, soprattutto per </a:t>
            </a:r>
            <a:r>
              <a:rPr lang="it-IT" sz="1800" dirty="0" smtClean="0">
                <a:solidFill>
                  <a:srgbClr val="505150"/>
                </a:solidFill>
              </a:rPr>
              <a:t>le aree con migliore/peggiore performance</a:t>
            </a:r>
          </a:p>
          <a:p>
            <a:pPr marL="285750" indent="-285750" algn="just"/>
            <a:endParaRPr lang="it-IT" sz="1800" dirty="0">
              <a:solidFill>
                <a:srgbClr val="505150"/>
              </a:solidFill>
            </a:endParaRPr>
          </a:p>
          <a:p>
            <a:pPr marL="285750" indent="-285750" algn="just"/>
            <a:r>
              <a:rPr lang="it-IT" sz="1800" dirty="0" smtClean="0">
                <a:solidFill>
                  <a:srgbClr val="505150"/>
                </a:solidFill>
              </a:rPr>
              <a:t>I </a:t>
            </a:r>
            <a:r>
              <a:rPr lang="it-IT" sz="1800" dirty="0">
                <a:solidFill>
                  <a:srgbClr val="505150"/>
                </a:solidFill>
              </a:rPr>
              <a:t>distretti riproducono i cluster identificati nell’analisi, e </a:t>
            </a:r>
            <a:r>
              <a:rPr lang="it-IT" sz="1800" dirty="0" smtClean="0">
                <a:solidFill>
                  <a:srgbClr val="505150"/>
                </a:solidFill>
              </a:rPr>
              <a:t>le aree distrettuali rappresentano circa il 45% dei </a:t>
            </a:r>
            <a:r>
              <a:rPr lang="it-IT" sz="1800" dirty="0">
                <a:solidFill>
                  <a:srgbClr val="505150"/>
                </a:solidFill>
              </a:rPr>
              <a:t>cluster di maggior </a:t>
            </a:r>
            <a:r>
              <a:rPr lang="it-IT" sz="1800" dirty="0" smtClean="0">
                <a:solidFill>
                  <a:srgbClr val="505150"/>
                </a:solidFill>
              </a:rPr>
              <a:t>successo.</a:t>
            </a:r>
          </a:p>
          <a:p>
            <a:pPr marL="285750" indent="-285750" algn="just"/>
            <a:endParaRPr lang="it-IT" sz="1800" dirty="0" smtClean="0">
              <a:solidFill>
                <a:srgbClr val="505150"/>
              </a:solidFill>
            </a:endParaRPr>
          </a:p>
          <a:p>
            <a:pPr marL="285750" indent="-285750" algn="just"/>
            <a:r>
              <a:rPr lang="it-IT" sz="1800" dirty="0" smtClean="0">
                <a:solidFill>
                  <a:srgbClr val="505150"/>
                </a:solidFill>
              </a:rPr>
              <a:t>L’appartenenza a un distretto non discrimina fra SLL High-High e </a:t>
            </a:r>
            <a:r>
              <a:rPr lang="it-IT" sz="1800" dirty="0" err="1" smtClean="0">
                <a:solidFill>
                  <a:srgbClr val="505150"/>
                </a:solidFill>
              </a:rPr>
              <a:t>Low-Low</a:t>
            </a:r>
            <a:r>
              <a:rPr lang="it-IT" sz="1800" dirty="0" smtClean="0">
                <a:solidFill>
                  <a:srgbClr val="505150"/>
                </a:solidFill>
              </a:rPr>
              <a:t>, ma discrimina invece fra gli SLL non </a:t>
            </a:r>
            <a:r>
              <a:rPr lang="it-IT" sz="1800" dirty="0" err="1" smtClean="0">
                <a:solidFill>
                  <a:srgbClr val="505150"/>
                </a:solidFill>
              </a:rPr>
              <a:t>clusterizzati</a:t>
            </a:r>
            <a:endParaRPr lang="it-IT" sz="1800" dirty="0" smtClean="0">
              <a:solidFill>
                <a:srgbClr val="505150"/>
              </a:solidFill>
            </a:endParaRPr>
          </a:p>
          <a:p>
            <a:pPr marL="285750" indent="-285750" algn="just"/>
            <a:endParaRPr lang="it-IT" sz="1800" dirty="0">
              <a:solidFill>
                <a:srgbClr val="505150"/>
              </a:solidFill>
            </a:endParaRPr>
          </a:p>
          <a:p>
            <a:pPr marL="285750" indent="-285750" algn="just"/>
            <a:r>
              <a:rPr lang="it-IT" sz="1800" dirty="0" smtClean="0">
                <a:solidFill>
                  <a:srgbClr val="505150"/>
                </a:solidFill>
              </a:rPr>
              <a:t>Link dati censimento: effetti differenziali a seconda dei cluster (ossia delle tipologie d’imprese)</a:t>
            </a:r>
          </a:p>
          <a:p>
            <a:pPr marL="285750" indent="-285750" algn="just"/>
            <a:endParaRPr lang="it-IT" sz="1800" dirty="0">
              <a:solidFill>
                <a:srgbClr val="505150"/>
              </a:solidFill>
            </a:endParaRPr>
          </a:p>
          <a:p>
            <a:pPr marL="285750" indent="-285750" algn="just"/>
            <a:endParaRPr lang="it-IT" sz="1800" dirty="0">
              <a:solidFill>
                <a:srgbClr val="505150"/>
              </a:solidFill>
            </a:endParaRPr>
          </a:p>
        </p:txBody>
      </p:sp>
      <p:sp>
        <p:nvSpPr>
          <p:cNvPr id="6" name="CasellaDiTesto 5"/>
          <p:cNvSpPr txBox="1"/>
          <p:nvPr/>
        </p:nvSpPr>
        <p:spPr>
          <a:xfrm>
            <a:off x="287381" y="5970329"/>
            <a:ext cx="500596" cy="369332"/>
          </a:xfrm>
          <a:prstGeom prst="rect">
            <a:avLst/>
          </a:prstGeom>
          <a:noFill/>
        </p:spPr>
        <p:txBody>
          <a:bodyPr wrap="square" rtlCol="0">
            <a:spAutoFit/>
          </a:bodyPr>
          <a:lstStyle/>
          <a:p>
            <a:pPr algn="r"/>
            <a:r>
              <a:rPr lang="it-IT" dirty="0" smtClean="0">
                <a:solidFill>
                  <a:schemeClr val="tx1">
                    <a:lumMod val="50000"/>
                    <a:lumOff val="50000"/>
                  </a:schemeClr>
                </a:solidFill>
              </a:rPr>
              <a:t>12</a:t>
            </a:r>
            <a:endParaRPr lang="it-IT" dirty="0">
              <a:solidFill>
                <a:schemeClr val="tx1">
                  <a:lumMod val="50000"/>
                  <a:lumOff val="50000"/>
                </a:schemeClr>
              </a:solidFill>
            </a:endParaRPr>
          </a:p>
        </p:txBody>
      </p:sp>
      <p:sp>
        <p:nvSpPr>
          <p:cNvPr id="8" name="CasellaDiTesto 7"/>
          <p:cNvSpPr txBox="1"/>
          <p:nvPr/>
        </p:nvSpPr>
        <p:spPr>
          <a:xfrm>
            <a:off x="682196" y="6435705"/>
            <a:ext cx="6721035" cy="246221"/>
          </a:xfrm>
          <a:prstGeom prst="rect">
            <a:avLst/>
          </a:prstGeom>
          <a:noFill/>
        </p:spPr>
        <p:txBody>
          <a:bodyPr wrap="square" rtlCol="0">
            <a:spAutoFit/>
          </a:bodyPr>
          <a:lstStyle/>
          <a:p>
            <a:r>
              <a:rPr lang="it-IT" sz="1000" dirty="0" smtClean="0">
                <a:solidFill>
                  <a:srgbClr val="7F7F7F"/>
                </a:solidFill>
              </a:rPr>
              <a:t>Performance delle imprese e dinamiche locali</a:t>
            </a:r>
            <a:r>
              <a:rPr lang="it-IT" sz="1000" dirty="0">
                <a:solidFill>
                  <a:srgbClr val="7F7F7F"/>
                </a:solidFill>
              </a:rPr>
              <a:t> </a:t>
            </a:r>
            <a:r>
              <a:rPr lang="it-IT" sz="1000" baseline="0" dirty="0" smtClean="0">
                <a:solidFill>
                  <a:srgbClr val="7F7F7F"/>
                </a:solidFill>
              </a:rPr>
              <a:t>– AISRE</a:t>
            </a:r>
            <a:r>
              <a:rPr lang="it-IT" sz="1000" dirty="0">
                <a:solidFill>
                  <a:srgbClr val="7F7F7F"/>
                </a:solidFill>
              </a:rPr>
              <a:t>,</a:t>
            </a:r>
            <a:r>
              <a:rPr lang="it-IT" sz="1000" baseline="0" dirty="0" smtClean="0">
                <a:solidFill>
                  <a:srgbClr val="7F7F7F"/>
                </a:solidFill>
              </a:rPr>
              <a:t> Cagliari 20/09/2017</a:t>
            </a:r>
            <a:endParaRPr lang="it-IT" sz="1000" dirty="0">
              <a:solidFill>
                <a:srgbClr val="7F7F7F"/>
              </a:solidFill>
            </a:endParaRPr>
          </a:p>
        </p:txBody>
      </p:sp>
    </p:spTree>
    <p:extLst>
      <p:ext uri="{BB962C8B-B14F-4D97-AF65-F5344CB8AC3E}">
        <p14:creationId xmlns:p14="http://schemas.microsoft.com/office/powerpoint/2010/main" val="825141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85800" y="503238"/>
            <a:ext cx="7505700" cy="461665"/>
          </a:xfrm>
          <a:noFill/>
        </p:spPr>
        <p:txBody>
          <a:bodyPr wrap="square" rtlCol="0">
            <a:spAutoFit/>
          </a:bodyPr>
          <a:lstStyle/>
          <a:p>
            <a:pPr algn="l"/>
            <a:r>
              <a:rPr lang="it-IT" sz="2400" b="1" dirty="0" smtClean="0">
                <a:solidFill>
                  <a:srgbClr val="505150"/>
                </a:solidFill>
              </a:rPr>
              <a:t>Introduzione: </a:t>
            </a:r>
            <a:r>
              <a:rPr lang="it-IT" sz="2400" b="1" dirty="0" smtClean="0">
                <a:solidFill>
                  <a:srgbClr val="505150"/>
                </a:solidFill>
                <a:latin typeface="+mn-lt"/>
                <a:ea typeface="+mn-ea"/>
                <a:cs typeface="+mn-cs"/>
              </a:rPr>
              <a:t>Obiettivi </a:t>
            </a:r>
            <a:r>
              <a:rPr lang="it-IT" sz="2400" b="1" dirty="0">
                <a:solidFill>
                  <a:srgbClr val="505150"/>
                </a:solidFill>
                <a:latin typeface="+mn-lt"/>
                <a:ea typeface="+mn-ea"/>
                <a:cs typeface="+mn-cs"/>
              </a:rPr>
              <a:t>del lavoro </a:t>
            </a:r>
          </a:p>
        </p:txBody>
      </p:sp>
      <p:sp>
        <p:nvSpPr>
          <p:cNvPr id="3" name="Segnaposto contenuto 2"/>
          <p:cNvSpPr>
            <a:spLocks noGrp="1"/>
          </p:cNvSpPr>
          <p:nvPr>
            <p:ph idx="1"/>
          </p:nvPr>
        </p:nvSpPr>
        <p:spPr/>
        <p:txBody>
          <a:bodyPr/>
          <a:lstStyle/>
          <a:p>
            <a:pPr marL="0" indent="0">
              <a:buNone/>
            </a:pPr>
            <a:r>
              <a:rPr lang="it-IT" sz="2000" dirty="0" smtClean="0">
                <a:solidFill>
                  <a:schemeClr val="tx1">
                    <a:lumMod val="75000"/>
                    <a:lumOff val="25000"/>
                  </a:schemeClr>
                </a:solidFill>
              </a:rPr>
              <a:t>Costruzione di basi dati da Big Data, fungibili rispetto a molteplici scopi.</a:t>
            </a:r>
            <a:endParaRPr lang="it-IT" sz="2000" dirty="0">
              <a:solidFill>
                <a:schemeClr val="tx1">
                  <a:lumMod val="75000"/>
                  <a:lumOff val="25000"/>
                </a:schemeClr>
              </a:solidFill>
            </a:endParaRPr>
          </a:p>
          <a:p>
            <a:pPr marL="0" indent="0">
              <a:buNone/>
            </a:pPr>
            <a:endParaRPr lang="it-IT" sz="2000" dirty="0">
              <a:solidFill>
                <a:schemeClr val="tx1">
                  <a:lumMod val="75000"/>
                  <a:lumOff val="25000"/>
                </a:schemeClr>
              </a:solidFill>
            </a:endParaRPr>
          </a:p>
          <a:p>
            <a:pPr marL="285750" indent="-285750" algn="just"/>
            <a:r>
              <a:rPr lang="it-IT" sz="1800" dirty="0" smtClean="0">
                <a:solidFill>
                  <a:srgbClr val="505150"/>
                </a:solidFill>
              </a:rPr>
              <a:t>Dati amministrativi</a:t>
            </a:r>
          </a:p>
          <a:p>
            <a:pPr marL="0" indent="0" algn="just">
              <a:buNone/>
            </a:pPr>
            <a:endParaRPr lang="it-IT" sz="1800" dirty="0">
              <a:solidFill>
                <a:srgbClr val="505150"/>
              </a:solidFill>
            </a:endParaRPr>
          </a:p>
          <a:p>
            <a:pPr marL="285750" indent="-285750" algn="just"/>
            <a:r>
              <a:rPr lang="it-IT" sz="1800" dirty="0" smtClean="0">
                <a:solidFill>
                  <a:srgbClr val="505150"/>
                </a:solidFill>
              </a:rPr>
              <a:t>Produzione di dati da banche dati/servizi web</a:t>
            </a:r>
          </a:p>
          <a:p>
            <a:pPr marL="285750" indent="-285750" algn="just"/>
            <a:endParaRPr lang="it-IT" sz="1800" dirty="0">
              <a:solidFill>
                <a:srgbClr val="505150"/>
              </a:solidFill>
            </a:endParaRPr>
          </a:p>
          <a:p>
            <a:pPr marL="285750" indent="-285750" algn="just"/>
            <a:r>
              <a:rPr lang="it-IT" sz="1800" dirty="0" smtClean="0">
                <a:solidFill>
                  <a:srgbClr val="505150"/>
                </a:solidFill>
              </a:rPr>
              <a:t>Informazioni da indagini statistiche (</a:t>
            </a:r>
            <a:r>
              <a:rPr lang="it-IT" sz="1800" dirty="0" err="1" smtClean="0">
                <a:solidFill>
                  <a:srgbClr val="505150"/>
                </a:solidFill>
              </a:rPr>
              <a:t>statistical</a:t>
            </a:r>
            <a:r>
              <a:rPr lang="it-IT" sz="1800" dirty="0" smtClean="0">
                <a:solidFill>
                  <a:srgbClr val="505150"/>
                </a:solidFill>
              </a:rPr>
              <a:t> </a:t>
            </a:r>
            <a:r>
              <a:rPr lang="it-IT" sz="1800" dirty="0" err="1" smtClean="0">
                <a:solidFill>
                  <a:srgbClr val="505150"/>
                </a:solidFill>
              </a:rPr>
              <a:t>matching</a:t>
            </a:r>
            <a:r>
              <a:rPr lang="it-IT" sz="1800" dirty="0" smtClean="0">
                <a:solidFill>
                  <a:srgbClr val="505150"/>
                </a:solidFill>
              </a:rPr>
              <a:t> / stime per domini non pianificati)</a:t>
            </a:r>
            <a:endParaRPr lang="it-IT" sz="1800" dirty="0">
              <a:solidFill>
                <a:srgbClr val="505150"/>
              </a:solidFill>
            </a:endParaRPr>
          </a:p>
          <a:p>
            <a:endParaRPr lang="it-IT" dirty="0"/>
          </a:p>
        </p:txBody>
      </p:sp>
      <p:sp>
        <p:nvSpPr>
          <p:cNvPr id="5" name="CasellaDiTesto 4"/>
          <p:cNvSpPr txBox="1"/>
          <p:nvPr/>
        </p:nvSpPr>
        <p:spPr>
          <a:xfrm>
            <a:off x="287381" y="5970329"/>
            <a:ext cx="500596" cy="369332"/>
          </a:xfrm>
          <a:prstGeom prst="rect">
            <a:avLst/>
          </a:prstGeom>
          <a:noFill/>
        </p:spPr>
        <p:txBody>
          <a:bodyPr wrap="square" rtlCol="0">
            <a:spAutoFit/>
          </a:bodyPr>
          <a:lstStyle/>
          <a:p>
            <a:pPr algn="r"/>
            <a:r>
              <a:rPr lang="it-IT" dirty="0" smtClean="0">
                <a:solidFill>
                  <a:schemeClr val="tx1">
                    <a:lumMod val="50000"/>
                    <a:lumOff val="50000"/>
                  </a:schemeClr>
                </a:solidFill>
              </a:rPr>
              <a:t>13</a:t>
            </a:r>
            <a:endParaRPr lang="it-IT" dirty="0">
              <a:solidFill>
                <a:schemeClr val="tx1">
                  <a:lumMod val="50000"/>
                  <a:lumOff val="50000"/>
                </a:schemeClr>
              </a:solidFill>
            </a:endParaRPr>
          </a:p>
        </p:txBody>
      </p:sp>
      <p:sp>
        <p:nvSpPr>
          <p:cNvPr id="7" name="CasellaDiTesto 6"/>
          <p:cNvSpPr txBox="1"/>
          <p:nvPr/>
        </p:nvSpPr>
        <p:spPr>
          <a:xfrm>
            <a:off x="682196" y="6435705"/>
            <a:ext cx="6721035" cy="246221"/>
          </a:xfrm>
          <a:prstGeom prst="rect">
            <a:avLst/>
          </a:prstGeom>
          <a:noFill/>
        </p:spPr>
        <p:txBody>
          <a:bodyPr wrap="square" rtlCol="0">
            <a:spAutoFit/>
          </a:bodyPr>
          <a:lstStyle/>
          <a:p>
            <a:r>
              <a:rPr lang="it-IT" sz="1000" dirty="0" smtClean="0">
                <a:solidFill>
                  <a:srgbClr val="7F7F7F"/>
                </a:solidFill>
              </a:rPr>
              <a:t>Performance delle imprese e dinamiche locali</a:t>
            </a:r>
            <a:r>
              <a:rPr lang="it-IT" sz="1000" dirty="0">
                <a:solidFill>
                  <a:srgbClr val="7F7F7F"/>
                </a:solidFill>
              </a:rPr>
              <a:t> </a:t>
            </a:r>
            <a:r>
              <a:rPr lang="it-IT" sz="1000" baseline="0" dirty="0" smtClean="0">
                <a:solidFill>
                  <a:srgbClr val="7F7F7F"/>
                </a:solidFill>
              </a:rPr>
              <a:t>– AISRE</a:t>
            </a:r>
            <a:r>
              <a:rPr lang="it-IT" sz="1000" dirty="0">
                <a:solidFill>
                  <a:srgbClr val="7F7F7F"/>
                </a:solidFill>
              </a:rPr>
              <a:t>,</a:t>
            </a:r>
            <a:r>
              <a:rPr lang="it-IT" sz="1000" baseline="0" dirty="0" smtClean="0">
                <a:solidFill>
                  <a:srgbClr val="7F7F7F"/>
                </a:solidFill>
              </a:rPr>
              <a:t> Cagliari 20/09/2017</a:t>
            </a:r>
            <a:endParaRPr lang="it-IT" sz="1000" dirty="0">
              <a:solidFill>
                <a:srgbClr val="7F7F7F"/>
              </a:solidFill>
            </a:endParaRPr>
          </a:p>
        </p:txBody>
      </p:sp>
    </p:spTree>
    <p:extLst>
      <p:ext uri="{BB962C8B-B14F-4D97-AF65-F5344CB8AC3E}">
        <p14:creationId xmlns:p14="http://schemas.microsoft.com/office/powerpoint/2010/main" val="3189125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p:cNvSpPr txBox="1"/>
          <p:nvPr/>
        </p:nvSpPr>
        <p:spPr>
          <a:xfrm>
            <a:off x="720296" y="466325"/>
            <a:ext cx="7538462" cy="830997"/>
          </a:xfrm>
          <a:prstGeom prst="rect">
            <a:avLst/>
          </a:prstGeom>
          <a:noFill/>
        </p:spPr>
        <p:txBody>
          <a:bodyPr wrap="square" rtlCol="0">
            <a:spAutoFit/>
          </a:bodyPr>
          <a:lstStyle/>
          <a:p>
            <a:r>
              <a:rPr lang="it-IT" sz="2400" b="1" dirty="0" err="1" smtClean="0">
                <a:solidFill>
                  <a:srgbClr val="505150"/>
                </a:solidFill>
              </a:rPr>
              <a:t>Geolocalizzazione</a:t>
            </a:r>
            <a:r>
              <a:rPr lang="it-IT" sz="2400" b="1" dirty="0">
                <a:solidFill>
                  <a:srgbClr val="505150"/>
                </a:solidFill>
              </a:rPr>
              <a:t>: </a:t>
            </a:r>
            <a:r>
              <a:rPr lang="it-IT" sz="2400" b="1" dirty="0" smtClean="0">
                <a:solidFill>
                  <a:srgbClr val="505150"/>
                </a:solidFill>
              </a:rPr>
              <a:t>Standardizzazione </a:t>
            </a:r>
            <a:r>
              <a:rPr lang="it-IT" sz="2400" b="1" dirty="0">
                <a:solidFill>
                  <a:srgbClr val="505150"/>
                </a:solidFill>
              </a:rPr>
              <a:t>degli </a:t>
            </a:r>
            <a:r>
              <a:rPr lang="it-IT" sz="2400" b="1" dirty="0" smtClean="0">
                <a:solidFill>
                  <a:srgbClr val="505150"/>
                </a:solidFill>
              </a:rPr>
              <a:t>indirizzi</a:t>
            </a:r>
            <a:endParaRPr lang="it-IT" sz="2400" b="1" dirty="0">
              <a:solidFill>
                <a:srgbClr val="505150"/>
              </a:solidFill>
            </a:endParaRPr>
          </a:p>
        </p:txBody>
      </p:sp>
      <p:sp>
        <p:nvSpPr>
          <p:cNvPr id="2" name="Rettangolo 1"/>
          <p:cNvSpPr/>
          <p:nvPr/>
        </p:nvSpPr>
        <p:spPr>
          <a:xfrm>
            <a:off x="787976" y="1365604"/>
            <a:ext cx="7470782" cy="1754327"/>
          </a:xfrm>
          <a:prstGeom prst="rect">
            <a:avLst/>
          </a:prstGeom>
        </p:spPr>
        <p:txBody>
          <a:bodyPr wrap="square">
            <a:spAutoFit/>
          </a:bodyPr>
          <a:lstStyle/>
          <a:p>
            <a:pPr lvl="0"/>
            <a:r>
              <a:rPr lang="it-IT" dirty="0"/>
              <a:t>DUG - Denominazione Urbanistica Generica, ossia il qualificatore del toponimo (es. Via, Piazza, Largo, ecc.)</a:t>
            </a:r>
            <a:r>
              <a:rPr lang="it-IT" dirty="0" smtClean="0"/>
              <a:t>;</a:t>
            </a:r>
          </a:p>
          <a:p>
            <a:pPr lvl="0"/>
            <a:endParaRPr lang="it-IT" dirty="0"/>
          </a:p>
          <a:p>
            <a:pPr lvl="0"/>
            <a:r>
              <a:rPr lang="it-IT" dirty="0"/>
              <a:t>Il toponimo, ossia l’indirizzo (es: [via] dei Querceti)</a:t>
            </a:r>
            <a:r>
              <a:rPr lang="it-IT" dirty="0" smtClean="0"/>
              <a:t>;</a:t>
            </a:r>
          </a:p>
          <a:p>
            <a:pPr lvl="0"/>
            <a:endParaRPr lang="it-IT" dirty="0"/>
          </a:p>
          <a:p>
            <a:pPr lvl="0"/>
            <a:r>
              <a:rPr lang="it-IT" dirty="0"/>
              <a:t>il civico relativo all’impresa nel toponimo.</a:t>
            </a:r>
          </a:p>
        </p:txBody>
      </p:sp>
      <p:graphicFrame>
        <p:nvGraphicFramePr>
          <p:cNvPr id="7" name="Oggetto 6"/>
          <p:cNvGraphicFramePr>
            <a:graphicFrameLocks noChangeAspect="1"/>
          </p:cNvGraphicFramePr>
          <p:nvPr>
            <p:extLst>
              <p:ext uri="{D42A27DB-BD31-4B8C-83A1-F6EECF244321}">
                <p14:modId xmlns:p14="http://schemas.microsoft.com/office/powerpoint/2010/main" val="2891604986"/>
              </p:ext>
            </p:extLst>
          </p:nvPr>
        </p:nvGraphicFramePr>
        <p:xfrm>
          <a:off x="787977" y="3628758"/>
          <a:ext cx="7836915" cy="985575"/>
        </p:xfrm>
        <a:graphic>
          <a:graphicData uri="http://schemas.openxmlformats.org/presentationml/2006/ole">
            <mc:AlternateContent xmlns:mc="http://schemas.openxmlformats.org/markup-compatibility/2006">
              <mc:Choice xmlns:v="urn:schemas-microsoft-com:vml" Requires="v">
                <p:oleObj spid="_x0000_s5140" name="Documento" r:id="rId3" imgW="6261100" imgH="787400" progId="Word.Document.12">
                  <p:embed/>
                </p:oleObj>
              </mc:Choice>
              <mc:Fallback>
                <p:oleObj name="Documento" r:id="rId3" imgW="6261100" imgH="787400" progId="Word.Document.12">
                  <p:embed/>
                  <p:pic>
                    <p:nvPicPr>
                      <p:cNvPr id="0" name=""/>
                      <p:cNvPicPr/>
                      <p:nvPr/>
                    </p:nvPicPr>
                    <p:blipFill>
                      <a:blip r:embed="rId4"/>
                      <a:stretch>
                        <a:fillRect/>
                      </a:stretch>
                    </p:blipFill>
                    <p:spPr>
                      <a:xfrm>
                        <a:off x="787977" y="3628758"/>
                        <a:ext cx="7836915" cy="985575"/>
                      </a:xfrm>
                      <a:prstGeom prst="rect">
                        <a:avLst/>
                      </a:prstGeom>
                    </p:spPr>
                  </p:pic>
                </p:oleObj>
              </mc:Fallback>
            </mc:AlternateContent>
          </a:graphicData>
        </a:graphic>
      </p:graphicFrame>
      <p:sp>
        <p:nvSpPr>
          <p:cNvPr id="8" name="CasellaDiTesto 7"/>
          <p:cNvSpPr txBox="1"/>
          <p:nvPr/>
        </p:nvSpPr>
        <p:spPr>
          <a:xfrm>
            <a:off x="682196" y="6435705"/>
            <a:ext cx="6721035" cy="246221"/>
          </a:xfrm>
          <a:prstGeom prst="rect">
            <a:avLst/>
          </a:prstGeom>
          <a:noFill/>
        </p:spPr>
        <p:txBody>
          <a:bodyPr wrap="square" rtlCol="0">
            <a:spAutoFit/>
          </a:bodyPr>
          <a:lstStyle/>
          <a:p>
            <a:r>
              <a:rPr lang="it-IT" sz="1000" dirty="0" smtClean="0">
                <a:solidFill>
                  <a:srgbClr val="7F7F7F"/>
                </a:solidFill>
              </a:rPr>
              <a:t>Performance delle imprese e dinamiche locali</a:t>
            </a:r>
            <a:r>
              <a:rPr lang="it-IT" sz="1000" dirty="0">
                <a:solidFill>
                  <a:srgbClr val="7F7F7F"/>
                </a:solidFill>
              </a:rPr>
              <a:t> </a:t>
            </a:r>
            <a:r>
              <a:rPr lang="it-IT" sz="1000" baseline="0" dirty="0" smtClean="0">
                <a:solidFill>
                  <a:srgbClr val="7F7F7F"/>
                </a:solidFill>
              </a:rPr>
              <a:t>– AISRE</a:t>
            </a:r>
            <a:r>
              <a:rPr lang="it-IT" sz="1000" dirty="0">
                <a:solidFill>
                  <a:srgbClr val="7F7F7F"/>
                </a:solidFill>
              </a:rPr>
              <a:t>,</a:t>
            </a:r>
            <a:r>
              <a:rPr lang="it-IT" sz="1000" baseline="0" dirty="0" smtClean="0">
                <a:solidFill>
                  <a:srgbClr val="7F7F7F"/>
                </a:solidFill>
              </a:rPr>
              <a:t> Cagliari 20/09/2017</a:t>
            </a:r>
            <a:endParaRPr lang="it-IT" sz="1000" dirty="0">
              <a:solidFill>
                <a:srgbClr val="7F7F7F"/>
              </a:solidFill>
            </a:endParaRPr>
          </a:p>
        </p:txBody>
      </p:sp>
      <p:sp>
        <p:nvSpPr>
          <p:cNvPr id="9" name="CasellaDiTesto 8"/>
          <p:cNvSpPr txBox="1"/>
          <p:nvPr/>
        </p:nvSpPr>
        <p:spPr>
          <a:xfrm>
            <a:off x="287381" y="5970329"/>
            <a:ext cx="500596" cy="369332"/>
          </a:xfrm>
          <a:prstGeom prst="rect">
            <a:avLst/>
          </a:prstGeom>
          <a:noFill/>
        </p:spPr>
        <p:txBody>
          <a:bodyPr wrap="square" rtlCol="0">
            <a:spAutoFit/>
          </a:bodyPr>
          <a:lstStyle/>
          <a:p>
            <a:pPr algn="r"/>
            <a:r>
              <a:rPr lang="it-IT" dirty="0" smtClean="0">
                <a:solidFill>
                  <a:schemeClr val="tx1">
                    <a:lumMod val="50000"/>
                    <a:lumOff val="50000"/>
                  </a:schemeClr>
                </a:solidFill>
              </a:rPr>
              <a:t>14</a:t>
            </a:r>
            <a:endParaRPr lang="it-IT" dirty="0">
              <a:solidFill>
                <a:schemeClr val="tx1">
                  <a:lumMod val="50000"/>
                  <a:lumOff val="50000"/>
                </a:schemeClr>
              </a:solidFill>
            </a:endParaRPr>
          </a:p>
        </p:txBody>
      </p:sp>
    </p:spTree>
    <p:extLst>
      <p:ext uri="{BB962C8B-B14F-4D97-AF65-F5344CB8AC3E}">
        <p14:creationId xmlns:p14="http://schemas.microsoft.com/office/powerpoint/2010/main" val="1499762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p:cNvSpPr txBox="1"/>
          <p:nvPr/>
        </p:nvSpPr>
        <p:spPr>
          <a:xfrm>
            <a:off x="720296" y="466325"/>
            <a:ext cx="7538462" cy="461665"/>
          </a:xfrm>
          <a:prstGeom prst="rect">
            <a:avLst/>
          </a:prstGeom>
          <a:noFill/>
        </p:spPr>
        <p:txBody>
          <a:bodyPr wrap="square" rtlCol="0">
            <a:spAutoFit/>
          </a:bodyPr>
          <a:lstStyle/>
          <a:p>
            <a:r>
              <a:rPr lang="it-IT" sz="2400" b="1" dirty="0" err="1" smtClean="0">
                <a:solidFill>
                  <a:srgbClr val="505150"/>
                </a:solidFill>
              </a:rPr>
              <a:t>Geolocalizzazione</a:t>
            </a:r>
            <a:r>
              <a:rPr lang="it-IT" sz="2400" b="1" dirty="0">
                <a:solidFill>
                  <a:srgbClr val="505150"/>
                </a:solidFill>
              </a:rPr>
              <a:t>: </a:t>
            </a:r>
            <a:r>
              <a:rPr lang="it-IT" sz="2400" b="1" dirty="0" smtClean="0">
                <a:solidFill>
                  <a:srgbClr val="505150"/>
                </a:solidFill>
              </a:rPr>
              <a:t>referenziazione degli indirizzi</a:t>
            </a:r>
            <a:endParaRPr lang="it-IT" sz="2400" b="1" dirty="0">
              <a:solidFill>
                <a:srgbClr val="505150"/>
              </a:solidFill>
            </a:endParaRPr>
          </a:p>
        </p:txBody>
      </p:sp>
      <p:grpSp>
        <p:nvGrpSpPr>
          <p:cNvPr id="8" name="Gruppo 7"/>
          <p:cNvGrpSpPr/>
          <p:nvPr/>
        </p:nvGrpSpPr>
        <p:grpSpPr>
          <a:xfrm>
            <a:off x="787976" y="1676899"/>
            <a:ext cx="7470782" cy="3729990"/>
            <a:chOff x="0" y="0"/>
            <a:chExt cx="6119495" cy="3729990"/>
          </a:xfrm>
          <a:extLst>
            <a:ext uri="{0CCBE362-F206-4b92-989A-16890622DB6E}">
              <ma14:wrappingTextBoxFlag xmlns:ma14="http://schemas.microsoft.com/office/mac/drawingml/2011/main"/>
            </a:ext>
          </a:extLst>
        </p:grpSpPr>
        <p:pic>
          <p:nvPicPr>
            <p:cNvPr id="9" name="Immagine 8" descr="Macintosh HD:Users:silvialombardi:Desktop:Schermata 2016-08-01 a 04.39.09.png"/>
            <p:cNvPicPr>
              <a:picLocks noChangeAspect="1"/>
            </p:cNvPicPr>
            <p:nvPr/>
          </p:nvPicPr>
          <p:blipFill rotWithShape="1">
            <a:blip r:embed="rId2">
              <a:extLst>
                <a:ext uri="{28A0092B-C50C-407E-A947-70E740481C1C}">
                  <a14:useLocalDpi xmlns:a14="http://schemas.microsoft.com/office/drawing/2010/main" val="0"/>
                </a:ext>
              </a:extLst>
            </a:blip>
            <a:srcRect l="4103" t="2823" r="-258" b="-997"/>
            <a:stretch/>
          </p:blipFill>
          <p:spPr bwMode="auto">
            <a:xfrm>
              <a:off x="269875" y="0"/>
              <a:ext cx="5849620" cy="3729990"/>
            </a:xfrm>
            <a:prstGeom prst="rect">
              <a:avLst/>
            </a:prstGeom>
            <a:noFill/>
            <a:ln>
              <a:noFill/>
            </a:ln>
            <a:extLst>
              <a:ext uri="{53640926-AAD7-44d8-BBD7-CCE9431645EC}">
                <a14:shadowObscured xmlns:a14="http://schemas.microsoft.com/office/drawing/2010/main"/>
              </a:ext>
              <a:ext uri="{FAA26D3D-D897-4be2-8F04-BA451C77F1D7}">
                <ma14:placeholderFlag xmlns:ma14="http://schemas.microsoft.com/office/mac/drawingml/2011/main"/>
              </a:ext>
            </a:extLst>
          </p:spPr>
        </p:pic>
        <p:sp>
          <p:nvSpPr>
            <p:cNvPr id="10" name="Cornice 9"/>
            <p:cNvSpPr/>
            <p:nvPr/>
          </p:nvSpPr>
          <p:spPr>
            <a:xfrm>
              <a:off x="2612390" y="124460"/>
              <a:ext cx="838200" cy="200660"/>
            </a:xfrm>
            <a:prstGeom prst="frame">
              <a:avLst/>
            </a:prstGeom>
            <a:extLst>
              <a:ext uri="{FAA26D3D-D897-4be2-8F04-BA451C77F1D7}">
                <ma14:placeholderFlag xmlns:ma14="http://schemas.microsoft.com/office/mac/drawingml/2011/main"/>
              </a:ext>
              <a:ext uri="{C572A759-6A51-4108-AA02-DFA0A04FC94B}">
                <ma14:wrappingTextBoxFlag xmlns:ma14="http://schemas.microsoft.com/office/mac/drawingml/2011/main"/>
              </a:ext>
            </a:ex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it-IT"/>
            </a:p>
          </p:txBody>
        </p:sp>
        <p:sp>
          <p:nvSpPr>
            <p:cNvPr id="11" name="Freccia destra 10"/>
            <p:cNvSpPr/>
            <p:nvPr/>
          </p:nvSpPr>
          <p:spPr>
            <a:xfrm>
              <a:off x="0" y="123825"/>
              <a:ext cx="571500" cy="228600"/>
            </a:xfrm>
            <a:prstGeom prst="rightArrow">
              <a:avLst/>
            </a:prstGeom>
            <a:extLst>
              <a:ext uri="{FAA26D3D-D897-4be2-8F04-BA451C77F1D7}">
                <ma14:placeholderFlag xmlns:ma14="http://schemas.microsoft.com/office/mac/drawingml/2011/main"/>
              </a:ext>
              <a:ext uri="{C572A759-6A51-4108-AA02-DFA0A04FC94B}">
                <ma14:wrappingTextBoxFlag xmlns:ma14="http://schemas.microsoft.com/office/mac/drawingml/2011/main"/>
              </a:ext>
            </a:ex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it-IT"/>
            </a:p>
          </p:txBody>
        </p:sp>
      </p:grpSp>
      <p:sp>
        <p:nvSpPr>
          <p:cNvPr id="12" name="CasellaDiTesto 11"/>
          <p:cNvSpPr txBox="1"/>
          <p:nvPr/>
        </p:nvSpPr>
        <p:spPr>
          <a:xfrm>
            <a:off x="682196" y="6435705"/>
            <a:ext cx="6721035" cy="246221"/>
          </a:xfrm>
          <a:prstGeom prst="rect">
            <a:avLst/>
          </a:prstGeom>
          <a:noFill/>
        </p:spPr>
        <p:txBody>
          <a:bodyPr wrap="square" rtlCol="0">
            <a:spAutoFit/>
          </a:bodyPr>
          <a:lstStyle/>
          <a:p>
            <a:r>
              <a:rPr lang="it-IT" sz="1000" dirty="0" smtClean="0">
                <a:solidFill>
                  <a:srgbClr val="7F7F7F"/>
                </a:solidFill>
              </a:rPr>
              <a:t>Performance delle imprese e dinamiche locali</a:t>
            </a:r>
            <a:r>
              <a:rPr lang="it-IT" sz="1000" dirty="0">
                <a:solidFill>
                  <a:srgbClr val="7F7F7F"/>
                </a:solidFill>
              </a:rPr>
              <a:t> </a:t>
            </a:r>
            <a:r>
              <a:rPr lang="it-IT" sz="1000" baseline="0" dirty="0" smtClean="0">
                <a:solidFill>
                  <a:srgbClr val="7F7F7F"/>
                </a:solidFill>
              </a:rPr>
              <a:t>– AISRE</a:t>
            </a:r>
            <a:r>
              <a:rPr lang="it-IT" sz="1000" dirty="0">
                <a:solidFill>
                  <a:srgbClr val="7F7F7F"/>
                </a:solidFill>
              </a:rPr>
              <a:t>,</a:t>
            </a:r>
            <a:r>
              <a:rPr lang="it-IT" sz="1000" baseline="0" dirty="0" smtClean="0">
                <a:solidFill>
                  <a:srgbClr val="7F7F7F"/>
                </a:solidFill>
              </a:rPr>
              <a:t> Cagliari 20/09/2017</a:t>
            </a:r>
            <a:endParaRPr lang="it-IT" sz="1000" dirty="0">
              <a:solidFill>
                <a:srgbClr val="7F7F7F"/>
              </a:solidFill>
            </a:endParaRPr>
          </a:p>
        </p:txBody>
      </p:sp>
      <p:sp>
        <p:nvSpPr>
          <p:cNvPr id="13" name="CasellaDiTesto 12"/>
          <p:cNvSpPr txBox="1"/>
          <p:nvPr/>
        </p:nvSpPr>
        <p:spPr>
          <a:xfrm>
            <a:off x="287381" y="5970329"/>
            <a:ext cx="500596" cy="369332"/>
          </a:xfrm>
          <a:prstGeom prst="rect">
            <a:avLst/>
          </a:prstGeom>
          <a:noFill/>
        </p:spPr>
        <p:txBody>
          <a:bodyPr wrap="square" rtlCol="0">
            <a:spAutoFit/>
          </a:bodyPr>
          <a:lstStyle/>
          <a:p>
            <a:pPr algn="r"/>
            <a:r>
              <a:rPr lang="it-IT" dirty="0" smtClean="0">
                <a:solidFill>
                  <a:schemeClr val="tx1">
                    <a:lumMod val="50000"/>
                    <a:lumOff val="50000"/>
                  </a:schemeClr>
                </a:solidFill>
              </a:rPr>
              <a:t>15</a:t>
            </a:r>
            <a:endParaRPr lang="it-IT" dirty="0">
              <a:solidFill>
                <a:schemeClr val="tx1">
                  <a:lumMod val="50000"/>
                  <a:lumOff val="50000"/>
                </a:schemeClr>
              </a:solidFill>
            </a:endParaRPr>
          </a:p>
        </p:txBody>
      </p:sp>
    </p:spTree>
    <p:extLst>
      <p:ext uri="{BB962C8B-B14F-4D97-AF65-F5344CB8AC3E}">
        <p14:creationId xmlns:p14="http://schemas.microsoft.com/office/powerpoint/2010/main" val="598521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p:cNvSpPr txBox="1"/>
          <p:nvPr/>
        </p:nvSpPr>
        <p:spPr>
          <a:xfrm>
            <a:off x="720296" y="466325"/>
            <a:ext cx="7538462" cy="461665"/>
          </a:xfrm>
          <a:prstGeom prst="rect">
            <a:avLst/>
          </a:prstGeom>
          <a:noFill/>
        </p:spPr>
        <p:txBody>
          <a:bodyPr wrap="square" rtlCol="0">
            <a:spAutoFit/>
          </a:bodyPr>
          <a:lstStyle/>
          <a:p>
            <a:r>
              <a:rPr lang="it-IT" sz="2400" b="1" dirty="0" err="1" smtClean="0">
                <a:solidFill>
                  <a:srgbClr val="505150"/>
                </a:solidFill>
              </a:rPr>
              <a:t>Geolocalizzazione</a:t>
            </a:r>
            <a:r>
              <a:rPr lang="it-IT" sz="2400" b="1" dirty="0">
                <a:solidFill>
                  <a:srgbClr val="505150"/>
                </a:solidFill>
              </a:rPr>
              <a:t>: </a:t>
            </a:r>
            <a:r>
              <a:rPr lang="it-IT" sz="2400" b="1" dirty="0" smtClean="0">
                <a:solidFill>
                  <a:srgbClr val="505150"/>
                </a:solidFill>
              </a:rPr>
              <a:t>referenziazione degli indirizzi</a:t>
            </a:r>
            <a:endParaRPr lang="it-IT" sz="2400" b="1" dirty="0">
              <a:solidFill>
                <a:srgbClr val="505150"/>
              </a:solidFill>
            </a:endParaRPr>
          </a:p>
        </p:txBody>
      </p:sp>
      <p:pic>
        <p:nvPicPr>
          <p:cNvPr id="13" name="Immagine 12"/>
          <p:cNvPicPr>
            <a:picLocks noChangeAspect="1" noChangeArrowheads="1"/>
            <a:extLst>
              <a:ext uri="{84589F7E-364E-4C9E-8A38-B11213B215E9}">
                <a14:cameraTool xmlns:a14="http://schemas.microsoft.com/office/drawing/2010/main" cellRange="$D$11:$M$35"/>
              </a:ext>
            </a:extLst>
          </p:cNvPicPr>
          <p:nvPr/>
        </p:nvPicPr>
        <p:blipFill>
          <a:blip r:embed="rId2"/>
          <a:srcRect/>
          <a:stretch>
            <a:fillRect/>
          </a:stretch>
        </p:blipFill>
        <p:spPr bwMode="auto">
          <a:xfrm>
            <a:off x="438150" y="1041400"/>
            <a:ext cx="8267700" cy="4775200"/>
          </a:xfrm>
          <a:prstGeom prst="rect">
            <a:avLst/>
          </a:prstGeom>
          <a:solidFill>
            <a:srgbClr xmlns:mc="http://schemas.openxmlformats.org/markup-compatibility/2006" xmlns:a14="http://schemas.microsoft.com/office/drawing/2010/main" val="FFFFFF" mc:Ignorable="a14" a14:legacySpreadsheetColorIndex="9"/>
          </a:solidFill>
          <a:ln w="19050">
            <a:noFill/>
            <a:miter lim="800000"/>
            <a:headEnd type="none" w="med" len="med"/>
            <a:tailEnd type="none" w="med" len="med"/>
          </a:ln>
        </p:spPr>
      </p:pic>
      <p:sp>
        <p:nvSpPr>
          <p:cNvPr id="5" name="CasellaDiTesto 4"/>
          <p:cNvSpPr txBox="1"/>
          <p:nvPr/>
        </p:nvSpPr>
        <p:spPr>
          <a:xfrm>
            <a:off x="682196" y="6435705"/>
            <a:ext cx="6721035" cy="246221"/>
          </a:xfrm>
          <a:prstGeom prst="rect">
            <a:avLst/>
          </a:prstGeom>
          <a:noFill/>
        </p:spPr>
        <p:txBody>
          <a:bodyPr wrap="square" rtlCol="0">
            <a:spAutoFit/>
          </a:bodyPr>
          <a:lstStyle/>
          <a:p>
            <a:r>
              <a:rPr lang="it-IT" sz="1000" dirty="0" smtClean="0">
                <a:solidFill>
                  <a:srgbClr val="7F7F7F"/>
                </a:solidFill>
              </a:rPr>
              <a:t>Performance delle imprese e dinamiche locali</a:t>
            </a:r>
            <a:r>
              <a:rPr lang="it-IT" sz="1000" dirty="0">
                <a:solidFill>
                  <a:srgbClr val="7F7F7F"/>
                </a:solidFill>
              </a:rPr>
              <a:t> </a:t>
            </a:r>
            <a:r>
              <a:rPr lang="it-IT" sz="1000" baseline="0" dirty="0" smtClean="0">
                <a:solidFill>
                  <a:srgbClr val="7F7F7F"/>
                </a:solidFill>
              </a:rPr>
              <a:t>– AISRE</a:t>
            </a:r>
            <a:r>
              <a:rPr lang="it-IT" sz="1000" dirty="0">
                <a:solidFill>
                  <a:srgbClr val="7F7F7F"/>
                </a:solidFill>
              </a:rPr>
              <a:t>,</a:t>
            </a:r>
            <a:r>
              <a:rPr lang="it-IT" sz="1000" baseline="0" dirty="0" smtClean="0">
                <a:solidFill>
                  <a:srgbClr val="7F7F7F"/>
                </a:solidFill>
              </a:rPr>
              <a:t> Cagliari 20/09/2017</a:t>
            </a:r>
            <a:endParaRPr lang="it-IT" sz="1000" dirty="0">
              <a:solidFill>
                <a:srgbClr val="7F7F7F"/>
              </a:solidFill>
            </a:endParaRPr>
          </a:p>
        </p:txBody>
      </p:sp>
      <p:sp>
        <p:nvSpPr>
          <p:cNvPr id="7" name="CasellaDiTesto 6"/>
          <p:cNvSpPr txBox="1"/>
          <p:nvPr/>
        </p:nvSpPr>
        <p:spPr>
          <a:xfrm>
            <a:off x="287381" y="5970329"/>
            <a:ext cx="500596" cy="369332"/>
          </a:xfrm>
          <a:prstGeom prst="rect">
            <a:avLst/>
          </a:prstGeom>
          <a:noFill/>
        </p:spPr>
        <p:txBody>
          <a:bodyPr wrap="square" rtlCol="0">
            <a:spAutoFit/>
          </a:bodyPr>
          <a:lstStyle/>
          <a:p>
            <a:pPr algn="r"/>
            <a:r>
              <a:rPr lang="it-IT" dirty="0" smtClean="0">
                <a:solidFill>
                  <a:schemeClr val="tx1">
                    <a:lumMod val="50000"/>
                    <a:lumOff val="50000"/>
                  </a:schemeClr>
                </a:solidFill>
              </a:rPr>
              <a:t>16</a:t>
            </a:r>
            <a:endParaRPr lang="it-IT" dirty="0">
              <a:solidFill>
                <a:schemeClr val="tx1">
                  <a:lumMod val="50000"/>
                  <a:lumOff val="50000"/>
                </a:schemeClr>
              </a:solidFill>
            </a:endParaRPr>
          </a:p>
        </p:txBody>
      </p:sp>
    </p:spTree>
    <p:extLst>
      <p:ext uri="{BB962C8B-B14F-4D97-AF65-F5344CB8AC3E}">
        <p14:creationId xmlns:p14="http://schemas.microsoft.com/office/powerpoint/2010/main" val="32965951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4"/>
          <p:cNvSpPr txBox="1"/>
          <p:nvPr/>
        </p:nvSpPr>
        <p:spPr>
          <a:xfrm>
            <a:off x="682196" y="593325"/>
            <a:ext cx="7538462" cy="461665"/>
          </a:xfrm>
          <a:prstGeom prst="rect">
            <a:avLst/>
          </a:prstGeom>
          <a:noFill/>
        </p:spPr>
        <p:txBody>
          <a:bodyPr wrap="square" rtlCol="0">
            <a:spAutoFit/>
          </a:bodyPr>
          <a:lstStyle/>
          <a:p>
            <a:r>
              <a:rPr lang="it-IT" sz="2400" b="1" dirty="0" smtClean="0">
                <a:solidFill>
                  <a:srgbClr val="404040"/>
                </a:solidFill>
              </a:rPr>
              <a:t>Indice</a:t>
            </a:r>
          </a:p>
        </p:txBody>
      </p:sp>
      <p:sp>
        <p:nvSpPr>
          <p:cNvPr id="6" name="CasellaDiTesto 5"/>
          <p:cNvSpPr txBox="1"/>
          <p:nvPr/>
        </p:nvSpPr>
        <p:spPr>
          <a:xfrm>
            <a:off x="682196" y="2034619"/>
            <a:ext cx="7643480" cy="2862323"/>
          </a:xfrm>
          <a:prstGeom prst="rect">
            <a:avLst/>
          </a:prstGeom>
          <a:noFill/>
        </p:spPr>
        <p:txBody>
          <a:bodyPr wrap="square" rtlCol="0">
            <a:spAutoFit/>
          </a:bodyPr>
          <a:lstStyle/>
          <a:p>
            <a:pPr marL="342900" indent="-342900">
              <a:buFont typeface="+mj-lt"/>
              <a:buAutoNum type="arabicPeriod"/>
            </a:pPr>
            <a:r>
              <a:rPr lang="it-IT" dirty="0" smtClean="0">
                <a:solidFill>
                  <a:srgbClr val="505150"/>
                </a:solidFill>
              </a:rPr>
              <a:t>Introduzione</a:t>
            </a:r>
          </a:p>
          <a:p>
            <a:pPr marL="342900" indent="-342900">
              <a:buFont typeface="+mj-lt"/>
              <a:buAutoNum type="arabicPeriod"/>
            </a:pPr>
            <a:endParaRPr lang="it-IT" dirty="0" smtClean="0">
              <a:solidFill>
                <a:srgbClr val="505150"/>
              </a:solidFill>
            </a:endParaRPr>
          </a:p>
          <a:p>
            <a:pPr marL="342900" indent="-342900">
              <a:buFont typeface="+mj-lt"/>
              <a:buAutoNum type="arabicPeriod"/>
            </a:pPr>
            <a:r>
              <a:rPr lang="it-IT" dirty="0" smtClean="0">
                <a:solidFill>
                  <a:srgbClr val="505150"/>
                </a:solidFill>
              </a:rPr>
              <a:t>Fonti dei dati e ricodifica</a:t>
            </a:r>
          </a:p>
          <a:p>
            <a:pPr marL="342900" indent="-342900">
              <a:buFont typeface="+mj-lt"/>
              <a:buAutoNum type="arabicPeriod"/>
            </a:pPr>
            <a:endParaRPr lang="it-IT" dirty="0" smtClean="0">
              <a:solidFill>
                <a:srgbClr val="505150"/>
              </a:solidFill>
            </a:endParaRPr>
          </a:p>
          <a:p>
            <a:pPr marL="342900" indent="-342900">
              <a:buFont typeface="+mj-lt"/>
              <a:buAutoNum type="arabicPeriod"/>
            </a:pPr>
            <a:r>
              <a:rPr lang="it-IT" dirty="0" smtClean="0">
                <a:solidFill>
                  <a:srgbClr val="505150"/>
                </a:solidFill>
              </a:rPr>
              <a:t>Metodologia di analisi</a:t>
            </a:r>
            <a:endParaRPr lang="it-IT" dirty="0">
              <a:solidFill>
                <a:srgbClr val="505150"/>
              </a:solidFill>
            </a:endParaRPr>
          </a:p>
          <a:p>
            <a:pPr marL="342900" indent="-342900">
              <a:buFont typeface="+mj-lt"/>
              <a:buAutoNum type="arabicPeriod"/>
            </a:pPr>
            <a:endParaRPr lang="it-IT" dirty="0" smtClean="0">
              <a:solidFill>
                <a:srgbClr val="505150"/>
              </a:solidFill>
            </a:endParaRPr>
          </a:p>
          <a:p>
            <a:pPr marL="342900" indent="-342900">
              <a:buFont typeface="+mj-lt"/>
              <a:buAutoNum type="arabicPeriod"/>
            </a:pPr>
            <a:r>
              <a:rPr lang="it-IT" dirty="0" smtClean="0">
                <a:solidFill>
                  <a:srgbClr val="505150"/>
                </a:solidFill>
              </a:rPr>
              <a:t>Analisi dei risultati</a:t>
            </a:r>
            <a:endParaRPr lang="it-IT" dirty="0">
              <a:solidFill>
                <a:srgbClr val="505150"/>
              </a:solidFill>
            </a:endParaRPr>
          </a:p>
          <a:p>
            <a:pPr marL="342900" indent="-342900">
              <a:buFont typeface="+mj-lt"/>
              <a:buAutoNum type="arabicPeriod"/>
            </a:pPr>
            <a:endParaRPr lang="it-IT" dirty="0">
              <a:solidFill>
                <a:srgbClr val="505150"/>
              </a:solidFill>
            </a:endParaRPr>
          </a:p>
          <a:p>
            <a:pPr marL="342900" indent="-342900">
              <a:buFont typeface="+mj-lt"/>
              <a:buAutoNum type="arabicPeriod"/>
            </a:pPr>
            <a:r>
              <a:rPr lang="it-IT" dirty="0" smtClean="0">
                <a:solidFill>
                  <a:srgbClr val="505150"/>
                </a:solidFill>
              </a:rPr>
              <a:t>Conclusioni</a:t>
            </a:r>
            <a:endParaRPr lang="it-IT" dirty="0">
              <a:solidFill>
                <a:srgbClr val="505150"/>
              </a:solidFill>
            </a:endParaRPr>
          </a:p>
          <a:p>
            <a:endParaRPr lang="it-IT" dirty="0" smtClean="0">
              <a:solidFill>
                <a:srgbClr val="505150"/>
              </a:solidFill>
            </a:endParaRPr>
          </a:p>
        </p:txBody>
      </p:sp>
      <p:sp>
        <p:nvSpPr>
          <p:cNvPr id="7" name="CasellaDiTesto 6"/>
          <p:cNvSpPr txBox="1"/>
          <p:nvPr/>
        </p:nvSpPr>
        <p:spPr>
          <a:xfrm>
            <a:off x="682196" y="6435705"/>
            <a:ext cx="6721035" cy="246221"/>
          </a:xfrm>
          <a:prstGeom prst="rect">
            <a:avLst/>
          </a:prstGeom>
          <a:noFill/>
        </p:spPr>
        <p:txBody>
          <a:bodyPr wrap="square" rtlCol="0">
            <a:spAutoFit/>
          </a:bodyPr>
          <a:lstStyle/>
          <a:p>
            <a:r>
              <a:rPr lang="it-IT" sz="1000" dirty="0" smtClean="0">
                <a:solidFill>
                  <a:srgbClr val="7F7F7F"/>
                </a:solidFill>
              </a:rPr>
              <a:t>Performance delle imprese e dinamiche locali</a:t>
            </a:r>
            <a:r>
              <a:rPr lang="it-IT" sz="1000" dirty="0">
                <a:solidFill>
                  <a:srgbClr val="7F7F7F"/>
                </a:solidFill>
              </a:rPr>
              <a:t> </a:t>
            </a:r>
            <a:r>
              <a:rPr lang="it-IT" sz="1000" baseline="0" dirty="0" smtClean="0">
                <a:solidFill>
                  <a:srgbClr val="7F7F7F"/>
                </a:solidFill>
              </a:rPr>
              <a:t>– AISRE</a:t>
            </a:r>
            <a:r>
              <a:rPr lang="it-IT" sz="1000" dirty="0">
                <a:solidFill>
                  <a:srgbClr val="7F7F7F"/>
                </a:solidFill>
              </a:rPr>
              <a:t>,</a:t>
            </a:r>
            <a:r>
              <a:rPr lang="it-IT" sz="1000" baseline="0" dirty="0" smtClean="0">
                <a:solidFill>
                  <a:srgbClr val="7F7F7F"/>
                </a:solidFill>
              </a:rPr>
              <a:t> Cagliari 20/09/2016</a:t>
            </a:r>
            <a:endParaRPr lang="it-IT" sz="1000" dirty="0">
              <a:solidFill>
                <a:srgbClr val="7F7F7F"/>
              </a:solidFill>
            </a:endParaRPr>
          </a:p>
        </p:txBody>
      </p:sp>
    </p:spTree>
    <p:extLst>
      <p:ext uri="{BB962C8B-B14F-4D97-AF65-F5344CB8AC3E}">
        <p14:creationId xmlns:p14="http://schemas.microsoft.com/office/powerpoint/2010/main" val="35532192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asellaDiTesto 6"/>
          <p:cNvSpPr txBox="1"/>
          <p:nvPr/>
        </p:nvSpPr>
        <p:spPr>
          <a:xfrm>
            <a:off x="682196" y="461445"/>
            <a:ext cx="7538462" cy="430887"/>
          </a:xfrm>
          <a:prstGeom prst="rect">
            <a:avLst/>
          </a:prstGeom>
          <a:noFill/>
        </p:spPr>
        <p:txBody>
          <a:bodyPr wrap="square" rtlCol="0">
            <a:spAutoFit/>
          </a:bodyPr>
          <a:lstStyle/>
          <a:p>
            <a:r>
              <a:rPr lang="it-IT" sz="2200" b="1" dirty="0" smtClean="0"/>
              <a:t>Analisi dei risultati: cluster di imprese </a:t>
            </a:r>
            <a:r>
              <a:rPr lang="it-IT" sz="2200" b="1" dirty="0" err="1" smtClean="0"/>
              <a:t>georeferenziate</a:t>
            </a:r>
            <a:endParaRPr lang="it-IT" sz="2200" dirty="0">
              <a:solidFill>
                <a:srgbClr val="404040"/>
              </a:solidFill>
            </a:endParaRPr>
          </a:p>
        </p:txBody>
      </p:sp>
      <p:sp>
        <p:nvSpPr>
          <p:cNvPr id="6" name="CasellaDiTesto 5"/>
          <p:cNvSpPr txBox="1"/>
          <p:nvPr/>
        </p:nvSpPr>
        <p:spPr>
          <a:xfrm>
            <a:off x="287381" y="5970329"/>
            <a:ext cx="500596" cy="369332"/>
          </a:xfrm>
          <a:prstGeom prst="rect">
            <a:avLst/>
          </a:prstGeom>
          <a:noFill/>
        </p:spPr>
        <p:txBody>
          <a:bodyPr wrap="square" rtlCol="0">
            <a:spAutoFit/>
          </a:bodyPr>
          <a:lstStyle/>
          <a:p>
            <a:pPr algn="r"/>
            <a:r>
              <a:rPr lang="it-IT" dirty="0" smtClean="0">
                <a:solidFill>
                  <a:schemeClr val="tx1">
                    <a:lumMod val="50000"/>
                    <a:lumOff val="50000"/>
                  </a:schemeClr>
                </a:solidFill>
              </a:rPr>
              <a:t>17</a:t>
            </a:r>
            <a:endParaRPr lang="it-IT" dirty="0">
              <a:solidFill>
                <a:schemeClr val="tx1">
                  <a:lumMod val="50000"/>
                  <a:lumOff val="50000"/>
                </a:schemeClr>
              </a:solidFill>
            </a:endParaRPr>
          </a:p>
        </p:txBody>
      </p:sp>
      <p:pic>
        <p:nvPicPr>
          <p:cNvPr id="9" name="Immagine 8" descr="Macintosh HD:Users:stefano_desantis:Desktop:AISRE 2017:impXcluster:KM_300.jpg"/>
          <p:cNvPicPr/>
          <p:nvPr/>
        </p:nvPicPr>
        <p:blipFill rotWithShape="1">
          <a:blip r:embed="rId2">
            <a:extLst>
              <a:ext uri="{28A0092B-C50C-407E-A947-70E740481C1C}">
                <a14:useLocalDpi xmlns:a14="http://schemas.microsoft.com/office/drawing/2010/main" val="0"/>
              </a:ext>
            </a:extLst>
          </a:blip>
          <a:srcRect t="4898" b="5209"/>
          <a:stretch/>
        </p:blipFill>
        <p:spPr bwMode="auto">
          <a:xfrm>
            <a:off x="787978" y="959466"/>
            <a:ext cx="7664578" cy="5443200"/>
          </a:xfrm>
          <a:prstGeom prst="rect">
            <a:avLst/>
          </a:prstGeom>
          <a:noFill/>
          <a:ln>
            <a:noFill/>
          </a:ln>
        </p:spPr>
      </p:pic>
      <p:sp>
        <p:nvSpPr>
          <p:cNvPr id="10" name="CasellaDiTesto 9"/>
          <p:cNvSpPr txBox="1"/>
          <p:nvPr/>
        </p:nvSpPr>
        <p:spPr>
          <a:xfrm>
            <a:off x="682196" y="6435705"/>
            <a:ext cx="6721035" cy="246221"/>
          </a:xfrm>
          <a:prstGeom prst="rect">
            <a:avLst/>
          </a:prstGeom>
          <a:noFill/>
        </p:spPr>
        <p:txBody>
          <a:bodyPr wrap="square" rtlCol="0">
            <a:spAutoFit/>
          </a:bodyPr>
          <a:lstStyle/>
          <a:p>
            <a:r>
              <a:rPr lang="it-IT" sz="1000" dirty="0" smtClean="0">
                <a:solidFill>
                  <a:srgbClr val="7F7F7F"/>
                </a:solidFill>
              </a:rPr>
              <a:t>Performance delle imprese e dinamiche locali</a:t>
            </a:r>
            <a:r>
              <a:rPr lang="it-IT" sz="1000" dirty="0">
                <a:solidFill>
                  <a:srgbClr val="7F7F7F"/>
                </a:solidFill>
              </a:rPr>
              <a:t> </a:t>
            </a:r>
            <a:r>
              <a:rPr lang="it-IT" sz="1000" baseline="0" dirty="0" smtClean="0">
                <a:solidFill>
                  <a:srgbClr val="7F7F7F"/>
                </a:solidFill>
              </a:rPr>
              <a:t>– AISRE</a:t>
            </a:r>
            <a:r>
              <a:rPr lang="it-IT" sz="1000" dirty="0">
                <a:solidFill>
                  <a:srgbClr val="7F7F7F"/>
                </a:solidFill>
              </a:rPr>
              <a:t>,</a:t>
            </a:r>
            <a:r>
              <a:rPr lang="it-IT" sz="1000" baseline="0" dirty="0" smtClean="0">
                <a:solidFill>
                  <a:srgbClr val="7F7F7F"/>
                </a:solidFill>
              </a:rPr>
              <a:t> Cagliari 20/09/2017</a:t>
            </a:r>
            <a:endParaRPr lang="it-IT" sz="1000" dirty="0">
              <a:solidFill>
                <a:srgbClr val="7F7F7F"/>
              </a:solidFill>
            </a:endParaRPr>
          </a:p>
        </p:txBody>
      </p:sp>
    </p:spTree>
    <p:extLst>
      <p:ext uri="{BB962C8B-B14F-4D97-AF65-F5344CB8AC3E}">
        <p14:creationId xmlns:p14="http://schemas.microsoft.com/office/powerpoint/2010/main" val="3653706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asellaDiTesto 6"/>
          <p:cNvSpPr txBox="1"/>
          <p:nvPr/>
        </p:nvSpPr>
        <p:spPr>
          <a:xfrm>
            <a:off x="682196" y="461445"/>
            <a:ext cx="7538462" cy="461665"/>
          </a:xfrm>
          <a:prstGeom prst="rect">
            <a:avLst/>
          </a:prstGeom>
          <a:noFill/>
        </p:spPr>
        <p:txBody>
          <a:bodyPr wrap="square" rtlCol="0">
            <a:spAutoFit/>
          </a:bodyPr>
          <a:lstStyle/>
          <a:p>
            <a:r>
              <a:rPr lang="it-IT" sz="2400" b="1" dirty="0" smtClean="0"/>
              <a:t>Analisi dei risultati: cluster e comuni</a:t>
            </a:r>
            <a:endParaRPr lang="it-IT" sz="2400" dirty="0">
              <a:solidFill>
                <a:srgbClr val="404040"/>
              </a:solidFill>
            </a:endParaRPr>
          </a:p>
        </p:txBody>
      </p:sp>
      <p:sp>
        <p:nvSpPr>
          <p:cNvPr id="6" name="CasellaDiTesto 5"/>
          <p:cNvSpPr txBox="1"/>
          <p:nvPr/>
        </p:nvSpPr>
        <p:spPr>
          <a:xfrm>
            <a:off x="287381" y="5970329"/>
            <a:ext cx="500596" cy="369332"/>
          </a:xfrm>
          <a:prstGeom prst="rect">
            <a:avLst/>
          </a:prstGeom>
          <a:noFill/>
        </p:spPr>
        <p:txBody>
          <a:bodyPr wrap="square" rtlCol="0">
            <a:spAutoFit/>
          </a:bodyPr>
          <a:lstStyle/>
          <a:p>
            <a:pPr algn="r"/>
            <a:r>
              <a:rPr lang="it-IT" dirty="0" smtClean="0">
                <a:solidFill>
                  <a:schemeClr val="tx1">
                    <a:lumMod val="50000"/>
                    <a:lumOff val="50000"/>
                  </a:schemeClr>
                </a:solidFill>
              </a:rPr>
              <a:t>18</a:t>
            </a:r>
            <a:endParaRPr lang="it-IT" dirty="0">
              <a:solidFill>
                <a:schemeClr val="tx1">
                  <a:lumMod val="50000"/>
                  <a:lumOff val="50000"/>
                </a:schemeClr>
              </a:solidFill>
            </a:endParaRPr>
          </a:p>
        </p:txBody>
      </p:sp>
      <p:pic>
        <p:nvPicPr>
          <p:cNvPr id="2" name="Immagine 1"/>
          <p:cNvPicPr>
            <a:picLocks noChangeAspect="1"/>
          </p:cNvPicPr>
          <p:nvPr/>
        </p:nvPicPr>
        <p:blipFill rotWithShape="1">
          <a:blip r:embed="rId2"/>
          <a:srcRect l="-1452" r="21116"/>
          <a:stretch/>
        </p:blipFill>
        <p:spPr>
          <a:xfrm>
            <a:off x="188603" y="987775"/>
            <a:ext cx="8931395" cy="5094113"/>
          </a:xfrm>
          <a:prstGeom prst="rect">
            <a:avLst/>
          </a:prstGeom>
        </p:spPr>
      </p:pic>
      <p:sp>
        <p:nvSpPr>
          <p:cNvPr id="9" name="CasellaDiTesto 8"/>
          <p:cNvSpPr txBox="1"/>
          <p:nvPr/>
        </p:nvSpPr>
        <p:spPr>
          <a:xfrm>
            <a:off x="682196" y="6435705"/>
            <a:ext cx="6721035" cy="246221"/>
          </a:xfrm>
          <a:prstGeom prst="rect">
            <a:avLst/>
          </a:prstGeom>
          <a:noFill/>
        </p:spPr>
        <p:txBody>
          <a:bodyPr wrap="square" rtlCol="0">
            <a:spAutoFit/>
          </a:bodyPr>
          <a:lstStyle/>
          <a:p>
            <a:r>
              <a:rPr lang="it-IT" sz="1000" dirty="0" smtClean="0">
                <a:solidFill>
                  <a:srgbClr val="7F7F7F"/>
                </a:solidFill>
              </a:rPr>
              <a:t>Performance delle imprese e dinamiche locali</a:t>
            </a:r>
            <a:r>
              <a:rPr lang="it-IT" sz="1000" dirty="0">
                <a:solidFill>
                  <a:srgbClr val="7F7F7F"/>
                </a:solidFill>
              </a:rPr>
              <a:t> </a:t>
            </a:r>
            <a:r>
              <a:rPr lang="it-IT" sz="1000" baseline="0" dirty="0" smtClean="0">
                <a:solidFill>
                  <a:srgbClr val="7F7F7F"/>
                </a:solidFill>
              </a:rPr>
              <a:t>– AISRE</a:t>
            </a:r>
            <a:r>
              <a:rPr lang="it-IT" sz="1000" dirty="0">
                <a:solidFill>
                  <a:srgbClr val="7F7F7F"/>
                </a:solidFill>
              </a:rPr>
              <a:t>,</a:t>
            </a:r>
            <a:r>
              <a:rPr lang="it-IT" sz="1000" baseline="0" dirty="0" smtClean="0">
                <a:solidFill>
                  <a:srgbClr val="7F7F7F"/>
                </a:solidFill>
              </a:rPr>
              <a:t> Cagliari 20/09/2017</a:t>
            </a:r>
            <a:endParaRPr lang="it-IT" sz="1000" dirty="0">
              <a:solidFill>
                <a:srgbClr val="7F7F7F"/>
              </a:solidFill>
            </a:endParaRPr>
          </a:p>
        </p:txBody>
      </p:sp>
    </p:spTree>
    <p:extLst>
      <p:ext uri="{BB962C8B-B14F-4D97-AF65-F5344CB8AC3E}">
        <p14:creationId xmlns:p14="http://schemas.microsoft.com/office/powerpoint/2010/main" val="509860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asellaDiTesto 6"/>
          <p:cNvSpPr txBox="1"/>
          <p:nvPr/>
        </p:nvSpPr>
        <p:spPr>
          <a:xfrm>
            <a:off x="682196" y="461445"/>
            <a:ext cx="7538462" cy="461665"/>
          </a:xfrm>
          <a:prstGeom prst="rect">
            <a:avLst/>
          </a:prstGeom>
          <a:noFill/>
        </p:spPr>
        <p:txBody>
          <a:bodyPr wrap="square" rtlCol="0">
            <a:spAutoFit/>
          </a:bodyPr>
          <a:lstStyle/>
          <a:p>
            <a:r>
              <a:rPr lang="it-IT" sz="2400" b="1" dirty="0" smtClean="0"/>
              <a:t>Analisi dei risultati: profilo dei cluster</a:t>
            </a:r>
            <a:endParaRPr lang="it-IT" sz="2400" dirty="0">
              <a:solidFill>
                <a:srgbClr val="404040"/>
              </a:solidFill>
            </a:endParaRPr>
          </a:p>
        </p:txBody>
      </p:sp>
      <p:sp>
        <p:nvSpPr>
          <p:cNvPr id="6" name="CasellaDiTesto 5"/>
          <p:cNvSpPr txBox="1"/>
          <p:nvPr/>
        </p:nvSpPr>
        <p:spPr>
          <a:xfrm>
            <a:off x="287381" y="5970329"/>
            <a:ext cx="500596" cy="369332"/>
          </a:xfrm>
          <a:prstGeom prst="rect">
            <a:avLst/>
          </a:prstGeom>
          <a:noFill/>
        </p:spPr>
        <p:txBody>
          <a:bodyPr wrap="square" rtlCol="0">
            <a:spAutoFit/>
          </a:bodyPr>
          <a:lstStyle/>
          <a:p>
            <a:pPr algn="r"/>
            <a:r>
              <a:rPr lang="it-IT" dirty="0" smtClean="0">
                <a:solidFill>
                  <a:schemeClr val="tx1">
                    <a:lumMod val="50000"/>
                    <a:lumOff val="50000"/>
                  </a:schemeClr>
                </a:solidFill>
              </a:rPr>
              <a:t>19</a:t>
            </a:r>
            <a:endParaRPr lang="it-IT" dirty="0">
              <a:solidFill>
                <a:schemeClr val="tx1">
                  <a:lumMod val="50000"/>
                  <a:lumOff val="50000"/>
                </a:schemeClr>
              </a:solidFill>
            </a:endParaRPr>
          </a:p>
        </p:txBody>
      </p:sp>
      <p:sp>
        <p:nvSpPr>
          <p:cNvPr id="9" name="CasellaDiTesto 8"/>
          <p:cNvSpPr txBox="1"/>
          <p:nvPr/>
        </p:nvSpPr>
        <p:spPr>
          <a:xfrm>
            <a:off x="682196" y="6435705"/>
            <a:ext cx="6721035" cy="246221"/>
          </a:xfrm>
          <a:prstGeom prst="rect">
            <a:avLst/>
          </a:prstGeom>
          <a:noFill/>
        </p:spPr>
        <p:txBody>
          <a:bodyPr wrap="square" rtlCol="0">
            <a:spAutoFit/>
          </a:bodyPr>
          <a:lstStyle/>
          <a:p>
            <a:r>
              <a:rPr lang="it-IT" sz="1000" dirty="0" smtClean="0">
                <a:solidFill>
                  <a:srgbClr val="7F7F7F"/>
                </a:solidFill>
              </a:rPr>
              <a:t>Performance delle imprese e dinamiche locali</a:t>
            </a:r>
            <a:r>
              <a:rPr lang="it-IT" sz="1000" dirty="0">
                <a:solidFill>
                  <a:srgbClr val="7F7F7F"/>
                </a:solidFill>
              </a:rPr>
              <a:t> </a:t>
            </a:r>
            <a:r>
              <a:rPr lang="it-IT" sz="1000" baseline="0" dirty="0" smtClean="0">
                <a:solidFill>
                  <a:srgbClr val="7F7F7F"/>
                </a:solidFill>
              </a:rPr>
              <a:t>– AISRE</a:t>
            </a:r>
            <a:r>
              <a:rPr lang="it-IT" sz="1000" dirty="0">
                <a:solidFill>
                  <a:srgbClr val="7F7F7F"/>
                </a:solidFill>
              </a:rPr>
              <a:t>,</a:t>
            </a:r>
            <a:r>
              <a:rPr lang="it-IT" sz="1000" baseline="0" dirty="0" smtClean="0">
                <a:solidFill>
                  <a:srgbClr val="7F7F7F"/>
                </a:solidFill>
              </a:rPr>
              <a:t> Cagliari 20/09/2017</a:t>
            </a:r>
            <a:endParaRPr lang="it-IT" sz="1000" dirty="0">
              <a:solidFill>
                <a:srgbClr val="7F7F7F"/>
              </a:solidFill>
            </a:endParaRPr>
          </a:p>
        </p:txBody>
      </p:sp>
      <p:graphicFrame>
        <p:nvGraphicFramePr>
          <p:cNvPr id="5" name="Tabella 4"/>
          <p:cNvGraphicFramePr>
            <a:graphicFrameLocks noGrp="1"/>
          </p:cNvGraphicFramePr>
          <p:nvPr>
            <p:extLst>
              <p:ext uri="{D42A27DB-BD31-4B8C-83A1-F6EECF244321}">
                <p14:modId xmlns:p14="http://schemas.microsoft.com/office/powerpoint/2010/main" val="1529879439"/>
              </p:ext>
            </p:extLst>
          </p:nvPr>
        </p:nvGraphicFramePr>
        <p:xfrm>
          <a:off x="457200" y="1622778"/>
          <a:ext cx="8229600" cy="3185931"/>
        </p:xfrm>
        <a:graphic>
          <a:graphicData uri="http://schemas.openxmlformats.org/drawingml/2006/table">
            <a:tbl>
              <a:tblPr/>
              <a:tblGrid>
                <a:gridCol w="786409"/>
                <a:gridCol w="996856"/>
                <a:gridCol w="996856"/>
                <a:gridCol w="1151922"/>
                <a:gridCol w="1306989"/>
                <a:gridCol w="996856"/>
                <a:gridCol w="996856"/>
                <a:gridCol w="996856"/>
              </a:tblGrid>
              <a:tr h="544506">
                <a:tc>
                  <a:txBody>
                    <a:bodyPr/>
                    <a:lstStyle/>
                    <a:p>
                      <a:pPr algn="ctr" fontAlgn="t"/>
                      <a:r>
                        <a:rPr lang="it-IT" sz="1200" b="1" i="0" u="none" strike="noStrike" dirty="0">
                          <a:solidFill>
                            <a:srgbClr val="FFFFFF"/>
                          </a:solidFill>
                          <a:effectLst/>
                          <a:latin typeface="Arial"/>
                        </a:rPr>
                        <a:t>LISA_CLU</a:t>
                      </a:r>
                    </a:p>
                  </a:txBody>
                  <a:tcPr marL="0" marR="0" marT="0" marB="0">
                    <a:lnL>
                      <a:noFill/>
                    </a:lnL>
                    <a:lnR>
                      <a:noFill/>
                    </a:lnR>
                    <a:lnT>
                      <a:noFill/>
                    </a:lnT>
                    <a:lnB>
                      <a:noFill/>
                    </a:lnB>
                    <a:solidFill>
                      <a:srgbClr val="B8CCE4"/>
                    </a:solidFill>
                  </a:tcPr>
                </a:tc>
                <a:tc>
                  <a:txBody>
                    <a:bodyPr/>
                    <a:lstStyle/>
                    <a:p>
                      <a:pPr algn="ctr" fontAlgn="t"/>
                      <a:r>
                        <a:rPr lang="it-IT" sz="1200" b="1" i="0" u="none" strike="noStrike" dirty="0">
                          <a:solidFill>
                            <a:srgbClr val="FFFFFF"/>
                          </a:solidFill>
                          <a:effectLst/>
                          <a:latin typeface="Arial"/>
                        </a:rPr>
                        <a:t>IMPRESE</a:t>
                      </a:r>
                    </a:p>
                  </a:txBody>
                  <a:tcPr marL="0" marR="0" marT="0" marB="0">
                    <a:lnL>
                      <a:noFill/>
                    </a:lnL>
                    <a:lnR>
                      <a:noFill/>
                    </a:lnR>
                    <a:lnT>
                      <a:noFill/>
                    </a:lnT>
                    <a:lnB>
                      <a:noFill/>
                    </a:lnB>
                    <a:solidFill>
                      <a:srgbClr val="B8CCE4"/>
                    </a:solidFill>
                  </a:tcPr>
                </a:tc>
                <a:tc>
                  <a:txBody>
                    <a:bodyPr/>
                    <a:lstStyle/>
                    <a:p>
                      <a:pPr algn="ctr" fontAlgn="t"/>
                      <a:r>
                        <a:rPr lang="it-IT" sz="1200" b="1" i="0" u="none" strike="noStrike">
                          <a:solidFill>
                            <a:srgbClr val="FFFFFF"/>
                          </a:solidFill>
                          <a:effectLst/>
                          <a:latin typeface="Arial"/>
                        </a:rPr>
                        <a:t>ADDETTI (media)</a:t>
                      </a:r>
                    </a:p>
                  </a:txBody>
                  <a:tcPr marL="0" marR="0" marT="0" marB="0">
                    <a:lnL>
                      <a:noFill/>
                    </a:lnL>
                    <a:lnR>
                      <a:noFill/>
                    </a:lnR>
                    <a:lnT>
                      <a:noFill/>
                    </a:lnT>
                    <a:lnB>
                      <a:noFill/>
                    </a:lnB>
                    <a:solidFill>
                      <a:srgbClr val="B8CCE4"/>
                    </a:solidFill>
                  </a:tcPr>
                </a:tc>
                <a:tc>
                  <a:txBody>
                    <a:bodyPr/>
                    <a:lstStyle/>
                    <a:p>
                      <a:pPr algn="ctr" fontAlgn="t"/>
                      <a:r>
                        <a:rPr lang="it-IT" sz="1200" b="1" i="0" u="none" strike="noStrike">
                          <a:solidFill>
                            <a:srgbClr val="FFFFFF"/>
                          </a:solidFill>
                          <a:effectLst/>
                          <a:latin typeface="Arial"/>
                        </a:rPr>
                        <a:t>FATTURATO MEDIO</a:t>
                      </a:r>
                    </a:p>
                  </a:txBody>
                  <a:tcPr marL="0" marR="0" marT="0" marB="0">
                    <a:lnL>
                      <a:noFill/>
                    </a:lnL>
                    <a:lnR>
                      <a:noFill/>
                    </a:lnR>
                    <a:lnT>
                      <a:noFill/>
                    </a:lnT>
                    <a:lnB>
                      <a:noFill/>
                    </a:lnB>
                    <a:solidFill>
                      <a:srgbClr val="B8CCE4"/>
                    </a:solidFill>
                  </a:tcPr>
                </a:tc>
                <a:tc>
                  <a:txBody>
                    <a:bodyPr/>
                    <a:lstStyle/>
                    <a:p>
                      <a:pPr algn="ctr" fontAlgn="t"/>
                      <a:r>
                        <a:rPr lang="it-IT" sz="1200" b="1" i="0" u="none" strike="noStrike">
                          <a:solidFill>
                            <a:srgbClr val="FFFFFF"/>
                          </a:solidFill>
                          <a:effectLst/>
                          <a:latin typeface="Arial"/>
                        </a:rPr>
                        <a:t>VA per addetto</a:t>
                      </a:r>
                    </a:p>
                  </a:txBody>
                  <a:tcPr marL="0" marR="0" marT="0" marB="0">
                    <a:lnL>
                      <a:noFill/>
                    </a:lnL>
                    <a:lnR>
                      <a:noFill/>
                    </a:lnR>
                    <a:lnT>
                      <a:noFill/>
                    </a:lnT>
                    <a:lnB>
                      <a:noFill/>
                    </a:lnB>
                    <a:solidFill>
                      <a:srgbClr val="B8CCE4"/>
                    </a:solidFill>
                  </a:tcPr>
                </a:tc>
                <a:tc>
                  <a:txBody>
                    <a:bodyPr/>
                    <a:lstStyle/>
                    <a:p>
                      <a:pPr algn="ctr" fontAlgn="t"/>
                      <a:r>
                        <a:rPr lang="it-IT" sz="1200" b="1" i="0" u="none" strike="noStrike">
                          <a:solidFill>
                            <a:srgbClr val="FFFFFF"/>
                          </a:solidFill>
                          <a:effectLst/>
                          <a:latin typeface="Arial"/>
                        </a:rPr>
                        <a:t>Costo del Lavoro per dipendente</a:t>
                      </a:r>
                    </a:p>
                  </a:txBody>
                  <a:tcPr marL="0" marR="0" marT="0" marB="0">
                    <a:lnL>
                      <a:noFill/>
                    </a:lnL>
                    <a:lnR>
                      <a:noFill/>
                    </a:lnR>
                    <a:lnT>
                      <a:noFill/>
                    </a:lnT>
                    <a:lnB>
                      <a:noFill/>
                    </a:lnB>
                    <a:solidFill>
                      <a:srgbClr val="B8CCE4"/>
                    </a:solidFill>
                  </a:tcPr>
                </a:tc>
                <a:tc>
                  <a:txBody>
                    <a:bodyPr/>
                    <a:lstStyle/>
                    <a:p>
                      <a:pPr algn="ctr" fontAlgn="t"/>
                      <a:r>
                        <a:rPr lang="it-IT" sz="1200" b="1" i="0" u="none" strike="noStrike">
                          <a:solidFill>
                            <a:srgbClr val="FFFFFF"/>
                          </a:solidFill>
                          <a:effectLst/>
                          <a:latin typeface="Arial"/>
                        </a:rPr>
                        <a:t>MOL sul fatturato (%)</a:t>
                      </a:r>
                    </a:p>
                  </a:txBody>
                  <a:tcPr marL="0" marR="0" marT="0" marB="0">
                    <a:lnL>
                      <a:noFill/>
                    </a:lnL>
                    <a:lnR>
                      <a:noFill/>
                    </a:lnR>
                    <a:lnT>
                      <a:noFill/>
                    </a:lnT>
                    <a:lnB>
                      <a:noFill/>
                    </a:lnB>
                    <a:solidFill>
                      <a:srgbClr val="B8CCE4"/>
                    </a:solidFill>
                  </a:tcPr>
                </a:tc>
                <a:tc>
                  <a:txBody>
                    <a:bodyPr/>
                    <a:lstStyle/>
                    <a:p>
                      <a:pPr algn="ctr" fontAlgn="t"/>
                      <a:r>
                        <a:rPr lang="it-IT" sz="1200" b="1" i="0" u="none" strike="noStrike">
                          <a:solidFill>
                            <a:srgbClr val="FFFFFF"/>
                          </a:solidFill>
                          <a:effectLst/>
                          <a:latin typeface="Arial"/>
                        </a:rPr>
                        <a:t>Export su fatturato (%)</a:t>
                      </a:r>
                    </a:p>
                  </a:txBody>
                  <a:tcPr marL="0" marR="0" marT="0" marB="0">
                    <a:lnL>
                      <a:noFill/>
                    </a:lnL>
                    <a:lnR>
                      <a:noFill/>
                    </a:lnR>
                    <a:lnT>
                      <a:noFill/>
                    </a:lnT>
                    <a:lnB>
                      <a:noFill/>
                    </a:lnB>
                    <a:solidFill>
                      <a:srgbClr val="B8CCE4"/>
                    </a:solidFill>
                  </a:tcPr>
                </a:tc>
              </a:tr>
              <a:tr h="272253">
                <a:tc>
                  <a:txBody>
                    <a:bodyPr/>
                    <a:lstStyle/>
                    <a:p>
                      <a:pPr algn="l" fontAlgn="t"/>
                      <a:r>
                        <a:rPr lang="it-IT" sz="1200" b="0" i="0" u="none" strike="noStrike">
                          <a:effectLst/>
                          <a:latin typeface="Arial"/>
                        </a:rPr>
                        <a:t>HH</a:t>
                      </a:r>
                    </a:p>
                  </a:txBody>
                  <a:tcPr marL="0" marR="0" marT="0" marB="0">
                    <a:lnL>
                      <a:noFill/>
                    </a:lnL>
                    <a:lnR>
                      <a:noFill/>
                    </a:lnR>
                    <a:lnT>
                      <a:noFill/>
                    </a:lnT>
                    <a:lnB>
                      <a:noFill/>
                    </a:lnB>
                  </a:tcPr>
                </a:tc>
                <a:tc>
                  <a:txBody>
                    <a:bodyPr/>
                    <a:lstStyle/>
                    <a:p>
                      <a:pPr algn="r" fontAlgn="t"/>
                      <a:r>
                        <a:rPr lang="it-IT" sz="1200" b="0" i="0" u="none" strike="noStrike" dirty="0">
                          <a:effectLst/>
                          <a:latin typeface="Arial"/>
                        </a:rPr>
                        <a:t>45.320</a:t>
                      </a:r>
                    </a:p>
                  </a:txBody>
                  <a:tcPr marL="0" marR="0" marT="0" marB="0">
                    <a:lnL>
                      <a:noFill/>
                    </a:lnL>
                    <a:lnR>
                      <a:noFill/>
                    </a:lnR>
                    <a:lnT>
                      <a:noFill/>
                    </a:lnT>
                    <a:lnB>
                      <a:noFill/>
                    </a:lnB>
                  </a:tcPr>
                </a:tc>
                <a:tc>
                  <a:txBody>
                    <a:bodyPr/>
                    <a:lstStyle/>
                    <a:p>
                      <a:pPr algn="r" fontAlgn="t"/>
                      <a:r>
                        <a:rPr lang="it-IT" sz="1200" b="0" i="0" u="none" strike="noStrike">
                          <a:effectLst/>
                          <a:latin typeface="Arial"/>
                        </a:rPr>
                        <a:t>102</a:t>
                      </a:r>
                    </a:p>
                  </a:txBody>
                  <a:tcPr marL="0" marR="0" marT="0" marB="0">
                    <a:lnL>
                      <a:noFill/>
                    </a:lnL>
                    <a:lnR>
                      <a:noFill/>
                    </a:lnR>
                    <a:lnT>
                      <a:noFill/>
                    </a:lnT>
                    <a:lnB>
                      <a:noFill/>
                    </a:lnB>
                  </a:tcPr>
                </a:tc>
                <a:tc>
                  <a:txBody>
                    <a:bodyPr/>
                    <a:lstStyle/>
                    <a:p>
                      <a:pPr algn="r" fontAlgn="t"/>
                      <a:r>
                        <a:rPr lang="it-IT" sz="1200" b="0" i="0" u="none" strike="noStrike">
                          <a:effectLst/>
                          <a:latin typeface="Arial"/>
                        </a:rPr>
                        <a:t>31.901.341</a:t>
                      </a:r>
                    </a:p>
                  </a:txBody>
                  <a:tcPr marL="0" marR="0" marT="0" marB="0">
                    <a:lnL>
                      <a:noFill/>
                    </a:lnL>
                    <a:lnR>
                      <a:noFill/>
                    </a:lnR>
                    <a:lnT>
                      <a:noFill/>
                    </a:lnT>
                    <a:lnB>
                      <a:noFill/>
                    </a:lnB>
                  </a:tcPr>
                </a:tc>
                <a:tc>
                  <a:txBody>
                    <a:bodyPr/>
                    <a:lstStyle/>
                    <a:p>
                      <a:pPr algn="r" fontAlgn="t"/>
                      <a:r>
                        <a:rPr lang="it-IT" sz="1200" b="0" i="0" u="none" strike="noStrike">
                          <a:effectLst/>
                          <a:latin typeface="Arial"/>
                        </a:rPr>
                        <a:t>63.737</a:t>
                      </a:r>
                    </a:p>
                  </a:txBody>
                  <a:tcPr marL="0" marR="0" marT="0" marB="0">
                    <a:lnL>
                      <a:noFill/>
                    </a:lnL>
                    <a:lnR>
                      <a:noFill/>
                    </a:lnR>
                    <a:lnT>
                      <a:noFill/>
                    </a:lnT>
                    <a:lnB>
                      <a:noFill/>
                    </a:lnB>
                  </a:tcPr>
                </a:tc>
                <a:tc>
                  <a:txBody>
                    <a:bodyPr/>
                    <a:lstStyle/>
                    <a:p>
                      <a:pPr algn="r" fontAlgn="t"/>
                      <a:r>
                        <a:rPr lang="it-IT" sz="1200" b="0" i="0" u="none" strike="noStrike">
                          <a:effectLst/>
                          <a:latin typeface="Arial"/>
                        </a:rPr>
                        <a:t>41.582</a:t>
                      </a:r>
                    </a:p>
                  </a:txBody>
                  <a:tcPr marL="0" marR="0" marT="0" marB="0">
                    <a:lnL>
                      <a:noFill/>
                    </a:lnL>
                    <a:lnR>
                      <a:noFill/>
                    </a:lnR>
                    <a:lnT>
                      <a:noFill/>
                    </a:lnT>
                    <a:lnB>
                      <a:noFill/>
                    </a:lnB>
                  </a:tcPr>
                </a:tc>
                <a:tc>
                  <a:txBody>
                    <a:bodyPr/>
                    <a:lstStyle/>
                    <a:p>
                      <a:pPr algn="r" fontAlgn="t"/>
                      <a:r>
                        <a:rPr lang="it-IT" sz="1200" b="0" i="0" u="none" strike="noStrike">
                          <a:effectLst/>
                          <a:latin typeface="Arial"/>
                        </a:rPr>
                        <a:t>7,27</a:t>
                      </a:r>
                    </a:p>
                  </a:txBody>
                  <a:tcPr marL="0" marR="0" marT="0" marB="0">
                    <a:lnL>
                      <a:noFill/>
                    </a:lnL>
                    <a:lnR>
                      <a:noFill/>
                    </a:lnR>
                    <a:lnT>
                      <a:noFill/>
                    </a:lnT>
                    <a:lnB>
                      <a:noFill/>
                    </a:lnB>
                  </a:tcPr>
                </a:tc>
                <a:tc>
                  <a:txBody>
                    <a:bodyPr/>
                    <a:lstStyle/>
                    <a:p>
                      <a:pPr algn="r" fontAlgn="t"/>
                      <a:r>
                        <a:rPr lang="it-IT" sz="1200" b="0" i="0" u="none" strike="noStrike">
                          <a:effectLst/>
                          <a:latin typeface="Arial"/>
                        </a:rPr>
                        <a:t>14,87</a:t>
                      </a:r>
                    </a:p>
                  </a:txBody>
                  <a:tcPr marL="0" marR="0" marT="0" marB="0">
                    <a:lnL>
                      <a:noFill/>
                    </a:lnL>
                    <a:lnR>
                      <a:noFill/>
                    </a:lnR>
                    <a:lnT>
                      <a:noFill/>
                    </a:lnT>
                    <a:lnB>
                      <a:noFill/>
                    </a:lnB>
                  </a:tcPr>
                </a:tc>
              </a:tr>
              <a:tr h="272253">
                <a:tc>
                  <a:txBody>
                    <a:bodyPr/>
                    <a:lstStyle/>
                    <a:p>
                      <a:pPr algn="l" fontAlgn="t"/>
                      <a:r>
                        <a:rPr lang="it-IT" sz="1200" b="0" i="0" u="none" strike="noStrike">
                          <a:effectLst/>
                          <a:latin typeface="Arial"/>
                        </a:rPr>
                        <a:t>NS</a:t>
                      </a:r>
                    </a:p>
                  </a:txBody>
                  <a:tcPr marL="0" marR="0" marT="0" marB="0">
                    <a:lnL>
                      <a:noFill/>
                    </a:lnL>
                    <a:lnR>
                      <a:noFill/>
                    </a:lnR>
                    <a:lnT>
                      <a:noFill/>
                    </a:lnT>
                    <a:lnB>
                      <a:noFill/>
                    </a:lnB>
                  </a:tcPr>
                </a:tc>
                <a:tc>
                  <a:txBody>
                    <a:bodyPr/>
                    <a:lstStyle/>
                    <a:p>
                      <a:pPr algn="r" fontAlgn="t"/>
                      <a:r>
                        <a:rPr lang="it-IT" sz="1200" b="0" i="0" u="none" strike="noStrike">
                          <a:effectLst/>
                          <a:latin typeface="Arial"/>
                        </a:rPr>
                        <a:t>7.103</a:t>
                      </a:r>
                    </a:p>
                  </a:txBody>
                  <a:tcPr marL="0" marR="0" marT="0" marB="0">
                    <a:lnL>
                      <a:noFill/>
                    </a:lnL>
                    <a:lnR>
                      <a:noFill/>
                    </a:lnR>
                    <a:lnT>
                      <a:noFill/>
                    </a:lnT>
                    <a:lnB>
                      <a:noFill/>
                    </a:lnB>
                  </a:tcPr>
                </a:tc>
                <a:tc>
                  <a:txBody>
                    <a:bodyPr/>
                    <a:lstStyle/>
                    <a:p>
                      <a:pPr algn="r" fontAlgn="t"/>
                      <a:r>
                        <a:rPr lang="it-IT" sz="1200" b="0" i="0" u="none" strike="noStrike" dirty="0">
                          <a:effectLst/>
                          <a:latin typeface="Arial"/>
                        </a:rPr>
                        <a:t>83</a:t>
                      </a:r>
                    </a:p>
                  </a:txBody>
                  <a:tcPr marL="0" marR="0" marT="0" marB="0">
                    <a:lnL>
                      <a:noFill/>
                    </a:lnL>
                    <a:lnR>
                      <a:noFill/>
                    </a:lnR>
                    <a:lnT>
                      <a:noFill/>
                    </a:lnT>
                    <a:lnB>
                      <a:noFill/>
                    </a:lnB>
                  </a:tcPr>
                </a:tc>
                <a:tc>
                  <a:txBody>
                    <a:bodyPr/>
                    <a:lstStyle/>
                    <a:p>
                      <a:pPr algn="r" fontAlgn="t"/>
                      <a:r>
                        <a:rPr lang="it-IT" sz="1200" b="0" i="0" u="none" strike="noStrike">
                          <a:effectLst/>
                          <a:latin typeface="Arial"/>
                        </a:rPr>
                        <a:t>23.383.159</a:t>
                      </a:r>
                    </a:p>
                  </a:txBody>
                  <a:tcPr marL="0" marR="0" marT="0" marB="0">
                    <a:lnL>
                      <a:noFill/>
                    </a:lnL>
                    <a:lnR>
                      <a:noFill/>
                    </a:lnR>
                    <a:lnT>
                      <a:noFill/>
                    </a:lnT>
                    <a:lnB>
                      <a:noFill/>
                    </a:lnB>
                  </a:tcPr>
                </a:tc>
                <a:tc>
                  <a:txBody>
                    <a:bodyPr/>
                    <a:lstStyle/>
                    <a:p>
                      <a:pPr algn="r" fontAlgn="t"/>
                      <a:r>
                        <a:rPr lang="it-IT" sz="1200" b="0" i="0" u="none" strike="noStrike">
                          <a:effectLst/>
                          <a:latin typeface="Arial"/>
                        </a:rPr>
                        <a:t>65.098</a:t>
                      </a:r>
                    </a:p>
                  </a:txBody>
                  <a:tcPr marL="0" marR="0" marT="0" marB="0">
                    <a:lnL>
                      <a:noFill/>
                    </a:lnL>
                    <a:lnR>
                      <a:noFill/>
                    </a:lnR>
                    <a:lnT>
                      <a:noFill/>
                    </a:lnT>
                    <a:lnB>
                      <a:noFill/>
                    </a:lnB>
                  </a:tcPr>
                </a:tc>
                <a:tc>
                  <a:txBody>
                    <a:bodyPr/>
                    <a:lstStyle/>
                    <a:p>
                      <a:pPr algn="r" fontAlgn="t"/>
                      <a:r>
                        <a:rPr lang="it-IT" sz="1200" b="0" i="0" u="none" strike="noStrike">
                          <a:effectLst/>
                          <a:latin typeface="Arial"/>
                        </a:rPr>
                        <a:t>41.250</a:t>
                      </a:r>
                    </a:p>
                  </a:txBody>
                  <a:tcPr marL="0" marR="0" marT="0" marB="0">
                    <a:lnL>
                      <a:noFill/>
                    </a:lnL>
                    <a:lnR>
                      <a:noFill/>
                    </a:lnR>
                    <a:lnT>
                      <a:noFill/>
                    </a:lnT>
                    <a:lnB>
                      <a:noFill/>
                    </a:lnB>
                  </a:tcPr>
                </a:tc>
                <a:tc>
                  <a:txBody>
                    <a:bodyPr/>
                    <a:lstStyle/>
                    <a:p>
                      <a:pPr algn="r" fontAlgn="t"/>
                      <a:r>
                        <a:rPr lang="it-IT" sz="1200" b="0" i="0" u="none" strike="noStrike" dirty="0" smtClean="0">
                          <a:effectLst/>
                          <a:latin typeface="Arial"/>
                        </a:rPr>
                        <a:t>8,70</a:t>
                      </a:r>
                      <a:endParaRPr lang="it-IT" sz="1200" b="0" i="0" u="none" strike="noStrike" dirty="0">
                        <a:effectLst/>
                        <a:latin typeface="Arial"/>
                      </a:endParaRPr>
                    </a:p>
                  </a:txBody>
                  <a:tcPr marL="0" marR="0" marT="0" marB="0">
                    <a:lnL>
                      <a:noFill/>
                    </a:lnL>
                    <a:lnR>
                      <a:noFill/>
                    </a:lnR>
                    <a:lnT>
                      <a:noFill/>
                    </a:lnT>
                    <a:lnB>
                      <a:noFill/>
                    </a:lnB>
                  </a:tcPr>
                </a:tc>
                <a:tc>
                  <a:txBody>
                    <a:bodyPr/>
                    <a:lstStyle/>
                    <a:p>
                      <a:pPr algn="r" fontAlgn="t"/>
                      <a:r>
                        <a:rPr lang="it-IT" sz="1200" b="0" i="0" u="none" strike="noStrike" dirty="0" smtClean="0">
                          <a:effectLst/>
                          <a:latin typeface="Arial"/>
                        </a:rPr>
                        <a:t>26,10</a:t>
                      </a:r>
                      <a:endParaRPr lang="it-IT" sz="1200" b="0" i="0" u="none" strike="noStrike" dirty="0">
                        <a:effectLst/>
                        <a:latin typeface="Arial"/>
                      </a:endParaRPr>
                    </a:p>
                  </a:txBody>
                  <a:tcPr marL="0" marR="0" marT="0" marB="0">
                    <a:lnL>
                      <a:noFill/>
                    </a:lnL>
                    <a:lnR>
                      <a:noFill/>
                    </a:lnR>
                    <a:lnT>
                      <a:noFill/>
                    </a:lnT>
                    <a:lnB>
                      <a:noFill/>
                    </a:lnB>
                  </a:tcPr>
                </a:tc>
              </a:tr>
              <a:tr h="272253">
                <a:tc>
                  <a:txBody>
                    <a:bodyPr/>
                    <a:lstStyle/>
                    <a:p>
                      <a:pPr algn="l" fontAlgn="t"/>
                      <a:r>
                        <a:rPr lang="it-IT" sz="1200" b="0" i="0" u="none" strike="noStrike">
                          <a:effectLst/>
                          <a:latin typeface="Arial"/>
                        </a:rPr>
                        <a:t>LL</a:t>
                      </a:r>
                    </a:p>
                  </a:txBody>
                  <a:tcPr marL="0" marR="0" marT="0" marB="0">
                    <a:lnL>
                      <a:noFill/>
                    </a:lnL>
                    <a:lnR>
                      <a:noFill/>
                    </a:lnR>
                    <a:lnT>
                      <a:noFill/>
                    </a:lnT>
                    <a:lnB>
                      <a:noFill/>
                    </a:lnB>
                  </a:tcPr>
                </a:tc>
                <a:tc>
                  <a:txBody>
                    <a:bodyPr/>
                    <a:lstStyle/>
                    <a:p>
                      <a:pPr algn="r" fontAlgn="t"/>
                      <a:r>
                        <a:rPr lang="it-IT" sz="1200" b="0" i="0" u="none" strike="noStrike">
                          <a:effectLst/>
                          <a:latin typeface="Arial"/>
                        </a:rPr>
                        <a:t>14.859</a:t>
                      </a:r>
                    </a:p>
                  </a:txBody>
                  <a:tcPr marL="0" marR="0" marT="0" marB="0">
                    <a:lnL>
                      <a:noFill/>
                    </a:lnL>
                    <a:lnR>
                      <a:noFill/>
                    </a:lnR>
                    <a:lnT>
                      <a:noFill/>
                    </a:lnT>
                    <a:lnB>
                      <a:noFill/>
                    </a:lnB>
                  </a:tcPr>
                </a:tc>
                <a:tc>
                  <a:txBody>
                    <a:bodyPr/>
                    <a:lstStyle/>
                    <a:p>
                      <a:pPr algn="r" fontAlgn="t"/>
                      <a:r>
                        <a:rPr lang="it-IT" sz="1200" b="0" i="0" u="none" strike="noStrike">
                          <a:effectLst/>
                          <a:latin typeface="Arial"/>
                        </a:rPr>
                        <a:t>73</a:t>
                      </a:r>
                    </a:p>
                  </a:txBody>
                  <a:tcPr marL="0" marR="0" marT="0" marB="0">
                    <a:lnL>
                      <a:noFill/>
                    </a:lnL>
                    <a:lnR>
                      <a:noFill/>
                    </a:lnR>
                    <a:lnT>
                      <a:noFill/>
                    </a:lnT>
                    <a:lnB>
                      <a:noFill/>
                    </a:lnB>
                  </a:tcPr>
                </a:tc>
                <a:tc>
                  <a:txBody>
                    <a:bodyPr/>
                    <a:lstStyle/>
                    <a:p>
                      <a:pPr algn="r" fontAlgn="t"/>
                      <a:r>
                        <a:rPr lang="it-IT" sz="1200" b="0" i="0" u="none" strike="noStrike">
                          <a:effectLst/>
                          <a:latin typeface="Arial"/>
                        </a:rPr>
                        <a:t>16.043.702</a:t>
                      </a:r>
                    </a:p>
                  </a:txBody>
                  <a:tcPr marL="0" marR="0" marT="0" marB="0">
                    <a:lnL>
                      <a:noFill/>
                    </a:lnL>
                    <a:lnR>
                      <a:noFill/>
                    </a:lnR>
                    <a:lnT>
                      <a:noFill/>
                    </a:lnT>
                    <a:lnB>
                      <a:noFill/>
                    </a:lnB>
                  </a:tcPr>
                </a:tc>
                <a:tc>
                  <a:txBody>
                    <a:bodyPr/>
                    <a:lstStyle/>
                    <a:p>
                      <a:pPr algn="r" fontAlgn="t"/>
                      <a:r>
                        <a:rPr lang="it-IT" sz="1200" b="0" i="0" u="none" strike="noStrike">
                          <a:effectLst/>
                          <a:latin typeface="Arial"/>
                        </a:rPr>
                        <a:t>55.784</a:t>
                      </a:r>
                    </a:p>
                  </a:txBody>
                  <a:tcPr marL="0" marR="0" marT="0" marB="0">
                    <a:lnL>
                      <a:noFill/>
                    </a:lnL>
                    <a:lnR>
                      <a:noFill/>
                    </a:lnR>
                    <a:lnT>
                      <a:noFill/>
                    </a:lnT>
                    <a:lnB>
                      <a:noFill/>
                    </a:lnB>
                  </a:tcPr>
                </a:tc>
                <a:tc>
                  <a:txBody>
                    <a:bodyPr/>
                    <a:lstStyle/>
                    <a:p>
                      <a:pPr algn="r" fontAlgn="t"/>
                      <a:r>
                        <a:rPr lang="it-IT" sz="1200" b="0" i="0" u="none" strike="noStrike">
                          <a:effectLst/>
                          <a:latin typeface="Arial"/>
                        </a:rPr>
                        <a:t>37.754</a:t>
                      </a:r>
                    </a:p>
                  </a:txBody>
                  <a:tcPr marL="0" marR="0" marT="0" marB="0">
                    <a:lnL>
                      <a:noFill/>
                    </a:lnL>
                    <a:lnR>
                      <a:noFill/>
                    </a:lnR>
                    <a:lnT>
                      <a:noFill/>
                    </a:lnT>
                    <a:lnB>
                      <a:noFill/>
                    </a:lnB>
                  </a:tcPr>
                </a:tc>
                <a:tc>
                  <a:txBody>
                    <a:bodyPr/>
                    <a:lstStyle/>
                    <a:p>
                      <a:pPr algn="r" fontAlgn="t"/>
                      <a:r>
                        <a:rPr lang="it-IT" sz="1200" b="0" i="0" u="none" strike="noStrike">
                          <a:effectLst/>
                          <a:latin typeface="Arial"/>
                        </a:rPr>
                        <a:t>8,53</a:t>
                      </a:r>
                    </a:p>
                  </a:txBody>
                  <a:tcPr marL="0" marR="0" marT="0" marB="0">
                    <a:lnL>
                      <a:noFill/>
                    </a:lnL>
                    <a:lnR>
                      <a:noFill/>
                    </a:lnR>
                    <a:lnT>
                      <a:noFill/>
                    </a:lnT>
                    <a:lnB>
                      <a:noFill/>
                    </a:lnB>
                  </a:tcPr>
                </a:tc>
                <a:tc>
                  <a:txBody>
                    <a:bodyPr/>
                    <a:lstStyle/>
                    <a:p>
                      <a:pPr algn="r" fontAlgn="t"/>
                      <a:r>
                        <a:rPr lang="it-IT" sz="1200" b="0" i="0" u="none" strike="noStrike">
                          <a:effectLst/>
                          <a:latin typeface="Arial"/>
                        </a:rPr>
                        <a:t>25,42</a:t>
                      </a:r>
                    </a:p>
                  </a:txBody>
                  <a:tcPr marL="0" marR="0" marT="0" marB="0">
                    <a:lnL>
                      <a:noFill/>
                    </a:lnL>
                    <a:lnR>
                      <a:noFill/>
                    </a:lnR>
                    <a:lnT>
                      <a:noFill/>
                    </a:lnT>
                    <a:lnB>
                      <a:noFill/>
                    </a:lnB>
                  </a:tcPr>
                </a:tc>
              </a:tr>
              <a:tr h="272253">
                <a:tc>
                  <a:txBody>
                    <a:bodyPr/>
                    <a:lstStyle/>
                    <a:p>
                      <a:pPr algn="l" fontAlgn="t"/>
                      <a:endParaRPr lang="it-IT" sz="1200" b="0" i="0" u="none" strike="noStrike">
                        <a:effectLst/>
                        <a:latin typeface="Arial"/>
                      </a:endParaRPr>
                    </a:p>
                  </a:txBody>
                  <a:tcPr marL="0" marR="0" marT="0" marB="0">
                    <a:lnL>
                      <a:noFill/>
                    </a:lnL>
                    <a:lnR>
                      <a:noFill/>
                    </a:lnR>
                    <a:lnT>
                      <a:noFill/>
                    </a:lnT>
                    <a:lnB>
                      <a:noFill/>
                    </a:lnB>
                  </a:tcPr>
                </a:tc>
                <a:tc>
                  <a:txBody>
                    <a:bodyPr/>
                    <a:lstStyle/>
                    <a:p>
                      <a:pPr algn="l" fontAlgn="t"/>
                      <a:endParaRPr lang="it-IT" sz="1200" b="0" i="0" u="none" strike="noStrike">
                        <a:effectLst/>
                        <a:latin typeface="Arial"/>
                      </a:endParaRPr>
                    </a:p>
                  </a:txBody>
                  <a:tcPr marL="0" marR="0" marT="0" marB="0">
                    <a:lnL>
                      <a:noFill/>
                    </a:lnL>
                    <a:lnR>
                      <a:noFill/>
                    </a:lnR>
                    <a:lnT>
                      <a:noFill/>
                    </a:lnT>
                    <a:lnB>
                      <a:noFill/>
                    </a:lnB>
                  </a:tcPr>
                </a:tc>
                <a:tc>
                  <a:txBody>
                    <a:bodyPr/>
                    <a:lstStyle/>
                    <a:p>
                      <a:pPr algn="l" fontAlgn="t"/>
                      <a:endParaRPr lang="it-IT" sz="1200" b="0" i="0" u="none" strike="noStrike">
                        <a:effectLst/>
                        <a:latin typeface="Arial"/>
                      </a:endParaRPr>
                    </a:p>
                  </a:txBody>
                  <a:tcPr marL="0" marR="0" marT="0" marB="0">
                    <a:lnL>
                      <a:noFill/>
                    </a:lnL>
                    <a:lnR>
                      <a:noFill/>
                    </a:lnR>
                    <a:lnT>
                      <a:noFill/>
                    </a:lnT>
                    <a:lnB>
                      <a:noFill/>
                    </a:lnB>
                  </a:tcPr>
                </a:tc>
                <a:tc>
                  <a:txBody>
                    <a:bodyPr/>
                    <a:lstStyle/>
                    <a:p>
                      <a:pPr algn="l" fontAlgn="t"/>
                      <a:endParaRPr lang="it-IT" sz="1200" b="0" i="0" u="none" strike="noStrike" dirty="0">
                        <a:effectLst/>
                        <a:latin typeface="Arial"/>
                      </a:endParaRPr>
                    </a:p>
                  </a:txBody>
                  <a:tcPr marL="0" marR="0" marT="0" marB="0">
                    <a:lnL>
                      <a:noFill/>
                    </a:lnL>
                    <a:lnR>
                      <a:noFill/>
                    </a:lnR>
                    <a:lnT>
                      <a:noFill/>
                    </a:lnT>
                    <a:lnB>
                      <a:noFill/>
                    </a:lnB>
                  </a:tcPr>
                </a:tc>
                <a:tc>
                  <a:txBody>
                    <a:bodyPr/>
                    <a:lstStyle/>
                    <a:p>
                      <a:pPr algn="l" fontAlgn="t"/>
                      <a:endParaRPr lang="it-IT" sz="1200" b="0" i="0" u="none" strike="noStrike">
                        <a:effectLst/>
                        <a:latin typeface="Arial"/>
                      </a:endParaRPr>
                    </a:p>
                  </a:txBody>
                  <a:tcPr marL="0" marR="0" marT="0" marB="0">
                    <a:lnL>
                      <a:noFill/>
                    </a:lnL>
                    <a:lnR>
                      <a:noFill/>
                    </a:lnR>
                    <a:lnT>
                      <a:noFill/>
                    </a:lnT>
                    <a:lnB>
                      <a:noFill/>
                    </a:lnB>
                  </a:tcPr>
                </a:tc>
                <a:tc>
                  <a:txBody>
                    <a:bodyPr/>
                    <a:lstStyle/>
                    <a:p>
                      <a:pPr algn="l" fontAlgn="t"/>
                      <a:endParaRPr lang="it-IT" sz="1200" b="0" i="0" u="none" strike="noStrike">
                        <a:effectLst/>
                        <a:latin typeface="Arial"/>
                      </a:endParaRPr>
                    </a:p>
                  </a:txBody>
                  <a:tcPr marL="0" marR="0" marT="0" marB="0">
                    <a:lnL>
                      <a:noFill/>
                    </a:lnL>
                    <a:lnR>
                      <a:noFill/>
                    </a:lnR>
                    <a:lnT>
                      <a:noFill/>
                    </a:lnT>
                    <a:lnB>
                      <a:noFill/>
                    </a:lnB>
                  </a:tcPr>
                </a:tc>
                <a:tc>
                  <a:txBody>
                    <a:bodyPr/>
                    <a:lstStyle/>
                    <a:p>
                      <a:pPr algn="l" fontAlgn="t"/>
                      <a:endParaRPr lang="it-IT" sz="1200" b="0" i="0" u="none" strike="noStrike">
                        <a:effectLst/>
                        <a:latin typeface="Arial"/>
                      </a:endParaRPr>
                    </a:p>
                  </a:txBody>
                  <a:tcPr marL="0" marR="0" marT="0" marB="0">
                    <a:lnL>
                      <a:noFill/>
                    </a:lnL>
                    <a:lnR>
                      <a:noFill/>
                    </a:lnR>
                    <a:lnT>
                      <a:noFill/>
                    </a:lnT>
                    <a:lnB>
                      <a:noFill/>
                    </a:lnB>
                  </a:tcPr>
                </a:tc>
                <a:tc>
                  <a:txBody>
                    <a:bodyPr/>
                    <a:lstStyle/>
                    <a:p>
                      <a:pPr algn="l" fontAlgn="t"/>
                      <a:endParaRPr lang="it-IT" sz="1200" b="0" i="0" u="none" strike="noStrike">
                        <a:effectLst/>
                        <a:latin typeface="Arial"/>
                      </a:endParaRPr>
                    </a:p>
                  </a:txBody>
                  <a:tcPr marL="0" marR="0" marT="0" marB="0">
                    <a:lnL>
                      <a:noFill/>
                    </a:lnL>
                    <a:lnR>
                      <a:noFill/>
                    </a:lnR>
                    <a:lnT>
                      <a:noFill/>
                    </a:lnT>
                    <a:lnB>
                      <a:noFill/>
                    </a:lnB>
                  </a:tcPr>
                </a:tc>
              </a:tr>
              <a:tr h="544506">
                <a:tc>
                  <a:txBody>
                    <a:bodyPr/>
                    <a:lstStyle/>
                    <a:p>
                      <a:pPr algn="ctr" fontAlgn="t"/>
                      <a:r>
                        <a:rPr lang="it-IT" sz="1200" b="1" i="0" u="none" strike="noStrike">
                          <a:solidFill>
                            <a:srgbClr val="FFFFFF"/>
                          </a:solidFill>
                          <a:effectLst/>
                          <a:latin typeface="Arial"/>
                        </a:rPr>
                        <a:t>LISA_CLU</a:t>
                      </a:r>
                    </a:p>
                  </a:txBody>
                  <a:tcPr marL="0" marR="0" marT="0" marB="0">
                    <a:lnL>
                      <a:noFill/>
                    </a:lnL>
                    <a:lnR>
                      <a:noFill/>
                    </a:lnR>
                    <a:lnT>
                      <a:noFill/>
                    </a:lnT>
                    <a:lnB>
                      <a:noFill/>
                    </a:lnB>
                    <a:solidFill>
                      <a:srgbClr val="B8CCE4"/>
                    </a:solidFill>
                  </a:tcPr>
                </a:tc>
                <a:tc>
                  <a:txBody>
                    <a:bodyPr/>
                    <a:lstStyle/>
                    <a:p>
                      <a:pPr algn="ctr" fontAlgn="t"/>
                      <a:r>
                        <a:rPr lang="it-IT" sz="1200" b="1" i="0" u="none" strike="noStrike">
                          <a:solidFill>
                            <a:srgbClr val="FFFFFF"/>
                          </a:solidFill>
                          <a:effectLst/>
                          <a:latin typeface="Arial"/>
                        </a:rPr>
                        <a:t> </a:t>
                      </a:r>
                    </a:p>
                  </a:txBody>
                  <a:tcPr marL="0" marR="0" marT="0" marB="0">
                    <a:lnL>
                      <a:noFill/>
                    </a:lnL>
                    <a:lnR>
                      <a:noFill/>
                    </a:lnR>
                    <a:lnT>
                      <a:noFill/>
                    </a:lnT>
                    <a:lnB>
                      <a:noFill/>
                    </a:lnB>
                    <a:solidFill>
                      <a:srgbClr val="B8CCE4"/>
                    </a:solidFill>
                  </a:tcPr>
                </a:tc>
                <a:tc>
                  <a:txBody>
                    <a:bodyPr/>
                    <a:lstStyle/>
                    <a:p>
                      <a:pPr algn="ctr" fontAlgn="t"/>
                      <a:r>
                        <a:rPr lang="it-IT" sz="1200" b="1" i="0" u="none" strike="noStrike">
                          <a:solidFill>
                            <a:srgbClr val="FFFFFF"/>
                          </a:solidFill>
                          <a:effectLst/>
                          <a:latin typeface="Arial"/>
                        </a:rPr>
                        <a:t>N° di aree di export (media)</a:t>
                      </a:r>
                    </a:p>
                  </a:txBody>
                  <a:tcPr marL="0" marR="0" marT="0" marB="0">
                    <a:lnL>
                      <a:noFill/>
                    </a:lnL>
                    <a:lnR>
                      <a:noFill/>
                    </a:lnR>
                    <a:lnT>
                      <a:noFill/>
                    </a:lnT>
                    <a:lnB>
                      <a:noFill/>
                    </a:lnB>
                    <a:solidFill>
                      <a:srgbClr val="B8CCE4"/>
                    </a:solidFill>
                  </a:tcPr>
                </a:tc>
                <a:tc>
                  <a:txBody>
                    <a:bodyPr/>
                    <a:lstStyle/>
                    <a:p>
                      <a:pPr algn="ctr" fontAlgn="t"/>
                      <a:r>
                        <a:rPr lang="it-IT" sz="1200" b="1" i="0" u="none" strike="noStrike" dirty="0">
                          <a:solidFill>
                            <a:srgbClr val="FFFFFF"/>
                          </a:solidFill>
                          <a:effectLst/>
                          <a:latin typeface="Arial"/>
                        </a:rPr>
                        <a:t>Tasso investimento  </a:t>
                      </a:r>
                      <a:r>
                        <a:rPr lang="it-IT" sz="1200" b="1" i="0" u="none" strike="noStrike" dirty="0" err="1">
                          <a:solidFill>
                            <a:srgbClr val="FFFFFF"/>
                          </a:solidFill>
                          <a:effectLst/>
                          <a:latin typeface="Arial"/>
                        </a:rPr>
                        <a:t>immobil.ni</a:t>
                      </a:r>
                      <a:r>
                        <a:rPr lang="it-IT" sz="1200" b="1" i="0" u="none" strike="noStrike" dirty="0">
                          <a:solidFill>
                            <a:srgbClr val="FFFFFF"/>
                          </a:solidFill>
                          <a:effectLst/>
                          <a:latin typeface="Arial"/>
                        </a:rPr>
                        <a:t> materiali</a:t>
                      </a:r>
                    </a:p>
                  </a:txBody>
                  <a:tcPr marL="0" marR="0" marT="0" marB="0">
                    <a:lnL>
                      <a:noFill/>
                    </a:lnL>
                    <a:lnR>
                      <a:noFill/>
                    </a:lnR>
                    <a:lnT>
                      <a:noFill/>
                    </a:lnT>
                    <a:lnB>
                      <a:noFill/>
                    </a:lnB>
                    <a:solidFill>
                      <a:srgbClr val="B8CCE4"/>
                    </a:solidFill>
                  </a:tcPr>
                </a:tc>
                <a:tc>
                  <a:txBody>
                    <a:bodyPr/>
                    <a:lstStyle/>
                    <a:p>
                      <a:pPr algn="ctr" fontAlgn="t"/>
                      <a:r>
                        <a:rPr lang="it-IT" sz="1200" b="1" i="0" u="none" strike="noStrike" dirty="0">
                          <a:solidFill>
                            <a:srgbClr val="FFFFFF"/>
                          </a:solidFill>
                          <a:effectLst/>
                          <a:latin typeface="Arial"/>
                        </a:rPr>
                        <a:t>Tasso investimento  </a:t>
                      </a:r>
                      <a:r>
                        <a:rPr lang="it-IT" sz="1200" b="1" i="0" u="none" strike="noStrike" dirty="0" err="1">
                          <a:solidFill>
                            <a:srgbClr val="FFFFFF"/>
                          </a:solidFill>
                          <a:effectLst/>
                          <a:latin typeface="Arial"/>
                        </a:rPr>
                        <a:t>immobil.ni</a:t>
                      </a:r>
                      <a:r>
                        <a:rPr lang="it-IT" sz="1200" b="1" i="0" u="none" strike="noStrike" dirty="0">
                          <a:solidFill>
                            <a:srgbClr val="FFFFFF"/>
                          </a:solidFill>
                          <a:effectLst/>
                          <a:latin typeface="Arial"/>
                        </a:rPr>
                        <a:t> immateriali</a:t>
                      </a:r>
                    </a:p>
                  </a:txBody>
                  <a:tcPr marL="0" marR="0" marT="0" marB="0">
                    <a:lnL>
                      <a:noFill/>
                    </a:lnL>
                    <a:lnR>
                      <a:noFill/>
                    </a:lnR>
                    <a:lnT>
                      <a:noFill/>
                    </a:lnT>
                    <a:lnB>
                      <a:noFill/>
                    </a:lnB>
                    <a:solidFill>
                      <a:srgbClr val="B8CCE4"/>
                    </a:solidFill>
                  </a:tcPr>
                </a:tc>
                <a:tc>
                  <a:txBody>
                    <a:bodyPr/>
                    <a:lstStyle/>
                    <a:p>
                      <a:pPr algn="ctr" fontAlgn="t"/>
                      <a:r>
                        <a:rPr lang="it-IT" sz="1200" b="1" i="0" u="none" strike="noStrike">
                          <a:solidFill>
                            <a:srgbClr val="FFFFFF"/>
                          </a:solidFill>
                          <a:effectLst/>
                          <a:latin typeface="Arial"/>
                        </a:rPr>
                        <a:t>CASHFLOW OPERATIVO</a:t>
                      </a:r>
                    </a:p>
                  </a:txBody>
                  <a:tcPr marL="0" marR="0" marT="0" marB="0">
                    <a:lnL>
                      <a:noFill/>
                    </a:lnL>
                    <a:lnR>
                      <a:noFill/>
                    </a:lnR>
                    <a:lnT>
                      <a:noFill/>
                    </a:lnT>
                    <a:lnB>
                      <a:noFill/>
                    </a:lnB>
                    <a:solidFill>
                      <a:srgbClr val="B8CCE4"/>
                    </a:solidFill>
                  </a:tcPr>
                </a:tc>
                <a:tc>
                  <a:txBody>
                    <a:bodyPr/>
                    <a:lstStyle/>
                    <a:p>
                      <a:pPr algn="ctr" fontAlgn="t"/>
                      <a:r>
                        <a:rPr lang="it-IT" sz="1200" b="1" i="0" u="none" strike="noStrike" dirty="0">
                          <a:solidFill>
                            <a:srgbClr val="FFFFFF"/>
                          </a:solidFill>
                          <a:effectLst/>
                          <a:latin typeface="Arial"/>
                        </a:rPr>
                        <a:t>CASHFLOW </a:t>
                      </a:r>
                      <a:r>
                        <a:rPr lang="it-IT" sz="1200" b="1" i="0" u="none" strike="noStrike" dirty="0" smtClean="0">
                          <a:solidFill>
                            <a:srgbClr val="FFFFFF"/>
                          </a:solidFill>
                          <a:effectLst/>
                          <a:latin typeface="Arial"/>
                        </a:rPr>
                        <a:t>INVEST.TI</a:t>
                      </a:r>
                      <a:endParaRPr lang="it-IT" sz="1200" b="1" i="0" u="none" strike="noStrike" dirty="0">
                        <a:solidFill>
                          <a:srgbClr val="FFFFFF"/>
                        </a:solidFill>
                        <a:effectLst/>
                        <a:latin typeface="Arial"/>
                      </a:endParaRPr>
                    </a:p>
                  </a:txBody>
                  <a:tcPr marL="0" marR="0" marT="0" marB="0">
                    <a:lnL>
                      <a:noFill/>
                    </a:lnL>
                    <a:lnR>
                      <a:noFill/>
                    </a:lnR>
                    <a:lnT>
                      <a:noFill/>
                    </a:lnT>
                    <a:lnB>
                      <a:noFill/>
                    </a:lnB>
                    <a:solidFill>
                      <a:srgbClr val="B8CCE4"/>
                    </a:solidFill>
                  </a:tcPr>
                </a:tc>
                <a:tc>
                  <a:txBody>
                    <a:bodyPr/>
                    <a:lstStyle/>
                    <a:p>
                      <a:pPr algn="ctr" fontAlgn="t"/>
                      <a:r>
                        <a:rPr lang="it-IT" sz="1200" b="1" i="0" u="none" strike="noStrike">
                          <a:solidFill>
                            <a:srgbClr val="FFFFFF"/>
                          </a:solidFill>
                          <a:effectLst/>
                          <a:latin typeface="Arial"/>
                        </a:rPr>
                        <a:t>CASHFLOW FINANZIARIO</a:t>
                      </a:r>
                    </a:p>
                  </a:txBody>
                  <a:tcPr marL="0" marR="0" marT="0" marB="0">
                    <a:lnL>
                      <a:noFill/>
                    </a:lnL>
                    <a:lnR>
                      <a:noFill/>
                    </a:lnR>
                    <a:lnT>
                      <a:noFill/>
                    </a:lnT>
                    <a:lnB>
                      <a:noFill/>
                    </a:lnB>
                    <a:solidFill>
                      <a:srgbClr val="B8CCE4"/>
                    </a:solidFill>
                  </a:tcPr>
                </a:tc>
              </a:tr>
              <a:tr h="272253">
                <a:tc>
                  <a:txBody>
                    <a:bodyPr/>
                    <a:lstStyle/>
                    <a:p>
                      <a:pPr algn="l" fontAlgn="t"/>
                      <a:r>
                        <a:rPr lang="it-IT" sz="1200" b="0" i="0" u="none" strike="noStrike">
                          <a:effectLst/>
                          <a:latin typeface="Arial"/>
                        </a:rPr>
                        <a:t>HH</a:t>
                      </a:r>
                    </a:p>
                  </a:txBody>
                  <a:tcPr marL="0" marR="0" marT="0" marB="0">
                    <a:lnL>
                      <a:noFill/>
                    </a:lnL>
                    <a:lnR>
                      <a:noFill/>
                    </a:lnR>
                    <a:lnT>
                      <a:noFill/>
                    </a:lnT>
                    <a:lnB>
                      <a:noFill/>
                    </a:lnB>
                  </a:tcPr>
                </a:tc>
                <a:tc>
                  <a:txBody>
                    <a:bodyPr/>
                    <a:lstStyle/>
                    <a:p>
                      <a:pPr algn="l" fontAlgn="t"/>
                      <a:endParaRPr lang="it-IT" sz="1200" b="0" i="0" u="none" strike="noStrike">
                        <a:effectLst/>
                        <a:latin typeface="Arial"/>
                      </a:endParaRPr>
                    </a:p>
                  </a:txBody>
                  <a:tcPr marL="0" marR="0" marT="0" marB="0">
                    <a:lnL>
                      <a:noFill/>
                    </a:lnL>
                    <a:lnR>
                      <a:noFill/>
                    </a:lnR>
                    <a:lnT>
                      <a:noFill/>
                    </a:lnT>
                    <a:lnB>
                      <a:noFill/>
                    </a:lnB>
                  </a:tcPr>
                </a:tc>
                <a:tc>
                  <a:txBody>
                    <a:bodyPr/>
                    <a:lstStyle/>
                    <a:p>
                      <a:pPr algn="r" fontAlgn="t"/>
                      <a:r>
                        <a:rPr lang="it-IT" sz="1200" b="0" i="0" u="none" strike="noStrike">
                          <a:effectLst/>
                          <a:latin typeface="Arial"/>
                        </a:rPr>
                        <a:t>4,31</a:t>
                      </a:r>
                    </a:p>
                  </a:txBody>
                  <a:tcPr marL="0" marR="0" marT="0" marB="0">
                    <a:lnL>
                      <a:noFill/>
                    </a:lnL>
                    <a:lnR>
                      <a:noFill/>
                    </a:lnR>
                    <a:lnT>
                      <a:noFill/>
                    </a:lnT>
                    <a:lnB>
                      <a:noFill/>
                    </a:lnB>
                  </a:tcPr>
                </a:tc>
                <a:tc>
                  <a:txBody>
                    <a:bodyPr/>
                    <a:lstStyle/>
                    <a:p>
                      <a:pPr algn="r" fontAlgn="t"/>
                      <a:r>
                        <a:rPr lang="it-IT" sz="1200" b="0" i="0" u="none" strike="noStrike">
                          <a:effectLst/>
                          <a:latin typeface="Arial"/>
                        </a:rPr>
                        <a:t>4,47</a:t>
                      </a:r>
                    </a:p>
                  </a:txBody>
                  <a:tcPr marL="0" marR="0" marT="0" marB="0">
                    <a:lnL>
                      <a:noFill/>
                    </a:lnL>
                    <a:lnR>
                      <a:noFill/>
                    </a:lnR>
                    <a:lnT>
                      <a:noFill/>
                    </a:lnT>
                    <a:lnB>
                      <a:noFill/>
                    </a:lnB>
                  </a:tcPr>
                </a:tc>
                <a:tc>
                  <a:txBody>
                    <a:bodyPr/>
                    <a:lstStyle/>
                    <a:p>
                      <a:pPr algn="r" fontAlgn="t"/>
                      <a:r>
                        <a:rPr lang="it-IT" sz="1200" b="0" i="0" u="none" strike="noStrike" dirty="0">
                          <a:effectLst/>
                          <a:latin typeface="Arial"/>
                        </a:rPr>
                        <a:t>1,07</a:t>
                      </a:r>
                    </a:p>
                  </a:txBody>
                  <a:tcPr marL="0" marR="0" marT="0" marB="0">
                    <a:lnL>
                      <a:noFill/>
                    </a:lnL>
                    <a:lnR>
                      <a:noFill/>
                    </a:lnR>
                    <a:lnT>
                      <a:noFill/>
                    </a:lnT>
                    <a:lnB>
                      <a:noFill/>
                    </a:lnB>
                  </a:tcPr>
                </a:tc>
                <a:tc>
                  <a:txBody>
                    <a:bodyPr/>
                    <a:lstStyle/>
                    <a:p>
                      <a:pPr algn="r" fontAlgn="t"/>
                      <a:r>
                        <a:rPr lang="it-IT" sz="1200" b="0" i="0" u="none" strike="noStrike" dirty="0">
                          <a:effectLst/>
                          <a:latin typeface="Arial"/>
                        </a:rPr>
                        <a:t>3,07</a:t>
                      </a:r>
                    </a:p>
                  </a:txBody>
                  <a:tcPr marL="0" marR="0" marT="0" marB="0">
                    <a:lnL>
                      <a:noFill/>
                    </a:lnL>
                    <a:lnR>
                      <a:noFill/>
                    </a:lnR>
                    <a:lnT>
                      <a:noFill/>
                    </a:lnT>
                    <a:lnB>
                      <a:noFill/>
                    </a:lnB>
                  </a:tcPr>
                </a:tc>
                <a:tc>
                  <a:txBody>
                    <a:bodyPr/>
                    <a:lstStyle/>
                    <a:p>
                      <a:pPr algn="r" fontAlgn="t"/>
                      <a:r>
                        <a:rPr lang="it-IT" sz="1200" b="0" i="0" u="none" strike="noStrike">
                          <a:effectLst/>
                          <a:latin typeface="Arial"/>
                        </a:rPr>
                        <a:t>-3,34</a:t>
                      </a:r>
                    </a:p>
                  </a:txBody>
                  <a:tcPr marL="0" marR="0" marT="0" marB="0">
                    <a:lnL>
                      <a:noFill/>
                    </a:lnL>
                    <a:lnR>
                      <a:noFill/>
                    </a:lnR>
                    <a:lnT>
                      <a:noFill/>
                    </a:lnT>
                    <a:lnB>
                      <a:noFill/>
                    </a:lnB>
                  </a:tcPr>
                </a:tc>
                <a:tc>
                  <a:txBody>
                    <a:bodyPr/>
                    <a:lstStyle/>
                    <a:p>
                      <a:pPr algn="r" fontAlgn="t"/>
                      <a:r>
                        <a:rPr lang="it-IT" sz="1200" b="0" i="0" u="none" strike="noStrike">
                          <a:effectLst/>
                          <a:latin typeface="Arial"/>
                        </a:rPr>
                        <a:t>0,70</a:t>
                      </a:r>
                    </a:p>
                  </a:txBody>
                  <a:tcPr marL="0" marR="0" marT="0" marB="0">
                    <a:lnL>
                      <a:noFill/>
                    </a:lnL>
                    <a:lnR>
                      <a:noFill/>
                    </a:lnR>
                    <a:lnT>
                      <a:noFill/>
                    </a:lnT>
                    <a:lnB>
                      <a:noFill/>
                    </a:lnB>
                  </a:tcPr>
                </a:tc>
              </a:tr>
              <a:tr h="272253">
                <a:tc>
                  <a:txBody>
                    <a:bodyPr/>
                    <a:lstStyle/>
                    <a:p>
                      <a:pPr algn="l" fontAlgn="t"/>
                      <a:r>
                        <a:rPr lang="it-IT" sz="1200" b="0" i="0" u="none" strike="noStrike">
                          <a:effectLst/>
                          <a:latin typeface="Arial"/>
                        </a:rPr>
                        <a:t>NS</a:t>
                      </a:r>
                    </a:p>
                  </a:txBody>
                  <a:tcPr marL="0" marR="0" marT="0" marB="0">
                    <a:lnL>
                      <a:noFill/>
                    </a:lnL>
                    <a:lnR>
                      <a:noFill/>
                    </a:lnR>
                    <a:lnT>
                      <a:noFill/>
                    </a:lnT>
                    <a:lnB>
                      <a:noFill/>
                    </a:lnB>
                  </a:tcPr>
                </a:tc>
                <a:tc>
                  <a:txBody>
                    <a:bodyPr/>
                    <a:lstStyle/>
                    <a:p>
                      <a:pPr algn="l" fontAlgn="t"/>
                      <a:endParaRPr lang="it-IT" sz="1200" b="0" i="0" u="none" strike="noStrike">
                        <a:effectLst/>
                        <a:latin typeface="Arial"/>
                      </a:endParaRPr>
                    </a:p>
                  </a:txBody>
                  <a:tcPr marL="0" marR="0" marT="0" marB="0">
                    <a:lnL>
                      <a:noFill/>
                    </a:lnL>
                    <a:lnR>
                      <a:noFill/>
                    </a:lnR>
                    <a:lnT>
                      <a:noFill/>
                    </a:lnT>
                    <a:lnB>
                      <a:noFill/>
                    </a:lnB>
                  </a:tcPr>
                </a:tc>
                <a:tc>
                  <a:txBody>
                    <a:bodyPr/>
                    <a:lstStyle/>
                    <a:p>
                      <a:pPr algn="r" fontAlgn="t"/>
                      <a:r>
                        <a:rPr lang="it-IT" sz="1200" b="0" i="0" u="none" strike="noStrike" dirty="0" smtClean="0">
                          <a:effectLst/>
                          <a:latin typeface="Arial"/>
                        </a:rPr>
                        <a:t>4,39</a:t>
                      </a:r>
                      <a:endParaRPr lang="it-IT" sz="1200" b="0" i="0" u="none" strike="noStrike" dirty="0">
                        <a:effectLst/>
                        <a:latin typeface="Arial"/>
                      </a:endParaRPr>
                    </a:p>
                  </a:txBody>
                  <a:tcPr marL="0" marR="0" marT="0" marB="0">
                    <a:lnL>
                      <a:noFill/>
                    </a:lnL>
                    <a:lnR>
                      <a:noFill/>
                    </a:lnR>
                    <a:lnT>
                      <a:noFill/>
                    </a:lnT>
                    <a:lnB>
                      <a:noFill/>
                    </a:lnB>
                  </a:tcPr>
                </a:tc>
                <a:tc>
                  <a:txBody>
                    <a:bodyPr/>
                    <a:lstStyle/>
                    <a:p>
                      <a:pPr algn="r" fontAlgn="t"/>
                      <a:r>
                        <a:rPr lang="it-IT" sz="1200" b="0" i="0" u="none" strike="noStrike" dirty="0" smtClean="0">
                          <a:effectLst/>
                          <a:latin typeface="Arial"/>
                        </a:rPr>
                        <a:t>3,45</a:t>
                      </a:r>
                      <a:endParaRPr lang="it-IT" sz="1200" b="0" i="0" u="none" strike="noStrike" dirty="0">
                        <a:effectLst/>
                        <a:latin typeface="Arial"/>
                      </a:endParaRPr>
                    </a:p>
                  </a:txBody>
                  <a:tcPr marL="0" marR="0" marT="0" marB="0">
                    <a:lnL>
                      <a:noFill/>
                    </a:lnL>
                    <a:lnR>
                      <a:noFill/>
                    </a:lnR>
                    <a:lnT>
                      <a:noFill/>
                    </a:lnT>
                    <a:lnB>
                      <a:noFill/>
                    </a:lnB>
                  </a:tcPr>
                </a:tc>
                <a:tc>
                  <a:txBody>
                    <a:bodyPr/>
                    <a:lstStyle/>
                    <a:p>
                      <a:pPr algn="r" fontAlgn="t"/>
                      <a:r>
                        <a:rPr lang="it-IT" sz="1200" b="0" i="0" u="none" strike="noStrike" dirty="0" smtClean="0">
                          <a:effectLst/>
                          <a:latin typeface="Arial"/>
                        </a:rPr>
                        <a:t>0,99</a:t>
                      </a:r>
                      <a:endParaRPr lang="it-IT" sz="1200" b="0" i="0" u="none" strike="noStrike" dirty="0">
                        <a:effectLst/>
                        <a:latin typeface="Arial"/>
                      </a:endParaRPr>
                    </a:p>
                  </a:txBody>
                  <a:tcPr marL="0" marR="0" marT="0" marB="0">
                    <a:lnL>
                      <a:noFill/>
                    </a:lnL>
                    <a:lnR>
                      <a:noFill/>
                    </a:lnR>
                    <a:lnT>
                      <a:noFill/>
                    </a:lnT>
                    <a:lnB>
                      <a:noFill/>
                    </a:lnB>
                  </a:tcPr>
                </a:tc>
                <a:tc>
                  <a:txBody>
                    <a:bodyPr/>
                    <a:lstStyle/>
                    <a:p>
                      <a:pPr algn="r" fontAlgn="t"/>
                      <a:r>
                        <a:rPr lang="it-IT" sz="1200" b="0" i="0" u="none" strike="noStrike" dirty="0" smtClean="0">
                          <a:effectLst/>
                          <a:latin typeface="Arial"/>
                        </a:rPr>
                        <a:t>2,68</a:t>
                      </a:r>
                      <a:endParaRPr lang="it-IT" sz="1200" b="0" i="0" u="none" strike="noStrike" dirty="0">
                        <a:effectLst/>
                        <a:latin typeface="Arial"/>
                      </a:endParaRPr>
                    </a:p>
                  </a:txBody>
                  <a:tcPr marL="0" marR="0" marT="0" marB="0">
                    <a:lnL>
                      <a:noFill/>
                    </a:lnL>
                    <a:lnR>
                      <a:noFill/>
                    </a:lnR>
                    <a:lnT>
                      <a:noFill/>
                    </a:lnT>
                    <a:lnB>
                      <a:noFill/>
                    </a:lnB>
                  </a:tcPr>
                </a:tc>
                <a:tc>
                  <a:txBody>
                    <a:bodyPr/>
                    <a:lstStyle/>
                    <a:p>
                      <a:pPr algn="r" fontAlgn="t"/>
                      <a:r>
                        <a:rPr lang="it-IT" sz="1200" b="0" i="0" u="none" strike="noStrike">
                          <a:effectLst/>
                          <a:latin typeface="Arial"/>
                        </a:rPr>
                        <a:t>-1,75</a:t>
                      </a:r>
                    </a:p>
                  </a:txBody>
                  <a:tcPr marL="0" marR="0" marT="0" marB="0">
                    <a:lnL>
                      <a:noFill/>
                    </a:lnL>
                    <a:lnR>
                      <a:noFill/>
                    </a:lnR>
                    <a:lnT>
                      <a:noFill/>
                    </a:lnT>
                    <a:lnB>
                      <a:noFill/>
                    </a:lnB>
                  </a:tcPr>
                </a:tc>
                <a:tc>
                  <a:txBody>
                    <a:bodyPr/>
                    <a:lstStyle/>
                    <a:p>
                      <a:pPr algn="r" fontAlgn="t"/>
                      <a:r>
                        <a:rPr lang="it-IT" sz="1200" b="0" i="0" u="none" strike="noStrike">
                          <a:effectLst/>
                          <a:latin typeface="Arial"/>
                        </a:rPr>
                        <a:t>-0,36</a:t>
                      </a:r>
                    </a:p>
                  </a:txBody>
                  <a:tcPr marL="0" marR="0" marT="0" marB="0">
                    <a:lnL>
                      <a:noFill/>
                    </a:lnL>
                    <a:lnR>
                      <a:noFill/>
                    </a:lnR>
                    <a:lnT>
                      <a:noFill/>
                    </a:lnT>
                    <a:lnB>
                      <a:noFill/>
                    </a:lnB>
                  </a:tcPr>
                </a:tc>
              </a:tr>
              <a:tr h="272253">
                <a:tc>
                  <a:txBody>
                    <a:bodyPr/>
                    <a:lstStyle/>
                    <a:p>
                      <a:pPr algn="l" fontAlgn="t"/>
                      <a:r>
                        <a:rPr lang="it-IT" sz="1200" b="0" i="0" u="none" strike="noStrike">
                          <a:effectLst/>
                          <a:latin typeface="Arial"/>
                        </a:rPr>
                        <a:t>LL</a:t>
                      </a:r>
                    </a:p>
                  </a:txBody>
                  <a:tcPr marL="0" marR="0" marT="0" marB="0">
                    <a:lnL>
                      <a:noFill/>
                    </a:lnL>
                    <a:lnR>
                      <a:noFill/>
                    </a:lnR>
                    <a:lnT>
                      <a:noFill/>
                    </a:lnT>
                    <a:lnB>
                      <a:noFill/>
                    </a:lnB>
                  </a:tcPr>
                </a:tc>
                <a:tc>
                  <a:txBody>
                    <a:bodyPr/>
                    <a:lstStyle/>
                    <a:p>
                      <a:pPr algn="l" fontAlgn="t"/>
                      <a:endParaRPr lang="it-IT" sz="1200" b="0" i="0" u="none" strike="noStrike">
                        <a:effectLst/>
                        <a:latin typeface="Arial"/>
                      </a:endParaRPr>
                    </a:p>
                  </a:txBody>
                  <a:tcPr marL="0" marR="0" marT="0" marB="0">
                    <a:lnL>
                      <a:noFill/>
                    </a:lnL>
                    <a:lnR>
                      <a:noFill/>
                    </a:lnR>
                    <a:lnT>
                      <a:noFill/>
                    </a:lnT>
                    <a:lnB>
                      <a:noFill/>
                    </a:lnB>
                  </a:tcPr>
                </a:tc>
                <a:tc>
                  <a:txBody>
                    <a:bodyPr/>
                    <a:lstStyle/>
                    <a:p>
                      <a:pPr algn="r" fontAlgn="t"/>
                      <a:r>
                        <a:rPr lang="it-IT" sz="1200" b="0" i="0" u="none" strike="noStrike">
                          <a:effectLst/>
                          <a:latin typeface="Arial"/>
                        </a:rPr>
                        <a:t>4,06</a:t>
                      </a:r>
                    </a:p>
                  </a:txBody>
                  <a:tcPr marL="0" marR="0" marT="0" marB="0">
                    <a:lnL>
                      <a:noFill/>
                    </a:lnL>
                    <a:lnR>
                      <a:noFill/>
                    </a:lnR>
                    <a:lnT>
                      <a:noFill/>
                    </a:lnT>
                    <a:lnB>
                      <a:noFill/>
                    </a:lnB>
                  </a:tcPr>
                </a:tc>
                <a:tc>
                  <a:txBody>
                    <a:bodyPr/>
                    <a:lstStyle/>
                    <a:p>
                      <a:pPr algn="r" fontAlgn="t"/>
                      <a:r>
                        <a:rPr lang="it-IT" sz="1200" b="0" i="0" u="none" strike="noStrike">
                          <a:effectLst/>
                          <a:latin typeface="Arial"/>
                        </a:rPr>
                        <a:t>5,80</a:t>
                      </a:r>
                    </a:p>
                  </a:txBody>
                  <a:tcPr marL="0" marR="0" marT="0" marB="0">
                    <a:lnL>
                      <a:noFill/>
                    </a:lnL>
                    <a:lnR>
                      <a:noFill/>
                    </a:lnR>
                    <a:lnT>
                      <a:noFill/>
                    </a:lnT>
                    <a:lnB>
                      <a:noFill/>
                    </a:lnB>
                  </a:tcPr>
                </a:tc>
                <a:tc>
                  <a:txBody>
                    <a:bodyPr/>
                    <a:lstStyle/>
                    <a:p>
                      <a:pPr algn="r" fontAlgn="t"/>
                      <a:r>
                        <a:rPr lang="it-IT" sz="1200" b="0" i="0" u="none" strike="noStrike">
                          <a:effectLst/>
                          <a:latin typeface="Arial"/>
                        </a:rPr>
                        <a:t>1,40</a:t>
                      </a:r>
                    </a:p>
                  </a:txBody>
                  <a:tcPr marL="0" marR="0" marT="0" marB="0">
                    <a:lnL>
                      <a:noFill/>
                    </a:lnL>
                    <a:lnR>
                      <a:noFill/>
                    </a:lnR>
                    <a:lnT>
                      <a:noFill/>
                    </a:lnT>
                    <a:lnB>
                      <a:noFill/>
                    </a:lnB>
                  </a:tcPr>
                </a:tc>
                <a:tc>
                  <a:txBody>
                    <a:bodyPr/>
                    <a:lstStyle/>
                    <a:p>
                      <a:pPr algn="r" fontAlgn="t"/>
                      <a:r>
                        <a:rPr lang="it-IT" sz="1200" b="0" i="0" u="none" strike="noStrike" dirty="0">
                          <a:effectLst/>
                          <a:latin typeface="Arial"/>
                        </a:rPr>
                        <a:t>4,31</a:t>
                      </a:r>
                    </a:p>
                  </a:txBody>
                  <a:tcPr marL="0" marR="0" marT="0" marB="0">
                    <a:lnL>
                      <a:noFill/>
                    </a:lnL>
                    <a:lnR>
                      <a:noFill/>
                    </a:lnR>
                    <a:lnT>
                      <a:noFill/>
                    </a:lnT>
                    <a:lnB>
                      <a:noFill/>
                    </a:lnB>
                  </a:tcPr>
                </a:tc>
                <a:tc>
                  <a:txBody>
                    <a:bodyPr/>
                    <a:lstStyle/>
                    <a:p>
                      <a:pPr algn="r" fontAlgn="t"/>
                      <a:r>
                        <a:rPr lang="it-IT" sz="1200" b="0" i="0" u="none" strike="noStrike" dirty="0">
                          <a:effectLst/>
                          <a:latin typeface="Arial"/>
                        </a:rPr>
                        <a:t>-3,58</a:t>
                      </a:r>
                    </a:p>
                  </a:txBody>
                  <a:tcPr marL="0" marR="0" marT="0" marB="0">
                    <a:lnL>
                      <a:noFill/>
                    </a:lnL>
                    <a:lnR>
                      <a:noFill/>
                    </a:lnR>
                    <a:lnT>
                      <a:noFill/>
                    </a:lnT>
                    <a:lnB>
                      <a:noFill/>
                    </a:lnB>
                  </a:tcPr>
                </a:tc>
                <a:tc>
                  <a:txBody>
                    <a:bodyPr/>
                    <a:lstStyle/>
                    <a:p>
                      <a:pPr algn="r" fontAlgn="t"/>
                      <a:r>
                        <a:rPr lang="it-IT" sz="1200" b="0" i="0" u="none" strike="noStrike" dirty="0">
                          <a:effectLst/>
                          <a:latin typeface="Arial"/>
                        </a:rPr>
                        <a:t>-0,01</a:t>
                      </a:r>
                    </a:p>
                  </a:txBody>
                  <a:tcPr marL="0" marR="0" marT="0" marB="0">
                    <a:lnL>
                      <a:noFill/>
                    </a:lnL>
                    <a:lnR>
                      <a:noFill/>
                    </a:lnR>
                    <a:lnT>
                      <a:noFill/>
                    </a:lnT>
                    <a:lnB>
                      <a:noFill/>
                    </a:lnB>
                  </a:tcPr>
                </a:tc>
              </a:tr>
            </a:tbl>
          </a:graphicData>
        </a:graphic>
      </p:graphicFrame>
    </p:spTree>
    <p:extLst>
      <p:ext uri="{BB962C8B-B14F-4D97-AF65-F5344CB8AC3E}">
        <p14:creationId xmlns:p14="http://schemas.microsoft.com/office/powerpoint/2010/main" val="1580348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787400" y="505470"/>
            <a:ext cx="8229600" cy="461665"/>
          </a:xfrm>
          <a:noFill/>
        </p:spPr>
        <p:txBody>
          <a:bodyPr wrap="square" rtlCol="0">
            <a:spAutoFit/>
          </a:bodyPr>
          <a:lstStyle/>
          <a:p>
            <a:pPr algn="l"/>
            <a:r>
              <a:rPr lang="it-IT" sz="2400" b="1" dirty="0">
                <a:latin typeface="+mn-lt"/>
                <a:ea typeface="+mn-ea"/>
                <a:cs typeface="+mn-cs"/>
              </a:rPr>
              <a:t>Conclusioni</a:t>
            </a:r>
          </a:p>
        </p:txBody>
      </p:sp>
      <p:sp>
        <p:nvSpPr>
          <p:cNvPr id="3" name="Segnaposto contenuto 2"/>
          <p:cNvSpPr>
            <a:spLocks noGrp="1"/>
          </p:cNvSpPr>
          <p:nvPr>
            <p:ph idx="1"/>
          </p:nvPr>
        </p:nvSpPr>
        <p:spPr>
          <a:xfrm>
            <a:off x="787400" y="1005235"/>
            <a:ext cx="7531100" cy="4965094"/>
          </a:xfrm>
        </p:spPr>
        <p:txBody>
          <a:bodyPr/>
          <a:lstStyle/>
          <a:p>
            <a:pPr marL="285750" indent="-285750" algn="just"/>
            <a:r>
              <a:rPr lang="it-IT" sz="1700" dirty="0">
                <a:solidFill>
                  <a:srgbClr val="505150"/>
                </a:solidFill>
              </a:rPr>
              <a:t>La mappa mostrata è di fatto una mappa geografica della competitività delle imprese con almeno 20 dipendenti</a:t>
            </a:r>
          </a:p>
          <a:p>
            <a:pPr marL="285750" indent="-285750" algn="just"/>
            <a:endParaRPr lang="it-IT" sz="1700" dirty="0" smtClean="0">
              <a:solidFill>
                <a:srgbClr val="505150"/>
              </a:solidFill>
            </a:endParaRPr>
          </a:p>
          <a:p>
            <a:pPr marL="285750" indent="-285750" algn="just"/>
            <a:r>
              <a:rPr lang="it-IT" sz="1700" dirty="0" smtClean="0">
                <a:solidFill>
                  <a:srgbClr val="505150"/>
                </a:solidFill>
              </a:rPr>
              <a:t>Dato che gli </a:t>
            </a:r>
            <a:r>
              <a:rPr lang="it-IT" sz="1700" dirty="0">
                <a:solidFill>
                  <a:srgbClr val="505150"/>
                </a:solidFill>
              </a:rPr>
              <a:t>effetti temporali predominano su quelli </a:t>
            </a:r>
            <a:r>
              <a:rPr lang="it-IT" sz="1700" dirty="0" smtClean="0">
                <a:solidFill>
                  <a:srgbClr val="505150"/>
                </a:solidFill>
              </a:rPr>
              <a:t>spaziali, modelli esclusivamente spaziali possono dare risultati non </a:t>
            </a:r>
            <a:r>
              <a:rPr lang="it-IT" sz="1700" dirty="0" err="1" smtClean="0">
                <a:solidFill>
                  <a:srgbClr val="505150"/>
                </a:solidFill>
              </a:rPr>
              <a:t>monotonici</a:t>
            </a:r>
            <a:r>
              <a:rPr lang="it-IT" sz="1700" dirty="0" smtClean="0">
                <a:solidFill>
                  <a:srgbClr val="505150"/>
                </a:solidFill>
              </a:rPr>
              <a:t> rispetto alla classificazione</a:t>
            </a:r>
            <a:endParaRPr lang="it-IT" sz="1700" dirty="0" smtClean="0">
              <a:solidFill>
                <a:srgbClr val="505150"/>
              </a:solidFill>
            </a:endParaRPr>
          </a:p>
          <a:p>
            <a:pPr marL="0" indent="0" algn="just">
              <a:buNone/>
            </a:pPr>
            <a:endParaRPr lang="it-IT" sz="1700" dirty="0">
              <a:solidFill>
                <a:srgbClr val="505150"/>
              </a:solidFill>
            </a:endParaRPr>
          </a:p>
          <a:p>
            <a:pPr marL="285750" indent="-285750" algn="just"/>
            <a:r>
              <a:rPr lang="it-IT" sz="1700" dirty="0" smtClean="0">
                <a:solidFill>
                  <a:srgbClr val="505150"/>
                </a:solidFill>
              </a:rPr>
              <a:t>La partizione comunale, come base anche di successive aggregazioni territoriali (come gli SLL) sembra essere una partizione di una certa finezza (fatta eccezione per i grandi comuni, come quelli metropolitani)</a:t>
            </a:r>
            <a:endParaRPr lang="it-IT" sz="1700" dirty="0" smtClean="0">
              <a:solidFill>
                <a:srgbClr val="505150"/>
              </a:solidFill>
            </a:endParaRPr>
          </a:p>
          <a:p>
            <a:pPr marL="285750" indent="-285750" algn="just"/>
            <a:endParaRPr lang="it-IT" sz="1700" dirty="0">
              <a:solidFill>
                <a:srgbClr val="505150"/>
              </a:solidFill>
            </a:endParaRPr>
          </a:p>
          <a:p>
            <a:pPr marL="285750" indent="-285750" algn="just"/>
            <a:r>
              <a:rPr lang="it-IT" sz="1700" dirty="0" smtClean="0">
                <a:solidFill>
                  <a:srgbClr val="505150"/>
                </a:solidFill>
              </a:rPr>
              <a:t>Sviluppi del lavoro: </a:t>
            </a:r>
            <a:r>
              <a:rPr lang="it-IT" sz="1700" dirty="0" err="1" smtClean="0">
                <a:solidFill>
                  <a:srgbClr val="505150"/>
                </a:solidFill>
              </a:rPr>
              <a:t>georeferenziare</a:t>
            </a:r>
            <a:r>
              <a:rPr lang="it-IT" sz="1700" dirty="0" smtClean="0">
                <a:solidFill>
                  <a:srgbClr val="505150"/>
                </a:solidFill>
              </a:rPr>
              <a:t> tutte le imprese del settore privato (circa 4.500.000 di imprese), strutturando il dato in serie storica</a:t>
            </a:r>
          </a:p>
          <a:p>
            <a:pPr marL="285750" indent="-285750" algn="just"/>
            <a:endParaRPr lang="it-IT" sz="1700" dirty="0" smtClean="0">
              <a:solidFill>
                <a:srgbClr val="505150"/>
              </a:solidFill>
            </a:endParaRPr>
          </a:p>
          <a:p>
            <a:pPr marL="285750" indent="-285750" algn="just"/>
            <a:r>
              <a:rPr lang="it-IT" sz="1700" dirty="0" smtClean="0">
                <a:solidFill>
                  <a:srgbClr val="505150"/>
                </a:solidFill>
              </a:rPr>
              <a:t>lo scopo è descrivere i cambiamenti intervenuti dalla crisi in poi, evidenziando </a:t>
            </a:r>
            <a:r>
              <a:rPr lang="it-IT" sz="1700" dirty="0">
                <a:solidFill>
                  <a:srgbClr val="505150"/>
                </a:solidFill>
              </a:rPr>
              <a:t>l</a:t>
            </a:r>
            <a:r>
              <a:rPr lang="it-IT" sz="1700" dirty="0" smtClean="0">
                <a:solidFill>
                  <a:srgbClr val="505150"/>
                </a:solidFill>
              </a:rPr>
              <a:t>e evoluzioni delle aree ad alto/basso potenziale, descrivendone </a:t>
            </a:r>
            <a:r>
              <a:rPr lang="it-IT" sz="1700" smtClean="0">
                <a:solidFill>
                  <a:srgbClr val="505150"/>
                </a:solidFill>
              </a:rPr>
              <a:t>un profilo </a:t>
            </a:r>
            <a:r>
              <a:rPr lang="it-IT" sz="1700" dirty="0" smtClean="0">
                <a:solidFill>
                  <a:srgbClr val="505150"/>
                </a:solidFill>
              </a:rPr>
              <a:t>multivariato</a:t>
            </a:r>
            <a:endParaRPr lang="it-IT" sz="1700" dirty="0" smtClean="0">
              <a:solidFill>
                <a:srgbClr val="505150"/>
              </a:solidFill>
            </a:endParaRPr>
          </a:p>
          <a:p>
            <a:pPr marL="285750" indent="-285750" algn="just"/>
            <a:endParaRPr lang="it-IT" sz="1800" dirty="0">
              <a:solidFill>
                <a:srgbClr val="505150"/>
              </a:solidFill>
            </a:endParaRPr>
          </a:p>
          <a:p>
            <a:pPr marL="285750" indent="-285750" algn="just"/>
            <a:endParaRPr lang="it-IT" sz="1800" dirty="0">
              <a:solidFill>
                <a:srgbClr val="505150"/>
              </a:solidFill>
            </a:endParaRPr>
          </a:p>
        </p:txBody>
      </p:sp>
      <p:sp>
        <p:nvSpPr>
          <p:cNvPr id="6" name="CasellaDiTesto 5"/>
          <p:cNvSpPr txBox="1"/>
          <p:nvPr/>
        </p:nvSpPr>
        <p:spPr>
          <a:xfrm>
            <a:off x="287381" y="5970329"/>
            <a:ext cx="500596" cy="369332"/>
          </a:xfrm>
          <a:prstGeom prst="rect">
            <a:avLst/>
          </a:prstGeom>
          <a:noFill/>
        </p:spPr>
        <p:txBody>
          <a:bodyPr wrap="square" rtlCol="0">
            <a:spAutoFit/>
          </a:bodyPr>
          <a:lstStyle/>
          <a:p>
            <a:pPr algn="r"/>
            <a:r>
              <a:rPr lang="it-IT" dirty="0" smtClean="0">
                <a:solidFill>
                  <a:schemeClr val="tx1">
                    <a:lumMod val="50000"/>
                    <a:lumOff val="50000"/>
                  </a:schemeClr>
                </a:solidFill>
              </a:rPr>
              <a:t>12</a:t>
            </a:r>
            <a:endParaRPr lang="it-IT" dirty="0">
              <a:solidFill>
                <a:schemeClr val="tx1">
                  <a:lumMod val="50000"/>
                  <a:lumOff val="50000"/>
                </a:schemeClr>
              </a:solidFill>
            </a:endParaRPr>
          </a:p>
        </p:txBody>
      </p:sp>
      <p:sp>
        <p:nvSpPr>
          <p:cNvPr id="8" name="CasellaDiTesto 7"/>
          <p:cNvSpPr txBox="1"/>
          <p:nvPr/>
        </p:nvSpPr>
        <p:spPr>
          <a:xfrm>
            <a:off x="682196" y="6435705"/>
            <a:ext cx="6721035" cy="246221"/>
          </a:xfrm>
          <a:prstGeom prst="rect">
            <a:avLst/>
          </a:prstGeom>
          <a:noFill/>
        </p:spPr>
        <p:txBody>
          <a:bodyPr wrap="square" rtlCol="0">
            <a:spAutoFit/>
          </a:bodyPr>
          <a:lstStyle/>
          <a:p>
            <a:r>
              <a:rPr lang="it-IT" sz="1000" dirty="0" smtClean="0">
                <a:solidFill>
                  <a:srgbClr val="7F7F7F"/>
                </a:solidFill>
              </a:rPr>
              <a:t>Performance delle imprese e dinamiche locali</a:t>
            </a:r>
            <a:r>
              <a:rPr lang="it-IT" sz="1000" dirty="0">
                <a:solidFill>
                  <a:srgbClr val="7F7F7F"/>
                </a:solidFill>
              </a:rPr>
              <a:t> </a:t>
            </a:r>
            <a:r>
              <a:rPr lang="it-IT" sz="1000" baseline="0" dirty="0" smtClean="0">
                <a:solidFill>
                  <a:srgbClr val="7F7F7F"/>
                </a:solidFill>
              </a:rPr>
              <a:t>– AISRE</a:t>
            </a:r>
            <a:r>
              <a:rPr lang="it-IT" sz="1000" dirty="0">
                <a:solidFill>
                  <a:srgbClr val="7F7F7F"/>
                </a:solidFill>
              </a:rPr>
              <a:t>,</a:t>
            </a:r>
            <a:r>
              <a:rPr lang="it-IT" sz="1000" baseline="0" dirty="0" smtClean="0">
                <a:solidFill>
                  <a:srgbClr val="7F7F7F"/>
                </a:solidFill>
              </a:rPr>
              <a:t> Cagliari 20/09/2017</a:t>
            </a:r>
            <a:endParaRPr lang="it-IT" sz="1000" dirty="0">
              <a:solidFill>
                <a:srgbClr val="7F7F7F"/>
              </a:solidFill>
            </a:endParaRPr>
          </a:p>
        </p:txBody>
      </p:sp>
    </p:spTree>
    <p:extLst>
      <p:ext uri="{BB962C8B-B14F-4D97-AF65-F5344CB8AC3E}">
        <p14:creationId xmlns:p14="http://schemas.microsoft.com/office/powerpoint/2010/main" val="17984212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287338" y="5970588"/>
            <a:ext cx="500062" cy="646331"/>
          </a:xfrm>
          <a:prstGeom prst="rect">
            <a:avLst/>
          </a:prstGeom>
          <a:noFill/>
        </p:spPr>
        <p:txBody>
          <a:bodyPr>
            <a:spAutoFit/>
          </a:bodyPr>
          <a:lstStyle/>
          <a:p>
            <a:pPr algn="r" fontAlgn="auto">
              <a:spcBef>
                <a:spcPts val="0"/>
              </a:spcBef>
              <a:spcAft>
                <a:spcPts val="0"/>
              </a:spcAft>
              <a:defRPr/>
            </a:pPr>
            <a:r>
              <a:rPr lang="it-IT" dirty="0" smtClean="0">
                <a:solidFill>
                  <a:schemeClr val="tx1">
                    <a:lumMod val="50000"/>
                    <a:lumOff val="50000"/>
                  </a:schemeClr>
                </a:solidFill>
                <a:latin typeface="+mn-lt"/>
                <a:ea typeface="+mn-ea"/>
                <a:cs typeface="+mn-cs"/>
              </a:rPr>
              <a:t>29</a:t>
            </a:r>
          </a:p>
          <a:p>
            <a:pPr algn="r" fontAlgn="auto">
              <a:spcBef>
                <a:spcPts val="0"/>
              </a:spcBef>
              <a:spcAft>
                <a:spcPts val="0"/>
              </a:spcAft>
              <a:defRPr/>
            </a:pPr>
            <a:endParaRPr lang="it-IT" dirty="0">
              <a:solidFill>
                <a:schemeClr val="tx1">
                  <a:lumMod val="50000"/>
                  <a:lumOff val="50000"/>
                </a:schemeClr>
              </a:solidFill>
              <a:latin typeface="+mn-lt"/>
              <a:ea typeface="+mn-ea"/>
              <a:cs typeface="+mn-cs"/>
            </a:endParaRPr>
          </a:p>
        </p:txBody>
      </p:sp>
      <p:sp>
        <p:nvSpPr>
          <p:cNvPr id="25602" name="CasellaDiTesto 7"/>
          <p:cNvSpPr txBox="1">
            <a:spLocks noChangeArrowheads="1"/>
          </p:cNvSpPr>
          <p:nvPr/>
        </p:nvSpPr>
        <p:spPr bwMode="auto">
          <a:xfrm>
            <a:off x="787400" y="4838700"/>
            <a:ext cx="75215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endParaRPr lang="it-IT" sz="1400"/>
          </a:p>
        </p:txBody>
      </p:sp>
      <p:sp>
        <p:nvSpPr>
          <p:cNvPr id="25603" name="CasellaDiTesto 8"/>
          <p:cNvSpPr txBox="1">
            <a:spLocks noChangeArrowheads="1"/>
          </p:cNvSpPr>
          <p:nvPr/>
        </p:nvSpPr>
        <p:spPr bwMode="auto">
          <a:xfrm>
            <a:off x="682625" y="2967038"/>
            <a:ext cx="764381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it-IT" sz="2000" dirty="0">
                <a:solidFill>
                  <a:srgbClr val="505150"/>
                </a:solidFill>
              </a:rPr>
              <a:t>GRAZIE DELL’ATTENZIONE!</a:t>
            </a:r>
          </a:p>
        </p:txBody>
      </p:sp>
      <p:sp>
        <p:nvSpPr>
          <p:cNvPr id="7" name="CasellaDiTesto 6"/>
          <p:cNvSpPr txBox="1"/>
          <p:nvPr/>
        </p:nvSpPr>
        <p:spPr>
          <a:xfrm>
            <a:off x="682196" y="6435705"/>
            <a:ext cx="6721035" cy="246221"/>
          </a:xfrm>
          <a:prstGeom prst="rect">
            <a:avLst/>
          </a:prstGeom>
          <a:noFill/>
        </p:spPr>
        <p:txBody>
          <a:bodyPr wrap="square" rtlCol="0">
            <a:spAutoFit/>
          </a:bodyPr>
          <a:lstStyle/>
          <a:p>
            <a:r>
              <a:rPr lang="it-IT" sz="1000" dirty="0" smtClean="0">
                <a:solidFill>
                  <a:srgbClr val="7F7F7F"/>
                </a:solidFill>
              </a:rPr>
              <a:t>Performance delle imprese e dinamiche locali: un’analisi dei dati censuari </a:t>
            </a:r>
            <a:r>
              <a:rPr lang="it-IT" sz="1000" baseline="0" dirty="0" smtClean="0">
                <a:solidFill>
                  <a:srgbClr val="7F7F7F"/>
                </a:solidFill>
              </a:rPr>
              <a:t>– AISRE</a:t>
            </a:r>
            <a:r>
              <a:rPr lang="it-IT" sz="1000" dirty="0">
                <a:solidFill>
                  <a:srgbClr val="7F7F7F"/>
                </a:solidFill>
              </a:rPr>
              <a:t>,</a:t>
            </a:r>
            <a:r>
              <a:rPr lang="it-IT" sz="1000" baseline="0" dirty="0" smtClean="0">
                <a:solidFill>
                  <a:srgbClr val="7F7F7F"/>
                </a:solidFill>
              </a:rPr>
              <a:t> Ancona 20/09/2016</a:t>
            </a:r>
            <a:endParaRPr lang="it-IT" sz="1000" dirty="0">
              <a:solidFill>
                <a:srgbClr val="7F7F7F"/>
              </a:solidFill>
            </a:endParaRPr>
          </a:p>
        </p:txBody>
      </p:sp>
    </p:spTree>
    <p:extLst>
      <p:ext uri="{BB962C8B-B14F-4D97-AF65-F5344CB8AC3E}">
        <p14:creationId xmlns:p14="http://schemas.microsoft.com/office/powerpoint/2010/main" val="1283517695"/>
      </p:ext>
    </p:extLst>
  </p:cSld>
  <p:clrMapOvr>
    <a:masterClrMapping/>
  </p:clrMapOvr>
  <p:transition xmlns:p14="http://schemas.microsoft.com/office/powerpoint/2010/main" spd="slow">
    <p:split orient="vert"/>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85800" y="505470"/>
            <a:ext cx="7531100" cy="461665"/>
          </a:xfrm>
          <a:noFill/>
        </p:spPr>
        <p:txBody>
          <a:bodyPr wrap="square" rtlCol="0">
            <a:spAutoFit/>
          </a:bodyPr>
          <a:lstStyle/>
          <a:p>
            <a:pPr algn="l"/>
            <a:r>
              <a:rPr lang="it-IT" sz="2400" b="1" dirty="0">
                <a:solidFill>
                  <a:srgbClr val="505150"/>
                </a:solidFill>
                <a:latin typeface="+mn-lt"/>
                <a:ea typeface="+mn-ea"/>
                <a:cs typeface="+mn-cs"/>
              </a:rPr>
              <a:t>Introduzione</a:t>
            </a:r>
          </a:p>
        </p:txBody>
      </p:sp>
      <p:sp>
        <p:nvSpPr>
          <p:cNvPr id="3" name="Segnaposto contenuto 2"/>
          <p:cNvSpPr>
            <a:spLocks noGrp="1"/>
          </p:cNvSpPr>
          <p:nvPr>
            <p:ph idx="1"/>
          </p:nvPr>
        </p:nvSpPr>
        <p:spPr>
          <a:xfrm>
            <a:off x="457200" y="1007539"/>
            <a:ext cx="8108244" cy="2082800"/>
          </a:xfrm>
        </p:spPr>
        <p:txBody>
          <a:bodyPr/>
          <a:lstStyle/>
          <a:p>
            <a:pPr marL="285750" indent="-285750" algn="just"/>
            <a:r>
              <a:rPr lang="en-US" sz="1800" dirty="0" err="1">
                <a:solidFill>
                  <a:srgbClr val="505150"/>
                </a:solidFill>
              </a:rPr>
              <a:t>Perdita</a:t>
            </a:r>
            <a:r>
              <a:rPr lang="en-US" sz="1800" dirty="0">
                <a:solidFill>
                  <a:srgbClr val="505150"/>
                </a:solidFill>
              </a:rPr>
              <a:t> </a:t>
            </a:r>
            <a:r>
              <a:rPr lang="en-US" sz="1800" dirty="0" err="1" smtClean="0">
                <a:solidFill>
                  <a:srgbClr val="505150"/>
                </a:solidFill>
              </a:rPr>
              <a:t>dell’identità</a:t>
            </a:r>
            <a:r>
              <a:rPr lang="en-US" sz="1800" dirty="0" smtClean="0">
                <a:solidFill>
                  <a:srgbClr val="505150"/>
                </a:solidFill>
              </a:rPr>
              <a:t> </a:t>
            </a:r>
            <a:r>
              <a:rPr lang="en-US" sz="1800" dirty="0">
                <a:solidFill>
                  <a:srgbClr val="505150"/>
                </a:solidFill>
              </a:rPr>
              <a:t>locale e </a:t>
            </a:r>
            <a:r>
              <a:rPr lang="en-US" sz="1800" dirty="0" err="1">
                <a:solidFill>
                  <a:srgbClr val="505150"/>
                </a:solidFill>
              </a:rPr>
              <a:t>effetti</a:t>
            </a:r>
            <a:r>
              <a:rPr lang="en-US" sz="1800" dirty="0">
                <a:solidFill>
                  <a:srgbClr val="505150"/>
                </a:solidFill>
              </a:rPr>
              <a:t> </a:t>
            </a:r>
            <a:r>
              <a:rPr lang="en-US" sz="1800" dirty="0" err="1">
                <a:solidFill>
                  <a:srgbClr val="505150"/>
                </a:solidFill>
              </a:rPr>
              <a:t>negativi</a:t>
            </a:r>
            <a:r>
              <a:rPr lang="en-US" sz="1800" dirty="0">
                <a:solidFill>
                  <a:srgbClr val="505150"/>
                </a:solidFill>
              </a:rPr>
              <a:t> </a:t>
            </a:r>
            <a:r>
              <a:rPr lang="en-US" sz="1800" dirty="0" err="1">
                <a:solidFill>
                  <a:srgbClr val="505150"/>
                </a:solidFill>
              </a:rPr>
              <a:t>su</a:t>
            </a:r>
            <a:r>
              <a:rPr lang="en-US" sz="1800" dirty="0">
                <a:solidFill>
                  <a:srgbClr val="505150"/>
                </a:solidFill>
              </a:rPr>
              <a:t> </a:t>
            </a:r>
            <a:r>
              <a:rPr lang="en-US" sz="1800" dirty="0" err="1">
                <a:solidFill>
                  <a:srgbClr val="505150"/>
                </a:solidFill>
              </a:rPr>
              <a:t>reddito</a:t>
            </a:r>
            <a:r>
              <a:rPr lang="en-US" sz="1800" dirty="0">
                <a:solidFill>
                  <a:srgbClr val="505150"/>
                </a:solidFill>
              </a:rPr>
              <a:t> e </a:t>
            </a:r>
            <a:r>
              <a:rPr lang="en-US" sz="1800" dirty="0" err="1">
                <a:solidFill>
                  <a:srgbClr val="505150"/>
                </a:solidFill>
              </a:rPr>
              <a:t>occupazione</a:t>
            </a:r>
            <a:r>
              <a:rPr lang="en-US" sz="1800" dirty="0">
                <a:solidFill>
                  <a:srgbClr val="505150"/>
                </a:solidFill>
              </a:rPr>
              <a:t> </a:t>
            </a:r>
            <a:r>
              <a:rPr lang="en-US" sz="1800" dirty="0" err="1">
                <a:solidFill>
                  <a:srgbClr val="505150"/>
                </a:solidFill>
              </a:rPr>
              <a:t>derivanti</a:t>
            </a:r>
            <a:r>
              <a:rPr lang="en-US" sz="1800" dirty="0">
                <a:solidFill>
                  <a:srgbClr val="505150"/>
                </a:solidFill>
              </a:rPr>
              <a:t> </a:t>
            </a:r>
            <a:r>
              <a:rPr lang="en-US" sz="1800" dirty="0" err="1">
                <a:solidFill>
                  <a:srgbClr val="505150"/>
                </a:solidFill>
              </a:rPr>
              <a:t>dalla</a:t>
            </a:r>
            <a:r>
              <a:rPr lang="en-US" sz="1800" dirty="0">
                <a:solidFill>
                  <a:srgbClr val="505150"/>
                </a:solidFill>
              </a:rPr>
              <a:t> </a:t>
            </a:r>
            <a:r>
              <a:rPr lang="en-GB" sz="1800" dirty="0" err="1">
                <a:solidFill>
                  <a:srgbClr val="505150"/>
                </a:solidFill>
              </a:rPr>
              <a:t>sostituzione</a:t>
            </a:r>
            <a:r>
              <a:rPr lang="en-GB" sz="1800" dirty="0">
                <a:solidFill>
                  <a:srgbClr val="505150"/>
                </a:solidFill>
              </a:rPr>
              <a:t> </a:t>
            </a:r>
            <a:r>
              <a:rPr lang="en-GB" sz="1800" dirty="0" err="1">
                <a:solidFill>
                  <a:srgbClr val="505150"/>
                </a:solidFill>
              </a:rPr>
              <a:t>delle</a:t>
            </a:r>
            <a:r>
              <a:rPr lang="en-GB" sz="1800" dirty="0">
                <a:solidFill>
                  <a:srgbClr val="505150"/>
                </a:solidFill>
              </a:rPr>
              <a:t> </a:t>
            </a:r>
            <a:r>
              <a:rPr lang="en-GB" sz="1800" dirty="0" err="1">
                <a:solidFill>
                  <a:srgbClr val="505150"/>
                </a:solidFill>
              </a:rPr>
              <a:t>relazioni</a:t>
            </a:r>
            <a:r>
              <a:rPr lang="en-GB" sz="1800" dirty="0">
                <a:solidFill>
                  <a:srgbClr val="505150"/>
                </a:solidFill>
              </a:rPr>
              <a:t> </a:t>
            </a:r>
            <a:r>
              <a:rPr lang="en-GB" sz="1800" dirty="0" err="1">
                <a:solidFill>
                  <a:srgbClr val="505150"/>
                </a:solidFill>
              </a:rPr>
              <a:t>distrettuali</a:t>
            </a:r>
            <a:r>
              <a:rPr lang="en-GB" sz="1800" dirty="0">
                <a:solidFill>
                  <a:srgbClr val="505150"/>
                </a:solidFill>
              </a:rPr>
              <a:t> con </a:t>
            </a:r>
            <a:r>
              <a:rPr lang="en-GB" sz="1800" dirty="0" err="1">
                <a:solidFill>
                  <a:srgbClr val="505150"/>
                </a:solidFill>
              </a:rPr>
              <a:t>quelle</a:t>
            </a:r>
            <a:r>
              <a:rPr lang="en-GB" sz="1800" dirty="0">
                <a:solidFill>
                  <a:srgbClr val="505150"/>
                </a:solidFill>
              </a:rPr>
              <a:t> di </a:t>
            </a:r>
            <a:r>
              <a:rPr lang="en-GB" sz="1800" dirty="0" err="1">
                <a:solidFill>
                  <a:srgbClr val="505150"/>
                </a:solidFill>
              </a:rPr>
              <a:t>mercato</a:t>
            </a:r>
            <a:r>
              <a:rPr lang="en-US" sz="1800" dirty="0">
                <a:solidFill>
                  <a:srgbClr val="505150"/>
                </a:solidFill>
              </a:rPr>
              <a:t>. </a:t>
            </a:r>
            <a:endParaRPr lang="en-US" sz="1800" dirty="0" smtClean="0">
              <a:solidFill>
                <a:srgbClr val="505150"/>
              </a:solidFill>
            </a:endParaRPr>
          </a:p>
          <a:p>
            <a:pPr marL="0" indent="0" algn="just">
              <a:buNone/>
            </a:pPr>
            <a:endParaRPr lang="it-IT" sz="1800" dirty="0">
              <a:solidFill>
                <a:srgbClr val="505150"/>
              </a:solidFill>
            </a:endParaRPr>
          </a:p>
          <a:p>
            <a:pPr marL="285750" indent="-285750" algn="just"/>
            <a:r>
              <a:rPr lang="en-GB" sz="1800" dirty="0" err="1">
                <a:solidFill>
                  <a:srgbClr val="505150"/>
                </a:solidFill>
              </a:rPr>
              <a:t>Delocalizzazione</a:t>
            </a:r>
            <a:r>
              <a:rPr lang="en-GB" sz="1800" dirty="0">
                <a:solidFill>
                  <a:srgbClr val="505150"/>
                </a:solidFill>
              </a:rPr>
              <a:t> e </a:t>
            </a:r>
            <a:r>
              <a:rPr lang="en-GB" sz="1800" dirty="0" err="1">
                <a:solidFill>
                  <a:srgbClr val="505150"/>
                </a:solidFill>
              </a:rPr>
              <a:t>internazionalizzazione</a:t>
            </a:r>
            <a:r>
              <a:rPr lang="en-GB" sz="1800" dirty="0">
                <a:solidFill>
                  <a:srgbClr val="505150"/>
                </a:solidFill>
              </a:rPr>
              <a:t> </a:t>
            </a:r>
            <a:r>
              <a:rPr lang="en-GB" sz="1800" dirty="0" err="1">
                <a:solidFill>
                  <a:srgbClr val="505150"/>
                </a:solidFill>
              </a:rPr>
              <a:t>hanno</a:t>
            </a:r>
            <a:r>
              <a:rPr lang="en-GB" sz="1800" dirty="0">
                <a:solidFill>
                  <a:srgbClr val="505150"/>
                </a:solidFill>
              </a:rPr>
              <a:t> </a:t>
            </a:r>
            <a:r>
              <a:rPr lang="en-GB" sz="1800" dirty="0" err="1">
                <a:solidFill>
                  <a:srgbClr val="505150"/>
                </a:solidFill>
              </a:rPr>
              <a:t>minacciato</a:t>
            </a:r>
            <a:r>
              <a:rPr lang="en-GB" sz="1800" dirty="0">
                <a:solidFill>
                  <a:srgbClr val="505150"/>
                </a:solidFill>
              </a:rPr>
              <a:t> </a:t>
            </a:r>
            <a:r>
              <a:rPr lang="en-GB" sz="1800" dirty="0" err="1">
                <a:solidFill>
                  <a:srgbClr val="505150"/>
                </a:solidFill>
              </a:rPr>
              <a:t>i</a:t>
            </a:r>
            <a:r>
              <a:rPr lang="en-GB" sz="1800" dirty="0">
                <a:solidFill>
                  <a:srgbClr val="505150"/>
                </a:solidFill>
              </a:rPr>
              <a:t> commons </a:t>
            </a:r>
            <a:r>
              <a:rPr lang="en-GB" sz="1800" dirty="0" err="1">
                <a:solidFill>
                  <a:srgbClr val="505150"/>
                </a:solidFill>
              </a:rPr>
              <a:t>industriali</a:t>
            </a:r>
            <a:r>
              <a:rPr lang="en-GB" sz="1800" dirty="0">
                <a:solidFill>
                  <a:srgbClr val="505150"/>
                </a:solidFill>
              </a:rPr>
              <a:t> </a:t>
            </a:r>
            <a:r>
              <a:rPr lang="en-GB" sz="1800" dirty="0" err="1">
                <a:solidFill>
                  <a:srgbClr val="505150"/>
                </a:solidFill>
              </a:rPr>
              <a:t>costruiti</a:t>
            </a:r>
            <a:r>
              <a:rPr lang="en-GB" sz="1800" dirty="0">
                <a:solidFill>
                  <a:srgbClr val="505150"/>
                </a:solidFill>
              </a:rPr>
              <a:t> </a:t>
            </a:r>
            <a:r>
              <a:rPr lang="en-GB" sz="1800" dirty="0" err="1">
                <a:solidFill>
                  <a:srgbClr val="505150"/>
                </a:solidFill>
              </a:rPr>
              <a:t>nel</a:t>
            </a:r>
            <a:r>
              <a:rPr lang="en-GB" sz="1800" dirty="0">
                <a:solidFill>
                  <a:srgbClr val="505150"/>
                </a:solidFill>
              </a:rPr>
              <a:t> </a:t>
            </a:r>
            <a:r>
              <a:rPr lang="en-GB" sz="1800" dirty="0" err="1">
                <a:solidFill>
                  <a:srgbClr val="505150"/>
                </a:solidFill>
              </a:rPr>
              <a:t>periodo</a:t>
            </a:r>
            <a:r>
              <a:rPr lang="en-GB" sz="1800" dirty="0">
                <a:solidFill>
                  <a:srgbClr val="505150"/>
                </a:solidFill>
              </a:rPr>
              <a:t> di </a:t>
            </a:r>
            <a:r>
              <a:rPr lang="en-GB" sz="1800" dirty="0" err="1">
                <a:solidFill>
                  <a:srgbClr val="505150"/>
                </a:solidFill>
              </a:rPr>
              <a:t>crescita</a:t>
            </a:r>
            <a:r>
              <a:rPr lang="en-GB" sz="1800" dirty="0">
                <a:solidFill>
                  <a:srgbClr val="505150"/>
                </a:solidFill>
              </a:rPr>
              <a:t>.</a:t>
            </a:r>
            <a:endParaRPr lang="it-IT" sz="1800" dirty="0">
              <a:solidFill>
                <a:srgbClr val="505150"/>
              </a:solidFill>
            </a:endParaRPr>
          </a:p>
        </p:txBody>
      </p:sp>
      <p:sp>
        <p:nvSpPr>
          <p:cNvPr id="5" name="CasellaDiTesto 4"/>
          <p:cNvSpPr txBox="1"/>
          <p:nvPr/>
        </p:nvSpPr>
        <p:spPr>
          <a:xfrm>
            <a:off x="287381" y="5970329"/>
            <a:ext cx="500596" cy="369332"/>
          </a:xfrm>
          <a:prstGeom prst="rect">
            <a:avLst/>
          </a:prstGeom>
          <a:noFill/>
        </p:spPr>
        <p:txBody>
          <a:bodyPr wrap="square" rtlCol="0">
            <a:spAutoFit/>
          </a:bodyPr>
          <a:lstStyle/>
          <a:p>
            <a:pPr algn="r"/>
            <a:r>
              <a:rPr lang="it-IT" dirty="0" smtClean="0">
                <a:solidFill>
                  <a:schemeClr val="tx1">
                    <a:lumMod val="50000"/>
                    <a:lumOff val="50000"/>
                  </a:schemeClr>
                </a:solidFill>
              </a:rPr>
              <a:t>1</a:t>
            </a:r>
            <a:endParaRPr lang="it-IT" dirty="0">
              <a:solidFill>
                <a:schemeClr val="tx1">
                  <a:lumMod val="50000"/>
                  <a:lumOff val="50000"/>
                </a:schemeClr>
              </a:solidFill>
            </a:endParaRPr>
          </a:p>
        </p:txBody>
      </p:sp>
      <p:sp>
        <p:nvSpPr>
          <p:cNvPr id="7" name="Segnaposto contenuto 2"/>
          <p:cNvSpPr txBox="1">
            <a:spLocks/>
          </p:cNvSpPr>
          <p:nvPr/>
        </p:nvSpPr>
        <p:spPr>
          <a:xfrm>
            <a:off x="457200" y="3984976"/>
            <a:ext cx="8108244" cy="1772356"/>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indent="-285750" algn="just"/>
            <a:r>
              <a:rPr lang="en-US" sz="1800" dirty="0" smtClean="0">
                <a:solidFill>
                  <a:srgbClr val="505150"/>
                </a:solidFill>
              </a:rPr>
              <a:t>In </a:t>
            </a:r>
            <a:r>
              <a:rPr lang="en-US" sz="1800" dirty="0" err="1" smtClean="0">
                <a:solidFill>
                  <a:srgbClr val="505150"/>
                </a:solidFill>
              </a:rPr>
              <a:t>alcuni</a:t>
            </a:r>
            <a:r>
              <a:rPr lang="en-US" sz="1800" dirty="0" smtClean="0">
                <a:solidFill>
                  <a:srgbClr val="505150"/>
                </a:solidFill>
              </a:rPr>
              <a:t> </a:t>
            </a:r>
            <a:r>
              <a:rPr lang="en-US" sz="1800" dirty="0" err="1" smtClean="0">
                <a:solidFill>
                  <a:srgbClr val="505150"/>
                </a:solidFill>
              </a:rPr>
              <a:t>casi</a:t>
            </a:r>
            <a:r>
              <a:rPr lang="en-US" sz="1800" dirty="0" smtClean="0">
                <a:solidFill>
                  <a:srgbClr val="505150"/>
                </a:solidFill>
              </a:rPr>
              <a:t> </a:t>
            </a:r>
            <a:r>
              <a:rPr lang="en-US" sz="1800" dirty="0" err="1" smtClean="0">
                <a:solidFill>
                  <a:srgbClr val="505150"/>
                </a:solidFill>
              </a:rPr>
              <a:t>l’eterogeneità</a:t>
            </a:r>
            <a:r>
              <a:rPr lang="en-US" sz="1800" dirty="0" smtClean="0">
                <a:solidFill>
                  <a:srgbClr val="505150"/>
                </a:solidFill>
              </a:rPr>
              <a:t> </a:t>
            </a:r>
            <a:r>
              <a:rPr lang="en-US" sz="1800" dirty="0" err="1" smtClean="0">
                <a:solidFill>
                  <a:srgbClr val="505150"/>
                </a:solidFill>
              </a:rPr>
              <a:t>delle</a:t>
            </a:r>
            <a:r>
              <a:rPr lang="en-US" sz="1800" dirty="0" smtClean="0">
                <a:solidFill>
                  <a:srgbClr val="505150"/>
                </a:solidFill>
              </a:rPr>
              <a:t> </a:t>
            </a:r>
            <a:r>
              <a:rPr lang="en-US" sz="1800" dirty="0" err="1" smtClean="0">
                <a:solidFill>
                  <a:srgbClr val="505150"/>
                </a:solidFill>
              </a:rPr>
              <a:t>imprese</a:t>
            </a:r>
            <a:r>
              <a:rPr lang="en-US" sz="1800" dirty="0" smtClean="0">
                <a:solidFill>
                  <a:srgbClr val="505150"/>
                </a:solidFill>
              </a:rPr>
              <a:t> ha </a:t>
            </a:r>
            <a:r>
              <a:rPr lang="en-US" sz="1800" dirty="0" err="1" smtClean="0">
                <a:solidFill>
                  <a:srgbClr val="505150"/>
                </a:solidFill>
              </a:rPr>
              <a:t>reso</a:t>
            </a:r>
            <a:r>
              <a:rPr lang="en-US" sz="1800" dirty="0" smtClean="0">
                <a:solidFill>
                  <a:srgbClr val="505150"/>
                </a:solidFill>
              </a:rPr>
              <a:t> </a:t>
            </a:r>
            <a:r>
              <a:rPr lang="en-US" sz="1800" dirty="0" err="1" smtClean="0">
                <a:solidFill>
                  <a:srgbClr val="505150"/>
                </a:solidFill>
              </a:rPr>
              <a:t>difficilemente</a:t>
            </a:r>
            <a:r>
              <a:rPr lang="en-US" sz="1800" dirty="0" smtClean="0">
                <a:solidFill>
                  <a:srgbClr val="505150"/>
                </a:solidFill>
              </a:rPr>
              <a:t> </a:t>
            </a:r>
            <a:r>
              <a:rPr lang="en-US" sz="1800" dirty="0" err="1" smtClean="0">
                <a:solidFill>
                  <a:srgbClr val="505150"/>
                </a:solidFill>
              </a:rPr>
              <a:t>riconoscibile</a:t>
            </a:r>
            <a:r>
              <a:rPr lang="en-US" sz="1800" dirty="0" smtClean="0">
                <a:solidFill>
                  <a:srgbClr val="505150"/>
                </a:solidFill>
              </a:rPr>
              <a:t> </a:t>
            </a:r>
            <a:r>
              <a:rPr lang="en-US" sz="1800" dirty="0" err="1" smtClean="0">
                <a:solidFill>
                  <a:srgbClr val="505150"/>
                </a:solidFill>
              </a:rPr>
              <a:t>l’influenza</a:t>
            </a:r>
            <a:r>
              <a:rPr lang="en-US" sz="1800" dirty="0" smtClean="0">
                <a:solidFill>
                  <a:srgbClr val="505150"/>
                </a:solidFill>
              </a:rPr>
              <a:t> del </a:t>
            </a:r>
            <a:r>
              <a:rPr lang="en-US" sz="1800" dirty="0" err="1" smtClean="0">
                <a:solidFill>
                  <a:srgbClr val="505150"/>
                </a:solidFill>
              </a:rPr>
              <a:t>territorio</a:t>
            </a:r>
            <a:r>
              <a:rPr lang="en-US" sz="1800" dirty="0" smtClean="0">
                <a:solidFill>
                  <a:srgbClr val="505150"/>
                </a:solidFill>
              </a:rPr>
              <a:t>. </a:t>
            </a:r>
          </a:p>
          <a:p>
            <a:pPr marL="0" indent="0" algn="just">
              <a:buFont typeface="Arial"/>
              <a:buNone/>
            </a:pPr>
            <a:endParaRPr lang="en-US" sz="1800" dirty="0" smtClean="0">
              <a:solidFill>
                <a:srgbClr val="505150"/>
              </a:solidFill>
            </a:endParaRPr>
          </a:p>
          <a:p>
            <a:pPr marL="285750" indent="-285750" algn="just"/>
            <a:r>
              <a:rPr lang="en-US" sz="1800" dirty="0" smtClean="0">
                <a:solidFill>
                  <a:srgbClr val="505150"/>
                </a:solidFill>
              </a:rPr>
              <a:t>In </a:t>
            </a:r>
            <a:r>
              <a:rPr lang="en-US" sz="1800" dirty="0" err="1" smtClean="0">
                <a:solidFill>
                  <a:srgbClr val="505150"/>
                </a:solidFill>
              </a:rPr>
              <a:t>altri</a:t>
            </a:r>
            <a:r>
              <a:rPr lang="en-US" sz="1800" dirty="0" smtClean="0">
                <a:solidFill>
                  <a:srgbClr val="505150"/>
                </a:solidFill>
              </a:rPr>
              <a:t> </a:t>
            </a:r>
            <a:r>
              <a:rPr lang="en-US" sz="1800" dirty="0" err="1" smtClean="0">
                <a:solidFill>
                  <a:srgbClr val="505150"/>
                </a:solidFill>
              </a:rPr>
              <a:t>casi</a:t>
            </a:r>
            <a:r>
              <a:rPr lang="en-US" sz="1800" dirty="0" smtClean="0">
                <a:solidFill>
                  <a:srgbClr val="505150"/>
                </a:solidFill>
              </a:rPr>
              <a:t> </a:t>
            </a:r>
            <a:r>
              <a:rPr lang="en-US" sz="1800" dirty="0" err="1" smtClean="0">
                <a:solidFill>
                  <a:srgbClr val="505150"/>
                </a:solidFill>
              </a:rPr>
              <a:t>il</a:t>
            </a:r>
            <a:r>
              <a:rPr lang="en-US" sz="1800" dirty="0" smtClean="0">
                <a:solidFill>
                  <a:srgbClr val="505150"/>
                </a:solidFill>
              </a:rPr>
              <a:t> </a:t>
            </a:r>
            <a:r>
              <a:rPr lang="en-US" sz="1800" dirty="0" err="1" smtClean="0">
                <a:solidFill>
                  <a:srgbClr val="505150"/>
                </a:solidFill>
              </a:rPr>
              <a:t>legame</a:t>
            </a:r>
            <a:r>
              <a:rPr lang="en-US" sz="1800" dirty="0" smtClean="0">
                <a:solidFill>
                  <a:srgbClr val="505150"/>
                </a:solidFill>
              </a:rPr>
              <a:t> col </a:t>
            </a:r>
            <a:r>
              <a:rPr lang="en-US" sz="1800" dirty="0" err="1" smtClean="0">
                <a:solidFill>
                  <a:srgbClr val="505150"/>
                </a:solidFill>
              </a:rPr>
              <a:t>territorio</a:t>
            </a:r>
            <a:r>
              <a:rPr lang="en-US" sz="1800" dirty="0" smtClean="0">
                <a:solidFill>
                  <a:srgbClr val="505150"/>
                </a:solidFill>
              </a:rPr>
              <a:t> </a:t>
            </a:r>
            <a:r>
              <a:rPr lang="en-US" sz="1800" dirty="0" err="1" smtClean="0">
                <a:solidFill>
                  <a:srgbClr val="505150"/>
                </a:solidFill>
              </a:rPr>
              <a:t>è</a:t>
            </a:r>
            <a:r>
              <a:rPr lang="en-US" sz="1800" dirty="0" smtClean="0">
                <a:solidFill>
                  <a:srgbClr val="505150"/>
                </a:solidFill>
              </a:rPr>
              <a:t> </a:t>
            </a:r>
            <a:r>
              <a:rPr lang="en-US" sz="1800" dirty="0" err="1" smtClean="0">
                <a:solidFill>
                  <a:srgbClr val="505150"/>
                </a:solidFill>
              </a:rPr>
              <a:t>stato</a:t>
            </a:r>
            <a:r>
              <a:rPr lang="en-US" sz="1800" dirty="0" smtClean="0">
                <a:solidFill>
                  <a:srgbClr val="505150"/>
                </a:solidFill>
              </a:rPr>
              <a:t> </a:t>
            </a:r>
            <a:r>
              <a:rPr lang="en-US" sz="1800" dirty="0" err="1" smtClean="0">
                <a:solidFill>
                  <a:srgbClr val="505150"/>
                </a:solidFill>
              </a:rPr>
              <a:t>eliminato</a:t>
            </a:r>
            <a:r>
              <a:rPr lang="en-US" sz="1800" dirty="0" smtClean="0">
                <a:solidFill>
                  <a:srgbClr val="505150"/>
                </a:solidFill>
              </a:rPr>
              <a:t> </a:t>
            </a:r>
            <a:r>
              <a:rPr lang="en-US" sz="1800" dirty="0" err="1" smtClean="0">
                <a:solidFill>
                  <a:srgbClr val="505150"/>
                </a:solidFill>
              </a:rPr>
              <a:t>dalla</a:t>
            </a:r>
            <a:r>
              <a:rPr lang="en-US" sz="1800" dirty="0" smtClean="0">
                <a:solidFill>
                  <a:srgbClr val="505150"/>
                </a:solidFill>
              </a:rPr>
              <a:t> </a:t>
            </a:r>
            <a:r>
              <a:rPr lang="en-US" sz="1800" dirty="0" err="1" smtClean="0">
                <a:solidFill>
                  <a:srgbClr val="505150"/>
                </a:solidFill>
              </a:rPr>
              <a:t>riorganizzazione</a:t>
            </a:r>
            <a:r>
              <a:rPr lang="en-US" sz="1800" dirty="0" smtClean="0">
                <a:solidFill>
                  <a:srgbClr val="505150"/>
                </a:solidFill>
              </a:rPr>
              <a:t> </a:t>
            </a:r>
            <a:r>
              <a:rPr lang="en-US" sz="1800" dirty="0" err="1" smtClean="0">
                <a:solidFill>
                  <a:srgbClr val="505150"/>
                </a:solidFill>
              </a:rPr>
              <a:t>della</a:t>
            </a:r>
            <a:r>
              <a:rPr lang="en-US" sz="1800" dirty="0" smtClean="0">
                <a:solidFill>
                  <a:srgbClr val="505150"/>
                </a:solidFill>
              </a:rPr>
              <a:t> </a:t>
            </a:r>
            <a:r>
              <a:rPr lang="en-US" sz="1800" dirty="0" err="1" smtClean="0">
                <a:solidFill>
                  <a:srgbClr val="505150"/>
                </a:solidFill>
              </a:rPr>
              <a:t>produzione</a:t>
            </a:r>
            <a:r>
              <a:rPr lang="en-US" sz="1800" dirty="0" smtClean="0">
                <a:solidFill>
                  <a:srgbClr val="505150"/>
                </a:solidFill>
              </a:rPr>
              <a:t> e </a:t>
            </a:r>
            <a:r>
              <a:rPr lang="en-US" sz="1800" dirty="0" err="1" smtClean="0">
                <a:solidFill>
                  <a:srgbClr val="505150"/>
                </a:solidFill>
              </a:rPr>
              <a:t>delle</a:t>
            </a:r>
            <a:r>
              <a:rPr lang="en-US" sz="1800" dirty="0" smtClean="0">
                <a:solidFill>
                  <a:srgbClr val="505150"/>
                </a:solidFill>
              </a:rPr>
              <a:t> </a:t>
            </a:r>
            <a:r>
              <a:rPr lang="en-US" sz="1800" dirty="0" err="1" smtClean="0">
                <a:solidFill>
                  <a:srgbClr val="505150"/>
                </a:solidFill>
              </a:rPr>
              <a:t>reti</a:t>
            </a:r>
            <a:r>
              <a:rPr lang="en-US" sz="1800" dirty="0" smtClean="0">
                <a:solidFill>
                  <a:srgbClr val="505150"/>
                </a:solidFill>
              </a:rPr>
              <a:t> a cui </a:t>
            </a:r>
            <a:r>
              <a:rPr lang="en-US" sz="1800" dirty="0" err="1" smtClean="0">
                <a:solidFill>
                  <a:srgbClr val="505150"/>
                </a:solidFill>
              </a:rPr>
              <a:t>partecipa</a:t>
            </a:r>
            <a:r>
              <a:rPr lang="en-US" sz="1800" dirty="0" smtClean="0">
                <a:solidFill>
                  <a:srgbClr val="505150"/>
                </a:solidFill>
              </a:rPr>
              <a:t> </a:t>
            </a:r>
            <a:r>
              <a:rPr lang="en-US" sz="1800" dirty="0" err="1" smtClean="0">
                <a:solidFill>
                  <a:srgbClr val="505150"/>
                </a:solidFill>
              </a:rPr>
              <a:t>l’impresa</a:t>
            </a:r>
            <a:r>
              <a:rPr lang="en-US" sz="1800" dirty="0" smtClean="0">
                <a:solidFill>
                  <a:srgbClr val="505150"/>
                </a:solidFill>
              </a:rPr>
              <a:t>.  </a:t>
            </a:r>
            <a:endParaRPr lang="it-IT" sz="1800" dirty="0">
              <a:solidFill>
                <a:srgbClr val="505150"/>
              </a:solidFill>
            </a:endParaRPr>
          </a:p>
        </p:txBody>
      </p:sp>
      <p:sp>
        <p:nvSpPr>
          <p:cNvPr id="8" name="Titolo 1"/>
          <p:cNvSpPr txBox="1">
            <a:spLocks/>
          </p:cNvSpPr>
          <p:nvPr/>
        </p:nvSpPr>
        <p:spPr>
          <a:xfrm>
            <a:off x="682196" y="3083807"/>
            <a:ext cx="7493000" cy="461665"/>
          </a:xfrm>
          <a:prstGeom prst="rect">
            <a:avLst/>
          </a:prstGeom>
          <a:noFill/>
        </p:spPr>
        <p:txBody>
          <a:bodyPr wrap="square" rtlCol="0">
            <a:sp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it-IT" sz="2400" b="1" dirty="0" smtClean="0">
                <a:solidFill>
                  <a:srgbClr val="505150"/>
                </a:solidFill>
                <a:latin typeface="+mn-lt"/>
                <a:ea typeface="+mn-ea"/>
                <a:cs typeface="+mn-cs"/>
              </a:rPr>
              <a:t>E’ svanita l’industrial </a:t>
            </a:r>
            <a:r>
              <a:rPr lang="it-IT" sz="2400" b="1" dirty="0" err="1" smtClean="0">
                <a:solidFill>
                  <a:srgbClr val="505150"/>
                </a:solidFill>
                <a:latin typeface="+mn-lt"/>
                <a:ea typeface="+mn-ea"/>
                <a:cs typeface="+mn-cs"/>
              </a:rPr>
              <a:t>atmosphere</a:t>
            </a:r>
            <a:r>
              <a:rPr lang="it-IT" sz="2400" b="1" dirty="0" smtClean="0">
                <a:solidFill>
                  <a:srgbClr val="505150"/>
                </a:solidFill>
                <a:latin typeface="+mn-lt"/>
                <a:ea typeface="+mn-ea"/>
                <a:cs typeface="+mn-cs"/>
              </a:rPr>
              <a:t>?</a:t>
            </a:r>
            <a:endParaRPr lang="it-IT" sz="2400" b="1" dirty="0">
              <a:solidFill>
                <a:srgbClr val="505150"/>
              </a:solidFill>
              <a:latin typeface="+mn-lt"/>
              <a:ea typeface="+mn-ea"/>
              <a:cs typeface="+mn-cs"/>
            </a:endParaRPr>
          </a:p>
        </p:txBody>
      </p:sp>
      <p:sp>
        <p:nvSpPr>
          <p:cNvPr id="9" name="CasellaDiTesto 8"/>
          <p:cNvSpPr txBox="1"/>
          <p:nvPr/>
        </p:nvSpPr>
        <p:spPr>
          <a:xfrm>
            <a:off x="682196" y="6435705"/>
            <a:ext cx="6721035" cy="246221"/>
          </a:xfrm>
          <a:prstGeom prst="rect">
            <a:avLst/>
          </a:prstGeom>
          <a:noFill/>
        </p:spPr>
        <p:txBody>
          <a:bodyPr wrap="square" rtlCol="0">
            <a:spAutoFit/>
          </a:bodyPr>
          <a:lstStyle/>
          <a:p>
            <a:r>
              <a:rPr lang="it-IT" sz="1000" dirty="0" smtClean="0">
                <a:solidFill>
                  <a:srgbClr val="7F7F7F"/>
                </a:solidFill>
              </a:rPr>
              <a:t>Performance delle imprese e dinamiche locali</a:t>
            </a:r>
            <a:r>
              <a:rPr lang="it-IT" sz="1000" dirty="0">
                <a:solidFill>
                  <a:srgbClr val="7F7F7F"/>
                </a:solidFill>
              </a:rPr>
              <a:t> </a:t>
            </a:r>
            <a:r>
              <a:rPr lang="it-IT" sz="1000" baseline="0" dirty="0" smtClean="0">
                <a:solidFill>
                  <a:srgbClr val="7F7F7F"/>
                </a:solidFill>
              </a:rPr>
              <a:t>– AISRE</a:t>
            </a:r>
            <a:r>
              <a:rPr lang="it-IT" sz="1000" dirty="0">
                <a:solidFill>
                  <a:srgbClr val="7F7F7F"/>
                </a:solidFill>
              </a:rPr>
              <a:t>,</a:t>
            </a:r>
            <a:r>
              <a:rPr lang="it-IT" sz="1000" baseline="0" dirty="0" smtClean="0">
                <a:solidFill>
                  <a:srgbClr val="7F7F7F"/>
                </a:solidFill>
              </a:rPr>
              <a:t> Cagliari 20/09/2017</a:t>
            </a:r>
            <a:endParaRPr lang="it-IT" sz="1000" dirty="0">
              <a:solidFill>
                <a:srgbClr val="7F7F7F"/>
              </a:solidFill>
            </a:endParaRPr>
          </a:p>
        </p:txBody>
      </p:sp>
    </p:spTree>
    <p:extLst>
      <p:ext uri="{BB962C8B-B14F-4D97-AF65-F5344CB8AC3E}">
        <p14:creationId xmlns:p14="http://schemas.microsoft.com/office/powerpoint/2010/main" val="761597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4"/>
          <p:cNvSpPr txBox="1"/>
          <p:nvPr/>
        </p:nvSpPr>
        <p:spPr>
          <a:xfrm>
            <a:off x="682196" y="1345347"/>
            <a:ext cx="7643480" cy="5109091"/>
          </a:xfrm>
          <a:prstGeom prst="rect">
            <a:avLst/>
          </a:prstGeom>
          <a:noFill/>
        </p:spPr>
        <p:txBody>
          <a:bodyPr wrap="square" rtlCol="0">
            <a:spAutoFit/>
          </a:bodyPr>
          <a:lstStyle/>
          <a:p>
            <a:pPr algn="just"/>
            <a:r>
              <a:rPr lang="it-IT" sz="2000" dirty="0">
                <a:solidFill>
                  <a:schemeClr val="tx1">
                    <a:lumMod val="75000"/>
                    <a:lumOff val="25000"/>
                  </a:schemeClr>
                </a:solidFill>
              </a:rPr>
              <a:t>La base dati utilizzata è stata creata come </a:t>
            </a:r>
            <a:r>
              <a:rPr lang="it-IT" sz="2000" dirty="0" err="1" smtClean="0">
                <a:solidFill>
                  <a:schemeClr val="tx1">
                    <a:lumMod val="75000"/>
                    <a:lumOff val="25000"/>
                  </a:schemeClr>
                </a:solidFill>
              </a:rPr>
              <a:t>matching</a:t>
            </a:r>
            <a:r>
              <a:rPr lang="it-IT" sz="2000" dirty="0" smtClean="0">
                <a:solidFill>
                  <a:schemeClr val="tx1">
                    <a:lumMod val="75000"/>
                    <a:lumOff val="25000"/>
                  </a:schemeClr>
                </a:solidFill>
              </a:rPr>
              <a:t> </a:t>
            </a:r>
            <a:r>
              <a:rPr lang="it-IT" sz="2000" dirty="0">
                <a:solidFill>
                  <a:schemeClr val="tx1">
                    <a:lumMod val="75000"/>
                    <a:lumOff val="25000"/>
                  </a:schemeClr>
                </a:solidFill>
              </a:rPr>
              <a:t>di fonti amministrative e </a:t>
            </a:r>
            <a:r>
              <a:rPr lang="it-IT" sz="2000" dirty="0" smtClean="0">
                <a:solidFill>
                  <a:schemeClr val="tx1">
                    <a:lumMod val="75000"/>
                    <a:lumOff val="25000"/>
                  </a:schemeClr>
                </a:solidFill>
              </a:rPr>
              <a:t>statistiche:</a:t>
            </a:r>
            <a:endParaRPr lang="it-IT" sz="2000" dirty="0">
              <a:solidFill>
                <a:schemeClr val="tx1">
                  <a:lumMod val="75000"/>
                  <a:lumOff val="25000"/>
                </a:schemeClr>
              </a:solidFill>
            </a:endParaRPr>
          </a:p>
          <a:p>
            <a:endParaRPr lang="it-IT" sz="1600" dirty="0" smtClean="0">
              <a:solidFill>
                <a:srgbClr val="505150"/>
              </a:solidFill>
            </a:endParaRPr>
          </a:p>
          <a:p>
            <a:pPr marL="285750" indent="-285750" algn="just">
              <a:buFont typeface="Arial"/>
              <a:buChar char="•"/>
            </a:pPr>
            <a:r>
              <a:rPr lang="it-IT" dirty="0" smtClean="0">
                <a:solidFill>
                  <a:srgbClr val="505150"/>
                </a:solidFill>
              </a:rPr>
              <a:t>I dati di bilancio delle Camere di Commercio (Stato Patrimoniale e Conto Economico)</a:t>
            </a:r>
          </a:p>
          <a:p>
            <a:pPr marL="285750" indent="-285750" algn="just">
              <a:buFont typeface="Arial"/>
              <a:buChar char="•"/>
            </a:pPr>
            <a:r>
              <a:rPr lang="it-IT" dirty="0" smtClean="0">
                <a:solidFill>
                  <a:srgbClr val="505150"/>
                </a:solidFill>
              </a:rPr>
              <a:t>Archivio Statistico delle Imprese Attive (ASIA)</a:t>
            </a:r>
          </a:p>
          <a:p>
            <a:pPr marL="285750" indent="-285750" algn="just">
              <a:buFont typeface="Arial"/>
              <a:buChar char="•"/>
            </a:pPr>
            <a:r>
              <a:rPr lang="it-IT" dirty="0" smtClean="0">
                <a:solidFill>
                  <a:srgbClr val="505150"/>
                </a:solidFill>
              </a:rPr>
              <a:t>Classificazione delle unità territoriali ISTAT (livello di dettaglio NUTS 5)</a:t>
            </a:r>
          </a:p>
          <a:p>
            <a:pPr marL="285750" indent="-285750">
              <a:buFont typeface="Arial"/>
              <a:buChar char="•"/>
            </a:pPr>
            <a:endParaRPr lang="it-IT" dirty="0">
              <a:solidFill>
                <a:srgbClr val="505150"/>
              </a:solidFill>
            </a:endParaRPr>
          </a:p>
          <a:p>
            <a:pPr algn="just"/>
            <a:r>
              <a:rPr lang="it-IT" dirty="0" smtClean="0">
                <a:solidFill>
                  <a:schemeClr val="tx1">
                    <a:lumMod val="75000"/>
                    <a:lumOff val="25000"/>
                  </a:schemeClr>
                </a:solidFill>
              </a:rPr>
              <a:t>Tali fonti coprono il periodo 2004-2011 e consentono di mappare la redditività di impresa in un arco temporale a cavallo della crisi (2008).</a:t>
            </a:r>
          </a:p>
          <a:p>
            <a:pPr algn="just"/>
            <a:endParaRPr lang="it-IT" dirty="0">
              <a:solidFill>
                <a:schemeClr val="tx1">
                  <a:lumMod val="75000"/>
                  <a:lumOff val="25000"/>
                </a:schemeClr>
              </a:solidFill>
            </a:endParaRPr>
          </a:p>
          <a:p>
            <a:pPr algn="just"/>
            <a:r>
              <a:rPr lang="it-IT" dirty="0" smtClean="0">
                <a:solidFill>
                  <a:schemeClr val="tx1">
                    <a:lumMod val="75000"/>
                    <a:lumOff val="25000"/>
                  </a:schemeClr>
                </a:solidFill>
              </a:rPr>
              <a:t>Hanno implicato l’armonizzazione di:</a:t>
            </a:r>
          </a:p>
          <a:p>
            <a:pPr marL="285750" indent="-285750" algn="just">
              <a:buFont typeface="Arial"/>
              <a:buChar char="•"/>
            </a:pPr>
            <a:r>
              <a:rPr lang="it-IT" dirty="0">
                <a:solidFill>
                  <a:srgbClr val="505150"/>
                </a:solidFill>
              </a:rPr>
              <a:t>basi dati definite a livello annuale (diversità delle strutture dati nel tempo</a:t>
            </a:r>
            <a:r>
              <a:rPr lang="it-IT" dirty="0" smtClean="0">
                <a:solidFill>
                  <a:srgbClr val="505150"/>
                </a:solidFill>
              </a:rPr>
              <a:t>)</a:t>
            </a:r>
          </a:p>
          <a:p>
            <a:pPr marL="285750" indent="-285750" algn="just">
              <a:buFont typeface="Arial"/>
              <a:buChar char="•"/>
            </a:pPr>
            <a:r>
              <a:rPr lang="it-IT" dirty="0" smtClean="0">
                <a:solidFill>
                  <a:srgbClr val="505150"/>
                </a:solidFill>
              </a:rPr>
              <a:t>la gestione nel tempo delle variazioni territoriali</a:t>
            </a:r>
            <a:endParaRPr lang="it-IT" dirty="0">
              <a:solidFill>
                <a:srgbClr val="505150"/>
              </a:solidFill>
            </a:endParaRPr>
          </a:p>
          <a:p>
            <a:pPr algn="just"/>
            <a:endParaRPr lang="it-IT" dirty="0">
              <a:solidFill>
                <a:schemeClr val="tx1">
                  <a:lumMod val="75000"/>
                  <a:lumOff val="25000"/>
                </a:schemeClr>
              </a:solidFill>
            </a:endParaRPr>
          </a:p>
          <a:p>
            <a:pPr algn="just"/>
            <a:r>
              <a:rPr lang="it-IT" dirty="0" smtClean="0">
                <a:solidFill>
                  <a:schemeClr val="tx1">
                    <a:lumMod val="75000"/>
                    <a:lumOff val="25000"/>
                  </a:schemeClr>
                </a:solidFill>
              </a:rPr>
              <a:t> </a:t>
            </a:r>
            <a:endParaRPr lang="it-IT" dirty="0">
              <a:solidFill>
                <a:schemeClr val="tx1">
                  <a:lumMod val="75000"/>
                  <a:lumOff val="25000"/>
                </a:schemeClr>
              </a:solidFill>
            </a:endParaRPr>
          </a:p>
          <a:p>
            <a:endParaRPr lang="it-IT" dirty="0">
              <a:solidFill>
                <a:srgbClr val="505150"/>
              </a:solidFill>
            </a:endParaRPr>
          </a:p>
        </p:txBody>
      </p:sp>
      <p:sp>
        <p:nvSpPr>
          <p:cNvPr id="3" name="CasellaDiTesto 2"/>
          <p:cNvSpPr txBox="1"/>
          <p:nvPr/>
        </p:nvSpPr>
        <p:spPr>
          <a:xfrm>
            <a:off x="720296" y="466325"/>
            <a:ext cx="7538462" cy="461665"/>
          </a:xfrm>
          <a:prstGeom prst="rect">
            <a:avLst/>
          </a:prstGeom>
          <a:noFill/>
        </p:spPr>
        <p:txBody>
          <a:bodyPr wrap="square" rtlCol="0">
            <a:spAutoFit/>
          </a:bodyPr>
          <a:lstStyle/>
          <a:p>
            <a:r>
              <a:rPr lang="it-IT" sz="2400" b="1" dirty="0">
                <a:solidFill>
                  <a:srgbClr val="505150"/>
                </a:solidFill>
              </a:rPr>
              <a:t>Fonti dei dati e ricodifica</a:t>
            </a:r>
          </a:p>
        </p:txBody>
      </p:sp>
      <p:sp>
        <p:nvSpPr>
          <p:cNvPr id="4" name="CasellaDiTesto 3"/>
          <p:cNvSpPr txBox="1"/>
          <p:nvPr/>
        </p:nvSpPr>
        <p:spPr>
          <a:xfrm>
            <a:off x="287381" y="5970329"/>
            <a:ext cx="500596" cy="369332"/>
          </a:xfrm>
          <a:prstGeom prst="rect">
            <a:avLst/>
          </a:prstGeom>
          <a:noFill/>
        </p:spPr>
        <p:txBody>
          <a:bodyPr wrap="square" rtlCol="0">
            <a:spAutoFit/>
          </a:bodyPr>
          <a:lstStyle/>
          <a:p>
            <a:pPr algn="r"/>
            <a:r>
              <a:rPr lang="it-IT" dirty="0" smtClean="0">
                <a:solidFill>
                  <a:schemeClr val="tx1">
                    <a:lumMod val="50000"/>
                    <a:lumOff val="50000"/>
                  </a:schemeClr>
                </a:solidFill>
              </a:rPr>
              <a:t>2</a:t>
            </a:r>
            <a:endParaRPr lang="it-IT" dirty="0">
              <a:solidFill>
                <a:schemeClr val="tx1">
                  <a:lumMod val="50000"/>
                  <a:lumOff val="50000"/>
                </a:schemeClr>
              </a:solidFill>
            </a:endParaRPr>
          </a:p>
        </p:txBody>
      </p:sp>
      <p:sp>
        <p:nvSpPr>
          <p:cNvPr id="8" name="CasellaDiTesto 7"/>
          <p:cNvSpPr txBox="1"/>
          <p:nvPr/>
        </p:nvSpPr>
        <p:spPr>
          <a:xfrm>
            <a:off x="682196" y="6435705"/>
            <a:ext cx="6721035" cy="246221"/>
          </a:xfrm>
          <a:prstGeom prst="rect">
            <a:avLst/>
          </a:prstGeom>
          <a:noFill/>
        </p:spPr>
        <p:txBody>
          <a:bodyPr wrap="square" rtlCol="0">
            <a:spAutoFit/>
          </a:bodyPr>
          <a:lstStyle/>
          <a:p>
            <a:r>
              <a:rPr lang="it-IT" sz="1000" dirty="0" smtClean="0">
                <a:solidFill>
                  <a:srgbClr val="7F7F7F"/>
                </a:solidFill>
              </a:rPr>
              <a:t>Performance delle imprese e dinamiche locali</a:t>
            </a:r>
            <a:r>
              <a:rPr lang="it-IT" sz="1000" dirty="0">
                <a:solidFill>
                  <a:srgbClr val="7F7F7F"/>
                </a:solidFill>
              </a:rPr>
              <a:t> </a:t>
            </a:r>
            <a:r>
              <a:rPr lang="it-IT" sz="1000" baseline="0" dirty="0" smtClean="0">
                <a:solidFill>
                  <a:srgbClr val="7F7F7F"/>
                </a:solidFill>
              </a:rPr>
              <a:t>– AISRE</a:t>
            </a:r>
            <a:r>
              <a:rPr lang="it-IT" sz="1000" dirty="0">
                <a:solidFill>
                  <a:srgbClr val="7F7F7F"/>
                </a:solidFill>
              </a:rPr>
              <a:t>,</a:t>
            </a:r>
            <a:r>
              <a:rPr lang="it-IT" sz="1000" baseline="0" dirty="0" smtClean="0">
                <a:solidFill>
                  <a:srgbClr val="7F7F7F"/>
                </a:solidFill>
              </a:rPr>
              <a:t> Cagliari 20/09/2017</a:t>
            </a:r>
            <a:endParaRPr lang="it-IT" sz="1000" dirty="0">
              <a:solidFill>
                <a:srgbClr val="7F7F7F"/>
              </a:solidFill>
            </a:endParaRPr>
          </a:p>
        </p:txBody>
      </p:sp>
    </p:spTree>
    <p:extLst>
      <p:ext uri="{BB962C8B-B14F-4D97-AF65-F5344CB8AC3E}">
        <p14:creationId xmlns:p14="http://schemas.microsoft.com/office/powerpoint/2010/main" val="3642448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4"/>
          <p:cNvSpPr txBox="1"/>
          <p:nvPr/>
        </p:nvSpPr>
        <p:spPr>
          <a:xfrm>
            <a:off x="5037584" y="1749188"/>
            <a:ext cx="3499748" cy="3877985"/>
          </a:xfrm>
          <a:prstGeom prst="rect">
            <a:avLst/>
          </a:prstGeom>
          <a:noFill/>
        </p:spPr>
        <p:txBody>
          <a:bodyPr wrap="square" rtlCol="0">
            <a:spAutoFit/>
          </a:bodyPr>
          <a:lstStyle/>
          <a:p>
            <a:r>
              <a:rPr lang="it-IT" sz="2000" dirty="0" smtClean="0">
                <a:solidFill>
                  <a:schemeClr val="tx1">
                    <a:lumMod val="75000"/>
                    <a:lumOff val="25000"/>
                  </a:schemeClr>
                </a:solidFill>
              </a:rPr>
              <a:t>Rappresentatività dei dati</a:t>
            </a:r>
          </a:p>
          <a:p>
            <a:endParaRPr lang="it-IT" sz="1000" dirty="0" smtClean="0">
              <a:solidFill>
                <a:schemeClr val="tx1">
                  <a:lumMod val="75000"/>
                  <a:lumOff val="25000"/>
                </a:schemeClr>
              </a:solidFill>
            </a:endParaRPr>
          </a:p>
          <a:p>
            <a:endParaRPr lang="it-IT" sz="1000" dirty="0">
              <a:solidFill>
                <a:schemeClr val="tx1">
                  <a:lumMod val="75000"/>
                  <a:lumOff val="25000"/>
                </a:schemeClr>
              </a:solidFill>
            </a:endParaRPr>
          </a:p>
          <a:p>
            <a:endParaRPr lang="it-IT" sz="1000" dirty="0" smtClean="0">
              <a:solidFill>
                <a:schemeClr val="tx1">
                  <a:lumMod val="75000"/>
                  <a:lumOff val="25000"/>
                </a:schemeClr>
              </a:solidFill>
            </a:endParaRPr>
          </a:p>
          <a:p>
            <a:pPr algn="just"/>
            <a:r>
              <a:rPr lang="it-IT" dirty="0" smtClean="0">
                <a:solidFill>
                  <a:schemeClr val="tx1">
                    <a:lumMod val="75000"/>
                    <a:lumOff val="25000"/>
                  </a:schemeClr>
                </a:solidFill>
              </a:rPr>
              <a:t>Le società soggette al deposito del Bilancio, pur rappresentando il 15,6% del totale delle imprese, costituiscono il segmento più importante dell’economia italiana in termini di fatturato (61,1%), valore aggiunto (55,3%), MOL (43,2%), occupazione (60,7%).</a:t>
            </a:r>
            <a:endParaRPr lang="it-IT" sz="1600" dirty="0" smtClean="0">
              <a:solidFill>
                <a:schemeClr val="tx1">
                  <a:lumMod val="75000"/>
                  <a:lumOff val="25000"/>
                </a:schemeClr>
              </a:solidFill>
            </a:endParaRPr>
          </a:p>
          <a:p>
            <a:endParaRPr lang="it-IT" sz="1600" dirty="0" smtClean="0">
              <a:solidFill>
                <a:schemeClr val="tx1">
                  <a:lumMod val="75000"/>
                  <a:lumOff val="25000"/>
                </a:schemeClr>
              </a:solidFill>
            </a:endParaRPr>
          </a:p>
          <a:p>
            <a:endParaRPr lang="it-IT" dirty="0">
              <a:solidFill>
                <a:schemeClr val="tx1">
                  <a:lumMod val="75000"/>
                  <a:lumOff val="25000"/>
                </a:schemeClr>
              </a:solidFill>
            </a:endParaRPr>
          </a:p>
        </p:txBody>
      </p:sp>
      <p:sp>
        <p:nvSpPr>
          <p:cNvPr id="3" name="CasellaDiTesto 2"/>
          <p:cNvSpPr txBox="1"/>
          <p:nvPr/>
        </p:nvSpPr>
        <p:spPr>
          <a:xfrm>
            <a:off x="720296" y="482311"/>
            <a:ext cx="7538462" cy="461665"/>
          </a:xfrm>
          <a:prstGeom prst="rect">
            <a:avLst/>
          </a:prstGeom>
          <a:noFill/>
        </p:spPr>
        <p:txBody>
          <a:bodyPr wrap="square" rtlCol="0">
            <a:spAutoFit/>
          </a:bodyPr>
          <a:lstStyle/>
          <a:p>
            <a:r>
              <a:rPr lang="it-IT" sz="2400" b="1" dirty="0">
                <a:solidFill>
                  <a:srgbClr val="505150"/>
                </a:solidFill>
              </a:rPr>
              <a:t>Fonti dei dati e </a:t>
            </a:r>
            <a:r>
              <a:rPr lang="it-IT" sz="2400" b="1" dirty="0" smtClean="0">
                <a:solidFill>
                  <a:srgbClr val="505150"/>
                </a:solidFill>
              </a:rPr>
              <a:t>ricodifica</a:t>
            </a:r>
            <a:endParaRPr lang="it-IT" sz="2400" b="1" dirty="0">
              <a:solidFill>
                <a:srgbClr val="505150"/>
              </a:solidFill>
            </a:endParaRPr>
          </a:p>
        </p:txBody>
      </p:sp>
      <p:sp>
        <p:nvSpPr>
          <p:cNvPr id="4" name="CasellaDiTesto 3"/>
          <p:cNvSpPr txBox="1"/>
          <p:nvPr/>
        </p:nvSpPr>
        <p:spPr>
          <a:xfrm>
            <a:off x="287381" y="5970329"/>
            <a:ext cx="500596" cy="369332"/>
          </a:xfrm>
          <a:prstGeom prst="rect">
            <a:avLst/>
          </a:prstGeom>
          <a:noFill/>
        </p:spPr>
        <p:txBody>
          <a:bodyPr wrap="square" rtlCol="0">
            <a:spAutoFit/>
          </a:bodyPr>
          <a:lstStyle/>
          <a:p>
            <a:pPr algn="r"/>
            <a:r>
              <a:rPr lang="it-IT" dirty="0" smtClean="0">
                <a:solidFill>
                  <a:schemeClr val="tx1">
                    <a:lumMod val="50000"/>
                    <a:lumOff val="50000"/>
                  </a:schemeClr>
                </a:solidFill>
              </a:rPr>
              <a:t>3</a:t>
            </a:r>
            <a:endParaRPr lang="it-IT" dirty="0">
              <a:solidFill>
                <a:schemeClr val="tx1">
                  <a:lumMod val="50000"/>
                  <a:lumOff val="50000"/>
                </a:schemeClr>
              </a:solidFill>
            </a:endParaRPr>
          </a:p>
        </p:txBody>
      </p:sp>
      <p:cxnSp>
        <p:nvCxnSpPr>
          <p:cNvPr id="7" name="Connettore 1 6"/>
          <p:cNvCxnSpPr/>
          <p:nvPr/>
        </p:nvCxnSpPr>
        <p:spPr>
          <a:xfrm>
            <a:off x="4676738" y="1312741"/>
            <a:ext cx="0" cy="4523248"/>
          </a:xfrm>
          <a:prstGeom prst="line">
            <a:avLst/>
          </a:prstGeom>
          <a:ln>
            <a:solidFill>
              <a:schemeClr val="accent1"/>
            </a:solidFill>
          </a:ln>
        </p:spPr>
        <p:style>
          <a:lnRef idx="2">
            <a:schemeClr val="accent1"/>
          </a:lnRef>
          <a:fillRef idx="0">
            <a:schemeClr val="accent1"/>
          </a:fillRef>
          <a:effectRef idx="1">
            <a:schemeClr val="accent1"/>
          </a:effectRef>
          <a:fontRef idx="minor">
            <a:schemeClr val="tx1"/>
          </a:fontRef>
        </p:style>
      </p:cxnSp>
      <p:graphicFrame>
        <p:nvGraphicFramePr>
          <p:cNvPr id="8" name="Grafico 7"/>
          <p:cNvGraphicFramePr>
            <a:graphicFrameLocks/>
          </p:cNvGraphicFramePr>
          <p:nvPr>
            <p:extLst>
              <p:ext uri="{D42A27DB-BD31-4B8C-83A1-F6EECF244321}">
                <p14:modId xmlns:p14="http://schemas.microsoft.com/office/powerpoint/2010/main" val="2702014955"/>
              </p:ext>
            </p:extLst>
          </p:nvPr>
        </p:nvGraphicFramePr>
        <p:xfrm>
          <a:off x="0" y="1706947"/>
          <a:ext cx="4575719" cy="3735362"/>
        </p:xfrm>
        <a:graphic>
          <a:graphicData uri="http://schemas.openxmlformats.org/drawingml/2006/chart">
            <c:chart xmlns:c="http://schemas.openxmlformats.org/drawingml/2006/chart" xmlns:r="http://schemas.openxmlformats.org/officeDocument/2006/relationships" r:id="rId2"/>
          </a:graphicData>
        </a:graphic>
      </p:graphicFrame>
      <p:sp>
        <p:nvSpPr>
          <p:cNvPr id="9" name="CasellaDiTesto 8"/>
          <p:cNvSpPr txBox="1"/>
          <p:nvPr/>
        </p:nvSpPr>
        <p:spPr>
          <a:xfrm>
            <a:off x="682196" y="6435705"/>
            <a:ext cx="6721035" cy="246221"/>
          </a:xfrm>
          <a:prstGeom prst="rect">
            <a:avLst/>
          </a:prstGeom>
          <a:noFill/>
        </p:spPr>
        <p:txBody>
          <a:bodyPr wrap="square" rtlCol="0">
            <a:spAutoFit/>
          </a:bodyPr>
          <a:lstStyle/>
          <a:p>
            <a:r>
              <a:rPr lang="it-IT" sz="1000" dirty="0" smtClean="0">
                <a:solidFill>
                  <a:srgbClr val="7F7F7F"/>
                </a:solidFill>
              </a:rPr>
              <a:t>Performance delle imprese e dinamiche locali</a:t>
            </a:r>
            <a:r>
              <a:rPr lang="it-IT" sz="1000" dirty="0">
                <a:solidFill>
                  <a:srgbClr val="7F7F7F"/>
                </a:solidFill>
              </a:rPr>
              <a:t> </a:t>
            </a:r>
            <a:r>
              <a:rPr lang="it-IT" sz="1000" baseline="0" dirty="0" smtClean="0">
                <a:solidFill>
                  <a:srgbClr val="7F7F7F"/>
                </a:solidFill>
              </a:rPr>
              <a:t>– AISRE</a:t>
            </a:r>
            <a:r>
              <a:rPr lang="it-IT" sz="1000" dirty="0">
                <a:solidFill>
                  <a:srgbClr val="7F7F7F"/>
                </a:solidFill>
              </a:rPr>
              <a:t>,</a:t>
            </a:r>
            <a:r>
              <a:rPr lang="it-IT" sz="1000" baseline="0" dirty="0" smtClean="0">
                <a:solidFill>
                  <a:srgbClr val="7F7F7F"/>
                </a:solidFill>
              </a:rPr>
              <a:t> Cagliari 20/09/2017</a:t>
            </a:r>
            <a:endParaRPr lang="it-IT" sz="1000" dirty="0">
              <a:solidFill>
                <a:srgbClr val="7F7F7F"/>
              </a:solidFill>
            </a:endParaRPr>
          </a:p>
        </p:txBody>
      </p:sp>
    </p:spTree>
    <p:extLst>
      <p:ext uri="{BB962C8B-B14F-4D97-AF65-F5344CB8AC3E}">
        <p14:creationId xmlns:p14="http://schemas.microsoft.com/office/powerpoint/2010/main" val="188029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asellaDiTesto 7"/>
          <p:cNvSpPr txBox="1"/>
          <p:nvPr/>
        </p:nvSpPr>
        <p:spPr>
          <a:xfrm>
            <a:off x="787977" y="4839305"/>
            <a:ext cx="7520998" cy="307777"/>
          </a:xfrm>
          <a:prstGeom prst="rect">
            <a:avLst/>
          </a:prstGeom>
          <a:noFill/>
        </p:spPr>
        <p:txBody>
          <a:bodyPr wrap="square" rtlCol="0">
            <a:spAutoFit/>
          </a:bodyPr>
          <a:lstStyle/>
          <a:p>
            <a:endParaRPr lang="it-IT" sz="1400" dirty="0"/>
          </a:p>
        </p:txBody>
      </p:sp>
      <p:sp>
        <p:nvSpPr>
          <p:cNvPr id="5" name="CasellaDiTesto 4"/>
          <p:cNvSpPr txBox="1"/>
          <p:nvPr/>
        </p:nvSpPr>
        <p:spPr>
          <a:xfrm>
            <a:off x="682196" y="461445"/>
            <a:ext cx="7538462" cy="461665"/>
          </a:xfrm>
          <a:prstGeom prst="rect">
            <a:avLst/>
          </a:prstGeom>
          <a:noFill/>
        </p:spPr>
        <p:txBody>
          <a:bodyPr wrap="square" rtlCol="0">
            <a:spAutoFit/>
          </a:bodyPr>
          <a:lstStyle/>
          <a:p>
            <a:r>
              <a:rPr lang="it-IT" sz="2400" b="1" dirty="0" smtClean="0"/>
              <a:t>Metodologia di analisi: probabilità</a:t>
            </a:r>
            <a:endParaRPr lang="it-IT" sz="2400" dirty="0">
              <a:solidFill>
                <a:srgbClr val="404040"/>
              </a:solidFill>
            </a:endParaRPr>
          </a:p>
        </p:txBody>
      </p:sp>
      <p:pic>
        <p:nvPicPr>
          <p:cNvPr id="24578" name="Picture 2"/>
          <p:cNvPicPr>
            <a:picLocks noChangeAspect="1" noChangeArrowheads="1"/>
          </p:cNvPicPr>
          <p:nvPr/>
        </p:nvPicPr>
        <p:blipFill>
          <a:blip r:embed="rId3"/>
          <a:srcRect/>
          <a:stretch>
            <a:fillRect/>
          </a:stretch>
        </p:blipFill>
        <p:spPr bwMode="auto">
          <a:xfrm>
            <a:off x="521202" y="875468"/>
            <a:ext cx="4641450" cy="5305544"/>
          </a:xfrm>
          <a:prstGeom prst="rect">
            <a:avLst/>
          </a:prstGeom>
          <a:noFill/>
          <a:ln w="9525">
            <a:noFill/>
            <a:miter lim="800000"/>
            <a:headEnd/>
            <a:tailEnd/>
          </a:ln>
        </p:spPr>
      </p:pic>
      <p:graphicFrame>
        <p:nvGraphicFramePr>
          <p:cNvPr id="24579" name="Object 39"/>
          <p:cNvGraphicFramePr>
            <a:graphicFrameLocks noChangeAspect="1"/>
          </p:cNvGraphicFramePr>
          <p:nvPr>
            <p:extLst>
              <p:ext uri="{D42A27DB-BD31-4B8C-83A1-F6EECF244321}">
                <p14:modId xmlns:p14="http://schemas.microsoft.com/office/powerpoint/2010/main" val="1423848668"/>
              </p:ext>
            </p:extLst>
          </p:nvPr>
        </p:nvGraphicFramePr>
        <p:xfrm>
          <a:off x="5845175" y="3714750"/>
          <a:ext cx="2516188" cy="1047750"/>
        </p:xfrm>
        <a:graphic>
          <a:graphicData uri="http://schemas.openxmlformats.org/presentationml/2006/ole">
            <mc:AlternateContent xmlns:mc="http://schemas.openxmlformats.org/markup-compatibility/2006">
              <mc:Choice xmlns:v="urn:schemas-microsoft-com:vml" Requires="v">
                <p:oleObj spid="_x0000_s2314" name="Equazione" r:id="rId4" imgW="2044440" imgH="863280" progId="Equation.3">
                  <p:embed/>
                </p:oleObj>
              </mc:Choice>
              <mc:Fallback>
                <p:oleObj name="Equazione" r:id="rId4" imgW="2044440" imgH="863280" progId="Equation.3">
                  <p:embed/>
                  <p:pic>
                    <p:nvPicPr>
                      <p:cNvPr id="0" name="Picture 19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45175" y="3714750"/>
                        <a:ext cx="2516188" cy="1047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CasellaDiTesto 8"/>
          <p:cNvSpPr txBox="1"/>
          <p:nvPr/>
        </p:nvSpPr>
        <p:spPr>
          <a:xfrm>
            <a:off x="5909481" y="5352551"/>
            <a:ext cx="2702256" cy="369332"/>
          </a:xfrm>
          <a:prstGeom prst="rect">
            <a:avLst/>
          </a:prstGeom>
          <a:noFill/>
        </p:spPr>
        <p:txBody>
          <a:bodyPr wrap="square" rtlCol="0">
            <a:spAutoFit/>
          </a:bodyPr>
          <a:lstStyle/>
          <a:p>
            <a:r>
              <a:rPr lang="it-IT" dirty="0" err="1" smtClean="0"/>
              <a:t>I=</a:t>
            </a:r>
            <a:r>
              <a:rPr lang="it-IT" dirty="0" smtClean="0"/>
              <a:t> 0,43; p-value&lt;0,001</a:t>
            </a:r>
            <a:endParaRPr lang="it-IT" dirty="0"/>
          </a:p>
        </p:txBody>
      </p:sp>
      <p:sp>
        <p:nvSpPr>
          <p:cNvPr id="10" name="CasellaDiTesto 9"/>
          <p:cNvSpPr txBox="1"/>
          <p:nvPr/>
        </p:nvSpPr>
        <p:spPr>
          <a:xfrm>
            <a:off x="287381" y="5970329"/>
            <a:ext cx="500596" cy="369332"/>
          </a:xfrm>
          <a:prstGeom prst="rect">
            <a:avLst/>
          </a:prstGeom>
          <a:noFill/>
        </p:spPr>
        <p:txBody>
          <a:bodyPr wrap="square" rtlCol="0">
            <a:spAutoFit/>
          </a:bodyPr>
          <a:lstStyle/>
          <a:p>
            <a:pPr algn="r"/>
            <a:r>
              <a:rPr lang="it-IT" dirty="0" smtClean="0">
                <a:solidFill>
                  <a:schemeClr val="tx1">
                    <a:lumMod val="50000"/>
                    <a:lumOff val="50000"/>
                  </a:schemeClr>
                </a:solidFill>
              </a:rPr>
              <a:t>4</a:t>
            </a:r>
            <a:endParaRPr lang="it-IT" dirty="0">
              <a:solidFill>
                <a:schemeClr val="tx1">
                  <a:lumMod val="50000"/>
                  <a:lumOff val="50000"/>
                </a:schemeClr>
              </a:solidFill>
            </a:endParaRPr>
          </a:p>
        </p:txBody>
      </p:sp>
      <p:sp>
        <p:nvSpPr>
          <p:cNvPr id="11" name="CasellaDiTesto 10"/>
          <p:cNvSpPr txBox="1"/>
          <p:nvPr/>
        </p:nvSpPr>
        <p:spPr>
          <a:xfrm>
            <a:off x="682196" y="6435705"/>
            <a:ext cx="6721035" cy="246221"/>
          </a:xfrm>
          <a:prstGeom prst="rect">
            <a:avLst/>
          </a:prstGeom>
          <a:noFill/>
        </p:spPr>
        <p:txBody>
          <a:bodyPr wrap="square" rtlCol="0">
            <a:spAutoFit/>
          </a:bodyPr>
          <a:lstStyle/>
          <a:p>
            <a:r>
              <a:rPr lang="it-IT" sz="1000" dirty="0" smtClean="0">
                <a:solidFill>
                  <a:srgbClr val="7F7F7F"/>
                </a:solidFill>
              </a:rPr>
              <a:t>Performance delle imprese e dinamiche locali</a:t>
            </a:r>
            <a:r>
              <a:rPr lang="it-IT" sz="1000" dirty="0">
                <a:solidFill>
                  <a:srgbClr val="7F7F7F"/>
                </a:solidFill>
              </a:rPr>
              <a:t> </a:t>
            </a:r>
            <a:r>
              <a:rPr lang="it-IT" sz="1000" baseline="0" dirty="0" smtClean="0">
                <a:solidFill>
                  <a:srgbClr val="7F7F7F"/>
                </a:solidFill>
              </a:rPr>
              <a:t>– AISRE</a:t>
            </a:r>
            <a:r>
              <a:rPr lang="it-IT" sz="1000" dirty="0">
                <a:solidFill>
                  <a:srgbClr val="7F7F7F"/>
                </a:solidFill>
              </a:rPr>
              <a:t>,</a:t>
            </a:r>
            <a:r>
              <a:rPr lang="it-IT" sz="1000" baseline="0" dirty="0" smtClean="0">
                <a:solidFill>
                  <a:srgbClr val="7F7F7F"/>
                </a:solidFill>
              </a:rPr>
              <a:t> Cagliari 20/09/2017</a:t>
            </a:r>
            <a:endParaRPr lang="it-IT" sz="1000" dirty="0">
              <a:solidFill>
                <a:srgbClr val="7F7F7F"/>
              </a:solidFill>
            </a:endParaRPr>
          </a:p>
        </p:txBody>
      </p:sp>
    </p:spTree>
    <p:extLst>
      <p:ext uri="{BB962C8B-B14F-4D97-AF65-F5344CB8AC3E}">
        <p14:creationId xmlns:p14="http://schemas.microsoft.com/office/powerpoint/2010/main" val="3330870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682196" y="461445"/>
            <a:ext cx="7538462" cy="461665"/>
          </a:xfrm>
          <a:prstGeom prst="rect">
            <a:avLst/>
          </a:prstGeom>
          <a:noFill/>
        </p:spPr>
        <p:txBody>
          <a:bodyPr wrap="square" rtlCol="0">
            <a:spAutoFit/>
          </a:bodyPr>
          <a:lstStyle/>
          <a:p>
            <a:r>
              <a:rPr lang="it-IT" sz="2400" b="1" dirty="0" smtClean="0"/>
              <a:t>Metodologia di analisi: cluster</a:t>
            </a:r>
            <a:endParaRPr lang="it-IT" sz="2400" dirty="0">
              <a:solidFill>
                <a:srgbClr val="404040"/>
              </a:solidFill>
            </a:endParaRPr>
          </a:p>
        </p:txBody>
      </p:sp>
      <p:pic>
        <p:nvPicPr>
          <p:cNvPr id="25602" name="Picture 2"/>
          <p:cNvPicPr>
            <a:picLocks noChangeAspect="1" noChangeArrowheads="1"/>
          </p:cNvPicPr>
          <p:nvPr/>
        </p:nvPicPr>
        <p:blipFill>
          <a:blip r:embed="rId3"/>
          <a:srcRect/>
          <a:stretch>
            <a:fillRect/>
          </a:stretch>
        </p:blipFill>
        <p:spPr bwMode="auto">
          <a:xfrm>
            <a:off x="682196" y="923110"/>
            <a:ext cx="4602292" cy="5259326"/>
          </a:xfrm>
          <a:prstGeom prst="rect">
            <a:avLst/>
          </a:prstGeom>
          <a:noFill/>
          <a:ln w="9525">
            <a:noFill/>
            <a:miter lim="800000"/>
            <a:headEnd/>
            <a:tailEnd/>
          </a:ln>
        </p:spPr>
      </p:pic>
      <p:graphicFrame>
        <p:nvGraphicFramePr>
          <p:cNvPr id="25603" name="Object 41"/>
          <p:cNvGraphicFramePr>
            <a:graphicFrameLocks noChangeAspect="1"/>
          </p:cNvGraphicFramePr>
          <p:nvPr>
            <p:extLst>
              <p:ext uri="{D42A27DB-BD31-4B8C-83A1-F6EECF244321}">
                <p14:modId xmlns:p14="http://schemas.microsoft.com/office/powerpoint/2010/main" val="2170626831"/>
              </p:ext>
            </p:extLst>
          </p:nvPr>
        </p:nvGraphicFramePr>
        <p:xfrm>
          <a:off x="5702300" y="4838700"/>
          <a:ext cx="2709863" cy="957263"/>
        </p:xfrm>
        <a:graphic>
          <a:graphicData uri="http://schemas.openxmlformats.org/presentationml/2006/ole">
            <mc:AlternateContent xmlns:mc="http://schemas.openxmlformats.org/markup-compatibility/2006">
              <mc:Choice xmlns:v="urn:schemas-microsoft-com:vml" Requires="v">
                <p:oleObj spid="_x0000_s3338" name="Equazione" r:id="rId4" imgW="1218960" imgH="444240" progId="Equation.3">
                  <p:embed/>
                </p:oleObj>
              </mc:Choice>
              <mc:Fallback>
                <p:oleObj name="Equazione" r:id="rId4" imgW="1218960" imgH="444240" progId="Equation.3">
                  <p:embed/>
                  <p:pic>
                    <p:nvPicPr>
                      <p:cNvPr id="0" name="Picture 19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02300" y="4838700"/>
                        <a:ext cx="2709863" cy="9572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Rettangolo 47"/>
          <p:cNvSpPr>
            <a:spLocks noChangeArrowheads="1"/>
          </p:cNvSpPr>
          <p:nvPr/>
        </p:nvSpPr>
        <p:spPr bwMode="auto">
          <a:xfrm>
            <a:off x="5291947" y="923205"/>
            <a:ext cx="3424526" cy="3323987"/>
          </a:xfrm>
          <a:prstGeom prst="rect">
            <a:avLst/>
          </a:prstGeom>
          <a:noFill/>
          <a:ln w="9525">
            <a:noFill/>
            <a:miter lim="800000"/>
            <a:headEnd/>
            <a:tailEnd/>
          </a:ln>
        </p:spPr>
        <p:txBody>
          <a:bodyPr wrap="square">
            <a:spAutoFit/>
          </a:bodyPr>
          <a:lstStyle/>
          <a:p>
            <a:pPr algn="just">
              <a:defRPr/>
            </a:pPr>
            <a:r>
              <a:rPr lang="it-IT" altLang="it-IT" sz="1400" dirty="0">
                <a:solidFill>
                  <a:schemeClr val="accent2">
                    <a:lumMod val="50000"/>
                  </a:schemeClr>
                </a:solidFill>
                <a:latin typeface="+mj-lt"/>
                <a:cs typeface="Times New Roman" pitchFamily="18" charset="0"/>
              </a:rPr>
              <a:t>L’indice locale registra il contributo di </a:t>
            </a:r>
            <a:r>
              <a:rPr lang="it-IT" altLang="it-IT" sz="1400" dirty="0" smtClean="0">
                <a:solidFill>
                  <a:schemeClr val="accent2">
                    <a:lumMod val="50000"/>
                  </a:schemeClr>
                </a:solidFill>
                <a:latin typeface="+mj-lt"/>
                <a:cs typeface="Times New Roman" pitchFamily="18" charset="0"/>
              </a:rPr>
              <a:t>ciascun comune alla </a:t>
            </a:r>
            <a:r>
              <a:rPr lang="it-IT" altLang="it-IT" sz="1400" dirty="0">
                <a:solidFill>
                  <a:schemeClr val="accent2">
                    <a:lumMod val="50000"/>
                  </a:schemeClr>
                </a:solidFill>
                <a:latin typeface="+mj-lt"/>
                <a:cs typeface="Times New Roman" pitchFamily="18" charset="0"/>
              </a:rPr>
              <a:t>formazione dell’indice globale. </a:t>
            </a:r>
            <a:endParaRPr lang="it-IT" altLang="it-IT" sz="1400" dirty="0" smtClean="0">
              <a:solidFill>
                <a:schemeClr val="accent2">
                  <a:lumMod val="50000"/>
                </a:schemeClr>
              </a:solidFill>
              <a:latin typeface="+mj-lt"/>
              <a:cs typeface="Times New Roman" pitchFamily="18" charset="0"/>
            </a:endParaRPr>
          </a:p>
          <a:p>
            <a:pPr algn="just">
              <a:defRPr/>
            </a:pPr>
            <a:endParaRPr lang="it-IT" altLang="it-IT" sz="1400" dirty="0">
              <a:solidFill>
                <a:schemeClr val="accent2">
                  <a:lumMod val="50000"/>
                </a:schemeClr>
              </a:solidFill>
              <a:latin typeface="+mj-lt"/>
              <a:cs typeface="Times New Roman" pitchFamily="18" charset="0"/>
            </a:endParaRPr>
          </a:p>
          <a:p>
            <a:pPr algn="just">
              <a:defRPr/>
            </a:pPr>
            <a:r>
              <a:rPr lang="it-IT" altLang="it-IT" sz="1400" dirty="0" smtClean="0">
                <a:solidFill>
                  <a:schemeClr val="accent2">
                    <a:lumMod val="50000"/>
                  </a:schemeClr>
                </a:solidFill>
                <a:latin typeface="+mj-lt"/>
                <a:cs typeface="Times New Roman" pitchFamily="18" charset="0"/>
              </a:rPr>
              <a:t>HH. Comuni </a:t>
            </a:r>
            <a:r>
              <a:rPr lang="it-IT" altLang="it-IT" sz="1400" dirty="0">
                <a:solidFill>
                  <a:schemeClr val="accent2">
                    <a:lumMod val="50000"/>
                  </a:schemeClr>
                </a:solidFill>
                <a:latin typeface="+mj-lt"/>
                <a:cs typeface="Times New Roman" pitchFamily="18" charset="0"/>
              </a:rPr>
              <a:t>contigue con alti valori </a:t>
            </a:r>
            <a:r>
              <a:rPr lang="it-IT" altLang="it-IT" sz="1400" dirty="0" smtClean="0">
                <a:solidFill>
                  <a:schemeClr val="accent2">
                    <a:lumMod val="50000"/>
                  </a:schemeClr>
                </a:solidFill>
                <a:latin typeface="+mj-lt"/>
                <a:cs typeface="Times New Roman" pitchFamily="18" charset="0"/>
              </a:rPr>
              <a:t>di </a:t>
            </a:r>
            <a:r>
              <a:rPr lang="it-IT" altLang="it-IT" sz="1400" dirty="0" err="1" smtClean="0">
                <a:solidFill>
                  <a:schemeClr val="accent2">
                    <a:lumMod val="50000"/>
                  </a:schemeClr>
                </a:solidFill>
                <a:latin typeface="+mj-lt"/>
                <a:cs typeface="Times New Roman" pitchFamily="18" charset="0"/>
              </a:rPr>
              <a:t>prob</a:t>
            </a:r>
            <a:r>
              <a:rPr lang="it-IT" altLang="it-IT" sz="1400" dirty="0" smtClean="0">
                <a:solidFill>
                  <a:schemeClr val="accent2">
                    <a:lumMod val="50000"/>
                  </a:schemeClr>
                </a:solidFill>
                <a:latin typeface="+mj-lt"/>
                <a:cs typeface="Times New Roman" pitchFamily="18" charset="0"/>
              </a:rPr>
              <a:t>(ROI&gt;1)</a:t>
            </a:r>
            <a:r>
              <a:rPr lang="it-IT" altLang="it-IT" sz="1400" dirty="0" smtClean="0">
                <a:solidFill>
                  <a:schemeClr val="accent2">
                    <a:lumMod val="50000"/>
                  </a:schemeClr>
                </a:solidFill>
                <a:latin typeface="+mj-lt"/>
                <a:cs typeface="Times New Roman" pitchFamily="18" charset="0"/>
                <a:sym typeface="Wingdings" pitchFamily="2" charset="2"/>
              </a:rPr>
              <a:t>;</a:t>
            </a:r>
          </a:p>
          <a:p>
            <a:pPr algn="just">
              <a:defRPr/>
            </a:pPr>
            <a:endParaRPr lang="it-IT" altLang="it-IT" sz="1400" b="1" dirty="0">
              <a:solidFill>
                <a:srgbClr val="FF0000"/>
              </a:solidFill>
              <a:latin typeface="+mj-lt"/>
              <a:cs typeface="Times New Roman" pitchFamily="18" charset="0"/>
            </a:endParaRPr>
          </a:p>
          <a:p>
            <a:pPr algn="just">
              <a:defRPr/>
            </a:pPr>
            <a:r>
              <a:rPr lang="it-IT" altLang="it-IT" sz="1400" dirty="0" smtClean="0">
                <a:solidFill>
                  <a:schemeClr val="accent2">
                    <a:lumMod val="50000"/>
                  </a:schemeClr>
                </a:solidFill>
                <a:latin typeface="+mj-lt"/>
                <a:cs typeface="Times New Roman" pitchFamily="18" charset="0"/>
              </a:rPr>
              <a:t>LL. Comuni contigue </a:t>
            </a:r>
            <a:r>
              <a:rPr lang="it-IT" altLang="it-IT" sz="1400" dirty="0">
                <a:solidFill>
                  <a:schemeClr val="accent2">
                    <a:lumMod val="50000"/>
                  </a:schemeClr>
                </a:solidFill>
                <a:latin typeface="+mj-lt"/>
                <a:cs typeface="Times New Roman" pitchFamily="18" charset="0"/>
              </a:rPr>
              <a:t>con valori bassi </a:t>
            </a:r>
            <a:r>
              <a:rPr lang="it-IT" altLang="it-IT" sz="1400" dirty="0" smtClean="0">
                <a:solidFill>
                  <a:schemeClr val="accent2">
                    <a:lumMod val="50000"/>
                  </a:schemeClr>
                </a:solidFill>
                <a:latin typeface="+mj-lt"/>
                <a:cs typeface="Times New Roman" pitchFamily="18" charset="0"/>
              </a:rPr>
              <a:t> di   </a:t>
            </a:r>
          </a:p>
          <a:p>
            <a:pPr algn="just">
              <a:defRPr/>
            </a:pPr>
            <a:r>
              <a:rPr lang="it-IT" altLang="it-IT" sz="1400" dirty="0" smtClean="0">
                <a:solidFill>
                  <a:schemeClr val="accent2">
                    <a:lumMod val="50000"/>
                  </a:schemeClr>
                </a:solidFill>
                <a:latin typeface="+mj-lt"/>
                <a:cs typeface="Times New Roman" pitchFamily="18" charset="0"/>
              </a:rPr>
              <a:t>        </a:t>
            </a:r>
            <a:r>
              <a:rPr lang="it-IT" altLang="it-IT" sz="1400" dirty="0" err="1" smtClean="0">
                <a:solidFill>
                  <a:schemeClr val="accent2">
                    <a:lumMod val="50000"/>
                  </a:schemeClr>
                </a:solidFill>
                <a:latin typeface="+mj-lt"/>
                <a:cs typeface="Times New Roman" pitchFamily="18" charset="0"/>
              </a:rPr>
              <a:t>prob</a:t>
            </a:r>
            <a:r>
              <a:rPr lang="it-IT" altLang="it-IT" sz="1400" dirty="0" smtClean="0">
                <a:solidFill>
                  <a:schemeClr val="accent2">
                    <a:lumMod val="50000"/>
                  </a:schemeClr>
                </a:solidFill>
                <a:latin typeface="+mj-lt"/>
                <a:cs typeface="Times New Roman" pitchFamily="18" charset="0"/>
              </a:rPr>
              <a:t>(ROI&gt;1)</a:t>
            </a:r>
            <a:r>
              <a:rPr lang="it-IT" altLang="it-IT" sz="1400" dirty="0" smtClean="0">
                <a:solidFill>
                  <a:schemeClr val="accent2">
                    <a:lumMod val="50000"/>
                  </a:schemeClr>
                </a:solidFill>
                <a:latin typeface="+mj-lt"/>
                <a:cs typeface="Times New Roman" pitchFamily="18" charset="0"/>
                <a:sym typeface="Wingdings" pitchFamily="2" charset="2"/>
              </a:rPr>
              <a:t>;</a:t>
            </a:r>
          </a:p>
          <a:p>
            <a:pPr algn="just">
              <a:defRPr/>
            </a:pPr>
            <a:endParaRPr lang="it-IT" altLang="it-IT" sz="1400" b="1" dirty="0">
              <a:solidFill>
                <a:srgbClr val="0000FF"/>
              </a:solidFill>
              <a:latin typeface="+mj-lt"/>
              <a:cs typeface="Times New Roman" pitchFamily="18" charset="0"/>
            </a:endParaRPr>
          </a:p>
          <a:p>
            <a:pPr algn="just">
              <a:defRPr/>
            </a:pPr>
            <a:r>
              <a:rPr lang="it-IT" altLang="it-IT" sz="1400" dirty="0" smtClean="0">
                <a:solidFill>
                  <a:schemeClr val="accent2">
                    <a:lumMod val="50000"/>
                  </a:schemeClr>
                </a:solidFill>
                <a:latin typeface="+mj-lt"/>
                <a:cs typeface="Times New Roman" pitchFamily="18" charset="0"/>
              </a:rPr>
              <a:t>LH. Comuni </a:t>
            </a:r>
            <a:r>
              <a:rPr lang="it-IT" altLang="it-IT" sz="1400" dirty="0">
                <a:solidFill>
                  <a:schemeClr val="accent2">
                    <a:lumMod val="50000"/>
                  </a:schemeClr>
                </a:solidFill>
                <a:latin typeface="+mj-lt"/>
                <a:cs typeface="Times New Roman" pitchFamily="18" charset="0"/>
              </a:rPr>
              <a:t>con valori alti contigue a </a:t>
            </a:r>
            <a:r>
              <a:rPr lang="it-IT" altLang="it-IT" sz="1400" dirty="0" smtClean="0">
                <a:solidFill>
                  <a:schemeClr val="accent2">
                    <a:lumMod val="50000"/>
                  </a:schemeClr>
                </a:solidFill>
                <a:latin typeface="+mj-lt"/>
                <a:cs typeface="Times New Roman" pitchFamily="18" charset="0"/>
              </a:rPr>
              <a:t>comuni con </a:t>
            </a:r>
            <a:r>
              <a:rPr lang="it-IT" altLang="it-IT" sz="1400" dirty="0">
                <a:solidFill>
                  <a:schemeClr val="accent2">
                    <a:lumMod val="50000"/>
                  </a:schemeClr>
                </a:solidFill>
                <a:latin typeface="+mj-lt"/>
                <a:cs typeface="Times New Roman" pitchFamily="18" charset="0"/>
              </a:rPr>
              <a:t>valori bassi </a:t>
            </a:r>
            <a:r>
              <a:rPr lang="it-IT" altLang="it-IT" sz="1400" dirty="0" smtClean="0">
                <a:solidFill>
                  <a:schemeClr val="accent2">
                    <a:lumMod val="50000"/>
                  </a:schemeClr>
                </a:solidFill>
                <a:latin typeface="+mj-lt"/>
                <a:cs typeface="Times New Roman" pitchFamily="18" charset="0"/>
              </a:rPr>
              <a:t>di </a:t>
            </a:r>
            <a:r>
              <a:rPr lang="it-IT" altLang="it-IT" sz="1400" dirty="0" err="1" smtClean="0">
                <a:solidFill>
                  <a:schemeClr val="accent2">
                    <a:lumMod val="50000"/>
                  </a:schemeClr>
                </a:solidFill>
                <a:latin typeface="+mj-lt"/>
                <a:cs typeface="Times New Roman" pitchFamily="18" charset="0"/>
              </a:rPr>
              <a:t>prob</a:t>
            </a:r>
            <a:r>
              <a:rPr lang="it-IT" altLang="it-IT" sz="1400" dirty="0" smtClean="0">
                <a:solidFill>
                  <a:schemeClr val="accent2">
                    <a:lumMod val="50000"/>
                  </a:schemeClr>
                </a:solidFill>
                <a:latin typeface="+mj-lt"/>
                <a:cs typeface="Times New Roman" pitchFamily="18" charset="0"/>
              </a:rPr>
              <a:t>(ROI&gt;1)</a:t>
            </a:r>
            <a:r>
              <a:rPr lang="it-IT" altLang="it-IT" sz="1400" dirty="0" smtClean="0">
                <a:solidFill>
                  <a:schemeClr val="accent2">
                    <a:lumMod val="50000"/>
                  </a:schemeClr>
                </a:solidFill>
                <a:latin typeface="+mj-lt"/>
                <a:cs typeface="Times New Roman" pitchFamily="18" charset="0"/>
                <a:sym typeface="Wingdings" pitchFamily="2" charset="2"/>
              </a:rPr>
              <a:t>;</a:t>
            </a:r>
          </a:p>
          <a:p>
            <a:pPr algn="just">
              <a:defRPr/>
            </a:pPr>
            <a:endParaRPr lang="it-IT" altLang="it-IT" sz="1400" b="1" dirty="0">
              <a:solidFill>
                <a:srgbClr val="F79325"/>
              </a:solidFill>
              <a:latin typeface="+mj-lt"/>
              <a:cs typeface="Times New Roman" pitchFamily="18" charset="0"/>
            </a:endParaRPr>
          </a:p>
          <a:p>
            <a:pPr algn="just">
              <a:defRPr/>
            </a:pPr>
            <a:r>
              <a:rPr lang="it-IT" altLang="it-IT" sz="1400" dirty="0" smtClean="0">
                <a:solidFill>
                  <a:schemeClr val="accent2">
                    <a:lumMod val="50000"/>
                  </a:schemeClr>
                </a:solidFill>
                <a:latin typeface="+mj-lt"/>
                <a:cs typeface="Times New Roman" pitchFamily="18" charset="0"/>
              </a:rPr>
              <a:t>HL. Comuni con </a:t>
            </a:r>
            <a:r>
              <a:rPr lang="it-IT" altLang="it-IT" sz="1400" dirty="0">
                <a:solidFill>
                  <a:schemeClr val="accent2">
                    <a:lumMod val="50000"/>
                  </a:schemeClr>
                </a:solidFill>
                <a:latin typeface="+mj-lt"/>
                <a:cs typeface="Times New Roman" pitchFamily="18" charset="0"/>
              </a:rPr>
              <a:t>valori bassi contigue a </a:t>
            </a:r>
            <a:r>
              <a:rPr lang="it-IT" altLang="it-IT" sz="1400" dirty="0" smtClean="0">
                <a:solidFill>
                  <a:schemeClr val="accent2">
                    <a:lumMod val="50000"/>
                  </a:schemeClr>
                </a:solidFill>
                <a:latin typeface="+mj-lt"/>
                <a:cs typeface="Times New Roman" pitchFamily="18" charset="0"/>
              </a:rPr>
              <a:t>comuni con </a:t>
            </a:r>
            <a:r>
              <a:rPr lang="it-IT" altLang="it-IT" sz="1400" dirty="0">
                <a:solidFill>
                  <a:schemeClr val="accent2">
                    <a:lumMod val="50000"/>
                  </a:schemeClr>
                </a:solidFill>
                <a:latin typeface="+mj-lt"/>
                <a:cs typeface="Times New Roman" pitchFamily="18" charset="0"/>
              </a:rPr>
              <a:t>valori alti </a:t>
            </a:r>
            <a:r>
              <a:rPr lang="it-IT" altLang="it-IT" sz="1400" dirty="0" smtClean="0">
                <a:solidFill>
                  <a:schemeClr val="accent2">
                    <a:lumMod val="50000"/>
                  </a:schemeClr>
                </a:solidFill>
                <a:latin typeface="+mj-lt"/>
                <a:cs typeface="Times New Roman" pitchFamily="18" charset="0"/>
              </a:rPr>
              <a:t>di </a:t>
            </a:r>
            <a:r>
              <a:rPr lang="it-IT" altLang="it-IT" sz="1400" dirty="0" err="1" smtClean="0">
                <a:solidFill>
                  <a:schemeClr val="accent2">
                    <a:lumMod val="50000"/>
                  </a:schemeClr>
                </a:solidFill>
                <a:latin typeface="+mj-lt"/>
                <a:cs typeface="Times New Roman" pitchFamily="18" charset="0"/>
              </a:rPr>
              <a:t>prob</a:t>
            </a:r>
            <a:r>
              <a:rPr lang="it-IT" altLang="it-IT" sz="1400" dirty="0" smtClean="0">
                <a:solidFill>
                  <a:schemeClr val="accent2">
                    <a:lumMod val="50000"/>
                  </a:schemeClr>
                </a:solidFill>
                <a:latin typeface="+mj-lt"/>
                <a:cs typeface="Times New Roman" pitchFamily="18" charset="0"/>
              </a:rPr>
              <a:t>(ROI&gt;1)</a:t>
            </a:r>
            <a:r>
              <a:rPr lang="it-IT" altLang="it-IT" sz="1400" dirty="0" smtClean="0">
                <a:solidFill>
                  <a:schemeClr val="accent2">
                    <a:lumMod val="50000"/>
                  </a:schemeClr>
                </a:solidFill>
                <a:latin typeface="+mj-lt"/>
                <a:cs typeface="Times New Roman" pitchFamily="18" charset="0"/>
                <a:sym typeface="Wingdings" pitchFamily="2" charset="2"/>
              </a:rPr>
              <a:t>;</a:t>
            </a:r>
            <a:endParaRPr lang="it-IT" altLang="it-IT" sz="1400" b="1" dirty="0">
              <a:solidFill>
                <a:srgbClr val="3399FF"/>
              </a:solidFill>
              <a:latin typeface="+mj-lt"/>
              <a:cs typeface="Times New Roman" pitchFamily="18" charset="0"/>
            </a:endParaRPr>
          </a:p>
        </p:txBody>
      </p:sp>
      <p:sp>
        <p:nvSpPr>
          <p:cNvPr id="8" name="CasellaDiTesto 7"/>
          <p:cNvSpPr txBox="1"/>
          <p:nvPr/>
        </p:nvSpPr>
        <p:spPr>
          <a:xfrm>
            <a:off x="287381" y="5970329"/>
            <a:ext cx="500596" cy="369332"/>
          </a:xfrm>
          <a:prstGeom prst="rect">
            <a:avLst/>
          </a:prstGeom>
          <a:noFill/>
        </p:spPr>
        <p:txBody>
          <a:bodyPr wrap="square" rtlCol="0">
            <a:spAutoFit/>
          </a:bodyPr>
          <a:lstStyle/>
          <a:p>
            <a:pPr algn="r"/>
            <a:r>
              <a:rPr lang="it-IT" dirty="0" smtClean="0">
                <a:solidFill>
                  <a:schemeClr val="tx1">
                    <a:lumMod val="50000"/>
                    <a:lumOff val="50000"/>
                  </a:schemeClr>
                </a:solidFill>
              </a:rPr>
              <a:t>5</a:t>
            </a:r>
            <a:endParaRPr lang="it-IT" dirty="0">
              <a:solidFill>
                <a:schemeClr val="tx1">
                  <a:lumMod val="50000"/>
                  <a:lumOff val="50000"/>
                </a:schemeClr>
              </a:solidFill>
            </a:endParaRPr>
          </a:p>
        </p:txBody>
      </p:sp>
      <p:sp>
        <p:nvSpPr>
          <p:cNvPr id="10" name="CasellaDiTesto 9"/>
          <p:cNvSpPr txBox="1"/>
          <p:nvPr/>
        </p:nvSpPr>
        <p:spPr>
          <a:xfrm>
            <a:off x="682196" y="6435705"/>
            <a:ext cx="6721035" cy="246221"/>
          </a:xfrm>
          <a:prstGeom prst="rect">
            <a:avLst/>
          </a:prstGeom>
          <a:noFill/>
        </p:spPr>
        <p:txBody>
          <a:bodyPr wrap="square" rtlCol="0">
            <a:spAutoFit/>
          </a:bodyPr>
          <a:lstStyle/>
          <a:p>
            <a:r>
              <a:rPr lang="it-IT" sz="1000" dirty="0" smtClean="0">
                <a:solidFill>
                  <a:srgbClr val="7F7F7F"/>
                </a:solidFill>
              </a:rPr>
              <a:t>Performance delle imprese e dinamiche locali</a:t>
            </a:r>
            <a:r>
              <a:rPr lang="it-IT" sz="1000" dirty="0">
                <a:solidFill>
                  <a:srgbClr val="7F7F7F"/>
                </a:solidFill>
              </a:rPr>
              <a:t> </a:t>
            </a:r>
            <a:r>
              <a:rPr lang="it-IT" sz="1000" baseline="0" dirty="0" smtClean="0">
                <a:solidFill>
                  <a:srgbClr val="7F7F7F"/>
                </a:solidFill>
              </a:rPr>
              <a:t>– AISRE</a:t>
            </a:r>
            <a:r>
              <a:rPr lang="it-IT" sz="1000" dirty="0">
                <a:solidFill>
                  <a:srgbClr val="7F7F7F"/>
                </a:solidFill>
              </a:rPr>
              <a:t>,</a:t>
            </a:r>
            <a:r>
              <a:rPr lang="it-IT" sz="1000" baseline="0" dirty="0" smtClean="0">
                <a:solidFill>
                  <a:srgbClr val="7F7F7F"/>
                </a:solidFill>
              </a:rPr>
              <a:t> Cagliari 20/09/2017</a:t>
            </a:r>
            <a:endParaRPr lang="it-IT" sz="1000" dirty="0">
              <a:solidFill>
                <a:srgbClr val="7F7F7F"/>
              </a:solidFill>
            </a:endParaRPr>
          </a:p>
        </p:txBody>
      </p:sp>
    </p:spTree>
    <p:extLst>
      <p:ext uri="{BB962C8B-B14F-4D97-AF65-F5344CB8AC3E}">
        <p14:creationId xmlns:p14="http://schemas.microsoft.com/office/powerpoint/2010/main" val="1729010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9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287381" y="5970329"/>
            <a:ext cx="500596" cy="369332"/>
          </a:xfrm>
          <a:prstGeom prst="rect">
            <a:avLst/>
          </a:prstGeom>
          <a:noFill/>
        </p:spPr>
        <p:txBody>
          <a:bodyPr wrap="square" rtlCol="0">
            <a:spAutoFit/>
          </a:bodyPr>
          <a:lstStyle/>
          <a:p>
            <a:pPr algn="r"/>
            <a:r>
              <a:rPr lang="it-IT" dirty="0" smtClean="0">
                <a:solidFill>
                  <a:schemeClr val="tx1">
                    <a:lumMod val="50000"/>
                    <a:lumOff val="50000"/>
                  </a:schemeClr>
                </a:solidFill>
              </a:rPr>
              <a:t>6</a:t>
            </a:r>
            <a:endParaRPr lang="it-IT" dirty="0">
              <a:solidFill>
                <a:schemeClr val="tx1">
                  <a:lumMod val="50000"/>
                  <a:lumOff val="50000"/>
                </a:schemeClr>
              </a:solidFill>
            </a:endParaRPr>
          </a:p>
        </p:txBody>
      </p:sp>
      <p:sp>
        <p:nvSpPr>
          <p:cNvPr id="7" name="CasellaDiTesto 6"/>
          <p:cNvSpPr txBox="1"/>
          <p:nvPr/>
        </p:nvSpPr>
        <p:spPr>
          <a:xfrm>
            <a:off x="682196" y="461445"/>
            <a:ext cx="7538462" cy="461665"/>
          </a:xfrm>
          <a:prstGeom prst="rect">
            <a:avLst/>
          </a:prstGeom>
          <a:noFill/>
        </p:spPr>
        <p:txBody>
          <a:bodyPr wrap="square" rtlCol="0">
            <a:spAutoFit/>
          </a:bodyPr>
          <a:lstStyle/>
          <a:p>
            <a:r>
              <a:rPr lang="it-IT" sz="2400" b="1" dirty="0" smtClean="0"/>
              <a:t>Analisi dei risultati: cluster e distretti</a:t>
            </a:r>
            <a:endParaRPr lang="it-IT" sz="2400" dirty="0">
              <a:solidFill>
                <a:srgbClr val="404040"/>
              </a:solidFill>
            </a:endParaRPr>
          </a:p>
        </p:txBody>
      </p:sp>
      <p:pic>
        <p:nvPicPr>
          <p:cNvPr id="2" name="Immagine 1" descr="Cluster_Distretti.jpg"/>
          <p:cNvPicPr>
            <a:picLocks noChangeAspect="1"/>
          </p:cNvPicPr>
          <p:nvPr/>
        </p:nvPicPr>
        <p:blipFill rotWithShape="1">
          <a:blip r:embed="rId2">
            <a:extLst>
              <a:ext uri="{28A0092B-C50C-407E-A947-70E740481C1C}">
                <a14:useLocalDpi xmlns:a14="http://schemas.microsoft.com/office/drawing/2010/main" val="0"/>
              </a:ext>
            </a:extLst>
          </a:blip>
          <a:srcRect l="2141" t="5246" r="3156" b="4586"/>
          <a:stretch/>
        </p:blipFill>
        <p:spPr>
          <a:xfrm>
            <a:off x="100560" y="881447"/>
            <a:ext cx="3836445" cy="5161292"/>
          </a:xfrm>
          <a:prstGeom prst="rect">
            <a:avLst/>
          </a:prstGeom>
        </p:spPr>
      </p:pic>
      <p:graphicFrame>
        <p:nvGraphicFramePr>
          <p:cNvPr id="8" name="Tabella 7"/>
          <p:cNvGraphicFramePr>
            <a:graphicFrameLocks noGrp="1"/>
          </p:cNvGraphicFramePr>
          <p:nvPr>
            <p:extLst>
              <p:ext uri="{D42A27DB-BD31-4B8C-83A1-F6EECF244321}">
                <p14:modId xmlns:p14="http://schemas.microsoft.com/office/powerpoint/2010/main" val="4150056354"/>
              </p:ext>
            </p:extLst>
          </p:nvPr>
        </p:nvGraphicFramePr>
        <p:xfrm>
          <a:off x="4064005" y="1312173"/>
          <a:ext cx="4713107" cy="3739607"/>
        </p:xfrm>
        <a:graphic>
          <a:graphicData uri="http://schemas.openxmlformats.org/drawingml/2006/table">
            <a:tbl>
              <a:tblPr/>
              <a:tblGrid>
                <a:gridCol w="791607"/>
                <a:gridCol w="791607"/>
                <a:gridCol w="791607"/>
                <a:gridCol w="1400536"/>
                <a:gridCol w="937750"/>
              </a:tblGrid>
              <a:tr h="633831">
                <a:tc>
                  <a:txBody>
                    <a:bodyPr/>
                    <a:lstStyle/>
                    <a:p>
                      <a:pPr algn="ctr" fontAlgn="ctr"/>
                      <a:r>
                        <a:rPr lang="it-IT" sz="1100" b="1" i="0" u="none" strike="noStrike">
                          <a:solidFill>
                            <a:srgbClr val="FFFFFF"/>
                          </a:solidFill>
                          <a:effectLst/>
                          <a:latin typeface="Arial"/>
                        </a:rPr>
                        <a:t>CLUSTER</a:t>
                      </a:r>
                    </a:p>
                  </a:txBody>
                  <a:tcPr marL="0" marR="0" marT="0" marB="0" anchor="ctr">
                    <a:lnL>
                      <a:noFill/>
                    </a:lnL>
                    <a:lnR>
                      <a:noFill/>
                    </a:lnR>
                    <a:lnT>
                      <a:noFill/>
                    </a:lnT>
                    <a:lnB>
                      <a:noFill/>
                    </a:lnB>
                    <a:solidFill>
                      <a:srgbClr val="8DB4E2"/>
                    </a:solidFill>
                  </a:tcPr>
                </a:tc>
                <a:tc>
                  <a:txBody>
                    <a:bodyPr/>
                    <a:lstStyle/>
                    <a:p>
                      <a:pPr algn="ctr" fontAlgn="ctr"/>
                      <a:r>
                        <a:rPr lang="it-IT" sz="1100" b="1" i="0" u="none" strike="noStrike" dirty="0">
                          <a:solidFill>
                            <a:srgbClr val="FFFFFF"/>
                          </a:solidFill>
                          <a:effectLst/>
                          <a:latin typeface="Arial"/>
                        </a:rPr>
                        <a:t>comuni </a:t>
                      </a:r>
                      <a:br>
                        <a:rPr lang="it-IT" sz="1100" b="1" i="0" u="none" strike="noStrike" dirty="0">
                          <a:solidFill>
                            <a:srgbClr val="FFFFFF"/>
                          </a:solidFill>
                          <a:effectLst/>
                          <a:latin typeface="Arial"/>
                        </a:rPr>
                      </a:br>
                      <a:r>
                        <a:rPr lang="it-IT" sz="1100" b="1" i="0" u="none" strike="noStrike" dirty="0">
                          <a:solidFill>
                            <a:srgbClr val="FFFFFF"/>
                          </a:solidFill>
                          <a:effectLst/>
                          <a:latin typeface="Arial"/>
                        </a:rPr>
                        <a:t>distrettuali</a:t>
                      </a:r>
                    </a:p>
                  </a:txBody>
                  <a:tcPr marL="0" marR="0" marT="0" marB="0" anchor="ctr">
                    <a:lnL>
                      <a:noFill/>
                    </a:lnL>
                    <a:lnR>
                      <a:noFill/>
                    </a:lnR>
                    <a:lnT>
                      <a:noFill/>
                    </a:lnT>
                    <a:lnB>
                      <a:noFill/>
                    </a:lnB>
                    <a:solidFill>
                      <a:srgbClr val="8DB4E2"/>
                    </a:solidFill>
                  </a:tcPr>
                </a:tc>
                <a:tc>
                  <a:txBody>
                    <a:bodyPr/>
                    <a:lstStyle/>
                    <a:p>
                      <a:pPr algn="ctr" fontAlgn="ctr"/>
                      <a:r>
                        <a:rPr lang="it-IT" sz="1100" b="1" i="0" u="none" strike="noStrike">
                          <a:solidFill>
                            <a:srgbClr val="FFFFFF"/>
                          </a:solidFill>
                          <a:effectLst/>
                          <a:latin typeface="Arial"/>
                        </a:rPr>
                        <a:t>comuni</a:t>
                      </a:r>
                    </a:p>
                  </a:txBody>
                  <a:tcPr marL="0" marR="0" marT="0" marB="0" anchor="ctr">
                    <a:lnL>
                      <a:noFill/>
                    </a:lnL>
                    <a:lnR>
                      <a:noFill/>
                    </a:lnR>
                    <a:lnT>
                      <a:noFill/>
                    </a:lnT>
                    <a:lnB>
                      <a:noFill/>
                    </a:lnB>
                    <a:solidFill>
                      <a:srgbClr val="8DB4E2"/>
                    </a:solidFill>
                  </a:tcPr>
                </a:tc>
                <a:tc>
                  <a:txBody>
                    <a:bodyPr/>
                    <a:lstStyle/>
                    <a:p>
                      <a:pPr algn="ctr" fontAlgn="ctr"/>
                      <a:r>
                        <a:rPr lang="it-IT" sz="1100" b="1" i="0" u="none" strike="noStrike">
                          <a:solidFill>
                            <a:srgbClr val="FFFFFF"/>
                          </a:solidFill>
                          <a:effectLst/>
                          <a:latin typeface="Arial"/>
                        </a:rPr>
                        <a:t>comuni distrettuali </a:t>
                      </a:r>
                      <a:br>
                        <a:rPr lang="it-IT" sz="1100" b="1" i="0" u="none" strike="noStrike">
                          <a:solidFill>
                            <a:srgbClr val="FFFFFF"/>
                          </a:solidFill>
                          <a:effectLst/>
                          <a:latin typeface="Arial"/>
                        </a:rPr>
                      </a:br>
                      <a:r>
                        <a:rPr lang="it-IT" sz="1100" b="1" i="0" u="none" strike="noStrike">
                          <a:solidFill>
                            <a:srgbClr val="FFFFFF"/>
                          </a:solidFill>
                          <a:effectLst/>
                          <a:latin typeface="Arial"/>
                        </a:rPr>
                        <a:t>su totale comuni (%)</a:t>
                      </a:r>
                    </a:p>
                  </a:txBody>
                  <a:tcPr marL="0" marR="0" marT="0" marB="0" anchor="ctr">
                    <a:lnL>
                      <a:noFill/>
                    </a:lnL>
                    <a:lnR>
                      <a:noFill/>
                    </a:lnR>
                    <a:lnT>
                      <a:noFill/>
                    </a:lnT>
                    <a:lnB>
                      <a:noFill/>
                    </a:lnB>
                    <a:solidFill>
                      <a:srgbClr val="8DB4E2"/>
                    </a:solidFill>
                  </a:tcPr>
                </a:tc>
                <a:tc>
                  <a:txBody>
                    <a:bodyPr/>
                    <a:lstStyle/>
                    <a:p>
                      <a:pPr algn="ctr" fontAlgn="ctr"/>
                      <a:r>
                        <a:rPr lang="it-IT" sz="1100" b="1" i="0" u="none" strike="noStrike">
                          <a:solidFill>
                            <a:srgbClr val="FFFFFF"/>
                          </a:solidFill>
                          <a:effectLst/>
                          <a:latin typeface="Arial"/>
                        </a:rPr>
                        <a:t>Distribuzione</a:t>
                      </a:r>
                      <a:br>
                        <a:rPr lang="it-IT" sz="1100" b="1" i="0" u="none" strike="noStrike">
                          <a:solidFill>
                            <a:srgbClr val="FFFFFF"/>
                          </a:solidFill>
                          <a:effectLst/>
                          <a:latin typeface="Arial"/>
                        </a:rPr>
                      </a:br>
                      <a:r>
                        <a:rPr lang="it-IT" sz="1100" b="1" i="0" u="none" strike="noStrike">
                          <a:solidFill>
                            <a:srgbClr val="FFFFFF"/>
                          </a:solidFill>
                          <a:effectLst/>
                          <a:latin typeface="Arial"/>
                        </a:rPr>
                        <a:t> distretti (%)</a:t>
                      </a:r>
                    </a:p>
                  </a:txBody>
                  <a:tcPr marL="0" marR="0" marT="0" marB="0" anchor="ctr">
                    <a:lnL>
                      <a:noFill/>
                    </a:lnL>
                    <a:lnR>
                      <a:noFill/>
                    </a:lnR>
                    <a:lnT>
                      <a:noFill/>
                    </a:lnT>
                    <a:lnB>
                      <a:noFill/>
                    </a:lnB>
                    <a:solidFill>
                      <a:srgbClr val="8DB4E2"/>
                    </a:solidFill>
                  </a:tcPr>
                </a:tc>
              </a:tr>
              <a:tr h="232405">
                <a:tc>
                  <a:txBody>
                    <a:bodyPr/>
                    <a:lstStyle/>
                    <a:p>
                      <a:pPr algn="l" fontAlgn="ctr"/>
                      <a:endParaRPr lang="it-IT" sz="1100" b="1" i="0" u="none" strike="noStrike">
                        <a:solidFill>
                          <a:srgbClr val="000000"/>
                        </a:solidFill>
                        <a:effectLst/>
                        <a:latin typeface="Arial"/>
                      </a:endParaRPr>
                    </a:p>
                  </a:txBody>
                  <a:tcPr marL="0" marR="0" marT="0" marB="0" anchor="ctr">
                    <a:lnL>
                      <a:noFill/>
                    </a:lnL>
                    <a:lnR>
                      <a:noFill/>
                    </a:lnR>
                    <a:lnT>
                      <a:noFill/>
                    </a:lnT>
                    <a:lnB>
                      <a:noFill/>
                    </a:lnB>
                  </a:tcPr>
                </a:tc>
                <a:tc>
                  <a:txBody>
                    <a:bodyPr/>
                    <a:lstStyle/>
                    <a:p>
                      <a:pPr algn="l" fontAlgn="ctr"/>
                      <a:endParaRPr lang="it-IT" sz="1100" b="1" i="0" u="none" strike="noStrike">
                        <a:solidFill>
                          <a:srgbClr val="000000"/>
                        </a:solidFill>
                        <a:effectLst/>
                        <a:latin typeface="Arial"/>
                      </a:endParaRPr>
                    </a:p>
                  </a:txBody>
                  <a:tcPr marL="0" marR="0" marT="0" marB="0" anchor="ctr">
                    <a:lnL>
                      <a:noFill/>
                    </a:lnL>
                    <a:lnR>
                      <a:noFill/>
                    </a:lnR>
                    <a:lnT>
                      <a:noFill/>
                    </a:lnT>
                    <a:lnB>
                      <a:noFill/>
                    </a:lnB>
                  </a:tcPr>
                </a:tc>
                <a:tc>
                  <a:txBody>
                    <a:bodyPr/>
                    <a:lstStyle/>
                    <a:p>
                      <a:pPr algn="l" fontAlgn="ctr"/>
                      <a:endParaRPr lang="it-IT" sz="1100" b="1" i="0" u="none" strike="noStrike">
                        <a:solidFill>
                          <a:srgbClr val="000000"/>
                        </a:solidFill>
                        <a:effectLst/>
                        <a:latin typeface="Arial"/>
                      </a:endParaRPr>
                    </a:p>
                  </a:txBody>
                  <a:tcPr marL="0" marR="0" marT="0" marB="0" anchor="ctr">
                    <a:lnL>
                      <a:noFill/>
                    </a:lnL>
                    <a:lnR>
                      <a:noFill/>
                    </a:lnR>
                    <a:lnT>
                      <a:noFill/>
                    </a:lnT>
                    <a:lnB>
                      <a:noFill/>
                    </a:lnB>
                  </a:tcPr>
                </a:tc>
                <a:tc>
                  <a:txBody>
                    <a:bodyPr/>
                    <a:lstStyle/>
                    <a:p>
                      <a:pPr algn="l" fontAlgn="ctr"/>
                      <a:endParaRPr lang="it-IT" sz="1100" b="1" i="0" u="none" strike="noStrike">
                        <a:solidFill>
                          <a:srgbClr val="000000"/>
                        </a:solidFill>
                        <a:effectLst/>
                        <a:latin typeface="Arial"/>
                      </a:endParaRPr>
                    </a:p>
                  </a:txBody>
                  <a:tcPr marL="0" marR="0" marT="0" marB="0" anchor="ctr">
                    <a:lnL>
                      <a:noFill/>
                    </a:lnL>
                    <a:lnR>
                      <a:noFill/>
                    </a:lnR>
                    <a:lnT>
                      <a:noFill/>
                    </a:lnT>
                    <a:lnB>
                      <a:noFill/>
                    </a:lnB>
                  </a:tcPr>
                </a:tc>
                <a:tc>
                  <a:txBody>
                    <a:bodyPr/>
                    <a:lstStyle/>
                    <a:p>
                      <a:pPr algn="l" fontAlgn="ctr"/>
                      <a:endParaRPr lang="it-IT" sz="1100" b="1" i="0" u="none" strike="noStrike">
                        <a:solidFill>
                          <a:srgbClr val="000000"/>
                        </a:solidFill>
                        <a:effectLst/>
                        <a:latin typeface="Arial"/>
                      </a:endParaRPr>
                    </a:p>
                  </a:txBody>
                  <a:tcPr marL="0" marR="0" marT="0" marB="0" anchor="ctr">
                    <a:lnL>
                      <a:noFill/>
                    </a:lnL>
                    <a:lnR>
                      <a:noFill/>
                    </a:lnR>
                    <a:lnT>
                      <a:noFill/>
                    </a:lnT>
                    <a:lnB>
                      <a:noFill/>
                    </a:lnB>
                  </a:tcPr>
                </a:tc>
              </a:tr>
              <a:tr h="440161">
                <a:tc>
                  <a:txBody>
                    <a:bodyPr/>
                    <a:lstStyle/>
                    <a:p>
                      <a:pPr algn="ctr" fontAlgn="ctr"/>
                      <a:r>
                        <a:rPr lang="it-IT" sz="1100" b="1" i="0" u="none" strike="noStrike">
                          <a:solidFill>
                            <a:srgbClr val="000000"/>
                          </a:solidFill>
                          <a:effectLst/>
                          <a:latin typeface="Arial"/>
                        </a:rPr>
                        <a:t>HH</a:t>
                      </a:r>
                    </a:p>
                  </a:txBody>
                  <a:tcPr marL="0" marR="0" marT="0" marB="0" anchor="ctr">
                    <a:lnL>
                      <a:noFill/>
                    </a:lnL>
                    <a:lnR>
                      <a:noFill/>
                    </a:lnR>
                    <a:lnT>
                      <a:noFill/>
                    </a:lnT>
                    <a:lnB>
                      <a:noFill/>
                    </a:lnB>
                    <a:solidFill>
                      <a:srgbClr val="DCE6F1"/>
                    </a:solidFill>
                  </a:tcPr>
                </a:tc>
                <a:tc>
                  <a:txBody>
                    <a:bodyPr/>
                    <a:lstStyle/>
                    <a:p>
                      <a:pPr algn="r" fontAlgn="ctr"/>
                      <a:r>
                        <a:rPr lang="it-IT" sz="1100" b="0" i="0" u="none" strike="noStrike" dirty="0">
                          <a:solidFill>
                            <a:srgbClr val="000000"/>
                          </a:solidFill>
                          <a:effectLst/>
                          <a:latin typeface="Arial"/>
                        </a:rPr>
                        <a:t>1.129</a:t>
                      </a:r>
                    </a:p>
                  </a:txBody>
                  <a:tcPr marL="0" marR="0" marT="0" marB="0" anchor="ctr">
                    <a:lnL>
                      <a:noFill/>
                    </a:lnL>
                    <a:lnR>
                      <a:noFill/>
                    </a:lnR>
                    <a:lnT>
                      <a:noFill/>
                    </a:lnT>
                    <a:lnB>
                      <a:noFill/>
                    </a:lnB>
                    <a:solidFill>
                      <a:srgbClr val="DCE6F1"/>
                    </a:solidFill>
                  </a:tcPr>
                </a:tc>
                <a:tc>
                  <a:txBody>
                    <a:bodyPr/>
                    <a:lstStyle/>
                    <a:p>
                      <a:pPr algn="r" fontAlgn="ctr"/>
                      <a:r>
                        <a:rPr lang="it-IT" sz="1100" b="0" i="0" u="none" strike="noStrike">
                          <a:solidFill>
                            <a:srgbClr val="000000"/>
                          </a:solidFill>
                          <a:effectLst/>
                          <a:latin typeface="Arial"/>
                        </a:rPr>
                        <a:t>2.458</a:t>
                      </a:r>
                    </a:p>
                  </a:txBody>
                  <a:tcPr marL="0" marR="0" marT="0" marB="0" anchor="ctr">
                    <a:lnL>
                      <a:noFill/>
                    </a:lnL>
                    <a:lnR>
                      <a:noFill/>
                    </a:lnR>
                    <a:lnT>
                      <a:noFill/>
                    </a:lnT>
                    <a:lnB>
                      <a:noFill/>
                    </a:lnB>
                    <a:solidFill>
                      <a:srgbClr val="DCE6F1"/>
                    </a:solidFill>
                  </a:tcPr>
                </a:tc>
                <a:tc>
                  <a:txBody>
                    <a:bodyPr/>
                    <a:lstStyle/>
                    <a:p>
                      <a:pPr algn="ctr" fontAlgn="ctr"/>
                      <a:r>
                        <a:rPr lang="it-IT" sz="1100" b="0" i="0" u="none" strike="noStrike">
                          <a:solidFill>
                            <a:srgbClr val="000000"/>
                          </a:solidFill>
                          <a:effectLst/>
                          <a:latin typeface="Arial"/>
                        </a:rPr>
                        <a:t>45,9%</a:t>
                      </a:r>
                    </a:p>
                  </a:txBody>
                  <a:tcPr marL="0" marR="0" marT="0" marB="0" anchor="ctr">
                    <a:lnL>
                      <a:noFill/>
                    </a:lnL>
                    <a:lnR>
                      <a:noFill/>
                    </a:lnR>
                    <a:lnT>
                      <a:noFill/>
                    </a:lnT>
                    <a:lnB>
                      <a:noFill/>
                    </a:lnB>
                    <a:solidFill>
                      <a:srgbClr val="DCE6F1"/>
                    </a:solidFill>
                  </a:tcPr>
                </a:tc>
                <a:tc>
                  <a:txBody>
                    <a:bodyPr/>
                    <a:lstStyle/>
                    <a:p>
                      <a:pPr algn="ctr" fontAlgn="ctr"/>
                      <a:r>
                        <a:rPr lang="it-IT" sz="1100" b="0" i="0" u="none" strike="noStrike">
                          <a:solidFill>
                            <a:srgbClr val="000000"/>
                          </a:solidFill>
                          <a:effectLst/>
                          <a:latin typeface="Arial"/>
                        </a:rPr>
                        <a:t>55,5%</a:t>
                      </a:r>
                    </a:p>
                  </a:txBody>
                  <a:tcPr marL="0" marR="0" marT="0" marB="0" anchor="ctr">
                    <a:lnL>
                      <a:noFill/>
                    </a:lnL>
                    <a:lnR>
                      <a:noFill/>
                    </a:lnR>
                    <a:lnT>
                      <a:noFill/>
                    </a:lnT>
                    <a:lnB>
                      <a:noFill/>
                    </a:lnB>
                    <a:solidFill>
                      <a:srgbClr val="DCE6F1"/>
                    </a:solidFill>
                  </a:tcPr>
                </a:tc>
              </a:tr>
              <a:tr h="440161">
                <a:tc>
                  <a:txBody>
                    <a:bodyPr/>
                    <a:lstStyle/>
                    <a:p>
                      <a:pPr algn="ctr" fontAlgn="ctr"/>
                      <a:r>
                        <a:rPr lang="it-IT" sz="1100" b="1" i="0" u="none" strike="noStrike">
                          <a:solidFill>
                            <a:srgbClr val="000000"/>
                          </a:solidFill>
                          <a:effectLst/>
                          <a:latin typeface="Arial"/>
                        </a:rPr>
                        <a:t>HL</a:t>
                      </a:r>
                    </a:p>
                  </a:txBody>
                  <a:tcPr marL="0" marR="0" marT="0" marB="0" anchor="ctr">
                    <a:lnL>
                      <a:noFill/>
                    </a:lnL>
                    <a:lnR>
                      <a:noFill/>
                    </a:lnR>
                    <a:lnT>
                      <a:noFill/>
                    </a:lnT>
                    <a:lnB>
                      <a:noFill/>
                    </a:lnB>
                  </a:tcPr>
                </a:tc>
                <a:tc>
                  <a:txBody>
                    <a:bodyPr/>
                    <a:lstStyle/>
                    <a:p>
                      <a:pPr algn="r" fontAlgn="ctr"/>
                      <a:r>
                        <a:rPr lang="it-IT" sz="1100" b="0" i="0" u="none" strike="noStrike" dirty="0">
                          <a:solidFill>
                            <a:srgbClr val="000000"/>
                          </a:solidFill>
                          <a:effectLst/>
                          <a:latin typeface="Arial"/>
                        </a:rPr>
                        <a:t>108</a:t>
                      </a:r>
                    </a:p>
                  </a:txBody>
                  <a:tcPr marL="0" marR="0" marT="0" marB="0" anchor="ctr">
                    <a:lnL>
                      <a:noFill/>
                    </a:lnL>
                    <a:lnR>
                      <a:noFill/>
                    </a:lnR>
                    <a:lnT>
                      <a:noFill/>
                    </a:lnT>
                    <a:lnB>
                      <a:noFill/>
                    </a:lnB>
                  </a:tcPr>
                </a:tc>
                <a:tc>
                  <a:txBody>
                    <a:bodyPr/>
                    <a:lstStyle/>
                    <a:p>
                      <a:pPr algn="r" fontAlgn="ctr"/>
                      <a:r>
                        <a:rPr lang="it-IT" sz="1100" b="0" i="0" u="none" strike="noStrike">
                          <a:solidFill>
                            <a:srgbClr val="000000"/>
                          </a:solidFill>
                          <a:effectLst/>
                          <a:latin typeface="Arial"/>
                        </a:rPr>
                        <a:t>917</a:t>
                      </a:r>
                    </a:p>
                  </a:txBody>
                  <a:tcPr marL="0" marR="0" marT="0" marB="0" anchor="ctr">
                    <a:lnL>
                      <a:noFill/>
                    </a:lnL>
                    <a:lnR>
                      <a:noFill/>
                    </a:lnR>
                    <a:lnT>
                      <a:noFill/>
                    </a:lnT>
                    <a:lnB>
                      <a:noFill/>
                    </a:lnB>
                  </a:tcPr>
                </a:tc>
                <a:tc>
                  <a:txBody>
                    <a:bodyPr/>
                    <a:lstStyle/>
                    <a:p>
                      <a:pPr algn="ctr" fontAlgn="ctr"/>
                      <a:r>
                        <a:rPr lang="it-IT" sz="1100" b="0" i="0" u="none" strike="noStrike">
                          <a:solidFill>
                            <a:srgbClr val="000000"/>
                          </a:solidFill>
                          <a:effectLst/>
                          <a:latin typeface="Arial"/>
                        </a:rPr>
                        <a:t>11,8%</a:t>
                      </a:r>
                    </a:p>
                  </a:txBody>
                  <a:tcPr marL="0" marR="0" marT="0" marB="0" anchor="ctr">
                    <a:lnL>
                      <a:noFill/>
                    </a:lnL>
                    <a:lnR>
                      <a:noFill/>
                    </a:lnR>
                    <a:lnT>
                      <a:noFill/>
                    </a:lnT>
                    <a:lnB>
                      <a:noFill/>
                    </a:lnB>
                  </a:tcPr>
                </a:tc>
                <a:tc>
                  <a:txBody>
                    <a:bodyPr/>
                    <a:lstStyle/>
                    <a:p>
                      <a:pPr algn="ctr" fontAlgn="ctr"/>
                      <a:r>
                        <a:rPr lang="it-IT" sz="1100" b="0" i="0" u="none" strike="noStrike">
                          <a:solidFill>
                            <a:srgbClr val="000000"/>
                          </a:solidFill>
                          <a:effectLst/>
                          <a:latin typeface="Arial"/>
                        </a:rPr>
                        <a:t>5,3%</a:t>
                      </a:r>
                    </a:p>
                  </a:txBody>
                  <a:tcPr marL="0" marR="0" marT="0" marB="0" anchor="ctr">
                    <a:lnL>
                      <a:noFill/>
                    </a:lnL>
                    <a:lnR>
                      <a:noFill/>
                    </a:lnR>
                    <a:lnT>
                      <a:noFill/>
                    </a:lnT>
                    <a:lnB>
                      <a:noFill/>
                    </a:lnB>
                  </a:tcPr>
                </a:tc>
              </a:tr>
              <a:tr h="440161">
                <a:tc>
                  <a:txBody>
                    <a:bodyPr/>
                    <a:lstStyle/>
                    <a:p>
                      <a:pPr algn="ctr" fontAlgn="ctr"/>
                      <a:r>
                        <a:rPr lang="it-IT" sz="1100" b="1" i="0" u="none" strike="noStrike">
                          <a:solidFill>
                            <a:srgbClr val="000000"/>
                          </a:solidFill>
                          <a:effectLst/>
                          <a:latin typeface="Arial"/>
                        </a:rPr>
                        <a:t>LH</a:t>
                      </a:r>
                    </a:p>
                  </a:txBody>
                  <a:tcPr marL="0" marR="0" marT="0" marB="0" anchor="ctr">
                    <a:lnL>
                      <a:noFill/>
                    </a:lnL>
                    <a:lnR>
                      <a:noFill/>
                    </a:lnR>
                    <a:lnT>
                      <a:noFill/>
                    </a:lnT>
                    <a:lnB>
                      <a:noFill/>
                    </a:lnB>
                    <a:solidFill>
                      <a:srgbClr val="DCE6F1"/>
                    </a:solidFill>
                  </a:tcPr>
                </a:tc>
                <a:tc>
                  <a:txBody>
                    <a:bodyPr/>
                    <a:lstStyle/>
                    <a:p>
                      <a:pPr algn="r" fontAlgn="ctr"/>
                      <a:r>
                        <a:rPr lang="it-IT" sz="1100" b="0" i="0" u="none" strike="noStrike" dirty="0">
                          <a:solidFill>
                            <a:srgbClr val="000000"/>
                          </a:solidFill>
                          <a:effectLst/>
                          <a:latin typeface="Arial"/>
                        </a:rPr>
                        <a:t>89</a:t>
                      </a:r>
                    </a:p>
                  </a:txBody>
                  <a:tcPr marL="0" marR="0" marT="0" marB="0" anchor="ctr">
                    <a:lnL>
                      <a:noFill/>
                    </a:lnL>
                    <a:lnR>
                      <a:noFill/>
                    </a:lnR>
                    <a:lnT>
                      <a:noFill/>
                    </a:lnT>
                    <a:lnB>
                      <a:noFill/>
                    </a:lnB>
                    <a:solidFill>
                      <a:srgbClr val="DCE6F1"/>
                    </a:solidFill>
                  </a:tcPr>
                </a:tc>
                <a:tc>
                  <a:txBody>
                    <a:bodyPr/>
                    <a:lstStyle/>
                    <a:p>
                      <a:pPr algn="r" fontAlgn="ctr"/>
                      <a:r>
                        <a:rPr lang="it-IT" sz="1100" b="0" i="0" u="none" strike="noStrike">
                          <a:solidFill>
                            <a:srgbClr val="000000"/>
                          </a:solidFill>
                          <a:effectLst/>
                          <a:latin typeface="Arial"/>
                        </a:rPr>
                        <a:t>225</a:t>
                      </a:r>
                    </a:p>
                  </a:txBody>
                  <a:tcPr marL="0" marR="0" marT="0" marB="0" anchor="ctr">
                    <a:lnL>
                      <a:noFill/>
                    </a:lnL>
                    <a:lnR>
                      <a:noFill/>
                    </a:lnR>
                    <a:lnT>
                      <a:noFill/>
                    </a:lnT>
                    <a:lnB>
                      <a:noFill/>
                    </a:lnB>
                    <a:solidFill>
                      <a:srgbClr val="DCE6F1"/>
                    </a:solidFill>
                  </a:tcPr>
                </a:tc>
                <a:tc>
                  <a:txBody>
                    <a:bodyPr/>
                    <a:lstStyle/>
                    <a:p>
                      <a:pPr algn="ctr" fontAlgn="ctr"/>
                      <a:r>
                        <a:rPr lang="it-IT" sz="1100" b="0" i="0" u="none" strike="noStrike">
                          <a:solidFill>
                            <a:srgbClr val="000000"/>
                          </a:solidFill>
                          <a:effectLst/>
                          <a:latin typeface="Arial"/>
                        </a:rPr>
                        <a:t>39,6%</a:t>
                      </a:r>
                    </a:p>
                  </a:txBody>
                  <a:tcPr marL="0" marR="0" marT="0" marB="0" anchor="ctr">
                    <a:lnL>
                      <a:noFill/>
                    </a:lnL>
                    <a:lnR>
                      <a:noFill/>
                    </a:lnR>
                    <a:lnT>
                      <a:noFill/>
                    </a:lnT>
                    <a:lnB>
                      <a:noFill/>
                    </a:lnB>
                    <a:solidFill>
                      <a:srgbClr val="DCE6F1"/>
                    </a:solidFill>
                  </a:tcPr>
                </a:tc>
                <a:tc>
                  <a:txBody>
                    <a:bodyPr/>
                    <a:lstStyle/>
                    <a:p>
                      <a:pPr algn="ctr" fontAlgn="ctr"/>
                      <a:r>
                        <a:rPr lang="it-IT" sz="1100" b="0" i="0" u="none" strike="noStrike">
                          <a:solidFill>
                            <a:srgbClr val="000000"/>
                          </a:solidFill>
                          <a:effectLst/>
                          <a:latin typeface="Arial"/>
                        </a:rPr>
                        <a:t>4,4%</a:t>
                      </a:r>
                    </a:p>
                  </a:txBody>
                  <a:tcPr marL="0" marR="0" marT="0" marB="0" anchor="ctr">
                    <a:lnL>
                      <a:noFill/>
                    </a:lnL>
                    <a:lnR>
                      <a:noFill/>
                    </a:lnR>
                    <a:lnT>
                      <a:noFill/>
                    </a:lnT>
                    <a:lnB>
                      <a:noFill/>
                    </a:lnB>
                    <a:solidFill>
                      <a:srgbClr val="DCE6F1"/>
                    </a:solidFill>
                  </a:tcPr>
                </a:tc>
              </a:tr>
              <a:tr h="440161">
                <a:tc>
                  <a:txBody>
                    <a:bodyPr/>
                    <a:lstStyle/>
                    <a:p>
                      <a:pPr algn="ctr" fontAlgn="ctr"/>
                      <a:r>
                        <a:rPr lang="it-IT" sz="1100" b="1" i="0" u="none" strike="noStrike">
                          <a:solidFill>
                            <a:srgbClr val="000000"/>
                          </a:solidFill>
                          <a:effectLst/>
                          <a:latin typeface="Arial"/>
                        </a:rPr>
                        <a:t>LL</a:t>
                      </a:r>
                    </a:p>
                  </a:txBody>
                  <a:tcPr marL="0" marR="0" marT="0" marB="0" anchor="ctr">
                    <a:lnL>
                      <a:noFill/>
                    </a:lnL>
                    <a:lnR>
                      <a:noFill/>
                    </a:lnR>
                    <a:lnT>
                      <a:noFill/>
                    </a:lnT>
                    <a:lnB>
                      <a:noFill/>
                    </a:lnB>
                  </a:tcPr>
                </a:tc>
                <a:tc>
                  <a:txBody>
                    <a:bodyPr/>
                    <a:lstStyle/>
                    <a:p>
                      <a:pPr algn="r" fontAlgn="ctr"/>
                      <a:r>
                        <a:rPr lang="it-IT" sz="1100" b="0" i="0" u="none" strike="noStrike" dirty="0">
                          <a:solidFill>
                            <a:srgbClr val="000000"/>
                          </a:solidFill>
                          <a:effectLst/>
                          <a:latin typeface="Arial"/>
                        </a:rPr>
                        <a:t>41</a:t>
                      </a:r>
                    </a:p>
                  </a:txBody>
                  <a:tcPr marL="0" marR="0" marT="0" marB="0" anchor="ctr">
                    <a:lnL>
                      <a:noFill/>
                    </a:lnL>
                    <a:lnR>
                      <a:noFill/>
                    </a:lnR>
                    <a:lnT>
                      <a:noFill/>
                    </a:lnT>
                    <a:lnB>
                      <a:noFill/>
                    </a:lnB>
                  </a:tcPr>
                </a:tc>
                <a:tc>
                  <a:txBody>
                    <a:bodyPr/>
                    <a:lstStyle/>
                    <a:p>
                      <a:pPr algn="r" fontAlgn="ctr"/>
                      <a:r>
                        <a:rPr lang="it-IT" sz="1100" b="0" i="0" u="none" strike="noStrike" dirty="0">
                          <a:solidFill>
                            <a:srgbClr val="000000"/>
                          </a:solidFill>
                          <a:effectLst/>
                          <a:latin typeface="Arial"/>
                        </a:rPr>
                        <a:t>616</a:t>
                      </a:r>
                    </a:p>
                  </a:txBody>
                  <a:tcPr marL="0" marR="0" marT="0" marB="0" anchor="ctr">
                    <a:lnL>
                      <a:noFill/>
                    </a:lnL>
                    <a:lnR>
                      <a:noFill/>
                    </a:lnR>
                    <a:lnT>
                      <a:noFill/>
                    </a:lnT>
                    <a:lnB>
                      <a:noFill/>
                    </a:lnB>
                  </a:tcPr>
                </a:tc>
                <a:tc>
                  <a:txBody>
                    <a:bodyPr/>
                    <a:lstStyle/>
                    <a:p>
                      <a:pPr algn="ctr" fontAlgn="ctr"/>
                      <a:r>
                        <a:rPr lang="it-IT" sz="1100" b="0" i="0" u="none" strike="noStrike">
                          <a:solidFill>
                            <a:srgbClr val="000000"/>
                          </a:solidFill>
                          <a:effectLst/>
                          <a:latin typeface="Arial"/>
                        </a:rPr>
                        <a:t>6,7%</a:t>
                      </a:r>
                    </a:p>
                  </a:txBody>
                  <a:tcPr marL="0" marR="0" marT="0" marB="0" anchor="ctr">
                    <a:lnL>
                      <a:noFill/>
                    </a:lnL>
                    <a:lnR>
                      <a:noFill/>
                    </a:lnR>
                    <a:lnT>
                      <a:noFill/>
                    </a:lnT>
                    <a:lnB>
                      <a:noFill/>
                    </a:lnB>
                  </a:tcPr>
                </a:tc>
                <a:tc>
                  <a:txBody>
                    <a:bodyPr/>
                    <a:lstStyle/>
                    <a:p>
                      <a:pPr algn="ctr" fontAlgn="ctr"/>
                      <a:r>
                        <a:rPr lang="it-IT" sz="1100" b="0" i="0" u="none" strike="noStrike">
                          <a:solidFill>
                            <a:srgbClr val="000000"/>
                          </a:solidFill>
                          <a:effectLst/>
                          <a:latin typeface="Arial"/>
                        </a:rPr>
                        <a:t>2,0%</a:t>
                      </a:r>
                    </a:p>
                  </a:txBody>
                  <a:tcPr marL="0" marR="0" marT="0" marB="0" anchor="ctr">
                    <a:lnL>
                      <a:noFill/>
                    </a:lnL>
                    <a:lnR>
                      <a:noFill/>
                    </a:lnR>
                    <a:lnT>
                      <a:noFill/>
                    </a:lnT>
                    <a:lnB>
                      <a:noFill/>
                    </a:lnB>
                  </a:tcPr>
                </a:tc>
              </a:tr>
              <a:tr h="440161">
                <a:tc>
                  <a:txBody>
                    <a:bodyPr/>
                    <a:lstStyle/>
                    <a:p>
                      <a:pPr algn="ctr" fontAlgn="ctr"/>
                      <a:r>
                        <a:rPr lang="it-IT" sz="1100" b="1" i="0" u="none" strike="noStrike">
                          <a:solidFill>
                            <a:srgbClr val="000000"/>
                          </a:solidFill>
                          <a:effectLst/>
                          <a:latin typeface="Arial"/>
                        </a:rPr>
                        <a:t>ns</a:t>
                      </a:r>
                    </a:p>
                  </a:txBody>
                  <a:tcPr marL="0" marR="0" marT="0" marB="0" anchor="ctr">
                    <a:lnL>
                      <a:noFill/>
                    </a:lnL>
                    <a:lnR>
                      <a:noFill/>
                    </a:lnR>
                    <a:lnT>
                      <a:noFill/>
                    </a:lnT>
                    <a:lnB>
                      <a:noFill/>
                    </a:lnB>
                    <a:solidFill>
                      <a:srgbClr val="DCE6F1"/>
                    </a:solidFill>
                  </a:tcPr>
                </a:tc>
                <a:tc>
                  <a:txBody>
                    <a:bodyPr/>
                    <a:lstStyle/>
                    <a:p>
                      <a:pPr algn="r" fontAlgn="ctr"/>
                      <a:r>
                        <a:rPr lang="it-IT" sz="1100" b="0" i="0" u="none" strike="noStrike">
                          <a:solidFill>
                            <a:srgbClr val="000000"/>
                          </a:solidFill>
                          <a:effectLst/>
                          <a:latin typeface="Arial"/>
                        </a:rPr>
                        <a:t>666</a:t>
                      </a:r>
                    </a:p>
                  </a:txBody>
                  <a:tcPr marL="0" marR="0" marT="0" marB="0" anchor="ctr">
                    <a:lnL>
                      <a:noFill/>
                    </a:lnL>
                    <a:lnR>
                      <a:noFill/>
                    </a:lnR>
                    <a:lnT>
                      <a:noFill/>
                    </a:lnT>
                    <a:lnB>
                      <a:noFill/>
                    </a:lnB>
                    <a:solidFill>
                      <a:srgbClr val="DCE6F1"/>
                    </a:solidFill>
                  </a:tcPr>
                </a:tc>
                <a:tc>
                  <a:txBody>
                    <a:bodyPr/>
                    <a:lstStyle/>
                    <a:p>
                      <a:pPr algn="r" fontAlgn="ctr"/>
                      <a:r>
                        <a:rPr lang="it-IT" sz="1100" b="0" i="0" u="none" strike="noStrike" dirty="0">
                          <a:solidFill>
                            <a:srgbClr val="000000"/>
                          </a:solidFill>
                          <a:effectLst/>
                          <a:latin typeface="Arial"/>
                        </a:rPr>
                        <a:t>3.248</a:t>
                      </a:r>
                    </a:p>
                  </a:txBody>
                  <a:tcPr marL="0" marR="0" marT="0" marB="0" anchor="ctr">
                    <a:lnL>
                      <a:noFill/>
                    </a:lnL>
                    <a:lnR>
                      <a:noFill/>
                    </a:lnR>
                    <a:lnT>
                      <a:noFill/>
                    </a:lnT>
                    <a:lnB>
                      <a:noFill/>
                    </a:lnB>
                    <a:solidFill>
                      <a:srgbClr val="DCE6F1"/>
                    </a:solidFill>
                  </a:tcPr>
                </a:tc>
                <a:tc>
                  <a:txBody>
                    <a:bodyPr/>
                    <a:lstStyle/>
                    <a:p>
                      <a:pPr algn="ctr" fontAlgn="ctr"/>
                      <a:r>
                        <a:rPr lang="it-IT" sz="1100" b="0" i="0" u="none" strike="noStrike">
                          <a:solidFill>
                            <a:srgbClr val="000000"/>
                          </a:solidFill>
                          <a:effectLst/>
                          <a:latin typeface="Arial"/>
                        </a:rPr>
                        <a:t>20,5%</a:t>
                      </a:r>
                    </a:p>
                  </a:txBody>
                  <a:tcPr marL="0" marR="0" marT="0" marB="0" anchor="ctr">
                    <a:lnL>
                      <a:noFill/>
                    </a:lnL>
                    <a:lnR>
                      <a:noFill/>
                    </a:lnR>
                    <a:lnT>
                      <a:noFill/>
                    </a:lnT>
                    <a:lnB>
                      <a:noFill/>
                    </a:lnB>
                    <a:solidFill>
                      <a:srgbClr val="DCE6F1"/>
                    </a:solidFill>
                  </a:tcPr>
                </a:tc>
                <a:tc>
                  <a:txBody>
                    <a:bodyPr/>
                    <a:lstStyle/>
                    <a:p>
                      <a:pPr algn="ctr" fontAlgn="ctr"/>
                      <a:r>
                        <a:rPr lang="it-IT" sz="1100" b="0" i="0" u="none" strike="noStrike">
                          <a:solidFill>
                            <a:srgbClr val="000000"/>
                          </a:solidFill>
                          <a:effectLst/>
                          <a:latin typeface="Arial"/>
                        </a:rPr>
                        <a:t>32,8%</a:t>
                      </a:r>
                    </a:p>
                  </a:txBody>
                  <a:tcPr marL="0" marR="0" marT="0" marB="0" anchor="ctr">
                    <a:lnL>
                      <a:noFill/>
                    </a:lnL>
                    <a:lnR>
                      <a:noFill/>
                    </a:lnR>
                    <a:lnT>
                      <a:noFill/>
                    </a:lnT>
                    <a:lnB>
                      <a:noFill/>
                    </a:lnB>
                    <a:solidFill>
                      <a:srgbClr val="DCE6F1"/>
                    </a:solidFill>
                  </a:tcPr>
                </a:tc>
              </a:tr>
              <a:tr h="232405">
                <a:tc>
                  <a:txBody>
                    <a:bodyPr/>
                    <a:lstStyle/>
                    <a:p>
                      <a:pPr algn="l" fontAlgn="ctr"/>
                      <a:endParaRPr lang="it-IT" sz="1100" b="1" i="0" u="none" strike="noStrike">
                        <a:solidFill>
                          <a:srgbClr val="000000"/>
                        </a:solidFill>
                        <a:effectLst/>
                        <a:latin typeface="Arial"/>
                      </a:endParaRPr>
                    </a:p>
                  </a:txBody>
                  <a:tcPr marL="0" marR="0" marT="0" marB="0" anchor="ctr">
                    <a:lnL>
                      <a:noFill/>
                    </a:lnL>
                    <a:lnR>
                      <a:noFill/>
                    </a:lnR>
                    <a:lnT>
                      <a:noFill/>
                    </a:lnT>
                    <a:lnB>
                      <a:noFill/>
                    </a:lnB>
                  </a:tcPr>
                </a:tc>
                <a:tc>
                  <a:txBody>
                    <a:bodyPr/>
                    <a:lstStyle/>
                    <a:p>
                      <a:pPr algn="l" fontAlgn="ctr"/>
                      <a:endParaRPr lang="it-IT" sz="1100" b="1" i="0" u="none" strike="noStrike">
                        <a:solidFill>
                          <a:srgbClr val="000000"/>
                        </a:solidFill>
                        <a:effectLst/>
                        <a:latin typeface="Arial"/>
                      </a:endParaRPr>
                    </a:p>
                  </a:txBody>
                  <a:tcPr marL="0" marR="0" marT="0" marB="0" anchor="ctr">
                    <a:lnL>
                      <a:noFill/>
                    </a:lnL>
                    <a:lnR>
                      <a:noFill/>
                    </a:lnR>
                    <a:lnT>
                      <a:noFill/>
                    </a:lnT>
                    <a:lnB>
                      <a:noFill/>
                    </a:lnB>
                  </a:tcPr>
                </a:tc>
                <a:tc>
                  <a:txBody>
                    <a:bodyPr/>
                    <a:lstStyle/>
                    <a:p>
                      <a:pPr algn="l" fontAlgn="ctr"/>
                      <a:endParaRPr lang="it-IT" sz="1100" b="1" i="0" u="none" strike="noStrike" dirty="0">
                        <a:solidFill>
                          <a:srgbClr val="000000"/>
                        </a:solidFill>
                        <a:effectLst/>
                        <a:latin typeface="Arial"/>
                      </a:endParaRPr>
                    </a:p>
                  </a:txBody>
                  <a:tcPr marL="0" marR="0" marT="0" marB="0" anchor="ctr">
                    <a:lnL>
                      <a:noFill/>
                    </a:lnL>
                    <a:lnR>
                      <a:noFill/>
                    </a:lnR>
                    <a:lnT>
                      <a:noFill/>
                    </a:lnT>
                    <a:lnB>
                      <a:noFill/>
                    </a:lnB>
                  </a:tcPr>
                </a:tc>
                <a:tc>
                  <a:txBody>
                    <a:bodyPr/>
                    <a:lstStyle/>
                    <a:p>
                      <a:pPr algn="l" fontAlgn="ctr"/>
                      <a:endParaRPr lang="it-IT" sz="1100" b="1" i="0" u="none" strike="noStrike">
                        <a:solidFill>
                          <a:srgbClr val="000000"/>
                        </a:solidFill>
                        <a:effectLst/>
                        <a:latin typeface="Arial"/>
                      </a:endParaRPr>
                    </a:p>
                  </a:txBody>
                  <a:tcPr marL="0" marR="0" marT="0" marB="0" anchor="ctr">
                    <a:lnL>
                      <a:noFill/>
                    </a:lnL>
                    <a:lnR>
                      <a:noFill/>
                    </a:lnR>
                    <a:lnT>
                      <a:noFill/>
                    </a:lnT>
                    <a:lnB>
                      <a:noFill/>
                    </a:lnB>
                  </a:tcPr>
                </a:tc>
                <a:tc>
                  <a:txBody>
                    <a:bodyPr/>
                    <a:lstStyle/>
                    <a:p>
                      <a:pPr algn="l" fontAlgn="ctr"/>
                      <a:endParaRPr lang="it-IT" sz="1100" b="1" i="0" u="none" strike="noStrike">
                        <a:solidFill>
                          <a:srgbClr val="000000"/>
                        </a:solidFill>
                        <a:effectLst/>
                        <a:latin typeface="Arial"/>
                      </a:endParaRPr>
                    </a:p>
                  </a:txBody>
                  <a:tcPr marL="0" marR="0" marT="0" marB="0" anchor="ctr">
                    <a:lnL>
                      <a:noFill/>
                    </a:lnL>
                    <a:lnR>
                      <a:noFill/>
                    </a:lnR>
                    <a:lnT>
                      <a:noFill/>
                    </a:lnT>
                    <a:lnB>
                      <a:noFill/>
                    </a:lnB>
                  </a:tcPr>
                </a:tc>
              </a:tr>
              <a:tr h="440161">
                <a:tc>
                  <a:txBody>
                    <a:bodyPr/>
                    <a:lstStyle/>
                    <a:p>
                      <a:pPr algn="ctr" fontAlgn="ctr"/>
                      <a:r>
                        <a:rPr lang="it-IT" sz="1100" b="1" i="0" u="none" strike="noStrike" dirty="0">
                          <a:solidFill>
                            <a:srgbClr val="FFFFFF"/>
                          </a:solidFill>
                          <a:effectLst/>
                          <a:latin typeface="Arial"/>
                        </a:rPr>
                        <a:t>TOTALE</a:t>
                      </a:r>
                    </a:p>
                  </a:txBody>
                  <a:tcPr marL="0" marR="0" marT="0" marB="0" anchor="ctr">
                    <a:lnL>
                      <a:noFill/>
                    </a:lnL>
                    <a:lnR>
                      <a:noFill/>
                    </a:lnR>
                    <a:lnT>
                      <a:noFill/>
                    </a:lnT>
                    <a:lnB>
                      <a:noFill/>
                    </a:lnB>
                    <a:solidFill>
                      <a:srgbClr val="8DB4E2"/>
                    </a:solidFill>
                  </a:tcPr>
                </a:tc>
                <a:tc>
                  <a:txBody>
                    <a:bodyPr/>
                    <a:lstStyle/>
                    <a:p>
                      <a:pPr algn="r" fontAlgn="ctr"/>
                      <a:r>
                        <a:rPr lang="it-IT" sz="1100" b="1" i="0" u="none" strike="noStrike">
                          <a:solidFill>
                            <a:srgbClr val="FFFFFF"/>
                          </a:solidFill>
                          <a:effectLst/>
                          <a:latin typeface="Arial"/>
                        </a:rPr>
                        <a:t>2.033</a:t>
                      </a:r>
                    </a:p>
                  </a:txBody>
                  <a:tcPr marL="0" marR="0" marT="0" marB="0" anchor="ctr">
                    <a:lnL>
                      <a:noFill/>
                    </a:lnL>
                    <a:lnR>
                      <a:noFill/>
                    </a:lnR>
                    <a:lnT>
                      <a:noFill/>
                    </a:lnT>
                    <a:lnB>
                      <a:noFill/>
                    </a:lnB>
                    <a:solidFill>
                      <a:srgbClr val="8DB4E2"/>
                    </a:solidFill>
                  </a:tcPr>
                </a:tc>
                <a:tc>
                  <a:txBody>
                    <a:bodyPr/>
                    <a:lstStyle/>
                    <a:p>
                      <a:pPr algn="r" fontAlgn="ctr"/>
                      <a:r>
                        <a:rPr lang="it-IT" sz="1100" b="1" i="0" u="none" strike="noStrike" dirty="0">
                          <a:solidFill>
                            <a:srgbClr val="FFFFFF"/>
                          </a:solidFill>
                          <a:effectLst/>
                          <a:latin typeface="Arial"/>
                        </a:rPr>
                        <a:t>7.464</a:t>
                      </a:r>
                    </a:p>
                  </a:txBody>
                  <a:tcPr marL="0" marR="0" marT="0" marB="0" anchor="ctr">
                    <a:lnL>
                      <a:noFill/>
                    </a:lnL>
                    <a:lnR>
                      <a:noFill/>
                    </a:lnR>
                    <a:lnT>
                      <a:noFill/>
                    </a:lnT>
                    <a:lnB>
                      <a:noFill/>
                    </a:lnB>
                    <a:solidFill>
                      <a:srgbClr val="8DB4E2"/>
                    </a:solidFill>
                  </a:tcPr>
                </a:tc>
                <a:tc>
                  <a:txBody>
                    <a:bodyPr/>
                    <a:lstStyle/>
                    <a:p>
                      <a:pPr algn="l" fontAlgn="ctr"/>
                      <a:r>
                        <a:rPr lang="it-IT" sz="1100" b="1" i="0" u="none" strike="noStrike">
                          <a:solidFill>
                            <a:srgbClr val="FFFFFF"/>
                          </a:solidFill>
                          <a:effectLst/>
                          <a:latin typeface="Arial"/>
                        </a:rPr>
                        <a:t> </a:t>
                      </a:r>
                    </a:p>
                  </a:txBody>
                  <a:tcPr marL="0" marR="0" marT="0" marB="0" anchor="ctr">
                    <a:lnL>
                      <a:noFill/>
                    </a:lnL>
                    <a:lnR>
                      <a:noFill/>
                    </a:lnR>
                    <a:lnT>
                      <a:noFill/>
                    </a:lnT>
                    <a:lnB>
                      <a:noFill/>
                    </a:lnB>
                    <a:solidFill>
                      <a:srgbClr val="8DB4E2"/>
                    </a:solidFill>
                  </a:tcPr>
                </a:tc>
                <a:tc>
                  <a:txBody>
                    <a:bodyPr/>
                    <a:lstStyle/>
                    <a:p>
                      <a:pPr algn="ctr" fontAlgn="ctr"/>
                      <a:r>
                        <a:rPr lang="it-IT" sz="1100" b="1" i="0" u="none" strike="noStrike" dirty="0">
                          <a:solidFill>
                            <a:srgbClr val="FFFFFF"/>
                          </a:solidFill>
                          <a:effectLst/>
                          <a:latin typeface="Arial"/>
                        </a:rPr>
                        <a:t>100,0%</a:t>
                      </a:r>
                    </a:p>
                  </a:txBody>
                  <a:tcPr marL="0" marR="0" marT="0" marB="0" anchor="ctr">
                    <a:lnL>
                      <a:noFill/>
                    </a:lnL>
                    <a:lnR>
                      <a:noFill/>
                    </a:lnR>
                    <a:lnT>
                      <a:noFill/>
                    </a:lnT>
                    <a:lnB>
                      <a:noFill/>
                    </a:lnB>
                    <a:solidFill>
                      <a:srgbClr val="8DB4E2"/>
                    </a:solidFill>
                  </a:tcPr>
                </a:tc>
              </a:tr>
            </a:tbl>
          </a:graphicData>
        </a:graphic>
      </p:graphicFrame>
      <p:sp>
        <p:nvSpPr>
          <p:cNvPr id="10" name="CasellaDiTesto 9"/>
          <p:cNvSpPr txBox="1"/>
          <p:nvPr/>
        </p:nvSpPr>
        <p:spPr>
          <a:xfrm>
            <a:off x="682196" y="6435705"/>
            <a:ext cx="6721035" cy="246221"/>
          </a:xfrm>
          <a:prstGeom prst="rect">
            <a:avLst/>
          </a:prstGeom>
          <a:noFill/>
        </p:spPr>
        <p:txBody>
          <a:bodyPr wrap="square" rtlCol="0">
            <a:spAutoFit/>
          </a:bodyPr>
          <a:lstStyle/>
          <a:p>
            <a:r>
              <a:rPr lang="it-IT" sz="1000" dirty="0" smtClean="0">
                <a:solidFill>
                  <a:srgbClr val="7F7F7F"/>
                </a:solidFill>
              </a:rPr>
              <a:t>Performance delle imprese e dinamiche locali</a:t>
            </a:r>
            <a:r>
              <a:rPr lang="it-IT" sz="1000" dirty="0">
                <a:solidFill>
                  <a:srgbClr val="7F7F7F"/>
                </a:solidFill>
              </a:rPr>
              <a:t> </a:t>
            </a:r>
            <a:r>
              <a:rPr lang="it-IT" sz="1000" baseline="0" dirty="0" smtClean="0">
                <a:solidFill>
                  <a:srgbClr val="7F7F7F"/>
                </a:solidFill>
              </a:rPr>
              <a:t>– AISRE</a:t>
            </a:r>
            <a:r>
              <a:rPr lang="it-IT" sz="1000" dirty="0">
                <a:solidFill>
                  <a:srgbClr val="7F7F7F"/>
                </a:solidFill>
              </a:rPr>
              <a:t>,</a:t>
            </a:r>
            <a:r>
              <a:rPr lang="it-IT" sz="1000" baseline="0" dirty="0" smtClean="0">
                <a:solidFill>
                  <a:srgbClr val="7F7F7F"/>
                </a:solidFill>
              </a:rPr>
              <a:t> Cagliari 20/09/2017</a:t>
            </a:r>
            <a:endParaRPr lang="it-IT" sz="1000" dirty="0">
              <a:solidFill>
                <a:srgbClr val="7F7F7F"/>
              </a:solidFill>
            </a:endParaRPr>
          </a:p>
        </p:txBody>
      </p:sp>
    </p:spTree>
    <p:extLst>
      <p:ext uri="{BB962C8B-B14F-4D97-AF65-F5344CB8AC3E}">
        <p14:creationId xmlns:p14="http://schemas.microsoft.com/office/powerpoint/2010/main" val="1485865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287381" y="5970329"/>
            <a:ext cx="500596" cy="369332"/>
          </a:xfrm>
          <a:prstGeom prst="rect">
            <a:avLst/>
          </a:prstGeom>
          <a:noFill/>
        </p:spPr>
        <p:txBody>
          <a:bodyPr wrap="square" rtlCol="0">
            <a:spAutoFit/>
          </a:bodyPr>
          <a:lstStyle/>
          <a:p>
            <a:pPr algn="r"/>
            <a:r>
              <a:rPr lang="it-IT" dirty="0" smtClean="0">
                <a:solidFill>
                  <a:schemeClr val="tx1">
                    <a:lumMod val="50000"/>
                    <a:lumOff val="50000"/>
                  </a:schemeClr>
                </a:solidFill>
              </a:rPr>
              <a:t>7</a:t>
            </a:r>
            <a:endParaRPr lang="it-IT" dirty="0">
              <a:solidFill>
                <a:schemeClr val="tx1">
                  <a:lumMod val="50000"/>
                  <a:lumOff val="50000"/>
                </a:schemeClr>
              </a:solidFill>
            </a:endParaRPr>
          </a:p>
        </p:txBody>
      </p:sp>
      <p:sp>
        <p:nvSpPr>
          <p:cNvPr id="7" name="CasellaDiTesto 6"/>
          <p:cNvSpPr txBox="1"/>
          <p:nvPr/>
        </p:nvSpPr>
        <p:spPr>
          <a:xfrm>
            <a:off x="682196" y="461445"/>
            <a:ext cx="7538462" cy="461665"/>
          </a:xfrm>
          <a:prstGeom prst="rect">
            <a:avLst/>
          </a:prstGeom>
          <a:noFill/>
        </p:spPr>
        <p:txBody>
          <a:bodyPr wrap="square" rtlCol="0">
            <a:spAutoFit/>
          </a:bodyPr>
          <a:lstStyle/>
          <a:p>
            <a:pPr lvl="0"/>
            <a:r>
              <a:rPr lang="it-IT" sz="2400" b="1" dirty="0"/>
              <a:t>Analisi </a:t>
            </a:r>
            <a:r>
              <a:rPr lang="it-IT" sz="2400" b="1" dirty="0" smtClean="0"/>
              <a:t>multivariata: </a:t>
            </a:r>
            <a:r>
              <a:rPr lang="it-IT" sz="2400" i="1" dirty="0" smtClean="0"/>
              <a:t>Indicatori di bilancio</a:t>
            </a:r>
            <a:endParaRPr lang="it-IT" sz="2400" b="1" dirty="0"/>
          </a:p>
        </p:txBody>
      </p:sp>
      <p:sp>
        <p:nvSpPr>
          <p:cNvPr id="3" name="Rettangolo 2"/>
          <p:cNvSpPr/>
          <p:nvPr/>
        </p:nvSpPr>
        <p:spPr>
          <a:xfrm>
            <a:off x="287381" y="1120664"/>
            <a:ext cx="8574397" cy="4524315"/>
          </a:xfrm>
          <a:prstGeom prst="rect">
            <a:avLst/>
          </a:prstGeom>
        </p:spPr>
        <p:txBody>
          <a:bodyPr wrap="square">
            <a:spAutoFit/>
          </a:bodyPr>
          <a:lstStyle/>
          <a:p>
            <a:pPr lvl="0" algn="ctr"/>
            <a:r>
              <a:rPr lang="it-IT" sz="1600" b="1" dirty="0"/>
              <a:t>Indicatori di redditività</a:t>
            </a:r>
          </a:p>
          <a:p>
            <a:pPr algn="ctr"/>
            <a:r>
              <a:rPr lang="it-IT" sz="1500" i="1" dirty="0"/>
              <a:t>ROI = Reddito Operativo / Capitale Investito</a:t>
            </a:r>
            <a:endParaRPr lang="it-IT" sz="1500" dirty="0"/>
          </a:p>
          <a:p>
            <a:pPr algn="ctr"/>
            <a:r>
              <a:rPr lang="it-IT" sz="1500" i="1" dirty="0"/>
              <a:t>ROI = Reddito Operativo / Totale Attivo</a:t>
            </a:r>
            <a:endParaRPr lang="it-IT" sz="1500" dirty="0"/>
          </a:p>
          <a:p>
            <a:pPr algn="ctr"/>
            <a:r>
              <a:rPr lang="it-IT" sz="1500" i="1" dirty="0"/>
              <a:t>ROE = Utile d’esercizio / Capitale proprio</a:t>
            </a:r>
            <a:endParaRPr lang="it-IT" sz="1500" dirty="0"/>
          </a:p>
          <a:p>
            <a:pPr algn="ctr"/>
            <a:r>
              <a:rPr lang="it-IT" sz="1500" i="1" dirty="0"/>
              <a:t>Redditività Lorda = MOL / Fatturato (Valore Aggiunto)</a:t>
            </a:r>
            <a:endParaRPr lang="it-IT" sz="1500" dirty="0"/>
          </a:p>
          <a:p>
            <a:pPr algn="ctr"/>
            <a:r>
              <a:rPr lang="it-IT" sz="1500" i="1" dirty="0"/>
              <a:t>ROD = Oneri finanziari / Capitale di </a:t>
            </a:r>
            <a:r>
              <a:rPr lang="it-IT" sz="1500" i="1" dirty="0" smtClean="0"/>
              <a:t>credito</a:t>
            </a:r>
          </a:p>
          <a:p>
            <a:pPr algn="ctr"/>
            <a:endParaRPr lang="it-IT" sz="1500" dirty="0"/>
          </a:p>
          <a:p>
            <a:pPr lvl="0" algn="ctr"/>
            <a:r>
              <a:rPr lang="it-IT" sz="1600" b="1" dirty="0"/>
              <a:t>Indicatori patrimoniali</a:t>
            </a:r>
          </a:p>
          <a:p>
            <a:pPr algn="ctr"/>
            <a:r>
              <a:rPr lang="it-IT" sz="1500" i="1" dirty="0"/>
              <a:t>Patrimonio Netto / Totale Fonti di Finanziamento</a:t>
            </a:r>
            <a:endParaRPr lang="it-IT" sz="1500" dirty="0"/>
          </a:p>
          <a:p>
            <a:pPr algn="ctr"/>
            <a:r>
              <a:rPr lang="it-IT" sz="1500" i="1" dirty="0"/>
              <a:t>Elasticità patrimoniale = Attivo Corrente / Attivo Fisso</a:t>
            </a:r>
            <a:endParaRPr lang="it-IT" sz="1500" dirty="0"/>
          </a:p>
          <a:p>
            <a:pPr algn="ctr"/>
            <a:r>
              <a:rPr lang="it-IT" sz="1500" i="1" dirty="0" err="1"/>
              <a:t>Leverage</a:t>
            </a:r>
            <a:r>
              <a:rPr lang="it-IT" sz="1500" i="1" dirty="0"/>
              <a:t> = Capitale di Credito / Capitale </a:t>
            </a:r>
            <a:r>
              <a:rPr lang="it-IT" sz="1500" i="1" dirty="0" smtClean="0"/>
              <a:t>Proprio</a:t>
            </a:r>
          </a:p>
          <a:p>
            <a:pPr algn="ctr"/>
            <a:endParaRPr lang="it-IT" sz="1500" dirty="0"/>
          </a:p>
          <a:p>
            <a:pPr lvl="0" algn="ctr"/>
            <a:r>
              <a:rPr lang="it-IT" sz="1600" b="1" dirty="0"/>
              <a:t>Indicatori di solvibilità</a:t>
            </a:r>
          </a:p>
          <a:p>
            <a:pPr algn="ctr"/>
            <a:r>
              <a:rPr lang="it-IT" sz="1500" i="1" dirty="0"/>
              <a:t>PFN = Debiti Finanziari (a Breve e Medio-Lungo Termine) – (Disponibilità Immediate + </a:t>
            </a:r>
            <a:r>
              <a:rPr lang="it-IT" sz="1500" i="1" dirty="0" smtClean="0"/>
              <a:t>Differite</a:t>
            </a:r>
            <a:r>
              <a:rPr lang="it-IT" sz="1500" i="1" dirty="0"/>
              <a:t>)</a:t>
            </a:r>
            <a:endParaRPr lang="it-IT" sz="1500" dirty="0"/>
          </a:p>
          <a:p>
            <a:pPr algn="ctr"/>
            <a:r>
              <a:rPr lang="it-IT" sz="1500" i="1" dirty="0"/>
              <a:t>Indicatore di sostenibilità</a:t>
            </a:r>
            <a:r>
              <a:rPr lang="it-IT" sz="1500" dirty="0"/>
              <a:t> = </a:t>
            </a:r>
            <a:r>
              <a:rPr lang="it-IT" sz="1500" i="1" dirty="0"/>
              <a:t>PFN / </a:t>
            </a:r>
            <a:r>
              <a:rPr lang="it-IT" sz="1500" i="1" dirty="0" smtClean="0"/>
              <a:t>EBITDA</a:t>
            </a:r>
          </a:p>
          <a:p>
            <a:pPr algn="ctr"/>
            <a:endParaRPr lang="it-IT" sz="1500" dirty="0"/>
          </a:p>
          <a:p>
            <a:pPr lvl="0" algn="ctr"/>
            <a:r>
              <a:rPr lang="it-IT" sz="1600" b="1" dirty="0"/>
              <a:t>Indicatori di produttività</a:t>
            </a:r>
          </a:p>
          <a:p>
            <a:pPr algn="ctr"/>
            <a:r>
              <a:rPr lang="it-IT" sz="1500" i="1" dirty="0"/>
              <a:t>Produttività media del lavoro = Valore Aggiunto / Numero addetti</a:t>
            </a:r>
            <a:endParaRPr lang="it-IT" sz="1500" dirty="0"/>
          </a:p>
          <a:p>
            <a:pPr algn="ctr"/>
            <a:r>
              <a:rPr lang="it-IT" sz="1500" i="1" dirty="0"/>
              <a:t>Costo medio del lavoro = Costo del Personale / Numero Dipendenti</a:t>
            </a:r>
            <a:endParaRPr lang="it-IT" sz="1500" dirty="0"/>
          </a:p>
        </p:txBody>
      </p:sp>
      <p:sp>
        <p:nvSpPr>
          <p:cNvPr id="6" name="CasellaDiTesto 5"/>
          <p:cNvSpPr txBox="1"/>
          <p:nvPr/>
        </p:nvSpPr>
        <p:spPr>
          <a:xfrm>
            <a:off x="682196" y="6435705"/>
            <a:ext cx="6721035" cy="246221"/>
          </a:xfrm>
          <a:prstGeom prst="rect">
            <a:avLst/>
          </a:prstGeom>
          <a:noFill/>
        </p:spPr>
        <p:txBody>
          <a:bodyPr wrap="square" rtlCol="0">
            <a:spAutoFit/>
          </a:bodyPr>
          <a:lstStyle/>
          <a:p>
            <a:r>
              <a:rPr lang="it-IT" sz="1000" dirty="0" smtClean="0">
                <a:solidFill>
                  <a:srgbClr val="7F7F7F"/>
                </a:solidFill>
              </a:rPr>
              <a:t>Performance delle imprese e dinamiche locali</a:t>
            </a:r>
            <a:r>
              <a:rPr lang="it-IT" sz="1000" dirty="0">
                <a:solidFill>
                  <a:srgbClr val="7F7F7F"/>
                </a:solidFill>
              </a:rPr>
              <a:t> </a:t>
            </a:r>
            <a:r>
              <a:rPr lang="it-IT" sz="1000" baseline="0" dirty="0" smtClean="0">
                <a:solidFill>
                  <a:srgbClr val="7F7F7F"/>
                </a:solidFill>
              </a:rPr>
              <a:t>– AISRE</a:t>
            </a:r>
            <a:r>
              <a:rPr lang="it-IT" sz="1000" dirty="0">
                <a:solidFill>
                  <a:srgbClr val="7F7F7F"/>
                </a:solidFill>
              </a:rPr>
              <a:t>,</a:t>
            </a:r>
            <a:r>
              <a:rPr lang="it-IT" sz="1000" baseline="0" dirty="0" smtClean="0">
                <a:solidFill>
                  <a:srgbClr val="7F7F7F"/>
                </a:solidFill>
              </a:rPr>
              <a:t> Cagliari 20/09/2017</a:t>
            </a:r>
            <a:endParaRPr lang="it-IT" sz="1000" dirty="0">
              <a:solidFill>
                <a:srgbClr val="7F7F7F"/>
              </a:solidFill>
            </a:endParaRPr>
          </a:p>
        </p:txBody>
      </p:sp>
    </p:spTree>
    <p:extLst>
      <p:ext uri="{BB962C8B-B14F-4D97-AF65-F5344CB8AC3E}">
        <p14:creationId xmlns:p14="http://schemas.microsoft.com/office/powerpoint/2010/main" val="4104160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copertina">
  <a:themeElements>
    <a:clrScheme name="Impostazioni personalizzate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classico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1667</TotalTime>
  <Words>1777</Words>
  <Application>Microsoft Macintosh PowerPoint</Application>
  <PresentationFormat>Presentazione su schermo (4:3)</PresentationFormat>
  <Paragraphs>445</Paragraphs>
  <Slides>24</Slides>
  <Notes>0</Notes>
  <HiddenSlides>0</HiddenSlides>
  <MMClips>0</MMClips>
  <ScaleCrop>false</ScaleCrop>
  <HeadingPairs>
    <vt:vector size="6" baseType="variant">
      <vt:variant>
        <vt:lpstr>Tema</vt:lpstr>
      </vt:variant>
      <vt:variant>
        <vt:i4>1</vt:i4>
      </vt:variant>
      <vt:variant>
        <vt:lpstr>Server OLE incorporati</vt:lpstr>
      </vt:variant>
      <vt:variant>
        <vt:i4>2</vt:i4>
      </vt:variant>
      <vt:variant>
        <vt:lpstr>Titoli diapositive</vt:lpstr>
      </vt:variant>
      <vt:variant>
        <vt:i4>24</vt:i4>
      </vt:variant>
    </vt:vector>
  </HeadingPairs>
  <TitlesOfParts>
    <vt:vector size="27" baseType="lpstr">
      <vt:lpstr>copertina</vt:lpstr>
      <vt:lpstr>Equazione</vt:lpstr>
      <vt:lpstr>Documento</vt:lpstr>
      <vt:lpstr>Presentazione di PowerPoint</vt:lpstr>
      <vt:lpstr>Presentazione di PowerPoint</vt:lpstr>
      <vt:lpstr>Introduzione</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Conclusioni</vt:lpstr>
      <vt:lpstr>Introduzione: Obiettivi del lavoro </vt:lpstr>
      <vt:lpstr>Presentazione di PowerPoint</vt:lpstr>
      <vt:lpstr>Presentazione di PowerPoint</vt:lpstr>
      <vt:lpstr>Presentazione di PowerPoint</vt:lpstr>
      <vt:lpstr>Presentazione di PowerPoint</vt:lpstr>
      <vt:lpstr>Presentazione di PowerPoint</vt:lpstr>
      <vt:lpstr>Presentazione di PowerPoint</vt:lpstr>
      <vt:lpstr>Conclusioni</vt:lpstr>
      <vt:lpstr>Presentazione di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di PowerPoint</dc:title>
  <dc:creator>Bruna Tabanella</dc:creator>
  <cp:lastModifiedBy>Stefano De Santis</cp:lastModifiedBy>
  <cp:revision>321</cp:revision>
  <dcterms:created xsi:type="dcterms:W3CDTF">2012-12-11T11:00:35Z</dcterms:created>
  <dcterms:modified xsi:type="dcterms:W3CDTF">2017-09-21T06:00:21Z</dcterms:modified>
</cp:coreProperties>
</file>