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harts/chart9.xml" ContentType="application/vnd.openxmlformats-officedocument.drawingml.chart+xml"/>
  <Override PartName="/ppt/charts/chart11.xml" ContentType="application/vnd.openxmlformats-officedocument.drawingml.chart+xml"/>
  <Override PartName="/ppt/notesSlides/notesSlide23.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charts/chart7.xml" ContentType="application/vnd.openxmlformats-officedocument.drawingml.char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charts/chart3.xml" ContentType="application/vnd.openxmlformats-officedocument.drawingml.chart+xml"/>
  <Override PartName="/ppt/charts/chart5.xml" ContentType="application/vnd.openxmlformats-officedocument.drawingml.char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drawings/drawing5.xml" ContentType="application/vnd.openxmlformats-officedocument.drawingml.chartshap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rawings/drawing3.xml" ContentType="application/vnd.openxmlformats-officedocument.drawingml.chartshape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charts/chart8.xml" ContentType="application/vnd.openxmlformats-officedocument.drawingml.chart+xml"/>
  <Override PartName="/ppt/notesSlides/notesSlide13.xml" ContentType="application/vnd.openxmlformats-officedocument.presentationml.notesSlide+xml"/>
  <Override PartName="/ppt/charts/chart12.xml" ContentType="application/vnd.openxmlformats-officedocument.drawingml.chart+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charts/chart6.xml" ContentType="application/vnd.openxmlformats-officedocument.drawingml.char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charts/chart10.xml" ContentType="application/vnd.openxmlformats-officedocument.drawingml.chart+xml"/>
  <Override PartName="/ppt/notesSlides/notesSlide20.xml" ContentType="application/vnd.openxmlformats-officedocument.presentationml.notesSlide+xml"/>
  <Override PartName="/ppt/charts/chart4.xml" ContentType="application/vnd.openxmlformats-officedocument.drawingml.chart+xml"/>
  <Override PartName="/ppt/notesSlides/notesSlide6.xml" ContentType="application/vnd.openxmlformats-officedocument.presentationml.notesSlide+xml"/>
  <Override PartName="/ppt/slides/slide8.xml" ContentType="application/vnd.openxmlformats-officedocument.presentationml.slide+xml"/>
  <Override PartName="/ppt/charts/chart2.xml" ContentType="application/vnd.openxmlformats-officedocument.drawingml.chart+xml"/>
  <Override PartName="/ppt/notesSlides/notesSlide4.xml" ContentType="application/vnd.openxmlformats-officedocument.presentationml.notesSlide+xml"/>
  <Override PartName="/ppt/drawings/drawing6.xml" ContentType="application/vnd.openxmlformats-officedocument.drawingml.chartshapes+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drawings/drawing4.xml" ContentType="application/vnd.openxmlformats-officedocument.drawingml.chartshape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8"/>
  </p:notesMasterIdLst>
  <p:sldIdLst>
    <p:sldId id="256" r:id="rId5"/>
    <p:sldId id="261" r:id="rId6"/>
    <p:sldId id="282" r:id="rId7"/>
    <p:sldId id="294" r:id="rId8"/>
    <p:sldId id="279" r:id="rId9"/>
    <p:sldId id="283" r:id="rId10"/>
    <p:sldId id="263" r:id="rId11"/>
    <p:sldId id="258" r:id="rId12"/>
    <p:sldId id="284" r:id="rId13"/>
    <p:sldId id="290" r:id="rId14"/>
    <p:sldId id="291" r:id="rId15"/>
    <p:sldId id="292" r:id="rId16"/>
    <p:sldId id="286" r:id="rId17"/>
    <p:sldId id="265" r:id="rId18"/>
    <p:sldId id="266" r:id="rId19"/>
    <p:sldId id="259" r:id="rId20"/>
    <p:sldId id="267" r:id="rId21"/>
    <p:sldId id="260" r:id="rId22"/>
    <p:sldId id="287" r:id="rId23"/>
    <p:sldId id="268" r:id="rId24"/>
    <p:sldId id="285" r:id="rId25"/>
    <p:sldId id="269" r:id="rId26"/>
    <p:sldId id="274" r:id="rId27"/>
    <p:sldId id="270" r:id="rId28"/>
    <p:sldId id="275" r:id="rId29"/>
    <p:sldId id="276" r:id="rId30"/>
    <p:sldId id="277" r:id="rId31"/>
    <p:sldId id="271" r:id="rId32"/>
    <p:sldId id="289" r:id="rId33"/>
    <p:sldId id="288" r:id="rId34"/>
    <p:sldId id="293" r:id="rId35"/>
    <p:sldId id="262" r:id="rId36"/>
    <p:sldId id="272" r:id="rId37"/>
  </p:sldIdLst>
  <p:sldSz cx="9144000" cy="6858000" type="screen4x3"/>
  <p:notesSz cx="7010400" cy="9236075"/>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354">
          <p15:clr>
            <a:srgbClr val="A4A3A4"/>
          </p15:clr>
        </p15:guide>
        <p15:guide id="2" pos="575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una Tabanella"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505150"/>
    <a:srgbClr val="7F142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814" autoAdjust="0"/>
  </p:normalViewPr>
  <p:slideViewPr>
    <p:cSldViewPr snapToGrid="0" snapToObjects="1" showGuides="1">
      <p:cViewPr varScale="1">
        <p:scale>
          <a:sx n="74" d="100"/>
          <a:sy n="74" d="100"/>
        </p:scale>
        <p:origin x="-1613" y="-62"/>
      </p:cViewPr>
      <p:guideLst>
        <p:guide orient="horz" pos="1354"/>
        <p:guide pos="5759"/>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artixedda\Google%20Drive\Mercato%20del%20lavoro%20e%20Jobs%20Act\Paper%20Aisre_dati%20ed%20elaborazioni%20descrittiva_v2.xlsx" TargetMode="External"/></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G:\Users\fantozzi\My%20Documents\DIPS_PSS16_SEP13\Aisre_2017\lavoro\dest_x13_reg_AIC.xlsx" TargetMode="External"/></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G:\Users\fantozzi\My%20Documents\DIPS_PSS16_SEP13\Aisre_2017\lavoro\dest_x13_reg_AIC.xlsx" TargetMode="External"/></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G:\Users\fantozzi\My%20Documents\DIPS_PSS16_SEP13\Aisre_2017\lavoro\dest_x13_reg_AIC.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Martixedda\Google%20Drive\Mercato%20del%20lavoro%20e%20Jobs%20Act\Paper%20Aisre_dati%20ed%20elaborazioni%20descrittiva_v2.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Martixedda\Google%20Drive\Mercato%20del%20lavoro%20e%20Jobs%20Act\Paper%20Aisre_dati%20ed%20elaborazioni%20descrittiva_v2.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Martixedda\Google%20Drive\Mercato%20del%20lavoro%20e%20Jobs%20Act\Paper%20Aisre_dati%20ed%20elaborazioni%20descrittiva_v2.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Martixedda\Google%20Drive\Mercato%20del%20lavoro%20e%20Jobs%20Act\Paper%20Aisre_dati%20ed%20elaborazioni%20descrittiva_v2.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Martixedda\Google%20Drive\Mercato%20del%20lavoro%20e%20Jobs%20Act\Paper%20Aisre_dati%20ed%20elaborazioni%20descrittiva_v2.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User\Google%20Drive\Mercato%20del%20lavoro%20e%20Jobs%20Act\Paper%20Aisre_dati%20ed%20elaborazioni%20descrittiva_v2.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User\Google%20Drive\Mercato%20del%20lavoro%20e%20Jobs%20Act\Paper%20Aisre_dati%20ed%20elaborazioni%20descrittiva_v2.xlsx"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G:\Users\fantozzi\My%20Documents\DIPS_PSS16_SEP13\Aisre_2017\lavoro\dest_x13_reg_AIC.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GB"/>
  <c:chart>
    <c:plotArea>
      <c:layout>
        <c:manualLayout>
          <c:layoutTarget val="inner"/>
          <c:xMode val="edge"/>
          <c:yMode val="edge"/>
          <c:x val="9.5854960171782314E-2"/>
          <c:y val="2.3736427819889699E-2"/>
          <c:w val="0.88471537563951641"/>
          <c:h val="0.68617368915866295"/>
        </c:manualLayout>
      </c:layout>
      <c:lineChart>
        <c:grouping val="standard"/>
        <c:ser>
          <c:idx val="0"/>
          <c:order val="0"/>
          <c:tx>
            <c:strRef>
              <c:f>graf3!$B$6</c:f>
              <c:strCache>
                <c:ptCount val="1"/>
                <c:pt idx="0">
                  <c:v>Sardegna</c:v>
                </c:pt>
              </c:strCache>
            </c:strRef>
          </c:tx>
          <c:dLbls>
            <c:dLbl>
              <c:idx val="0"/>
              <c:delete val="1"/>
              <c:extLst>
                <c:ext xmlns:c15="http://schemas.microsoft.com/office/drawing/2012/chart" uri="{CE6537A1-D6FC-4f65-9D91-7224C49458BB}"/>
              </c:extLst>
            </c:dLbl>
            <c:dLbl>
              <c:idx val="1"/>
              <c:layout>
                <c:manualLayout>
                  <c:x val="-4.4541784285424699E-2"/>
                  <c:y val="-3.5422704745092889E-2"/>
                </c:manualLayout>
              </c:layout>
              <c:showVal val="1"/>
              <c:extLst>
                <c:ext xmlns:c15="http://schemas.microsoft.com/office/drawing/2012/chart" uri="{CE6537A1-D6FC-4f65-9D91-7224C49458BB}"/>
              </c:extLst>
            </c:dLbl>
            <c:dLbl>
              <c:idx val="2"/>
              <c:delete val="1"/>
              <c:extLst>
                <c:ext xmlns:c15="http://schemas.microsoft.com/office/drawing/2012/chart" uri="{CE6537A1-D6FC-4f65-9D91-7224C49458BB}"/>
              </c:extLst>
            </c:dLbl>
            <c:dLbl>
              <c:idx val="3"/>
              <c:delete val="1"/>
              <c:extLst>
                <c:ext xmlns:c15="http://schemas.microsoft.com/office/drawing/2012/chart" uri="{CE6537A1-D6FC-4f65-9D91-7224C49458BB}"/>
              </c:extLst>
            </c:dLbl>
            <c:dLbl>
              <c:idx val="4"/>
              <c:delete val="1"/>
              <c:extLst>
                <c:ext xmlns:c15="http://schemas.microsoft.com/office/drawing/2012/chart" uri="{CE6537A1-D6FC-4f65-9D91-7224C49458BB}"/>
              </c:extLst>
            </c:dLbl>
            <c:dLbl>
              <c:idx val="5"/>
              <c:delete val="1"/>
              <c:extLst>
                <c:ext xmlns:c15="http://schemas.microsoft.com/office/drawing/2012/chart" uri="{CE6537A1-D6FC-4f65-9D91-7224C49458BB}"/>
              </c:extLst>
            </c:dLbl>
            <c:dLbl>
              <c:idx val="6"/>
              <c:delete val="1"/>
              <c:extLst>
                <c:ext xmlns:c15="http://schemas.microsoft.com/office/drawing/2012/chart" uri="{CE6537A1-D6FC-4f65-9D91-7224C49458BB}"/>
              </c:extLst>
            </c:dLbl>
            <c:dLbl>
              <c:idx val="7"/>
              <c:delete val="1"/>
              <c:extLst>
                <c:ext xmlns:c15="http://schemas.microsoft.com/office/drawing/2012/chart" uri="{CE6537A1-D6FC-4f65-9D91-7224C49458BB}"/>
              </c:extLst>
            </c:dLbl>
            <c:dLbl>
              <c:idx val="8"/>
              <c:delete val="1"/>
              <c:extLst>
                <c:ext xmlns:c15="http://schemas.microsoft.com/office/drawing/2012/chart" uri="{CE6537A1-D6FC-4f65-9D91-7224C49458BB}"/>
              </c:extLst>
            </c:dLbl>
            <c:dLbl>
              <c:idx val="9"/>
              <c:layout>
                <c:manualLayout>
                  <c:x val="0"/>
                  <c:y val="-3.5422704745092889E-2"/>
                </c:manualLayout>
              </c:layout>
              <c:showVal val="1"/>
              <c:extLst>
                <c:ext xmlns:c15="http://schemas.microsoft.com/office/drawing/2012/chart" uri="{CE6537A1-D6FC-4f65-9D91-7224C49458BB}"/>
              </c:extLst>
            </c:dLbl>
            <c:spPr>
              <a:noFill/>
              <a:ln>
                <a:noFill/>
              </a:ln>
              <a:effectLst/>
            </c:spPr>
            <c:showVal val="1"/>
            <c:extLst>
              <c:ext xmlns:c15="http://schemas.microsoft.com/office/drawing/2012/chart" uri="{CE6537A1-D6FC-4f65-9D91-7224C49458BB}">
                <c15:showLeaderLines val="0"/>
              </c:ext>
            </c:extLst>
          </c:dLbls>
          <c:cat>
            <c:strRef>
              <c:f>graf3!$C$5:$L$5</c:f>
              <c:strCache>
                <c:ptCount val="10"/>
                <c:pt idx="0">
                  <c:v>07</c:v>
                </c:pt>
                <c:pt idx="1">
                  <c:v>08</c:v>
                </c:pt>
                <c:pt idx="2">
                  <c:v>09</c:v>
                </c:pt>
                <c:pt idx="3">
                  <c:v>10</c:v>
                </c:pt>
                <c:pt idx="4">
                  <c:v>11</c:v>
                </c:pt>
                <c:pt idx="5">
                  <c:v>12</c:v>
                </c:pt>
                <c:pt idx="6">
                  <c:v>13</c:v>
                </c:pt>
                <c:pt idx="7">
                  <c:v>14</c:v>
                </c:pt>
                <c:pt idx="8">
                  <c:v>15</c:v>
                </c:pt>
                <c:pt idx="9">
                  <c:v>16</c:v>
                </c:pt>
              </c:strCache>
            </c:strRef>
          </c:cat>
          <c:val>
            <c:numRef>
              <c:f>graf3!$C$6:$L$6</c:f>
              <c:numCache>
                <c:formatCode>0.0</c:formatCode>
                <c:ptCount val="10"/>
                <c:pt idx="0">
                  <c:v>52.775650038207282</c:v>
                </c:pt>
                <c:pt idx="1">
                  <c:v>52.325067465167351</c:v>
                </c:pt>
                <c:pt idx="2">
                  <c:v>50.783691267849285</c:v>
                </c:pt>
                <c:pt idx="3">
                  <c:v>50.965963794676526</c:v>
                </c:pt>
                <c:pt idx="4">
                  <c:v>51.718085791340002</c:v>
                </c:pt>
                <c:pt idx="5">
                  <c:v>51.713016071814174</c:v>
                </c:pt>
                <c:pt idx="6">
                  <c:v>48.317612932679054</c:v>
                </c:pt>
                <c:pt idx="7">
                  <c:v>48.554510599743516</c:v>
                </c:pt>
                <c:pt idx="8">
                  <c:v>50.147609181441922</c:v>
                </c:pt>
                <c:pt idx="9">
                  <c:v>50.298860778463386</c:v>
                </c:pt>
              </c:numCache>
            </c:numRef>
          </c:val>
          <c:extLst xmlns:c16r2="http://schemas.microsoft.com/office/drawing/2015/06/chart">
            <c:ext xmlns:c16="http://schemas.microsoft.com/office/drawing/2014/chart" uri="{C3380CC4-5D6E-409C-BE32-E72D297353CC}">
              <c16:uniqueId val="{00000000-2922-4BDB-919E-0BE3708B3361}"/>
            </c:ext>
          </c:extLst>
        </c:ser>
        <c:ser>
          <c:idx val="1"/>
          <c:order val="1"/>
          <c:tx>
            <c:strRef>
              <c:f>graf3!$B$7</c:f>
              <c:strCache>
                <c:ptCount val="1"/>
                <c:pt idx="0">
                  <c:v>Mezzogiorno  </c:v>
                </c:pt>
              </c:strCache>
            </c:strRef>
          </c:tx>
          <c:dLbls>
            <c:dLbl>
              <c:idx val="0"/>
              <c:delete val="1"/>
              <c:extLst>
                <c:ext xmlns:c15="http://schemas.microsoft.com/office/drawing/2012/chart" uri="{CE6537A1-D6FC-4f65-9D91-7224C49458BB}"/>
              </c:extLst>
            </c:dLbl>
            <c:dLbl>
              <c:idx val="1"/>
              <c:layout>
                <c:manualLayout>
                  <c:x val="-5.9389045713899587E-2"/>
                  <c:y val="-4.3294416910669084E-2"/>
                </c:manualLayout>
              </c:layout>
              <c:showVal val="1"/>
              <c:extLst>
                <c:ext xmlns:c15="http://schemas.microsoft.com/office/drawing/2012/chart" uri="{CE6537A1-D6FC-4f65-9D91-7224C49458BB}"/>
              </c:extLst>
            </c:dLbl>
            <c:dLbl>
              <c:idx val="2"/>
              <c:delete val="1"/>
              <c:extLst>
                <c:ext xmlns:c15="http://schemas.microsoft.com/office/drawing/2012/chart" uri="{CE6537A1-D6FC-4f65-9D91-7224C49458BB}"/>
              </c:extLst>
            </c:dLbl>
            <c:dLbl>
              <c:idx val="3"/>
              <c:delete val="1"/>
              <c:extLst>
                <c:ext xmlns:c15="http://schemas.microsoft.com/office/drawing/2012/chart" uri="{CE6537A1-D6FC-4f65-9D91-7224C49458BB}"/>
              </c:extLst>
            </c:dLbl>
            <c:dLbl>
              <c:idx val="4"/>
              <c:delete val="1"/>
              <c:extLst>
                <c:ext xmlns:c15="http://schemas.microsoft.com/office/drawing/2012/chart" uri="{CE6537A1-D6FC-4f65-9D91-7224C49458BB}"/>
              </c:extLst>
            </c:dLbl>
            <c:dLbl>
              <c:idx val="5"/>
              <c:delete val="1"/>
              <c:extLst>
                <c:ext xmlns:c15="http://schemas.microsoft.com/office/drawing/2012/chart" uri="{CE6537A1-D6FC-4f65-9D91-7224C49458BB}"/>
              </c:extLst>
            </c:dLbl>
            <c:dLbl>
              <c:idx val="6"/>
              <c:delete val="1"/>
              <c:extLst>
                <c:ext xmlns:c15="http://schemas.microsoft.com/office/drawing/2012/chart" uri="{CE6537A1-D6FC-4f65-9D91-7224C49458BB}"/>
              </c:extLst>
            </c:dLbl>
            <c:dLbl>
              <c:idx val="7"/>
              <c:delete val="1"/>
              <c:extLst>
                <c:ext xmlns:c15="http://schemas.microsoft.com/office/drawing/2012/chart" uri="{CE6537A1-D6FC-4f65-9D91-7224C49458BB}"/>
              </c:extLst>
            </c:dLbl>
            <c:dLbl>
              <c:idx val="8"/>
              <c:delete val="1"/>
              <c:extLst>
                <c:ext xmlns:c15="http://schemas.microsoft.com/office/drawing/2012/chart" uri="{CE6537A1-D6FC-4f65-9D91-7224C49458BB}"/>
              </c:extLst>
            </c:dLbl>
            <c:dLbl>
              <c:idx val="9"/>
              <c:layout>
                <c:manualLayout>
                  <c:x val="-2.9694522856949797E-2"/>
                  <c:y val="-4.3294416910669084E-2"/>
                </c:manualLayout>
              </c:layout>
              <c:showVal val="1"/>
              <c:extLst>
                <c:ext xmlns:c15="http://schemas.microsoft.com/office/drawing/2012/chart" uri="{CE6537A1-D6FC-4f65-9D91-7224C49458BB}"/>
              </c:extLst>
            </c:dLbl>
            <c:spPr>
              <a:noFill/>
              <a:ln>
                <a:noFill/>
              </a:ln>
              <a:effectLst/>
            </c:spPr>
            <c:showVal val="1"/>
            <c:extLst>
              <c:ext xmlns:c15="http://schemas.microsoft.com/office/drawing/2012/chart" uri="{CE6537A1-D6FC-4f65-9D91-7224C49458BB}">
                <c15:showLeaderLines val="0"/>
              </c:ext>
            </c:extLst>
          </c:dLbls>
          <c:cat>
            <c:strRef>
              <c:f>graf3!$C$5:$L$5</c:f>
              <c:strCache>
                <c:ptCount val="10"/>
                <c:pt idx="0">
                  <c:v>07</c:v>
                </c:pt>
                <c:pt idx="1">
                  <c:v>08</c:v>
                </c:pt>
                <c:pt idx="2">
                  <c:v>09</c:v>
                </c:pt>
                <c:pt idx="3">
                  <c:v>10</c:v>
                </c:pt>
                <c:pt idx="4">
                  <c:v>11</c:v>
                </c:pt>
                <c:pt idx="5">
                  <c:v>12</c:v>
                </c:pt>
                <c:pt idx="6">
                  <c:v>13</c:v>
                </c:pt>
                <c:pt idx="7">
                  <c:v>14</c:v>
                </c:pt>
                <c:pt idx="8">
                  <c:v>15</c:v>
                </c:pt>
                <c:pt idx="9">
                  <c:v>16</c:v>
                </c:pt>
              </c:strCache>
            </c:strRef>
          </c:cat>
          <c:val>
            <c:numRef>
              <c:f>graf3!$C$7:$L$7</c:f>
              <c:numCache>
                <c:formatCode>0.0</c:formatCode>
                <c:ptCount val="10"/>
                <c:pt idx="0">
                  <c:v>46.508959566079263</c:v>
                </c:pt>
                <c:pt idx="1">
                  <c:v>46.00198058740532</c:v>
                </c:pt>
                <c:pt idx="2">
                  <c:v>44.600433501543392</c:v>
                </c:pt>
                <c:pt idx="3">
                  <c:v>43.841051023229944</c:v>
                </c:pt>
                <c:pt idx="4">
                  <c:v>43.894692540679635</c:v>
                </c:pt>
                <c:pt idx="5">
                  <c:v>43.707828128900303</c:v>
                </c:pt>
                <c:pt idx="6">
                  <c:v>41.995837746946911</c:v>
                </c:pt>
                <c:pt idx="7">
                  <c:v>41.752933981542306</c:v>
                </c:pt>
                <c:pt idx="8">
                  <c:v>42.515112543465612</c:v>
                </c:pt>
                <c:pt idx="9">
                  <c:v>43.408136359486654</c:v>
                </c:pt>
              </c:numCache>
            </c:numRef>
          </c:val>
          <c:extLst xmlns:c16r2="http://schemas.microsoft.com/office/drawing/2015/06/chart">
            <c:ext xmlns:c16="http://schemas.microsoft.com/office/drawing/2014/chart" uri="{C3380CC4-5D6E-409C-BE32-E72D297353CC}">
              <c16:uniqueId val="{00000001-2922-4BDB-919E-0BE3708B3361}"/>
            </c:ext>
          </c:extLst>
        </c:ser>
        <c:ser>
          <c:idx val="2"/>
          <c:order val="2"/>
          <c:tx>
            <c:strRef>
              <c:f>graf3!$B$8</c:f>
              <c:strCache>
                <c:ptCount val="1"/>
                <c:pt idx="0">
                  <c:v>Centro-Nord</c:v>
                </c:pt>
              </c:strCache>
            </c:strRef>
          </c:tx>
          <c:dLbls>
            <c:dLbl>
              <c:idx val="0"/>
              <c:delete val="1"/>
              <c:extLst>
                <c:ext xmlns:c15="http://schemas.microsoft.com/office/drawing/2012/chart" uri="{CE6537A1-D6FC-4f65-9D91-7224C49458BB}"/>
              </c:extLst>
            </c:dLbl>
            <c:dLbl>
              <c:idx val="1"/>
              <c:layout>
                <c:manualLayout>
                  <c:x val="-4.7511236571119685E-2"/>
                  <c:y val="-3.1486848662304799E-2"/>
                </c:manualLayout>
              </c:layout>
              <c:showVal val="1"/>
              <c:extLst>
                <c:ext xmlns:c15="http://schemas.microsoft.com/office/drawing/2012/chart" uri="{CE6537A1-D6FC-4f65-9D91-7224C49458BB}"/>
              </c:extLst>
            </c:dLbl>
            <c:dLbl>
              <c:idx val="2"/>
              <c:delete val="1"/>
              <c:extLst>
                <c:ext xmlns:c15="http://schemas.microsoft.com/office/drawing/2012/chart" uri="{CE6537A1-D6FC-4f65-9D91-7224C49458BB}"/>
              </c:extLst>
            </c:dLbl>
            <c:dLbl>
              <c:idx val="3"/>
              <c:delete val="1"/>
              <c:extLst>
                <c:ext xmlns:c15="http://schemas.microsoft.com/office/drawing/2012/chart" uri="{CE6537A1-D6FC-4f65-9D91-7224C49458BB}"/>
              </c:extLst>
            </c:dLbl>
            <c:dLbl>
              <c:idx val="4"/>
              <c:delete val="1"/>
              <c:extLst>
                <c:ext xmlns:c15="http://schemas.microsoft.com/office/drawing/2012/chart" uri="{CE6537A1-D6FC-4f65-9D91-7224C49458BB}"/>
              </c:extLst>
            </c:dLbl>
            <c:dLbl>
              <c:idx val="5"/>
              <c:delete val="1"/>
              <c:extLst>
                <c:ext xmlns:c15="http://schemas.microsoft.com/office/drawing/2012/chart" uri="{CE6537A1-D6FC-4f65-9D91-7224C49458BB}"/>
              </c:extLst>
            </c:dLbl>
            <c:dLbl>
              <c:idx val="6"/>
              <c:delete val="1"/>
              <c:extLst>
                <c:ext xmlns:c15="http://schemas.microsoft.com/office/drawing/2012/chart" uri="{CE6537A1-D6FC-4f65-9D91-7224C49458BB}"/>
              </c:extLst>
            </c:dLbl>
            <c:dLbl>
              <c:idx val="7"/>
              <c:delete val="1"/>
              <c:extLst>
                <c:ext xmlns:c15="http://schemas.microsoft.com/office/drawing/2012/chart" uri="{CE6537A1-D6FC-4f65-9D91-7224C49458BB}"/>
              </c:extLst>
            </c:dLbl>
            <c:dLbl>
              <c:idx val="8"/>
              <c:delete val="1"/>
              <c:extLst>
                <c:ext xmlns:c15="http://schemas.microsoft.com/office/drawing/2012/chart" uri="{CE6537A1-D6FC-4f65-9D91-7224C49458BB}"/>
              </c:extLst>
            </c:dLbl>
            <c:dLbl>
              <c:idx val="9"/>
              <c:layout>
                <c:manualLayout>
                  <c:x val="-2.3755618285559842E-2"/>
                  <c:y val="-4.3294416910669084E-2"/>
                </c:manualLayout>
              </c:layout>
              <c:showVal val="1"/>
              <c:extLst>
                <c:ext xmlns:c15="http://schemas.microsoft.com/office/drawing/2012/chart" uri="{CE6537A1-D6FC-4f65-9D91-7224C49458BB}"/>
              </c:extLst>
            </c:dLbl>
            <c:spPr>
              <a:noFill/>
              <a:ln>
                <a:noFill/>
              </a:ln>
              <a:effectLst/>
            </c:spPr>
            <c:showVal val="1"/>
            <c:extLst>
              <c:ext xmlns:c15="http://schemas.microsoft.com/office/drawing/2012/chart" uri="{CE6537A1-D6FC-4f65-9D91-7224C49458BB}">
                <c15:showLeaderLines val="0"/>
              </c:ext>
            </c:extLst>
          </c:dLbls>
          <c:cat>
            <c:strRef>
              <c:f>graf3!$C$5:$L$5</c:f>
              <c:strCache>
                <c:ptCount val="10"/>
                <c:pt idx="0">
                  <c:v>07</c:v>
                </c:pt>
                <c:pt idx="1">
                  <c:v>08</c:v>
                </c:pt>
                <c:pt idx="2">
                  <c:v>09</c:v>
                </c:pt>
                <c:pt idx="3">
                  <c:v>10</c:v>
                </c:pt>
                <c:pt idx="4">
                  <c:v>11</c:v>
                </c:pt>
                <c:pt idx="5">
                  <c:v>12</c:v>
                </c:pt>
                <c:pt idx="6">
                  <c:v>13</c:v>
                </c:pt>
                <c:pt idx="7">
                  <c:v>14</c:v>
                </c:pt>
                <c:pt idx="8">
                  <c:v>15</c:v>
                </c:pt>
                <c:pt idx="9">
                  <c:v>16</c:v>
                </c:pt>
              </c:strCache>
            </c:strRef>
          </c:cat>
          <c:val>
            <c:numRef>
              <c:f>graf3!$C$8:$L$8</c:f>
              <c:numCache>
                <c:formatCode>0.0</c:formatCode>
                <c:ptCount val="10"/>
                <c:pt idx="0">
                  <c:v>65.26624606715113</c:v>
                </c:pt>
                <c:pt idx="1">
                  <c:v>65.639128198797508</c:v>
                </c:pt>
                <c:pt idx="2">
                  <c:v>64.428740516209302</c:v>
                </c:pt>
                <c:pt idx="3">
                  <c:v>63.886119435376621</c:v>
                </c:pt>
                <c:pt idx="4">
                  <c:v>63.897929705161928</c:v>
                </c:pt>
                <c:pt idx="5">
                  <c:v>63.740901765715471</c:v>
                </c:pt>
                <c:pt idx="6">
                  <c:v>62.943798486880951</c:v>
                </c:pt>
                <c:pt idx="7">
                  <c:v>63.288152144229926</c:v>
                </c:pt>
                <c:pt idx="8">
                  <c:v>63.784924045218034</c:v>
                </c:pt>
                <c:pt idx="9">
                  <c:v>64.718318989832653</c:v>
                </c:pt>
              </c:numCache>
            </c:numRef>
          </c:val>
          <c:extLst xmlns:c16r2="http://schemas.microsoft.com/office/drawing/2015/06/chart">
            <c:ext xmlns:c16="http://schemas.microsoft.com/office/drawing/2014/chart" uri="{C3380CC4-5D6E-409C-BE32-E72D297353CC}">
              <c16:uniqueId val="{00000002-2922-4BDB-919E-0BE3708B3361}"/>
            </c:ext>
          </c:extLst>
        </c:ser>
        <c:ser>
          <c:idx val="3"/>
          <c:order val="3"/>
          <c:tx>
            <c:strRef>
              <c:f>graf3!$B$9</c:f>
              <c:strCache>
                <c:ptCount val="1"/>
                <c:pt idx="0">
                  <c:v>Italia</c:v>
                </c:pt>
              </c:strCache>
            </c:strRef>
          </c:tx>
          <c:dLbls>
            <c:dLbl>
              <c:idx val="0"/>
              <c:delete val="1"/>
              <c:extLst>
                <c:ext xmlns:c15="http://schemas.microsoft.com/office/drawing/2012/chart" uri="{CE6537A1-D6FC-4f65-9D91-7224C49458BB}"/>
              </c:extLst>
            </c:dLbl>
            <c:dLbl>
              <c:idx val="1"/>
              <c:layout>
                <c:manualLayout>
                  <c:x val="-5.6419593428204622E-2"/>
                  <c:y val="-4.3294416910669084E-2"/>
                </c:manualLayout>
              </c:layout>
              <c:showVal val="1"/>
              <c:extLst>
                <c:ext xmlns:c15="http://schemas.microsoft.com/office/drawing/2012/chart" uri="{CE6537A1-D6FC-4f65-9D91-7224C49458BB}"/>
              </c:extLst>
            </c:dLbl>
            <c:dLbl>
              <c:idx val="2"/>
              <c:delete val="1"/>
              <c:extLst>
                <c:ext xmlns:c15="http://schemas.microsoft.com/office/drawing/2012/chart" uri="{CE6537A1-D6FC-4f65-9D91-7224C49458BB}"/>
              </c:extLst>
            </c:dLbl>
            <c:dLbl>
              <c:idx val="3"/>
              <c:delete val="1"/>
              <c:extLst>
                <c:ext xmlns:c15="http://schemas.microsoft.com/office/drawing/2012/chart" uri="{CE6537A1-D6FC-4f65-9D91-7224C49458BB}"/>
              </c:extLst>
            </c:dLbl>
            <c:dLbl>
              <c:idx val="4"/>
              <c:delete val="1"/>
              <c:extLst>
                <c:ext xmlns:c15="http://schemas.microsoft.com/office/drawing/2012/chart" uri="{CE6537A1-D6FC-4f65-9D91-7224C49458BB}"/>
              </c:extLst>
            </c:dLbl>
            <c:dLbl>
              <c:idx val="5"/>
              <c:delete val="1"/>
              <c:extLst>
                <c:ext xmlns:c15="http://schemas.microsoft.com/office/drawing/2012/chart" uri="{CE6537A1-D6FC-4f65-9D91-7224C49458BB}"/>
              </c:extLst>
            </c:dLbl>
            <c:dLbl>
              <c:idx val="6"/>
              <c:delete val="1"/>
              <c:extLst>
                <c:ext xmlns:c15="http://schemas.microsoft.com/office/drawing/2012/chart" uri="{CE6537A1-D6FC-4f65-9D91-7224C49458BB}"/>
              </c:extLst>
            </c:dLbl>
            <c:dLbl>
              <c:idx val="7"/>
              <c:delete val="1"/>
              <c:extLst>
                <c:ext xmlns:c15="http://schemas.microsoft.com/office/drawing/2012/chart" uri="{CE6537A1-D6FC-4f65-9D91-7224C49458BB}"/>
              </c:extLst>
            </c:dLbl>
            <c:dLbl>
              <c:idx val="8"/>
              <c:delete val="1"/>
              <c:extLst>
                <c:ext xmlns:c15="http://schemas.microsoft.com/office/drawing/2012/chart" uri="{CE6537A1-D6FC-4f65-9D91-7224C49458BB}"/>
              </c:extLst>
            </c:dLbl>
            <c:dLbl>
              <c:idx val="9"/>
              <c:layout>
                <c:manualLayout>
                  <c:x val="-2.6725070571254821E-2"/>
                  <c:y val="-3.5422704745092848E-2"/>
                </c:manualLayout>
              </c:layout>
              <c:showVal val="1"/>
              <c:extLst>
                <c:ext xmlns:c15="http://schemas.microsoft.com/office/drawing/2012/chart" uri="{CE6537A1-D6FC-4f65-9D91-7224C49458BB}"/>
              </c:extLst>
            </c:dLbl>
            <c:spPr>
              <a:noFill/>
              <a:ln>
                <a:noFill/>
              </a:ln>
              <a:effectLst/>
            </c:spPr>
            <c:showVal val="1"/>
            <c:extLst>
              <c:ext xmlns:c15="http://schemas.microsoft.com/office/drawing/2012/chart" uri="{CE6537A1-D6FC-4f65-9D91-7224C49458BB}">
                <c15:showLeaderLines val="0"/>
              </c:ext>
            </c:extLst>
          </c:dLbls>
          <c:cat>
            <c:strRef>
              <c:f>graf3!$C$5:$L$5</c:f>
              <c:strCache>
                <c:ptCount val="10"/>
                <c:pt idx="0">
                  <c:v>07</c:v>
                </c:pt>
                <c:pt idx="1">
                  <c:v>08</c:v>
                </c:pt>
                <c:pt idx="2">
                  <c:v>09</c:v>
                </c:pt>
                <c:pt idx="3">
                  <c:v>10</c:v>
                </c:pt>
                <c:pt idx="4">
                  <c:v>11</c:v>
                </c:pt>
                <c:pt idx="5">
                  <c:v>12</c:v>
                </c:pt>
                <c:pt idx="6">
                  <c:v>13</c:v>
                </c:pt>
                <c:pt idx="7">
                  <c:v>14</c:v>
                </c:pt>
                <c:pt idx="8">
                  <c:v>15</c:v>
                </c:pt>
                <c:pt idx="9">
                  <c:v>16</c:v>
                </c:pt>
              </c:strCache>
            </c:strRef>
          </c:cat>
          <c:val>
            <c:numRef>
              <c:f>graf3!$C$9:$L$9</c:f>
              <c:numCache>
                <c:formatCode>0.0</c:formatCode>
                <c:ptCount val="10"/>
                <c:pt idx="0">
                  <c:v>58.559926807191275</c:v>
                </c:pt>
                <c:pt idx="1">
                  <c:v>58.632975092489467</c:v>
                </c:pt>
                <c:pt idx="2">
                  <c:v>57.371417736663922</c:v>
                </c:pt>
                <c:pt idx="3">
                  <c:v>56.757859561251244</c:v>
                </c:pt>
                <c:pt idx="4">
                  <c:v>56.794339045094404</c:v>
                </c:pt>
                <c:pt idx="5">
                  <c:v>56.636380550034048</c:v>
                </c:pt>
                <c:pt idx="6">
                  <c:v>55.538607032577602</c:v>
                </c:pt>
                <c:pt idx="7">
                  <c:v>55.691834592989835</c:v>
                </c:pt>
                <c:pt idx="8">
                  <c:v>56.289840115900759</c:v>
                </c:pt>
                <c:pt idx="9">
                  <c:v>57.217926081895058</c:v>
                </c:pt>
              </c:numCache>
            </c:numRef>
          </c:val>
          <c:extLst xmlns:c16r2="http://schemas.microsoft.com/office/drawing/2015/06/chart">
            <c:ext xmlns:c16="http://schemas.microsoft.com/office/drawing/2014/chart" uri="{C3380CC4-5D6E-409C-BE32-E72D297353CC}">
              <c16:uniqueId val="{00000003-2922-4BDB-919E-0BE3708B3361}"/>
            </c:ext>
          </c:extLst>
        </c:ser>
        <c:dLbls/>
        <c:marker val="1"/>
        <c:axId val="85691008"/>
        <c:axId val="85602688"/>
      </c:lineChart>
      <c:catAx>
        <c:axId val="85691008"/>
        <c:scaling>
          <c:orientation val="minMax"/>
        </c:scaling>
        <c:axPos val="b"/>
        <c:numFmt formatCode="General" sourceLinked="1"/>
        <c:tickLblPos val="nextTo"/>
        <c:txPr>
          <a:bodyPr rot="0" vert="horz"/>
          <a:lstStyle/>
          <a:p>
            <a:pPr>
              <a:defRPr/>
            </a:pPr>
            <a:endParaRPr lang="en-US"/>
          </a:p>
        </c:txPr>
        <c:crossAx val="85602688"/>
        <c:crosses val="autoZero"/>
        <c:auto val="1"/>
        <c:lblAlgn val="ctr"/>
        <c:lblOffset val="100"/>
        <c:tickLblSkip val="1"/>
        <c:tickMarkSkip val="1"/>
      </c:catAx>
      <c:valAx>
        <c:axId val="85602688"/>
        <c:scaling>
          <c:orientation val="minMax"/>
          <c:max val="70"/>
          <c:min val="40"/>
        </c:scaling>
        <c:axPos val="l"/>
        <c:majorGridlines/>
        <c:numFmt formatCode="0" sourceLinked="0"/>
        <c:tickLblPos val="nextTo"/>
        <c:txPr>
          <a:bodyPr rot="0" vert="horz"/>
          <a:lstStyle/>
          <a:p>
            <a:pPr>
              <a:defRPr/>
            </a:pPr>
            <a:endParaRPr lang="en-US"/>
          </a:p>
        </c:txPr>
        <c:crossAx val="85691008"/>
        <c:crosses val="autoZero"/>
        <c:crossBetween val="between"/>
        <c:majorUnit val="5"/>
        <c:minorUnit val="0.4"/>
      </c:valAx>
      <c:spPr>
        <a:noFill/>
        <a:ln w="25400">
          <a:noFill/>
        </a:ln>
      </c:spPr>
    </c:plotArea>
    <c:legend>
      <c:legendPos val="b"/>
      <c:layout>
        <c:manualLayout>
          <c:xMode val="edge"/>
          <c:yMode val="edge"/>
          <c:x val="0"/>
          <c:y val="0.82714143552835528"/>
          <c:w val="1"/>
          <c:h val="0.16834278130754907"/>
        </c:manualLayout>
      </c:layout>
    </c:legend>
    <c:plotVisOnly val="1"/>
    <c:dispBlanksAs val="gap"/>
  </c:chart>
  <c:txPr>
    <a:bodyPr/>
    <a:lstStyle/>
    <a:p>
      <a:pPr>
        <a:defRPr sz="1200"/>
      </a:pPr>
      <a:endParaRPr lang="en-US"/>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lang val="en-GB"/>
  <c:chart>
    <c:autoTitleDeleted val="1"/>
    <c:plotArea>
      <c:layout>
        <c:manualLayout>
          <c:layoutTarget val="inner"/>
          <c:xMode val="edge"/>
          <c:yMode val="edge"/>
          <c:x val="8.0247780661766271E-2"/>
          <c:y val="0.14573278475999407"/>
          <c:w val="0.8975915545182892"/>
          <c:h val="0.6557758804342706"/>
        </c:manualLayout>
      </c:layout>
      <c:lineChart>
        <c:grouping val="standard"/>
        <c:ser>
          <c:idx val="0"/>
          <c:order val="0"/>
          <c:tx>
            <c:strRef>
              <c:f>avvtot!$AD$1</c:f>
              <c:strCache>
                <c:ptCount val="1"/>
                <c:pt idx="0">
                  <c:v>observed</c:v>
                </c:pt>
              </c:strCache>
            </c:strRef>
          </c:tx>
          <c:spPr>
            <a:ln w="22225" cap="rnd">
              <a:solidFill>
                <a:schemeClr val="accent1"/>
              </a:solidFill>
              <a:prstDash val="solid"/>
              <a:round/>
            </a:ln>
            <a:effectLst/>
          </c:spPr>
          <c:marker>
            <c:symbol val="none"/>
          </c:marker>
          <c:cat>
            <c:numRef>
              <c:f>avvtot!$AC$2:$AC$103</c:f>
              <c:numCache>
                <c:formatCode>m/d/yyyy</c:formatCode>
                <c:ptCount val="102"/>
                <c:pt idx="0">
                  <c:v>39630</c:v>
                </c:pt>
                <c:pt idx="1">
                  <c:v>39661</c:v>
                </c:pt>
                <c:pt idx="2">
                  <c:v>39692</c:v>
                </c:pt>
                <c:pt idx="3">
                  <c:v>39722</c:v>
                </c:pt>
                <c:pt idx="4">
                  <c:v>39753</c:v>
                </c:pt>
                <c:pt idx="5">
                  <c:v>39783</c:v>
                </c:pt>
                <c:pt idx="6">
                  <c:v>39814</c:v>
                </c:pt>
                <c:pt idx="7">
                  <c:v>39845</c:v>
                </c:pt>
                <c:pt idx="8">
                  <c:v>39873</c:v>
                </c:pt>
                <c:pt idx="9">
                  <c:v>39904</c:v>
                </c:pt>
                <c:pt idx="10">
                  <c:v>39934</c:v>
                </c:pt>
                <c:pt idx="11">
                  <c:v>39965</c:v>
                </c:pt>
                <c:pt idx="12">
                  <c:v>39995</c:v>
                </c:pt>
                <c:pt idx="13">
                  <c:v>40026</c:v>
                </c:pt>
                <c:pt idx="14">
                  <c:v>40057</c:v>
                </c:pt>
                <c:pt idx="15">
                  <c:v>40087</c:v>
                </c:pt>
                <c:pt idx="16">
                  <c:v>40118</c:v>
                </c:pt>
                <c:pt idx="17">
                  <c:v>40148</c:v>
                </c:pt>
                <c:pt idx="18">
                  <c:v>40179</c:v>
                </c:pt>
                <c:pt idx="19">
                  <c:v>40210</c:v>
                </c:pt>
                <c:pt idx="20">
                  <c:v>40238</c:v>
                </c:pt>
                <c:pt idx="21">
                  <c:v>40269</c:v>
                </c:pt>
                <c:pt idx="22">
                  <c:v>40299</c:v>
                </c:pt>
                <c:pt idx="23">
                  <c:v>40330</c:v>
                </c:pt>
                <c:pt idx="24">
                  <c:v>40360</c:v>
                </c:pt>
                <c:pt idx="25">
                  <c:v>40391</c:v>
                </c:pt>
                <c:pt idx="26">
                  <c:v>40422</c:v>
                </c:pt>
                <c:pt idx="27">
                  <c:v>40452</c:v>
                </c:pt>
                <c:pt idx="28">
                  <c:v>40483</c:v>
                </c:pt>
                <c:pt idx="29">
                  <c:v>40513</c:v>
                </c:pt>
                <c:pt idx="30">
                  <c:v>40544</c:v>
                </c:pt>
                <c:pt idx="31">
                  <c:v>40575</c:v>
                </c:pt>
                <c:pt idx="32">
                  <c:v>40603</c:v>
                </c:pt>
                <c:pt idx="33">
                  <c:v>40634</c:v>
                </c:pt>
                <c:pt idx="34">
                  <c:v>40664</c:v>
                </c:pt>
                <c:pt idx="35">
                  <c:v>40695</c:v>
                </c:pt>
                <c:pt idx="36">
                  <c:v>40725</c:v>
                </c:pt>
                <c:pt idx="37">
                  <c:v>40756</c:v>
                </c:pt>
                <c:pt idx="38">
                  <c:v>40787</c:v>
                </c:pt>
                <c:pt idx="39">
                  <c:v>40817</c:v>
                </c:pt>
                <c:pt idx="40">
                  <c:v>40848</c:v>
                </c:pt>
                <c:pt idx="41">
                  <c:v>40878</c:v>
                </c:pt>
                <c:pt idx="42">
                  <c:v>40909</c:v>
                </c:pt>
                <c:pt idx="43">
                  <c:v>40940</c:v>
                </c:pt>
                <c:pt idx="44">
                  <c:v>40969</c:v>
                </c:pt>
                <c:pt idx="45">
                  <c:v>41000</c:v>
                </c:pt>
                <c:pt idx="46">
                  <c:v>41030</c:v>
                </c:pt>
                <c:pt idx="47">
                  <c:v>41061</c:v>
                </c:pt>
                <c:pt idx="48">
                  <c:v>41091</c:v>
                </c:pt>
                <c:pt idx="49">
                  <c:v>41122</c:v>
                </c:pt>
                <c:pt idx="50">
                  <c:v>41153</c:v>
                </c:pt>
                <c:pt idx="51">
                  <c:v>41183</c:v>
                </c:pt>
                <c:pt idx="52">
                  <c:v>41214</c:v>
                </c:pt>
                <c:pt idx="53">
                  <c:v>41244</c:v>
                </c:pt>
                <c:pt idx="54">
                  <c:v>41275</c:v>
                </c:pt>
                <c:pt idx="55">
                  <c:v>41306</c:v>
                </c:pt>
                <c:pt idx="56">
                  <c:v>41334</c:v>
                </c:pt>
                <c:pt idx="57">
                  <c:v>41365</c:v>
                </c:pt>
                <c:pt idx="58">
                  <c:v>41395</c:v>
                </c:pt>
                <c:pt idx="59">
                  <c:v>41426</c:v>
                </c:pt>
                <c:pt idx="60">
                  <c:v>41456</c:v>
                </c:pt>
                <c:pt idx="61">
                  <c:v>41487</c:v>
                </c:pt>
                <c:pt idx="62">
                  <c:v>41518</c:v>
                </c:pt>
                <c:pt idx="63">
                  <c:v>41548</c:v>
                </c:pt>
                <c:pt idx="64">
                  <c:v>41579</c:v>
                </c:pt>
                <c:pt idx="65">
                  <c:v>41609</c:v>
                </c:pt>
                <c:pt idx="66">
                  <c:v>41640</c:v>
                </c:pt>
                <c:pt idx="67">
                  <c:v>41671</c:v>
                </c:pt>
                <c:pt idx="68">
                  <c:v>41699</c:v>
                </c:pt>
                <c:pt idx="69">
                  <c:v>41730</c:v>
                </c:pt>
                <c:pt idx="70">
                  <c:v>41760</c:v>
                </c:pt>
                <c:pt idx="71">
                  <c:v>41791</c:v>
                </c:pt>
                <c:pt idx="72">
                  <c:v>41821</c:v>
                </c:pt>
                <c:pt idx="73">
                  <c:v>41852</c:v>
                </c:pt>
                <c:pt idx="74">
                  <c:v>41883</c:v>
                </c:pt>
                <c:pt idx="75">
                  <c:v>41913</c:v>
                </c:pt>
                <c:pt idx="76">
                  <c:v>41944</c:v>
                </c:pt>
                <c:pt idx="77">
                  <c:v>41974</c:v>
                </c:pt>
                <c:pt idx="78">
                  <c:v>42005</c:v>
                </c:pt>
                <c:pt idx="79">
                  <c:v>42036</c:v>
                </c:pt>
                <c:pt idx="80">
                  <c:v>42064</c:v>
                </c:pt>
                <c:pt idx="81">
                  <c:v>42095</c:v>
                </c:pt>
                <c:pt idx="82">
                  <c:v>42125</c:v>
                </c:pt>
                <c:pt idx="83">
                  <c:v>42156</c:v>
                </c:pt>
                <c:pt idx="84">
                  <c:v>42186</c:v>
                </c:pt>
                <c:pt idx="85">
                  <c:v>42217</c:v>
                </c:pt>
                <c:pt idx="86">
                  <c:v>42248</c:v>
                </c:pt>
                <c:pt idx="87">
                  <c:v>42278</c:v>
                </c:pt>
                <c:pt idx="88">
                  <c:v>42309</c:v>
                </c:pt>
                <c:pt idx="89">
                  <c:v>42339</c:v>
                </c:pt>
                <c:pt idx="90">
                  <c:v>42370</c:v>
                </c:pt>
                <c:pt idx="91">
                  <c:v>42401</c:v>
                </c:pt>
                <c:pt idx="92">
                  <c:v>42430</c:v>
                </c:pt>
                <c:pt idx="93">
                  <c:v>42461</c:v>
                </c:pt>
                <c:pt idx="94">
                  <c:v>42491</c:v>
                </c:pt>
                <c:pt idx="95">
                  <c:v>42522</c:v>
                </c:pt>
                <c:pt idx="96">
                  <c:v>42552</c:v>
                </c:pt>
                <c:pt idx="97">
                  <c:v>42583</c:v>
                </c:pt>
                <c:pt idx="98">
                  <c:v>42614</c:v>
                </c:pt>
                <c:pt idx="99">
                  <c:v>42644</c:v>
                </c:pt>
                <c:pt idx="100">
                  <c:v>42675</c:v>
                </c:pt>
                <c:pt idx="101">
                  <c:v>42705</c:v>
                </c:pt>
              </c:numCache>
            </c:numRef>
          </c:cat>
          <c:val>
            <c:numRef>
              <c:f>avvtot!$AD$2:$AD$103</c:f>
              <c:numCache>
                <c:formatCode>General</c:formatCode>
                <c:ptCount val="102"/>
                <c:pt idx="0">
                  <c:v>6045</c:v>
                </c:pt>
                <c:pt idx="1">
                  <c:v>2561</c:v>
                </c:pt>
                <c:pt idx="2">
                  <c:v>5073</c:v>
                </c:pt>
                <c:pt idx="3">
                  <c:v>5665</c:v>
                </c:pt>
                <c:pt idx="4">
                  <c:v>4300</c:v>
                </c:pt>
                <c:pt idx="5">
                  <c:v>3378</c:v>
                </c:pt>
                <c:pt idx="6">
                  <c:v>5147</c:v>
                </c:pt>
                <c:pt idx="7">
                  <c:v>4541</c:v>
                </c:pt>
                <c:pt idx="8">
                  <c:v>4147</c:v>
                </c:pt>
                <c:pt idx="9">
                  <c:v>4055</c:v>
                </c:pt>
                <c:pt idx="10">
                  <c:v>4176</c:v>
                </c:pt>
                <c:pt idx="11">
                  <c:v>4628</c:v>
                </c:pt>
                <c:pt idx="12">
                  <c:v>3941</c:v>
                </c:pt>
                <c:pt idx="13">
                  <c:v>2159</c:v>
                </c:pt>
                <c:pt idx="14">
                  <c:v>3716</c:v>
                </c:pt>
                <c:pt idx="15">
                  <c:v>4321</c:v>
                </c:pt>
                <c:pt idx="16">
                  <c:v>3617</c:v>
                </c:pt>
                <c:pt idx="17">
                  <c:v>2669</c:v>
                </c:pt>
                <c:pt idx="18">
                  <c:v>4407</c:v>
                </c:pt>
                <c:pt idx="19">
                  <c:v>3503</c:v>
                </c:pt>
                <c:pt idx="20">
                  <c:v>4350</c:v>
                </c:pt>
                <c:pt idx="21">
                  <c:v>4088</c:v>
                </c:pt>
                <c:pt idx="22">
                  <c:v>4813</c:v>
                </c:pt>
                <c:pt idx="23">
                  <c:v>4084</c:v>
                </c:pt>
                <c:pt idx="24">
                  <c:v>3951</c:v>
                </c:pt>
                <c:pt idx="25">
                  <c:v>1840</c:v>
                </c:pt>
                <c:pt idx="26">
                  <c:v>3420</c:v>
                </c:pt>
                <c:pt idx="27">
                  <c:v>3739</c:v>
                </c:pt>
                <c:pt idx="28">
                  <c:v>3856</c:v>
                </c:pt>
                <c:pt idx="29">
                  <c:v>2746</c:v>
                </c:pt>
                <c:pt idx="30">
                  <c:v>4662</c:v>
                </c:pt>
                <c:pt idx="31">
                  <c:v>3771</c:v>
                </c:pt>
                <c:pt idx="32">
                  <c:v>3591</c:v>
                </c:pt>
                <c:pt idx="33">
                  <c:v>3894</c:v>
                </c:pt>
                <c:pt idx="34">
                  <c:v>3598</c:v>
                </c:pt>
                <c:pt idx="35">
                  <c:v>4320</c:v>
                </c:pt>
                <c:pt idx="36">
                  <c:v>3526</c:v>
                </c:pt>
                <c:pt idx="37">
                  <c:v>1814</c:v>
                </c:pt>
                <c:pt idx="38">
                  <c:v>3669</c:v>
                </c:pt>
                <c:pt idx="39">
                  <c:v>3799</c:v>
                </c:pt>
                <c:pt idx="40">
                  <c:v>2963</c:v>
                </c:pt>
                <c:pt idx="41">
                  <c:v>2421</c:v>
                </c:pt>
                <c:pt idx="42">
                  <c:v>4320</c:v>
                </c:pt>
                <c:pt idx="43">
                  <c:v>3219</c:v>
                </c:pt>
                <c:pt idx="44">
                  <c:v>3642</c:v>
                </c:pt>
                <c:pt idx="45">
                  <c:v>3292</c:v>
                </c:pt>
                <c:pt idx="46">
                  <c:v>3651</c:v>
                </c:pt>
                <c:pt idx="47">
                  <c:v>3881</c:v>
                </c:pt>
                <c:pt idx="48">
                  <c:v>3520</c:v>
                </c:pt>
                <c:pt idx="49">
                  <c:v>2136</c:v>
                </c:pt>
                <c:pt idx="50">
                  <c:v>3088</c:v>
                </c:pt>
                <c:pt idx="51">
                  <c:v>3849</c:v>
                </c:pt>
                <c:pt idx="52">
                  <c:v>3319</c:v>
                </c:pt>
                <c:pt idx="53">
                  <c:v>1882</c:v>
                </c:pt>
                <c:pt idx="54">
                  <c:v>3614</c:v>
                </c:pt>
                <c:pt idx="55">
                  <c:v>2471</c:v>
                </c:pt>
                <c:pt idx="56">
                  <c:v>2526</c:v>
                </c:pt>
                <c:pt idx="57">
                  <c:v>2901</c:v>
                </c:pt>
                <c:pt idx="58">
                  <c:v>2849</c:v>
                </c:pt>
                <c:pt idx="59">
                  <c:v>3290</c:v>
                </c:pt>
                <c:pt idx="60">
                  <c:v>3527</c:v>
                </c:pt>
                <c:pt idx="61">
                  <c:v>1579</c:v>
                </c:pt>
                <c:pt idx="62">
                  <c:v>2156</c:v>
                </c:pt>
                <c:pt idx="63">
                  <c:v>3246</c:v>
                </c:pt>
                <c:pt idx="64">
                  <c:v>2260</c:v>
                </c:pt>
                <c:pt idx="65">
                  <c:v>1609</c:v>
                </c:pt>
                <c:pt idx="66">
                  <c:v>2928</c:v>
                </c:pt>
                <c:pt idx="67">
                  <c:v>1962</c:v>
                </c:pt>
                <c:pt idx="68">
                  <c:v>2281</c:v>
                </c:pt>
                <c:pt idx="69">
                  <c:v>2609</c:v>
                </c:pt>
                <c:pt idx="70">
                  <c:v>2772</c:v>
                </c:pt>
                <c:pt idx="71">
                  <c:v>3069</c:v>
                </c:pt>
                <c:pt idx="72">
                  <c:v>2917</c:v>
                </c:pt>
                <c:pt idx="73">
                  <c:v>1238</c:v>
                </c:pt>
                <c:pt idx="74">
                  <c:v>2375</c:v>
                </c:pt>
                <c:pt idx="75">
                  <c:v>2529</c:v>
                </c:pt>
                <c:pt idx="76">
                  <c:v>2143</c:v>
                </c:pt>
                <c:pt idx="77">
                  <c:v>2249</c:v>
                </c:pt>
                <c:pt idx="78">
                  <c:v>3520</c:v>
                </c:pt>
                <c:pt idx="79">
                  <c:v>2710</c:v>
                </c:pt>
                <c:pt idx="80">
                  <c:v>3712</c:v>
                </c:pt>
                <c:pt idx="81">
                  <c:v>4319</c:v>
                </c:pt>
                <c:pt idx="82">
                  <c:v>4136</c:v>
                </c:pt>
                <c:pt idx="83">
                  <c:v>4249</c:v>
                </c:pt>
                <c:pt idx="84">
                  <c:v>3663</c:v>
                </c:pt>
                <c:pt idx="85">
                  <c:v>1812</c:v>
                </c:pt>
                <c:pt idx="86">
                  <c:v>3045</c:v>
                </c:pt>
                <c:pt idx="87">
                  <c:v>3710</c:v>
                </c:pt>
                <c:pt idx="88">
                  <c:v>3521</c:v>
                </c:pt>
                <c:pt idx="89">
                  <c:v>7398</c:v>
                </c:pt>
                <c:pt idx="90">
                  <c:v>2224</c:v>
                </c:pt>
                <c:pt idx="91">
                  <c:v>2000</c:v>
                </c:pt>
                <c:pt idx="92">
                  <c:v>2140</c:v>
                </c:pt>
                <c:pt idx="93">
                  <c:v>2603</c:v>
                </c:pt>
                <c:pt idx="94">
                  <c:v>2804</c:v>
                </c:pt>
                <c:pt idx="95">
                  <c:v>2802</c:v>
                </c:pt>
                <c:pt idx="96">
                  <c:v>2816</c:v>
                </c:pt>
                <c:pt idx="97">
                  <c:v>1195</c:v>
                </c:pt>
                <c:pt idx="98">
                  <c:v>1900</c:v>
                </c:pt>
                <c:pt idx="99">
                  <c:v>2643</c:v>
                </c:pt>
                <c:pt idx="100">
                  <c:v>2052</c:v>
                </c:pt>
                <c:pt idx="101">
                  <c:v>2176</c:v>
                </c:pt>
              </c:numCache>
            </c:numRef>
          </c:val>
        </c:ser>
        <c:ser>
          <c:idx val="2"/>
          <c:order val="1"/>
          <c:tx>
            <c:strRef>
              <c:f>avvtot!$AO$1</c:f>
              <c:strCache>
                <c:ptCount val="1"/>
                <c:pt idx="0">
                  <c:v>lim inf</c:v>
                </c:pt>
              </c:strCache>
            </c:strRef>
          </c:tx>
          <c:spPr>
            <a:ln w="22225" cap="rnd">
              <a:solidFill>
                <a:schemeClr val="tx2">
                  <a:lumMod val="75000"/>
                </a:schemeClr>
              </a:solidFill>
              <a:prstDash val="sysDash"/>
              <a:round/>
            </a:ln>
            <a:effectLst/>
          </c:spPr>
          <c:marker>
            <c:symbol val="none"/>
          </c:marker>
          <c:cat>
            <c:numRef>
              <c:f>avvtot!$AC$2:$AC$103</c:f>
              <c:numCache>
                <c:formatCode>m/d/yyyy</c:formatCode>
                <c:ptCount val="102"/>
                <c:pt idx="0">
                  <c:v>39630</c:v>
                </c:pt>
                <c:pt idx="1">
                  <c:v>39661</c:v>
                </c:pt>
                <c:pt idx="2">
                  <c:v>39692</c:v>
                </c:pt>
                <c:pt idx="3">
                  <c:v>39722</c:v>
                </c:pt>
                <c:pt idx="4">
                  <c:v>39753</c:v>
                </c:pt>
                <c:pt idx="5">
                  <c:v>39783</c:v>
                </c:pt>
                <c:pt idx="6">
                  <c:v>39814</c:v>
                </c:pt>
                <c:pt idx="7">
                  <c:v>39845</c:v>
                </c:pt>
                <c:pt idx="8">
                  <c:v>39873</c:v>
                </c:pt>
                <c:pt idx="9">
                  <c:v>39904</c:v>
                </c:pt>
                <c:pt idx="10">
                  <c:v>39934</c:v>
                </c:pt>
                <c:pt idx="11">
                  <c:v>39965</c:v>
                </c:pt>
                <c:pt idx="12">
                  <c:v>39995</c:v>
                </c:pt>
                <c:pt idx="13">
                  <c:v>40026</c:v>
                </c:pt>
                <c:pt idx="14">
                  <c:v>40057</c:v>
                </c:pt>
                <c:pt idx="15">
                  <c:v>40087</c:v>
                </c:pt>
                <c:pt idx="16">
                  <c:v>40118</c:v>
                </c:pt>
                <c:pt idx="17">
                  <c:v>40148</c:v>
                </c:pt>
                <c:pt idx="18">
                  <c:v>40179</c:v>
                </c:pt>
                <c:pt idx="19">
                  <c:v>40210</c:v>
                </c:pt>
                <c:pt idx="20">
                  <c:v>40238</c:v>
                </c:pt>
                <c:pt idx="21">
                  <c:v>40269</c:v>
                </c:pt>
                <c:pt idx="22">
                  <c:v>40299</c:v>
                </c:pt>
                <c:pt idx="23">
                  <c:v>40330</c:v>
                </c:pt>
                <c:pt idx="24">
                  <c:v>40360</c:v>
                </c:pt>
                <c:pt idx="25">
                  <c:v>40391</c:v>
                </c:pt>
                <c:pt idx="26">
                  <c:v>40422</c:v>
                </c:pt>
                <c:pt idx="27">
                  <c:v>40452</c:v>
                </c:pt>
                <c:pt idx="28">
                  <c:v>40483</c:v>
                </c:pt>
                <c:pt idx="29">
                  <c:v>40513</c:v>
                </c:pt>
                <c:pt idx="30">
                  <c:v>40544</c:v>
                </c:pt>
                <c:pt idx="31">
                  <c:v>40575</c:v>
                </c:pt>
                <c:pt idx="32">
                  <c:v>40603</c:v>
                </c:pt>
                <c:pt idx="33">
                  <c:v>40634</c:v>
                </c:pt>
                <c:pt idx="34">
                  <c:v>40664</c:v>
                </c:pt>
                <c:pt idx="35">
                  <c:v>40695</c:v>
                </c:pt>
                <c:pt idx="36">
                  <c:v>40725</c:v>
                </c:pt>
                <c:pt idx="37">
                  <c:v>40756</c:v>
                </c:pt>
                <c:pt idx="38">
                  <c:v>40787</c:v>
                </c:pt>
                <c:pt idx="39">
                  <c:v>40817</c:v>
                </c:pt>
                <c:pt idx="40">
                  <c:v>40848</c:v>
                </c:pt>
                <c:pt idx="41">
                  <c:v>40878</c:v>
                </c:pt>
                <c:pt idx="42">
                  <c:v>40909</c:v>
                </c:pt>
                <c:pt idx="43">
                  <c:v>40940</c:v>
                </c:pt>
                <c:pt idx="44">
                  <c:v>40969</c:v>
                </c:pt>
                <c:pt idx="45">
                  <c:v>41000</c:v>
                </c:pt>
                <c:pt idx="46">
                  <c:v>41030</c:v>
                </c:pt>
                <c:pt idx="47">
                  <c:v>41061</c:v>
                </c:pt>
                <c:pt idx="48">
                  <c:v>41091</c:v>
                </c:pt>
                <c:pt idx="49">
                  <c:v>41122</c:v>
                </c:pt>
                <c:pt idx="50">
                  <c:v>41153</c:v>
                </c:pt>
                <c:pt idx="51">
                  <c:v>41183</c:v>
                </c:pt>
                <c:pt idx="52">
                  <c:v>41214</c:v>
                </c:pt>
                <c:pt idx="53">
                  <c:v>41244</c:v>
                </c:pt>
                <c:pt idx="54">
                  <c:v>41275</c:v>
                </c:pt>
                <c:pt idx="55">
                  <c:v>41306</c:v>
                </c:pt>
                <c:pt idx="56">
                  <c:v>41334</c:v>
                </c:pt>
                <c:pt idx="57">
                  <c:v>41365</c:v>
                </c:pt>
                <c:pt idx="58">
                  <c:v>41395</c:v>
                </c:pt>
                <c:pt idx="59">
                  <c:v>41426</c:v>
                </c:pt>
                <c:pt idx="60">
                  <c:v>41456</c:v>
                </c:pt>
                <c:pt idx="61">
                  <c:v>41487</c:v>
                </c:pt>
                <c:pt idx="62">
                  <c:v>41518</c:v>
                </c:pt>
                <c:pt idx="63">
                  <c:v>41548</c:v>
                </c:pt>
                <c:pt idx="64">
                  <c:v>41579</c:v>
                </c:pt>
                <c:pt idx="65">
                  <c:v>41609</c:v>
                </c:pt>
                <c:pt idx="66">
                  <c:v>41640</c:v>
                </c:pt>
                <c:pt idx="67">
                  <c:v>41671</c:v>
                </c:pt>
                <c:pt idx="68">
                  <c:v>41699</c:v>
                </c:pt>
                <c:pt idx="69">
                  <c:v>41730</c:v>
                </c:pt>
                <c:pt idx="70">
                  <c:v>41760</c:v>
                </c:pt>
                <c:pt idx="71">
                  <c:v>41791</c:v>
                </c:pt>
                <c:pt idx="72">
                  <c:v>41821</c:v>
                </c:pt>
                <c:pt idx="73">
                  <c:v>41852</c:v>
                </c:pt>
                <c:pt idx="74">
                  <c:v>41883</c:v>
                </c:pt>
                <c:pt idx="75">
                  <c:v>41913</c:v>
                </c:pt>
                <c:pt idx="76">
                  <c:v>41944</c:v>
                </c:pt>
                <c:pt idx="77">
                  <c:v>41974</c:v>
                </c:pt>
                <c:pt idx="78">
                  <c:v>42005</c:v>
                </c:pt>
                <c:pt idx="79">
                  <c:v>42036</c:v>
                </c:pt>
                <c:pt idx="80">
                  <c:v>42064</c:v>
                </c:pt>
                <c:pt idx="81">
                  <c:v>42095</c:v>
                </c:pt>
                <c:pt idx="82">
                  <c:v>42125</c:v>
                </c:pt>
                <c:pt idx="83">
                  <c:v>42156</c:v>
                </c:pt>
                <c:pt idx="84">
                  <c:v>42186</c:v>
                </c:pt>
                <c:pt idx="85">
                  <c:v>42217</c:v>
                </c:pt>
                <c:pt idx="86">
                  <c:v>42248</c:v>
                </c:pt>
                <c:pt idx="87">
                  <c:v>42278</c:v>
                </c:pt>
                <c:pt idx="88">
                  <c:v>42309</c:v>
                </c:pt>
                <c:pt idx="89">
                  <c:v>42339</c:v>
                </c:pt>
                <c:pt idx="90">
                  <c:v>42370</c:v>
                </c:pt>
                <c:pt idx="91">
                  <c:v>42401</c:v>
                </c:pt>
                <c:pt idx="92">
                  <c:v>42430</c:v>
                </c:pt>
                <c:pt idx="93">
                  <c:v>42461</c:v>
                </c:pt>
                <c:pt idx="94">
                  <c:v>42491</c:v>
                </c:pt>
                <c:pt idx="95">
                  <c:v>42522</c:v>
                </c:pt>
                <c:pt idx="96">
                  <c:v>42552</c:v>
                </c:pt>
                <c:pt idx="97">
                  <c:v>42583</c:v>
                </c:pt>
                <c:pt idx="98">
                  <c:v>42614</c:v>
                </c:pt>
                <c:pt idx="99">
                  <c:v>42644</c:v>
                </c:pt>
                <c:pt idx="100">
                  <c:v>42675</c:v>
                </c:pt>
                <c:pt idx="101">
                  <c:v>42705</c:v>
                </c:pt>
              </c:numCache>
            </c:numRef>
          </c:cat>
          <c:val>
            <c:numRef>
              <c:f>avvtot!$AO$2:$AO$103</c:f>
              <c:numCache>
                <c:formatCode>General</c:formatCode>
                <c:ptCount val="102"/>
                <c:pt idx="77" formatCode="0.00">
                  <c:v>2249</c:v>
                </c:pt>
                <c:pt idx="78" formatCode="0.00">
                  <c:v>2436.5289431073998</c:v>
                </c:pt>
                <c:pt idx="79" formatCode="0.00">
                  <c:v>1760.6418319774398</c:v>
                </c:pt>
                <c:pt idx="80" formatCode="0.00">
                  <c:v>1842.5940336479598</c:v>
                </c:pt>
                <c:pt idx="81" formatCode="0.00">
                  <c:v>1884.8697495587198</c:v>
                </c:pt>
                <c:pt idx="82" formatCode="0.00">
                  <c:v>1838.8752882550398</c:v>
                </c:pt>
                <c:pt idx="83" formatCode="0.00">
                  <c:v>2092.5488721110387</c:v>
                </c:pt>
                <c:pt idx="84" formatCode="0.00">
                  <c:v>1917.2203423967198</c:v>
                </c:pt>
                <c:pt idx="85" formatCode="0.00">
                  <c:v>882.17172147175995</c:v>
                </c:pt>
                <c:pt idx="86" formatCode="0.00">
                  <c:v>1621.7626949913599</c:v>
                </c:pt>
                <c:pt idx="87" formatCode="0.00">
                  <c:v>1841.4245853934801</c:v>
                </c:pt>
                <c:pt idx="88" formatCode="0.00">
                  <c:v>1529.3702375437199</c:v>
                </c:pt>
                <c:pt idx="89" formatCode="0.00">
                  <c:v>1191.8255523597204</c:v>
                </c:pt>
                <c:pt idx="90" formatCode="0.00">
                  <c:v>1519.8135094600655</c:v>
                </c:pt>
                <c:pt idx="91" formatCode="0.00">
                  <c:v>1086.1744305206844</c:v>
                </c:pt>
                <c:pt idx="92" formatCode="0.00">
                  <c:v>1232.343641739654</c:v>
                </c:pt>
                <c:pt idx="93" formatCode="0.00">
                  <c:v>1161.082463224782</c:v>
                </c:pt>
                <c:pt idx="94" formatCode="0.00">
                  <c:v>1326.5249596208459</c:v>
                </c:pt>
                <c:pt idx="95" formatCode="0.00">
                  <c:v>1569.5359344654371</c:v>
                </c:pt>
                <c:pt idx="96" formatCode="0.00">
                  <c:v>1220.9832414196098</c:v>
                </c:pt>
                <c:pt idx="97" formatCode="0.00">
                  <c:v>176.26612777485965</c:v>
                </c:pt>
                <c:pt idx="98" formatCode="0.00">
                  <c:v>977.33914181498892</c:v>
                </c:pt>
                <c:pt idx="99" formatCode="0.00">
                  <c:v>1168.5905990124299</c:v>
                </c:pt>
                <c:pt idx="100" formatCode="0.00">
                  <c:v>965.03138131992239</c:v>
                </c:pt>
                <c:pt idx="101" formatCode="0.00">
                  <c:v>402.57919822212523</c:v>
                </c:pt>
              </c:numCache>
            </c:numRef>
          </c:val>
        </c:ser>
        <c:ser>
          <c:idx val="3"/>
          <c:order val="2"/>
          <c:tx>
            <c:strRef>
              <c:f>avvtot!$AP$1</c:f>
              <c:strCache>
                <c:ptCount val="1"/>
                <c:pt idx="0">
                  <c:v>lim sup</c:v>
                </c:pt>
              </c:strCache>
            </c:strRef>
          </c:tx>
          <c:spPr>
            <a:ln w="22225" cap="rnd">
              <a:solidFill>
                <a:schemeClr val="tx2">
                  <a:lumMod val="75000"/>
                </a:schemeClr>
              </a:solidFill>
              <a:prstDash val="sysDash"/>
              <a:round/>
            </a:ln>
            <a:effectLst/>
          </c:spPr>
          <c:marker>
            <c:symbol val="none"/>
          </c:marker>
          <c:cat>
            <c:numRef>
              <c:f>avvtot!$AC$2:$AC$103</c:f>
              <c:numCache>
                <c:formatCode>m/d/yyyy</c:formatCode>
                <c:ptCount val="102"/>
                <c:pt idx="0">
                  <c:v>39630</c:v>
                </c:pt>
                <c:pt idx="1">
                  <c:v>39661</c:v>
                </c:pt>
                <c:pt idx="2">
                  <c:v>39692</c:v>
                </c:pt>
                <c:pt idx="3">
                  <c:v>39722</c:v>
                </c:pt>
                <c:pt idx="4">
                  <c:v>39753</c:v>
                </c:pt>
                <c:pt idx="5">
                  <c:v>39783</c:v>
                </c:pt>
                <c:pt idx="6">
                  <c:v>39814</c:v>
                </c:pt>
                <c:pt idx="7">
                  <c:v>39845</c:v>
                </c:pt>
                <c:pt idx="8">
                  <c:v>39873</c:v>
                </c:pt>
                <c:pt idx="9">
                  <c:v>39904</c:v>
                </c:pt>
                <c:pt idx="10">
                  <c:v>39934</c:v>
                </c:pt>
                <c:pt idx="11">
                  <c:v>39965</c:v>
                </c:pt>
                <c:pt idx="12">
                  <c:v>39995</c:v>
                </c:pt>
                <c:pt idx="13">
                  <c:v>40026</c:v>
                </c:pt>
                <c:pt idx="14">
                  <c:v>40057</c:v>
                </c:pt>
                <c:pt idx="15">
                  <c:v>40087</c:v>
                </c:pt>
                <c:pt idx="16">
                  <c:v>40118</c:v>
                </c:pt>
                <c:pt idx="17">
                  <c:v>40148</c:v>
                </c:pt>
                <c:pt idx="18">
                  <c:v>40179</c:v>
                </c:pt>
                <c:pt idx="19">
                  <c:v>40210</c:v>
                </c:pt>
                <c:pt idx="20">
                  <c:v>40238</c:v>
                </c:pt>
                <c:pt idx="21">
                  <c:v>40269</c:v>
                </c:pt>
                <c:pt idx="22">
                  <c:v>40299</c:v>
                </c:pt>
                <c:pt idx="23">
                  <c:v>40330</c:v>
                </c:pt>
                <c:pt idx="24">
                  <c:v>40360</c:v>
                </c:pt>
                <c:pt idx="25">
                  <c:v>40391</c:v>
                </c:pt>
                <c:pt idx="26">
                  <c:v>40422</c:v>
                </c:pt>
                <c:pt idx="27">
                  <c:v>40452</c:v>
                </c:pt>
                <c:pt idx="28">
                  <c:v>40483</c:v>
                </c:pt>
                <c:pt idx="29">
                  <c:v>40513</c:v>
                </c:pt>
                <c:pt idx="30">
                  <c:v>40544</c:v>
                </c:pt>
                <c:pt idx="31">
                  <c:v>40575</c:v>
                </c:pt>
                <c:pt idx="32">
                  <c:v>40603</c:v>
                </c:pt>
                <c:pt idx="33">
                  <c:v>40634</c:v>
                </c:pt>
                <c:pt idx="34">
                  <c:v>40664</c:v>
                </c:pt>
                <c:pt idx="35">
                  <c:v>40695</c:v>
                </c:pt>
                <c:pt idx="36">
                  <c:v>40725</c:v>
                </c:pt>
                <c:pt idx="37">
                  <c:v>40756</c:v>
                </c:pt>
                <c:pt idx="38">
                  <c:v>40787</c:v>
                </c:pt>
                <c:pt idx="39">
                  <c:v>40817</c:v>
                </c:pt>
                <c:pt idx="40">
                  <c:v>40848</c:v>
                </c:pt>
                <c:pt idx="41">
                  <c:v>40878</c:v>
                </c:pt>
                <c:pt idx="42">
                  <c:v>40909</c:v>
                </c:pt>
                <c:pt idx="43">
                  <c:v>40940</c:v>
                </c:pt>
                <c:pt idx="44">
                  <c:v>40969</c:v>
                </c:pt>
                <c:pt idx="45">
                  <c:v>41000</c:v>
                </c:pt>
                <c:pt idx="46">
                  <c:v>41030</c:v>
                </c:pt>
                <c:pt idx="47">
                  <c:v>41061</c:v>
                </c:pt>
                <c:pt idx="48">
                  <c:v>41091</c:v>
                </c:pt>
                <c:pt idx="49">
                  <c:v>41122</c:v>
                </c:pt>
                <c:pt idx="50">
                  <c:v>41153</c:v>
                </c:pt>
                <c:pt idx="51">
                  <c:v>41183</c:v>
                </c:pt>
                <c:pt idx="52">
                  <c:v>41214</c:v>
                </c:pt>
                <c:pt idx="53">
                  <c:v>41244</c:v>
                </c:pt>
                <c:pt idx="54">
                  <c:v>41275</c:v>
                </c:pt>
                <c:pt idx="55">
                  <c:v>41306</c:v>
                </c:pt>
                <c:pt idx="56">
                  <c:v>41334</c:v>
                </c:pt>
                <c:pt idx="57">
                  <c:v>41365</c:v>
                </c:pt>
                <c:pt idx="58">
                  <c:v>41395</c:v>
                </c:pt>
                <c:pt idx="59">
                  <c:v>41426</c:v>
                </c:pt>
                <c:pt idx="60">
                  <c:v>41456</c:v>
                </c:pt>
                <c:pt idx="61">
                  <c:v>41487</c:v>
                </c:pt>
                <c:pt idx="62">
                  <c:v>41518</c:v>
                </c:pt>
                <c:pt idx="63">
                  <c:v>41548</c:v>
                </c:pt>
                <c:pt idx="64">
                  <c:v>41579</c:v>
                </c:pt>
                <c:pt idx="65">
                  <c:v>41609</c:v>
                </c:pt>
                <c:pt idx="66">
                  <c:v>41640</c:v>
                </c:pt>
                <c:pt idx="67">
                  <c:v>41671</c:v>
                </c:pt>
                <c:pt idx="68">
                  <c:v>41699</c:v>
                </c:pt>
                <c:pt idx="69">
                  <c:v>41730</c:v>
                </c:pt>
                <c:pt idx="70">
                  <c:v>41760</c:v>
                </c:pt>
                <c:pt idx="71">
                  <c:v>41791</c:v>
                </c:pt>
                <c:pt idx="72">
                  <c:v>41821</c:v>
                </c:pt>
                <c:pt idx="73">
                  <c:v>41852</c:v>
                </c:pt>
                <c:pt idx="74">
                  <c:v>41883</c:v>
                </c:pt>
                <c:pt idx="75">
                  <c:v>41913</c:v>
                </c:pt>
                <c:pt idx="76">
                  <c:v>41944</c:v>
                </c:pt>
                <c:pt idx="77">
                  <c:v>41974</c:v>
                </c:pt>
                <c:pt idx="78">
                  <c:v>42005</c:v>
                </c:pt>
                <c:pt idx="79">
                  <c:v>42036</c:v>
                </c:pt>
                <c:pt idx="80">
                  <c:v>42064</c:v>
                </c:pt>
                <c:pt idx="81">
                  <c:v>42095</c:v>
                </c:pt>
                <c:pt idx="82">
                  <c:v>42125</c:v>
                </c:pt>
                <c:pt idx="83">
                  <c:v>42156</c:v>
                </c:pt>
                <c:pt idx="84">
                  <c:v>42186</c:v>
                </c:pt>
                <c:pt idx="85">
                  <c:v>42217</c:v>
                </c:pt>
                <c:pt idx="86">
                  <c:v>42248</c:v>
                </c:pt>
                <c:pt idx="87">
                  <c:v>42278</c:v>
                </c:pt>
                <c:pt idx="88">
                  <c:v>42309</c:v>
                </c:pt>
                <c:pt idx="89">
                  <c:v>42339</c:v>
                </c:pt>
                <c:pt idx="90">
                  <c:v>42370</c:v>
                </c:pt>
                <c:pt idx="91">
                  <c:v>42401</c:v>
                </c:pt>
                <c:pt idx="92">
                  <c:v>42430</c:v>
                </c:pt>
                <c:pt idx="93">
                  <c:v>42461</c:v>
                </c:pt>
                <c:pt idx="94">
                  <c:v>42491</c:v>
                </c:pt>
                <c:pt idx="95">
                  <c:v>42522</c:v>
                </c:pt>
                <c:pt idx="96">
                  <c:v>42552</c:v>
                </c:pt>
                <c:pt idx="97">
                  <c:v>42583</c:v>
                </c:pt>
                <c:pt idx="98">
                  <c:v>42614</c:v>
                </c:pt>
                <c:pt idx="99">
                  <c:v>42644</c:v>
                </c:pt>
                <c:pt idx="100">
                  <c:v>42675</c:v>
                </c:pt>
                <c:pt idx="101">
                  <c:v>42705</c:v>
                </c:pt>
              </c:numCache>
            </c:numRef>
          </c:cat>
          <c:val>
            <c:numRef>
              <c:f>avvtot!$AP$2:$AP$103</c:f>
              <c:numCache>
                <c:formatCode>General</c:formatCode>
                <c:ptCount val="102"/>
                <c:pt idx="77" formatCode="0.00">
                  <c:v>2249</c:v>
                </c:pt>
                <c:pt idx="78" formatCode="0.00">
                  <c:v>3743.5103571646</c:v>
                </c:pt>
                <c:pt idx="79" formatCode="0.00">
                  <c:v>2794.1429458545599</c:v>
                </c:pt>
                <c:pt idx="80" formatCode="0.00">
                  <c:v>2959.7834275940399</c:v>
                </c:pt>
                <c:pt idx="81" formatCode="0.00">
                  <c:v>3059.8423158652809</c:v>
                </c:pt>
                <c:pt idx="82" formatCode="0.00">
                  <c:v>3014.63516346496</c:v>
                </c:pt>
                <c:pt idx="83" formatCode="0.00">
                  <c:v>3444.2401231789599</c:v>
                </c:pt>
                <c:pt idx="84" formatCode="0.00">
                  <c:v>3180.1484298672781</c:v>
                </c:pt>
                <c:pt idx="85" formatCode="0.00">
                  <c:v>1463.3184518922401</c:v>
                </c:pt>
                <c:pt idx="86" formatCode="0.00">
                  <c:v>2684.1936685606397</c:v>
                </c:pt>
                <c:pt idx="87" formatCode="0.00">
                  <c:v>3045.3208015085202</c:v>
                </c:pt>
                <c:pt idx="88" formatCode="0.00">
                  <c:v>2528.1979337182802</c:v>
                </c:pt>
                <c:pt idx="89" formatCode="0.00">
                  <c:v>1971.8208425042799</c:v>
                </c:pt>
                <c:pt idx="90" formatCode="0.00">
                  <c:v>3451.419770281937</c:v>
                </c:pt>
                <c:pt idx="91" formatCode="0.00">
                  <c:v>2991.853415185316</c:v>
                </c:pt>
                <c:pt idx="92" formatCode="0.00">
                  <c:v>3102.7108928043467</c:v>
                </c:pt>
                <c:pt idx="93" formatCode="0.00">
                  <c:v>3003.6322697832161</c:v>
                </c:pt>
                <c:pt idx="94" formatCode="0.00">
                  <c:v>3134.5966704971538</c:v>
                </c:pt>
                <c:pt idx="95" formatCode="0.00">
                  <c:v>3346.8372204765656</c:v>
                </c:pt>
                <c:pt idx="96" formatCode="0.00">
                  <c:v>2973.971973414391</c:v>
                </c:pt>
                <c:pt idx="97" formatCode="0.00">
                  <c:v>2094.3981932911411</c:v>
                </c:pt>
                <c:pt idx="98" formatCode="0.00">
                  <c:v>2878.9188860650097</c:v>
                </c:pt>
                <c:pt idx="99" formatCode="0.00">
                  <c:v>3042.4254383315729</c:v>
                </c:pt>
                <c:pt idx="100" formatCode="0.00">
                  <c:v>2825.8508322220796</c:v>
                </c:pt>
                <c:pt idx="101" formatCode="0.00">
                  <c:v>2328.2763747518748</c:v>
                </c:pt>
              </c:numCache>
            </c:numRef>
          </c:val>
        </c:ser>
        <c:ser>
          <c:idx val="1"/>
          <c:order val="3"/>
          <c:tx>
            <c:strRef>
              <c:f>avvtot!$AE$1</c:f>
              <c:strCache>
                <c:ptCount val="1"/>
                <c:pt idx="0">
                  <c:v>forecast</c:v>
                </c:pt>
              </c:strCache>
            </c:strRef>
          </c:tx>
          <c:spPr>
            <a:ln w="25400" cap="rnd">
              <a:solidFill>
                <a:schemeClr val="accent3">
                  <a:lumMod val="60000"/>
                  <a:lumOff val="40000"/>
                </a:schemeClr>
              </a:solidFill>
              <a:round/>
            </a:ln>
            <a:effectLst/>
          </c:spPr>
          <c:marker>
            <c:symbol val="none"/>
          </c:marker>
          <c:cat>
            <c:numRef>
              <c:f>avvtot!$AC$2:$AC$103</c:f>
              <c:numCache>
                <c:formatCode>m/d/yyyy</c:formatCode>
                <c:ptCount val="102"/>
                <c:pt idx="0">
                  <c:v>39630</c:v>
                </c:pt>
                <c:pt idx="1">
                  <c:v>39661</c:v>
                </c:pt>
                <c:pt idx="2">
                  <c:v>39692</c:v>
                </c:pt>
                <c:pt idx="3">
                  <c:v>39722</c:v>
                </c:pt>
                <c:pt idx="4">
                  <c:v>39753</c:v>
                </c:pt>
                <c:pt idx="5">
                  <c:v>39783</c:v>
                </c:pt>
                <c:pt idx="6">
                  <c:v>39814</c:v>
                </c:pt>
                <c:pt idx="7">
                  <c:v>39845</c:v>
                </c:pt>
                <c:pt idx="8">
                  <c:v>39873</c:v>
                </c:pt>
                <c:pt idx="9">
                  <c:v>39904</c:v>
                </c:pt>
                <c:pt idx="10">
                  <c:v>39934</c:v>
                </c:pt>
                <c:pt idx="11">
                  <c:v>39965</c:v>
                </c:pt>
                <c:pt idx="12">
                  <c:v>39995</c:v>
                </c:pt>
                <c:pt idx="13">
                  <c:v>40026</c:v>
                </c:pt>
                <c:pt idx="14">
                  <c:v>40057</c:v>
                </c:pt>
                <c:pt idx="15">
                  <c:v>40087</c:v>
                </c:pt>
                <c:pt idx="16">
                  <c:v>40118</c:v>
                </c:pt>
                <c:pt idx="17">
                  <c:v>40148</c:v>
                </c:pt>
                <c:pt idx="18">
                  <c:v>40179</c:v>
                </c:pt>
                <c:pt idx="19">
                  <c:v>40210</c:v>
                </c:pt>
                <c:pt idx="20">
                  <c:v>40238</c:v>
                </c:pt>
                <c:pt idx="21">
                  <c:v>40269</c:v>
                </c:pt>
                <c:pt idx="22">
                  <c:v>40299</c:v>
                </c:pt>
                <c:pt idx="23">
                  <c:v>40330</c:v>
                </c:pt>
                <c:pt idx="24">
                  <c:v>40360</c:v>
                </c:pt>
                <c:pt idx="25">
                  <c:v>40391</c:v>
                </c:pt>
                <c:pt idx="26">
                  <c:v>40422</c:v>
                </c:pt>
                <c:pt idx="27">
                  <c:v>40452</c:v>
                </c:pt>
                <c:pt idx="28">
                  <c:v>40483</c:v>
                </c:pt>
                <c:pt idx="29">
                  <c:v>40513</c:v>
                </c:pt>
                <c:pt idx="30">
                  <c:v>40544</c:v>
                </c:pt>
                <c:pt idx="31">
                  <c:v>40575</c:v>
                </c:pt>
                <c:pt idx="32">
                  <c:v>40603</c:v>
                </c:pt>
                <c:pt idx="33">
                  <c:v>40634</c:v>
                </c:pt>
                <c:pt idx="34">
                  <c:v>40664</c:v>
                </c:pt>
                <c:pt idx="35">
                  <c:v>40695</c:v>
                </c:pt>
                <c:pt idx="36">
                  <c:v>40725</c:v>
                </c:pt>
                <c:pt idx="37">
                  <c:v>40756</c:v>
                </c:pt>
                <c:pt idx="38">
                  <c:v>40787</c:v>
                </c:pt>
                <c:pt idx="39">
                  <c:v>40817</c:v>
                </c:pt>
                <c:pt idx="40">
                  <c:v>40848</c:v>
                </c:pt>
                <c:pt idx="41">
                  <c:v>40878</c:v>
                </c:pt>
                <c:pt idx="42">
                  <c:v>40909</c:v>
                </c:pt>
                <c:pt idx="43">
                  <c:v>40940</c:v>
                </c:pt>
                <c:pt idx="44">
                  <c:v>40969</c:v>
                </c:pt>
                <c:pt idx="45">
                  <c:v>41000</c:v>
                </c:pt>
                <c:pt idx="46">
                  <c:v>41030</c:v>
                </c:pt>
                <c:pt idx="47">
                  <c:v>41061</c:v>
                </c:pt>
                <c:pt idx="48">
                  <c:v>41091</c:v>
                </c:pt>
                <c:pt idx="49">
                  <c:v>41122</c:v>
                </c:pt>
                <c:pt idx="50">
                  <c:v>41153</c:v>
                </c:pt>
                <c:pt idx="51">
                  <c:v>41183</c:v>
                </c:pt>
                <c:pt idx="52">
                  <c:v>41214</c:v>
                </c:pt>
                <c:pt idx="53">
                  <c:v>41244</c:v>
                </c:pt>
                <c:pt idx="54">
                  <c:v>41275</c:v>
                </c:pt>
                <c:pt idx="55">
                  <c:v>41306</c:v>
                </c:pt>
                <c:pt idx="56">
                  <c:v>41334</c:v>
                </c:pt>
                <c:pt idx="57">
                  <c:v>41365</c:v>
                </c:pt>
                <c:pt idx="58">
                  <c:v>41395</c:v>
                </c:pt>
                <c:pt idx="59">
                  <c:v>41426</c:v>
                </c:pt>
                <c:pt idx="60">
                  <c:v>41456</c:v>
                </c:pt>
                <c:pt idx="61">
                  <c:v>41487</c:v>
                </c:pt>
                <c:pt idx="62">
                  <c:v>41518</c:v>
                </c:pt>
                <c:pt idx="63">
                  <c:v>41548</c:v>
                </c:pt>
                <c:pt idx="64">
                  <c:v>41579</c:v>
                </c:pt>
                <c:pt idx="65">
                  <c:v>41609</c:v>
                </c:pt>
                <c:pt idx="66">
                  <c:v>41640</c:v>
                </c:pt>
                <c:pt idx="67">
                  <c:v>41671</c:v>
                </c:pt>
                <c:pt idx="68">
                  <c:v>41699</c:v>
                </c:pt>
                <c:pt idx="69">
                  <c:v>41730</c:v>
                </c:pt>
                <c:pt idx="70">
                  <c:v>41760</c:v>
                </c:pt>
                <c:pt idx="71">
                  <c:v>41791</c:v>
                </c:pt>
                <c:pt idx="72">
                  <c:v>41821</c:v>
                </c:pt>
                <c:pt idx="73">
                  <c:v>41852</c:v>
                </c:pt>
                <c:pt idx="74">
                  <c:v>41883</c:v>
                </c:pt>
                <c:pt idx="75">
                  <c:v>41913</c:v>
                </c:pt>
                <c:pt idx="76">
                  <c:v>41944</c:v>
                </c:pt>
                <c:pt idx="77">
                  <c:v>41974</c:v>
                </c:pt>
                <c:pt idx="78">
                  <c:v>42005</c:v>
                </c:pt>
                <c:pt idx="79">
                  <c:v>42036</c:v>
                </c:pt>
                <c:pt idx="80">
                  <c:v>42064</c:v>
                </c:pt>
                <c:pt idx="81">
                  <c:v>42095</c:v>
                </c:pt>
                <c:pt idx="82">
                  <c:v>42125</c:v>
                </c:pt>
                <c:pt idx="83">
                  <c:v>42156</c:v>
                </c:pt>
                <c:pt idx="84">
                  <c:v>42186</c:v>
                </c:pt>
                <c:pt idx="85">
                  <c:v>42217</c:v>
                </c:pt>
                <c:pt idx="86">
                  <c:v>42248</c:v>
                </c:pt>
                <c:pt idx="87">
                  <c:v>42278</c:v>
                </c:pt>
                <c:pt idx="88">
                  <c:v>42309</c:v>
                </c:pt>
                <c:pt idx="89">
                  <c:v>42339</c:v>
                </c:pt>
                <c:pt idx="90">
                  <c:v>42370</c:v>
                </c:pt>
                <c:pt idx="91">
                  <c:v>42401</c:v>
                </c:pt>
                <c:pt idx="92">
                  <c:v>42430</c:v>
                </c:pt>
                <c:pt idx="93">
                  <c:v>42461</c:v>
                </c:pt>
                <c:pt idx="94">
                  <c:v>42491</c:v>
                </c:pt>
                <c:pt idx="95">
                  <c:v>42522</c:v>
                </c:pt>
                <c:pt idx="96">
                  <c:v>42552</c:v>
                </c:pt>
                <c:pt idx="97">
                  <c:v>42583</c:v>
                </c:pt>
                <c:pt idx="98">
                  <c:v>42614</c:v>
                </c:pt>
                <c:pt idx="99">
                  <c:v>42644</c:v>
                </c:pt>
                <c:pt idx="100">
                  <c:v>42675</c:v>
                </c:pt>
                <c:pt idx="101">
                  <c:v>42705</c:v>
                </c:pt>
              </c:numCache>
            </c:numRef>
          </c:cat>
          <c:val>
            <c:numRef>
              <c:f>avvtot!$AE$2:$AE$103</c:f>
              <c:numCache>
                <c:formatCode>General</c:formatCode>
                <c:ptCount val="102"/>
                <c:pt idx="0">
                  <c:v>6045</c:v>
                </c:pt>
                <c:pt idx="1">
                  <c:v>2561</c:v>
                </c:pt>
                <c:pt idx="2">
                  <c:v>5073</c:v>
                </c:pt>
                <c:pt idx="3">
                  <c:v>5665</c:v>
                </c:pt>
                <c:pt idx="4">
                  <c:v>4300</c:v>
                </c:pt>
                <c:pt idx="5">
                  <c:v>3378</c:v>
                </c:pt>
                <c:pt idx="6">
                  <c:v>5147</c:v>
                </c:pt>
                <c:pt idx="7">
                  <c:v>4541</c:v>
                </c:pt>
                <c:pt idx="8">
                  <c:v>4147</c:v>
                </c:pt>
                <c:pt idx="9">
                  <c:v>4055</c:v>
                </c:pt>
                <c:pt idx="10">
                  <c:v>4176</c:v>
                </c:pt>
                <c:pt idx="11">
                  <c:v>4628</c:v>
                </c:pt>
                <c:pt idx="12">
                  <c:v>3941</c:v>
                </c:pt>
                <c:pt idx="13">
                  <c:v>2159</c:v>
                </c:pt>
                <c:pt idx="14">
                  <c:v>3716</c:v>
                </c:pt>
                <c:pt idx="15">
                  <c:v>4321</c:v>
                </c:pt>
                <c:pt idx="16">
                  <c:v>3617</c:v>
                </c:pt>
                <c:pt idx="17">
                  <c:v>2669</c:v>
                </c:pt>
                <c:pt idx="18">
                  <c:v>4407</c:v>
                </c:pt>
                <c:pt idx="19">
                  <c:v>3503</c:v>
                </c:pt>
                <c:pt idx="20">
                  <c:v>4350</c:v>
                </c:pt>
                <c:pt idx="21">
                  <c:v>4088</c:v>
                </c:pt>
                <c:pt idx="22">
                  <c:v>4813</c:v>
                </c:pt>
                <c:pt idx="23">
                  <c:v>4084</c:v>
                </c:pt>
                <c:pt idx="24">
                  <c:v>3951</c:v>
                </c:pt>
                <c:pt idx="25">
                  <c:v>1840</c:v>
                </c:pt>
                <c:pt idx="26">
                  <c:v>3420</c:v>
                </c:pt>
                <c:pt idx="27">
                  <c:v>3739</c:v>
                </c:pt>
                <c:pt idx="28">
                  <c:v>3856</c:v>
                </c:pt>
                <c:pt idx="29">
                  <c:v>2746</c:v>
                </c:pt>
                <c:pt idx="30">
                  <c:v>4662</c:v>
                </c:pt>
                <c:pt idx="31">
                  <c:v>3771</c:v>
                </c:pt>
                <c:pt idx="32">
                  <c:v>3591</c:v>
                </c:pt>
                <c:pt idx="33">
                  <c:v>3894</c:v>
                </c:pt>
                <c:pt idx="34">
                  <c:v>3598</c:v>
                </c:pt>
                <c:pt idx="35">
                  <c:v>4320</c:v>
                </c:pt>
                <c:pt idx="36">
                  <c:v>3526</c:v>
                </c:pt>
                <c:pt idx="37">
                  <c:v>1814</c:v>
                </c:pt>
                <c:pt idx="38">
                  <c:v>3669</c:v>
                </c:pt>
                <c:pt idx="39">
                  <c:v>3799</c:v>
                </c:pt>
                <c:pt idx="40">
                  <c:v>2963</c:v>
                </c:pt>
                <c:pt idx="41">
                  <c:v>2421</c:v>
                </c:pt>
                <c:pt idx="42">
                  <c:v>4320</c:v>
                </c:pt>
                <c:pt idx="43">
                  <c:v>3219</c:v>
                </c:pt>
                <c:pt idx="44">
                  <c:v>3642</c:v>
                </c:pt>
                <c:pt idx="45">
                  <c:v>3292</c:v>
                </c:pt>
                <c:pt idx="46">
                  <c:v>3651</c:v>
                </c:pt>
                <c:pt idx="47">
                  <c:v>3881</c:v>
                </c:pt>
                <c:pt idx="48">
                  <c:v>3520</c:v>
                </c:pt>
                <c:pt idx="49">
                  <c:v>2136</c:v>
                </c:pt>
                <c:pt idx="50">
                  <c:v>3088</c:v>
                </c:pt>
                <c:pt idx="51">
                  <c:v>3849</c:v>
                </c:pt>
                <c:pt idx="52">
                  <c:v>3319</c:v>
                </c:pt>
                <c:pt idx="53">
                  <c:v>1882</c:v>
                </c:pt>
                <c:pt idx="54">
                  <c:v>3614</c:v>
                </c:pt>
                <c:pt idx="55">
                  <c:v>2471</c:v>
                </c:pt>
                <c:pt idx="56">
                  <c:v>2526</c:v>
                </c:pt>
                <c:pt idx="57">
                  <c:v>2901</c:v>
                </c:pt>
                <c:pt idx="58">
                  <c:v>2849</c:v>
                </c:pt>
                <c:pt idx="59">
                  <c:v>3290</c:v>
                </c:pt>
                <c:pt idx="60">
                  <c:v>3527</c:v>
                </c:pt>
                <c:pt idx="61">
                  <c:v>1579</c:v>
                </c:pt>
                <c:pt idx="62">
                  <c:v>2156</c:v>
                </c:pt>
                <c:pt idx="63">
                  <c:v>3246</c:v>
                </c:pt>
                <c:pt idx="64">
                  <c:v>2260</c:v>
                </c:pt>
                <c:pt idx="65">
                  <c:v>1609</c:v>
                </c:pt>
                <c:pt idx="66">
                  <c:v>2928</c:v>
                </c:pt>
                <c:pt idx="67">
                  <c:v>1962</c:v>
                </c:pt>
                <c:pt idx="68">
                  <c:v>2281</c:v>
                </c:pt>
                <c:pt idx="69">
                  <c:v>2609</c:v>
                </c:pt>
                <c:pt idx="70">
                  <c:v>2772</c:v>
                </c:pt>
                <c:pt idx="71">
                  <c:v>3069</c:v>
                </c:pt>
                <c:pt idx="72">
                  <c:v>2917</c:v>
                </c:pt>
                <c:pt idx="73">
                  <c:v>1238</c:v>
                </c:pt>
                <c:pt idx="74">
                  <c:v>2375</c:v>
                </c:pt>
                <c:pt idx="75">
                  <c:v>2529</c:v>
                </c:pt>
                <c:pt idx="76">
                  <c:v>2143</c:v>
                </c:pt>
                <c:pt idx="77">
                  <c:v>2249</c:v>
                </c:pt>
                <c:pt idx="78">
                  <c:v>3090.0196501360001</c:v>
                </c:pt>
                <c:pt idx="79">
                  <c:v>2277.3923889160001</c:v>
                </c:pt>
                <c:pt idx="80">
                  <c:v>2401.1887306209992</c:v>
                </c:pt>
                <c:pt idx="81">
                  <c:v>2472.3560327120008</c:v>
                </c:pt>
                <c:pt idx="82">
                  <c:v>2426.7552258599999</c:v>
                </c:pt>
                <c:pt idx="83">
                  <c:v>2768.3944976450002</c:v>
                </c:pt>
                <c:pt idx="84">
                  <c:v>2548.6843861319999</c:v>
                </c:pt>
                <c:pt idx="85">
                  <c:v>1172.7450866820004</c:v>
                </c:pt>
                <c:pt idx="86">
                  <c:v>2152.9781817759999</c:v>
                </c:pt>
                <c:pt idx="87">
                  <c:v>2443.372693451</c:v>
                </c:pt>
                <c:pt idx="88">
                  <c:v>2028.7840856309999</c:v>
                </c:pt>
                <c:pt idx="89">
                  <c:v>1581.8231974319999</c:v>
                </c:pt>
                <c:pt idx="90">
                  <c:v>2485.6166398710002</c:v>
                </c:pt>
                <c:pt idx="91">
                  <c:v>2039.0139228529995</c:v>
                </c:pt>
                <c:pt idx="92">
                  <c:v>2167.5272672720002</c:v>
                </c:pt>
                <c:pt idx="93">
                  <c:v>2082.3573665040017</c:v>
                </c:pt>
                <c:pt idx="94">
                  <c:v>2230.5608150589997</c:v>
                </c:pt>
                <c:pt idx="95">
                  <c:v>2458.186577471</c:v>
                </c:pt>
                <c:pt idx="96">
                  <c:v>2097.4776074169999</c:v>
                </c:pt>
                <c:pt idx="97">
                  <c:v>1135.3321605329998</c:v>
                </c:pt>
                <c:pt idx="98">
                  <c:v>1928.12901394</c:v>
                </c:pt>
                <c:pt idx="99">
                  <c:v>2105.5080186720002</c:v>
                </c:pt>
                <c:pt idx="100">
                  <c:v>1895.441106771</c:v>
                </c:pt>
                <c:pt idx="101">
                  <c:v>1365.4277864870005</c:v>
                </c:pt>
              </c:numCache>
            </c:numRef>
          </c:val>
        </c:ser>
        <c:dLbls/>
        <c:marker val="1"/>
        <c:axId val="88274048"/>
        <c:axId val="88275584"/>
      </c:lineChart>
      <c:dateAx>
        <c:axId val="88274048"/>
        <c:scaling>
          <c:orientation val="minMax"/>
        </c:scaling>
        <c:axPos val="b"/>
        <c:numFmt formatCode="m/d/yyyy" sourceLinked="1"/>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8275584"/>
        <c:crosses val="autoZero"/>
        <c:auto val="1"/>
        <c:lblOffset val="100"/>
        <c:baseTimeUnit val="months"/>
      </c:dateAx>
      <c:valAx>
        <c:axId val="88275584"/>
        <c:scaling>
          <c:orientation val="minMax"/>
          <c:min val="500"/>
        </c:scaling>
        <c:axPos val="l"/>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8274048"/>
        <c:crosses val="autoZero"/>
        <c:crossBetween val="between"/>
      </c:valAx>
      <c:spPr>
        <a:noFill/>
        <a:ln>
          <a:noFill/>
        </a:ln>
        <a:effectLst/>
      </c:spPr>
    </c:plotArea>
    <c:legend>
      <c:legendPos val="b"/>
      <c:layout>
        <c:manualLayout>
          <c:xMode val="edge"/>
          <c:yMode val="edge"/>
          <c:x val="0.11334644852315202"/>
          <c:y val="6.2446497501321342E-2"/>
          <c:w val="0.59484667809343905"/>
          <c:h val="5.7349594257387317E-2"/>
        </c:manualLayout>
      </c:layout>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userShapes r:id="rId2"/>
</c:chartSpace>
</file>

<file path=ppt/charts/chart11.xml><?xml version="1.0" encoding="utf-8"?>
<c:chartSpace xmlns:c="http://schemas.openxmlformats.org/drawingml/2006/chart" xmlns:a="http://schemas.openxmlformats.org/drawingml/2006/main" xmlns:r="http://schemas.openxmlformats.org/officeDocument/2006/relationships">
  <c:lang val="en-GB"/>
  <c:chart>
    <c:autoTitleDeleted val="1"/>
    <c:plotArea>
      <c:layout/>
      <c:lineChart>
        <c:grouping val="standard"/>
        <c:ser>
          <c:idx val="0"/>
          <c:order val="0"/>
          <c:tx>
            <c:strRef>
              <c:f>avvfem!$W$1</c:f>
              <c:strCache>
                <c:ptCount val="1"/>
                <c:pt idx="0">
                  <c:v>observed_sa</c:v>
                </c:pt>
              </c:strCache>
            </c:strRef>
          </c:tx>
          <c:spPr>
            <a:ln w="22225" cap="rnd">
              <a:solidFill>
                <a:schemeClr val="accent1"/>
              </a:solidFill>
              <a:round/>
            </a:ln>
            <a:effectLst/>
          </c:spPr>
          <c:marker>
            <c:symbol val="none"/>
          </c:marker>
          <c:cat>
            <c:numRef>
              <c:f>avvfem!$T$2:$T$103</c:f>
              <c:numCache>
                <c:formatCode>m/d/yyyy</c:formatCode>
                <c:ptCount val="102"/>
                <c:pt idx="0">
                  <c:v>39630</c:v>
                </c:pt>
                <c:pt idx="1">
                  <c:v>39661</c:v>
                </c:pt>
                <c:pt idx="2">
                  <c:v>39692</c:v>
                </c:pt>
                <c:pt idx="3">
                  <c:v>39722</c:v>
                </c:pt>
                <c:pt idx="4">
                  <c:v>39753</c:v>
                </c:pt>
                <c:pt idx="5">
                  <c:v>39783</c:v>
                </c:pt>
                <c:pt idx="6">
                  <c:v>39814</c:v>
                </c:pt>
                <c:pt idx="7">
                  <c:v>39845</c:v>
                </c:pt>
                <c:pt idx="8">
                  <c:v>39873</c:v>
                </c:pt>
                <c:pt idx="9">
                  <c:v>39904</c:v>
                </c:pt>
                <c:pt idx="10">
                  <c:v>39934</c:v>
                </c:pt>
                <c:pt idx="11">
                  <c:v>39965</c:v>
                </c:pt>
                <c:pt idx="12">
                  <c:v>39995</c:v>
                </c:pt>
                <c:pt idx="13">
                  <c:v>40026</c:v>
                </c:pt>
                <c:pt idx="14">
                  <c:v>40057</c:v>
                </c:pt>
                <c:pt idx="15">
                  <c:v>40087</c:v>
                </c:pt>
                <c:pt idx="16">
                  <c:v>40118</c:v>
                </c:pt>
                <c:pt idx="17">
                  <c:v>40148</c:v>
                </c:pt>
                <c:pt idx="18">
                  <c:v>40179</c:v>
                </c:pt>
                <c:pt idx="19">
                  <c:v>40210</c:v>
                </c:pt>
                <c:pt idx="20">
                  <c:v>40238</c:v>
                </c:pt>
                <c:pt idx="21">
                  <c:v>40269</c:v>
                </c:pt>
                <c:pt idx="22">
                  <c:v>40299</c:v>
                </c:pt>
                <c:pt idx="23">
                  <c:v>40330</c:v>
                </c:pt>
                <c:pt idx="24">
                  <c:v>40360</c:v>
                </c:pt>
                <c:pt idx="25">
                  <c:v>40391</c:v>
                </c:pt>
                <c:pt idx="26">
                  <c:v>40422</c:v>
                </c:pt>
                <c:pt idx="27">
                  <c:v>40452</c:v>
                </c:pt>
                <c:pt idx="28">
                  <c:v>40483</c:v>
                </c:pt>
                <c:pt idx="29">
                  <c:v>40513</c:v>
                </c:pt>
                <c:pt idx="30">
                  <c:v>40544</c:v>
                </c:pt>
                <c:pt idx="31">
                  <c:v>40575</c:v>
                </c:pt>
                <c:pt idx="32">
                  <c:v>40603</c:v>
                </c:pt>
                <c:pt idx="33">
                  <c:v>40634</c:v>
                </c:pt>
                <c:pt idx="34">
                  <c:v>40664</c:v>
                </c:pt>
                <c:pt idx="35">
                  <c:v>40695</c:v>
                </c:pt>
                <c:pt idx="36">
                  <c:v>40725</c:v>
                </c:pt>
                <c:pt idx="37">
                  <c:v>40756</c:v>
                </c:pt>
                <c:pt idx="38">
                  <c:v>40787</c:v>
                </c:pt>
                <c:pt idx="39">
                  <c:v>40817</c:v>
                </c:pt>
                <c:pt idx="40">
                  <c:v>40848</c:v>
                </c:pt>
                <c:pt idx="41">
                  <c:v>40878</c:v>
                </c:pt>
                <c:pt idx="42">
                  <c:v>40909</c:v>
                </c:pt>
                <c:pt idx="43">
                  <c:v>40940</c:v>
                </c:pt>
                <c:pt idx="44">
                  <c:v>40969</c:v>
                </c:pt>
                <c:pt idx="45">
                  <c:v>41000</c:v>
                </c:pt>
                <c:pt idx="46">
                  <c:v>41030</c:v>
                </c:pt>
                <c:pt idx="47">
                  <c:v>41061</c:v>
                </c:pt>
                <c:pt idx="48">
                  <c:v>41091</c:v>
                </c:pt>
                <c:pt idx="49">
                  <c:v>41122</c:v>
                </c:pt>
                <c:pt idx="50">
                  <c:v>41153</c:v>
                </c:pt>
                <c:pt idx="51">
                  <c:v>41183</c:v>
                </c:pt>
                <c:pt idx="52">
                  <c:v>41214</c:v>
                </c:pt>
                <c:pt idx="53">
                  <c:v>41244</c:v>
                </c:pt>
                <c:pt idx="54">
                  <c:v>41275</c:v>
                </c:pt>
                <c:pt idx="55">
                  <c:v>41306</c:v>
                </c:pt>
                <c:pt idx="56">
                  <c:v>41334</c:v>
                </c:pt>
                <c:pt idx="57">
                  <c:v>41365</c:v>
                </c:pt>
                <c:pt idx="58">
                  <c:v>41395</c:v>
                </c:pt>
                <c:pt idx="59">
                  <c:v>41426</c:v>
                </c:pt>
                <c:pt idx="60">
                  <c:v>41456</c:v>
                </c:pt>
                <c:pt idx="61">
                  <c:v>41487</c:v>
                </c:pt>
                <c:pt idx="62">
                  <c:v>41518</c:v>
                </c:pt>
                <c:pt idx="63">
                  <c:v>41548</c:v>
                </c:pt>
                <c:pt idx="64">
                  <c:v>41579</c:v>
                </c:pt>
                <c:pt idx="65">
                  <c:v>41609</c:v>
                </c:pt>
                <c:pt idx="66">
                  <c:v>41640</c:v>
                </c:pt>
                <c:pt idx="67">
                  <c:v>41671</c:v>
                </c:pt>
                <c:pt idx="68">
                  <c:v>41699</c:v>
                </c:pt>
                <c:pt idx="69">
                  <c:v>41730</c:v>
                </c:pt>
                <c:pt idx="70">
                  <c:v>41760</c:v>
                </c:pt>
                <c:pt idx="71">
                  <c:v>41791</c:v>
                </c:pt>
                <c:pt idx="72">
                  <c:v>41821</c:v>
                </c:pt>
                <c:pt idx="73">
                  <c:v>41852</c:v>
                </c:pt>
                <c:pt idx="74">
                  <c:v>41883</c:v>
                </c:pt>
                <c:pt idx="75">
                  <c:v>41913</c:v>
                </c:pt>
                <c:pt idx="76">
                  <c:v>41944</c:v>
                </c:pt>
                <c:pt idx="77">
                  <c:v>41974</c:v>
                </c:pt>
                <c:pt idx="78">
                  <c:v>42005</c:v>
                </c:pt>
                <c:pt idx="79">
                  <c:v>42036</c:v>
                </c:pt>
                <c:pt idx="80">
                  <c:v>42064</c:v>
                </c:pt>
                <c:pt idx="81">
                  <c:v>42095</c:v>
                </c:pt>
                <c:pt idx="82">
                  <c:v>42125</c:v>
                </c:pt>
                <c:pt idx="83">
                  <c:v>42156</c:v>
                </c:pt>
                <c:pt idx="84">
                  <c:v>42186</c:v>
                </c:pt>
                <c:pt idx="85">
                  <c:v>42217</c:v>
                </c:pt>
                <c:pt idx="86">
                  <c:v>42248</c:v>
                </c:pt>
                <c:pt idx="87">
                  <c:v>42278</c:v>
                </c:pt>
                <c:pt idx="88">
                  <c:v>42309</c:v>
                </c:pt>
                <c:pt idx="89">
                  <c:v>42339</c:v>
                </c:pt>
                <c:pt idx="90">
                  <c:v>42370</c:v>
                </c:pt>
                <c:pt idx="91">
                  <c:v>42401</c:v>
                </c:pt>
                <c:pt idx="92">
                  <c:v>42430</c:v>
                </c:pt>
                <c:pt idx="93">
                  <c:v>42461</c:v>
                </c:pt>
                <c:pt idx="94">
                  <c:v>42491</c:v>
                </c:pt>
                <c:pt idx="95">
                  <c:v>42522</c:v>
                </c:pt>
                <c:pt idx="96">
                  <c:v>42552</c:v>
                </c:pt>
                <c:pt idx="97">
                  <c:v>42583</c:v>
                </c:pt>
                <c:pt idx="98">
                  <c:v>42614</c:v>
                </c:pt>
                <c:pt idx="99">
                  <c:v>42644</c:v>
                </c:pt>
                <c:pt idx="100">
                  <c:v>42675</c:v>
                </c:pt>
                <c:pt idx="101">
                  <c:v>42705</c:v>
                </c:pt>
              </c:numCache>
            </c:numRef>
          </c:cat>
          <c:val>
            <c:numRef>
              <c:f>avvfem!$U$2:$U$103</c:f>
              <c:numCache>
                <c:formatCode>General</c:formatCode>
                <c:ptCount val="102"/>
                <c:pt idx="0">
                  <c:v>2501</c:v>
                </c:pt>
                <c:pt idx="1">
                  <c:v>1074</c:v>
                </c:pt>
                <c:pt idx="2">
                  <c:v>1760</c:v>
                </c:pt>
                <c:pt idx="3">
                  <c:v>2181</c:v>
                </c:pt>
                <c:pt idx="4">
                  <c:v>1622</c:v>
                </c:pt>
                <c:pt idx="5">
                  <c:v>1436</c:v>
                </c:pt>
                <c:pt idx="6">
                  <c:v>2030</c:v>
                </c:pt>
                <c:pt idx="7">
                  <c:v>1912</c:v>
                </c:pt>
                <c:pt idx="8">
                  <c:v>1614</c:v>
                </c:pt>
                <c:pt idx="9">
                  <c:v>1457</c:v>
                </c:pt>
                <c:pt idx="10">
                  <c:v>1625</c:v>
                </c:pt>
                <c:pt idx="11">
                  <c:v>1908</c:v>
                </c:pt>
                <c:pt idx="12">
                  <c:v>1566</c:v>
                </c:pt>
                <c:pt idx="13">
                  <c:v>971</c:v>
                </c:pt>
                <c:pt idx="14">
                  <c:v>1324</c:v>
                </c:pt>
                <c:pt idx="15">
                  <c:v>1730</c:v>
                </c:pt>
                <c:pt idx="16">
                  <c:v>1310</c:v>
                </c:pt>
                <c:pt idx="17">
                  <c:v>1230</c:v>
                </c:pt>
                <c:pt idx="18">
                  <c:v>1777</c:v>
                </c:pt>
                <c:pt idx="19">
                  <c:v>1268</c:v>
                </c:pt>
                <c:pt idx="20">
                  <c:v>1625</c:v>
                </c:pt>
                <c:pt idx="21">
                  <c:v>1489</c:v>
                </c:pt>
                <c:pt idx="22">
                  <c:v>1724</c:v>
                </c:pt>
                <c:pt idx="23">
                  <c:v>1581</c:v>
                </c:pt>
                <c:pt idx="24">
                  <c:v>1534</c:v>
                </c:pt>
                <c:pt idx="25">
                  <c:v>742</c:v>
                </c:pt>
                <c:pt idx="26">
                  <c:v>1174</c:v>
                </c:pt>
                <c:pt idx="27">
                  <c:v>1572</c:v>
                </c:pt>
                <c:pt idx="28">
                  <c:v>1326</c:v>
                </c:pt>
                <c:pt idx="29">
                  <c:v>1156</c:v>
                </c:pt>
                <c:pt idx="30">
                  <c:v>1951</c:v>
                </c:pt>
                <c:pt idx="31">
                  <c:v>1420</c:v>
                </c:pt>
                <c:pt idx="32">
                  <c:v>1413</c:v>
                </c:pt>
                <c:pt idx="33">
                  <c:v>1535</c:v>
                </c:pt>
                <c:pt idx="34">
                  <c:v>1421</c:v>
                </c:pt>
                <c:pt idx="35">
                  <c:v>1786</c:v>
                </c:pt>
                <c:pt idx="36">
                  <c:v>1375</c:v>
                </c:pt>
                <c:pt idx="37">
                  <c:v>774</c:v>
                </c:pt>
                <c:pt idx="38">
                  <c:v>1436</c:v>
                </c:pt>
                <c:pt idx="39">
                  <c:v>1473</c:v>
                </c:pt>
                <c:pt idx="40">
                  <c:v>1214</c:v>
                </c:pt>
                <c:pt idx="41">
                  <c:v>1209</c:v>
                </c:pt>
                <c:pt idx="42">
                  <c:v>1785</c:v>
                </c:pt>
                <c:pt idx="43">
                  <c:v>1274</c:v>
                </c:pt>
                <c:pt idx="44">
                  <c:v>1360</c:v>
                </c:pt>
                <c:pt idx="45">
                  <c:v>1235</c:v>
                </c:pt>
                <c:pt idx="46">
                  <c:v>1514</c:v>
                </c:pt>
                <c:pt idx="47">
                  <c:v>1567</c:v>
                </c:pt>
                <c:pt idx="48">
                  <c:v>1536</c:v>
                </c:pt>
                <c:pt idx="49">
                  <c:v>903</c:v>
                </c:pt>
                <c:pt idx="50">
                  <c:v>1240</c:v>
                </c:pt>
                <c:pt idx="51">
                  <c:v>1855</c:v>
                </c:pt>
                <c:pt idx="52">
                  <c:v>1593</c:v>
                </c:pt>
                <c:pt idx="53">
                  <c:v>796</c:v>
                </c:pt>
                <c:pt idx="54">
                  <c:v>1505</c:v>
                </c:pt>
                <c:pt idx="55">
                  <c:v>991</c:v>
                </c:pt>
                <c:pt idx="56">
                  <c:v>1063</c:v>
                </c:pt>
                <c:pt idx="57">
                  <c:v>1105</c:v>
                </c:pt>
                <c:pt idx="58">
                  <c:v>1164</c:v>
                </c:pt>
                <c:pt idx="59">
                  <c:v>1439</c:v>
                </c:pt>
                <c:pt idx="60">
                  <c:v>1328</c:v>
                </c:pt>
                <c:pt idx="61">
                  <c:v>722</c:v>
                </c:pt>
                <c:pt idx="62">
                  <c:v>856</c:v>
                </c:pt>
                <c:pt idx="63">
                  <c:v>1559</c:v>
                </c:pt>
                <c:pt idx="64">
                  <c:v>877</c:v>
                </c:pt>
                <c:pt idx="65">
                  <c:v>704</c:v>
                </c:pt>
                <c:pt idx="66">
                  <c:v>1248</c:v>
                </c:pt>
                <c:pt idx="67">
                  <c:v>784</c:v>
                </c:pt>
                <c:pt idx="68">
                  <c:v>1007</c:v>
                </c:pt>
                <c:pt idx="69">
                  <c:v>1118</c:v>
                </c:pt>
                <c:pt idx="70">
                  <c:v>1125</c:v>
                </c:pt>
                <c:pt idx="71">
                  <c:v>1241</c:v>
                </c:pt>
                <c:pt idx="72">
                  <c:v>1097</c:v>
                </c:pt>
                <c:pt idx="73">
                  <c:v>534</c:v>
                </c:pt>
                <c:pt idx="74">
                  <c:v>970</c:v>
                </c:pt>
                <c:pt idx="75">
                  <c:v>1007</c:v>
                </c:pt>
                <c:pt idx="76">
                  <c:v>865</c:v>
                </c:pt>
                <c:pt idx="77">
                  <c:v>996</c:v>
                </c:pt>
                <c:pt idx="78">
                  <c:v>1226</c:v>
                </c:pt>
                <c:pt idx="79">
                  <c:v>957</c:v>
                </c:pt>
                <c:pt idx="80">
                  <c:v>1382</c:v>
                </c:pt>
                <c:pt idx="81">
                  <c:v>1675</c:v>
                </c:pt>
                <c:pt idx="82">
                  <c:v>1596</c:v>
                </c:pt>
                <c:pt idx="83">
                  <c:v>1604</c:v>
                </c:pt>
                <c:pt idx="84">
                  <c:v>1488</c:v>
                </c:pt>
                <c:pt idx="85">
                  <c:v>735</c:v>
                </c:pt>
                <c:pt idx="86">
                  <c:v>1158</c:v>
                </c:pt>
                <c:pt idx="87">
                  <c:v>1462</c:v>
                </c:pt>
                <c:pt idx="88">
                  <c:v>1370</c:v>
                </c:pt>
                <c:pt idx="89">
                  <c:v>2917</c:v>
                </c:pt>
                <c:pt idx="90">
                  <c:v>890</c:v>
                </c:pt>
                <c:pt idx="91">
                  <c:v>673</c:v>
                </c:pt>
                <c:pt idx="92">
                  <c:v>750</c:v>
                </c:pt>
                <c:pt idx="93">
                  <c:v>879</c:v>
                </c:pt>
                <c:pt idx="94">
                  <c:v>980</c:v>
                </c:pt>
                <c:pt idx="95">
                  <c:v>1053</c:v>
                </c:pt>
                <c:pt idx="96">
                  <c:v>1205</c:v>
                </c:pt>
                <c:pt idx="97">
                  <c:v>468</c:v>
                </c:pt>
                <c:pt idx="98">
                  <c:v>656</c:v>
                </c:pt>
                <c:pt idx="99">
                  <c:v>1144</c:v>
                </c:pt>
                <c:pt idx="100">
                  <c:v>738</c:v>
                </c:pt>
                <c:pt idx="101">
                  <c:v>813</c:v>
                </c:pt>
              </c:numCache>
            </c:numRef>
          </c:val>
        </c:ser>
        <c:ser>
          <c:idx val="1"/>
          <c:order val="1"/>
          <c:tx>
            <c:strRef>
              <c:f>avvfem!$V$1</c:f>
              <c:strCache>
                <c:ptCount val="1"/>
                <c:pt idx="0">
                  <c:v>forecast</c:v>
                </c:pt>
              </c:strCache>
            </c:strRef>
          </c:tx>
          <c:spPr>
            <a:ln w="25400" cap="rnd">
              <a:solidFill>
                <a:schemeClr val="accent3">
                  <a:lumMod val="60000"/>
                  <a:lumOff val="40000"/>
                </a:schemeClr>
              </a:solidFill>
              <a:round/>
            </a:ln>
            <a:effectLst/>
          </c:spPr>
          <c:marker>
            <c:symbol val="none"/>
          </c:marker>
          <c:cat>
            <c:numRef>
              <c:f>avvfem!$T$2:$T$103</c:f>
              <c:numCache>
                <c:formatCode>m/d/yyyy</c:formatCode>
                <c:ptCount val="102"/>
                <c:pt idx="0">
                  <c:v>39630</c:v>
                </c:pt>
                <c:pt idx="1">
                  <c:v>39661</c:v>
                </c:pt>
                <c:pt idx="2">
                  <c:v>39692</c:v>
                </c:pt>
                <c:pt idx="3">
                  <c:v>39722</c:v>
                </c:pt>
                <c:pt idx="4">
                  <c:v>39753</c:v>
                </c:pt>
                <c:pt idx="5">
                  <c:v>39783</c:v>
                </c:pt>
                <c:pt idx="6">
                  <c:v>39814</c:v>
                </c:pt>
                <c:pt idx="7">
                  <c:v>39845</c:v>
                </c:pt>
                <c:pt idx="8">
                  <c:v>39873</c:v>
                </c:pt>
                <c:pt idx="9">
                  <c:v>39904</c:v>
                </c:pt>
                <c:pt idx="10">
                  <c:v>39934</c:v>
                </c:pt>
                <c:pt idx="11">
                  <c:v>39965</c:v>
                </c:pt>
                <c:pt idx="12">
                  <c:v>39995</c:v>
                </c:pt>
                <c:pt idx="13">
                  <c:v>40026</c:v>
                </c:pt>
                <c:pt idx="14">
                  <c:v>40057</c:v>
                </c:pt>
                <c:pt idx="15">
                  <c:v>40087</c:v>
                </c:pt>
                <c:pt idx="16">
                  <c:v>40118</c:v>
                </c:pt>
                <c:pt idx="17">
                  <c:v>40148</c:v>
                </c:pt>
                <c:pt idx="18">
                  <c:v>40179</c:v>
                </c:pt>
                <c:pt idx="19">
                  <c:v>40210</c:v>
                </c:pt>
                <c:pt idx="20">
                  <c:v>40238</c:v>
                </c:pt>
                <c:pt idx="21">
                  <c:v>40269</c:v>
                </c:pt>
                <c:pt idx="22">
                  <c:v>40299</c:v>
                </c:pt>
                <c:pt idx="23">
                  <c:v>40330</c:v>
                </c:pt>
                <c:pt idx="24">
                  <c:v>40360</c:v>
                </c:pt>
                <c:pt idx="25">
                  <c:v>40391</c:v>
                </c:pt>
                <c:pt idx="26">
                  <c:v>40422</c:v>
                </c:pt>
                <c:pt idx="27">
                  <c:v>40452</c:v>
                </c:pt>
                <c:pt idx="28">
                  <c:v>40483</c:v>
                </c:pt>
                <c:pt idx="29">
                  <c:v>40513</c:v>
                </c:pt>
                <c:pt idx="30">
                  <c:v>40544</c:v>
                </c:pt>
                <c:pt idx="31">
                  <c:v>40575</c:v>
                </c:pt>
                <c:pt idx="32">
                  <c:v>40603</c:v>
                </c:pt>
                <c:pt idx="33">
                  <c:v>40634</c:v>
                </c:pt>
                <c:pt idx="34">
                  <c:v>40664</c:v>
                </c:pt>
                <c:pt idx="35">
                  <c:v>40695</c:v>
                </c:pt>
                <c:pt idx="36">
                  <c:v>40725</c:v>
                </c:pt>
                <c:pt idx="37">
                  <c:v>40756</c:v>
                </c:pt>
                <c:pt idx="38">
                  <c:v>40787</c:v>
                </c:pt>
                <c:pt idx="39">
                  <c:v>40817</c:v>
                </c:pt>
                <c:pt idx="40">
                  <c:v>40848</c:v>
                </c:pt>
                <c:pt idx="41">
                  <c:v>40878</c:v>
                </c:pt>
                <c:pt idx="42">
                  <c:v>40909</c:v>
                </c:pt>
                <c:pt idx="43">
                  <c:v>40940</c:v>
                </c:pt>
                <c:pt idx="44">
                  <c:v>40969</c:v>
                </c:pt>
                <c:pt idx="45">
                  <c:v>41000</c:v>
                </c:pt>
                <c:pt idx="46">
                  <c:v>41030</c:v>
                </c:pt>
                <c:pt idx="47">
                  <c:v>41061</c:v>
                </c:pt>
                <c:pt idx="48">
                  <c:v>41091</c:v>
                </c:pt>
                <c:pt idx="49">
                  <c:v>41122</c:v>
                </c:pt>
                <c:pt idx="50">
                  <c:v>41153</c:v>
                </c:pt>
                <c:pt idx="51">
                  <c:v>41183</c:v>
                </c:pt>
                <c:pt idx="52">
                  <c:v>41214</c:v>
                </c:pt>
                <c:pt idx="53">
                  <c:v>41244</c:v>
                </c:pt>
                <c:pt idx="54">
                  <c:v>41275</c:v>
                </c:pt>
                <c:pt idx="55">
                  <c:v>41306</c:v>
                </c:pt>
                <c:pt idx="56">
                  <c:v>41334</c:v>
                </c:pt>
                <c:pt idx="57">
                  <c:v>41365</c:v>
                </c:pt>
                <c:pt idx="58">
                  <c:v>41395</c:v>
                </c:pt>
                <c:pt idx="59">
                  <c:v>41426</c:v>
                </c:pt>
                <c:pt idx="60">
                  <c:v>41456</c:v>
                </c:pt>
                <c:pt idx="61">
                  <c:v>41487</c:v>
                </c:pt>
                <c:pt idx="62">
                  <c:v>41518</c:v>
                </c:pt>
                <c:pt idx="63">
                  <c:v>41548</c:v>
                </c:pt>
                <c:pt idx="64">
                  <c:v>41579</c:v>
                </c:pt>
                <c:pt idx="65">
                  <c:v>41609</c:v>
                </c:pt>
                <c:pt idx="66">
                  <c:v>41640</c:v>
                </c:pt>
                <c:pt idx="67">
                  <c:v>41671</c:v>
                </c:pt>
                <c:pt idx="68">
                  <c:v>41699</c:v>
                </c:pt>
                <c:pt idx="69">
                  <c:v>41730</c:v>
                </c:pt>
                <c:pt idx="70">
                  <c:v>41760</c:v>
                </c:pt>
                <c:pt idx="71">
                  <c:v>41791</c:v>
                </c:pt>
                <c:pt idx="72">
                  <c:v>41821</c:v>
                </c:pt>
                <c:pt idx="73">
                  <c:v>41852</c:v>
                </c:pt>
                <c:pt idx="74">
                  <c:v>41883</c:v>
                </c:pt>
                <c:pt idx="75">
                  <c:v>41913</c:v>
                </c:pt>
                <c:pt idx="76">
                  <c:v>41944</c:v>
                </c:pt>
                <c:pt idx="77">
                  <c:v>41974</c:v>
                </c:pt>
                <c:pt idx="78">
                  <c:v>42005</c:v>
                </c:pt>
                <c:pt idx="79">
                  <c:v>42036</c:v>
                </c:pt>
                <c:pt idx="80">
                  <c:v>42064</c:v>
                </c:pt>
                <c:pt idx="81">
                  <c:v>42095</c:v>
                </c:pt>
                <c:pt idx="82">
                  <c:v>42125</c:v>
                </c:pt>
                <c:pt idx="83">
                  <c:v>42156</c:v>
                </c:pt>
                <c:pt idx="84">
                  <c:v>42186</c:v>
                </c:pt>
                <c:pt idx="85">
                  <c:v>42217</c:v>
                </c:pt>
                <c:pt idx="86">
                  <c:v>42248</c:v>
                </c:pt>
                <c:pt idx="87">
                  <c:v>42278</c:v>
                </c:pt>
                <c:pt idx="88">
                  <c:v>42309</c:v>
                </c:pt>
                <c:pt idx="89">
                  <c:v>42339</c:v>
                </c:pt>
                <c:pt idx="90">
                  <c:v>42370</c:v>
                </c:pt>
                <c:pt idx="91">
                  <c:v>42401</c:v>
                </c:pt>
                <c:pt idx="92">
                  <c:v>42430</c:v>
                </c:pt>
                <c:pt idx="93">
                  <c:v>42461</c:v>
                </c:pt>
                <c:pt idx="94">
                  <c:v>42491</c:v>
                </c:pt>
                <c:pt idx="95">
                  <c:v>42522</c:v>
                </c:pt>
                <c:pt idx="96">
                  <c:v>42552</c:v>
                </c:pt>
                <c:pt idx="97">
                  <c:v>42583</c:v>
                </c:pt>
                <c:pt idx="98">
                  <c:v>42614</c:v>
                </c:pt>
                <c:pt idx="99">
                  <c:v>42644</c:v>
                </c:pt>
                <c:pt idx="100">
                  <c:v>42675</c:v>
                </c:pt>
                <c:pt idx="101">
                  <c:v>42705</c:v>
                </c:pt>
              </c:numCache>
            </c:numRef>
          </c:cat>
          <c:val>
            <c:numRef>
              <c:f>avvfem!$V$2:$V$103</c:f>
              <c:numCache>
                <c:formatCode>General</c:formatCode>
                <c:ptCount val="102"/>
                <c:pt idx="0">
                  <c:v>2501</c:v>
                </c:pt>
                <c:pt idx="1">
                  <c:v>1074</c:v>
                </c:pt>
                <c:pt idx="2">
                  <c:v>1760</c:v>
                </c:pt>
                <c:pt idx="3">
                  <c:v>2181</c:v>
                </c:pt>
                <c:pt idx="4">
                  <c:v>1622</c:v>
                </c:pt>
                <c:pt idx="5">
                  <c:v>1436</c:v>
                </c:pt>
                <c:pt idx="6">
                  <c:v>2030</c:v>
                </c:pt>
                <c:pt idx="7">
                  <c:v>1912</c:v>
                </c:pt>
                <c:pt idx="8">
                  <c:v>1614</c:v>
                </c:pt>
                <c:pt idx="9">
                  <c:v>1457</c:v>
                </c:pt>
                <c:pt idx="10">
                  <c:v>1625</c:v>
                </c:pt>
                <c:pt idx="11">
                  <c:v>1908</c:v>
                </c:pt>
                <c:pt idx="12">
                  <c:v>1566</c:v>
                </c:pt>
                <c:pt idx="13">
                  <c:v>971</c:v>
                </c:pt>
                <c:pt idx="14">
                  <c:v>1324</c:v>
                </c:pt>
                <c:pt idx="15">
                  <c:v>1730</c:v>
                </c:pt>
                <c:pt idx="16">
                  <c:v>1310</c:v>
                </c:pt>
                <c:pt idx="17">
                  <c:v>1230</c:v>
                </c:pt>
                <c:pt idx="18">
                  <c:v>1777</c:v>
                </c:pt>
                <c:pt idx="19">
                  <c:v>1268</c:v>
                </c:pt>
                <c:pt idx="20">
                  <c:v>1625</c:v>
                </c:pt>
                <c:pt idx="21">
                  <c:v>1489</c:v>
                </c:pt>
                <c:pt idx="22">
                  <c:v>1724</c:v>
                </c:pt>
                <c:pt idx="23">
                  <c:v>1581</c:v>
                </c:pt>
                <c:pt idx="24">
                  <c:v>1534</c:v>
                </c:pt>
                <c:pt idx="25">
                  <c:v>742</c:v>
                </c:pt>
                <c:pt idx="26">
                  <c:v>1174</c:v>
                </c:pt>
                <c:pt idx="27">
                  <c:v>1572</c:v>
                </c:pt>
                <c:pt idx="28">
                  <c:v>1326</c:v>
                </c:pt>
                <c:pt idx="29">
                  <c:v>1156</c:v>
                </c:pt>
                <c:pt idx="30">
                  <c:v>1951</c:v>
                </c:pt>
                <c:pt idx="31">
                  <c:v>1420</c:v>
                </c:pt>
                <c:pt idx="32">
                  <c:v>1413</c:v>
                </c:pt>
                <c:pt idx="33">
                  <c:v>1535</c:v>
                </c:pt>
                <c:pt idx="34">
                  <c:v>1421</c:v>
                </c:pt>
                <c:pt idx="35">
                  <c:v>1786</c:v>
                </c:pt>
                <c:pt idx="36">
                  <c:v>1375</c:v>
                </c:pt>
                <c:pt idx="37">
                  <c:v>774</c:v>
                </c:pt>
                <c:pt idx="38">
                  <c:v>1436</c:v>
                </c:pt>
                <c:pt idx="39">
                  <c:v>1473</c:v>
                </c:pt>
                <c:pt idx="40">
                  <c:v>1214</c:v>
                </c:pt>
                <c:pt idx="41">
                  <c:v>1209</c:v>
                </c:pt>
                <c:pt idx="42">
                  <c:v>1785</c:v>
                </c:pt>
                <c:pt idx="43">
                  <c:v>1274</c:v>
                </c:pt>
                <c:pt idx="44">
                  <c:v>1360</c:v>
                </c:pt>
                <c:pt idx="45">
                  <c:v>1235</c:v>
                </c:pt>
                <c:pt idx="46">
                  <c:v>1514</c:v>
                </c:pt>
                <c:pt idx="47">
                  <c:v>1567</c:v>
                </c:pt>
                <c:pt idx="48">
                  <c:v>1536</c:v>
                </c:pt>
                <c:pt idx="49">
                  <c:v>903</c:v>
                </c:pt>
                <c:pt idx="50">
                  <c:v>1240</c:v>
                </c:pt>
                <c:pt idx="51">
                  <c:v>1855</c:v>
                </c:pt>
                <c:pt idx="52">
                  <c:v>1593</c:v>
                </c:pt>
                <c:pt idx="53">
                  <c:v>796</c:v>
                </c:pt>
                <c:pt idx="54">
                  <c:v>1505</c:v>
                </c:pt>
                <c:pt idx="55">
                  <c:v>991</c:v>
                </c:pt>
                <c:pt idx="56">
                  <c:v>1063</c:v>
                </c:pt>
                <c:pt idx="57">
                  <c:v>1105</c:v>
                </c:pt>
                <c:pt idx="58">
                  <c:v>1164</c:v>
                </c:pt>
                <c:pt idx="59">
                  <c:v>1439</c:v>
                </c:pt>
                <c:pt idx="60">
                  <c:v>1328</c:v>
                </c:pt>
                <c:pt idx="61">
                  <c:v>722</c:v>
                </c:pt>
                <c:pt idx="62">
                  <c:v>856</c:v>
                </c:pt>
                <c:pt idx="63">
                  <c:v>1559</c:v>
                </c:pt>
                <c:pt idx="64">
                  <c:v>877</c:v>
                </c:pt>
                <c:pt idx="65">
                  <c:v>704</c:v>
                </c:pt>
                <c:pt idx="66">
                  <c:v>1248</c:v>
                </c:pt>
                <c:pt idx="67">
                  <c:v>784</c:v>
                </c:pt>
                <c:pt idx="68">
                  <c:v>1007</c:v>
                </c:pt>
                <c:pt idx="69">
                  <c:v>1118</c:v>
                </c:pt>
                <c:pt idx="70">
                  <c:v>1125</c:v>
                </c:pt>
                <c:pt idx="71">
                  <c:v>1241</c:v>
                </c:pt>
                <c:pt idx="72">
                  <c:v>1097</c:v>
                </c:pt>
                <c:pt idx="73">
                  <c:v>534</c:v>
                </c:pt>
                <c:pt idx="74">
                  <c:v>970</c:v>
                </c:pt>
                <c:pt idx="75">
                  <c:v>1007</c:v>
                </c:pt>
                <c:pt idx="76">
                  <c:v>865</c:v>
                </c:pt>
                <c:pt idx="77">
                  <c:v>996</c:v>
                </c:pt>
                <c:pt idx="78">
                  <c:v>1217.3947345779991</c:v>
                </c:pt>
                <c:pt idx="79">
                  <c:v>915.92157820099999</c:v>
                </c:pt>
                <c:pt idx="80">
                  <c:v>996.59108273799995</c:v>
                </c:pt>
                <c:pt idx="81">
                  <c:v>970.72595932599938</c:v>
                </c:pt>
                <c:pt idx="82">
                  <c:v>995.2409406710002</c:v>
                </c:pt>
                <c:pt idx="83">
                  <c:v>1174.8512468859994</c:v>
                </c:pt>
                <c:pt idx="84">
                  <c:v>1038.1271917850004</c:v>
                </c:pt>
                <c:pt idx="85">
                  <c:v>530.39319160299999</c:v>
                </c:pt>
                <c:pt idx="86">
                  <c:v>845.99597837900023</c:v>
                </c:pt>
                <c:pt idx="87">
                  <c:v>1072.067355266</c:v>
                </c:pt>
                <c:pt idx="88">
                  <c:v>833.70704727600025</c:v>
                </c:pt>
                <c:pt idx="89">
                  <c:v>732.133724992</c:v>
                </c:pt>
                <c:pt idx="90">
                  <c:v>1065.0348153149998</c:v>
                </c:pt>
                <c:pt idx="91">
                  <c:v>838.53221057899998</c:v>
                </c:pt>
                <c:pt idx="92">
                  <c:v>905.25592504799999</c:v>
                </c:pt>
                <c:pt idx="93">
                  <c:v>837.883824925</c:v>
                </c:pt>
                <c:pt idx="94">
                  <c:v>925.32928459199911</c:v>
                </c:pt>
                <c:pt idx="95">
                  <c:v>1056.513572951</c:v>
                </c:pt>
                <c:pt idx="96">
                  <c:v>868.8592420459986</c:v>
                </c:pt>
                <c:pt idx="97">
                  <c:v>517.63312222000002</c:v>
                </c:pt>
                <c:pt idx="98">
                  <c:v>766.51652128600006</c:v>
                </c:pt>
                <c:pt idx="99">
                  <c:v>936.23423635999995</c:v>
                </c:pt>
                <c:pt idx="100">
                  <c:v>786.28360583000028</c:v>
                </c:pt>
                <c:pt idx="101">
                  <c:v>640.29606941999998</c:v>
                </c:pt>
              </c:numCache>
            </c:numRef>
          </c:val>
        </c:ser>
        <c:ser>
          <c:idx val="3"/>
          <c:order val="2"/>
          <c:tx>
            <c:strRef>
              <c:f>avvfem!$AB$1</c:f>
              <c:strCache>
                <c:ptCount val="1"/>
                <c:pt idx="0">
                  <c:v>lim sup</c:v>
                </c:pt>
              </c:strCache>
            </c:strRef>
          </c:tx>
          <c:spPr>
            <a:ln w="22225" cap="rnd">
              <a:solidFill>
                <a:schemeClr val="bg2">
                  <a:lumMod val="25000"/>
                </a:schemeClr>
              </a:solidFill>
              <a:prstDash val="sysDash"/>
              <a:round/>
            </a:ln>
            <a:effectLst/>
          </c:spPr>
          <c:marker>
            <c:symbol val="none"/>
          </c:marker>
          <c:cat>
            <c:numRef>
              <c:f>avvfem!$T$2:$T$103</c:f>
              <c:numCache>
                <c:formatCode>m/d/yyyy</c:formatCode>
                <c:ptCount val="102"/>
                <c:pt idx="0">
                  <c:v>39630</c:v>
                </c:pt>
                <c:pt idx="1">
                  <c:v>39661</c:v>
                </c:pt>
                <c:pt idx="2">
                  <c:v>39692</c:v>
                </c:pt>
                <c:pt idx="3">
                  <c:v>39722</c:v>
                </c:pt>
                <c:pt idx="4">
                  <c:v>39753</c:v>
                </c:pt>
                <c:pt idx="5">
                  <c:v>39783</c:v>
                </c:pt>
                <c:pt idx="6">
                  <c:v>39814</c:v>
                </c:pt>
                <c:pt idx="7">
                  <c:v>39845</c:v>
                </c:pt>
                <c:pt idx="8">
                  <c:v>39873</c:v>
                </c:pt>
                <c:pt idx="9">
                  <c:v>39904</c:v>
                </c:pt>
                <c:pt idx="10">
                  <c:v>39934</c:v>
                </c:pt>
                <c:pt idx="11">
                  <c:v>39965</c:v>
                </c:pt>
                <c:pt idx="12">
                  <c:v>39995</c:v>
                </c:pt>
                <c:pt idx="13">
                  <c:v>40026</c:v>
                </c:pt>
                <c:pt idx="14">
                  <c:v>40057</c:v>
                </c:pt>
                <c:pt idx="15">
                  <c:v>40087</c:v>
                </c:pt>
                <c:pt idx="16">
                  <c:v>40118</c:v>
                </c:pt>
                <c:pt idx="17">
                  <c:v>40148</c:v>
                </c:pt>
                <c:pt idx="18">
                  <c:v>40179</c:v>
                </c:pt>
                <c:pt idx="19">
                  <c:v>40210</c:v>
                </c:pt>
                <c:pt idx="20">
                  <c:v>40238</c:v>
                </c:pt>
                <c:pt idx="21">
                  <c:v>40269</c:v>
                </c:pt>
                <c:pt idx="22">
                  <c:v>40299</c:v>
                </c:pt>
                <c:pt idx="23">
                  <c:v>40330</c:v>
                </c:pt>
                <c:pt idx="24">
                  <c:v>40360</c:v>
                </c:pt>
                <c:pt idx="25">
                  <c:v>40391</c:v>
                </c:pt>
                <c:pt idx="26">
                  <c:v>40422</c:v>
                </c:pt>
                <c:pt idx="27">
                  <c:v>40452</c:v>
                </c:pt>
                <c:pt idx="28">
                  <c:v>40483</c:v>
                </c:pt>
                <c:pt idx="29">
                  <c:v>40513</c:v>
                </c:pt>
                <c:pt idx="30">
                  <c:v>40544</c:v>
                </c:pt>
                <c:pt idx="31">
                  <c:v>40575</c:v>
                </c:pt>
                <c:pt idx="32">
                  <c:v>40603</c:v>
                </c:pt>
                <c:pt idx="33">
                  <c:v>40634</c:v>
                </c:pt>
                <c:pt idx="34">
                  <c:v>40664</c:v>
                </c:pt>
                <c:pt idx="35">
                  <c:v>40695</c:v>
                </c:pt>
                <c:pt idx="36">
                  <c:v>40725</c:v>
                </c:pt>
                <c:pt idx="37">
                  <c:v>40756</c:v>
                </c:pt>
                <c:pt idx="38">
                  <c:v>40787</c:v>
                </c:pt>
                <c:pt idx="39">
                  <c:v>40817</c:v>
                </c:pt>
                <c:pt idx="40">
                  <c:v>40848</c:v>
                </c:pt>
                <c:pt idx="41">
                  <c:v>40878</c:v>
                </c:pt>
                <c:pt idx="42">
                  <c:v>40909</c:v>
                </c:pt>
                <c:pt idx="43">
                  <c:v>40940</c:v>
                </c:pt>
                <c:pt idx="44">
                  <c:v>40969</c:v>
                </c:pt>
                <c:pt idx="45">
                  <c:v>41000</c:v>
                </c:pt>
                <c:pt idx="46">
                  <c:v>41030</c:v>
                </c:pt>
                <c:pt idx="47">
                  <c:v>41061</c:v>
                </c:pt>
                <c:pt idx="48">
                  <c:v>41091</c:v>
                </c:pt>
                <c:pt idx="49">
                  <c:v>41122</c:v>
                </c:pt>
                <c:pt idx="50">
                  <c:v>41153</c:v>
                </c:pt>
                <c:pt idx="51">
                  <c:v>41183</c:v>
                </c:pt>
                <c:pt idx="52">
                  <c:v>41214</c:v>
                </c:pt>
                <c:pt idx="53">
                  <c:v>41244</c:v>
                </c:pt>
                <c:pt idx="54">
                  <c:v>41275</c:v>
                </c:pt>
                <c:pt idx="55">
                  <c:v>41306</c:v>
                </c:pt>
                <c:pt idx="56">
                  <c:v>41334</c:v>
                </c:pt>
                <c:pt idx="57">
                  <c:v>41365</c:v>
                </c:pt>
                <c:pt idx="58">
                  <c:v>41395</c:v>
                </c:pt>
                <c:pt idx="59">
                  <c:v>41426</c:v>
                </c:pt>
                <c:pt idx="60">
                  <c:v>41456</c:v>
                </c:pt>
                <c:pt idx="61">
                  <c:v>41487</c:v>
                </c:pt>
                <c:pt idx="62">
                  <c:v>41518</c:v>
                </c:pt>
                <c:pt idx="63">
                  <c:v>41548</c:v>
                </c:pt>
                <c:pt idx="64">
                  <c:v>41579</c:v>
                </c:pt>
                <c:pt idx="65">
                  <c:v>41609</c:v>
                </c:pt>
                <c:pt idx="66">
                  <c:v>41640</c:v>
                </c:pt>
                <c:pt idx="67">
                  <c:v>41671</c:v>
                </c:pt>
                <c:pt idx="68">
                  <c:v>41699</c:v>
                </c:pt>
                <c:pt idx="69">
                  <c:v>41730</c:v>
                </c:pt>
                <c:pt idx="70">
                  <c:v>41760</c:v>
                </c:pt>
                <c:pt idx="71">
                  <c:v>41791</c:v>
                </c:pt>
                <c:pt idx="72">
                  <c:v>41821</c:v>
                </c:pt>
                <c:pt idx="73">
                  <c:v>41852</c:v>
                </c:pt>
                <c:pt idx="74">
                  <c:v>41883</c:v>
                </c:pt>
                <c:pt idx="75">
                  <c:v>41913</c:v>
                </c:pt>
                <c:pt idx="76">
                  <c:v>41944</c:v>
                </c:pt>
                <c:pt idx="77">
                  <c:v>41974</c:v>
                </c:pt>
                <c:pt idx="78">
                  <c:v>42005</c:v>
                </c:pt>
                <c:pt idx="79">
                  <c:v>42036</c:v>
                </c:pt>
                <c:pt idx="80">
                  <c:v>42064</c:v>
                </c:pt>
                <c:pt idx="81">
                  <c:v>42095</c:v>
                </c:pt>
                <c:pt idx="82">
                  <c:v>42125</c:v>
                </c:pt>
                <c:pt idx="83">
                  <c:v>42156</c:v>
                </c:pt>
                <c:pt idx="84">
                  <c:v>42186</c:v>
                </c:pt>
                <c:pt idx="85">
                  <c:v>42217</c:v>
                </c:pt>
                <c:pt idx="86">
                  <c:v>42248</c:v>
                </c:pt>
                <c:pt idx="87">
                  <c:v>42278</c:v>
                </c:pt>
                <c:pt idx="88">
                  <c:v>42309</c:v>
                </c:pt>
                <c:pt idx="89">
                  <c:v>42339</c:v>
                </c:pt>
                <c:pt idx="90">
                  <c:v>42370</c:v>
                </c:pt>
                <c:pt idx="91">
                  <c:v>42401</c:v>
                </c:pt>
                <c:pt idx="92">
                  <c:v>42430</c:v>
                </c:pt>
                <c:pt idx="93">
                  <c:v>42461</c:v>
                </c:pt>
                <c:pt idx="94">
                  <c:v>42491</c:v>
                </c:pt>
                <c:pt idx="95">
                  <c:v>42522</c:v>
                </c:pt>
                <c:pt idx="96">
                  <c:v>42552</c:v>
                </c:pt>
                <c:pt idx="97">
                  <c:v>42583</c:v>
                </c:pt>
                <c:pt idx="98">
                  <c:v>42614</c:v>
                </c:pt>
                <c:pt idx="99">
                  <c:v>42644</c:v>
                </c:pt>
                <c:pt idx="100">
                  <c:v>42675</c:v>
                </c:pt>
                <c:pt idx="101">
                  <c:v>42705</c:v>
                </c:pt>
              </c:numCache>
            </c:numRef>
          </c:cat>
          <c:val>
            <c:numRef>
              <c:f>avvfem!$AB$2:$AB$103</c:f>
              <c:numCache>
                <c:formatCode>General</c:formatCode>
                <c:ptCount val="102"/>
                <c:pt idx="77" formatCode="0.00">
                  <c:v>996</c:v>
                </c:pt>
                <c:pt idx="78" formatCode="0.00">
                  <c:v>1534.3594457137999</c:v>
                </c:pt>
                <c:pt idx="79" formatCode="0.00">
                  <c:v>1161.5783380527198</c:v>
                </c:pt>
                <c:pt idx="80" formatCode="0.00">
                  <c:v>1270.88159298084</c:v>
                </c:pt>
                <c:pt idx="81" formatCode="0.00">
                  <c:v>1248.3118720489999</c:v>
                </c:pt>
                <c:pt idx="82" formatCode="0.00">
                  <c:v>1285.23460241816</c:v>
                </c:pt>
                <c:pt idx="83" formatCode="0.00">
                  <c:v>1519.15265054564</c:v>
                </c:pt>
                <c:pt idx="84" formatCode="0.00">
                  <c:v>1351.3733982884394</c:v>
                </c:pt>
                <c:pt idx="85" formatCode="0.00">
                  <c:v>687.52185679804006</c:v>
                </c:pt>
                <c:pt idx="86" formatCode="0.00">
                  <c:v>1097.3682201721199</c:v>
                </c:pt>
                <c:pt idx="87" formatCode="0.00">
                  <c:v>1390.2395661850805</c:v>
                </c:pt>
                <c:pt idx="88" formatCode="0.00">
                  <c:v>1080.6340365365591</c:v>
                </c:pt>
                <c:pt idx="89" formatCode="0.00">
                  <c:v>949.72807634988044</c:v>
                </c:pt>
                <c:pt idx="90" formatCode="0.00">
                  <c:v>1429.942688493466</c:v>
                </c:pt>
                <c:pt idx="91" formatCode="0.00">
                  <c:v>1200.043213411712</c:v>
                </c:pt>
                <c:pt idx="92" formatCode="0.00">
                  <c:v>1260.8164367774866</c:v>
                </c:pt>
                <c:pt idx="93" formatCode="0.00">
                  <c:v>1190.2085594549965</c:v>
                </c:pt>
                <c:pt idx="94" formatCode="0.00">
                  <c:v>1271.787139698627</c:v>
                </c:pt>
                <c:pt idx="95" formatCode="0.00">
                  <c:v>1398.780185195857</c:v>
                </c:pt>
                <c:pt idx="96" formatCode="0.00">
                  <c:v>1207.195099047656</c:v>
                </c:pt>
                <c:pt idx="97" formatCode="0.00">
                  <c:v>883.45681539819589</c:v>
                </c:pt>
                <c:pt idx="98" formatCode="0.00">
                  <c:v>1131.8686398781858</c:v>
                </c:pt>
                <c:pt idx="99" formatCode="0.00">
                  <c:v>1296.1790821204058</c:v>
                </c:pt>
                <c:pt idx="100" formatCode="0.00">
                  <c:v>1144.6811150524504</c:v>
                </c:pt>
                <c:pt idx="101" formatCode="0.00">
                  <c:v>1006.4334638776812</c:v>
                </c:pt>
              </c:numCache>
            </c:numRef>
          </c:val>
        </c:ser>
        <c:ser>
          <c:idx val="2"/>
          <c:order val="3"/>
          <c:tx>
            <c:strRef>
              <c:f>avvfem!$AA$1</c:f>
              <c:strCache>
                <c:ptCount val="1"/>
                <c:pt idx="0">
                  <c:v>lim inf</c:v>
                </c:pt>
              </c:strCache>
            </c:strRef>
          </c:tx>
          <c:spPr>
            <a:ln w="22225" cap="rnd">
              <a:solidFill>
                <a:schemeClr val="bg2">
                  <a:lumMod val="25000"/>
                </a:schemeClr>
              </a:solidFill>
              <a:prstDash val="sysDash"/>
              <a:round/>
            </a:ln>
            <a:effectLst/>
          </c:spPr>
          <c:marker>
            <c:symbol val="none"/>
          </c:marker>
          <c:cat>
            <c:numRef>
              <c:f>avvfem!$T$2:$T$103</c:f>
              <c:numCache>
                <c:formatCode>m/d/yyyy</c:formatCode>
                <c:ptCount val="102"/>
                <c:pt idx="0">
                  <c:v>39630</c:v>
                </c:pt>
                <c:pt idx="1">
                  <c:v>39661</c:v>
                </c:pt>
                <c:pt idx="2">
                  <c:v>39692</c:v>
                </c:pt>
                <c:pt idx="3">
                  <c:v>39722</c:v>
                </c:pt>
                <c:pt idx="4">
                  <c:v>39753</c:v>
                </c:pt>
                <c:pt idx="5">
                  <c:v>39783</c:v>
                </c:pt>
                <c:pt idx="6">
                  <c:v>39814</c:v>
                </c:pt>
                <c:pt idx="7">
                  <c:v>39845</c:v>
                </c:pt>
                <c:pt idx="8">
                  <c:v>39873</c:v>
                </c:pt>
                <c:pt idx="9">
                  <c:v>39904</c:v>
                </c:pt>
                <c:pt idx="10">
                  <c:v>39934</c:v>
                </c:pt>
                <c:pt idx="11">
                  <c:v>39965</c:v>
                </c:pt>
                <c:pt idx="12">
                  <c:v>39995</c:v>
                </c:pt>
                <c:pt idx="13">
                  <c:v>40026</c:v>
                </c:pt>
                <c:pt idx="14">
                  <c:v>40057</c:v>
                </c:pt>
                <c:pt idx="15">
                  <c:v>40087</c:v>
                </c:pt>
                <c:pt idx="16">
                  <c:v>40118</c:v>
                </c:pt>
                <c:pt idx="17">
                  <c:v>40148</c:v>
                </c:pt>
                <c:pt idx="18">
                  <c:v>40179</c:v>
                </c:pt>
                <c:pt idx="19">
                  <c:v>40210</c:v>
                </c:pt>
                <c:pt idx="20">
                  <c:v>40238</c:v>
                </c:pt>
                <c:pt idx="21">
                  <c:v>40269</c:v>
                </c:pt>
                <c:pt idx="22">
                  <c:v>40299</c:v>
                </c:pt>
                <c:pt idx="23">
                  <c:v>40330</c:v>
                </c:pt>
                <c:pt idx="24">
                  <c:v>40360</c:v>
                </c:pt>
                <c:pt idx="25">
                  <c:v>40391</c:v>
                </c:pt>
                <c:pt idx="26">
                  <c:v>40422</c:v>
                </c:pt>
                <c:pt idx="27">
                  <c:v>40452</c:v>
                </c:pt>
                <c:pt idx="28">
                  <c:v>40483</c:v>
                </c:pt>
                <c:pt idx="29">
                  <c:v>40513</c:v>
                </c:pt>
                <c:pt idx="30">
                  <c:v>40544</c:v>
                </c:pt>
                <c:pt idx="31">
                  <c:v>40575</c:v>
                </c:pt>
                <c:pt idx="32">
                  <c:v>40603</c:v>
                </c:pt>
                <c:pt idx="33">
                  <c:v>40634</c:v>
                </c:pt>
                <c:pt idx="34">
                  <c:v>40664</c:v>
                </c:pt>
                <c:pt idx="35">
                  <c:v>40695</c:v>
                </c:pt>
                <c:pt idx="36">
                  <c:v>40725</c:v>
                </c:pt>
                <c:pt idx="37">
                  <c:v>40756</c:v>
                </c:pt>
                <c:pt idx="38">
                  <c:v>40787</c:v>
                </c:pt>
                <c:pt idx="39">
                  <c:v>40817</c:v>
                </c:pt>
                <c:pt idx="40">
                  <c:v>40848</c:v>
                </c:pt>
                <c:pt idx="41">
                  <c:v>40878</c:v>
                </c:pt>
                <c:pt idx="42">
                  <c:v>40909</c:v>
                </c:pt>
                <c:pt idx="43">
                  <c:v>40940</c:v>
                </c:pt>
                <c:pt idx="44">
                  <c:v>40969</c:v>
                </c:pt>
                <c:pt idx="45">
                  <c:v>41000</c:v>
                </c:pt>
                <c:pt idx="46">
                  <c:v>41030</c:v>
                </c:pt>
                <c:pt idx="47">
                  <c:v>41061</c:v>
                </c:pt>
                <c:pt idx="48">
                  <c:v>41091</c:v>
                </c:pt>
                <c:pt idx="49">
                  <c:v>41122</c:v>
                </c:pt>
                <c:pt idx="50">
                  <c:v>41153</c:v>
                </c:pt>
                <c:pt idx="51">
                  <c:v>41183</c:v>
                </c:pt>
                <c:pt idx="52">
                  <c:v>41214</c:v>
                </c:pt>
                <c:pt idx="53">
                  <c:v>41244</c:v>
                </c:pt>
                <c:pt idx="54">
                  <c:v>41275</c:v>
                </c:pt>
                <c:pt idx="55">
                  <c:v>41306</c:v>
                </c:pt>
                <c:pt idx="56">
                  <c:v>41334</c:v>
                </c:pt>
                <c:pt idx="57">
                  <c:v>41365</c:v>
                </c:pt>
                <c:pt idx="58">
                  <c:v>41395</c:v>
                </c:pt>
                <c:pt idx="59">
                  <c:v>41426</c:v>
                </c:pt>
                <c:pt idx="60">
                  <c:v>41456</c:v>
                </c:pt>
                <c:pt idx="61">
                  <c:v>41487</c:v>
                </c:pt>
                <c:pt idx="62">
                  <c:v>41518</c:v>
                </c:pt>
                <c:pt idx="63">
                  <c:v>41548</c:v>
                </c:pt>
                <c:pt idx="64">
                  <c:v>41579</c:v>
                </c:pt>
                <c:pt idx="65">
                  <c:v>41609</c:v>
                </c:pt>
                <c:pt idx="66">
                  <c:v>41640</c:v>
                </c:pt>
                <c:pt idx="67">
                  <c:v>41671</c:v>
                </c:pt>
                <c:pt idx="68">
                  <c:v>41699</c:v>
                </c:pt>
                <c:pt idx="69">
                  <c:v>41730</c:v>
                </c:pt>
                <c:pt idx="70">
                  <c:v>41760</c:v>
                </c:pt>
                <c:pt idx="71">
                  <c:v>41791</c:v>
                </c:pt>
                <c:pt idx="72">
                  <c:v>41821</c:v>
                </c:pt>
                <c:pt idx="73">
                  <c:v>41852</c:v>
                </c:pt>
                <c:pt idx="74">
                  <c:v>41883</c:v>
                </c:pt>
                <c:pt idx="75">
                  <c:v>41913</c:v>
                </c:pt>
                <c:pt idx="76">
                  <c:v>41944</c:v>
                </c:pt>
                <c:pt idx="77">
                  <c:v>41974</c:v>
                </c:pt>
                <c:pt idx="78">
                  <c:v>42005</c:v>
                </c:pt>
                <c:pt idx="79">
                  <c:v>42036</c:v>
                </c:pt>
                <c:pt idx="80">
                  <c:v>42064</c:v>
                </c:pt>
                <c:pt idx="81">
                  <c:v>42095</c:v>
                </c:pt>
                <c:pt idx="82">
                  <c:v>42125</c:v>
                </c:pt>
                <c:pt idx="83">
                  <c:v>42156</c:v>
                </c:pt>
                <c:pt idx="84">
                  <c:v>42186</c:v>
                </c:pt>
                <c:pt idx="85">
                  <c:v>42217</c:v>
                </c:pt>
                <c:pt idx="86">
                  <c:v>42248</c:v>
                </c:pt>
                <c:pt idx="87">
                  <c:v>42278</c:v>
                </c:pt>
                <c:pt idx="88">
                  <c:v>42309</c:v>
                </c:pt>
                <c:pt idx="89">
                  <c:v>42339</c:v>
                </c:pt>
                <c:pt idx="90">
                  <c:v>42370</c:v>
                </c:pt>
                <c:pt idx="91">
                  <c:v>42401</c:v>
                </c:pt>
                <c:pt idx="92">
                  <c:v>42430</c:v>
                </c:pt>
                <c:pt idx="93">
                  <c:v>42461</c:v>
                </c:pt>
                <c:pt idx="94">
                  <c:v>42491</c:v>
                </c:pt>
                <c:pt idx="95">
                  <c:v>42522</c:v>
                </c:pt>
                <c:pt idx="96">
                  <c:v>42552</c:v>
                </c:pt>
                <c:pt idx="97">
                  <c:v>42583</c:v>
                </c:pt>
                <c:pt idx="98">
                  <c:v>42614</c:v>
                </c:pt>
                <c:pt idx="99">
                  <c:v>42644</c:v>
                </c:pt>
                <c:pt idx="100">
                  <c:v>42675</c:v>
                </c:pt>
                <c:pt idx="101">
                  <c:v>42705</c:v>
                </c:pt>
              </c:numCache>
            </c:numRef>
          </c:cat>
          <c:val>
            <c:numRef>
              <c:f>avvfem!$AA$2:$AA$103</c:f>
              <c:numCache>
                <c:formatCode>General</c:formatCode>
                <c:ptCount val="102"/>
                <c:pt idx="77" formatCode="0.00">
                  <c:v>996</c:v>
                </c:pt>
                <c:pt idx="78" formatCode="0.00">
                  <c:v>900.43002344219963</c:v>
                </c:pt>
                <c:pt idx="79" formatCode="0.00">
                  <c:v>670.26481834927995</c:v>
                </c:pt>
                <c:pt idx="80" formatCode="0.00">
                  <c:v>722.30057249515937</c:v>
                </c:pt>
                <c:pt idx="81" formatCode="0.00">
                  <c:v>693.14004660299997</c:v>
                </c:pt>
                <c:pt idx="82" formatCode="0.00">
                  <c:v>705.24727892383999</c:v>
                </c:pt>
                <c:pt idx="83" formatCode="0.00">
                  <c:v>830.54984322636039</c:v>
                </c:pt>
                <c:pt idx="84" formatCode="0.00">
                  <c:v>724.88098528156002</c:v>
                </c:pt>
                <c:pt idx="85" formatCode="0.00">
                  <c:v>373.26452640795981</c:v>
                </c:pt>
                <c:pt idx="86" formatCode="0.00">
                  <c:v>594.62373658588024</c:v>
                </c:pt>
                <c:pt idx="87" formatCode="0.00">
                  <c:v>753.89514434692001</c:v>
                </c:pt>
                <c:pt idx="88" formatCode="0.00">
                  <c:v>586.78005801543998</c:v>
                </c:pt>
                <c:pt idx="89" formatCode="0.00">
                  <c:v>514.53937363412024</c:v>
                </c:pt>
                <c:pt idx="90" formatCode="0.00">
                  <c:v>700.12694213653458</c:v>
                </c:pt>
                <c:pt idx="91" formatCode="0.00">
                  <c:v>477.02120774628645</c:v>
                </c:pt>
                <c:pt idx="92" formatCode="0.00">
                  <c:v>549.69541331851303</c:v>
                </c:pt>
                <c:pt idx="93" formatCode="0.00">
                  <c:v>485.55909039500432</c:v>
                </c:pt>
                <c:pt idx="94" formatCode="0.00">
                  <c:v>578.87142948537189</c:v>
                </c:pt>
                <c:pt idx="95" formatCode="0.00">
                  <c:v>714.24696070614345</c:v>
                </c:pt>
                <c:pt idx="96" formatCode="0.00">
                  <c:v>530.52338504434351</c:v>
                </c:pt>
                <c:pt idx="97" formatCode="0.00">
                  <c:v>151.80942904180421</c:v>
                </c:pt>
                <c:pt idx="98" formatCode="0.00">
                  <c:v>401.16440269381422</c:v>
                </c:pt>
                <c:pt idx="99" formatCode="0.00">
                  <c:v>576.28939059959441</c:v>
                </c:pt>
                <c:pt idx="100" formatCode="0.00">
                  <c:v>427.88609660754867</c:v>
                </c:pt>
                <c:pt idx="101" formatCode="0.00">
                  <c:v>274.15867496231931</c:v>
                </c:pt>
              </c:numCache>
            </c:numRef>
          </c:val>
        </c:ser>
        <c:dLbls/>
        <c:marker val="1"/>
        <c:axId val="88681088"/>
        <c:axId val="88707456"/>
      </c:lineChart>
      <c:dateAx>
        <c:axId val="88681088"/>
        <c:scaling>
          <c:orientation val="minMax"/>
        </c:scaling>
        <c:axPos val="b"/>
        <c:numFmt formatCode="m/d/yyyy" sourceLinked="1"/>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8707456"/>
        <c:crosses val="autoZero"/>
        <c:auto val="1"/>
        <c:lblOffset val="100"/>
        <c:baseTimeUnit val="months"/>
      </c:dateAx>
      <c:valAx>
        <c:axId val="88707456"/>
        <c:scaling>
          <c:orientation val="minMax"/>
        </c:scaling>
        <c:axPos val="l"/>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8681088"/>
        <c:crosses val="autoZero"/>
        <c:crossBetween val="between"/>
      </c:valAx>
      <c:spPr>
        <a:noFill/>
        <a:ln>
          <a:noFill/>
        </a:ln>
        <a:effectLst/>
      </c:spPr>
    </c:plotArea>
    <c:legend>
      <c:legendPos val="b"/>
      <c:layout>
        <c:manualLayout>
          <c:xMode val="edge"/>
          <c:yMode val="edge"/>
          <c:x val="0.12499620106108911"/>
          <c:y val="6.2949550119224887E-2"/>
          <c:w val="0.62550043871617123"/>
          <c:h val="5.3991739274471998E-2"/>
        </c:manualLayout>
      </c:layout>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userShapes r:id="rId2"/>
</c:chartSpace>
</file>

<file path=ppt/charts/chart12.xml><?xml version="1.0" encoding="utf-8"?>
<c:chartSpace xmlns:c="http://schemas.openxmlformats.org/drawingml/2006/chart" xmlns:a="http://schemas.openxmlformats.org/drawingml/2006/main" xmlns:r="http://schemas.openxmlformats.org/officeDocument/2006/relationships">
  <c:lang val="en-GB"/>
  <c:chart>
    <c:autoTitleDeleted val="1"/>
    <c:plotArea>
      <c:layout>
        <c:manualLayout>
          <c:layoutTarget val="inner"/>
          <c:xMode val="edge"/>
          <c:yMode val="edge"/>
          <c:x val="5.5776036844951936E-2"/>
          <c:y val="8.8675623800383921E-2"/>
          <c:w val="0.92568203310869324"/>
          <c:h val="0.710381509413051"/>
        </c:manualLayout>
      </c:layout>
      <c:lineChart>
        <c:grouping val="standard"/>
        <c:ser>
          <c:idx val="0"/>
          <c:order val="0"/>
          <c:tx>
            <c:strRef>
              <c:f>avvmale!$U$1</c:f>
              <c:strCache>
                <c:ptCount val="1"/>
                <c:pt idx="0">
                  <c:v>observed</c:v>
                </c:pt>
              </c:strCache>
            </c:strRef>
          </c:tx>
          <c:spPr>
            <a:ln w="22225" cap="rnd">
              <a:solidFill>
                <a:schemeClr val="accent1"/>
              </a:solidFill>
              <a:round/>
            </a:ln>
            <a:effectLst/>
          </c:spPr>
          <c:marker>
            <c:symbol val="none"/>
          </c:marker>
          <c:cat>
            <c:numRef>
              <c:f>avvmale!$T$2:$T$103</c:f>
              <c:numCache>
                <c:formatCode>m/d/yyyy</c:formatCode>
                <c:ptCount val="102"/>
                <c:pt idx="0">
                  <c:v>39630</c:v>
                </c:pt>
                <c:pt idx="1">
                  <c:v>39661</c:v>
                </c:pt>
                <c:pt idx="2">
                  <c:v>39692</c:v>
                </c:pt>
                <c:pt idx="3">
                  <c:v>39722</c:v>
                </c:pt>
                <c:pt idx="4">
                  <c:v>39753</c:v>
                </c:pt>
                <c:pt idx="5">
                  <c:v>39783</c:v>
                </c:pt>
                <c:pt idx="6">
                  <c:v>39814</c:v>
                </c:pt>
                <c:pt idx="7">
                  <c:v>39845</c:v>
                </c:pt>
                <c:pt idx="8">
                  <c:v>39873</c:v>
                </c:pt>
                <c:pt idx="9">
                  <c:v>39904</c:v>
                </c:pt>
                <c:pt idx="10">
                  <c:v>39934</c:v>
                </c:pt>
                <c:pt idx="11">
                  <c:v>39965</c:v>
                </c:pt>
                <c:pt idx="12">
                  <c:v>39995</c:v>
                </c:pt>
                <c:pt idx="13">
                  <c:v>40026</c:v>
                </c:pt>
                <c:pt idx="14">
                  <c:v>40057</c:v>
                </c:pt>
                <c:pt idx="15">
                  <c:v>40087</c:v>
                </c:pt>
                <c:pt idx="16">
                  <c:v>40118</c:v>
                </c:pt>
                <c:pt idx="17">
                  <c:v>40148</c:v>
                </c:pt>
                <c:pt idx="18">
                  <c:v>40179</c:v>
                </c:pt>
                <c:pt idx="19">
                  <c:v>40210</c:v>
                </c:pt>
                <c:pt idx="20">
                  <c:v>40238</c:v>
                </c:pt>
                <c:pt idx="21">
                  <c:v>40269</c:v>
                </c:pt>
                <c:pt idx="22">
                  <c:v>40299</c:v>
                </c:pt>
                <c:pt idx="23">
                  <c:v>40330</c:v>
                </c:pt>
                <c:pt idx="24">
                  <c:v>40360</c:v>
                </c:pt>
                <c:pt idx="25">
                  <c:v>40391</c:v>
                </c:pt>
                <c:pt idx="26">
                  <c:v>40422</c:v>
                </c:pt>
                <c:pt idx="27">
                  <c:v>40452</c:v>
                </c:pt>
                <c:pt idx="28">
                  <c:v>40483</c:v>
                </c:pt>
                <c:pt idx="29">
                  <c:v>40513</c:v>
                </c:pt>
                <c:pt idx="30">
                  <c:v>40544</c:v>
                </c:pt>
                <c:pt idx="31">
                  <c:v>40575</c:v>
                </c:pt>
                <c:pt idx="32">
                  <c:v>40603</c:v>
                </c:pt>
                <c:pt idx="33">
                  <c:v>40634</c:v>
                </c:pt>
                <c:pt idx="34">
                  <c:v>40664</c:v>
                </c:pt>
                <c:pt idx="35">
                  <c:v>40695</c:v>
                </c:pt>
                <c:pt idx="36">
                  <c:v>40725</c:v>
                </c:pt>
                <c:pt idx="37">
                  <c:v>40756</c:v>
                </c:pt>
                <c:pt idx="38">
                  <c:v>40787</c:v>
                </c:pt>
                <c:pt idx="39">
                  <c:v>40817</c:v>
                </c:pt>
                <c:pt idx="40">
                  <c:v>40848</c:v>
                </c:pt>
                <c:pt idx="41">
                  <c:v>40878</c:v>
                </c:pt>
                <c:pt idx="42">
                  <c:v>40909</c:v>
                </c:pt>
                <c:pt idx="43">
                  <c:v>40940</c:v>
                </c:pt>
                <c:pt idx="44">
                  <c:v>40969</c:v>
                </c:pt>
                <c:pt idx="45">
                  <c:v>41000</c:v>
                </c:pt>
                <c:pt idx="46">
                  <c:v>41030</c:v>
                </c:pt>
                <c:pt idx="47">
                  <c:v>41061</c:v>
                </c:pt>
                <c:pt idx="48">
                  <c:v>41091</c:v>
                </c:pt>
                <c:pt idx="49">
                  <c:v>41122</c:v>
                </c:pt>
                <c:pt idx="50">
                  <c:v>41153</c:v>
                </c:pt>
                <c:pt idx="51">
                  <c:v>41183</c:v>
                </c:pt>
                <c:pt idx="52">
                  <c:v>41214</c:v>
                </c:pt>
                <c:pt idx="53">
                  <c:v>41244</c:v>
                </c:pt>
                <c:pt idx="54">
                  <c:v>41275</c:v>
                </c:pt>
                <c:pt idx="55">
                  <c:v>41306</c:v>
                </c:pt>
                <c:pt idx="56">
                  <c:v>41334</c:v>
                </c:pt>
                <c:pt idx="57">
                  <c:v>41365</c:v>
                </c:pt>
                <c:pt idx="58">
                  <c:v>41395</c:v>
                </c:pt>
                <c:pt idx="59">
                  <c:v>41426</c:v>
                </c:pt>
                <c:pt idx="60">
                  <c:v>41456</c:v>
                </c:pt>
                <c:pt idx="61">
                  <c:v>41487</c:v>
                </c:pt>
                <c:pt idx="62">
                  <c:v>41518</c:v>
                </c:pt>
                <c:pt idx="63">
                  <c:v>41548</c:v>
                </c:pt>
                <c:pt idx="64">
                  <c:v>41579</c:v>
                </c:pt>
                <c:pt idx="65">
                  <c:v>41609</c:v>
                </c:pt>
                <c:pt idx="66">
                  <c:v>41640</c:v>
                </c:pt>
                <c:pt idx="67">
                  <c:v>41671</c:v>
                </c:pt>
                <c:pt idx="68">
                  <c:v>41699</c:v>
                </c:pt>
                <c:pt idx="69">
                  <c:v>41730</c:v>
                </c:pt>
                <c:pt idx="70">
                  <c:v>41760</c:v>
                </c:pt>
                <c:pt idx="71">
                  <c:v>41791</c:v>
                </c:pt>
                <c:pt idx="72">
                  <c:v>41821</c:v>
                </c:pt>
                <c:pt idx="73">
                  <c:v>41852</c:v>
                </c:pt>
                <c:pt idx="74">
                  <c:v>41883</c:v>
                </c:pt>
                <c:pt idx="75">
                  <c:v>41913</c:v>
                </c:pt>
                <c:pt idx="76">
                  <c:v>41944</c:v>
                </c:pt>
                <c:pt idx="77">
                  <c:v>41974</c:v>
                </c:pt>
                <c:pt idx="78">
                  <c:v>42005</c:v>
                </c:pt>
                <c:pt idx="79">
                  <c:v>42036</c:v>
                </c:pt>
                <c:pt idx="80">
                  <c:v>42064</c:v>
                </c:pt>
                <c:pt idx="81">
                  <c:v>42095</c:v>
                </c:pt>
                <c:pt idx="82">
                  <c:v>42125</c:v>
                </c:pt>
                <c:pt idx="83">
                  <c:v>42156</c:v>
                </c:pt>
                <c:pt idx="84">
                  <c:v>42186</c:v>
                </c:pt>
                <c:pt idx="85">
                  <c:v>42217</c:v>
                </c:pt>
                <c:pt idx="86">
                  <c:v>42248</c:v>
                </c:pt>
                <c:pt idx="87">
                  <c:v>42278</c:v>
                </c:pt>
                <c:pt idx="88">
                  <c:v>42309</c:v>
                </c:pt>
                <c:pt idx="89">
                  <c:v>42339</c:v>
                </c:pt>
                <c:pt idx="90">
                  <c:v>42370</c:v>
                </c:pt>
                <c:pt idx="91">
                  <c:v>42401</c:v>
                </c:pt>
                <c:pt idx="92">
                  <c:v>42430</c:v>
                </c:pt>
                <c:pt idx="93">
                  <c:v>42461</c:v>
                </c:pt>
                <c:pt idx="94">
                  <c:v>42491</c:v>
                </c:pt>
                <c:pt idx="95">
                  <c:v>42522</c:v>
                </c:pt>
                <c:pt idx="96">
                  <c:v>42552</c:v>
                </c:pt>
                <c:pt idx="97">
                  <c:v>42583</c:v>
                </c:pt>
                <c:pt idx="98">
                  <c:v>42614</c:v>
                </c:pt>
                <c:pt idx="99">
                  <c:v>42644</c:v>
                </c:pt>
                <c:pt idx="100">
                  <c:v>42675</c:v>
                </c:pt>
                <c:pt idx="101">
                  <c:v>42705</c:v>
                </c:pt>
              </c:numCache>
            </c:numRef>
          </c:cat>
          <c:val>
            <c:numRef>
              <c:f>avvmale!$U$2:$U$103</c:f>
              <c:numCache>
                <c:formatCode>General</c:formatCode>
                <c:ptCount val="102"/>
                <c:pt idx="0">
                  <c:v>3544</c:v>
                </c:pt>
                <c:pt idx="1">
                  <c:v>1487</c:v>
                </c:pt>
                <c:pt idx="2">
                  <c:v>3313</c:v>
                </c:pt>
                <c:pt idx="3">
                  <c:v>3484</c:v>
                </c:pt>
                <c:pt idx="4">
                  <c:v>2678</c:v>
                </c:pt>
                <c:pt idx="5">
                  <c:v>1942</c:v>
                </c:pt>
                <c:pt idx="6">
                  <c:v>3117</c:v>
                </c:pt>
                <c:pt idx="7">
                  <c:v>2629</c:v>
                </c:pt>
                <c:pt idx="8">
                  <c:v>2533</c:v>
                </c:pt>
                <c:pt idx="9">
                  <c:v>2598</c:v>
                </c:pt>
                <c:pt idx="10">
                  <c:v>2551</c:v>
                </c:pt>
                <c:pt idx="11">
                  <c:v>2720</c:v>
                </c:pt>
                <c:pt idx="12">
                  <c:v>2375</c:v>
                </c:pt>
                <c:pt idx="13">
                  <c:v>1188</c:v>
                </c:pt>
                <c:pt idx="14">
                  <c:v>2392</c:v>
                </c:pt>
                <c:pt idx="15">
                  <c:v>2591</c:v>
                </c:pt>
                <c:pt idx="16">
                  <c:v>2307</c:v>
                </c:pt>
                <c:pt idx="17">
                  <c:v>1439</c:v>
                </c:pt>
                <c:pt idx="18">
                  <c:v>2630</c:v>
                </c:pt>
                <c:pt idx="19">
                  <c:v>2235</c:v>
                </c:pt>
                <c:pt idx="20">
                  <c:v>2725</c:v>
                </c:pt>
                <c:pt idx="21">
                  <c:v>2599</c:v>
                </c:pt>
                <c:pt idx="22">
                  <c:v>3089</c:v>
                </c:pt>
                <c:pt idx="23">
                  <c:v>2503</c:v>
                </c:pt>
                <c:pt idx="24">
                  <c:v>2417</c:v>
                </c:pt>
                <c:pt idx="25">
                  <c:v>1098</c:v>
                </c:pt>
                <c:pt idx="26">
                  <c:v>2246</c:v>
                </c:pt>
                <c:pt idx="27">
                  <c:v>2167</c:v>
                </c:pt>
                <c:pt idx="28">
                  <c:v>2530</c:v>
                </c:pt>
                <c:pt idx="29">
                  <c:v>1590</c:v>
                </c:pt>
                <c:pt idx="30">
                  <c:v>2711</c:v>
                </c:pt>
                <c:pt idx="31">
                  <c:v>2351</c:v>
                </c:pt>
                <c:pt idx="32">
                  <c:v>2178</c:v>
                </c:pt>
                <c:pt idx="33">
                  <c:v>2359</c:v>
                </c:pt>
                <c:pt idx="34">
                  <c:v>2177</c:v>
                </c:pt>
                <c:pt idx="35">
                  <c:v>2534</c:v>
                </c:pt>
                <c:pt idx="36">
                  <c:v>2151</c:v>
                </c:pt>
                <c:pt idx="37">
                  <c:v>1040</c:v>
                </c:pt>
                <c:pt idx="38">
                  <c:v>2233</c:v>
                </c:pt>
                <c:pt idx="39">
                  <c:v>2326</c:v>
                </c:pt>
                <c:pt idx="40">
                  <c:v>1749</c:v>
                </c:pt>
                <c:pt idx="41">
                  <c:v>1212</c:v>
                </c:pt>
                <c:pt idx="42">
                  <c:v>2535</c:v>
                </c:pt>
                <c:pt idx="43">
                  <c:v>1945</c:v>
                </c:pt>
                <c:pt idx="44">
                  <c:v>2282</c:v>
                </c:pt>
                <c:pt idx="45">
                  <c:v>2057</c:v>
                </c:pt>
                <c:pt idx="46">
                  <c:v>2137</c:v>
                </c:pt>
                <c:pt idx="47">
                  <c:v>2314</c:v>
                </c:pt>
                <c:pt idx="48">
                  <c:v>1984</c:v>
                </c:pt>
                <c:pt idx="49">
                  <c:v>1233</c:v>
                </c:pt>
                <c:pt idx="50">
                  <c:v>1848</c:v>
                </c:pt>
                <c:pt idx="51">
                  <c:v>1994</c:v>
                </c:pt>
                <c:pt idx="52">
                  <c:v>1726</c:v>
                </c:pt>
                <c:pt idx="53">
                  <c:v>1086</c:v>
                </c:pt>
                <c:pt idx="54">
                  <c:v>2109</c:v>
                </c:pt>
                <c:pt idx="55">
                  <c:v>1480</c:v>
                </c:pt>
                <c:pt idx="56">
                  <c:v>1463</c:v>
                </c:pt>
                <c:pt idx="57">
                  <c:v>1796</c:v>
                </c:pt>
                <c:pt idx="58">
                  <c:v>1685</c:v>
                </c:pt>
                <c:pt idx="59">
                  <c:v>1851</c:v>
                </c:pt>
                <c:pt idx="60">
                  <c:v>2199</c:v>
                </c:pt>
                <c:pt idx="61">
                  <c:v>857</c:v>
                </c:pt>
                <c:pt idx="62">
                  <c:v>1300</c:v>
                </c:pt>
                <c:pt idx="63">
                  <c:v>1687</c:v>
                </c:pt>
                <c:pt idx="64">
                  <c:v>1383</c:v>
                </c:pt>
                <c:pt idx="65">
                  <c:v>905</c:v>
                </c:pt>
                <c:pt idx="66">
                  <c:v>1680</c:v>
                </c:pt>
                <c:pt idx="67">
                  <c:v>1178</c:v>
                </c:pt>
                <c:pt idx="68">
                  <c:v>1274</c:v>
                </c:pt>
                <c:pt idx="69">
                  <c:v>1491</c:v>
                </c:pt>
                <c:pt idx="70">
                  <c:v>1647</c:v>
                </c:pt>
                <c:pt idx="71">
                  <c:v>1828</c:v>
                </c:pt>
                <c:pt idx="72">
                  <c:v>1820</c:v>
                </c:pt>
                <c:pt idx="73">
                  <c:v>704</c:v>
                </c:pt>
                <c:pt idx="74">
                  <c:v>1405</c:v>
                </c:pt>
                <c:pt idx="75">
                  <c:v>1522</c:v>
                </c:pt>
                <c:pt idx="76">
                  <c:v>1278</c:v>
                </c:pt>
                <c:pt idx="77">
                  <c:v>1253</c:v>
                </c:pt>
                <c:pt idx="78">
                  <c:v>2294</c:v>
                </c:pt>
                <c:pt idx="79">
                  <c:v>1753</c:v>
                </c:pt>
                <c:pt idx="80">
                  <c:v>2330</c:v>
                </c:pt>
                <c:pt idx="81">
                  <c:v>2644</c:v>
                </c:pt>
                <c:pt idx="82">
                  <c:v>2540</c:v>
                </c:pt>
                <c:pt idx="83">
                  <c:v>2645</c:v>
                </c:pt>
                <c:pt idx="84">
                  <c:v>2175</c:v>
                </c:pt>
                <c:pt idx="85">
                  <c:v>1077</c:v>
                </c:pt>
                <c:pt idx="86">
                  <c:v>1887</c:v>
                </c:pt>
                <c:pt idx="87">
                  <c:v>2248</c:v>
                </c:pt>
                <c:pt idx="88">
                  <c:v>2151</c:v>
                </c:pt>
                <c:pt idx="89">
                  <c:v>4481</c:v>
                </c:pt>
                <c:pt idx="90">
                  <c:v>1334</c:v>
                </c:pt>
                <c:pt idx="91">
                  <c:v>1327</c:v>
                </c:pt>
                <c:pt idx="92">
                  <c:v>1390</c:v>
                </c:pt>
                <c:pt idx="93">
                  <c:v>1724</c:v>
                </c:pt>
                <c:pt idx="94">
                  <c:v>1824</c:v>
                </c:pt>
                <c:pt idx="95">
                  <c:v>1749</c:v>
                </c:pt>
                <c:pt idx="96">
                  <c:v>1611</c:v>
                </c:pt>
                <c:pt idx="97">
                  <c:v>727</c:v>
                </c:pt>
                <c:pt idx="98">
                  <c:v>1244</c:v>
                </c:pt>
                <c:pt idx="99">
                  <c:v>1499</c:v>
                </c:pt>
                <c:pt idx="100">
                  <c:v>1314</c:v>
                </c:pt>
                <c:pt idx="101">
                  <c:v>1363</c:v>
                </c:pt>
              </c:numCache>
            </c:numRef>
          </c:val>
        </c:ser>
        <c:ser>
          <c:idx val="1"/>
          <c:order val="1"/>
          <c:tx>
            <c:strRef>
              <c:f>avvmale!$V$1</c:f>
              <c:strCache>
                <c:ptCount val="1"/>
                <c:pt idx="0">
                  <c:v>forecast</c:v>
                </c:pt>
              </c:strCache>
            </c:strRef>
          </c:tx>
          <c:spPr>
            <a:ln w="25400" cap="rnd">
              <a:solidFill>
                <a:schemeClr val="accent3">
                  <a:lumMod val="60000"/>
                  <a:lumOff val="40000"/>
                </a:schemeClr>
              </a:solidFill>
              <a:prstDash val="solid"/>
              <a:round/>
            </a:ln>
            <a:effectLst/>
          </c:spPr>
          <c:marker>
            <c:symbol val="none"/>
          </c:marker>
          <c:cat>
            <c:numRef>
              <c:f>avvmale!$T$2:$T$103</c:f>
              <c:numCache>
                <c:formatCode>m/d/yyyy</c:formatCode>
                <c:ptCount val="102"/>
                <c:pt idx="0">
                  <c:v>39630</c:v>
                </c:pt>
                <c:pt idx="1">
                  <c:v>39661</c:v>
                </c:pt>
                <c:pt idx="2">
                  <c:v>39692</c:v>
                </c:pt>
                <c:pt idx="3">
                  <c:v>39722</c:v>
                </c:pt>
                <c:pt idx="4">
                  <c:v>39753</c:v>
                </c:pt>
                <c:pt idx="5">
                  <c:v>39783</c:v>
                </c:pt>
                <c:pt idx="6">
                  <c:v>39814</c:v>
                </c:pt>
                <c:pt idx="7">
                  <c:v>39845</c:v>
                </c:pt>
                <c:pt idx="8">
                  <c:v>39873</c:v>
                </c:pt>
                <c:pt idx="9">
                  <c:v>39904</c:v>
                </c:pt>
                <c:pt idx="10">
                  <c:v>39934</c:v>
                </c:pt>
                <c:pt idx="11">
                  <c:v>39965</c:v>
                </c:pt>
                <c:pt idx="12">
                  <c:v>39995</c:v>
                </c:pt>
                <c:pt idx="13">
                  <c:v>40026</c:v>
                </c:pt>
                <c:pt idx="14">
                  <c:v>40057</c:v>
                </c:pt>
                <c:pt idx="15">
                  <c:v>40087</c:v>
                </c:pt>
                <c:pt idx="16">
                  <c:v>40118</c:v>
                </c:pt>
                <c:pt idx="17">
                  <c:v>40148</c:v>
                </c:pt>
                <c:pt idx="18">
                  <c:v>40179</c:v>
                </c:pt>
                <c:pt idx="19">
                  <c:v>40210</c:v>
                </c:pt>
                <c:pt idx="20">
                  <c:v>40238</c:v>
                </c:pt>
                <c:pt idx="21">
                  <c:v>40269</c:v>
                </c:pt>
                <c:pt idx="22">
                  <c:v>40299</c:v>
                </c:pt>
                <c:pt idx="23">
                  <c:v>40330</c:v>
                </c:pt>
                <c:pt idx="24">
                  <c:v>40360</c:v>
                </c:pt>
                <c:pt idx="25">
                  <c:v>40391</c:v>
                </c:pt>
                <c:pt idx="26">
                  <c:v>40422</c:v>
                </c:pt>
                <c:pt idx="27">
                  <c:v>40452</c:v>
                </c:pt>
                <c:pt idx="28">
                  <c:v>40483</c:v>
                </c:pt>
                <c:pt idx="29">
                  <c:v>40513</c:v>
                </c:pt>
                <c:pt idx="30">
                  <c:v>40544</c:v>
                </c:pt>
                <c:pt idx="31">
                  <c:v>40575</c:v>
                </c:pt>
                <c:pt idx="32">
                  <c:v>40603</c:v>
                </c:pt>
                <c:pt idx="33">
                  <c:v>40634</c:v>
                </c:pt>
                <c:pt idx="34">
                  <c:v>40664</c:v>
                </c:pt>
                <c:pt idx="35">
                  <c:v>40695</c:v>
                </c:pt>
                <c:pt idx="36">
                  <c:v>40725</c:v>
                </c:pt>
                <c:pt idx="37">
                  <c:v>40756</c:v>
                </c:pt>
                <c:pt idx="38">
                  <c:v>40787</c:v>
                </c:pt>
                <c:pt idx="39">
                  <c:v>40817</c:v>
                </c:pt>
                <c:pt idx="40">
                  <c:v>40848</c:v>
                </c:pt>
                <c:pt idx="41">
                  <c:v>40878</c:v>
                </c:pt>
                <c:pt idx="42">
                  <c:v>40909</c:v>
                </c:pt>
                <c:pt idx="43">
                  <c:v>40940</c:v>
                </c:pt>
                <c:pt idx="44">
                  <c:v>40969</c:v>
                </c:pt>
                <c:pt idx="45">
                  <c:v>41000</c:v>
                </c:pt>
                <c:pt idx="46">
                  <c:v>41030</c:v>
                </c:pt>
                <c:pt idx="47">
                  <c:v>41061</c:v>
                </c:pt>
                <c:pt idx="48">
                  <c:v>41091</c:v>
                </c:pt>
                <c:pt idx="49">
                  <c:v>41122</c:v>
                </c:pt>
                <c:pt idx="50">
                  <c:v>41153</c:v>
                </c:pt>
                <c:pt idx="51">
                  <c:v>41183</c:v>
                </c:pt>
                <c:pt idx="52">
                  <c:v>41214</c:v>
                </c:pt>
                <c:pt idx="53">
                  <c:v>41244</c:v>
                </c:pt>
                <c:pt idx="54">
                  <c:v>41275</c:v>
                </c:pt>
                <c:pt idx="55">
                  <c:v>41306</c:v>
                </c:pt>
                <c:pt idx="56">
                  <c:v>41334</c:v>
                </c:pt>
                <c:pt idx="57">
                  <c:v>41365</c:v>
                </c:pt>
                <c:pt idx="58">
                  <c:v>41395</c:v>
                </c:pt>
                <c:pt idx="59">
                  <c:v>41426</c:v>
                </c:pt>
                <c:pt idx="60">
                  <c:v>41456</c:v>
                </c:pt>
                <c:pt idx="61">
                  <c:v>41487</c:v>
                </c:pt>
                <c:pt idx="62">
                  <c:v>41518</c:v>
                </c:pt>
                <c:pt idx="63">
                  <c:v>41548</c:v>
                </c:pt>
                <c:pt idx="64">
                  <c:v>41579</c:v>
                </c:pt>
                <c:pt idx="65">
                  <c:v>41609</c:v>
                </c:pt>
                <c:pt idx="66">
                  <c:v>41640</c:v>
                </c:pt>
                <c:pt idx="67">
                  <c:v>41671</c:v>
                </c:pt>
                <c:pt idx="68">
                  <c:v>41699</c:v>
                </c:pt>
                <c:pt idx="69">
                  <c:v>41730</c:v>
                </c:pt>
                <c:pt idx="70">
                  <c:v>41760</c:v>
                </c:pt>
                <c:pt idx="71">
                  <c:v>41791</c:v>
                </c:pt>
                <c:pt idx="72">
                  <c:v>41821</c:v>
                </c:pt>
                <c:pt idx="73">
                  <c:v>41852</c:v>
                </c:pt>
                <c:pt idx="74">
                  <c:v>41883</c:v>
                </c:pt>
                <c:pt idx="75">
                  <c:v>41913</c:v>
                </c:pt>
                <c:pt idx="76">
                  <c:v>41944</c:v>
                </c:pt>
                <c:pt idx="77">
                  <c:v>41974</c:v>
                </c:pt>
                <c:pt idx="78">
                  <c:v>42005</c:v>
                </c:pt>
                <c:pt idx="79">
                  <c:v>42036</c:v>
                </c:pt>
                <c:pt idx="80">
                  <c:v>42064</c:v>
                </c:pt>
                <c:pt idx="81">
                  <c:v>42095</c:v>
                </c:pt>
                <c:pt idx="82">
                  <c:v>42125</c:v>
                </c:pt>
                <c:pt idx="83">
                  <c:v>42156</c:v>
                </c:pt>
                <c:pt idx="84">
                  <c:v>42186</c:v>
                </c:pt>
                <c:pt idx="85">
                  <c:v>42217</c:v>
                </c:pt>
                <c:pt idx="86">
                  <c:v>42248</c:v>
                </c:pt>
                <c:pt idx="87">
                  <c:v>42278</c:v>
                </c:pt>
                <c:pt idx="88">
                  <c:v>42309</c:v>
                </c:pt>
                <c:pt idx="89">
                  <c:v>42339</c:v>
                </c:pt>
                <c:pt idx="90">
                  <c:v>42370</c:v>
                </c:pt>
                <c:pt idx="91">
                  <c:v>42401</c:v>
                </c:pt>
                <c:pt idx="92">
                  <c:v>42430</c:v>
                </c:pt>
                <c:pt idx="93">
                  <c:v>42461</c:v>
                </c:pt>
                <c:pt idx="94">
                  <c:v>42491</c:v>
                </c:pt>
                <c:pt idx="95">
                  <c:v>42522</c:v>
                </c:pt>
                <c:pt idx="96">
                  <c:v>42552</c:v>
                </c:pt>
                <c:pt idx="97">
                  <c:v>42583</c:v>
                </c:pt>
                <c:pt idx="98">
                  <c:v>42614</c:v>
                </c:pt>
                <c:pt idx="99">
                  <c:v>42644</c:v>
                </c:pt>
                <c:pt idx="100">
                  <c:v>42675</c:v>
                </c:pt>
                <c:pt idx="101">
                  <c:v>42705</c:v>
                </c:pt>
              </c:numCache>
            </c:numRef>
          </c:cat>
          <c:val>
            <c:numRef>
              <c:f>avvmale!$V$2:$V$103</c:f>
              <c:numCache>
                <c:formatCode>General</c:formatCode>
                <c:ptCount val="102"/>
                <c:pt idx="0">
                  <c:v>3544</c:v>
                </c:pt>
                <c:pt idx="1">
                  <c:v>1487</c:v>
                </c:pt>
                <c:pt idx="2">
                  <c:v>3313</c:v>
                </c:pt>
                <c:pt idx="3">
                  <c:v>3484</c:v>
                </c:pt>
                <c:pt idx="4">
                  <c:v>2678</c:v>
                </c:pt>
                <c:pt idx="5">
                  <c:v>1942</c:v>
                </c:pt>
                <c:pt idx="6">
                  <c:v>3117</c:v>
                </c:pt>
                <c:pt idx="7">
                  <c:v>2629</c:v>
                </c:pt>
                <c:pt idx="8">
                  <c:v>2533</c:v>
                </c:pt>
                <c:pt idx="9">
                  <c:v>2598</c:v>
                </c:pt>
                <c:pt idx="10">
                  <c:v>2551</c:v>
                </c:pt>
                <c:pt idx="11">
                  <c:v>2720</c:v>
                </c:pt>
                <c:pt idx="12">
                  <c:v>2375</c:v>
                </c:pt>
                <c:pt idx="13">
                  <c:v>1188</c:v>
                </c:pt>
                <c:pt idx="14">
                  <c:v>2392</c:v>
                </c:pt>
                <c:pt idx="15">
                  <c:v>2591</c:v>
                </c:pt>
                <c:pt idx="16">
                  <c:v>2307</c:v>
                </c:pt>
                <c:pt idx="17">
                  <c:v>1439</c:v>
                </c:pt>
                <c:pt idx="18">
                  <c:v>2630</c:v>
                </c:pt>
                <c:pt idx="19">
                  <c:v>2235</c:v>
                </c:pt>
                <c:pt idx="20">
                  <c:v>2725</c:v>
                </c:pt>
                <c:pt idx="21">
                  <c:v>2599</c:v>
                </c:pt>
                <c:pt idx="22">
                  <c:v>3089</c:v>
                </c:pt>
                <c:pt idx="23">
                  <c:v>2503</c:v>
                </c:pt>
                <c:pt idx="24">
                  <c:v>2417</c:v>
                </c:pt>
                <c:pt idx="25">
                  <c:v>1098</c:v>
                </c:pt>
                <c:pt idx="26">
                  <c:v>2246</c:v>
                </c:pt>
                <c:pt idx="27">
                  <c:v>2167</c:v>
                </c:pt>
                <c:pt idx="28">
                  <c:v>2530</c:v>
                </c:pt>
                <c:pt idx="29">
                  <c:v>1590</c:v>
                </c:pt>
                <c:pt idx="30">
                  <c:v>2711</c:v>
                </c:pt>
                <c:pt idx="31">
                  <c:v>2351</c:v>
                </c:pt>
                <c:pt idx="32">
                  <c:v>2178</c:v>
                </c:pt>
                <c:pt idx="33">
                  <c:v>2359</c:v>
                </c:pt>
                <c:pt idx="34">
                  <c:v>2177</c:v>
                </c:pt>
                <c:pt idx="35">
                  <c:v>2534</c:v>
                </c:pt>
                <c:pt idx="36">
                  <c:v>2151</c:v>
                </c:pt>
                <c:pt idx="37">
                  <c:v>1040</c:v>
                </c:pt>
                <c:pt idx="38">
                  <c:v>2233</c:v>
                </c:pt>
                <c:pt idx="39">
                  <c:v>2326</c:v>
                </c:pt>
                <c:pt idx="40">
                  <c:v>1749</c:v>
                </c:pt>
                <c:pt idx="41">
                  <c:v>1212</c:v>
                </c:pt>
                <c:pt idx="42">
                  <c:v>2535</c:v>
                </c:pt>
                <c:pt idx="43">
                  <c:v>1945</c:v>
                </c:pt>
                <c:pt idx="44">
                  <c:v>2282</c:v>
                </c:pt>
                <c:pt idx="45">
                  <c:v>2057</c:v>
                </c:pt>
                <c:pt idx="46">
                  <c:v>2137</c:v>
                </c:pt>
                <c:pt idx="47">
                  <c:v>2314</c:v>
                </c:pt>
                <c:pt idx="48">
                  <c:v>1984</c:v>
                </c:pt>
                <c:pt idx="49">
                  <c:v>1233</c:v>
                </c:pt>
                <c:pt idx="50">
                  <c:v>1848</c:v>
                </c:pt>
                <c:pt idx="51">
                  <c:v>1994</c:v>
                </c:pt>
                <c:pt idx="52">
                  <c:v>1726</c:v>
                </c:pt>
                <c:pt idx="53">
                  <c:v>1086</c:v>
                </c:pt>
                <c:pt idx="54">
                  <c:v>2109</c:v>
                </c:pt>
                <c:pt idx="55">
                  <c:v>1480</c:v>
                </c:pt>
                <c:pt idx="56">
                  <c:v>1463</c:v>
                </c:pt>
                <c:pt idx="57">
                  <c:v>1796</c:v>
                </c:pt>
                <c:pt idx="58">
                  <c:v>1685</c:v>
                </c:pt>
                <c:pt idx="59">
                  <c:v>1851</c:v>
                </c:pt>
                <c:pt idx="60">
                  <c:v>2199</c:v>
                </c:pt>
                <c:pt idx="61">
                  <c:v>857</c:v>
                </c:pt>
                <c:pt idx="62">
                  <c:v>1300</c:v>
                </c:pt>
                <c:pt idx="63">
                  <c:v>1687</c:v>
                </c:pt>
                <c:pt idx="64">
                  <c:v>1383</c:v>
                </c:pt>
                <c:pt idx="65">
                  <c:v>905</c:v>
                </c:pt>
                <c:pt idx="66">
                  <c:v>1680</c:v>
                </c:pt>
                <c:pt idx="67">
                  <c:v>1178</c:v>
                </c:pt>
                <c:pt idx="68">
                  <c:v>1274</c:v>
                </c:pt>
                <c:pt idx="69">
                  <c:v>1491</c:v>
                </c:pt>
                <c:pt idx="70">
                  <c:v>1647</c:v>
                </c:pt>
                <c:pt idx="71">
                  <c:v>1828</c:v>
                </c:pt>
                <c:pt idx="72">
                  <c:v>1820</c:v>
                </c:pt>
                <c:pt idx="73">
                  <c:v>704</c:v>
                </c:pt>
                <c:pt idx="74">
                  <c:v>1405</c:v>
                </c:pt>
                <c:pt idx="75">
                  <c:v>1522</c:v>
                </c:pt>
                <c:pt idx="76">
                  <c:v>1278</c:v>
                </c:pt>
                <c:pt idx="77">
                  <c:v>1253</c:v>
                </c:pt>
                <c:pt idx="78">
                  <c:v>1797.2844484479995</c:v>
                </c:pt>
                <c:pt idx="79">
                  <c:v>1328.8458754030005</c:v>
                </c:pt>
                <c:pt idx="80">
                  <c:v>1385.5456418450001</c:v>
                </c:pt>
                <c:pt idx="81">
                  <c:v>1469.3515405669998</c:v>
                </c:pt>
                <c:pt idx="82">
                  <c:v>1410.1970511470001</c:v>
                </c:pt>
                <c:pt idx="83">
                  <c:v>1603.4849553220001</c:v>
                </c:pt>
                <c:pt idx="84">
                  <c:v>1523.278345126</c:v>
                </c:pt>
                <c:pt idx="85">
                  <c:v>651.27329154800043</c:v>
                </c:pt>
                <c:pt idx="86">
                  <c:v>1279.978947159</c:v>
                </c:pt>
                <c:pt idx="87">
                  <c:v>1353.357354748</c:v>
                </c:pt>
                <c:pt idx="88">
                  <c:v>1176.3538954539999</c:v>
                </c:pt>
                <c:pt idx="89">
                  <c:v>868.34601590399859</c:v>
                </c:pt>
                <c:pt idx="90">
                  <c:v>1414.7089448569998</c:v>
                </c:pt>
                <c:pt idx="91">
                  <c:v>1176.5986962009999</c:v>
                </c:pt>
                <c:pt idx="92">
                  <c:v>1243.2550626780001</c:v>
                </c:pt>
                <c:pt idx="93">
                  <c:v>1232.075195996</c:v>
                </c:pt>
                <c:pt idx="94">
                  <c:v>1291.6992573739999</c:v>
                </c:pt>
                <c:pt idx="95">
                  <c:v>1418.1485469279999</c:v>
                </c:pt>
                <c:pt idx="96">
                  <c:v>1247.2758022779999</c:v>
                </c:pt>
                <c:pt idx="97">
                  <c:v>627.51768067299997</c:v>
                </c:pt>
                <c:pt idx="98">
                  <c:v>1139.598901523</c:v>
                </c:pt>
                <c:pt idx="99">
                  <c:v>1158.467988328</c:v>
                </c:pt>
                <c:pt idx="100">
                  <c:v>1091.772069935</c:v>
                </c:pt>
                <c:pt idx="101">
                  <c:v>743.95588307499997</c:v>
                </c:pt>
              </c:numCache>
            </c:numRef>
          </c:val>
        </c:ser>
        <c:ser>
          <c:idx val="3"/>
          <c:order val="2"/>
          <c:tx>
            <c:strRef>
              <c:f>avvfem!$AB$1</c:f>
              <c:strCache>
                <c:ptCount val="1"/>
                <c:pt idx="0">
                  <c:v>lim sup</c:v>
                </c:pt>
              </c:strCache>
            </c:strRef>
          </c:tx>
          <c:spPr>
            <a:ln w="22225" cap="rnd">
              <a:solidFill>
                <a:schemeClr val="bg2">
                  <a:lumMod val="25000"/>
                </a:schemeClr>
              </a:solidFill>
              <a:prstDash val="sysDash"/>
              <a:round/>
            </a:ln>
            <a:effectLst/>
          </c:spPr>
          <c:marker>
            <c:symbol val="none"/>
          </c:marker>
          <c:cat>
            <c:numRef>
              <c:f>avvmale!$T$2:$T$103</c:f>
              <c:numCache>
                <c:formatCode>m/d/yyyy</c:formatCode>
                <c:ptCount val="102"/>
                <c:pt idx="0">
                  <c:v>39630</c:v>
                </c:pt>
                <c:pt idx="1">
                  <c:v>39661</c:v>
                </c:pt>
                <c:pt idx="2">
                  <c:v>39692</c:v>
                </c:pt>
                <c:pt idx="3">
                  <c:v>39722</c:v>
                </c:pt>
                <c:pt idx="4">
                  <c:v>39753</c:v>
                </c:pt>
                <c:pt idx="5">
                  <c:v>39783</c:v>
                </c:pt>
                <c:pt idx="6">
                  <c:v>39814</c:v>
                </c:pt>
                <c:pt idx="7">
                  <c:v>39845</c:v>
                </c:pt>
                <c:pt idx="8">
                  <c:v>39873</c:v>
                </c:pt>
                <c:pt idx="9">
                  <c:v>39904</c:v>
                </c:pt>
                <c:pt idx="10">
                  <c:v>39934</c:v>
                </c:pt>
                <c:pt idx="11">
                  <c:v>39965</c:v>
                </c:pt>
                <c:pt idx="12">
                  <c:v>39995</c:v>
                </c:pt>
                <c:pt idx="13">
                  <c:v>40026</c:v>
                </c:pt>
                <c:pt idx="14">
                  <c:v>40057</c:v>
                </c:pt>
                <c:pt idx="15">
                  <c:v>40087</c:v>
                </c:pt>
                <c:pt idx="16">
                  <c:v>40118</c:v>
                </c:pt>
                <c:pt idx="17">
                  <c:v>40148</c:v>
                </c:pt>
                <c:pt idx="18">
                  <c:v>40179</c:v>
                </c:pt>
                <c:pt idx="19">
                  <c:v>40210</c:v>
                </c:pt>
                <c:pt idx="20">
                  <c:v>40238</c:v>
                </c:pt>
                <c:pt idx="21">
                  <c:v>40269</c:v>
                </c:pt>
                <c:pt idx="22">
                  <c:v>40299</c:v>
                </c:pt>
                <c:pt idx="23">
                  <c:v>40330</c:v>
                </c:pt>
                <c:pt idx="24">
                  <c:v>40360</c:v>
                </c:pt>
                <c:pt idx="25">
                  <c:v>40391</c:v>
                </c:pt>
                <c:pt idx="26">
                  <c:v>40422</c:v>
                </c:pt>
                <c:pt idx="27">
                  <c:v>40452</c:v>
                </c:pt>
                <c:pt idx="28">
                  <c:v>40483</c:v>
                </c:pt>
                <c:pt idx="29">
                  <c:v>40513</c:v>
                </c:pt>
                <c:pt idx="30">
                  <c:v>40544</c:v>
                </c:pt>
                <c:pt idx="31">
                  <c:v>40575</c:v>
                </c:pt>
                <c:pt idx="32">
                  <c:v>40603</c:v>
                </c:pt>
                <c:pt idx="33">
                  <c:v>40634</c:v>
                </c:pt>
                <c:pt idx="34">
                  <c:v>40664</c:v>
                </c:pt>
                <c:pt idx="35">
                  <c:v>40695</c:v>
                </c:pt>
                <c:pt idx="36">
                  <c:v>40725</c:v>
                </c:pt>
                <c:pt idx="37">
                  <c:v>40756</c:v>
                </c:pt>
                <c:pt idx="38">
                  <c:v>40787</c:v>
                </c:pt>
                <c:pt idx="39">
                  <c:v>40817</c:v>
                </c:pt>
                <c:pt idx="40">
                  <c:v>40848</c:v>
                </c:pt>
                <c:pt idx="41">
                  <c:v>40878</c:v>
                </c:pt>
                <c:pt idx="42">
                  <c:v>40909</c:v>
                </c:pt>
                <c:pt idx="43">
                  <c:v>40940</c:v>
                </c:pt>
                <c:pt idx="44">
                  <c:v>40969</c:v>
                </c:pt>
                <c:pt idx="45">
                  <c:v>41000</c:v>
                </c:pt>
                <c:pt idx="46">
                  <c:v>41030</c:v>
                </c:pt>
                <c:pt idx="47">
                  <c:v>41061</c:v>
                </c:pt>
                <c:pt idx="48">
                  <c:v>41091</c:v>
                </c:pt>
                <c:pt idx="49">
                  <c:v>41122</c:v>
                </c:pt>
                <c:pt idx="50">
                  <c:v>41153</c:v>
                </c:pt>
                <c:pt idx="51">
                  <c:v>41183</c:v>
                </c:pt>
                <c:pt idx="52">
                  <c:v>41214</c:v>
                </c:pt>
                <c:pt idx="53">
                  <c:v>41244</c:v>
                </c:pt>
                <c:pt idx="54">
                  <c:v>41275</c:v>
                </c:pt>
                <c:pt idx="55">
                  <c:v>41306</c:v>
                </c:pt>
                <c:pt idx="56">
                  <c:v>41334</c:v>
                </c:pt>
                <c:pt idx="57">
                  <c:v>41365</c:v>
                </c:pt>
                <c:pt idx="58">
                  <c:v>41395</c:v>
                </c:pt>
                <c:pt idx="59">
                  <c:v>41426</c:v>
                </c:pt>
                <c:pt idx="60">
                  <c:v>41456</c:v>
                </c:pt>
                <c:pt idx="61">
                  <c:v>41487</c:v>
                </c:pt>
                <c:pt idx="62">
                  <c:v>41518</c:v>
                </c:pt>
                <c:pt idx="63">
                  <c:v>41548</c:v>
                </c:pt>
                <c:pt idx="64">
                  <c:v>41579</c:v>
                </c:pt>
                <c:pt idx="65">
                  <c:v>41609</c:v>
                </c:pt>
                <c:pt idx="66">
                  <c:v>41640</c:v>
                </c:pt>
                <c:pt idx="67">
                  <c:v>41671</c:v>
                </c:pt>
                <c:pt idx="68">
                  <c:v>41699</c:v>
                </c:pt>
                <c:pt idx="69">
                  <c:v>41730</c:v>
                </c:pt>
                <c:pt idx="70">
                  <c:v>41760</c:v>
                </c:pt>
                <c:pt idx="71">
                  <c:v>41791</c:v>
                </c:pt>
                <c:pt idx="72">
                  <c:v>41821</c:v>
                </c:pt>
                <c:pt idx="73">
                  <c:v>41852</c:v>
                </c:pt>
                <c:pt idx="74">
                  <c:v>41883</c:v>
                </c:pt>
                <c:pt idx="75">
                  <c:v>41913</c:v>
                </c:pt>
                <c:pt idx="76">
                  <c:v>41944</c:v>
                </c:pt>
                <c:pt idx="77">
                  <c:v>41974</c:v>
                </c:pt>
                <c:pt idx="78">
                  <c:v>42005</c:v>
                </c:pt>
                <c:pt idx="79">
                  <c:v>42036</c:v>
                </c:pt>
                <c:pt idx="80">
                  <c:v>42064</c:v>
                </c:pt>
                <c:pt idx="81">
                  <c:v>42095</c:v>
                </c:pt>
                <c:pt idx="82">
                  <c:v>42125</c:v>
                </c:pt>
                <c:pt idx="83">
                  <c:v>42156</c:v>
                </c:pt>
                <c:pt idx="84">
                  <c:v>42186</c:v>
                </c:pt>
                <c:pt idx="85">
                  <c:v>42217</c:v>
                </c:pt>
                <c:pt idx="86">
                  <c:v>42248</c:v>
                </c:pt>
                <c:pt idx="87">
                  <c:v>42278</c:v>
                </c:pt>
                <c:pt idx="88">
                  <c:v>42309</c:v>
                </c:pt>
                <c:pt idx="89">
                  <c:v>42339</c:v>
                </c:pt>
                <c:pt idx="90">
                  <c:v>42370</c:v>
                </c:pt>
                <c:pt idx="91">
                  <c:v>42401</c:v>
                </c:pt>
                <c:pt idx="92">
                  <c:v>42430</c:v>
                </c:pt>
                <c:pt idx="93">
                  <c:v>42461</c:v>
                </c:pt>
                <c:pt idx="94">
                  <c:v>42491</c:v>
                </c:pt>
                <c:pt idx="95">
                  <c:v>42522</c:v>
                </c:pt>
                <c:pt idx="96">
                  <c:v>42552</c:v>
                </c:pt>
                <c:pt idx="97">
                  <c:v>42583</c:v>
                </c:pt>
                <c:pt idx="98">
                  <c:v>42614</c:v>
                </c:pt>
                <c:pt idx="99">
                  <c:v>42644</c:v>
                </c:pt>
                <c:pt idx="100">
                  <c:v>42675</c:v>
                </c:pt>
                <c:pt idx="101">
                  <c:v>42705</c:v>
                </c:pt>
              </c:numCache>
            </c:numRef>
          </c:cat>
          <c:val>
            <c:numRef>
              <c:f>avvmale!$AB$2:$AB$103</c:f>
              <c:numCache>
                <c:formatCode>General</c:formatCode>
                <c:ptCount val="102"/>
                <c:pt idx="77" formatCode="0.00">
                  <c:v>1253</c:v>
                </c:pt>
                <c:pt idx="78" formatCode="0.00">
                  <c:v>2206.9438801878791</c:v>
                </c:pt>
                <c:pt idx="79" formatCode="0.00">
                  <c:v>1654.9383186398395</c:v>
                </c:pt>
                <c:pt idx="80" formatCode="0.00">
                  <c:v>1732.4296915191201</c:v>
                </c:pt>
                <c:pt idx="81" formatCode="0.00">
                  <c:v>1842.7969380132399</c:v>
                </c:pt>
                <c:pt idx="82" formatCode="0.00">
                  <c:v>1774.0798919778799</c:v>
                </c:pt>
                <c:pt idx="83" formatCode="0.00">
                  <c:v>2018.4396616495605</c:v>
                </c:pt>
                <c:pt idx="84" formatCode="0.00">
                  <c:v>1920.5115731402809</c:v>
                </c:pt>
                <c:pt idx="85" formatCode="0.00">
                  <c:v>821.10591237832023</c:v>
                </c:pt>
                <c:pt idx="86" formatCode="0.00">
                  <c:v>1612.3932953748795</c:v>
                </c:pt>
                <c:pt idx="87" formatCode="0.00">
                  <c:v>1704.3545516832805</c:v>
                </c:pt>
                <c:pt idx="88" formatCode="0.00">
                  <c:v>1481.0158458358799</c:v>
                </c:pt>
                <c:pt idx="89" formatCode="0.00">
                  <c:v>1093.6270871690401</c:v>
                </c:pt>
                <c:pt idx="90" formatCode="0.00">
                  <c:v>1999.5146150999115</c:v>
                </c:pt>
                <c:pt idx="91" formatCode="0.00">
                  <c:v>1754.8392301752328</c:v>
                </c:pt>
                <c:pt idx="92" formatCode="0.00">
                  <c:v>1812.5054188182814</c:v>
                </c:pt>
                <c:pt idx="93" formatCode="0.00">
                  <c:v>1793.048235682136</c:v>
                </c:pt>
                <c:pt idx="94" formatCode="0.00">
                  <c:v>1843.4088812205955</c:v>
                </c:pt>
                <c:pt idx="95" formatCode="0.00">
                  <c:v>1961.0445550824775</c:v>
                </c:pt>
                <c:pt idx="96" formatCode="0.00">
                  <c:v>1782.6885754087734</c:v>
                </c:pt>
                <c:pt idx="97" formatCode="0.00">
                  <c:v>1209.7230588949099</c:v>
                </c:pt>
                <c:pt idx="98" formatCode="0.00">
                  <c:v>1716.4947667313108</c:v>
                </c:pt>
                <c:pt idx="99" formatCode="0.00">
                  <c:v>1729.4794822500528</c:v>
                </c:pt>
                <c:pt idx="100" formatCode="0.00">
                  <c:v>1659.475619297516</c:v>
                </c:pt>
                <c:pt idx="101" formatCode="0.00">
                  <c:v>1333.0013655494008</c:v>
                </c:pt>
              </c:numCache>
            </c:numRef>
          </c:val>
        </c:ser>
        <c:ser>
          <c:idx val="2"/>
          <c:order val="3"/>
          <c:tx>
            <c:strRef>
              <c:f>avvfem!$AA$1</c:f>
              <c:strCache>
                <c:ptCount val="1"/>
                <c:pt idx="0">
                  <c:v>lim inf</c:v>
                </c:pt>
              </c:strCache>
            </c:strRef>
          </c:tx>
          <c:spPr>
            <a:ln w="22225" cap="rnd">
              <a:solidFill>
                <a:schemeClr val="bg2">
                  <a:lumMod val="25000"/>
                </a:schemeClr>
              </a:solidFill>
              <a:prstDash val="sysDash"/>
              <a:round/>
            </a:ln>
            <a:effectLst/>
          </c:spPr>
          <c:marker>
            <c:symbol val="none"/>
          </c:marker>
          <c:cat>
            <c:numRef>
              <c:f>avvmale!$T$2:$T$103</c:f>
              <c:numCache>
                <c:formatCode>m/d/yyyy</c:formatCode>
                <c:ptCount val="102"/>
                <c:pt idx="0">
                  <c:v>39630</c:v>
                </c:pt>
                <c:pt idx="1">
                  <c:v>39661</c:v>
                </c:pt>
                <c:pt idx="2">
                  <c:v>39692</c:v>
                </c:pt>
                <c:pt idx="3">
                  <c:v>39722</c:v>
                </c:pt>
                <c:pt idx="4">
                  <c:v>39753</c:v>
                </c:pt>
                <c:pt idx="5">
                  <c:v>39783</c:v>
                </c:pt>
                <c:pt idx="6">
                  <c:v>39814</c:v>
                </c:pt>
                <c:pt idx="7">
                  <c:v>39845</c:v>
                </c:pt>
                <c:pt idx="8">
                  <c:v>39873</c:v>
                </c:pt>
                <c:pt idx="9">
                  <c:v>39904</c:v>
                </c:pt>
                <c:pt idx="10">
                  <c:v>39934</c:v>
                </c:pt>
                <c:pt idx="11">
                  <c:v>39965</c:v>
                </c:pt>
                <c:pt idx="12">
                  <c:v>39995</c:v>
                </c:pt>
                <c:pt idx="13">
                  <c:v>40026</c:v>
                </c:pt>
                <c:pt idx="14">
                  <c:v>40057</c:v>
                </c:pt>
                <c:pt idx="15">
                  <c:v>40087</c:v>
                </c:pt>
                <c:pt idx="16">
                  <c:v>40118</c:v>
                </c:pt>
                <c:pt idx="17">
                  <c:v>40148</c:v>
                </c:pt>
                <c:pt idx="18">
                  <c:v>40179</c:v>
                </c:pt>
                <c:pt idx="19">
                  <c:v>40210</c:v>
                </c:pt>
                <c:pt idx="20">
                  <c:v>40238</c:v>
                </c:pt>
                <c:pt idx="21">
                  <c:v>40269</c:v>
                </c:pt>
                <c:pt idx="22">
                  <c:v>40299</c:v>
                </c:pt>
                <c:pt idx="23">
                  <c:v>40330</c:v>
                </c:pt>
                <c:pt idx="24">
                  <c:v>40360</c:v>
                </c:pt>
                <c:pt idx="25">
                  <c:v>40391</c:v>
                </c:pt>
                <c:pt idx="26">
                  <c:v>40422</c:v>
                </c:pt>
                <c:pt idx="27">
                  <c:v>40452</c:v>
                </c:pt>
                <c:pt idx="28">
                  <c:v>40483</c:v>
                </c:pt>
                <c:pt idx="29">
                  <c:v>40513</c:v>
                </c:pt>
                <c:pt idx="30">
                  <c:v>40544</c:v>
                </c:pt>
                <c:pt idx="31">
                  <c:v>40575</c:v>
                </c:pt>
                <c:pt idx="32">
                  <c:v>40603</c:v>
                </c:pt>
                <c:pt idx="33">
                  <c:v>40634</c:v>
                </c:pt>
                <c:pt idx="34">
                  <c:v>40664</c:v>
                </c:pt>
                <c:pt idx="35">
                  <c:v>40695</c:v>
                </c:pt>
                <c:pt idx="36">
                  <c:v>40725</c:v>
                </c:pt>
                <c:pt idx="37">
                  <c:v>40756</c:v>
                </c:pt>
                <c:pt idx="38">
                  <c:v>40787</c:v>
                </c:pt>
                <c:pt idx="39">
                  <c:v>40817</c:v>
                </c:pt>
                <c:pt idx="40">
                  <c:v>40848</c:v>
                </c:pt>
                <c:pt idx="41">
                  <c:v>40878</c:v>
                </c:pt>
                <c:pt idx="42">
                  <c:v>40909</c:v>
                </c:pt>
                <c:pt idx="43">
                  <c:v>40940</c:v>
                </c:pt>
                <c:pt idx="44">
                  <c:v>40969</c:v>
                </c:pt>
                <c:pt idx="45">
                  <c:v>41000</c:v>
                </c:pt>
                <c:pt idx="46">
                  <c:v>41030</c:v>
                </c:pt>
                <c:pt idx="47">
                  <c:v>41061</c:v>
                </c:pt>
                <c:pt idx="48">
                  <c:v>41091</c:v>
                </c:pt>
                <c:pt idx="49">
                  <c:v>41122</c:v>
                </c:pt>
                <c:pt idx="50">
                  <c:v>41153</c:v>
                </c:pt>
                <c:pt idx="51">
                  <c:v>41183</c:v>
                </c:pt>
                <c:pt idx="52">
                  <c:v>41214</c:v>
                </c:pt>
                <c:pt idx="53">
                  <c:v>41244</c:v>
                </c:pt>
                <c:pt idx="54">
                  <c:v>41275</c:v>
                </c:pt>
                <c:pt idx="55">
                  <c:v>41306</c:v>
                </c:pt>
                <c:pt idx="56">
                  <c:v>41334</c:v>
                </c:pt>
                <c:pt idx="57">
                  <c:v>41365</c:v>
                </c:pt>
                <c:pt idx="58">
                  <c:v>41395</c:v>
                </c:pt>
                <c:pt idx="59">
                  <c:v>41426</c:v>
                </c:pt>
                <c:pt idx="60">
                  <c:v>41456</c:v>
                </c:pt>
                <c:pt idx="61">
                  <c:v>41487</c:v>
                </c:pt>
                <c:pt idx="62">
                  <c:v>41518</c:v>
                </c:pt>
                <c:pt idx="63">
                  <c:v>41548</c:v>
                </c:pt>
                <c:pt idx="64">
                  <c:v>41579</c:v>
                </c:pt>
                <c:pt idx="65">
                  <c:v>41609</c:v>
                </c:pt>
                <c:pt idx="66">
                  <c:v>41640</c:v>
                </c:pt>
                <c:pt idx="67">
                  <c:v>41671</c:v>
                </c:pt>
                <c:pt idx="68">
                  <c:v>41699</c:v>
                </c:pt>
                <c:pt idx="69">
                  <c:v>41730</c:v>
                </c:pt>
                <c:pt idx="70">
                  <c:v>41760</c:v>
                </c:pt>
                <c:pt idx="71">
                  <c:v>41791</c:v>
                </c:pt>
                <c:pt idx="72">
                  <c:v>41821</c:v>
                </c:pt>
                <c:pt idx="73">
                  <c:v>41852</c:v>
                </c:pt>
                <c:pt idx="74">
                  <c:v>41883</c:v>
                </c:pt>
                <c:pt idx="75">
                  <c:v>41913</c:v>
                </c:pt>
                <c:pt idx="76">
                  <c:v>41944</c:v>
                </c:pt>
                <c:pt idx="77">
                  <c:v>41974</c:v>
                </c:pt>
                <c:pt idx="78">
                  <c:v>42005</c:v>
                </c:pt>
                <c:pt idx="79">
                  <c:v>42036</c:v>
                </c:pt>
                <c:pt idx="80">
                  <c:v>42064</c:v>
                </c:pt>
                <c:pt idx="81">
                  <c:v>42095</c:v>
                </c:pt>
                <c:pt idx="82">
                  <c:v>42125</c:v>
                </c:pt>
                <c:pt idx="83">
                  <c:v>42156</c:v>
                </c:pt>
                <c:pt idx="84">
                  <c:v>42186</c:v>
                </c:pt>
                <c:pt idx="85">
                  <c:v>42217</c:v>
                </c:pt>
                <c:pt idx="86">
                  <c:v>42248</c:v>
                </c:pt>
                <c:pt idx="87">
                  <c:v>42278</c:v>
                </c:pt>
                <c:pt idx="88">
                  <c:v>42309</c:v>
                </c:pt>
                <c:pt idx="89">
                  <c:v>42339</c:v>
                </c:pt>
                <c:pt idx="90">
                  <c:v>42370</c:v>
                </c:pt>
                <c:pt idx="91">
                  <c:v>42401</c:v>
                </c:pt>
                <c:pt idx="92">
                  <c:v>42430</c:v>
                </c:pt>
                <c:pt idx="93">
                  <c:v>42461</c:v>
                </c:pt>
                <c:pt idx="94">
                  <c:v>42491</c:v>
                </c:pt>
                <c:pt idx="95">
                  <c:v>42522</c:v>
                </c:pt>
                <c:pt idx="96">
                  <c:v>42552</c:v>
                </c:pt>
                <c:pt idx="97">
                  <c:v>42583</c:v>
                </c:pt>
                <c:pt idx="98">
                  <c:v>42614</c:v>
                </c:pt>
                <c:pt idx="99">
                  <c:v>42644</c:v>
                </c:pt>
                <c:pt idx="100">
                  <c:v>42675</c:v>
                </c:pt>
                <c:pt idx="101">
                  <c:v>42705</c:v>
                </c:pt>
              </c:numCache>
            </c:numRef>
          </c:cat>
          <c:val>
            <c:numRef>
              <c:f>avvmale!$AA$2:$AA$103</c:f>
              <c:numCache>
                <c:formatCode>General</c:formatCode>
                <c:ptCount val="102"/>
                <c:pt idx="77" formatCode="0.00">
                  <c:v>1253</c:v>
                </c:pt>
                <c:pt idx="78" formatCode="0.00">
                  <c:v>1387.62501670812</c:v>
                </c:pt>
                <c:pt idx="79" formatCode="0.00">
                  <c:v>1002.7534321661605</c:v>
                </c:pt>
                <c:pt idx="80" formatCode="0.00">
                  <c:v>1038.6615921708799</c:v>
                </c:pt>
                <c:pt idx="81" formatCode="0.00">
                  <c:v>1095.9061431207608</c:v>
                </c:pt>
                <c:pt idx="82" formatCode="0.00">
                  <c:v>1046.3142103161194</c:v>
                </c:pt>
                <c:pt idx="83" formatCode="0.00">
                  <c:v>1188.5302489944395</c:v>
                </c:pt>
                <c:pt idx="84" formatCode="0.00">
                  <c:v>1126.0451171117204</c:v>
                </c:pt>
                <c:pt idx="85" formatCode="0.00">
                  <c:v>481.4406707176795</c:v>
                </c:pt>
                <c:pt idx="86" formatCode="0.00">
                  <c:v>947.56459894312002</c:v>
                </c:pt>
                <c:pt idx="87" formatCode="0.00">
                  <c:v>1002.3601578127195</c:v>
                </c:pt>
                <c:pt idx="88" formatCode="0.00">
                  <c:v>871.69194507212023</c:v>
                </c:pt>
                <c:pt idx="89" formatCode="0.00">
                  <c:v>643.06494463896001</c:v>
                </c:pt>
                <c:pt idx="90" formatCode="0.00">
                  <c:v>829.9032746140881</c:v>
                </c:pt>
                <c:pt idx="91" formatCode="0.00">
                  <c:v>598.35816222676635</c:v>
                </c:pt>
                <c:pt idx="92" formatCode="0.00">
                  <c:v>674.00470653771833</c:v>
                </c:pt>
                <c:pt idx="93" formatCode="0.00">
                  <c:v>671.10215630986443</c:v>
                </c:pt>
                <c:pt idx="94" formatCode="0.00">
                  <c:v>739.98963352740475</c:v>
                </c:pt>
                <c:pt idx="95" formatCode="0.00">
                  <c:v>875.25253877352338</c:v>
                </c:pt>
                <c:pt idx="96" formatCode="0.00">
                  <c:v>711.86302914722637</c:v>
                </c:pt>
                <c:pt idx="97" formatCode="0.00">
                  <c:v>45.312302451090133</c:v>
                </c:pt>
                <c:pt idx="98" formatCode="0.00">
                  <c:v>562.70303631468983</c:v>
                </c:pt>
                <c:pt idx="99" formatCode="0.00">
                  <c:v>587.45649440594525</c:v>
                </c:pt>
                <c:pt idx="100" formatCode="0.00">
                  <c:v>524.06852057248409</c:v>
                </c:pt>
                <c:pt idx="101" formatCode="0.00">
                  <c:v>154.91040060059944</c:v>
                </c:pt>
              </c:numCache>
            </c:numRef>
          </c:val>
        </c:ser>
        <c:dLbls/>
        <c:marker val="1"/>
        <c:axId val="88764800"/>
        <c:axId val="88766336"/>
      </c:lineChart>
      <c:dateAx>
        <c:axId val="88764800"/>
        <c:scaling>
          <c:orientation val="minMax"/>
        </c:scaling>
        <c:axPos val="b"/>
        <c:numFmt formatCode="m/d/yyyy" sourceLinked="1"/>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8766336"/>
        <c:crosses val="autoZero"/>
        <c:auto val="1"/>
        <c:lblOffset val="100"/>
        <c:baseTimeUnit val="months"/>
      </c:dateAx>
      <c:valAx>
        <c:axId val="88766336"/>
        <c:scaling>
          <c:orientation val="minMax"/>
        </c:scaling>
        <c:axPos val="l"/>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8764800"/>
        <c:crosses val="autoZero"/>
        <c:crossBetween val="between"/>
      </c:valAx>
      <c:spPr>
        <a:noFill/>
        <a:ln>
          <a:noFill/>
        </a:ln>
        <a:effectLst/>
      </c:spPr>
    </c:plotArea>
    <c:legend>
      <c:legendPos val="b"/>
      <c:layout>
        <c:manualLayout>
          <c:xMode val="edge"/>
          <c:yMode val="edge"/>
          <c:x val="6.9768942816574225E-2"/>
          <c:y val="2.2425135653380009E-2"/>
          <c:w val="0.59484667809343905"/>
          <c:h val="5.4647403206723504E-2"/>
        </c:manualLayout>
      </c:layout>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lang val="en-GB"/>
  <c:chart>
    <c:plotArea>
      <c:layout>
        <c:manualLayout>
          <c:layoutTarget val="inner"/>
          <c:xMode val="edge"/>
          <c:yMode val="edge"/>
          <c:x val="0.11392370849411503"/>
          <c:y val="0.13959152618777801"/>
          <c:w val="0.8638490888031064"/>
          <c:h val="0.59428288801204254"/>
        </c:manualLayout>
      </c:layout>
      <c:barChart>
        <c:barDir val="col"/>
        <c:grouping val="clustered"/>
        <c:ser>
          <c:idx val="0"/>
          <c:order val="0"/>
          <c:tx>
            <c:strRef>
              <c:f>graf3!$O$13</c:f>
              <c:strCache>
                <c:ptCount val="1"/>
                <c:pt idx="0">
                  <c:v>maschi</c:v>
                </c:pt>
              </c:strCache>
            </c:strRef>
          </c:tx>
          <c:dLbls>
            <c:spPr>
              <a:noFill/>
              <a:ln>
                <a:noFill/>
              </a:ln>
              <a:effectLst/>
            </c:spPr>
            <c:showVal val="1"/>
            <c:extLst>
              <c:ext xmlns:c15="http://schemas.microsoft.com/office/drawing/2012/chart" uri="{CE6537A1-D6FC-4f65-9D91-7224C49458BB}">
                <c15:showLeaderLines val="0"/>
              </c:ext>
            </c:extLst>
          </c:dLbls>
          <c:cat>
            <c:numRef>
              <c:f>graf3!$P$12:$Q$12</c:f>
              <c:numCache>
                <c:formatCode>General</c:formatCode>
                <c:ptCount val="2"/>
                <c:pt idx="0">
                  <c:v>2014</c:v>
                </c:pt>
                <c:pt idx="1">
                  <c:v>2016</c:v>
                </c:pt>
              </c:numCache>
            </c:numRef>
          </c:cat>
          <c:val>
            <c:numRef>
              <c:f>graf3!$P$13:$Q$13</c:f>
              <c:numCache>
                <c:formatCode>0.0</c:formatCode>
                <c:ptCount val="2"/>
                <c:pt idx="0">
                  <c:v>56.730432144308338</c:v>
                </c:pt>
                <c:pt idx="1">
                  <c:v>58.199104578995573</c:v>
                </c:pt>
              </c:numCache>
            </c:numRef>
          </c:val>
          <c:extLst xmlns:c16r2="http://schemas.microsoft.com/office/drawing/2015/06/chart">
            <c:ext xmlns:c16="http://schemas.microsoft.com/office/drawing/2014/chart" uri="{C3380CC4-5D6E-409C-BE32-E72D297353CC}">
              <c16:uniqueId val="{00000000-A960-4D97-92BD-971622F93A92}"/>
            </c:ext>
          </c:extLst>
        </c:ser>
        <c:ser>
          <c:idx val="1"/>
          <c:order val="1"/>
          <c:tx>
            <c:strRef>
              <c:f>graf3!$O$14</c:f>
              <c:strCache>
                <c:ptCount val="1"/>
                <c:pt idx="0">
                  <c:v>femmine</c:v>
                </c:pt>
              </c:strCache>
            </c:strRef>
          </c:tx>
          <c:dLbls>
            <c:spPr>
              <a:noFill/>
              <a:ln>
                <a:noFill/>
              </a:ln>
              <a:effectLst/>
            </c:spPr>
            <c:showVal val="1"/>
            <c:extLst>
              <c:ext xmlns:c15="http://schemas.microsoft.com/office/drawing/2012/chart" uri="{CE6537A1-D6FC-4f65-9D91-7224C49458BB}">
                <c15:showLeaderLines val="0"/>
              </c:ext>
            </c:extLst>
          </c:dLbls>
          <c:cat>
            <c:numRef>
              <c:f>graf3!$P$12:$Q$12</c:f>
              <c:numCache>
                <c:formatCode>General</c:formatCode>
                <c:ptCount val="2"/>
                <c:pt idx="0">
                  <c:v>2014</c:v>
                </c:pt>
                <c:pt idx="1">
                  <c:v>2016</c:v>
                </c:pt>
              </c:numCache>
            </c:numRef>
          </c:cat>
          <c:val>
            <c:numRef>
              <c:f>graf3!$P$14:$Q$14</c:f>
              <c:numCache>
                <c:formatCode>0.0</c:formatCode>
                <c:ptCount val="2"/>
                <c:pt idx="0">
                  <c:v>40.320422736098003</c:v>
                </c:pt>
                <c:pt idx="1">
                  <c:v>42.311126296982593</c:v>
                </c:pt>
              </c:numCache>
            </c:numRef>
          </c:val>
          <c:extLst xmlns:c16r2="http://schemas.microsoft.com/office/drawing/2015/06/chart">
            <c:ext xmlns:c16="http://schemas.microsoft.com/office/drawing/2014/chart" uri="{C3380CC4-5D6E-409C-BE32-E72D297353CC}">
              <c16:uniqueId val="{00000001-A960-4D97-92BD-971622F93A92}"/>
            </c:ext>
          </c:extLst>
        </c:ser>
        <c:dLbls/>
        <c:gapWidth val="120"/>
        <c:axId val="85620608"/>
        <c:axId val="85622144"/>
      </c:barChart>
      <c:catAx>
        <c:axId val="85620608"/>
        <c:scaling>
          <c:orientation val="minMax"/>
        </c:scaling>
        <c:axPos val="b"/>
        <c:numFmt formatCode="General" sourceLinked="1"/>
        <c:tickLblPos val="low"/>
        <c:crossAx val="85622144"/>
        <c:crosses val="autoZero"/>
        <c:auto val="1"/>
        <c:lblAlgn val="ctr"/>
        <c:lblOffset val="100"/>
      </c:catAx>
      <c:valAx>
        <c:axId val="85622144"/>
        <c:scaling>
          <c:orientation val="minMax"/>
          <c:max val="65"/>
          <c:min val="0"/>
        </c:scaling>
        <c:axPos val="l"/>
        <c:majorGridlines/>
        <c:numFmt formatCode="0" sourceLinked="0"/>
        <c:majorTickMark val="cross"/>
        <c:tickLblPos val="nextTo"/>
        <c:crossAx val="85620608"/>
        <c:crosses val="autoZero"/>
        <c:crossBetween val="between"/>
      </c:valAx>
    </c:plotArea>
    <c:legend>
      <c:legendPos val="b"/>
      <c:layout>
        <c:manualLayout>
          <c:xMode val="edge"/>
          <c:yMode val="edge"/>
          <c:x val="4.6810788611345598E-2"/>
          <c:y val="0.84193934007370419"/>
          <c:w val="0.88370607661051725"/>
          <c:h val="8.9508855526321471E-2"/>
        </c:manualLayout>
      </c:layout>
    </c:legend>
    <c:plotVisOnly val="1"/>
    <c:dispBlanksAs val="gap"/>
  </c:chart>
  <c:txPr>
    <a:bodyPr/>
    <a:lstStyle/>
    <a:p>
      <a:pPr>
        <a:defRPr sz="1200"/>
      </a:pPr>
      <a:endParaRPr lang="en-US"/>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lang val="en-GB"/>
  <c:chart>
    <c:plotArea>
      <c:layout>
        <c:manualLayout>
          <c:layoutTarget val="inner"/>
          <c:xMode val="edge"/>
          <c:yMode val="edge"/>
          <c:x val="9.5854960171782161E-2"/>
          <c:y val="2.3736427819889695E-2"/>
          <c:w val="0.88471537563951608"/>
          <c:h val="0.67030325852015216"/>
        </c:manualLayout>
      </c:layout>
      <c:lineChart>
        <c:grouping val="standard"/>
        <c:ser>
          <c:idx val="0"/>
          <c:order val="0"/>
          <c:tx>
            <c:strRef>
              <c:f>graf4!$B$6</c:f>
              <c:strCache>
                <c:ptCount val="1"/>
                <c:pt idx="0">
                  <c:v>Sardegna</c:v>
                </c:pt>
              </c:strCache>
            </c:strRef>
          </c:tx>
          <c:cat>
            <c:strRef>
              <c:f>graf4!$C$5:$L$5</c:f>
              <c:strCache>
                <c:ptCount val="10"/>
                <c:pt idx="0">
                  <c:v>07</c:v>
                </c:pt>
                <c:pt idx="1">
                  <c:v>08</c:v>
                </c:pt>
                <c:pt idx="2">
                  <c:v>09</c:v>
                </c:pt>
                <c:pt idx="3">
                  <c:v>10</c:v>
                </c:pt>
                <c:pt idx="4">
                  <c:v>11</c:v>
                </c:pt>
                <c:pt idx="5">
                  <c:v>12</c:v>
                </c:pt>
                <c:pt idx="6">
                  <c:v>13</c:v>
                </c:pt>
                <c:pt idx="7">
                  <c:v>14</c:v>
                </c:pt>
                <c:pt idx="8">
                  <c:v>15</c:v>
                </c:pt>
                <c:pt idx="9">
                  <c:v>16</c:v>
                </c:pt>
              </c:strCache>
            </c:strRef>
          </c:cat>
          <c:val>
            <c:numRef>
              <c:f>graf4!$C$6:$L$6</c:f>
              <c:numCache>
                <c:formatCode>0.0</c:formatCode>
                <c:ptCount val="10"/>
                <c:pt idx="0">
                  <c:v>9.8118133524253786</c:v>
                </c:pt>
                <c:pt idx="1">
                  <c:v>12.178994175669741</c:v>
                </c:pt>
                <c:pt idx="2">
                  <c:v>13.18707613925001</c:v>
                </c:pt>
                <c:pt idx="3">
                  <c:v>14.025148257614433</c:v>
                </c:pt>
                <c:pt idx="4">
                  <c:v>13.538201594593167</c:v>
                </c:pt>
                <c:pt idx="5">
                  <c:v>15.418288288158481</c:v>
                </c:pt>
                <c:pt idx="6">
                  <c:v>17.472186345818319</c:v>
                </c:pt>
                <c:pt idx="7">
                  <c:v>18.628353400537428</c:v>
                </c:pt>
                <c:pt idx="8">
                  <c:v>17.354923446851586</c:v>
                </c:pt>
                <c:pt idx="9">
                  <c:v>17.252399928749238</c:v>
                </c:pt>
              </c:numCache>
            </c:numRef>
          </c:val>
          <c:extLst xmlns:c16r2="http://schemas.microsoft.com/office/drawing/2015/06/chart">
            <c:ext xmlns:c16="http://schemas.microsoft.com/office/drawing/2014/chart" uri="{C3380CC4-5D6E-409C-BE32-E72D297353CC}">
              <c16:uniqueId val="{00000000-E0CB-4A2B-9BDE-959FDC0FB73A}"/>
            </c:ext>
          </c:extLst>
        </c:ser>
        <c:ser>
          <c:idx val="1"/>
          <c:order val="1"/>
          <c:tx>
            <c:strRef>
              <c:f>graf4!$B$7</c:f>
              <c:strCache>
                <c:ptCount val="1"/>
                <c:pt idx="0">
                  <c:v>Mezzogiorno  </c:v>
                </c:pt>
              </c:strCache>
            </c:strRef>
          </c:tx>
          <c:cat>
            <c:strRef>
              <c:f>graf4!$C$5:$L$5</c:f>
              <c:strCache>
                <c:ptCount val="10"/>
                <c:pt idx="0">
                  <c:v>07</c:v>
                </c:pt>
                <c:pt idx="1">
                  <c:v>08</c:v>
                </c:pt>
                <c:pt idx="2">
                  <c:v>09</c:v>
                </c:pt>
                <c:pt idx="3">
                  <c:v>10</c:v>
                </c:pt>
                <c:pt idx="4">
                  <c:v>11</c:v>
                </c:pt>
                <c:pt idx="5">
                  <c:v>12</c:v>
                </c:pt>
                <c:pt idx="6">
                  <c:v>13</c:v>
                </c:pt>
                <c:pt idx="7">
                  <c:v>14</c:v>
                </c:pt>
                <c:pt idx="8">
                  <c:v>15</c:v>
                </c:pt>
                <c:pt idx="9">
                  <c:v>16</c:v>
                </c:pt>
              </c:strCache>
            </c:strRef>
          </c:cat>
          <c:val>
            <c:numRef>
              <c:f>graf4!$C$7:$L$7</c:f>
              <c:numCache>
                <c:formatCode>0.0</c:formatCode>
                <c:ptCount val="10"/>
                <c:pt idx="0">
                  <c:v>10.962072365581141</c:v>
                </c:pt>
                <c:pt idx="1">
                  <c:v>11.996184286066901</c:v>
                </c:pt>
                <c:pt idx="2">
                  <c:v>12.454076633381412</c:v>
                </c:pt>
                <c:pt idx="3">
                  <c:v>13.310291226626433</c:v>
                </c:pt>
                <c:pt idx="4">
                  <c:v>13.543244685160262</c:v>
                </c:pt>
                <c:pt idx="5">
                  <c:v>17.111597527382465</c:v>
                </c:pt>
                <c:pt idx="6">
                  <c:v>19.690589094107967</c:v>
                </c:pt>
                <c:pt idx="7">
                  <c:v>20.669838155453903</c:v>
                </c:pt>
                <c:pt idx="8">
                  <c:v>19.401074366082565</c:v>
                </c:pt>
                <c:pt idx="9">
                  <c:v>19.608526424771885</c:v>
                </c:pt>
              </c:numCache>
            </c:numRef>
          </c:val>
          <c:extLst xmlns:c16r2="http://schemas.microsoft.com/office/drawing/2015/06/chart">
            <c:ext xmlns:c16="http://schemas.microsoft.com/office/drawing/2014/chart" uri="{C3380CC4-5D6E-409C-BE32-E72D297353CC}">
              <c16:uniqueId val="{00000001-E0CB-4A2B-9BDE-959FDC0FB73A}"/>
            </c:ext>
          </c:extLst>
        </c:ser>
        <c:ser>
          <c:idx val="2"/>
          <c:order val="2"/>
          <c:tx>
            <c:strRef>
              <c:f>graf4!$B$8</c:f>
              <c:strCache>
                <c:ptCount val="1"/>
                <c:pt idx="0">
                  <c:v>Centro-Nord</c:v>
                </c:pt>
              </c:strCache>
            </c:strRef>
          </c:tx>
          <c:cat>
            <c:strRef>
              <c:f>graf4!$C$5:$L$5</c:f>
              <c:strCache>
                <c:ptCount val="10"/>
                <c:pt idx="0">
                  <c:v>07</c:v>
                </c:pt>
                <c:pt idx="1">
                  <c:v>08</c:v>
                </c:pt>
                <c:pt idx="2">
                  <c:v>09</c:v>
                </c:pt>
                <c:pt idx="3">
                  <c:v>10</c:v>
                </c:pt>
                <c:pt idx="4">
                  <c:v>11</c:v>
                </c:pt>
                <c:pt idx="5">
                  <c:v>12</c:v>
                </c:pt>
                <c:pt idx="6">
                  <c:v>13</c:v>
                </c:pt>
                <c:pt idx="7">
                  <c:v>14</c:v>
                </c:pt>
                <c:pt idx="8">
                  <c:v>15</c:v>
                </c:pt>
                <c:pt idx="9">
                  <c:v>16</c:v>
                </c:pt>
              </c:strCache>
            </c:strRef>
          </c:cat>
          <c:val>
            <c:numRef>
              <c:f>graf4!$C$8:$L$8</c:f>
              <c:numCache>
                <c:formatCode>0.0</c:formatCode>
                <c:ptCount val="10"/>
                <c:pt idx="0">
                  <c:v>4.0015483168832464</c:v>
                </c:pt>
                <c:pt idx="1">
                  <c:v>4.5142250861805095</c:v>
                </c:pt>
                <c:pt idx="2">
                  <c:v>5.8253580572616785</c:v>
                </c:pt>
                <c:pt idx="3">
                  <c:v>6.349643555880971</c:v>
                </c:pt>
                <c:pt idx="4">
                  <c:v>6.2432915870212886</c:v>
                </c:pt>
                <c:pt idx="5">
                  <c:v>7.9648338552662947</c:v>
                </c:pt>
                <c:pt idx="6">
                  <c:v>9.0546615263367496</c:v>
                </c:pt>
                <c:pt idx="7">
                  <c:v>9.431214626803003</c:v>
                </c:pt>
                <c:pt idx="8">
                  <c:v>8.8375202541525226</c:v>
                </c:pt>
                <c:pt idx="9">
                  <c:v>8.4202629340288127</c:v>
                </c:pt>
              </c:numCache>
            </c:numRef>
          </c:val>
          <c:extLst xmlns:c16r2="http://schemas.microsoft.com/office/drawing/2015/06/chart">
            <c:ext xmlns:c16="http://schemas.microsoft.com/office/drawing/2014/chart" uri="{C3380CC4-5D6E-409C-BE32-E72D297353CC}">
              <c16:uniqueId val="{00000002-E0CB-4A2B-9BDE-959FDC0FB73A}"/>
            </c:ext>
          </c:extLst>
        </c:ser>
        <c:ser>
          <c:idx val="3"/>
          <c:order val="3"/>
          <c:tx>
            <c:strRef>
              <c:f>graf4!$B$9</c:f>
              <c:strCache>
                <c:ptCount val="1"/>
                <c:pt idx="0">
                  <c:v>Italia</c:v>
                </c:pt>
              </c:strCache>
            </c:strRef>
          </c:tx>
          <c:cat>
            <c:strRef>
              <c:f>graf4!$C$5:$L$5</c:f>
              <c:strCache>
                <c:ptCount val="10"/>
                <c:pt idx="0">
                  <c:v>07</c:v>
                </c:pt>
                <c:pt idx="1">
                  <c:v>08</c:v>
                </c:pt>
                <c:pt idx="2">
                  <c:v>09</c:v>
                </c:pt>
                <c:pt idx="3">
                  <c:v>10</c:v>
                </c:pt>
                <c:pt idx="4">
                  <c:v>11</c:v>
                </c:pt>
                <c:pt idx="5">
                  <c:v>12</c:v>
                </c:pt>
                <c:pt idx="6">
                  <c:v>13</c:v>
                </c:pt>
                <c:pt idx="7">
                  <c:v>14</c:v>
                </c:pt>
                <c:pt idx="8">
                  <c:v>15</c:v>
                </c:pt>
                <c:pt idx="9">
                  <c:v>16</c:v>
                </c:pt>
              </c:strCache>
            </c:strRef>
          </c:cat>
          <c:val>
            <c:numRef>
              <c:f>graf4!$C$9:$L$9</c:f>
              <c:numCache>
                <c:formatCode>0.0</c:formatCode>
                <c:ptCount val="10"/>
                <c:pt idx="0">
                  <c:v>6.0754125197802553</c:v>
                </c:pt>
                <c:pt idx="1">
                  <c:v>6.7232421332804213</c:v>
                </c:pt>
                <c:pt idx="2">
                  <c:v>7.7485664252306261</c:v>
                </c:pt>
                <c:pt idx="3">
                  <c:v>8.362502374650008</c:v>
                </c:pt>
                <c:pt idx="4">
                  <c:v>8.3590279170635053</c:v>
                </c:pt>
                <c:pt idx="5">
                  <c:v>10.654540860317192</c:v>
                </c:pt>
                <c:pt idx="6">
                  <c:v>12.148698777027731</c:v>
                </c:pt>
                <c:pt idx="7">
                  <c:v>12.682800858039014</c:v>
                </c:pt>
                <c:pt idx="8">
                  <c:v>11.896040027600602</c:v>
                </c:pt>
                <c:pt idx="9">
                  <c:v>11.688210039366121</c:v>
                </c:pt>
              </c:numCache>
            </c:numRef>
          </c:val>
          <c:extLst xmlns:c16r2="http://schemas.microsoft.com/office/drawing/2015/06/chart">
            <c:ext xmlns:c16="http://schemas.microsoft.com/office/drawing/2014/chart" uri="{C3380CC4-5D6E-409C-BE32-E72D297353CC}">
              <c16:uniqueId val="{00000003-E0CB-4A2B-9BDE-959FDC0FB73A}"/>
            </c:ext>
          </c:extLst>
        </c:ser>
        <c:dLbls/>
        <c:marker val="1"/>
        <c:axId val="85967616"/>
        <c:axId val="85969152"/>
      </c:lineChart>
      <c:catAx>
        <c:axId val="85967616"/>
        <c:scaling>
          <c:orientation val="minMax"/>
        </c:scaling>
        <c:axPos val="b"/>
        <c:numFmt formatCode="General" sourceLinked="1"/>
        <c:tickLblPos val="nextTo"/>
        <c:txPr>
          <a:bodyPr rot="0" vert="horz"/>
          <a:lstStyle/>
          <a:p>
            <a:pPr>
              <a:defRPr/>
            </a:pPr>
            <a:endParaRPr lang="en-US"/>
          </a:p>
        </c:txPr>
        <c:crossAx val="85969152"/>
        <c:crosses val="autoZero"/>
        <c:auto val="1"/>
        <c:lblAlgn val="ctr"/>
        <c:lblOffset val="100"/>
        <c:tickLblSkip val="1"/>
        <c:tickMarkSkip val="1"/>
      </c:catAx>
      <c:valAx>
        <c:axId val="85969152"/>
        <c:scaling>
          <c:orientation val="minMax"/>
          <c:max val="24"/>
          <c:min val="0"/>
        </c:scaling>
        <c:axPos val="l"/>
        <c:majorGridlines/>
        <c:numFmt formatCode="0" sourceLinked="0"/>
        <c:tickLblPos val="nextTo"/>
        <c:txPr>
          <a:bodyPr rot="0" vert="horz"/>
          <a:lstStyle/>
          <a:p>
            <a:pPr>
              <a:defRPr/>
            </a:pPr>
            <a:endParaRPr lang="en-US"/>
          </a:p>
        </c:txPr>
        <c:crossAx val="85967616"/>
        <c:crosses val="autoZero"/>
        <c:crossBetween val="between"/>
        <c:majorUnit val="3"/>
        <c:minorUnit val="0.4"/>
      </c:valAx>
    </c:plotArea>
    <c:legend>
      <c:legendPos val="b"/>
      <c:layout>
        <c:manualLayout>
          <c:xMode val="edge"/>
          <c:yMode val="edge"/>
          <c:x val="0"/>
          <c:y val="0.8218512919821841"/>
          <c:w val="1"/>
          <c:h val="0.15776249421520702"/>
        </c:manualLayout>
      </c:layout>
    </c:legend>
    <c:plotVisOnly val="1"/>
    <c:dispBlanksAs val="gap"/>
  </c:chart>
  <c:txPr>
    <a:bodyPr/>
    <a:lstStyle/>
    <a:p>
      <a:pPr>
        <a:defRPr sz="12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GB"/>
  <c:chart>
    <c:plotArea>
      <c:layout>
        <c:manualLayout>
          <c:layoutTarget val="inner"/>
          <c:xMode val="edge"/>
          <c:yMode val="edge"/>
          <c:x val="0.13596238565133106"/>
          <c:y val="0.14478099509594403"/>
          <c:w val="0.86403761434867321"/>
          <c:h val="0.62250953310972712"/>
        </c:manualLayout>
      </c:layout>
      <c:barChart>
        <c:barDir val="col"/>
        <c:grouping val="clustered"/>
        <c:ser>
          <c:idx val="0"/>
          <c:order val="0"/>
          <c:tx>
            <c:strRef>
              <c:f>graf4!$P$12</c:f>
              <c:strCache>
                <c:ptCount val="1"/>
                <c:pt idx="0">
                  <c:v>maschi</c:v>
                </c:pt>
              </c:strCache>
            </c:strRef>
          </c:tx>
          <c:cat>
            <c:numRef>
              <c:f>graf4!$Q$11:$R$11</c:f>
              <c:numCache>
                <c:formatCode>General</c:formatCode>
                <c:ptCount val="2"/>
                <c:pt idx="0">
                  <c:v>2014</c:v>
                </c:pt>
                <c:pt idx="1">
                  <c:v>2016</c:v>
                </c:pt>
              </c:numCache>
            </c:numRef>
          </c:cat>
          <c:val>
            <c:numRef>
              <c:f>graf4!$Q$12:$R$12</c:f>
              <c:numCache>
                <c:formatCode>0.0</c:formatCode>
                <c:ptCount val="2"/>
                <c:pt idx="0">
                  <c:v>18.385745999999994</c:v>
                </c:pt>
                <c:pt idx="1">
                  <c:v>16.849875999999998</c:v>
                </c:pt>
              </c:numCache>
            </c:numRef>
          </c:val>
          <c:extLst xmlns:c16r2="http://schemas.microsoft.com/office/drawing/2015/06/chart">
            <c:ext xmlns:c16="http://schemas.microsoft.com/office/drawing/2014/chart" uri="{C3380CC4-5D6E-409C-BE32-E72D297353CC}">
              <c16:uniqueId val="{00000000-1CD0-44BB-9ECE-3771E27E78B0}"/>
            </c:ext>
          </c:extLst>
        </c:ser>
        <c:ser>
          <c:idx val="1"/>
          <c:order val="1"/>
          <c:tx>
            <c:strRef>
              <c:f>graf4!$P$13</c:f>
              <c:strCache>
                <c:ptCount val="1"/>
                <c:pt idx="0">
                  <c:v>femmine</c:v>
                </c:pt>
              </c:strCache>
            </c:strRef>
          </c:tx>
          <c:cat>
            <c:numRef>
              <c:f>graf4!$Q$11:$R$11</c:f>
              <c:numCache>
                <c:formatCode>General</c:formatCode>
                <c:ptCount val="2"/>
                <c:pt idx="0">
                  <c:v>2014</c:v>
                </c:pt>
                <c:pt idx="1">
                  <c:v>2016</c:v>
                </c:pt>
              </c:numCache>
            </c:numRef>
          </c:cat>
          <c:val>
            <c:numRef>
              <c:f>graf4!$Q$13:$R$13</c:f>
              <c:numCache>
                <c:formatCode>0.0</c:formatCode>
                <c:ptCount val="2"/>
                <c:pt idx="0">
                  <c:v>18.972650000000002</c:v>
                </c:pt>
                <c:pt idx="1">
                  <c:v>17.817229000000001</c:v>
                </c:pt>
              </c:numCache>
            </c:numRef>
          </c:val>
          <c:extLst xmlns:c16r2="http://schemas.microsoft.com/office/drawing/2015/06/chart">
            <c:ext xmlns:c16="http://schemas.microsoft.com/office/drawing/2014/chart" uri="{C3380CC4-5D6E-409C-BE32-E72D297353CC}">
              <c16:uniqueId val="{00000001-1CD0-44BB-9ECE-3771E27E78B0}"/>
            </c:ext>
          </c:extLst>
        </c:ser>
        <c:dLbls/>
        <c:gapWidth val="120"/>
        <c:axId val="85868544"/>
        <c:axId val="85870080"/>
      </c:barChart>
      <c:catAx>
        <c:axId val="85868544"/>
        <c:scaling>
          <c:orientation val="minMax"/>
        </c:scaling>
        <c:axPos val="b"/>
        <c:numFmt formatCode="General" sourceLinked="1"/>
        <c:tickLblPos val="low"/>
        <c:crossAx val="85870080"/>
        <c:crosses val="autoZero"/>
        <c:auto val="1"/>
        <c:lblAlgn val="ctr"/>
        <c:lblOffset val="100"/>
      </c:catAx>
      <c:valAx>
        <c:axId val="85870080"/>
        <c:scaling>
          <c:orientation val="minMax"/>
        </c:scaling>
        <c:axPos val="l"/>
        <c:majorGridlines/>
        <c:numFmt formatCode="0.0" sourceLinked="1"/>
        <c:majorTickMark val="cross"/>
        <c:tickLblPos val="nextTo"/>
        <c:crossAx val="85868544"/>
        <c:crosses val="autoZero"/>
        <c:crossBetween val="between"/>
      </c:valAx>
    </c:plotArea>
    <c:legend>
      <c:legendPos val="b"/>
      <c:layout>
        <c:manualLayout>
          <c:xMode val="edge"/>
          <c:yMode val="edge"/>
          <c:x val="0.16922198234484101"/>
          <c:y val="0.88675513727824307"/>
          <c:w val="0.70135853012717309"/>
          <c:h val="8.3043494434163201E-2"/>
        </c:manualLayout>
      </c:layout>
    </c:legend>
    <c:plotVisOnly val="1"/>
    <c:dispBlanksAs val="gap"/>
  </c:chart>
  <c:txPr>
    <a:bodyPr/>
    <a:lstStyle/>
    <a:p>
      <a:pPr>
        <a:defRPr sz="1200"/>
      </a:pPr>
      <a:endParaRPr lang="en-US"/>
    </a:p>
  </c:tx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lang val="en-GB"/>
  <c:chart>
    <c:plotArea>
      <c:layout>
        <c:manualLayout>
          <c:layoutTarget val="inner"/>
          <c:xMode val="edge"/>
          <c:yMode val="edge"/>
          <c:x val="9.5854960171781189E-2"/>
          <c:y val="2.3736427819889692E-2"/>
          <c:w val="0.88471537563951619"/>
          <c:h val="0.67117894834362923"/>
        </c:manualLayout>
      </c:layout>
      <c:lineChart>
        <c:grouping val="standard"/>
        <c:ser>
          <c:idx val="0"/>
          <c:order val="0"/>
          <c:tx>
            <c:strRef>
              <c:f>graf1!$B$3</c:f>
              <c:strCache>
                <c:ptCount val="1"/>
                <c:pt idx="0">
                  <c:v>Sardegna</c:v>
                </c:pt>
              </c:strCache>
            </c:strRef>
          </c:tx>
          <c:cat>
            <c:strRef>
              <c:f>graf1!$C$2:$L$2</c:f>
              <c:strCache>
                <c:ptCount val="10"/>
                <c:pt idx="0">
                  <c:v>06</c:v>
                </c:pt>
                <c:pt idx="1">
                  <c:v>07</c:v>
                </c:pt>
                <c:pt idx="2">
                  <c:v>08</c:v>
                </c:pt>
                <c:pt idx="3">
                  <c:v>09</c:v>
                </c:pt>
                <c:pt idx="4">
                  <c:v>10</c:v>
                </c:pt>
                <c:pt idx="5">
                  <c:v>11</c:v>
                </c:pt>
                <c:pt idx="6">
                  <c:v>12</c:v>
                </c:pt>
                <c:pt idx="7">
                  <c:v>13</c:v>
                </c:pt>
                <c:pt idx="8">
                  <c:v>14</c:v>
                </c:pt>
                <c:pt idx="9">
                  <c:v>15</c:v>
                </c:pt>
              </c:strCache>
            </c:strRef>
          </c:cat>
          <c:val>
            <c:numRef>
              <c:f>graf1!$C$3:$L$3</c:f>
              <c:numCache>
                <c:formatCode>General</c:formatCode>
                <c:ptCount val="10"/>
                <c:pt idx="0">
                  <c:v>20874.521997719999</c:v>
                </c:pt>
                <c:pt idx="1">
                  <c:v>21032.837728189996</c:v>
                </c:pt>
                <c:pt idx="2">
                  <c:v>21025.460168630001</c:v>
                </c:pt>
                <c:pt idx="3">
                  <c:v>20039.768720660009</c:v>
                </c:pt>
                <c:pt idx="4">
                  <c:v>19941.689296589993</c:v>
                </c:pt>
                <c:pt idx="5">
                  <c:v>19749.148125550008</c:v>
                </c:pt>
                <c:pt idx="6">
                  <c:v>19497.820200949984</c:v>
                </c:pt>
                <c:pt idx="7">
                  <c:v>18803.875177139984</c:v>
                </c:pt>
                <c:pt idx="8">
                  <c:v>18634.396931120009</c:v>
                </c:pt>
                <c:pt idx="9">
                  <c:v>18539.04413426001</c:v>
                </c:pt>
              </c:numCache>
            </c:numRef>
          </c:val>
          <c:extLst xmlns:c16r2="http://schemas.microsoft.com/office/drawing/2015/06/chart">
            <c:ext xmlns:c16="http://schemas.microsoft.com/office/drawing/2014/chart" uri="{C3380CC4-5D6E-409C-BE32-E72D297353CC}">
              <c16:uniqueId val="{00000000-6594-4E45-9E7C-5C72CD0AE7FC}"/>
            </c:ext>
          </c:extLst>
        </c:ser>
        <c:ser>
          <c:idx val="1"/>
          <c:order val="1"/>
          <c:tx>
            <c:strRef>
              <c:f>graf1!$B$4</c:f>
              <c:strCache>
                <c:ptCount val="1"/>
                <c:pt idx="0">
                  <c:v>Mezzogiorno </c:v>
                </c:pt>
              </c:strCache>
            </c:strRef>
          </c:tx>
          <c:cat>
            <c:strRef>
              <c:f>graf1!$C$2:$L$2</c:f>
              <c:strCache>
                <c:ptCount val="10"/>
                <c:pt idx="0">
                  <c:v>06</c:v>
                </c:pt>
                <c:pt idx="1">
                  <c:v>07</c:v>
                </c:pt>
                <c:pt idx="2">
                  <c:v>08</c:v>
                </c:pt>
                <c:pt idx="3">
                  <c:v>09</c:v>
                </c:pt>
                <c:pt idx="4">
                  <c:v>10</c:v>
                </c:pt>
                <c:pt idx="5">
                  <c:v>11</c:v>
                </c:pt>
                <c:pt idx="6">
                  <c:v>12</c:v>
                </c:pt>
                <c:pt idx="7">
                  <c:v>13</c:v>
                </c:pt>
                <c:pt idx="8">
                  <c:v>14</c:v>
                </c:pt>
                <c:pt idx="9">
                  <c:v>15</c:v>
                </c:pt>
              </c:strCache>
            </c:strRef>
          </c:cat>
          <c:val>
            <c:numRef>
              <c:f>graf1!$C$4:$L$4</c:f>
              <c:numCache>
                <c:formatCode>General</c:formatCode>
                <c:ptCount val="10"/>
                <c:pt idx="0">
                  <c:v>19329.607467939994</c:v>
                </c:pt>
                <c:pt idx="1">
                  <c:v>19430.546696040001</c:v>
                </c:pt>
                <c:pt idx="2">
                  <c:v>19018.523600979996</c:v>
                </c:pt>
                <c:pt idx="3">
                  <c:v>18074.531061369984</c:v>
                </c:pt>
                <c:pt idx="4">
                  <c:v>17932.22098476001</c:v>
                </c:pt>
                <c:pt idx="5">
                  <c:v>17790.501986899992</c:v>
                </c:pt>
                <c:pt idx="6">
                  <c:v>17392.901274020001</c:v>
                </c:pt>
                <c:pt idx="7">
                  <c:v>16902.746920090001</c:v>
                </c:pt>
                <c:pt idx="8">
                  <c:v>16754.71836191</c:v>
                </c:pt>
                <c:pt idx="9">
                  <c:v>16966.662631849984</c:v>
                </c:pt>
              </c:numCache>
            </c:numRef>
          </c:val>
          <c:extLst xmlns:c16r2="http://schemas.microsoft.com/office/drawing/2015/06/chart">
            <c:ext xmlns:c16="http://schemas.microsoft.com/office/drawing/2014/chart" uri="{C3380CC4-5D6E-409C-BE32-E72D297353CC}">
              <c16:uniqueId val="{00000001-6594-4E45-9E7C-5C72CD0AE7FC}"/>
            </c:ext>
          </c:extLst>
        </c:ser>
        <c:ser>
          <c:idx val="2"/>
          <c:order val="2"/>
          <c:tx>
            <c:strRef>
              <c:f>graf1!$B$5</c:f>
              <c:strCache>
                <c:ptCount val="1"/>
                <c:pt idx="0">
                  <c:v>Centro-Nord</c:v>
                </c:pt>
              </c:strCache>
            </c:strRef>
          </c:tx>
          <c:cat>
            <c:strRef>
              <c:f>graf1!$C$2:$L$2</c:f>
              <c:strCache>
                <c:ptCount val="10"/>
                <c:pt idx="0">
                  <c:v>06</c:v>
                </c:pt>
                <c:pt idx="1">
                  <c:v>07</c:v>
                </c:pt>
                <c:pt idx="2">
                  <c:v>08</c:v>
                </c:pt>
                <c:pt idx="3">
                  <c:v>09</c:v>
                </c:pt>
                <c:pt idx="4">
                  <c:v>10</c:v>
                </c:pt>
                <c:pt idx="5">
                  <c:v>11</c:v>
                </c:pt>
                <c:pt idx="6">
                  <c:v>12</c:v>
                </c:pt>
                <c:pt idx="7">
                  <c:v>13</c:v>
                </c:pt>
                <c:pt idx="8">
                  <c:v>14</c:v>
                </c:pt>
                <c:pt idx="9">
                  <c:v>15</c:v>
                </c:pt>
              </c:strCache>
            </c:strRef>
          </c:cat>
          <c:val>
            <c:numRef>
              <c:f>graf1!$C$5:$L$5</c:f>
              <c:numCache>
                <c:formatCode>General</c:formatCode>
                <c:ptCount val="10"/>
                <c:pt idx="0">
                  <c:v>33405.792981179984</c:v>
                </c:pt>
                <c:pt idx="1">
                  <c:v>33692.527834629997</c:v>
                </c:pt>
                <c:pt idx="2">
                  <c:v>33076.562412309999</c:v>
                </c:pt>
                <c:pt idx="3">
                  <c:v>30953.125677269996</c:v>
                </c:pt>
                <c:pt idx="4">
                  <c:v>31524.539227389967</c:v>
                </c:pt>
                <c:pt idx="5">
                  <c:v>31656.345232399992</c:v>
                </c:pt>
                <c:pt idx="6">
                  <c:v>30500.845644429999</c:v>
                </c:pt>
                <c:pt idx="7">
                  <c:v>29847.94476502002</c:v>
                </c:pt>
                <c:pt idx="8">
                  <c:v>29856.968659210008</c:v>
                </c:pt>
                <c:pt idx="9">
                  <c:v>30058.23567428</c:v>
                </c:pt>
              </c:numCache>
            </c:numRef>
          </c:val>
          <c:extLst xmlns:c16r2="http://schemas.microsoft.com/office/drawing/2015/06/chart">
            <c:ext xmlns:c16="http://schemas.microsoft.com/office/drawing/2014/chart" uri="{C3380CC4-5D6E-409C-BE32-E72D297353CC}">
              <c16:uniqueId val="{00000002-6594-4E45-9E7C-5C72CD0AE7FC}"/>
            </c:ext>
          </c:extLst>
        </c:ser>
        <c:ser>
          <c:idx val="3"/>
          <c:order val="3"/>
          <c:tx>
            <c:strRef>
              <c:f>graf1!$B$6</c:f>
              <c:strCache>
                <c:ptCount val="1"/>
                <c:pt idx="0">
                  <c:v>Italia</c:v>
                </c:pt>
              </c:strCache>
            </c:strRef>
          </c:tx>
          <c:cat>
            <c:strRef>
              <c:f>graf1!$C$2:$L$2</c:f>
              <c:strCache>
                <c:ptCount val="10"/>
                <c:pt idx="0">
                  <c:v>06</c:v>
                </c:pt>
                <c:pt idx="1">
                  <c:v>07</c:v>
                </c:pt>
                <c:pt idx="2">
                  <c:v>08</c:v>
                </c:pt>
                <c:pt idx="3">
                  <c:v>09</c:v>
                </c:pt>
                <c:pt idx="4">
                  <c:v>10</c:v>
                </c:pt>
                <c:pt idx="5">
                  <c:v>11</c:v>
                </c:pt>
                <c:pt idx="6">
                  <c:v>12</c:v>
                </c:pt>
                <c:pt idx="7">
                  <c:v>13</c:v>
                </c:pt>
                <c:pt idx="8">
                  <c:v>14</c:v>
                </c:pt>
                <c:pt idx="9">
                  <c:v>15</c:v>
                </c:pt>
              </c:strCache>
            </c:strRef>
          </c:cat>
          <c:val>
            <c:numRef>
              <c:f>graf1!$C$6:$L$6</c:f>
              <c:numCache>
                <c:formatCode>General</c:formatCode>
                <c:ptCount val="10"/>
                <c:pt idx="0">
                  <c:v>28455.992222299999</c:v>
                </c:pt>
                <c:pt idx="1">
                  <c:v>28699.062129800001</c:v>
                </c:pt>
                <c:pt idx="2">
                  <c:v>28179.741083170007</c:v>
                </c:pt>
                <c:pt idx="3">
                  <c:v>26484.522405010008</c:v>
                </c:pt>
                <c:pt idx="4">
                  <c:v>26818.071984440001</c:v>
                </c:pt>
                <c:pt idx="5">
                  <c:v>26869.239859969992</c:v>
                </c:pt>
                <c:pt idx="6">
                  <c:v>25991.010462279992</c:v>
                </c:pt>
                <c:pt idx="7">
                  <c:v>25412.421860040009</c:v>
                </c:pt>
                <c:pt idx="8">
                  <c:v>25376.070208049994</c:v>
                </c:pt>
                <c:pt idx="9">
                  <c:v>25586.377554569997</c:v>
                </c:pt>
              </c:numCache>
            </c:numRef>
          </c:val>
          <c:extLst xmlns:c16r2="http://schemas.microsoft.com/office/drawing/2015/06/chart">
            <c:ext xmlns:c16="http://schemas.microsoft.com/office/drawing/2014/chart" uri="{C3380CC4-5D6E-409C-BE32-E72D297353CC}">
              <c16:uniqueId val="{00000003-6594-4E45-9E7C-5C72CD0AE7FC}"/>
            </c:ext>
          </c:extLst>
        </c:ser>
        <c:dLbls/>
        <c:marker val="1"/>
        <c:axId val="85322368"/>
        <c:axId val="88150400"/>
      </c:lineChart>
      <c:catAx>
        <c:axId val="85322368"/>
        <c:scaling>
          <c:orientation val="minMax"/>
        </c:scaling>
        <c:axPos val="b"/>
        <c:numFmt formatCode="General" sourceLinked="1"/>
        <c:tickLblPos val="nextTo"/>
        <c:txPr>
          <a:bodyPr rot="0" vert="horz"/>
          <a:lstStyle/>
          <a:p>
            <a:pPr>
              <a:defRPr/>
            </a:pPr>
            <a:endParaRPr lang="en-US"/>
          </a:p>
        </c:txPr>
        <c:crossAx val="88150400"/>
        <c:crosses val="autoZero"/>
        <c:auto val="1"/>
        <c:lblAlgn val="ctr"/>
        <c:lblOffset val="100"/>
        <c:tickMarkSkip val="1"/>
      </c:catAx>
      <c:valAx>
        <c:axId val="88150400"/>
        <c:scaling>
          <c:orientation val="minMax"/>
          <c:min val="15000"/>
        </c:scaling>
        <c:axPos val="l"/>
        <c:majorGridlines/>
        <c:numFmt formatCode="#,##0" sourceLinked="0"/>
        <c:tickLblPos val="nextTo"/>
        <c:txPr>
          <a:bodyPr rot="0" vert="horz"/>
          <a:lstStyle/>
          <a:p>
            <a:pPr>
              <a:defRPr/>
            </a:pPr>
            <a:endParaRPr lang="en-US"/>
          </a:p>
        </c:txPr>
        <c:crossAx val="85322368"/>
        <c:crosses val="autoZero"/>
        <c:crossBetween val="between"/>
        <c:majorUnit val="3000"/>
      </c:valAx>
    </c:plotArea>
    <c:legend>
      <c:legendPos val="b"/>
      <c:layout>
        <c:manualLayout>
          <c:xMode val="edge"/>
          <c:yMode val="edge"/>
          <c:x val="0"/>
          <c:y val="0.78670882107056395"/>
          <c:w val="1"/>
          <c:h val="0.17703463116839807"/>
        </c:manualLayout>
      </c:layout>
    </c:legend>
    <c:plotVisOnly val="1"/>
    <c:dispBlanksAs val="gap"/>
  </c:chart>
  <c:txPr>
    <a:bodyPr/>
    <a:lstStyle/>
    <a:p>
      <a:pPr>
        <a:defRPr sz="1200"/>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en-GB"/>
  <c:chart>
    <c:plotArea>
      <c:layout>
        <c:manualLayout>
          <c:layoutTarget val="inner"/>
          <c:xMode val="edge"/>
          <c:yMode val="edge"/>
          <c:x val="7.6969529493189207E-2"/>
          <c:y val="3.8253267608512213E-2"/>
          <c:w val="0.88761379855848921"/>
          <c:h val="0.72270255569655495"/>
        </c:manualLayout>
      </c:layout>
      <c:barChart>
        <c:barDir val="col"/>
        <c:grouping val="clustered"/>
        <c:ser>
          <c:idx val="10"/>
          <c:order val="0"/>
          <c:tx>
            <c:strRef>
              <c:f>graf1!$N$2</c:f>
              <c:strCache>
                <c:ptCount val="1"/>
                <c:pt idx="0">
                  <c:v>var % 14-15</c:v>
                </c:pt>
              </c:strCache>
            </c:strRef>
          </c:tx>
          <c:dLbls>
            <c:dLbl>
              <c:idx val="0"/>
              <c:layout>
                <c:manualLayout>
                  <c:x val="-1.2226154986570502E-2"/>
                  <c:y val="3.9906574623880539E-3"/>
                </c:manualLayout>
              </c:layout>
              <c:showVal val="1"/>
              <c:extLst>
                <c:ext xmlns:c15="http://schemas.microsoft.com/office/drawing/2012/chart" uri="{CE6537A1-D6FC-4f65-9D91-7224C49458BB}">
                  <c15:layout/>
                </c:ext>
              </c:extLst>
            </c:dLbl>
            <c:dLbl>
              <c:idx val="1"/>
              <c:layout>
                <c:manualLayout>
                  <c:x val="0"/>
                  <c:y val="0"/>
                </c:manualLayout>
              </c:layout>
              <c:showVal val="1"/>
              <c:extLst>
                <c:ext xmlns:c15="http://schemas.microsoft.com/office/drawing/2012/chart" uri="{CE6537A1-D6FC-4f65-9D91-7224C49458BB}">
                  <c15:layout/>
                </c:ext>
              </c:extLst>
            </c:dLbl>
            <c:dLbl>
              <c:idx val="2"/>
              <c:layout>
                <c:manualLayout>
                  <c:x val="-8.150769991047066E-3"/>
                  <c:y val="0"/>
                </c:manualLayout>
              </c:layout>
              <c:showVal val="1"/>
              <c:extLst>
                <c:ext xmlns:c15="http://schemas.microsoft.com/office/drawing/2012/chart" uri="{CE6537A1-D6FC-4f65-9D91-7224C49458BB}">
                  <c15:layout/>
                </c:ext>
              </c:extLst>
            </c:dLbl>
            <c:dLbl>
              <c:idx val="3"/>
              <c:layout>
                <c:manualLayout>
                  <c:x val="-1.4942905695197775E-16"/>
                  <c:y val="7.9813149247761079E-3"/>
                </c:manualLayout>
              </c:layout>
              <c:showVal val="1"/>
              <c:extLst>
                <c:ext xmlns:c15="http://schemas.microsoft.com/office/drawing/2012/chart" uri="{CE6537A1-D6FC-4f65-9D91-7224C49458BB}">
                  <c15:layout/>
                </c:ext>
              </c:extLst>
            </c:dLbl>
            <c:spPr>
              <a:noFill/>
              <a:ln>
                <a:noFill/>
              </a:ln>
              <a:effectLst/>
            </c:spPr>
            <c:showVal val="1"/>
            <c:extLst>
              <c:ext xmlns:c15="http://schemas.microsoft.com/office/drawing/2012/chart" uri="{CE6537A1-D6FC-4f65-9D91-7224C49458BB}">
                <c15:showLeaderLines val="0"/>
              </c:ext>
            </c:extLst>
          </c:dLbls>
          <c:cat>
            <c:strRef>
              <c:f>graf1!$B$3:$B$6</c:f>
              <c:strCache>
                <c:ptCount val="4"/>
                <c:pt idx="0">
                  <c:v>Sardegna</c:v>
                </c:pt>
                <c:pt idx="1">
                  <c:v>Mezzogiorno </c:v>
                </c:pt>
                <c:pt idx="2">
                  <c:v>Centro-Nord</c:v>
                </c:pt>
                <c:pt idx="3">
                  <c:v>Italia</c:v>
                </c:pt>
              </c:strCache>
            </c:strRef>
          </c:cat>
          <c:val>
            <c:numRef>
              <c:f>graf1!$N$3:$N$6</c:f>
              <c:numCache>
                <c:formatCode>0.0</c:formatCode>
                <c:ptCount val="4"/>
                <c:pt idx="0">
                  <c:v>-0.51170315418558521</c:v>
                </c:pt>
                <c:pt idx="1">
                  <c:v>1.2649825879605989</c:v>
                </c:pt>
                <c:pt idx="2">
                  <c:v>0.67410398345283695</c:v>
                </c:pt>
                <c:pt idx="3">
                  <c:v>0.82876247108302903</c:v>
                </c:pt>
              </c:numCache>
            </c:numRef>
          </c:val>
        </c:ser>
        <c:ser>
          <c:idx val="11"/>
          <c:order val="1"/>
          <c:tx>
            <c:strRef>
              <c:f>graf1!$O$2</c:f>
              <c:strCache>
                <c:ptCount val="1"/>
                <c:pt idx="0">
                  <c:v>vma % 11-15</c:v>
                </c:pt>
              </c:strCache>
            </c:strRef>
          </c:tx>
          <c:dLbls>
            <c:dLbl>
              <c:idx val="0"/>
              <c:layout>
                <c:manualLayout>
                  <c:x val="0"/>
                  <c:y val="1.9953287311940933E-3"/>
                </c:manualLayout>
              </c:layout>
              <c:spPr>
                <a:noFill/>
                <a:ln>
                  <a:noFill/>
                </a:ln>
                <a:effectLst/>
              </c:spPr>
              <c:txPr>
                <a:bodyPr wrap="square" lIns="38100" tIns="19050" rIns="38100" bIns="19050" anchor="ctr">
                  <a:noAutofit/>
                </a:bodyPr>
                <a:lstStyle/>
                <a:p>
                  <a:pPr>
                    <a:defRPr/>
                  </a:pPr>
                  <a:endParaRPr lang="en-US"/>
                </a:p>
              </c:txPr>
              <c:showVal val="1"/>
              <c:extLst>
                <c:ext xmlns:c15="http://schemas.microsoft.com/office/drawing/2012/chart" uri="{CE6537A1-D6FC-4f65-9D91-7224C49458BB}">
                  <c15:layout>
                    <c:manualLayout>
                      <c:w val="0.10873127168056683"/>
                      <c:h val="7.10538132303178E-2"/>
                    </c:manualLayout>
                  </c15:layout>
                </c:ext>
              </c:extLst>
            </c:dLbl>
            <c:dLbl>
              <c:idx val="2"/>
              <c:layout>
                <c:manualLayout>
                  <c:x val="-8.1507699910469914E-3"/>
                  <c:y val="2.3944887449319514E-2"/>
                </c:manualLayout>
              </c:layout>
              <c:showVal val="1"/>
              <c:extLst>
                <c:ext xmlns:c15="http://schemas.microsoft.com/office/drawing/2012/chart" uri="{CE6537A1-D6FC-4f65-9D91-7224C49458BB}">
                  <c15:layout/>
                </c:ext>
              </c:extLst>
            </c:dLbl>
            <c:dLbl>
              <c:idx val="3"/>
              <c:layout>
                <c:manualLayout>
                  <c:x val="-1.2226154986570483E-2"/>
                  <c:y val="7.9813149247761825E-3"/>
                </c:manualLayout>
              </c:layout>
              <c:showVal val="1"/>
              <c:extLst>
                <c:ext xmlns:c15="http://schemas.microsoft.com/office/drawing/2012/chart" uri="{CE6537A1-D6FC-4f65-9D91-7224C49458BB}">
                  <c15:layout/>
                </c:ext>
              </c:extLst>
            </c:dLbl>
            <c:spPr>
              <a:noFill/>
              <a:ln>
                <a:noFill/>
              </a:ln>
              <a:effectLst/>
            </c:spPr>
            <c:showVal val="1"/>
            <c:extLst>
              <c:ext xmlns:c15="http://schemas.microsoft.com/office/drawing/2012/chart" uri="{CE6537A1-D6FC-4f65-9D91-7224C49458BB}">
                <c15:layout/>
                <c15:showLeaderLines val="0"/>
              </c:ext>
            </c:extLst>
          </c:dLbls>
          <c:cat>
            <c:strRef>
              <c:f>graf1!$B$3:$B$6</c:f>
              <c:strCache>
                <c:ptCount val="4"/>
                <c:pt idx="0">
                  <c:v>Sardegna</c:v>
                </c:pt>
                <c:pt idx="1">
                  <c:v>Mezzogiorno </c:v>
                </c:pt>
                <c:pt idx="2">
                  <c:v>Centro-Nord</c:v>
                </c:pt>
                <c:pt idx="3">
                  <c:v>Italia</c:v>
                </c:pt>
              </c:strCache>
            </c:strRef>
          </c:cat>
          <c:val>
            <c:numRef>
              <c:f>graf1!$O$3:$O$6</c:f>
              <c:numCache>
                <c:formatCode>0.0</c:formatCode>
                <c:ptCount val="4"/>
                <c:pt idx="0">
                  <c:v>-1.531843276982233</c:v>
                </c:pt>
                <c:pt idx="1">
                  <c:v>-1.1576954878179275</c:v>
                </c:pt>
                <c:pt idx="2">
                  <c:v>-1.2620768019710855</c:v>
                </c:pt>
                <c:pt idx="3">
                  <c:v>-1.193616112779595</c:v>
                </c:pt>
              </c:numCache>
            </c:numRef>
          </c:val>
        </c:ser>
        <c:dLbls/>
        <c:gapWidth val="120"/>
        <c:axId val="88172416"/>
        <c:axId val="88173952"/>
      </c:barChart>
      <c:catAx>
        <c:axId val="88172416"/>
        <c:scaling>
          <c:orientation val="minMax"/>
        </c:scaling>
        <c:axPos val="b"/>
        <c:numFmt formatCode="General" sourceLinked="1"/>
        <c:tickLblPos val="low"/>
        <c:crossAx val="88173952"/>
        <c:crosses val="autoZero"/>
        <c:auto val="1"/>
        <c:lblAlgn val="ctr"/>
        <c:lblOffset val="100"/>
      </c:catAx>
      <c:valAx>
        <c:axId val="88173952"/>
        <c:scaling>
          <c:orientation val="minMax"/>
        </c:scaling>
        <c:axPos val="l"/>
        <c:majorGridlines/>
        <c:numFmt formatCode="#,##0.0" sourceLinked="0"/>
        <c:majorTickMark val="cross"/>
        <c:tickLblPos val="nextTo"/>
        <c:crossAx val="88172416"/>
        <c:crosses val="autoZero"/>
        <c:crossBetween val="between"/>
      </c:valAx>
    </c:plotArea>
    <c:legend>
      <c:legendPos val="b"/>
      <c:layout>
        <c:manualLayout>
          <c:xMode val="edge"/>
          <c:yMode val="edge"/>
          <c:x val="0.32003035680476982"/>
          <c:y val="0.66819977042721723"/>
          <c:w val="0.67543056282029479"/>
          <c:h val="7.1333473477682027E-2"/>
        </c:manualLayout>
      </c:layout>
    </c:legend>
    <c:plotVisOnly val="1"/>
    <c:dispBlanksAs val="gap"/>
  </c:chart>
  <c:txPr>
    <a:bodyPr/>
    <a:lstStyle/>
    <a:p>
      <a:pPr>
        <a:defRPr sz="1200"/>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en-GB"/>
  <c:chart>
    <c:plotArea>
      <c:layout>
        <c:manualLayout>
          <c:layoutTarget val="inner"/>
          <c:xMode val="edge"/>
          <c:yMode val="edge"/>
          <c:x val="9.5854960171783216E-2"/>
          <c:y val="2.3736427819889692E-2"/>
          <c:w val="0.88471537563951619"/>
          <c:h val="0.72320481739836429"/>
        </c:manualLayout>
      </c:layout>
      <c:lineChart>
        <c:grouping val="standard"/>
        <c:ser>
          <c:idx val="0"/>
          <c:order val="0"/>
          <c:tx>
            <c:strRef>
              <c:f>graf5!$A$5</c:f>
              <c:strCache>
                <c:ptCount val="1"/>
                <c:pt idx="0">
                  <c:v>Avviamenti</c:v>
                </c:pt>
              </c:strCache>
            </c:strRef>
          </c:tx>
          <c:cat>
            <c:numRef>
              <c:f>graf5!$B$4:$J$4</c:f>
              <c:numCache>
                <c:formatCode>General</c:formatCode>
                <c:ptCount val="9"/>
                <c:pt idx="0">
                  <c:v>2008</c:v>
                </c:pt>
                <c:pt idx="1">
                  <c:v>2009</c:v>
                </c:pt>
                <c:pt idx="2">
                  <c:v>2010</c:v>
                </c:pt>
                <c:pt idx="3">
                  <c:v>2011</c:v>
                </c:pt>
                <c:pt idx="4">
                  <c:v>2012</c:v>
                </c:pt>
                <c:pt idx="5">
                  <c:v>2013</c:v>
                </c:pt>
                <c:pt idx="6">
                  <c:v>2014</c:v>
                </c:pt>
                <c:pt idx="7">
                  <c:v>2015</c:v>
                </c:pt>
                <c:pt idx="8">
                  <c:v>2016</c:v>
                </c:pt>
              </c:numCache>
            </c:numRef>
          </c:cat>
          <c:val>
            <c:numRef>
              <c:f>graf5!$B$5:$J$5</c:f>
              <c:numCache>
                <c:formatCode>General</c:formatCode>
                <c:ptCount val="9"/>
                <c:pt idx="0">
                  <c:v>137405</c:v>
                </c:pt>
                <c:pt idx="1">
                  <c:v>295774</c:v>
                </c:pt>
                <c:pt idx="2">
                  <c:v>297393</c:v>
                </c:pt>
                <c:pt idx="3">
                  <c:v>309174</c:v>
                </c:pt>
                <c:pt idx="4">
                  <c:v>303793</c:v>
                </c:pt>
                <c:pt idx="5">
                  <c:v>283695</c:v>
                </c:pt>
                <c:pt idx="6">
                  <c:v>284179</c:v>
                </c:pt>
                <c:pt idx="7">
                  <c:v>294157</c:v>
                </c:pt>
                <c:pt idx="8">
                  <c:v>251492</c:v>
                </c:pt>
              </c:numCache>
            </c:numRef>
          </c:val>
          <c:extLst xmlns:c16r2="http://schemas.microsoft.com/office/drawing/2015/06/chart">
            <c:ext xmlns:c16="http://schemas.microsoft.com/office/drawing/2014/chart" uri="{C3380CC4-5D6E-409C-BE32-E72D297353CC}">
              <c16:uniqueId val="{00000000-99E2-44EF-A268-315EB4AE7D93}"/>
            </c:ext>
          </c:extLst>
        </c:ser>
        <c:ser>
          <c:idx val="1"/>
          <c:order val="1"/>
          <c:tx>
            <c:strRef>
              <c:f>graf5!$A$6</c:f>
              <c:strCache>
                <c:ptCount val="1"/>
                <c:pt idx="0">
                  <c:v>Cessazioni</c:v>
                </c:pt>
              </c:strCache>
            </c:strRef>
          </c:tx>
          <c:cat>
            <c:numRef>
              <c:f>graf5!$B$4:$J$4</c:f>
              <c:numCache>
                <c:formatCode>General</c:formatCode>
                <c:ptCount val="9"/>
                <c:pt idx="0">
                  <c:v>2008</c:v>
                </c:pt>
                <c:pt idx="1">
                  <c:v>2009</c:v>
                </c:pt>
                <c:pt idx="2">
                  <c:v>2010</c:v>
                </c:pt>
                <c:pt idx="3">
                  <c:v>2011</c:v>
                </c:pt>
                <c:pt idx="4">
                  <c:v>2012</c:v>
                </c:pt>
                <c:pt idx="5">
                  <c:v>2013</c:v>
                </c:pt>
                <c:pt idx="6">
                  <c:v>2014</c:v>
                </c:pt>
                <c:pt idx="7">
                  <c:v>2015</c:v>
                </c:pt>
                <c:pt idx="8">
                  <c:v>2016</c:v>
                </c:pt>
              </c:numCache>
            </c:numRef>
          </c:cat>
          <c:val>
            <c:numRef>
              <c:f>graf5!$B$6:$J$6</c:f>
              <c:numCache>
                <c:formatCode>General</c:formatCode>
                <c:ptCount val="9"/>
                <c:pt idx="0">
                  <c:v>174529</c:v>
                </c:pt>
                <c:pt idx="1">
                  <c:v>289669</c:v>
                </c:pt>
                <c:pt idx="2">
                  <c:v>290742</c:v>
                </c:pt>
                <c:pt idx="3">
                  <c:v>307337</c:v>
                </c:pt>
                <c:pt idx="4">
                  <c:v>301514</c:v>
                </c:pt>
                <c:pt idx="5">
                  <c:v>287216</c:v>
                </c:pt>
                <c:pt idx="6">
                  <c:v>287688</c:v>
                </c:pt>
                <c:pt idx="7">
                  <c:v>283809</c:v>
                </c:pt>
                <c:pt idx="8">
                  <c:v>249003</c:v>
                </c:pt>
              </c:numCache>
            </c:numRef>
          </c:val>
          <c:extLst xmlns:c16r2="http://schemas.microsoft.com/office/drawing/2015/06/chart">
            <c:ext xmlns:c16="http://schemas.microsoft.com/office/drawing/2014/chart" uri="{C3380CC4-5D6E-409C-BE32-E72D297353CC}">
              <c16:uniqueId val="{00000001-99E2-44EF-A268-315EB4AE7D93}"/>
            </c:ext>
          </c:extLst>
        </c:ser>
        <c:dLbls/>
        <c:marker val="1"/>
        <c:axId val="88098304"/>
        <c:axId val="88099840"/>
      </c:lineChart>
      <c:catAx>
        <c:axId val="88098304"/>
        <c:scaling>
          <c:orientation val="minMax"/>
        </c:scaling>
        <c:axPos val="b"/>
        <c:numFmt formatCode="General" sourceLinked="1"/>
        <c:tickLblPos val="nextTo"/>
        <c:txPr>
          <a:bodyPr rot="0" vert="horz"/>
          <a:lstStyle/>
          <a:p>
            <a:pPr>
              <a:defRPr/>
            </a:pPr>
            <a:endParaRPr lang="en-US"/>
          </a:p>
        </c:txPr>
        <c:crossAx val="88099840"/>
        <c:crosses val="autoZero"/>
        <c:auto val="1"/>
        <c:lblAlgn val="ctr"/>
        <c:lblOffset val="100"/>
        <c:tickLblSkip val="1"/>
        <c:tickMarkSkip val="1"/>
      </c:catAx>
      <c:valAx>
        <c:axId val="88099840"/>
        <c:scaling>
          <c:orientation val="minMax"/>
          <c:min val="100000"/>
        </c:scaling>
        <c:axPos val="l"/>
        <c:majorGridlines/>
        <c:numFmt formatCode="0" sourceLinked="0"/>
        <c:tickLblPos val="nextTo"/>
        <c:txPr>
          <a:bodyPr rot="0" vert="horz"/>
          <a:lstStyle/>
          <a:p>
            <a:pPr>
              <a:defRPr/>
            </a:pPr>
            <a:endParaRPr lang="en-US"/>
          </a:p>
        </c:txPr>
        <c:crossAx val="88098304"/>
        <c:crosses val="autoZero"/>
        <c:crossBetween val="between"/>
      </c:valAx>
    </c:plotArea>
    <c:legend>
      <c:legendPos val="b"/>
      <c:layout>
        <c:manualLayout>
          <c:xMode val="edge"/>
          <c:yMode val="edge"/>
          <c:x val="0"/>
          <c:y val="0.87475282414772204"/>
          <c:w val="1"/>
          <c:h val="8.8990555969475554E-2"/>
        </c:manualLayout>
      </c:layout>
    </c:legend>
    <c:plotVisOnly val="1"/>
    <c:dispBlanksAs val="gap"/>
  </c:chart>
  <c:txPr>
    <a:bodyPr/>
    <a:lstStyle/>
    <a:p>
      <a:pPr>
        <a:defRPr sz="1200"/>
      </a:pPr>
      <a:endParaRPr lang="en-US"/>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en-GB"/>
  <c:chart>
    <c:plotArea>
      <c:layout>
        <c:manualLayout>
          <c:layoutTarget val="inner"/>
          <c:xMode val="edge"/>
          <c:yMode val="edge"/>
          <c:x val="9.5854960171783216E-2"/>
          <c:y val="2.3736427819889692E-2"/>
          <c:w val="0.88471537563951619"/>
          <c:h val="0.72320481739836429"/>
        </c:manualLayout>
      </c:layout>
      <c:lineChart>
        <c:grouping val="standard"/>
        <c:ser>
          <c:idx val="0"/>
          <c:order val="0"/>
          <c:tx>
            <c:strRef>
              <c:f>graf6!$A$5</c:f>
              <c:strCache>
                <c:ptCount val="1"/>
                <c:pt idx="0">
                  <c:v>Avviamenti</c:v>
                </c:pt>
              </c:strCache>
            </c:strRef>
          </c:tx>
          <c:cat>
            <c:numRef>
              <c:f>graf6!$B$4:$J$4</c:f>
              <c:numCache>
                <c:formatCode>General</c:formatCode>
                <c:ptCount val="9"/>
                <c:pt idx="0">
                  <c:v>2008</c:v>
                </c:pt>
                <c:pt idx="1">
                  <c:v>2009</c:v>
                </c:pt>
                <c:pt idx="2">
                  <c:v>2010</c:v>
                </c:pt>
                <c:pt idx="3">
                  <c:v>2011</c:v>
                </c:pt>
                <c:pt idx="4">
                  <c:v>2012</c:v>
                </c:pt>
                <c:pt idx="5">
                  <c:v>2013</c:v>
                </c:pt>
                <c:pt idx="6">
                  <c:v>2014</c:v>
                </c:pt>
                <c:pt idx="7">
                  <c:v>2015</c:v>
                </c:pt>
                <c:pt idx="8">
                  <c:v>2016</c:v>
                </c:pt>
              </c:numCache>
            </c:numRef>
          </c:cat>
          <c:val>
            <c:numRef>
              <c:f>graf6!$B$5:$J$5</c:f>
              <c:numCache>
                <c:formatCode>General</c:formatCode>
                <c:ptCount val="9"/>
                <c:pt idx="0">
                  <c:v>30873</c:v>
                </c:pt>
                <c:pt idx="1">
                  <c:v>50608</c:v>
                </c:pt>
                <c:pt idx="2">
                  <c:v>47421</c:v>
                </c:pt>
                <c:pt idx="3">
                  <c:v>46296</c:v>
                </c:pt>
                <c:pt idx="4">
                  <c:v>44092</c:v>
                </c:pt>
                <c:pt idx="5">
                  <c:v>34623</c:v>
                </c:pt>
                <c:pt idx="6">
                  <c:v>31906</c:v>
                </c:pt>
                <c:pt idx="7">
                  <c:v>50026</c:v>
                </c:pt>
                <c:pt idx="8">
                  <c:v>31680</c:v>
                </c:pt>
              </c:numCache>
            </c:numRef>
          </c:val>
          <c:extLst xmlns:c16r2="http://schemas.microsoft.com/office/drawing/2015/06/chart">
            <c:ext xmlns:c16="http://schemas.microsoft.com/office/drawing/2014/chart" uri="{C3380CC4-5D6E-409C-BE32-E72D297353CC}">
              <c16:uniqueId val="{00000000-99E2-44EF-A268-315EB4AE7D93}"/>
            </c:ext>
          </c:extLst>
        </c:ser>
        <c:ser>
          <c:idx val="1"/>
          <c:order val="1"/>
          <c:tx>
            <c:strRef>
              <c:f>graf6!$A$6</c:f>
              <c:strCache>
                <c:ptCount val="1"/>
                <c:pt idx="0">
                  <c:v>Cessazione</c:v>
                </c:pt>
              </c:strCache>
            </c:strRef>
          </c:tx>
          <c:cat>
            <c:numRef>
              <c:f>graf6!$B$4:$J$4</c:f>
              <c:numCache>
                <c:formatCode>General</c:formatCode>
                <c:ptCount val="9"/>
                <c:pt idx="0">
                  <c:v>2008</c:v>
                </c:pt>
                <c:pt idx="1">
                  <c:v>2009</c:v>
                </c:pt>
                <c:pt idx="2">
                  <c:v>2010</c:v>
                </c:pt>
                <c:pt idx="3">
                  <c:v>2011</c:v>
                </c:pt>
                <c:pt idx="4">
                  <c:v>2012</c:v>
                </c:pt>
                <c:pt idx="5">
                  <c:v>2013</c:v>
                </c:pt>
                <c:pt idx="6">
                  <c:v>2014</c:v>
                </c:pt>
                <c:pt idx="7">
                  <c:v>2015</c:v>
                </c:pt>
                <c:pt idx="8">
                  <c:v>2016</c:v>
                </c:pt>
              </c:numCache>
            </c:numRef>
          </c:cat>
          <c:val>
            <c:numRef>
              <c:f>graf6!$B$6:$J$6</c:f>
              <c:numCache>
                <c:formatCode>General</c:formatCode>
                <c:ptCount val="9"/>
                <c:pt idx="0">
                  <c:v>30552</c:v>
                </c:pt>
                <c:pt idx="1">
                  <c:v>53135</c:v>
                </c:pt>
                <c:pt idx="2">
                  <c:v>49563</c:v>
                </c:pt>
                <c:pt idx="3">
                  <c:v>47319</c:v>
                </c:pt>
                <c:pt idx="4">
                  <c:v>45663</c:v>
                </c:pt>
                <c:pt idx="5">
                  <c:v>41052</c:v>
                </c:pt>
                <c:pt idx="6">
                  <c:v>40128</c:v>
                </c:pt>
                <c:pt idx="7">
                  <c:v>40005</c:v>
                </c:pt>
                <c:pt idx="8">
                  <c:v>37391</c:v>
                </c:pt>
              </c:numCache>
            </c:numRef>
          </c:val>
          <c:extLst xmlns:c16r2="http://schemas.microsoft.com/office/drawing/2015/06/chart">
            <c:ext xmlns:c16="http://schemas.microsoft.com/office/drawing/2014/chart" uri="{C3380CC4-5D6E-409C-BE32-E72D297353CC}">
              <c16:uniqueId val="{00000001-99E2-44EF-A268-315EB4AE7D93}"/>
            </c:ext>
          </c:extLst>
        </c:ser>
        <c:dLbls/>
        <c:marker val="1"/>
        <c:axId val="88290432"/>
        <c:axId val="88291968"/>
      </c:lineChart>
      <c:catAx>
        <c:axId val="88290432"/>
        <c:scaling>
          <c:orientation val="minMax"/>
        </c:scaling>
        <c:axPos val="b"/>
        <c:numFmt formatCode="General" sourceLinked="1"/>
        <c:tickLblPos val="nextTo"/>
        <c:txPr>
          <a:bodyPr rot="0" vert="horz"/>
          <a:lstStyle/>
          <a:p>
            <a:pPr>
              <a:defRPr/>
            </a:pPr>
            <a:endParaRPr lang="en-US"/>
          </a:p>
        </c:txPr>
        <c:crossAx val="88291968"/>
        <c:crosses val="autoZero"/>
        <c:auto val="1"/>
        <c:lblAlgn val="ctr"/>
        <c:lblOffset val="100"/>
        <c:tickLblSkip val="1"/>
        <c:tickMarkSkip val="1"/>
      </c:catAx>
      <c:valAx>
        <c:axId val="88291968"/>
        <c:scaling>
          <c:orientation val="minMax"/>
          <c:min val="20000"/>
        </c:scaling>
        <c:axPos val="l"/>
        <c:majorGridlines/>
        <c:numFmt formatCode="0" sourceLinked="0"/>
        <c:tickLblPos val="nextTo"/>
        <c:txPr>
          <a:bodyPr rot="0" vert="horz"/>
          <a:lstStyle/>
          <a:p>
            <a:pPr>
              <a:defRPr/>
            </a:pPr>
            <a:endParaRPr lang="en-US"/>
          </a:p>
        </c:txPr>
        <c:crossAx val="88290432"/>
        <c:crosses val="autoZero"/>
        <c:crossBetween val="between"/>
      </c:valAx>
    </c:plotArea>
    <c:legend>
      <c:legendPos val="b"/>
      <c:layout>
        <c:manualLayout>
          <c:xMode val="edge"/>
          <c:yMode val="edge"/>
          <c:x val="0"/>
          <c:y val="0.87475282414772204"/>
          <c:w val="1"/>
          <c:h val="8.8990555969475554E-2"/>
        </c:manualLayout>
      </c:layout>
    </c:legend>
    <c:plotVisOnly val="1"/>
    <c:dispBlanksAs val="gap"/>
  </c:chart>
  <c:txPr>
    <a:bodyPr/>
    <a:lstStyle/>
    <a:p>
      <a:pPr>
        <a:defRPr sz="1200"/>
      </a:pPr>
      <a:endParaRPr lang="en-US"/>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en-GB"/>
  <c:chart>
    <c:autoTitleDeleted val="1"/>
    <c:plotArea>
      <c:layout/>
      <c:lineChart>
        <c:grouping val="standard"/>
        <c:ser>
          <c:idx val="0"/>
          <c:order val="0"/>
          <c:tx>
            <c:strRef>
              <c:f>avvtot!$D$1</c:f>
              <c:strCache>
                <c:ptCount val="1"/>
                <c:pt idx="0">
                  <c:v>Trend_obs</c:v>
                </c:pt>
              </c:strCache>
            </c:strRef>
          </c:tx>
          <c:spPr>
            <a:ln w="22225" cap="rnd">
              <a:solidFill>
                <a:schemeClr val="accent1">
                  <a:lumMod val="50000"/>
                </a:schemeClr>
              </a:solidFill>
              <a:prstDash val="sysDot"/>
              <a:round/>
            </a:ln>
            <a:effectLst/>
          </c:spPr>
          <c:marker>
            <c:symbol val="none"/>
          </c:marker>
          <c:cat>
            <c:numRef>
              <c:f>avvtot!$AC$2:$AC$103</c:f>
              <c:numCache>
                <c:formatCode>m/d/yyyy</c:formatCode>
                <c:ptCount val="102"/>
                <c:pt idx="0">
                  <c:v>39630</c:v>
                </c:pt>
                <c:pt idx="1">
                  <c:v>39661</c:v>
                </c:pt>
                <c:pt idx="2">
                  <c:v>39692</c:v>
                </c:pt>
                <c:pt idx="3">
                  <c:v>39722</c:v>
                </c:pt>
                <c:pt idx="4">
                  <c:v>39753</c:v>
                </c:pt>
                <c:pt idx="5">
                  <c:v>39783</c:v>
                </c:pt>
                <c:pt idx="6">
                  <c:v>39814</c:v>
                </c:pt>
                <c:pt idx="7">
                  <c:v>39845</c:v>
                </c:pt>
                <c:pt idx="8">
                  <c:v>39873</c:v>
                </c:pt>
                <c:pt idx="9">
                  <c:v>39904</c:v>
                </c:pt>
                <c:pt idx="10">
                  <c:v>39934</c:v>
                </c:pt>
                <c:pt idx="11">
                  <c:v>39965</c:v>
                </c:pt>
                <c:pt idx="12">
                  <c:v>39995</c:v>
                </c:pt>
                <c:pt idx="13">
                  <c:v>40026</c:v>
                </c:pt>
                <c:pt idx="14">
                  <c:v>40057</c:v>
                </c:pt>
                <c:pt idx="15">
                  <c:v>40087</c:v>
                </c:pt>
                <c:pt idx="16">
                  <c:v>40118</c:v>
                </c:pt>
                <c:pt idx="17">
                  <c:v>40148</c:v>
                </c:pt>
                <c:pt idx="18">
                  <c:v>40179</c:v>
                </c:pt>
                <c:pt idx="19">
                  <c:v>40210</c:v>
                </c:pt>
                <c:pt idx="20">
                  <c:v>40238</c:v>
                </c:pt>
                <c:pt idx="21">
                  <c:v>40269</c:v>
                </c:pt>
                <c:pt idx="22">
                  <c:v>40299</c:v>
                </c:pt>
                <c:pt idx="23">
                  <c:v>40330</c:v>
                </c:pt>
                <c:pt idx="24">
                  <c:v>40360</c:v>
                </c:pt>
                <c:pt idx="25">
                  <c:v>40391</c:v>
                </c:pt>
                <c:pt idx="26">
                  <c:v>40422</c:v>
                </c:pt>
                <c:pt idx="27">
                  <c:v>40452</c:v>
                </c:pt>
                <c:pt idx="28">
                  <c:v>40483</c:v>
                </c:pt>
                <c:pt idx="29">
                  <c:v>40513</c:v>
                </c:pt>
                <c:pt idx="30">
                  <c:v>40544</c:v>
                </c:pt>
                <c:pt idx="31">
                  <c:v>40575</c:v>
                </c:pt>
                <c:pt idx="32">
                  <c:v>40603</c:v>
                </c:pt>
                <c:pt idx="33">
                  <c:v>40634</c:v>
                </c:pt>
                <c:pt idx="34">
                  <c:v>40664</c:v>
                </c:pt>
                <c:pt idx="35">
                  <c:v>40695</c:v>
                </c:pt>
                <c:pt idx="36">
                  <c:v>40725</c:v>
                </c:pt>
                <c:pt idx="37">
                  <c:v>40756</c:v>
                </c:pt>
                <c:pt idx="38">
                  <c:v>40787</c:v>
                </c:pt>
                <c:pt idx="39">
                  <c:v>40817</c:v>
                </c:pt>
                <c:pt idx="40">
                  <c:v>40848</c:v>
                </c:pt>
                <c:pt idx="41">
                  <c:v>40878</c:v>
                </c:pt>
                <c:pt idx="42">
                  <c:v>40909</c:v>
                </c:pt>
                <c:pt idx="43">
                  <c:v>40940</c:v>
                </c:pt>
                <c:pt idx="44">
                  <c:v>40969</c:v>
                </c:pt>
                <c:pt idx="45">
                  <c:v>41000</c:v>
                </c:pt>
                <c:pt idx="46">
                  <c:v>41030</c:v>
                </c:pt>
                <c:pt idx="47">
                  <c:v>41061</c:v>
                </c:pt>
                <c:pt idx="48">
                  <c:v>41091</c:v>
                </c:pt>
                <c:pt idx="49">
                  <c:v>41122</c:v>
                </c:pt>
                <c:pt idx="50">
                  <c:v>41153</c:v>
                </c:pt>
                <c:pt idx="51">
                  <c:v>41183</c:v>
                </c:pt>
                <c:pt idx="52">
                  <c:v>41214</c:v>
                </c:pt>
                <c:pt idx="53">
                  <c:v>41244</c:v>
                </c:pt>
                <c:pt idx="54">
                  <c:v>41275</c:v>
                </c:pt>
                <c:pt idx="55">
                  <c:v>41306</c:v>
                </c:pt>
                <c:pt idx="56">
                  <c:v>41334</c:v>
                </c:pt>
                <c:pt idx="57">
                  <c:v>41365</c:v>
                </c:pt>
                <c:pt idx="58">
                  <c:v>41395</c:v>
                </c:pt>
                <c:pt idx="59">
                  <c:v>41426</c:v>
                </c:pt>
                <c:pt idx="60">
                  <c:v>41456</c:v>
                </c:pt>
                <c:pt idx="61">
                  <c:v>41487</c:v>
                </c:pt>
                <c:pt idx="62">
                  <c:v>41518</c:v>
                </c:pt>
                <c:pt idx="63">
                  <c:v>41548</c:v>
                </c:pt>
                <c:pt idx="64">
                  <c:v>41579</c:v>
                </c:pt>
                <c:pt idx="65">
                  <c:v>41609</c:v>
                </c:pt>
                <c:pt idx="66">
                  <c:v>41640</c:v>
                </c:pt>
                <c:pt idx="67">
                  <c:v>41671</c:v>
                </c:pt>
                <c:pt idx="68">
                  <c:v>41699</c:v>
                </c:pt>
                <c:pt idx="69">
                  <c:v>41730</c:v>
                </c:pt>
                <c:pt idx="70">
                  <c:v>41760</c:v>
                </c:pt>
                <c:pt idx="71">
                  <c:v>41791</c:v>
                </c:pt>
                <c:pt idx="72">
                  <c:v>41821</c:v>
                </c:pt>
                <c:pt idx="73">
                  <c:v>41852</c:v>
                </c:pt>
                <c:pt idx="74">
                  <c:v>41883</c:v>
                </c:pt>
                <c:pt idx="75">
                  <c:v>41913</c:v>
                </c:pt>
                <c:pt idx="76">
                  <c:v>41944</c:v>
                </c:pt>
                <c:pt idx="77">
                  <c:v>41974</c:v>
                </c:pt>
                <c:pt idx="78">
                  <c:v>42005</c:v>
                </c:pt>
                <c:pt idx="79">
                  <c:v>42036</c:v>
                </c:pt>
                <c:pt idx="80">
                  <c:v>42064</c:v>
                </c:pt>
                <c:pt idx="81">
                  <c:v>42095</c:v>
                </c:pt>
                <c:pt idx="82">
                  <c:v>42125</c:v>
                </c:pt>
                <c:pt idx="83">
                  <c:v>42156</c:v>
                </c:pt>
                <c:pt idx="84">
                  <c:v>42186</c:v>
                </c:pt>
                <c:pt idx="85">
                  <c:v>42217</c:v>
                </c:pt>
                <c:pt idx="86">
                  <c:v>42248</c:v>
                </c:pt>
                <c:pt idx="87">
                  <c:v>42278</c:v>
                </c:pt>
                <c:pt idx="88">
                  <c:v>42309</c:v>
                </c:pt>
                <c:pt idx="89">
                  <c:v>42339</c:v>
                </c:pt>
                <c:pt idx="90">
                  <c:v>42370</c:v>
                </c:pt>
                <c:pt idx="91">
                  <c:v>42401</c:v>
                </c:pt>
                <c:pt idx="92">
                  <c:v>42430</c:v>
                </c:pt>
                <c:pt idx="93">
                  <c:v>42461</c:v>
                </c:pt>
                <c:pt idx="94">
                  <c:v>42491</c:v>
                </c:pt>
                <c:pt idx="95">
                  <c:v>42522</c:v>
                </c:pt>
                <c:pt idx="96">
                  <c:v>42552</c:v>
                </c:pt>
                <c:pt idx="97">
                  <c:v>42583</c:v>
                </c:pt>
                <c:pt idx="98">
                  <c:v>42614</c:v>
                </c:pt>
                <c:pt idx="99">
                  <c:v>42644</c:v>
                </c:pt>
                <c:pt idx="100">
                  <c:v>42675</c:v>
                </c:pt>
                <c:pt idx="101">
                  <c:v>42705</c:v>
                </c:pt>
              </c:numCache>
            </c:numRef>
          </c:cat>
          <c:val>
            <c:numRef>
              <c:f>avvtot!$D$2:$D$103</c:f>
              <c:numCache>
                <c:formatCode>General</c:formatCode>
                <c:ptCount val="102"/>
                <c:pt idx="0">
                  <c:v>5090.4225028400006</c:v>
                </c:pt>
                <c:pt idx="1">
                  <c:v>5002.4064465000001</c:v>
                </c:pt>
                <c:pt idx="2">
                  <c:v>4937.0683692050015</c:v>
                </c:pt>
                <c:pt idx="3">
                  <c:v>4829.9145846800002</c:v>
                </c:pt>
                <c:pt idx="4">
                  <c:v>4708.0975036530017</c:v>
                </c:pt>
                <c:pt idx="5">
                  <c:v>4633.4672354330014</c:v>
                </c:pt>
                <c:pt idx="6">
                  <c:v>4569.2648784060002</c:v>
                </c:pt>
                <c:pt idx="7">
                  <c:v>4443.8110443020014</c:v>
                </c:pt>
                <c:pt idx="8">
                  <c:v>4217.6351141540026</c:v>
                </c:pt>
                <c:pt idx="9">
                  <c:v>3990.452740185</c:v>
                </c:pt>
                <c:pt idx="10">
                  <c:v>3855.1911033320016</c:v>
                </c:pt>
                <c:pt idx="11">
                  <c:v>3782.8746349090002</c:v>
                </c:pt>
                <c:pt idx="12">
                  <c:v>3755.4729018580001</c:v>
                </c:pt>
                <c:pt idx="13">
                  <c:v>3777.6405840979992</c:v>
                </c:pt>
                <c:pt idx="14">
                  <c:v>3795.0521729590009</c:v>
                </c:pt>
                <c:pt idx="15">
                  <c:v>3784.8908762180008</c:v>
                </c:pt>
                <c:pt idx="16">
                  <c:v>3786.131003680001</c:v>
                </c:pt>
                <c:pt idx="17">
                  <c:v>3814.1220360360007</c:v>
                </c:pt>
                <c:pt idx="18">
                  <c:v>3860.6354049189999</c:v>
                </c:pt>
                <c:pt idx="19">
                  <c:v>3920.4655758630001</c:v>
                </c:pt>
                <c:pt idx="20">
                  <c:v>3949.142861244999</c:v>
                </c:pt>
                <c:pt idx="21">
                  <c:v>3910.2284729159992</c:v>
                </c:pt>
                <c:pt idx="22">
                  <c:v>3807.82020143</c:v>
                </c:pt>
                <c:pt idx="23">
                  <c:v>3661.2846334669989</c:v>
                </c:pt>
                <c:pt idx="24">
                  <c:v>3550.2763528960008</c:v>
                </c:pt>
                <c:pt idx="25">
                  <c:v>3513.7691739810002</c:v>
                </c:pt>
                <c:pt idx="26">
                  <c:v>3523.9573370340017</c:v>
                </c:pt>
                <c:pt idx="27">
                  <c:v>3589.3046564770002</c:v>
                </c:pt>
                <c:pt idx="28">
                  <c:v>3713.2878647989983</c:v>
                </c:pt>
                <c:pt idx="29">
                  <c:v>3823.7188345229997</c:v>
                </c:pt>
                <c:pt idx="30">
                  <c:v>3870.4571011120001</c:v>
                </c:pt>
                <c:pt idx="31">
                  <c:v>3826.2475847069991</c:v>
                </c:pt>
                <c:pt idx="32">
                  <c:v>3698.0811079220002</c:v>
                </c:pt>
                <c:pt idx="33">
                  <c:v>3557.1551726730017</c:v>
                </c:pt>
                <c:pt idx="34">
                  <c:v>3455.1065129680001</c:v>
                </c:pt>
                <c:pt idx="35">
                  <c:v>3395.2957078620002</c:v>
                </c:pt>
                <c:pt idx="36">
                  <c:v>3361.1864315559997</c:v>
                </c:pt>
                <c:pt idx="37">
                  <c:v>3382.0820691069989</c:v>
                </c:pt>
                <c:pt idx="38">
                  <c:v>3412.6020393109998</c:v>
                </c:pt>
                <c:pt idx="39">
                  <c:v>3375.4898123440007</c:v>
                </c:pt>
                <c:pt idx="40">
                  <c:v>3354.1717288990008</c:v>
                </c:pt>
                <c:pt idx="41">
                  <c:v>3418.9996200310002</c:v>
                </c:pt>
                <c:pt idx="42">
                  <c:v>3490.597922289001</c:v>
                </c:pt>
                <c:pt idx="43">
                  <c:v>3490.2682947459989</c:v>
                </c:pt>
                <c:pt idx="44">
                  <c:v>3415.8505794470002</c:v>
                </c:pt>
                <c:pt idx="45">
                  <c:v>3317.98905152</c:v>
                </c:pt>
                <c:pt idx="46">
                  <c:v>3266.8618201849999</c:v>
                </c:pt>
                <c:pt idx="47">
                  <c:v>3263.8451599030009</c:v>
                </c:pt>
                <c:pt idx="48">
                  <c:v>3304.3199611269997</c:v>
                </c:pt>
                <c:pt idx="49">
                  <c:v>3347.7213367080008</c:v>
                </c:pt>
                <c:pt idx="50">
                  <c:v>3316.6112319770009</c:v>
                </c:pt>
                <c:pt idx="51">
                  <c:v>3243.986194608</c:v>
                </c:pt>
                <c:pt idx="52">
                  <c:v>3135.639670908</c:v>
                </c:pt>
                <c:pt idx="53">
                  <c:v>3006.2459422259999</c:v>
                </c:pt>
                <c:pt idx="54">
                  <c:v>2906.8917187790016</c:v>
                </c:pt>
                <c:pt idx="55">
                  <c:v>2803.357383592001</c:v>
                </c:pt>
                <c:pt idx="56">
                  <c:v>2714.0343480720007</c:v>
                </c:pt>
                <c:pt idx="57">
                  <c:v>2677.5119399130008</c:v>
                </c:pt>
                <c:pt idx="58">
                  <c:v>2680.8482302470002</c:v>
                </c:pt>
                <c:pt idx="59">
                  <c:v>2723.0703738700013</c:v>
                </c:pt>
                <c:pt idx="60">
                  <c:v>2749.6692839489997</c:v>
                </c:pt>
                <c:pt idx="61">
                  <c:v>2682.1911808290001</c:v>
                </c:pt>
                <c:pt idx="62">
                  <c:v>2583.911246474001</c:v>
                </c:pt>
                <c:pt idx="63">
                  <c:v>2520.1704828430002</c:v>
                </c:pt>
                <c:pt idx="64">
                  <c:v>2452.9783963130008</c:v>
                </c:pt>
                <c:pt idx="65">
                  <c:v>2403.7808863839991</c:v>
                </c:pt>
                <c:pt idx="66">
                  <c:v>2379.7812520050002</c:v>
                </c:pt>
                <c:pt idx="67">
                  <c:v>2351.4934788930009</c:v>
                </c:pt>
                <c:pt idx="68">
                  <c:v>2353.463073465</c:v>
                </c:pt>
                <c:pt idx="69">
                  <c:v>2390.7475898929997</c:v>
                </c:pt>
                <c:pt idx="70">
                  <c:v>2429.4814619069998</c:v>
                </c:pt>
                <c:pt idx="71">
                  <c:v>2452.150778961</c:v>
                </c:pt>
                <c:pt idx="72">
                  <c:v>2440.8015831920002</c:v>
                </c:pt>
                <c:pt idx="73">
                  <c:v>2414.6235554330001</c:v>
                </c:pt>
                <c:pt idx="74">
                  <c:v>2408.8483788720009</c:v>
                </c:pt>
                <c:pt idx="75">
                  <c:v>2438.8231225790018</c:v>
                </c:pt>
                <c:pt idx="76">
                  <c:v>2571.087751261</c:v>
                </c:pt>
                <c:pt idx="77">
                  <c:v>2804.8976814469997</c:v>
                </c:pt>
                <c:pt idx="78">
                  <c:v>3017.8239759760008</c:v>
                </c:pt>
                <c:pt idx="79">
                  <c:v>3207.4898392969999</c:v>
                </c:pt>
                <c:pt idx="80">
                  <c:v>3417.9593449210001</c:v>
                </c:pt>
                <c:pt idx="81">
                  <c:v>3550.2762088049999</c:v>
                </c:pt>
                <c:pt idx="82">
                  <c:v>3541.0965953199998</c:v>
                </c:pt>
                <c:pt idx="83">
                  <c:v>3452.777521559</c:v>
                </c:pt>
                <c:pt idx="84">
                  <c:v>3360.070436506001</c:v>
                </c:pt>
                <c:pt idx="85">
                  <c:v>3300.3090445020002</c:v>
                </c:pt>
                <c:pt idx="86">
                  <c:v>3274.1618680059992</c:v>
                </c:pt>
                <c:pt idx="87">
                  <c:v>3282.297143453</c:v>
                </c:pt>
                <c:pt idx="88">
                  <c:v>3284.900955051</c:v>
                </c:pt>
                <c:pt idx="89">
                  <c:v>3106.5254294309998</c:v>
                </c:pt>
                <c:pt idx="90">
                  <c:v>2782.4810253979999</c:v>
                </c:pt>
                <c:pt idx="91">
                  <c:v>2578.1923322300013</c:v>
                </c:pt>
                <c:pt idx="92">
                  <c:v>2529.6158771599999</c:v>
                </c:pt>
                <c:pt idx="93">
                  <c:v>2543.4314272140009</c:v>
                </c:pt>
                <c:pt idx="94">
                  <c:v>2551.9016229900008</c:v>
                </c:pt>
                <c:pt idx="95">
                  <c:v>2524.7139547629999</c:v>
                </c:pt>
                <c:pt idx="96">
                  <c:v>2463.307050501001</c:v>
                </c:pt>
                <c:pt idx="97">
                  <c:v>2361.0938263060002</c:v>
                </c:pt>
                <c:pt idx="98">
                  <c:v>2257.3614813589998</c:v>
                </c:pt>
                <c:pt idx="99">
                  <c:v>2149.049490845</c:v>
                </c:pt>
                <c:pt idx="100">
                  <c:v>1956.912826362</c:v>
                </c:pt>
                <c:pt idx="101">
                  <c:v>1757.82336541</c:v>
                </c:pt>
              </c:numCache>
            </c:numRef>
          </c:val>
        </c:ser>
        <c:ser>
          <c:idx val="1"/>
          <c:order val="1"/>
          <c:tx>
            <c:strRef>
              <c:f>avvtot!$L$1</c:f>
              <c:strCache>
                <c:ptCount val="1"/>
                <c:pt idx="0">
                  <c:v>Trend</c:v>
                </c:pt>
              </c:strCache>
            </c:strRef>
          </c:tx>
          <c:spPr>
            <a:ln w="22225" cap="rnd">
              <a:solidFill>
                <a:srgbClr val="FF0000"/>
              </a:solidFill>
              <a:round/>
            </a:ln>
            <a:effectLst/>
          </c:spPr>
          <c:marker>
            <c:symbol val="none"/>
          </c:marker>
          <c:cat>
            <c:numRef>
              <c:f>avvtot!$AC$2:$AC$103</c:f>
              <c:numCache>
                <c:formatCode>m/d/yyyy</c:formatCode>
                <c:ptCount val="102"/>
                <c:pt idx="0">
                  <c:v>39630</c:v>
                </c:pt>
                <c:pt idx="1">
                  <c:v>39661</c:v>
                </c:pt>
                <c:pt idx="2">
                  <c:v>39692</c:v>
                </c:pt>
                <c:pt idx="3">
                  <c:v>39722</c:v>
                </c:pt>
                <c:pt idx="4">
                  <c:v>39753</c:v>
                </c:pt>
                <c:pt idx="5">
                  <c:v>39783</c:v>
                </c:pt>
                <c:pt idx="6">
                  <c:v>39814</c:v>
                </c:pt>
                <c:pt idx="7">
                  <c:v>39845</c:v>
                </c:pt>
                <c:pt idx="8">
                  <c:v>39873</c:v>
                </c:pt>
                <c:pt idx="9">
                  <c:v>39904</c:v>
                </c:pt>
                <c:pt idx="10">
                  <c:v>39934</c:v>
                </c:pt>
                <c:pt idx="11">
                  <c:v>39965</c:v>
                </c:pt>
                <c:pt idx="12">
                  <c:v>39995</c:v>
                </c:pt>
                <c:pt idx="13">
                  <c:v>40026</c:v>
                </c:pt>
                <c:pt idx="14">
                  <c:v>40057</c:v>
                </c:pt>
                <c:pt idx="15">
                  <c:v>40087</c:v>
                </c:pt>
                <c:pt idx="16">
                  <c:v>40118</c:v>
                </c:pt>
                <c:pt idx="17">
                  <c:v>40148</c:v>
                </c:pt>
                <c:pt idx="18">
                  <c:v>40179</c:v>
                </c:pt>
                <c:pt idx="19">
                  <c:v>40210</c:v>
                </c:pt>
                <c:pt idx="20">
                  <c:v>40238</c:v>
                </c:pt>
                <c:pt idx="21">
                  <c:v>40269</c:v>
                </c:pt>
                <c:pt idx="22">
                  <c:v>40299</c:v>
                </c:pt>
                <c:pt idx="23">
                  <c:v>40330</c:v>
                </c:pt>
                <c:pt idx="24">
                  <c:v>40360</c:v>
                </c:pt>
                <c:pt idx="25">
                  <c:v>40391</c:v>
                </c:pt>
                <c:pt idx="26">
                  <c:v>40422</c:v>
                </c:pt>
                <c:pt idx="27">
                  <c:v>40452</c:v>
                </c:pt>
                <c:pt idx="28">
                  <c:v>40483</c:v>
                </c:pt>
                <c:pt idx="29">
                  <c:v>40513</c:v>
                </c:pt>
                <c:pt idx="30">
                  <c:v>40544</c:v>
                </c:pt>
                <c:pt idx="31">
                  <c:v>40575</c:v>
                </c:pt>
                <c:pt idx="32">
                  <c:v>40603</c:v>
                </c:pt>
                <c:pt idx="33">
                  <c:v>40634</c:v>
                </c:pt>
                <c:pt idx="34">
                  <c:v>40664</c:v>
                </c:pt>
                <c:pt idx="35">
                  <c:v>40695</c:v>
                </c:pt>
                <c:pt idx="36">
                  <c:v>40725</c:v>
                </c:pt>
                <c:pt idx="37">
                  <c:v>40756</c:v>
                </c:pt>
                <c:pt idx="38">
                  <c:v>40787</c:v>
                </c:pt>
                <c:pt idx="39">
                  <c:v>40817</c:v>
                </c:pt>
                <c:pt idx="40">
                  <c:v>40848</c:v>
                </c:pt>
                <c:pt idx="41">
                  <c:v>40878</c:v>
                </c:pt>
                <c:pt idx="42">
                  <c:v>40909</c:v>
                </c:pt>
                <c:pt idx="43">
                  <c:v>40940</c:v>
                </c:pt>
                <c:pt idx="44">
                  <c:v>40969</c:v>
                </c:pt>
                <c:pt idx="45">
                  <c:v>41000</c:v>
                </c:pt>
                <c:pt idx="46">
                  <c:v>41030</c:v>
                </c:pt>
                <c:pt idx="47">
                  <c:v>41061</c:v>
                </c:pt>
                <c:pt idx="48">
                  <c:v>41091</c:v>
                </c:pt>
                <c:pt idx="49">
                  <c:v>41122</c:v>
                </c:pt>
                <c:pt idx="50">
                  <c:v>41153</c:v>
                </c:pt>
                <c:pt idx="51">
                  <c:v>41183</c:v>
                </c:pt>
                <c:pt idx="52">
                  <c:v>41214</c:v>
                </c:pt>
                <c:pt idx="53">
                  <c:v>41244</c:v>
                </c:pt>
                <c:pt idx="54">
                  <c:v>41275</c:v>
                </c:pt>
                <c:pt idx="55">
                  <c:v>41306</c:v>
                </c:pt>
                <c:pt idx="56">
                  <c:v>41334</c:v>
                </c:pt>
                <c:pt idx="57">
                  <c:v>41365</c:v>
                </c:pt>
                <c:pt idx="58">
                  <c:v>41395</c:v>
                </c:pt>
                <c:pt idx="59">
                  <c:v>41426</c:v>
                </c:pt>
                <c:pt idx="60">
                  <c:v>41456</c:v>
                </c:pt>
                <c:pt idx="61">
                  <c:v>41487</c:v>
                </c:pt>
                <c:pt idx="62">
                  <c:v>41518</c:v>
                </c:pt>
                <c:pt idx="63">
                  <c:v>41548</c:v>
                </c:pt>
                <c:pt idx="64">
                  <c:v>41579</c:v>
                </c:pt>
                <c:pt idx="65">
                  <c:v>41609</c:v>
                </c:pt>
                <c:pt idx="66">
                  <c:v>41640</c:v>
                </c:pt>
                <c:pt idx="67">
                  <c:v>41671</c:v>
                </c:pt>
                <c:pt idx="68">
                  <c:v>41699</c:v>
                </c:pt>
                <c:pt idx="69">
                  <c:v>41730</c:v>
                </c:pt>
                <c:pt idx="70">
                  <c:v>41760</c:v>
                </c:pt>
                <c:pt idx="71">
                  <c:v>41791</c:v>
                </c:pt>
                <c:pt idx="72">
                  <c:v>41821</c:v>
                </c:pt>
                <c:pt idx="73">
                  <c:v>41852</c:v>
                </c:pt>
                <c:pt idx="74">
                  <c:v>41883</c:v>
                </c:pt>
                <c:pt idx="75">
                  <c:v>41913</c:v>
                </c:pt>
                <c:pt idx="76">
                  <c:v>41944</c:v>
                </c:pt>
                <c:pt idx="77">
                  <c:v>41974</c:v>
                </c:pt>
                <c:pt idx="78">
                  <c:v>42005</c:v>
                </c:pt>
                <c:pt idx="79">
                  <c:v>42036</c:v>
                </c:pt>
                <c:pt idx="80">
                  <c:v>42064</c:v>
                </c:pt>
                <c:pt idx="81">
                  <c:v>42095</c:v>
                </c:pt>
                <c:pt idx="82">
                  <c:v>42125</c:v>
                </c:pt>
                <c:pt idx="83">
                  <c:v>42156</c:v>
                </c:pt>
                <c:pt idx="84">
                  <c:v>42186</c:v>
                </c:pt>
                <c:pt idx="85">
                  <c:v>42217</c:v>
                </c:pt>
                <c:pt idx="86">
                  <c:v>42248</c:v>
                </c:pt>
                <c:pt idx="87">
                  <c:v>42278</c:v>
                </c:pt>
                <c:pt idx="88">
                  <c:v>42309</c:v>
                </c:pt>
                <c:pt idx="89">
                  <c:v>42339</c:v>
                </c:pt>
                <c:pt idx="90">
                  <c:v>42370</c:v>
                </c:pt>
                <c:pt idx="91">
                  <c:v>42401</c:v>
                </c:pt>
                <c:pt idx="92">
                  <c:v>42430</c:v>
                </c:pt>
                <c:pt idx="93">
                  <c:v>42461</c:v>
                </c:pt>
                <c:pt idx="94">
                  <c:v>42491</c:v>
                </c:pt>
                <c:pt idx="95">
                  <c:v>42522</c:v>
                </c:pt>
                <c:pt idx="96">
                  <c:v>42552</c:v>
                </c:pt>
                <c:pt idx="97">
                  <c:v>42583</c:v>
                </c:pt>
                <c:pt idx="98">
                  <c:v>42614</c:v>
                </c:pt>
                <c:pt idx="99">
                  <c:v>42644</c:v>
                </c:pt>
                <c:pt idx="100">
                  <c:v>42675</c:v>
                </c:pt>
                <c:pt idx="101">
                  <c:v>42705</c:v>
                </c:pt>
              </c:numCache>
            </c:numRef>
          </c:cat>
          <c:val>
            <c:numRef>
              <c:f>avvtot!$L$2:$L$103</c:f>
              <c:numCache>
                <c:formatCode>General</c:formatCode>
                <c:ptCount val="102"/>
                <c:pt idx="0">
                  <c:v>5331.9154155160004</c:v>
                </c:pt>
                <c:pt idx="1">
                  <c:v>5177.7081552989985</c:v>
                </c:pt>
                <c:pt idx="2">
                  <c:v>5005.854987574</c:v>
                </c:pt>
                <c:pt idx="3">
                  <c:v>4820.3002526260007</c:v>
                </c:pt>
                <c:pt idx="4">
                  <c:v>4630.2606527890002</c:v>
                </c:pt>
                <c:pt idx="5">
                  <c:v>4442.0458026900005</c:v>
                </c:pt>
                <c:pt idx="6">
                  <c:v>4277.9750931620001</c:v>
                </c:pt>
                <c:pt idx="7">
                  <c:v>4133.0715882219993</c:v>
                </c:pt>
                <c:pt idx="8">
                  <c:v>4015.1735771660001</c:v>
                </c:pt>
                <c:pt idx="9">
                  <c:v>3935.260070419999</c:v>
                </c:pt>
                <c:pt idx="10">
                  <c:v>3888.0771170680009</c:v>
                </c:pt>
                <c:pt idx="11">
                  <c:v>3867.6419245259999</c:v>
                </c:pt>
                <c:pt idx="12">
                  <c:v>3858.0361267470007</c:v>
                </c:pt>
                <c:pt idx="13">
                  <c:v>3841.8566806149997</c:v>
                </c:pt>
                <c:pt idx="14">
                  <c:v>3806.5338497059997</c:v>
                </c:pt>
                <c:pt idx="15">
                  <c:v>3755.4586474369999</c:v>
                </c:pt>
                <c:pt idx="16">
                  <c:v>3712.4412731560001</c:v>
                </c:pt>
                <c:pt idx="17">
                  <c:v>3699.9876836069998</c:v>
                </c:pt>
                <c:pt idx="18">
                  <c:v>3717.443524874001</c:v>
                </c:pt>
                <c:pt idx="19">
                  <c:v>3766.5926962600001</c:v>
                </c:pt>
                <c:pt idx="20">
                  <c:v>3821.080407379</c:v>
                </c:pt>
                <c:pt idx="21">
                  <c:v>3836.9868702569997</c:v>
                </c:pt>
                <c:pt idx="22">
                  <c:v>3797.4528409979998</c:v>
                </c:pt>
                <c:pt idx="23">
                  <c:v>3705.7876429559997</c:v>
                </c:pt>
                <c:pt idx="24">
                  <c:v>3596.9492014659991</c:v>
                </c:pt>
                <c:pt idx="25">
                  <c:v>3513.6150279310009</c:v>
                </c:pt>
                <c:pt idx="26">
                  <c:v>3502.318374727</c:v>
                </c:pt>
                <c:pt idx="27">
                  <c:v>3558.1385662810007</c:v>
                </c:pt>
                <c:pt idx="28">
                  <c:v>3650.9265392870002</c:v>
                </c:pt>
                <c:pt idx="29">
                  <c:v>3742.1473118500007</c:v>
                </c:pt>
                <c:pt idx="30">
                  <c:v>3792.0382683029998</c:v>
                </c:pt>
                <c:pt idx="31">
                  <c:v>3785.4237378360017</c:v>
                </c:pt>
                <c:pt idx="32">
                  <c:v>3714.7790664409999</c:v>
                </c:pt>
                <c:pt idx="33">
                  <c:v>3613.2165905219999</c:v>
                </c:pt>
                <c:pt idx="34">
                  <c:v>3517.9158521780009</c:v>
                </c:pt>
                <c:pt idx="35">
                  <c:v>3451.2833120870009</c:v>
                </c:pt>
                <c:pt idx="36">
                  <c:v>3416.0861131400002</c:v>
                </c:pt>
                <c:pt idx="37">
                  <c:v>3411.6566953279989</c:v>
                </c:pt>
                <c:pt idx="38">
                  <c:v>3417.6276199049998</c:v>
                </c:pt>
                <c:pt idx="39">
                  <c:v>3431.1784429269997</c:v>
                </c:pt>
                <c:pt idx="40">
                  <c:v>3451.3735735270011</c:v>
                </c:pt>
                <c:pt idx="41">
                  <c:v>3458.7880347599989</c:v>
                </c:pt>
                <c:pt idx="42">
                  <c:v>3452.826315064</c:v>
                </c:pt>
                <c:pt idx="43">
                  <c:v>3423.8021583660002</c:v>
                </c:pt>
                <c:pt idx="44">
                  <c:v>3384.2811197249998</c:v>
                </c:pt>
                <c:pt idx="45">
                  <c:v>3350.6933742240008</c:v>
                </c:pt>
                <c:pt idx="46">
                  <c:v>3321.1811233040007</c:v>
                </c:pt>
                <c:pt idx="47">
                  <c:v>3312.6211051229998</c:v>
                </c:pt>
                <c:pt idx="48">
                  <c:v>3319.8324006299999</c:v>
                </c:pt>
                <c:pt idx="49">
                  <c:v>3320.974279558</c:v>
                </c:pt>
                <c:pt idx="50">
                  <c:v>3294.5917816440001</c:v>
                </c:pt>
                <c:pt idx="51">
                  <c:v>3222.973884691</c:v>
                </c:pt>
                <c:pt idx="52">
                  <c:v>3106.0704994199991</c:v>
                </c:pt>
                <c:pt idx="53">
                  <c:v>2966.7619448649998</c:v>
                </c:pt>
                <c:pt idx="54">
                  <c:v>2832.1124810799997</c:v>
                </c:pt>
                <c:pt idx="55">
                  <c:v>2730.6026296859991</c:v>
                </c:pt>
                <c:pt idx="56">
                  <c:v>2680.6506807389997</c:v>
                </c:pt>
                <c:pt idx="57">
                  <c:v>2675.1371618760008</c:v>
                </c:pt>
                <c:pt idx="58">
                  <c:v>2705.4648166360007</c:v>
                </c:pt>
                <c:pt idx="59">
                  <c:v>2743.6283822189998</c:v>
                </c:pt>
                <c:pt idx="60">
                  <c:v>2757.644043418999</c:v>
                </c:pt>
                <c:pt idx="61">
                  <c:v>2735.0655463800008</c:v>
                </c:pt>
                <c:pt idx="62">
                  <c:v>2665.8089134750007</c:v>
                </c:pt>
                <c:pt idx="63">
                  <c:v>2560.938629282</c:v>
                </c:pt>
                <c:pt idx="64">
                  <c:v>2446.1596863999998</c:v>
                </c:pt>
                <c:pt idx="65">
                  <c:v>2354.201824798999</c:v>
                </c:pt>
                <c:pt idx="66">
                  <c:v>2312.483801764999</c:v>
                </c:pt>
                <c:pt idx="67">
                  <c:v>2325.9235479800009</c:v>
                </c:pt>
                <c:pt idx="68">
                  <c:v>2379.1537055330009</c:v>
                </c:pt>
                <c:pt idx="69">
                  <c:v>2439.6236767350001</c:v>
                </c:pt>
                <c:pt idx="70">
                  <c:v>2481.7132014539998</c:v>
                </c:pt>
                <c:pt idx="71">
                  <c:v>2485.3377015190008</c:v>
                </c:pt>
                <c:pt idx="72">
                  <c:v>2457.8598113320008</c:v>
                </c:pt>
                <c:pt idx="73">
                  <c:v>2417.479644986</c:v>
                </c:pt>
                <c:pt idx="74">
                  <c:v>2391.5091228560009</c:v>
                </c:pt>
                <c:pt idx="75">
                  <c:v>2397.115325831001</c:v>
                </c:pt>
                <c:pt idx="76">
                  <c:v>2427.6637331730008</c:v>
                </c:pt>
                <c:pt idx="77">
                  <c:v>2465.2642516669989</c:v>
                </c:pt>
                <c:pt idx="78">
                  <c:v>2485.3938945990008</c:v>
                </c:pt>
                <c:pt idx="79">
                  <c:v>2472.8353136240016</c:v>
                </c:pt>
                <c:pt idx="80">
                  <c:v>2426.7557859419999</c:v>
                </c:pt>
                <c:pt idx="81">
                  <c:v>2362.1683281309997</c:v>
                </c:pt>
                <c:pt idx="82">
                  <c:v>2291.7704067069999</c:v>
                </c:pt>
                <c:pt idx="83">
                  <c:v>2229.6025970730002</c:v>
                </c:pt>
                <c:pt idx="84">
                  <c:v>2187.0596424810001</c:v>
                </c:pt>
                <c:pt idx="85">
                  <c:v>2162.3279732370011</c:v>
                </c:pt>
                <c:pt idx="86">
                  <c:v>2151.8313911710011</c:v>
                </c:pt>
                <c:pt idx="87">
                  <c:v>2150.765829430999</c:v>
                </c:pt>
                <c:pt idx="88">
                  <c:v>2153.551232011001</c:v>
                </c:pt>
                <c:pt idx="89">
                  <c:v>2154.0631672050008</c:v>
                </c:pt>
                <c:pt idx="90">
                  <c:v>2145.5944647019992</c:v>
                </c:pt>
                <c:pt idx="91">
                  <c:v>2124.9723919950002</c:v>
                </c:pt>
                <c:pt idx="92">
                  <c:v>2091.435283573001</c:v>
                </c:pt>
                <c:pt idx="93">
                  <c:v>2050.529447769999</c:v>
                </c:pt>
                <c:pt idx="94">
                  <c:v>2009.0969082359998</c:v>
                </c:pt>
                <c:pt idx="95">
                  <c:v>1974.286115568</c:v>
                </c:pt>
                <c:pt idx="96">
                  <c:v>1950.5059955680001</c:v>
                </c:pt>
                <c:pt idx="97">
                  <c:v>1938.7135514930005</c:v>
                </c:pt>
                <c:pt idx="98">
                  <c:v>1934.7541514940001</c:v>
                </c:pt>
                <c:pt idx="99">
                  <c:v>1933.8613470179994</c:v>
                </c:pt>
                <c:pt idx="100">
                  <c:v>1934.7494091389999</c:v>
                </c:pt>
                <c:pt idx="101">
                  <c:v>1940.2068735880005</c:v>
                </c:pt>
              </c:numCache>
            </c:numRef>
          </c:val>
        </c:ser>
        <c:dLbls/>
        <c:marker val="1"/>
        <c:axId val="88379776"/>
        <c:axId val="88381312"/>
      </c:lineChart>
      <c:dateAx>
        <c:axId val="88379776"/>
        <c:scaling>
          <c:orientation val="minMax"/>
        </c:scaling>
        <c:axPos val="b"/>
        <c:numFmt formatCode="m/d/yyyy" sourceLinked="1"/>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8381312"/>
        <c:crosses val="autoZero"/>
        <c:auto val="1"/>
        <c:lblOffset val="100"/>
        <c:baseTimeUnit val="months"/>
      </c:dateAx>
      <c:valAx>
        <c:axId val="88381312"/>
        <c:scaling>
          <c:orientation val="minMax"/>
          <c:min val="1000"/>
        </c:scaling>
        <c:axPos val="l"/>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8379776"/>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chart>
  <c:spPr>
    <a:noFill/>
    <a:ln>
      <a:noFill/>
    </a:ln>
    <a:effectLst/>
  </c:spPr>
  <c:txPr>
    <a:bodyPr/>
    <a:lstStyle/>
    <a:p>
      <a:pPr>
        <a:defRPr/>
      </a:pPr>
      <a:endParaRPr lang="en-US"/>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0.18445</cdr:x>
      <cdr:y>0.01362</cdr:y>
    </cdr:from>
    <cdr:to>
      <cdr:x>0.89383</cdr:x>
      <cdr:y>0.14343</cdr:y>
    </cdr:to>
    <cdr:sp macro="" textlink="">
      <cdr:nvSpPr>
        <cdr:cNvPr id="2" name="CasellaDiTesto 1"/>
        <cdr:cNvSpPr txBox="1"/>
      </cdr:nvSpPr>
      <cdr:spPr>
        <a:xfrm xmlns:a="http://schemas.openxmlformats.org/drawingml/2006/main">
          <a:off x="491336" y="31938"/>
          <a:ext cx="1889653" cy="30437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it-IT" sz="1200" b="1" dirty="0">
              <a:latin typeface="+mn-lt"/>
            </a:rPr>
            <a:t>Sardegna</a:t>
          </a:r>
        </a:p>
      </cdr:txBody>
    </cdr:sp>
  </cdr:relSizeAnchor>
</c:userShapes>
</file>

<file path=ppt/drawings/drawing2.xml><?xml version="1.0" encoding="utf-8"?>
<c:userShapes xmlns:c="http://schemas.openxmlformats.org/drawingml/2006/chart">
  <cdr:relSizeAnchor xmlns:cdr="http://schemas.openxmlformats.org/drawingml/2006/chartDrawing">
    <cdr:from>
      <cdr:x>0.17759</cdr:x>
      <cdr:y>0.00799</cdr:y>
    </cdr:from>
    <cdr:to>
      <cdr:x>0.89893</cdr:x>
      <cdr:y>0.13644</cdr:y>
    </cdr:to>
    <cdr:sp macro="" textlink="">
      <cdr:nvSpPr>
        <cdr:cNvPr id="2" name="CasellaDiTesto 1"/>
        <cdr:cNvSpPr txBox="1"/>
      </cdr:nvSpPr>
      <cdr:spPr>
        <a:xfrm xmlns:a="http://schemas.openxmlformats.org/drawingml/2006/main">
          <a:off x="466725" y="19050"/>
          <a:ext cx="1895802" cy="30627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it-IT" sz="1300" b="1" dirty="0">
              <a:latin typeface="+mn-lt"/>
            </a:rPr>
            <a:t>Sardegna</a:t>
          </a:r>
        </a:p>
      </cdr:txBody>
    </cdr:sp>
  </cdr:relSizeAnchor>
</c:userShapes>
</file>

<file path=ppt/drawings/drawing3.xml><?xml version="1.0" encoding="utf-8"?>
<c:userShapes xmlns:c="http://schemas.openxmlformats.org/drawingml/2006/chart">
  <cdr:relSizeAnchor xmlns:cdr="http://schemas.openxmlformats.org/drawingml/2006/chartDrawing">
    <cdr:from>
      <cdr:x>0.7425</cdr:x>
      <cdr:y>0.03758</cdr:y>
    </cdr:from>
    <cdr:to>
      <cdr:x>0.74361</cdr:x>
      <cdr:y>0.74584</cdr:y>
    </cdr:to>
    <cdr:cxnSp macro="">
      <cdr:nvCxnSpPr>
        <cdr:cNvPr id="2" name="Connettore 1 1"/>
        <cdr:cNvCxnSpPr/>
      </cdr:nvCxnSpPr>
      <cdr:spPr>
        <a:xfrm xmlns:a="http://schemas.openxmlformats.org/drawingml/2006/main" flipH="1">
          <a:off x="4462643" y="153636"/>
          <a:ext cx="6662" cy="2895379"/>
        </a:xfrm>
        <a:prstGeom xmlns:a="http://schemas.openxmlformats.org/drawingml/2006/main" prst="line">
          <a:avLst/>
        </a:prstGeom>
        <a:ln xmlns:a="http://schemas.openxmlformats.org/drawingml/2006/main" w="6350" cap="rnd">
          <a:solidFill>
            <a:schemeClr val="tx2"/>
          </a:solidFill>
          <a:prstDash val="solid"/>
        </a:ln>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cxnSp>
  </cdr:relSizeAnchor>
</c:userShapes>
</file>

<file path=ppt/drawings/drawing4.xml><?xml version="1.0" encoding="utf-8"?>
<c:userShapes xmlns:c="http://schemas.openxmlformats.org/drawingml/2006/chart">
  <cdr:relSizeAnchor xmlns:cdr="http://schemas.openxmlformats.org/drawingml/2006/chartDrawing">
    <cdr:from>
      <cdr:x>0.76316</cdr:x>
      <cdr:y>0.14786</cdr:y>
    </cdr:from>
    <cdr:to>
      <cdr:x>0.76316</cdr:x>
      <cdr:y>0.79767</cdr:y>
    </cdr:to>
    <cdr:cxnSp macro="">
      <cdr:nvCxnSpPr>
        <cdr:cNvPr id="2" name="Connettore 1 1"/>
        <cdr:cNvCxnSpPr/>
      </cdr:nvCxnSpPr>
      <cdr:spPr>
        <a:xfrm xmlns:a="http://schemas.openxmlformats.org/drawingml/2006/main">
          <a:off x="5248275" y="723900"/>
          <a:ext cx="1" cy="3181350"/>
        </a:xfrm>
        <a:prstGeom xmlns:a="http://schemas.openxmlformats.org/drawingml/2006/main" prst="line">
          <a:avLst/>
        </a:prstGeom>
        <a:ln xmlns:a="http://schemas.openxmlformats.org/drawingml/2006/main" w="12700" cap="rnd">
          <a:solidFill>
            <a:schemeClr val="tx1">
              <a:lumMod val="50000"/>
              <a:lumOff val="50000"/>
            </a:schemeClr>
          </a:solidFill>
          <a:prstDash val="solid"/>
        </a:ln>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cxnSp>
  </cdr:relSizeAnchor>
  <cdr:relSizeAnchor xmlns:cdr="http://schemas.openxmlformats.org/drawingml/2006/chartDrawing">
    <cdr:from>
      <cdr:x>0.50783</cdr:x>
      <cdr:y>0.36724</cdr:y>
    </cdr:from>
    <cdr:to>
      <cdr:x>0.71747</cdr:x>
      <cdr:y>0.46644</cdr:y>
    </cdr:to>
    <cdr:sp macro="" textlink="">
      <cdr:nvSpPr>
        <cdr:cNvPr id="7" name="CasellaDiTesto 29"/>
        <cdr:cNvSpPr txBox="1"/>
      </cdr:nvSpPr>
      <cdr:spPr>
        <a:xfrm xmlns:a="http://schemas.openxmlformats.org/drawingml/2006/main">
          <a:off x="3108010" y="1372351"/>
          <a:ext cx="1283016" cy="370723"/>
        </a:xfrm>
        <a:prstGeom xmlns:a="http://schemas.openxmlformats.org/drawingml/2006/main" prst="rect">
          <a:avLst/>
        </a:prstGeom>
        <a:solidFill xmlns:a="http://schemas.openxmlformats.org/drawingml/2006/main">
          <a:schemeClr val="lt1"/>
        </a:solidFill>
        <a:ln xmlns:a="http://schemas.openxmlformats.org/drawingml/2006/main" w="9525" cmpd="sng">
          <a:solidFill>
            <a:schemeClr val="lt1">
              <a:shade val="50000"/>
            </a:schemeClr>
          </a:solid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it-IT" sz="1100"/>
            <a:t>periodo prima delle riforme</a:t>
          </a:r>
        </a:p>
      </cdr:txBody>
    </cdr:sp>
  </cdr:relSizeAnchor>
  <cdr:relSizeAnchor xmlns:cdr="http://schemas.openxmlformats.org/drawingml/2006/chartDrawing">
    <cdr:from>
      <cdr:x>0.76105</cdr:x>
      <cdr:y>0.03161</cdr:y>
    </cdr:from>
    <cdr:to>
      <cdr:x>0.99222</cdr:x>
      <cdr:y>0.17842</cdr:y>
    </cdr:to>
    <cdr:sp macro="" textlink="">
      <cdr:nvSpPr>
        <cdr:cNvPr id="8" name="CasellaDiTesto 30"/>
        <cdr:cNvSpPr txBox="1"/>
      </cdr:nvSpPr>
      <cdr:spPr>
        <a:xfrm xmlns:a="http://schemas.openxmlformats.org/drawingml/2006/main">
          <a:off x="4657725" y="118112"/>
          <a:ext cx="1414780" cy="548638"/>
        </a:xfrm>
        <a:prstGeom xmlns:a="http://schemas.openxmlformats.org/drawingml/2006/main" prst="rect">
          <a:avLst/>
        </a:prstGeom>
        <a:solidFill xmlns:a="http://schemas.openxmlformats.org/drawingml/2006/main">
          <a:schemeClr val="lt1"/>
        </a:solidFill>
        <a:ln xmlns:a="http://schemas.openxmlformats.org/drawingml/2006/main" w="9525" cmpd="sng">
          <a:solidFill>
            <a:schemeClr val="lt1">
              <a:shade val="50000"/>
            </a:schemeClr>
          </a:solid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it-IT" sz="1100" dirty="0"/>
            <a:t>periodo successivo all'entrata delle riforme</a:t>
          </a:r>
        </a:p>
      </cdr:txBody>
    </cdr:sp>
  </cdr:relSizeAnchor>
</c:userShapes>
</file>

<file path=ppt/drawings/drawing5.xml><?xml version="1.0" encoding="utf-8"?>
<c:userShapes xmlns:c="http://schemas.openxmlformats.org/drawingml/2006/chart">
  <cdr:relSizeAnchor xmlns:cdr="http://schemas.openxmlformats.org/drawingml/2006/chartDrawing">
    <cdr:from>
      <cdr:x>0.76326</cdr:x>
      <cdr:y>0.03232</cdr:y>
    </cdr:from>
    <cdr:to>
      <cdr:x>0.76572</cdr:x>
      <cdr:y>0.75108</cdr:y>
    </cdr:to>
    <cdr:cxnSp macro="">
      <cdr:nvCxnSpPr>
        <cdr:cNvPr id="2" name="Connettore 1 1"/>
        <cdr:cNvCxnSpPr/>
      </cdr:nvCxnSpPr>
      <cdr:spPr>
        <a:xfrm xmlns:a="http://schemas.openxmlformats.org/drawingml/2006/main">
          <a:off x="4671250" y="128291"/>
          <a:ext cx="15050" cy="2853034"/>
        </a:xfrm>
        <a:prstGeom xmlns:a="http://schemas.openxmlformats.org/drawingml/2006/main" prst="line">
          <a:avLst/>
        </a:prstGeom>
        <a:ln xmlns:a="http://schemas.openxmlformats.org/drawingml/2006/main" w="12700">
          <a:solidFill>
            <a:schemeClr val="tx1">
              <a:lumMod val="50000"/>
              <a:lumOff val="50000"/>
            </a:schemeClr>
          </a:solidFill>
          <a:prstDash val="solid"/>
        </a:ln>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cxnSp>
  </cdr:relSizeAnchor>
  <cdr:relSizeAnchor xmlns:cdr="http://schemas.openxmlformats.org/drawingml/2006/chartDrawing">
    <cdr:from>
      <cdr:x>0.77678</cdr:x>
      <cdr:y>0</cdr:y>
    </cdr:from>
    <cdr:to>
      <cdr:x>0.99377</cdr:x>
      <cdr:y>0.14878</cdr:y>
    </cdr:to>
    <cdr:sp macro="" textlink="">
      <cdr:nvSpPr>
        <cdr:cNvPr id="3" name="CasellaDiTesto 30"/>
        <cdr:cNvSpPr txBox="1"/>
      </cdr:nvSpPr>
      <cdr:spPr>
        <a:xfrm xmlns:a="http://schemas.openxmlformats.org/drawingml/2006/main">
          <a:off x="4754013" y="-5686425"/>
          <a:ext cx="1328017" cy="590550"/>
        </a:xfrm>
        <a:prstGeom xmlns:a="http://schemas.openxmlformats.org/drawingml/2006/main" prst="rect">
          <a:avLst/>
        </a:prstGeom>
        <a:solidFill xmlns:a="http://schemas.openxmlformats.org/drawingml/2006/main">
          <a:schemeClr val="lt1"/>
        </a:solidFill>
        <a:ln xmlns:a="http://schemas.openxmlformats.org/drawingml/2006/main" w="9525" cmpd="sng">
          <a:solidFill>
            <a:schemeClr val="lt1">
              <a:shade val="50000"/>
            </a:schemeClr>
          </a:solid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it-IT" sz="1100"/>
            <a:t>periodo successivo all'entrata delle riforme</a:t>
          </a:r>
        </a:p>
      </cdr:txBody>
    </cdr:sp>
  </cdr:relSizeAnchor>
  <cdr:relSizeAnchor xmlns:cdr="http://schemas.openxmlformats.org/drawingml/2006/chartDrawing">
    <cdr:from>
      <cdr:x>0.57748</cdr:x>
      <cdr:y>0.18124</cdr:y>
    </cdr:from>
    <cdr:to>
      <cdr:x>0.75504</cdr:x>
      <cdr:y>0.2915</cdr:y>
    </cdr:to>
    <cdr:sp macro="" textlink="">
      <cdr:nvSpPr>
        <cdr:cNvPr id="5" name="CasellaDiTesto 30"/>
        <cdr:cNvSpPr txBox="1"/>
      </cdr:nvSpPr>
      <cdr:spPr>
        <a:xfrm xmlns:a="http://schemas.openxmlformats.org/drawingml/2006/main">
          <a:off x="4460880" y="908058"/>
          <a:ext cx="1371611" cy="552419"/>
        </a:xfrm>
        <a:prstGeom xmlns:a="http://schemas.openxmlformats.org/drawingml/2006/main" prst="rect">
          <a:avLst/>
        </a:prstGeom>
        <a:solidFill xmlns:a="http://schemas.openxmlformats.org/drawingml/2006/main">
          <a:schemeClr val="lt1"/>
        </a:solidFill>
        <a:ln xmlns:a="http://schemas.openxmlformats.org/drawingml/2006/main" w="9525" cmpd="sng">
          <a:solidFill>
            <a:schemeClr val="lt1">
              <a:shade val="50000"/>
            </a:schemeClr>
          </a:solid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it-IT" sz="1100"/>
            <a:t>periodo prima delle riforme</a:t>
          </a:r>
        </a:p>
      </cdr:txBody>
    </cdr:sp>
  </cdr:relSizeAnchor>
</c:userShapes>
</file>

<file path=ppt/drawings/drawing6.xml><?xml version="1.0" encoding="utf-8"?>
<c:userShapes xmlns:c="http://schemas.openxmlformats.org/drawingml/2006/chart">
  <cdr:relSizeAnchor xmlns:cdr="http://schemas.openxmlformats.org/drawingml/2006/chartDrawing">
    <cdr:from>
      <cdr:x>0.76728</cdr:x>
      <cdr:y>0.01682</cdr:y>
    </cdr:from>
    <cdr:to>
      <cdr:x>0.99844</cdr:x>
      <cdr:y>0.15058</cdr:y>
    </cdr:to>
    <cdr:sp macro="" textlink="">
      <cdr:nvSpPr>
        <cdr:cNvPr id="5" name="CasellaDiTesto 30"/>
        <cdr:cNvSpPr txBox="1"/>
      </cdr:nvSpPr>
      <cdr:spPr>
        <a:xfrm xmlns:a="http://schemas.openxmlformats.org/drawingml/2006/main">
          <a:off x="4695825" y="65948"/>
          <a:ext cx="1414780" cy="524602"/>
        </a:xfrm>
        <a:prstGeom xmlns:a="http://schemas.openxmlformats.org/drawingml/2006/main" prst="rect">
          <a:avLst/>
        </a:prstGeom>
        <a:solidFill xmlns:a="http://schemas.openxmlformats.org/drawingml/2006/main">
          <a:schemeClr val="lt1"/>
        </a:solidFill>
        <a:ln xmlns:a="http://schemas.openxmlformats.org/drawingml/2006/main" w="9525" cmpd="sng">
          <a:solidFill>
            <a:schemeClr val="lt1">
              <a:shade val="50000"/>
            </a:schemeClr>
          </a:solid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it-IT" sz="1100"/>
            <a:t>periodo successivo all'entrata delle riforme</a:t>
          </a:r>
        </a:p>
      </cdr:txBody>
    </cdr:sp>
  </cdr:relSizeAnchor>
  <cdr:relSizeAnchor xmlns:cdr="http://schemas.openxmlformats.org/drawingml/2006/chartDrawing">
    <cdr:from>
      <cdr:x>0.75823</cdr:x>
      <cdr:y>0.09124</cdr:y>
    </cdr:from>
    <cdr:to>
      <cdr:x>0.75988</cdr:x>
      <cdr:y>0.79719</cdr:y>
    </cdr:to>
    <cdr:cxnSp macro="">
      <cdr:nvCxnSpPr>
        <cdr:cNvPr id="2" name="Connettore 1 1"/>
        <cdr:cNvCxnSpPr/>
      </cdr:nvCxnSpPr>
      <cdr:spPr>
        <a:xfrm xmlns:a="http://schemas.openxmlformats.org/drawingml/2006/main">
          <a:off x="5712693" y="452784"/>
          <a:ext cx="12432" cy="3503294"/>
        </a:xfrm>
        <a:prstGeom xmlns:a="http://schemas.openxmlformats.org/drawingml/2006/main" prst="line">
          <a:avLst/>
        </a:prstGeom>
        <a:ln xmlns:a="http://schemas.openxmlformats.org/drawingml/2006/main" w="12700">
          <a:solidFill>
            <a:schemeClr val="tx1">
              <a:lumMod val="50000"/>
              <a:lumOff val="50000"/>
            </a:schemeClr>
          </a:solidFill>
          <a:prstDash val="solid"/>
        </a:ln>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cxnSp>
  </cdr:relSizeAnchor>
  <cdr:relSizeAnchor xmlns:cdr="http://schemas.openxmlformats.org/drawingml/2006/chartDrawing">
    <cdr:from>
      <cdr:x>0.55542</cdr:x>
      <cdr:y>0.28279</cdr:y>
    </cdr:from>
    <cdr:to>
      <cdr:x>0.73198</cdr:x>
      <cdr:y>0.39589</cdr:y>
    </cdr:to>
    <cdr:sp macro="" textlink="">
      <cdr:nvSpPr>
        <cdr:cNvPr id="4" name="CasellaDiTesto 30"/>
        <cdr:cNvSpPr txBox="1"/>
      </cdr:nvSpPr>
      <cdr:spPr>
        <a:xfrm xmlns:a="http://schemas.openxmlformats.org/drawingml/2006/main">
          <a:off x="3399243" y="1109035"/>
          <a:ext cx="1080570" cy="443540"/>
        </a:xfrm>
        <a:prstGeom xmlns:a="http://schemas.openxmlformats.org/drawingml/2006/main" prst="rect">
          <a:avLst/>
        </a:prstGeom>
        <a:solidFill xmlns:a="http://schemas.openxmlformats.org/drawingml/2006/main">
          <a:schemeClr val="lt1"/>
        </a:solidFill>
        <a:ln xmlns:a="http://schemas.openxmlformats.org/drawingml/2006/main" w="9525" cmpd="sng">
          <a:solidFill>
            <a:schemeClr val="lt1">
              <a:shade val="50000"/>
            </a:schemeClr>
          </a:solid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it-IT" sz="1100"/>
            <a:t>periodo prima delle riforme</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37840" cy="461804"/>
          </a:xfrm>
          <a:prstGeom prst="rect">
            <a:avLst/>
          </a:prstGeom>
        </p:spPr>
        <p:txBody>
          <a:bodyPr vert="horz" lIns="92830" tIns="46415" rIns="92830" bIns="46415" rtlCol="0"/>
          <a:lstStyle>
            <a:lvl1pPr algn="l">
              <a:defRPr sz="1200"/>
            </a:lvl1pPr>
          </a:lstStyle>
          <a:p>
            <a:endParaRPr lang="it-IT"/>
          </a:p>
        </p:txBody>
      </p:sp>
      <p:sp>
        <p:nvSpPr>
          <p:cNvPr id="3" name="Segnaposto data 2"/>
          <p:cNvSpPr>
            <a:spLocks noGrp="1"/>
          </p:cNvSpPr>
          <p:nvPr>
            <p:ph type="dt" idx="1"/>
          </p:nvPr>
        </p:nvSpPr>
        <p:spPr>
          <a:xfrm>
            <a:off x="3970938" y="0"/>
            <a:ext cx="3037840" cy="461804"/>
          </a:xfrm>
          <a:prstGeom prst="rect">
            <a:avLst/>
          </a:prstGeom>
        </p:spPr>
        <p:txBody>
          <a:bodyPr vert="horz" lIns="92830" tIns="46415" rIns="92830" bIns="46415" rtlCol="0"/>
          <a:lstStyle>
            <a:lvl1pPr algn="r">
              <a:defRPr sz="1200"/>
            </a:lvl1pPr>
          </a:lstStyle>
          <a:p>
            <a:fld id="{C0BDA793-4783-4146-BFF2-E77B93CE1EE2}" type="datetimeFigureOut">
              <a:rPr lang="it-IT" smtClean="0"/>
              <a:pPr/>
              <a:t>21/09/2017</a:t>
            </a:fld>
            <a:endParaRPr lang="it-IT"/>
          </a:p>
        </p:txBody>
      </p:sp>
      <p:sp>
        <p:nvSpPr>
          <p:cNvPr id="4" name="Segnaposto immagine diapositiva 3"/>
          <p:cNvSpPr>
            <a:spLocks noGrp="1" noRot="1" noChangeAspect="1"/>
          </p:cNvSpPr>
          <p:nvPr>
            <p:ph type="sldImg" idx="2"/>
          </p:nvPr>
        </p:nvSpPr>
        <p:spPr>
          <a:xfrm>
            <a:off x="1195388" y="692150"/>
            <a:ext cx="4619625" cy="3463925"/>
          </a:xfrm>
          <a:prstGeom prst="rect">
            <a:avLst/>
          </a:prstGeom>
          <a:noFill/>
          <a:ln w="12700">
            <a:solidFill>
              <a:prstClr val="black"/>
            </a:solidFill>
          </a:ln>
        </p:spPr>
        <p:txBody>
          <a:bodyPr vert="horz" lIns="92830" tIns="46415" rIns="92830" bIns="46415" rtlCol="0" anchor="ctr"/>
          <a:lstStyle/>
          <a:p>
            <a:endParaRPr lang="it-IT"/>
          </a:p>
        </p:txBody>
      </p:sp>
      <p:sp>
        <p:nvSpPr>
          <p:cNvPr id="5" name="Segnaposto note 4"/>
          <p:cNvSpPr>
            <a:spLocks noGrp="1"/>
          </p:cNvSpPr>
          <p:nvPr>
            <p:ph type="body" sz="quarter" idx="3"/>
          </p:nvPr>
        </p:nvSpPr>
        <p:spPr>
          <a:xfrm>
            <a:off x="701040" y="4387136"/>
            <a:ext cx="5608320" cy="4156234"/>
          </a:xfrm>
          <a:prstGeom prst="rect">
            <a:avLst/>
          </a:prstGeom>
        </p:spPr>
        <p:txBody>
          <a:bodyPr vert="horz" lIns="92830" tIns="46415" rIns="92830" bIns="46415"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772668"/>
            <a:ext cx="3037840" cy="461804"/>
          </a:xfrm>
          <a:prstGeom prst="rect">
            <a:avLst/>
          </a:prstGeom>
        </p:spPr>
        <p:txBody>
          <a:bodyPr vert="horz" lIns="92830" tIns="46415" rIns="92830" bIns="46415" rtlCol="0" anchor="b"/>
          <a:lstStyle>
            <a:lvl1pPr algn="l">
              <a:defRPr sz="1200"/>
            </a:lvl1pPr>
          </a:lstStyle>
          <a:p>
            <a:endParaRPr lang="it-IT"/>
          </a:p>
        </p:txBody>
      </p:sp>
      <p:sp>
        <p:nvSpPr>
          <p:cNvPr id="7" name="Segnaposto numero diapositiva 6"/>
          <p:cNvSpPr>
            <a:spLocks noGrp="1"/>
          </p:cNvSpPr>
          <p:nvPr>
            <p:ph type="sldNum" sz="quarter" idx="5"/>
          </p:nvPr>
        </p:nvSpPr>
        <p:spPr>
          <a:xfrm>
            <a:off x="3970938" y="8772668"/>
            <a:ext cx="3037840" cy="461804"/>
          </a:xfrm>
          <a:prstGeom prst="rect">
            <a:avLst/>
          </a:prstGeom>
        </p:spPr>
        <p:txBody>
          <a:bodyPr vert="horz" lIns="92830" tIns="46415" rIns="92830" bIns="46415" rtlCol="0" anchor="b"/>
          <a:lstStyle>
            <a:lvl1pPr algn="r">
              <a:defRPr sz="1200"/>
            </a:lvl1pPr>
          </a:lstStyle>
          <a:p>
            <a:fld id="{EEA67E67-586D-46FE-B58C-2CC7F29E6E3A}" type="slidenum">
              <a:rPr lang="it-IT" smtClean="0"/>
              <a:pPr/>
              <a:t>‹N›</a:t>
            </a:fld>
            <a:endParaRPr lang="it-IT"/>
          </a:p>
        </p:txBody>
      </p:sp>
    </p:spTree>
    <p:extLst>
      <p:ext uri="{BB962C8B-B14F-4D97-AF65-F5344CB8AC3E}">
        <p14:creationId xmlns:p14="http://schemas.microsoft.com/office/powerpoint/2010/main" xmlns="" val="788041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EA67E67-586D-46FE-B58C-2CC7F29E6E3A}" type="slidenum">
              <a:rPr lang="it-IT" smtClean="0"/>
              <a:pPr/>
              <a:t>3</a:t>
            </a:fld>
            <a:endParaRPr lang="it-IT"/>
          </a:p>
        </p:txBody>
      </p:sp>
    </p:spTree>
    <p:extLst>
      <p:ext uri="{BB962C8B-B14F-4D97-AF65-F5344CB8AC3E}">
        <p14:creationId xmlns:p14="http://schemas.microsoft.com/office/powerpoint/2010/main" xmlns="" val="8680994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Qui vedi se ci sono delle cose da aggiungere (o superflue).</a:t>
            </a:r>
          </a:p>
        </p:txBody>
      </p:sp>
      <p:sp>
        <p:nvSpPr>
          <p:cNvPr id="4" name="Segnaposto numero diapositiva 3"/>
          <p:cNvSpPr>
            <a:spLocks noGrp="1"/>
          </p:cNvSpPr>
          <p:nvPr>
            <p:ph type="sldNum" sz="quarter" idx="10"/>
          </p:nvPr>
        </p:nvSpPr>
        <p:spPr/>
        <p:txBody>
          <a:bodyPr/>
          <a:lstStyle/>
          <a:p>
            <a:fld id="{EEA67E67-586D-46FE-B58C-2CC7F29E6E3A}" type="slidenum">
              <a:rPr lang="it-IT" smtClean="0"/>
              <a:pPr/>
              <a:t>20</a:t>
            </a:fld>
            <a:endParaRPr lang="it-IT"/>
          </a:p>
        </p:txBody>
      </p:sp>
    </p:spTree>
    <p:extLst>
      <p:ext uri="{BB962C8B-B14F-4D97-AF65-F5344CB8AC3E}">
        <p14:creationId xmlns:p14="http://schemas.microsoft.com/office/powerpoint/2010/main" xmlns="" val="10483796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Qui vedi se ci sono delle cose da aggiungere (o superflue).</a:t>
            </a:r>
          </a:p>
        </p:txBody>
      </p:sp>
      <p:sp>
        <p:nvSpPr>
          <p:cNvPr id="4" name="Segnaposto numero diapositiva 3"/>
          <p:cNvSpPr>
            <a:spLocks noGrp="1"/>
          </p:cNvSpPr>
          <p:nvPr>
            <p:ph type="sldNum" sz="quarter" idx="10"/>
          </p:nvPr>
        </p:nvSpPr>
        <p:spPr/>
        <p:txBody>
          <a:bodyPr/>
          <a:lstStyle/>
          <a:p>
            <a:fld id="{EEA67E67-586D-46FE-B58C-2CC7F29E6E3A}" type="slidenum">
              <a:rPr lang="it-IT" smtClean="0"/>
              <a:pPr/>
              <a:t>21</a:t>
            </a:fld>
            <a:endParaRPr lang="it-IT"/>
          </a:p>
        </p:txBody>
      </p:sp>
    </p:spTree>
    <p:extLst>
      <p:ext uri="{BB962C8B-B14F-4D97-AF65-F5344CB8AC3E}">
        <p14:creationId xmlns:p14="http://schemas.microsoft.com/office/powerpoint/2010/main" xmlns="" val="35705332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smtClean="0"/>
          </a:p>
        </p:txBody>
      </p:sp>
      <p:sp>
        <p:nvSpPr>
          <p:cNvPr id="4" name="Segnaposto numero diapositiva 3"/>
          <p:cNvSpPr>
            <a:spLocks noGrp="1"/>
          </p:cNvSpPr>
          <p:nvPr>
            <p:ph type="sldNum" sz="quarter" idx="10"/>
          </p:nvPr>
        </p:nvSpPr>
        <p:spPr/>
        <p:txBody>
          <a:bodyPr/>
          <a:lstStyle/>
          <a:p>
            <a:fld id="{EEA67E67-586D-46FE-B58C-2CC7F29E6E3A}" type="slidenum">
              <a:rPr lang="it-IT" smtClean="0"/>
              <a:pPr/>
              <a:t>22</a:t>
            </a:fld>
            <a:endParaRPr lang="it-IT"/>
          </a:p>
        </p:txBody>
      </p:sp>
    </p:spTree>
    <p:extLst>
      <p:ext uri="{BB962C8B-B14F-4D97-AF65-F5344CB8AC3E}">
        <p14:creationId xmlns:p14="http://schemas.microsoft.com/office/powerpoint/2010/main" xmlns="" val="988904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smtClean="0"/>
          </a:p>
        </p:txBody>
      </p:sp>
      <p:sp>
        <p:nvSpPr>
          <p:cNvPr id="4" name="Segnaposto numero diapositiva 3"/>
          <p:cNvSpPr>
            <a:spLocks noGrp="1"/>
          </p:cNvSpPr>
          <p:nvPr>
            <p:ph type="sldNum" sz="quarter" idx="10"/>
          </p:nvPr>
        </p:nvSpPr>
        <p:spPr/>
        <p:txBody>
          <a:bodyPr/>
          <a:lstStyle/>
          <a:p>
            <a:fld id="{EEA67E67-586D-46FE-B58C-2CC7F29E6E3A}" type="slidenum">
              <a:rPr lang="it-IT" smtClean="0"/>
              <a:pPr/>
              <a:t>23</a:t>
            </a:fld>
            <a:endParaRPr lang="it-IT"/>
          </a:p>
        </p:txBody>
      </p:sp>
    </p:spTree>
    <p:extLst>
      <p:ext uri="{BB962C8B-B14F-4D97-AF65-F5344CB8AC3E}">
        <p14:creationId xmlns:p14="http://schemas.microsoft.com/office/powerpoint/2010/main" xmlns="" val="1121291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smtClean="0"/>
          </a:p>
        </p:txBody>
      </p:sp>
      <p:sp>
        <p:nvSpPr>
          <p:cNvPr id="4" name="Segnaposto numero diapositiva 3"/>
          <p:cNvSpPr>
            <a:spLocks noGrp="1"/>
          </p:cNvSpPr>
          <p:nvPr>
            <p:ph type="sldNum" sz="quarter" idx="10"/>
          </p:nvPr>
        </p:nvSpPr>
        <p:spPr/>
        <p:txBody>
          <a:bodyPr/>
          <a:lstStyle/>
          <a:p>
            <a:fld id="{EEA67E67-586D-46FE-B58C-2CC7F29E6E3A}" type="slidenum">
              <a:rPr lang="it-IT" smtClean="0"/>
              <a:pPr/>
              <a:t>24</a:t>
            </a:fld>
            <a:endParaRPr lang="it-IT"/>
          </a:p>
        </p:txBody>
      </p:sp>
    </p:spTree>
    <p:extLst>
      <p:ext uri="{BB962C8B-B14F-4D97-AF65-F5344CB8AC3E}">
        <p14:creationId xmlns:p14="http://schemas.microsoft.com/office/powerpoint/2010/main" xmlns="" val="30364388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smtClean="0"/>
          </a:p>
        </p:txBody>
      </p:sp>
      <p:sp>
        <p:nvSpPr>
          <p:cNvPr id="4" name="Segnaposto numero diapositiva 3"/>
          <p:cNvSpPr>
            <a:spLocks noGrp="1"/>
          </p:cNvSpPr>
          <p:nvPr>
            <p:ph type="sldNum" sz="quarter" idx="10"/>
          </p:nvPr>
        </p:nvSpPr>
        <p:spPr/>
        <p:txBody>
          <a:bodyPr/>
          <a:lstStyle/>
          <a:p>
            <a:fld id="{EEA67E67-586D-46FE-B58C-2CC7F29E6E3A}" type="slidenum">
              <a:rPr lang="it-IT" smtClean="0"/>
              <a:pPr/>
              <a:t>25</a:t>
            </a:fld>
            <a:endParaRPr lang="it-IT"/>
          </a:p>
        </p:txBody>
      </p:sp>
    </p:spTree>
    <p:extLst>
      <p:ext uri="{BB962C8B-B14F-4D97-AF65-F5344CB8AC3E}">
        <p14:creationId xmlns:p14="http://schemas.microsoft.com/office/powerpoint/2010/main" xmlns="" val="1232048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smtClean="0"/>
          </a:p>
          <a:p>
            <a:endParaRPr lang="it-IT" dirty="0" smtClean="0"/>
          </a:p>
        </p:txBody>
      </p:sp>
      <p:sp>
        <p:nvSpPr>
          <p:cNvPr id="4" name="Segnaposto numero diapositiva 3"/>
          <p:cNvSpPr>
            <a:spLocks noGrp="1"/>
          </p:cNvSpPr>
          <p:nvPr>
            <p:ph type="sldNum" sz="quarter" idx="10"/>
          </p:nvPr>
        </p:nvSpPr>
        <p:spPr/>
        <p:txBody>
          <a:bodyPr/>
          <a:lstStyle/>
          <a:p>
            <a:fld id="{EEA67E67-586D-46FE-B58C-2CC7F29E6E3A}" type="slidenum">
              <a:rPr lang="it-IT" smtClean="0"/>
              <a:pPr/>
              <a:t>26</a:t>
            </a:fld>
            <a:endParaRPr lang="it-IT"/>
          </a:p>
        </p:txBody>
      </p:sp>
    </p:spTree>
    <p:extLst>
      <p:ext uri="{BB962C8B-B14F-4D97-AF65-F5344CB8AC3E}">
        <p14:creationId xmlns:p14="http://schemas.microsoft.com/office/powerpoint/2010/main" xmlns="" val="21855461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smtClean="0"/>
          </a:p>
        </p:txBody>
      </p:sp>
      <p:sp>
        <p:nvSpPr>
          <p:cNvPr id="4" name="Segnaposto numero diapositiva 3"/>
          <p:cNvSpPr>
            <a:spLocks noGrp="1"/>
          </p:cNvSpPr>
          <p:nvPr>
            <p:ph type="sldNum" sz="quarter" idx="10"/>
          </p:nvPr>
        </p:nvSpPr>
        <p:spPr/>
        <p:txBody>
          <a:bodyPr/>
          <a:lstStyle/>
          <a:p>
            <a:fld id="{EEA67E67-586D-46FE-B58C-2CC7F29E6E3A}" type="slidenum">
              <a:rPr lang="it-IT" smtClean="0"/>
              <a:pPr/>
              <a:t>27</a:t>
            </a:fld>
            <a:endParaRPr lang="it-IT"/>
          </a:p>
        </p:txBody>
      </p:sp>
    </p:spTree>
    <p:extLst>
      <p:ext uri="{BB962C8B-B14F-4D97-AF65-F5344CB8AC3E}">
        <p14:creationId xmlns:p14="http://schemas.microsoft.com/office/powerpoint/2010/main" xmlns="" val="27389104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Prepariamoci la risposta alla domanda “perché non avete usato</a:t>
            </a:r>
            <a:r>
              <a:rPr lang="it-IT" baseline="0" dirty="0" smtClean="0"/>
              <a:t> i dati INPS?”</a:t>
            </a:r>
            <a:endParaRPr lang="it-IT" dirty="0" smtClean="0"/>
          </a:p>
        </p:txBody>
      </p:sp>
      <p:sp>
        <p:nvSpPr>
          <p:cNvPr id="4" name="Segnaposto numero diapositiva 3"/>
          <p:cNvSpPr>
            <a:spLocks noGrp="1"/>
          </p:cNvSpPr>
          <p:nvPr>
            <p:ph type="sldNum" sz="quarter" idx="10"/>
          </p:nvPr>
        </p:nvSpPr>
        <p:spPr/>
        <p:txBody>
          <a:bodyPr/>
          <a:lstStyle/>
          <a:p>
            <a:fld id="{EEA67E67-586D-46FE-B58C-2CC7F29E6E3A}" type="slidenum">
              <a:rPr lang="it-IT" smtClean="0"/>
              <a:pPr/>
              <a:t>28</a:t>
            </a:fld>
            <a:endParaRPr lang="it-IT"/>
          </a:p>
        </p:txBody>
      </p:sp>
    </p:spTree>
    <p:extLst>
      <p:ext uri="{BB962C8B-B14F-4D97-AF65-F5344CB8AC3E}">
        <p14:creationId xmlns:p14="http://schemas.microsoft.com/office/powerpoint/2010/main" xmlns="" val="35739917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Prepariamoci la risposta alla domanda “perché non avete usato</a:t>
            </a:r>
            <a:r>
              <a:rPr lang="it-IT" baseline="0" dirty="0" smtClean="0"/>
              <a:t> i dati INPS?”</a:t>
            </a:r>
            <a:endParaRPr lang="it-IT" dirty="0" smtClean="0"/>
          </a:p>
        </p:txBody>
      </p:sp>
      <p:sp>
        <p:nvSpPr>
          <p:cNvPr id="4" name="Segnaposto numero diapositiva 3"/>
          <p:cNvSpPr>
            <a:spLocks noGrp="1"/>
          </p:cNvSpPr>
          <p:nvPr>
            <p:ph type="sldNum" sz="quarter" idx="10"/>
          </p:nvPr>
        </p:nvSpPr>
        <p:spPr/>
        <p:txBody>
          <a:bodyPr/>
          <a:lstStyle/>
          <a:p>
            <a:fld id="{EEA67E67-586D-46FE-B58C-2CC7F29E6E3A}" type="slidenum">
              <a:rPr lang="it-IT" smtClean="0"/>
              <a:pPr/>
              <a:t>29</a:t>
            </a:fld>
            <a:endParaRPr lang="it-IT"/>
          </a:p>
        </p:txBody>
      </p:sp>
    </p:spTree>
    <p:extLst>
      <p:ext uri="{BB962C8B-B14F-4D97-AF65-F5344CB8AC3E}">
        <p14:creationId xmlns:p14="http://schemas.microsoft.com/office/powerpoint/2010/main" xmlns="" val="2245385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EEA67E67-586D-46FE-B58C-2CC7F29E6E3A}" type="slidenum">
              <a:rPr lang="it-IT" smtClean="0"/>
              <a:pPr/>
              <a:t>4</a:t>
            </a:fld>
            <a:endParaRPr lang="it-IT"/>
          </a:p>
        </p:txBody>
      </p:sp>
    </p:spTree>
    <p:extLst>
      <p:ext uri="{BB962C8B-B14F-4D97-AF65-F5344CB8AC3E}">
        <p14:creationId xmlns:p14="http://schemas.microsoft.com/office/powerpoint/2010/main" xmlns="" val="13045877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Prepariamoci la risposta alla domanda “perché non avete usato</a:t>
            </a:r>
            <a:r>
              <a:rPr lang="it-IT" baseline="0" dirty="0" smtClean="0"/>
              <a:t> i dati INPS?”</a:t>
            </a:r>
            <a:endParaRPr lang="it-IT" dirty="0" smtClean="0"/>
          </a:p>
        </p:txBody>
      </p:sp>
      <p:sp>
        <p:nvSpPr>
          <p:cNvPr id="4" name="Segnaposto numero diapositiva 3"/>
          <p:cNvSpPr>
            <a:spLocks noGrp="1"/>
          </p:cNvSpPr>
          <p:nvPr>
            <p:ph type="sldNum" sz="quarter" idx="10"/>
          </p:nvPr>
        </p:nvSpPr>
        <p:spPr/>
        <p:txBody>
          <a:bodyPr/>
          <a:lstStyle/>
          <a:p>
            <a:fld id="{EEA67E67-586D-46FE-B58C-2CC7F29E6E3A}" type="slidenum">
              <a:rPr lang="it-IT" smtClean="0"/>
              <a:pPr/>
              <a:t>30</a:t>
            </a:fld>
            <a:endParaRPr lang="it-IT"/>
          </a:p>
        </p:txBody>
      </p:sp>
    </p:spTree>
    <p:extLst>
      <p:ext uri="{BB962C8B-B14F-4D97-AF65-F5344CB8AC3E}">
        <p14:creationId xmlns:p14="http://schemas.microsoft.com/office/powerpoint/2010/main" xmlns="" val="9152515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Prepariamoci la risposta alla domanda “perché non avete usato</a:t>
            </a:r>
            <a:r>
              <a:rPr lang="it-IT" baseline="0" dirty="0" smtClean="0"/>
              <a:t> i dati INPS?”</a:t>
            </a:r>
            <a:endParaRPr lang="it-IT" dirty="0" smtClean="0"/>
          </a:p>
        </p:txBody>
      </p:sp>
      <p:sp>
        <p:nvSpPr>
          <p:cNvPr id="4" name="Segnaposto numero diapositiva 3"/>
          <p:cNvSpPr>
            <a:spLocks noGrp="1"/>
          </p:cNvSpPr>
          <p:nvPr>
            <p:ph type="sldNum" sz="quarter" idx="10"/>
          </p:nvPr>
        </p:nvSpPr>
        <p:spPr/>
        <p:txBody>
          <a:bodyPr/>
          <a:lstStyle/>
          <a:p>
            <a:fld id="{EEA67E67-586D-46FE-B58C-2CC7F29E6E3A}" type="slidenum">
              <a:rPr lang="it-IT" smtClean="0"/>
              <a:pPr/>
              <a:t>31</a:t>
            </a:fld>
            <a:endParaRPr lang="it-IT"/>
          </a:p>
        </p:txBody>
      </p:sp>
    </p:spTree>
    <p:extLst>
      <p:ext uri="{BB962C8B-B14F-4D97-AF65-F5344CB8AC3E}">
        <p14:creationId xmlns:p14="http://schemas.microsoft.com/office/powerpoint/2010/main" xmlns="" val="33336090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EEA67E67-586D-46FE-B58C-2CC7F29E6E3A}" type="slidenum">
              <a:rPr lang="it-IT" smtClean="0"/>
              <a:pPr/>
              <a:t>32</a:t>
            </a:fld>
            <a:endParaRPr lang="it-IT"/>
          </a:p>
        </p:txBody>
      </p:sp>
    </p:spTree>
    <p:extLst>
      <p:ext uri="{BB962C8B-B14F-4D97-AF65-F5344CB8AC3E}">
        <p14:creationId xmlns:p14="http://schemas.microsoft.com/office/powerpoint/2010/main" xmlns="" val="26176047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smtClean="0"/>
          </a:p>
        </p:txBody>
      </p:sp>
      <p:sp>
        <p:nvSpPr>
          <p:cNvPr id="4" name="Segnaposto numero diapositiva 3"/>
          <p:cNvSpPr>
            <a:spLocks noGrp="1"/>
          </p:cNvSpPr>
          <p:nvPr>
            <p:ph type="sldNum" sz="quarter" idx="10"/>
          </p:nvPr>
        </p:nvSpPr>
        <p:spPr/>
        <p:txBody>
          <a:bodyPr/>
          <a:lstStyle/>
          <a:p>
            <a:fld id="{EEA67E67-586D-46FE-B58C-2CC7F29E6E3A}" type="slidenum">
              <a:rPr lang="it-IT" smtClean="0"/>
              <a:pPr/>
              <a:t>33</a:t>
            </a:fld>
            <a:endParaRPr lang="it-IT"/>
          </a:p>
        </p:txBody>
      </p:sp>
    </p:spTree>
    <p:extLst>
      <p:ext uri="{BB962C8B-B14F-4D97-AF65-F5344CB8AC3E}">
        <p14:creationId xmlns:p14="http://schemas.microsoft.com/office/powerpoint/2010/main" xmlns="" val="12805340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INSERIRE estremi leggi?</a:t>
            </a:r>
          </a:p>
        </p:txBody>
      </p:sp>
      <p:sp>
        <p:nvSpPr>
          <p:cNvPr id="4" name="Segnaposto numero diapositiva 3"/>
          <p:cNvSpPr>
            <a:spLocks noGrp="1"/>
          </p:cNvSpPr>
          <p:nvPr>
            <p:ph type="sldNum" sz="quarter" idx="10"/>
          </p:nvPr>
        </p:nvSpPr>
        <p:spPr/>
        <p:txBody>
          <a:bodyPr/>
          <a:lstStyle/>
          <a:p>
            <a:fld id="{EEA67E67-586D-46FE-B58C-2CC7F29E6E3A}" type="slidenum">
              <a:rPr lang="it-IT" smtClean="0"/>
              <a:pPr/>
              <a:t>7</a:t>
            </a:fld>
            <a:endParaRPr lang="it-IT"/>
          </a:p>
        </p:txBody>
      </p:sp>
    </p:spTree>
    <p:extLst>
      <p:ext uri="{BB962C8B-B14F-4D97-AF65-F5344CB8AC3E}">
        <p14:creationId xmlns:p14="http://schemas.microsoft.com/office/powerpoint/2010/main" xmlns="" val="23813137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INSERIRE estremi leggi?</a:t>
            </a:r>
          </a:p>
        </p:txBody>
      </p:sp>
      <p:sp>
        <p:nvSpPr>
          <p:cNvPr id="4" name="Segnaposto numero diapositiva 3"/>
          <p:cNvSpPr>
            <a:spLocks noGrp="1"/>
          </p:cNvSpPr>
          <p:nvPr>
            <p:ph type="sldNum" sz="quarter" idx="10"/>
          </p:nvPr>
        </p:nvSpPr>
        <p:spPr/>
        <p:txBody>
          <a:bodyPr/>
          <a:lstStyle/>
          <a:p>
            <a:fld id="{EEA67E67-586D-46FE-B58C-2CC7F29E6E3A}" type="slidenum">
              <a:rPr lang="it-IT" smtClean="0"/>
              <a:pPr/>
              <a:t>11</a:t>
            </a:fld>
            <a:endParaRPr lang="it-IT"/>
          </a:p>
        </p:txBody>
      </p:sp>
    </p:spTree>
    <p:extLst>
      <p:ext uri="{BB962C8B-B14F-4D97-AF65-F5344CB8AC3E}">
        <p14:creationId xmlns:p14="http://schemas.microsoft.com/office/powerpoint/2010/main" xmlns="" val="10144514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INSERIRE estremi leggi?</a:t>
            </a:r>
          </a:p>
        </p:txBody>
      </p:sp>
      <p:sp>
        <p:nvSpPr>
          <p:cNvPr id="4" name="Segnaposto numero diapositiva 3"/>
          <p:cNvSpPr>
            <a:spLocks noGrp="1"/>
          </p:cNvSpPr>
          <p:nvPr>
            <p:ph type="sldNum" sz="quarter" idx="10"/>
          </p:nvPr>
        </p:nvSpPr>
        <p:spPr/>
        <p:txBody>
          <a:bodyPr/>
          <a:lstStyle/>
          <a:p>
            <a:fld id="{EEA67E67-586D-46FE-B58C-2CC7F29E6E3A}" type="slidenum">
              <a:rPr lang="it-IT" smtClean="0"/>
              <a:pPr/>
              <a:t>12</a:t>
            </a:fld>
            <a:endParaRPr lang="it-IT"/>
          </a:p>
        </p:txBody>
      </p:sp>
    </p:spTree>
    <p:extLst>
      <p:ext uri="{BB962C8B-B14F-4D97-AF65-F5344CB8AC3E}">
        <p14:creationId xmlns:p14="http://schemas.microsoft.com/office/powerpoint/2010/main" xmlns="" val="24196772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INSERIRE estremi leggi?</a:t>
            </a:r>
          </a:p>
        </p:txBody>
      </p:sp>
      <p:sp>
        <p:nvSpPr>
          <p:cNvPr id="4" name="Segnaposto numero diapositiva 3"/>
          <p:cNvSpPr>
            <a:spLocks noGrp="1"/>
          </p:cNvSpPr>
          <p:nvPr>
            <p:ph type="sldNum" sz="quarter" idx="10"/>
          </p:nvPr>
        </p:nvSpPr>
        <p:spPr/>
        <p:txBody>
          <a:bodyPr/>
          <a:lstStyle/>
          <a:p>
            <a:fld id="{EEA67E67-586D-46FE-B58C-2CC7F29E6E3A}" type="slidenum">
              <a:rPr lang="it-IT" smtClean="0"/>
              <a:pPr/>
              <a:t>13</a:t>
            </a:fld>
            <a:endParaRPr lang="it-IT"/>
          </a:p>
        </p:txBody>
      </p:sp>
    </p:spTree>
    <p:extLst>
      <p:ext uri="{BB962C8B-B14F-4D97-AF65-F5344CB8AC3E}">
        <p14:creationId xmlns:p14="http://schemas.microsoft.com/office/powerpoint/2010/main" xmlns="" val="9730919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smtClean="0"/>
          </a:p>
        </p:txBody>
      </p:sp>
      <p:sp>
        <p:nvSpPr>
          <p:cNvPr id="4" name="Segnaposto numero diapositiva 3"/>
          <p:cNvSpPr>
            <a:spLocks noGrp="1"/>
          </p:cNvSpPr>
          <p:nvPr>
            <p:ph type="sldNum" sz="quarter" idx="10"/>
          </p:nvPr>
        </p:nvSpPr>
        <p:spPr/>
        <p:txBody>
          <a:bodyPr/>
          <a:lstStyle/>
          <a:p>
            <a:fld id="{EEA67E67-586D-46FE-B58C-2CC7F29E6E3A}" type="slidenum">
              <a:rPr lang="it-IT" smtClean="0"/>
              <a:pPr/>
              <a:t>14</a:t>
            </a:fld>
            <a:endParaRPr lang="it-IT"/>
          </a:p>
        </p:txBody>
      </p:sp>
    </p:spTree>
    <p:extLst>
      <p:ext uri="{BB962C8B-B14F-4D97-AF65-F5344CB8AC3E}">
        <p14:creationId xmlns:p14="http://schemas.microsoft.com/office/powerpoint/2010/main" xmlns="" val="25844978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Prepariamoci la risposta alla domanda “perché non avete usato</a:t>
            </a:r>
            <a:r>
              <a:rPr lang="it-IT" baseline="0" dirty="0" smtClean="0"/>
              <a:t> i dati INPS?”</a:t>
            </a:r>
            <a:endParaRPr lang="it-IT" dirty="0" smtClean="0"/>
          </a:p>
        </p:txBody>
      </p:sp>
      <p:sp>
        <p:nvSpPr>
          <p:cNvPr id="4" name="Segnaposto numero diapositiva 3"/>
          <p:cNvSpPr>
            <a:spLocks noGrp="1"/>
          </p:cNvSpPr>
          <p:nvPr>
            <p:ph type="sldNum" sz="quarter" idx="10"/>
          </p:nvPr>
        </p:nvSpPr>
        <p:spPr/>
        <p:txBody>
          <a:bodyPr/>
          <a:lstStyle/>
          <a:p>
            <a:fld id="{EEA67E67-586D-46FE-B58C-2CC7F29E6E3A}" type="slidenum">
              <a:rPr lang="it-IT" smtClean="0"/>
              <a:pPr/>
              <a:t>15</a:t>
            </a:fld>
            <a:endParaRPr lang="it-IT"/>
          </a:p>
        </p:txBody>
      </p:sp>
    </p:spTree>
    <p:extLst>
      <p:ext uri="{BB962C8B-B14F-4D97-AF65-F5344CB8AC3E}">
        <p14:creationId xmlns:p14="http://schemas.microsoft.com/office/powerpoint/2010/main" xmlns="" val="5472676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Qui vedi se ci sono delle cose da aggiungere (o superflue).</a:t>
            </a:r>
          </a:p>
        </p:txBody>
      </p:sp>
      <p:sp>
        <p:nvSpPr>
          <p:cNvPr id="4" name="Segnaposto numero diapositiva 3"/>
          <p:cNvSpPr>
            <a:spLocks noGrp="1"/>
          </p:cNvSpPr>
          <p:nvPr>
            <p:ph type="sldNum" sz="quarter" idx="10"/>
          </p:nvPr>
        </p:nvSpPr>
        <p:spPr/>
        <p:txBody>
          <a:bodyPr/>
          <a:lstStyle/>
          <a:p>
            <a:fld id="{EEA67E67-586D-46FE-B58C-2CC7F29E6E3A}" type="slidenum">
              <a:rPr lang="it-IT" smtClean="0"/>
              <a:pPr/>
              <a:t>19</a:t>
            </a:fld>
            <a:endParaRPr lang="it-IT"/>
          </a:p>
        </p:txBody>
      </p:sp>
    </p:spTree>
    <p:extLst>
      <p:ext uri="{BB962C8B-B14F-4D97-AF65-F5344CB8AC3E}">
        <p14:creationId xmlns:p14="http://schemas.microsoft.com/office/powerpoint/2010/main" xmlns="" val="42803390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89DC0F17-B556-A148-93D6-180038A225EF}" type="datetimeFigureOut">
              <a:rPr lang="it-IT" smtClean="0"/>
              <a:pPr/>
              <a:t>21/09/2017</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p>
            <a:fld id="{E0C751B5-631A-9242-B635-C18491BE6C62}" type="slidenum">
              <a:rPr lang="it-IT" smtClean="0"/>
              <a:pPr/>
              <a:t>‹N›</a:t>
            </a:fld>
            <a:endParaRPr lang="it-IT"/>
          </a:p>
        </p:txBody>
      </p:sp>
    </p:spTree>
    <p:extLst>
      <p:ext uri="{BB962C8B-B14F-4D97-AF65-F5344CB8AC3E}">
        <p14:creationId xmlns:p14="http://schemas.microsoft.com/office/powerpoint/2010/main" xmlns="" val="3188729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89DC0F17-B556-A148-93D6-180038A225EF}" type="datetimeFigureOut">
              <a:rPr lang="it-IT" smtClean="0"/>
              <a:pPr/>
              <a:t>21/09/2017</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p>
            <a:fld id="{E0C751B5-631A-9242-B635-C18491BE6C62}" type="slidenum">
              <a:rPr lang="it-IT" smtClean="0"/>
              <a:pPr/>
              <a:t>‹N›</a:t>
            </a:fld>
            <a:endParaRPr lang="it-IT"/>
          </a:p>
        </p:txBody>
      </p:sp>
    </p:spTree>
    <p:extLst>
      <p:ext uri="{BB962C8B-B14F-4D97-AF65-F5344CB8AC3E}">
        <p14:creationId xmlns:p14="http://schemas.microsoft.com/office/powerpoint/2010/main" xmlns="" val="26635302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89DC0F17-B556-A148-93D6-180038A225EF}" type="datetimeFigureOut">
              <a:rPr lang="it-IT" smtClean="0"/>
              <a:pPr/>
              <a:t>21/09/2017</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p>
            <a:fld id="{E0C751B5-631A-9242-B635-C18491BE6C62}" type="slidenum">
              <a:rPr lang="it-IT" smtClean="0"/>
              <a:pPr/>
              <a:t>‹N›</a:t>
            </a:fld>
            <a:endParaRPr lang="it-IT"/>
          </a:p>
        </p:txBody>
      </p:sp>
    </p:spTree>
    <p:extLst>
      <p:ext uri="{BB962C8B-B14F-4D97-AF65-F5344CB8AC3E}">
        <p14:creationId xmlns:p14="http://schemas.microsoft.com/office/powerpoint/2010/main" xmlns="" val="2544814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stile</a:t>
            </a:r>
            <a:endParaRPr lang="it-IT"/>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89DC0F17-B556-A148-93D6-180038A225EF}" type="datetimeFigureOut">
              <a:rPr lang="it-IT" smtClean="0"/>
              <a:pPr/>
              <a:t>21/09/2017</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p>
            <a:fld id="{E0C751B5-631A-9242-B635-C18491BE6C62}" type="slidenum">
              <a:rPr lang="it-IT" smtClean="0"/>
              <a:pPr/>
              <a:t>‹N›</a:t>
            </a:fld>
            <a:endParaRPr lang="it-IT"/>
          </a:p>
        </p:txBody>
      </p:sp>
    </p:spTree>
    <p:extLst>
      <p:ext uri="{BB962C8B-B14F-4D97-AF65-F5344CB8AC3E}">
        <p14:creationId xmlns:p14="http://schemas.microsoft.com/office/powerpoint/2010/main" xmlns="" val="405287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89DC0F17-B556-A148-93D6-180038A225EF}" type="datetimeFigureOut">
              <a:rPr lang="it-IT" smtClean="0"/>
              <a:pPr/>
              <a:t>21/09/2017</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p>
            <a:fld id="{E0C751B5-631A-9242-B635-C18491BE6C62}" type="slidenum">
              <a:rPr lang="it-IT" smtClean="0"/>
              <a:pPr/>
              <a:t>‹N›</a:t>
            </a:fld>
            <a:endParaRPr lang="it-IT"/>
          </a:p>
        </p:txBody>
      </p:sp>
    </p:spTree>
    <p:extLst>
      <p:ext uri="{BB962C8B-B14F-4D97-AF65-F5344CB8AC3E}">
        <p14:creationId xmlns:p14="http://schemas.microsoft.com/office/powerpoint/2010/main" xmlns="" val="890210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stile</a:t>
            </a:r>
            <a:endParaRPr lang="it-IT"/>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a:xfrm>
            <a:off x="457200" y="6356350"/>
            <a:ext cx="2133600" cy="365125"/>
          </a:xfrm>
          <a:prstGeom prst="rect">
            <a:avLst/>
          </a:prstGeom>
        </p:spPr>
        <p:txBody>
          <a:bodyPr/>
          <a:lstStyle/>
          <a:p>
            <a:fld id="{89DC0F17-B556-A148-93D6-180038A225EF}" type="datetimeFigureOut">
              <a:rPr lang="it-IT" smtClean="0"/>
              <a:pPr/>
              <a:t>21/09/2017</a:t>
            </a:fld>
            <a:endParaRPr lang="it-IT"/>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p>
            <a:endParaRPr lang="it-IT"/>
          </a:p>
        </p:txBody>
      </p:sp>
      <p:sp>
        <p:nvSpPr>
          <p:cNvPr id="7" name="Segnaposto numero diapositiva 6"/>
          <p:cNvSpPr>
            <a:spLocks noGrp="1"/>
          </p:cNvSpPr>
          <p:nvPr>
            <p:ph type="sldNum" sz="quarter" idx="12"/>
          </p:nvPr>
        </p:nvSpPr>
        <p:spPr>
          <a:xfrm>
            <a:off x="6553200" y="6356350"/>
            <a:ext cx="2133600" cy="365125"/>
          </a:xfrm>
          <a:prstGeom prst="rect">
            <a:avLst/>
          </a:prstGeom>
        </p:spPr>
        <p:txBody>
          <a:bodyPr/>
          <a:lstStyle/>
          <a:p>
            <a:fld id="{E0C751B5-631A-9242-B635-C18491BE6C62}" type="slidenum">
              <a:rPr lang="it-IT" smtClean="0"/>
              <a:pPr/>
              <a:t>‹N›</a:t>
            </a:fld>
            <a:endParaRPr lang="it-IT"/>
          </a:p>
        </p:txBody>
      </p:sp>
    </p:spTree>
    <p:extLst>
      <p:ext uri="{BB962C8B-B14F-4D97-AF65-F5344CB8AC3E}">
        <p14:creationId xmlns:p14="http://schemas.microsoft.com/office/powerpoint/2010/main" xmlns="" val="2542799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a:xfrm>
            <a:off x="457200" y="6356350"/>
            <a:ext cx="2133600" cy="365125"/>
          </a:xfrm>
          <a:prstGeom prst="rect">
            <a:avLst/>
          </a:prstGeom>
        </p:spPr>
        <p:txBody>
          <a:bodyPr/>
          <a:lstStyle/>
          <a:p>
            <a:fld id="{89DC0F17-B556-A148-93D6-180038A225EF}" type="datetimeFigureOut">
              <a:rPr lang="it-IT" smtClean="0"/>
              <a:pPr/>
              <a:t>21/09/2017</a:t>
            </a:fld>
            <a:endParaRPr lang="it-IT"/>
          </a:p>
        </p:txBody>
      </p:sp>
      <p:sp>
        <p:nvSpPr>
          <p:cNvPr id="8" name="Segnaposto piè di pagina 7"/>
          <p:cNvSpPr>
            <a:spLocks noGrp="1"/>
          </p:cNvSpPr>
          <p:nvPr>
            <p:ph type="ftr" sz="quarter" idx="11"/>
          </p:nvPr>
        </p:nvSpPr>
        <p:spPr>
          <a:xfrm>
            <a:off x="3124200" y="6356350"/>
            <a:ext cx="2895600" cy="365125"/>
          </a:xfrm>
          <a:prstGeom prst="rect">
            <a:avLst/>
          </a:prstGeom>
        </p:spPr>
        <p:txBody>
          <a:bodyPr/>
          <a:lstStyle/>
          <a:p>
            <a:endParaRPr lang="it-IT"/>
          </a:p>
        </p:txBody>
      </p:sp>
      <p:sp>
        <p:nvSpPr>
          <p:cNvPr id="9" name="Segnaposto numero diapositiva 8"/>
          <p:cNvSpPr>
            <a:spLocks noGrp="1"/>
          </p:cNvSpPr>
          <p:nvPr>
            <p:ph type="sldNum" sz="quarter" idx="12"/>
          </p:nvPr>
        </p:nvSpPr>
        <p:spPr>
          <a:xfrm>
            <a:off x="6553200" y="6356350"/>
            <a:ext cx="2133600" cy="365125"/>
          </a:xfrm>
          <a:prstGeom prst="rect">
            <a:avLst/>
          </a:prstGeom>
        </p:spPr>
        <p:txBody>
          <a:bodyPr/>
          <a:lstStyle/>
          <a:p>
            <a:fld id="{E0C751B5-631A-9242-B635-C18491BE6C62}" type="slidenum">
              <a:rPr lang="it-IT" smtClean="0"/>
              <a:pPr/>
              <a:t>‹N›</a:t>
            </a:fld>
            <a:endParaRPr lang="it-IT"/>
          </a:p>
        </p:txBody>
      </p:sp>
    </p:spTree>
    <p:extLst>
      <p:ext uri="{BB962C8B-B14F-4D97-AF65-F5344CB8AC3E}">
        <p14:creationId xmlns:p14="http://schemas.microsoft.com/office/powerpoint/2010/main" xmlns="" val="442874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stile</a:t>
            </a:r>
            <a:endParaRPr lang="it-IT"/>
          </a:p>
        </p:txBody>
      </p:sp>
      <p:sp>
        <p:nvSpPr>
          <p:cNvPr id="3" name="Segnaposto data 2"/>
          <p:cNvSpPr>
            <a:spLocks noGrp="1"/>
          </p:cNvSpPr>
          <p:nvPr>
            <p:ph type="dt" sz="half" idx="10"/>
          </p:nvPr>
        </p:nvSpPr>
        <p:spPr>
          <a:xfrm>
            <a:off x="457200" y="6356350"/>
            <a:ext cx="2133600" cy="365125"/>
          </a:xfrm>
          <a:prstGeom prst="rect">
            <a:avLst/>
          </a:prstGeom>
        </p:spPr>
        <p:txBody>
          <a:bodyPr/>
          <a:lstStyle/>
          <a:p>
            <a:fld id="{89DC0F17-B556-A148-93D6-180038A225EF}" type="datetimeFigureOut">
              <a:rPr lang="it-IT" smtClean="0"/>
              <a:pPr/>
              <a:t>21/09/2017</a:t>
            </a:fld>
            <a:endParaRPr lang="it-IT"/>
          </a:p>
        </p:txBody>
      </p:sp>
      <p:sp>
        <p:nvSpPr>
          <p:cNvPr id="4" name="Segnaposto piè di pagina 3"/>
          <p:cNvSpPr>
            <a:spLocks noGrp="1"/>
          </p:cNvSpPr>
          <p:nvPr>
            <p:ph type="ftr" sz="quarter" idx="11"/>
          </p:nvPr>
        </p:nvSpPr>
        <p:spPr>
          <a:xfrm>
            <a:off x="3124200" y="6356350"/>
            <a:ext cx="2895600" cy="365125"/>
          </a:xfrm>
          <a:prstGeom prst="rect">
            <a:avLst/>
          </a:prstGeom>
        </p:spPr>
        <p:txBody>
          <a:bodyPr/>
          <a:lstStyle/>
          <a:p>
            <a:endParaRPr lang="it-IT"/>
          </a:p>
        </p:txBody>
      </p:sp>
      <p:sp>
        <p:nvSpPr>
          <p:cNvPr id="5" name="Segnaposto numero diapositiva 4"/>
          <p:cNvSpPr>
            <a:spLocks noGrp="1"/>
          </p:cNvSpPr>
          <p:nvPr>
            <p:ph type="sldNum" sz="quarter" idx="12"/>
          </p:nvPr>
        </p:nvSpPr>
        <p:spPr>
          <a:xfrm>
            <a:off x="6553200" y="6356350"/>
            <a:ext cx="2133600" cy="365125"/>
          </a:xfrm>
          <a:prstGeom prst="rect">
            <a:avLst/>
          </a:prstGeom>
        </p:spPr>
        <p:txBody>
          <a:bodyPr/>
          <a:lstStyle/>
          <a:p>
            <a:fld id="{E0C751B5-631A-9242-B635-C18491BE6C62}" type="slidenum">
              <a:rPr lang="it-IT" smtClean="0"/>
              <a:pPr/>
              <a:t>‹N›</a:t>
            </a:fld>
            <a:endParaRPr lang="it-IT"/>
          </a:p>
        </p:txBody>
      </p:sp>
    </p:spTree>
    <p:extLst>
      <p:ext uri="{BB962C8B-B14F-4D97-AF65-F5344CB8AC3E}">
        <p14:creationId xmlns:p14="http://schemas.microsoft.com/office/powerpoint/2010/main" xmlns="" val="3524136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457200" y="6356350"/>
            <a:ext cx="2133600" cy="365125"/>
          </a:xfrm>
          <a:prstGeom prst="rect">
            <a:avLst/>
          </a:prstGeom>
        </p:spPr>
        <p:txBody>
          <a:bodyPr/>
          <a:lstStyle/>
          <a:p>
            <a:fld id="{89DC0F17-B556-A148-93D6-180038A225EF}" type="datetimeFigureOut">
              <a:rPr lang="it-IT" smtClean="0"/>
              <a:pPr/>
              <a:t>21/09/2017</a:t>
            </a:fld>
            <a:endParaRPr lang="it-IT"/>
          </a:p>
        </p:txBody>
      </p:sp>
      <p:sp>
        <p:nvSpPr>
          <p:cNvPr id="3" name="Segnaposto piè di pagina 2"/>
          <p:cNvSpPr>
            <a:spLocks noGrp="1"/>
          </p:cNvSpPr>
          <p:nvPr>
            <p:ph type="ftr" sz="quarter" idx="11"/>
          </p:nvPr>
        </p:nvSpPr>
        <p:spPr>
          <a:xfrm>
            <a:off x="3124200" y="6356350"/>
            <a:ext cx="2895600" cy="365125"/>
          </a:xfrm>
          <a:prstGeom prst="rect">
            <a:avLst/>
          </a:prstGeom>
        </p:spPr>
        <p:txBody>
          <a:bodyPr/>
          <a:lstStyle/>
          <a:p>
            <a:endParaRPr lang="it-IT"/>
          </a:p>
        </p:txBody>
      </p:sp>
      <p:sp>
        <p:nvSpPr>
          <p:cNvPr id="4" name="Segnaposto numero diapositiva 3"/>
          <p:cNvSpPr>
            <a:spLocks noGrp="1"/>
          </p:cNvSpPr>
          <p:nvPr>
            <p:ph type="sldNum" sz="quarter" idx="12"/>
          </p:nvPr>
        </p:nvSpPr>
        <p:spPr>
          <a:xfrm>
            <a:off x="6553200" y="6356350"/>
            <a:ext cx="2133600" cy="365125"/>
          </a:xfrm>
          <a:prstGeom prst="rect">
            <a:avLst/>
          </a:prstGeom>
        </p:spPr>
        <p:txBody>
          <a:bodyPr/>
          <a:lstStyle/>
          <a:p>
            <a:fld id="{E0C751B5-631A-9242-B635-C18491BE6C62}" type="slidenum">
              <a:rPr lang="it-IT" smtClean="0"/>
              <a:pPr/>
              <a:t>‹N›</a:t>
            </a:fld>
            <a:endParaRPr lang="it-IT"/>
          </a:p>
        </p:txBody>
      </p:sp>
    </p:spTree>
    <p:extLst>
      <p:ext uri="{BB962C8B-B14F-4D97-AF65-F5344CB8AC3E}">
        <p14:creationId xmlns:p14="http://schemas.microsoft.com/office/powerpoint/2010/main" xmlns="" val="1446449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a:xfrm>
            <a:off x="457200" y="6356350"/>
            <a:ext cx="2133600" cy="365125"/>
          </a:xfrm>
          <a:prstGeom prst="rect">
            <a:avLst/>
          </a:prstGeom>
        </p:spPr>
        <p:txBody>
          <a:bodyPr/>
          <a:lstStyle/>
          <a:p>
            <a:fld id="{89DC0F17-B556-A148-93D6-180038A225EF}" type="datetimeFigureOut">
              <a:rPr lang="it-IT" smtClean="0"/>
              <a:pPr/>
              <a:t>21/09/2017</a:t>
            </a:fld>
            <a:endParaRPr lang="it-IT"/>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p>
            <a:endParaRPr lang="it-IT"/>
          </a:p>
        </p:txBody>
      </p:sp>
      <p:sp>
        <p:nvSpPr>
          <p:cNvPr id="7" name="Segnaposto numero diapositiva 6"/>
          <p:cNvSpPr>
            <a:spLocks noGrp="1"/>
          </p:cNvSpPr>
          <p:nvPr>
            <p:ph type="sldNum" sz="quarter" idx="12"/>
          </p:nvPr>
        </p:nvSpPr>
        <p:spPr>
          <a:xfrm>
            <a:off x="6553200" y="6356350"/>
            <a:ext cx="2133600" cy="365125"/>
          </a:xfrm>
          <a:prstGeom prst="rect">
            <a:avLst/>
          </a:prstGeom>
        </p:spPr>
        <p:txBody>
          <a:bodyPr/>
          <a:lstStyle/>
          <a:p>
            <a:fld id="{E0C751B5-631A-9242-B635-C18491BE6C62}" type="slidenum">
              <a:rPr lang="it-IT" smtClean="0"/>
              <a:pPr/>
              <a:t>‹N›</a:t>
            </a:fld>
            <a:endParaRPr lang="it-IT"/>
          </a:p>
        </p:txBody>
      </p:sp>
    </p:spTree>
    <p:extLst>
      <p:ext uri="{BB962C8B-B14F-4D97-AF65-F5344CB8AC3E}">
        <p14:creationId xmlns:p14="http://schemas.microsoft.com/office/powerpoint/2010/main" xmlns="" val="4145275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a:xfrm>
            <a:off x="457200" y="6356350"/>
            <a:ext cx="2133600" cy="365125"/>
          </a:xfrm>
          <a:prstGeom prst="rect">
            <a:avLst/>
          </a:prstGeom>
        </p:spPr>
        <p:txBody>
          <a:bodyPr/>
          <a:lstStyle/>
          <a:p>
            <a:fld id="{89DC0F17-B556-A148-93D6-180038A225EF}" type="datetimeFigureOut">
              <a:rPr lang="it-IT" smtClean="0"/>
              <a:pPr/>
              <a:t>21/09/2017</a:t>
            </a:fld>
            <a:endParaRPr lang="it-IT"/>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p>
            <a:endParaRPr lang="it-IT"/>
          </a:p>
        </p:txBody>
      </p:sp>
      <p:sp>
        <p:nvSpPr>
          <p:cNvPr id="7" name="Segnaposto numero diapositiva 6"/>
          <p:cNvSpPr>
            <a:spLocks noGrp="1"/>
          </p:cNvSpPr>
          <p:nvPr>
            <p:ph type="sldNum" sz="quarter" idx="12"/>
          </p:nvPr>
        </p:nvSpPr>
        <p:spPr>
          <a:xfrm>
            <a:off x="6553200" y="6356350"/>
            <a:ext cx="2133600" cy="365125"/>
          </a:xfrm>
          <a:prstGeom prst="rect">
            <a:avLst/>
          </a:prstGeom>
        </p:spPr>
        <p:txBody>
          <a:bodyPr/>
          <a:lstStyle/>
          <a:p>
            <a:fld id="{E0C751B5-631A-9242-B635-C18491BE6C62}" type="slidenum">
              <a:rPr lang="it-IT" smtClean="0"/>
              <a:pPr/>
              <a:t>‹N›</a:t>
            </a:fld>
            <a:endParaRPr lang="it-IT"/>
          </a:p>
        </p:txBody>
      </p:sp>
    </p:spTree>
    <p:extLst>
      <p:ext uri="{BB962C8B-B14F-4D97-AF65-F5344CB8AC3E}">
        <p14:creationId xmlns:p14="http://schemas.microsoft.com/office/powerpoint/2010/main" xmlns="" val="1004873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7"/>
          <p:cNvSpPr/>
          <p:nvPr userDrawn="1"/>
        </p:nvSpPr>
        <p:spPr>
          <a:xfrm>
            <a:off x="777875" y="0"/>
            <a:ext cx="7543800" cy="381000"/>
          </a:xfrm>
          <a:prstGeom prst="rect">
            <a:avLst/>
          </a:prstGeom>
          <a:solidFill>
            <a:srgbClr val="7F1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28" charset="0"/>
              <a:buNone/>
              <a:defRPr/>
            </a:pPr>
            <a:endParaRPr lang="en-US"/>
          </a:p>
        </p:txBody>
      </p:sp>
      <p:cxnSp>
        <p:nvCxnSpPr>
          <p:cNvPr id="9" name="Connettore 1 8"/>
          <p:cNvCxnSpPr/>
          <p:nvPr userDrawn="1"/>
        </p:nvCxnSpPr>
        <p:spPr>
          <a:xfrm>
            <a:off x="777875" y="6254519"/>
            <a:ext cx="7543800" cy="0"/>
          </a:xfrm>
          <a:prstGeom prst="line">
            <a:avLst/>
          </a:prstGeom>
          <a:ln>
            <a:solidFill>
              <a:srgbClr val="7F142A"/>
            </a:solidFill>
          </a:ln>
          <a:effectLst/>
        </p:spPr>
        <p:style>
          <a:lnRef idx="2">
            <a:schemeClr val="accent1"/>
          </a:lnRef>
          <a:fillRef idx="0">
            <a:schemeClr val="accent1"/>
          </a:fillRef>
          <a:effectRef idx="1">
            <a:schemeClr val="accent1"/>
          </a:effectRef>
          <a:fontRef idx="minor">
            <a:schemeClr val="tx1"/>
          </a:fontRef>
        </p:style>
      </p:cxnSp>
      <p:pic>
        <p:nvPicPr>
          <p:cNvPr id="11" name="Immagine 10" descr="marchio 2.jpg"/>
          <p:cNvPicPr>
            <a:picLocks noChangeAspect="1"/>
          </p:cNvPicPr>
          <p:nvPr userDrawn="1"/>
        </p:nvPicPr>
        <p:blipFill>
          <a:blip r:embed="rId13" cstate="screen">
            <a:extLst>
              <a:ext uri="{28A0092B-C50C-407E-A947-70E740481C1C}">
                <a14:useLocalDpi xmlns:a14="http://schemas.microsoft.com/office/drawing/2010/main" xmlns=""/>
              </a:ext>
            </a:extLst>
          </a:blip>
          <a:stretch>
            <a:fillRect/>
          </a:stretch>
        </p:blipFill>
        <p:spPr>
          <a:xfrm>
            <a:off x="7558379" y="6346121"/>
            <a:ext cx="806786" cy="335805"/>
          </a:xfrm>
          <a:prstGeom prst="rect">
            <a:avLst/>
          </a:prstGeom>
        </p:spPr>
      </p:pic>
    </p:spTree>
    <p:extLst>
      <p:ext uri="{BB962C8B-B14F-4D97-AF65-F5344CB8AC3E}">
        <p14:creationId xmlns:p14="http://schemas.microsoft.com/office/powerpoint/2010/main" xmlns="" val="25029756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rta.foddi@unica.it" TargetMode="External"/><Relationship Id="rId2" Type="http://schemas.openxmlformats.org/officeDocument/2006/relationships/hyperlink" Target="mailto:fantozzi@istat.it" TargetMode="Externa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395786" y="518602"/>
            <a:ext cx="7838910" cy="5016758"/>
          </a:xfrm>
          <a:prstGeom prst="rect">
            <a:avLst/>
          </a:prstGeom>
          <a:noFill/>
        </p:spPr>
        <p:txBody>
          <a:bodyPr wrap="square" rtlCol="0">
            <a:spAutoFit/>
          </a:bodyPr>
          <a:lstStyle/>
          <a:p>
            <a:r>
              <a:rPr lang="it-IT" sz="2800" b="1" dirty="0" smtClean="0"/>
              <a:t>Una valutazione degli effetti delle decontribuzioni fiscali sul mercato del lavoro in Sardegna</a:t>
            </a:r>
            <a:endParaRPr lang="it-IT" sz="2800" dirty="0" smtClean="0">
              <a:solidFill>
                <a:srgbClr val="505150"/>
              </a:solidFill>
            </a:endParaRPr>
          </a:p>
          <a:p>
            <a:endParaRPr lang="it-IT" sz="2200" dirty="0">
              <a:solidFill>
                <a:srgbClr val="505150"/>
              </a:solidFill>
            </a:endParaRPr>
          </a:p>
          <a:p>
            <a:r>
              <a:rPr lang="it-IT" dirty="0" smtClean="0">
                <a:solidFill>
                  <a:srgbClr val="505150"/>
                </a:solidFill>
              </a:rPr>
              <a:t>Daniela Fantozzi, Istat</a:t>
            </a:r>
          </a:p>
          <a:p>
            <a:r>
              <a:rPr lang="it-IT" dirty="0" smtClean="0">
                <a:solidFill>
                  <a:srgbClr val="505150"/>
                </a:solidFill>
              </a:rPr>
              <a:t>Marta </a:t>
            </a:r>
            <a:r>
              <a:rPr lang="it-IT" dirty="0" err="1" smtClean="0">
                <a:solidFill>
                  <a:srgbClr val="505150"/>
                </a:solidFill>
              </a:rPr>
              <a:t>Foddi</a:t>
            </a:r>
            <a:r>
              <a:rPr lang="it-IT" dirty="0" smtClean="0">
                <a:solidFill>
                  <a:srgbClr val="505150"/>
                </a:solidFill>
              </a:rPr>
              <a:t>, </a:t>
            </a:r>
            <a:r>
              <a:rPr lang="it-IT" dirty="0" err="1" smtClean="0">
                <a:solidFill>
                  <a:srgbClr val="505150"/>
                </a:solidFill>
              </a:rPr>
              <a:t>CRENoS</a:t>
            </a:r>
            <a:r>
              <a:rPr lang="it-IT" dirty="0" smtClean="0">
                <a:solidFill>
                  <a:srgbClr val="505150"/>
                </a:solidFill>
              </a:rPr>
              <a:t> e Università di Cagliari</a:t>
            </a:r>
          </a:p>
          <a:p>
            <a:endParaRPr lang="it-IT" sz="1000" dirty="0">
              <a:solidFill>
                <a:srgbClr val="505150"/>
              </a:solidFill>
            </a:endParaRPr>
          </a:p>
          <a:p>
            <a:endParaRPr lang="it-IT" sz="1400" dirty="0" smtClean="0">
              <a:solidFill>
                <a:srgbClr val="505150"/>
              </a:solidFill>
            </a:endParaRPr>
          </a:p>
          <a:p>
            <a:endParaRPr lang="it-IT" sz="1400" dirty="0" smtClean="0">
              <a:solidFill>
                <a:srgbClr val="505150"/>
              </a:solidFill>
            </a:endParaRPr>
          </a:p>
          <a:p>
            <a:r>
              <a:rPr lang="it-IT" sz="1400" dirty="0" smtClean="0">
                <a:solidFill>
                  <a:srgbClr val="505150"/>
                </a:solidFill>
              </a:rPr>
              <a:t>AISRE 2017</a:t>
            </a:r>
          </a:p>
          <a:p>
            <a:r>
              <a:rPr lang="it-IT" sz="1400" dirty="0" smtClean="0">
                <a:solidFill>
                  <a:srgbClr val="505150"/>
                </a:solidFill>
              </a:rPr>
              <a:t>Cagliari, 22/09/2017</a:t>
            </a:r>
          </a:p>
          <a:p>
            <a:endParaRPr lang="it-IT" sz="1400" dirty="0">
              <a:solidFill>
                <a:srgbClr val="505150"/>
              </a:solidFill>
            </a:endParaRPr>
          </a:p>
          <a:p>
            <a:endParaRPr lang="it-IT" sz="1400" dirty="0" smtClean="0">
              <a:solidFill>
                <a:srgbClr val="505150"/>
              </a:solidFill>
            </a:endParaRPr>
          </a:p>
          <a:p>
            <a:endParaRPr lang="it-IT" sz="1400" dirty="0">
              <a:solidFill>
                <a:srgbClr val="505150"/>
              </a:solidFill>
            </a:endParaRPr>
          </a:p>
          <a:p>
            <a:endParaRPr lang="it-IT" sz="1400" dirty="0" smtClean="0">
              <a:solidFill>
                <a:srgbClr val="505150"/>
              </a:solidFill>
            </a:endParaRPr>
          </a:p>
          <a:p>
            <a:endParaRPr lang="it-IT" sz="1400" dirty="0">
              <a:solidFill>
                <a:srgbClr val="505150"/>
              </a:solidFill>
            </a:endParaRPr>
          </a:p>
          <a:p>
            <a:r>
              <a:rPr lang="it-IT" sz="1400" dirty="0" smtClean="0">
                <a:solidFill>
                  <a:srgbClr val="505150"/>
                </a:solidFill>
                <a:hlinkClick r:id="rId2"/>
              </a:rPr>
              <a:t>fantozzi@istat.it</a:t>
            </a:r>
            <a:endParaRPr lang="it-IT" sz="1400" dirty="0" smtClean="0">
              <a:solidFill>
                <a:srgbClr val="505150"/>
              </a:solidFill>
            </a:endParaRPr>
          </a:p>
          <a:p>
            <a:r>
              <a:rPr lang="it-IT" sz="1400" dirty="0" smtClean="0">
                <a:solidFill>
                  <a:srgbClr val="505150"/>
                </a:solidFill>
                <a:hlinkClick r:id="rId3"/>
              </a:rPr>
              <a:t>marta.foddi@unica.it</a:t>
            </a:r>
            <a:endParaRPr lang="it-IT" sz="1400" dirty="0" smtClean="0">
              <a:solidFill>
                <a:srgbClr val="505150"/>
              </a:solidFill>
            </a:endParaRPr>
          </a:p>
          <a:p>
            <a:endParaRPr lang="it-IT" sz="1400" dirty="0">
              <a:solidFill>
                <a:srgbClr val="505150"/>
              </a:solidFill>
            </a:endParaRPr>
          </a:p>
        </p:txBody>
      </p:sp>
      <p:pic>
        <p:nvPicPr>
          <p:cNvPr id="1026" name="Picture 2" descr="Risultati immagini per jobs act"/>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993042" y="2956791"/>
            <a:ext cx="5524458" cy="295213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492391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695090" y="1385751"/>
            <a:ext cx="8178024" cy="3939540"/>
          </a:xfrm>
          <a:prstGeom prst="rect">
            <a:avLst/>
          </a:prstGeom>
          <a:noFill/>
        </p:spPr>
        <p:txBody>
          <a:bodyPr wrap="square" rtlCol="0">
            <a:spAutoFit/>
          </a:bodyPr>
          <a:lstStyle/>
          <a:p>
            <a:r>
              <a:rPr lang="it-IT" sz="2000" dirty="0">
                <a:solidFill>
                  <a:schemeClr val="tx1">
                    <a:lumMod val="75000"/>
                    <a:lumOff val="25000"/>
                  </a:schemeClr>
                </a:solidFill>
              </a:rPr>
              <a:t>Le </a:t>
            </a:r>
            <a:r>
              <a:rPr lang="it-IT" sz="2000" b="1" dirty="0">
                <a:solidFill>
                  <a:schemeClr val="tx1">
                    <a:lumMod val="75000"/>
                    <a:lumOff val="25000"/>
                  </a:schemeClr>
                </a:solidFill>
              </a:rPr>
              <a:t>regioni sono responsabili </a:t>
            </a:r>
            <a:r>
              <a:rPr lang="it-IT" sz="2000" dirty="0">
                <a:solidFill>
                  <a:schemeClr val="tx1">
                    <a:lumMod val="75000"/>
                    <a:lumOff val="25000"/>
                  </a:schemeClr>
                </a:solidFill>
              </a:rPr>
              <a:t>dell’attuazione della riforma che riguarda le </a:t>
            </a:r>
            <a:r>
              <a:rPr lang="it-IT" sz="2000" b="1" dirty="0">
                <a:solidFill>
                  <a:schemeClr val="tx1">
                    <a:lumMod val="75000"/>
                    <a:lumOff val="25000"/>
                  </a:schemeClr>
                </a:solidFill>
              </a:rPr>
              <a:t>politiche attive per il </a:t>
            </a:r>
            <a:r>
              <a:rPr lang="it-IT" sz="2000" b="1" dirty="0" smtClean="0">
                <a:solidFill>
                  <a:schemeClr val="tx1">
                    <a:lumMod val="75000"/>
                    <a:lumOff val="25000"/>
                  </a:schemeClr>
                </a:solidFill>
              </a:rPr>
              <a:t>lavoro</a:t>
            </a:r>
            <a:endParaRPr lang="it-IT" sz="2000" b="1" dirty="0">
              <a:solidFill>
                <a:schemeClr val="tx1">
                  <a:lumMod val="75000"/>
                  <a:lumOff val="25000"/>
                </a:schemeClr>
              </a:solidFill>
            </a:endParaRPr>
          </a:p>
          <a:p>
            <a:endParaRPr lang="it-IT" sz="2000" dirty="0">
              <a:solidFill>
                <a:schemeClr val="tx1">
                  <a:lumMod val="75000"/>
                  <a:lumOff val="25000"/>
                </a:schemeClr>
              </a:solidFill>
            </a:endParaRPr>
          </a:p>
          <a:p>
            <a:pPr marL="342900" indent="-342900">
              <a:buFont typeface="Arial" panose="020B0604020202020204" pitchFamily="34" charset="0"/>
              <a:buChar char="•"/>
            </a:pPr>
            <a:r>
              <a:rPr lang="it-IT" sz="2000" dirty="0" smtClean="0">
                <a:solidFill>
                  <a:schemeClr val="tx1">
                    <a:lumMod val="75000"/>
                    <a:lumOff val="25000"/>
                  </a:schemeClr>
                </a:solidFill>
              </a:rPr>
              <a:t>Attraverso il potenziamento dei servizi per l’impiego coordinati dall’Agenza nazionale delle politiche attive del lavoro (ANPAL)</a:t>
            </a:r>
          </a:p>
          <a:p>
            <a:pPr marL="342900" indent="-342900">
              <a:buFont typeface="Arial" panose="020B0604020202020204" pitchFamily="34" charset="0"/>
              <a:buChar char="•"/>
            </a:pPr>
            <a:r>
              <a:rPr lang="it-IT" sz="2000" dirty="0" smtClean="0">
                <a:solidFill>
                  <a:schemeClr val="tx1">
                    <a:lumMod val="75000"/>
                    <a:lumOff val="25000"/>
                  </a:schemeClr>
                </a:solidFill>
              </a:rPr>
              <a:t>Istituzione del Sistema </a:t>
            </a:r>
            <a:r>
              <a:rPr lang="it-IT" sz="2000" dirty="0">
                <a:solidFill>
                  <a:schemeClr val="tx1">
                    <a:lumMod val="75000"/>
                    <a:lumOff val="25000"/>
                  </a:schemeClr>
                </a:solidFill>
              </a:rPr>
              <a:t>informativo unitario delle politiche del lavoro</a:t>
            </a:r>
          </a:p>
          <a:p>
            <a:r>
              <a:rPr lang="it-IT" sz="2000" dirty="0">
                <a:solidFill>
                  <a:schemeClr val="tx1">
                    <a:lumMod val="75000"/>
                    <a:lumOff val="25000"/>
                  </a:schemeClr>
                </a:solidFill>
              </a:rPr>
              <a:t> </a:t>
            </a:r>
          </a:p>
          <a:p>
            <a:endParaRPr lang="it-IT" sz="2000" dirty="0" smtClean="0">
              <a:solidFill>
                <a:schemeClr val="tx1">
                  <a:lumMod val="75000"/>
                  <a:lumOff val="25000"/>
                </a:schemeClr>
              </a:solidFill>
            </a:endParaRPr>
          </a:p>
          <a:p>
            <a:r>
              <a:rPr lang="it-IT" sz="2000" dirty="0">
                <a:solidFill>
                  <a:schemeClr val="tx1">
                    <a:lumMod val="75000"/>
                    <a:lumOff val="25000"/>
                  </a:schemeClr>
                </a:solidFill>
              </a:rPr>
              <a:t>Con la </a:t>
            </a:r>
            <a:r>
              <a:rPr lang="it-IT" sz="2000" dirty="0" smtClean="0">
                <a:solidFill>
                  <a:schemeClr val="tx1">
                    <a:lumMod val="75000"/>
                    <a:lumOff val="25000"/>
                  </a:schemeClr>
                </a:solidFill>
              </a:rPr>
              <a:t>legge regionale n. 9/2016 </a:t>
            </a:r>
            <a:r>
              <a:rPr lang="it-IT" sz="2000" dirty="0">
                <a:solidFill>
                  <a:schemeClr val="tx1">
                    <a:lumMod val="75000"/>
                    <a:lumOff val="25000"/>
                  </a:schemeClr>
                </a:solidFill>
              </a:rPr>
              <a:t>la Regione Sardegna si avvale </a:t>
            </a:r>
            <a:r>
              <a:rPr lang="it-IT" sz="2000" b="1" dirty="0">
                <a:solidFill>
                  <a:schemeClr val="tx1">
                    <a:lumMod val="75000"/>
                    <a:lumOff val="25000"/>
                  </a:schemeClr>
                </a:solidFill>
              </a:rPr>
              <a:t>dell’Agenzia Sarda per le Politiche Attive per il Lavoro (ASPAL) </a:t>
            </a:r>
            <a:r>
              <a:rPr lang="it-IT" sz="2000" dirty="0">
                <a:solidFill>
                  <a:schemeClr val="tx1">
                    <a:lumMod val="75000"/>
                    <a:lumOff val="25000"/>
                  </a:schemeClr>
                </a:solidFill>
              </a:rPr>
              <a:t>ai fini della gestione di un ampio sistema informativo sui flussi dei contratti di lavoro dipendente.</a:t>
            </a:r>
          </a:p>
          <a:p>
            <a:endParaRPr lang="it-IT" sz="1000" dirty="0" smtClean="0">
              <a:solidFill>
                <a:schemeClr val="tx1">
                  <a:lumMod val="75000"/>
                  <a:lumOff val="25000"/>
                </a:schemeClr>
              </a:solidFill>
            </a:endParaRPr>
          </a:p>
        </p:txBody>
      </p:sp>
      <p:sp>
        <p:nvSpPr>
          <p:cNvPr id="3" name="CasellaDiTesto 2"/>
          <p:cNvSpPr txBox="1"/>
          <p:nvPr/>
        </p:nvSpPr>
        <p:spPr>
          <a:xfrm>
            <a:off x="682196" y="593325"/>
            <a:ext cx="7538462" cy="461665"/>
          </a:xfrm>
          <a:prstGeom prst="rect">
            <a:avLst/>
          </a:prstGeom>
          <a:noFill/>
        </p:spPr>
        <p:txBody>
          <a:bodyPr wrap="square" rtlCol="0">
            <a:spAutoFit/>
          </a:bodyPr>
          <a:lstStyle/>
          <a:p>
            <a:r>
              <a:rPr lang="it-IT" sz="2400" dirty="0" smtClean="0">
                <a:solidFill>
                  <a:srgbClr val="404040"/>
                </a:solidFill>
              </a:rPr>
              <a:t>1.2</a:t>
            </a:r>
            <a:r>
              <a:rPr lang="it-IT" sz="2400" dirty="0" smtClean="0">
                <a:solidFill>
                  <a:srgbClr val="404040"/>
                </a:solidFill>
              </a:rPr>
              <a:t>. La riforma del mercato del lavoro a livello locale</a:t>
            </a:r>
            <a:endParaRPr lang="it-IT" sz="2400" dirty="0">
              <a:solidFill>
                <a:srgbClr val="404040"/>
              </a:solidFill>
            </a:endParaRPr>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Tree>
    <p:extLst>
      <p:ext uri="{BB962C8B-B14F-4D97-AF65-F5344CB8AC3E}">
        <p14:creationId xmlns:p14="http://schemas.microsoft.com/office/powerpoint/2010/main" xmlns="" val="9610869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69531" y="2562850"/>
            <a:ext cx="8447186" cy="1323439"/>
          </a:xfrm>
          <a:prstGeom prst="rect">
            <a:avLst/>
          </a:prstGeom>
          <a:noFill/>
        </p:spPr>
        <p:txBody>
          <a:bodyPr wrap="square" rtlCol="0">
            <a:spAutoFit/>
          </a:bodyPr>
          <a:lstStyle/>
          <a:p>
            <a:r>
              <a:rPr lang="it-IT" sz="2000" b="1" dirty="0" smtClean="0">
                <a:solidFill>
                  <a:schemeClr val="tx1">
                    <a:lumMod val="75000"/>
                    <a:lumOff val="25000"/>
                  </a:schemeClr>
                </a:solidFill>
              </a:rPr>
              <a:t>Obiettivo</a:t>
            </a:r>
            <a:r>
              <a:rPr lang="it-IT" sz="2000" dirty="0" smtClean="0">
                <a:solidFill>
                  <a:schemeClr val="tx1">
                    <a:lumMod val="75000"/>
                    <a:lumOff val="25000"/>
                  </a:schemeClr>
                </a:solidFill>
              </a:rPr>
              <a:t> di questo lavoro è </a:t>
            </a:r>
            <a:r>
              <a:rPr lang="it-IT" sz="2000" b="1" dirty="0" smtClean="0">
                <a:solidFill>
                  <a:schemeClr val="tx1">
                    <a:lumMod val="75000"/>
                    <a:lumOff val="25000"/>
                  </a:schemeClr>
                </a:solidFill>
              </a:rPr>
              <a:t>valutare l’impatto delle recenti politiche del lavoro </a:t>
            </a:r>
            <a:r>
              <a:rPr lang="it-IT" sz="2000" dirty="0" smtClean="0">
                <a:solidFill>
                  <a:schemeClr val="tx1">
                    <a:lumMod val="75000"/>
                    <a:lumOff val="25000"/>
                  </a:schemeClr>
                </a:solidFill>
              </a:rPr>
              <a:t>adottate a livello nazionale </a:t>
            </a:r>
            <a:r>
              <a:rPr lang="it-IT" sz="2000" b="1" dirty="0" smtClean="0">
                <a:solidFill>
                  <a:schemeClr val="tx1">
                    <a:lumMod val="75000"/>
                    <a:lumOff val="25000"/>
                  </a:schemeClr>
                </a:solidFill>
              </a:rPr>
              <a:t>sui livelli dell’occupazione stabile in Sardegna</a:t>
            </a:r>
            <a:r>
              <a:rPr lang="it-IT" sz="2000" dirty="0">
                <a:solidFill>
                  <a:schemeClr val="tx1">
                    <a:lumMod val="75000"/>
                    <a:lumOff val="25000"/>
                  </a:schemeClr>
                </a:solidFill>
              </a:rPr>
              <a:t> </a:t>
            </a:r>
            <a:r>
              <a:rPr lang="it-IT" sz="2000" dirty="0" smtClean="0">
                <a:solidFill>
                  <a:schemeClr val="tx1">
                    <a:lumMod val="75000"/>
                    <a:lumOff val="25000"/>
                  </a:schemeClr>
                </a:solidFill>
              </a:rPr>
              <a:t>(</a:t>
            </a:r>
            <a:r>
              <a:rPr lang="it-IT" sz="2000" dirty="0">
                <a:solidFill>
                  <a:schemeClr val="tx1">
                    <a:lumMod val="75000"/>
                    <a:lumOff val="25000"/>
                  </a:schemeClr>
                </a:solidFill>
              </a:rPr>
              <a:t>politica </a:t>
            </a:r>
            <a:r>
              <a:rPr lang="it-IT" sz="2000" dirty="0" smtClean="0">
                <a:solidFill>
                  <a:schemeClr val="tx1">
                    <a:lumMod val="75000"/>
                    <a:lumOff val="25000"/>
                  </a:schemeClr>
                </a:solidFill>
              </a:rPr>
              <a:t>nazionale vs </a:t>
            </a:r>
            <a:r>
              <a:rPr lang="it-IT" sz="2000" dirty="0">
                <a:solidFill>
                  <a:schemeClr val="tx1">
                    <a:lumMod val="75000"/>
                    <a:lumOff val="25000"/>
                  </a:schemeClr>
                </a:solidFill>
              </a:rPr>
              <a:t>valutazione </a:t>
            </a:r>
            <a:r>
              <a:rPr lang="it-IT" sz="2000" dirty="0" smtClean="0">
                <a:solidFill>
                  <a:schemeClr val="tx1">
                    <a:lumMod val="75000"/>
                    <a:lumOff val="25000"/>
                  </a:schemeClr>
                </a:solidFill>
              </a:rPr>
              <a:t>locale</a:t>
            </a:r>
            <a:r>
              <a:rPr lang="it-IT" sz="2000" dirty="0">
                <a:solidFill>
                  <a:schemeClr val="tx1">
                    <a:lumMod val="75000"/>
                    <a:lumOff val="25000"/>
                  </a:schemeClr>
                </a:solidFill>
              </a:rPr>
              <a:t>)</a:t>
            </a:r>
          </a:p>
          <a:p>
            <a:endParaRPr lang="it-IT" sz="2000" dirty="0" smtClean="0">
              <a:solidFill>
                <a:schemeClr val="tx1">
                  <a:lumMod val="75000"/>
                  <a:lumOff val="25000"/>
                </a:schemeClr>
              </a:solidFill>
            </a:endParaRPr>
          </a:p>
        </p:txBody>
      </p:sp>
      <p:sp>
        <p:nvSpPr>
          <p:cNvPr id="3" name="CasellaDiTesto 2"/>
          <p:cNvSpPr txBox="1"/>
          <p:nvPr/>
        </p:nvSpPr>
        <p:spPr>
          <a:xfrm>
            <a:off x="682196" y="593325"/>
            <a:ext cx="7538462" cy="461665"/>
          </a:xfrm>
          <a:prstGeom prst="rect">
            <a:avLst/>
          </a:prstGeom>
          <a:noFill/>
        </p:spPr>
        <p:txBody>
          <a:bodyPr wrap="square" rtlCol="0">
            <a:spAutoFit/>
          </a:bodyPr>
          <a:lstStyle/>
          <a:p>
            <a:r>
              <a:rPr lang="it-IT" sz="2400" dirty="0" smtClean="0">
                <a:solidFill>
                  <a:srgbClr val="505150"/>
                </a:solidFill>
              </a:rPr>
              <a:t>2. Obiettivi e metodologia dell’analisi</a:t>
            </a:r>
            <a:endParaRPr lang="it-IT" sz="2400" dirty="0">
              <a:solidFill>
                <a:srgbClr val="505150"/>
              </a:solidFill>
            </a:endParaRPr>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Tree>
    <p:extLst>
      <p:ext uri="{BB962C8B-B14F-4D97-AF65-F5344CB8AC3E}">
        <p14:creationId xmlns:p14="http://schemas.microsoft.com/office/powerpoint/2010/main" xmlns="" val="42889509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318702" y="1177110"/>
            <a:ext cx="8447186" cy="4708981"/>
          </a:xfrm>
          <a:prstGeom prst="rect">
            <a:avLst/>
          </a:prstGeom>
          <a:noFill/>
        </p:spPr>
        <p:txBody>
          <a:bodyPr wrap="square" rtlCol="0">
            <a:spAutoFit/>
          </a:bodyPr>
          <a:lstStyle/>
          <a:p>
            <a:r>
              <a:rPr lang="it-IT" sz="2000" dirty="0" smtClean="0">
                <a:solidFill>
                  <a:schemeClr val="tx1">
                    <a:lumMod val="75000"/>
                    <a:lumOff val="25000"/>
                  </a:schemeClr>
                </a:solidFill>
              </a:rPr>
              <a:t>Il </a:t>
            </a:r>
            <a:r>
              <a:rPr lang="it-IT" sz="2000" b="1" dirty="0">
                <a:solidFill>
                  <a:schemeClr val="tx1">
                    <a:lumMod val="75000"/>
                    <a:lumOff val="25000"/>
                  </a:schemeClr>
                </a:solidFill>
              </a:rPr>
              <a:t>disegno di </a:t>
            </a:r>
            <a:r>
              <a:rPr lang="it-IT" sz="2000" b="1" dirty="0" smtClean="0">
                <a:solidFill>
                  <a:schemeClr val="tx1">
                    <a:lumMod val="75000"/>
                    <a:lumOff val="25000"/>
                  </a:schemeClr>
                </a:solidFill>
              </a:rPr>
              <a:t>valutazione</a:t>
            </a:r>
          </a:p>
          <a:p>
            <a:endParaRPr lang="it-IT" sz="2000" b="1" dirty="0">
              <a:solidFill>
                <a:schemeClr val="tx1">
                  <a:lumMod val="75000"/>
                  <a:lumOff val="25000"/>
                </a:schemeClr>
              </a:solidFill>
            </a:endParaRPr>
          </a:p>
          <a:p>
            <a:pPr marL="342900" indent="-342900">
              <a:buFont typeface="Arial" panose="020B0604020202020204" pitchFamily="34" charset="0"/>
              <a:buChar char="•"/>
            </a:pPr>
            <a:r>
              <a:rPr lang="it-IT" sz="2000" dirty="0">
                <a:solidFill>
                  <a:schemeClr val="tx1">
                    <a:lumMod val="75000"/>
                    <a:lumOff val="25000"/>
                  </a:schemeClr>
                </a:solidFill>
              </a:rPr>
              <a:t>la politica da valutare è di </a:t>
            </a:r>
            <a:r>
              <a:rPr lang="it-IT" sz="2000" b="1" dirty="0">
                <a:solidFill>
                  <a:schemeClr val="tx1">
                    <a:lumMod val="75000"/>
                    <a:lumOff val="25000"/>
                  </a:schemeClr>
                </a:solidFill>
              </a:rPr>
              <a:t>tipo universale </a:t>
            </a:r>
            <a:r>
              <a:rPr lang="it-IT" sz="2000" dirty="0">
                <a:solidFill>
                  <a:schemeClr val="tx1">
                    <a:lumMod val="75000"/>
                    <a:lumOff val="25000"/>
                  </a:schemeClr>
                </a:solidFill>
              </a:rPr>
              <a:t>ovvero riguarda tutti i contratti attivati a tempo indeterminato nel settore privato (sono tutti potenzialmente eleggibili)</a:t>
            </a:r>
          </a:p>
          <a:p>
            <a:pPr marL="342900" indent="-342900">
              <a:buFont typeface="Arial" panose="020B0604020202020204" pitchFamily="34" charset="0"/>
              <a:buChar char="•"/>
            </a:pPr>
            <a:endParaRPr lang="it-IT" sz="2000" dirty="0">
              <a:solidFill>
                <a:schemeClr val="tx1">
                  <a:lumMod val="75000"/>
                  <a:lumOff val="25000"/>
                </a:schemeClr>
              </a:solidFill>
            </a:endParaRPr>
          </a:p>
          <a:p>
            <a:pPr marL="342900" indent="-342900">
              <a:buFont typeface="Arial" panose="020B0604020202020204" pitchFamily="34" charset="0"/>
              <a:buChar char="•"/>
            </a:pPr>
            <a:r>
              <a:rPr lang="it-IT" sz="2000" dirty="0">
                <a:solidFill>
                  <a:schemeClr val="tx1">
                    <a:lumMod val="75000"/>
                    <a:lumOff val="25000"/>
                  </a:schemeClr>
                </a:solidFill>
              </a:rPr>
              <a:t>entra in vigore da una certa data in poi, ovvero è relativa alle assunzioni dal 1 gennaio 2015 al 31 dicembre 2015 (estesa poi al 2016 con decontribuzione al 40</a:t>
            </a:r>
            <a:r>
              <a:rPr lang="it-IT" sz="2000" dirty="0" smtClean="0">
                <a:solidFill>
                  <a:schemeClr val="tx1">
                    <a:lumMod val="75000"/>
                    <a:lumOff val="25000"/>
                  </a:schemeClr>
                </a:solidFill>
              </a:rPr>
              <a:t>%)</a:t>
            </a:r>
          </a:p>
          <a:p>
            <a:pPr marL="342900" indent="-342900">
              <a:buFont typeface="Arial" panose="020B0604020202020204" pitchFamily="34" charset="0"/>
              <a:buChar char="•"/>
            </a:pPr>
            <a:endParaRPr lang="it-IT" sz="2000" dirty="0">
              <a:solidFill>
                <a:schemeClr val="tx1">
                  <a:lumMod val="75000"/>
                  <a:lumOff val="25000"/>
                </a:schemeClr>
              </a:solidFill>
            </a:endParaRPr>
          </a:p>
          <a:p>
            <a:pPr marL="342900" indent="-342900">
              <a:buFont typeface="Arial" panose="020B0604020202020204" pitchFamily="34" charset="0"/>
              <a:buChar char="•"/>
            </a:pPr>
            <a:r>
              <a:rPr lang="it-IT" sz="2000" dirty="0">
                <a:solidFill>
                  <a:schemeClr val="tx1">
                    <a:lumMod val="75000"/>
                    <a:lumOff val="25000"/>
                  </a:schemeClr>
                </a:solidFill>
              </a:rPr>
              <a:t>Il confronto avviene fra la serie mensili delle nuove </a:t>
            </a:r>
            <a:r>
              <a:rPr lang="it-IT" sz="2000" b="1" dirty="0">
                <a:solidFill>
                  <a:schemeClr val="tx1">
                    <a:lumMod val="75000"/>
                    <a:lumOff val="25000"/>
                  </a:schemeClr>
                </a:solidFill>
              </a:rPr>
              <a:t>attivazioni di rapporti di lavoro a tempo indeterminato attorno alla soglia temporale 2014-2015</a:t>
            </a:r>
            <a:r>
              <a:rPr lang="it-IT" sz="2000" dirty="0">
                <a:solidFill>
                  <a:schemeClr val="tx1">
                    <a:lumMod val="75000"/>
                    <a:lumOff val="25000"/>
                  </a:schemeClr>
                </a:solidFill>
              </a:rPr>
              <a:t>.</a:t>
            </a:r>
          </a:p>
          <a:p>
            <a:pPr marL="342900" indent="-342900">
              <a:buFont typeface="Arial" panose="020B0604020202020204" pitchFamily="34" charset="0"/>
              <a:buChar char="•"/>
            </a:pPr>
            <a:endParaRPr lang="it-IT" sz="2000" dirty="0">
              <a:solidFill>
                <a:schemeClr val="tx1">
                  <a:lumMod val="75000"/>
                  <a:lumOff val="25000"/>
                </a:schemeClr>
              </a:solidFill>
            </a:endParaRPr>
          </a:p>
          <a:p>
            <a:endParaRPr lang="it-IT" sz="2000" dirty="0" smtClean="0">
              <a:solidFill>
                <a:schemeClr val="tx1">
                  <a:lumMod val="75000"/>
                  <a:lumOff val="25000"/>
                </a:schemeClr>
              </a:solidFill>
            </a:endParaRPr>
          </a:p>
        </p:txBody>
      </p:sp>
      <p:sp>
        <p:nvSpPr>
          <p:cNvPr id="3" name="CasellaDiTesto 2"/>
          <p:cNvSpPr txBox="1"/>
          <p:nvPr/>
        </p:nvSpPr>
        <p:spPr>
          <a:xfrm>
            <a:off x="682196" y="593325"/>
            <a:ext cx="7538462" cy="461665"/>
          </a:xfrm>
          <a:prstGeom prst="rect">
            <a:avLst/>
          </a:prstGeom>
          <a:noFill/>
        </p:spPr>
        <p:txBody>
          <a:bodyPr wrap="square" rtlCol="0">
            <a:spAutoFit/>
          </a:bodyPr>
          <a:lstStyle/>
          <a:p>
            <a:r>
              <a:rPr lang="it-IT" sz="2400" dirty="0" smtClean="0">
                <a:solidFill>
                  <a:srgbClr val="505150"/>
                </a:solidFill>
              </a:rPr>
              <a:t>2. Obiettivi e metodologia dell’analisi</a:t>
            </a:r>
            <a:endParaRPr lang="it-IT" sz="2400" dirty="0">
              <a:solidFill>
                <a:srgbClr val="505150"/>
              </a:solidFill>
            </a:endParaRPr>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Tree>
    <p:extLst>
      <p:ext uri="{BB962C8B-B14F-4D97-AF65-F5344CB8AC3E}">
        <p14:creationId xmlns:p14="http://schemas.microsoft.com/office/powerpoint/2010/main" xmlns="" val="38526355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318702" y="1668629"/>
            <a:ext cx="8447186" cy="4785926"/>
          </a:xfrm>
          <a:prstGeom prst="rect">
            <a:avLst/>
          </a:prstGeom>
          <a:noFill/>
        </p:spPr>
        <p:txBody>
          <a:bodyPr wrap="square" rtlCol="0">
            <a:spAutoFit/>
          </a:bodyPr>
          <a:lstStyle/>
          <a:p>
            <a:endParaRPr lang="it-IT" sz="2000" dirty="0" smtClean="0">
              <a:solidFill>
                <a:schemeClr val="tx1">
                  <a:lumMod val="75000"/>
                  <a:lumOff val="25000"/>
                </a:schemeClr>
              </a:solidFill>
            </a:endParaRPr>
          </a:p>
          <a:p>
            <a:r>
              <a:rPr lang="it-IT" sz="2000" dirty="0">
                <a:solidFill>
                  <a:schemeClr val="tx1">
                    <a:lumMod val="75000"/>
                    <a:lumOff val="25000"/>
                  </a:schemeClr>
                </a:solidFill>
              </a:rPr>
              <a:t>In questo caso si dovrebbe creare una </a:t>
            </a:r>
            <a:r>
              <a:rPr lang="it-IT" sz="2000" b="1" dirty="0">
                <a:solidFill>
                  <a:schemeClr val="tx1">
                    <a:lumMod val="75000"/>
                    <a:lumOff val="25000"/>
                  </a:schemeClr>
                </a:solidFill>
              </a:rPr>
              <a:t>discontinuità</a:t>
            </a:r>
            <a:r>
              <a:rPr lang="it-IT" sz="2000" dirty="0">
                <a:solidFill>
                  <a:schemeClr val="tx1">
                    <a:lumMod val="75000"/>
                    <a:lumOff val="25000"/>
                  </a:schemeClr>
                </a:solidFill>
              </a:rPr>
              <a:t> proprio al momento dell’entrata in vigore della politica.</a:t>
            </a:r>
          </a:p>
          <a:p>
            <a:endParaRPr lang="it-IT" sz="2000" dirty="0">
              <a:solidFill>
                <a:schemeClr val="tx1">
                  <a:lumMod val="75000"/>
                  <a:lumOff val="25000"/>
                </a:schemeClr>
              </a:solidFill>
            </a:endParaRPr>
          </a:p>
          <a:p>
            <a:r>
              <a:rPr lang="it-IT" sz="2000" dirty="0">
                <a:solidFill>
                  <a:schemeClr val="tx1">
                    <a:lumMod val="75000"/>
                    <a:lumOff val="25000"/>
                  </a:schemeClr>
                </a:solidFill>
              </a:rPr>
              <a:t>Ai fini di una corretta valutazione è rilevante infatti che tale discontinuità non dipenda da una scelta di coloro a cui si applica la policy.</a:t>
            </a:r>
          </a:p>
          <a:p>
            <a:endParaRPr lang="it-IT" sz="2000" dirty="0">
              <a:solidFill>
                <a:schemeClr val="tx1">
                  <a:lumMod val="75000"/>
                  <a:lumOff val="25000"/>
                </a:schemeClr>
              </a:solidFill>
            </a:endParaRPr>
          </a:p>
          <a:p>
            <a:r>
              <a:rPr lang="it-IT" sz="2000" dirty="0">
                <a:solidFill>
                  <a:schemeClr val="tx1">
                    <a:lumMod val="75000"/>
                    <a:lumOff val="25000"/>
                  </a:schemeClr>
                </a:solidFill>
              </a:rPr>
              <a:t>In questo modo è possibile </a:t>
            </a:r>
            <a:r>
              <a:rPr lang="it-IT" sz="2000" b="1" dirty="0">
                <a:solidFill>
                  <a:schemeClr val="tx1">
                    <a:lumMod val="75000"/>
                    <a:lumOff val="25000"/>
                  </a:schemeClr>
                </a:solidFill>
              </a:rPr>
              <a:t>identificare il legame causa-effetto </a:t>
            </a:r>
            <a:r>
              <a:rPr lang="it-IT" sz="2000" dirty="0">
                <a:solidFill>
                  <a:schemeClr val="tx1">
                    <a:lumMod val="75000"/>
                    <a:lumOff val="25000"/>
                  </a:schemeClr>
                </a:solidFill>
              </a:rPr>
              <a:t>tra la politica pubblica e il risultato. </a:t>
            </a:r>
            <a:endParaRPr lang="it-IT" sz="2000" dirty="0" smtClean="0">
              <a:solidFill>
                <a:schemeClr val="tx1">
                  <a:lumMod val="75000"/>
                  <a:lumOff val="25000"/>
                </a:schemeClr>
              </a:solidFill>
            </a:endParaRPr>
          </a:p>
          <a:p>
            <a:endParaRPr lang="it-IT" sz="2000" dirty="0" smtClean="0">
              <a:solidFill>
                <a:schemeClr val="tx1">
                  <a:lumMod val="75000"/>
                  <a:lumOff val="25000"/>
                </a:schemeClr>
              </a:solidFill>
            </a:endParaRPr>
          </a:p>
          <a:p>
            <a:pPr>
              <a:spcBef>
                <a:spcPts val="600"/>
              </a:spcBef>
            </a:pPr>
            <a:endParaRPr lang="it-IT" sz="2000" dirty="0">
              <a:solidFill>
                <a:schemeClr val="tx1">
                  <a:lumMod val="75000"/>
                  <a:lumOff val="25000"/>
                </a:schemeClr>
              </a:solidFill>
            </a:endParaRPr>
          </a:p>
          <a:p>
            <a:endParaRPr lang="it-IT" sz="2000" dirty="0">
              <a:solidFill>
                <a:schemeClr val="tx1">
                  <a:lumMod val="75000"/>
                  <a:lumOff val="25000"/>
                </a:schemeClr>
              </a:solidFill>
            </a:endParaRPr>
          </a:p>
          <a:p>
            <a:endParaRPr lang="it-IT" sz="2000" dirty="0">
              <a:solidFill>
                <a:schemeClr val="tx1">
                  <a:lumMod val="75000"/>
                  <a:lumOff val="25000"/>
                </a:schemeClr>
              </a:solidFill>
            </a:endParaRPr>
          </a:p>
          <a:p>
            <a:endParaRPr lang="it-IT" sz="2000" dirty="0" smtClean="0">
              <a:solidFill>
                <a:schemeClr val="tx1">
                  <a:lumMod val="75000"/>
                  <a:lumOff val="25000"/>
                </a:schemeClr>
              </a:solidFill>
            </a:endParaRPr>
          </a:p>
          <a:p>
            <a:endParaRPr lang="it-IT" sz="2000" dirty="0" smtClean="0">
              <a:solidFill>
                <a:schemeClr val="tx1">
                  <a:lumMod val="75000"/>
                  <a:lumOff val="25000"/>
                </a:schemeClr>
              </a:solidFill>
            </a:endParaRPr>
          </a:p>
        </p:txBody>
      </p:sp>
      <p:sp>
        <p:nvSpPr>
          <p:cNvPr id="3" name="CasellaDiTesto 2"/>
          <p:cNvSpPr txBox="1"/>
          <p:nvPr/>
        </p:nvSpPr>
        <p:spPr>
          <a:xfrm>
            <a:off x="682196" y="593325"/>
            <a:ext cx="7538462" cy="461665"/>
          </a:xfrm>
          <a:prstGeom prst="rect">
            <a:avLst/>
          </a:prstGeom>
          <a:noFill/>
        </p:spPr>
        <p:txBody>
          <a:bodyPr wrap="square" rtlCol="0">
            <a:spAutoFit/>
          </a:bodyPr>
          <a:lstStyle/>
          <a:p>
            <a:r>
              <a:rPr lang="it-IT" sz="2400" dirty="0" smtClean="0">
                <a:solidFill>
                  <a:srgbClr val="505150"/>
                </a:solidFill>
              </a:rPr>
              <a:t>2. Obiettivi e metodologia dell’analisi</a:t>
            </a:r>
            <a:endParaRPr lang="it-IT" sz="2400" dirty="0">
              <a:solidFill>
                <a:srgbClr val="505150"/>
              </a:solidFill>
            </a:endParaRPr>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Tree>
    <p:extLst>
      <p:ext uri="{BB962C8B-B14F-4D97-AF65-F5344CB8AC3E}">
        <p14:creationId xmlns:p14="http://schemas.microsoft.com/office/powerpoint/2010/main" xmlns="" val="13105297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682195" y="1351129"/>
            <a:ext cx="8052371" cy="4708981"/>
          </a:xfrm>
          <a:prstGeom prst="rect">
            <a:avLst/>
          </a:prstGeom>
          <a:noFill/>
        </p:spPr>
        <p:txBody>
          <a:bodyPr wrap="square" rtlCol="0">
            <a:spAutoFit/>
          </a:bodyPr>
          <a:lstStyle/>
          <a:p>
            <a:r>
              <a:rPr lang="it-IT" sz="2000" b="1" dirty="0" smtClean="0">
                <a:solidFill>
                  <a:schemeClr val="tx1">
                    <a:lumMod val="75000"/>
                    <a:lumOff val="25000"/>
                  </a:schemeClr>
                </a:solidFill>
              </a:rPr>
              <a:t>La letteratura di riferimento:</a:t>
            </a:r>
          </a:p>
          <a:p>
            <a:endParaRPr lang="it-IT" sz="2000" b="1" dirty="0" smtClean="0">
              <a:solidFill>
                <a:schemeClr val="tx1">
                  <a:lumMod val="75000"/>
                  <a:lumOff val="25000"/>
                </a:schemeClr>
              </a:solidFill>
            </a:endParaRPr>
          </a:p>
          <a:p>
            <a:r>
              <a:rPr lang="it-IT" sz="2000" dirty="0">
                <a:solidFill>
                  <a:schemeClr val="tx1">
                    <a:lumMod val="75000"/>
                    <a:lumOff val="25000"/>
                  </a:schemeClr>
                </a:solidFill>
              </a:rPr>
              <a:t>Per la parte metodologica:</a:t>
            </a:r>
          </a:p>
          <a:p>
            <a:pPr>
              <a:buFont typeface="Arial" pitchFamily="34" charset="0"/>
              <a:buChar char="•"/>
            </a:pPr>
            <a:r>
              <a:rPr lang="it-IT" sz="2000" dirty="0" err="1">
                <a:solidFill>
                  <a:schemeClr val="tx1">
                    <a:lumMod val="75000"/>
                    <a:lumOff val="25000"/>
                  </a:schemeClr>
                </a:solidFill>
              </a:rPr>
              <a:t>McDowall</a:t>
            </a:r>
            <a:r>
              <a:rPr lang="it-IT" sz="2000" dirty="0">
                <a:solidFill>
                  <a:schemeClr val="tx1">
                    <a:lumMod val="75000"/>
                    <a:lumOff val="25000"/>
                  </a:schemeClr>
                </a:solidFill>
              </a:rPr>
              <a:t> </a:t>
            </a:r>
            <a:r>
              <a:rPr lang="it-IT" sz="2000" dirty="0" err="1">
                <a:solidFill>
                  <a:schemeClr val="tx1">
                    <a:lumMod val="75000"/>
                    <a:lumOff val="25000"/>
                  </a:schemeClr>
                </a:solidFill>
              </a:rPr>
              <a:t>et</a:t>
            </a:r>
            <a:r>
              <a:rPr lang="it-IT" sz="2000" dirty="0">
                <a:solidFill>
                  <a:schemeClr val="tx1">
                    <a:lumMod val="75000"/>
                    <a:lumOff val="25000"/>
                  </a:schemeClr>
                </a:solidFill>
              </a:rPr>
              <a:t> al., 1980 (Serie storiche interrotte);</a:t>
            </a:r>
          </a:p>
          <a:p>
            <a:pPr>
              <a:buFont typeface="Arial" pitchFamily="34" charset="0"/>
              <a:buChar char="•"/>
            </a:pPr>
            <a:r>
              <a:rPr lang="it-IT" sz="2000" dirty="0">
                <a:solidFill>
                  <a:schemeClr val="tx1">
                    <a:lumMod val="75000"/>
                    <a:lumOff val="25000"/>
                  </a:schemeClr>
                </a:solidFill>
              </a:rPr>
              <a:t>Martini, Rettore e Trivellato (2009) (Paradigma valutazione)</a:t>
            </a:r>
          </a:p>
          <a:p>
            <a:pPr>
              <a:buFont typeface="Arial" pitchFamily="34" charset="0"/>
              <a:buChar char="•"/>
            </a:pPr>
            <a:r>
              <a:rPr lang="it-IT" sz="2000" dirty="0">
                <a:solidFill>
                  <a:schemeClr val="tx1">
                    <a:lumMod val="75000"/>
                    <a:lumOff val="25000"/>
                  </a:schemeClr>
                </a:solidFill>
              </a:rPr>
              <a:t>Martini, </a:t>
            </a:r>
            <a:r>
              <a:rPr lang="it-IT" sz="2000" dirty="0" err="1">
                <a:solidFill>
                  <a:schemeClr val="tx1">
                    <a:lumMod val="75000"/>
                    <a:lumOff val="25000"/>
                  </a:schemeClr>
                </a:solidFill>
              </a:rPr>
              <a:t>Sisti</a:t>
            </a:r>
            <a:r>
              <a:rPr lang="it-IT" sz="2000" dirty="0">
                <a:solidFill>
                  <a:schemeClr val="tx1">
                    <a:lumMod val="75000"/>
                    <a:lumOff val="25000"/>
                  </a:schemeClr>
                </a:solidFill>
              </a:rPr>
              <a:t> 2009 (valutazione intorno alla soglia)</a:t>
            </a:r>
          </a:p>
          <a:p>
            <a:pPr>
              <a:buFont typeface="Arial" pitchFamily="34" charset="0"/>
              <a:buChar char="•"/>
            </a:pPr>
            <a:endParaRPr lang="it-IT" sz="2000" dirty="0">
              <a:solidFill>
                <a:schemeClr val="tx1">
                  <a:lumMod val="75000"/>
                  <a:lumOff val="25000"/>
                </a:schemeClr>
              </a:solidFill>
            </a:endParaRPr>
          </a:p>
          <a:p>
            <a:r>
              <a:rPr lang="it-IT" sz="2000" dirty="0">
                <a:solidFill>
                  <a:schemeClr val="tx1">
                    <a:lumMod val="75000"/>
                    <a:lumOff val="25000"/>
                  </a:schemeClr>
                </a:solidFill>
              </a:rPr>
              <a:t>Per la parte di analisi di valutazione della riforma in atto nel mercato del lavoro:</a:t>
            </a:r>
          </a:p>
          <a:p>
            <a:pPr>
              <a:buFont typeface="Arial" pitchFamily="34" charset="0"/>
              <a:buChar char="•"/>
            </a:pPr>
            <a:r>
              <a:rPr lang="it-IT" sz="2000" b="1" dirty="0" err="1">
                <a:solidFill>
                  <a:schemeClr val="tx1">
                    <a:lumMod val="75000"/>
                    <a:lumOff val="25000"/>
                  </a:schemeClr>
                </a:solidFill>
              </a:rPr>
              <a:t>Sestito</a:t>
            </a:r>
            <a:r>
              <a:rPr lang="it-IT" sz="2000" b="1" dirty="0">
                <a:solidFill>
                  <a:schemeClr val="tx1">
                    <a:lumMod val="75000"/>
                    <a:lumOff val="25000"/>
                  </a:schemeClr>
                </a:solidFill>
              </a:rPr>
              <a:t> e </a:t>
            </a:r>
            <a:r>
              <a:rPr lang="it-IT" sz="2000" b="1" dirty="0" err="1">
                <a:solidFill>
                  <a:schemeClr val="tx1">
                    <a:lumMod val="75000"/>
                    <a:lumOff val="25000"/>
                  </a:schemeClr>
                </a:solidFill>
              </a:rPr>
              <a:t>Viviano</a:t>
            </a:r>
            <a:r>
              <a:rPr lang="it-IT" sz="2000" b="1" dirty="0">
                <a:solidFill>
                  <a:schemeClr val="tx1">
                    <a:lumMod val="75000"/>
                    <a:lumOff val="25000"/>
                  </a:schemeClr>
                </a:solidFill>
              </a:rPr>
              <a:t> (2016);</a:t>
            </a:r>
          </a:p>
          <a:p>
            <a:pPr>
              <a:buFont typeface="Arial" pitchFamily="34" charset="0"/>
              <a:buChar char="•"/>
            </a:pPr>
            <a:r>
              <a:rPr lang="en-GB" sz="2000" dirty="0" err="1">
                <a:solidFill>
                  <a:schemeClr val="tx1">
                    <a:lumMod val="75000"/>
                    <a:lumOff val="25000"/>
                  </a:schemeClr>
                </a:solidFill>
              </a:rPr>
              <a:t>Fana</a:t>
            </a:r>
            <a:r>
              <a:rPr lang="en-GB" sz="2000" dirty="0">
                <a:solidFill>
                  <a:schemeClr val="tx1">
                    <a:lumMod val="75000"/>
                    <a:lumOff val="25000"/>
                  </a:schemeClr>
                </a:solidFill>
              </a:rPr>
              <a:t> M., </a:t>
            </a:r>
            <a:r>
              <a:rPr lang="en-GB" sz="2000" dirty="0" err="1">
                <a:solidFill>
                  <a:schemeClr val="tx1">
                    <a:lumMod val="75000"/>
                    <a:lumOff val="25000"/>
                  </a:schemeClr>
                </a:solidFill>
              </a:rPr>
              <a:t>Guarascio</a:t>
            </a:r>
            <a:r>
              <a:rPr lang="en-GB" sz="2000" dirty="0">
                <a:solidFill>
                  <a:schemeClr val="tx1">
                    <a:lumMod val="75000"/>
                    <a:lumOff val="25000"/>
                  </a:schemeClr>
                </a:solidFill>
              </a:rPr>
              <a:t> D. e </a:t>
            </a:r>
            <a:r>
              <a:rPr lang="en-GB" sz="2000" dirty="0" err="1">
                <a:solidFill>
                  <a:schemeClr val="tx1">
                    <a:lumMod val="75000"/>
                    <a:lumOff val="25000"/>
                  </a:schemeClr>
                </a:solidFill>
              </a:rPr>
              <a:t>Cirillo</a:t>
            </a:r>
            <a:r>
              <a:rPr lang="en-GB" sz="2000" dirty="0">
                <a:solidFill>
                  <a:schemeClr val="tx1">
                    <a:lumMod val="75000"/>
                    <a:lumOff val="25000"/>
                  </a:schemeClr>
                </a:solidFill>
              </a:rPr>
              <a:t> V., (2015).</a:t>
            </a:r>
            <a:endParaRPr lang="it-IT" sz="2000" dirty="0">
              <a:solidFill>
                <a:schemeClr val="tx1">
                  <a:lumMod val="75000"/>
                  <a:lumOff val="25000"/>
                </a:schemeClr>
              </a:solidFill>
            </a:endParaRPr>
          </a:p>
          <a:p>
            <a:endParaRPr lang="it-IT" sz="2000" dirty="0" smtClean="0"/>
          </a:p>
          <a:p>
            <a:endParaRPr lang="it-IT" sz="2000" dirty="0" smtClean="0"/>
          </a:p>
          <a:p>
            <a:endParaRPr lang="it-IT" sz="2000" dirty="0" smtClean="0"/>
          </a:p>
          <a:p>
            <a:endParaRPr lang="it-IT" sz="2000" dirty="0" smtClean="0">
              <a:solidFill>
                <a:schemeClr val="tx1">
                  <a:lumMod val="75000"/>
                  <a:lumOff val="25000"/>
                </a:schemeClr>
              </a:solidFill>
            </a:endParaRPr>
          </a:p>
        </p:txBody>
      </p:sp>
      <p:sp>
        <p:nvSpPr>
          <p:cNvPr id="3" name="CasellaDiTesto 2"/>
          <p:cNvSpPr txBox="1"/>
          <p:nvPr/>
        </p:nvSpPr>
        <p:spPr>
          <a:xfrm>
            <a:off x="682196" y="593325"/>
            <a:ext cx="7538462" cy="461665"/>
          </a:xfrm>
          <a:prstGeom prst="rect">
            <a:avLst/>
          </a:prstGeom>
          <a:noFill/>
        </p:spPr>
        <p:txBody>
          <a:bodyPr wrap="square" rtlCol="0">
            <a:spAutoFit/>
          </a:bodyPr>
          <a:lstStyle/>
          <a:p>
            <a:r>
              <a:rPr lang="it-IT" sz="2400" dirty="0" smtClean="0">
                <a:solidFill>
                  <a:srgbClr val="505150"/>
                </a:solidFill>
              </a:rPr>
              <a:t>2. Obiettivo e metodologia dell’analisi</a:t>
            </a:r>
            <a:endParaRPr lang="it-IT" sz="2400" dirty="0">
              <a:solidFill>
                <a:srgbClr val="505150"/>
              </a:solidFill>
            </a:endParaRPr>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Tree>
    <p:extLst>
      <p:ext uri="{BB962C8B-B14F-4D97-AF65-F5344CB8AC3E}">
        <p14:creationId xmlns:p14="http://schemas.microsoft.com/office/powerpoint/2010/main" xmlns="" val="22971258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20699" y="1351129"/>
            <a:ext cx="8051801" cy="3785652"/>
          </a:xfrm>
          <a:prstGeom prst="rect">
            <a:avLst/>
          </a:prstGeom>
          <a:noFill/>
        </p:spPr>
        <p:txBody>
          <a:bodyPr wrap="square" rtlCol="0">
            <a:spAutoFit/>
          </a:bodyPr>
          <a:lstStyle/>
          <a:p>
            <a:r>
              <a:rPr lang="it-IT" sz="2000" dirty="0" smtClean="0">
                <a:solidFill>
                  <a:schemeClr val="tx1">
                    <a:lumMod val="75000"/>
                    <a:lumOff val="25000"/>
                  </a:schemeClr>
                </a:solidFill>
              </a:rPr>
              <a:t>I dati disponibili si riferiscono al </a:t>
            </a:r>
            <a:r>
              <a:rPr lang="it-IT" sz="2000" b="1" dirty="0" smtClean="0">
                <a:solidFill>
                  <a:schemeClr val="tx1">
                    <a:lumMod val="75000"/>
                    <a:lumOff val="25000"/>
                  </a:schemeClr>
                </a:solidFill>
              </a:rPr>
              <a:t>numero di attivazioni e cessazioni di rapporti di lavoro mensili</a:t>
            </a:r>
            <a:r>
              <a:rPr lang="it-IT" sz="2000" dirty="0" smtClean="0">
                <a:solidFill>
                  <a:schemeClr val="tx1">
                    <a:lumMod val="75000"/>
                    <a:lumOff val="25000"/>
                  </a:schemeClr>
                </a:solidFill>
              </a:rPr>
              <a:t> in </a:t>
            </a:r>
            <a:r>
              <a:rPr lang="it-IT" sz="2000" b="1" dirty="0" smtClean="0">
                <a:solidFill>
                  <a:schemeClr val="tx1">
                    <a:lumMod val="75000"/>
                    <a:lumOff val="25000"/>
                  </a:schemeClr>
                </a:solidFill>
              </a:rPr>
              <a:t>Sardegna </a:t>
            </a:r>
            <a:r>
              <a:rPr lang="it-IT" sz="2000" dirty="0" smtClean="0">
                <a:solidFill>
                  <a:schemeClr val="tx1">
                    <a:lumMod val="75000"/>
                    <a:lumOff val="25000"/>
                  </a:schemeClr>
                </a:solidFill>
              </a:rPr>
              <a:t>dal 2008 al 2016 distinti per:</a:t>
            </a:r>
          </a:p>
          <a:p>
            <a:endParaRPr lang="it-IT" sz="2000" dirty="0" smtClean="0">
              <a:solidFill>
                <a:schemeClr val="tx1">
                  <a:lumMod val="75000"/>
                  <a:lumOff val="25000"/>
                </a:schemeClr>
              </a:solidFill>
            </a:endParaRPr>
          </a:p>
          <a:p>
            <a:pPr>
              <a:buFontTx/>
              <a:buChar char="-"/>
            </a:pPr>
            <a:r>
              <a:rPr lang="it-IT" sz="2000" dirty="0" smtClean="0">
                <a:solidFill>
                  <a:schemeClr val="tx1">
                    <a:lumMod val="75000"/>
                    <a:lumOff val="25000"/>
                  </a:schemeClr>
                </a:solidFill>
              </a:rPr>
              <a:t>genere;</a:t>
            </a:r>
          </a:p>
          <a:p>
            <a:pPr>
              <a:buFontTx/>
              <a:buChar char="-"/>
            </a:pPr>
            <a:r>
              <a:rPr lang="it-IT" sz="2000" dirty="0" smtClean="0">
                <a:solidFill>
                  <a:schemeClr val="tx1">
                    <a:lumMod val="75000"/>
                    <a:lumOff val="25000"/>
                  </a:schemeClr>
                </a:solidFill>
              </a:rPr>
              <a:t>tipologia contrattuale (tempo indeterminato, tempo determinato </a:t>
            </a:r>
            <a:r>
              <a:rPr lang="it-IT" sz="2000" dirty="0" err="1" smtClean="0">
                <a:solidFill>
                  <a:schemeClr val="tx1">
                    <a:lumMod val="75000"/>
                    <a:lumOff val="25000"/>
                  </a:schemeClr>
                </a:solidFill>
              </a:rPr>
              <a:t>etc</a:t>
            </a:r>
            <a:r>
              <a:rPr lang="it-IT" sz="2000" dirty="0" smtClean="0">
                <a:solidFill>
                  <a:schemeClr val="tx1">
                    <a:lumMod val="75000"/>
                    <a:lumOff val="25000"/>
                  </a:schemeClr>
                </a:solidFill>
              </a:rPr>
              <a:t>..);</a:t>
            </a:r>
          </a:p>
          <a:p>
            <a:pPr>
              <a:buFontTx/>
              <a:buChar char="-"/>
            </a:pPr>
            <a:r>
              <a:rPr lang="it-IT" sz="2000" dirty="0" smtClean="0">
                <a:solidFill>
                  <a:schemeClr val="tx1">
                    <a:lumMod val="75000"/>
                    <a:lumOff val="25000"/>
                  </a:schemeClr>
                </a:solidFill>
              </a:rPr>
              <a:t> settore economico.</a:t>
            </a:r>
          </a:p>
          <a:p>
            <a:pPr>
              <a:buFontTx/>
              <a:buChar char="-"/>
            </a:pPr>
            <a:endParaRPr lang="it-IT" sz="2000" dirty="0" smtClean="0">
              <a:solidFill>
                <a:schemeClr val="tx1">
                  <a:lumMod val="75000"/>
                  <a:lumOff val="25000"/>
                </a:schemeClr>
              </a:solidFill>
            </a:endParaRPr>
          </a:p>
          <a:p>
            <a:r>
              <a:rPr lang="it-IT" sz="2000" dirty="0" smtClean="0">
                <a:solidFill>
                  <a:schemeClr val="tx1">
                    <a:lumMod val="75000"/>
                    <a:lumOff val="25000"/>
                  </a:schemeClr>
                </a:solidFill>
              </a:rPr>
              <a:t>La fonte è l’Agenzia Sarda per le Politiche Attive del Lavoro (ASPAL) che raccoglie ed elabora i dati sui flussi contrattuali secondo la metodologia </a:t>
            </a:r>
            <a:r>
              <a:rPr lang="it-IT" sz="2000" dirty="0" err="1" smtClean="0">
                <a:solidFill>
                  <a:schemeClr val="tx1">
                    <a:lumMod val="75000"/>
                    <a:lumOff val="25000"/>
                  </a:schemeClr>
                </a:solidFill>
              </a:rPr>
              <a:t>SeCO</a:t>
            </a:r>
            <a:r>
              <a:rPr lang="it-IT" sz="2000" dirty="0" smtClean="0">
                <a:solidFill>
                  <a:schemeClr val="tx1">
                    <a:lumMod val="75000"/>
                    <a:lumOff val="25000"/>
                  </a:schemeClr>
                </a:solidFill>
              </a:rPr>
              <a:t>.</a:t>
            </a:r>
          </a:p>
          <a:p>
            <a:endParaRPr lang="it-IT" sz="2000" dirty="0" smtClean="0">
              <a:solidFill>
                <a:schemeClr val="tx1">
                  <a:lumMod val="75000"/>
                  <a:lumOff val="25000"/>
                </a:schemeClr>
              </a:solidFill>
            </a:endParaRPr>
          </a:p>
        </p:txBody>
      </p:sp>
      <p:sp>
        <p:nvSpPr>
          <p:cNvPr id="3" name="CasellaDiTesto 2"/>
          <p:cNvSpPr txBox="1"/>
          <p:nvPr/>
        </p:nvSpPr>
        <p:spPr>
          <a:xfrm>
            <a:off x="682196" y="593325"/>
            <a:ext cx="7538462" cy="461665"/>
          </a:xfrm>
          <a:prstGeom prst="rect">
            <a:avLst/>
          </a:prstGeom>
          <a:noFill/>
        </p:spPr>
        <p:txBody>
          <a:bodyPr wrap="square" rtlCol="0">
            <a:spAutoFit/>
          </a:bodyPr>
          <a:lstStyle/>
          <a:p>
            <a:r>
              <a:rPr lang="it-IT" sz="2400" dirty="0" smtClean="0">
                <a:solidFill>
                  <a:srgbClr val="505150"/>
                </a:solidFill>
              </a:rPr>
              <a:t>3. I dati di flusso sul mercato del lavoro in Sardegna</a:t>
            </a:r>
            <a:endParaRPr lang="it-IT" sz="2400" dirty="0">
              <a:solidFill>
                <a:srgbClr val="505150"/>
              </a:solidFill>
            </a:endParaRPr>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Tree>
    <p:extLst>
      <p:ext uri="{BB962C8B-B14F-4D97-AF65-F5344CB8AC3E}">
        <p14:creationId xmlns:p14="http://schemas.microsoft.com/office/powerpoint/2010/main" xmlns="" val="22971258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6115704" y="1100358"/>
            <a:ext cx="2933700" cy="5078313"/>
          </a:xfrm>
          <a:prstGeom prst="rect">
            <a:avLst/>
          </a:prstGeom>
          <a:noFill/>
          <a:ln w="25400">
            <a:noFill/>
          </a:ln>
        </p:spPr>
        <p:txBody>
          <a:bodyPr wrap="square" rtlCol="0">
            <a:spAutoFit/>
          </a:bodyPr>
          <a:lstStyle/>
          <a:p>
            <a:pPr>
              <a:buFont typeface="Arial" pitchFamily="34" charset="0"/>
              <a:buChar char="•"/>
            </a:pPr>
            <a:r>
              <a:rPr lang="it-IT" dirty="0" smtClean="0">
                <a:solidFill>
                  <a:schemeClr val="tx1">
                    <a:lumMod val="75000"/>
                    <a:lumOff val="25000"/>
                  </a:schemeClr>
                </a:solidFill>
              </a:rPr>
              <a:t>Dal 2009, primo anno per cui abbiamo il dato completo, si rilevano piccole variazioni annuali con saldo a favore delle attivazioni fino al 2012 (+2279).</a:t>
            </a:r>
          </a:p>
          <a:p>
            <a:pPr>
              <a:buFont typeface="Arial" pitchFamily="34" charset="0"/>
              <a:buChar char="•"/>
            </a:pPr>
            <a:endParaRPr lang="it-IT" dirty="0" smtClean="0">
              <a:solidFill>
                <a:schemeClr val="tx1">
                  <a:lumMod val="75000"/>
                  <a:lumOff val="25000"/>
                </a:schemeClr>
              </a:solidFill>
            </a:endParaRPr>
          </a:p>
          <a:p>
            <a:pPr>
              <a:buFont typeface="Arial" pitchFamily="34" charset="0"/>
              <a:buChar char="•"/>
            </a:pPr>
            <a:r>
              <a:rPr lang="it-IT" dirty="0" smtClean="0">
                <a:solidFill>
                  <a:schemeClr val="tx1">
                    <a:lumMod val="75000"/>
                    <a:lumOff val="25000"/>
                  </a:schemeClr>
                </a:solidFill>
              </a:rPr>
              <a:t>Dal 2014 le cessazioni superano le attivazioni (-3500) ma </a:t>
            </a:r>
            <a:r>
              <a:rPr lang="it-IT" b="1" dirty="0" smtClean="0">
                <a:solidFill>
                  <a:schemeClr val="tx1">
                    <a:lumMod val="75000"/>
                    <a:lumOff val="25000"/>
                  </a:schemeClr>
                </a:solidFill>
              </a:rPr>
              <a:t>nel 2015 si evidenzia una netta forbice a favore delle attivazioni (+10348)</a:t>
            </a:r>
            <a:r>
              <a:rPr lang="it-IT" dirty="0" smtClean="0">
                <a:solidFill>
                  <a:schemeClr val="tx1">
                    <a:lumMod val="75000"/>
                    <a:lumOff val="25000"/>
                  </a:schemeClr>
                </a:solidFill>
              </a:rPr>
              <a:t> che, pur riducendosi in dimensione, </a:t>
            </a:r>
            <a:r>
              <a:rPr lang="it-IT" b="1" dirty="0" smtClean="0">
                <a:solidFill>
                  <a:schemeClr val="tx1">
                    <a:lumMod val="75000"/>
                    <a:lumOff val="25000"/>
                  </a:schemeClr>
                </a:solidFill>
              </a:rPr>
              <a:t>rimane positiva anche nel 2016 (+2489).</a:t>
            </a:r>
            <a:endParaRPr lang="it-IT" b="1" dirty="0">
              <a:solidFill>
                <a:schemeClr val="tx1">
                  <a:lumMod val="75000"/>
                  <a:lumOff val="25000"/>
                </a:schemeClr>
              </a:solidFill>
            </a:endParaRPr>
          </a:p>
        </p:txBody>
      </p:sp>
      <p:sp>
        <p:nvSpPr>
          <p:cNvPr id="8" name="CasellaDiTesto 7"/>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
        <p:nvSpPr>
          <p:cNvPr id="10" name="CasellaDiTesto 9"/>
          <p:cNvSpPr txBox="1"/>
          <p:nvPr/>
        </p:nvSpPr>
        <p:spPr>
          <a:xfrm>
            <a:off x="224982" y="613029"/>
            <a:ext cx="7538462" cy="461665"/>
          </a:xfrm>
          <a:prstGeom prst="rect">
            <a:avLst/>
          </a:prstGeom>
          <a:noFill/>
        </p:spPr>
        <p:txBody>
          <a:bodyPr wrap="square" rtlCol="0">
            <a:spAutoFit/>
          </a:bodyPr>
          <a:lstStyle/>
          <a:p>
            <a:r>
              <a:rPr lang="it-IT" sz="2400" dirty="0" smtClean="0">
                <a:solidFill>
                  <a:srgbClr val="505150"/>
                </a:solidFill>
              </a:rPr>
              <a:t>3. I dati sul mercato del lavoro</a:t>
            </a:r>
            <a:endParaRPr lang="it-IT" sz="2400" dirty="0">
              <a:solidFill>
                <a:srgbClr val="505150"/>
              </a:solidFill>
            </a:endParaRPr>
          </a:p>
        </p:txBody>
      </p:sp>
      <p:graphicFrame>
        <p:nvGraphicFramePr>
          <p:cNvPr id="15" name="Chart 1"/>
          <p:cNvGraphicFramePr>
            <a:graphicFrameLocks/>
          </p:cNvGraphicFramePr>
          <p:nvPr/>
        </p:nvGraphicFramePr>
        <p:xfrm>
          <a:off x="290208" y="1684558"/>
          <a:ext cx="5406396" cy="3561850"/>
        </p:xfrm>
        <a:graphic>
          <a:graphicData uri="http://schemas.openxmlformats.org/drawingml/2006/chart">
            <c:chart xmlns:c="http://schemas.openxmlformats.org/drawingml/2006/chart" xmlns:r="http://schemas.openxmlformats.org/officeDocument/2006/relationships" r:id="rId2"/>
          </a:graphicData>
        </a:graphic>
      </p:graphicFrame>
      <p:sp>
        <p:nvSpPr>
          <p:cNvPr id="7" name="CasellaDiTesto 6"/>
          <p:cNvSpPr txBox="1"/>
          <p:nvPr/>
        </p:nvSpPr>
        <p:spPr>
          <a:xfrm>
            <a:off x="192785" y="1292767"/>
            <a:ext cx="6017515" cy="338554"/>
          </a:xfrm>
          <a:prstGeom prst="rect">
            <a:avLst/>
          </a:prstGeom>
          <a:noFill/>
        </p:spPr>
        <p:txBody>
          <a:bodyPr wrap="square" rtlCol="0">
            <a:spAutoFit/>
          </a:bodyPr>
          <a:lstStyle/>
          <a:p>
            <a:r>
              <a:rPr lang="it-IT" sz="1600" b="1" dirty="0" smtClean="0"/>
              <a:t>Fig.1 </a:t>
            </a:r>
            <a:r>
              <a:rPr lang="it-IT" sz="1600" dirty="0" smtClean="0"/>
              <a:t>– N. di attivazioni e cessazioni </a:t>
            </a:r>
            <a:r>
              <a:rPr lang="it-IT" sz="1600" b="1" dirty="0" smtClean="0"/>
              <a:t>totali </a:t>
            </a:r>
            <a:r>
              <a:rPr lang="it-IT" sz="1600" dirty="0" smtClean="0"/>
              <a:t>Sardegna 2008-2016</a:t>
            </a:r>
            <a:endParaRPr lang="it-IT" sz="1600" dirty="0"/>
          </a:p>
        </p:txBody>
      </p:sp>
      <p:sp>
        <p:nvSpPr>
          <p:cNvPr id="9" name="CasellaDiTesto 8"/>
          <p:cNvSpPr txBox="1"/>
          <p:nvPr/>
        </p:nvSpPr>
        <p:spPr>
          <a:xfrm>
            <a:off x="345185" y="5071347"/>
            <a:ext cx="5922919" cy="307777"/>
          </a:xfrm>
          <a:prstGeom prst="rect">
            <a:avLst/>
          </a:prstGeom>
          <a:noFill/>
        </p:spPr>
        <p:txBody>
          <a:bodyPr wrap="square" rtlCol="0">
            <a:spAutoFit/>
          </a:bodyPr>
          <a:lstStyle/>
          <a:p>
            <a:r>
              <a:rPr lang="it-IT" sz="1400" b="1" dirty="0" smtClean="0"/>
              <a:t>Fonte</a:t>
            </a:r>
            <a:r>
              <a:rPr lang="it-IT" sz="1400" dirty="0" smtClean="0"/>
              <a:t>: Dati SIL Sardegna</a:t>
            </a:r>
            <a:endParaRPr lang="it-IT" sz="1400" dirty="0"/>
          </a:p>
        </p:txBody>
      </p:sp>
    </p:spTree>
    <p:extLst>
      <p:ext uri="{BB962C8B-B14F-4D97-AF65-F5344CB8AC3E}">
        <p14:creationId xmlns:p14="http://schemas.microsoft.com/office/powerpoint/2010/main" xmlns="" val="34812573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
        <p:nvSpPr>
          <p:cNvPr id="10" name="CasellaDiTesto 9"/>
          <p:cNvSpPr txBox="1"/>
          <p:nvPr/>
        </p:nvSpPr>
        <p:spPr>
          <a:xfrm>
            <a:off x="272280" y="581497"/>
            <a:ext cx="7538462" cy="461665"/>
          </a:xfrm>
          <a:prstGeom prst="rect">
            <a:avLst/>
          </a:prstGeom>
          <a:noFill/>
        </p:spPr>
        <p:txBody>
          <a:bodyPr wrap="square" rtlCol="0">
            <a:spAutoFit/>
          </a:bodyPr>
          <a:lstStyle/>
          <a:p>
            <a:r>
              <a:rPr lang="it-IT" sz="2400" dirty="0" smtClean="0">
                <a:solidFill>
                  <a:srgbClr val="505150"/>
                </a:solidFill>
              </a:rPr>
              <a:t>3. I dati sul mercato del lavoro</a:t>
            </a:r>
            <a:endParaRPr lang="it-IT" sz="2400" dirty="0">
              <a:solidFill>
                <a:srgbClr val="505150"/>
              </a:solidFill>
            </a:endParaRPr>
          </a:p>
        </p:txBody>
      </p:sp>
      <p:graphicFrame>
        <p:nvGraphicFramePr>
          <p:cNvPr id="7" name="Chart 1"/>
          <p:cNvGraphicFramePr>
            <a:graphicFrameLocks/>
          </p:cNvGraphicFramePr>
          <p:nvPr/>
        </p:nvGraphicFramePr>
        <p:xfrm>
          <a:off x="208551" y="1921005"/>
          <a:ext cx="5503819" cy="3561850"/>
        </p:xfrm>
        <a:graphic>
          <a:graphicData uri="http://schemas.openxmlformats.org/drawingml/2006/chart">
            <c:chart xmlns:c="http://schemas.openxmlformats.org/drawingml/2006/chart" xmlns:r="http://schemas.openxmlformats.org/officeDocument/2006/relationships" r:id="rId2"/>
          </a:graphicData>
        </a:graphic>
      </p:graphicFrame>
      <p:sp>
        <p:nvSpPr>
          <p:cNvPr id="9" name="CasellaDiTesto 8"/>
          <p:cNvSpPr txBox="1"/>
          <p:nvPr/>
        </p:nvSpPr>
        <p:spPr>
          <a:xfrm>
            <a:off x="113955" y="1261235"/>
            <a:ext cx="6075319" cy="584775"/>
          </a:xfrm>
          <a:prstGeom prst="rect">
            <a:avLst/>
          </a:prstGeom>
          <a:noFill/>
        </p:spPr>
        <p:txBody>
          <a:bodyPr wrap="square" rtlCol="0">
            <a:spAutoFit/>
          </a:bodyPr>
          <a:lstStyle/>
          <a:p>
            <a:r>
              <a:rPr lang="it-IT" sz="1600" b="1" dirty="0" smtClean="0"/>
              <a:t>Fig. 2 </a:t>
            </a:r>
            <a:r>
              <a:rPr lang="it-IT" sz="1600" dirty="0" smtClean="0"/>
              <a:t>– N. di attivazioni e cessazioni a </a:t>
            </a:r>
            <a:r>
              <a:rPr lang="it-IT" sz="1600" b="1" dirty="0" smtClean="0"/>
              <a:t>tempo indeterminato </a:t>
            </a:r>
            <a:r>
              <a:rPr lang="it-IT" sz="1600" dirty="0" smtClean="0"/>
              <a:t>Sardegna 2008-2016</a:t>
            </a:r>
            <a:endParaRPr lang="it-IT" sz="1600" dirty="0"/>
          </a:p>
        </p:txBody>
      </p:sp>
      <p:sp>
        <p:nvSpPr>
          <p:cNvPr id="11" name="CasellaDiTesto 10"/>
          <p:cNvSpPr txBox="1"/>
          <p:nvPr/>
        </p:nvSpPr>
        <p:spPr>
          <a:xfrm>
            <a:off x="266355" y="5386667"/>
            <a:ext cx="5922919" cy="307777"/>
          </a:xfrm>
          <a:prstGeom prst="rect">
            <a:avLst/>
          </a:prstGeom>
          <a:noFill/>
        </p:spPr>
        <p:txBody>
          <a:bodyPr wrap="square" rtlCol="0">
            <a:spAutoFit/>
          </a:bodyPr>
          <a:lstStyle/>
          <a:p>
            <a:r>
              <a:rPr lang="it-IT" sz="1400" b="1" dirty="0" smtClean="0"/>
              <a:t>Fonte</a:t>
            </a:r>
            <a:r>
              <a:rPr lang="it-IT" sz="1400" dirty="0" smtClean="0"/>
              <a:t>: Dati SIL Sardegna</a:t>
            </a:r>
            <a:endParaRPr lang="it-IT" sz="1400" dirty="0"/>
          </a:p>
        </p:txBody>
      </p:sp>
      <p:sp>
        <p:nvSpPr>
          <p:cNvPr id="12" name="CasellaDiTesto 11"/>
          <p:cNvSpPr txBox="1"/>
          <p:nvPr/>
        </p:nvSpPr>
        <p:spPr>
          <a:xfrm>
            <a:off x="5822732" y="1021528"/>
            <a:ext cx="3258204" cy="5324535"/>
          </a:xfrm>
          <a:prstGeom prst="rect">
            <a:avLst/>
          </a:prstGeom>
          <a:noFill/>
          <a:ln w="25400">
            <a:noFill/>
          </a:ln>
        </p:spPr>
        <p:txBody>
          <a:bodyPr wrap="square" rtlCol="0">
            <a:spAutoFit/>
          </a:bodyPr>
          <a:lstStyle/>
          <a:p>
            <a:pPr>
              <a:buFont typeface="Arial" pitchFamily="34" charset="0"/>
              <a:buChar char="•"/>
            </a:pPr>
            <a:r>
              <a:rPr lang="it-IT" sz="1700" dirty="0" smtClean="0">
                <a:solidFill>
                  <a:schemeClr val="tx1">
                    <a:lumMod val="75000"/>
                    <a:lumOff val="25000"/>
                  </a:schemeClr>
                </a:solidFill>
              </a:rPr>
              <a:t>Dall’osservazione della Fig. 2 si nota che:</a:t>
            </a:r>
          </a:p>
          <a:p>
            <a:pPr>
              <a:buFontTx/>
              <a:buChar char="-"/>
            </a:pPr>
            <a:r>
              <a:rPr lang="it-IT" sz="1700" dirty="0" smtClean="0">
                <a:solidFill>
                  <a:schemeClr val="tx1">
                    <a:lumMod val="75000"/>
                    <a:lumOff val="25000"/>
                  </a:schemeClr>
                </a:solidFill>
              </a:rPr>
              <a:t>per tutto il periodo considerato </a:t>
            </a:r>
            <a:r>
              <a:rPr lang="it-IT" sz="1700" b="1" dirty="0" smtClean="0">
                <a:solidFill>
                  <a:schemeClr val="tx1">
                    <a:lumMod val="75000"/>
                    <a:lumOff val="25000"/>
                  </a:schemeClr>
                </a:solidFill>
              </a:rPr>
              <a:t>le cessazioni sono superiori alle attivazioni</a:t>
            </a:r>
            <a:r>
              <a:rPr lang="it-IT" sz="1700" dirty="0" smtClean="0">
                <a:solidFill>
                  <a:schemeClr val="tx1">
                    <a:lumMod val="75000"/>
                    <a:lumOff val="25000"/>
                  </a:schemeClr>
                </a:solidFill>
              </a:rPr>
              <a:t>;</a:t>
            </a:r>
          </a:p>
          <a:p>
            <a:pPr>
              <a:buFontTx/>
              <a:buChar char="-"/>
            </a:pPr>
            <a:r>
              <a:rPr lang="it-IT" sz="1700" dirty="0" smtClean="0">
                <a:solidFill>
                  <a:schemeClr val="tx1">
                    <a:lumMod val="75000"/>
                    <a:lumOff val="25000"/>
                  </a:schemeClr>
                </a:solidFill>
              </a:rPr>
              <a:t> dal 2012, la distanza fra attivazioni e cessazioni aumenta notevolmente;</a:t>
            </a:r>
          </a:p>
          <a:p>
            <a:pPr>
              <a:buFontTx/>
              <a:buChar char="-"/>
            </a:pPr>
            <a:r>
              <a:rPr lang="it-IT" sz="1700" dirty="0" smtClean="0">
                <a:solidFill>
                  <a:schemeClr val="tx1">
                    <a:lumMod val="75000"/>
                    <a:lumOff val="25000"/>
                  </a:schemeClr>
                </a:solidFill>
              </a:rPr>
              <a:t> </a:t>
            </a:r>
            <a:r>
              <a:rPr lang="it-IT" sz="1700" b="1" dirty="0" smtClean="0">
                <a:solidFill>
                  <a:schemeClr val="tx1">
                    <a:lumMod val="75000"/>
                    <a:lumOff val="25000"/>
                  </a:schemeClr>
                </a:solidFill>
              </a:rPr>
              <a:t>nel 2015 le attivazioni superano notevolmente le cessazioni</a:t>
            </a:r>
            <a:r>
              <a:rPr lang="it-IT" sz="1700" dirty="0" smtClean="0">
                <a:solidFill>
                  <a:schemeClr val="tx1">
                    <a:lumMod val="75000"/>
                    <a:lumOff val="25000"/>
                  </a:schemeClr>
                </a:solidFill>
              </a:rPr>
              <a:t> (+10021);</a:t>
            </a:r>
          </a:p>
          <a:p>
            <a:pPr>
              <a:buFontTx/>
              <a:buChar char="-"/>
            </a:pPr>
            <a:r>
              <a:rPr lang="it-IT" sz="1700" dirty="0" smtClean="0">
                <a:solidFill>
                  <a:schemeClr val="tx1">
                    <a:lumMod val="75000"/>
                    <a:lumOff val="25000"/>
                  </a:schemeClr>
                </a:solidFill>
              </a:rPr>
              <a:t>Nel 2016 le cessazioni superano, sebbene di poco, le attivazioni (-5711).</a:t>
            </a:r>
          </a:p>
          <a:p>
            <a:pPr>
              <a:buFont typeface="Arial" pitchFamily="34" charset="0"/>
              <a:buChar char="•"/>
            </a:pPr>
            <a:endParaRPr lang="it-IT" sz="1700" dirty="0" smtClean="0">
              <a:solidFill>
                <a:schemeClr val="tx1">
                  <a:lumMod val="75000"/>
                  <a:lumOff val="25000"/>
                </a:schemeClr>
              </a:solidFill>
            </a:endParaRPr>
          </a:p>
          <a:p>
            <a:pPr>
              <a:buFont typeface="Arial" pitchFamily="34" charset="0"/>
              <a:buChar char="•"/>
            </a:pPr>
            <a:r>
              <a:rPr lang="it-IT" sz="1700" dirty="0" smtClean="0">
                <a:solidFill>
                  <a:schemeClr val="tx1">
                    <a:lumMod val="75000"/>
                    <a:lumOff val="25000"/>
                  </a:schemeClr>
                </a:solidFill>
              </a:rPr>
              <a:t>Per il periodo considerato, i contratti a tempo indeterminato rappresentano circa il </a:t>
            </a:r>
            <a:r>
              <a:rPr lang="it-IT" sz="1700" b="1" dirty="0" smtClean="0">
                <a:solidFill>
                  <a:schemeClr val="tx1">
                    <a:lumMod val="75000"/>
                    <a:lumOff val="25000"/>
                  </a:schemeClr>
                </a:solidFill>
              </a:rPr>
              <a:t>15% </a:t>
            </a:r>
            <a:r>
              <a:rPr lang="it-IT" sz="1700" dirty="0" smtClean="0">
                <a:solidFill>
                  <a:schemeClr val="tx1">
                    <a:lumMod val="75000"/>
                    <a:lumOff val="25000"/>
                  </a:schemeClr>
                </a:solidFill>
              </a:rPr>
              <a:t>del totale delle attivazioni in Sardegna.</a:t>
            </a:r>
          </a:p>
        </p:txBody>
      </p:sp>
    </p:spTree>
    <p:extLst>
      <p:ext uri="{BB962C8B-B14F-4D97-AF65-F5344CB8AC3E}">
        <p14:creationId xmlns:p14="http://schemas.microsoft.com/office/powerpoint/2010/main" xmlns="" val="34812573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p:cNvSpPr txBox="1"/>
          <p:nvPr/>
        </p:nvSpPr>
        <p:spPr>
          <a:xfrm>
            <a:off x="787977" y="4839305"/>
            <a:ext cx="7520998" cy="307777"/>
          </a:xfrm>
          <a:prstGeom prst="rect">
            <a:avLst/>
          </a:prstGeom>
          <a:noFill/>
        </p:spPr>
        <p:txBody>
          <a:bodyPr wrap="square" rtlCol="0">
            <a:spAutoFit/>
          </a:bodyPr>
          <a:lstStyle/>
          <a:p>
            <a:endParaRPr lang="it-IT" sz="1400" dirty="0"/>
          </a:p>
        </p:txBody>
      </p:sp>
      <p:sp>
        <p:nvSpPr>
          <p:cNvPr id="5" name="CasellaDiTesto 4"/>
          <p:cNvSpPr txBox="1"/>
          <p:nvPr/>
        </p:nvSpPr>
        <p:spPr>
          <a:xfrm>
            <a:off x="682196" y="2031747"/>
            <a:ext cx="7520998" cy="400110"/>
          </a:xfrm>
          <a:prstGeom prst="rect">
            <a:avLst/>
          </a:prstGeom>
          <a:noFill/>
        </p:spPr>
        <p:txBody>
          <a:bodyPr wrap="square" rtlCol="0">
            <a:spAutoFit/>
          </a:bodyPr>
          <a:lstStyle/>
          <a:p>
            <a:r>
              <a:rPr lang="it-IT" sz="2000" dirty="0" smtClean="0"/>
              <a:t>Titolo tabella</a:t>
            </a:r>
            <a:endParaRPr lang="it-IT" sz="2000" dirty="0"/>
          </a:p>
        </p:txBody>
      </p:sp>
      <p:sp>
        <p:nvSpPr>
          <p:cNvPr id="9" name="CasellaDiTesto 8"/>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graphicFrame>
        <p:nvGraphicFramePr>
          <p:cNvPr id="10" name="Tabella 9"/>
          <p:cNvGraphicFramePr>
            <a:graphicFrameLocks noGrp="1"/>
          </p:cNvGraphicFramePr>
          <p:nvPr>
            <p:extLst>
              <p:ext uri="{D42A27DB-BD31-4B8C-83A1-F6EECF244321}">
                <p14:modId xmlns:p14="http://schemas.microsoft.com/office/powerpoint/2010/main" xmlns="" val="1143866609"/>
              </p:ext>
            </p:extLst>
          </p:nvPr>
        </p:nvGraphicFramePr>
        <p:xfrm>
          <a:off x="508002" y="1706094"/>
          <a:ext cx="8242295" cy="2985110"/>
        </p:xfrm>
        <a:graphic>
          <a:graphicData uri="http://schemas.openxmlformats.org/drawingml/2006/table">
            <a:tbl>
              <a:tblPr/>
              <a:tblGrid>
                <a:gridCol w="2439447"/>
                <a:gridCol w="725356"/>
                <a:gridCol w="725356"/>
                <a:gridCol w="725356"/>
                <a:gridCol w="725356"/>
                <a:gridCol w="725356"/>
                <a:gridCol w="725356"/>
                <a:gridCol w="725356"/>
                <a:gridCol w="725356"/>
              </a:tblGrid>
              <a:tr h="296044">
                <a:tc>
                  <a:txBody>
                    <a:bodyPr/>
                    <a:lstStyle/>
                    <a:p>
                      <a:pPr algn="l" fontAlgn="b"/>
                      <a:r>
                        <a:rPr lang="en-GB" sz="1600" b="0" i="0" u="none" strike="noStrike" dirty="0">
                          <a:solidFill>
                            <a:srgbClr val="000000"/>
                          </a:solidFill>
                          <a:latin typeface="Arial corpo"/>
                        </a:rPr>
                        <a:t> </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gridSpan="4">
                  <a:txBody>
                    <a:bodyPr/>
                    <a:lstStyle/>
                    <a:p>
                      <a:pPr algn="ctr" fontAlgn="b"/>
                      <a:r>
                        <a:rPr lang="en-GB" sz="1600" b="1" i="1" u="none" strike="noStrike" dirty="0">
                          <a:solidFill>
                            <a:srgbClr val="000000"/>
                          </a:solidFill>
                          <a:latin typeface="Arial corpo"/>
                        </a:rPr>
                        <a:t>2015</a:t>
                      </a:r>
                    </a:p>
                  </a:txBody>
                  <a:tcPr marL="7620" marR="7620" marT="7620" marB="0" anchor="b">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600" b="1" i="1" u="none" strike="noStrike" dirty="0">
                          <a:solidFill>
                            <a:srgbClr val="000000"/>
                          </a:solidFill>
                          <a:latin typeface="Arial corpo"/>
                        </a:rPr>
                        <a:t>2016</a:t>
                      </a:r>
                    </a:p>
                  </a:txBody>
                  <a:tcPr marL="7620" marR="7620" marT="7620"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296044">
                <a:tc>
                  <a:txBody>
                    <a:bodyPr/>
                    <a:lstStyle/>
                    <a:p>
                      <a:pPr algn="l" fontAlgn="b"/>
                      <a:r>
                        <a:rPr lang="en-GB" sz="1600" b="0" i="0" u="none" strike="noStrike">
                          <a:solidFill>
                            <a:srgbClr val="000000"/>
                          </a:solidFill>
                          <a:latin typeface="Arial corpo"/>
                        </a:rPr>
                        <a:t> </a:t>
                      </a:r>
                    </a:p>
                  </a:txBody>
                  <a:tcPr marL="7620" marR="7620" marT="7620" marB="0" anchor="b">
                    <a:lnL>
                      <a:noFill/>
                    </a:lnL>
                    <a:lnR>
                      <a:noFill/>
                    </a:lnR>
                    <a:lnT>
                      <a:noFill/>
                    </a:lnT>
                    <a:lnB>
                      <a:noFill/>
                    </a:lnB>
                    <a:solidFill>
                      <a:srgbClr val="FFFFFF"/>
                    </a:solidFill>
                  </a:tcPr>
                </a:tc>
                <a:tc gridSpan="2">
                  <a:txBody>
                    <a:bodyPr/>
                    <a:lstStyle/>
                    <a:p>
                      <a:pPr algn="ctr" fontAlgn="b"/>
                      <a:r>
                        <a:rPr lang="en-GB" sz="1600" b="1" i="1" u="none" strike="noStrike" dirty="0" err="1">
                          <a:solidFill>
                            <a:srgbClr val="000000"/>
                          </a:solidFill>
                          <a:latin typeface="Arial corpo"/>
                        </a:rPr>
                        <a:t>Attivazioni</a:t>
                      </a:r>
                      <a:endParaRPr lang="en-GB" sz="1600" b="1" i="1" u="none" strike="noStrike" dirty="0">
                        <a:solidFill>
                          <a:srgbClr val="000000"/>
                        </a:solidFill>
                        <a:latin typeface="Arial corpo"/>
                      </a:endParaRPr>
                    </a:p>
                  </a:txBody>
                  <a:tcPr marL="7620" marR="7620" marT="7620" marB="0" anchor="b">
                    <a:lnL>
                      <a:noFill/>
                    </a:lnL>
                    <a:lnR>
                      <a:noFill/>
                    </a:lnR>
                    <a:lnT>
                      <a:noFill/>
                    </a:lnT>
                    <a:lnB>
                      <a:noFill/>
                    </a:lnB>
                    <a:solidFill>
                      <a:srgbClr val="FFFFFF"/>
                    </a:solidFill>
                  </a:tcPr>
                </a:tc>
                <a:tc hMerge="1">
                  <a:txBody>
                    <a:bodyPr/>
                    <a:lstStyle/>
                    <a:p>
                      <a:endParaRPr lang="en-GB"/>
                    </a:p>
                  </a:txBody>
                  <a:tcPr/>
                </a:tc>
                <a:tc gridSpan="2">
                  <a:txBody>
                    <a:bodyPr/>
                    <a:lstStyle/>
                    <a:p>
                      <a:pPr algn="ctr" fontAlgn="b"/>
                      <a:r>
                        <a:rPr lang="en-GB" sz="1600" b="1" i="1" u="none" strike="noStrike">
                          <a:solidFill>
                            <a:srgbClr val="000000"/>
                          </a:solidFill>
                          <a:latin typeface="Arial corpo"/>
                        </a:rPr>
                        <a:t>Cessazioni</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lang="en-GB"/>
                    </a:p>
                  </a:txBody>
                  <a:tcPr/>
                </a:tc>
                <a:tc gridSpan="2">
                  <a:txBody>
                    <a:bodyPr/>
                    <a:lstStyle/>
                    <a:p>
                      <a:pPr algn="ctr" fontAlgn="b"/>
                      <a:r>
                        <a:rPr lang="en-GB" sz="1600" b="1" i="1" u="none" strike="noStrike" dirty="0" err="1">
                          <a:solidFill>
                            <a:srgbClr val="000000"/>
                          </a:solidFill>
                          <a:latin typeface="Arial corpo"/>
                        </a:rPr>
                        <a:t>Attivazioni</a:t>
                      </a:r>
                      <a:endParaRPr lang="en-GB" sz="1600" b="1" i="1" u="none" strike="noStrike" dirty="0">
                        <a:solidFill>
                          <a:srgbClr val="000000"/>
                        </a:solidFill>
                        <a:latin typeface="Arial corpo"/>
                      </a:endParaRP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hMerge="1">
                  <a:txBody>
                    <a:bodyPr/>
                    <a:lstStyle/>
                    <a:p>
                      <a:endParaRPr lang="en-GB"/>
                    </a:p>
                  </a:txBody>
                  <a:tcPr/>
                </a:tc>
                <a:tc gridSpan="2">
                  <a:txBody>
                    <a:bodyPr/>
                    <a:lstStyle/>
                    <a:p>
                      <a:pPr algn="ctr" fontAlgn="b"/>
                      <a:r>
                        <a:rPr lang="en-GB" sz="1600" b="1" i="1" u="none" strike="noStrike" dirty="0" err="1">
                          <a:solidFill>
                            <a:srgbClr val="000000"/>
                          </a:solidFill>
                          <a:latin typeface="Arial corpo"/>
                        </a:rPr>
                        <a:t>Cessazioni</a:t>
                      </a:r>
                      <a:endParaRPr lang="en-GB" sz="1600" b="1" i="1" u="none" strike="noStrike" dirty="0">
                        <a:solidFill>
                          <a:srgbClr val="000000"/>
                        </a:solidFill>
                        <a:latin typeface="Arial corpo"/>
                      </a:endParaRPr>
                    </a:p>
                  </a:txBody>
                  <a:tcPr marL="7620" marR="7620" marT="7620" marB="0" anchor="b">
                    <a:lnL>
                      <a:noFill/>
                    </a:lnL>
                    <a:lnR>
                      <a:noFill/>
                    </a:lnR>
                    <a:lnT>
                      <a:noFill/>
                    </a:lnT>
                    <a:lnB>
                      <a:noFill/>
                    </a:lnB>
                    <a:solidFill>
                      <a:srgbClr val="FFFFFF"/>
                    </a:solidFill>
                  </a:tcPr>
                </a:tc>
                <a:tc hMerge="1">
                  <a:txBody>
                    <a:bodyPr/>
                    <a:lstStyle/>
                    <a:p>
                      <a:endParaRPr lang="en-GB"/>
                    </a:p>
                  </a:txBody>
                  <a:tcPr/>
                </a:tc>
              </a:tr>
              <a:tr h="308379">
                <a:tc>
                  <a:txBody>
                    <a:bodyPr/>
                    <a:lstStyle/>
                    <a:p>
                      <a:pPr algn="l" fontAlgn="b"/>
                      <a:r>
                        <a:rPr lang="en-GB" sz="1600" b="0" i="0" u="none" strike="noStrike">
                          <a:solidFill>
                            <a:srgbClr val="000000"/>
                          </a:solidFill>
                          <a:latin typeface="Arial corpo"/>
                        </a:rPr>
                        <a:t> </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600" b="0" i="1" u="none" strike="noStrike" dirty="0" err="1">
                          <a:solidFill>
                            <a:srgbClr val="000000"/>
                          </a:solidFill>
                          <a:latin typeface="Arial corpo"/>
                        </a:rPr>
                        <a:t>v.a</a:t>
                      </a:r>
                      <a:r>
                        <a:rPr lang="en-GB" sz="1600" b="0" i="1" u="none" strike="noStrike" dirty="0">
                          <a:solidFill>
                            <a:srgbClr val="000000"/>
                          </a:solidFill>
                          <a:latin typeface="Arial corpo"/>
                        </a:rPr>
                        <a:t>.</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600" b="0" i="1" u="none" strike="noStrike">
                          <a:solidFill>
                            <a:srgbClr val="000000"/>
                          </a:solidFill>
                          <a:latin typeface="Arial corpo"/>
                        </a:rPr>
                        <a:t>%</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600" b="0" i="1" u="none" strike="noStrike">
                          <a:solidFill>
                            <a:srgbClr val="000000"/>
                          </a:solidFill>
                          <a:latin typeface="Arial corpo"/>
                        </a:rPr>
                        <a:t> </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600" b="0" i="1" u="none" strike="noStrike">
                          <a:solidFill>
                            <a:srgbClr val="000000"/>
                          </a:solidFill>
                          <a:latin typeface="Arial corpo"/>
                        </a:rPr>
                        <a:t>%</a:t>
                      </a:r>
                    </a:p>
                  </a:txBody>
                  <a:tcPr marL="7620" marR="7620" marT="7620"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600" b="0" i="1" u="none" strike="noStrike">
                          <a:solidFill>
                            <a:srgbClr val="000000"/>
                          </a:solidFill>
                          <a:latin typeface="Arial corpo"/>
                        </a:rPr>
                        <a:t>v.a.</a:t>
                      </a:r>
                    </a:p>
                  </a:txBody>
                  <a:tcPr marL="7620" marR="7620" marT="7620" marB="0" anchor="b">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600" b="0" i="1" u="none" strike="noStrike" dirty="0">
                          <a:solidFill>
                            <a:srgbClr val="000000"/>
                          </a:solidFill>
                          <a:latin typeface="Arial corpo"/>
                        </a:rPr>
                        <a:t>%</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600" b="0" i="1" u="none" strike="noStrike" dirty="0">
                          <a:solidFill>
                            <a:srgbClr val="000000"/>
                          </a:solidFill>
                          <a:latin typeface="Arial corpo"/>
                        </a:rPr>
                        <a:t> </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600" b="0" i="1" u="none" strike="noStrike" dirty="0">
                          <a:solidFill>
                            <a:srgbClr val="000000"/>
                          </a:solidFill>
                          <a:latin typeface="Arial corpo"/>
                        </a:rPr>
                        <a:t>%</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r>
              <a:tr h="296044">
                <a:tc>
                  <a:txBody>
                    <a:bodyPr/>
                    <a:lstStyle/>
                    <a:p>
                      <a:pPr algn="l" fontAlgn="b"/>
                      <a:r>
                        <a:rPr lang="en-GB" sz="1600" b="0" i="0" u="none" strike="noStrike" dirty="0" err="1">
                          <a:solidFill>
                            <a:srgbClr val="000000"/>
                          </a:solidFill>
                          <a:latin typeface="Arial corpo"/>
                        </a:rPr>
                        <a:t>Agricoltura</a:t>
                      </a:r>
                      <a:endParaRPr lang="en-GB" sz="1600" b="0" i="0" u="none" strike="noStrike" dirty="0">
                        <a:solidFill>
                          <a:srgbClr val="000000"/>
                        </a:solidFill>
                        <a:latin typeface="Arial corpo"/>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483</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1.0</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546</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1.4</a:t>
                      </a:r>
                    </a:p>
                  </a:txBody>
                  <a:tcPr marL="7620" marR="7620" marT="7620" marB="0" anchor="b">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341</a:t>
                      </a:r>
                    </a:p>
                  </a:txBody>
                  <a:tcPr marL="7620" marR="7620" marT="7620"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1.1</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519</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r" fontAlgn="b"/>
                      <a:r>
                        <a:rPr lang="en-GB" sz="1600" b="0" i="0" u="none" strike="noStrike" dirty="0">
                          <a:solidFill>
                            <a:srgbClr val="000000"/>
                          </a:solidFill>
                          <a:latin typeface="Arial corpo"/>
                        </a:rPr>
                        <a:t>1.2</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r>
              <a:tr h="296044">
                <a:tc>
                  <a:txBody>
                    <a:bodyPr/>
                    <a:lstStyle/>
                    <a:p>
                      <a:pPr algn="l" fontAlgn="b"/>
                      <a:r>
                        <a:rPr lang="en-GB" sz="1600" b="0" i="0" u="none" strike="noStrike" dirty="0" err="1">
                          <a:solidFill>
                            <a:srgbClr val="000000"/>
                          </a:solidFill>
                          <a:latin typeface="Arial corpo"/>
                        </a:rPr>
                        <a:t>Alberghi</a:t>
                      </a:r>
                      <a:r>
                        <a:rPr lang="en-GB" sz="1600" b="0" i="0" u="none" strike="noStrike" dirty="0">
                          <a:solidFill>
                            <a:srgbClr val="000000"/>
                          </a:solidFill>
                          <a:latin typeface="Arial corpo"/>
                        </a:rPr>
                        <a:t> e </a:t>
                      </a:r>
                      <a:r>
                        <a:rPr lang="en-GB" sz="1600" b="0" i="0" u="none" strike="noStrike" dirty="0" err="1">
                          <a:solidFill>
                            <a:srgbClr val="000000"/>
                          </a:solidFill>
                          <a:latin typeface="Arial corpo"/>
                        </a:rPr>
                        <a:t>ristoranti</a:t>
                      </a:r>
                      <a:endParaRPr lang="en-GB" sz="1600" b="0" i="0" u="none" strike="noStrike" dirty="0">
                        <a:solidFill>
                          <a:srgbClr val="000000"/>
                        </a:solidFill>
                        <a:latin typeface="Arial corpo"/>
                      </a:endParaRPr>
                    </a:p>
                  </a:txBody>
                  <a:tcPr marL="7620" marR="7620" marT="7620" marB="0" anchor="b">
                    <a:lnL>
                      <a:noFill/>
                    </a:lnL>
                    <a:lnR>
                      <a:noFill/>
                    </a:lnR>
                    <a:lnT>
                      <a:noFill/>
                    </a:lnT>
                    <a:lnB>
                      <a:noFill/>
                    </a:lnB>
                    <a:solidFill>
                      <a:srgbClr val="FFFFFF"/>
                    </a:solidFill>
                  </a:tcPr>
                </a:tc>
                <a:tc>
                  <a:txBody>
                    <a:bodyPr/>
                    <a:lstStyle/>
                    <a:p>
                      <a:pPr algn="r" fontAlgn="b"/>
                      <a:r>
                        <a:rPr lang="en-GB" sz="1600" b="0" i="0" u="none" strike="noStrike">
                          <a:solidFill>
                            <a:srgbClr val="000000"/>
                          </a:solidFill>
                          <a:latin typeface="Arial corpo"/>
                        </a:rPr>
                        <a:t>9081</a:t>
                      </a:r>
                    </a:p>
                  </a:txBody>
                  <a:tcPr marL="7620" marR="7620" marT="7620" marB="0" anchor="b">
                    <a:lnL>
                      <a:noFill/>
                    </a:lnL>
                    <a:lnR>
                      <a:noFill/>
                    </a:lnR>
                    <a:lnT>
                      <a:noFill/>
                    </a:lnT>
                    <a:lnB>
                      <a:noFill/>
                    </a:lnB>
                    <a:solidFill>
                      <a:srgbClr val="FFFFFF"/>
                    </a:solidFill>
                  </a:tcPr>
                </a:tc>
                <a:tc>
                  <a:txBody>
                    <a:bodyPr/>
                    <a:lstStyle/>
                    <a:p>
                      <a:pPr algn="r" fontAlgn="b"/>
                      <a:r>
                        <a:rPr lang="en-GB" sz="1600" b="0" i="0" u="none" strike="noStrike">
                          <a:solidFill>
                            <a:srgbClr val="000000"/>
                          </a:solidFill>
                          <a:latin typeface="Arial corpo"/>
                        </a:rPr>
                        <a:t>18.2</a:t>
                      </a:r>
                    </a:p>
                  </a:txBody>
                  <a:tcPr marL="7620" marR="7620" marT="7620" marB="0" anchor="b">
                    <a:lnL>
                      <a:noFill/>
                    </a:lnL>
                    <a:lnR>
                      <a:noFill/>
                    </a:lnR>
                    <a:lnT>
                      <a:noFill/>
                    </a:lnT>
                    <a:lnB>
                      <a:noFill/>
                    </a:lnB>
                    <a:solidFill>
                      <a:srgbClr val="FFFFFF"/>
                    </a:solidFill>
                  </a:tcPr>
                </a:tc>
                <a:tc>
                  <a:txBody>
                    <a:bodyPr/>
                    <a:lstStyle/>
                    <a:p>
                      <a:pPr algn="r" fontAlgn="b"/>
                      <a:r>
                        <a:rPr lang="en-GB" sz="1600" b="0" i="0" u="none" strike="noStrike">
                          <a:solidFill>
                            <a:srgbClr val="000000"/>
                          </a:solidFill>
                          <a:latin typeface="Arial corpo"/>
                        </a:rPr>
                        <a:t>6922</a:t>
                      </a:r>
                    </a:p>
                  </a:txBody>
                  <a:tcPr marL="7620" marR="7620" marT="7620" marB="0" anchor="b">
                    <a:lnL>
                      <a:noFill/>
                    </a:lnL>
                    <a:lnR>
                      <a:noFill/>
                    </a:lnR>
                    <a:lnT>
                      <a:noFill/>
                    </a:lnT>
                    <a:lnB>
                      <a:noFill/>
                    </a:lnB>
                    <a:solidFill>
                      <a:srgbClr val="FFFFFF"/>
                    </a:solidFill>
                  </a:tcPr>
                </a:tc>
                <a:tc>
                  <a:txBody>
                    <a:bodyPr/>
                    <a:lstStyle/>
                    <a:p>
                      <a:pPr algn="r" fontAlgn="b"/>
                      <a:r>
                        <a:rPr lang="en-GB" sz="1600" b="0" i="0" u="none" strike="noStrike">
                          <a:solidFill>
                            <a:srgbClr val="000000"/>
                          </a:solidFill>
                          <a:latin typeface="Arial corpo"/>
                        </a:rPr>
                        <a:t>17.3</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r>
                        <a:rPr lang="en-GB" sz="1600" b="0" i="0" u="none" strike="noStrike">
                          <a:solidFill>
                            <a:srgbClr val="000000"/>
                          </a:solidFill>
                          <a:latin typeface="Arial corpo"/>
                        </a:rPr>
                        <a:t>5408</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fontAlgn="b"/>
                      <a:r>
                        <a:rPr lang="en-GB" sz="1600" b="0" i="0" u="none" strike="noStrike">
                          <a:solidFill>
                            <a:srgbClr val="000000"/>
                          </a:solidFill>
                          <a:latin typeface="Arial corpo"/>
                        </a:rPr>
                        <a:t>17.1</a:t>
                      </a:r>
                    </a:p>
                  </a:txBody>
                  <a:tcPr marL="7620" marR="7620" marT="7620" marB="0" anchor="b">
                    <a:lnL>
                      <a:noFill/>
                    </a:lnL>
                    <a:lnR>
                      <a:noFill/>
                    </a:lnR>
                    <a:lnT>
                      <a:noFill/>
                    </a:lnT>
                    <a:lnB>
                      <a:noFill/>
                    </a:lnB>
                    <a:solidFill>
                      <a:srgbClr val="FFFFFF"/>
                    </a:solidFill>
                  </a:tcPr>
                </a:tc>
                <a:tc>
                  <a:txBody>
                    <a:bodyPr/>
                    <a:lstStyle/>
                    <a:p>
                      <a:pPr algn="r" fontAlgn="b"/>
                      <a:r>
                        <a:rPr lang="en-GB" sz="1600" b="0" i="0" u="none" strike="noStrike">
                          <a:solidFill>
                            <a:srgbClr val="000000"/>
                          </a:solidFill>
                          <a:latin typeface="Arial corpo"/>
                        </a:rPr>
                        <a:t>6293</a:t>
                      </a:r>
                    </a:p>
                  </a:txBody>
                  <a:tcPr marL="7620" marR="7620" marT="7620" marB="0" anchor="b">
                    <a:lnL>
                      <a:noFill/>
                    </a:lnL>
                    <a:lnR>
                      <a:noFill/>
                    </a:lnR>
                    <a:lnT>
                      <a:noFill/>
                    </a:lnT>
                    <a:lnB>
                      <a:noFill/>
                    </a:lnB>
                    <a:solidFill>
                      <a:srgbClr val="FFFFFF"/>
                    </a:solidFill>
                  </a:tcPr>
                </a:tc>
                <a:tc>
                  <a:txBody>
                    <a:bodyPr/>
                    <a:lstStyle/>
                    <a:p>
                      <a:pPr algn="r" fontAlgn="b"/>
                      <a:r>
                        <a:rPr lang="en-GB" sz="1600" b="0" i="0" u="none" strike="noStrike">
                          <a:solidFill>
                            <a:srgbClr val="000000"/>
                          </a:solidFill>
                          <a:latin typeface="Arial corpo"/>
                        </a:rPr>
                        <a:t>10.2</a:t>
                      </a:r>
                    </a:p>
                  </a:txBody>
                  <a:tcPr marL="7620" marR="7620" marT="7620" marB="0" anchor="b">
                    <a:lnL>
                      <a:noFill/>
                    </a:lnL>
                    <a:lnR>
                      <a:noFill/>
                    </a:lnR>
                    <a:lnT>
                      <a:noFill/>
                    </a:lnT>
                    <a:lnB>
                      <a:noFill/>
                    </a:lnB>
                    <a:solidFill>
                      <a:srgbClr val="FFFFFF"/>
                    </a:solidFill>
                  </a:tcPr>
                </a:tc>
              </a:tr>
              <a:tr h="296044">
                <a:tc>
                  <a:txBody>
                    <a:bodyPr/>
                    <a:lstStyle/>
                    <a:p>
                      <a:pPr algn="l" fontAlgn="b"/>
                      <a:r>
                        <a:rPr lang="en-GB" sz="1600" b="0" i="0" u="none" strike="noStrike" dirty="0" err="1">
                          <a:solidFill>
                            <a:srgbClr val="000000"/>
                          </a:solidFill>
                          <a:latin typeface="Arial corpo"/>
                        </a:rPr>
                        <a:t>Costruzioni</a:t>
                      </a:r>
                      <a:endParaRPr lang="en-GB" sz="1600" b="0" i="0" u="none" strike="noStrike" dirty="0">
                        <a:solidFill>
                          <a:srgbClr val="000000"/>
                        </a:solidFill>
                        <a:latin typeface="Arial corpo"/>
                      </a:endParaRPr>
                    </a:p>
                  </a:txBody>
                  <a:tcPr marL="7620" marR="7620" marT="7620" marB="0" anchor="b">
                    <a:lnL>
                      <a:noFill/>
                    </a:lnL>
                    <a:lnR>
                      <a:noFill/>
                    </a:lnR>
                    <a:lnT>
                      <a:noFill/>
                    </a:lnT>
                    <a:lnB>
                      <a:noFill/>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8623</a:t>
                      </a:r>
                    </a:p>
                  </a:txBody>
                  <a:tcPr marL="7620" marR="7620" marT="7620" marB="0" anchor="b">
                    <a:lnL>
                      <a:noFill/>
                    </a:lnL>
                    <a:lnR>
                      <a:noFill/>
                    </a:lnR>
                    <a:lnT>
                      <a:noFill/>
                    </a:lnT>
                    <a:lnB>
                      <a:noFill/>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17.2</a:t>
                      </a:r>
                    </a:p>
                  </a:txBody>
                  <a:tcPr marL="7620" marR="7620" marT="7620" marB="0" anchor="b">
                    <a:lnL>
                      <a:noFill/>
                    </a:lnL>
                    <a:lnR>
                      <a:noFill/>
                    </a:lnR>
                    <a:lnT>
                      <a:noFill/>
                    </a:lnT>
                    <a:lnB>
                      <a:noFill/>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8125</a:t>
                      </a:r>
                    </a:p>
                  </a:txBody>
                  <a:tcPr marL="7620" marR="7620" marT="7620" marB="0" anchor="b">
                    <a:lnL>
                      <a:noFill/>
                    </a:lnL>
                    <a:lnR>
                      <a:noFill/>
                    </a:lnR>
                    <a:lnT>
                      <a:noFill/>
                    </a:lnT>
                    <a:lnB>
                      <a:noFill/>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20.3</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5314</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16.8</a:t>
                      </a:r>
                    </a:p>
                  </a:txBody>
                  <a:tcPr marL="7620" marR="7620" marT="7620" marB="0" anchor="b">
                    <a:lnL>
                      <a:noFill/>
                    </a:lnL>
                    <a:lnR>
                      <a:noFill/>
                    </a:lnR>
                    <a:lnT>
                      <a:noFill/>
                    </a:lnT>
                    <a:lnB>
                      <a:noFill/>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7208</a:t>
                      </a:r>
                    </a:p>
                  </a:txBody>
                  <a:tcPr marL="7620" marR="7620" marT="7620" marB="0" anchor="b">
                    <a:lnL>
                      <a:noFill/>
                    </a:lnL>
                    <a:lnR>
                      <a:noFill/>
                    </a:lnR>
                    <a:lnT>
                      <a:noFill/>
                    </a:lnT>
                    <a:lnB>
                      <a:noFill/>
                    </a:lnB>
                    <a:solidFill>
                      <a:schemeClr val="accent1">
                        <a:lumMod val="20000"/>
                        <a:lumOff val="80000"/>
                      </a:schemeClr>
                    </a:solidFill>
                  </a:tcPr>
                </a:tc>
                <a:tc>
                  <a:txBody>
                    <a:bodyPr/>
                    <a:lstStyle/>
                    <a:p>
                      <a:pPr algn="r" fontAlgn="b"/>
                      <a:r>
                        <a:rPr lang="en-GB" sz="1600" b="0" i="0" u="none" strike="noStrike" dirty="0">
                          <a:solidFill>
                            <a:srgbClr val="000000"/>
                          </a:solidFill>
                          <a:latin typeface="Arial corpo"/>
                        </a:rPr>
                        <a:t>22.9</a:t>
                      </a:r>
                    </a:p>
                  </a:txBody>
                  <a:tcPr marL="7620" marR="7620" marT="7620" marB="0" anchor="b">
                    <a:lnL>
                      <a:noFill/>
                    </a:lnL>
                    <a:lnR>
                      <a:noFill/>
                    </a:lnR>
                    <a:lnT>
                      <a:noFill/>
                    </a:lnT>
                    <a:lnB>
                      <a:noFill/>
                    </a:lnB>
                    <a:solidFill>
                      <a:schemeClr val="accent1">
                        <a:lumMod val="20000"/>
                        <a:lumOff val="80000"/>
                      </a:schemeClr>
                    </a:solidFill>
                  </a:tcPr>
                </a:tc>
              </a:tr>
              <a:tr h="296044">
                <a:tc>
                  <a:txBody>
                    <a:bodyPr/>
                    <a:lstStyle/>
                    <a:p>
                      <a:pPr algn="l" fontAlgn="b"/>
                      <a:r>
                        <a:rPr lang="en-GB" sz="1600" b="0" i="0" u="none" strike="noStrike" dirty="0" err="1">
                          <a:solidFill>
                            <a:srgbClr val="000000"/>
                          </a:solidFill>
                          <a:latin typeface="Arial corpo"/>
                        </a:rPr>
                        <a:t>Istruzione</a:t>
                      </a:r>
                      <a:endParaRPr lang="en-GB" sz="1600" b="0" i="0" u="none" strike="noStrike" dirty="0">
                        <a:solidFill>
                          <a:srgbClr val="000000"/>
                        </a:solidFill>
                        <a:latin typeface="Arial corpo"/>
                      </a:endParaRPr>
                    </a:p>
                  </a:txBody>
                  <a:tcPr marL="7620" marR="7620" marT="7620" marB="0" anchor="b">
                    <a:lnL>
                      <a:noFill/>
                    </a:lnL>
                    <a:lnR>
                      <a:noFill/>
                    </a:lnR>
                    <a:lnT>
                      <a:noFill/>
                    </a:lnT>
                    <a:lnB>
                      <a:noFill/>
                    </a:lnB>
                    <a:solidFill>
                      <a:srgbClr val="FFFFFF"/>
                    </a:solidFill>
                  </a:tcPr>
                </a:tc>
                <a:tc>
                  <a:txBody>
                    <a:bodyPr/>
                    <a:lstStyle/>
                    <a:p>
                      <a:pPr algn="r" fontAlgn="b"/>
                      <a:r>
                        <a:rPr lang="en-GB" sz="1600" b="0" i="0" u="none" strike="noStrike">
                          <a:solidFill>
                            <a:srgbClr val="000000"/>
                          </a:solidFill>
                          <a:latin typeface="Arial corpo"/>
                        </a:rPr>
                        <a:t>4231</a:t>
                      </a:r>
                    </a:p>
                  </a:txBody>
                  <a:tcPr marL="7620" marR="7620" marT="7620" marB="0" anchor="b">
                    <a:lnL>
                      <a:noFill/>
                    </a:lnL>
                    <a:lnR>
                      <a:noFill/>
                    </a:lnR>
                    <a:lnT>
                      <a:noFill/>
                    </a:lnT>
                    <a:lnB>
                      <a:noFill/>
                    </a:lnB>
                    <a:solidFill>
                      <a:srgbClr val="FFFFFF"/>
                    </a:solidFill>
                  </a:tcPr>
                </a:tc>
                <a:tc>
                  <a:txBody>
                    <a:bodyPr/>
                    <a:lstStyle/>
                    <a:p>
                      <a:pPr algn="r" fontAlgn="b"/>
                      <a:r>
                        <a:rPr lang="en-GB" sz="1600" b="0" i="0" u="none" strike="noStrike">
                          <a:solidFill>
                            <a:srgbClr val="000000"/>
                          </a:solidFill>
                          <a:latin typeface="Arial corpo"/>
                        </a:rPr>
                        <a:t>8.5</a:t>
                      </a:r>
                    </a:p>
                  </a:txBody>
                  <a:tcPr marL="7620" marR="7620" marT="7620" marB="0" anchor="b">
                    <a:lnL>
                      <a:noFill/>
                    </a:lnL>
                    <a:lnR>
                      <a:noFill/>
                    </a:lnR>
                    <a:lnT>
                      <a:noFill/>
                    </a:lnT>
                    <a:lnB>
                      <a:noFill/>
                    </a:lnB>
                    <a:solidFill>
                      <a:srgbClr val="FFFFFF"/>
                    </a:solidFill>
                  </a:tcPr>
                </a:tc>
                <a:tc>
                  <a:txBody>
                    <a:bodyPr/>
                    <a:lstStyle/>
                    <a:p>
                      <a:pPr algn="r" fontAlgn="b"/>
                      <a:r>
                        <a:rPr lang="en-GB" sz="1600" b="0" i="0" u="none" strike="noStrike">
                          <a:solidFill>
                            <a:srgbClr val="000000"/>
                          </a:solidFill>
                          <a:latin typeface="Arial corpo"/>
                        </a:rPr>
                        <a:t>751</a:t>
                      </a:r>
                    </a:p>
                  </a:txBody>
                  <a:tcPr marL="7620" marR="7620" marT="7620" marB="0" anchor="b">
                    <a:lnL>
                      <a:noFill/>
                    </a:lnL>
                    <a:lnR>
                      <a:noFill/>
                    </a:lnR>
                    <a:lnT>
                      <a:noFill/>
                    </a:lnT>
                    <a:lnB>
                      <a:noFill/>
                    </a:lnB>
                    <a:solidFill>
                      <a:srgbClr val="FFFFFF"/>
                    </a:solidFill>
                  </a:tcPr>
                </a:tc>
                <a:tc>
                  <a:txBody>
                    <a:bodyPr/>
                    <a:lstStyle/>
                    <a:p>
                      <a:pPr algn="r" fontAlgn="b"/>
                      <a:r>
                        <a:rPr lang="en-GB" sz="1600" b="0" i="0" u="none" strike="noStrike">
                          <a:solidFill>
                            <a:srgbClr val="000000"/>
                          </a:solidFill>
                          <a:latin typeface="Arial corpo"/>
                        </a:rPr>
                        <a:t>1.9</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r>
                        <a:rPr lang="en-GB" sz="1600" b="0" i="0" u="none" strike="noStrike">
                          <a:solidFill>
                            <a:srgbClr val="000000"/>
                          </a:solidFill>
                          <a:latin typeface="Arial corpo"/>
                        </a:rPr>
                        <a:t>4325</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fontAlgn="b"/>
                      <a:r>
                        <a:rPr lang="en-GB" sz="1600" b="0" i="0" u="none" strike="noStrike">
                          <a:solidFill>
                            <a:srgbClr val="000000"/>
                          </a:solidFill>
                          <a:latin typeface="Arial corpo"/>
                        </a:rPr>
                        <a:t>13.7</a:t>
                      </a:r>
                    </a:p>
                  </a:txBody>
                  <a:tcPr marL="7620" marR="7620" marT="7620" marB="0" anchor="b">
                    <a:lnL>
                      <a:noFill/>
                    </a:lnL>
                    <a:lnR>
                      <a:noFill/>
                    </a:lnR>
                    <a:lnT>
                      <a:noFill/>
                    </a:lnT>
                    <a:lnB>
                      <a:noFill/>
                    </a:lnB>
                    <a:solidFill>
                      <a:srgbClr val="FFFFFF"/>
                    </a:solidFill>
                  </a:tcPr>
                </a:tc>
                <a:tc>
                  <a:txBody>
                    <a:bodyPr/>
                    <a:lstStyle/>
                    <a:p>
                      <a:pPr algn="r" fontAlgn="b"/>
                      <a:r>
                        <a:rPr lang="en-GB" sz="1600" b="0" i="0" u="none" strike="noStrike">
                          <a:solidFill>
                            <a:srgbClr val="000000"/>
                          </a:solidFill>
                          <a:latin typeface="Arial corpo"/>
                        </a:rPr>
                        <a:t>673</a:t>
                      </a:r>
                    </a:p>
                  </a:txBody>
                  <a:tcPr marL="7620" marR="7620" marT="7620" marB="0" anchor="b">
                    <a:lnL>
                      <a:noFill/>
                    </a:lnL>
                    <a:lnR>
                      <a:noFill/>
                    </a:lnR>
                    <a:lnT>
                      <a:noFill/>
                    </a:lnT>
                    <a:lnB>
                      <a:noFill/>
                    </a:lnB>
                    <a:solidFill>
                      <a:srgbClr val="FFFFFF"/>
                    </a:solidFill>
                  </a:tcPr>
                </a:tc>
                <a:tc>
                  <a:txBody>
                    <a:bodyPr/>
                    <a:lstStyle/>
                    <a:p>
                      <a:pPr algn="r" fontAlgn="b"/>
                      <a:r>
                        <a:rPr lang="en-GB" sz="1600" b="0" i="0" u="none" strike="noStrike">
                          <a:solidFill>
                            <a:srgbClr val="000000"/>
                          </a:solidFill>
                          <a:latin typeface="Arial corpo"/>
                        </a:rPr>
                        <a:t>12.5</a:t>
                      </a:r>
                    </a:p>
                  </a:txBody>
                  <a:tcPr marL="7620" marR="7620" marT="7620" marB="0" anchor="b">
                    <a:lnL>
                      <a:noFill/>
                    </a:lnL>
                    <a:lnR>
                      <a:noFill/>
                    </a:lnR>
                    <a:lnT>
                      <a:noFill/>
                    </a:lnT>
                    <a:lnB>
                      <a:noFill/>
                    </a:lnB>
                    <a:solidFill>
                      <a:srgbClr val="FFFFFF"/>
                    </a:solidFill>
                  </a:tcPr>
                </a:tc>
              </a:tr>
              <a:tr h="296044">
                <a:tc>
                  <a:txBody>
                    <a:bodyPr/>
                    <a:lstStyle/>
                    <a:p>
                      <a:pPr algn="l" fontAlgn="b"/>
                      <a:r>
                        <a:rPr lang="en-GB" sz="1600" b="0" i="0" u="none" strike="noStrike">
                          <a:solidFill>
                            <a:srgbClr val="000000"/>
                          </a:solidFill>
                          <a:latin typeface="Arial corpo"/>
                        </a:rPr>
                        <a:t>Manifattura e att. estrattive</a:t>
                      </a:r>
                    </a:p>
                  </a:txBody>
                  <a:tcPr marL="7620" marR="7620" marT="7620" marB="0" anchor="b">
                    <a:lnL>
                      <a:noFill/>
                    </a:lnL>
                    <a:lnR>
                      <a:noFill/>
                    </a:lnR>
                    <a:lnT>
                      <a:noFill/>
                    </a:lnT>
                    <a:lnB>
                      <a:noFill/>
                    </a:lnB>
                    <a:solidFill>
                      <a:schemeClr val="accent1">
                        <a:lumMod val="20000"/>
                        <a:lumOff val="80000"/>
                      </a:schemeClr>
                    </a:solidFill>
                  </a:tcPr>
                </a:tc>
                <a:tc>
                  <a:txBody>
                    <a:bodyPr/>
                    <a:lstStyle/>
                    <a:p>
                      <a:pPr algn="r" fontAlgn="b"/>
                      <a:r>
                        <a:rPr lang="en-GB" sz="1600" b="0" i="0" u="none" strike="noStrike" dirty="0">
                          <a:solidFill>
                            <a:srgbClr val="000000"/>
                          </a:solidFill>
                          <a:latin typeface="Arial corpo"/>
                        </a:rPr>
                        <a:t>4103</a:t>
                      </a:r>
                    </a:p>
                  </a:txBody>
                  <a:tcPr marL="7620" marR="7620" marT="7620" marB="0" anchor="b">
                    <a:lnL>
                      <a:noFill/>
                    </a:lnL>
                    <a:lnR>
                      <a:noFill/>
                    </a:lnR>
                    <a:lnT>
                      <a:noFill/>
                    </a:lnT>
                    <a:lnB>
                      <a:noFill/>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8.2</a:t>
                      </a:r>
                    </a:p>
                  </a:txBody>
                  <a:tcPr marL="7620" marR="7620" marT="7620" marB="0" anchor="b">
                    <a:lnL>
                      <a:noFill/>
                    </a:lnL>
                    <a:lnR>
                      <a:noFill/>
                    </a:lnR>
                    <a:lnT>
                      <a:noFill/>
                    </a:lnT>
                    <a:lnB>
                      <a:noFill/>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3974</a:t>
                      </a:r>
                    </a:p>
                  </a:txBody>
                  <a:tcPr marL="7620" marR="7620" marT="7620" marB="0" anchor="b">
                    <a:lnL>
                      <a:noFill/>
                    </a:lnL>
                    <a:lnR>
                      <a:noFill/>
                    </a:lnR>
                    <a:lnT>
                      <a:noFill/>
                    </a:lnT>
                    <a:lnB>
                      <a:noFill/>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9.9</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2230</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7.0</a:t>
                      </a:r>
                    </a:p>
                  </a:txBody>
                  <a:tcPr marL="7620" marR="7620" marT="7620" marB="0" anchor="b">
                    <a:lnL>
                      <a:noFill/>
                    </a:lnL>
                    <a:lnR>
                      <a:noFill/>
                    </a:lnR>
                    <a:lnT>
                      <a:noFill/>
                    </a:lnT>
                    <a:lnB>
                      <a:noFill/>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3048</a:t>
                      </a:r>
                    </a:p>
                  </a:txBody>
                  <a:tcPr marL="7620" marR="7620" marT="7620" marB="0" anchor="b">
                    <a:lnL>
                      <a:noFill/>
                    </a:lnL>
                    <a:lnR>
                      <a:noFill/>
                    </a:lnR>
                    <a:lnT>
                      <a:noFill/>
                    </a:lnT>
                    <a:lnB>
                      <a:noFill/>
                    </a:lnB>
                    <a:solidFill>
                      <a:schemeClr val="accent1">
                        <a:lumMod val="20000"/>
                        <a:lumOff val="80000"/>
                      </a:schemeClr>
                    </a:solidFill>
                  </a:tcPr>
                </a:tc>
                <a:tc>
                  <a:txBody>
                    <a:bodyPr/>
                    <a:lstStyle/>
                    <a:p>
                      <a:pPr algn="r" fontAlgn="b"/>
                      <a:r>
                        <a:rPr lang="en-GB" sz="1600" b="0" i="0" u="none" strike="noStrike" dirty="0">
                          <a:solidFill>
                            <a:srgbClr val="000000"/>
                          </a:solidFill>
                          <a:latin typeface="Arial corpo"/>
                        </a:rPr>
                        <a:t>8.9</a:t>
                      </a:r>
                    </a:p>
                  </a:txBody>
                  <a:tcPr marL="7620" marR="7620" marT="7620" marB="0" anchor="b">
                    <a:lnL>
                      <a:noFill/>
                    </a:lnL>
                    <a:lnR>
                      <a:noFill/>
                    </a:lnR>
                    <a:lnT>
                      <a:noFill/>
                    </a:lnT>
                    <a:lnB>
                      <a:noFill/>
                    </a:lnB>
                    <a:solidFill>
                      <a:schemeClr val="accent1">
                        <a:lumMod val="20000"/>
                        <a:lumOff val="80000"/>
                      </a:schemeClr>
                    </a:solidFill>
                  </a:tcPr>
                </a:tc>
              </a:tr>
              <a:tr h="296044">
                <a:tc>
                  <a:txBody>
                    <a:bodyPr/>
                    <a:lstStyle/>
                    <a:p>
                      <a:pPr algn="l" fontAlgn="b"/>
                      <a:r>
                        <a:rPr lang="en-GB" sz="1600" b="0" i="0" u="none" strike="noStrike">
                          <a:solidFill>
                            <a:srgbClr val="000000"/>
                          </a:solidFill>
                          <a:latin typeface="Arial corpo"/>
                        </a:rPr>
                        <a:t>Terziario</a:t>
                      </a:r>
                    </a:p>
                  </a:txBody>
                  <a:tcPr marL="7620" marR="7620" marT="7620" marB="0" anchor="b">
                    <a:lnL>
                      <a:noFill/>
                    </a:lnL>
                    <a:lnR>
                      <a:noFill/>
                    </a:lnR>
                    <a:lnT>
                      <a:noFill/>
                    </a:lnT>
                    <a:lnB>
                      <a:noFill/>
                    </a:lnB>
                    <a:solidFill>
                      <a:srgbClr val="FFFFFF"/>
                    </a:solidFill>
                  </a:tcPr>
                </a:tc>
                <a:tc>
                  <a:txBody>
                    <a:bodyPr/>
                    <a:lstStyle/>
                    <a:p>
                      <a:pPr algn="r" fontAlgn="b"/>
                      <a:r>
                        <a:rPr lang="en-GB" sz="1600" b="0" i="0" u="none" strike="noStrike">
                          <a:solidFill>
                            <a:srgbClr val="000000"/>
                          </a:solidFill>
                          <a:latin typeface="Arial corpo"/>
                        </a:rPr>
                        <a:t>23505</a:t>
                      </a:r>
                    </a:p>
                  </a:txBody>
                  <a:tcPr marL="7620" marR="7620" marT="7620" marB="0" anchor="b">
                    <a:lnL>
                      <a:noFill/>
                    </a:lnL>
                    <a:lnR>
                      <a:noFill/>
                    </a:lnR>
                    <a:lnT>
                      <a:noFill/>
                    </a:lnT>
                    <a:lnB>
                      <a:noFill/>
                    </a:lnB>
                    <a:solidFill>
                      <a:srgbClr val="FFFFFF"/>
                    </a:solidFill>
                  </a:tcPr>
                </a:tc>
                <a:tc>
                  <a:txBody>
                    <a:bodyPr/>
                    <a:lstStyle/>
                    <a:p>
                      <a:pPr algn="r" fontAlgn="b"/>
                      <a:r>
                        <a:rPr lang="en-GB" sz="1600" b="0" i="0" u="none" strike="noStrike">
                          <a:solidFill>
                            <a:srgbClr val="000000"/>
                          </a:solidFill>
                          <a:latin typeface="Arial corpo"/>
                        </a:rPr>
                        <a:t>47.0</a:t>
                      </a:r>
                    </a:p>
                  </a:txBody>
                  <a:tcPr marL="7620" marR="7620" marT="7620" marB="0" anchor="b">
                    <a:lnL>
                      <a:noFill/>
                    </a:lnL>
                    <a:lnR>
                      <a:noFill/>
                    </a:lnR>
                    <a:lnT>
                      <a:noFill/>
                    </a:lnT>
                    <a:lnB>
                      <a:noFill/>
                    </a:lnB>
                    <a:solidFill>
                      <a:srgbClr val="FFFFFF"/>
                    </a:solidFill>
                  </a:tcPr>
                </a:tc>
                <a:tc>
                  <a:txBody>
                    <a:bodyPr/>
                    <a:lstStyle/>
                    <a:p>
                      <a:pPr algn="r" fontAlgn="b"/>
                      <a:r>
                        <a:rPr lang="en-GB" sz="1600" b="0" i="0" u="none" strike="noStrike">
                          <a:solidFill>
                            <a:srgbClr val="000000"/>
                          </a:solidFill>
                          <a:latin typeface="Arial corpo"/>
                        </a:rPr>
                        <a:t>19687</a:t>
                      </a:r>
                    </a:p>
                  </a:txBody>
                  <a:tcPr marL="7620" marR="7620" marT="7620" marB="0" anchor="b">
                    <a:lnL>
                      <a:noFill/>
                    </a:lnL>
                    <a:lnR>
                      <a:noFill/>
                    </a:lnR>
                    <a:lnT>
                      <a:noFill/>
                    </a:lnT>
                    <a:lnB>
                      <a:noFill/>
                    </a:lnB>
                    <a:solidFill>
                      <a:srgbClr val="FFFFFF"/>
                    </a:solidFill>
                  </a:tcPr>
                </a:tc>
                <a:tc>
                  <a:txBody>
                    <a:bodyPr/>
                    <a:lstStyle/>
                    <a:p>
                      <a:pPr algn="r" fontAlgn="b"/>
                      <a:r>
                        <a:rPr lang="en-GB" sz="1600" b="0" i="0" u="none" strike="noStrike">
                          <a:solidFill>
                            <a:srgbClr val="000000"/>
                          </a:solidFill>
                          <a:latin typeface="Arial corpo"/>
                        </a:rPr>
                        <a:t>49.2</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r>
                        <a:rPr lang="en-GB" sz="1600" b="0" i="0" u="none" strike="noStrike">
                          <a:solidFill>
                            <a:srgbClr val="000000"/>
                          </a:solidFill>
                          <a:latin typeface="Arial corpo"/>
                        </a:rPr>
                        <a:t>14062</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r" fontAlgn="b"/>
                      <a:r>
                        <a:rPr lang="en-GB" sz="1600" b="0" i="0" u="none" strike="noStrike">
                          <a:solidFill>
                            <a:srgbClr val="000000"/>
                          </a:solidFill>
                          <a:latin typeface="Arial corpo"/>
                        </a:rPr>
                        <a:t>44.4</a:t>
                      </a:r>
                    </a:p>
                  </a:txBody>
                  <a:tcPr marL="7620" marR="7620" marT="7620" marB="0" anchor="b">
                    <a:lnL>
                      <a:noFill/>
                    </a:lnL>
                    <a:lnR>
                      <a:noFill/>
                    </a:lnR>
                    <a:lnT>
                      <a:noFill/>
                    </a:lnT>
                    <a:lnB>
                      <a:noFill/>
                    </a:lnB>
                    <a:solidFill>
                      <a:srgbClr val="FFFFFF"/>
                    </a:solidFill>
                  </a:tcPr>
                </a:tc>
                <a:tc>
                  <a:txBody>
                    <a:bodyPr/>
                    <a:lstStyle/>
                    <a:p>
                      <a:pPr algn="r" fontAlgn="b"/>
                      <a:r>
                        <a:rPr lang="en-GB" sz="1600" b="0" i="0" u="none" strike="noStrike">
                          <a:solidFill>
                            <a:srgbClr val="000000"/>
                          </a:solidFill>
                          <a:latin typeface="Arial corpo"/>
                        </a:rPr>
                        <a:t>19650</a:t>
                      </a:r>
                    </a:p>
                  </a:txBody>
                  <a:tcPr marL="7620" marR="7620" marT="7620" marB="0" anchor="b">
                    <a:lnL>
                      <a:noFill/>
                    </a:lnL>
                    <a:lnR>
                      <a:noFill/>
                    </a:lnR>
                    <a:lnT>
                      <a:noFill/>
                    </a:lnT>
                    <a:lnB>
                      <a:noFill/>
                    </a:lnB>
                    <a:solidFill>
                      <a:srgbClr val="FFFFFF"/>
                    </a:solidFill>
                  </a:tcPr>
                </a:tc>
                <a:tc>
                  <a:txBody>
                    <a:bodyPr/>
                    <a:lstStyle/>
                    <a:p>
                      <a:pPr algn="r" fontAlgn="b"/>
                      <a:r>
                        <a:rPr lang="en-GB" sz="1600" b="0" i="0" u="none" strike="noStrike">
                          <a:solidFill>
                            <a:srgbClr val="000000"/>
                          </a:solidFill>
                          <a:latin typeface="Arial corpo"/>
                        </a:rPr>
                        <a:t>44.4</a:t>
                      </a:r>
                    </a:p>
                  </a:txBody>
                  <a:tcPr marL="7620" marR="7620" marT="7620" marB="0" anchor="b">
                    <a:lnL>
                      <a:noFill/>
                    </a:lnL>
                    <a:lnR>
                      <a:noFill/>
                    </a:lnR>
                    <a:lnT>
                      <a:noFill/>
                    </a:lnT>
                    <a:lnB>
                      <a:noFill/>
                    </a:lnB>
                    <a:solidFill>
                      <a:srgbClr val="FFFFFF"/>
                    </a:solidFill>
                  </a:tcPr>
                </a:tc>
              </a:tr>
              <a:tr h="308379">
                <a:tc>
                  <a:txBody>
                    <a:bodyPr/>
                    <a:lstStyle/>
                    <a:p>
                      <a:pPr algn="l" fontAlgn="b"/>
                      <a:r>
                        <a:rPr lang="en-GB" sz="1600" b="1" i="0" u="none" strike="noStrike" dirty="0" err="1">
                          <a:solidFill>
                            <a:srgbClr val="000000"/>
                          </a:solidFill>
                          <a:latin typeface="Arial corpo"/>
                        </a:rPr>
                        <a:t>Totale</a:t>
                      </a:r>
                      <a:endParaRPr lang="en-GB" sz="1600" b="1" i="0" u="none" strike="noStrike" dirty="0">
                        <a:solidFill>
                          <a:srgbClr val="000000"/>
                        </a:solidFill>
                        <a:latin typeface="Arial corpo"/>
                      </a:endParaRP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50026</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100.0</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40005</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100.0</a:t>
                      </a:r>
                    </a:p>
                  </a:txBody>
                  <a:tcPr marL="7620" marR="7620" marT="7620"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31680</a:t>
                      </a:r>
                    </a:p>
                  </a:txBody>
                  <a:tcPr marL="7620" marR="7620" marT="7620" marB="0" anchor="b">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100.0</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fontAlgn="b"/>
                      <a:r>
                        <a:rPr lang="en-GB" sz="1600" b="0" i="0" u="none" strike="noStrike">
                          <a:solidFill>
                            <a:srgbClr val="000000"/>
                          </a:solidFill>
                          <a:latin typeface="Arial corpo"/>
                        </a:rPr>
                        <a:t>37391</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fontAlgn="b"/>
                      <a:r>
                        <a:rPr lang="en-GB" sz="1600" b="0" i="0" u="none" strike="noStrike" dirty="0">
                          <a:solidFill>
                            <a:srgbClr val="000000"/>
                          </a:solidFill>
                          <a:latin typeface="Arial corpo"/>
                        </a:rPr>
                        <a:t>100.0</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r>
            </a:tbl>
          </a:graphicData>
        </a:graphic>
      </p:graphicFrame>
      <p:sp>
        <p:nvSpPr>
          <p:cNvPr id="11" name="CasellaDiTesto 10"/>
          <p:cNvSpPr txBox="1"/>
          <p:nvPr/>
        </p:nvSpPr>
        <p:spPr>
          <a:xfrm>
            <a:off x="335344" y="628795"/>
            <a:ext cx="7538462" cy="461665"/>
          </a:xfrm>
          <a:prstGeom prst="rect">
            <a:avLst/>
          </a:prstGeom>
          <a:noFill/>
        </p:spPr>
        <p:txBody>
          <a:bodyPr wrap="square" rtlCol="0">
            <a:spAutoFit/>
          </a:bodyPr>
          <a:lstStyle/>
          <a:p>
            <a:r>
              <a:rPr lang="it-IT" sz="2400" dirty="0" smtClean="0">
                <a:solidFill>
                  <a:srgbClr val="505150"/>
                </a:solidFill>
              </a:rPr>
              <a:t>3. I dati sul mercato del lavoro</a:t>
            </a:r>
            <a:endParaRPr lang="it-IT" sz="2400" dirty="0">
              <a:solidFill>
                <a:srgbClr val="505150"/>
              </a:solidFill>
            </a:endParaRPr>
          </a:p>
        </p:txBody>
      </p:sp>
      <p:sp>
        <p:nvSpPr>
          <p:cNvPr id="12" name="CasellaDiTesto 11"/>
          <p:cNvSpPr txBox="1"/>
          <p:nvPr/>
        </p:nvSpPr>
        <p:spPr>
          <a:xfrm>
            <a:off x="413509" y="1150655"/>
            <a:ext cx="8478682" cy="584775"/>
          </a:xfrm>
          <a:prstGeom prst="rect">
            <a:avLst/>
          </a:prstGeom>
          <a:noFill/>
        </p:spPr>
        <p:txBody>
          <a:bodyPr wrap="square" rtlCol="0">
            <a:spAutoFit/>
          </a:bodyPr>
          <a:lstStyle/>
          <a:p>
            <a:r>
              <a:rPr lang="it-IT" sz="1600" b="1" dirty="0" smtClean="0"/>
              <a:t>Tab. 1 </a:t>
            </a:r>
            <a:r>
              <a:rPr lang="it-IT" sz="1600" dirty="0" smtClean="0"/>
              <a:t>– Attivazioni e cessazioni a tempo indeterminato per settore economico (v.a. e %) Sardegna 2008-2016</a:t>
            </a:r>
            <a:endParaRPr lang="it-IT" sz="1600" dirty="0"/>
          </a:p>
        </p:txBody>
      </p:sp>
      <p:sp>
        <p:nvSpPr>
          <p:cNvPr id="13" name="CasellaDiTesto 12"/>
          <p:cNvSpPr txBox="1"/>
          <p:nvPr/>
        </p:nvSpPr>
        <p:spPr>
          <a:xfrm>
            <a:off x="451395" y="4677031"/>
            <a:ext cx="5922919" cy="276999"/>
          </a:xfrm>
          <a:prstGeom prst="rect">
            <a:avLst/>
          </a:prstGeom>
          <a:noFill/>
        </p:spPr>
        <p:txBody>
          <a:bodyPr wrap="square" rtlCol="0">
            <a:spAutoFit/>
          </a:bodyPr>
          <a:lstStyle/>
          <a:p>
            <a:r>
              <a:rPr lang="it-IT" sz="1200" b="1" dirty="0" smtClean="0"/>
              <a:t>Fonte</a:t>
            </a:r>
            <a:r>
              <a:rPr lang="it-IT" sz="1200" dirty="0" smtClean="0"/>
              <a:t>: Dati SIL Sardegna</a:t>
            </a:r>
            <a:endParaRPr lang="it-IT" sz="1200" dirty="0"/>
          </a:p>
        </p:txBody>
      </p:sp>
      <p:sp>
        <p:nvSpPr>
          <p:cNvPr id="14" name="CasellaDiTesto 13"/>
          <p:cNvSpPr txBox="1"/>
          <p:nvPr/>
        </p:nvSpPr>
        <p:spPr>
          <a:xfrm>
            <a:off x="508002" y="5028081"/>
            <a:ext cx="8242295" cy="1138773"/>
          </a:xfrm>
          <a:prstGeom prst="rect">
            <a:avLst/>
          </a:prstGeom>
          <a:noFill/>
          <a:ln w="25400">
            <a:solidFill>
              <a:schemeClr val="accent1"/>
            </a:solidFill>
          </a:ln>
        </p:spPr>
        <p:txBody>
          <a:bodyPr wrap="square" rtlCol="0">
            <a:spAutoFit/>
          </a:bodyPr>
          <a:lstStyle/>
          <a:p>
            <a:r>
              <a:rPr lang="it-IT" sz="1700" dirty="0" smtClean="0">
                <a:solidFill>
                  <a:schemeClr val="tx1">
                    <a:lumMod val="75000"/>
                    <a:lumOff val="25000"/>
                  </a:schemeClr>
                </a:solidFill>
              </a:rPr>
              <a:t>La ripartizione delle attivazioni riflette la ripartizione degli occupati.</a:t>
            </a:r>
          </a:p>
          <a:p>
            <a:r>
              <a:rPr lang="it-IT" sz="1700" dirty="0" smtClean="0">
                <a:solidFill>
                  <a:schemeClr val="tx1">
                    <a:lumMod val="75000"/>
                    <a:lumOff val="25000"/>
                  </a:schemeClr>
                </a:solidFill>
              </a:rPr>
              <a:t>Il </a:t>
            </a:r>
            <a:r>
              <a:rPr lang="it-IT" sz="1700" b="1" dirty="0" smtClean="0">
                <a:solidFill>
                  <a:schemeClr val="tx1">
                    <a:lumMod val="75000"/>
                    <a:lumOff val="25000"/>
                  </a:schemeClr>
                </a:solidFill>
              </a:rPr>
              <a:t>settore dei servizi </a:t>
            </a:r>
            <a:r>
              <a:rPr lang="it-IT" sz="1700" dirty="0" smtClean="0">
                <a:solidFill>
                  <a:schemeClr val="tx1">
                    <a:lumMod val="75000"/>
                    <a:lumOff val="25000"/>
                  </a:schemeClr>
                </a:solidFill>
              </a:rPr>
              <a:t>mostra la quota più alta di attivazioni sia nel 2015 che nel 2016 (rispettivamente, 47% e 44,4%) insieme al </a:t>
            </a:r>
            <a:r>
              <a:rPr lang="it-IT" sz="1700" b="1" dirty="0" smtClean="0">
                <a:solidFill>
                  <a:schemeClr val="tx1">
                    <a:lumMod val="75000"/>
                    <a:lumOff val="25000"/>
                  </a:schemeClr>
                </a:solidFill>
              </a:rPr>
              <a:t>settore legato alla ricettività turistica</a:t>
            </a:r>
            <a:r>
              <a:rPr lang="it-IT" sz="1700" dirty="0" smtClean="0">
                <a:solidFill>
                  <a:schemeClr val="tx1">
                    <a:lumMod val="75000"/>
                    <a:lumOff val="25000"/>
                  </a:schemeClr>
                </a:solidFill>
              </a:rPr>
              <a:t> (18,2% nel 2015 e 17,1% nel 2016).</a:t>
            </a:r>
          </a:p>
        </p:txBody>
      </p:sp>
    </p:spTree>
    <p:extLst>
      <p:ext uri="{BB962C8B-B14F-4D97-AF65-F5344CB8AC3E}">
        <p14:creationId xmlns:p14="http://schemas.microsoft.com/office/powerpoint/2010/main" xmlns="" val="2214564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72280" y="1173197"/>
            <a:ext cx="8477582" cy="4493538"/>
          </a:xfrm>
          <a:prstGeom prst="rect">
            <a:avLst/>
          </a:prstGeom>
          <a:noFill/>
        </p:spPr>
        <p:txBody>
          <a:bodyPr wrap="square" rtlCol="0">
            <a:spAutoFit/>
          </a:bodyPr>
          <a:lstStyle/>
          <a:p>
            <a:pPr>
              <a:spcBef>
                <a:spcPts val="600"/>
              </a:spcBef>
            </a:pPr>
            <a:endParaRPr lang="it-IT" sz="2000" dirty="0" smtClean="0">
              <a:solidFill>
                <a:schemeClr val="tx1">
                  <a:lumMod val="75000"/>
                  <a:lumOff val="25000"/>
                </a:schemeClr>
              </a:solidFill>
            </a:endParaRPr>
          </a:p>
          <a:p>
            <a:pPr>
              <a:spcBef>
                <a:spcPts val="600"/>
              </a:spcBef>
            </a:pPr>
            <a:r>
              <a:rPr lang="it-IT" sz="2000" b="1" i="1" dirty="0">
                <a:solidFill>
                  <a:schemeClr val="tx1">
                    <a:lumMod val="75000"/>
                    <a:lumOff val="25000"/>
                  </a:schemeClr>
                </a:solidFill>
              </a:rPr>
              <a:t>Capire se si è verificato </a:t>
            </a:r>
            <a:r>
              <a:rPr lang="it-IT" sz="2000" b="1" i="1" dirty="0">
                <a:solidFill>
                  <a:srgbClr val="FF0000"/>
                </a:solidFill>
              </a:rPr>
              <a:t>un cambio di tendenza dal 2014 al 2015 </a:t>
            </a:r>
            <a:r>
              <a:rPr lang="it-IT" sz="2000" b="1" i="1" dirty="0">
                <a:solidFill>
                  <a:schemeClr val="tx1">
                    <a:lumMod val="75000"/>
                    <a:lumOff val="25000"/>
                  </a:schemeClr>
                </a:solidFill>
              </a:rPr>
              <a:t>dell’andamento dei contratti a tempo indeterminato in Sardegna, al netto delle dinamiche congiunturali del mercato del lavoro, può essere di supporto per cogliere un primo segnale della riforma in corso</a:t>
            </a:r>
            <a:r>
              <a:rPr lang="it-IT" sz="2000" b="1" i="1" dirty="0" smtClean="0">
                <a:solidFill>
                  <a:schemeClr val="tx1">
                    <a:lumMod val="75000"/>
                    <a:lumOff val="25000"/>
                  </a:schemeClr>
                </a:solidFill>
              </a:rPr>
              <a:t>.</a:t>
            </a:r>
          </a:p>
          <a:p>
            <a:pPr>
              <a:spcBef>
                <a:spcPts val="600"/>
              </a:spcBef>
            </a:pPr>
            <a:endParaRPr lang="it-IT" sz="2000" b="1" i="1" dirty="0">
              <a:solidFill>
                <a:schemeClr val="tx1">
                  <a:lumMod val="75000"/>
                  <a:lumOff val="25000"/>
                </a:schemeClr>
              </a:solidFill>
            </a:endParaRPr>
          </a:p>
          <a:p>
            <a:pPr>
              <a:spcBef>
                <a:spcPts val="600"/>
              </a:spcBef>
            </a:pPr>
            <a:endParaRPr lang="it-IT" sz="2000" b="1" i="1" dirty="0" smtClean="0">
              <a:solidFill>
                <a:schemeClr val="tx1">
                  <a:lumMod val="75000"/>
                  <a:lumOff val="25000"/>
                </a:schemeClr>
              </a:solidFill>
            </a:endParaRPr>
          </a:p>
          <a:p>
            <a:pPr algn="ctr">
              <a:spcBef>
                <a:spcPts val="600"/>
              </a:spcBef>
            </a:pPr>
            <a:r>
              <a:rPr lang="it-IT" sz="2400" b="1" i="1" dirty="0" smtClean="0">
                <a:solidFill>
                  <a:schemeClr val="tx1">
                    <a:lumMod val="75000"/>
                    <a:lumOff val="25000"/>
                  </a:schemeClr>
                </a:solidFill>
              </a:rPr>
              <a:t>Cosa sarebbe successo in assenza della politica?</a:t>
            </a:r>
          </a:p>
          <a:p>
            <a:pPr algn="ctr">
              <a:spcBef>
                <a:spcPts val="600"/>
              </a:spcBef>
            </a:pPr>
            <a:endParaRPr lang="it-IT" sz="2400" b="1" i="1" dirty="0">
              <a:solidFill>
                <a:schemeClr val="tx1">
                  <a:lumMod val="75000"/>
                  <a:lumOff val="25000"/>
                </a:schemeClr>
              </a:solidFill>
            </a:endParaRPr>
          </a:p>
          <a:p>
            <a:pPr algn="ctr">
              <a:spcBef>
                <a:spcPts val="600"/>
              </a:spcBef>
            </a:pPr>
            <a:r>
              <a:rPr lang="it-IT" sz="2400" b="1" i="1" dirty="0" smtClean="0">
                <a:solidFill>
                  <a:schemeClr val="tx1">
                    <a:lumMod val="75000"/>
                    <a:lumOff val="25000"/>
                  </a:schemeClr>
                </a:solidFill>
              </a:rPr>
              <a:t>Il miglioramento nel numero di attivazioni osservato nel 2015 si sarebbe verificato comunque?</a:t>
            </a:r>
          </a:p>
        </p:txBody>
      </p:sp>
      <p:sp>
        <p:nvSpPr>
          <p:cNvPr id="3" name="CasellaDiTesto 2"/>
          <p:cNvSpPr txBox="1"/>
          <p:nvPr/>
        </p:nvSpPr>
        <p:spPr>
          <a:xfrm>
            <a:off x="272280" y="593325"/>
            <a:ext cx="7538462" cy="461665"/>
          </a:xfrm>
          <a:prstGeom prst="rect">
            <a:avLst/>
          </a:prstGeom>
          <a:noFill/>
        </p:spPr>
        <p:txBody>
          <a:bodyPr wrap="square" rtlCol="0">
            <a:spAutoFit/>
          </a:bodyPr>
          <a:lstStyle/>
          <a:p>
            <a:r>
              <a:rPr lang="it-IT" sz="2400" dirty="0" smtClean="0">
                <a:solidFill>
                  <a:srgbClr val="505150"/>
                </a:solidFill>
              </a:rPr>
              <a:t>4. Analisi di valutazione</a:t>
            </a:r>
            <a:endParaRPr lang="it-IT" sz="2400" dirty="0">
              <a:solidFill>
                <a:srgbClr val="505150"/>
              </a:solidFill>
            </a:endParaRPr>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
        <p:nvSpPr>
          <p:cNvPr id="2" name="Freccia in giù 1"/>
          <p:cNvSpPr/>
          <p:nvPr/>
        </p:nvSpPr>
        <p:spPr>
          <a:xfrm>
            <a:off x="3954889" y="3223967"/>
            <a:ext cx="612742" cy="622170"/>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xmlns="" val="31113837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682196" y="593325"/>
            <a:ext cx="7538462" cy="461665"/>
          </a:xfrm>
          <a:prstGeom prst="rect">
            <a:avLst/>
          </a:prstGeom>
          <a:noFill/>
        </p:spPr>
        <p:txBody>
          <a:bodyPr wrap="square" rtlCol="0">
            <a:spAutoFit/>
          </a:bodyPr>
          <a:lstStyle/>
          <a:p>
            <a:r>
              <a:rPr lang="it-IT" sz="2400" dirty="0" smtClean="0">
                <a:solidFill>
                  <a:srgbClr val="404040"/>
                </a:solidFill>
              </a:rPr>
              <a:t>Indice</a:t>
            </a:r>
          </a:p>
        </p:txBody>
      </p:sp>
      <p:sp>
        <p:nvSpPr>
          <p:cNvPr id="6" name="CasellaDiTesto 5"/>
          <p:cNvSpPr txBox="1"/>
          <p:nvPr/>
        </p:nvSpPr>
        <p:spPr>
          <a:xfrm>
            <a:off x="682196" y="1256683"/>
            <a:ext cx="7643480" cy="4047262"/>
          </a:xfrm>
          <a:prstGeom prst="rect">
            <a:avLst/>
          </a:prstGeom>
          <a:noFill/>
        </p:spPr>
        <p:txBody>
          <a:bodyPr wrap="square" rtlCol="0">
            <a:spAutoFit/>
          </a:bodyPr>
          <a:lstStyle/>
          <a:p>
            <a:pPr marL="342900" indent="-342900">
              <a:buFont typeface="+mj-lt"/>
              <a:buAutoNum type="arabicPeriod"/>
            </a:pPr>
            <a:r>
              <a:rPr lang="it-IT" dirty="0" smtClean="0">
                <a:solidFill>
                  <a:srgbClr val="505150"/>
                </a:solidFill>
              </a:rPr>
              <a:t>La riforma del mercato del lavoro in Italia </a:t>
            </a:r>
          </a:p>
          <a:p>
            <a:pPr marL="342900" indent="-342900"/>
            <a:r>
              <a:rPr lang="it-IT" dirty="0" smtClean="0">
                <a:solidFill>
                  <a:srgbClr val="505150"/>
                </a:solidFill>
              </a:rPr>
              <a:t>      1.1 Il contesto all’entrata in vigore della riforma</a:t>
            </a:r>
          </a:p>
          <a:p>
            <a:pPr marL="342900" indent="-342900">
              <a:spcAft>
                <a:spcPts val="600"/>
              </a:spcAft>
            </a:pPr>
            <a:r>
              <a:rPr lang="it-IT" dirty="0" smtClean="0">
                <a:solidFill>
                  <a:srgbClr val="505150"/>
                </a:solidFill>
              </a:rPr>
              <a:t>      1.2 La caratteristiche della riforma</a:t>
            </a:r>
          </a:p>
          <a:p>
            <a:pPr marL="342900" indent="-342900">
              <a:buFont typeface="+mj-lt"/>
              <a:buAutoNum type="arabicPeriod" startAt="2"/>
            </a:pPr>
            <a:r>
              <a:rPr lang="it-IT" dirty="0" smtClean="0">
                <a:solidFill>
                  <a:srgbClr val="505150"/>
                </a:solidFill>
              </a:rPr>
              <a:t>Obiettivo e metodologia dell’analisi</a:t>
            </a:r>
            <a:endParaRPr lang="it-IT" dirty="0">
              <a:solidFill>
                <a:srgbClr val="505150"/>
              </a:solidFill>
            </a:endParaRPr>
          </a:p>
          <a:p>
            <a:pPr marL="342900" indent="-342900">
              <a:buFont typeface="+mj-lt"/>
              <a:buAutoNum type="arabicPeriod" startAt="2"/>
            </a:pPr>
            <a:endParaRPr lang="it-IT" dirty="0" smtClean="0">
              <a:solidFill>
                <a:srgbClr val="505150"/>
              </a:solidFill>
            </a:endParaRPr>
          </a:p>
          <a:p>
            <a:pPr marL="342900" indent="-342900">
              <a:buFont typeface="+mj-lt"/>
              <a:buAutoNum type="arabicPeriod" startAt="2"/>
            </a:pPr>
            <a:r>
              <a:rPr lang="it-IT" dirty="0" smtClean="0">
                <a:solidFill>
                  <a:srgbClr val="505150"/>
                </a:solidFill>
              </a:rPr>
              <a:t>I dati sul mercato del lavoro</a:t>
            </a:r>
          </a:p>
          <a:p>
            <a:pPr marL="342900" indent="-342900"/>
            <a:endParaRPr lang="it-IT" dirty="0">
              <a:solidFill>
                <a:srgbClr val="505150"/>
              </a:solidFill>
            </a:endParaRPr>
          </a:p>
          <a:p>
            <a:pPr marL="342900" indent="-342900">
              <a:buFont typeface="+mj-lt"/>
              <a:buAutoNum type="arabicPeriod" startAt="4"/>
            </a:pPr>
            <a:r>
              <a:rPr lang="it-IT" dirty="0" smtClean="0">
                <a:solidFill>
                  <a:srgbClr val="505150"/>
                </a:solidFill>
              </a:rPr>
              <a:t>Analisi di valutazione</a:t>
            </a:r>
            <a:endParaRPr lang="it-IT" dirty="0">
              <a:solidFill>
                <a:srgbClr val="505150"/>
              </a:solidFill>
            </a:endParaRPr>
          </a:p>
          <a:p>
            <a:pPr marL="342900" indent="-342900">
              <a:buFont typeface="+mj-lt"/>
              <a:buAutoNum type="arabicPeriod" startAt="4"/>
            </a:pPr>
            <a:endParaRPr lang="it-IT" dirty="0" smtClean="0">
              <a:solidFill>
                <a:srgbClr val="505150"/>
              </a:solidFill>
            </a:endParaRPr>
          </a:p>
          <a:p>
            <a:pPr marL="342900" indent="-342900">
              <a:buFont typeface="+mj-lt"/>
              <a:buAutoNum type="arabicPeriod" startAt="4"/>
            </a:pPr>
            <a:r>
              <a:rPr lang="it-IT" dirty="0" smtClean="0">
                <a:solidFill>
                  <a:srgbClr val="505150"/>
                </a:solidFill>
              </a:rPr>
              <a:t>I risultati</a:t>
            </a:r>
          </a:p>
          <a:p>
            <a:pPr marL="342900" indent="-342900"/>
            <a:endParaRPr lang="it-IT" dirty="0" smtClean="0">
              <a:solidFill>
                <a:srgbClr val="505150"/>
              </a:solidFill>
            </a:endParaRPr>
          </a:p>
          <a:p>
            <a:pPr marL="342900" indent="-342900">
              <a:buFont typeface="+mj-lt"/>
              <a:buAutoNum type="arabicPeriod" startAt="6"/>
            </a:pPr>
            <a:r>
              <a:rPr lang="it-IT" dirty="0" smtClean="0">
                <a:solidFill>
                  <a:srgbClr val="505150"/>
                </a:solidFill>
              </a:rPr>
              <a:t>Un confronto interregionale</a:t>
            </a:r>
          </a:p>
          <a:p>
            <a:pPr marL="342900" indent="-342900">
              <a:buFont typeface="+mj-lt"/>
              <a:buAutoNum type="arabicPeriod" startAt="6"/>
            </a:pPr>
            <a:endParaRPr lang="it-IT" dirty="0" smtClean="0">
              <a:solidFill>
                <a:srgbClr val="505150"/>
              </a:solidFill>
            </a:endParaRPr>
          </a:p>
          <a:p>
            <a:pPr marL="342900" indent="-342900">
              <a:buFont typeface="+mj-lt"/>
              <a:buAutoNum type="arabicPeriod" startAt="6"/>
            </a:pPr>
            <a:r>
              <a:rPr lang="it-IT" dirty="0" smtClean="0">
                <a:solidFill>
                  <a:srgbClr val="505150"/>
                </a:solidFill>
              </a:rPr>
              <a:t>Conclusioni</a:t>
            </a:r>
            <a:endParaRPr lang="it-IT" dirty="0">
              <a:solidFill>
                <a:srgbClr val="505150"/>
              </a:solidFill>
            </a:endParaRPr>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Tree>
    <p:extLst>
      <p:ext uri="{BB962C8B-B14F-4D97-AF65-F5344CB8AC3E}">
        <p14:creationId xmlns:p14="http://schemas.microsoft.com/office/powerpoint/2010/main" xmlns="" val="35532192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72280" y="1254255"/>
            <a:ext cx="8477582" cy="5478423"/>
          </a:xfrm>
          <a:prstGeom prst="rect">
            <a:avLst/>
          </a:prstGeom>
          <a:noFill/>
        </p:spPr>
        <p:txBody>
          <a:bodyPr wrap="square" rtlCol="0">
            <a:spAutoFit/>
          </a:bodyPr>
          <a:lstStyle/>
          <a:p>
            <a:pPr marL="342900" indent="-342900">
              <a:spcBef>
                <a:spcPts val="600"/>
              </a:spcBef>
              <a:buFont typeface="Arial" panose="020B0604020202020204" pitchFamily="34" charset="0"/>
              <a:buChar char="•"/>
            </a:pPr>
            <a:r>
              <a:rPr lang="it-IT" dirty="0" smtClean="0">
                <a:solidFill>
                  <a:schemeClr val="tx1">
                    <a:lumMod val="75000"/>
                    <a:lumOff val="25000"/>
                  </a:schemeClr>
                </a:solidFill>
              </a:rPr>
              <a:t>La </a:t>
            </a:r>
            <a:r>
              <a:rPr lang="it-IT" b="1" dirty="0">
                <a:solidFill>
                  <a:schemeClr val="tx1">
                    <a:lumMod val="75000"/>
                    <a:lumOff val="25000"/>
                  </a:schemeClr>
                </a:solidFill>
              </a:rPr>
              <a:t>strategia di valutazione </a:t>
            </a:r>
            <a:r>
              <a:rPr lang="it-IT" dirty="0">
                <a:solidFill>
                  <a:schemeClr val="tx1">
                    <a:lumMod val="75000"/>
                    <a:lumOff val="25000"/>
                  </a:schemeClr>
                </a:solidFill>
              </a:rPr>
              <a:t>utilizzata si basa sul metodo delle serie storiche interrotte attraverso l’identificazione e la stima di modelli ARIMA </a:t>
            </a:r>
            <a:r>
              <a:rPr lang="it-IT" dirty="0" smtClean="0">
                <a:solidFill>
                  <a:schemeClr val="tx1">
                    <a:lumMod val="75000"/>
                    <a:lumOff val="25000"/>
                  </a:schemeClr>
                </a:solidFill>
              </a:rPr>
              <a:t>.</a:t>
            </a:r>
          </a:p>
          <a:p>
            <a:pPr>
              <a:spcBef>
                <a:spcPts val="600"/>
              </a:spcBef>
            </a:pPr>
            <a:endParaRPr lang="it-IT" dirty="0">
              <a:solidFill>
                <a:schemeClr val="tx1">
                  <a:lumMod val="75000"/>
                  <a:lumOff val="25000"/>
                </a:schemeClr>
              </a:solidFill>
            </a:endParaRPr>
          </a:p>
          <a:p>
            <a:pPr marL="342900" indent="-342900">
              <a:spcBef>
                <a:spcPts val="600"/>
              </a:spcBef>
              <a:buFont typeface="Arial" panose="020B0604020202020204" pitchFamily="34" charset="0"/>
              <a:buChar char="•"/>
            </a:pPr>
            <a:r>
              <a:rPr lang="it-IT" dirty="0">
                <a:solidFill>
                  <a:schemeClr val="tx1">
                    <a:lumMod val="75000"/>
                    <a:lumOff val="25000"/>
                  </a:schemeClr>
                </a:solidFill>
              </a:rPr>
              <a:t>Il </a:t>
            </a:r>
            <a:r>
              <a:rPr lang="it-IT" b="1" dirty="0">
                <a:solidFill>
                  <a:schemeClr val="tx1">
                    <a:lumMod val="75000"/>
                    <a:lumOff val="25000"/>
                  </a:schemeClr>
                </a:solidFill>
              </a:rPr>
              <a:t>metodo di valutazione</a:t>
            </a:r>
            <a:r>
              <a:rPr lang="it-IT" dirty="0">
                <a:solidFill>
                  <a:schemeClr val="tx1">
                    <a:lumMod val="75000"/>
                    <a:lumOff val="25000"/>
                  </a:schemeClr>
                </a:solidFill>
              </a:rPr>
              <a:t> confronta le serie mensili osservate delle attivazioni totali e per genere e le rispettive serie mensili proiettate in avanti per il 2015 e 2016 (24 mesi). </a:t>
            </a:r>
            <a:r>
              <a:rPr lang="it-IT" b="1" i="1" dirty="0">
                <a:solidFill>
                  <a:schemeClr val="tx1">
                    <a:lumMod val="75000"/>
                    <a:lumOff val="25000"/>
                  </a:schemeClr>
                </a:solidFill>
              </a:rPr>
              <a:t>La differenza tra l’andamento delle serie osservate e quelle previste per il 2015 ci restituisce l’effetto della politica</a:t>
            </a:r>
            <a:r>
              <a:rPr lang="it-IT" b="1" i="1" dirty="0" smtClean="0">
                <a:solidFill>
                  <a:schemeClr val="tx1">
                    <a:lumMod val="75000"/>
                    <a:lumOff val="25000"/>
                  </a:schemeClr>
                </a:solidFill>
              </a:rPr>
              <a:t>.</a:t>
            </a:r>
            <a:endParaRPr lang="it-IT" dirty="0" smtClean="0">
              <a:solidFill>
                <a:schemeClr val="tx1">
                  <a:lumMod val="75000"/>
                  <a:lumOff val="25000"/>
                </a:schemeClr>
              </a:solidFill>
            </a:endParaRPr>
          </a:p>
          <a:p>
            <a:pPr marL="342900" indent="-342900">
              <a:spcBef>
                <a:spcPts val="600"/>
              </a:spcBef>
              <a:buFont typeface="Arial" panose="020B0604020202020204" pitchFamily="34" charset="0"/>
              <a:buChar char="•"/>
            </a:pPr>
            <a:endParaRPr lang="it-IT" dirty="0">
              <a:solidFill>
                <a:schemeClr val="tx1">
                  <a:lumMod val="75000"/>
                  <a:lumOff val="25000"/>
                </a:schemeClr>
              </a:solidFill>
            </a:endParaRPr>
          </a:p>
          <a:p>
            <a:pPr marL="342900" indent="-342900">
              <a:spcBef>
                <a:spcPts val="600"/>
              </a:spcBef>
              <a:buFont typeface="Arial" panose="020B0604020202020204" pitchFamily="34" charset="0"/>
              <a:buChar char="•"/>
            </a:pPr>
            <a:r>
              <a:rPr lang="it-IT" dirty="0">
                <a:solidFill>
                  <a:schemeClr val="tx1">
                    <a:lumMod val="75000"/>
                    <a:lumOff val="25000"/>
                  </a:schemeClr>
                </a:solidFill>
              </a:rPr>
              <a:t>La </a:t>
            </a:r>
            <a:r>
              <a:rPr lang="it-IT" b="1" dirty="0">
                <a:solidFill>
                  <a:schemeClr val="tx1">
                    <a:lumMod val="75000"/>
                    <a:lumOff val="25000"/>
                  </a:schemeClr>
                </a:solidFill>
              </a:rPr>
              <a:t>variabile risultato </a:t>
            </a:r>
            <a:r>
              <a:rPr lang="it-IT" dirty="0">
                <a:solidFill>
                  <a:schemeClr val="tx1">
                    <a:lumMod val="75000"/>
                    <a:lumOff val="25000"/>
                  </a:schemeClr>
                </a:solidFill>
              </a:rPr>
              <a:t>si riferisce al </a:t>
            </a:r>
            <a:r>
              <a:rPr lang="it-IT" b="1" dirty="0">
                <a:solidFill>
                  <a:schemeClr val="tx1">
                    <a:lumMod val="75000"/>
                    <a:lumOff val="25000"/>
                  </a:schemeClr>
                </a:solidFill>
              </a:rPr>
              <a:t>numero di attivazioni a tempo indeterminato </a:t>
            </a:r>
            <a:r>
              <a:rPr lang="it-IT" dirty="0">
                <a:solidFill>
                  <a:schemeClr val="tx1">
                    <a:lumMod val="75000"/>
                    <a:lumOff val="25000"/>
                  </a:schemeClr>
                </a:solidFill>
              </a:rPr>
              <a:t>nel settore </a:t>
            </a:r>
            <a:r>
              <a:rPr lang="it-IT" dirty="0" smtClean="0">
                <a:solidFill>
                  <a:schemeClr val="tx1">
                    <a:lumMod val="75000"/>
                    <a:lumOff val="25000"/>
                  </a:schemeClr>
                </a:solidFill>
              </a:rPr>
              <a:t>privato (si ipotizza che tutte le nuove attivazioni dal 2015 abbiano usufruito delle decontribuzioni)</a:t>
            </a:r>
          </a:p>
          <a:p>
            <a:pPr marL="342900" indent="-342900">
              <a:spcBef>
                <a:spcPts val="600"/>
              </a:spcBef>
              <a:buFont typeface="Arial" panose="020B0604020202020204" pitchFamily="34" charset="0"/>
              <a:buChar char="•"/>
            </a:pPr>
            <a:endParaRPr lang="it-IT" dirty="0" smtClean="0">
              <a:solidFill>
                <a:schemeClr val="tx1">
                  <a:lumMod val="75000"/>
                  <a:lumOff val="25000"/>
                </a:schemeClr>
              </a:solidFill>
            </a:endParaRPr>
          </a:p>
          <a:p>
            <a:pPr marL="342900" indent="-342900">
              <a:spcBef>
                <a:spcPts val="600"/>
              </a:spcBef>
              <a:buFont typeface="Arial" panose="020B0604020202020204" pitchFamily="34" charset="0"/>
              <a:buChar char="•"/>
            </a:pPr>
            <a:r>
              <a:rPr lang="it-IT" dirty="0">
                <a:solidFill>
                  <a:schemeClr val="tx1">
                    <a:lumMod val="75000"/>
                    <a:lumOff val="25000"/>
                  </a:schemeClr>
                </a:solidFill>
              </a:rPr>
              <a:t>La </a:t>
            </a:r>
            <a:r>
              <a:rPr lang="it-IT" b="1" dirty="0">
                <a:solidFill>
                  <a:schemeClr val="tx1">
                    <a:lumMod val="75000"/>
                    <a:lumOff val="25000"/>
                  </a:schemeClr>
                </a:solidFill>
              </a:rPr>
              <a:t>decontribuzione</a:t>
            </a:r>
            <a:r>
              <a:rPr lang="it-IT" dirty="0">
                <a:solidFill>
                  <a:schemeClr val="tx1">
                    <a:lumMod val="75000"/>
                    <a:lumOff val="25000"/>
                  </a:schemeClr>
                </a:solidFill>
              </a:rPr>
              <a:t> rappresenta la </a:t>
            </a:r>
            <a:r>
              <a:rPr lang="it-IT" b="1" dirty="0">
                <a:solidFill>
                  <a:schemeClr val="tx1">
                    <a:lumMod val="75000"/>
                    <a:lumOff val="25000"/>
                  </a:schemeClr>
                </a:solidFill>
              </a:rPr>
              <a:t>variabile-trattamento</a:t>
            </a:r>
            <a:r>
              <a:rPr lang="it-IT" dirty="0">
                <a:solidFill>
                  <a:schemeClr val="tx1">
                    <a:lumMod val="75000"/>
                    <a:lumOff val="25000"/>
                  </a:schemeClr>
                </a:solidFill>
              </a:rPr>
              <a:t>, </a:t>
            </a:r>
            <a:r>
              <a:rPr lang="it-IT" dirty="0" smtClean="0">
                <a:solidFill>
                  <a:schemeClr val="tx1">
                    <a:lumMod val="75000"/>
                    <a:lumOff val="25000"/>
                  </a:schemeClr>
                </a:solidFill>
              </a:rPr>
              <a:t>posta teoricamente </a:t>
            </a:r>
            <a:r>
              <a:rPr lang="it-IT" dirty="0">
                <a:solidFill>
                  <a:schemeClr val="tx1">
                    <a:lumMod val="75000"/>
                    <a:lumOff val="25000"/>
                  </a:schemeClr>
                </a:solidFill>
              </a:rPr>
              <a:t>uguale a zero nei mesi precedenti il 2015 e uguale a uno nei mesi successivi, da gennaio 2015 a dicembre 2016. </a:t>
            </a:r>
          </a:p>
          <a:p>
            <a:pPr>
              <a:spcBef>
                <a:spcPts val="600"/>
              </a:spcBef>
            </a:pPr>
            <a:endParaRPr lang="it-IT" sz="2000" dirty="0" smtClean="0">
              <a:solidFill>
                <a:schemeClr val="tx1">
                  <a:lumMod val="75000"/>
                  <a:lumOff val="25000"/>
                </a:schemeClr>
              </a:solidFill>
            </a:endParaRPr>
          </a:p>
          <a:p>
            <a:pPr>
              <a:spcBef>
                <a:spcPts val="600"/>
              </a:spcBef>
            </a:pPr>
            <a:endParaRPr lang="it-IT" sz="2000" dirty="0" smtClean="0">
              <a:solidFill>
                <a:schemeClr val="tx1">
                  <a:lumMod val="75000"/>
                  <a:lumOff val="25000"/>
                </a:schemeClr>
              </a:solidFill>
            </a:endParaRPr>
          </a:p>
        </p:txBody>
      </p:sp>
      <p:sp>
        <p:nvSpPr>
          <p:cNvPr id="3" name="CasellaDiTesto 2"/>
          <p:cNvSpPr txBox="1"/>
          <p:nvPr/>
        </p:nvSpPr>
        <p:spPr>
          <a:xfrm>
            <a:off x="272280" y="593325"/>
            <a:ext cx="7538462" cy="461665"/>
          </a:xfrm>
          <a:prstGeom prst="rect">
            <a:avLst/>
          </a:prstGeom>
          <a:noFill/>
        </p:spPr>
        <p:txBody>
          <a:bodyPr wrap="square" rtlCol="0">
            <a:spAutoFit/>
          </a:bodyPr>
          <a:lstStyle/>
          <a:p>
            <a:r>
              <a:rPr lang="it-IT" sz="2400" dirty="0" smtClean="0">
                <a:solidFill>
                  <a:srgbClr val="505150"/>
                </a:solidFill>
              </a:rPr>
              <a:t>4. Analisi di valutazione</a:t>
            </a:r>
            <a:endParaRPr lang="it-IT" sz="2400" dirty="0">
              <a:solidFill>
                <a:srgbClr val="505150"/>
              </a:solidFill>
            </a:endParaRPr>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Tree>
    <p:extLst>
      <p:ext uri="{BB962C8B-B14F-4D97-AF65-F5344CB8AC3E}">
        <p14:creationId xmlns:p14="http://schemas.microsoft.com/office/powerpoint/2010/main" xmlns="" val="22971258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72280" y="1033989"/>
            <a:ext cx="8477582" cy="4785926"/>
          </a:xfrm>
          <a:prstGeom prst="rect">
            <a:avLst/>
          </a:prstGeom>
          <a:noFill/>
        </p:spPr>
        <p:txBody>
          <a:bodyPr wrap="square" rtlCol="0">
            <a:spAutoFit/>
          </a:bodyPr>
          <a:lstStyle/>
          <a:p>
            <a:pPr>
              <a:spcBef>
                <a:spcPts val="600"/>
              </a:spcBef>
            </a:pPr>
            <a:r>
              <a:rPr lang="it-IT" dirty="0" smtClean="0">
                <a:solidFill>
                  <a:schemeClr val="tx1">
                    <a:lumMod val="75000"/>
                    <a:lumOff val="25000"/>
                  </a:schemeClr>
                </a:solidFill>
              </a:rPr>
              <a:t>In particolare, l’analisi ha previsto:</a:t>
            </a:r>
          </a:p>
          <a:p>
            <a:pPr marL="342900" indent="-342900">
              <a:spcBef>
                <a:spcPts val="600"/>
              </a:spcBef>
              <a:buFont typeface="Arial" panose="020B0604020202020204" pitchFamily="34" charset="0"/>
              <a:buChar char="•"/>
            </a:pPr>
            <a:r>
              <a:rPr lang="it-IT" b="1" dirty="0" smtClean="0">
                <a:solidFill>
                  <a:schemeClr val="tx1">
                    <a:lumMod val="75000"/>
                    <a:lumOff val="25000"/>
                  </a:schemeClr>
                </a:solidFill>
              </a:rPr>
              <a:t>l’identificazione dei modelli ARIMA </a:t>
            </a:r>
            <a:r>
              <a:rPr lang="it-IT" dirty="0" smtClean="0">
                <a:solidFill>
                  <a:schemeClr val="tx1">
                    <a:lumMod val="75000"/>
                    <a:lumOff val="25000"/>
                  </a:schemeClr>
                </a:solidFill>
              </a:rPr>
              <a:t>attraverso i criteri statistici di identificazione (</a:t>
            </a:r>
            <a:r>
              <a:rPr lang="it-IT" i="1" dirty="0" err="1" smtClean="0">
                <a:solidFill>
                  <a:schemeClr val="tx1">
                    <a:lumMod val="75000"/>
                    <a:lumOff val="25000"/>
                  </a:schemeClr>
                </a:solidFill>
              </a:rPr>
              <a:t>bayesian</a:t>
            </a:r>
            <a:r>
              <a:rPr lang="it-IT" i="1" dirty="0" smtClean="0">
                <a:solidFill>
                  <a:schemeClr val="tx1">
                    <a:lumMod val="75000"/>
                    <a:lumOff val="25000"/>
                  </a:schemeClr>
                </a:solidFill>
              </a:rPr>
              <a:t> information </a:t>
            </a:r>
            <a:r>
              <a:rPr lang="it-IT" i="1" dirty="0" err="1" smtClean="0">
                <a:solidFill>
                  <a:schemeClr val="tx1">
                    <a:lumMod val="75000"/>
                    <a:lumOff val="25000"/>
                  </a:schemeClr>
                </a:solidFill>
              </a:rPr>
              <a:t>criterion</a:t>
            </a:r>
            <a:r>
              <a:rPr lang="it-IT" i="1" dirty="0" smtClean="0">
                <a:solidFill>
                  <a:schemeClr val="tx1">
                    <a:lumMod val="75000"/>
                    <a:lumOff val="25000"/>
                  </a:schemeClr>
                </a:solidFill>
              </a:rPr>
              <a:t> </a:t>
            </a:r>
            <a:r>
              <a:rPr lang="it-IT" dirty="0" smtClean="0">
                <a:solidFill>
                  <a:schemeClr val="tx1">
                    <a:lumMod val="75000"/>
                    <a:lumOff val="25000"/>
                  </a:schemeClr>
                </a:solidFill>
              </a:rPr>
              <a:t>BIC) che individuano il modello più parsimonioso e stimano i parametri del modello con il metodo della massima verosimiglianza</a:t>
            </a:r>
          </a:p>
          <a:p>
            <a:pPr marL="342900" indent="-342900">
              <a:spcBef>
                <a:spcPts val="600"/>
              </a:spcBef>
              <a:buFont typeface="Arial" panose="020B0604020202020204" pitchFamily="34" charset="0"/>
              <a:buChar char="•"/>
            </a:pPr>
            <a:endParaRPr lang="it-IT" dirty="0" smtClean="0">
              <a:solidFill>
                <a:schemeClr val="tx1">
                  <a:lumMod val="75000"/>
                  <a:lumOff val="25000"/>
                </a:schemeClr>
              </a:solidFill>
            </a:endParaRPr>
          </a:p>
          <a:p>
            <a:pPr marL="342900" indent="-342900">
              <a:spcBef>
                <a:spcPts val="600"/>
              </a:spcBef>
              <a:buFont typeface="Arial" panose="020B0604020202020204" pitchFamily="34" charset="0"/>
              <a:buChar char="•"/>
            </a:pPr>
            <a:r>
              <a:rPr lang="it-IT" dirty="0" smtClean="0">
                <a:solidFill>
                  <a:schemeClr val="tx1">
                    <a:lumMod val="75000"/>
                    <a:lumOff val="25000"/>
                  </a:schemeClr>
                </a:solidFill>
              </a:rPr>
              <a:t>l’analisi delle componenti delle serie storiche osservate (</a:t>
            </a:r>
            <a:r>
              <a:rPr lang="it-IT" b="1" dirty="0" smtClean="0">
                <a:solidFill>
                  <a:schemeClr val="tx1">
                    <a:lumMod val="75000"/>
                    <a:lumOff val="25000"/>
                  </a:schemeClr>
                </a:solidFill>
              </a:rPr>
              <a:t>trend-ciclo, stagionalità e irregolare</a:t>
            </a:r>
            <a:r>
              <a:rPr lang="it-IT" dirty="0" smtClean="0">
                <a:solidFill>
                  <a:schemeClr val="tx1">
                    <a:lumMod val="75000"/>
                    <a:lumOff val="25000"/>
                  </a:schemeClr>
                </a:solidFill>
              </a:rPr>
              <a:t>);</a:t>
            </a:r>
          </a:p>
          <a:p>
            <a:pPr marL="342900" indent="-342900">
              <a:spcBef>
                <a:spcPts val="600"/>
              </a:spcBef>
              <a:buFontTx/>
              <a:buChar char="-"/>
            </a:pPr>
            <a:endParaRPr lang="it-IT" dirty="0" smtClean="0">
              <a:solidFill>
                <a:schemeClr val="tx1">
                  <a:lumMod val="75000"/>
                  <a:lumOff val="25000"/>
                </a:schemeClr>
              </a:solidFill>
            </a:endParaRPr>
          </a:p>
          <a:p>
            <a:pPr marL="342900" indent="-342900">
              <a:spcBef>
                <a:spcPts val="600"/>
              </a:spcBef>
              <a:buFont typeface="Arial" panose="020B0604020202020204" pitchFamily="34" charset="0"/>
              <a:buChar char="•"/>
            </a:pPr>
            <a:r>
              <a:rPr lang="it-IT" dirty="0" smtClean="0">
                <a:solidFill>
                  <a:schemeClr val="tx1">
                    <a:lumMod val="75000"/>
                    <a:lumOff val="25000"/>
                  </a:schemeClr>
                </a:solidFill>
              </a:rPr>
              <a:t>l’interruzione delle stesse serie a dicembre 2014 con </a:t>
            </a:r>
            <a:r>
              <a:rPr lang="it-IT" b="1" dirty="0" smtClean="0">
                <a:solidFill>
                  <a:schemeClr val="tx1">
                    <a:lumMod val="75000"/>
                    <a:lumOff val="25000"/>
                  </a:schemeClr>
                </a:solidFill>
              </a:rPr>
              <a:t>proiezione a 24 mesi in avanti </a:t>
            </a:r>
            <a:r>
              <a:rPr lang="it-IT" dirty="0" smtClean="0">
                <a:solidFill>
                  <a:schemeClr val="tx1">
                    <a:lumMod val="75000"/>
                    <a:lumOff val="25000"/>
                  </a:schemeClr>
                </a:solidFill>
              </a:rPr>
              <a:t>(modello </a:t>
            </a:r>
            <a:r>
              <a:rPr lang="it-IT" dirty="0" err="1">
                <a:solidFill>
                  <a:schemeClr val="tx1">
                    <a:lumMod val="75000"/>
                    <a:lumOff val="25000"/>
                  </a:schemeClr>
                </a:solidFill>
              </a:rPr>
              <a:t>A</a:t>
            </a:r>
            <a:r>
              <a:rPr lang="it-IT" dirty="0" err="1" smtClean="0">
                <a:solidFill>
                  <a:schemeClr val="tx1">
                    <a:lumMod val="75000"/>
                    <a:lumOff val="25000"/>
                  </a:schemeClr>
                </a:solidFill>
              </a:rPr>
              <a:t>rima</a:t>
            </a:r>
            <a:r>
              <a:rPr lang="it-IT" dirty="0" smtClean="0">
                <a:solidFill>
                  <a:schemeClr val="tx1">
                    <a:lumMod val="75000"/>
                    <a:lumOff val="25000"/>
                  </a:schemeClr>
                </a:solidFill>
              </a:rPr>
              <a:t> con il più basso MSE </a:t>
            </a:r>
            <a:r>
              <a:rPr lang="it-IT" i="1" dirty="0" smtClean="0">
                <a:solidFill>
                  <a:schemeClr val="tx1">
                    <a:lumMod val="75000"/>
                    <a:lumOff val="25000"/>
                  </a:schemeClr>
                </a:solidFill>
              </a:rPr>
              <a:t>out sample</a:t>
            </a:r>
            <a:r>
              <a:rPr lang="it-IT" dirty="0" smtClean="0">
                <a:solidFill>
                  <a:schemeClr val="tx1">
                    <a:lumMod val="75000"/>
                    <a:lumOff val="25000"/>
                  </a:schemeClr>
                </a:solidFill>
              </a:rPr>
              <a:t>); </a:t>
            </a:r>
          </a:p>
          <a:p>
            <a:pPr marL="342900" indent="-342900">
              <a:spcBef>
                <a:spcPts val="600"/>
              </a:spcBef>
              <a:buFont typeface="Arial" panose="020B0604020202020204" pitchFamily="34" charset="0"/>
              <a:buChar char="•"/>
            </a:pPr>
            <a:endParaRPr lang="it-IT" dirty="0">
              <a:solidFill>
                <a:schemeClr val="tx1">
                  <a:lumMod val="75000"/>
                  <a:lumOff val="25000"/>
                </a:schemeClr>
              </a:solidFill>
            </a:endParaRPr>
          </a:p>
          <a:p>
            <a:pPr marL="342900" indent="-342900">
              <a:spcBef>
                <a:spcPts val="600"/>
              </a:spcBef>
              <a:buFont typeface="Arial" panose="020B0604020202020204" pitchFamily="34" charset="0"/>
              <a:buChar char="•"/>
            </a:pPr>
            <a:r>
              <a:rPr lang="it-IT" dirty="0" smtClean="0">
                <a:solidFill>
                  <a:schemeClr val="tx1">
                    <a:lumMod val="75000"/>
                    <a:lumOff val="25000"/>
                  </a:schemeClr>
                </a:solidFill>
              </a:rPr>
              <a:t>il </a:t>
            </a:r>
            <a:r>
              <a:rPr lang="it-IT" b="1" dirty="0" smtClean="0">
                <a:solidFill>
                  <a:schemeClr val="tx1">
                    <a:lumMod val="75000"/>
                    <a:lumOff val="25000"/>
                  </a:schemeClr>
                </a:solidFill>
              </a:rPr>
              <a:t>confronto</a:t>
            </a:r>
            <a:r>
              <a:rPr lang="it-IT" dirty="0" smtClean="0">
                <a:solidFill>
                  <a:schemeClr val="tx1">
                    <a:lumMod val="75000"/>
                    <a:lumOff val="25000"/>
                  </a:schemeClr>
                </a:solidFill>
              </a:rPr>
              <a:t> su base annua tra le serie </a:t>
            </a:r>
            <a:r>
              <a:rPr lang="it-IT" dirty="0">
                <a:solidFill>
                  <a:schemeClr val="tx1">
                    <a:lumMod val="75000"/>
                    <a:lumOff val="25000"/>
                  </a:schemeClr>
                </a:solidFill>
              </a:rPr>
              <a:t>osservate delle nuove </a:t>
            </a:r>
            <a:r>
              <a:rPr lang="it-IT" b="1" dirty="0">
                <a:solidFill>
                  <a:schemeClr val="tx1">
                    <a:lumMod val="75000"/>
                    <a:lumOff val="25000"/>
                  </a:schemeClr>
                </a:solidFill>
              </a:rPr>
              <a:t>attivazioni di rapporti di lavoro a tempo indeterminato</a:t>
            </a:r>
            <a:r>
              <a:rPr lang="it-IT" dirty="0" smtClean="0">
                <a:solidFill>
                  <a:schemeClr val="tx1">
                    <a:lumMod val="75000"/>
                    <a:lumOff val="25000"/>
                  </a:schemeClr>
                </a:solidFill>
              </a:rPr>
              <a:t> e quelle previste nel </a:t>
            </a:r>
            <a:r>
              <a:rPr lang="it-IT" b="1" dirty="0" smtClean="0">
                <a:solidFill>
                  <a:schemeClr val="tx1">
                    <a:lumMod val="75000"/>
                    <a:lumOff val="25000"/>
                  </a:schemeClr>
                </a:solidFill>
              </a:rPr>
              <a:t>periodo 2015-2016</a:t>
            </a:r>
            <a:r>
              <a:rPr lang="it-IT" b="1" dirty="0">
                <a:solidFill>
                  <a:schemeClr val="tx1">
                    <a:lumMod val="75000"/>
                    <a:lumOff val="25000"/>
                  </a:schemeClr>
                </a:solidFill>
              </a:rPr>
              <a:t> </a:t>
            </a:r>
            <a:r>
              <a:rPr lang="it-IT" dirty="0" smtClean="0">
                <a:solidFill>
                  <a:schemeClr val="tx1">
                    <a:lumMod val="75000"/>
                    <a:lumOff val="25000"/>
                  </a:schemeClr>
                </a:solidFill>
              </a:rPr>
              <a:t>(con intervallo di confidenza al 95%)</a:t>
            </a:r>
            <a:endParaRPr lang="it-IT" b="1" dirty="0" smtClean="0">
              <a:solidFill>
                <a:schemeClr val="tx1">
                  <a:lumMod val="75000"/>
                  <a:lumOff val="25000"/>
                </a:schemeClr>
              </a:solidFill>
            </a:endParaRPr>
          </a:p>
        </p:txBody>
      </p:sp>
      <p:sp>
        <p:nvSpPr>
          <p:cNvPr id="3" name="CasellaDiTesto 2"/>
          <p:cNvSpPr txBox="1"/>
          <p:nvPr/>
        </p:nvSpPr>
        <p:spPr>
          <a:xfrm>
            <a:off x="272280" y="508484"/>
            <a:ext cx="7538462" cy="461665"/>
          </a:xfrm>
          <a:prstGeom prst="rect">
            <a:avLst/>
          </a:prstGeom>
          <a:noFill/>
        </p:spPr>
        <p:txBody>
          <a:bodyPr wrap="square" rtlCol="0">
            <a:spAutoFit/>
          </a:bodyPr>
          <a:lstStyle/>
          <a:p>
            <a:r>
              <a:rPr lang="it-IT" sz="2400" dirty="0" smtClean="0">
                <a:solidFill>
                  <a:srgbClr val="505150"/>
                </a:solidFill>
              </a:rPr>
              <a:t>4. Analisi di valutazione</a:t>
            </a:r>
            <a:endParaRPr lang="it-IT" sz="2400" dirty="0">
              <a:solidFill>
                <a:srgbClr val="505150"/>
              </a:solidFill>
            </a:endParaRPr>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Tree>
    <p:extLst>
      <p:ext uri="{BB962C8B-B14F-4D97-AF65-F5344CB8AC3E}">
        <p14:creationId xmlns:p14="http://schemas.microsoft.com/office/powerpoint/2010/main" xmlns="" val="1481894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682196" y="466325"/>
            <a:ext cx="7538462" cy="461665"/>
          </a:xfrm>
          <a:prstGeom prst="rect">
            <a:avLst/>
          </a:prstGeom>
          <a:noFill/>
        </p:spPr>
        <p:txBody>
          <a:bodyPr wrap="square" rtlCol="0">
            <a:spAutoFit/>
          </a:bodyPr>
          <a:lstStyle/>
          <a:p>
            <a:r>
              <a:rPr lang="it-IT" sz="2400" dirty="0" smtClean="0">
                <a:solidFill>
                  <a:srgbClr val="505150"/>
                </a:solidFill>
              </a:rPr>
              <a:t>4. Analisi di valutazione</a:t>
            </a:r>
            <a:endParaRPr lang="it-IT" sz="2400" dirty="0">
              <a:solidFill>
                <a:srgbClr val="505150"/>
              </a:solidFill>
            </a:endParaRPr>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pic>
        <p:nvPicPr>
          <p:cNvPr id="6" name="Immagine 5" descr="G:\Users\fantozzi\My Documents\DIPS_PSS16_SEP13\Aisre_2017\lavoro\image_reg\satrend_avvtot"/>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94571" y="1461829"/>
            <a:ext cx="8339522" cy="3240799"/>
          </a:xfrm>
          <a:prstGeom prst="rect">
            <a:avLst/>
          </a:prstGeom>
          <a:noFill/>
          <a:ln>
            <a:noFill/>
          </a:ln>
        </p:spPr>
      </p:pic>
      <p:sp>
        <p:nvSpPr>
          <p:cNvPr id="8" name="CasellaDiTesto 7"/>
          <p:cNvSpPr txBox="1"/>
          <p:nvPr/>
        </p:nvSpPr>
        <p:spPr>
          <a:xfrm>
            <a:off x="413509" y="864814"/>
            <a:ext cx="8257520" cy="584775"/>
          </a:xfrm>
          <a:prstGeom prst="rect">
            <a:avLst/>
          </a:prstGeom>
          <a:noFill/>
        </p:spPr>
        <p:txBody>
          <a:bodyPr wrap="square" rtlCol="0">
            <a:spAutoFit/>
          </a:bodyPr>
          <a:lstStyle/>
          <a:p>
            <a:r>
              <a:rPr lang="it-IT" sz="1600" b="1" dirty="0" smtClean="0"/>
              <a:t>Fig. 3 </a:t>
            </a:r>
            <a:r>
              <a:rPr lang="it-IT" sz="1600" dirty="0" smtClean="0"/>
              <a:t>Andamento mensile delle attivazioni totali a tempo indeterminato, serie osservata, trend e serie destagionalizzata (lug. 2008-dic. 2016)</a:t>
            </a:r>
            <a:endParaRPr lang="it-IT" sz="1600" dirty="0"/>
          </a:p>
        </p:txBody>
      </p:sp>
      <p:sp>
        <p:nvSpPr>
          <p:cNvPr id="9" name="CasellaDiTesto 8"/>
          <p:cNvSpPr txBox="1"/>
          <p:nvPr/>
        </p:nvSpPr>
        <p:spPr>
          <a:xfrm>
            <a:off x="581675" y="4450112"/>
            <a:ext cx="5922919" cy="276999"/>
          </a:xfrm>
          <a:prstGeom prst="rect">
            <a:avLst/>
          </a:prstGeom>
          <a:noFill/>
        </p:spPr>
        <p:txBody>
          <a:bodyPr wrap="square" rtlCol="0">
            <a:spAutoFit/>
          </a:bodyPr>
          <a:lstStyle/>
          <a:p>
            <a:r>
              <a:rPr lang="it-IT" sz="1200" b="1" dirty="0" smtClean="0"/>
              <a:t>Fonte</a:t>
            </a:r>
            <a:r>
              <a:rPr lang="it-IT" sz="1200" dirty="0" smtClean="0"/>
              <a:t>: Dati SIL Sardegna</a:t>
            </a:r>
            <a:endParaRPr lang="it-IT" sz="1200" dirty="0"/>
          </a:p>
        </p:txBody>
      </p:sp>
      <p:sp>
        <p:nvSpPr>
          <p:cNvPr id="10" name="CasellaDiTesto 9"/>
          <p:cNvSpPr txBox="1"/>
          <p:nvPr/>
        </p:nvSpPr>
        <p:spPr>
          <a:xfrm>
            <a:off x="514118" y="4727111"/>
            <a:ext cx="8242295" cy="1569660"/>
          </a:xfrm>
          <a:prstGeom prst="rect">
            <a:avLst/>
          </a:prstGeom>
          <a:noFill/>
          <a:ln w="25400">
            <a:solidFill>
              <a:schemeClr val="accent1"/>
            </a:solidFill>
          </a:ln>
        </p:spPr>
        <p:txBody>
          <a:bodyPr wrap="square" rtlCol="0">
            <a:spAutoFit/>
          </a:bodyPr>
          <a:lstStyle/>
          <a:p>
            <a:pPr algn="just"/>
            <a:r>
              <a:rPr lang="it-IT" sz="1600" dirty="0" smtClean="0">
                <a:solidFill>
                  <a:schemeClr val="tx1">
                    <a:lumMod val="75000"/>
                    <a:lumOff val="25000"/>
                  </a:schemeClr>
                </a:solidFill>
              </a:rPr>
              <a:t>Si </a:t>
            </a:r>
            <a:r>
              <a:rPr lang="it-IT" sz="1600" dirty="0">
                <a:solidFill>
                  <a:schemeClr val="tx1">
                    <a:lumMod val="75000"/>
                    <a:lumOff val="25000"/>
                  </a:schemeClr>
                </a:solidFill>
              </a:rPr>
              <a:t>osserva una </a:t>
            </a:r>
            <a:r>
              <a:rPr lang="it-IT" sz="1600" b="1" dirty="0">
                <a:solidFill>
                  <a:schemeClr val="tx1">
                    <a:lumMod val="75000"/>
                    <a:lumOff val="25000"/>
                  </a:schemeClr>
                </a:solidFill>
              </a:rPr>
              <a:t>tendenza decrescente dell’andamento delle attivazioni dei contratti lungo tutto il periodo considerato 2008-2016</a:t>
            </a:r>
            <a:r>
              <a:rPr lang="it-IT" sz="1600" dirty="0">
                <a:solidFill>
                  <a:schemeClr val="tx1">
                    <a:lumMod val="75000"/>
                    <a:lumOff val="25000"/>
                  </a:schemeClr>
                </a:solidFill>
              </a:rPr>
              <a:t> (linea verde</a:t>
            </a:r>
            <a:r>
              <a:rPr lang="it-IT" sz="1600" dirty="0" smtClean="0">
                <a:solidFill>
                  <a:schemeClr val="tx1">
                    <a:lumMod val="75000"/>
                    <a:lumOff val="25000"/>
                  </a:schemeClr>
                </a:solidFill>
              </a:rPr>
              <a:t>) con un cambio di tendenza nei primi mesi del 2015, </a:t>
            </a:r>
            <a:r>
              <a:rPr lang="it-IT" sz="1600" dirty="0">
                <a:solidFill>
                  <a:schemeClr val="tx1">
                    <a:lumMod val="75000"/>
                    <a:lumOff val="25000"/>
                  </a:schemeClr>
                </a:solidFill>
              </a:rPr>
              <a:t>e la presenza di stagionalità in alcuni mesi dell’anno: agosto-settembre, dicembre-gennaio che corrispondono ai mesi in cui si interrompono (rispettivamente agosto, dicembre) e riprendono le assunzioni (settembre, gennaio). </a:t>
            </a:r>
            <a:r>
              <a:rPr lang="it-IT" sz="1600" dirty="0" smtClean="0">
                <a:solidFill>
                  <a:schemeClr val="tx1">
                    <a:lumMod val="75000"/>
                    <a:lumOff val="25000"/>
                  </a:schemeClr>
                </a:solidFill>
              </a:rPr>
              <a:t>Fa eccezione il mese di dicembre 2016.</a:t>
            </a:r>
            <a:endParaRPr lang="it-IT" sz="1600" dirty="0">
              <a:solidFill>
                <a:schemeClr val="tx1">
                  <a:lumMod val="75000"/>
                  <a:lumOff val="25000"/>
                </a:schemeClr>
              </a:solidFill>
            </a:endParaRPr>
          </a:p>
        </p:txBody>
      </p:sp>
    </p:spTree>
    <p:extLst>
      <p:ext uri="{BB962C8B-B14F-4D97-AF65-F5344CB8AC3E}">
        <p14:creationId xmlns:p14="http://schemas.microsoft.com/office/powerpoint/2010/main" xmlns="" val="22971258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682196" y="593325"/>
            <a:ext cx="7538462" cy="461665"/>
          </a:xfrm>
          <a:prstGeom prst="rect">
            <a:avLst/>
          </a:prstGeom>
          <a:noFill/>
        </p:spPr>
        <p:txBody>
          <a:bodyPr wrap="square" rtlCol="0">
            <a:spAutoFit/>
          </a:bodyPr>
          <a:lstStyle/>
          <a:p>
            <a:r>
              <a:rPr lang="it-IT" sz="2400" dirty="0" smtClean="0">
                <a:solidFill>
                  <a:srgbClr val="505150"/>
                </a:solidFill>
              </a:rPr>
              <a:t>4. Analisi di valutazione</a:t>
            </a:r>
            <a:endParaRPr lang="it-IT" sz="2400" dirty="0">
              <a:solidFill>
                <a:srgbClr val="505150"/>
              </a:solidFill>
            </a:endParaRPr>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
        <p:nvSpPr>
          <p:cNvPr id="8" name="CasellaDiTesto 7"/>
          <p:cNvSpPr txBox="1"/>
          <p:nvPr/>
        </p:nvSpPr>
        <p:spPr>
          <a:xfrm>
            <a:off x="413509" y="1166639"/>
            <a:ext cx="8257520" cy="584775"/>
          </a:xfrm>
          <a:prstGeom prst="rect">
            <a:avLst/>
          </a:prstGeom>
          <a:noFill/>
        </p:spPr>
        <p:txBody>
          <a:bodyPr wrap="square" rtlCol="0">
            <a:spAutoFit/>
          </a:bodyPr>
          <a:lstStyle/>
          <a:p>
            <a:r>
              <a:rPr lang="it-IT" sz="1600" b="1" dirty="0" smtClean="0"/>
              <a:t>Fig. 4 </a:t>
            </a:r>
            <a:r>
              <a:rPr lang="it-IT" sz="1600" i="1" dirty="0"/>
              <a:t>Andamento mensile delle attivazioni totali a tempo indeterminato, serie interrotta con previsione, trend e serie destagionalizzata (</a:t>
            </a:r>
            <a:r>
              <a:rPr lang="it-IT" sz="1600" i="1" dirty="0" err="1"/>
              <a:t>lug</a:t>
            </a:r>
            <a:r>
              <a:rPr lang="it-IT" sz="1600" i="1" dirty="0"/>
              <a:t>. 2008-dic. 2014)</a:t>
            </a:r>
            <a:endParaRPr lang="it-IT" sz="1600" dirty="0"/>
          </a:p>
        </p:txBody>
      </p:sp>
      <p:sp>
        <p:nvSpPr>
          <p:cNvPr id="9" name="CasellaDiTesto 8"/>
          <p:cNvSpPr txBox="1"/>
          <p:nvPr/>
        </p:nvSpPr>
        <p:spPr>
          <a:xfrm>
            <a:off x="581675" y="4970362"/>
            <a:ext cx="5922919" cy="276999"/>
          </a:xfrm>
          <a:prstGeom prst="rect">
            <a:avLst/>
          </a:prstGeom>
          <a:noFill/>
        </p:spPr>
        <p:txBody>
          <a:bodyPr wrap="square" rtlCol="0">
            <a:spAutoFit/>
          </a:bodyPr>
          <a:lstStyle/>
          <a:p>
            <a:r>
              <a:rPr lang="it-IT" sz="1200" b="1" dirty="0" smtClean="0"/>
              <a:t>Fonte</a:t>
            </a:r>
            <a:r>
              <a:rPr lang="it-IT" sz="1200" dirty="0" smtClean="0"/>
              <a:t>: Dati SIL Sardegna</a:t>
            </a:r>
            <a:endParaRPr lang="it-IT" sz="1200" dirty="0"/>
          </a:p>
        </p:txBody>
      </p:sp>
      <p:sp>
        <p:nvSpPr>
          <p:cNvPr id="10" name="CasellaDiTesto 9"/>
          <p:cNvSpPr txBox="1"/>
          <p:nvPr/>
        </p:nvSpPr>
        <p:spPr>
          <a:xfrm>
            <a:off x="508001" y="5335620"/>
            <a:ext cx="8242295" cy="830997"/>
          </a:xfrm>
          <a:prstGeom prst="rect">
            <a:avLst/>
          </a:prstGeom>
          <a:solidFill>
            <a:schemeClr val="bg1"/>
          </a:solidFill>
          <a:ln w="25400">
            <a:solidFill>
              <a:schemeClr val="accent1"/>
            </a:solidFill>
          </a:ln>
        </p:spPr>
        <p:txBody>
          <a:bodyPr wrap="square" rtlCol="0">
            <a:spAutoFit/>
          </a:bodyPr>
          <a:lstStyle/>
          <a:p>
            <a:r>
              <a:rPr lang="it-IT" sz="1600" dirty="0">
                <a:solidFill>
                  <a:schemeClr val="tx1">
                    <a:lumMod val="75000"/>
                    <a:lumOff val="25000"/>
                  </a:schemeClr>
                </a:solidFill>
              </a:rPr>
              <a:t>Il grafico relativo alle serie interrotta a dicembre 2014 con proiezione a 24 mesi </a:t>
            </a:r>
            <a:r>
              <a:rPr lang="it-IT" sz="1600" b="1" dirty="0">
                <a:solidFill>
                  <a:schemeClr val="tx1">
                    <a:lumMod val="75000"/>
                    <a:lumOff val="25000"/>
                  </a:schemeClr>
                </a:solidFill>
              </a:rPr>
              <a:t>accentua la presenza di un trend leggermente decrescente che proseguirebbe anche dopo l’entrata in vigore della politica</a:t>
            </a:r>
            <a:r>
              <a:rPr lang="it-IT" sz="1600" dirty="0">
                <a:solidFill>
                  <a:schemeClr val="tx1">
                    <a:lumMod val="75000"/>
                    <a:lumOff val="25000"/>
                  </a:schemeClr>
                </a:solidFill>
              </a:rPr>
              <a:t>, quindi dopo gennaio 2015</a:t>
            </a:r>
            <a:r>
              <a:rPr lang="it-IT" sz="1600" dirty="0"/>
              <a:t>. </a:t>
            </a:r>
            <a:endParaRPr lang="it-IT" sz="1700" dirty="0" smtClean="0">
              <a:solidFill>
                <a:schemeClr val="tx1">
                  <a:lumMod val="75000"/>
                  <a:lumOff val="25000"/>
                </a:schemeClr>
              </a:solidFill>
            </a:endParaRPr>
          </a:p>
        </p:txBody>
      </p:sp>
      <p:pic>
        <p:nvPicPr>
          <p:cNvPr id="11" name="Immagine 10" descr="G:\Users\fantozzi\My Documents\DIPS_PSS16_SEP13\Aisre_2017\lavoro\imgX13\satrendX13_avvtot"/>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13509" y="1726356"/>
            <a:ext cx="8257520" cy="3313459"/>
          </a:xfrm>
          <a:prstGeom prst="rect">
            <a:avLst/>
          </a:prstGeom>
          <a:noFill/>
          <a:ln>
            <a:noFill/>
          </a:ln>
        </p:spPr>
      </p:pic>
      <p:cxnSp>
        <p:nvCxnSpPr>
          <p:cNvPr id="4" name="Connettore 1 3"/>
          <p:cNvCxnSpPr/>
          <p:nvPr/>
        </p:nvCxnSpPr>
        <p:spPr>
          <a:xfrm>
            <a:off x="6655324" y="1828800"/>
            <a:ext cx="0" cy="2793556"/>
          </a:xfrm>
          <a:prstGeom prst="line">
            <a:avLst/>
          </a:prstGeom>
          <a:ln w="3175">
            <a:solidFill>
              <a:schemeClr val="bg2">
                <a:lumMod val="25000"/>
              </a:schemeClr>
            </a:solidFill>
            <a:prstDash val="dashDot"/>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2971258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461472" y="435665"/>
            <a:ext cx="7538462" cy="461665"/>
          </a:xfrm>
          <a:prstGeom prst="rect">
            <a:avLst/>
          </a:prstGeom>
          <a:noFill/>
        </p:spPr>
        <p:txBody>
          <a:bodyPr wrap="square" rtlCol="0">
            <a:spAutoFit/>
          </a:bodyPr>
          <a:lstStyle/>
          <a:p>
            <a:r>
              <a:rPr lang="it-IT" sz="2400" dirty="0" smtClean="0">
                <a:solidFill>
                  <a:srgbClr val="505150"/>
                </a:solidFill>
              </a:rPr>
              <a:t>4. Analisi di valutazione</a:t>
            </a:r>
            <a:endParaRPr lang="it-IT" sz="2400" dirty="0">
              <a:solidFill>
                <a:srgbClr val="505150"/>
              </a:solidFill>
            </a:endParaRPr>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
        <p:nvSpPr>
          <p:cNvPr id="8" name="CasellaDiTesto 7"/>
          <p:cNvSpPr txBox="1"/>
          <p:nvPr/>
        </p:nvSpPr>
        <p:spPr>
          <a:xfrm>
            <a:off x="413509" y="914383"/>
            <a:ext cx="6237061" cy="584776"/>
          </a:xfrm>
          <a:prstGeom prst="rect">
            <a:avLst/>
          </a:prstGeom>
          <a:noFill/>
        </p:spPr>
        <p:txBody>
          <a:bodyPr wrap="square" rtlCol="0">
            <a:spAutoFit/>
          </a:bodyPr>
          <a:lstStyle/>
          <a:p>
            <a:r>
              <a:rPr lang="it-IT" sz="1600" b="1" dirty="0" smtClean="0"/>
              <a:t>Fig. 5  </a:t>
            </a:r>
            <a:r>
              <a:rPr lang="it-IT" sz="1600" dirty="0" smtClean="0"/>
              <a:t>Andamento mensile delle attivazioni totali a tempo indeterminato, serie osservata e prevista da gen. 2015 a dic. 2016.</a:t>
            </a:r>
            <a:endParaRPr lang="it-IT" sz="1600" dirty="0"/>
          </a:p>
        </p:txBody>
      </p:sp>
      <p:sp>
        <p:nvSpPr>
          <p:cNvPr id="9" name="CasellaDiTesto 8"/>
          <p:cNvSpPr txBox="1"/>
          <p:nvPr/>
        </p:nvSpPr>
        <p:spPr>
          <a:xfrm>
            <a:off x="765758" y="5765553"/>
            <a:ext cx="5922919" cy="276999"/>
          </a:xfrm>
          <a:prstGeom prst="rect">
            <a:avLst/>
          </a:prstGeom>
          <a:noFill/>
        </p:spPr>
        <p:txBody>
          <a:bodyPr wrap="square" rtlCol="0">
            <a:spAutoFit/>
          </a:bodyPr>
          <a:lstStyle/>
          <a:p>
            <a:r>
              <a:rPr lang="it-IT" sz="1200" b="1" dirty="0" smtClean="0"/>
              <a:t>Fonte</a:t>
            </a:r>
            <a:r>
              <a:rPr lang="it-IT" sz="1200" dirty="0" smtClean="0"/>
              <a:t>: Dati SIL Sardegna</a:t>
            </a:r>
            <a:endParaRPr lang="it-IT" sz="1200" dirty="0"/>
          </a:p>
        </p:txBody>
      </p:sp>
      <p:sp>
        <p:nvSpPr>
          <p:cNvPr id="10" name="CasellaDiTesto 9"/>
          <p:cNvSpPr txBox="1"/>
          <p:nvPr/>
        </p:nvSpPr>
        <p:spPr>
          <a:xfrm>
            <a:off x="6650570" y="770192"/>
            <a:ext cx="2361455" cy="4616648"/>
          </a:xfrm>
          <a:prstGeom prst="rect">
            <a:avLst/>
          </a:prstGeom>
          <a:noFill/>
          <a:ln w="15875">
            <a:solidFill>
              <a:schemeClr val="accent1"/>
            </a:solidFill>
          </a:ln>
        </p:spPr>
        <p:txBody>
          <a:bodyPr wrap="square" rtlCol="0">
            <a:spAutoFit/>
          </a:bodyPr>
          <a:lstStyle/>
          <a:p>
            <a:r>
              <a:rPr lang="it-IT" sz="1400" dirty="0" smtClean="0">
                <a:solidFill>
                  <a:schemeClr val="tx1">
                    <a:lumMod val="75000"/>
                    <a:lumOff val="25000"/>
                  </a:schemeClr>
                </a:solidFill>
              </a:rPr>
              <a:t>Le </a:t>
            </a:r>
            <a:r>
              <a:rPr lang="it-IT" sz="1400" dirty="0">
                <a:solidFill>
                  <a:schemeClr val="tx1">
                    <a:lumMod val="75000"/>
                    <a:lumOff val="25000"/>
                  </a:schemeClr>
                </a:solidFill>
              </a:rPr>
              <a:t>differenze con la serie reale delle attivazioni si accentuano </a:t>
            </a:r>
            <a:r>
              <a:rPr lang="it-IT" sz="1400" b="1" dirty="0">
                <a:solidFill>
                  <a:schemeClr val="tx1">
                    <a:lumMod val="75000"/>
                    <a:lumOff val="25000"/>
                  </a:schemeClr>
                </a:solidFill>
              </a:rPr>
              <a:t>nell’ultima parte del 2015</a:t>
            </a:r>
            <a:r>
              <a:rPr lang="it-IT" sz="1400" dirty="0">
                <a:solidFill>
                  <a:schemeClr val="tx1">
                    <a:lumMod val="75000"/>
                    <a:lumOff val="25000"/>
                  </a:schemeClr>
                </a:solidFill>
              </a:rPr>
              <a:t>  (in particolare nel mese di dicembre) periodo in cui molte imprese sembra abbiano anticipato le assunzioni del 2016, proprio per usufruire di una decontribuzione più sostanziosa  </a:t>
            </a:r>
          </a:p>
          <a:p>
            <a:endParaRPr lang="it-IT" sz="1400" dirty="0">
              <a:solidFill>
                <a:schemeClr val="tx1">
                  <a:lumMod val="75000"/>
                  <a:lumOff val="25000"/>
                </a:schemeClr>
              </a:solidFill>
            </a:endParaRPr>
          </a:p>
          <a:p>
            <a:r>
              <a:rPr lang="it-IT" sz="1400" dirty="0" smtClean="0">
                <a:solidFill>
                  <a:schemeClr val="tx1">
                    <a:lumMod val="75000"/>
                    <a:lumOff val="25000"/>
                  </a:schemeClr>
                </a:solidFill>
              </a:rPr>
              <a:t>Rispetto </a:t>
            </a:r>
            <a:r>
              <a:rPr lang="it-IT" sz="1400" dirty="0">
                <a:solidFill>
                  <a:schemeClr val="tx1">
                    <a:lumMod val="75000"/>
                    <a:lumOff val="25000"/>
                  </a:schemeClr>
                </a:solidFill>
              </a:rPr>
              <a:t>al trend della serie osservata su tutto il periodo 2008-2016 (serie a puntini), si evidenzia un cambiamento di pendenza che concorre a identificare l’effetto della politica (serie a tratto continuo).</a:t>
            </a:r>
          </a:p>
        </p:txBody>
      </p:sp>
      <p:graphicFrame>
        <p:nvGraphicFramePr>
          <p:cNvPr id="11" name="Grafico 10"/>
          <p:cNvGraphicFramePr>
            <a:graphicFrameLocks/>
          </p:cNvGraphicFramePr>
          <p:nvPr>
            <p:extLst>
              <p:ext uri="{D42A27DB-BD31-4B8C-83A1-F6EECF244321}">
                <p14:modId xmlns:p14="http://schemas.microsoft.com/office/powerpoint/2010/main" xmlns="" val="2730461863"/>
              </p:ext>
            </p:extLst>
          </p:nvPr>
        </p:nvGraphicFramePr>
        <p:xfrm>
          <a:off x="526901" y="1628030"/>
          <a:ext cx="6010275" cy="408802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22971258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461472" y="435665"/>
            <a:ext cx="7538462" cy="461665"/>
          </a:xfrm>
          <a:prstGeom prst="rect">
            <a:avLst/>
          </a:prstGeom>
          <a:noFill/>
        </p:spPr>
        <p:txBody>
          <a:bodyPr wrap="square" rtlCol="0">
            <a:spAutoFit/>
          </a:bodyPr>
          <a:lstStyle/>
          <a:p>
            <a:r>
              <a:rPr lang="it-IT" sz="2400" dirty="0" smtClean="0">
                <a:solidFill>
                  <a:srgbClr val="505150"/>
                </a:solidFill>
              </a:rPr>
              <a:t>4. Analisi di valutazione</a:t>
            </a:r>
            <a:endParaRPr lang="it-IT" sz="2400" dirty="0">
              <a:solidFill>
                <a:srgbClr val="505150"/>
              </a:solidFill>
            </a:endParaRPr>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
        <p:nvSpPr>
          <p:cNvPr id="8" name="CasellaDiTesto 7"/>
          <p:cNvSpPr txBox="1"/>
          <p:nvPr/>
        </p:nvSpPr>
        <p:spPr>
          <a:xfrm>
            <a:off x="413509" y="914383"/>
            <a:ext cx="8257520" cy="584775"/>
          </a:xfrm>
          <a:prstGeom prst="rect">
            <a:avLst/>
          </a:prstGeom>
          <a:noFill/>
        </p:spPr>
        <p:txBody>
          <a:bodyPr wrap="square" rtlCol="0">
            <a:spAutoFit/>
          </a:bodyPr>
          <a:lstStyle/>
          <a:p>
            <a:r>
              <a:rPr lang="it-IT" sz="1600" b="1" dirty="0" smtClean="0"/>
              <a:t>Fig. 6  - </a:t>
            </a:r>
            <a:r>
              <a:rPr lang="it-IT" sz="1600" dirty="0" smtClean="0"/>
              <a:t>Andamento mensile delle attivazioni totali a tempo indeterminato, serie osservata e prevista da gen. 2015 dic. 2016 con bande di confidenza al 95%. - </a:t>
            </a:r>
            <a:r>
              <a:rPr lang="it-IT" sz="1600" b="1" dirty="0" smtClean="0"/>
              <a:t>Totale</a:t>
            </a:r>
            <a:endParaRPr lang="it-IT" sz="1600" b="1" dirty="0"/>
          </a:p>
        </p:txBody>
      </p:sp>
      <p:sp>
        <p:nvSpPr>
          <p:cNvPr id="9" name="CasellaDiTesto 8"/>
          <p:cNvSpPr txBox="1"/>
          <p:nvPr/>
        </p:nvSpPr>
        <p:spPr>
          <a:xfrm>
            <a:off x="765758" y="5844930"/>
            <a:ext cx="5922919" cy="276999"/>
          </a:xfrm>
          <a:prstGeom prst="rect">
            <a:avLst/>
          </a:prstGeom>
          <a:noFill/>
        </p:spPr>
        <p:txBody>
          <a:bodyPr wrap="square" rtlCol="0">
            <a:spAutoFit/>
          </a:bodyPr>
          <a:lstStyle/>
          <a:p>
            <a:r>
              <a:rPr lang="it-IT" sz="1200" b="1" dirty="0" smtClean="0"/>
              <a:t>Fonte</a:t>
            </a:r>
            <a:r>
              <a:rPr lang="it-IT" sz="1200" dirty="0" smtClean="0"/>
              <a:t>: Dati SIL Sardegna</a:t>
            </a:r>
            <a:endParaRPr lang="it-IT" sz="1200" dirty="0"/>
          </a:p>
        </p:txBody>
      </p:sp>
      <p:graphicFrame>
        <p:nvGraphicFramePr>
          <p:cNvPr id="10" name="Grafico 9"/>
          <p:cNvGraphicFramePr/>
          <p:nvPr>
            <p:extLst>
              <p:ext uri="{D42A27DB-BD31-4B8C-83A1-F6EECF244321}">
                <p14:modId xmlns:p14="http://schemas.microsoft.com/office/powerpoint/2010/main" xmlns="" val="506753450"/>
              </p:ext>
            </p:extLst>
          </p:nvPr>
        </p:nvGraphicFramePr>
        <p:xfrm>
          <a:off x="612301" y="1658808"/>
          <a:ext cx="6365875" cy="4193930"/>
        </p:xfrm>
        <a:graphic>
          <a:graphicData uri="http://schemas.openxmlformats.org/drawingml/2006/chart">
            <c:chart xmlns:c="http://schemas.openxmlformats.org/drawingml/2006/chart" xmlns:r="http://schemas.openxmlformats.org/officeDocument/2006/relationships" r:id="rId3"/>
          </a:graphicData>
        </a:graphic>
      </p:graphicFrame>
      <p:sp>
        <p:nvSpPr>
          <p:cNvPr id="4" name="CasellaDiTesto 3"/>
          <p:cNvSpPr txBox="1"/>
          <p:nvPr/>
        </p:nvSpPr>
        <p:spPr>
          <a:xfrm>
            <a:off x="7371761" y="1658808"/>
            <a:ext cx="1517716" cy="3970318"/>
          </a:xfrm>
          <a:prstGeom prst="rect">
            <a:avLst/>
          </a:prstGeom>
          <a:noFill/>
          <a:ln>
            <a:solidFill>
              <a:schemeClr val="accent1">
                <a:shade val="95000"/>
                <a:satMod val="105000"/>
              </a:schemeClr>
            </a:solidFill>
          </a:ln>
        </p:spPr>
        <p:txBody>
          <a:bodyPr wrap="square" rtlCol="0">
            <a:spAutoFit/>
          </a:bodyPr>
          <a:lstStyle/>
          <a:p>
            <a:r>
              <a:rPr lang="it-IT" sz="1400" dirty="0" smtClean="0">
                <a:solidFill>
                  <a:schemeClr val="tx1">
                    <a:lumMod val="75000"/>
                    <a:lumOff val="25000"/>
                  </a:schemeClr>
                </a:solidFill>
              </a:rPr>
              <a:t>In assenza della politica ci </a:t>
            </a:r>
            <a:r>
              <a:rPr lang="it-IT" sz="1400" dirty="0">
                <a:solidFill>
                  <a:schemeClr val="tx1">
                    <a:lumMod val="75000"/>
                    <a:lumOff val="25000"/>
                  </a:schemeClr>
                </a:solidFill>
              </a:rPr>
              <a:t>sarebbero state nel biennio 2015/16 </a:t>
            </a:r>
            <a:r>
              <a:rPr lang="it-IT" sz="1400" dirty="0" smtClean="0">
                <a:solidFill>
                  <a:schemeClr val="tx1">
                    <a:lumMod val="75000"/>
                    <a:lumOff val="25000"/>
                  </a:schemeClr>
                </a:solidFill>
              </a:rPr>
              <a:t>circa 51,3 attivazioni invece di 73,1 mila.</a:t>
            </a:r>
          </a:p>
          <a:p>
            <a:endParaRPr lang="it-IT" sz="1400" dirty="0" smtClean="0">
              <a:solidFill>
                <a:schemeClr val="tx1">
                  <a:lumMod val="75000"/>
                  <a:lumOff val="25000"/>
                </a:schemeClr>
              </a:solidFill>
            </a:endParaRPr>
          </a:p>
          <a:p>
            <a:r>
              <a:rPr lang="it-IT" sz="1400" dirty="0" smtClean="0">
                <a:solidFill>
                  <a:schemeClr val="tx1">
                    <a:lumMod val="75000"/>
                    <a:lumOff val="25000"/>
                  </a:schemeClr>
                </a:solidFill>
              </a:rPr>
              <a:t>L’effetto </a:t>
            </a:r>
            <a:r>
              <a:rPr lang="it-IT" sz="1400" dirty="0">
                <a:solidFill>
                  <a:schemeClr val="tx1">
                    <a:lumMod val="75000"/>
                    <a:lumOff val="25000"/>
                  </a:schemeClr>
                </a:solidFill>
              </a:rPr>
              <a:t>complessivo 2015+2016 (differenza tra tratto blu e verde) è </a:t>
            </a:r>
            <a:r>
              <a:rPr lang="it-IT" sz="1400" dirty="0" smtClean="0">
                <a:solidFill>
                  <a:schemeClr val="tx1">
                    <a:lumMod val="75000"/>
                    <a:lumOff val="25000"/>
                  </a:schemeClr>
                </a:solidFill>
              </a:rPr>
              <a:t>di circa </a:t>
            </a:r>
            <a:r>
              <a:rPr lang="it-IT" sz="1400" b="1" dirty="0" smtClean="0">
                <a:solidFill>
                  <a:srgbClr val="FF0000"/>
                </a:solidFill>
              </a:rPr>
              <a:t>22 mila attivazioni in più.</a:t>
            </a:r>
          </a:p>
        </p:txBody>
      </p:sp>
    </p:spTree>
    <p:extLst>
      <p:ext uri="{BB962C8B-B14F-4D97-AF65-F5344CB8AC3E}">
        <p14:creationId xmlns:p14="http://schemas.microsoft.com/office/powerpoint/2010/main" xmlns="" val="22971258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461472" y="435665"/>
            <a:ext cx="7538462" cy="461665"/>
          </a:xfrm>
          <a:prstGeom prst="rect">
            <a:avLst/>
          </a:prstGeom>
          <a:noFill/>
        </p:spPr>
        <p:txBody>
          <a:bodyPr wrap="square" rtlCol="0">
            <a:spAutoFit/>
          </a:bodyPr>
          <a:lstStyle/>
          <a:p>
            <a:r>
              <a:rPr lang="it-IT" sz="2400" dirty="0" smtClean="0">
                <a:solidFill>
                  <a:srgbClr val="505150"/>
                </a:solidFill>
              </a:rPr>
              <a:t>4. Analisi di valutazione</a:t>
            </a:r>
            <a:endParaRPr lang="it-IT" sz="2400" dirty="0">
              <a:solidFill>
                <a:srgbClr val="505150"/>
              </a:solidFill>
            </a:endParaRPr>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
        <p:nvSpPr>
          <p:cNvPr id="8" name="CasellaDiTesto 7"/>
          <p:cNvSpPr txBox="1"/>
          <p:nvPr/>
        </p:nvSpPr>
        <p:spPr>
          <a:xfrm>
            <a:off x="413509" y="914383"/>
            <a:ext cx="8257520" cy="584775"/>
          </a:xfrm>
          <a:prstGeom prst="rect">
            <a:avLst/>
          </a:prstGeom>
          <a:noFill/>
        </p:spPr>
        <p:txBody>
          <a:bodyPr wrap="square" rtlCol="0">
            <a:spAutoFit/>
          </a:bodyPr>
          <a:lstStyle/>
          <a:p>
            <a:r>
              <a:rPr lang="it-IT" sz="1600" b="1" dirty="0" smtClean="0"/>
              <a:t>Fig. 7 - </a:t>
            </a:r>
            <a:r>
              <a:rPr lang="it-IT" sz="1600" dirty="0" smtClean="0"/>
              <a:t>Andamento mensile delle attivazioni totali a tempo indeterminato, serie osservata e prevista da gen. 2015 dic. 2016 con bande di confidenza al 95% - </a:t>
            </a:r>
            <a:r>
              <a:rPr lang="it-IT" sz="1600" b="1" dirty="0" smtClean="0"/>
              <a:t>Femmine</a:t>
            </a:r>
          </a:p>
        </p:txBody>
      </p:sp>
      <p:sp>
        <p:nvSpPr>
          <p:cNvPr id="9" name="CasellaDiTesto 8"/>
          <p:cNvSpPr txBox="1"/>
          <p:nvPr/>
        </p:nvSpPr>
        <p:spPr>
          <a:xfrm>
            <a:off x="765758" y="5844930"/>
            <a:ext cx="5922919" cy="276999"/>
          </a:xfrm>
          <a:prstGeom prst="rect">
            <a:avLst/>
          </a:prstGeom>
          <a:noFill/>
        </p:spPr>
        <p:txBody>
          <a:bodyPr wrap="square" rtlCol="0">
            <a:spAutoFit/>
          </a:bodyPr>
          <a:lstStyle/>
          <a:p>
            <a:r>
              <a:rPr lang="it-IT" sz="1200" b="1" dirty="0" smtClean="0"/>
              <a:t>Fonte</a:t>
            </a:r>
            <a:r>
              <a:rPr lang="it-IT" sz="1200" dirty="0" smtClean="0"/>
              <a:t>: Dati SIL Sardegna</a:t>
            </a:r>
            <a:endParaRPr lang="it-IT" sz="1200" dirty="0"/>
          </a:p>
        </p:txBody>
      </p:sp>
      <p:graphicFrame>
        <p:nvGraphicFramePr>
          <p:cNvPr id="10" name="Grafico 9"/>
          <p:cNvGraphicFramePr/>
          <p:nvPr>
            <p:extLst>
              <p:ext uri="{D42A27DB-BD31-4B8C-83A1-F6EECF244321}">
                <p14:modId xmlns:p14="http://schemas.microsoft.com/office/powerpoint/2010/main" xmlns="" val="2769504488"/>
              </p:ext>
            </p:extLst>
          </p:nvPr>
        </p:nvGraphicFramePr>
        <p:xfrm>
          <a:off x="912007" y="1660525"/>
          <a:ext cx="6330315" cy="3975100"/>
        </p:xfrm>
        <a:graphic>
          <a:graphicData uri="http://schemas.openxmlformats.org/drawingml/2006/chart">
            <c:chart xmlns:c="http://schemas.openxmlformats.org/drawingml/2006/chart" xmlns:r="http://schemas.openxmlformats.org/officeDocument/2006/relationships" r:id="rId3"/>
          </a:graphicData>
        </a:graphic>
      </p:graphicFrame>
      <p:sp>
        <p:nvSpPr>
          <p:cNvPr id="11" name="CasellaDiTesto 10"/>
          <p:cNvSpPr txBox="1"/>
          <p:nvPr/>
        </p:nvSpPr>
        <p:spPr>
          <a:xfrm>
            <a:off x="7418896" y="1660525"/>
            <a:ext cx="1611984" cy="3970318"/>
          </a:xfrm>
          <a:prstGeom prst="rect">
            <a:avLst/>
          </a:prstGeom>
          <a:noFill/>
          <a:ln>
            <a:solidFill>
              <a:schemeClr val="accent1">
                <a:shade val="95000"/>
                <a:satMod val="105000"/>
              </a:schemeClr>
            </a:solidFill>
          </a:ln>
        </p:spPr>
        <p:txBody>
          <a:bodyPr wrap="square" rtlCol="0">
            <a:spAutoFit/>
          </a:bodyPr>
          <a:lstStyle/>
          <a:p>
            <a:r>
              <a:rPr lang="it-IT" sz="1400" dirty="0">
                <a:solidFill>
                  <a:schemeClr val="tx1">
                    <a:lumMod val="75000"/>
                    <a:lumOff val="25000"/>
                  </a:schemeClr>
                </a:solidFill>
              </a:rPr>
              <a:t>In assenza della politica ci sarebbero </a:t>
            </a:r>
            <a:r>
              <a:rPr lang="it-IT" sz="1400" dirty="0" smtClean="0">
                <a:solidFill>
                  <a:schemeClr val="tx1">
                    <a:lumMod val="75000"/>
                    <a:lumOff val="25000"/>
                  </a:schemeClr>
                </a:solidFill>
              </a:rPr>
              <a:t>state nel biennio 2015/16 </a:t>
            </a:r>
            <a:r>
              <a:rPr lang="it-IT" sz="1400" dirty="0">
                <a:solidFill>
                  <a:schemeClr val="tx1">
                    <a:lumMod val="75000"/>
                    <a:lumOff val="25000"/>
                  </a:schemeClr>
                </a:solidFill>
              </a:rPr>
              <a:t>circa </a:t>
            </a:r>
            <a:r>
              <a:rPr lang="it-IT" sz="1400" dirty="0" smtClean="0">
                <a:solidFill>
                  <a:schemeClr val="tx1">
                    <a:lumMod val="75000"/>
                    <a:lumOff val="25000"/>
                  </a:schemeClr>
                </a:solidFill>
              </a:rPr>
              <a:t>21,5 </a:t>
            </a:r>
            <a:r>
              <a:rPr lang="it-IT" sz="1400" dirty="0">
                <a:solidFill>
                  <a:schemeClr val="tx1">
                    <a:lumMod val="75000"/>
                    <a:lumOff val="25000"/>
                  </a:schemeClr>
                </a:solidFill>
              </a:rPr>
              <a:t>attivazioni invece di </a:t>
            </a:r>
            <a:r>
              <a:rPr lang="it-IT" sz="1400" dirty="0" smtClean="0">
                <a:solidFill>
                  <a:schemeClr val="tx1">
                    <a:lumMod val="75000"/>
                    <a:lumOff val="25000"/>
                  </a:schemeClr>
                </a:solidFill>
              </a:rPr>
              <a:t>27,8 </a:t>
            </a:r>
            <a:r>
              <a:rPr lang="it-IT" sz="1400" dirty="0">
                <a:solidFill>
                  <a:schemeClr val="tx1">
                    <a:lumMod val="75000"/>
                    <a:lumOff val="25000"/>
                  </a:schemeClr>
                </a:solidFill>
              </a:rPr>
              <a:t>mila</a:t>
            </a:r>
            <a:r>
              <a:rPr lang="it-IT" sz="1400" dirty="0" smtClean="0">
                <a:solidFill>
                  <a:schemeClr val="tx1">
                    <a:lumMod val="75000"/>
                    <a:lumOff val="25000"/>
                  </a:schemeClr>
                </a:solidFill>
              </a:rPr>
              <a:t>.</a:t>
            </a:r>
          </a:p>
          <a:p>
            <a:endParaRPr lang="it-IT" sz="1400" dirty="0">
              <a:solidFill>
                <a:schemeClr val="tx1">
                  <a:lumMod val="75000"/>
                  <a:lumOff val="25000"/>
                </a:schemeClr>
              </a:solidFill>
            </a:endParaRPr>
          </a:p>
          <a:p>
            <a:r>
              <a:rPr lang="it-IT" sz="1400" dirty="0" smtClean="0">
                <a:solidFill>
                  <a:schemeClr val="tx1">
                    <a:lumMod val="75000"/>
                    <a:lumOff val="25000"/>
                  </a:schemeClr>
                </a:solidFill>
              </a:rPr>
              <a:t>L’effetto complessivo per le donne </a:t>
            </a:r>
            <a:r>
              <a:rPr lang="it-IT" sz="1400" dirty="0">
                <a:solidFill>
                  <a:schemeClr val="tx1">
                    <a:lumMod val="75000"/>
                    <a:lumOff val="25000"/>
                  </a:schemeClr>
                </a:solidFill>
              </a:rPr>
              <a:t>2015+2016 (differenza tra tratto blu e verde) è </a:t>
            </a:r>
            <a:r>
              <a:rPr lang="it-IT" sz="1400" dirty="0" smtClean="0">
                <a:solidFill>
                  <a:schemeClr val="tx1">
                    <a:lumMod val="75000"/>
                    <a:lumOff val="25000"/>
                  </a:schemeClr>
                </a:solidFill>
              </a:rPr>
              <a:t>di circa </a:t>
            </a:r>
            <a:r>
              <a:rPr lang="it-IT" sz="1400" b="1" dirty="0" smtClean="0">
                <a:solidFill>
                  <a:srgbClr val="FF0000"/>
                </a:solidFill>
              </a:rPr>
              <a:t>6,3 mila attivazioni in più.</a:t>
            </a:r>
            <a:endParaRPr lang="it-IT" sz="1400" b="1" dirty="0">
              <a:solidFill>
                <a:srgbClr val="FF0000"/>
              </a:solidFill>
            </a:endParaRPr>
          </a:p>
        </p:txBody>
      </p:sp>
    </p:spTree>
    <p:extLst>
      <p:ext uri="{BB962C8B-B14F-4D97-AF65-F5344CB8AC3E}">
        <p14:creationId xmlns:p14="http://schemas.microsoft.com/office/powerpoint/2010/main" xmlns="" val="22971258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461472" y="435665"/>
            <a:ext cx="7538462" cy="461665"/>
          </a:xfrm>
          <a:prstGeom prst="rect">
            <a:avLst/>
          </a:prstGeom>
          <a:noFill/>
        </p:spPr>
        <p:txBody>
          <a:bodyPr wrap="square" rtlCol="0">
            <a:spAutoFit/>
          </a:bodyPr>
          <a:lstStyle/>
          <a:p>
            <a:r>
              <a:rPr lang="it-IT" sz="2400" dirty="0" smtClean="0">
                <a:solidFill>
                  <a:srgbClr val="505150"/>
                </a:solidFill>
              </a:rPr>
              <a:t>4. Analisi di valutazione</a:t>
            </a:r>
            <a:endParaRPr lang="it-IT" sz="2400" dirty="0">
              <a:solidFill>
                <a:srgbClr val="505150"/>
              </a:solidFill>
            </a:endParaRPr>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
        <p:nvSpPr>
          <p:cNvPr id="8" name="CasellaDiTesto 7"/>
          <p:cNvSpPr txBox="1"/>
          <p:nvPr/>
        </p:nvSpPr>
        <p:spPr>
          <a:xfrm>
            <a:off x="413509" y="914383"/>
            <a:ext cx="8257520" cy="584775"/>
          </a:xfrm>
          <a:prstGeom prst="rect">
            <a:avLst/>
          </a:prstGeom>
          <a:noFill/>
        </p:spPr>
        <p:txBody>
          <a:bodyPr wrap="square" rtlCol="0">
            <a:spAutoFit/>
          </a:bodyPr>
          <a:lstStyle/>
          <a:p>
            <a:r>
              <a:rPr lang="it-IT" sz="1600" b="1" dirty="0" smtClean="0"/>
              <a:t>Fig. 8 - </a:t>
            </a:r>
            <a:r>
              <a:rPr lang="it-IT" sz="1600" dirty="0" smtClean="0"/>
              <a:t>Andamento mensile delle attivazioni totali a tempo indeterminato, serie osservata e prevista da gen. 2015 dic. 2016 con bande di confidenza al 95% – </a:t>
            </a:r>
            <a:r>
              <a:rPr lang="it-IT" sz="1600" b="1" dirty="0" smtClean="0"/>
              <a:t>Maschi </a:t>
            </a:r>
          </a:p>
        </p:txBody>
      </p:sp>
      <p:sp>
        <p:nvSpPr>
          <p:cNvPr id="9" name="CasellaDiTesto 8"/>
          <p:cNvSpPr txBox="1"/>
          <p:nvPr/>
        </p:nvSpPr>
        <p:spPr>
          <a:xfrm>
            <a:off x="513502" y="5844930"/>
            <a:ext cx="5922919" cy="276999"/>
          </a:xfrm>
          <a:prstGeom prst="rect">
            <a:avLst/>
          </a:prstGeom>
          <a:noFill/>
        </p:spPr>
        <p:txBody>
          <a:bodyPr wrap="square" rtlCol="0">
            <a:spAutoFit/>
          </a:bodyPr>
          <a:lstStyle/>
          <a:p>
            <a:r>
              <a:rPr lang="it-IT" sz="1200" b="1" dirty="0" smtClean="0"/>
              <a:t>Fonte</a:t>
            </a:r>
            <a:r>
              <a:rPr lang="it-IT" sz="1200" dirty="0" smtClean="0"/>
              <a:t>: Dati SIL Sardegna</a:t>
            </a:r>
            <a:endParaRPr lang="it-IT" sz="1200" dirty="0"/>
          </a:p>
        </p:txBody>
      </p:sp>
      <p:graphicFrame>
        <p:nvGraphicFramePr>
          <p:cNvPr id="10" name="Grafico 9"/>
          <p:cNvGraphicFramePr/>
          <p:nvPr>
            <p:extLst>
              <p:ext uri="{D42A27DB-BD31-4B8C-83A1-F6EECF244321}">
                <p14:modId xmlns:p14="http://schemas.microsoft.com/office/powerpoint/2010/main" xmlns="" val="2596196751"/>
              </p:ext>
            </p:extLst>
          </p:nvPr>
        </p:nvGraphicFramePr>
        <p:xfrm>
          <a:off x="860540" y="1716608"/>
          <a:ext cx="6250940" cy="3930092"/>
        </p:xfrm>
        <a:graphic>
          <a:graphicData uri="http://schemas.openxmlformats.org/drawingml/2006/chart">
            <c:chart xmlns:c="http://schemas.openxmlformats.org/drawingml/2006/chart" xmlns:r="http://schemas.openxmlformats.org/officeDocument/2006/relationships" r:id="rId3"/>
          </a:graphicData>
        </a:graphic>
      </p:graphicFrame>
      <p:sp>
        <p:nvSpPr>
          <p:cNvPr id="11" name="CasellaDiTesto 10"/>
          <p:cNvSpPr txBox="1"/>
          <p:nvPr/>
        </p:nvSpPr>
        <p:spPr>
          <a:xfrm>
            <a:off x="7400039" y="1659169"/>
            <a:ext cx="1611985" cy="3970318"/>
          </a:xfrm>
          <a:prstGeom prst="rect">
            <a:avLst/>
          </a:prstGeom>
          <a:noFill/>
          <a:ln>
            <a:solidFill>
              <a:schemeClr val="accent1">
                <a:shade val="95000"/>
                <a:satMod val="105000"/>
              </a:schemeClr>
            </a:solidFill>
          </a:ln>
        </p:spPr>
        <p:txBody>
          <a:bodyPr wrap="square" rtlCol="0">
            <a:spAutoFit/>
          </a:bodyPr>
          <a:lstStyle/>
          <a:p>
            <a:r>
              <a:rPr lang="it-IT" sz="1400" dirty="0">
                <a:solidFill>
                  <a:schemeClr val="tx1">
                    <a:lumMod val="75000"/>
                    <a:lumOff val="25000"/>
                  </a:schemeClr>
                </a:solidFill>
              </a:rPr>
              <a:t>In assenza della politica ci sarebbero state nel biennio 2015/16 circa </a:t>
            </a:r>
            <a:r>
              <a:rPr lang="it-IT" sz="1400" dirty="0" smtClean="0">
                <a:solidFill>
                  <a:schemeClr val="tx1">
                    <a:lumMod val="75000"/>
                    <a:lumOff val="25000"/>
                  </a:schemeClr>
                </a:solidFill>
              </a:rPr>
              <a:t>29,6 </a:t>
            </a:r>
            <a:r>
              <a:rPr lang="it-IT" sz="1400" dirty="0">
                <a:solidFill>
                  <a:schemeClr val="tx1">
                    <a:lumMod val="75000"/>
                    <a:lumOff val="25000"/>
                  </a:schemeClr>
                </a:solidFill>
              </a:rPr>
              <a:t>attivazioni invece di </a:t>
            </a:r>
            <a:r>
              <a:rPr lang="it-IT" sz="1400" dirty="0" smtClean="0">
                <a:solidFill>
                  <a:schemeClr val="tx1">
                    <a:lumMod val="75000"/>
                    <a:lumOff val="25000"/>
                  </a:schemeClr>
                </a:solidFill>
              </a:rPr>
              <a:t>45,3 </a:t>
            </a:r>
            <a:r>
              <a:rPr lang="it-IT" sz="1400" dirty="0">
                <a:solidFill>
                  <a:schemeClr val="tx1">
                    <a:lumMod val="75000"/>
                    <a:lumOff val="25000"/>
                  </a:schemeClr>
                </a:solidFill>
              </a:rPr>
              <a:t>mila</a:t>
            </a:r>
            <a:r>
              <a:rPr lang="it-IT" sz="1400" dirty="0" smtClean="0">
                <a:solidFill>
                  <a:schemeClr val="tx1">
                    <a:lumMod val="75000"/>
                    <a:lumOff val="25000"/>
                  </a:schemeClr>
                </a:solidFill>
              </a:rPr>
              <a:t>.</a:t>
            </a:r>
          </a:p>
          <a:p>
            <a:endParaRPr lang="it-IT" sz="1400" dirty="0">
              <a:solidFill>
                <a:schemeClr val="tx1">
                  <a:lumMod val="75000"/>
                  <a:lumOff val="25000"/>
                </a:schemeClr>
              </a:solidFill>
            </a:endParaRPr>
          </a:p>
          <a:p>
            <a:r>
              <a:rPr lang="it-IT" sz="1400" dirty="0" smtClean="0">
                <a:solidFill>
                  <a:schemeClr val="tx1">
                    <a:lumMod val="75000"/>
                    <a:lumOff val="25000"/>
                  </a:schemeClr>
                </a:solidFill>
              </a:rPr>
              <a:t>L’effetto complessivo per i maschi 2015+2016 </a:t>
            </a:r>
            <a:r>
              <a:rPr lang="it-IT" sz="1400" dirty="0">
                <a:solidFill>
                  <a:schemeClr val="tx1">
                    <a:lumMod val="75000"/>
                    <a:lumOff val="25000"/>
                  </a:schemeClr>
                </a:solidFill>
              </a:rPr>
              <a:t>(differenza tra tratto blu e verde) è </a:t>
            </a:r>
            <a:r>
              <a:rPr lang="it-IT" sz="1400" dirty="0" smtClean="0">
                <a:solidFill>
                  <a:schemeClr val="tx1">
                    <a:lumMod val="75000"/>
                    <a:lumOff val="25000"/>
                  </a:schemeClr>
                </a:solidFill>
              </a:rPr>
              <a:t>di circa </a:t>
            </a:r>
            <a:r>
              <a:rPr lang="it-IT" sz="1400" b="1" dirty="0" smtClean="0">
                <a:solidFill>
                  <a:srgbClr val="FF0000"/>
                </a:solidFill>
              </a:rPr>
              <a:t>15,7 mila attivazioni in più.</a:t>
            </a:r>
            <a:endParaRPr lang="it-IT" sz="1400" b="1" dirty="0">
              <a:solidFill>
                <a:srgbClr val="FF0000"/>
              </a:solidFill>
            </a:endParaRPr>
          </a:p>
        </p:txBody>
      </p:sp>
    </p:spTree>
    <p:extLst>
      <p:ext uri="{BB962C8B-B14F-4D97-AF65-F5344CB8AC3E}">
        <p14:creationId xmlns:p14="http://schemas.microsoft.com/office/powerpoint/2010/main" xmlns="" val="22971258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682196" y="1596226"/>
            <a:ext cx="8051801" cy="3631763"/>
          </a:xfrm>
          <a:prstGeom prst="rect">
            <a:avLst/>
          </a:prstGeom>
          <a:noFill/>
        </p:spPr>
        <p:txBody>
          <a:bodyPr wrap="square" rtlCol="0">
            <a:spAutoFit/>
          </a:bodyPr>
          <a:lstStyle/>
          <a:p>
            <a:pPr>
              <a:spcBef>
                <a:spcPts val="1200"/>
              </a:spcBef>
            </a:pPr>
            <a:r>
              <a:rPr lang="it-IT" sz="2000" b="1" i="1" dirty="0" smtClean="0">
                <a:solidFill>
                  <a:srgbClr val="FF0000"/>
                </a:solidFill>
              </a:rPr>
              <a:t>Punto 1.</a:t>
            </a:r>
            <a:endParaRPr lang="it-IT" sz="2000" dirty="0"/>
          </a:p>
          <a:p>
            <a:pPr>
              <a:spcBef>
                <a:spcPts val="1200"/>
              </a:spcBef>
            </a:pPr>
            <a:r>
              <a:rPr lang="it-IT" sz="2000" dirty="0">
                <a:solidFill>
                  <a:schemeClr val="tx1">
                    <a:lumMod val="75000"/>
                    <a:lumOff val="25000"/>
                  </a:schemeClr>
                </a:solidFill>
              </a:rPr>
              <a:t>Sembrerebbe proprio per merito delle misure di riforma del mercato del lavoro, che in media, in Sardegna negli anni 2015 e 2016 siano stati </a:t>
            </a:r>
            <a:r>
              <a:rPr lang="it-IT" sz="2000" b="1" dirty="0">
                <a:solidFill>
                  <a:schemeClr val="tx1">
                    <a:lumMod val="75000"/>
                    <a:lumOff val="25000"/>
                  </a:schemeClr>
                </a:solidFill>
              </a:rPr>
              <a:t>attivati circa 21.795 </a:t>
            </a:r>
            <a:r>
              <a:rPr lang="it-IT" sz="2000" dirty="0">
                <a:solidFill>
                  <a:schemeClr val="tx1">
                    <a:lumMod val="75000"/>
                    <a:lumOff val="25000"/>
                  </a:schemeClr>
                </a:solidFill>
              </a:rPr>
              <a:t>(effetto 2015+effetto 2016) </a:t>
            </a:r>
            <a:r>
              <a:rPr lang="it-IT" sz="2000" b="1" dirty="0">
                <a:solidFill>
                  <a:schemeClr val="tx1">
                    <a:lumMod val="75000"/>
                    <a:lumOff val="25000"/>
                  </a:schemeClr>
                </a:solidFill>
              </a:rPr>
              <a:t>contratti a tempo indeterminato in più</a:t>
            </a:r>
            <a:r>
              <a:rPr lang="it-IT" sz="2000" dirty="0">
                <a:solidFill>
                  <a:schemeClr val="tx1">
                    <a:lumMod val="75000"/>
                    <a:lumOff val="25000"/>
                  </a:schemeClr>
                </a:solidFill>
              </a:rPr>
              <a:t> (corrispondenti in termini percentuali al 42,4%). </a:t>
            </a:r>
            <a:endParaRPr lang="it-IT" sz="2000" dirty="0" smtClean="0">
              <a:solidFill>
                <a:schemeClr val="tx1">
                  <a:lumMod val="75000"/>
                  <a:lumOff val="25000"/>
                </a:schemeClr>
              </a:solidFill>
            </a:endParaRPr>
          </a:p>
          <a:p>
            <a:pPr>
              <a:spcBef>
                <a:spcPts val="1200"/>
              </a:spcBef>
            </a:pPr>
            <a:endParaRPr lang="it-IT" sz="2000" dirty="0">
              <a:solidFill>
                <a:schemeClr val="tx1">
                  <a:lumMod val="75000"/>
                  <a:lumOff val="25000"/>
                </a:schemeClr>
              </a:solidFill>
            </a:endParaRPr>
          </a:p>
          <a:p>
            <a:r>
              <a:rPr lang="it-IT" sz="2000" dirty="0">
                <a:solidFill>
                  <a:schemeClr val="tx1">
                    <a:lumMod val="75000"/>
                    <a:lumOff val="25000"/>
                  </a:schemeClr>
                </a:solidFill>
              </a:rPr>
              <a:t>L’effetto complessivamente </a:t>
            </a:r>
            <a:r>
              <a:rPr lang="it-IT" sz="2000" b="1" dirty="0">
                <a:solidFill>
                  <a:schemeClr val="tx1">
                    <a:lumMod val="75000"/>
                    <a:lumOff val="25000"/>
                  </a:schemeClr>
                </a:solidFill>
              </a:rPr>
              <a:t>è più accentuato nel </a:t>
            </a:r>
            <a:r>
              <a:rPr lang="it-IT" sz="2000" b="1" dirty="0" smtClean="0">
                <a:solidFill>
                  <a:schemeClr val="tx1">
                    <a:lumMod val="75000"/>
                    <a:lumOff val="25000"/>
                  </a:schemeClr>
                </a:solidFill>
              </a:rPr>
              <a:t>2015 (67,4%) </a:t>
            </a:r>
            <a:r>
              <a:rPr lang="it-IT" sz="2000" b="1" dirty="0">
                <a:solidFill>
                  <a:schemeClr val="tx1">
                    <a:lumMod val="75000"/>
                    <a:lumOff val="25000"/>
                  </a:schemeClr>
                </a:solidFill>
              </a:rPr>
              <a:t>e meno intenso nel </a:t>
            </a:r>
            <a:r>
              <a:rPr lang="it-IT" sz="2000" b="1" dirty="0" smtClean="0">
                <a:solidFill>
                  <a:schemeClr val="tx1">
                    <a:lumMod val="75000"/>
                    <a:lumOff val="25000"/>
                  </a:schemeClr>
                </a:solidFill>
              </a:rPr>
              <a:t>2016 (14,0 %),</a:t>
            </a:r>
            <a:r>
              <a:rPr lang="it-IT" sz="2000" dirty="0" smtClean="0">
                <a:solidFill>
                  <a:schemeClr val="tx1">
                    <a:lumMod val="75000"/>
                    <a:lumOff val="25000"/>
                  </a:schemeClr>
                </a:solidFill>
              </a:rPr>
              <a:t> </a:t>
            </a:r>
            <a:r>
              <a:rPr lang="it-IT" sz="2000" dirty="0">
                <a:solidFill>
                  <a:schemeClr val="tx1">
                    <a:lumMod val="75000"/>
                    <a:lumOff val="25000"/>
                  </a:schemeClr>
                </a:solidFill>
              </a:rPr>
              <a:t>in cui si riduce drasticamente.</a:t>
            </a:r>
          </a:p>
          <a:p>
            <a:pPr>
              <a:spcBef>
                <a:spcPts val="1200"/>
              </a:spcBef>
            </a:pPr>
            <a:endParaRPr lang="it-IT" sz="2000" i="1" dirty="0" smtClean="0"/>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
        <p:nvSpPr>
          <p:cNvPr id="6" name="CasellaDiTesto 5"/>
          <p:cNvSpPr txBox="1"/>
          <p:nvPr/>
        </p:nvSpPr>
        <p:spPr>
          <a:xfrm>
            <a:off x="682196" y="593325"/>
            <a:ext cx="7538462" cy="461665"/>
          </a:xfrm>
          <a:prstGeom prst="rect">
            <a:avLst/>
          </a:prstGeom>
          <a:noFill/>
        </p:spPr>
        <p:txBody>
          <a:bodyPr wrap="square" rtlCol="0">
            <a:spAutoFit/>
          </a:bodyPr>
          <a:lstStyle/>
          <a:p>
            <a:r>
              <a:rPr lang="it-IT" sz="2400" dirty="0" smtClean="0">
                <a:solidFill>
                  <a:srgbClr val="505150"/>
                </a:solidFill>
              </a:rPr>
              <a:t>5. Risultati (1)</a:t>
            </a:r>
            <a:endParaRPr lang="it-IT" sz="2400" dirty="0">
              <a:solidFill>
                <a:srgbClr val="505150"/>
              </a:solidFill>
            </a:endParaRPr>
          </a:p>
        </p:txBody>
      </p:sp>
    </p:spTree>
    <p:extLst>
      <p:ext uri="{BB962C8B-B14F-4D97-AF65-F5344CB8AC3E}">
        <p14:creationId xmlns:p14="http://schemas.microsoft.com/office/powerpoint/2010/main" xmlns="" val="22971258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20699" y="1494206"/>
            <a:ext cx="8051801" cy="4247317"/>
          </a:xfrm>
          <a:prstGeom prst="rect">
            <a:avLst/>
          </a:prstGeom>
          <a:noFill/>
        </p:spPr>
        <p:txBody>
          <a:bodyPr wrap="square" rtlCol="0">
            <a:spAutoFit/>
          </a:bodyPr>
          <a:lstStyle/>
          <a:p>
            <a:pPr>
              <a:spcBef>
                <a:spcPts val="1200"/>
              </a:spcBef>
            </a:pPr>
            <a:endParaRPr lang="it-IT" sz="2000" dirty="0" smtClean="0"/>
          </a:p>
          <a:p>
            <a:r>
              <a:rPr lang="it-IT" sz="2000" b="1" i="1" dirty="0" smtClean="0">
                <a:solidFill>
                  <a:srgbClr val="FF0000"/>
                </a:solidFill>
              </a:rPr>
              <a:t>Punto 2.</a:t>
            </a:r>
            <a:endParaRPr lang="it-IT" sz="2000" b="1" dirty="0">
              <a:solidFill>
                <a:srgbClr val="FF0000"/>
              </a:solidFill>
            </a:endParaRPr>
          </a:p>
          <a:p>
            <a:endParaRPr lang="it-IT" sz="2000" dirty="0">
              <a:solidFill>
                <a:schemeClr val="tx1">
                  <a:lumMod val="75000"/>
                  <a:lumOff val="25000"/>
                </a:schemeClr>
              </a:solidFill>
            </a:endParaRPr>
          </a:p>
          <a:p>
            <a:pPr>
              <a:spcBef>
                <a:spcPts val="1200"/>
              </a:spcBef>
            </a:pPr>
            <a:r>
              <a:rPr lang="it-IT" sz="2000" dirty="0">
                <a:solidFill>
                  <a:schemeClr val="tx1">
                    <a:lumMod val="75000"/>
                    <a:lumOff val="25000"/>
                  </a:schemeClr>
                </a:solidFill>
              </a:rPr>
              <a:t>Nell’</a:t>
            </a:r>
            <a:r>
              <a:rPr lang="it-IT" sz="2000" b="1" dirty="0">
                <a:solidFill>
                  <a:schemeClr val="tx1">
                    <a:lumMod val="75000"/>
                    <a:lumOff val="25000"/>
                  </a:schemeClr>
                </a:solidFill>
              </a:rPr>
              <a:t>ipotesi migliore</a:t>
            </a:r>
            <a:r>
              <a:rPr lang="it-IT" sz="2000" dirty="0">
                <a:solidFill>
                  <a:schemeClr val="tx1">
                    <a:lumMod val="75000"/>
                    <a:lumOff val="25000"/>
                  </a:schemeClr>
                </a:solidFill>
              </a:rPr>
              <a:t> (limite inferiore della banda) </a:t>
            </a:r>
            <a:r>
              <a:rPr lang="it-IT" sz="2000" dirty="0" smtClean="0">
                <a:solidFill>
                  <a:schemeClr val="tx1">
                    <a:lumMod val="75000"/>
                    <a:lumOff val="25000"/>
                  </a:schemeClr>
                </a:solidFill>
              </a:rPr>
              <a:t>la </a:t>
            </a:r>
            <a:r>
              <a:rPr lang="it-IT" sz="2000" dirty="0">
                <a:solidFill>
                  <a:schemeClr val="tx1">
                    <a:lumMod val="75000"/>
                    <a:lumOff val="25000"/>
                  </a:schemeClr>
                </a:solidFill>
              </a:rPr>
              <a:t>policy </a:t>
            </a:r>
            <a:r>
              <a:rPr lang="it-IT" sz="2000" dirty="0" smtClean="0">
                <a:solidFill>
                  <a:schemeClr val="tx1">
                    <a:lumMod val="75000"/>
                    <a:lumOff val="25000"/>
                  </a:schemeClr>
                </a:solidFill>
              </a:rPr>
              <a:t>avrebbe prodotto nel complesso </a:t>
            </a:r>
            <a:r>
              <a:rPr lang="it-IT" sz="2000" dirty="0">
                <a:solidFill>
                  <a:schemeClr val="tx1">
                    <a:lumMod val="75000"/>
                    <a:lumOff val="25000"/>
                  </a:schemeClr>
                </a:solidFill>
              </a:rPr>
              <a:t>circa più di </a:t>
            </a:r>
            <a:r>
              <a:rPr lang="it-IT" sz="2000" b="1" dirty="0">
                <a:solidFill>
                  <a:schemeClr val="tx1">
                    <a:lumMod val="75000"/>
                    <a:lumOff val="25000"/>
                  </a:schemeClr>
                </a:solidFill>
              </a:rPr>
              <a:t>39 mila nuove assunzioni </a:t>
            </a:r>
          </a:p>
          <a:p>
            <a:pPr>
              <a:spcBef>
                <a:spcPts val="1200"/>
              </a:spcBef>
            </a:pPr>
            <a:r>
              <a:rPr lang="it-IT" sz="2000" dirty="0">
                <a:solidFill>
                  <a:schemeClr val="tx1">
                    <a:lumMod val="75000"/>
                    <a:lumOff val="25000"/>
                  </a:schemeClr>
                </a:solidFill>
              </a:rPr>
              <a:t>e nell’</a:t>
            </a:r>
            <a:r>
              <a:rPr lang="it-IT" sz="2000" b="1" dirty="0">
                <a:solidFill>
                  <a:schemeClr val="tx1">
                    <a:lumMod val="75000"/>
                    <a:lumOff val="25000"/>
                  </a:schemeClr>
                </a:solidFill>
              </a:rPr>
              <a:t>ipotesi peggiore</a:t>
            </a:r>
            <a:r>
              <a:rPr lang="it-IT" sz="2000" dirty="0">
                <a:solidFill>
                  <a:schemeClr val="tx1">
                    <a:lumMod val="75000"/>
                    <a:lumOff val="25000"/>
                  </a:schemeClr>
                </a:solidFill>
              </a:rPr>
              <a:t> (limite superiore della banda) ne avrebbe prodotto circa </a:t>
            </a:r>
            <a:r>
              <a:rPr lang="it-IT" sz="2000" b="1" dirty="0">
                <a:solidFill>
                  <a:schemeClr val="tx1">
                    <a:lumMod val="75000"/>
                    <a:lumOff val="25000"/>
                  </a:schemeClr>
                </a:solidFill>
              </a:rPr>
              <a:t>4,1 mila in più </a:t>
            </a:r>
            <a:r>
              <a:rPr lang="it-IT" sz="2000" dirty="0">
                <a:solidFill>
                  <a:schemeClr val="tx1">
                    <a:lumMod val="75000"/>
                    <a:lumOff val="25000"/>
                  </a:schemeClr>
                </a:solidFill>
              </a:rPr>
              <a:t>rispetto al periodo </a:t>
            </a:r>
            <a:r>
              <a:rPr lang="it-IT" sz="2000" dirty="0" smtClean="0">
                <a:solidFill>
                  <a:schemeClr val="tx1">
                    <a:lumMod val="75000"/>
                    <a:lumOff val="25000"/>
                  </a:schemeClr>
                </a:solidFill>
              </a:rPr>
              <a:t>precedente, anche se solo per l’anno 2016 le attivazioni sono negative (-7,8 mila)</a:t>
            </a:r>
            <a:endParaRPr lang="it-IT" sz="2000" dirty="0">
              <a:solidFill>
                <a:schemeClr val="tx1">
                  <a:lumMod val="75000"/>
                  <a:lumOff val="25000"/>
                </a:schemeClr>
              </a:solidFill>
            </a:endParaRPr>
          </a:p>
          <a:p>
            <a:pPr>
              <a:spcBef>
                <a:spcPts val="1200"/>
              </a:spcBef>
            </a:pPr>
            <a:r>
              <a:rPr lang="it-IT" sz="2000" dirty="0" smtClean="0">
                <a:solidFill>
                  <a:schemeClr val="tx1">
                    <a:lumMod val="75000"/>
                    <a:lumOff val="25000"/>
                  </a:schemeClr>
                </a:solidFill>
              </a:rPr>
              <a:t>L’effetto quindi  </a:t>
            </a:r>
            <a:r>
              <a:rPr lang="it-IT" sz="2000" dirty="0">
                <a:solidFill>
                  <a:schemeClr val="tx1">
                    <a:lumMod val="75000"/>
                    <a:lumOff val="25000"/>
                  </a:schemeClr>
                </a:solidFill>
              </a:rPr>
              <a:t>oscilla tra 8,0 % e 76,9% di nuove assunzioni nel biennio </a:t>
            </a:r>
            <a:r>
              <a:rPr lang="it-IT" sz="2000" dirty="0" smtClean="0">
                <a:solidFill>
                  <a:schemeClr val="tx1">
                    <a:lumMod val="75000"/>
                    <a:lumOff val="25000"/>
                  </a:schemeClr>
                </a:solidFill>
              </a:rPr>
              <a:t>2015-16 (solo nel 2016 tra 60,6% e -32,6%)</a:t>
            </a:r>
            <a:endParaRPr lang="it-IT" sz="2000" dirty="0">
              <a:solidFill>
                <a:schemeClr val="tx1">
                  <a:lumMod val="75000"/>
                  <a:lumOff val="25000"/>
                </a:schemeClr>
              </a:solidFill>
            </a:endParaRPr>
          </a:p>
          <a:p>
            <a:endParaRPr lang="it-IT" sz="2000" dirty="0">
              <a:solidFill>
                <a:schemeClr val="tx1">
                  <a:lumMod val="75000"/>
                  <a:lumOff val="25000"/>
                </a:schemeClr>
              </a:solidFill>
            </a:endParaRPr>
          </a:p>
          <a:p>
            <a:endParaRPr lang="it-IT" sz="2000" i="1" dirty="0"/>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
        <p:nvSpPr>
          <p:cNvPr id="6" name="CasellaDiTesto 5"/>
          <p:cNvSpPr txBox="1"/>
          <p:nvPr/>
        </p:nvSpPr>
        <p:spPr>
          <a:xfrm>
            <a:off x="682196" y="593325"/>
            <a:ext cx="7538462" cy="461665"/>
          </a:xfrm>
          <a:prstGeom prst="rect">
            <a:avLst/>
          </a:prstGeom>
          <a:noFill/>
        </p:spPr>
        <p:txBody>
          <a:bodyPr wrap="square" rtlCol="0">
            <a:spAutoFit/>
          </a:bodyPr>
          <a:lstStyle/>
          <a:p>
            <a:r>
              <a:rPr lang="it-IT" sz="2400" dirty="0" smtClean="0">
                <a:solidFill>
                  <a:srgbClr val="505150"/>
                </a:solidFill>
              </a:rPr>
              <a:t>5. Risultati (2)</a:t>
            </a:r>
            <a:endParaRPr lang="it-IT" sz="2400" dirty="0">
              <a:solidFill>
                <a:srgbClr val="505150"/>
              </a:solidFill>
            </a:endParaRPr>
          </a:p>
        </p:txBody>
      </p:sp>
    </p:spTree>
    <p:extLst>
      <p:ext uri="{BB962C8B-B14F-4D97-AF65-F5344CB8AC3E}">
        <p14:creationId xmlns:p14="http://schemas.microsoft.com/office/powerpoint/2010/main" xmlns="" val="28997817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682196" y="419899"/>
            <a:ext cx="7538462" cy="461665"/>
          </a:xfrm>
          <a:prstGeom prst="rect">
            <a:avLst/>
          </a:prstGeom>
          <a:noFill/>
        </p:spPr>
        <p:txBody>
          <a:bodyPr wrap="square" rtlCol="0">
            <a:spAutoFit/>
          </a:bodyPr>
          <a:lstStyle/>
          <a:p>
            <a:r>
              <a:rPr lang="it-IT" sz="2400" dirty="0" smtClean="0">
                <a:solidFill>
                  <a:srgbClr val="505150"/>
                </a:solidFill>
              </a:rPr>
              <a:t>1.   La riforma del mercato del lavoro</a:t>
            </a:r>
            <a:endParaRPr lang="it-IT" sz="2400" dirty="0">
              <a:solidFill>
                <a:srgbClr val="505150"/>
              </a:solidFill>
            </a:endParaRPr>
          </a:p>
        </p:txBody>
      </p:sp>
      <p:sp>
        <p:nvSpPr>
          <p:cNvPr id="10" name="CasellaDiTesto 9"/>
          <p:cNvSpPr txBox="1"/>
          <p:nvPr/>
        </p:nvSpPr>
        <p:spPr>
          <a:xfrm>
            <a:off x="350935" y="2464272"/>
            <a:ext cx="7869724" cy="338554"/>
          </a:xfrm>
          <a:prstGeom prst="rect">
            <a:avLst/>
          </a:prstGeom>
          <a:noFill/>
        </p:spPr>
        <p:txBody>
          <a:bodyPr wrap="square" rtlCol="0">
            <a:spAutoFit/>
          </a:bodyPr>
          <a:lstStyle/>
          <a:p>
            <a:r>
              <a:rPr lang="it-IT" sz="1500" b="1" dirty="0" smtClean="0"/>
              <a:t>Fig.3 - </a:t>
            </a:r>
            <a:r>
              <a:rPr lang="it-IT" sz="1600" i="1" dirty="0" smtClean="0"/>
              <a:t>Tasso di occupazione (15-64 anni), </a:t>
            </a:r>
            <a:r>
              <a:rPr lang="it-IT" sz="1600" i="1" dirty="0" err="1" smtClean="0"/>
              <a:t>anni</a:t>
            </a:r>
            <a:r>
              <a:rPr lang="it-IT" sz="1600" i="1" dirty="0" smtClean="0"/>
              <a:t> 2007-2016 (valori %)</a:t>
            </a:r>
            <a:endParaRPr lang="it-IT" sz="1600" b="1" dirty="0"/>
          </a:p>
        </p:txBody>
      </p:sp>
      <p:sp>
        <p:nvSpPr>
          <p:cNvPr id="11" name="CasellaDiTesto 10"/>
          <p:cNvSpPr txBox="1"/>
          <p:nvPr/>
        </p:nvSpPr>
        <p:spPr>
          <a:xfrm>
            <a:off x="461296" y="5910201"/>
            <a:ext cx="5922919" cy="276999"/>
          </a:xfrm>
          <a:prstGeom prst="rect">
            <a:avLst/>
          </a:prstGeom>
          <a:noFill/>
        </p:spPr>
        <p:txBody>
          <a:bodyPr wrap="square" rtlCol="0">
            <a:spAutoFit/>
          </a:bodyPr>
          <a:lstStyle/>
          <a:p>
            <a:r>
              <a:rPr lang="it-IT" sz="1200" b="1" dirty="0" smtClean="0"/>
              <a:t>Fonte</a:t>
            </a:r>
            <a:r>
              <a:rPr lang="it-IT" sz="1200" dirty="0" smtClean="0"/>
              <a:t>: Elaborazioni su dati Istat – </a:t>
            </a:r>
            <a:r>
              <a:rPr lang="it-IT" sz="1200" dirty="0" err="1" smtClean="0"/>
              <a:t>FdL</a:t>
            </a:r>
            <a:endParaRPr lang="it-IT" sz="1200" dirty="0"/>
          </a:p>
        </p:txBody>
      </p:sp>
      <p:sp>
        <p:nvSpPr>
          <p:cNvPr id="12" name="CasellaDiTesto 11"/>
          <p:cNvSpPr txBox="1"/>
          <p:nvPr/>
        </p:nvSpPr>
        <p:spPr>
          <a:xfrm>
            <a:off x="177508" y="1023918"/>
            <a:ext cx="8446225" cy="369332"/>
          </a:xfrm>
          <a:prstGeom prst="rect">
            <a:avLst/>
          </a:prstGeom>
          <a:noFill/>
        </p:spPr>
        <p:txBody>
          <a:bodyPr wrap="square" rtlCol="0">
            <a:spAutoFit/>
          </a:bodyPr>
          <a:lstStyle/>
          <a:p>
            <a:r>
              <a:rPr lang="it-IT" dirty="0" smtClean="0">
                <a:solidFill>
                  <a:schemeClr val="tx1">
                    <a:lumMod val="75000"/>
                    <a:lumOff val="25000"/>
                  </a:schemeClr>
                </a:solidFill>
              </a:rPr>
              <a:t>1.1 Il contesto macroeconomico all’entrata in vigore della riforma</a:t>
            </a:r>
          </a:p>
        </p:txBody>
      </p:sp>
      <p:sp>
        <p:nvSpPr>
          <p:cNvPr id="13" name="CasellaDiTesto 12"/>
          <p:cNvSpPr txBox="1"/>
          <p:nvPr/>
        </p:nvSpPr>
        <p:spPr>
          <a:xfrm>
            <a:off x="345674" y="1476308"/>
            <a:ext cx="8446225" cy="923330"/>
          </a:xfrm>
          <a:prstGeom prst="rect">
            <a:avLst/>
          </a:prstGeom>
          <a:noFill/>
        </p:spPr>
        <p:txBody>
          <a:bodyPr wrap="square" rtlCol="0">
            <a:spAutoFit/>
          </a:bodyPr>
          <a:lstStyle/>
          <a:p>
            <a:pPr marL="285750" indent="-285750"/>
            <a:r>
              <a:rPr lang="it-IT" dirty="0" smtClean="0">
                <a:solidFill>
                  <a:srgbClr val="505150"/>
                </a:solidFill>
              </a:rPr>
              <a:t>Il mercato del lavoro in Italia è caratterizzato da:</a:t>
            </a:r>
          </a:p>
          <a:p>
            <a:pPr marL="285750" indent="-285750"/>
            <a:r>
              <a:rPr lang="it-IT" dirty="0" smtClean="0">
                <a:solidFill>
                  <a:srgbClr val="505150"/>
                </a:solidFill>
              </a:rPr>
              <a:t>		- </a:t>
            </a:r>
            <a:r>
              <a:rPr lang="it-IT" b="1" dirty="0" smtClean="0">
                <a:solidFill>
                  <a:srgbClr val="505150"/>
                </a:solidFill>
              </a:rPr>
              <a:t>un basso tasso di occupazione (rispetto alla media dell’area euro pari a 66% in T12017)</a:t>
            </a:r>
            <a:r>
              <a:rPr lang="it-IT" dirty="0" smtClean="0">
                <a:solidFill>
                  <a:srgbClr val="505150"/>
                </a:solidFill>
              </a:rPr>
              <a:t>;</a:t>
            </a:r>
          </a:p>
        </p:txBody>
      </p:sp>
      <p:grpSp>
        <p:nvGrpSpPr>
          <p:cNvPr id="14" name="Gruppo 13"/>
          <p:cNvGrpSpPr>
            <a:grpSpLocks noChangeAspect="1"/>
          </p:cNvGrpSpPr>
          <p:nvPr/>
        </p:nvGrpSpPr>
        <p:grpSpPr>
          <a:xfrm>
            <a:off x="452701" y="2802827"/>
            <a:ext cx="7851835" cy="3226744"/>
            <a:chOff x="0" y="0"/>
            <a:chExt cx="7081572" cy="2249820"/>
          </a:xfrm>
        </p:grpSpPr>
        <p:graphicFrame>
          <p:nvGraphicFramePr>
            <p:cNvPr id="15" name="Chart 1"/>
            <p:cNvGraphicFramePr>
              <a:graphicFrameLocks/>
            </p:cNvGraphicFramePr>
            <p:nvPr/>
          </p:nvGraphicFramePr>
          <p:xfrm>
            <a:off x="0" y="0"/>
            <a:ext cx="3857322" cy="22498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Grafico 15"/>
            <p:cNvGraphicFramePr/>
            <p:nvPr/>
          </p:nvGraphicFramePr>
          <p:xfrm>
            <a:off x="3852410" y="38130"/>
            <a:ext cx="3229162" cy="2197420"/>
          </p:xfrm>
          <a:graphic>
            <a:graphicData uri="http://schemas.openxmlformats.org/drawingml/2006/chart">
              <c:chart xmlns:c="http://schemas.openxmlformats.org/drawingml/2006/chart" xmlns:r="http://schemas.openxmlformats.org/officeDocument/2006/relationships" r:id="rId4"/>
            </a:graphicData>
          </a:graphic>
        </p:graphicFrame>
      </p:grpSp>
      <p:sp>
        <p:nvSpPr>
          <p:cNvPr id="19" name="CasellaDiTesto 18"/>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682196" y="593325"/>
            <a:ext cx="8051801" cy="5447645"/>
          </a:xfrm>
          <a:prstGeom prst="rect">
            <a:avLst/>
          </a:prstGeom>
          <a:noFill/>
        </p:spPr>
        <p:txBody>
          <a:bodyPr wrap="square" rtlCol="0">
            <a:spAutoFit/>
          </a:bodyPr>
          <a:lstStyle/>
          <a:p>
            <a:pPr>
              <a:spcBef>
                <a:spcPts val="1200"/>
              </a:spcBef>
            </a:pPr>
            <a:endParaRPr lang="it-IT" sz="2000" dirty="0" smtClean="0"/>
          </a:p>
          <a:p>
            <a:endParaRPr lang="it-IT" sz="2000" i="1" dirty="0" smtClean="0"/>
          </a:p>
          <a:p>
            <a:r>
              <a:rPr lang="it-IT" sz="2000" b="1" i="1" dirty="0" smtClean="0">
                <a:solidFill>
                  <a:srgbClr val="FF0000"/>
                </a:solidFill>
              </a:rPr>
              <a:t>Punto 3.</a:t>
            </a:r>
          </a:p>
          <a:p>
            <a:endParaRPr lang="it-IT" sz="2000" dirty="0"/>
          </a:p>
          <a:p>
            <a:r>
              <a:rPr lang="it-IT" sz="2000" dirty="0">
                <a:solidFill>
                  <a:schemeClr val="tx1">
                    <a:lumMod val="75000"/>
                    <a:lumOff val="25000"/>
                  </a:schemeClr>
                </a:solidFill>
              </a:rPr>
              <a:t>Il </a:t>
            </a:r>
            <a:r>
              <a:rPr lang="it-IT" sz="2000" b="1" dirty="0">
                <a:solidFill>
                  <a:schemeClr val="tx1">
                    <a:lumMod val="75000"/>
                    <a:lumOff val="25000"/>
                  </a:schemeClr>
                </a:solidFill>
              </a:rPr>
              <a:t>29,6% </a:t>
            </a:r>
            <a:r>
              <a:rPr lang="it-IT" sz="2000" dirty="0">
                <a:solidFill>
                  <a:schemeClr val="tx1">
                    <a:lumMod val="75000"/>
                    <a:lumOff val="25000"/>
                  </a:schemeClr>
                </a:solidFill>
              </a:rPr>
              <a:t>è la percentuale di contratti di cui </a:t>
            </a:r>
            <a:r>
              <a:rPr lang="it-IT" sz="2000" b="1" dirty="0">
                <a:solidFill>
                  <a:schemeClr val="tx1">
                    <a:lumMod val="75000"/>
                    <a:lumOff val="25000"/>
                  </a:schemeClr>
                </a:solidFill>
              </a:rPr>
              <a:t>hanno beneficiato le donne </a:t>
            </a:r>
            <a:r>
              <a:rPr lang="it-IT" sz="2000" dirty="0">
                <a:solidFill>
                  <a:schemeClr val="tx1">
                    <a:lumMod val="75000"/>
                    <a:lumOff val="25000"/>
                  </a:schemeClr>
                </a:solidFill>
              </a:rPr>
              <a:t>mentre il </a:t>
            </a:r>
            <a:r>
              <a:rPr lang="it-IT" sz="2000" b="1" dirty="0">
                <a:solidFill>
                  <a:schemeClr val="tx1">
                    <a:lumMod val="75000"/>
                    <a:lumOff val="25000"/>
                  </a:schemeClr>
                </a:solidFill>
              </a:rPr>
              <a:t>53,0%</a:t>
            </a:r>
            <a:r>
              <a:rPr lang="it-IT" sz="2000" dirty="0">
                <a:solidFill>
                  <a:schemeClr val="tx1">
                    <a:lumMod val="75000"/>
                    <a:lumOff val="25000"/>
                  </a:schemeClr>
                </a:solidFill>
              </a:rPr>
              <a:t> è quella di cui hanno </a:t>
            </a:r>
            <a:r>
              <a:rPr lang="it-IT" sz="2000" b="1" dirty="0">
                <a:solidFill>
                  <a:schemeClr val="tx1">
                    <a:lumMod val="75000"/>
                    <a:lumOff val="25000"/>
                  </a:schemeClr>
                </a:solidFill>
              </a:rPr>
              <a:t>beneficiato gli uomini</a:t>
            </a:r>
            <a:r>
              <a:rPr lang="it-IT" sz="2000" dirty="0">
                <a:solidFill>
                  <a:schemeClr val="tx1">
                    <a:lumMod val="75000"/>
                    <a:lumOff val="25000"/>
                  </a:schemeClr>
                </a:solidFill>
              </a:rPr>
              <a:t>.</a:t>
            </a:r>
          </a:p>
          <a:p>
            <a:endParaRPr lang="it-IT" sz="2000" dirty="0">
              <a:solidFill>
                <a:schemeClr val="tx1">
                  <a:lumMod val="75000"/>
                  <a:lumOff val="25000"/>
                </a:schemeClr>
              </a:solidFill>
            </a:endParaRPr>
          </a:p>
          <a:p>
            <a:r>
              <a:rPr lang="it-IT" sz="2000" dirty="0">
                <a:solidFill>
                  <a:schemeClr val="tx1">
                    <a:lumMod val="75000"/>
                    <a:lumOff val="25000"/>
                  </a:schemeClr>
                </a:solidFill>
              </a:rPr>
              <a:t>L’effetto per le donne sarebbe positivo per il 2015 (circa 6.250 contratti in più) e molto basso per il 2016 (circa 105 contratti in più).</a:t>
            </a:r>
          </a:p>
          <a:p>
            <a:endParaRPr lang="it-IT" sz="2000" dirty="0">
              <a:solidFill>
                <a:schemeClr val="tx1">
                  <a:lumMod val="75000"/>
                  <a:lumOff val="25000"/>
                </a:schemeClr>
              </a:solidFill>
            </a:endParaRPr>
          </a:p>
          <a:p>
            <a:r>
              <a:rPr lang="it-IT" sz="2000" dirty="0">
                <a:solidFill>
                  <a:schemeClr val="tx1">
                    <a:lumMod val="75000"/>
                    <a:lumOff val="25000"/>
                  </a:schemeClr>
                </a:solidFill>
              </a:rPr>
              <a:t>L’effetto riguarda in misura maggiore le nuove assunzioni di uomini</a:t>
            </a:r>
            <a:r>
              <a:rPr lang="it-IT" sz="2000" dirty="0" smtClean="0">
                <a:solidFill>
                  <a:schemeClr val="tx1">
                    <a:lumMod val="75000"/>
                    <a:lumOff val="25000"/>
                  </a:schemeClr>
                </a:solidFill>
              </a:rPr>
              <a:t>.</a:t>
            </a:r>
          </a:p>
          <a:p>
            <a:endParaRPr lang="it-IT" sz="2000" dirty="0">
              <a:solidFill>
                <a:schemeClr val="tx1">
                  <a:lumMod val="75000"/>
                  <a:lumOff val="25000"/>
                </a:schemeClr>
              </a:solidFill>
            </a:endParaRPr>
          </a:p>
          <a:p>
            <a:r>
              <a:rPr lang="it-IT" i="1" dirty="0">
                <a:solidFill>
                  <a:schemeClr val="tx1">
                    <a:lumMod val="75000"/>
                    <a:lumOff val="25000"/>
                  </a:schemeClr>
                </a:solidFill>
              </a:rPr>
              <a:t>La politica produrrebbe circa 15,7 mila assunzioni in più </a:t>
            </a:r>
            <a:r>
              <a:rPr lang="it-IT" i="1" dirty="0" smtClean="0">
                <a:solidFill>
                  <a:schemeClr val="tx1">
                    <a:lumMod val="75000"/>
                    <a:lumOff val="25000"/>
                  </a:schemeClr>
                </a:solidFill>
              </a:rPr>
              <a:t>per gli uomini (effetto </a:t>
            </a:r>
            <a:r>
              <a:rPr lang="it-IT" i="1" dirty="0">
                <a:solidFill>
                  <a:schemeClr val="tx1">
                    <a:lumMod val="75000"/>
                    <a:lumOff val="25000"/>
                  </a:schemeClr>
                </a:solidFill>
              </a:rPr>
              <a:t>2015+effetto2016), con un effetto decrescente nel 2016 (circa 3,321 contratti in più</a:t>
            </a:r>
            <a:r>
              <a:rPr lang="it-IT" i="1" dirty="0" smtClean="0">
                <a:solidFill>
                  <a:schemeClr val="tx1">
                    <a:lumMod val="75000"/>
                    <a:lumOff val="25000"/>
                  </a:schemeClr>
                </a:solidFill>
              </a:rPr>
              <a:t>), accentuato tuttavia </a:t>
            </a:r>
            <a:r>
              <a:rPr lang="it-IT" i="1" dirty="0">
                <a:solidFill>
                  <a:schemeClr val="tx1">
                    <a:lumMod val="75000"/>
                    <a:lumOff val="25000"/>
                  </a:schemeClr>
                </a:solidFill>
              </a:rPr>
              <a:t>nell’ultima parte del 2015 (mese di dicembre) periodo in cui molte imprese verosimilmente hanno anticipato le assunzioni che avrebbero comunque fatto nel 2016, proprio per accaparrarsi una decontribuzione più sostanziosa rispetto a quella ridotta al 40%</a:t>
            </a:r>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
        <p:nvSpPr>
          <p:cNvPr id="6" name="CasellaDiTesto 5"/>
          <p:cNvSpPr txBox="1"/>
          <p:nvPr/>
        </p:nvSpPr>
        <p:spPr>
          <a:xfrm>
            <a:off x="682196" y="593325"/>
            <a:ext cx="7538462" cy="461665"/>
          </a:xfrm>
          <a:prstGeom prst="rect">
            <a:avLst/>
          </a:prstGeom>
          <a:noFill/>
        </p:spPr>
        <p:txBody>
          <a:bodyPr wrap="square" rtlCol="0">
            <a:spAutoFit/>
          </a:bodyPr>
          <a:lstStyle/>
          <a:p>
            <a:r>
              <a:rPr lang="it-IT" sz="2400" dirty="0" smtClean="0">
                <a:solidFill>
                  <a:srgbClr val="505150"/>
                </a:solidFill>
              </a:rPr>
              <a:t>5. Risultati (3)</a:t>
            </a:r>
            <a:endParaRPr lang="it-IT" sz="2400" dirty="0">
              <a:solidFill>
                <a:srgbClr val="505150"/>
              </a:solidFill>
            </a:endParaRPr>
          </a:p>
        </p:txBody>
      </p:sp>
    </p:spTree>
    <p:extLst>
      <p:ext uri="{BB962C8B-B14F-4D97-AF65-F5344CB8AC3E}">
        <p14:creationId xmlns:p14="http://schemas.microsoft.com/office/powerpoint/2010/main" xmlns="" val="409515795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682196" y="715873"/>
            <a:ext cx="8051801" cy="4708981"/>
          </a:xfrm>
          <a:prstGeom prst="rect">
            <a:avLst/>
          </a:prstGeom>
          <a:noFill/>
        </p:spPr>
        <p:txBody>
          <a:bodyPr wrap="square" rtlCol="0">
            <a:spAutoFit/>
          </a:bodyPr>
          <a:lstStyle/>
          <a:p>
            <a:pPr>
              <a:spcBef>
                <a:spcPts val="1200"/>
              </a:spcBef>
            </a:pPr>
            <a:endParaRPr lang="it-IT" sz="2000" dirty="0" smtClean="0"/>
          </a:p>
          <a:p>
            <a:endParaRPr lang="it-IT" sz="2000" i="1" dirty="0" smtClean="0"/>
          </a:p>
          <a:p>
            <a:r>
              <a:rPr lang="it-IT" sz="2000" b="1" i="1" dirty="0" smtClean="0">
                <a:solidFill>
                  <a:srgbClr val="FF0000"/>
                </a:solidFill>
              </a:rPr>
              <a:t>Punto </a:t>
            </a:r>
            <a:r>
              <a:rPr lang="it-IT" sz="2000" b="1" i="1" dirty="0">
                <a:solidFill>
                  <a:srgbClr val="FF0000"/>
                </a:solidFill>
              </a:rPr>
              <a:t>4</a:t>
            </a:r>
            <a:r>
              <a:rPr lang="it-IT" sz="2000" b="1" i="1" dirty="0" smtClean="0">
                <a:solidFill>
                  <a:srgbClr val="FF0000"/>
                </a:solidFill>
              </a:rPr>
              <a:t>.</a:t>
            </a:r>
          </a:p>
          <a:p>
            <a:endParaRPr lang="it-IT" sz="2000" b="1" i="1" dirty="0" smtClean="0">
              <a:solidFill>
                <a:srgbClr val="FF0000"/>
              </a:solidFill>
            </a:endParaRPr>
          </a:p>
          <a:p>
            <a:r>
              <a:rPr lang="it-IT" sz="2000" i="1" dirty="0" smtClean="0">
                <a:solidFill>
                  <a:schemeClr val="tx1">
                    <a:lumMod val="75000"/>
                    <a:lumOff val="25000"/>
                  </a:schemeClr>
                </a:solidFill>
              </a:rPr>
              <a:t>In assenza della politica il saldo tra  </a:t>
            </a:r>
            <a:r>
              <a:rPr lang="it-IT" sz="2000" b="1" i="1" dirty="0" smtClean="0">
                <a:solidFill>
                  <a:srgbClr val="FF0000"/>
                </a:solidFill>
              </a:rPr>
              <a:t>attivazioni – cessazioni (job </a:t>
            </a:r>
            <a:r>
              <a:rPr lang="it-IT" sz="2000" b="1" i="1" dirty="0" err="1" smtClean="0">
                <a:solidFill>
                  <a:srgbClr val="FF0000"/>
                </a:solidFill>
              </a:rPr>
              <a:t>creation</a:t>
            </a:r>
            <a:r>
              <a:rPr lang="it-IT" sz="2000" b="1" i="1" dirty="0" smtClean="0">
                <a:solidFill>
                  <a:srgbClr val="FF0000"/>
                </a:solidFill>
              </a:rPr>
              <a:t>/</a:t>
            </a:r>
            <a:r>
              <a:rPr lang="it-IT" sz="2000" b="1" i="1" dirty="0" err="1" smtClean="0">
                <a:solidFill>
                  <a:srgbClr val="FF0000"/>
                </a:solidFill>
              </a:rPr>
              <a:t>destruction</a:t>
            </a:r>
            <a:r>
              <a:rPr lang="it-IT" sz="2000" b="1" i="1" dirty="0" smtClean="0">
                <a:solidFill>
                  <a:srgbClr val="FF0000"/>
                </a:solidFill>
              </a:rPr>
              <a:t>) </a:t>
            </a:r>
            <a:r>
              <a:rPr lang="it-IT" sz="2000" i="1" dirty="0" smtClean="0">
                <a:solidFill>
                  <a:schemeClr val="tx1">
                    <a:lumMod val="75000"/>
                    <a:lumOff val="25000"/>
                  </a:schemeClr>
                </a:solidFill>
              </a:rPr>
              <a:t>a tempo indeterminato, sarebbe stato:</a:t>
            </a:r>
            <a:endParaRPr lang="it-IT" sz="2000" b="1" i="1" dirty="0" smtClean="0">
              <a:solidFill>
                <a:srgbClr val="FF0000"/>
              </a:solidFill>
            </a:endParaRPr>
          </a:p>
          <a:p>
            <a:endParaRPr lang="it-IT" sz="2000" b="1" i="1" dirty="0" smtClean="0">
              <a:solidFill>
                <a:srgbClr val="FF0000"/>
              </a:solidFill>
            </a:endParaRPr>
          </a:p>
          <a:p>
            <a:pPr marL="342900" indent="-342900">
              <a:buFont typeface="Arial" panose="020B0604020202020204" pitchFamily="34" charset="0"/>
              <a:buChar char="•"/>
            </a:pPr>
            <a:r>
              <a:rPr lang="it-IT" sz="2000" i="1" dirty="0" smtClean="0">
                <a:solidFill>
                  <a:schemeClr val="tx1">
                    <a:lumMod val="75000"/>
                    <a:lumOff val="25000"/>
                  </a:schemeClr>
                </a:solidFill>
              </a:rPr>
              <a:t>nel 2015 pari a </a:t>
            </a:r>
            <a:r>
              <a:rPr lang="it-IT" sz="2000" i="1" dirty="0">
                <a:solidFill>
                  <a:schemeClr val="tx1">
                    <a:lumMod val="75000"/>
                    <a:lumOff val="25000"/>
                  </a:schemeClr>
                </a:solidFill>
              </a:rPr>
              <a:t>-11.889 (invece che di 6541 così come </a:t>
            </a:r>
            <a:r>
              <a:rPr lang="it-IT" sz="2000" i="1" dirty="0" smtClean="0">
                <a:solidFill>
                  <a:schemeClr val="tx1">
                    <a:lumMod val="75000"/>
                    <a:lumOff val="25000"/>
                  </a:schemeClr>
                </a:solidFill>
              </a:rPr>
              <a:t>registrato dal SIL)</a:t>
            </a:r>
            <a:endParaRPr lang="it-IT" sz="2000" i="1" dirty="0">
              <a:solidFill>
                <a:schemeClr val="tx1">
                  <a:lumMod val="75000"/>
                  <a:lumOff val="25000"/>
                </a:schemeClr>
              </a:solidFill>
            </a:endParaRPr>
          </a:p>
          <a:p>
            <a:pPr marL="342900" indent="-342900">
              <a:buFont typeface="Arial" panose="020B0604020202020204" pitchFamily="34" charset="0"/>
              <a:buChar char="•"/>
            </a:pPr>
            <a:r>
              <a:rPr lang="it-IT" sz="2000" i="1" dirty="0" smtClean="0">
                <a:solidFill>
                  <a:schemeClr val="tx1">
                    <a:lumMod val="75000"/>
                    <a:lumOff val="25000"/>
                  </a:schemeClr>
                </a:solidFill>
              </a:rPr>
              <a:t>nel </a:t>
            </a:r>
            <a:r>
              <a:rPr lang="it-IT" sz="2000" i="1" dirty="0">
                <a:solidFill>
                  <a:schemeClr val="tx1">
                    <a:lumMod val="75000"/>
                    <a:lumOff val="25000"/>
                  </a:schemeClr>
                </a:solidFill>
              </a:rPr>
              <a:t>2016 lo stesso saldo sarebbe stato di -9490 (invece che </a:t>
            </a:r>
            <a:r>
              <a:rPr lang="it-IT" sz="2000" i="1" dirty="0" smtClean="0">
                <a:solidFill>
                  <a:schemeClr val="tx1">
                    <a:lumMod val="75000"/>
                    <a:lumOff val="25000"/>
                  </a:schemeClr>
                </a:solidFill>
              </a:rPr>
              <a:t>-9363)</a:t>
            </a:r>
            <a:endParaRPr lang="it-IT" sz="2000" i="1" dirty="0">
              <a:solidFill>
                <a:schemeClr val="tx1">
                  <a:lumMod val="75000"/>
                  <a:lumOff val="25000"/>
                </a:schemeClr>
              </a:solidFill>
            </a:endParaRPr>
          </a:p>
          <a:p>
            <a:endParaRPr lang="it-IT" sz="2000" i="1" dirty="0">
              <a:solidFill>
                <a:schemeClr val="tx1">
                  <a:lumMod val="75000"/>
                  <a:lumOff val="25000"/>
                </a:schemeClr>
              </a:solidFill>
            </a:endParaRPr>
          </a:p>
          <a:p>
            <a:r>
              <a:rPr lang="it-IT" sz="2000" dirty="0">
                <a:solidFill>
                  <a:schemeClr val="tx1">
                    <a:lumMod val="75000"/>
                    <a:lumOff val="25000"/>
                  </a:schemeClr>
                </a:solidFill>
              </a:rPr>
              <a:t>Quindi in assenza della politica ci sarebbe stato un saldo </a:t>
            </a:r>
            <a:r>
              <a:rPr lang="it-IT" sz="2000" dirty="0" smtClean="0">
                <a:solidFill>
                  <a:schemeClr val="tx1">
                    <a:lumMod val="75000"/>
                    <a:lumOff val="25000"/>
                  </a:schemeClr>
                </a:solidFill>
              </a:rPr>
              <a:t>negativo indice di distruzione contratti di lavoro, nel </a:t>
            </a:r>
            <a:r>
              <a:rPr lang="it-IT" sz="2000" dirty="0">
                <a:solidFill>
                  <a:schemeClr val="tx1">
                    <a:lumMod val="75000"/>
                    <a:lumOff val="25000"/>
                  </a:schemeClr>
                </a:solidFill>
              </a:rPr>
              <a:t>2015 </a:t>
            </a:r>
            <a:r>
              <a:rPr lang="it-IT" sz="2000" dirty="0" smtClean="0">
                <a:solidFill>
                  <a:schemeClr val="tx1">
                    <a:lumMod val="75000"/>
                    <a:lumOff val="25000"/>
                  </a:schemeClr>
                </a:solidFill>
              </a:rPr>
              <a:t>(invece è stato positivo) e uno negativo nel 2016 (più negativo che in presenza della </a:t>
            </a:r>
            <a:r>
              <a:rPr lang="it-IT" sz="2000" i="1" dirty="0" smtClean="0">
                <a:solidFill>
                  <a:schemeClr val="tx1">
                    <a:lumMod val="75000"/>
                    <a:lumOff val="25000"/>
                  </a:schemeClr>
                </a:solidFill>
              </a:rPr>
              <a:t>policy</a:t>
            </a:r>
            <a:r>
              <a:rPr lang="it-IT" sz="2000" dirty="0" smtClean="0">
                <a:solidFill>
                  <a:schemeClr val="tx1">
                    <a:lumMod val="75000"/>
                    <a:lumOff val="25000"/>
                  </a:schemeClr>
                </a:solidFill>
              </a:rPr>
              <a:t>)</a:t>
            </a:r>
            <a:endParaRPr lang="it-IT" dirty="0"/>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
        <p:nvSpPr>
          <p:cNvPr id="6" name="CasellaDiTesto 5"/>
          <p:cNvSpPr txBox="1"/>
          <p:nvPr/>
        </p:nvSpPr>
        <p:spPr>
          <a:xfrm>
            <a:off x="682196" y="593325"/>
            <a:ext cx="7538462" cy="461665"/>
          </a:xfrm>
          <a:prstGeom prst="rect">
            <a:avLst/>
          </a:prstGeom>
          <a:noFill/>
        </p:spPr>
        <p:txBody>
          <a:bodyPr wrap="square" rtlCol="0">
            <a:spAutoFit/>
          </a:bodyPr>
          <a:lstStyle/>
          <a:p>
            <a:r>
              <a:rPr lang="it-IT" sz="2400" dirty="0" smtClean="0">
                <a:solidFill>
                  <a:srgbClr val="505150"/>
                </a:solidFill>
              </a:rPr>
              <a:t>5. Risultati (4)</a:t>
            </a:r>
            <a:endParaRPr lang="it-IT" sz="2400" dirty="0">
              <a:solidFill>
                <a:srgbClr val="505150"/>
              </a:solidFill>
            </a:endParaRPr>
          </a:p>
        </p:txBody>
      </p:sp>
    </p:spTree>
    <p:extLst>
      <p:ext uri="{BB962C8B-B14F-4D97-AF65-F5344CB8AC3E}">
        <p14:creationId xmlns:p14="http://schemas.microsoft.com/office/powerpoint/2010/main" xmlns="" val="35302500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682196" y="593325"/>
            <a:ext cx="7538462" cy="461665"/>
          </a:xfrm>
          <a:prstGeom prst="rect">
            <a:avLst/>
          </a:prstGeom>
          <a:noFill/>
        </p:spPr>
        <p:txBody>
          <a:bodyPr wrap="square" rtlCol="0">
            <a:spAutoFit/>
          </a:bodyPr>
          <a:lstStyle/>
          <a:p>
            <a:r>
              <a:rPr lang="it-IT" sz="2400" dirty="0" smtClean="0">
                <a:solidFill>
                  <a:srgbClr val="404040"/>
                </a:solidFill>
              </a:rPr>
              <a:t>7. Conclusioni</a:t>
            </a:r>
            <a:endParaRPr lang="it-IT" sz="2400" dirty="0">
              <a:solidFill>
                <a:srgbClr val="404040"/>
              </a:solidFill>
            </a:endParaRPr>
          </a:p>
        </p:txBody>
      </p:sp>
      <p:sp>
        <p:nvSpPr>
          <p:cNvPr id="8" name="CasellaDiTesto 7"/>
          <p:cNvSpPr txBox="1"/>
          <p:nvPr/>
        </p:nvSpPr>
        <p:spPr>
          <a:xfrm>
            <a:off x="787977" y="4839305"/>
            <a:ext cx="7520998" cy="307777"/>
          </a:xfrm>
          <a:prstGeom prst="rect">
            <a:avLst/>
          </a:prstGeom>
          <a:noFill/>
        </p:spPr>
        <p:txBody>
          <a:bodyPr wrap="square" rtlCol="0">
            <a:spAutoFit/>
          </a:bodyPr>
          <a:lstStyle/>
          <a:p>
            <a:endParaRPr lang="it-IT" sz="1400" dirty="0"/>
          </a:p>
        </p:txBody>
      </p:sp>
      <p:sp>
        <p:nvSpPr>
          <p:cNvPr id="9" name="CasellaDiTesto 8"/>
          <p:cNvSpPr txBox="1"/>
          <p:nvPr/>
        </p:nvSpPr>
        <p:spPr>
          <a:xfrm>
            <a:off x="629687" y="1294897"/>
            <a:ext cx="7643480" cy="4524315"/>
          </a:xfrm>
          <a:prstGeom prst="rect">
            <a:avLst/>
          </a:prstGeom>
          <a:noFill/>
        </p:spPr>
        <p:txBody>
          <a:bodyPr wrap="square" rtlCol="0">
            <a:spAutoFit/>
          </a:bodyPr>
          <a:lstStyle/>
          <a:p>
            <a:r>
              <a:rPr lang="it-IT" b="1" i="1" dirty="0">
                <a:solidFill>
                  <a:schemeClr val="tx1">
                    <a:lumMod val="75000"/>
                    <a:lumOff val="25000"/>
                  </a:schemeClr>
                </a:solidFill>
              </a:rPr>
              <a:t>“</a:t>
            </a:r>
            <a:r>
              <a:rPr lang="it-IT" b="1" i="1" dirty="0" err="1">
                <a:solidFill>
                  <a:schemeClr val="tx1">
                    <a:lumMod val="75000"/>
                    <a:lumOff val="25000"/>
                  </a:schemeClr>
                </a:solidFill>
              </a:rPr>
              <a:t>Does</a:t>
            </a:r>
            <a:r>
              <a:rPr lang="it-IT" b="1" i="1" dirty="0">
                <a:solidFill>
                  <a:schemeClr val="tx1">
                    <a:lumMod val="75000"/>
                    <a:lumOff val="25000"/>
                  </a:schemeClr>
                </a:solidFill>
              </a:rPr>
              <a:t> </a:t>
            </a:r>
            <a:r>
              <a:rPr lang="it-IT" b="1" i="1" dirty="0" err="1">
                <a:solidFill>
                  <a:schemeClr val="tx1">
                    <a:lumMod val="75000"/>
                    <a:lumOff val="25000"/>
                  </a:schemeClr>
                </a:solidFill>
              </a:rPr>
              <a:t>it</a:t>
            </a:r>
            <a:r>
              <a:rPr lang="it-IT" b="1" i="1" dirty="0">
                <a:solidFill>
                  <a:schemeClr val="tx1">
                    <a:lumMod val="75000"/>
                    <a:lumOff val="25000"/>
                  </a:schemeClr>
                </a:solidFill>
              </a:rPr>
              <a:t> work?” </a:t>
            </a:r>
            <a:endParaRPr lang="it-IT" b="1" i="1" dirty="0" smtClean="0">
              <a:solidFill>
                <a:schemeClr val="tx1">
                  <a:lumMod val="75000"/>
                  <a:lumOff val="25000"/>
                </a:schemeClr>
              </a:solidFill>
            </a:endParaRPr>
          </a:p>
          <a:p>
            <a:endParaRPr lang="it-IT" i="1" dirty="0">
              <a:solidFill>
                <a:schemeClr val="tx1">
                  <a:lumMod val="75000"/>
                  <a:lumOff val="25000"/>
                </a:schemeClr>
              </a:solidFill>
            </a:endParaRPr>
          </a:p>
          <a:p>
            <a:r>
              <a:rPr lang="it-IT" dirty="0">
                <a:solidFill>
                  <a:schemeClr val="tx1">
                    <a:lumMod val="75000"/>
                    <a:lumOff val="25000"/>
                  </a:schemeClr>
                </a:solidFill>
              </a:rPr>
              <a:t>In </a:t>
            </a:r>
            <a:r>
              <a:rPr lang="it-IT" b="1" dirty="0">
                <a:solidFill>
                  <a:schemeClr val="tx1">
                    <a:lumMod val="75000"/>
                    <a:lumOff val="25000"/>
                  </a:schemeClr>
                </a:solidFill>
              </a:rPr>
              <a:t>assenza di dinamica spontanea </a:t>
            </a:r>
            <a:r>
              <a:rPr lang="it-IT" dirty="0" smtClean="0">
                <a:solidFill>
                  <a:schemeClr val="tx1">
                    <a:lumMod val="75000"/>
                    <a:lumOff val="25000"/>
                  </a:schemeClr>
                </a:solidFill>
              </a:rPr>
              <a:t>(la </a:t>
            </a:r>
            <a:r>
              <a:rPr lang="it-IT" dirty="0">
                <a:solidFill>
                  <a:schemeClr val="tx1">
                    <a:lumMod val="75000"/>
                    <a:lumOff val="25000"/>
                  </a:schemeClr>
                </a:solidFill>
              </a:rPr>
              <a:t>ripresa </a:t>
            </a:r>
            <a:r>
              <a:rPr lang="it-IT" dirty="0" smtClean="0">
                <a:solidFill>
                  <a:schemeClr val="tx1">
                    <a:lumMod val="75000"/>
                    <a:lumOff val="25000"/>
                  </a:schemeClr>
                </a:solidFill>
              </a:rPr>
              <a:t>economica dal 2014 </a:t>
            </a:r>
            <a:r>
              <a:rPr lang="it-IT" dirty="0">
                <a:solidFill>
                  <a:schemeClr val="tx1">
                    <a:lumMod val="75000"/>
                    <a:lumOff val="25000"/>
                  </a:schemeClr>
                </a:solidFill>
              </a:rPr>
              <a:t>e dell’occupazione) o di altri fattori che potrebbero creare distorsioni (per esempio differenze nella struttura economica e sociale che differenziano già in partenza i territori regionali), i </a:t>
            </a:r>
            <a:r>
              <a:rPr lang="it-IT" b="1" dirty="0">
                <a:solidFill>
                  <a:schemeClr val="tx1">
                    <a:lumMod val="75000"/>
                    <a:lumOff val="25000"/>
                  </a:schemeClr>
                </a:solidFill>
              </a:rPr>
              <a:t>risultati mostrano </a:t>
            </a:r>
            <a:r>
              <a:rPr lang="it-IT" b="1" dirty="0" smtClean="0">
                <a:solidFill>
                  <a:schemeClr val="tx1">
                    <a:lumMod val="75000"/>
                    <a:lumOff val="25000"/>
                  </a:schemeClr>
                </a:solidFill>
              </a:rPr>
              <a:t>una </a:t>
            </a:r>
            <a:r>
              <a:rPr lang="it-IT" b="1" dirty="0">
                <a:solidFill>
                  <a:schemeClr val="tx1">
                    <a:lumMod val="75000"/>
                    <a:lumOff val="25000"/>
                  </a:schemeClr>
                </a:solidFill>
              </a:rPr>
              <a:t>valutazione dell’effetto inizialmente molto forte e che frena bruscamente nel secondo anno </a:t>
            </a:r>
            <a:r>
              <a:rPr lang="it-IT" dirty="0" smtClean="0">
                <a:solidFill>
                  <a:schemeClr val="tx1">
                    <a:lumMod val="75000"/>
                    <a:lumOff val="25000"/>
                  </a:schemeClr>
                </a:solidFill>
              </a:rPr>
              <a:t>(diventa negativa in caso di limite superiore dell’intervallo di confidenza)</a:t>
            </a:r>
          </a:p>
          <a:p>
            <a:endParaRPr lang="it-IT" dirty="0">
              <a:solidFill>
                <a:schemeClr val="tx1">
                  <a:lumMod val="75000"/>
                  <a:lumOff val="25000"/>
                </a:schemeClr>
              </a:solidFill>
            </a:endParaRPr>
          </a:p>
          <a:p>
            <a:r>
              <a:rPr lang="it-IT" dirty="0" smtClean="0">
                <a:solidFill>
                  <a:schemeClr val="tx1">
                    <a:lumMod val="75000"/>
                    <a:lumOff val="25000"/>
                  </a:schemeClr>
                </a:solidFill>
              </a:rPr>
              <a:t>Tuttavia gli </a:t>
            </a:r>
            <a:r>
              <a:rPr lang="it-IT" b="1" dirty="0" smtClean="0">
                <a:solidFill>
                  <a:schemeClr val="tx1">
                    <a:lumMod val="75000"/>
                    <a:lumOff val="25000"/>
                  </a:schemeClr>
                </a:solidFill>
              </a:rPr>
              <a:t>effetti</a:t>
            </a:r>
            <a:r>
              <a:rPr lang="it-IT" dirty="0" smtClean="0">
                <a:solidFill>
                  <a:schemeClr val="tx1">
                    <a:lumMod val="75000"/>
                    <a:lumOff val="25000"/>
                  </a:schemeClr>
                </a:solidFill>
              </a:rPr>
              <a:t> della politica hanno </a:t>
            </a:r>
            <a:r>
              <a:rPr lang="it-IT" b="1" dirty="0" smtClean="0">
                <a:solidFill>
                  <a:schemeClr val="tx1">
                    <a:lumMod val="75000"/>
                    <a:lumOff val="25000"/>
                  </a:schemeClr>
                </a:solidFill>
              </a:rPr>
              <a:t>una forbice abbastanza ampia </a:t>
            </a:r>
            <a:r>
              <a:rPr lang="it-IT" dirty="0" smtClean="0">
                <a:solidFill>
                  <a:schemeClr val="tx1">
                    <a:lumMod val="75000"/>
                    <a:lumOff val="25000"/>
                  </a:schemeClr>
                </a:solidFill>
              </a:rPr>
              <a:t>(intervallo di confidenza al 95%) che </a:t>
            </a:r>
            <a:r>
              <a:rPr lang="it-IT" b="1" dirty="0" smtClean="0">
                <a:solidFill>
                  <a:schemeClr val="tx1">
                    <a:lumMod val="75000"/>
                    <a:lumOff val="25000"/>
                  </a:schemeClr>
                </a:solidFill>
              </a:rPr>
              <a:t>dipende dalla precisione della previsione</a:t>
            </a:r>
            <a:r>
              <a:rPr lang="it-IT" dirty="0" smtClean="0">
                <a:solidFill>
                  <a:schemeClr val="tx1">
                    <a:lumMod val="75000"/>
                    <a:lumOff val="25000"/>
                  </a:schemeClr>
                </a:solidFill>
              </a:rPr>
              <a:t>. Pertanto non è possibile quantificare con certezza</a:t>
            </a:r>
            <a:endParaRPr lang="it-IT" dirty="0">
              <a:solidFill>
                <a:schemeClr val="tx1">
                  <a:lumMod val="75000"/>
                  <a:lumOff val="25000"/>
                </a:schemeClr>
              </a:solidFill>
            </a:endParaRPr>
          </a:p>
          <a:p>
            <a:r>
              <a:rPr lang="it-IT" dirty="0" smtClean="0">
                <a:solidFill>
                  <a:schemeClr val="tx1">
                    <a:lumMod val="75000"/>
                    <a:lumOff val="25000"/>
                  </a:schemeClr>
                </a:solidFill>
              </a:rPr>
              <a:t>e </a:t>
            </a:r>
            <a:r>
              <a:rPr lang="it-IT" dirty="0">
                <a:solidFill>
                  <a:schemeClr val="tx1">
                    <a:lumMod val="75000"/>
                    <a:lumOff val="25000"/>
                  </a:schemeClr>
                </a:solidFill>
              </a:rPr>
              <a:t>definire in che misura e se abbiano indotto un cambiamento strutturale del mercato del lavoro in Sardegna o siano stati solo provvedimenti </a:t>
            </a:r>
            <a:r>
              <a:rPr lang="it-IT" dirty="0" smtClean="0">
                <a:solidFill>
                  <a:schemeClr val="tx1">
                    <a:lumMod val="75000"/>
                    <a:lumOff val="25000"/>
                  </a:schemeClr>
                </a:solidFill>
              </a:rPr>
              <a:t>anti-ciclici.</a:t>
            </a:r>
            <a:endParaRPr lang="it-IT" dirty="0">
              <a:solidFill>
                <a:schemeClr val="tx1">
                  <a:lumMod val="75000"/>
                  <a:lumOff val="25000"/>
                </a:schemeClr>
              </a:solidFill>
            </a:endParaRPr>
          </a:p>
        </p:txBody>
      </p:sp>
      <p:sp>
        <p:nvSpPr>
          <p:cNvPr id="11" name="CasellaDiTesto 10"/>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Tree>
    <p:extLst>
      <p:ext uri="{BB962C8B-B14F-4D97-AF65-F5344CB8AC3E}">
        <p14:creationId xmlns:p14="http://schemas.microsoft.com/office/powerpoint/2010/main" xmlns="" val="239392412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303812" y="498729"/>
            <a:ext cx="7538462" cy="461665"/>
          </a:xfrm>
          <a:prstGeom prst="rect">
            <a:avLst/>
          </a:prstGeom>
          <a:noFill/>
        </p:spPr>
        <p:txBody>
          <a:bodyPr wrap="square" rtlCol="0">
            <a:spAutoFit/>
          </a:bodyPr>
          <a:lstStyle/>
          <a:p>
            <a:r>
              <a:rPr lang="it-IT" sz="2400" dirty="0" smtClean="0">
                <a:solidFill>
                  <a:srgbClr val="505150"/>
                </a:solidFill>
              </a:rPr>
              <a:t>6. Un confronto Inter-regionale</a:t>
            </a:r>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graphicFrame>
        <p:nvGraphicFramePr>
          <p:cNvPr id="6" name="Tabella 5"/>
          <p:cNvGraphicFramePr>
            <a:graphicFrameLocks noGrp="1"/>
          </p:cNvGraphicFramePr>
          <p:nvPr>
            <p:extLst>
              <p:ext uri="{D42A27DB-BD31-4B8C-83A1-F6EECF244321}">
                <p14:modId xmlns:p14="http://schemas.microsoft.com/office/powerpoint/2010/main" xmlns="" val="2392848232"/>
              </p:ext>
            </p:extLst>
          </p:nvPr>
        </p:nvGraphicFramePr>
        <p:xfrm>
          <a:off x="272280" y="2002221"/>
          <a:ext cx="8603699" cy="3486936"/>
        </p:xfrm>
        <a:graphic>
          <a:graphicData uri="http://schemas.openxmlformats.org/drawingml/2006/table">
            <a:tbl>
              <a:tblPr/>
              <a:tblGrid>
                <a:gridCol w="1651113"/>
                <a:gridCol w="1056290"/>
                <a:gridCol w="982956"/>
                <a:gridCol w="994452"/>
                <a:gridCol w="994452"/>
                <a:gridCol w="964992"/>
                <a:gridCol w="994452"/>
                <a:gridCol w="964992"/>
              </a:tblGrid>
              <a:tr h="409050">
                <a:tc>
                  <a:txBody>
                    <a:bodyPr/>
                    <a:lstStyle/>
                    <a:p>
                      <a:pPr algn="l">
                        <a:spcAft>
                          <a:spcPts val="0"/>
                        </a:spcAft>
                      </a:pPr>
                      <a:endParaRPr lang="it-IT" sz="1450" dirty="0">
                        <a:latin typeface="Arial corpo"/>
                        <a:ea typeface="MS ??"/>
                        <a:cs typeface="Times New Roman"/>
                      </a:endParaRPr>
                    </a:p>
                  </a:txBody>
                  <a:tcPr marL="44275" marR="4427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450" i="1" dirty="0">
                          <a:latin typeface="Arial corpo"/>
                          <a:ea typeface="MS ??"/>
                          <a:cs typeface="Times New Roman"/>
                        </a:rPr>
                        <a:t>Sardegna</a:t>
                      </a:r>
                      <a:endParaRPr lang="it-IT" sz="1450" dirty="0">
                        <a:latin typeface="Arial corpo"/>
                        <a:ea typeface="MS ??"/>
                        <a:cs typeface="Times New Roman"/>
                      </a:endParaRPr>
                    </a:p>
                  </a:txBody>
                  <a:tcPr marL="44275" marR="4427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450" i="1">
                          <a:latin typeface="Arial corpo"/>
                          <a:ea typeface="MS ??"/>
                          <a:cs typeface="Times New Roman"/>
                        </a:rPr>
                        <a:t>Lombardia</a:t>
                      </a:r>
                      <a:endParaRPr lang="it-IT" sz="1450">
                        <a:latin typeface="Arial corpo"/>
                        <a:ea typeface="MS ??"/>
                        <a:cs typeface="Times New Roman"/>
                      </a:endParaRPr>
                    </a:p>
                  </a:txBody>
                  <a:tcPr marL="44275" marR="4427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450" i="1">
                          <a:latin typeface="Arial corpo"/>
                          <a:ea typeface="MS ??"/>
                          <a:cs typeface="Times New Roman"/>
                        </a:rPr>
                        <a:t>Emilia Romagna</a:t>
                      </a:r>
                      <a:endParaRPr lang="it-IT" sz="1450">
                        <a:latin typeface="Arial corpo"/>
                        <a:ea typeface="MS ??"/>
                        <a:cs typeface="Times New Roman"/>
                      </a:endParaRPr>
                    </a:p>
                  </a:txBody>
                  <a:tcPr marL="44275" marR="4427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450" i="1">
                          <a:latin typeface="Arial corpo"/>
                          <a:ea typeface="MS ??"/>
                          <a:cs typeface="Times New Roman"/>
                        </a:rPr>
                        <a:t>Veneto</a:t>
                      </a:r>
                      <a:endParaRPr lang="it-IT" sz="1450">
                        <a:latin typeface="Arial corpo"/>
                        <a:ea typeface="MS ??"/>
                        <a:cs typeface="Times New Roman"/>
                      </a:endParaRPr>
                    </a:p>
                  </a:txBody>
                  <a:tcPr marL="44275" marR="4427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450" i="1">
                          <a:latin typeface="Arial corpo"/>
                          <a:ea typeface="MS ??"/>
                          <a:cs typeface="Times New Roman"/>
                        </a:rPr>
                        <a:t>Trentino Alto Adige</a:t>
                      </a:r>
                      <a:endParaRPr lang="it-IT" sz="1450">
                        <a:latin typeface="Arial corpo"/>
                        <a:ea typeface="MS ??"/>
                        <a:cs typeface="Times New Roman"/>
                      </a:endParaRPr>
                    </a:p>
                  </a:txBody>
                  <a:tcPr marL="44275" marR="4427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450" i="1">
                          <a:latin typeface="Arial corpo"/>
                          <a:ea typeface="MS ??"/>
                          <a:cs typeface="Times New Roman"/>
                        </a:rPr>
                        <a:t>Marche</a:t>
                      </a:r>
                      <a:endParaRPr lang="it-IT" sz="1450">
                        <a:latin typeface="Arial corpo"/>
                        <a:ea typeface="MS ??"/>
                        <a:cs typeface="Times New Roman"/>
                      </a:endParaRPr>
                    </a:p>
                  </a:txBody>
                  <a:tcPr marL="44275" marR="4427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450" i="1">
                          <a:latin typeface="Arial corpo"/>
                          <a:ea typeface="MS ??"/>
                          <a:cs typeface="Times New Roman"/>
                        </a:rPr>
                        <a:t>Umbria</a:t>
                      </a:r>
                      <a:endParaRPr lang="it-IT" sz="1450">
                        <a:latin typeface="Arial corpo"/>
                        <a:ea typeface="MS ??"/>
                        <a:cs typeface="Times New Roman"/>
                      </a:endParaRPr>
                    </a:p>
                  </a:txBody>
                  <a:tcPr marL="44275" marR="4427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908">
                <a:tc>
                  <a:txBody>
                    <a:bodyPr/>
                    <a:lstStyle/>
                    <a:p>
                      <a:pPr algn="l">
                        <a:spcAft>
                          <a:spcPts val="0"/>
                        </a:spcAft>
                      </a:pPr>
                      <a:endParaRPr lang="it-IT" sz="1450">
                        <a:latin typeface="Arial corpo"/>
                        <a:ea typeface="MS ??"/>
                        <a:cs typeface="Times New Roman"/>
                      </a:endParaRPr>
                    </a:p>
                  </a:txBody>
                  <a:tcPr marL="44275" marR="4427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b">
                    <a:lnL>
                      <a:noFill/>
                    </a:lnL>
                    <a:lnR>
                      <a:noFill/>
                    </a:lnR>
                    <a:lnT w="12700" cap="flat" cmpd="sng" algn="ctr">
                      <a:solidFill>
                        <a:srgbClr val="000000"/>
                      </a:solidFill>
                      <a:prstDash val="solid"/>
                      <a:round/>
                      <a:headEnd type="none" w="med" len="med"/>
                      <a:tailEnd type="none" w="med" len="med"/>
                    </a:lnT>
                    <a:lnB>
                      <a:noFill/>
                    </a:lnB>
                  </a:tcPr>
                </a:tc>
              </a:tr>
              <a:tr h="266908">
                <a:tc>
                  <a:txBody>
                    <a:bodyPr/>
                    <a:lstStyle/>
                    <a:p>
                      <a:pPr algn="l">
                        <a:spcAft>
                          <a:spcPts val="0"/>
                        </a:spcAft>
                      </a:pPr>
                      <a:r>
                        <a:rPr lang="it-IT" sz="1450">
                          <a:latin typeface="Arial corpo"/>
                          <a:ea typeface="MS ??"/>
                          <a:cs typeface="Times New Roman"/>
                        </a:rPr>
                        <a:t>2014</a:t>
                      </a: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29.072</a:t>
                      </a: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296.585</a:t>
                      </a: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71.720</a:t>
                      </a:r>
                      <a:endParaRPr lang="it-IT" sz="1450">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76.910</a:t>
                      </a:r>
                      <a:endParaRPr lang="it-IT" sz="1450">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18.555</a:t>
                      </a:r>
                      <a:endParaRPr lang="it-IT" sz="1450">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22.275</a:t>
                      </a:r>
                      <a:endParaRPr lang="it-IT" sz="1450">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dirty="0">
                          <a:solidFill>
                            <a:srgbClr val="000000"/>
                          </a:solidFill>
                          <a:latin typeface="Arial corpo"/>
                          <a:ea typeface="Times New Roman"/>
                          <a:cs typeface="Times New Roman"/>
                        </a:rPr>
                        <a:t>11.600</a:t>
                      </a:r>
                      <a:endParaRPr lang="it-IT" sz="1450" dirty="0">
                        <a:latin typeface="Arial corpo"/>
                        <a:ea typeface="Times New Roman"/>
                        <a:cs typeface="Times New Roman"/>
                      </a:endParaRPr>
                    </a:p>
                  </a:txBody>
                  <a:tcPr marL="44275" marR="44275" marT="0" marB="0" anchor="ctr">
                    <a:lnL>
                      <a:noFill/>
                    </a:lnL>
                    <a:lnR>
                      <a:noFill/>
                    </a:lnR>
                    <a:lnT>
                      <a:noFill/>
                    </a:lnT>
                    <a:lnB>
                      <a:noFill/>
                    </a:lnB>
                  </a:tcPr>
                </a:tc>
              </a:tr>
              <a:tr h="266908">
                <a:tc>
                  <a:txBody>
                    <a:bodyPr/>
                    <a:lstStyle/>
                    <a:p>
                      <a:pPr algn="l">
                        <a:spcAft>
                          <a:spcPts val="0"/>
                        </a:spcAft>
                      </a:pPr>
                      <a:r>
                        <a:rPr lang="it-IT" sz="1450">
                          <a:latin typeface="Arial corpo"/>
                          <a:ea typeface="MS ??"/>
                          <a:cs typeface="Times New Roman"/>
                        </a:rPr>
                        <a:t>2015 </a:t>
                      </a: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45.795</a:t>
                      </a: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440.240,0</a:t>
                      </a: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132.300,0</a:t>
                      </a:r>
                      <a:endParaRPr lang="it-IT" sz="1450">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142.150,0</a:t>
                      </a:r>
                      <a:endParaRPr lang="it-IT" sz="1450">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30.200,0</a:t>
                      </a:r>
                      <a:endParaRPr lang="it-IT" sz="1450">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42.680,0</a:t>
                      </a:r>
                      <a:endParaRPr lang="it-IT" sz="1450">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23.295,0</a:t>
                      </a:r>
                      <a:endParaRPr lang="it-IT" sz="1450">
                        <a:latin typeface="Arial corpo"/>
                        <a:ea typeface="Times New Roman"/>
                        <a:cs typeface="Times New Roman"/>
                      </a:endParaRPr>
                    </a:p>
                  </a:txBody>
                  <a:tcPr marL="44275" marR="44275" marT="0" marB="0" anchor="ctr">
                    <a:lnL>
                      <a:noFill/>
                    </a:lnL>
                    <a:lnR>
                      <a:noFill/>
                    </a:lnR>
                    <a:lnT>
                      <a:noFill/>
                    </a:lnT>
                    <a:lnB>
                      <a:noFill/>
                    </a:lnB>
                  </a:tcPr>
                </a:tc>
              </a:tr>
              <a:tr h="266908">
                <a:tc>
                  <a:txBody>
                    <a:bodyPr/>
                    <a:lstStyle/>
                    <a:p>
                      <a:pPr algn="l">
                        <a:spcAft>
                          <a:spcPts val="0"/>
                        </a:spcAft>
                      </a:pPr>
                      <a:r>
                        <a:rPr lang="it-IT" sz="1450">
                          <a:latin typeface="Arial corpo"/>
                          <a:ea typeface="MS ??"/>
                          <a:cs typeface="Times New Roman"/>
                        </a:rPr>
                        <a:t>2016 </a:t>
                      </a: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27.355</a:t>
                      </a: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288.520,0</a:t>
                      </a: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83.395,0</a:t>
                      </a:r>
                      <a:endParaRPr lang="it-IT" sz="1450">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87.945,0</a:t>
                      </a:r>
                      <a:endParaRPr lang="it-IT" sz="1450">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22.840,0</a:t>
                      </a:r>
                      <a:endParaRPr lang="it-IT" sz="1450">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24.040,0</a:t>
                      </a:r>
                      <a:endParaRPr lang="it-IT" sz="1450">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12.750,0</a:t>
                      </a:r>
                      <a:endParaRPr lang="it-IT" sz="1450">
                        <a:latin typeface="Arial corpo"/>
                        <a:ea typeface="Times New Roman"/>
                        <a:cs typeface="Times New Roman"/>
                      </a:endParaRPr>
                    </a:p>
                  </a:txBody>
                  <a:tcPr marL="44275" marR="44275" marT="0" marB="0" anchor="ctr">
                    <a:lnL>
                      <a:noFill/>
                    </a:lnL>
                    <a:lnR>
                      <a:noFill/>
                    </a:lnR>
                    <a:lnT>
                      <a:noFill/>
                    </a:lnT>
                    <a:lnB>
                      <a:noFill/>
                    </a:lnB>
                  </a:tcPr>
                </a:tc>
              </a:tr>
              <a:tr h="204525">
                <a:tc>
                  <a:txBody>
                    <a:bodyPr/>
                    <a:lstStyle/>
                    <a:p>
                      <a:pPr algn="l">
                        <a:spcAft>
                          <a:spcPts val="0"/>
                        </a:spcAft>
                      </a:pP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endParaRPr lang="it-IT" sz="1450" dirty="0">
                        <a:solidFill>
                          <a:srgbClr val="000000"/>
                        </a:solidFill>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ctr">
                    <a:lnL>
                      <a:noFill/>
                    </a:lnL>
                    <a:lnR>
                      <a:noFill/>
                    </a:lnR>
                    <a:lnT>
                      <a:noFill/>
                    </a:lnT>
                    <a:lnB>
                      <a:noFill/>
                    </a:lnB>
                  </a:tcPr>
                </a:tc>
              </a:tr>
              <a:tr h="240502">
                <a:tc>
                  <a:txBody>
                    <a:bodyPr/>
                    <a:lstStyle/>
                    <a:p>
                      <a:pPr algn="l">
                        <a:spcAft>
                          <a:spcPts val="0"/>
                        </a:spcAft>
                      </a:pPr>
                      <a:r>
                        <a:rPr lang="it-IT" sz="1450">
                          <a:latin typeface="Arial corpo"/>
                          <a:ea typeface="MS ??"/>
                          <a:cs typeface="Times New Roman"/>
                        </a:rPr>
                        <a:t>Effetto 2015</a:t>
                      </a:r>
                    </a:p>
                  </a:txBody>
                  <a:tcPr marL="44275" marR="44275" marT="0" marB="0" anchor="ctr">
                    <a:lnL>
                      <a:noFill/>
                    </a:lnL>
                    <a:lnR>
                      <a:noFill/>
                    </a:lnR>
                    <a:lnT>
                      <a:noFill/>
                    </a:lnT>
                    <a:lnB>
                      <a:noFill/>
                    </a:lnB>
                  </a:tcPr>
                </a:tc>
                <a:tc>
                  <a:txBody>
                    <a:bodyPr/>
                    <a:lstStyle/>
                    <a:p>
                      <a:pPr marL="0" algn="ctr" defTabSz="457200" rtl="0" eaLnBrk="1" latinLnBrk="0" hangingPunct="1">
                        <a:spcAft>
                          <a:spcPts val="0"/>
                        </a:spcAft>
                      </a:pPr>
                      <a:r>
                        <a:rPr lang="it-IT" sz="1450" kern="1200" dirty="0">
                          <a:solidFill>
                            <a:srgbClr val="000000"/>
                          </a:solidFill>
                          <a:latin typeface="Arial corpo"/>
                          <a:ea typeface="Times New Roman"/>
                          <a:cs typeface="Times New Roman"/>
                        </a:rPr>
                        <a:t>18.430,5</a:t>
                      </a:r>
                    </a:p>
                  </a:txBody>
                  <a:tcPr marL="44450" marR="44450" marT="0" marB="0" anchor="b">
                    <a:lnL>
                      <a:noFill/>
                    </a:lnL>
                    <a:lnR>
                      <a:noFill/>
                    </a:lnR>
                    <a:lnT>
                      <a:noFill/>
                    </a:lnT>
                    <a:lnB>
                      <a:noFill/>
                    </a:lnB>
                  </a:tcPr>
                </a:tc>
                <a:tc>
                  <a:txBody>
                    <a:bodyPr/>
                    <a:lstStyle/>
                    <a:p>
                      <a:pPr algn="ctr">
                        <a:spcAft>
                          <a:spcPts val="0"/>
                        </a:spcAft>
                      </a:pPr>
                      <a:r>
                        <a:rPr lang="it-IT" sz="1450" dirty="0">
                          <a:solidFill>
                            <a:srgbClr val="000000"/>
                          </a:solidFill>
                          <a:latin typeface="Arial corpo"/>
                          <a:ea typeface="Times New Roman"/>
                          <a:cs typeface="Times New Roman"/>
                        </a:rPr>
                        <a:t>163.556,1</a:t>
                      </a:r>
                      <a:endParaRPr lang="it-IT" sz="1450" dirty="0">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71.195,6</a:t>
                      </a:r>
                      <a:endParaRPr lang="it-IT" sz="1450">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78.361,5</a:t>
                      </a:r>
                      <a:endParaRPr lang="it-IT" sz="1450">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12.289,6</a:t>
                      </a:r>
                      <a:endParaRPr lang="it-IT" sz="1450">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24.019,4</a:t>
                      </a:r>
                      <a:endParaRPr lang="it-IT" sz="1450">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13.538,9</a:t>
                      </a:r>
                      <a:endParaRPr lang="it-IT" sz="1450">
                        <a:latin typeface="Arial corpo"/>
                        <a:ea typeface="Times New Roman"/>
                        <a:cs typeface="Times New Roman"/>
                      </a:endParaRPr>
                    </a:p>
                  </a:txBody>
                  <a:tcPr marL="44275" marR="44275" marT="0" marB="0" anchor="ctr">
                    <a:lnL>
                      <a:noFill/>
                    </a:lnL>
                    <a:lnR>
                      <a:noFill/>
                    </a:lnR>
                    <a:lnT>
                      <a:noFill/>
                    </a:lnT>
                    <a:lnB>
                      <a:noFill/>
                    </a:lnB>
                  </a:tcPr>
                </a:tc>
              </a:tr>
              <a:tr h="227250">
                <a:tc>
                  <a:txBody>
                    <a:bodyPr/>
                    <a:lstStyle/>
                    <a:p>
                      <a:pPr algn="l">
                        <a:spcAft>
                          <a:spcPts val="0"/>
                        </a:spcAft>
                      </a:pPr>
                      <a:r>
                        <a:rPr lang="it-IT" sz="1450">
                          <a:latin typeface="Arial corpo"/>
                          <a:ea typeface="MS ??"/>
                          <a:cs typeface="Times New Roman"/>
                        </a:rPr>
                        <a:t>Effetto 2016</a:t>
                      </a:r>
                    </a:p>
                  </a:txBody>
                  <a:tcPr marL="44275" marR="44275" marT="0" marB="0" anchor="ctr">
                    <a:lnL>
                      <a:noFill/>
                    </a:lnL>
                    <a:lnR>
                      <a:noFill/>
                    </a:lnR>
                    <a:lnT>
                      <a:noFill/>
                    </a:lnT>
                    <a:lnB>
                      <a:noFill/>
                    </a:lnB>
                  </a:tcPr>
                </a:tc>
                <a:tc>
                  <a:txBody>
                    <a:bodyPr/>
                    <a:lstStyle/>
                    <a:p>
                      <a:pPr marL="0" algn="ctr" defTabSz="457200" rtl="0" eaLnBrk="1" latinLnBrk="0" hangingPunct="1">
                        <a:spcAft>
                          <a:spcPts val="0"/>
                        </a:spcAft>
                      </a:pPr>
                      <a:r>
                        <a:rPr lang="it-IT" sz="1450" kern="1200" dirty="0">
                          <a:solidFill>
                            <a:srgbClr val="000000"/>
                          </a:solidFill>
                          <a:latin typeface="Arial corpo"/>
                          <a:ea typeface="Times New Roman"/>
                          <a:cs typeface="Times New Roman"/>
                        </a:rPr>
                        <a:t>3.364,4</a:t>
                      </a:r>
                    </a:p>
                  </a:txBody>
                  <a:tcPr marL="44450" marR="44450" marT="0" marB="0" anchor="b">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26.756,2</a:t>
                      </a:r>
                      <a:endParaRPr lang="it-IT" sz="1450">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28.737,8</a:t>
                      </a:r>
                      <a:endParaRPr lang="it-IT" sz="1450">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31.430,5</a:t>
                      </a:r>
                      <a:endParaRPr lang="it-IT" sz="1450">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6.554,2</a:t>
                      </a:r>
                      <a:endParaRPr lang="it-IT" sz="1450">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7.338,1</a:t>
                      </a:r>
                      <a:endParaRPr lang="it-IT" sz="1450">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Times New Roman"/>
                          <a:cs typeface="Times New Roman"/>
                        </a:rPr>
                        <a:t>4.068,4</a:t>
                      </a:r>
                      <a:endParaRPr lang="it-IT" sz="1450">
                        <a:latin typeface="Arial corpo"/>
                        <a:ea typeface="Times New Roman"/>
                        <a:cs typeface="Times New Roman"/>
                      </a:endParaRPr>
                    </a:p>
                  </a:txBody>
                  <a:tcPr marL="44275" marR="44275" marT="0" marB="0" anchor="ctr">
                    <a:lnL>
                      <a:noFill/>
                    </a:lnL>
                    <a:lnR>
                      <a:noFill/>
                    </a:lnR>
                    <a:lnT>
                      <a:noFill/>
                    </a:lnT>
                    <a:lnB>
                      <a:noFill/>
                    </a:lnB>
                  </a:tcPr>
                </a:tc>
              </a:tr>
              <a:tr h="204525">
                <a:tc>
                  <a:txBody>
                    <a:bodyPr/>
                    <a:lstStyle/>
                    <a:p>
                      <a:pPr algn="l">
                        <a:spcAft>
                          <a:spcPts val="0"/>
                        </a:spcAft>
                      </a:pP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ctr">
                    <a:lnL>
                      <a:noFill/>
                    </a:lnL>
                    <a:lnR>
                      <a:noFill/>
                    </a:lnR>
                    <a:lnT>
                      <a:noFill/>
                    </a:lnT>
                    <a:lnB>
                      <a:noFill/>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ctr">
                    <a:lnL>
                      <a:noFill/>
                    </a:lnL>
                    <a:lnR>
                      <a:noFill/>
                    </a:lnR>
                    <a:lnT>
                      <a:noFill/>
                    </a:lnT>
                    <a:lnB>
                      <a:noFill/>
                    </a:lnB>
                  </a:tcPr>
                </a:tc>
              </a:tr>
              <a:tr h="266908">
                <a:tc>
                  <a:txBody>
                    <a:bodyPr/>
                    <a:lstStyle/>
                    <a:p>
                      <a:pPr algn="l">
                        <a:spcAft>
                          <a:spcPts val="0"/>
                        </a:spcAft>
                      </a:pPr>
                      <a:r>
                        <a:rPr lang="it-IT" sz="1450">
                          <a:latin typeface="Arial corpo"/>
                          <a:ea typeface="MS ??"/>
                          <a:cs typeface="Times New Roman"/>
                        </a:rPr>
                        <a:t>effetto 2015 in %</a:t>
                      </a:r>
                    </a:p>
                  </a:txBody>
                  <a:tcPr marL="44275" marR="44275" marT="0" marB="0" anchor="ctr">
                    <a:lnL>
                      <a:noFill/>
                    </a:lnL>
                    <a:lnR>
                      <a:noFill/>
                    </a:lnR>
                    <a:lnT>
                      <a:noFill/>
                    </a:lnT>
                    <a:lnB>
                      <a:noFill/>
                    </a:lnB>
                  </a:tcPr>
                </a:tc>
                <a:tc>
                  <a:txBody>
                    <a:bodyPr/>
                    <a:lstStyle/>
                    <a:p>
                      <a:pPr marL="0" algn="ctr" defTabSz="457200" rtl="0" eaLnBrk="1" latinLnBrk="0" hangingPunct="1">
                        <a:spcAft>
                          <a:spcPts val="0"/>
                        </a:spcAft>
                      </a:pPr>
                      <a:r>
                        <a:rPr lang="it-IT" sz="1450" kern="1200" dirty="0">
                          <a:solidFill>
                            <a:srgbClr val="000000"/>
                          </a:solidFill>
                          <a:latin typeface="Arial corpo"/>
                          <a:ea typeface="MS ??"/>
                          <a:cs typeface="Times New Roman"/>
                        </a:rPr>
                        <a:t>67,4%</a:t>
                      </a:r>
                    </a:p>
                  </a:txBody>
                  <a:tcPr marL="44450" marR="44450"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MS ??"/>
                          <a:cs typeface="Times New Roman"/>
                        </a:rPr>
                        <a:t>59,1%</a:t>
                      </a: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MS ??"/>
                          <a:cs typeface="Times New Roman"/>
                        </a:rPr>
                        <a:t>116,5%</a:t>
                      </a: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MS ??"/>
                          <a:cs typeface="Times New Roman"/>
                        </a:rPr>
                        <a:t>122,8%</a:t>
                      </a: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MS ??"/>
                          <a:cs typeface="Times New Roman"/>
                        </a:rPr>
                        <a:t>68,6%</a:t>
                      </a: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MS ??"/>
                          <a:cs typeface="Times New Roman"/>
                        </a:rPr>
                        <a:t>128,7%</a:t>
                      </a: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MS ??"/>
                          <a:cs typeface="Times New Roman"/>
                        </a:rPr>
                        <a:t>138,8%</a:t>
                      </a:r>
                      <a:endParaRPr lang="it-IT" sz="1450">
                        <a:latin typeface="Arial corpo"/>
                        <a:ea typeface="MS ??"/>
                        <a:cs typeface="Times New Roman"/>
                      </a:endParaRPr>
                    </a:p>
                  </a:txBody>
                  <a:tcPr marL="44275" marR="44275" marT="0" marB="0" anchor="ctr">
                    <a:lnL>
                      <a:noFill/>
                    </a:lnL>
                    <a:lnR>
                      <a:noFill/>
                    </a:lnR>
                    <a:lnT>
                      <a:noFill/>
                    </a:lnT>
                    <a:lnB>
                      <a:noFill/>
                    </a:lnB>
                  </a:tcPr>
                </a:tc>
              </a:tr>
              <a:tr h="266908">
                <a:tc>
                  <a:txBody>
                    <a:bodyPr/>
                    <a:lstStyle/>
                    <a:p>
                      <a:pPr algn="l">
                        <a:spcAft>
                          <a:spcPts val="0"/>
                        </a:spcAft>
                      </a:pPr>
                      <a:r>
                        <a:rPr lang="it-IT" sz="1450">
                          <a:latin typeface="Arial corpo"/>
                          <a:ea typeface="MS ??"/>
                          <a:cs typeface="Times New Roman"/>
                        </a:rPr>
                        <a:t>effetto 2016 in %</a:t>
                      </a:r>
                    </a:p>
                  </a:txBody>
                  <a:tcPr marL="44275" marR="44275" marT="0" marB="0" anchor="ctr">
                    <a:lnL>
                      <a:noFill/>
                    </a:lnL>
                    <a:lnR>
                      <a:noFill/>
                    </a:lnR>
                    <a:lnT>
                      <a:noFill/>
                    </a:lnT>
                    <a:lnB>
                      <a:noFill/>
                    </a:lnB>
                  </a:tcPr>
                </a:tc>
                <a:tc>
                  <a:txBody>
                    <a:bodyPr/>
                    <a:lstStyle/>
                    <a:p>
                      <a:pPr marL="0" algn="ctr" defTabSz="457200" rtl="0" eaLnBrk="1" latinLnBrk="0" hangingPunct="1">
                        <a:spcAft>
                          <a:spcPts val="0"/>
                        </a:spcAft>
                      </a:pPr>
                      <a:r>
                        <a:rPr lang="it-IT" sz="1450" kern="1200" dirty="0">
                          <a:solidFill>
                            <a:srgbClr val="000000"/>
                          </a:solidFill>
                          <a:latin typeface="Arial corpo"/>
                          <a:ea typeface="MS ??"/>
                          <a:cs typeface="Times New Roman"/>
                        </a:rPr>
                        <a:t>14,0%</a:t>
                      </a:r>
                    </a:p>
                  </a:txBody>
                  <a:tcPr marL="44450" marR="44450"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MS ??"/>
                          <a:cs typeface="Times New Roman"/>
                        </a:rPr>
                        <a:t>10,2%</a:t>
                      </a: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MS ??"/>
                          <a:cs typeface="Times New Roman"/>
                        </a:rPr>
                        <a:t>52,6%</a:t>
                      </a: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MS ??"/>
                          <a:cs typeface="Times New Roman"/>
                        </a:rPr>
                        <a:t>55,6%</a:t>
                      </a: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MS ??"/>
                          <a:cs typeface="Times New Roman"/>
                        </a:rPr>
                        <a:t>40,2%</a:t>
                      </a: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MS ??"/>
                          <a:cs typeface="Times New Roman"/>
                        </a:rPr>
                        <a:t>43,9%</a:t>
                      </a: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MS ??"/>
                          <a:cs typeface="Times New Roman"/>
                        </a:rPr>
                        <a:t>46,9%</a:t>
                      </a:r>
                      <a:endParaRPr lang="it-IT" sz="1450">
                        <a:latin typeface="Arial corpo"/>
                        <a:ea typeface="MS ??"/>
                        <a:cs typeface="Times New Roman"/>
                      </a:endParaRPr>
                    </a:p>
                  </a:txBody>
                  <a:tcPr marL="44275" marR="44275" marT="0" marB="0" anchor="ctr">
                    <a:lnL>
                      <a:noFill/>
                    </a:lnL>
                    <a:lnR>
                      <a:noFill/>
                    </a:lnR>
                    <a:lnT>
                      <a:noFill/>
                    </a:lnT>
                    <a:lnB>
                      <a:noFill/>
                    </a:lnB>
                  </a:tcPr>
                </a:tc>
              </a:tr>
              <a:tr h="266908">
                <a:tc>
                  <a:txBody>
                    <a:bodyPr/>
                    <a:lstStyle/>
                    <a:p>
                      <a:pPr algn="l">
                        <a:spcAft>
                          <a:spcPts val="0"/>
                        </a:spcAft>
                      </a:pPr>
                      <a:r>
                        <a:rPr lang="it-IT" sz="1450" b="1">
                          <a:latin typeface="Arial corpo"/>
                          <a:ea typeface="MS ??"/>
                          <a:cs typeface="Times New Roman"/>
                        </a:rPr>
                        <a:t>% 2015-16</a:t>
                      </a: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marL="0" algn="ctr" defTabSz="457200" rtl="0" eaLnBrk="1" latinLnBrk="0" hangingPunct="1">
                        <a:spcAft>
                          <a:spcPts val="0"/>
                        </a:spcAft>
                      </a:pPr>
                      <a:r>
                        <a:rPr lang="it-IT" sz="1450" kern="1200" dirty="0">
                          <a:solidFill>
                            <a:srgbClr val="000000"/>
                          </a:solidFill>
                          <a:latin typeface="Arial corpo"/>
                          <a:ea typeface="MS ??"/>
                          <a:cs typeface="Times New Roman"/>
                        </a:rPr>
                        <a:t>42,4%</a:t>
                      </a:r>
                    </a:p>
                  </a:txBody>
                  <a:tcPr marL="44450" marR="44450" marT="0" marB="0" anchor="ctr">
                    <a:lnL>
                      <a:noFill/>
                    </a:lnL>
                    <a:lnR>
                      <a:noFill/>
                    </a:lnR>
                    <a:lnT>
                      <a:noFill/>
                    </a:lnT>
                    <a:lnB>
                      <a:noFill/>
                    </a:lnB>
                  </a:tcPr>
                </a:tc>
                <a:tc>
                  <a:txBody>
                    <a:bodyPr/>
                    <a:lstStyle/>
                    <a:p>
                      <a:pPr algn="ctr">
                        <a:spcAft>
                          <a:spcPts val="0"/>
                        </a:spcAft>
                      </a:pPr>
                      <a:r>
                        <a:rPr lang="it-IT" sz="1450" dirty="0" smtClean="0">
                          <a:solidFill>
                            <a:srgbClr val="000000"/>
                          </a:solidFill>
                          <a:latin typeface="Arial corpo"/>
                          <a:ea typeface="MS ??"/>
                          <a:cs typeface="Times New Roman"/>
                        </a:rPr>
                        <a:t>35,3%</a:t>
                      </a:r>
                      <a:endParaRPr lang="it-IT" sz="1450" dirty="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MS ??"/>
                          <a:cs typeface="Times New Roman"/>
                        </a:rPr>
                        <a:t>86,3%</a:t>
                      </a: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MS ??"/>
                          <a:cs typeface="Times New Roman"/>
                        </a:rPr>
                        <a:t>91,3%</a:t>
                      </a: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MS ??"/>
                          <a:cs typeface="Times New Roman"/>
                        </a:rPr>
                        <a:t>55,1%</a:t>
                      </a: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MS ??"/>
                          <a:cs typeface="Times New Roman"/>
                        </a:rPr>
                        <a:t>88,7%</a:t>
                      </a:r>
                      <a:endParaRPr lang="it-IT" sz="1450">
                        <a:latin typeface="Arial corpo"/>
                        <a:ea typeface="MS ??"/>
                        <a:cs typeface="Times New Roman"/>
                      </a:endParaRPr>
                    </a:p>
                  </a:txBody>
                  <a:tcPr marL="44275" marR="44275" marT="0" marB="0" anchor="ctr">
                    <a:lnL>
                      <a:noFill/>
                    </a:lnL>
                    <a:lnR>
                      <a:noFill/>
                    </a:lnR>
                    <a:lnT>
                      <a:noFill/>
                    </a:lnT>
                    <a:lnB>
                      <a:noFill/>
                    </a:lnB>
                  </a:tcPr>
                </a:tc>
                <a:tc>
                  <a:txBody>
                    <a:bodyPr/>
                    <a:lstStyle/>
                    <a:p>
                      <a:pPr algn="ctr">
                        <a:spcAft>
                          <a:spcPts val="0"/>
                        </a:spcAft>
                      </a:pPr>
                      <a:r>
                        <a:rPr lang="it-IT" sz="1450">
                          <a:solidFill>
                            <a:srgbClr val="000000"/>
                          </a:solidFill>
                          <a:latin typeface="Arial corpo"/>
                          <a:ea typeface="MS ??"/>
                          <a:cs typeface="Times New Roman"/>
                        </a:rPr>
                        <a:t>95,5%</a:t>
                      </a:r>
                      <a:endParaRPr lang="it-IT" sz="1450">
                        <a:latin typeface="Arial corpo"/>
                        <a:ea typeface="MS ??"/>
                        <a:cs typeface="Times New Roman"/>
                      </a:endParaRPr>
                    </a:p>
                  </a:txBody>
                  <a:tcPr marL="44275" marR="44275" marT="0" marB="0" anchor="ctr">
                    <a:lnL>
                      <a:noFill/>
                    </a:lnL>
                    <a:lnR>
                      <a:noFill/>
                    </a:lnR>
                    <a:lnT>
                      <a:noFill/>
                    </a:lnT>
                    <a:lnB>
                      <a:noFill/>
                    </a:lnB>
                  </a:tcPr>
                </a:tc>
              </a:tr>
              <a:tr h="266908">
                <a:tc>
                  <a:txBody>
                    <a:bodyPr/>
                    <a:lstStyle/>
                    <a:p>
                      <a:pPr algn="l">
                        <a:spcAft>
                          <a:spcPts val="0"/>
                        </a:spcAft>
                      </a:pPr>
                      <a:endParaRPr lang="it-IT" sz="1450">
                        <a:latin typeface="Arial corpo"/>
                        <a:ea typeface="MS ??"/>
                        <a:cs typeface="Times New Roman"/>
                      </a:endParaRPr>
                    </a:p>
                  </a:txBody>
                  <a:tcPr marL="44275" marR="4427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it-IT" sz="1450">
                        <a:solidFill>
                          <a:srgbClr val="000000"/>
                        </a:solidFill>
                        <a:latin typeface="Arial corpo"/>
                        <a:ea typeface="Times New Roman"/>
                        <a:cs typeface="Times New Roman"/>
                      </a:endParaRPr>
                    </a:p>
                  </a:txBody>
                  <a:tcPr marL="44275" marR="4427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it-IT" sz="1450" dirty="0">
                        <a:solidFill>
                          <a:srgbClr val="000000"/>
                        </a:solidFill>
                        <a:latin typeface="Arial corpo"/>
                        <a:ea typeface="Times New Roman"/>
                        <a:cs typeface="Times New Roman"/>
                      </a:endParaRPr>
                    </a:p>
                  </a:txBody>
                  <a:tcPr marL="44275" marR="44275"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8" name="CasellaDiTesto 7"/>
          <p:cNvSpPr txBox="1"/>
          <p:nvPr/>
        </p:nvSpPr>
        <p:spPr>
          <a:xfrm>
            <a:off x="177019" y="1403129"/>
            <a:ext cx="8257520" cy="830997"/>
          </a:xfrm>
          <a:prstGeom prst="rect">
            <a:avLst/>
          </a:prstGeom>
          <a:noFill/>
        </p:spPr>
        <p:txBody>
          <a:bodyPr wrap="square" rtlCol="0">
            <a:spAutoFit/>
          </a:bodyPr>
          <a:lstStyle/>
          <a:p>
            <a:r>
              <a:rPr lang="it-IT" sz="1600" b="1" dirty="0" smtClean="0"/>
              <a:t>Tab. 2 - </a:t>
            </a:r>
            <a:r>
              <a:rPr lang="it-IT" sz="1600" dirty="0" smtClean="0"/>
              <a:t>Effetto della politica sulle attivazioni a tempo indeterminato in 7 regioni italiane. Anni 2015-2016</a:t>
            </a:r>
          </a:p>
          <a:p>
            <a:endParaRPr lang="it-IT" sz="1600" b="1" dirty="0" smtClean="0"/>
          </a:p>
        </p:txBody>
      </p:sp>
      <p:sp>
        <p:nvSpPr>
          <p:cNvPr id="9" name="CasellaDiTesto 8"/>
          <p:cNvSpPr txBox="1"/>
          <p:nvPr/>
        </p:nvSpPr>
        <p:spPr>
          <a:xfrm>
            <a:off x="182416" y="5498078"/>
            <a:ext cx="5922919" cy="307777"/>
          </a:xfrm>
          <a:prstGeom prst="rect">
            <a:avLst/>
          </a:prstGeom>
          <a:noFill/>
        </p:spPr>
        <p:txBody>
          <a:bodyPr wrap="square" rtlCol="0">
            <a:spAutoFit/>
          </a:bodyPr>
          <a:lstStyle/>
          <a:p>
            <a:r>
              <a:rPr lang="it-IT" sz="1400" b="1" dirty="0" smtClean="0"/>
              <a:t>Fonte</a:t>
            </a:r>
            <a:r>
              <a:rPr lang="it-IT" sz="1400" dirty="0" smtClean="0"/>
              <a:t>: Elaborazioni su dati </a:t>
            </a:r>
            <a:r>
              <a:rPr lang="it-IT" sz="1400" dirty="0" err="1" smtClean="0"/>
              <a:t>SeCO</a:t>
            </a:r>
            <a:r>
              <a:rPr lang="it-IT" sz="1400" dirty="0" smtClean="0"/>
              <a:t>, Veneto Lavoro</a:t>
            </a:r>
            <a:endParaRPr lang="it-IT" sz="1400" dirty="0"/>
          </a:p>
        </p:txBody>
      </p:sp>
    </p:spTree>
    <p:extLst>
      <p:ext uri="{BB962C8B-B14F-4D97-AF65-F5344CB8AC3E}">
        <p14:creationId xmlns:p14="http://schemas.microsoft.com/office/powerpoint/2010/main" xmlns="" val="22971258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94821" y="419899"/>
            <a:ext cx="9255554" cy="461665"/>
          </a:xfrm>
          <a:prstGeom prst="rect">
            <a:avLst/>
          </a:prstGeom>
          <a:noFill/>
        </p:spPr>
        <p:txBody>
          <a:bodyPr wrap="square" rtlCol="0">
            <a:spAutoFit/>
          </a:bodyPr>
          <a:lstStyle/>
          <a:p>
            <a:r>
              <a:rPr lang="it-IT" sz="2400" dirty="0" smtClean="0">
                <a:solidFill>
                  <a:srgbClr val="505150"/>
                </a:solidFill>
              </a:rPr>
              <a:t>1.   La riforma del mercato del lavoro: il contesto macroeconomico</a:t>
            </a:r>
            <a:endParaRPr lang="it-IT" sz="2400" dirty="0">
              <a:solidFill>
                <a:srgbClr val="505150"/>
              </a:solidFill>
            </a:endParaRPr>
          </a:p>
        </p:txBody>
      </p:sp>
      <p:sp>
        <p:nvSpPr>
          <p:cNvPr id="10" name="CasellaDiTesto 9"/>
          <p:cNvSpPr txBox="1"/>
          <p:nvPr/>
        </p:nvSpPr>
        <p:spPr>
          <a:xfrm>
            <a:off x="350935" y="2464272"/>
            <a:ext cx="7869724" cy="338554"/>
          </a:xfrm>
          <a:prstGeom prst="rect">
            <a:avLst/>
          </a:prstGeom>
          <a:noFill/>
        </p:spPr>
        <p:txBody>
          <a:bodyPr wrap="square" rtlCol="0">
            <a:spAutoFit/>
          </a:bodyPr>
          <a:lstStyle/>
          <a:p>
            <a:r>
              <a:rPr lang="it-IT" sz="1500" b="1" dirty="0" smtClean="0"/>
              <a:t>Fig.1 - </a:t>
            </a:r>
            <a:r>
              <a:rPr lang="it-IT" sz="1600" i="1" dirty="0" smtClean="0"/>
              <a:t>Tasso di disoccupazione (15 anni e più), anni 2007-2016 (valori %)</a:t>
            </a:r>
            <a:endParaRPr lang="it-IT" sz="1500" dirty="0"/>
          </a:p>
        </p:txBody>
      </p:sp>
      <p:sp>
        <p:nvSpPr>
          <p:cNvPr id="11" name="CasellaDiTesto 10"/>
          <p:cNvSpPr txBox="1"/>
          <p:nvPr/>
        </p:nvSpPr>
        <p:spPr>
          <a:xfrm>
            <a:off x="461296" y="5910201"/>
            <a:ext cx="5922919" cy="276999"/>
          </a:xfrm>
          <a:prstGeom prst="rect">
            <a:avLst/>
          </a:prstGeom>
          <a:noFill/>
        </p:spPr>
        <p:txBody>
          <a:bodyPr wrap="square" rtlCol="0">
            <a:spAutoFit/>
          </a:bodyPr>
          <a:lstStyle/>
          <a:p>
            <a:r>
              <a:rPr lang="it-IT" sz="1200" b="1" dirty="0" smtClean="0"/>
              <a:t>Fonte</a:t>
            </a:r>
            <a:r>
              <a:rPr lang="it-IT" sz="1200" dirty="0" smtClean="0"/>
              <a:t>: Elaborazioni su dati Istat – </a:t>
            </a:r>
            <a:r>
              <a:rPr lang="it-IT" sz="1200" dirty="0" err="1" smtClean="0"/>
              <a:t>FdL</a:t>
            </a:r>
            <a:endParaRPr lang="it-IT" sz="1200" dirty="0"/>
          </a:p>
        </p:txBody>
      </p:sp>
      <p:sp>
        <p:nvSpPr>
          <p:cNvPr id="12" name="CasellaDiTesto 11"/>
          <p:cNvSpPr txBox="1"/>
          <p:nvPr/>
        </p:nvSpPr>
        <p:spPr>
          <a:xfrm>
            <a:off x="177508" y="1150918"/>
            <a:ext cx="8446225" cy="369332"/>
          </a:xfrm>
          <a:prstGeom prst="rect">
            <a:avLst/>
          </a:prstGeom>
          <a:noFill/>
        </p:spPr>
        <p:txBody>
          <a:bodyPr wrap="square" rtlCol="0">
            <a:spAutoFit/>
          </a:bodyPr>
          <a:lstStyle/>
          <a:p>
            <a:r>
              <a:rPr lang="it-IT" dirty="0" smtClean="0">
                <a:solidFill>
                  <a:schemeClr val="tx1">
                    <a:lumMod val="75000"/>
                    <a:lumOff val="25000"/>
                  </a:schemeClr>
                </a:solidFill>
              </a:rPr>
              <a:t>1.1 Il contesto all’entrata in vigore della riforma</a:t>
            </a:r>
          </a:p>
        </p:txBody>
      </p:sp>
      <p:sp>
        <p:nvSpPr>
          <p:cNvPr id="13" name="CasellaDiTesto 12"/>
          <p:cNvSpPr txBox="1"/>
          <p:nvPr/>
        </p:nvSpPr>
        <p:spPr>
          <a:xfrm>
            <a:off x="345674" y="1539808"/>
            <a:ext cx="8446225" cy="646331"/>
          </a:xfrm>
          <a:prstGeom prst="rect">
            <a:avLst/>
          </a:prstGeom>
          <a:noFill/>
        </p:spPr>
        <p:txBody>
          <a:bodyPr wrap="square" rtlCol="0">
            <a:spAutoFit/>
          </a:bodyPr>
          <a:lstStyle/>
          <a:p>
            <a:pPr marL="285750" indent="-285750"/>
            <a:r>
              <a:rPr lang="it-IT" dirty="0" smtClean="0">
                <a:solidFill>
                  <a:srgbClr val="505150"/>
                </a:solidFill>
              </a:rPr>
              <a:t>Il mercato del lavoro in Italia è caratterizzato da:</a:t>
            </a:r>
          </a:p>
          <a:p>
            <a:pPr marL="285750" indent="-285750"/>
            <a:r>
              <a:rPr lang="it-IT" dirty="0" smtClean="0">
                <a:solidFill>
                  <a:srgbClr val="505150"/>
                </a:solidFill>
              </a:rPr>
              <a:t>		- </a:t>
            </a:r>
            <a:r>
              <a:rPr lang="it-IT" b="1" dirty="0" smtClean="0">
                <a:solidFill>
                  <a:srgbClr val="505150"/>
                </a:solidFill>
              </a:rPr>
              <a:t>alto tasso di disoccupazione;</a:t>
            </a:r>
          </a:p>
        </p:txBody>
      </p:sp>
      <p:grpSp>
        <p:nvGrpSpPr>
          <p:cNvPr id="14" name="Gruppo 13"/>
          <p:cNvGrpSpPr>
            <a:grpSpLocks noChangeAspect="1"/>
          </p:cNvGrpSpPr>
          <p:nvPr/>
        </p:nvGrpSpPr>
        <p:grpSpPr>
          <a:xfrm>
            <a:off x="452701" y="2858762"/>
            <a:ext cx="7737255" cy="3179431"/>
            <a:chOff x="0" y="0"/>
            <a:chExt cx="7804449" cy="2525877"/>
          </a:xfrm>
        </p:grpSpPr>
        <p:graphicFrame>
          <p:nvGraphicFramePr>
            <p:cNvPr id="15" name="Chart 1"/>
            <p:cNvGraphicFramePr>
              <a:graphicFrameLocks/>
            </p:cNvGraphicFramePr>
            <p:nvPr/>
          </p:nvGraphicFramePr>
          <p:xfrm>
            <a:off x="0" y="0"/>
            <a:ext cx="4278286" cy="252587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Grafico 15"/>
            <p:cNvGraphicFramePr/>
            <p:nvPr/>
          </p:nvGraphicFramePr>
          <p:xfrm>
            <a:off x="4304717" y="18404"/>
            <a:ext cx="3499732" cy="2493203"/>
          </p:xfrm>
          <a:graphic>
            <a:graphicData uri="http://schemas.openxmlformats.org/drawingml/2006/chart">
              <c:chart xmlns:c="http://schemas.openxmlformats.org/drawingml/2006/chart" xmlns:r="http://schemas.openxmlformats.org/officeDocument/2006/relationships" r:id="rId4"/>
            </a:graphicData>
          </a:graphic>
        </p:graphicFrame>
      </p:grpSp>
      <p:sp>
        <p:nvSpPr>
          <p:cNvPr id="17" name="CasellaDiTesto 1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
        <p:nvSpPr>
          <p:cNvPr id="2" name="CasellaDiTesto 1"/>
          <p:cNvSpPr txBox="1"/>
          <p:nvPr/>
        </p:nvSpPr>
        <p:spPr>
          <a:xfrm>
            <a:off x="1131213" y="3714160"/>
            <a:ext cx="688157" cy="276999"/>
          </a:xfrm>
          <a:prstGeom prst="rect">
            <a:avLst/>
          </a:prstGeom>
          <a:noFill/>
        </p:spPr>
        <p:txBody>
          <a:bodyPr wrap="square" rtlCol="0">
            <a:spAutoFit/>
          </a:bodyPr>
          <a:lstStyle/>
          <a:p>
            <a:r>
              <a:rPr lang="it-IT" sz="1200" dirty="0" smtClean="0"/>
              <a:t>12,2%</a:t>
            </a:r>
            <a:endParaRPr lang="it-IT" sz="1200" dirty="0"/>
          </a:p>
        </p:txBody>
      </p:sp>
      <p:sp>
        <p:nvSpPr>
          <p:cNvPr id="18" name="CasellaDiTesto 17"/>
          <p:cNvSpPr txBox="1"/>
          <p:nvPr/>
        </p:nvSpPr>
        <p:spPr>
          <a:xfrm>
            <a:off x="4032199" y="3506771"/>
            <a:ext cx="661953" cy="276999"/>
          </a:xfrm>
          <a:prstGeom prst="rect">
            <a:avLst/>
          </a:prstGeom>
          <a:noFill/>
        </p:spPr>
        <p:txBody>
          <a:bodyPr wrap="square" rtlCol="0">
            <a:spAutoFit/>
          </a:bodyPr>
          <a:lstStyle/>
          <a:p>
            <a:r>
              <a:rPr lang="it-IT" sz="1200" dirty="0" smtClean="0"/>
              <a:t>17,3%</a:t>
            </a:r>
            <a:endParaRPr lang="it-IT" sz="1200" dirty="0"/>
          </a:p>
        </p:txBody>
      </p:sp>
      <p:sp>
        <p:nvSpPr>
          <p:cNvPr id="19" name="CasellaDiTesto 18"/>
          <p:cNvSpPr txBox="1"/>
          <p:nvPr/>
        </p:nvSpPr>
        <p:spPr>
          <a:xfrm>
            <a:off x="4137464" y="4017395"/>
            <a:ext cx="661953" cy="276999"/>
          </a:xfrm>
          <a:prstGeom prst="rect">
            <a:avLst/>
          </a:prstGeom>
          <a:noFill/>
        </p:spPr>
        <p:txBody>
          <a:bodyPr wrap="square" rtlCol="0">
            <a:spAutoFit/>
          </a:bodyPr>
          <a:lstStyle/>
          <a:p>
            <a:r>
              <a:rPr lang="it-IT" sz="1200" dirty="0" smtClean="0"/>
              <a:t>11,7%</a:t>
            </a:r>
            <a:endParaRPr lang="it-IT" sz="1200" dirty="0"/>
          </a:p>
        </p:txBody>
      </p:sp>
      <p:sp>
        <p:nvSpPr>
          <p:cNvPr id="20" name="CasellaDiTesto 19"/>
          <p:cNvSpPr txBox="1"/>
          <p:nvPr/>
        </p:nvSpPr>
        <p:spPr>
          <a:xfrm>
            <a:off x="811035" y="4251852"/>
            <a:ext cx="640355" cy="276999"/>
          </a:xfrm>
          <a:prstGeom prst="rect">
            <a:avLst/>
          </a:prstGeom>
          <a:noFill/>
        </p:spPr>
        <p:txBody>
          <a:bodyPr wrap="square" rtlCol="0">
            <a:spAutoFit/>
          </a:bodyPr>
          <a:lstStyle/>
          <a:p>
            <a:r>
              <a:rPr lang="it-IT" sz="1200" dirty="0"/>
              <a:t>6</a:t>
            </a:r>
            <a:r>
              <a:rPr lang="it-IT" sz="1200" dirty="0" smtClean="0"/>
              <a:t>,7%</a:t>
            </a:r>
            <a:endParaRPr lang="it-IT" sz="1200" dirty="0"/>
          </a:p>
        </p:txBody>
      </p:sp>
      <p:sp>
        <p:nvSpPr>
          <p:cNvPr id="21" name="CasellaDiTesto 20"/>
          <p:cNvSpPr txBox="1"/>
          <p:nvPr/>
        </p:nvSpPr>
        <p:spPr>
          <a:xfrm>
            <a:off x="5373946" y="3538203"/>
            <a:ext cx="661953" cy="276999"/>
          </a:xfrm>
          <a:prstGeom prst="rect">
            <a:avLst/>
          </a:prstGeom>
          <a:noFill/>
        </p:spPr>
        <p:txBody>
          <a:bodyPr wrap="square" rtlCol="0">
            <a:spAutoFit/>
          </a:bodyPr>
          <a:lstStyle/>
          <a:p>
            <a:r>
              <a:rPr lang="it-IT" sz="1200" dirty="0" smtClean="0"/>
              <a:t>18,4%</a:t>
            </a:r>
            <a:endParaRPr lang="it-IT" sz="1200" dirty="0"/>
          </a:p>
        </p:txBody>
      </p:sp>
      <p:sp>
        <p:nvSpPr>
          <p:cNvPr id="22" name="CasellaDiTesto 21"/>
          <p:cNvSpPr txBox="1"/>
          <p:nvPr/>
        </p:nvSpPr>
        <p:spPr>
          <a:xfrm>
            <a:off x="5846859" y="3332381"/>
            <a:ext cx="661953" cy="276999"/>
          </a:xfrm>
          <a:prstGeom prst="rect">
            <a:avLst/>
          </a:prstGeom>
          <a:noFill/>
        </p:spPr>
        <p:txBody>
          <a:bodyPr wrap="square" rtlCol="0">
            <a:spAutoFit/>
          </a:bodyPr>
          <a:lstStyle/>
          <a:p>
            <a:r>
              <a:rPr lang="it-IT" sz="1200" dirty="0" smtClean="0"/>
              <a:t>19,0%</a:t>
            </a:r>
            <a:endParaRPr lang="it-IT" sz="1200" dirty="0"/>
          </a:p>
        </p:txBody>
      </p:sp>
      <p:sp>
        <p:nvSpPr>
          <p:cNvPr id="23" name="CasellaDiTesto 22"/>
          <p:cNvSpPr txBox="1"/>
          <p:nvPr/>
        </p:nvSpPr>
        <p:spPr>
          <a:xfrm>
            <a:off x="6874382" y="4293312"/>
            <a:ext cx="661953" cy="276999"/>
          </a:xfrm>
          <a:prstGeom prst="rect">
            <a:avLst/>
          </a:prstGeom>
          <a:noFill/>
        </p:spPr>
        <p:txBody>
          <a:bodyPr wrap="square" rtlCol="0">
            <a:spAutoFit/>
          </a:bodyPr>
          <a:lstStyle/>
          <a:p>
            <a:r>
              <a:rPr lang="it-IT" sz="1200" dirty="0" smtClean="0"/>
              <a:t>16,8%</a:t>
            </a:r>
            <a:endParaRPr lang="it-IT" sz="1200" dirty="0"/>
          </a:p>
        </p:txBody>
      </p:sp>
      <p:sp>
        <p:nvSpPr>
          <p:cNvPr id="24" name="CasellaDiTesto 23"/>
          <p:cNvSpPr txBox="1"/>
          <p:nvPr/>
        </p:nvSpPr>
        <p:spPr>
          <a:xfrm>
            <a:off x="7326867" y="3815202"/>
            <a:ext cx="661953" cy="276999"/>
          </a:xfrm>
          <a:prstGeom prst="rect">
            <a:avLst/>
          </a:prstGeom>
          <a:noFill/>
        </p:spPr>
        <p:txBody>
          <a:bodyPr wrap="square" rtlCol="0">
            <a:spAutoFit/>
          </a:bodyPr>
          <a:lstStyle/>
          <a:p>
            <a:r>
              <a:rPr lang="it-IT" sz="1200" dirty="0" smtClean="0"/>
              <a:t>17,8%</a:t>
            </a:r>
            <a:endParaRPr lang="it-IT" sz="1200" dirty="0"/>
          </a:p>
        </p:txBody>
      </p:sp>
    </p:spTree>
    <p:extLst>
      <p:ext uri="{BB962C8B-B14F-4D97-AF65-F5344CB8AC3E}">
        <p14:creationId xmlns:p14="http://schemas.microsoft.com/office/powerpoint/2010/main" xmlns="" val="34198702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682196" y="419899"/>
            <a:ext cx="7538462" cy="461665"/>
          </a:xfrm>
          <a:prstGeom prst="rect">
            <a:avLst/>
          </a:prstGeom>
          <a:noFill/>
        </p:spPr>
        <p:txBody>
          <a:bodyPr wrap="square" rtlCol="0">
            <a:spAutoFit/>
          </a:bodyPr>
          <a:lstStyle/>
          <a:p>
            <a:r>
              <a:rPr lang="it-IT" sz="2400" dirty="0" smtClean="0">
                <a:solidFill>
                  <a:srgbClr val="505150"/>
                </a:solidFill>
              </a:rPr>
              <a:t>1.   La riforma del mercato del lavoro</a:t>
            </a:r>
            <a:endParaRPr lang="it-IT" sz="2400" dirty="0">
              <a:solidFill>
                <a:srgbClr val="505150"/>
              </a:solidFill>
            </a:endParaRPr>
          </a:p>
        </p:txBody>
      </p:sp>
      <p:graphicFrame>
        <p:nvGraphicFramePr>
          <p:cNvPr id="8" name="Chart 1"/>
          <p:cNvGraphicFramePr>
            <a:graphicFrameLocks/>
          </p:cNvGraphicFramePr>
          <p:nvPr/>
        </p:nvGraphicFramePr>
        <p:xfrm>
          <a:off x="350934" y="2818593"/>
          <a:ext cx="4037182" cy="317341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afico 8"/>
          <p:cNvGraphicFramePr/>
          <p:nvPr>
            <p:extLst>
              <p:ext uri="{D42A27DB-BD31-4B8C-83A1-F6EECF244321}">
                <p14:modId xmlns:p14="http://schemas.microsoft.com/office/powerpoint/2010/main" xmlns="" val="235406064"/>
              </p:ext>
            </p:extLst>
          </p:nvPr>
        </p:nvGraphicFramePr>
        <p:xfrm>
          <a:off x="4388116" y="2809573"/>
          <a:ext cx="3116270" cy="3182433"/>
        </p:xfrm>
        <a:graphic>
          <a:graphicData uri="http://schemas.openxmlformats.org/drawingml/2006/chart">
            <c:chart xmlns:c="http://schemas.openxmlformats.org/drawingml/2006/chart" xmlns:r="http://schemas.openxmlformats.org/officeDocument/2006/relationships" r:id="rId3"/>
          </a:graphicData>
        </a:graphic>
      </p:graphicFrame>
      <p:sp>
        <p:nvSpPr>
          <p:cNvPr id="10" name="CasellaDiTesto 9"/>
          <p:cNvSpPr txBox="1"/>
          <p:nvPr/>
        </p:nvSpPr>
        <p:spPr>
          <a:xfrm>
            <a:off x="350935" y="2227783"/>
            <a:ext cx="7869724" cy="584775"/>
          </a:xfrm>
          <a:prstGeom prst="rect">
            <a:avLst/>
          </a:prstGeom>
          <a:noFill/>
        </p:spPr>
        <p:txBody>
          <a:bodyPr wrap="square" rtlCol="0">
            <a:spAutoFit/>
          </a:bodyPr>
          <a:lstStyle/>
          <a:p>
            <a:r>
              <a:rPr lang="it-IT" sz="1600" b="1" dirty="0" smtClean="0"/>
              <a:t>Fig.4 </a:t>
            </a:r>
            <a:r>
              <a:rPr lang="it-IT" sz="1600" dirty="0" smtClean="0"/>
              <a:t>– </a:t>
            </a:r>
            <a:r>
              <a:rPr lang="it-IT" sz="1600" i="1" dirty="0" smtClean="0"/>
              <a:t>PIL pro capite in volume, anni 2006-2015 (euro), variazione 2014-2015 e 	variazione  media annua 2011-2015 (%)</a:t>
            </a:r>
            <a:endParaRPr lang="it-IT" sz="1600" dirty="0"/>
          </a:p>
        </p:txBody>
      </p:sp>
      <p:sp>
        <p:nvSpPr>
          <p:cNvPr id="11" name="CasellaDiTesto 10"/>
          <p:cNvSpPr txBox="1"/>
          <p:nvPr/>
        </p:nvSpPr>
        <p:spPr>
          <a:xfrm>
            <a:off x="350934" y="5910201"/>
            <a:ext cx="5922919" cy="276999"/>
          </a:xfrm>
          <a:prstGeom prst="rect">
            <a:avLst/>
          </a:prstGeom>
          <a:noFill/>
        </p:spPr>
        <p:txBody>
          <a:bodyPr wrap="square" rtlCol="0">
            <a:spAutoFit/>
          </a:bodyPr>
          <a:lstStyle/>
          <a:p>
            <a:r>
              <a:rPr lang="it-IT" sz="1200" b="1" dirty="0" smtClean="0"/>
              <a:t>Fonte</a:t>
            </a:r>
            <a:r>
              <a:rPr lang="it-IT" sz="1200" dirty="0" smtClean="0"/>
              <a:t>: Elaborazioni su dati Istat – Conti economici territoriali</a:t>
            </a:r>
            <a:endParaRPr lang="it-IT" sz="1200" dirty="0"/>
          </a:p>
        </p:txBody>
      </p:sp>
      <p:sp>
        <p:nvSpPr>
          <p:cNvPr id="12" name="CasellaDiTesto 11"/>
          <p:cNvSpPr txBox="1"/>
          <p:nvPr/>
        </p:nvSpPr>
        <p:spPr>
          <a:xfrm>
            <a:off x="350934" y="1135152"/>
            <a:ext cx="8446225" cy="923330"/>
          </a:xfrm>
          <a:prstGeom prst="rect">
            <a:avLst/>
          </a:prstGeom>
          <a:noFill/>
        </p:spPr>
        <p:txBody>
          <a:bodyPr wrap="square" rtlCol="0">
            <a:spAutoFit/>
          </a:bodyPr>
          <a:lstStyle/>
          <a:p>
            <a:r>
              <a:rPr lang="it-IT" dirty="0" smtClean="0">
                <a:solidFill>
                  <a:srgbClr val="505150"/>
                </a:solidFill>
              </a:rPr>
              <a:t>...Inoltre, dal 2008 l’Italia ha subito gli effetti derivanti dalla </a:t>
            </a:r>
            <a:r>
              <a:rPr lang="it-IT" b="1" dirty="0" smtClean="0">
                <a:solidFill>
                  <a:srgbClr val="505150"/>
                </a:solidFill>
              </a:rPr>
              <a:t>crisi economica internazionale</a:t>
            </a:r>
            <a:r>
              <a:rPr lang="it-IT" dirty="0" smtClean="0">
                <a:solidFill>
                  <a:srgbClr val="505150"/>
                </a:solidFill>
              </a:rPr>
              <a:t> (brusco calo del PIL in tutte le regioni d’Italia) e  questo ha ulteriormente aggravato la situazione.</a:t>
            </a:r>
            <a:endParaRPr lang="it-IT" dirty="0"/>
          </a:p>
        </p:txBody>
      </p:sp>
      <p:sp>
        <p:nvSpPr>
          <p:cNvPr id="13" name="CasellaDiTesto 12"/>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287381" y="1351129"/>
            <a:ext cx="8447186" cy="3139321"/>
          </a:xfrm>
          <a:prstGeom prst="rect">
            <a:avLst/>
          </a:prstGeom>
          <a:noFill/>
        </p:spPr>
        <p:txBody>
          <a:bodyPr wrap="square" rtlCol="0">
            <a:spAutoFit/>
          </a:bodyPr>
          <a:lstStyle/>
          <a:p>
            <a:r>
              <a:rPr lang="it-IT" sz="2000" dirty="0" smtClean="0">
                <a:solidFill>
                  <a:schemeClr val="tx1">
                    <a:lumMod val="75000"/>
                    <a:lumOff val="25000"/>
                  </a:schemeClr>
                </a:solidFill>
              </a:rPr>
              <a:t>1.1 Il contesto all’entrata in vigore della riforma</a:t>
            </a:r>
          </a:p>
          <a:p>
            <a:endParaRPr lang="it-IT" sz="1600" dirty="0" smtClean="0">
              <a:solidFill>
                <a:srgbClr val="505150"/>
              </a:solidFill>
            </a:endParaRPr>
          </a:p>
          <a:p>
            <a:pPr marL="285750" indent="-285750">
              <a:buFont typeface="Arial"/>
              <a:buChar char="•"/>
            </a:pPr>
            <a:r>
              <a:rPr lang="it-IT" dirty="0" smtClean="0">
                <a:solidFill>
                  <a:srgbClr val="505150"/>
                </a:solidFill>
              </a:rPr>
              <a:t>A queste caratteristiche, come si evince anche dai dati rappresentati, si aggiunge:</a:t>
            </a:r>
          </a:p>
          <a:p>
            <a:pPr marL="285750" indent="-285750">
              <a:buFont typeface="Arial"/>
              <a:buChar char="•"/>
            </a:pPr>
            <a:endParaRPr lang="it-IT" dirty="0" smtClean="0">
              <a:solidFill>
                <a:srgbClr val="505150"/>
              </a:solidFill>
            </a:endParaRPr>
          </a:p>
          <a:p>
            <a:pPr marL="285750" indent="-285750"/>
            <a:r>
              <a:rPr lang="it-IT" dirty="0" smtClean="0">
                <a:solidFill>
                  <a:srgbClr val="505150"/>
                </a:solidFill>
              </a:rPr>
              <a:t>		- una forte disparità di genere; </a:t>
            </a:r>
          </a:p>
          <a:p>
            <a:pPr marL="285750" indent="-285750"/>
            <a:r>
              <a:rPr lang="it-IT" dirty="0" smtClean="0">
                <a:solidFill>
                  <a:srgbClr val="505150"/>
                </a:solidFill>
              </a:rPr>
              <a:t>        - bassa produttività del lavoro;</a:t>
            </a:r>
          </a:p>
          <a:p>
            <a:pPr marL="285750" indent="-285750"/>
            <a:r>
              <a:rPr lang="it-IT" dirty="0" smtClean="0">
                <a:solidFill>
                  <a:srgbClr val="505150"/>
                </a:solidFill>
              </a:rPr>
              <a:t>		- dualismo Nord-Sud;    </a:t>
            </a:r>
          </a:p>
          <a:p>
            <a:pPr marL="285750" indent="-285750"/>
            <a:r>
              <a:rPr lang="it-IT" dirty="0" smtClean="0">
                <a:solidFill>
                  <a:srgbClr val="505150"/>
                </a:solidFill>
              </a:rPr>
              <a:t>		- marcata disparità di trattamento fra i lavoratori a contratto a tempo indeterminato e non.</a:t>
            </a:r>
          </a:p>
          <a:p>
            <a:pPr marL="285750" indent="-285750"/>
            <a:r>
              <a:rPr lang="it-IT" dirty="0" smtClean="0">
                <a:solidFill>
                  <a:srgbClr val="505150"/>
                </a:solidFill>
              </a:rPr>
              <a:t>		</a:t>
            </a:r>
          </a:p>
        </p:txBody>
      </p:sp>
      <p:sp>
        <p:nvSpPr>
          <p:cNvPr id="5" name="CasellaDiTesto 4"/>
          <p:cNvSpPr txBox="1"/>
          <p:nvPr/>
        </p:nvSpPr>
        <p:spPr>
          <a:xfrm>
            <a:off x="682196" y="593325"/>
            <a:ext cx="7538462" cy="461665"/>
          </a:xfrm>
          <a:prstGeom prst="rect">
            <a:avLst/>
          </a:prstGeom>
          <a:noFill/>
        </p:spPr>
        <p:txBody>
          <a:bodyPr wrap="square" rtlCol="0">
            <a:spAutoFit/>
          </a:bodyPr>
          <a:lstStyle/>
          <a:p>
            <a:r>
              <a:rPr lang="it-IT" sz="2400" dirty="0" smtClean="0">
                <a:solidFill>
                  <a:srgbClr val="505150"/>
                </a:solidFill>
              </a:rPr>
              <a:t>1.   La riforma del mercato del lavoro</a:t>
            </a:r>
            <a:endParaRPr lang="it-IT" sz="2400" dirty="0">
              <a:solidFill>
                <a:srgbClr val="505150"/>
              </a:solidFill>
            </a:endParaRPr>
          </a:p>
        </p:txBody>
      </p:sp>
      <p:sp>
        <p:nvSpPr>
          <p:cNvPr id="6" name="CasellaDiTesto 5"/>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87381" y="1351129"/>
            <a:ext cx="8447186" cy="4524316"/>
          </a:xfrm>
          <a:prstGeom prst="rect">
            <a:avLst/>
          </a:prstGeom>
          <a:noFill/>
        </p:spPr>
        <p:txBody>
          <a:bodyPr wrap="square" rtlCol="0">
            <a:spAutoFit/>
          </a:bodyPr>
          <a:lstStyle/>
          <a:p>
            <a:r>
              <a:rPr lang="it-IT" sz="2000" dirty="0" smtClean="0">
                <a:solidFill>
                  <a:schemeClr val="tx1">
                    <a:lumMod val="75000"/>
                    <a:lumOff val="25000"/>
                  </a:schemeClr>
                </a:solidFill>
              </a:rPr>
              <a:t>1.2 Il </a:t>
            </a:r>
            <a:r>
              <a:rPr lang="it-IT" sz="2000" i="1" dirty="0" smtClean="0">
                <a:solidFill>
                  <a:schemeClr val="tx1">
                    <a:lumMod val="75000"/>
                    <a:lumOff val="25000"/>
                  </a:schemeClr>
                </a:solidFill>
              </a:rPr>
              <a:t>Jobs </a:t>
            </a:r>
            <a:r>
              <a:rPr lang="it-IT" sz="2000" i="1" dirty="0" err="1" smtClean="0">
                <a:solidFill>
                  <a:schemeClr val="tx1">
                    <a:lumMod val="75000"/>
                    <a:lumOff val="25000"/>
                  </a:schemeClr>
                </a:solidFill>
              </a:rPr>
              <a:t>Act</a:t>
            </a:r>
            <a:r>
              <a:rPr lang="it-IT" sz="2000" i="1" dirty="0" smtClean="0">
                <a:solidFill>
                  <a:schemeClr val="tx1">
                    <a:lumMod val="75000"/>
                    <a:lumOff val="25000"/>
                  </a:schemeClr>
                </a:solidFill>
              </a:rPr>
              <a:t> </a:t>
            </a:r>
            <a:r>
              <a:rPr lang="it-IT" sz="2000" dirty="0" smtClean="0">
                <a:solidFill>
                  <a:schemeClr val="tx1">
                    <a:lumMod val="75000"/>
                    <a:lumOff val="25000"/>
                  </a:schemeClr>
                </a:solidFill>
              </a:rPr>
              <a:t>e decontribuzione</a:t>
            </a:r>
          </a:p>
          <a:p>
            <a:endParaRPr lang="it-IT" sz="1600" dirty="0" smtClean="0">
              <a:solidFill>
                <a:srgbClr val="505150"/>
              </a:solidFill>
            </a:endParaRPr>
          </a:p>
          <a:p>
            <a:pPr marL="285750" indent="-285750">
              <a:buFont typeface="Arial"/>
              <a:buChar char="•"/>
            </a:pPr>
            <a:r>
              <a:rPr lang="it-IT" dirty="0" smtClean="0">
                <a:solidFill>
                  <a:srgbClr val="505150"/>
                </a:solidFill>
              </a:rPr>
              <a:t>Nel 2014 il Governo ha varato una serie di misure volte a riformare il mercato del lavoro. </a:t>
            </a:r>
          </a:p>
          <a:p>
            <a:pPr marL="285750" indent="-285750"/>
            <a:r>
              <a:rPr lang="it-IT" dirty="0" smtClean="0">
                <a:solidFill>
                  <a:srgbClr val="505150"/>
                </a:solidFill>
              </a:rPr>
              <a:t>		“ </a:t>
            </a:r>
            <a:r>
              <a:rPr lang="it-IT" b="1" dirty="0" smtClean="0">
                <a:solidFill>
                  <a:srgbClr val="505150"/>
                </a:solidFill>
              </a:rPr>
              <a:t>Obiettivo prioritario del Jobs </a:t>
            </a:r>
            <a:r>
              <a:rPr lang="it-IT" b="1" dirty="0" err="1" smtClean="0">
                <a:solidFill>
                  <a:srgbClr val="505150"/>
                </a:solidFill>
              </a:rPr>
              <a:t>Act</a:t>
            </a:r>
            <a:r>
              <a:rPr lang="it-IT" b="1" dirty="0" smtClean="0">
                <a:solidFill>
                  <a:srgbClr val="505150"/>
                </a:solidFill>
              </a:rPr>
              <a:t> è creare nuova occupazione stabile</a:t>
            </a:r>
            <a:r>
              <a:rPr lang="it-IT" dirty="0" smtClean="0">
                <a:solidFill>
                  <a:srgbClr val="505150"/>
                </a:solidFill>
              </a:rPr>
              <a:t>.”</a:t>
            </a:r>
          </a:p>
          <a:p>
            <a:pPr marL="285750" indent="-285750"/>
            <a:endParaRPr lang="it-IT" dirty="0" smtClean="0">
              <a:solidFill>
                <a:srgbClr val="505150"/>
              </a:solidFill>
            </a:endParaRPr>
          </a:p>
          <a:p>
            <a:pPr marL="285750" indent="-285750"/>
            <a:r>
              <a:rPr lang="it-IT" dirty="0" smtClean="0">
                <a:solidFill>
                  <a:srgbClr val="505150"/>
                </a:solidFill>
              </a:rPr>
              <a:t>     Principali ambiti di intervento:</a:t>
            </a:r>
          </a:p>
          <a:p>
            <a:pPr marL="285750" indent="-285750"/>
            <a:r>
              <a:rPr lang="it-IT" dirty="0" smtClean="0">
                <a:solidFill>
                  <a:srgbClr val="505150"/>
                </a:solidFill>
              </a:rPr>
              <a:t>		- introduzione del ‘contratto a tutele crescenti’ e riordino delle forme contrattuali;</a:t>
            </a:r>
          </a:p>
          <a:p>
            <a:pPr marL="285750" indent="-285750"/>
            <a:r>
              <a:rPr lang="it-IT" dirty="0" smtClean="0">
                <a:solidFill>
                  <a:srgbClr val="505150"/>
                </a:solidFill>
              </a:rPr>
              <a:t>		- rafforzamento delle politiche attive per il lavoro;</a:t>
            </a:r>
          </a:p>
          <a:p>
            <a:pPr marL="285750" indent="-285750"/>
            <a:r>
              <a:rPr lang="it-IT" dirty="0" smtClean="0">
                <a:solidFill>
                  <a:srgbClr val="505150"/>
                </a:solidFill>
              </a:rPr>
              <a:t>		- sostegno alla maternità e flessibilità;</a:t>
            </a:r>
          </a:p>
          <a:p>
            <a:pPr marL="285750" indent="-285750"/>
            <a:r>
              <a:rPr lang="it-IT" dirty="0" smtClean="0">
                <a:solidFill>
                  <a:srgbClr val="505150"/>
                </a:solidFill>
              </a:rPr>
              <a:t>		- riforma ammortizzatori sociali.</a:t>
            </a:r>
          </a:p>
          <a:p>
            <a:pPr marL="285750" indent="-285750">
              <a:buFont typeface="Arial"/>
              <a:buChar char="•"/>
            </a:pPr>
            <a:endParaRPr lang="it-IT" dirty="0" smtClean="0">
              <a:solidFill>
                <a:srgbClr val="505150"/>
              </a:solidFill>
            </a:endParaRPr>
          </a:p>
          <a:p>
            <a:pPr marL="285750" indent="-285750">
              <a:buFont typeface="Arial"/>
              <a:buChar char="•"/>
            </a:pPr>
            <a:r>
              <a:rPr lang="it-IT" dirty="0" smtClean="0">
                <a:solidFill>
                  <a:srgbClr val="505150"/>
                </a:solidFill>
              </a:rPr>
              <a:t>Contestualmente, con la </a:t>
            </a:r>
            <a:r>
              <a:rPr lang="it-IT" b="1" dirty="0" smtClean="0">
                <a:solidFill>
                  <a:srgbClr val="505150"/>
                </a:solidFill>
              </a:rPr>
              <a:t>Legge n.190/2014 </a:t>
            </a:r>
            <a:r>
              <a:rPr lang="it-IT" dirty="0" smtClean="0">
                <a:solidFill>
                  <a:srgbClr val="505150"/>
                </a:solidFill>
              </a:rPr>
              <a:t>sono stati introdotti degli </a:t>
            </a:r>
            <a:r>
              <a:rPr lang="it-IT" b="1" dirty="0" smtClean="0">
                <a:solidFill>
                  <a:srgbClr val="505150"/>
                </a:solidFill>
              </a:rPr>
              <a:t>sgravi contributivi </a:t>
            </a:r>
            <a:r>
              <a:rPr lang="it-IT" dirty="0" smtClean="0">
                <a:solidFill>
                  <a:srgbClr val="505150"/>
                </a:solidFill>
              </a:rPr>
              <a:t>al fine di incentivare le assunzioni a tempo indeterminato per i successivi 3 anni. </a:t>
            </a:r>
          </a:p>
        </p:txBody>
      </p:sp>
      <p:sp>
        <p:nvSpPr>
          <p:cNvPr id="3" name="CasellaDiTesto 2"/>
          <p:cNvSpPr txBox="1"/>
          <p:nvPr/>
        </p:nvSpPr>
        <p:spPr>
          <a:xfrm>
            <a:off x="682196" y="593325"/>
            <a:ext cx="7538462" cy="461665"/>
          </a:xfrm>
          <a:prstGeom prst="rect">
            <a:avLst/>
          </a:prstGeom>
          <a:noFill/>
        </p:spPr>
        <p:txBody>
          <a:bodyPr wrap="square" rtlCol="0">
            <a:spAutoFit/>
          </a:bodyPr>
          <a:lstStyle/>
          <a:p>
            <a:r>
              <a:rPr lang="it-IT" sz="2400" dirty="0" smtClean="0">
                <a:solidFill>
                  <a:srgbClr val="505150"/>
                </a:solidFill>
              </a:rPr>
              <a:t>1.   La riforma del mercato del lavoro</a:t>
            </a:r>
            <a:endParaRPr lang="it-IT" sz="2400" dirty="0">
              <a:solidFill>
                <a:srgbClr val="505150"/>
              </a:solidFill>
            </a:endParaRPr>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Tree>
    <p:extLst>
      <p:ext uri="{BB962C8B-B14F-4D97-AF65-F5344CB8AC3E}">
        <p14:creationId xmlns:p14="http://schemas.microsoft.com/office/powerpoint/2010/main" xmlns="" val="22971258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682197" y="1196885"/>
            <a:ext cx="8178024" cy="4801315"/>
          </a:xfrm>
          <a:prstGeom prst="rect">
            <a:avLst/>
          </a:prstGeom>
          <a:noFill/>
        </p:spPr>
        <p:txBody>
          <a:bodyPr wrap="square" rtlCol="0">
            <a:spAutoFit/>
          </a:bodyPr>
          <a:lstStyle/>
          <a:p>
            <a:r>
              <a:rPr lang="it-IT" sz="2000" dirty="0" smtClean="0">
                <a:solidFill>
                  <a:schemeClr val="tx1">
                    <a:lumMod val="75000"/>
                    <a:lumOff val="25000"/>
                  </a:schemeClr>
                </a:solidFill>
              </a:rPr>
              <a:t>1.2 La </a:t>
            </a:r>
            <a:r>
              <a:rPr lang="it-IT" sz="2000" dirty="0" smtClean="0">
                <a:solidFill>
                  <a:schemeClr val="tx1">
                    <a:lumMod val="75000"/>
                    <a:lumOff val="25000"/>
                  </a:schemeClr>
                </a:solidFill>
              </a:rPr>
              <a:t>decontribuzione</a:t>
            </a:r>
          </a:p>
          <a:p>
            <a:endParaRPr lang="it-IT" sz="1000" dirty="0" smtClean="0">
              <a:solidFill>
                <a:schemeClr val="tx1">
                  <a:lumMod val="75000"/>
                  <a:lumOff val="25000"/>
                </a:schemeClr>
              </a:solidFill>
            </a:endParaRPr>
          </a:p>
          <a:p>
            <a:r>
              <a:rPr lang="it-IT" dirty="0" smtClean="0">
                <a:solidFill>
                  <a:schemeClr val="tx1">
                    <a:lumMod val="75000"/>
                    <a:lumOff val="25000"/>
                  </a:schemeClr>
                </a:solidFill>
              </a:rPr>
              <a:t>La </a:t>
            </a:r>
            <a:r>
              <a:rPr lang="it-IT" b="1" dirty="0" smtClean="0">
                <a:solidFill>
                  <a:schemeClr val="tx1">
                    <a:lumMod val="75000"/>
                    <a:lumOff val="25000"/>
                  </a:schemeClr>
                </a:solidFill>
              </a:rPr>
              <a:t>Legge di stabilità 2015 </a:t>
            </a:r>
            <a:r>
              <a:rPr lang="it-IT" dirty="0" smtClean="0">
                <a:solidFill>
                  <a:schemeClr val="tx1">
                    <a:lumMod val="75000"/>
                    <a:lumOff val="25000"/>
                  </a:schemeClr>
                </a:solidFill>
              </a:rPr>
              <a:t>introduce degli sgravi contributivi relativi alle </a:t>
            </a:r>
            <a:r>
              <a:rPr lang="it-IT" b="1" dirty="0" smtClean="0">
                <a:solidFill>
                  <a:schemeClr val="tx1">
                    <a:lumMod val="75000"/>
                    <a:lumOff val="25000"/>
                  </a:schemeClr>
                </a:solidFill>
              </a:rPr>
              <a:t>assunzioni e trasformazioni a tempo indeterminato </a:t>
            </a:r>
            <a:r>
              <a:rPr lang="it-IT" dirty="0" smtClean="0">
                <a:solidFill>
                  <a:schemeClr val="tx1">
                    <a:lumMod val="75000"/>
                    <a:lumOff val="25000"/>
                  </a:schemeClr>
                </a:solidFill>
              </a:rPr>
              <a:t>a favore delle imprese operanti nel settore privato*.</a:t>
            </a:r>
          </a:p>
          <a:p>
            <a:r>
              <a:rPr lang="it-IT" dirty="0" smtClean="0">
                <a:solidFill>
                  <a:schemeClr val="tx1">
                    <a:lumMod val="75000"/>
                    <a:lumOff val="25000"/>
                  </a:schemeClr>
                </a:solidFill>
              </a:rPr>
              <a:t>L’obiettivo della misura è incentivare tali assunzioni “favorendo, quindi, l’occupazione stabile.</a:t>
            </a:r>
          </a:p>
          <a:p>
            <a:endParaRPr lang="it-IT" sz="1600" dirty="0" smtClean="0">
              <a:solidFill>
                <a:schemeClr val="tx1">
                  <a:lumMod val="75000"/>
                  <a:lumOff val="25000"/>
                </a:schemeClr>
              </a:solidFill>
            </a:endParaRPr>
          </a:p>
          <a:p>
            <a:endParaRPr lang="it-IT" sz="1600" dirty="0" smtClean="0">
              <a:solidFill>
                <a:schemeClr val="tx1">
                  <a:lumMod val="75000"/>
                  <a:lumOff val="25000"/>
                </a:schemeClr>
              </a:solidFill>
            </a:endParaRPr>
          </a:p>
          <a:p>
            <a:r>
              <a:rPr lang="it-IT" sz="2000" dirty="0" smtClean="0">
                <a:solidFill>
                  <a:schemeClr val="tx1">
                    <a:lumMod val="75000"/>
                    <a:lumOff val="25000"/>
                  </a:schemeClr>
                </a:solidFill>
              </a:rPr>
              <a:t>Il contratto a tutele crescenti</a:t>
            </a:r>
            <a:endParaRPr lang="it-IT" sz="2000" dirty="0">
              <a:solidFill>
                <a:schemeClr val="tx1">
                  <a:lumMod val="75000"/>
                  <a:lumOff val="25000"/>
                </a:schemeClr>
              </a:solidFill>
            </a:endParaRPr>
          </a:p>
          <a:p>
            <a:endParaRPr lang="it-IT" sz="1000" dirty="0">
              <a:solidFill>
                <a:schemeClr val="tx1">
                  <a:lumMod val="75000"/>
                  <a:lumOff val="25000"/>
                </a:schemeClr>
              </a:solidFill>
            </a:endParaRPr>
          </a:p>
          <a:p>
            <a:r>
              <a:rPr lang="it-IT" dirty="0" smtClean="0">
                <a:solidFill>
                  <a:schemeClr val="tx1">
                    <a:lumMod val="75000"/>
                    <a:lumOff val="25000"/>
                  </a:schemeClr>
                </a:solidFill>
              </a:rPr>
              <a:t>Esso sostituisce il contratto a tempo indeterminato dal II semestre del 2015 e rivede la disciplina dei licenziamenti (ex art.18) riducendone i costi in particolare per le imprese con +15 dipendenti.</a:t>
            </a:r>
          </a:p>
          <a:p>
            <a:endParaRPr lang="it-IT" dirty="0">
              <a:solidFill>
                <a:schemeClr val="tx1">
                  <a:lumMod val="75000"/>
                  <a:lumOff val="25000"/>
                </a:schemeClr>
              </a:solidFill>
            </a:endParaRPr>
          </a:p>
          <a:p>
            <a:endParaRPr lang="it-IT" dirty="0" smtClean="0">
              <a:solidFill>
                <a:schemeClr val="tx1">
                  <a:lumMod val="75000"/>
                  <a:lumOff val="25000"/>
                </a:schemeClr>
              </a:solidFill>
            </a:endParaRPr>
          </a:p>
          <a:p>
            <a:r>
              <a:rPr lang="it-IT" dirty="0" smtClean="0">
                <a:solidFill>
                  <a:schemeClr val="tx1">
                    <a:lumMod val="75000"/>
                    <a:lumOff val="25000"/>
                  </a:schemeClr>
                </a:solidFill>
              </a:rPr>
              <a:t>* </a:t>
            </a:r>
            <a:r>
              <a:rPr lang="it-IT" sz="1400" dirty="0" smtClean="0">
                <a:solidFill>
                  <a:schemeClr val="tx1">
                    <a:lumMod val="75000"/>
                    <a:lumOff val="25000"/>
                  </a:schemeClr>
                </a:solidFill>
              </a:rPr>
              <a:t>Si consideri che nel 2015 (primo anno) la decontribuzione era pari al 100% con un importo massimo di € 8.060, mentre nei restanti 2 anni essa è pari al 40%.</a:t>
            </a:r>
          </a:p>
        </p:txBody>
      </p:sp>
      <p:sp>
        <p:nvSpPr>
          <p:cNvPr id="3" name="CasellaDiTesto 2"/>
          <p:cNvSpPr txBox="1"/>
          <p:nvPr/>
        </p:nvSpPr>
        <p:spPr>
          <a:xfrm>
            <a:off x="682196" y="593325"/>
            <a:ext cx="7538462" cy="461665"/>
          </a:xfrm>
          <a:prstGeom prst="rect">
            <a:avLst/>
          </a:prstGeom>
          <a:noFill/>
        </p:spPr>
        <p:txBody>
          <a:bodyPr wrap="square" rtlCol="0">
            <a:spAutoFit/>
          </a:bodyPr>
          <a:lstStyle/>
          <a:p>
            <a:r>
              <a:rPr lang="it-IT" sz="2400" dirty="0" smtClean="0">
                <a:solidFill>
                  <a:srgbClr val="404040"/>
                </a:solidFill>
              </a:rPr>
              <a:t>1. La riforma del mercato del lavoro</a:t>
            </a:r>
            <a:endParaRPr lang="it-IT" sz="2400" dirty="0">
              <a:solidFill>
                <a:srgbClr val="404040"/>
              </a:solidFill>
            </a:endParaRPr>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Tree>
    <p:extLst>
      <p:ext uri="{BB962C8B-B14F-4D97-AF65-F5344CB8AC3E}">
        <p14:creationId xmlns:p14="http://schemas.microsoft.com/office/powerpoint/2010/main" xmlns="" val="1880297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682197" y="1196885"/>
            <a:ext cx="8178024" cy="6217087"/>
          </a:xfrm>
          <a:prstGeom prst="rect">
            <a:avLst/>
          </a:prstGeom>
          <a:noFill/>
        </p:spPr>
        <p:txBody>
          <a:bodyPr wrap="square" rtlCol="0">
            <a:spAutoFit/>
          </a:bodyPr>
          <a:lstStyle/>
          <a:p>
            <a:r>
              <a:rPr lang="it-IT" sz="2000" dirty="0" smtClean="0">
                <a:solidFill>
                  <a:schemeClr val="tx1">
                    <a:lumMod val="75000"/>
                    <a:lumOff val="25000"/>
                  </a:schemeClr>
                </a:solidFill>
              </a:rPr>
              <a:t>La decontribuzione vale in particolare per:</a:t>
            </a:r>
          </a:p>
          <a:p>
            <a:endParaRPr lang="it-IT" sz="2000" dirty="0">
              <a:solidFill>
                <a:schemeClr val="tx1">
                  <a:lumMod val="75000"/>
                  <a:lumOff val="25000"/>
                </a:schemeClr>
              </a:solidFill>
            </a:endParaRPr>
          </a:p>
          <a:p>
            <a:pPr marL="457200" indent="-457200">
              <a:buAutoNum type="alphaLcPeriod"/>
            </a:pPr>
            <a:r>
              <a:rPr lang="it-IT" sz="2000" dirty="0" smtClean="0">
                <a:solidFill>
                  <a:schemeClr val="tx1">
                    <a:lumMod val="75000"/>
                    <a:lumOff val="25000"/>
                  </a:schemeClr>
                </a:solidFill>
              </a:rPr>
              <a:t>I lavoratori che non hanno un </a:t>
            </a:r>
            <a:r>
              <a:rPr lang="it-IT" sz="2000" dirty="0">
                <a:solidFill>
                  <a:schemeClr val="tx1">
                    <a:lumMod val="75000"/>
                    <a:lumOff val="25000"/>
                  </a:schemeClr>
                </a:solidFill>
              </a:rPr>
              <a:t>contratto a tempo </a:t>
            </a:r>
            <a:r>
              <a:rPr lang="it-IT" sz="2000" dirty="0" smtClean="0">
                <a:solidFill>
                  <a:schemeClr val="tx1">
                    <a:lumMod val="75000"/>
                    <a:lumOff val="25000"/>
                  </a:schemeClr>
                </a:solidFill>
              </a:rPr>
              <a:t>indeterminato nei sei mesi precedenti la data di assunzione</a:t>
            </a:r>
          </a:p>
          <a:p>
            <a:pPr marL="457200" indent="-457200">
              <a:buAutoNum type="alphaLcPeriod"/>
            </a:pPr>
            <a:r>
              <a:rPr lang="it-IT" sz="2000" dirty="0" smtClean="0">
                <a:solidFill>
                  <a:schemeClr val="tx1">
                    <a:lumMod val="75000"/>
                    <a:lumOff val="25000"/>
                  </a:schemeClr>
                </a:solidFill>
              </a:rPr>
              <a:t>I lavoratori che dal 1 ottobre al 31 dicembre 2014 non sono dipendenti a tempo indeterminato della medesima azienda</a:t>
            </a:r>
          </a:p>
          <a:p>
            <a:endParaRPr lang="it-IT" sz="2000" dirty="0">
              <a:solidFill>
                <a:schemeClr val="tx1">
                  <a:lumMod val="75000"/>
                  <a:lumOff val="25000"/>
                </a:schemeClr>
              </a:solidFill>
            </a:endParaRPr>
          </a:p>
          <a:p>
            <a:r>
              <a:rPr lang="it-IT" sz="2000" dirty="0" smtClean="0">
                <a:solidFill>
                  <a:schemeClr val="tx1">
                    <a:lumMod val="75000"/>
                    <a:lumOff val="25000"/>
                  </a:schemeClr>
                </a:solidFill>
              </a:rPr>
              <a:t>esclude inoltre alcune categorie contrattuali:</a:t>
            </a:r>
          </a:p>
          <a:p>
            <a:endParaRPr lang="it-IT" sz="2000" dirty="0">
              <a:solidFill>
                <a:schemeClr val="tx1">
                  <a:lumMod val="75000"/>
                  <a:lumOff val="25000"/>
                </a:schemeClr>
              </a:solidFill>
            </a:endParaRPr>
          </a:p>
          <a:p>
            <a:pPr marL="342900" indent="-342900">
              <a:buFont typeface="Wingdings" panose="05000000000000000000" pitchFamily="2" charset="2"/>
              <a:buChar char="§"/>
            </a:pPr>
            <a:r>
              <a:rPr lang="it-IT" sz="2000" dirty="0" smtClean="0">
                <a:solidFill>
                  <a:schemeClr val="tx1">
                    <a:lumMod val="75000"/>
                    <a:lumOff val="25000"/>
                  </a:schemeClr>
                </a:solidFill>
              </a:rPr>
              <a:t>Autonomo</a:t>
            </a:r>
          </a:p>
          <a:p>
            <a:pPr marL="342900" indent="-342900">
              <a:buFont typeface="Wingdings" panose="05000000000000000000" pitchFamily="2" charset="2"/>
              <a:buChar char="§"/>
            </a:pPr>
            <a:r>
              <a:rPr lang="it-IT" sz="2000" dirty="0" smtClean="0">
                <a:solidFill>
                  <a:schemeClr val="tx1">
                    <a:lumMod val="75000"/>
                    <a:lumOff val="25000"/>
                  </a:schemeClr>
                </a:solidFill>
              </a:rPr>
              <a:t>Apprendistato</a:t>
            </a:r>
          </a:p>
          <a:p>
            <a:pPr marL="342900" indent="-342900">
              <a:buFont typeface="Wingdings" panose="05000000000000000000" pitchFamily="2" charset="2"/>
              <a:buChar char="§"/>
            </a:pPr>
            <a:r>
              <a:rPr lang="it-IT" sz="2000" dirty="0" smtClean="0">
                <a:solidFill>
                  <a:schemeClr val="tx1">
                    <a:lumMod val="75000"/>
                    <a:lumOff val="25000"/>
                  </a:schemeClr>
                </a:solidFill>
              </a:rPr>
              <a:t>Lavoro intermittente</a:t>
            </a:r>
          </a:p>
          <a:p>
            <a:pPr marL="342900" indent="-342900">
              <a:buFont typeface="Wingdings" panose="05000000000000000000" pitchFamily="2" charset="2"/>
              <a:buChar char="§"/>
            </a:pPr>
            <a:r>
              <a:rPr lang="it-IT" sz="2000" dirty="0" smtClean="0">
                <a:solidFill>
                  <a:schemeClr val="tx1">
                    <a:lumMod val="75000"/>
                    <a:lumOff val="25000"/>
                  </a:schemeClr>
                </a:solidFill>
              </a:rPr>
              <a:t>Lavoro domestico</a:t>
            </a:r>
          </a:p>
          <a:p>
            <a:pPr marL="342900" indent="-342900">
              <a:buFont typeface="Wingdings" panose="05000000000000000000" pitchFamily="2" charset="2"/>
              <a:buChar char="§"/>
            </a:pPr>
            <a:r>
              <a:rPr lang="it-IT" sz="2000" dirty="0" smtClean="0">
                <a:solidFill>
                  <a:schemeClr val="tx1">
                    <a:lumMod val="75000"/>
                    <a:lumOff val="25000"/>
                  </a:schemeClr>
                </a:solidFill>
              </a:rPr>
              <a:t>Operai del settore agricolo</a:t>
            </a:r>
          </a:p>
          <a:p>
            <a:pPr marL="342900" indent="-342900">
              <a:buFont typeface="Wingdings" panose="05000000000000000000" pitchFamily="2" charset="2"/>
              <a:buChar char="§"/>
            </a:pPr>
            <a:r>
              <a:rPr lang="it-IT" sz="2000" dirty="0" smtClean="0">
                <a:solidFill>
                  <a:schemeClr val="tx1">
                    <a:lumMod val="75000"/>
                    <a:lumOff val="25000"/>
                  </a:schemeClr>
                </a:solidFill>
              </a:rPr>
              <a:t>Pubblica amministrazione</a:t>
            </a:r>
          </a:p>
          <a:p>
            <a:endParaRPr lang="it-IT" sz="2000" dirty="0">
              <a:solidFill>
                <a:schemeClr val="tx1">
                  <a:lumMod val="75000"/>
                  <a:lumOff val="25000"/>
                </a:schemeClr>
              </a:solidFill>
            </a:endParaRPr>
          </a:p>
          <a:p>
            <a:endParaRPr lang="it-IT" sz="2000" dirty="0" smtClean="0">
              <a:solidFill>
                <a:schemeClr val="tx1">
                  <a:lumMod val="75000"/>
                  <a:lumOff val="25000"/>
                </a:schemeClr>
              </a:solidFill>
            </a:endParaRPr>
          </a:p>
          <a:p>
            <a:endParaRPr lang="it-IT" sz="1000" dirty="0" smtClean="0">
              <a:solidFill>
                <a:schemeClr val="tx1">
                  <a:lumMod val="75000"/>
                  <a:lumOff val="25000"/>
                </a:schemeClr>
              </a:solidFill>
            </a:endParaRPr>
          </a:p>
          <a:p>
            <a:endParaRPr lang="it-IT" sz="1600" dirty="0" smtClean="0">
              <a:solidFill>
                <a:schemeClr val="tx1">
                  <a:lumMod val="75000"/>
                  <a:lumOff val="25000"/>
                </a:schemeClr>
              </a:solidFill>
            </a:endParaRPr>
          </a:p>
          <a:p>
            <a:endParaRPr lang="it-IT" sz="1600" dirty="0" smtClean="0">
              <a:solidFill>
                <a:schemeClr val="tx1">
                  <a:lumMod val="75000"/>
                  <a:lumOff val="25000"/>
                </a:schemeClr>
              </a:solidFill>
            </a:endParaRPr>
          </a:p>
          <a:p>
            <a:r>
              <a:rPr lang="it-IT" sz="1600" dirty="0" smtClean="0">
                <a:solidFill>
                  <a:schemeClr val="tx1">
                    <a:lumMod val="75000"/>
                    <a:lumOff val="25000"/>
                  </a:schemeClr>
                </a:solidFill>
              </a:rPr>
              <a:t>.</a:t>
            </a:r>
          </a:p>
        </p:txBody>
      </p:sp>
      <p:sp>
        <p:nvSpPr>
          <p:cNvPr id="3" name="CasellaDiTesto 2"/>
          <p:cNvSpPr txBox="1"/>
          <p:nvPr/>
        </p:nvSpPr>
        <p:spPr>
          <a:xfrm>
            <a:off x="682196" y="593325"/>
            <a:ext cx="7538462" cy="461665"/>
          </a:xfrm>
          <a:prstGeom prst="rect">
            <a:avLst/>
          </a:prstGeom>
          <a:noFill/>
        </p:spPr>
        <p:txBody>
          <a:bodyPr wrap="square" rtlCol="0">
            <a:spAutoFit/>
          </a:bodyPr>
          <a:lstStyle/>
          <a:p>
            <a:r>
              <a:rPr lang="it-IT" sz="2400" dirty="0" smtClean="0">
                <a:solidFill>
                  <a:srgbClr val="404040"/>
                </a:solidFill>
              </a:rPr>
              <a:t>1.2</a:t>
            </a:r>
            <a:r>
              <a:rPr lang="it-IT" sz="2400" dirty="0" smtClean="0">
                <a:solidFill>
                  <a:srgbClr val="404040"/>
                </a:solidFill>
              </a:rPr>
              <a:t>. La riforma del mercato del lavoro</a:t>
            </a:r>
            <a:endParaRPr lang="it-IT" sz="2400" dirty="0">
              <a:solidFill>
                <a:srgbClr val="404040"/>
              </a:solidFill>
            </a:endParaRPr>
          </a:p>
        </p:txBody>
      </p:sp>
      <p:sp>
        <p:nvSpPr>
          <p:cNvPr id="7" name="CasellaDiTesto 6"/>
          <p:cNvSpPr txBox="1"/>
          <p:nvPr/>
        </p:nvSpPr>
        <p:spPr>
          <a:xfrm>
            <a:off x="765758" y="6281579"/>
            <a:ext cx="5444542" cy="400110"/>
          </a:xfrm>
          <a:prstGeom prst="rect">
            <a:avLst/>
          </a:prstGeom>
          <a:noFill/>
        </p:spPr>
        <p:txBody>
          <a:bodyPr wrap="square" rtlCol="0">
            <a:spAutoFit/>
          </a:bodyPr>
          <a:lstStyle/>
          <a:p>
            <a:r>
              <a:rPr lang="it-IT" sz="1000" b="1" dirty="0" smtClean="0"/>
              <a:t>Una valutazione degli effetti della decontribuzione sul mercato del lavoro in Sardegna</a:t>
            </a:r>
            <a:r>
              <a:rPr lang="it-IT" sz="1000" dirty="0" smtClean="0"/>
              <a:t>,</a:t>
            </a:r>
          </a:p>
          <a:p>
            <a:r>
              <a:rPr lang="it-IT" sz="1000" dirty="0" smtClean="0"/>
              <a:t>Daniela Fantozzi – Cagliari, 20-22/09/2017</a:t>
            </a:r>
            <a:endParaRPr lang="it-IT" sz="1000" dirty="0" smtClean="0">
              <a:solidFill>
                <a:srgbClr val="505150"/>
              </a:solidFill>
            </a:endParaRPr>
          </a:p>
        </p:txBody>
      </p:sp>
    </p:spTree>
    <p:extLst>
      <p:ext uri="{BB962C8B-B14F-4D97-AF65-F5344CB8AC3E}">
        <p14:creationId xmlns:p14="http://schemas.microsoft.com/office/powerpoint/2010/main" xmlns="" val="4196264828"/>
      </p:ext>
    </p:extLst>
  </p:cSld>
  <p:clrMapOvr>
    <a:masterClrMapping/>
  </p:clrMapOvr>
  <p:timing>
    <p:tnLst>
      <p:par>
        <p:cTn id="1" dur="indefinite" restart="never" nodeType="tmRoot"/>
      </p:par>
    </p:tnLst>
  </p:timing>
</p:sld>
</file>

<file path=ppt/theme/theme1.xml><?xml version="1.0" encoding="utf-8"?>
<a:theme xmlns:a="http://schemas.openxmlformats.org/drawingml/2006/main" name="copertina">
  <a:themeElements>
    <a:clrScheme name="Impostazioni personalizzate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o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661A2BE3120D674DA36C11D6006822D4" ma:contentTypeVersion="1" ma:contentTypeDescription="Creare un nuovo documento." ma:contentTypeScope="" ma:versionID="761f6cd032b977bc7c5b1242b170000b">
  <xsd:schema xmlns:xsd="http://www.w3.org/2001/XMLSchema" xmlns:xs="http://www.w3.org/2001/XMLSchema" xmlns:p="http://schemas.microsoft.com/office/2006/metadata/properties" xmlns:ns2="c58f2efd-82a8-4ecf-b395-8c25e928921d" targetNamespace="http://schemas.microsoft.com/office/2006/metadata/properties" ma:root="true" ma:fieldsID="f82c29ce5e9934c286dce168b5049acf" ns2:_="">
    <xsd:import namespace="c58f2efd-82a8-4ecf-b395-8c25e928921d"/>
    <xsd:element name="properties">
      <xsd:complexType>
        <xsd:sequence>
          <xsd:element name="documentManagement">
            <xsd:complexType>
              <xsd:all>
                <xsd:element ref="ns2:Categoria"/>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58f2efd-82a8-4ecf-b395-8c25e928921d" elementFormDefault="qualified">
    <xsd:import namespace="http://schemas.microsoft.com/office/2006/documentManagement/types"/>
    <xsd:import namespace="http://schemas.microsoft.com/office/infopath/2007/PartnerControls"/>
    <xsd:element name="Categoria" ma:index="8" ma:displayName="Categoria" ma:default="Logo" ma:format="Dropdown" ma:internalName="Categoria">
      <xsd:simpleType>
        <xsd:restriction base="dms:Choice">
          <xsd:enumeration value="Logo"/>
          <xsd:enumeration value="Carta intestata con protocollo"/>
          <xsd:enumeration value="Carta intestata senza protocollo"/>
          <xsd:enumeration value="Power Point"/>
          <xsd:enumeration value="Libri digitali e cartacei"/>
          <xsd:enumeration value="Tavole di dati online"/>
          <xsd:enumeration value="Grafici interattivi"/>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Categoria xmlns="c58f2efd-82a8-4ecf-b395-8c25e928921d">Power Point</Categoria>
  </documentManagement>
</p:properties>
</file>

<file path=customXml/itemProps1.xml><?xml version="1.0" encoding="utf-8"?>
<ds:datastoreItem xmlns:ds="http://schemas.openxmlformats.org/officeDocument/2006/customXml" ds:itemID="{25A24F77-1209-4A99-9CFF-51B050B7331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58f2efd-82a8-4ecf-b395-8c25e92892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4D999F8-4704-4EED-AE05-974A965AE8DC}">
  <ds:schemaRefs>
    <ds:schemaRef ds:uri="http://schemas.microsoft.com/sharepoint/v3/contenttype/forms"/>
  </ds:schemaRefs>
</ds:datastoreItem>
</file>

<file path=customXml/itemProps3.xml><?xml version="1.0" encoding="utf-8"?>
<ds:datastoreItem xmlns:ds="http://schemas.openxmlformats.org/officeDocument/2006/customXml" ds:itemID="{B620A1D6-52DE-416A-9BAC-FD73A4985CF9}">
  <ds:schemaRefs>
    <ds:schemaRef ds:uri="http://www.w3.org/XML/1998/namespace"/>
    <ds:schemaRef ds:uri="http://schemas.microsoft.com/office/2006/documentManagement/types"/>
    <ds:schemaRef ds:uri="http://purl.org/dc/terms/"/>
    <ds:schemaRef ds:uri="http://schemas.openxmlformats.org/package/2006/metadata/core-properties"/>
    <ds:schemaRef ds:uri="c58f2efd-82a8-4ecf-b395-8c25e928921d"/>
    <ds:schemaRef ds:uri="http://purl.org/dc/elements/1.1/"/>
    <ds:schemaRef ds:uri="http://schemas.microsoft.com/office/infopath/2007/PartnerControl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2210</TotalTime>
  <Words>3690</Words>
  <Application>Microsoft Office PowerPoint</Application>
  <PresentationFormat>Presentazione su schermo (4:3)</PresentationFormat>
  <Paragraphs>558</Paragraphs>
  <Slides>33</Slides>
  <Notes>23</Notes>
  <HiddenSlides>0</HiddenSlides>
  <MMClips>0</MMClips>
  <ScaleCrop>false</ScaleCrop>
  <HeadingPairs>
    <vt:vector size="4" baseType="variant">
      <vt:variant>
        <vt:lpstr>Tema</vt:lpstr>
      </vt:variant>
      <vt:variant>
        <vt:i4>1</vt:i4>
      </vt:variant>
      <vt:variant>
        <vt:lpstr>Titoli diapositive</vt:lpstr>
      </vt:variant>
      <vt:variant>
        <vt:i4>33</vt:i4>
      </vt:variant>
    </vt:vector>
  </HeadingPairs>
  <TitlesOfParts>
    <vt:vector size="34" baseType="lpstr">
      <vt:lpstr>copertina</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Bruna Tabanella</dc:creator>
  <cp:lastModifiedBy>Marta</cp:lastModifiedBy>
  <cp:revision>189</cp:revision>
  <cp:lastPrinted>2017-09-19T15:08:57Z</cp:lastPrinted>
  <dcterms:created xsi:type="dcterms:W3CDTF">2012-12-11T11:00:35Z</dcterms:created>
  <dcterms:modified xsi:type="dcterms:W3CDTF">2017-09-21T13:21:22Z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0x010100661A2BE3120D674DA36C11D6006822D4</vt:lpwstr>
  </property>
  <property fmtid="{D5CDD505-2E9C-101B-9397-08002B2CF9AE}" pid="3" name="Order">
    <vt:r8>2800</vt:r8>
  </property>
  <property fmtid="{D5CDD505-2E9C-101B-9397-08002B2CF9AE}" pid="4" name="TemplateUrl">
    <vt:lpwstr/>
  </property>
  <property fmtid="{D5CDD505-2E9C-101B-9397-08002B2CF9AE}" pid="5" name="_SourceUrl">
    <vt:lpwstr/>
  </property>
  <property fmtid="{D5CDD505-2E9C-101B-9397-08002B2CF9AE}" pid="6" name="_SharedFileIndex">
    <vt:lpwstr/>
  </property>
  <property fmtid="{D5CDD505-2E9C-101B-9397-08002B2CF9AE}" pid="7" name="xd_Signature">
    <vt:bool>false</vt:bool>
  </property>
  <property fmtid="{D5CDD505-2E9C-101B-9397-08002B2CF9AE}" pid="8" name="xd_ProgID">
    <vt:lpwstr/>
  </property>
</Properties>
</file>