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00" r:id="rId2"/>
    <p:sldId id="627" r:id="rId3"/>
    <p:sldId id="630" r:id="rId4"/>
    <p:sldId id="616" r:id="rId5"/>
    <p:sldId id="615" r:id="rId6"/>
    <p:sldId id="621" r:id="rId7"/>
    <p:sldId id="628" r:id="rId8"/>
    <p:sldId id="622" r:id="rId9"/>
    <p:sldId id="629" r:id="rId10"/>
    <p:sldId id="631" r:id="rId11"/>
    <p:sldId id="623" r:id="rId12"/>
  </p:sldIdLst>
  <p:sldSz cx="9906000" cy="6858000" type="A4"/>
  <p:notesSz cx="6794500" cy="99314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34"/>
    <a:srgbClr val="009534"/>
    <a:srgbClr val="00AF35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91454" autoAdjust="0"/>
  </p:normalViewPr>
  <p:slideViewPr>
    <p:cSldViewPr>
      <p:cViewPr varScale="1">
        <p:scale>
          <a:sx n="106" d="100"/>
          <a:sy n="106" d="100"/>
        </p:scale>
        <p:origin x="1020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2" y="3"/>
            <a:ext cx="2945024" cy="4971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 sz="1800" kern="0">
                <a:solidFill>
                  <a:srgbClr val="000000"/>
                </a:solidFill>
                <a:latin typeface="Arial" pitchFamily="34"/>
              </a:defRPr>
            </a:lvl1pPr>
          </a:lstStyle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/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3847891" y="3"/>
            <a:ext cx="2945024" cy="4971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 kern="0">
                <a:solidFill>
                  <a:srgbClr val="000000"/>
                </a:solidFill>
                <a:latin typeface="Arial" pitchFamily="34"/>
              </a:defRPr>
            </a:lvl1pPr>
          </a:lstStyle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FF38D83-55BB-43E1-8801-6546FE07629E}" type="datetime1">
              <a:rPr lang="it-IT"/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21/09/2017</a:t>
            </a:fld>
            <a:endParaRPr lang="it-IT"/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2" y="9432688"/>
            <a:ext cx="2945024" cy="497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 sz="1800" kern="0">
                <a:solidFill>
                  <a:srgbClr val="000000"/>
                </a:solidFill>
                <a:latin typeface="Arial" pitchFamily="34"/>
              </a:defRPr>
            </a:lvl1pPr>
          </a:lstStyle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/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3847891" y="9432688"/>
            <a:ext cx="2945024" cy="497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 kern="0">
                <a:solidFill>
                  <a:srgbClr val="000000"/>
                </a:solidFill>
                <a:latin typeface="Arial" pitchFamily="34"/>
              </a:defRPr>
            </a:lvl1pPr>
          </a:lstStyle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E59D679-DF85-4B36-BDB0-568DFC8886CB}" type="slidenum">
              <a:rPr lang="it-IT"/>
              <a:pPr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03173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2" y="3"/>
            <a:ext cx="2945024" cy="4971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Segnaposto data 2"/>
          <p:cNvSpPr txBox="1">
            <a:spLocks noGrp="1"/>
          </p:cNvSpPr>
          <p:nvPr>
            <p:ph type="dt" idx="1"/>
          </p:nvPr>
        </p:nvSpPr>
        <p:spPr>
          <a:xfrm>
            <a:off x="3847891" y="3"/>
            <a:ext cx="2945024" cy="4971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ADC24BBD-DC75-48F8-868D-DF333A91DB87}" type="datetime1">
              <a:rPr lang="it-IT"/>
              <a:pPr>
                <a:defRPr/>
              </a:pPr>
              <a:t>21/09/2017</a:t>
            </a:fld>
            <a:endParaRPr/>
          </a:p>
        </p:txBody>
      </p:sp>
      <p:sp>
        <p:nvSpPr>
          <p:cNvPr id="57348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708025" y="744538"/>
            <a:ext cx="5378450" cy="3724275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Segnaposto note 4"/>
          <p:cNvSpPr txBox="1">
            <a:spLocks noGrp="1"/>
          </p:cNvSpPr>
          <p:nvPr>
            <p:ph type="body" sz="quarter" idx="3"/>
          </p:nvPr>
        </p:nvSpPr>
        <p:spPr>
          <a:xfrm>
            <a:off x="679134" y="4717138"/>
            <a:ext cx="5436235" cy="44693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2" y="9432688"/>
            <a:ext cx="2945024" cy="497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3847891" y="9432688"/>
            <a:ext cx="2945024" cy="497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A05BD30F-765E-4A76-9682-9AB0290F94F5}" type="slidenum">
              <a:rPr/>
              <a:pPr>
                <a:defRPr/>
              </a:pPr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4170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lang="it-IT" sz="1200" kern="1200">
        <a:solidFill>
          <a:srgbClr val="000000"/>
        </a:solidFill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5BD30F-765E-4A76-9682-9AB0290F94F5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16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ttangolo 3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ttangolo 4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Rettangolo 5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0" name="Immagine 10" descr="EU_ITA_Color_trasp_band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366" y="-458787"/>
            <a:ext cx="4319587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 noGrp="1"/>
          </p:cNvSpPr>
          <p:nvPr>
            <p:ph type="ctrTitle"/>
          </p:nvPr>
        </p:nvSpPr>
        <p:spPr>
          <a:xfrm>
            <a:off x="1119478" y="2009403"/>
            <a:ext cx="8118664" cy="1470026"/>
          </a:xfrm>
        </p:spPr>
        <p:txBody>
          <a:bodyPr anchorCtr="0"/>
          <a:lstStyle>
            <a:lvl1pPr algn="l">
              <a:defRPr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 txBox="1">
            <a:spLocks noGrp="1"/>
          </p:cNvSpPr>
          <p:nvPr>
            <p:ph type="subTitle" idx="1"/>
          </p:nvPr>
        </p:nvSpPr>
        <p:spPr>
          <a:xfrm>
            <a:off x="1136279" y="3671050"/>
            <a:ext cx="6934196" cy="96818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11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2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3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84F3AEC-1985-42C0-8033-D7AEC4FAE483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7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8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81868" y="548681"/>
            <a:ext cx="1803595" cy="5577489"/>
          </a:xfrm>
        </p:spPr>
        <p:txBody>
          <a:bodyPr vert="eaVert"/>
          <a:lstStyle>
            <a:lvl1pPr>
              <a:defRPr>
                <a:solidFill>
                  <a:srgbClr val="009F34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95315" y="548681"/>
            <a:ext cx="6521445" cy="55774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0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B45ECDA-3D1B-4565-B5C1-1454C41EA69B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41" y="6254750"/>
            <a:ext cx="306387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0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008543" y="618473"/>
            <a:ext cx="7812743" cy="866311"/>
          </a:xfrm>
        </p:spPr>
        <p:txBody>
          <a:bodyPr anchorCtr="0"/>
          <a:lstStyle>
            <a:lvl1pPr algn="l">
              <a:defRPr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>
          <a:xfrm>
            <a:off x="1008543" y="1600206"/>
            <a:ext cx="7812743" cy="4525959"/>
          </a:xfrm>
        </p:spPr>
        <p:txBody>
          <a:bodyPr/>
          <a:lstStyle>
            <a:lvl1pPr>
              <a:defRPr>
                <a:latin typeface="Arial" pitchFamily="34"/>
                <a:cs typeface="Arial" pitchFamily="34"/>
              </a:defRPr>
            </a:lvl1pPr>
            <a:lvl2pPr>
              <a:defRPr>
                <a:latin typeface="Arial" pitchFamily="34"/>
                <a:cs typeface="Arial" pitchFamily="34"/>
              </a:defRPr>
            </a:lvl2pPr>
            <a:lvl3pPr>
              <a:defRPr>
                <a:latin typeface="Arial" pitchFamily="34"/>
                <a:cs typeface="Arial" pitchFamily="34"/>
              </a:defRPr>
            </a:lvl3pPr>
            <a:lvl4pPr>
              <a:defRPr>
                <a:latin typeface="Arial" pitchFamily="34"/>
                <a:cs typeface="Arial" pitchFamily="34"/>
              </a:defRPr>
            </a:lvl4pPr>
            <a:lvl5pPr>
              <a:defRPr>
                <a:latin typeface="Arial" pitchFamily="34"/>
                <a:cs typeface="Arial" pitchFamily="34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2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3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4101B34-32D8-4C4C-B03E-DE1292D73210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7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8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82506" y="4406933"/>
            <a:ext cx="8420096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rgbClr val="009F34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82506" y="2906713"/>
            <a:ext cx="8420096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0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98293A-6372-48FF-A47D-D1EF63593602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9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352598" y="661028"/>
            <a:ext cx="7776862" cy="796954"/>
          </a:xfrm>
        </p:spPr>
        <p:txBody>
          <a:bodyPr/>
          <a:lstStyle>
            <a:lvl1pPr algn="l">
              <a:defRPr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1280604" y="1600206"/>
            <a:ext cx="374441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41044" y="1600206"/>
            <a:ext cx="3888431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1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2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969BE9C-6383-4981-BFA6-138C177B6F13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352600" y="615821"/>
            <a:ext cx="7776860" cy="868963"/>
          </a:xfrm>
        </p:spPr>
        <p:txBody>
          <a:bodyPr/>
          <a:lstStyle>
            <a:lvl1pPr algn="l">
              <a:defRPr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50F144-C1FC-4ABC-A139-23E9216B7F0C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5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6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48928E2-4DBB-47AB-BCA9-FB11283C1A3B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9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920556" y="620685"/>
            <a:ext cx="2833753" cy="814410"/>
          </a:xfrm>
        </p:spPr>
        <p:txBody>
          <a:bodyPr anchor="b" anchorCtr="0"/>
          <a:lstStyle>
            <a:lvl1pPr algn="l">
              <a:defRPr sz="2000" b="1"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872974" y="620688"/>
            <a:ext cx="5537725" cy="5505470"/>
          </a:xfrm>
        </p:spPr>
        <p:txBody>
          <a:bodyPr/>
          <a:lstStyle>
            <a:lvl1pPr>
              <a:defRPr>
                <a:latin typeface="Arial" pitchFamily="34"/>
                <a:cs typeface="Arial" pitchFamily="34"/>
              </a:defRPr>
            </a:lvl1pPr>
            <a:lvl2pPr>
              <a:defRPr>
                <a:latin typeface="Arial" pitchFamily="34"/>
                <a:cs typeface="Arial" pitchFamily="34"/>
              </a:defRPr>
            </a:lvl2pPr>
            <a:lvl3pPr>
              <a:defRPr>
                <a:latin typeface="Arial" pitchFamily="34"/>
                <a:cs typeface="Arial" pitchFamily="34"/>
              </a:defRPr>
            </a:lvl3pPr>
            <a:lvl4pPr>
              <a:defRPr>
                <a:latin typeface="Arial" pitchFamily="34"/>
                <a:cs typeface="Arial" pitchFamily="34"/>
              </a:defRPr>
            </a:lvl4pPr>
            <a:lvl5pPr>
              <a:defRPr>
                <a:latin typeface="Arial" pitchFamily="34"/>
                <a:cs typeface="Arial" pitchFamily="34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920556" y="1844820"/>
            <a:ext cx="2833753" cy="4281348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1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2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D30A0EB-FAEF-4AA4-B94A-0C9BCA33ED7D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8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9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41646" y="4800628"/>
            <a:ext cx="5943600" cy="566735"/>
          </a:xfrm>
        </p:spPr>
        <p:txBody>
          <a:bodyPr anchor="b" anchorCtr="0"/>
          <a:lstStyle>
            <a:lvl1pPr algn="l">
              <a:defRPr sz="2000" b="1"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941646" y="612776"/>
            <a:ext cx="5943600" cy="4114800"/>
          </a:xfrm>
        </p:spPr>
        <p:txBody>
          <a:bodyPr/>
          <a:lstStyle>
            <a:lvl1pPr marL="0" indent="0">
              <a:buNone/>
              <a:defRPr>
                <a:latin typeface="Arial" pitchFamily="34"/>
                <a:cs typeface="Arial" pitchFamily="34"/>
              </a:defRPr>
            </a:lvl1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41646" y="5367335"/>
            <a:ext cx="59436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1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2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28EB0F9-63C7-4DF1-ADFB-3C9E6B594146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0"/>
          <p:cNvSpPr/>
          <p:nvPr/>
        </p:nvSpPr>
        <p:spPr>
          <a:xfrm rot="10799991">
            <a:off x="0" y="354013"/>
            <a:ext cx="677863" cy="65024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Rettangolo 11"/>
          <p:cNvSpPr/>
          <p:nvPr/>
        </p:nvSpPr>
        <p:spPr>
          <a:xfrm rot="10799991">
            <a:off x="0" y="631190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Rettangolo 12"/>
          <p:cNvSpPr/>
          <p:nvPr/>
        </p:nvSpPr>
        <p:spPr>
          <a:xfrm rot="10799991">
            <a:off x="0" y="0"/>
            <a:ext cx="1843088" cy="5461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7" name="Immagin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2038" y="6254750"/>
            <a:ext cx="304800" cy="433388"/>
          </a:xfrm>
          <a:prstGeom prst="rect">
            <a:avLst/>
          </a:prstGeom>
          <a:noFill/>
          <a:ln>
            <a:noFill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8" name="Rettangolo 14"/>
          <p:cNvSpPr/>
          <p:nvPr/>
        </p:nvSpPr>
        <p:spPr>
          <a:xfrm rot="10799991">
            <a:off x="9228138" y="0"/>
            <a:ext cx="677862" cy="6858000"/>
          </a:xfrm>
          <a:prstGeom prst="rect">
            <a:avLst/>
          </a:prstGeom>
          <a:solidFill>
            <a:srgbClr val="009F34"/>
          </a:solid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920551" y="692698"/>
            <a:ext cx="8136904" cy="792089"/>
          </a:xfrm>
        </p:spPr>
        <p:txBody>
          <a:bodyPr/>
          <a:lstStyle>
            <a:lvl1pPr>
              <a:defRPr>
                <a:solidFill>
                  <a:srgbClr val="009F34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20568" y="1600206"/>
            <a:ext cx="8136907" cy="452595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15928" y="6356356"/>
            <a:ext cx="1441450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/>
          </a:p>
        </p:txBody>
      </p:sp>
      <p:sp>
        <p:nvSpPr>
          <p:cNvPr id="10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it-IT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9104316" y="6356356"/>
            <a:ext cx="750887" cy="3651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DC4A45-8103-49FA-8152-135879E9FFD8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 txBox="1"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 txBox="1">
            <a:spLocks noGrp="1"/>
          </p:cNvSpPr>
          <p:nvPr>
            <p:ph type="body" idx="1"/>
          </p:nvPr>
        </p:nvSpPr>
        <p:spPr bwMode="auto">
          <a:xfrm>
            <a:off x="495300" y="1600204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95300" y="6356356"/>
            <a:ext cx="2311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 smtClean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r>
              <a:rPr lang="it-IT" smtClean="0"/>
              <a:t>6/7/2011</a:t>
            </a:r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384550" y="6356356"/>
            <a:ext cx="31369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099300" y="6356356"/>
            <a:ext cx="2311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5A485AE8-F8E7-45D4-9965-9CED9D100CCA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2" r:id="rId1"/>
    <p:sldLayoutId id="2147484813" r:id="rId2"/>
    <p:sldLayoutId id="2147484814" r:id="rId3"/>
    <p:sldLayoutId id="2147484815" r:id="rId4"/>
    <p:sldLayoutId id="2147484816" r:id="rId5"/>
    <p:sldLayoutId id="2147484817" r:id="rId6"/>
    <p:sldLayoutId id="2147484818" r:id="rId7"/>
    <p:sldLayoutId id="2147484819" r:id="rId8"/>
    <p:sldLayoutId id="2147484820" r:id="rId9"/>
    <p:sldLayoutId id="2147484821" r:id="rId10"/>
    <p:sldLayoutId id="2147484823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4400" kern="1200">
          <a:solidFill>
            <a:srgbClr val="000000"/>
          </a:solidFill>
          <a:latin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charset="0"/>
        <a:buChar char="•"/>
        <a:defRPr lang="en-US" sz="3200" kern="1200">
          <a:solidFill>
            <a:srgbClr val="000000"/>
          </a:solidFill>
          <a:latin typeface="Calibri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–"/>
        <a:defRPr lang="en-US" sz="2800" kern="1200">
          <a:solidFill>
            <a:srgbClr val="000000"/>
          </a:solidFill>
          <a:latin typeface="Calibri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lang="en-US" sz="2400" kern="1200">
          <a:solidFill>
            <a:srgbClr val="000000"/>
          </a:solidFill>
          <a:latin typeface="Calibri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lang="en-US" sz="2000" kern="1200">
          <a:solidFill>
            <a:srgbClr val="000000"/>
          </a:solidFill>
          <a:latin typeface="Calibri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en-US" sz="2000" kern="1200">
          <a:solidFill>
            <a:srgbClr val="000000"/>
          </a:solidFill>
          <a:latin typeface="Calibri"/>
        </a:defRPr>
      </a:lvl5pPr>
      <a:lvl6pPr marL="25146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en-US" sz="2000" kern="1200">
          <a:solidFill>
            <a:srgbClr val="000000"/>
          </a:solidFill>
          <a:latin typeface="Calibri"/>
        </a:defRPr>
      </a:lvl6pPr>
      <a:lvl7pPr marL="29718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en-US" sz="2000" kern="1200">
          <a:solidFill>
            <a:srgbClr val="000000"/>
          </a:solidFill>
          <a:latin typeface="Calibri"/>
        </a:defRPr>
      </a:lvl7pPr>
      <a:lvl8pPr marL="34290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en-US" sz="2000" kern="1200">
          <a:solidFill>
            <a:srgbClr val="000000"/>
          </a:solidFill>
          <a:latin typeface="Calibri"/>
        </a:defRPr>
      </a:lvl8pPr>
      <a:lvl9pPr marL="38862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en-US" sz="2000" kern="1200">
          <a:solidFill>
            <a:srgbClr val="000000"/>
          </a:solidFill>
          <a:latin typeface="Calibri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olo 8"/>
          <p:cNvSpPr txBox="1">
            <a:spLocks noGrp="1"/>
          </p:cNvSpPr>
          <p:nvPr>
            <p:ph type="ctrTitle"/>
          </p:nvPr>
        </p:nvSpPr>
        <p:spPr>
          <a:xfrm>
            <a:off x="803275" y="1556792"/>
            <a:ext cx="8299450" cy="4536504"/>
          </a:xfrm>
        </p:spPr>
        <p:txBody>
          <a:bodyPr/>
          <a:lstStyle/>
          <a:p>
            <a:pPr algn="ctr"/>
            <a:r>
              <a:rPr lang="it-IT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16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16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1800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>XXXVIII </a:t>
            </a:r>
            <a:r>
              <a:rPr lang="it-IT" sz="1800" dirty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>Conferenza italiana di scienze regionali</a:t>
            </a:r>
            <a:br>
              <a:rPr lang="it-IT" sz="1800" dirty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</a:br>
            <a:r>
              <a:rPr lang="it-IT" sz="1800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>AISRE – Cagliari, 20-22 settembre 2017</a:t>
            </a:r>
            <a:r>
              <a:rPr lang="it-IT" sz="1600" b="1" dirty="0" smtClean="0">
                <a:latin typeface="Corbel" panose="020B0503020204020204" pitchFamily="34" charset="0"/>
              </a:rPr>
              <a:t/>
            </a:r>
            <a:br>
              <a:rPr lang="it-IT" sz="1600" b="1" dirty="0" smtClean="0">
                <a:latin typeface="Corbel" panose="020B0503020204020204" pitchFamily="34" charset="0"/>
              </a:rPr>
            </a:br>
            <a:r>
              <a:rPr lang="it-IT" sz="1600" b="1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/>
            </a:r>
            <a:br>
              <a:rPr lang="it-IT" sz="1600" b="1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</a:br>
            <a:r>
              <a:rPr lang="it-IT" sz="1600" b="1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/>
            </a:r>
            <a:br>
              <a:rPr lang="it-IT" sz="1600" b="1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</a:br>
            <a:r>
              <a:rPr lang="it-IT" sz="2800" b="1" cap="small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>L’uso </a:t>
            </a:r>
            <a:r>
              <a:rPr lang="it-IT" sz="2800" b="1" cap="small" dirty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>dei dati amministrativi a supporto della programmazione delle politiche in Lombardia: l’analisi delle comunicazioni obbligatorie come strumento per adeguare l’offerta formativa IeFP alla domanda di </a:t>
            </a:r>
            <a:r>
              <a:rPr lang="it-IT" sz="2800" b="1" cap="small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>lavoro</a:t>
            </a:r>
            <a:r>
              <a:rPr lang="it-IT" sz="2800" b="1" cap="small" dirty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/>
            </a:r>
            <a:br>
              <a:rPr lang="it-IT" sz="2800" b="1" cap="small" dirty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</a:br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sz="1800" dirty="0" smtClean="0">
                <a:solidFill>
                  <a:srgbClr val="009534"/>
                </a:solidFill>
                <a:latin typeface="Corbel" panose="020B0503020204020204" pitchFamily="34" charset="0"/>
                <a:cs typeface="Arial" charset="0"/>
              </a:rPr>
              <a:t>Federico</a:t>
            </a:r>
            <a:r>
              <a:rPr lang="it-IT" sz="1800" b="1" dirty="0" smtClean="0">
                <a:solidFill>
                  <a:srgbClr val="009534"/>
                </a:solidFill>
                <a:latin typeface="Corbel" panose="020B0503020204020204" pitchFamily="34" charset="0"/>
                <a:cs typeface="Arial" charset="0"/>
              </a:rPr>
              <a:t> </a:t>
            </a:r>
            <a:r>
              <a:rPr lang="it-IT" sz="1800" b="1" dirty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>RAPPELLI</a:t>
            </a:r>
            <a:r>
              <a:rPr lang="it-IT" sz="1600" b="1" cap="small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/>
            </a:r>
            <a:br>
              <a:rPr lang="it-IT" sz="1600" b="1" cap="small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</a:br>
            <a:r>
              <a:rPr lang="it-IT" sz="1800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>Vincenzo Milko </a:t>
            </a:r>
            <a:r>
              <a:rPr lang="it-IT" sz="1800" b="1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>RICCIARI</a:t>
            </a:r>
            <a:br>
              <a:rPr lang="it-IT" sz="1800" b="1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</a:br>
            <a:r>
              <a:rPr lang="it-IT" sz="1400" b="1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  <a:t/>
            </a:r>
            <a:br>
              <a:rPr lang="it-IT" sz="1400" b="1" dirty="0" smtClean="0">
                <a:solidFill>
                  <a:srgbClr val="009534"/>
                </a:solidFill>
                <a:latin typeface="Corbel" panose="020B0503020204020204" pitchFamily="34" charset="0"/>
                <a:ea typeface="+mn-ea"/>
                <a:cs typeface="Arial" charset="0"/>
              </a:rPr>
            </a:br>
            <a:r>
              <a:rPr lang="it-IT" sz="20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20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20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20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4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6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6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sz="36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it-IT" sz="3600" b="1" dirty="0" smtClean="0">
                <a:solidFill>
                  <a:srgbClr val="009534"/>
                </a:solidFill>
                <a:latin typeface="Arial" charset="0"/>
                <a:ea typeface="+mn-ea"/>
                <a:cs typeface="Arial" charset="0"/>
              </a:rPr>
            </a:br>
            <a:r>
              <a:rPr lang="it-IT" b="1" dirty="0" smtClean="0">
                <a:solidFill>
                  <a:srgbClr val="009534"/>
                </a:solidFill>
                <a:latin typeface="Arial" charset="0"/>
                <a:cs typeface="Arial" charset="0"/>
              </a:rPr>
              <a:t/>
            </a:r>
            <a:br>
              <a:rPr lang="it-IT" b="1" dirty="0" smtClean="0">
                <a:solidFill>
                  <a:srgbClr val="009534"/>
                </a:solidFill>
                <a:latin typeface="Arial" charset="0"/>
                <a:cs typeface="Arial" charset="0"/>
              </a:rPr>
            </a:br>
            <a:endParaRPr lang="it-IT" b="1" dirty="0" smtClean="0">
              <a:solidFill>
                <a:srgbClr val="009534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22</a:t>
            </a: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/09/2017</a:t>
            </a:r>
            <a:endParaRPr lang="it-IT" sz="14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496616" y="29017"/>
            <a:ext cx="7812743" cy="866311"/>
          </a:xfrm>
        </p:spPr>
        <p:txBody>
          <a:bodyPr/>
          <a:lstStyle/>
          <a:p>
            <a:pPr algn="ctr"/>
            <a:r>
              <a:rPr lang="en-GB" sz="3600" b="1" dirty="0" err="1" smtClean="0">
                <a:latin typeface="Corbel" panose="020B0503020204020204" pitchFamily="34" charset="0"/>
              </a:rPr>
              <a:t>Previsioni</a:t>
            </a:r>
            <a:r>
              <a:rPr lang="en-GB" sz="3600" b="1" dirty="0" smtClean="0">
                <a:latin typeface="Corbel" panose="020B0503020204020204" pitchFamily="34" charset="0"/>
              </a:rPr>
              <a:t> (2)</a:t>
            </a:r>
            <a:br>
              <a:rPr lang="en-GB" sz="3600" b="1" dirty="0" smtClean="0">
                <a:latin typeface="Corbel" panose="020B0503020204020204" pitchFamily="34" charset="0"/>
              </a:rPr>
            </a:br>
            <a:endParaRPr lang="en-GB" sz="1800" b="1" dirty="0">
              <a:latin typeface="Corbel" panose="020B0503020204020204" pitchFamily="34" charset="0"/>
            </a:endParaRPr>
          </a:p>
        </p:txBody>
      </p:sp>
      <p:pic>
        <p:nvPicPr>
          <p:cNvPr id="7" name="Immagin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869759"/>
            <a:ext cx="8054171" cy="4235750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1856656" y="5692225"/>
            <a:ext cx="6696744" cy="1029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Quote percentuali degli avviamenti totali delle figure professionali considerate, Lombardia, media per tipo </a:t>
            </a:r>
            <a:endParaRPr lang="it-IT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trimestre e previsioni trimestri I, II, III 2017</a:t>
            </a:r>
            <a:endParaRPr lang="it-IT" dirty="0">
              <a:solidFill>
                <a:schemeClr val="bg1">
                  <a:lumMod val="50000"/>
                </a:schemeClr>
              </a:solidFill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18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  <p:sp>
        <p:nvSpPr>
          <p:cNvPr id="5" name="Titolo 1"/>
          <p:cNvSpPr txBox="1">
            <a:spLocks/>
          </p:cNvSpPr>
          <p:nvPr/>
        </p:nvSpPr>
        <p:spPr bwMode="auto">
          <a:xfrm>
            <a:off x="992560" y="188641"/>
            <a:ext cx="7812743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400" kern="1200"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algn="ctr"/>
            <a:endParaRPr lang="it-IT" sz="1800" b="1" dirty="0" smtClean="0">
              <a:latin typeface="Corbel" panose="020B0503020204020204" pitchFamily="34" charset="0"/>
            </a:endParaRPr>
          </a:p>
          <a:p>
            <a:pPr algn="ctr"/>
            <a:endParaRPr lang="it-IT" sz="1800" b="1" dirty="0">
              <a:latin typeface="Corbel" panose="020B0503020204020204" pitchFamily="34" charset="0"/>
            </a:endParaRPr>
          </a:p>
          <a:p>
            <a:pPr algn="ctr"/>
            <a:r>
              <a:rPr lang="it-IT" sz="3600" b="1" dirty="0" smtClean="0">
                <a:latin typeface="Corbel" panose="020B0503020204020204" pitchFamily="34" charset="0"/>
              </a:rPr>
              <a:t>Indicazioni per i corsi IeFP</a:t>
            </a:r>
          </a:p>
          <a:p>
            <a:pPr algn="ctr"/>
            <a:r>
              <a:rPr lang="en-GB" sz="3600" b="1" dirty="0" smtClean="0">
                <a:latin typeface="Corbel" panose="020B0503020204020204" pitchFamily="34" charset="0"/>
              </a:rPr>
              <a:t/>
            </a:r>
            <a:br>
              <a:rPr lang="en-GB" sz="3600" b="1" dirty="0" smtClean="0">
                <a:latin typeface="Corbel" panose="020B0503020204020204" pitchFamily="34" charset="0"/>
              </a:rPr>
            </a:br>
            <a:endParaRPr lang="en-GB" sz="2000" b="1" dirty="0">
              <a:latin typeface="Corbel" panose="020B0503020204020204" pitchFamily="34" charset="0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347765"/>
              </p:ext>
            </p:extLst>
          </p:nvPr>
        </p:nvGraphicFramePr>
        <p:xfrm>
          <a:off x="776536" y="836712"/>
          <a:ext cx="8136903" cy="53371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44039"/>
                <a:gridCol w="638911"/>
                <a:gridCol w="572358"/>
                <a:gridCol w="572358"/>
                <a:gridCol w="638911"/>
                <a:gridCol w="1770127"/>
                <a:gridCol w="1085520"/>
                <a:gridCol w="714679"/>
              </a:tblGrid>
              <a:tr h="251049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orbel" panose="020B0503020204020204" pitchFamily="34" charset="0"/>
                        </a:rPr>
                        <a:t>Figura regionale</a:t>
                      </a:r>
                      <a:endParaRPr lang="it-IT" sz="12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Domanda di lavoro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Saturazione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Stabilizzazione sul MdL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IeFP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099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Esiti occupazionali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Trend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orbel" panose="020B0503020204020204" pitchFamily="34" charset="0"/>
                        </a:rPr>
                        <a:t>6</a:t>
                      </a:r>
                      <a:endParaRPr lang="it-IT" sz="12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12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18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160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orbel" panose="020B0503020204020204" pitchFamily="34" charset="0"/>
                        </a:rPr>
                        <a:t>Operatore amministrativo segretariale</a:t>
                      </a:r>
                      <a:endParaRPr lang="it-IT" sz="12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++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=/-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--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Permane richiesta di offerta qualificata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=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++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42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orbel" panose="020B0503020204020204" pitchFamily="34" charset="0"/>
                        </a:rPr>
                        <a:t>Operatore ai servizi di vendita</a:t>
                      </a:r>
                      <a:endParaRPr lang="it-IT" sz="12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++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++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++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++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Permane richiesta di offerta qualificata in presenza di concorrenza non qualificata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=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+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66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Operatore della ristorazione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-/=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--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--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Permane forte richiesta di offerta qualificata e anche concorrenza non qualificata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=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66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Operatore del benessere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-/=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L’offerta qualificata unita a quella non qualificata supera molto la domanda, saturo molto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--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0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Area meccanica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+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=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orbel" panose="020B0503020204020204" pitchFamily="34" charset="0"/>
                        </a:rPr>
                        <a:t>Equilibrio ottimale</a:t>
                      </a:r>
                      <a:endParaRPr lang="it-IT" sz="12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=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5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Operatore elettrico e operatore elettronico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++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=/+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=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orbel" panose="020B0503020204020204" pitchFamily="34" charset="0"/>
                        </a:rPr>
                        <a:t>L’offerta qualificata supera la domanda, saturo</a:t>
                      </a:r>
                      <a:endParaRPr lang="it-IT" sz="12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824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orbel" panose="020B0503020204020204" pitchFamily="34" charset="0"/>
                        </a:rPr>
                        <a:t>Operatore della trasformazione agroalimentare</a:t>
                      </a:r>
                      <a:endParaRPr lang="it-IT" sz="120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++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=/-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=/+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=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orbel" panose="020B0503020204020204" pitchFamily="34" charset="0"/>
                        </a:rPr>
                        <a:t>Equilibrio ottimale, ma in leggero peggioramento</a:t>
                      </a:r>
                      <a:endParaRPr lang="it-IT" sz="1200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Corbel" panose="020B0503020204020204" pitchFamily="34" charset="0"/>
                        </a:rPr>
                        <a:t>-</a:t>
                      </a:r>
                      <a:endParaRPr lang="it-IT" sz="1800" b="1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Corbel" panose="020B0503020204020204" pitchFamily="34" charset="0"/>
                        </a:rPr>
                        <a:t>=</a:t>
                      </a:r>
                      <a:endParaRPr lang="it-IT" sz="1800" b="1" dirty="0"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3683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76736" y="2652852"/>
            <a:ext cx="6319922" cy="3944500"/>
          </a:xfrm>
        </p:spPr>
        <p:txBody>
          <a:bodyPr/>
          <a:lstStyle/>
          <a:p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Fornire evidenze utili a promuovere azioni che riducano il  </a:t>
            </a:r>
            <a:r>
              <a:rPr lang="it-IT" sz="1800" dirty="0" err="1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Mismatch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domanda – offerta di lavoro</a:t>
            </a:r>
          </a:p>
          <a:p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Valutare la coerenza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dell’occupazione con il percorso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formativo</a:t>
            </a:r>
          </a:p>
          <a:p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Individuare le qualifiche professionali che presentano le transizi0ni scuola-lavoro più rapide e stabili nel medio periodo</a:t>
            </a:r>
            <a:endParaRPr lang="it-IT" sz="18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  <a:ea typeface="+mn-ea"/>
            </a:endParaRPr>
          </a:p>
          <a:p>
            <a:pPr marL="0" lvl="0" indent="0" algn="ctr">
              <a:buNone/>
            </a:pPr>
            <a:r>
              <a:rPr lang="it-IT" sz="1800" i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A tendere</a:t>
            </a:r>
          </a:p>
          <a:p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Costruire un modello che supporti le Province nella programmazione dei corsi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+mn-ea"/>
              </a:rPr>
              <a:t>IeFP (introdurne nuovi, rivedere gli attuali)</a:t>
            </a:r>
          </a:p>
          <a:p>
            <a:pPr lvl="0"/>
            <a:endParaRPr lang="it-IT" sz="18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endParaRPr lang="it-IT" sz="18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endParaRPr lang="it-IT" sz="18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endParaRPr lang="it-IT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667016" y="-27384"/>
            <a:ext cx="7812743" cy="866311"/>
          </a:xfrm>
        </p:spPr>
        <p:txBody>
          <a:bodyPr/>
          <a:lstStyle/>
          <a:p>
            <a:pPr algn="ctr"/>
            <a:r>
              <a:rPr lang="en-GB" sz="3600" b="1" dirty="0" smtClean="0">
                <a:latin typeface="Corbel" panose="020B0503020204020204" pitchFamily="34" charset="0"/>
              </a:rPr>
              <a:t>Come </a:t>
            </a:r>
            <a:r>
              <a:rPr lang="en-GB" sz="3600" b="1" dirty="0" err="1" smtClean="0">
                <a:latin typeface="Corbel" panose="020B0503020204020204" pitchFamily="34" charset="0"/>
              </a:rPr>
              <a:t>nasce</a:t>
            </a:r>
            <a:r>
              <a:rPr lang="en-GB" sz="3600" b="1" dirty="0">
                <a:latin typeface="Corbel" panose="020B0503020204020204" pitchFamily="34" charset="0"/>
              </a:rPr>
              <a:t> </a:t>
            </a:r>
            <a:r>
              <a:rPr lang="en-GB" sz="3600" b="1" dirty="0" err="1" smtClean="0">
                <a:latin typeface="Corbel" panose="020B0503020204020204" pitchFamily="34" charset="0"/>
              </a:rPr>
              <a:t>l’idea</a:t>
            </a:r>
            <a:endParaRPr lang="en-GB" sz="3600" b="1" dirty="0">
              <a:latin typeface="Corbel" panose="020B0503020204020204" pitchFamily="34" charset="0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 bwMode="auto">
          <a:xfrm>
            <a:off x="648036" y="741363"/>
            <a:ext cx="8471796" cy="191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•"/>
              <a:defRPr lang="en-US" sz="32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1pPr>
            <a:lvl2pPr marL="742950" lvl="1" indent="-285750" algn="l" rtl="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Font typeface="Arial" charset="0"/>
              <a:buChar char="–"/>
              <a:defRPr lang="en-US" sz="28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2pPr>
            <a:lvl3pPr marL="1143000" lvl="2" indent="-228600" algn="l" rtl="0" eaLnBrk="0" fontAlgn="base" hangingPunct="0">
              <a:spcBef>
                <a:spcPts val="600"/>
              </a:spcBef>
              <a:spcAft>
                <a:spcPct val="0"/>
              </a:spcAft>
              <a:buSzPct val="100000"/>
              <a:buFont typeface="Arial" charset="0"/>
              <a:buChar char="•"/>
              <a:defRPr lang="en-US" sz="24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3pPr>
            <a:lvl4pPr marL="1600200" lvl="3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–"/>
              <a:defRPr lang="en-US" sz="20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4pPr>
            <a:lvl5pPr marL="2057400" lvl="4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»"/>
              <a:defRPr lang="en-US" sz="20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5pPr>
            <a:lvl6pPr marL="25146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6pPr>
            <a:lvl7pPr marL="29718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7pPr>
            <a:lvl8pPr marL="3429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8pPr>
            <a:lvl9pPr marL="38862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9pPr>
          </a:lstStyle>
          <a:p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Oggi Regione Lombardia approva annualmente una delibera contenente Indicazioni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per il completamento delle attività connesse all’organizzazione della rete scolastica ed alla definizione dell'offerta formativa e termini per la presentazione dei piani provinciali </a:t>
            </a:r>
            <a:endParaRPr lang="it-IT" sz="18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r>
              <a:rPr lang="it-IT" sz="1800" dirty="0" err="1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Éupolis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Lombardia si occupa di redigere l’</a:t>
            </a:r>
            <a:r>
              <a:rPr lang="it-IT" sz="1800" b="1" kern="50" spc="-3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Allegato </a:t>
            </a:r>
            <a:r>
              <a:rPr lang="it-IT" sz="1800" b="1" kern="50" spc="-3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 alla delibera 5313 del  20/06/2016 della Giunta di Regione Lombardia</a:t>
            </a:r>
            <a:r>
              <a:rPr lang="it-IT" sz="1800" kern="50" spc="-3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  <a:endParaRPr lang="it-IT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Freccia angolare in su 6"/>
          <p:cNvSpPr/>
          <p:nvPr/>
        </p:nvSpPr>
        <p:spPr>
          <a:xfrm rot="5400000">
            <a:off x="953511" y="2894803"/>
            <a:ext cx="1370700" cy="1137858"/>
          </a:xfrm>
          <a:prstGeom prst="bentUpArrow">
            <a:avLst>
              <a:gd name="adj1" fmla="val 40757"/>
              <a:gd name="adj2" fmla="val 25000"/>
              <a:gd name="adj3" fmla="val 28939"/>
            </a:avLst>
          </a:prstGeom>
          <a:solidFill>
            <a:srgbClr val="009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704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86402" y="1720279"/>
            <a:ext cx="7117914" cy="5001202"/>
          </a:xfrm>
        </p:spPr>
        <p:txBody>
          <a:bodyPr/>
          <a:lstStyle/>
          <a:p>
            <a:pPr lvl="0"/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Raccordo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tra le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figure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IeFP del repertorio regionale</a:t>
            </a:r>
            <a:endParaRPr lang="it-IT" sz="16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diverse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tra un anno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e l’altro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tra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diplomati e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qualificati</a:t>
            </a:r>
          </a:p>
          <a:p>
            <a:pPr lvl="0"/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Raccordo qualifiche professionali IeFP e qualifiche </a:t>
            </a:r>
            <a:r>
              <a:rPr lang="it-IT" sz="1600" dirty="0" err="1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profesisoanli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CP2011 Istat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  </a:t>
            </a:r>
            <a:r>
              <a:rPr lang="it-IT" sz="1600" dirty="0" err="1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QRSP_IeFP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&gt; CP2011 Istat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	Iscritti IeFP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&gt;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Avviamenti COB </a:t>
            </a:r>
          </a:p>
          <a:p>
            <a:pPr lvl="0"/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Analisi delle Curve mensili delle COB </a:t>
            </a:r>
            <a:r>
              <a:rPr lang="it-IT" sz="11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[destagionalizzate, variazioni tendenziali e congiunturali, quota di </a:t>
            </a:r>
            <a:r>
              <a:rPr lang="it-IT" sz="11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mercato]</a:t>
            </a:r>
          </a:p>
          <a:p>
            <a:pPr lvl="0"/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Analisi della Curve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trimestrali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delle COB </a:t>
            </a:r>
            <a:r>
              <a:rPr lang="it-IT" sz="11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[turbolenza e numerosità] </a:t>
            </a:r>
          </a:p>
          <a:p>
            <a:pPr lvl="0"/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Previsioni COB totali, totale figure considerate, figure singole </a:t>
            </a:r>
            <a:r>
              <a:rPr lang="it-IT" sz="11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[medie mobili, medie smussate]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&gt; Individuazione dei valori assoluti e ripartizione delle quote per figura</a:t>
            </a:r>
          </a:p>
          <a:p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Estensione delle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Previsioni COB sugli iscritti IeFP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&gt; Quote per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qualifica professionale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&gt;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Individuazione dei valori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assoluti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[Analisi degli iscritti IeFP] </a:t>
            </a:r>
            <a:endParaRPr lang="it-IT" sz="12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Vincoli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finali del modello di previsione</a:t>
            </a:r>
            <a:endParaRPr lang="it-IT" sz="16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Indicazioni per la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programmazione dei corsi IeFP</a:t>
            </a:r>
            <a:endParaRPr lang="it-IT" sz="16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endParaRPr lang="it-IT" sz="16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endParaRPr lang="it-IT" sz="16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endParaRPr lang="it-IT" sz="16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endParaRPr lang="it-IT" sz="16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667016" y="-27383"/>
            <a:ext cx="7812743" cy="648072"/>
          </a:xfrm>
        </p:spPr>
        <p:txBody>
          <a:bodyPr/>
          <a:lstStyle/>
          <a:p>
            <a:pPr algn="ctr"/>
            <a:r>
              <a:rPr lang="en-GB" sz="3600" b="1" dirty="0" err="1" smtClean="0">
                <a:latin typeface="Corbel" panose="020B0503020204020204" pitchFamily="34" charset="0"/>
              </a:rPr>
              <a:t>Sommario</a:t>
            </a:r>
            <a:endParaRPr lang="en-GB" sz="3600" b="1" dirty="0">
              <a:latin typeface="Corbel" panose="020B0503020204020204" pitchFamily="34" charset="0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 bwMode="auto">
          <a:xfrm>
            <a:off x="704528" y="620689"/>
            <a:ext cx="8471796" cy="1099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•"/>
              <a:defRPr lang="en-US" sz="32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1pPr>
            <a:lvl2pPr marL="742950" lvl="1" indent="-285750" algn="l" rtl="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Font typeface="Arial" charset="0"/>
              <a:buChar char="–"/>
              <a:defRPr lang="en-US" sz="28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2pPr>
            <a:lvl3pPr marL="1143000" lvl="2" indent="-228600" algn="l" rtl="0" eaLnBrk="0" fontAlgn="base" hangingPunct="0">
              <a:spcBef>
                <a:spcPts val="600"/>
              </a:spcBef>
              <a:spcAft>
                <a:spcPct val="0"/>
              </a:spcAft>
              <a:buSzPct val="100000"/>
              <a:buFont typeface="Arial" charset="0"/>
              <a:buChar char="•"/>
              <a:defRPr lang="en-US" sz="24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3pPr>
            <a:lvl4pPr marL="1600200" lvl="3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–"/>
              <a:defRPr lang="en-US" sz="20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4pPr>
            <a:lvl5pPr marL="2057400" lvl="4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»"/>
              <a:defRPr lang="en-US" sz="20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5pPr>
            <a:lvl6pPr marL="25146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6pPr>
            <a:lvl7pPr marL="29718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7pPr>
            <a:lvl8pPr marL="3429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8pPr>
            <a:lvl9pPr marL="38862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9pPr>
          </a:lstStyle>
          <a:p>
            <a:r>
              <a:rPr lang="it-IT" sz="1800" b="1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Obiettivi: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stimare la domanda di lavoro (COB) per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qualifica professionale CP2011 Istat al fine di dare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indicazioni sull’attivazione dei corsi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IeFP nelle Province</a:t>
            </a:r>
            <a:endParaRPr lang="it-IT" sz="18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r>
              <a:rPr lang="it-IT" sz="1800" b="1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Metodo: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analisi delle serie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storiche</a:t>
            </a:r>
            <a:endParaRPr lang="it-IT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Freccia angolare in su 6"/>
          <p:cNvSpPr/>
          <p:nvPr/>
        </p:nvSpPr>
        <p:spPr>
          <a:xfrm rot="5400000">
            <a:off x="774255" y="2182954"/>
            <a:ext cx="1286435" cy="1137858"/>
          </a:xfrm>
          <a:prstGeom prst="bentUpArrow">
            <a:avLst>
              <a:gd name="adj1" fmla="val 40757"/>
              <a:gd name="adj2" fmla="val 25000"/>
              <a:gd name="adj3" fmla="val 28939"/>
            </a:avLst>
          </a:prstGeom>
          <a:solidFill>
            <a:srgbClr val="009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2280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496616" y="116632"/>
            <a:ext cx="7812743" cy="778696"/>
          </a:xfrm>
        </p:spPr>
        <p:txBody>
          <a:bodyPr/>
          <a:lstStyle/>
          <a:p>
            <a:pPr algn="ctr"/>
            <a:r>
              <a:rPr lang="en-GB" sz="3600" b="1" dirty="0" smtClean="0">
                <a:latin typeface="Corbel" panose="020B0503020204020204" pitchFamily="34" charset="0"/>
              </a:rPr>
              <a:t>QRSP &gt; CP2011 ISTAT 3 DIGIT</a:t>
            </a:r>
            <a:br>
              <a:rPr lang="en-GB" sz="3600" b="1" dirty="0" smtClean="0">
                <a:latin typeface="Corbel" panose="020B0503020204020204" pitchFamily="34" charset="0"/>
              </a:rPr>
            </a:br>
            <a:endParaRPr lang="en-GB" sz="1800" b="1" dirty="0">
              <a:latin typeface="Corbel" panose="020B0503020204020204" pitchFamily="34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386409"/>
              </p:ext>
            </p:extLst>
          </p:nvPr>
        </p:nvGraphicFramePr>
        <p:xfrm>
          <a:off x="848544" y="1052736"/>
          <a:ext cx="8064896" cy="5257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72208"/>
                <a:gridCol w="6192688"/>
              </a:tblGrid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Figura regionale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Qualifiche CP2011 Istat 3 </a:t>
                      </a:r>
                      <a:r>
                        <a:rPr lang="it-IT" sz="1200" dirty="0" err="1" smtClean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digit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0340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Operatore amministrativo segretariale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Impiegati addetti alla segreteria e agli affari generali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Impiegati addetti alla gestione amministrativa della logistica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Impiegati addetti alla gestione economica, contabile e finanziaria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Impiegati addetti al controllo di documenti e allo smistamento e recapito della posta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Impiegati addetti all'archiviazione e conservazione della documentazione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Personale non qualificato di ufficio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Operatore ai servizi di vendita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Addetti alle vendite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Altre professioni qualificate nelle attività commerciali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Operatore della ristorazione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Esercenti ed addetti nelle attività di ristorazione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Operatore del benessere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Operatori della cura estetica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Area meccanica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Fonditori, saldatori, lattonieri, calderai, montatori di carpenteria metallica e professioni assimilate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Fabbri ferrai costruttori di utensili ed assimilati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Meccanici artigianali, montatori, riparatori e manutentori di macchine fisse e mobili (esclusi gli addetti alle linee di montaggio industriale)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Operatori di catene di montaggio automatizzate e di robot industriali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Operai addetti a macchine automatiche e semiautomatiche per lavorazioni metalliche e per prodotti minerali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Operatore elettrico e operatore elettronico</a:t>
                      </a:r>
                      <a:endParaRPr lang="it-IT" sz="200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Artigiani e operai specializzati dell'installazione e della manutenzione di attrezzature elettriche ed elettroniche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Operatore della trasformazione agroalimentare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Artigiani ed operai specializzati delle lavorazioni alimentari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Operai addetti a macchinari fissi per l'industria alimentare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684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1136576" y="29017"/>
            <a:ext cx="8172784" cy="866311"/>
          </a:xfrm>
        </p:spPr>
        <p:txBody>
          <a:bodyPr/>
          <a:lstStyle/>
          <a:p>
            <a:pPr algn="ctr"/>
            <a:r>
              <a:rPr lang="en-GB" sz="3600" b="1" dirty="0" smtClean="0">
                <a:latin typeface="Corbel" panose="020B0503020204020204" pitchFamily="34" charset="0"/>
              </a:rPr>
              <a:t>I </a:t>
            </a:r>
            <a:r>
              <a:rPr lang="en-GB" sz="3600" b="1" dirty="0" err="1" smtClean="0">
                <a:latin typeface="Corbel" panose="020B0503020204020204" pitchFamily="34" charset="0"/>
              </a:rPr>
              <a:t>dati</a:t>
            </a:r>
            <a:r>
              <a:rPr lang="en-GB" sz="3600" b="1" dirty="0" smtClean="0">
                <a:latin typeface="Corbel" panose="020B0503020204020204" pitchFamily="34" charset="0"/>
              </a:rPr>
              <a:t> (1)</a:t>
            </a:r>
            <a:r>
              <a:rPr lang="en-GB" sz="3600" b="1" cap="small" dirty="0" smtClean="0">
                <a:latin typeface="Corbel" panose="020B0503020204020204" pitchFamily="34" charset="0"/>
              </a:rPr>
              <a:t/>
            </a:r>
            <a:br>
              <a:rPr lang="en-GB" sz="3600" b="1" cap="small" dirty="0" smtClean="0">
                <a:latin typeface="Corbel" panose="020B0503020204020204" pitchFamily="34" charset="0"/>
              </a:rPr>
            </a:br>
            <a:endParaRPr lang="en-GB" sz="1800" b="1" dirty="0">
              <a:latin typeface="Corbel" panose="020B0503020204020204" pitchFamily="34" charset="0"/>
            </a:endParaRPr>
          </a:p>
        </p:txBody>
      </p:sp>
      <p:sp>
        <p:nvSpPr>
          <p:cNvPr id="10" name="Segnaposto contenuto 7"/>
          <p:cNvSpPr txBox="1">
            <a:spLocks/>
          </p:cNvSpPr>
          <p:nvPr/>
        </p:nvSpPr>
        <p:spPr bwMode="auto">
          <a:xfrm>
            <a:off x="704528" y="718584"/>
            <a:ext cx="388843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•"/>
              <a:defRPr lang="en-US" sz="32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1pPr>
            <a:lvl2pPr marL="742950" lvl="1" indent="-285750" algn="l" rtl="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Font typeface="Arial" charset="0"/>
              <a:buChar char="–"/>
              <a:defRPr lang="en-US" sz="28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2pPr>
            <a:lvl3pPr marL="1143000" lvl="2" indent="-228600" algn="l" rtl="0" eaLnBrk="0" fontAlgn="base" hangingPunct="0">
              <a:spcBef>
                <a:spcPts val="600"/>
              </a:spcBef>
              <a:spcAft>
                <a:spcPct val="0"/>
              </a:spcAft>
              <a:buSzPct val="100000"/>
              <a:buFont typeface="Arial" charset="0"/>
              <a:buChar char="•"/>
              <a:defRPr lang="en-US" sz="24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3pPr>
            <a:lvl4pPr marL="1600200" lvl="3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–"/>
              <a:defRPr lang="en-US" sz="20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4pPr>
            <a:lvl5pPr marL="2057400" lvl="4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»"/>
              <a:defRPr lang="en-US" sz="20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5pPr>
            <a:lvl6pPr marL="25146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6pPr>
            <a:lvl7pPr marL="29718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7pPr>
            <a:lvl8pPr marL="3429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8pPr>
            <a:lvl9pPr marL="38862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9pPr>
          </a:lstStyle>
          <a:p>
            <a:pPr marL="0" lvl="0" indent="0">
              <a:buNone/>
            </a:pP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Comunicazioni obbligatorie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Avviamenti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totali</a:t>
            </a:r>
          </a:p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Avviamenti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totali delle 7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figure considerate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Avviamenti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di individui con diploma 2-3 anni</a:t>
            </a:r>
          </a:p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vviamenti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di individui con età compresa fra 17 e 22 anni </a:t>
            </a:r>
          </a:p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vviamenti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di individui con età compresa fra 17 e 22 anni e diploma 2-3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anni</a:t>
            </a:r>
          </a:p>
          <a:p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Avviamenti di individui con età compresa fra 17 e 22 anni e diploma 2-3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anni e contratto di apprendistato</a:t>
            </a:r>
            <a:endParaRPr lang="it-IT" sz="18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Mensili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e trimestrali, 2008-2016</a:t>
            </a:r>
          </a:p>
          <a:p>
            <a:pPr lvl="0"/>
            <a:endParaRPr lang="it-IT" sz="18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marL="0" lvl="0" indent="0">
              <a:buNone/>
            </a:pPr>
            <a:endParaRPr lang="it-IT" sz="18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marL="0" indent="0">
              <a:buNone/>
            </a:pPr>
            <a:endParaRPr lang="it-IT" sz="1800" kern="50" spc="-3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Segnaposto contenuto 7"/>
          <p:cNvSpPr txBox="1">
            <a:spLocks/>
          </p:cNvSpPr>
          <p:nvPr/>
        </p:nvSpPr>
        <p:spPr bwMode="auto">
          <a:xfrm>
            <a:off x="4929882" y="718584"/>
            <a:ext cx="4042556" cy="274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•"/>
              <a:defRPr lang="en-US" sz="32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1pPr>
            <a:lvl2pPr marL="742950" lvl="1" indent="-285750" algn="l" rtl="0" eaLnBrk="0" fontAlgn="base" hangingPunct="0">
              <a:spcBef>
                <a:spcPts val="700"/>
              </a:spcBef>
              <a:spcAft>
                <a:spcPct val="0"/>
              </a:spcAft>
              <a:buSzPct val="100000"/>
              <a:buFont typeface="Arial" charset="0"/>
              <a:buChar char="–"/>
              <a:defRPr lang="en-US" sz="28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2pPr>
            <a:lvl3pPr marL="1143000" lvl="2" indent="-228600" algn="l" rtl="0" eaLnBrk="0" fontAlgn="base" hangingPunct="0">
              <a:spcBef>
                <a:spcPts val="600"/>
              </a:spcBef>
              <a:spcAft>
                <a:spcPct val="0"/>
              </a:spcAft>
              <a:buSzPct val="100000"/>
              <a:buFont typeface="Arial" charset="0"/>
              <a:buChar char="•"/>
              <a:defRPr lang="en-US" sz="24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3pPr>
            <a:lvl4pPr marL="1600200" lvl="3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–"/>
              <a:defRPr lang="en-US" sz="20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4pPr>
            <a:lvl5pPr marL="2057400" lvl="4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charset="0"/>
              <a:buChar char="»"/>
              <a:defRPr lang="en-US" sz="2000" kern="1200">
                <a:solidFill>
                  <a:srgbClr val="000000"/>
                </a:solidFill>
                <a:latin typeface="Arial" pitchFamily="34"/>
                <a:cs typeface="Arial" pitchFamily="34"/>
              </a:defRPr>
            </a:lvl5pPr>
            <a:lvl6pPr marL="25146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6pPr>
            <a:lvl7pPr marL="29718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7pPr>
            <a:lvl8pPr marL="3429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8pPr>
            <a:lvl9pPr marL="3886200" indent="-228600" algn="l" rtl="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lang="en-US" sz="2000" kern="1200">
                <a:solidFill>
                  <a:srgbClr val="000000"/>
                </a:solidFill>
                <a:latin typeface="Calibri"/>
              </a:defRPr>
            </a:lvl9pPr>
          </a:lstStyle>
          <a:p>
            <a:pPr marL="0" lvl="0" indent="0">
              <a:buNone/>
            </a:pP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IeFP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Iscritti per provincia e qualifica professionale (riallineamento figure)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Esiti occupazionali a 6, 12, 18, 24 mesi dal conseguimento del titolo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Ammessi all’esame e Promossi</a:t>
            </a:r>
            <a:endParaRPr lang="it-IT" sz="18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Annuali 2012/13 – 2015/16</a:t>
            </a:r>
            <a:endParaRPr lang="it-IT" sz="18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marL="0" lvl="0" indent="0">
              <a:buNone/>
            </a:pPr>
            <a:endParaRPr lang="it-IT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it-IT" sz="1800" kern="50" spc="-3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Freccia a destra 2"/>
          <p:cNvSpPr/>
          <p:nvPr/>
        </p:nvSpPr>
        <p:spPr>
          <a:xfrm>
            <a:off x="4614791" y="4240724"/>
            <a:ext cx="576064" cy="999346"/>
          </a:xfrm>
          <a:prstGeom prst="rightArrow">
            <a:avLst/>
          </a:prstGeom>
          <a:solidFill>
            <a:srgbClr val="009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/>
          <p:cNvSpPr/>
          <p:nvPr/>
        </p:nvSpPr>
        <p:spPr>
          <a:xfrm rot="5400000">
            <a:off x="6814664" y="3073343"/>
            <a:ext cx="576064" cy="999346"/>
          </a:xfrm>
          <a:prstGeom prst="rightArrow">
            <a:avLst/>
          </a:prstGeom>
          <a:solidFill>
            <a:srgbClr val="009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385048" y="3933056"/>
            <a:ext cx="3456384" cy="1512168"/>
          </a:xfrm>
          <a:prstGeom prst="rect">
            <a:avLst/>
          </a:prstGeom>
          <a:noFill/>
          <a:ln>
            <a:solidFill>
              <a:srgbClr val="009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Quote</a:t>
            </a:r>
          </a:p>
          <a:p>
            <a:pPr algn="ctr"/>
            <a:r>
              <a:rPr lang="it-IT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Variazioni congiunturali </a:t>
            </a:r>
            <a:endParaRPr lang="it-IT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algn="ctr"/>
            <a:r>
              <a:rPr lang="it-IT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Variazioni tendenziali</a:t>
            </a:r>
          </a:p>
          <a:p>
            <a:pPr algn="ctr"/>
            <a:r>
              <a:rPr lang="it-IT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Medie mobili</a:t>
            </a:r>
          </a:p>
          <a:p>
            <a:pPr algn="ctr"/>
            <a:r>
              <a:rPr lang="it-IT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Medie smussate</a:t>
            </a:r>
            <a:endParaRPr lang="it-IT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5374504" y="5517232"/>
            <a:ext cx="3456384" cy="586135"/>
          </a:xfrm>
          <a:prstGeom prst="rect">
            <a:avLst/>
          </a:prstGeom>
          <a:solidFill>
            <a:srgbClr val="009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Figure qualifiche regionali IeFP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900619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992560" y="1052736"/>
            <a:ext cx="8208912" cy="5976664"/>
          </a:xfrm>
        </p:spPr>
        <p:txBody>
          <a:bodyPr/>
          <a:lstStyle/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Sistematizzazione dei dati sugli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avviamenti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Sistematizzazione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dei dati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IeFP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Raccordo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tra le figure delle figure professionali della IeFP con le qualifiche professionali Istat: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individuare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il bacino di riferimento nel mercato del lavoro per i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formati (domanda di lavoro)</a:t>
            </a:r>
            <a:endParaRPr lang="it-IT" sz="18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Analisi mensile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e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quota di mercato per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figura </a:t>
            </a:r>
            <a:endParaRPr lang="it-IT" sz="18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1"/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Turbolenza </a:t>
            </a:r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e variabilità  </a:t>
            </a:r>
          </a:p>
          <a:p>
            <a:pPr lvl="1"/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Analisi </a:t>
            </a:r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della Stagionalità  </a:t>
            </a:r>
          </a:p>
          <a:p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Analisi trimestrale totale e per totale figure considerate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Analisi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annuale delle variazioni e delle quote per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gli iscritti IeFP</a:t>
            </a:r>
            <a:endParaRPr lang="it-IT" sz="18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Analisi delle variabili esogene (PIL non condiziona più occupazione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)</a:t>
            </a:r>
            <a:endParaRPr lang="it-IT" sz="18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Analisi di trend e stagionalità delle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serie</a:t>
            </a:r>
          </a:p>
          <a:p>
            <a:pPr lvl="1"/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Medie </a:t>
            </a:r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mobili e smussate (0,75*0,25; 0,25*0,75, 0,5*0,5</a:t>
            </a: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)</a:t>
            </a:r>
          </a:p>
          <a:p>
            <a:pPr lvl="1"/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</a:t>
            </a: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inimo</a:t>
            </a:r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, massimo, media non pesata trimestrale per figura e totale </a:t>
            </a: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avviamenti</a:t>
            </a:r>
          </a:p>
          <a:p>
            <a:pPr marL="0" indent="0">
              <a:buNone/>
            </a:pPr>
            <a:endParaRPr lang="it-IT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 bwMode="auto">
          <a:xfrm>
            <a:off x="1136576" y="-27384"/>
            <a:ext cx="8172784" cy="86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400" kern="1200"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3600" b="1" dirty="0">
                <a:latin typeface="Corbel" panose="020B0503020204020204" pitchFamily="34" charset="0"/>
              </a:rPr>
              <a:t>I </a:t>
            </a:r>
            <a:r>
              <a:rPr lang="en-GB" sz="3600" b="1" dirty="0" err="1">
                <a:latin typeface="Corbel" panose="020B0503020204020204" pitchFamily="34" charset="0"/>
              </a:rPr>
              <a:t>dati</a:t>
            </a:r>
            <a:r>
              <a:rPr lang="en-GB" sz="3600" b="1" dirty="0">
                <a:latin typeface="Corbel" panose="020B0503020204020204" pitchFamily="34" charset="0"/>
              </a:rPr>
              <a:t> </a:t>
            </a:r>
            <a:r>
              <a:rPr lang="en-GB" sz="3600" b="1" dirty="0" smtClean="0">
                <a:latin typeface="Corbel" panose="020B0503020204020204" pitchFamily="34" charset="0"/>
              </a:rPr>
              <a:t>(2)</a:t>
            </a:r>
            <a:r>
              <a:rPr lang="en-GB" sz="3600" b="1" cap="small" dirty="0">
                <a:latin typeface="Corbel" panose="020B0503020204020204" pitchFamily="34" charset="0"/>
              </a:rPr>
              <a:t/>
            </a:r>
            <a:br>
              <a:rPr lang="en-GB" sz="3600" b="1" cap="small" dirty="0">
                <a:latin typeface="Corbel" panose="020B0503020204020204" pitchFamily="34" charset="0"/>
              </a:rPr>
            </a:br>
            <a:endParaRPr lang="en-GB" sz="1800" b="1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122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sp>
        <p:nvSpPr>
          <p:cNvPr id="5" name="Titolo 1"/>
          <p:cNvSpPr txBox="1">
            <a:spLocks/>
          </p:cNvSpPr>
          <p:nvPr/>
        </p:nvSpPr>
        <p:spPr bwMode="auto">
          <a:xfrm>
            <a:off x="1136576" y="-27384"/>
            <a:ext cx="8172784" cy="86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400" kern="1200">
                <a:solidFill>
                  <a:srgbClr val="009F34"/>
                </a:solidFill>
                <a:latin typeface="Arial" pitchFamily="34"/>
                <a:cs typeface="Arial" pitchFamily="34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3600" b="1" dirty="0">
                <a:latin typeface="Corbel" panose="020B0503020204020204" pitchFamily="34" charset="0"/>
              </a:rPr>
              <a:t>I </a:t>
            </a:r>
            <a:r>
              <a:rPr lang="en-GB" sz="3600" b="1" dirty="0" err="1">
                <a:latin typeface="Corbel" panose="020B0503020204020204" pitchFamily="34" charset="0"/>
              </a:rPr>
              <a:t>dati</a:t>
            </a:r>
            <a:r>
              <a:rPr lang="en-GB" sz="3600" b="1" dirty="0">
                <a:latin typeface="Corbel" panose="020B0503020204020204" pitchFamily="34" charset="0"/>
              </a:rPr>
              <a:t> </a:t>
            </a:r>
            <a:r>
              <a:rPr lang="en-GB" sz="3600" b="1" dirty="0" smtClean="0">
                <a:latin typeface="Corbel" panose="020B0503020204020204" pitchFamily="34" charset="0"/>
              </a:rPr>
              <a:t>(3)</a:t>
            </a:r>
            <a:r>
              <a:rPr lang="en-GB" sz="3600" b="1" cap="small" dirty="0">
                <a:latin typeface="Corbel" panose="020B0503020204020204" pitchFamily="34" charset="0"/>
              </a:rPr>
              <a:t/>
            </a:r>
            <a:br>
              <a:rPr lang="en-GB" sz="3600" b="1" cap="small" dirty="0">
                <a:latin typeface="Corbel" panose="020B0503020204020204" pitchFamily="34" charset="0"/>
              </a:rPr>
            </a:br>
            <a:endParaRPr lang="en-GB" sz="1800" b="1" dirty="0">
              <a:latin typeface="Corbel" panose="020B0503020204020204" pitchFamily="34" charset="0"/>
            </a:endParaRPr>
          </a:p>
        </p:txBody>
      </p:sp>
      <p:pic>
        <p:nvPicPr>
          <p:cNvPr id="6" name="Immagin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620688"/>
            <a:ext cx="6459855" cy="2788285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7380407" y="908720"/>
            <a:ext cx="1723910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sz="1200" b="1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Operatore amministrativo segretariale: avviamenti totali e per individui di 17-22 con diploma di 2-3 anni, </a:t>
            </a:r>
            <a:endParaRPr lang="it-IT" sz="12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1200" b="1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variazione I/2008-12/2016 (I/2008=100) e medie mobili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</p:txBody>
      </p:sp>
      <p:pic>
        <p:nvPicPr>
          <p:cNvPr id="9" name="Immagin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702" y="3429000"/>
            <a:ext cx="6414770" cy="2789555"/>
          </a:xfrm>
          <a:prstGeom prst="rect">
            <a:avLst/>
          </a:prstGeom>
          <a:noFill/>
        </p:spPr>
      </p:pic>
      <p:sp>
        <p:nvSpPr>
          <p:cNvPr id="10" name="Rettangolo 9"/>
          <p:cNvSpPr/>
          <p:nvPr/>
        </p:nvSpPr>
        <p:spPr>
          <a:xfrm>
            <a:off x="704528" y="4154362"/>
            <a:ext cx="2016224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Avviamenti totali (trimestrali), valore minimo e massimo delle medie mobili a 7 periodi, </a:t>
            </a:r>
            <a:r>
              <a:rPr lang="it-IT" sz="1200" b="1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media </a:t>
            </a: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 pesata dei valori assoluti, Lombardia, I/2008-III/2016</a:t>
            </a:r>
          </a:p>
        </p:txBody>
      </p:sp>
    </p:spTree>
    <p:extLst>
      <p:ext uri="{BB962C8B-B14F-4D97-AF65-F5344CB8AC3E}">
        <p14:creationId xmlns:p14="http://schemas.microsoft.com/office/powerpoint/2010/main" val="1526848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76537" y="1216004"/>
            <a:ext cx="8327779" cy="5505477"/>
          </a:xfrm>
        </p:spPr>
        <p:txBody>
          <a:bodyPr/>
          <a:lstStyle/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il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trimestre di partenza è l’ultimo con valori noti</a:t>
            </a:r>
          </a:p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intervallo entro cui la previsione è accettabile: </a:t>
            </a:r>
            <a:r>
              <a:rPr lang="it-IT" sz="1800" dirty="0" err="1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min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/</a:t>
            </a:r>
            <a:r>
              <a:rPr lang="it-IT" sz="1800" dirty="0" err="1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max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delle medie mobili 7 periodi smussate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0,5*0,5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[0,75*0,25 prudente; 0,25*0,75 positivo]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variazione percentuale (+/-) tendenziale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accettabile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[media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delle variazioni congiunturali trimestrali per figura corretta per la variazione regionale del totale degli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avviamenti]</a:t>
            </a:r>
            <a:endParaRPr lang="it-IT" sz="12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le previsioni devono essere in linea con il trend e la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stagionalità,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 pesi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calibrati per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trimestre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(eliminato il 2008, i trimestri più recenti pesano di più sulla previsione, 0,85 e 1,15)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figura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(stabili operatore del benessere, area elettrica e meccanica, operatore agroalimentare; in discesa area ristorazione e amministrativo-segretariale; in salita addetto alle vendite)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Stima Avviati totali e per le figure considerate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trimestre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2017 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&gt; Quota per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figura professionale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&gt;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Valore Assoluto per figura professionale</a:t>
            </a:r>
            <a:endParaRPr lang="it-IT" sz="1800" dirty="0" smtClean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Stima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 2017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base per la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stima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II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2017 e successivamente III 2017 (smussato 0,5*0,5)</a:t>
            </a:r>
          </a:p>
          <a:p>
            <a:pPr lvl="0"/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IeFP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: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stima del numero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totale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iscritti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[solo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figure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considerate, crescita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media regionale,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crescita media figura]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&gt;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Quote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per figura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[ripartite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in base alla variazione anno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su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anno della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figura e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alla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media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regionale, valori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per singola figura calibrati sulla media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regionale, valore 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minimo e massimo dell’intervallo di </a:t>
            </a:r>
            <a:r>
              <a:rPr lang="it-IT" sz="12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stima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]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&gt;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Valori assoluti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Quote </a:t>
            </a:r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per figura </a:t>
            </a:r>
            <a:r>
              <a:rPr lang="it-IT" sz="1800" dirty="0" smtClean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professionale</a:t>
            </a:r>
            <a:endParaRPr lang="it-IT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1496616" y="29017"/>
            <a:ext cx="7812743" cy="866311"/>
          </a:xfrm>
        </p:spPr>
        <p:txBody>
          <a:bodyPr/>
          <a:lstStyle/>
          <a:p>
            <a:pPr algn="ctr"/>
            <a:r>
              <a:rPr lang="en-GB" sz="3600" b="1" dirty="0" err="1" smtClean="0">
                <a:latin typeface="Corbel" panose="020B0503020204020204" pitchFamily="34" charset="0"/>
              </a:rPr>
              <a:t>Vincoli</a:t>
            </a:r>
            <a:r>
              <a:rPr lang="en-GB" sz="3600" b="1" dirty="0" smtClean="0">
                <a:latin typeface="Corbel" panose="020B0503020204020204" pitchFamily="34" charset="0"/>
              </a:rPr>
              <a:t> </a:t>
            </a:r>
            <a:r>
              <a:rPr lang="en-GB" sz="3600" b="1" dirty="0" err="1" smtClean="0">
                <a:latin typeface="Corbel" panose="020B0503020204020204" pitchFamily="34" charset="0"/>
              </a:rPr>
              <a:t>delle</a:t>
            </a:r>
            <a:r>
              <a:rPr lang="en-GB" sz="3600" b="1" dirty="0" smtClean="0">
                <a:latin typeface="Corbel" panose="020B0503020204020204" pitchFamily="34" charset="0"/>
              </a:rPr>
              <a:t> </a:t>
            </a:r>
            <a:r>
              <a:rPr lang="en-GB" sz="3600" b="1" dirty="0" err="1" smtClean="0">
                <a:latin typeface="Corbel" panose="020B0503020204020204" pitchFamily="34" charset="0"/>
              </a:rPr>
              <a:t>Previsioni</a:t>
            </a:r>
            <a:r>
              <a:rPr lang="en-GB" sz="3600" b="1" dirty="0" smtClean="0">
                <a:latin typeface="Corbel" panose="020B0503020204020204" pitchFamily="34" charset="0"/>
              </a:rPr>
              <a:t/>
            </a:r>
            <a:br>
              <a:rPr lang="en-GB" sz="3600" b="1" dirty="0" smtClean="0">
                <a:latin typeface="Corbel" panose="020B0503020204020204" pitchFamily="34" charset="0"/>
              </a:rPr>
            </a:br>
            <a:endParaRPr lang="en-GB" sz="1800" b="1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7261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1B34-32D8-4C4C-B03E-DE1292D73210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496616" y="29017"/>
            <a:ext cx="7812743" cy="866311"/>
          </a:xfrm>
        </p:spPr>
        <p:txBody>
          <a:bodyPr/>
          <a:lstStyle/>
          <a:p>
            <a:pPr algn="ctr"/>
            <a:r>
              <a:rPr lang="en-GB" sz="3600" b="1" dirty="0" err="1" smtClean="0">
                <a:latin typeface="Corbel" panose="020B0503020204020204" pitchFamily="34" charset="0"/>
              </a:rPr>
              <a:t>Previsioni</a:t>
            </a:r>
            <a:r>
              <a:rPr lang="en-GB" sz="3600" b="1" dirty="0" smtClean="0">
                <a:latin typeface="Corbel" panose="020B0503020204020204" pitchFamily="34" charset="0"/>
              </a:rPr>
              <a:t> </a:t>
            </a:r>
            <a:r>
              <a:rPr lang="en-GB" sz="3600" b="1" dirty="0" smtClean="0">
                <a:latin typeface="Corbel" panose="020B0503020204020204" pitchFamily="34" charset="0"/>
              </a:rPr>
              <a:t>(1)</a:t>
            </a:r>
            <a:r>
              <a:rPr lang="en-GB" sz="3600" b="1" dirty="0" smtClean="0">
                <a:latin typeface="Corbel" panose="020B0503020204020204" pitchFamily="34" charset="0"/>
              </a:rPr>
              <a:t/>
            </a:r>
            <a:br>
              <a:rPr lang="en-GB" sz="3600" b="1" dirty="0" smtClean="0">
                <a:latin typeface="Corbel" panose="020B0503020204020204" pitchFamily="34" charset="0"/>
              </a:rPr>
            </a:br>
            <a:endParaRPr lang="en-GB" sz="1800" b="1" dirty="0">
              <a:latin typeface="Corbel" panose="020B0503020204020204" pitchFamily="34" charset="0"/>
            </a:endParaRPr>
          </a:p>
        </p:txBody>
      </p:sp>
      <p:pic>
        <p:nvPicPr>
          <p:cNvPr id="6" name="Immagin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8" y="895328"/>
            <a:ext cx="7665713" cy="4608512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2000672" y="6309320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Avviamenti totali delle figure considerate e previsioni 2017 (I, II, III)</a:t>
            </a:r>
          </a:p>
        </p:txBody>
      </p:sp>
    </p:spTree>
    <p:extLst>
      <p:ext uri="{BB962C8B-B14F-4D97-AF65-F5344CB8AC3E}">
        <p14:creationId xmlns:p14="http://schemas.microsoft.com/office/powerpoint/2010/main" val="4024547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13588</TotalTime>
  <Words>1112</Words>
  <Application>Microsoft Office PowerPoint</Application>
  <PresentationFormat>A4 (21x29,7 cm)</PresentationFormat>
  <Paragraphs>192</Paragraphs>
  <Slides>11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Corbel</vt:lpstr>
      <vt:lpstr>Times New Roman</vt:lpstr>
      <vt:lpstr>Office Theme</vt:lpstr>
      <vt:lpstr>           XXXVIII Conferenza italiana di scienze regionali AISRE – Cagliari, 20-22 settembre 2017   L’uso dei dati amministrativi a supporto della programmazione delle politiche in Lombardia: l’analisi delle comunicazioni obbligatorie come strumento per adeguare l’offerta formativa IeFP alla domanda di lavoro  Federico RAPPELLI Vincenzo Milko RICCIARI           </vt:lpstr>
      <vt:lpstr>Come nasce l’idea</vt:lpstr>
      <vt:lpstr>Sommario</vt:lpstr>
      <vt:lpstr>QRSP &gt; CP2011 ISTAT 3 DIGIT </vt:lpstr>
      <vt:lpstr>I dati (1) </vt:lpstr>
      <vt:lpstr>Presentazione standard di PowerPoint</vt:lpstr>
      <vt:lpstr>Presentazione standard di PowerPoint</vt:lpstr>
      <vt:lpstr>Vincoli delle Previsioni </vt:lpstr>
      <vt:lpstr>Previsioni (1) </vt:lpstr>
      <vt:lpstr>Previsioni (2) 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</dc:creator>
  <cp:lastModifiedBy>Vincenzo Milko Ricciari</cp:lastModifiedBy>
  <cp:revision>850</cp:revision>
  <cp:lastPrinted>2017-09-21T08:17:26Z</cp:lastPrinted>
  <dcterms:created xsi:type="dcterms:W3CDTF">2011-05-04T16:32:04Z</dcterms:created>
  <dcterms:modified xsi:type="dcterms:W3CDTF">2017-09-21T10:45:48Z</dcterms:modified>
</cp:coreProperties>
</file>