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1" r:id="rId5"/>
    <p:sldId id="260" r:id="rId6"/>
    <p:sldId id="262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5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senza titolo" id="{D3C8D448-AAC6-44B7-A827-0891214EA672}">
          <p14:sldIdLst>
            <p14:sldId id="257"/>
            <p14:sldId id="258"/>
            <p14:sldId id="259"/>
            <p14:sldId id="261"/>
            <p14:sldId id="260"/>
            <p14:sldId id="262"/>
            <p14:sldId id="267"/>
            <p14:sldId id="268"/>
            <p14:sldId id="269"/>
            <p14:sldId id="270"/>
            <p14:sldId id="271"/>
            <p14:sldId id="272"/>
            <p14:sldId id="273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64ADB-3A88-401F-A01E-663F69D64894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818299-CBB9-4114-9C82-597EF32452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166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3884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10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11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12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13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14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2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3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4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5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7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8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XXXVIII Conferenza scientifica annuale, Cagliari (CA) 20-22 Settembre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27BBE-8FAB-474B-B7BA-F7C5E3C4AD4E}" type="slidenum">
              <a:rPr lang="it-IT" smtClean="0"/>
              <a:t>9</a:t>
            </a:fld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it-IT" smtClean="0"/>
              <a:t>LA FILIERA CORTA E IL ‘CHILOMETRO ZERO’ IN SICILIA: STUDIO DEL SETTORE LATTIERO CASEARIO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274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629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386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2044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8356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604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50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2875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1674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1079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599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829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03691-F76D-4870-B70F-FD97B93938A2}" type="datetimeFigureOut">
              <a:rPr lang="it-IT" smtClean="0"/>
              <a:t>20/09/2017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0909B-2812-477D-BE58-86AFBBC92E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1885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usimano@istat.it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hyperlink" Target="mailto:gaglini@istat.it" TargetMode="External"/><Relationship Id="rId4" Type="http://schemas.openxmlformats.org/officeDocument/2006/relationships/hyperlink" Target="mailto:alonzi@istat.it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1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92324" y="980728"/>
            <a:ext cx="7286451" cy="2187674"/>
          </a:xfrm>
        </p:spPr>
        <p:txBody>
          <a:bodyPr>
            <a:normAutofit fontScale="90000"/>
          </a:bodyPr>
          <a:lstStyle/>
          <a:p>
            <a:r>
              <a:rPr lang="it-IT" sz="3200" b="1" cap="all" dirty="0"/>
              <a:t>LA COOPERAZIONE SOCIALE AGRICOLA E LE FONTI AMMINISTRATIVE: CASO PUGLIA</a:t>
            </a:r>
            <a:r>
              <a:rPr lang="it-IT" sz="3200" dirty="0"/>
              <a:t/>
            </a:r>
            <a:br>
              <a:rPr lang="it-IT" sz="3200" dirty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E42CF70-8EC2-4BEC-B6C8-2A44ED8723E8}" type="slidenum">
              <a:rPr lang="it-IT" altLang="it-IT" smtClean="0"/>
              <a:pPr eaLnBrk="1" hangingPunct="1"/>
              <a:t>1</a:t>
            </a:fld>
            <a:endParaRPr lang="it-IT" altLang="it-IT" dirty="0" smtClean="0"/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1835150" y="3933825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800" dirty="0"/>
              <a:t>Salvatore </a:t>
            </a:r>
            <a:r>
              <a:rPr lang="it-IT" sz="2800" dirty="0" err="1" smtClean="0"/>
              <a:t>Cusimano</a:t>
            </a:r>
            <a:endParaRPr lang="it-IT" sz="2800" dirty="0"/>
          </a:p>
          <a:p>
            <a:pPr marL="0" indent="0">
              <a:buNone/>
            </a:pPr>
            <a:r>
              <a:rPr lang="it-IT" sz="1800" dirty="0"/>
              <a:t>Ricercatore ISTAT, via Tuscolana 1778, Roma, e-mail: </a:t>
            </a:r>
            <a:r>
              <a:rPr lang="it-IT" sz="1800" u="sng" dirty="0">
                <a:hlinkClick r:id="rId3"/>
              </a:rPr>
              <a:t>cusimano@istat.it</a:t>
            </a:r>
            <a:r>
              <a:rPr lang="it-IT" sz="1800" dirty="0"/>
              <a:t> (</a:t>
            </a:r>
            <a:r>
              <a:rPr lang="it-IT" sz="1800" dirty="0" err="1"/>
              <a:t>Corresponding</a:t>
            </a:r>
            <a:r>
              <a:rPr lang="it-IT" sz="1800" dirty="0"/>
              <a:t> </a:t>
            </a:r>
            <a:r>
              <a:rPr lang="it-IT" sz="1800" dirty="0" err="1"/>
              <a:t>author</a:t>
            </a:r>
            <a:r>
              <a:rPr lang="it-IT" sz="1800" dirty="0"/>
              <a:t>)</a:t>
            </a:r>
          </a:p>
          <a:p>
            <a:pPr marL="0" indent="0">
              <a:buNone/>
            </a:pPr>
            <a:r>
              <a:rPr lang="it-IT" sz="2800" dirty="0" smtClean="0"/>
              <a:t>Francesca </a:t>
            </a:r>
            <a:r>
              <a:rPr lang="it-IT" sz="2800" dirty="0" err="1" smtClean="0"/>
              <a:t>Alonzi</a:t>
            </a:r>
            <a:endParaRPr lang="it-IT" sz="2800" dirty="0" smtClean="0"/>
          </a:p>
          <a:p>
            <a:pPr marL="0" indent="0">
              <a:buNone/>
            </a:pPr>
            <a:r>
              <a:rPr lang="it-IT" sz="1800" dirty="0"/>
              <a:t>Collaboratore tecnico ISTAT, via Tuscolana 1778, Roma, e-mail: </a:t>
            </a:r>
            <a:r>
              <a:rPr lang="it-IT" sz="1800" dirty="0">
                <a:hlinkClick r:id="rId4"/>
              </a:rPr>
              <a:t>alonzi@istat.it</a:t>
            </a:r>
            <a:r>
              <a:rPr lang="it-IT" sz="1800" dirty="0"/>
              <a:t> </a:t>
            </a:r>
            <a:endParaRPr lang="it-IT" sz="1800" dirty="0" smtClean="0"/>
          </a:p>
          <a:p>
            <a:pPr marL="0" indent="0">
              <a:buNone/>
            </a:pPr>
            <a:r>
              <a:rPr lang="it-IT" sz="2800" dirty="0"/>
              <a:t>Francesca </a:t>
            </a:r>
            <a:r>
              <a:rPr lang="it-IT" sz="2800" dirty="0" err="1"/>
              <a:t>Gaglini</a:t>
            </a:r>
            <a:endParaRPr lang="it-IT" sz="2800" dirty="0"/>
          </a:p>
          <a:p>
            <a:pPr marL="0" indent="0">
              <a:buNone/>
            </a:pPr>
            <a:r>
              <a:rPr lang="it-IT" sz="1800" dirty="0"/>
              <a:t>Collaboratore tecnico ISTAT, via Tuscolana 1778, Roma, e-mail: </a:t>
            </a:r>
            <a:r>
              <a:rPr lang="it-IT" sz="1800" dirty="0">
                <a:hlinkClick r:id="rId5"/>
              </a:rPr>
              <a:t>gaglini@istat.it</a:t>
            </a:r>
            <a:r>
              <a:rPr lang="it-IT" sz="1800" dirty="0"/>
              <a:t> </a:t>
            </a:r>
          </a:p>
          <a:p>
            <a:pPr marL="0" indent="0">
              <a:buNone/>
            </a:pPr>
            <a:endParaRPr lang="it-IT" sz="1800" dirty="0"/>
          </a:p>
        </p:txBody>
      </p:sp>
      <p:pic>
        <p:nvPicPr>
          <p:cNvPr id="7" name="Picture 3" descr="LateraleLogoPerPp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9" name="Picture 6" descr="Logo a colori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226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62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1169987"/>
            <a:ext cx="728345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70000"/>
              </a:lnSpc>
              <a:buNone/>
            </a:pPr>
            <a:endParaRPr lang="it-IT" sz="1000" i="1" dirty="0"/>
          </a:p>
          <a:p>
            <a:pPr marL="0" indent="0" algn="just">
              <a:lnSpc>
                <a:spcPct val="170000"/>
              </a:lnSpc>
              <a:buNone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10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580" y="2636912"/>
            <a:ext cx="6219825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884" y="908720"/>
            <a:ext cx="6219825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628" y="5085184"/>
            <a:ext cx="5400600" cy="1134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581" y="1840135"/>
            <a:ext cx="6219825" cy="110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088" y="3573016"/>
            <a:ext cx="6218237" cy="1568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37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1169987"/>
            <a:ext cx="728345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it-IT" sz="1000" i="1" dirty="0"/>
              <a:t>Tabella 2- Società cooperative agricole attive in Italia per regione, classe di dipendenti e volume di affari, anno 2015</a:t>
            </a:r>
            <a:endParaRPr lang="it-IT" sz="1000" dirty="0"/>
          </a:p>
          <a:p>
            <a:pPr marL="0" indent="0" algn="ctr">
              <a:lnSpc>
                <a:spcPct val="170000"/>
              </a:lnSpc>
              <a:buNone/>
            </a:pPr>
            <a:endParaRPr lang="it-IT" sz="1000" i="1" dirty="0"/>
          </a:p>
          <a:p>
            <a:pPr marL="0" indent="0" algn="just">
              <a:lnSpc>
                <a:spcPct val="170000"/>
              </a:lnSpc>
              <a:buNone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11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2565"/>
            <a:ext cx="6995119" cy="42133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066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1169987"/>
            <a:ext cx="728345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70000"/>
              </a:lnSpc>
              <a:buNone/>
            </a:pPr>
            <a:endParaRPr lang="it-IT" sz="1000" i="1" dirty="0"/>
          </a:p>
          <a:p>
            <a:pPr marL="0" indent="0" algn="just">
              <a:lnSpc>
                <a:spcPct val="170000"/>
              </a:lnSpc>
              <a:buNone/>
            </a:pPr>
            <a:r>
              <a:rPr lang="it-IT" sz="1000" i="1" dirty="0"/>
              <a:t>Tabella 3- Società cooperative agricole attive in Puglia per provincia, classe di dipendenti e classe di età d’impresa, anno </a:t>
            </a:r>
            <a:r>
              <a:rPr lang="it-IT" sz="1000" i="1" dirty="0" smtClean="0"/>
              <a:t>2015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it-IT" sz="1000" i="1" dirty="0"/>
          </a:p>
          <a:p>
            <a:pPr marL="0" indent="0" algn="just">
              <a:lnSpc>
                <a:spcPct val="170000"/>
              </a:lnSpc>
              <a:buNone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12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60848"/>
            <a:ext cx="5400600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429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980729"/>
            <a:ext cx="7283450" cy="471522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it-IT" sz="1000" i="1" dirty="0"/>
              <a:t>Tabella 4- Società cooperative agricole in Puglia per attività economica principale, anno 2015</a:t>
            </a:r>
            <a:endParaRPr lang="it-IT" sz="1000" dirty="0"/>
          </a:p>
          <a:p>
            <a:pPr marL="0" indent="0" algn="ctr">
              <a:lnSpc>
                <a:spcPct val="170000"/>
              </a:lnSpc>
              <a:buNone/>
            </a:pPr>
            <a:endParaRPr lang="it-IT" sz="1000" i="1" dirty="0"/>
          </a:p>
          <a:p>
            <a:pPr marL="0" indent="0" algn="just">
              <a:lnSpc>
                <a:spcPct val="170000"/>
              </a:lnSpc>
              <a:buNone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13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1399382"/>
            <a:ext cx="7406580" cy="42965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937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1169987"/>
            <a:ext cx="728345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it-IT" sz="2900" b="1" cap="all" dirty="0" smtClean="0">
                <a:latin typeface="+mj-lt"/>
                <a:ea typeface="+mj-ea"/>
                <a:cs typeface="+mj-cs"/>
              </a:rPr>
              <a:t>CONCLUSIONI</a:t>
            </a:r>
          </a:p>
          <a:p>
            <a:pPr algn="just">
              <a:lnSpc>
                <a:spcPct val="170000"/>
              </a:lnSpc>
              <a:buFontTx/>
              <a:buChar char="-"/>
            </a:pPr>
            <a:r>
              <a:rPr lang="it-IT" sz="2200" dirty="0" smtClean="0"/>
              <a:t>il </a:t>
            </a:r>
            <a:r>
              <a:rPr lang="it-IT" sz="2200" dirty="0"/>
              <a:t>valore del volume di affari prodotto dalle cooperative che svolgono attività agro-alimentare è doppio rispetto al totale delle </a:t>
            </a:r>
            <a:r>
              <a:rPr lang="it-IT" sz="2200" dirty="0" smtClean="0"/>
              <a:t>cooperative</a:t>
            </a:r>
          </a:p>
          <a:p>
            <a:pPr algn="just">
              <a:lnSpc>
                <a:spcPct val="170000"/>
              </a:lnSpc>
              <a:buFontTx/>
              <a:buChar char="-"/>
            </a:pPr>
            <a:r>
              <a:rPr lang="it-IT" sz="2200" dirty="0" smtClean="0"/>
              <a:t>I risultati</a:t>
            </a:r>
            <a:r>
              <a:rPr lang="it-IT" sz="2200" dirty="0"/>
              <a:t>, elaborati attraverso le fonti </a:t>
            </a:r>
            <a:r>
              <a:rPr lang="it-IT" sz="2200" dirty="0" smtClean="0"/>
              <a:t>amministrative, </a:t>
            </a:r>
            <a:r>
              <a:rPr lang="it-IT" sz="2200" dirty="0"/>
              <a:t>confermano quanto già disponibile in letteratura attraverso altri tipi di fonti (statistiche e non), dimostrando </a:t>
            </a:r>
            <a:r>
              <a:rPr lang="it-IT" sz="2200" dirty="0" smtClean="0"/>
              <a:t>come </a:t>
            </a:r>
            <a:r>
              <a:rPr lang="it-IT" sz="2200" dirty="0"/>
              <a:t>l’utilizzo di fonti amministrative comporta una serie di vantaggi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14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6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1169987"/>
            <a:ext cx="7283450" cy="4525963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it-IT" b="1" i="1" dirty="0" smtClean="0"/>
              <a:t>Obiettivo:</a:t>
            </a:r>
            <a:r>
              <a:rPr lang="it-IT" dirty="0" smtClean="0"/>
              <a:t> </a:t>
            </a:r>
            <a:r>
              <a:rPr lang="it-IT" dirty="0"/>
              <a:t>valutare in modo adeguato la rilevanza della cooperazione in Italia nel determinare le performance del settore agricolo in generale, e in particolare nella regione Puglia, avvalendosi delle fonti amministrative a </a:t>
            </a:r>
            <a:r>
              <a:rPr lang="it-IT" dirty="0" smtClean="0"/>
              <a:t>disposizione.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it-IT" b="1" i="1" dirty="0" smtClean="0"/>
              <a:t>Informazioni disponibili</a:t>
            </a:r>
            <a:r>
              <a:rPr lang="it-IT" dirty="0" smtClean="0"/>
              <a:t>: Registro Asia delle imprese attive (costruito attraverso l’integrazione di più fonti amministrative / </a:t>
            </a:r>
            <a:r>
              <a:rPr lang="it-IT" dirty="0"/>
              <a:t>statistiche</a:t>
            </a:r>
            <a:r>
              <a:rPr lang="it-IT" sz="3300" dirty="0" smtClean="0"/>
              <a:t>)</a:t>
            </a:r>
            <a:r>
              <a:rPr lang="it-IT" dirty="0" smtClean="0"/>
              <a:t>, </a:t>
            </a:r>
            <a:r>
              <a:rPr lang="it-IT" dirty="0"/>
              <a:t>il Registro delle Camere di Commercio e l’Albo delle società Cooperative del Ministero dello Sviluppo </a:t>
            </a:r>
            <a:r>
              <a:rPr lang="it-IT" dirty="0" smtClean="0"/>
              <a:t>Economico. </a:t>
            </a:r>
            <a:r>
              <a:rPr lang="it-IT" dirty="0"/>
              <a:t>Tuttavia, a causa della loro diversa natura esistono incongruenze a livello definitorio e classificatorio.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it-IT" b="1" i="1" dirty="0" smtClean="0"/>
              <a:t>Analisi impatto</a:t>
            </a:r>
            <a:r>
              <a:rPr lang="it-IT" dirty="0" smtClean="0"/>
              <a:t>: studiare struttura </a:t>
            </a:r>
            <a:r>
              <a:rPr lang="it-IT" dirty="0"/>
              <a:t>e </a:t>
            </a:r>
            <a:r>
              <a:rPr lang="it-IT" dirty="0" smtClean="0"/>
              <a:t>impatto economico – sociale (volume affari e occupazione)</a:t>
            </a:r>
            <a:endParaRPr lang="it-IT" dirty="0"/>
          </a:p>
          <a:p>
            <a:pPr marL="0" indent="0" algn="just">
              <a:lnSpc>
                <a:spcPct val="170000"/>
              </a:lnSpc>
              <a:buNone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2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824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980728"/>
            <a:ext cx="728345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it-IT" sz="1000" i="1" dirty="0"/>
              <a:t>Principali attori economici della filiera </a:t>
            </a:r>
            <a:r>
              <a:rPr lang="it-IT" sz="1000" i="1" dirty="0" smtClean="0"/>
              <a:t>agroalimentare</a:t>
            </a:r>
          </a:p>
          <a:p>
            <a:pPr marL="0" indent="0" algn="ctr">
              <a:lnSpc>
                <a:spcPct val="170000"/>
              </a:lnSpc>
              <a:buNone/>
            </a:pPr>
            <a:endParaRPr lang="it-IT" sz="1000" i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3</a:t>
            </a:fld>
            <a:endParaRPr lang="it-IT" dirty="0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6"/>
          <a:stretch/>
        </p:blipFill>
        <p:spPr bwMode="auto">
          <a:xfrm>
            <a:off x="1691680" y="1340768"/>
            <a:ext cx="6768752" cy="41764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1835696" y="5589240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Fonte: nostre elaborazioni su dati Istat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165693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1169987"/>
            <a:ext cx="7283450" cy="4525963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it-IT" sz="1500" b="1" i="1" dirty="0" smtClean="0"/>
              <a:t>Descrizione </a:t>
            </a:r>
            <a:r>
              <a:rPr lang="it-IT" sz="1500" b="1" i="1" dirty="0"/>
              <a:t>fonti</a:t>
            </a:r>
            <a:r>
              <a:rPr lang="it-IT" sz="1500" b="1" i="1" dirty="0" smtClean="0"/>
              <a:t>: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it-IT" sz="1600" i="1" u="sng" dirty="0"/>
              <a:t>Registro statistico </a:t>
            </a:r>
            <a:r>
              <a:rPr lang="it-IT" sz="1600" i="1" u="sng" dirty="0" smtClean="0"/>
              <a:t>Asia-Imprese</a:t>
            </a:r>
            <a:r>
              <a:rPr lang="it-IT" sz="1600" i="1" dirty="0" smtClean="0"/>
              <a:t>:</a:t>
            </a:r>
            <a:r>
              <a:rPr lang="it-IT" sz="1600" dirty="0" smtClean="0"/>
              <a:t> unità </a:t>
            </a:r>
            <a:r>
              <a:rPr lang="it-IT" sz="1600" dirty="0"/>
              <a:t>economiche che esercitano arti e professioni nelle attività industriali, commerciali e dei servizi alle imprese e alle famiglie, che fornisce informazioni identificative (denominazione e indirizzo) e di struttura (attività economica, addetti dipendenti e indipendenti, forma giuridica, data di inizio e fine attività, fatturato) di tali </a:t>
            </a:r>
            <a:r>
              <a:rPr lang="it-IT" sz="1600" dirty="0" smtClean="0"/>
              <a:t>unità; informazioni desumibili </a:t>
            </a:r>
            <a:r>
              <a:rPr lang="it-IT" sz="1600" dirty="0"/>
              <a:t>da fonti </a:t>
            </a:r>
            <a:r>
              <a:rPr lang="it-IT" sz="1600" dirty="0" smtClean="0"/>
              <a:t>amministrative</a:t>
            </a:r>
            <a:r>
              <a:rPr lang="it-IT" sz="1600" dirty="0"/>
              <a:t> </a:t>
            </a:r>
            <a:r>
              <a:rPr lang="it-IT" sz="1600" dirty="0" smtClean="0"/>
              <a:t>(es: Agenzia </a:t>
            </a:r>
            <a:r>
              <a:rPr lang="it-IT" sz="1600" dirty="0"/>
              <a:t>delle </a:t>
            </a:r>
            <a:r>
              <a:rPr lang="it-IT" sz="1600" dirty="0" smtClean="0"/>
              <a:t>entrate, Camere </a:t>
            </a:r>
            <a:r>
              <a:rPr lang="it-IT" sz="1600" dirty="0"/>
              <a:t>di commercio, </a:t>
            </a:r>
            <a:r>
              <a:rPr lang="it-IT" sz="1600" dirty="0" smtClean="0"/>
              <a:t>INPS), e da </a:t>
            </a:r>
            <a:r>
              <a:rPr lang="it-IT" sz="1600" dirty="0"/>
              <a:t>fonti </a:t>
            </a:r>
            <a:r>
              <a:rPr lang="it-IT" sz="1600" dirty="0" smtClean="0"/>
              <a:t>statistiche (es: principali </a:t>
            </a:r>
            <a:r>
              <a:rPr lang="it-IT" sz="1600" dirty="0"/>
              <a:t>indagini </a:t>
            </a:r>
            <a:r>
              <a:rPr lang="it-IT" sz="1600" dirty="0" smtClean="0"/>
              <a:t>ISTAT sulle imprese, strutturali e congiunturali).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it-IT" sz="1600" dirty="0" smtClean="0"/>
              <a:t>Per le </a:t>
            </a:r>
            <a:r>
              <a:rPr lang="it-IT" sz="1600" dirty="0"/>
              <a:t>informazioni relative alla produzione agricola in senso stretto, </a:t>
            </a:r>
            <a:r>
              <a:rPr lang="it-IT" sz="1600" dirty="0" smtClean="0"/>
              <a:t>secondo </a:t>
            </a:r>
            <a:r>
              <a:rPr lang="it-IT" sz="1600" dirty="0"/>
              <a:t>quanto previsto dal  </a:t>
            </a:r>
            <a:r>
              <a:rPr lang="it-IT" sz="1600" dirty="0" smtClean="0"/>
              <a:t>Reg. 177/2008, ci si avvale della versione prototipale del Registro Asia – Agricoltura.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it-IT" sz="1600" dirty="0" smtClean="0"/>
          </a:p>
          <a:p>
            <a:pPr marL="0" indent="0" algn="just">
              <a:lnSpc>
                <a:spcPct val="170000"/>
              </a:lnSpc>
              <a:buNone/>
            </a:pPr>
            <a:endParaRPr lang="it-IT" sz="1600" dirty="0"/>
          </a:p>
          <a:p>
            <a:pPr marL="0" indent="0" algn="just">
              <a:lnSpc>
                <a:spcPct val="170000"/>
              </a:lnSpc>
              <a:buNone/>
            </a:pPr>
            <a:endParaRPr lang="it-IT" sz="1500" b="1" i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4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40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1169987"/>
            <a:ext cx="7283450" cy="4525963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it-IT" sz="3400" i="1" u="sng" dirty="0"/>
              <a:t>Albo delle società cooperative</a:t>
            </a:r>
            <a:r>
              <a:rPr lang="it-IT" i="1" dirty="0" smtClean="0"/>
              <a:t>:</a:t>
            </a:r>
            <a:r>
              <a:rPr lang="it-IT" dirty="0" smtClean="0"/>
              <a:t> </a:t>
            </a:r>
            <a:r>
              <a:rPr lang="it-IT" dirty="0"/>
              <a:t>disciplinato dal Decreto del Ministro dello sviluppo economico del 23 giugno 2004 e successive </a:t>
            </a:r>
            <a:r>
              <a:rPr lang="it-IT" dirty="0" smtClean="0"/>
              <a:t>integrazioni. L’iscrizione </a:t>
            </a:r>
            <a:r>
              <a:rPr lang="it-IT" dirty="0"/>
              <a:t>è obbligatoria per tutte le cooperative a fini anagrafici nonché necessaria, per le cooperative a mutualità prevalente, quale presupposto per la fruizione delle agevolazioni di natura </a:t>
            </a:r>
            <a:r>
              <a:rPr lang="it-IT" dirty="0" smtClean="0"/>
              <a:t>fiscale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it-IT" dirty="0" smtClean="0"/>
              <a:t>Due </a:t>
            </a:r>
            <a:r>
              <a:rPr lang="it-IT" dirty="0"/>
              <a:t>sezioni: </a:t>
            </a:r>
            <a:endParaRPr lang="it-IT" dirty="0" smtClean="0"/>
          </a:p>
          <a:p>
            <a:pPr algn="just">
              <a:lnSpc>
                <a:spcPct val="170000"/>
              </a:lnSpc>
              <a:buFontTx/>
              <a:buChar char="-"/>
            </a:pPr>
            <a:r>
              <a:rPr lang="it-IT" dirty="0" smtClean="0"/>
              <a:t>società </a:t>
            </a:r>
            <a:r>
              <a:rPr lang="it-IT" dirty="0"/>
              <a:t>cooperative a mutualità prevalente </a:t>
            </a:r>
            <a:r>
              <a:rPr lang="it-IT" dirty="0" smtClean="0"/>
              <a:t>(disciplinate dal </a:t>
            </a:r>
            <a:r>
              <a:rPr lang="it-IT" dirty="0"/>
              <a:t>codice </a:t>
            </a:r>
            <a:r>
              <a:rPr lang="it-IT" dirty="0" smtClean="0"/>
              <a:t>civile)</a:t>
            </a:r>
          </a:p>
          <a:p>
            <a:pPr algn="just">
              <a:lnSpc>
                <a:spcPct val="170000"/>
              </a:lnSpc>
              <a:buFontTx/>
              <a:buChar char="-"/>
            </a:pPr>
            <a:r>
              <a:rPr lang="it-IT" dirty="0" smtClean="0"/>
              <a:t>rimanenti società cooperative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it-IT" sz="3300" i="1" u="sng" dirty="0"/>
              <a:t>Registro delle Imprese delle Camere di Commercio </a:t>
            </a:r>
            <a:r>
              <a:rPr lang="it-IT" sz="3300" i="1" u="sng" dirty="0" smtClean="0"/>
              <a:t>:</a:t>
            </a:r>
            <a:r>
              <a:rPr lang="it-IT" sz="3300" dirty="0" smtClean="0"/>
              <a:t> </a:t>
            </a:r>
            <a:r>
              <a:rPr lang="it-IT" dirty="0" smtClean="0"/>
              <a:t>contiene </a:t>
            </a:r>
            <a:r>
              <a:rPr lang="it-IT" dirty="0"/>
              <a:t>i dati (costituzione, modifica, cessazione) di tutte le imprese con qualsiasi forma giuridica e settore di attività economica, con sede o unità locali sul territorio nazionale, nonché gli altri soggetti previsti dalla legge. </a:t>
            </a:r>
            <a:r>
              <a:rPr lang="it-IT" dirty="0" smtClean="0"/>
              <a:t> È un archivio </a:t>
            </a:r>
            <a:r>
              <a:rPr lang="it-IT" dirty="0"/>
              <a:t>pubblico in cui i soggetti giuridici sono obbligati per legge </a:t>
            </a:r>
            <a:r>
              <a:rPr lang="it-IT" dirty="0" smtClean="0"/>
              <a:t>all’iscrizione.</a:t>
            </a:r>
            <a:endParaRPr lang="it-IT" dirty="0"/>
          </a:p>
          <a:p>
            <a:pPr marL="0" indent="0" algn="just">
              <a:lnSpc>
                <a:spcPct val="170000"/>
              </a:lnSpc>
              <a:buNone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5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17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03350" y="1124744"/>
            <a:ext cx="7283450" cy="4525963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it-IT" sz="4600" b="1" i="1" dirty="0"/>
              <a:t>Limiti dell’analisi</a:t>
            </a:r>
          </a:p>
          <a:p>
            <a:pPr algn="just">
              <a:lnSpc>
                <a:spcPct val="170000"/>
              </a:lnSpc>
              <a:buFontTx/>
              <a:buChar char="-"/>
            </a:pPr>
            <a:r>
              <a:rPr lang="it-IT" i="1" u="sng" dirty="0" smtClean="0"/>
              <a:t>Difficoltà di classificazione</a:t>
            </a:r>
            <a:r>
              <a:rPr lang="it-IT" dirty="0" smtClean="0"/>
              <a:t>: es forma </a:t>
            </a:r>
            <a:r>
              <a:rPr lang="it-IT" dirty="0"/>
              <a:t>giuridica e </a:t>
            </a:r>
            <a:r>
              <a:rPr lang="it-IT" dirty="0" smtClean="0"/>
              <a:t>attività </a:t>
            </a:r>
            <a:r>
              <a:rPr lang="it-IT" dirty="0"/>
              <a:t>economica delle </a:t>
            </a:r>
            <a:r>
              <a:rPr lang="it-IT" dirty="0" smtClean="0"/>
              <a:t>unità; infatti, </a:t>
            </a:r>
            <a:r>
              <a:rPr lang="it-IT" i="1" dirty="0" smtClean="0"/>
              <a:t>i </a:t>
            </a:r>
            <a:r>
              <a:rPr lang="it-IT" i="1" dirty="0"/>
              <a:t>dati </a:t>
            </a:r>
            <a:r>
              <a:rPr lang="it-IT" i="1" dirty="0" smtClean="0"/>
              <a:t>amministrativi </a:t>
            </a:r>
            <a:r>
              <a:rPr lang="it-IT" dirty="0" smtClean="0"/>
              <a:t>raccolti a </a:t>
            </a:r>
            <a:r>
              <a:rPr lang="it-IT" dirty="0"/>
              <a:t>fini di controllo e di intervento, </a:t>
            </a:r>
            <a:r>
              <a:rPr lang="it-IT" i="1" dirty="0" smtClean="0"/>
              <a:t>dati statistici</a:t>
            </a:r>
            <a:r>
              <a:rPr lang="it-IT" dirty="0" smtClean="0"/>
              <a:t> </a:t>
            </a:r>
            <a:r>
              <a:rPr lang="it-IT" dirty="0"/>
              <a:t>servono a favorire la conoscenza della realtà economica, sociale ed ambientale e migliorare i processi decisionali dei soggetti privati e delle istituzioni pubbliche. </a:t>
            </a:r>
            <a:r>
              <a:rPr lang="it-IT" dirty="0" smtClean="0"/>
              <a:t>Scopi diversi, così </a:t>
            </a:r>
            <a:r>
              <a:rPr lang="it-IT" dirty="0"/>
              <a:t>come gli eventuali </a:t>
            </a:r>
            <a:r>
              <a:rPr lang="it-IT" i="1" dirty="0" err="1"/>
              <a:t>lag</a:t>
            </a:r>
            <a:r>
              <a:rPr lang="it-IT" dirty="0"/>
              <a:t> temporali nell’acquisizione dei </a:t>
            </a:r>
            <a:r>
              <a:rPr lang="it-IT" dirty="0" smtClean="0"/>
              <a:t>dati</a:t>
            </a:r>
          </a:p>
          <a:p>
            <a:pPr algn="just">
              <a:lnSpc>
                <a:spcPct val="170000"/>
              </a:lnSpc>
              <a:buFontTx/>
              <a:buChar char="-"/>
            </a:pPr>
            <a:r>
              <a:rPr lang="it-IT" i="1" u="sng" dirty="0" smtClean="0"/>
              <a:t>Valutazione stato attività delle unità</a:t>
            </a:r>
            <a:r>
              <a:rPr lang="it-IT" dirty="0" smtClean="0"/>
              <a:t>:  le </a:t>
            </a:r>
            <a:r>
              <a:rPr lang="it-IT" dirty="0"/>
              <a:t>iscrizioni al Registro sono un atto dovuto a fini amministrativi e non costituiscono un segnale reale di attività, come invece richiede la definizione di impresa prevista nei regolamenti europei. </a:t>
            </a:r>
            <a:endParaRPr lang="it-IT" dirty="0" smtClean="0"/>
          </a:p>
          <a:p>
            <a:pPr marL="0" indent="0" algn="ctr">
              <a:lnSpc>
                <a:spcPct val="170000"/>
              </a:lnSpc>
              <a:buNone/>
            </a:pPr>
            <a:r>
              <a:rPr lang="it-IT" sz="4500" b="1" i="1" dirty="0"/>
              <a:t>Soluzione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it-IT" dirty="0" smtClean="0"/>
              <a:t>Saranno considerate </a:t>
            </a:r>
            <a:r>
              <a:rPr lang="it-IT" dirty="0"/>
              <a:t>attive le sole imprese che presentano </a:t>
            </a:r>
            <a:r>
              <a:rPr lang="it-IT" i="1" u="sng" dirty="0"/>
              <a:t>reali segnali di attivit</a:t>
            </a:r>
            <a:r>
              <a:rPr lang="it-IT" dirty="0"/>
              <a:t>à, relativamente </a:t>
            </a:r>
            <a:r>
              <a:rPr lang="it-IT" dirty="0" smtClean="0"/>
              <a:t>all’</a:t>
            </a:r>
            <a:r>
              <a:rPr lang="it-IT" i="1" u="sng" dirty="0" smtClean="0"/>
              <a:t>occupazione</a:t>
            </a:r>
            <a:r>
              <a:rPr lang="it-IT" dirty="0" smtClean="0"/>
              <a:t> </a:t>
            </a:r>
            <a:r>
              <a:rPr lang="it-IT" dirty="0"/>
              <a:t>e al </a:t>
            </a:r>
            <a:r>
              <a:rPr lang="it-IT" i="1" u="sng" dirty="0"/>
              <a:t>volume di </a:t>
            </a:r>
            <a:r>
              <a:rPr lang="it-IT" i="1" u="sng" dirty="0" smtClean="0"/>
              <a:t>affari</a:t>
            </a:r>
            <a:r>
              <a:rPr lang="it-IT" dirty="0"/>
              <a:t> </a:t>
            </a:r>
            <a:r>
              <a:rPr lang="it-IT" dirty="0" smtClean="0"/>
              <a:t>(info del Registro Asia).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6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8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116632"/>
            <a:ext cx="7283450" cy="627793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70000"/>
              </a:lnSpc>
              <a:buNone/>
            </a:pPr>
            <a:endParaRPr lang="it-IT" sz="800" i="1" dirty="0" smtClean="0"/>
          </a:p>
          <a:p>
            <a:pPr marL="0" indent="0" algn="just">
              <a:lnSpc>
                <a:spcPct val="170000"/>
              </a:lnSpc>
              <a:buNone/>
            </a:pPr>
            <a:endParaRPr lang="it-IT" sz="800" i="1" dirty="0" smtClean="0"/>
          </a:p>
          <a:p>
            <a:pPr marL="0" indent="0" algn="just">
              <a:lnSpc>
                <a:spcPct val="170000"/>
              </a:lnSpc>
              <a:buNone/>
            </a:pPr>
            <a:endParaRPr lang="it-IT" sz="800" i="1" dirty="0" smtClean="0"/>
          </a:p>
          <a:p>
            <a:pPr marL="0" indent="0" algn="just">
              <a:lnSpc>
                <a:spcPct val="170000"/>
              </a:lnSpc>
              <a:buNone/>
            </a:pPr>
            <a:r>
              <a:rPr lang="it-IT" sz="800" i="1" dirty="0" smtClean="0"/>
              <a:t>Tabella </a:t>
            </a:r>
            <a:r>
              <a:rPr lang="it-IT" sz="800" i="1" dirty="0"/>
              <a:t>1- Imprese distribuite per presenza/assenza fonti,  per forma giuridica cooperativa/non cooperativa (secondo le varie fonti), appartenenza Asia Agricoltura /Asia Imprese, attività agro – alimentare / non agro – alimentare (secondo le varie fonti</a:t>
            </a:r>
            <a:r>
              <a:rPr lang="it-IT" sz="800" i="1" dirty="0" smtClean="0"/>
              <a:t>)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it-IT" sz="1100" i="1" dirty="0"/>
          </a:p>
          <a:p>
            <a:pPr marL="0" indent="0" algn="just">
              <a:lnSpc>
                <a:spcPct val="170000"/>
              </a:lnSpc>
              <a:buNone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7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367833" y="6394562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294" y="6407275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1367833" y="6168211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Fonte: nostre elaborazioni su dati Istat, </a:t>
            </a:r>
            <a:r>
              <a:rPr lang="it-IT" sz="1000" dirty="0" err="1"/>
              <a:t>Cciaa</a:t>
            </a:r>
            <a:r>
              <a:rPr lang="it-IT" sz="1000" dirty="0"/>
              <a:t> e Mise</a:t>
            </a:r>
          </a:p>
        </p:txBody>
      </p:sp>
      <p:pic>
        <p:nvPicPr>
          <p:cNvPr id="12" name="Immagin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832" y="1268759"/>
            <a:ext cx="7524648" cy="4899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755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1169987"/>
            <a:ext cx="728345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it-IT" sz="2200" dirty="0"/>
              <a:t>Analisi effettuate:</a:t>
            </a:r>
          </a:p>
          <a:p>
            <a:pPr algn="just">
              <a:lnSpc>
                <a:spcPct val="170000"/>
              </a:lnSpc>
              <a:buFontTx/>
              <a:buChar char="-"/>
            </a:pPr>
            <a:r>
              <a:rPr lang="it-IT" sz="2200" dirty="0"/>
              <a:t>Modello logistico per le oltre </a:t>
            </a:r>
            <a:r>
              <a:rPr lang="it-IT" sz="2200" b="1" i="1" dirty="0"/>
              <a:t>60 mila cooperative </a:t>
            </a:r>
            <a:r>
              <a:rPr lang="it-IT" sz="2200" dirty="0"/>
              <a:t>che provengono congiuntamente dalle fonti Asia, Camera di Commercio e Mise </a:t>
            </a:r>
          </a:p>
          <a:p>
            <a:pPr algn="just">
              <a:lnSpc>
                <a:spcPct val="170000"/>
              </a:lnSpc>
              <a:buFontTx/>
              <a:buChar char="-"/>
            </a:pPr>
            <a:r>
              <a:rPr lang="it-IT" sz="2200" dirty="0"/>
              <a:t>Successivamente, di queste 60 mila, si studiano circa </a:t>
            </a:r>
            <a:r>
              <a:rPr lang="it-IT" sz="2200" b="1" i="1" dirty="0"/>
              <a:t>8 mila cooperative agricole</a:t>
            </a:r>
            <a:r>
              <a:rPr lang="it-IT" sz="2200" dirty="0"/>
              <a:t> (evidenziate in giallo), che svolgono attività agro - alimentari 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8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48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6625034" cy="850106"/>
          </a:xfrm>
        </p:spPr>
        <p:txBody>
          <a:bodyPr>
            <a:normAutofit/>
          </a:bodyPr>
          <a:lstStyle/>
          <a:p>
            <a:pPr algn="just"/>
            <a:r>
              <a:rPr lang="it-IT" sz="1000" cap="all" dirty="0" smtClean="0"/>
              <a:t>LA COOPERAZIONE SOCIALE AGRICOLA E LE FONTI AMMINISTRATIVE: CASO PUGLIA</a:t>
            </a:r>
            <a:endParaRPr lang="it-IT" sz="1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8275" y="1052737"/>
            <a:ext cx="7283450" cy="4643214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70000"/>
              </a:lnSpc>
              <a:buNone/>
            </a:pPr>
            <a:endParaRPr lang="it-IT" sz="1000" i="1" dirty="0"/>
          </a:p>
          <a:p>
            <a:pPr marL="0" indent="0" algn="ctr">
              <a:buNone/>
            </a:pPr>
            <a:r>
              <a:rPr lang="it-IT" sz="2400" dirty="0" smtClean="0"/>
              <a:t>Regressione logistica multinomiale</a:t>
            </a:r>
          </a:p>
          <a:p>
            <a:pPr marL="0" indent="0" algn="ctr">
              <a:buNone/>
            </a:pPr>
            <a:r>
              <a:rPr lang="it-IT" sz="2400" dirty="0" smtClean="0"/>
              <a:t>		</a:t>
            </a:r>
            <a:r>
              <a:rPr lang="it-IT" sz="2400" i="1" dirty="0" err="1" smtClean="0"/>
              <a:t>pi</a:t>
            </a:r>
            <a:r>
              <a:rPr lang="it-IT" sz="2400" i="1" dirty="0"/>
              <a:t>= Pr(</a:t>
            </a:r>
            <a:r>
              <a:rPr lang="it-IT" sz="2400" i="1" dirty="0" err="1"/>
              <a:t>yi</a:t>
            </a:r>
            <a:r>
              <a:rPr lang="it-IT" sz="2400" i="1" dirty="0"/>
              <a:t> = j) =F(xi’β), </a:t>
            </a:r>
            <a:r>
              <a:rPr lang="it-IT" sz="2400" dirty="0"/>
              <a:t>			</a:t>
            </a:r>
          </a:p>
          <a:p>
            <a:pPr marL="0" indent="0" algn="just">
              <a:buNone/>
            </a:pPr>
            <a:r>
              <a:rPr lang="it-IT" sz="2400" dirty="0"/>
              <a:t>dove </a:t>
            </a:r>
            <a:r>
              <a:rPr lang="it-IT" sz="2400" dirty="0" err="1"/>
              <a:t>yi</a:t>
            </a:r>
            <a:r>
              <a:rPr lang="it-IT" sz="2400" dirty="0"/>
              <a:t> è la variabile dipendente </a:t>
            </a:r>
            <a:r>
              <a:rPr lang="it-IT" sz="2400" dirty="0" smtClean="0"/>
              <a:t>(nel caso </a:t>
            </a:r>
            <a:r>
              <a:rPr lang="it-IT" sz="2400" dirty="0"/>
              <a:t>di modello multinomiale, può assume più di due valori), xi è un vettore colonna contenente le k variabili esplicative, β è il vettore k-dimensionale contenente i parametri incogniti, </a:t>
            </a:r>
            <a:r>
              <a:rPr lang="it-IT" sz="2400" dirty="0" err="1"/>
              <a:t>pi</a:t>
            </a:r>
            <a:r>
              <a:rPr lang="it-IT" sz="2400" dirty="0"/>
              <a:t> rappresenta la probabilità che l’i-esimo individuo effettui la j-esima scelta</a:t>
            </a:r>
            <a:r>
              <a:rPr lang="it-IT" dirty="0" smtClean="0"/>
              <a:t>.</a:t>
            </a:r>
          </a:p>
          <a:p>
            <a:pPr marL="0" indent="0" algn="ctr">
              <a:buNone/>
            </a:pPr>
            <a:r>
              <a:rPr lang="it-IT" sz="2400" dirty="0"/>
              <a:t>Nel caso nostro:</a:t>
            </a:r>
          </a:p>
          <a:p>
            <a:pPr marL="0" indent="0" algn="just">
              <a:buNone/>
            </a:pPr>
            <a:r>
              <a:rPr lang="it-IT" sz="2400" dirty="0"/>
              <a:t>P (</a:t>
            </a:r>
            <a:r>
              <a:rPr lang="it-IT" sz="2400" i="1" dirty="0"/>
              <a:t>classe volume affari</a:t>
            </a:r>
            <a:r>
              <a:rPr lang="it-IT" sz="2400" dirty="0"/>
              <a:t>) = F (</a:t>
            </a:r>
            <a:r>
              <a:rPr lang="it-IT" sz="2400" i="1" dirty="0" err="1"/>
              <a:t>sauuba</a:t>
            </a:r>
            <a:r>
              <a:rPr lang="it-IT" sz="2400" i="1" dirty="0"/>
              <a:t>, regione, attività economica CCIAA (agroalimentare si/no), attività economica Asia (agroalimentare si/no</a:t>
            </a:r>
            <a:r>
              <a:rPr lang="it-IT" sz="2400" dirty="0"/>
              <a:t>) 		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C8C-EA07-48FE-BA34-52930F70A806}" type="slidenum">
              <a:rPr lang="it-IT" smtClean="0"/>
              <a:t>9</a:t>
            </a:fld>
            <a:endParaRPr lang="it-IT"/>
          </a:p>
        </p:txBody>
      </p:sp>
      <p:pic>
        <p:nvPicPr>
          <p:cNvPr id="6" name="Picture 3" descr="LateraleLogoPer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8532" b="6003"/>
          <a:stretch>
            <a:fillRect/>
          </a:stretch>
        </p:blipFill>
        <p:spPr bwMode="auto">
          <a:xfrm>
            <a:off x="0" y="0"/>
            <a:ext cx="14033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691680" y="5904160"/>
            <a:ext cx="4756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t-IT" altLang="it-IT" sz="1050" b="1" dirty="0" smtClean="0">
                <a:solidFill>
                  <a:srgbClr val="5F5F5F"/>
                </a:solidFill>
                <a:ea typeface="ＭＳ Ｐゴシック" pitchFamily="48" charset="-128"/>
              </a:rPr>
              <a:t>XXXVIII Conferenza scientifica annuale, Cagliari (CA) 20-22 Settembre 2017</a:t>
            </a:r>
            <a:endParaRPr lang="it-IT" altLang="it-IT" sz="1050" b="1" dirty="0">
              <a:solidFill>
                <a:srgbClr val="5F5F5F"/>
              </a:solidFill>
              <a:ea typeface="ＭＳ Ｐゴシック" pitchFamily="48" charset="-128"/>
            </a:endParaRPr>
          </a:p>
        </p:txBody>
      </p:sp>
      <p:pic>
        <p:nvPicPr>
          <p:cNvPr id="8" name="Picture 6" descr="Logo a colo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5904160"/>
            <a:ext cx="841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29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</TotalTime>
  <Words>1534</Words>
  <Application>Microsoft Office PowerPoint</Application>
  <PresentationFormat>Presentazione su schermo (4:3)</PresentationFormat>
  <Paragraphs>130</Paragraphs>
  <Slides>14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8" baseType="lpstr">
      <vt:lpstr>ＭＳ Ｐゴシック</vt:lpstr>
      <vt:lpstr>Arial</vt:lpstr>
      <vt:lpstr>Calibri</vt:lpstr>
      <vt:lpstr>Tema di Office</vt:lpstr>
      <vt:lpstr>LA COOPERAZIONE SOCIALE AGRICOLA E LE FONTI AMMINISTRATIVE: CASO PUGLIA  </vt:lpstr>
      <vt:lpstr>LA COOPERAZIONE SOCIALE AGRICOLA E LE FONTI AMMINISTRATIVE: CASO PUGLIA</vt:lpstr>
      <vt:lpstr>LA COOPERAZIONE SOCIALE AGRICOLA E LE FONTI AMMINISTRATIVE: CASO PUGLIA</vt:lpstr>
      <vt:lpstr>LA COOPERAZIONE SOCIALE AGRICOLA E LE FONTI AMMINISTRATIVE: CASO PUGLIA</vt:lpstr>
      <vt:lpstr>LA COOPERAZIONE SOCIALE AGRICOLA E LE FONTI AMMINISTRATIVE: CASO PUGLIA</vt:lpstr>
      <vt:lpstr>LA COOPERAZIONE SOCIALE AGRICOLA E LE FONTI AMMINISTRATIVE: CASO PUGLIA</vt:lpstr>
      <vt:lpstr>LA COOPERAZIONE SOCIALE AGRICOLA E LE FONTI AMMINISTRATIVE: CASO PUGLIA</vt:lpstr>
      <vt:lpstr>LA COOPERAZIONE SOCIALE AGRICOLA E LE FONTI AMMINISTRATIVE: CASO PUGLIA</vt:lpstr>
      <vt:lpstr>LA COOPERAZIONE SOCIALE AGRICOLA E LE FONTI AMMINISTRATIVE: CASO PUGLIA</vt:lpstr>
      <vt:lpstr>LA COOPERAZIONE SOCIALE AGRICOLA E LE FONTI AMMINISTRATIVE: CASO PUGLIA</vt:lpstr>
      <vt:lpstr>LA COOPERAZIONE SOCIALE AGRICOLA E LE FONTI AMMINISTRATIVE: CASO PUGLIA</vt:lpstr>
      <vt:lpstr>LA COOPERAZIONE SOCIALE AGRICOLA E LE FONTI AMMINISTRATIVE: CASO PUGLIA</vt:lpstr>
      <vt:lpstr>LA COOPERAZIONE SOCIALE AGRICOLA E LE FONTI AMMINISTRATIVE: CASO PUGLIA</vt:lpstr>
      <vt:lpstr>LA COOPERAZIONE SOCIALE AGRICOLA E LE FONTI AMMINISTRATIVE: CASO PUGLIA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COOPERAZIONE SOCIALE AGRICOLA E LE FONTI AMMINISTRATIVE: CASO PUGLIA</dc:title>
  <dc:creator>Salvatore Cusimano</dc:creator>
  <cp:lastModifiedBy>Fiasconaro, Concetta</cp:lastModifiedBy>
  <cp:revision>27</cp:revision>
  <dcterms:created xsi:type="dcterms:W3CDTF">2017-09-07T13:32:48Z</dcterms:created>
  <dcterms:modified xsi:type="dcterms:W3CDTF">2017-09-20T13:11:07Z</dcterms:modified>
</cp:coreProperties>
</file>