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handoutMasterIdLst>
    <p:handoutMasterId r:id="rId13"/>
  </p:handout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94675" autoAdjust="0"/>
  </p:normalViewPr>
  <p:slideViewPr>
    <p:cSldViewPr>
      <p:cViewPr varScale="1">
        <p:scale>
          <a:sx n="70" d="100"/>
          <a:sy n="70" d="100"/>
        </p:scale>
        <p:origin x="1386"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it-IT" smtClean="0"/>
              <a:t>LA FILIERA CORTA E IL ‘CHILOMETRO ZERO’ IN SICILIA: STUDIO DEL SETTORE LATTIERO CASEARIO</a:t>
            </a:r>
            <a:endParaRPr lang="it-IT"/>
          </a:p>
        </p:txBody>
      </p:sp>
      <p:sp>
        <p:nvSpPr>
          <p:cNvPr id="3" name="Segnaposto dat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E696625-7161-4B13-A33C-5493852FB3A8}" type="datetimeFigureOut">
              <a:rPr lang="it-IT" smtClean="0"/>
              <a:t>20/09/2017</a:t>
            </a:fld>
            <a:endParaRPr lang="it-IT"/>
          </a:p>
        </p:txBody>
      </p:sp>
      <p:sp>
        <p:nvSpPr>
          <p:cNvPr id="4" name="Segnaposto piè di pa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it-IT" smtClean="0"/>
              <a:t>XXXVIII Conferenza scientifica annuale, Cagliari (CA) 20-22 Settembre 2017</a:t>
            </a:r>
            <a:endParaRPr lang="it-IT"/>
          </a:p>
        </p:txBody>
      </p:sp>
      <p:sp>
        <p:nvSpPr>
          <p:cNvPr id="5" name="Segnaposto numero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BE063FF-0448-43BB-9421-1828F8FB6AE0}" type="slidenum">
              <a:rPr lang="it-IT" smtClean="0"/>
              <a:t>‹N›</a:t>
            </a:fld>
            <a:endParaRPr lang="it-IT"/>
          </a:p>
        </p:txBody>
      </p:sp>
    </p:spTree>
    <p:extLst>
      <p:ext uri="{BB962C8B-B14F-4D97-AF65-F5344CB8AC3E}">
        <p14:creationId xmlns:p14="http://schemas.microsoft.com/office/powerpoint/2010/main" val="3878111640"/>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it-IT" smtClean="0"/>
              <a:t>LA FILIERA CORTA E IL ‘CHILOMETRO ZERO’ IN SICILIA: STUDIO DEL SETTORE LATTIERO CASEARIO</a:t>
            </a:r>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862B069-1A50-4042-AD3B-87371ED3604E}" type="datetimeFigureOut">
              <a:rPr lang="it-IT" smtClean="0"/>
              <a:t>20/09/2017</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it-IT" smtClean="0"/>
              <a:t>XXXVIII Conferenza scientifica annuale, Cagliari (CA) 20-22 Settembre 2017</a:t>
            </a:r>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8627BBE-8FAB-474B-B7BA-F7C5E3C4AD4E}" type="slidenum">
              <a:rPr lang="it-IT" smtClean="0"/>
              <a:t>‹N›</a:t>
            </a:fld>
            <a:endParaRPr lang="it-IT"/>
          </a:p>
        </p:txBody>
      </p:sp>
    </p:spTree>
    <p:extLst>
      <p:ext uri="{BB962C8B-B14F-4D97-AF65-F5344CB8AC3E}">
        <p14:creationId xmlns:p14="http://schemas.microsoft.com/office/powerpoint/2010/main" val="383222141"/>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18627BBE-8FAB-474B-B7BA-F7C5E3C4AD4E}" type="slidenum">
              <a:rPr lang="it-IT" smtClean="0"/>
              <a:t>1</a:t>
            </a:fld>
            <a:endParaRPr lang="it-IT"/>
          </a:p>
        </p:txBody>
      </p:sp>
      <p:sp>
        <p:nvSpPr>
          <p:cNvPr id="5" name="Segnaposto piè di pagina 4"/>
          <p:cNvSpPr>
            <a:spLocks noGrp="1"/>
          </p:cNvSpPr>
          <p:nvPr>
            <p:ph type="ftr" sz="quarter" idx="11"/>
          </p:nvPr>
        </p:nvSpPr>
        <p:spPr/>
        <p:txBody>
          <a:bodyPr/>
          <a:lstStyle/>
          <a:p>
            <a:r>
              <a:rPr lang="it-IT" smtClean="0"/>
              <a:t>XXXVIII Conferenza scientifica annuale, Cagliari (CA) 20-22 Settembre 2017</a:t>
            </a:r>
            <a:endParaRPr lang="it-IT"/>
          </a:p>
        </p:txBody>
      </p:sp>
      <p:sp>
        <p:nvSpPr>
          <p:cNvPr id="6" name="Segnaposto intestazione 5"/>
          <p:cNvSpPr>
            <a:spLocks noGrp="1"/>
          </p:cNvSpPr>
          <p:nvPr>
            <p:ph type="hdr" sz="quarter" idx="12"/>
          </p:nvPr>
        </p:nvSpPr>
        <p:spPr/>
        <p:txBody>
          <a:bodyPr/>
          <a:lstStyle/>
          <a:p>
            <a:r>
              <a:rPr lang="it-IT" smtClean="0"/>
              <a:t>LA FILIERA CORTA E IL ‘CHILOMETRO ZERO’ IN SICILIA: STUDIO DEL SETTORE LATTIERO CASEARIO</a:t>
            </a:r>
            <a:endParaRPr lang="it-IT"/>
          </a:p>
        </p:txBody>
      </p:sp>
    </p:spTree>
    <p:extLst>
      <p:ext uri="{BB962C8B-B14F-4D97-AF65-F5344CB8AC3E}">
        <p14:creationId xmlns:p14="http://schemas.microsoft.com/office/powerpoint/2010/main" val="35338845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piè di pagina 3"/>
          <p:cNvSpPr>
            <a:spLocks noGrp="1"/>
          </p:cNvSpPr>
          <p:nvPr>
            <p:ph type="ftr" sz="quarter" idx="10"/>
          </p:nvPr>
        </p:nvSpPr>
        <p:spPr/>
        <p:txBody>
          <a:bodyPr/>
          <a:lstStyle/>
          <a:p>
            <a:r>
              <a:rPr lang="it-IT" smtClean="0"/>
              <a:t>XXXVIII Conferenza scientifica annuale, Cagliari (CA) 20-22 Settembre 2017</a:t>
            </a:r>
            <a:endParaRPr lang="it-IT"/>
          </a:p>
        </p:txBody>
      </p:sp>
      <p:sp>
        <p:nvSpPr>
          <p:cNvPr id="5" name="Segnaposto numero diapositiva 4"/>
          <p:cNvSpPr>
            <a:spLocks noGrp="1"/>
          </p:cNvSpPr>
          <p:nvPr>
            <p:ph type="sldNum" sz="quarter" idx="11"/>
          </p:nvPr>
        </p:nvSpPr>
        <p:spPr/>
        <p:txBody>
          <a:bodyPr/>
          <a:lstStyle/>
          <a:p>
            <a:fld id="{18627BBE-8FAB-474B-B7BA-F7C5E3C4AD4E}" type="slidenum">
              <a:rPr lang="it-IT" smtClean="0"/>
              <a:t>10</a:t>
            </a:fld>
            <a:endParaRPr lang="it-IT"/>
          </a:p>
        </p:txBody>
      </p:sp>
      <p:sp>
        <p:nvSpPr>
          <p:cNvPr id="6" name="Segnaposto intestazione 5"/>
          <p:cNvSpPr>
            <a:spLocks noGrp="1"/>
          </p:cNvSpPr>
          <p:nvPr>
            <p:ph type="hdr" sz="quarter" idx="12"/>
          </p:nvPr>
        </p:nvSpPr>
        <p:spPr/>
        <p:txBody>
          <a:bodyPr/>
          <a:lstStyle/>
          <a:p>
            <a:r>
              <a:rPr lang="it-IT" smtClean="0"/>
              <a:t>LA FILIERA CORTA E IL ‘CHILOMETRO ZERO’ IN SICILIA: STUDIO DEL SETTORE LATTIERO CASEARIO</a:t>
            </a:r>
            <a:endParaRPr lang="it-IT"/>
          </a:p>
        </p:txBody>
      </p:sp>
    </p:spTree>
    <p:extLst>
      <p:ext uri="{BB962C8B-B14F-4D97-AF65-F5344CB8AC3E}">
        <p14:creationId xmlns:p14="http://schemas.microsoft.com/office/powerpoint/2010/main" val="35722740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piè di pagina 3"/>
          <p:cNvSpPr>
            <a:spLocks noGrp="1"/>
          </p:cNvSpPr>
          <p:nvPr>
            <p:ph type="ftr" sz="quarter" idx="10"/>
          </p:nvPr>
        </p:nvSpPr>
        <p:spPr/>
        <p:txBody>
          <a:bodyPr/>
          <a:lstStyle/>
          <a:p>
            <a:r>
              <a:rPr lang="it-IT" smtClean="0"/>
              <a:t>XXXVIII Conferenza scientifica annuale, Cagliari (CA) 20-22 Settembre 2017</a:t>
            </a:r>
            <a:endParaRPr lang="it-IT"/>
          </a:p>
        </p:txBody>
      </p:sp>
      <p:sp>
        <p:nvSpPr>
          <p:cNvPr id="5" name="Segnaposto numero diapositiva 4"/>
          <p:cNvSpPr>
            <a:spLocks noGrp="1"/>
          </p:cNvSpPr>
          <p:nvPr>
            <p:ph type="sldNum" sz="quarter" idx="11"/>
          </p:nvPr>
        </p:nvSpPr>
        <p:spPr/>
        <p:txBody>
          <a:bodyPr/>
          <a:lstStyle/>
          <a:p>
            <a:fld id="{18627BBE-8FAB-474B-B7BA-F7C5E3C4AD4E}" type="slidenum">
              <a:rPr lang="it-IT" smtClean="0"/>
              <a:t>2</a:t>
            </a:fld>
            <a:endParaRPr lang="it-IT"/>
          </a:p>
        </p:txBody>
      </p:sp>
      <p:sp>
        <p:nvSpPr>
          <p:cNvPr id="6" name="Segnaposto intestazione 5"/>
          <p:cNvSpPr>
            <a:spLocks noGrp="1"/>
          </p:cNvSpPr>
          <p:nvPr>
            <p:ph type="hdr" sz="quarter" idx="12"/>
          </p:nvPr>
        </p:nvSpPr>
        <p:spPr/>
        <p:txBody>
          <a:bodyPr/>
          <a:lstStyle/>
          <a:p>
            <a:r>
              <a:rPr lang="it-IT" smtClean="0"/>
              <a:t>LA FILIERA CORTA E IL ‘CHILOMETRO ZERO’ IN SICILIA: STUDIO DEL SETTORE LATTIERO CASEARIO</a:t>
            </a:r>
            <a:endParaRPr lang="it-IT"/>
          </a:p>
        </p:txBody>
      </p:sp>
    </p:spTree>
    <p:extLst>
      <p:ext uri="{BB962C8B-B14F-4D97-AF65-F5344CB8AC3E}">
        <p14:creationId xmlns:p14="http://schemas.microsoft.com/office/powerpoint/2010/main" val="35722740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piè di pagina 3"/>
          <p:cNvSpPr>
            <a:spLocks noGrp="1"/>
          </p:cNvSpPr>
          <p:nvPr>
            <p:ph type="ftr" sz="quarter" idx="10"/>
          </p:nvPr>
        </p:nvSpPr>
        <p:spPr/>
        <p:txBody>
          <a:bodyPr/>
          <a:lstStyle/>
          <a:p>
            <a:r>
              <a:rPr lang="it-IT" smtClean="0"/>
              <a:t>XXXVIII Conferenza scientifica annuale, Cagliari (CA) 20-22 Settembre 2017</a:t>
            </a:r>
            <a:endParaRPr lang="it-IT"/>
          </a:p>
        </p:txBody>
      </p:sp>
      <p:sp>
        <p:nvSpPr>
          <p:cNvPr id="5" name="Segnaposto numero diapositiva 4"/>
          <p:cNvSpPr>
            <a:spLocks noGrp="1"/>
          </p:cNvSpPr>
          <p:nvPr>
            <p:ph type="sldNum" sz="quarter" idx="11"/>
          </p:nvPr>
        </p:nvSpPr>
        <p:spPr/>
        <p:txBody>
          <a:bodyPr/>
          <a:lstStyle/>
          <a:p>
            <a:fld id="{18627BBE-8FAB-474B-B7BA-F7C5E3C4AD4E}" type="slidenum">
              <a:rPr lang="it-IT" smtClean="0"/>
              <a:t>3</a:t>
            </a:fld>
            <a:endParaRPr lang="it-IT"/>
          </a:p>
        </p:txBody>
      </p:sp>
      <p:sp>
        <p:nvSpPr>
          <p:cNvPr id="6" name="Segnaposto intestazione 5"/>
          <p:cNvSpPr>
            <a:spLocks noGrp="1"/>
          </p:cNvSpPr>
          <p:nvPr>
            <p:ph type="hdr" sz="quarter" idx="12"/>
          </p:nvPr>
        </p:nvSpPr>
        <p:spPr/>
        <p:txBody>
          <a:bodyPr/>
          <a:lstStyle/>
          <a:p>
            <a:r>
              <a:rPr lang="it-IT" smtClean="0"/>
              <a:t>LA FILIERA CORTA E IL ‘CHILOMETRO ZERO’ IN SICILIA: STUDIO DEL SETTORE LATTIERO CASEARIO</a:t>
            </a:r>
            <a:endParaRPr lang="it-IT"/>
          </a:p>
        </p:txBody>
      </p:sp>
    </p:spTree>
    <p:extLst>
      <p:ext uri="{BB962C8B-B14F-4D97-AF65-F5344CB8AC3E}">
        <p14:creationId xmlns:p14="http://schemas.microsoft.com/office/powerpoint/2010/main" val="35722740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piè di pagina 3"/>
          <p:cNvSpPr>
            <a:spLocks noGrp="1"/>
          </p:cNvSpPr>
          <p:nvPr>
            <p:ph type="ftr" sz="quarter" idx="10"/>
          </p:nvPr>
        </p:nvSpPr>
        <p:spPr/>
        <p:txBody>
          <a:bodyPr/>
          <a:lstStyle/>
          <a:p>
            <a:r>
              <a:rPr lang="it-IT" smtClean="0"/>
              <a:t>XXXVIII Conferenza scientifica annuale, Cagliari (CA) 20-22 Settembre 2017</a:t>
            </a:r>
            <a:endParaRPr lang="it-IT"/>
          </a:p>
        </p:txBody>
      </p:sp>
      <p:sp>
        <p:nvSpPr>
          <p:cNvPr id="5" name="Segnaposto numero diapositiva 4"/>
          <p:cNvSpPr>
            <a:spLocks noGrp="1"/>
          </p:cNvSpPr>
          <p:nvPr>
            <p:ph type="sldNum" sz="quarter" idx="11"/>
          </p:nvPr>
        </p:nvSpPr>
        <p:spPr/>
        <p:txBody>
          <a:bodyPr/>
          <a:lstStyle/>
          <a:p>
            <a:fld id="{18627BBE-8FAB-474B-B7BA-F7C5E3C4AD4E}" type="slidenum">
              <a:rPr lang="it-IT" smtClean="0"/>
              <a:t>4</a:t>
            </a:fld>
            <a:endParaRPr lang="it-IT"/>
          </a:p>
        </p:txBody>
      </p:sp>
      <p:sp>
        <p:nvSpPr>
          <p:cNvPr id="6" name="Segnaposto intestazione 5"/>
          <p:cNvSpPr>
            <a:spLocks noGrp="1"/>
          </p:cNvSpPr>
          <p:nvPr>
            <p:ph type="hdr" sz="quarter" idx="12"/>
          </p:nvPr>
        </p:nvSpPr>
        <p:spPr/>
        <p:txBody>
          <a:bodyPr/>
          <a:lstStyle/>
          <a:p>
            <a:r>
              <a:rPr lang="it-IT" smtClean="0"/>
              <a:t>LA FILIERA CORTA E IL ‘CHILOMETRO ZERO’ IN SICILIA: STUDIO DEL SETTORE LATTIERO CASEARIO</a:t>
            </a:r>
            <a:endParaRPr lang="it-IT"/>
          </a:p>
        </p:txBody>
      </p:sp>
    </p:spTree>
    <p:extLst>
      <p:ext uri="{BB962C8B-B14F-4D97-AF65-F5344CB8AC3E}">
        <p14:creationId xmlns:p14="http://schemas.microsoft.com/office/powerpoint/2010/main" val="35722740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piè di pagina 3"/>
          <p:cNvSpPr>
            <a:spLocks noGrp="1"/>
          </p:cNvSpPr>
          <p:nvPr>
            <p:ph type="ftr" sz="quarter" idx="10"/>
          </p:nvPr>
        </p:nvSpPr>
        <p:spPr/>
        <p:txBody>
          <a:bodyPr/>
          <a:lstStyle/>
          <a:p>
            <a:r>
              <a:rPr lang="it-IT" smtClean="0"/>
              <a:t>XXXVIII Conferenza scientifica annuale, Cagliari (CA) 20-22 Settembre 2017</a:t>
            </a:r>
            <a:endParaRPr lang="it-IT"/>
          </a:p>
        </p:txBody>
      </p:sp>
      <p:sp>
        <p:nvSpPr>
          <p:cNvPr id="5" name="Segnaposto numero diapositiva 4"/>
          <p:cNvSpPr>
            <a:spLocks noGrp="1"/>
          </p:cNvSpPr>
          <p:nvPr>
            <p:ph type="sldNum" sz="quarter" idx="11"/>
          </p:nvPr>
        </p:nvSpPr>
        <p:spPr/>
        <p:txBody>
          <a:bodyPr/>
          <a:lstStyle/>
          <a:p>
            <a:fld id="{18627BBE-8FAB-474B-B7BA-F7C5E3C4AD4E}" type="slidenum">
              <a:rPr lang="it-IT" smtClean="0"/>
              <a:t>5</a:t>
            </a:fld>
            <a:endParaRPr lang="it-IT"/>
          </a:p>
        </p:txBody>
      </p:sp>
      <p:sp>
        <p:nvSpPr>
          <p:cNvPr id="6" name="Segnaposto intestazione 5"/>
          <p:cNvSpPr>
            <a:spLocks noGrp="1"/>
          </p:cNvSpPr>
          <p:nvPr>
            <p:ph type="hdr" sz="quarter" idx="12"/>
          </p:nvPr>
        </p:nvSpPr>
        <p:spPr/>
        <p:txBody>
          <a:bodyPr/>
          <a:lstStyle/>
          <a:p>
            <a:r>
              <a:rPr lang="it-IT" smtClean="0"/>
              <a:t>LA FILIERA CORTA E IL ‘CHILOMETRO ZERO’ IN SICILIA: STUDIO DEL SETTORE LATTIERO CASEARIO</a:t>
            </a:r>
            <a:endParaRPr lang="it-IT"/>
          </a:p>
        </p:txBody>
      </p:sp>
    </p:spTree>
    <p:extLst>
      <p:ext uri="{BB962C8B-B14F-4D97-AF65-F5344CB8AC3E}">
        <p14:creationId xmlns:p14="http://schemas.microsoft.com/office/powerpoint/2010/main" val="35722740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piè di pagina 3"/>
          <p:cNvSpPr>
            <a:spLocks noGrp="1"/>
          </p:cNvSpPr>
          <p:nvPr>
            <p:ph type="ftr" sz="quarter" idx="10"/>
          </p:nvPr>
        </p:nvSpPr>
        <p:spPr/>
        <p:txBody>
          <a:bodyPr/>
          <a:lstStyle/>
          <a:p>
            <a:r>
              <a:rPr lang="it-IT" smtClean="0"/>
              <a:t>XXXVIII Conferenza scientifica annuale, Cagliari (CA) 20-22 Settembre 2017</a:t>
            </a:r>
            <a:endParaRPr lang="it-IT"/>
          </a:p>
        </p:txBody>
      </p:sp>
      <p:sp>
        <p:nvSpPr>
          <p:cNvPr id="5" name="Segnaposto numero diapositiva 4"/>
          <p:cNvSpPr>
            <a:spLocks noGrp="1"/>
          </p:cNvSpPr>
          <p:nvPr>
            <p:ph type="sldNum" sz="quarter" idx="11"/>
          </p:nvPr>
        </p:nvSpPr>
        <p:spPr/>
        <p:txBody>
          <a:bodyPr/>
          <a:lstStyle/>
          <a:p>
            <a:fld id="{18627BBE-8FAB-474B-B7BA-F7C5E3C4AD4E}" type="slidenum">
              <a:rPr lang="it-IT" smtClean="0"/>
              <a:t>6</a:t>
            </a:fld>
            <a:endParaRPr lang="it-IT"/>
          </a:p>
        </p:txBody>
      </p:sp>
      <p:sp>
        <p:nvSpPr>
          <p:cNvPr id="6" name="Segnaposto intestazione 5"/>
          <p:cNvSpPr>
            <a:spLocks noGrp="1"/>
          </p:cNvSpPr>
          <p:nvPr>
            <p:ph type="hdr" sz="quarter" idx="12"/>
          </p:nvPr>
        </p:nvSpPr>
        <p:spPr/>
        <p:txBody>
          <a:bodyPr/>
          <a:lstStyle/>
          <a:p>
            <a:r>
              <a:rPr lang="it-IT" smtClean="0"/>
              <a:t>LA FILIERA CORTA E IL ‘CHILOMETRO ZERO’ IN SICILIA: STUDIO DEL SETTORE LATTIERO CASEARIO</a:t>
            </a:r>
            <a:endParaRPr lang="it-IT"/>
          </a:p>
        </p:txBody>
      </p:sp>
    </p:spTree>
    <p:extLst>
      <p:ext uri="{BB962C8B-B14F-4D97-AF65-F5344CB8AC3E}">
        <p14:creationId xmlns:p14="http://schemas.microsoft.com/office/powerpoint/2010/main" val="35722740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piè di pagina 3"/>
          <p:cNvSpPr>
            <a:spLocks noGrp="1"/>
          </p:cNvSpPr>
          <p:nvPr>
            <p:ph type="ftr" sz="quarter" idx="10"/>
          </p:nvPr>
        </p:nvSpPr>
        <p:spPr/>
        <p:txBody>
          <a:bodyPr/>
          <a:lstStyle/>
          <a:p>
            <a:r>
              <a:rPr lang="it-IT" smtClean="0"/>
              <a:t>XXXVIII Conferenza scientifica annuale, Cagliari (CA) 20-22 Settembre 2017</a:t>
            </a:r>
            <a:endParaRPr lang="it-IT"/>
          </a:p>
        </p:txBody>
      </p:sp>
      <p:sp>
        <p:nvSpPr>
          <p:cNvPr id="5" name="Segnaposto numero diapositiva 4"/>
          <p:cNvSpPr>
            <a:spLocks noGrp="1"/>
          </p:cNvSpPr>
          <p:nvPr>
            <p:ph type="sldNum" sz="quarter" idx="11"/>
          </p:nvPr>
        </p:nvSpPr>
        <p:spPr/>
        <p:txBody>
          <a:bodyPr/>
          <a:lstStyle/>
          <a:p>
            <a:fld id="{18627BBE-8FAB-474B-B7BA-F7C5E3C4AD4E}" type="slidenum">
              <a:rPr lang="it-IT" smtClean="0"/>
              <a:t>7</a:t>
            </a:fld>
            <a:endParaRPr lang="it-IT"/>
          </a:p>
        </p:txBody>
      </p:sp>
      <p:sp>
        <p:nvSpPr>
          <p:cNvPr id="6" name="Segnaposto intestazione 5"/>
          <p:cNvSpPr>
            <a:spLocks noGrp="1"/>
          </p:cNvSpPr>
          <p:nvPr>
            <p:ph type="hdr" sz="quarter" idx="12"/>
          </p:nvPr>
        </p:nvSpPr>
        <p:spPr/>
        <p:txBody>
          <a:bodyPr/>
          <a:lstStyle/>
          <a:p>
            <a:r>
              <a:rPr lang="it-IT" smtClean="0"/>
              <a:t>LA FILIERA CORTA E IL ‘CHILOMETRO ZERO’ IN SICILIA: STUDIO DEL SETTORE LATTIERO CASEARIO</a:t>
            </a:r>
            <a:endParaRPr lang="it-IT"/>
          </a:p>
        </p:txBody>
      </p:sp>
    </p:spTree>
    <p:extLst>
      <p:ext uri="{BB962C8B-B14F-4D97-AF65-F5344CB8AC3E}">
        <p14:creationId xmlns:p14="http://schemas.microsoft.com/office/powerpoint/2010/main" val="35722740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piè di pagina 3"/>
          <p:cNvSpPr>
            <a:spLocks noGrp="1"/>
          </p:cNvSpPr>
          <p:nvPr>
            <p:ph type="ftr" sz="quarter" idx="10"/>
          </p:nvPr>
        </p:nvSpPr>
        <p:spPr/>
        <p:txBody>
          <a:bodyPr/>
          <a:lstStyle/>
          <a:p>
            <a:r>
              <a:rPr lang="it-IT" smtClean="0"/>
              <a:t>XXXVIII Conferenza scientifica annuale, Cagliari (CA) 20-22 Settembre 2017</a:t>
            </a:r>
            <a:endParaRPr lang="it-IT"/>
          </a:p>
        </p:txBody>
      </p:sp>
      <p:sp>
        <p:nvSpPr>
          <p:cNvPr id="5" name="Segnaposto numero diapositiva 4"/>
          <p:cNvSpPr>
            <a:spLocks noGrp="1"/>
          </p:cNvSpPr>
          <p:nvPr>
            <p:ph type="sldNum" sz="quarter" idx="11"/>
          </p:nvPr>
        </p:nvSpPr>
        <p:spPr/>
        <p:txBody>
          <a:bodyPr/>
          <a:lstStyle/>
          <a:p>
            <a:fld id="{18627BBE-8FAB-474B-B7BA-F7C5E3C4AD4E}" type="slidenum">
              <a:rPr lang="it-IT" smtClean="0"/>
              <a:t>8</a:t>
            </a:fld>
            <a:endParaRPr lang="it-IT"/>
          </a:p>
        </p:txBody>
      </p:sp>
      <p:sp>
        <p:nvSpPr>
          <p:cNvPr id="6" name="Segnaposto intestazione 5"/>
          <p:cNvSpPr>
            <a:spLocks noGrp="1"/>
          </p:cNvSpPr>
          <p:nvPr>
            <p:ph type="hdr" sz="quarter" idx="12"/>
          </p:nvPr>
        </p:nvSpPr>
        <p:spPr/>
        <p:txBody>
          <a:bodyPr/>
          <a:lstStyle/>
          <a:p>
            <a:r>
              <a:rPr lang="it-IT" smtClean="0"/>
              <a:t>LA FILIERA CORTA E IL ‘CHILOMETRO ZERO’ IN SICILIA: STUDIO DEL SETTORE LATTIERO CASEARIO</a:t>
            </a:r>
            <a:endParaRPr lang="it-IT"/>
          </a:p>
        </p:txBody>
      </p:sp>
    </p:spTree>
    <p:extLst>
      <p:ext uri="{BB962C8B-B14F-4D97-AF65-F5344CB8AC3E}">
        <p14:creationId xmlns:p14="http://schemas.microsoft.com/office/powerpoint/2010/main" val="35722740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piè di pagina 3"/>
          <p:cNvSpPr>
            <a:spLocks noGrp="1"/>
          </p:cNvSpPr>
          <p:nvPr>
            <p:ph type="ftr" sz="quarter" idx="10"/>
          </p:nvPr>
        </p:nvSpPr>
        <p:spPr/>
        <p:txBody>
          <a:bodyPr/>
          <a:lstStyle/>
          <a:p>
            <a:r>
              <a:rPr lang="it-IT" smtClean="0"/>
              <a:t>XXXVIII Conferenza scientifica annuale, Cagliari (CA) 20-22 Settembre 2017</a:t>
            </a:r>
            <a:endParaRPr lang="it-IT"/>
          </a:p>
        </p:txBody>
      </p:sp>
      <p:sp>
        <p:nvSpPr>
          <p:cNvPr id="5" name="Segnaposto numero diapositiva 4"/>
          <p:cNvSpPr>
            <a:spLocks noGrp="1"/>
          </p:cNvSpPr>
          <p:nvPr>
            <p:ph type="sldNum" sz="quarter" idx="11"/>
          </p:nvPr>
        </p:nvSpPr>
        <p:spPr/>
        <p:txBody>
          <a:bodyPr/>
          <a:lstStyle/>
          <a:p>
            <a:fld id="{18627BBE-8FAB-474B-B7BA-F7C5E3C4AD4E}" type="slidenum">
              <a:rPr lang="it-IT" smtClean="0"/>
              <a:t>9</a:t>
            </a:fld>
            <a:endParaRPr lang="it-IT"/>
          </a:p>
        </p:txBody>
      </p:sp>
      <p:sp>
        <p:nvSpPr>
          <p:cNvPr id="6" name="Segnaposto intestazione 5"/>
          <p:cNvSpPr>
            <a:spLocks noGrp="1"/>
          </p:cNvSpPr>
          <p:nvPr>
            <p:ph type="hdr" sz="quarter" idx="12"/>
          </p:nvPr>
        </p:nvSpPr>
        <p:spPr/>
        <p:txBody>
          <a:bodyPr/>
          <a:lstStyle/>
          <a:p>
            <a:r>
              <a:rPr lang="it-IT" smtClean="0"/>
              <a:t>LA FILIERA CORTA E IL ‘CHILOMETRO ZERO’ IN SICILIA: STUDIO DEL SETTORE LATTIERO CASEARIO</a:t>
            </a:r>
            <a:endParaRPr lang="it-IT"/>
          </a:p>
        </p:txBody>
      </p:sp>
    </p:spTree>
    <p:extLst>
      <p:ext uri="{BB962C8B-B14F-4D97-AF65-F5344CB8AC3E}">
        <p14:creationId xmlns:p14="http://schemas.microsoft.com/office/powerpoint/2010/main" val="35722740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AD2754BC-B897-4839-8AF3-447D7529E5F7}" type="datetime1">
              <a:rPr lang="it-IT" smtClean="0"/>
              <a:t>20/09/2017</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5EB6C8C-EA07-48FE-BA34-52930F70A806}" type="slidenum">
              <a:rPr lang="it-IT" smtClean="0"/>
              <a:t>‹N›</a:t>
            </a:fld>
            <a:endParaRPr lang="it-IT"/>
          </a:p>
        </p:txBody>
      </p:sp>
    </p:spTree>
    <p:extLst>
      <p:ext uri="{BB962C8B-B14F-4D97-AF65-F5344CB8AC3E}">
        <p14:creationId xmlns:p14="http://schemas.microsoft.com/office/powerpoint/2010/main" val="10701694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9C667C6B-31D0-4ACE-985A-CB11735C2963}" type="datetime1">
              <a:rPr lang="it-IT" smtClean="0"/>
              <a:t>20/09/2017</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5EB6C8C-EA07-48FE-BA34-52930F70A806}" type="slidenum">
              <a:rPr lang="it-IT" smtClean="0"/>
              <a:t>‹N›</a:t>
            </a:fld>
            <a:endParaRPr lang="it-IT"/>
          </a:p>
        </p:txBody>
      </p:sp>
    </p:spTree>
    <p:extLst>
      <p:ext uri="{BB962C8B-B14F-4D97-AF65-F5344CB8AC3E}">
        <p14:creationId xmlns:p14="http://schemas.microsoft.com/office/powerpoint/2010/main" val="13126192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B3F034DF-B707-487A-BB54-31610CCB6DF7}" type="datetime1">
              <a:rPr lang="it-IT" smtClean="0"/>
              <a:t>20/09/2017</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5EB6C8C-EA07-48FE-BA34-52930F70A806}" type="slidenum">
              <a:rPr lang="it-IT" smtClean="0"/>
              <a:t>‹N›</a:t>
            </a:fld>
            <a:endParaRPr lang="it-IT"/>
          </a:p>
        </p:txBody>
      </p:sp>
    </p:spTree>
    <p:extLst>
      <p:ext uri="{BB962C8B-B14F-4D97-AF65-F5344CB8AC3E}">
        <p14:creationId xmlns:p14="http://schemas.microsoft.com/office/powerpoint/2010/main" val="18892672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29A2AA5D-A7F5-46C3-B333-3C3446230A04}" type="datetime1">
              <a:rPr lang="it-IT" smtClean="0"/>
              <a:t>20/09/2017</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5EB6C8C-EA07-48FE-BA34-52930F70A806}" type="slidenum">
              <a:rPr lang="it-IT" smtClean="0"/>
              <a:t>‹N›</a:t>
            </a:fld>
            <a:endParaRPr lang="it-IT"/>
          </a:p>
        </p:txBody>
      </p:sp>
    </p:spTree>
    <p:extLst>
      <p:ext uri="{BB962C8B-B14F-4D97-AF65-F5344CB8AC3E}">
        <p14:creationId xmlns:p14="http://schemas.microsoft.com/office/powerpoint/2010/main" val="36750266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A97A2407-5492-4393-9A3C-5CA823AD02A7}" type="datetime1">
              <a:rPr lang="it-IT" smtClean="0"/>
              <a:t>20/09/2017</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5EB6C8C-EA07-48FE-BA34-52930F70A806}" type="slidenum">
              <a:rPr lang="it-IT" smtClean="0"/>
              <a:t>‹N›</a:t>
            </a:fld>
            <a:endParaRPr lang="it-IT"/>
          </a:p>
        </p:txBody>
      </p:sp>
    </p:spTree>
    <p:extLst>
      <p:ext uri="{BB962C8B-B14F-4D97-AF65-F5344CB8AC3E}">
        <p14:creationId xmlns:p14="http://schemas.microsoft.com/office/powerpoint/2010/main" val="8001733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64002FF7-EB87-479E-A89C-78652BA3CB47}" type="datetime1">
              <a:rPr lang="it-IT" smtClean="0"/>
              <a:t>20/09/2017</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5EB6C8C-EA07-48FE-BA34-52930F70A806}" type="slidenum">
              <a:rPr lang="it-IT" smtClean="0"/>
              <a:t>‹N›</a:t>
            </a:fld>
            <a:endParaRPr lang="it-IT"/>
          </a:p>
        </p:txBody>
      </p:sp>
    </p:spTree>
    <p:extLst>
      <p:ext uri="{BB962C8B-B14F-4D97-AF65-F5344CB8AC3E}">
        <p14:creationId xmlns:p14="http://schemas.microsoft.com/office/powerpoint/2010/main" val="4136229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B31D486D-CBD3-409A-BFD2-990A4B00C97D}" type="datetime1">
              <a:rPr lang="it-IT" smtClean="0"/>
              <a:t>20/09/2017</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E5EB6C8C-EA07-48FE-BA34-52930F70A806}" type="slidenum">
              <a:rPr lang="it-IT" smtClean="0"/>
              <a:t>‹N›</a:t>
            </a:fld>
            <a:endParaRPr lang="it-IT"/>
          </a:p>
        </p:txBody>
      </p:sp>
    </p:spTree>
    <p:extLst>
      <p:ext uri="{BB962C8B-B14F-4D97-AF65-F5344CB8AC3E}">
        <p14:creationId xmlns:p14="http://schemas.microsoft.com/office/powerpoint/2010/main" val="17758219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DDC9B96D-0D80-44CA-91CB-841F716E2910}" type="datetime1">
              <a:rPr lang="it-IT" smtClean="0"/>
              <a:t>20/09/2017</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E5EB6C8C-EA07-48FE-BA34-52930F70A806}" type="slidenum">
              <a:rPr lang="it-IT" smtClean="0"/>
              <a:t>‹N›</a:t>
            </a:fld>
            <a:endParaRPr lang="it-IT"/>
          </a:p>
        </p:txBody>
      </p:sp>
    </p:spTree>
    <p:extLst>
      <p:ext uri="{BB962C8B-B14F-4D97-AF65-F5344CB8AC3E}">
        <p14:creationId xmlns:p14="http://schemas.microsoft.com/office/powerpoint/2010/main" val="14973012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1CFC10BA-03B9-4743-89A0-046D9004456E}" type="datetime1">
              <a:rPr lang="it-IT" smtClean="0"/>
              <a:t>20/09/2017</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E5EB6C8C-EA07-48FE-BA34-52930F70A806}" type="slidenum">
              <a:rPr lang="it-IT" smtClean="0"/>
              <a:t>‹N›</a:t>
            </a:fld>
            <a:endParaRPr lang="it-IT"/>
          </a:p>
        </p:txBody>
      </p:sp>
    </p:spTree>
    <p:extLst>
      <p:ext uri="{BB962C8B-B14F-4D97-AF65-F5344CB8AC3E}">
        <p14:creationId xmlns:p14="http://schemas.microsoft.com/office/powerpoint/2010/main" val="33169963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839903EA-6DD1-4D52-B0B7-E1B207934A01}" type="datetime1">
              <a:rPr lang="it-IT" smtClean="0"/>
              <a:t>20/09/2017</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5EB6C8C-EA07-48FE-BA34-52930F70A806}" type="slidenum">
              <a:rPr lang="it-IT" smtClean="0"/>
              <a:t>‹N›</a:t>
            </a:fld>
            <a:endParaRPr lang="it-IT"/>
          </a:p>
        </p:txBody>
      </p:sp>
    </p:spTree>
    <p:extLst>
      <p:ext uri="{BB962C8B-B14F-4D97-AF65-F5344CB8AC3E}">
        <p14:creationId xmlns:p14="http://schemas.microsoft.com/office/powerpoint/2010/main" val="31040933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14CDEDCC-5A08-46E6-ACAF-BE5F22A810E2}" type="datetime1">
              <a:rPr lang="it-IT" smtClean="0"/>
              <a:t>20/09/2017</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5EB6C8C-EA07-48FE-BA34-52930F70A806}" type="slidenum">
              <a:rPr lang="it-IT" smtClean="0"/>
              <a:t>‹N›</a:t>
            </a:fld>
            <a:endParaRPr lang="it-IT"/>
          </a:p>
        </p:txBody>
      </p:sp>
    </p:spTree>
    <p:extLst>
      <p:ext uri="{BB962C8B-B14F-4D97-AF65-F5344CB8AC3E}">
        <p14:creationId xmlns:p14="http://schemas.microsoft.com/office/powerpoint/2010/main" val="11541375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5FF02C-6A57-46A0-BFB3-8CAAEA99DB13}" type="datetime1">
              <a:rPr lang="it-IT" smtClean="0"/>
              <a:t>20/09/2017</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EB6C8C-EA07-48FE-BA34-52930F70A806}" type="slidenum">
              <a:rPr lang="it-IT" smtClean="0"/>
              <a:t>‹N›</a:t>
            </a:fld>
            <a:endParaRPr lang="it-IT"/>
          </a:p>
        </p:txBody>
      </p:sp>
    </p:spTree>
    <p:extLst>
      <p:ext uri="{BB962C8B-B14F-4D97-AF65-F5344CB8AC3E}">
        <p14:creationId xmlns:p14="http://schemas.microsoft.com/office/powerpoint/2010/main" val="38680030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cusimano@istat.it" TargetMode="External"/><Relationship Id="rId7"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hyperlink" Target="mailto:alonzi@istat.it" TargetMode="External"/><Relationship Id="rId4" Type="http://schemas.openxmlformats.org/officeDocument/2006/relationships/hyperlink" Target="mailto:truglia@istat.it"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1392324" y="980728"/>
            <a:ext cx="7286451" cy="2187674"/>
          </a:xfrm>
        </p:spPr>
        <p:txBody>
          <a:bodyPr>
            <a:normAutofit fontScale="90000"/>
          </a:bodyPr>
          <a:lstStyle/>
          <a:p>
            <a:r>
              <a:rPr lang="it-IT" sz="3600" b="1" cap="all" dirty="0"/>
              <a:t>LA</a:t>
            </a:r>
            <a:r>
              <a:rPr lang="it-IT" b="1" cap="all" dirty="0"/>
              <a:t> </a:t>
            </a:r>
            <a:r>
              <a:rPr lang="it-IT" sz="3600" b="1" cap="all" dirty="0"/>
              <a:t>FILIERA CORTA E IL ‘CHILOMETRO ZERO’ IN SICILIA: STUDIO DEL SETTORE LATTIERO CASEARIO </a:t>
            </a:r>
            <a:r>
              <a:rPr lang="it-IT" dirty="0"/>
              <a:t/>
            </a:r>
            <a:br>
              <a:rPr lang="it-IT" dirty="0"/>
            </a:br>
            <a:endParaRPr lang="it-IT" dirty="0"/>
          </a:p>
        </p:txBody>
      </p:sp>
      <p:sp>
        <p:nvSpPr>
          <p:cNvPr id="4" name="Segnaposto numero diapositiva 3"/>
          <p:cNvSpPr>
            <a:spLocks noGrp="1"/>
          </p:cNvSpPr>
          <p:nvPr>
            <p:ph type="sldNum" sz="quarter" idx="12"/>
          </p:nvPr>
        </p:nvSpPr>
        <p:spPr>
          <a:xfrm>
            <a:off x="6553200" y="6245225"/>
            <a:ext cx="2133600" cy="476250"/>
          </a:xfrm>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E42CF70-8EC2-4BEC-B6C8-2A44ED8723E8}" type="slidenum">
              <a:rPr lang="it-IT" altLang="it-IT" smtClean="0"/>
              <a:pPr eaLnBrk="1" hangingPunct="1"/>
              <a:t>1</a:t>
            </a:fld>
            <a:endParaRPr lang="it-IT" altLang="it-IT" dirty="0" smtClean="0"/>
          </a:p>
        </p:txBody>
      </p:sp>
      <p:sp>
        <p:nvSpPr>
          <p:cNvPr id="6" name="Sottotitolo 2"/>
          <p:cNvSpPr txBox="1">
            <a:spLocks/>
          </p:cNvSpPr>
          <p:nvPr/>
        </p:nvSpPr>
        <p:spPr>
          <a:xfrm>
            <a:off x="1835150" y="3933825"/>
            <a:ext cx="6400800" cy="1752600"/>
          </a:xfrm>
          <a:prstGeom prst="rect">
            <a:avLst/>
          </a:prstGeom>
        </p:spPr>
        <p:txBody>
          <a:bodyPr vert="horz" lIns="91440" tIns="45720" rIns="91440" bIns="45720" rtlCol="0">
            <a:normAutofit fontScale="70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it-IT" sz="2800" dirty="0"/>
              <a:t>Salvatore </a:t>
            </a:r>
            <a:r>
              <a:rPr lang="it-IT" sz="2800" dirty="0" err="1" smtClean="0"/>
              <a:t>Cusimano</a:t>
            </a:r>
            <a:endParaRPr lang="it-IT" sz="2800" dirty="0"/>
          </a:p>
          <a:p>
            <a:pPr marL="0" indent="0">
              <a:buNone/>
            </a:pPr>
            <a:r>
              <a:rPr lang="it-IT" sz="1800" dirty="0"/>
              <a:t>Ricercatore ISTAT, via Tuscolana 1778, Roma, e-mail: </a:t>
            </a:r>
            <a:r>
              <a:rPr lang="it-IT" sz="1800" u="sng" dirty="0">
                <a:hlinkClick r:id="rId3"/>
              </a:rPr>
              <a:t>cusimano@istat.it</a:t>
            </a:r>
            <a:r>
              <a:rPr lang="it-IT" sz="1800" dirty="0"/>
              <a:t> (</a:t>
            </a:r>
            <a:r>
              <a:rPr lang="it-IT" sz="1800" dirty="0" err="1"/>
              <a:t>Corresponding</a:t>
            </a:r>
            <a:r>
              <a:rPr lang="it-IT" sz="1800" dirty="0"/>
              <a:t> </a:t>
            </a:r>
            <a:r>
              <a:rPr lang="it-IT" sz="1800" dirty="0" err="1"/>
              <a:t>author</a:t>
            </a:r>
            <a:r>
              <a:rPr lang="it-IT" sz="1800" dirty="0"/>
              <a:t>)</a:t>
            </a:r>
          </a:p>
          <a:p>
            <a:pPr marL="0" indent="0">
              <a:buNone/>
            </a:pPr>
            <a:r>
              <a:rPr lang="it-IT" sz="2800" dirty="0" smtClean="0"/>
              <a:t>Francesco G. </a:t>
            </a:r>
            <a:r>
              <a:rPr lang="it-IT" sz="2800" dirty="0" err="1" smtClean="0"/>
              <a:t>Truglia</a:t>
            </a:r>
            <a:endParaRPr lang="it-IT" sz="2800" dirty="0" smtClean="0"/>
          </a:p>
          <a:p>
            <a:pPr marL="0" indent="0">
              <a:buNone/>
            </a:pPr>
            <a:r>
              <a:rPr lang="it-IT" sz="1800" dirty="0"/>
              <a:t>Ricercatore ISTAT, Viale dell’Oceano Pacifico 171, Roma, e-mail: </a:t>
            </a:r>
            <a:r>
              <a:rPr lang="it-IT" sz="1800" dirty="0">
                <a:hlinkClick r:id="rId4"/>
              </a:rPr>
              <a:t>truglia@istat.it</a:t>
            </a:r>
            <a:r>
              <a:rPr lang="it-IT" sz="1800" dirty="0"/>
              <a:t> </a:t>
            </a:r>
          </a:p>
          <a:p>
            <a:pPr marL="0" indent="0">
              <a:buNone/>
            </a:pPr>
            <a:r>
              <a:rPr lang="it-IT" sz="2800" dirty="0" smtClean="0"/>
              <a:t>Francesca </a:t>
            </a:r>
            <a:r>
              <a:rPr lang="it-IT" sz="2800" dirty="0" err="1" smtClean="0"/>
              <a:t>Alonzi</a:t>
            </a:r>
            <a:endParaRPr lang="it-IT" sz="2800" dirty="0" smtClean="0"/>
          </a:p>
          <a:p>
            <a:pPr marL="0" indent="0">
              <a:buNone/>
            </a:pPr>
            <a:r>
              <a:rPr lang="it-IT" sz="1800" dirty="0"/>
              <a:t>Collaboratore tecnico ISTAT, via Tuscolana 1778, Roma, e-mail: </a:t>
            </a:r>
            <a:r>
              <a:rPr lang="it-IT" sz="1800" dirty="0">
                <a:hlinkClick r:id="rId5"/>
              </a:rPr>
              <a:t>alonzi@istat.it</a:t>
            </a:r>
            <a:r>
              <a:rPr lang="it-IT" sz="1800" dirty="0"/>
              <a:t> </a:t>
            </a:r>
          </a:p>
        </p:txBody>
      </p:sp>
      <p:pic>
        <p:nvPicPr>
          <p:cNvPr id="7" name="Picture 3" descr="LateraleLogoPerPpt"/>
          <p:cNvPicPr>
            <a:picLocks noChangeAspect="1" noChangeArrowheads="1"/>
          </p:cNvPicPr>
          <p:nvPr/>
        </p:nvPicPr>
        <p:blipFill>
          <a:blip r:embed="rId6" cstate="print">
            <a:extLst>
              <a:ext uri="{28A0092B-C50C-407E-A947-70E740481C1C}">
                <a14:useLocalDpi xmlns:a14="http://schemas.microsoft.com/office/drawing/2010/main" val="0"/>
              </a:ext>
            </a:extLst>
          </a:blip>
          <a:srcRect l="32451" t="18532" b="6003"/>
          <a:stretch>
            <a:fillRect/>
          </a:stretch>
        </p:blipFill>
        <p:spPr bwMode="auto">
          <a:xfrm>
            <a:off x="0" y="0"/>
            <a:ext cx="1403350" cy="686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7"/>
          <p:cNvSpPr txBox="1">
            <a:spLocks noChangeArrowheads="1"/>
          </p:cNvSpPr>
          <p:nvPr/>
        </p:nvSpPr>
        <p:spPr bwMode="auto">
          <a:xfrm>
            <a:off x="1691680" y="5904160"/>
            <a:ext cx="4756150"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it-IT" altLang="it-IT" sz="1050" b="1" dirty="0" smtClean="0">
                <a:solidFill>
                  <a:srgbClr val="5F5F5F"/>
                </a:solidFill>
                <a:ea typeface="ＭＳ Ｐゴシック" pitchFamily="48" charset="-128"/>
              </a:rPr>
              <a:t>XXXVIII Conferenza scientifica annuale, Cagliari (CA) 20-22 Settembre 2017</a:t>
            </a:r>
            <a:endParaRPr lang="it-IT" altLang="it-IT" sz="1050" b="1" dirty="0">
              <a:solidFill>
                <a:srgbClr val="5F5F5F"/>
              </a:solidFill>
              <a:ea typeface="ＭＳ Ｐゴシック" pitchFamily="48" charset="-128"/>
            </a:endParaRPr>
          </a:p>
        </p:txBody>
      </p:sp>
      <p:pic>
        <p:nvPicPr>
          <p:cNvPr id="9" name="Picture 6" descr="Logo a colori"/>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890226" y="5904160"/>
            <a:ext cx="84137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378695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403350" y="274638"/>
            <a:ext cx="6625034" cy="850106"/>
          </a:xfrm>
        </p:spPr>
        <p:txBody>
          <a:bodyPr>
            <a:normAutofit/>
          </a:bodyPr>
          <a:lstStyle/>
          <a:p>
            <a:pPr algn="just"/>
            <a:r>
              <a:rPr lang="it-IT" sz="1000" dirty="0" smtClean="0"/>
              <a:t>LA</a:t>
            </a:r>
            <a:r>
              <a:rPr lang="it-IT" sz="1000" dirty="0"/>
              <a:t> </a:t>
            </a:r>
            <a:r>
              <a:rPr lang="it-IT" sz="1000" dirty="0" smtClean="0"/>
              <a:t>FILIERA</a:t>
            </a:r>
            <a:r>
              <a:rPr lang="it-IT" sz="1100" dirty="0" smtClean="0"/>
              <a:t> CORTA E IL ‘CHILOMETRO ZERO’ IN SICILIA: STUDIO DEL SETTORE LATTIERO CASEARIO</a:t>
            </a:r>
            <a:endParaRPr lang="it-IT" sz="1100" dirty="0"/>
          </a:p>
        </p:txBody>
      </p:sp>
      <p:sp>
        <p:nvSpPr>
          <p:cNvPr id="3" name="Segnaposto contenuto 2"/>
          <p:cNvSpPr>
            <a:spLocks noGrp="1"/>
          </p:cNvSpPr>
          <p:nvPr>
            <p:ph idx="1"/>
          </p:nvPr>
        </p:nvSpPr>
        <p:spPr>
          <a:xfrm>
            <a:off x="1418551" y="1169987"/>
            <a:ext cx="7283450" cy="4525963"/>
          </a:xfrm>
        </p:spPr>
        <p:txBody>
          <a:bodyPr>
            <a:normAutofit/>
          </a:bodyPr>
          <a:lstStyle/>
          <a:p>
            <a:pPr marL="0" lvl="0" indent="0" algn="ctr">
              <a:buNone/>
            </a:pPr>
            <a:r>
              <a:rPr lang="it-IT" sz="1400" b="1" dirty="0"/>
              <a:t>Conclusioni</a:t>
            </a:r>
          </a:p>
          <a:p>
            <a:pPr algn="just">
              <a:lnSpc>
                <a:spcPct val="150000"/>
              </a:lnSpc>
              <a:buFontTx/>
              <a:buChar char="-"/>
            </a:pPr>
            <a:r>
              <a:rPr lang="it-IT" sz="1400" dirty="0"/>
              <a:t>il settore agroalimentare è un settore </a:t>
            </a:r>
            <a:r>
              <a:rPr lang="it-IT" sz="1400" dirty="0" smtClean="0"/>
              <a:t>trainante </a:t>
            </a:r>
            <a:r>
              <a:rPr lang="it-IT" sz="1400" dirty="0"/>
              <a:t>per l’intera </a:t>
            </a:r>
            <a:r>
              <a:rPr lang="it-IT" sz="1400" dirty="0" smtClean="0"/>
              <a:t>economia siciliana, </a:t>
            </a:r>
            <a:r>
              <a:rPr lang="it-IT" sz="1400" dirty="0"/>
              <a:t>anche nel settore lattiero – caseario, e in particolare anche il fenomeno </a:t>
            </a:r>
            <a:r>
              <a:rPr lang="it-IT" sz="1400" dirty="0" smtClean="0"/>
              <a:t>‘filiera corta’ </a:t>
            </a:r>
            <a:r>
              <a:rPr lang="it-IT" sz="1400" dirty="0"/>
              <a:t>dà il suo apporto</a:t>
            </a:r>
          </a:p>
          <a:p>
            <a:pPr algn="just">
              <a:lnSpc>
                <a:spcPct val="150000"/>
              </a:lnSpc>
              <a:buFontTx/>
              <a:buChar char="-"/>
            </a:pPr>
            <a:r>
              <a:rPr lang="it-IT" sz="1400" dirty="0"/>
              <a:t>alcune zone territoriali danno un contributo maggiore rispetto alle altre, grazie anche </a:t>
            </a:r>
            <a:r>
              <a:rPr lang="it-IT" sz="1400" dirty="0" smtClean="0"/>
              <a:t>al contributo </a:t>
            </a:r>
            <a:r>
              <a:rPr lang="it-IT" sz="1400" dirty="0"/>
              <a:t>di grosse realtà </a:t>
            </a:r>
            <a:r>
              <a:rPr lang="it-IT" sz="1400" dirty="0" smtClean="0"/>
              <a:t>industriali  (basti </a:t>
            </a:r>
            <a:r>
              <a:rPr lang="it-IT" sz="1400" dirty="0"/>
              <a:t>pensare alla ‘Zappalà Spa’, in provincia di Catania</a:t>
            </a:r>
            <a:r>
              <a:rPr lang="it-IT" sz="1400" dirty="0" smtClean="0"/>
              <a:t>)</a:t>
            </a:r>
          </a:p>
          <a:p>
            <a:pPr marL="0" indent="0" algn="ctr">
              <a:lnSpc>
                <a:spcPct val="150000"/>
              </a:lnSpc>
              <a:buNone/>
            </a:pPr>
            <a:r>
              <a:rPr lang="it-IT" sz="1400" b="1" dirty="0" smtClean="0"/>
              <a:t>Sviluppi futuri</a:t>
            </a:r>
          </a:p>
          <a:p>
            <a:pPr lvl="0" algn="just">
              <a:lnSpc>
                <a:spcPct val="150000"/>
              </a:lnSpc>
              <a:buFontTx/>
              <a:buChar char="-"/>
            </a:pPr>
            <a:r>
              <a:rPr lang="it-IT" sz="1400" dirty="0" smtClean="0"/>
              <a:t>cogliere </a:t>
            </a:r>
            <a:r>
              <a:rPr lang="it-IT" sz="1400" dirty="0"/>
              <a:t>tutte le altre attività connesse alla filiera agro-alimentare </a:t>
            </a:r>
            <a:r>
              <a:rPr lang="it-IT" sz="1400" dirty="0" smtClean="0"/>
              <a:t>(probabile impatto </a:t>
            </a:r>
            <a:r>
              <a:rPr lang="it-IT" sz="1400" dirty="0"/>
              <a:t>maggiore sull’intera </a:t>
            </a:r>
            <a:r>
              <a:rPr lang="it-IT" sz="1400" dirty="0" smtClean="0"/>
              <a:t>economia)</a:t>
            </a:r>
          </a:p>
          <a:p>
            <a:pPr lvl="0" algn="just">
              <a:lnSpc>
                <a:spcPct val="150000"/>
              </a:lnSpc>
              <a:buFontTx/>
              <a:buChar char="-"/>
            </a:pPr>
            <a:r>
              <a:rPr lang="it-IT" sz="1400" dirty="0" smtClean="0"/>
              <a:t>cogliere </a:t>
            </a:r>
            <a:r>
              <a:rPr lang="it-IT" sz="1400" dirty="0"/>
              <a:t>eventuali relazioni di natura economica – finanziaria tra le imprese presenti all’interno dei cluster </a:t>
            </a:r>
            <a:r>
              <a:rPr lang="it-IT" sz="1400" dirty="0" smtClean="0"/>
              <a:t>individuati (con </a:t>
            </a:r>
            <a:r>
              <a:rPr lang="it-IT" sz="1400" dirty="0"/>
              <a:t>indagini ad hoc o </a:t>
            </a:r>
            <a:r>
              <a:rPr lang="it-IT" sz="1400" dirty="0" smtClean="0"/>
              <a:t>con la visione dei </a:t>
            </a:r>
            <a:r>
              <a:rPr lang="it-IT" sz="1400" dirty="0"/>
              <a:t>bilanci di alcune grosse imprese, che potrebbero evidenziare tale tipo di </a:t>
            </a:r>
            <a:r>
              <a:rPr lang="it-IT" sz="1400" dirty="0" smtClean="0"/>
              <a:t>legami)</a:t>
            </a:r>
            <a:endParaRPr lang="it-IT" sz="1400" dirty="0"/>
          </a:p>
          <a:p>
            <a:pPr marL="0" indent="0" algn="just">
              <a:lnSpc>
                <a:spcPct val="150000"/>
              </a:lnSpc>
              <a:buNone/>
            </a:pPr>
            <a:endParaRPr lang="it-IT" sz="1400" b="1" dirty="0" smtClean="0"/>
          </a:p>
        </p:txBody>
      </p:sp>
      <p:sp>
        <p:nvSpPr>
          <p:cNvPr id="5" name="Segnaposto numero diapositiva 4"/>
          <p:cNvSpPr>
            <a:spLocks noGrp="1"/>
          </p:cNvSpPr>
          <p:nvPr>
            <p:ph type="sldNum" sz="quarter" idx="12"/>
          </p:nvPr>
        </p:nvSpPr>
        <p:spPr/>
        <p:txBody>
          <a:bodyPr/>
          <a:lstStyle/>
          <a:p>
            <a:fld id="{E5EB6C8C-EA07-48FE-BA34-52930F70A806}" type="slidenum">
              <a:rPr lang="it-IT" smtClean="0"/>
              <a:t>10</a:t>
            </a:fld>
            <a:endParaRPr lang="it-IT"/>
          </a:p>
        </p:txBody>
      </p:sp>
      <p:pic>
        <p:nvPicPr>
          <p:cNvPr id="6" name="Picture 3" descr="LateraleLogoPerPpt"/>
          <p:cNvPicPr>
            <a:picLocks noChangeAspect="1" noChangeArrowheads="1"/>
          </p:cNvPicPr>
          <p:nvPr/>
        </p:nvPicPr>
        <p:blipFill>
          <a:blip r:embed="rId3" cstate="print">
            <a:extLst>
              <a:ext uri="{28A0092B-C50C-407E-A947-70E740481C1C}">
                <a14:useLocalDpi xmlns:a14="http://schemas.microsoft.com/office/drawing/2010/main" val="0"/>
              </a:ext>
            </a:extLst>
          </a:blip>
          <a:srcRect l="32451" t="18532" b="6003"/>
          <a:stretch>
            <a:fillRect/>
          </a:stretch>
        </p:blipFill>
        <p:spPr bwMode="auto">
          <a:xfrm>
            <a:off x="0" y="0"/>
            <a:ext cx="1403350" cy="686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7"/>
          <p:cNvSpPr txBox="1">
            <a:spLocks noChangeArrowheads="1"/>
          </p:cNvSpPr>
          <p:nvPr/>
        </p:nvSpPr>
        <p:spPr bwMode="auto">
          <a:xfrm>
            <a:off x="1691680" y="5904160"/>
            <a:ext cx="4756150"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it-IT" altLang="it-IT" sz="1050" b="1" dirty="0" smtClean="0">
                <a:solidFill>
                  <a:srgbClr val="5F5F5F"/>
                </a:solidFill>
                <a:ea typeface="ＭＳ Ｐゴシック" pitchFamily="48" charset="-128"/>
              </a:rPr>
              <a:t>XXXVIII Conferenza scientifica annuale, Cagliari (CA) 20-22 Settembre 2017</a:t>
            </a:r>
            <a:endParaRPr lang="it-IT" altLang="it-IT" sz="1050" b="1" dirty="0">
              <a:solidFill>
                <a:srgbClr val="5F5F5F"/>
              </a:solidFill>
              <a:ea typeface="ＭＳ Ｐゴシック" pitchFamily="48" charset="-128"/>
            </a:endParaRPr>
          </a:p>
        </p:txBody>
      </p:sp>
      <p:pic>
        <p:nvPicPr>
          <p:cNvPr id="8" name="Picture 6" descr="Logo a colori"/>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80349" y="5904160"/>
            <a:ext cx="84137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090359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403350" y="274638"/>
            <a:ext cx="6625034" cy="850106"/>
          </a:xfrm>
        </p:spPr>
        <p:txBody>
          <a:bodyPr>
            <a:normAutofit/>
          </a:bodyPr>
          <a:lstStyle/>
          <a:p>
            <a:pPr algn="just"/>
            <a:r>
              <a:rPr lang="it-IT" sz="1000" dirty="0" smtClean="0"/>
              <a:t>LA</a:t>
            </a:r>
            <a:r>
              <a:rPr lang="it-IT" sz="1000" dirty="0"/>
              <a:t> </a:t>
            </a:r>
            <a:r>
              <a:rPr lang="it-IT" sz="1000" dirty="0" smtClean="0"/>
              <a:t>FILIERA</a:t>
            </a:r>
            <a:r>
              <a:rPr lang="it-IT" sz="1100" dirty="0" smtClean="0"/>
              <a:t> CORTA E IL ‘CHILOMETRO ZERO’ IN SICILIA: STUDIO DEL SETTORE LATTIERO CASEARIO</a:t>
            </a:r>
            <a:endParaRPr lang="it-IT" sz="1100" dirty="0"/>
          </a:p>
        </p:txBody>
      </p:sp>
      <p:sp>
        <p:nvSpPr>
          <p:cNvPr id="3" name="Segnaposto contenuto 2"/>
          <p:cNvSpPr>
            <a:spLocks noGrp="1"/>
          </p:cNvSpPr>
          <p:nvPr>
            <p:ph idx="1"/>
          </p:nvPr>
        </p:nvSpPr>
        <p:spPr>
          <a:xfrm>
            <a:off x="1403350" y="1600200"/>
            <a:ext cx="7283450" cy="4525963"/>
          </a:xfrm>
        </p:spPr>
        <p:txBody>
          <a:bodyPr>
            <a:normAutofit fontScale="55000" lnSpcReduction="20000"/>
          </a:bodyPr>
          <a:lstStyle/>
          <a:p>
            <a:pPr marL="0" indent="0" algn="just">
              <a:lnSpc>
                <a:spcPct val="170000"/>
              </a:lnSpc>
              <a:buNone/>
            </a:pPr>
            <a:r>
              <a:rPr lang="it-IT" b="1" i="1" dirty="0" smtClean="0"/>
              <a:t>Obiettivo</a:t>
            </a:r>
            <a:r>
              <a:rPr lang="it-IT" dirty="0" smtClean="0"/>
              <a:t>: esiste filiera nel settore lattiero caseario in Sicilia? Se sì, è corta?</a:t>
            </a:r>
          </a:p>
          <a:p>
            <a:pPr marL="0" indent="0" algn="just">
              <a:lnSpc>
                <a:spcPct val="170000"/>
              </a:lnSpc>
              <a:buNone/>
            </a:pPr>
            <a:r>
              <a:rPr lang="it-IT" b="1" i="1" dirty="0" smtClean="0"/>
              <a:t>Informazioni disponibili</a:t>
            </a:r>
            <a:r>
              <a:rPr lang="it-IT" dirty="0" smtClean="0"/>
              <a:t>: variabili </a:t>
            </a:r>
            <a:r>
              <a:rPr lang="it-IT" dirty="0"/>
              <a:t>‘attività economica’ e ‘</a:t>
            </a:r>
            <a:r>
              <a:rPr lang="it-IT" dirty="0" smtClean="0"/>
              <a:t>localizzazione’, dal registro </a:t>
            </a:r>
            <a:r>
              <a:rPr lang="it-IT" dirty="0"/>
              <a:t>ASIA delle imprese attive (costruito attraverso l’integrazione di più fonti amministrative / </a:t>
            </a:r>
            <a:r>
              <a:rPr lang="it-IT" sz="3300" dirty="0"/>
              <a:t>statistiche)</a:t>
            </a:r>
          </a:p>
          <a:p>
            <a:pPr marL="0" indent="0" algn="just">
              <a:lnSpc>
                <a:spcPct val="170000"/>
              </a:lnSpc>
              <a:buNone/>
            </a:pPr>
            <a:r>
              <a:rPr lang="it-IT" b="1" i="1" dirty="0" err="1" smtClean="0"/>
              <a:t>Georeferenziare</a:t>
            </a:r>
            <a:r>
              <a:rPr lang="it-IT" dirty="0" smtClean="0"/>
              <a:t>: se esiste filiera, </a:t>
            </a:r>
            <a:r>
              <a:rPr lang="it-IT" dirty="0"/>
              <a:t>attraverso software specifici </a:t>
            </a:r>
            <a:r>
              <a:rPr lang="it-IT" dirty="0" smtClean="0"/>
              <a:t>GIS, si  indentificheranno </a:t>
            </a:r>
            <a:r>
              <a:rPr lang="it-IT" dirty="0"/>
              <a:t>le distanze tra le </a:t>
            </a:r>
            <a:r>
              <a:rPr lang="it-IT" dirty="0" smtClean="0"/>
              <a:t>imprese</a:t>
            </a:r>
          </a:p>
          <a:p>
            <a:pPr marL="0" indent="0" algn="just">
              <a:lnSpc>
                <a:spcPct val="170000"/>
              </a:lnSpc>
              <a:buNone/>
            </a:pPr>
            <a:r>
              <a:rPr lang="it-IT" b="1" i="1" dirty="0" smtClean="0"/>
              <a:t>Analisi impatto</a:t>
            </a:r>
            <a:r>
              <a:rPr lang="it-IT" dirty="0" smtClean="0"/>
              <a:t>: se esiste filiera, studiare struttura </a:t>
            </a:r>
            <a:r>
              <a:rPr lang="it-IT" dirty="0"/>
              <a:t>e </a:t>
            </a:r>
            <a:r>
              <a:rPr lang="it-IT" dirty="0" smtClean="0"/>
              <a:t>impatto economico – sociale, </a:t>
            </a:r>
            <a:r>
              <a:rPr lang="it-IT" dirty="0"/>
              <a:t>sia sul comparto agro – alimentare che sull’intero territorio siciliano. </a:t>
            </a:r>
          </a:p>
        </p:txBody>
      </p:sp>
      <p:sp>
        <p:nvSpPr>
          <p:cNvPr id="5" name="Segnaposto numero diapositiva 4"/>
          <p:cNvSpPr>
            <a:spLocks noGrp="1"/>
          </p:cNvSpPr>
          <p:nvPr>
            <p:ph type="sldNum" sz="quarter" idx="12"/>
          </p:nvPr>
        </p:nvSpPr>
        <p:spPr/>
        <p:txBody>
          <a:bodyPr/>
          <a:lstStyle/>
          <a:p>
            <a:fld id="{E5EB6C8C-EA07-48FE-BA34-52930F70A806}" type="slidenum">
              <a:rPr lang="it-IT" smtClean="0"/>
              <a:t>2</a:t>
            </a:fld>
            <a:endParaRPr lang="it-IT"/>
          </a:p>
        </p:txBody>
      </p:sp>
      <p:pic>
        <p:nvPicPr>
          <p:cNvPr id="6" name="Picture 3" descr="LateraleLogoPerPpt"/>
          <p:cNvPicPr>
            <a:picLocks noChangeAspect="1" noChangeArrowheads="1"/>
          </p:cNvPicPr>
          <p:nvPr/>
        </p:nvPicPr>
        <p:blipFill>
          <a:blip r:embed="rId3" cstate="print">
            <a:extLst>
              <a:ext uri="{28A0092B-C50C-407E-A947-70E740481C1C}">
                <a14:useLocalDpi xmlns:a14="http://schemas.microsoft.com/office/drawing/2010/main" val="0"/>
              </a:ext>
            </a:extLst>
          </a:blip>
          <a:srcRect l="32451" t="18532" b="6003"/>
          <a:stretch>
            <a:fillRect/>
          </a:stretch>
        </p:blipFill>
        <p:spPr bwMode="auto">
          <a:xfrm>
            <a:off x="0" y="0"/>
            <a:ext cx="1403350" cy="686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7"/>
          <p:cNvSpPr txBox="1">
            <a:spLocks noChangeArrowheads="1"/>
          </p:cNvSpPr>
          <p:nvPr/>
        </p:nvSpPr>
        <p:spPr bwMode="auto">
          <a:xfrm>
            <a:off x="1691680" y="5904160"/>
            <a:ext cx="4756150"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it-IT" altLang="it-IT" sz="1050" b="1" dirty="0" smtClean="0">
                <a:solidFill>
                  <a:srgbClr val="5F5F5F"/>
                </a:solidFill>
                <a:ea typeface="ＭＳ Ｐゴシック" pitchFamily="48" charset="-128"/>
              </a:rPr>
              <a:t>XXXVIII Conferenza scientifica annuale, Cagliari (CA) 20-22 Settembre 2017</a:t>
            </a:r>
            <a:endParaRPr lang="it-IT" altLang="it-IT" sz="1050" b="1" dirty="0">
              <a:solidFill>
                <a:srgbClr val="5F5F5F"/>
              </a:solidFill>
              <a:ea typeface="ＭＳ Ｐゴシック" pitchFamily="48" charset="-128"/>
            </a:endParaRPr>
          </a:p>
        </p:txBody>
      </p:sp>
      <p:pic>
        <p:nvPicPr>
          <p:cNvPr id="8" name="Picture 6" descr="Logo a colori"/>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80350" y="5904160"/>
            <a:ext cx="84137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721558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403350" y="274638"/>
            <a:ext cx="6625034" cy="850106"/>
          </a:xfrm>
        </p:spPr>
        <p:txBody>
          <a:bodyPr>
            <a:normAutofit/>
          </a:bodyPr>
          <a:lstStyle/>
          <a:p>
            <a:pPr algn="just"/>
            <a:r>
              <a:rPr lang="it-IT" sz="1000" dirty="0" smtClean="0"/>
              <a:t>LA</a:t>
            </a:r>
            <a:r>
              <a:rPr lang="it-IT" sz="1000" dirty="0"/>
              <a:t> </a:t>
            </a:r>
            <a:r>
              <a:rPr lang="it-IT" sz="1000" dirty="0" smtClean="0"/>
              <a:t>FILIERA</a:t>
            </a:r>
            <a:r>
              <a:rPr lang="it-IT" sz="1100" dirty="0" smtClean="0"/>
              <a:t> CORTA E IL ‘CHILOMETRO ZERO’ IN SICILIA: STUDIO DEL SETTORE LATTIERO CASEARIO</a:t>
            </a:r>
            <a:endParaRPr lang="it-IT" sz="1100" dirty="0"/>
          </a:p>
        </p:txBody>
      </p:sp>
      <p:sp>
        <p:nvSpPr>
          <p:cNvPr id="3" name="Segnaposto contenuto 2"/>
          <p:cNvSpPr>
            <a:spLocks noGrp="1"/>
          </p:cNvSpPr>
          <p:nvPr>
            <p:ph idx="1"/>
          </p:nvPr>
        </p:nvSpPr>
        <p:spPr>
          <a:xfrm>
            <a:off x="1403350" y="1052736"/>
            <a:ext cx="7283450" cy="4525963"/>
          </a:xfrm>
        </p:spPr>
        <p:txBody>
          <a:bodyPr>
            <a:normAutofit fontScale="77500" lnSpcReduction="20000"/>
          </a:bodyPr>
          <a:lstStyle/>
          <a:p>
            <a:pPr marL="0" lvl="0" indent="0">
              <a:buNone/>
            </a:pPr>
            <a:r>
              <a:rPr lang="it-IT" sz="1800" b="1" i="1" dirty="0"/>
              <a:t>Inquadramento </a:t>
            </a:r>
            <a:r>
              <a:rPr lang="it-IT" sz="1800" b="1" i="1" dirty="0" smtClean="0"/>
              <a:t>teorico: </a:t>
            </a:r>
          </a:p>
          <a:p>
            <a:pPr marL="0" indent="0" algn="just">
              <a:lnSpc>
                <a:spcPct val="150000"/>
              </a:lnSpc>
              <a:buNone/>
            </a:pPr>
            <a:r>
              <a:rPr lang="it-IT" sz="1800" dirty="0"/>
              <a:t>I prodotti a Km 0 per definizione non possono "viaggiare" molto: esiste a tal proposito una distanza di </a:t>
            </a:r>
            <a:r>
              <a:rPr lang="it-IT" sz="1800" dirty="0" smtClean="0"/>
              <a:t>riferimento </a:t>
            </a:r>
            <a:r>
              <a:rPr lang="it-IT" sz="1500" dirty="0"/>
              <a:t>(</a:t>
            </a:r>
            <a:r>
              <a:rPr lang="it-IT" sz="1800" dirty="0"/>
              <a:t>Bosio, 2010</a:t>
            </a:r>
            <a:r>
              <a:rPr lang="it-IT" sz="1800" dirty="0" smtClean="0"/>
              <a:t>), </a:t>
            </a:r>
            <a:r>
              <a:rPr lang="it-IT" sz="1800" dirty="0"/>
              <a:t>per cui non possono superare i </a:t>
            </a:r>
            <a:r>
              <a:rPr lang="it-IT" sz="1800" dirty="0" smtClean="0"/>
              <a:t>70 Km </a:t>
            </a:r>
            <a:r>
              <a:rPr lang="it-IT" sz="1800" dirty="0"/>
              <a:t>dal luogo dove sono stati </a:t>
            </a:r>
            <a:r>
              <a:rPr lang="it-IT" sz="1800" dirty="0" smtClean="0"/>
              <a:t>prodotti.</a:t>
            </a:r>
          </a:p>
          <a:p>
            <a:pPr marL="0" lvl="0" indent="0" algn="just">
              <a:lnSpc>
                <a:spcPct val="150000"/>
              </a:lnSpc>
              <a:buNone/>
            </a:pPr>
            <a:r>
              <a:rPr lang="it-IT" sz="1800" b="1" i="1" dirty="0" smtClean="0"/>
              <a:t>Inquadramento normativo: </a:t>
            </a:r>
          </a:p>
          <a:p>
            <a:pPr marL="0" indent="0" algn="just">
              <a:lnSpc>
                <a:spcPct val="150000"/>
              </a:lnSpc>
              <a:buNone/>
            </a:pPr>
            <a:r>
              <a:rPr lang="it-IT" sz="1800" i="1" u="sng" dirty="0" smtClean="0"/>
              <a:t>A </a:t>
            </a:r>
            <a:r>
              <a:rPr lang="it-IT" sz="1800" i="1" u="sng" dirty="0"/>
              <a:t>livello </a:t>
            </a:r>
            <a:r>
              <a:rPr lang="it-IT" sz="1800" i="1" u="sng" dirty="0" smtClean="0"/>
              <a:t>UE</a:t>
            </a:r>
            <a:r>
              <a:rPr lang="it-IT" sz="1800" dirty="0" smtClean="0"/>
              <a:t>: Libro </a:t>
            </a:r>
            <a:r>
              <a:rPr lang="it-IT" sz="1800" dirty="0"/>
              <a:t>bianco della Commissione </a:t>
            </a:r>
            <a:r>
              <a:rPr lang="it-IT" sz="1800" dirty="0" smtClean="0"/>
              <a:t>europea ( gennaio 2000) </a:t>
            </a:r>
            <a:r>
              <a:rPr lang="it-IT" sz="1800" dirty="0"/>
              <a:t>sulla sicurezza alimentare</a:t>
            </a:r>
            <a:r>
              <a:rPr lang="it-IT" sz="1800" dirty="0" smtClean="0"/>
              <a:t>, incentrato </a:t>
            </a:r>
            <a:r>
              <a:rPr lang="it-IT" sz="1800" dirty="0"/>
              <a:t>su </a:t>
            </a:r>
            <a:r>
              <a:rPr lang="it-IT" sz="1800" dirty="0" smtClean="0"/>
              <a:t>istituzione </a:t>
            </a:r>
            <a:r>
              <a:rPr lang="it-IT" sz="1800" dirty="0"/>
              <a:t>di un nuovo quadro </a:t>
            </a:r>
            <a:r>
              <a:rPr lang="it-IT" sz="1800" dirty="0" smtClean="0"/>
              <a:t>giuridico per l’intera catena alimentare</a:t>
            </a:r>
          </a:p>
          <a:p>
            <a:pPr marL="0" indent="0" algn="just">
              <a:lnSpc>
                <a:spcPct val="150000"/>
              </a:lnSpc>
              <a:buNone/>
            </a:pPr>
            <a:r>
              <a:rPr lang="it-IT" sz="1800" i="1" u="sng" dirty="0"/>
              <a:t>A livello </a:t>
            </a:r>
            <a:r>
              <a:rPr lang="it-IT" sz="1800" i="1" u="sng" dirty="0" smtClean="0"/>
              <a:t>nazionale</a:t>
            </a:r>
            <a:r>
              <a:rPr lang="it-IT" sz="1800" dirty="0" smtClean="0"/>
              <a:t>: “</a:t>
            </a:r>
            <a:r>
              <a:rPr lang="it-IT" sz="1800" dirty="0"/>
              <a:t>legge di orientamento e modernizzazione del settore agricolo” (d. </a:t>
            </a:r>
            <a:r>
              <a:rPr lang="it-IT" sz="1800" dirty="0" err="1"/>
              <a:t>lgs</a:t>
            </a:r>
            <a:r>
              <a:rPr lang="it-IT" sz="1800" dirty="0"/>
              <a:t> n. </a:t>
            </a:r>
            <a:r>
              <a:rPr lang="it-IT" sz="1800" dirty="0" smtClean="0"/>
              <a:t>228/2001</a:t>
            </a:r>
            <a:r>
              <a:rPr lang="it-IT" sz="1800" dirty="0"/>
              <a:t>) </a:t>
            </a:r>
            <a:r>
              <a:rPr lang="it-IT" sz="1800" dirty="0" smtClean="0"/>
              <a:t> che allarga il concetto di “attività </a:t>
            </a:r>
            <a:r>
              <a:rPr lang="it-IT" sz="1800" dirty="0"/>
              <a:t>agricola” </a:t>
            </a:r>
            <a:r>
              <a:rPr lang="it-IT" sz="1800" dirty="0" smtClean="0"/>
              <a:t>anche alla </a:t>
            </a:r>
            <a:r>
              <a:rPr lang="it-IT" sz="1800" dirty="0"/>
              <a:t>fornitura di </a:t>
            </a:r>
            <a:r>
              <a:rPr lang="it-IT" sz="1800" dirty="0" smtClean="0"/>
              <a:t>servizi, utili alla collettività, </a:t>
            </a:r>
            <a:r>
              <a:rPr lang="it-IT" sz="1800" dirty="0"/>
              <a:t>finalizzati alla valorizzazione del territorio e del patrimonio rurale da parte dell'azienda </a:t>
            </a:r>
            <a:r>
              <a:rPr lang="it-IT" sz="1800" dirty="0" smtClean="0"/>
              <a:t>agricola, riconoscendone dunque la </a:t>
            </a:r>
            <a:r>
              <a:rPr lang="it-IT" sz="1800" i="1" u="sng" dirty="0" smtClean="0"/>
              <a:t>multifunzionalità</a:t>
            </a:r>
          </a:p>
          <a:p>
            <a:pPr marL="0" indent="0" algn="just">
              <a:lnSpc>
                <a:spcPct val="150000"/>
              </a:lnSpc>
              <a:buNone/>
            </a:pPr>
            <a:r>
              <a:rPr lang="it-IT" sz="1800" i="1" u="sng" dirty="0"/>
              <a:t>A livello </a:t>
            </a:r>
            <a:r>
              <a:rPr lang="it-IT" sz="1800" i="1" u="sng" dirty="0" smtClean="0"/>
              <a:t>regionale:</a:t>
            </a:r>
            <a:r>
              <a:rPr lang="it-IT" sz="1800" dirty="0" smtClean="0"/>
              <a:t> esperienza </a:t>
            </a:r>
            <a:r>
              <a:rPr lang="it-IT" sz="1800" dirty="0"/>
              <a:t>positiva del Veneto, legge regionale 7 del 25 luglio 2008 che, grazie alla spinta della  Coldiretti, finalizzata espressamente ad incentivare l'utilizzo di prodotti locali nelle attività ristorative affidate ad enti pubblici, incrementando in tale maniera la vendita diretta da parte degli imprenditori agricoli.</a:t>
            </a:r>
          </a:p>
          <a:p>
            <a:pPr marL="0" indent="0" algn="just">
              <a:lnSpc>
                <a:spcPct val="150000"/>
              </a:lnSpc>
              <a:buNone/>
            </a:pPr>
            <a:endParaRPr lang="it-IT" sz="1800" dirty="0" smtClean="0"/>
          </a:p>
          <a:p>
            <a:pPr marL="0" indent="0" algn="just">
              <a:lnSpc>
                <a:spcPct val="150000"/>
              </a:lnSpc>
              <a:buNone/>
            </a:pPr>
            <a:endParaRPr lang="it-IT" sz="1800" dirty="0"/>
          </a:p>
          <a:p>
            <a:pPr marL="0" lvl="0" indent="0" algn="just">
              <a:lnSpc>
                <a:spcPct val="150000"/>
              </a:lnSpc>
              <a:buNone/>
            </a:pPr>
            <a:endParaRPr lang="it-IT" sz="1800" dirty="0"/>
          </a:p>
          <a:p>
            <a:endParaRPr lang="it-IT" dirty="0"/>
          </a:p>
        </p:txBody>
      </p:sp>
      <p:sp>
        <p:nvSpPr>
          <p:cNvPr id="5" name="Segnaposto numero diapositiva 4"/>
          <p:cNvSpPr>
            <a:spLocks noGrp="1"/>
          </p:cNvSpPr>
          <p:nvPr>
            <p:ph type="sldNum" sz="quarter" idx="12"/>
          </p:nvPr>
        </p:nvSpPr>
        <p:spPr/>
        <p:txBody>
          <a:bodyPr/>
          <a:lstStyle/>
          <a:p>
            <a:fld id="{E5EB6C8C-EA07-48FE-BA34-52930F70A806}" type="slidenum">
              <a:rPr lang="it-IT" smtClean="0"/>
              <a:t>3</a:t>
            </a:fld>
            <a:endParaRPr lang="it-IT"/>
          </a:p>
        </p:txBody>
      </p:sp>
      <p:pic>
        <p:nvPicPr>
          <p:cNvPr id="6" name="Picture 3" descr="LateraleLogoPerPpt"/>
          <p:cNvPicPr>
            <a:picLocks noChangeAspect="1" noChangeArrowheads="1"/>
          </p:cNvPicPr>
          <p:nvPr/>
        </p:nvPicPr>
        <p:blipFill>
          <a:blip r:embed="rId3" cstate="print">
            <a:extLst>
              <a:ext uri="{28A0092B-C50C-407E-A947-70E740481C1C}">
                <a14:useLocalDpi xmlns:a14="http://schemas.microsoft.com/office/drawing/2010/main" val="0"/>
              </a:ext>
            </a:extLst>
          </a:blip>
          <a:srcRect l="32451" t="18532" b="6003"/>
          <a:stretch>
            <a:fillRect/>
          </a:stretch>
        </p:blipFill>
        <p:spPr bwMode="auto">
          <a:xfrm>
            <a:off x="0" y="0"/>
            <a:ext cx="1403350" cy="686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7"/>
          <p:cNvSpPr txBox="1">
            <a:spLocks noChangeArrowheads="1"/>
          </p:cNvSpPr>
          <p:nvPr/>
        </p:nvSpPr>
        <p:spPr bwMode="auto">
          <a:xfrm>
            <a:off x="1691680" y="5904160"/>
            <a:ext cx="4756150"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it-IT" altLang="it-IT" sz="1050" b="1" dirty="0" smtClean="0">
                <a:solidFill>
                  <a:srgbClr val="5F5F5F"/>
                </a:solidFill>
                <a:ea typeface="ＭＳ Ｐゴシック" pitchFamily="48" charset="-128"/>
              </a:rPr>
              <a:t>XXXVIII Conferenza scientifica annuale, Cagliari (CA) 20-22 Settembre 2017</a:t>
            </a:r>
            <a:endParaRPr lang="it-IT" altLang="it-IT" sz="1050" b="1" dirty="0">
              <a:solidFill>
                <a:srgbClr val="5F5F5F"/>
              </a:solidFill>
              <a:ea typeface="ＭＳ Ｐゴシック" pitchFamily="48" charset="-128"/>
            </a:endParaRPr>
          </a:p>
        </p:txBody>
      </p:sp>
      <p:pic>
        <p:nvPicPr>
          <p:cNvPr id="8" name="Picture 6" descr="Logo a colori"/>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94170" y="5904160"/>
            <a:ext cx="84137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214469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403350" y="274638"/>
            <a:ext cx="6625034" cy="850106"/>
          </a:xfrm>
        </p:spPr>
        <p:txBody>
          <a:bodyPr>
            <a:normAutofit/>
          </a:bodyPr>
          <a:lstStyle/>
          <a:p>
            <a:pPr algn="just"/>
            <a:r>
              <a:rPr lang="it-IT" sz="1000" dirty="0" smtClean="0"/>
              <a:t>LA</a:t>
            </a:r>
            <a:r>
              <a:rPr lang="it-IT" sz="1000" dirty="0"/>
              <a:t> </a:t>
            </a:r>
            <a:r>
              <a:rPr lang="it-IT" sz="1000" dirty="0" smtClean="0"/>
              <a:t>FILIERA</a:t>
            </a:r>
            <a:r>
              <a:rPr lang="it-IT" sz="1100" dirty="0" smtClean="0"/>
              <a:t> CORTA E IL ‘CHILOMETRO ZERO’ IN SICILIA: STUDIO DEL SETTORE LATTIERO CASEARIO</a:t>
            </a:r>
            <a:endParaRPr lang="it-IT" sz="1100" dirty="0"/>
          </a:p>
        </p:txBody>
      </p:sp>
      <p:sp>
        <p:nvSpPr>
          <p:cNvPr id="3" name="Segnaposto contenuto 2"/>
          <p:cNvSpPr>
            <a:spLocks noGrp="1"/>
          </p:cNvSpPr>
          <p:nvPr>
            <p:ph idx="1"/>
          </p:nvPr>
        </p:nvSpPr>
        <p:spPr>
          <a:xfrm>
            <a:off x="1403350" y="1124744"/>
            <a:ext cx="7283450" cy="5001419"/>
          </a:xfrm>
        </p:spPr>
        <p:txBody>
          <a:bodyPr>
            <a:normAutofit/>
          </a:bodyPr>
          <a:lstStyle/>
          <a:p>
            <a:pPr marL="0" indent="0" algn="ctr">
              <a:buNone/>
            </a:pPr>
            <a:r>
              <a:rPr lang="it-IT" sz="1400" b="1" i="1" dirty="0"/>
              <a:t>Individuazione della filiera </a:t>
            </a:r>
            <a:endParaRPr lang="it-IT" sz="1400" b="1" i="1" dirty="0" smtClean="0"/>
          </a:p>
          <a:p>
            <a:pPr marL="0" indent="0" algn="ctr">
              <a:buNone/>
            </a:pPr>
            <a:r>
              <a:rPr lang="it-IT" sz="1400" i="1" dirty="0" smtClean="0"/>
              <a:t>(versione semplificata del settore lattiero – caseario)</a:t>
            </a:r>
            <a:endParaRPr lang="it-IT" sz="1400" i="1" dirty="0"/>
          </a:p>
        </p:txBody>
      </p:sp>
      <p:sp>
        <p:nvSpPr>
          <p:cNvPr id="5" name="Segnaposto numero diapositiva 4"/>
          <p:cNvSpPr>
            <a:spLocks noGrp="1"/>
          </p:cNvSpPr>
          <p:nvPr>
            <p:ph type="sldNum" sz="quarter" idx="12"/>
          </p:nvPr>
        </p:nvSpPr>
        <p:spPr/>
        <p:txBody>
          <a:bodyPr/>
          <a:lstStyle/>
          <a:p>
            <a:fld id="{E5EB6C8C-EA07-48FE-BA34-52930F70A806}" type="slidenum">
              <a:rPr lang="it-IT" smtClean="0"/>
              <a:t>4</a:t>
            </a:fld>
            <a:endParaRPr lang="it-IT"/>
          </a:p>
        </p:txBody>
      </p:sp>
      <p:pic>
        <p:nvPicPr>
          <p:cNvPr id="6" name="Picture 3" descr="LateraleLogoPerPpt"/>
          <p:cNvPicPr>
            <a:picLocks noChangeAspect="1" noChangeArrowheads="1"/>
          </p:cNvPicPr>
          <p:nvPr/>
        </p:nvPicPr>
        <p:blipFill>
          <a:blip r:embed="rId3" cstate="print">
            <a:extLst>
              <a:ext uri="{28A0092B-C50C-407E-A947-70E740481C1C}">
                <a14:useLocalDpi xmlns:a14="http://schemas.microsoft.com/office/drawing/2010/main" val="0"/>
              </a:ext>
            </a:extLst>
          </a:blip>
          <a:srcRect l="32451" t="18532" b="6003"/>
          <a:stretch>
            <a:fillRect/>
          </a:stretch>
        </p:blipFill>
        <p:spPr bwMode="auto">
          <a:xfrm>
            <a:off x="0" y="0"/>
            <a:ext cx="1403350" cy="686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7"/>
          <p:cNvSpPr txBox="1">
            <a:spLocks noChangeArrowheads="1"/>
          </p:cNvSpPr>
          <p:nvPr/>
        </p:nvSpPr>
        <p:spPr bwMode="auto">
          <a:xfrm>
            <a:off x="1691680" y="5904160"/>
            <a:ext cx="4756150"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it-IT" altLang="it-IT" sz="1050" b="1" dirty="0" smtClean="0">
                <a:solidFill>
                  <a:srgbClr val="5F5F5F"/>
                </a:solidFill>
                <a:ea typeface="ＭＳ Ｐゴシック" pitchFamily="48" charset="-128"/>
              </a:rPr>
              <a:t>XXXVIII Conferenza scientifica annuale, Cagliari (CA) 20-22 Settembre 2017</a:t>
            </a:r>
            <a:endParaRPr lang="it-IT" altLang="it-IT" sz="1050" b="1" dirty="0">
              <a:solidFill>
                <a:srgbClr val="5F5F5F"/>
              </a:solidFill>
              <a:ea typeface="ＭＳ Ｐゴシック" pitchFamily="48" charset="-128"/>
            </a:endParaRPr>
          </a:p>
        </p:txBody>
      </p:sp>
      <p:pic>
        <p:nvPicPr>
          <p:cNvPr id="8" name="Picture 6" descr="Logo a colori"/>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67538" y="5904160"/>
            <a:ext cx="84137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Immagine 9" descr="C:\Users\cusimano\AppData\Local\Temp\mini filieraa.jpg"/>
          <p:cNvPicPr/>
          <p:nvPr/>
        </p:nvPicPr>
        <p:blipFill rotWithShape="1">
          <a:blip r:embed="rId5">
            <a:extLst>
              <a:ext uri="{28A0092B-C50C-407E-A947-70E740481C1C}">
                <a14:useLocalDpi xmlns:a14="http://schemas.microsoft.com/office/drawing/2010/main" val="0"/>
              </a:ext>
            </a:extLst>
          </a:blip>
          <a:srcRect l="5998" t="2920" r="6202" b="2920"/>
          <a:stretch/>
        </p:blipFill>
        <p:spPr bwMode="auto">
          <a:xfrm>
            <a:off x="3059832" y="1772816"/>
            <a:ext cx="3744415" cy="360040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0358656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403350" y="274638"/>
            <a:ext cx="6625034" cy="850106"/>
          </a:xfrm>
        </p:spPr>
        <p:txBody>
          <a:bodyPr>
            <a:normAutofit/>
          </a:bodyPr>
          <a:lstStyle/>
          <a:p>
            <a:pPr algn="just"/>
            <a:r>
              <a:rPr lang="it-IT" sz="1000" dirty="0" smtClean="0"/>
              <a:t>LA</a:t>
            </a:r>
            <a:r>
              <a:rPr lang="it-IT" sz="1000" dirty="0"/>
              <a:t> </a:t>
            </a:r>
            <a:r>
              <a:rPr lang="it-IT" sz="1000" dirty="0" smtClean="0"/>
              <a:t>FILIERA</a:t>
            </a:r>
            <a:r>
              <a:rPr lang="it-IT" sz="1100" dirty="0" smtClean="0"/>
              <a:t> CORTA E IL ‘CHILOMETRO ZERO’ IN SICILIA: STUDIO DEL SETTORE LATTIERO CASEARIO</a:t>
            </a:r>
            <a:endParaRPr lang="it-IT" sz="1100" dirty="0"/>
          </a:p>
        </p:txBody>
      </p:sp>
      <p:sp>
        <p:nvSpPr>
          <p:cNvPr id="3" name="Segnaposto contenuto 2"/>
          <p:cNvSpPr>
            <a:spLocks noGrp="1"/>
          </p:cNvSpPr>
          <p:nvPr>
            <p:ph idx="1"/>
          </p:nvPr>
        </p:nvSpPr>
        <p:spPr>
          <a:xfrm>
            <a:off x="1403350" y="1052737"/>
            <a:ext cx="7283450" cy="4896544"/>
          </a:xfrm>
        </p:spPr>
        <p:txBody>
          <a:bodyPr>
            <a:normAutofit fontScale="55000" lnSpcReduction="20000"/>
          </a:bodyPr>
          <a:lstStyle/>
          <a:p>
            <a:pPr marL="0" indent="0">
              <a:buNone/>
            </a:pPr>
            <a:r>
              <a:rPr lang="it-IT" dirty="0" smtClean="0"/>
              <a:t>Secondo lo schema precedente, le attività economiche (ATECO 2007) che descrivono </a:t>
            </a:r>
            <a:r>
              <a:rPr lang="it-IT" dirty="0"/>
              <a:t>meglio il fenomeno sono le seguenti:</a:t>
            </a:r>
          </a:p>
          <a:p>
            <a:pPr>
              <a:buFontTx/>
              <a:buChar char="-"/>
            </a:pPr>
            <a:r>
              <a:rPr lang="it-IT" dirty="0" smtClean="0"/>
              <a:t>01.41.0</a:t>
            </a:r>
            <a:r>
              <a:rPr lang="it-IT" dirty="0"/>
              <a:t>, allevamento di bovini e bufale da latte, produzione di latte </a:t>
            </a:r>
            <a:r>
              <a:rPr lang="it-IT" dirty="0" smtClean="0"/>
              <a:t>crudo</a:t>
            </a:r>
          </a:p>
          <a:p>
            <a:pPr>
              <a:buFontTx/>
              <a:buChar char="-"/>
            </a:pPr>
            <a:r>
              <a:rPr lang="it-IT" dirty="0" smtClean="0"/>
              <a:t>01.43.0</a:t>
            </a:r>
            <a:r>
              <a:rPr lang="it-IT" dirty="0"/>
              <a:t>, allevamento di cavalli e di altri equini</a:t>
            </a:r>
          </a:p>
          <a:p>
            <a:pPr>
              <a:buFontTx/>
              <a:buChar char="-"/>
            </a:pPr>
            <a:r>
              <a:rPr lang="it-IT" dirty="0" smtClean="0"/>
              <a:t>01.44.0</a:t>
            </a:r>
            <a:r>
              <a:rPr lang="it-IT" dirty="0"/>
              <a:t>, allevamento di cammelli e </a:t>
            </a:r>
            <a:r>
              <a:rPr lang="it-IT" dirty="0" smtClean="0"/>
              <a:t>camelidi</a:t>
            </a:r>
          </a:p>
          <a:p>
            <a:pPr>
              <a:buFontTx/>
              <a:buChar char="-"/>
            </a:pPr>
            <a:r>
              <a:rPr lang="it-IT" dirty="0" smtClean="0"/>
              <a:t>01.45.0</a:t>
            </a:r>
            <a:r>
              <a:rPr lang="it-IT" dirty="0"/>
              <a:t>, allevamento di ovini e </a:t>
            </a:r>
            <a:r>
              <a:rPr lang="it-IT" dirty="0" smtClean="0"/>
              <a:t>caprini</a:t>
            </a:r>
          </a:p>
          <a:p>
            <a:pPr>
              <a:buFontTx/>
              <a:buChar char="-"/>
            </a:pPr>
            <a:r>
              <a:rPr lang="it-IT" dirty="0" smtClean="0"/>
              <a:t>10.51.1</a:t>
            </a:r>
            <a:r>
              <a:rPr lang="it-IT" dirty="0"/>
              <a:t>, trattamento igienico del </a:t>
            </a:r>
            <a:r>
              <a:rPr lang="it-IT" dirty="0" smtClean="0"/>
              <a:t>latte</a:t>
            </a:r>
          </a:p>
          <a:p>
            <a:pPr>
              <a:buFontTx/>
              <a:buChar char="-"/>
            </a:pPr>
            <a:r>
              <a:rPr lang="it-IT" dirty="0" smtClean="0"/>
              <a:t>10.51.2</a:t>
            </a:r>
            <a:r>
              <a:rPr lang="it-IT" dirty="0"/>
              <a:t>, produzione dei derivati del latte</a:t>
            </a:r>
          </a:p>
          <a:p>
            <a:pPr>
              <a:buFontTx/>
              <a:buChar char="-"/>
            </a:pPr>
            <a:r>
              <a:rPr lang="it-IT" dirty="0" smtClean="0"/>
              <a:t>10.52.0</a:t>
            </a:r>
            <a:r>
              <a:rPr lang="it-IT" dirty="0"/>
              <a:t>, produzione di gelati senza vendita </a:t>
            </a:r>
            <a:r>
              <a:rPr lang="it-IT" dirty="0" smtClean="0"/>
              <a:t>diretta</a:t>
            </a:r>
          </a:p>
          <a:p>
            <a:pPr>
              <a:buFontTx/>
              <a:buChar char="-"/>
            </a:pPr>
            <a:r>
              <a:rPr lang="it-IT" dirty="0" smtClean="0"/>
              <a:t>46.33.1</a:t>
            </a:r>
            <a:r>
              <a:rPr lang="it-IT" dirty="0"/>
              <a:t>, commercio all’ingrosso di prodotti lattiero – </a:t>
            </a:r>
            <a:r>
              <a:rPr lang="it-IT" dirty="0" smtClean="0"/>
              <a:t>	caseari </a:t>
            </a:r>
            <a:r>
              <a:rPr lang="it-IT" dirty="0"/>
              <a:t>e di </a:t>
            </a:r>
            <a:r>
              <a:rPr lang="it-IT" dirty="0" smtClean="0"/>
              <a:t>uova</a:t>
            </a:r>
          </a:p>
          <a:p>
            <a:pPr>
              <a:buFontTx/>
              <a:buChar char="-"/>
            </a:pPr>
            <a:r>
              <a:rPr lang="it-IT" dirty="0" smtClean="0"/>
              <a:t>47.29.1</a:t>
            </a:r>
            <a:r>
              <a:rPr lang="it-IT" dirty="0"/>
              <a:t>, commercio al dettaglio di latte e di prodotti </a:t>
            </a:r>
            <a:r>
              <a:rPr lang="it-IT" dirty="0" smtClean="0"/>
              <a:t>	lattiero </a:t>
            </a:r>
            <a:r>
              <a:rPr lang="it-IT" dirty="0"/>
              <a:t>– </a:t>
            </a:r>
            <a:r>
              <a:rPr lang="it-IT" dirty="0" smtClean="0"/>
              <a:t>caseari</a:t>
            </a:r>
          </a:p>
          <a:p>
            <a:pPr marL="0" indent="0">
              <a:buNone/>
            </a:pPr>
            <a:endParaRPr lang="it-IT" dirty="0" smtClean="0"/>
          </a:p>
          <a:p>
            <a:pPr marL="0" indent="0">
              <a:buNone/>
            </a:pPr>
            <a:r>
              <a:rPr lang="it-IT" i="1" u="sng" dirty="0" smtClean="0"/>
              <a:t>Vantaggi</a:t>
            </a:r>
            <a:r>
              <a:rPr lang="it-IT" dirty="0" smtClean="0"/>
              <a:t>: delineazione perimetro filiera netta</a:t>
            </a:r>
          </a:p>
          <a:p>
            <a:pPr marL="0" indent="0">
              <a:buNone/>
            </a:pPr>
            <a:endParaRPr lang="it-IT" dirty="0" smtClean="0"/>
          </a:p>
          <a:p>
            <a:pPr marL="0" indent="0">
              <a:buNone/>
            </a:pPr>
            <a:r>
              <a:rPr lang="it-IT" i="1" u="sng" dirty="0" smtClean="0"/>
              <a:t>Svantaggi</a:t>
            </a:r>
            <a:r>
              <a:rPr lang="it-IT" dirty="0" smtClean="0"/>
              <a:t>: si perdono una serie di attività, collegate alla filiera (es: trasporto, ristorazione collettiva, promozione, consulenza)</a:t>
            </a:r>
          </a:p>
          <a:p>
            <a:pPr marL="0" indent="0">
              <a:buNone/>
            </a:pPr>
            <a:endParaRPr lang="it-IT" dirty="0"/>
          </a:p>
          <a:p>
            <a:pPr marL="0" indent="0">
              <a:buNone/>
            </a:pPr>
            <a:endParaRPr lang="it-IT" dirty="0"/>
          </a:p>
        </p:txBody>
      </p:sp>
      <p:sp>
        <p:nvSpPr>
          <p:cNvPr id="5" name="Segnaposto numero diapositiva 4"/>
          <p:cNvSpPr>
            <a:spLocks noGrp="1"/>
          </p:cNvSpPr>
          <p:nvPr>
            <p:ph type="sldNum" sz="quarter" idx="12"/>
          </p:nvPr>
        </p:nvSpPr>
        <p:spPr/>
        <p:txBody>
          <a:bodyPr/>
          <a:lstStyle/>
          <a:p>
            <a:fld id="{E5EB6C8C-EA07-48FE-BA34-52930F70A806}" type="slidenum">
              <a:rPr lang="it-IT" smtClean="0"/>
              <a:t>5</a:t>
            </a:fld>
            <a:endParaRPr lang="it-IT"/>
          </a:p>
        </p:txBody>
      </p:sp>
      <p:pic>
        <p:nvPicPr>
          <p:cNvPr id="6" name="Picture 3" descr="LateraleLogoPerPpt"/>
          <p:cNvPicPr>
            <a:picLocks noChangeAspect="1" noChangeArrowheads="1"/>
          </p:cNvPicPr>
          <p:nvPr/>
        </p:nvPicPr>
        <p:blipFill>
          <a:blip r:embed="rId3" cstate="print">
            <a:extLst>
              <a:ext uri="{28A0092B-C50C-407E-A947-70E740481C1C}">
                <a14:useLocalDpi xmlns:a14="http://schemas.microsoft.com/office/drawing/2010/main" val="0"/>
              </a:ext>
            </a:extLst>
          </a:blip>
          <a:srcRect l="32451" t="18532" b="6003"/>
          <a:stretch>
            <a:fillRect/>
          </a:stretch>
        </p:blipFill>
        <p:spPr bwMode="auto">
          <a:xfrm>
            <a:off x="0" y="0"/>
            <a:ext cx="1403350" cy="686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7"/>
          <p:cNvSpPr txBox="1">
            <a:spLocks noChangeArrowheads="1"/>
          </p:cNvSpPr>
          <p:nvPr/>
        </p:nvSpPr>
        <p:spPr bwMode="auto">
          <a:xfrm>
            <a:off x="1672930" y="6076915"/>
            <a:ext cx="4756150"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it-IT" altLang="it-IT" sz="1050" b="1" dirty="0" smtClean="0">
                <a:solidFill>
                  <a:srgbClr val="5F5F5F"/>
                </a:solidFill>
                <a:ea typeface="ＭＳ Ｐゴシック" pitchFamily="48" charset="-128"/>
              </a:rPr>
              <a:t>XXXVIII Conferenza scientifica annuale, Cagliari (CA) 20-22 Settembre 2017</a:t>
            </a:r>
            <a:endParaRPr lang="it-IT" altLang="it-IT" sz="1050" b="1" dirty="0">
              <a:solidFill>
                <a:srgbClr val="5F5F5F"/>
              </a:solidFill>
              <a:ea typeface="ＭＳ Ｐゴシック" pitchFamily="48" charset="-128"/>
            </a:endParaRPr>
          </a:p>
        </p:txBody>
      </p:sp>
      <p:pic>
        <p:nvPicPr>
          <p:cNvPr id="8" name="Picture 6" descr="Logo a colori"/>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78415" y="6076338"/>
            <a:ext cx="84137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878575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403350" y="274638"/>
            <a:ext cx="6625034" cy="850106"/>
          </a:xfrm>
        </p:spPr>
        <p:txBody>
          <a:bodyPr>
            <a:normAutofit/>
          </a:bodyPr>
          <a:lstStyle/>
          <a:p>
            <a:pPr algn="just"/>
            <a:r>
              <a:rPr lang="it-IT" sz="1000" dirty="0" smtClean="0"/>
              <a:t>LA</a:t>
            </a:r>
            <a:r>
              <a:rPr lang="it-IT" sz="1000" dirty="0"/>
              <a:t> </a:t>
            </a:r>
            <a:r>
              <a:rPr lang="it-IT" sz="1000" dirty="0" smtClean="0"/>
              <a:t>FILIERA</a:t>
            </a:r>
            <a:r>
              <a:rPr lang="it-IT" sz="1100" dirty="0" smtClean="0"/>
              <a:t> CORTA E IL ‘CHILOMETRO ZERO’ IN SICILIA: STUDIO DEL SETTORE LATTIERO CASEARIO</a:t>
            </a:r>
            <a:endParaRPr lang="it-IT" sz="1100"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978935814"/>
              </p:ext>
            </p:extLst>
          </p:nvPr>
        </p:nvGraphicFramePr>
        <p:xfrm>
          <a:off x="2339752" y="1318658"/>
          <a:ext cx="5174615" cy="3960444"/>
        </p:xfrm>
        <a:graphic>
          <a:graphicData uri="http://schemas.openxmlformats.org/drawingml/2006/table">
            <a:tbl>
              <a:tblPr firstRow="1" firstCol="1" bandRow="1">
                <a:tableStyleId>{5C22544A-7EE6-4342-B048-85BDC9FD1C3A}</a:tableStyleId>
              </a:tblPr>
              <a:tblGrid>
                <a:gridCol w="3853815"/>
                <a:gridCol w="711200"/>
                <a:gridCol w="609600"/>
              </a:tblGrid>
              <a:tr h="413694">
                <a:tc>
                  <a:txBody>
                    <a:bodyPr/>
                    <a:lstStyle/>
                    <a:p>
                      <a:pPr algn="ctr">
                        <a:lnSpc>
                          <a:spcPct val="115000"/>
                        </a:lnSpc>
                        <a:spcAft>
                          <a:spcPts val="0"/>
                        </a:spcAft>
                      </a:pPr>
                      <a:r>
                        <a:rPr lang="it-IT" sz="1000" dirty="0" smtClean="0">
                          <a:effectLst/>
                        </a:rPr>
                        <a:t>ATECO</a:t>
                      </a:r>
                      <a:endParaRPr lang="it-IT" sz="1100" dirty="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a:effectLst/>
                        </a:rPr>
                        <a:t>Numerosità</a:t>
                      </a:r>
                      <a:endParaRPr lang="it-IT"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a:effectLst/>
                        </a:rPr>
                        <a:t>%</a:t>
                      </a:r>
                      <a:endParaRPr lang="it-IT" sz="1100">
                        <a:effectLst/>
                        <a:latin typeface="Calibri"/>
                        <a:ea typeface="Calibri"/>
                        <a:cs typeface="Times New Roman"/>
                      </a:endParaRPr>
                    </a:p>
                  </a:txBody>
                  <a:tcPr marL="44450" marR="44450" marT="0" marB="0" anchor="ctr"/>
                </a:tc>
              </a:tr>
              <a:tr h="391632">
                <a:tc>
                  <a:txBody>
                    <a:bodyPr/>
                    <a:lstStyle/>
                    <a:p>
                      <a:pPr algn="l">
                        <a:lnSpc>
                          <a:spcPct val="115000"/>
                        </a:lnSpc>
                        <a:spcAft>
                          <a:spcPts val="0"/>
                        </a:spcAft>
                      </a:pPr>
                      <a:r>
                        <a:rPr lang="it-IT" sz="1000">
                          <a:effectLst/>
                        </a:rPr>
                        <a:t>Allevamento di ovini e caprini</a:t>
                      </a:r>
                      <a:endParaRPr lang="it-IT" sz="1000">
                        <a:effectLst/>
                        <a:latin typeface="Times New Roman"/>
                        <a:ea typeface="MS ??"/>
                      </a:endParaRPr>
                    </a:p>
                  </a:txBody>
                  <a:tcPr marL="44450" marR="44450" marT="0" marB="0" anchor="ctr"/>
                </a:tc>
                <a:tc>
                  <a:txBody>
                    <a:bodyPr/>
                    <a:lstStyle/>
                    <a:p>
                      <a:pPr algn="ctr">
                        <a:lnSpc>
                          <a:spcPct val="115000"/>
                        </a:lnSpc>
                        <a:spcAft>
                          <a:spcPts val="0"/>
                        </a:spcAft>
                      </a:pPr>
                      <a:r>
                        <a:rPr lang="it-IT" sz="1000">
                          <a:effectLst/>
                        </a:rPr>
                        <a:t>774</a:t>
                      </a:r>
                      <a:endParaRPr lang="it-IT" sz="1000">
                        <a:effectLst/>
                        <a:latin typeface="Times New Roman"/>
                        <a:ea typeface="MS ??"/>
                      </a:endParaRPr>
                    </a:p>
                  </a:txBody>
                  <a:tcPr marL="44450" marR="44450" marT="0" marB="0" anchor="ctr"/>
                </a:tc>
                <a:tc>
                  <a:txBody>
                    <a:bodyPr/>
                    <a:lstStyle/>
                    <a:p>
                      <a:pPr algn="ctr">
                        <a:lnSpc>
                          <a:spcPct val="115000"/>
                        </a:lnSpc>
                        <a:spcAft>
                          <a:spcPts val="0"/>
                        </a:spcAft>
                      </a:pPr>
                      <a:r>
                        <a:rPr lang="it-IT" sz="1000">
                          <a:effectLst/>
                        </a:rPr>
                        <a:t>37,1</a:t>
                      </a:r>
                      <a:endParaRPr lang="it-IT" sz="1000">
                        <a:effectLst/>
                        <a:latin typeface="Times New Roman"/>
                        <a:ea typeface="MS ??"/>
                      </a:endParaRPr>
                    </a:p>
                  </a:txBody>
                  <a:tcPr marL="44450" marR="44450" marT="0" marB="0" anchor="ctr"/>
                </a:tc>
              </a:tr>
              <a:tr h="391632">
                <a:tc>
                  <a:txBody>
                    <a:bodyPr/>
                    <a:lstStyle/>
                    <a:p>
                      <a:pPr algn="l">
                        <a:lnSpc>
                          <a:spcPct val="115000"/>
                        </a:lnSpc>
                        <a:spcAft>
                          <a:spcPts val="0"/>
                        </a:spcAft>
                      </a:pPr>
                      <a:r>
                        <a:rPr lang="it-IT" sz="1000">
                          <a:effectLst/>
                        </a:rPr>
                        <a:t>Allevamento di bovini e bufale da latte, produzione di latte crudo</a:t>
                      </a:r>
                      <a:endParaRPr lang="it-IT" sz="1000">
                        <a:effectLst/>
                        <a:latin typeface="Times New Roman"/>
                        <a:ea typeface="MS ??"/>
                      </a:endParaRPr>
                    </a:p>
                  </a:txBody>
                  <a:tcPr marL="44450" marR="44450" marT="0" marB="0" anchor="ctr"/>
                </a:tc>
                <a:tc>
                  <a:txBody>
                    <a:bodyPr/>
                    <a:lstStyle/>
                    <a:p>
                      <a:pPr algn="ctr">
                        <a:lnSpc>
                          <a:spcPct val="115000"/>
                        </a:lnSpc>
                        <a:spcAft>
                          <a:spcPts val="0"/>
                        </a:spcAft>
                      </a:pPr>
                      <a:r>
                        <a:rPr lang="it-IT" sz="1000">
                          <a:effectLst/>
                        </a:rPr>
                        <a:t>731</a:t>
                      </a:r>
                      <a:endParaRPr lang="it-IT" sz="1000">
                        <a:effectLst/>
                        <a:latin typeface="Times New Roman"/>
                        <a:ea typeface="MS ??"/>
                      </a:endParaRPr>
                    </a:p>
                  </a:txBody>
                  <a:tcPr marL="44450" marR="44450" marT="0" marB="0" anchor="ctr"/>
                </a:tc>
                <a:tc>
                  <a:txBody>
                    <a:bodyPr/>
                    <a:lstStyle/>
                    <a:p>
                      <a:pPr algn="ctr">
                        <a:lnSpc>
                          <a:spcPct val="115000"/>
                        </a:lnSpc>
                        <a:spcAft>
                          <a:spcPts val="0"/>
                        </a:spcAft>
                      </a:pPr>
                      <a:r>
                        <a:rPr lang="it-IT" sz="1000">
                          <a:effectLst/>
                        </a:rPr>
                        <a:t>35,0</a:t>
                      </a:r>
                      <a:endParaRPr lang="it-IT" sz="1000">
                        <a:effectLst/>
                        <a:latin typeface="Times New Roman"/>
                        <a:ea typeface="MS ??"/>
                      </a:endParaRPr>
                    </a:p>
                  </a:txBody>
                  <a:tcPr marL="44450" marR="44450" marT="0" marB="0" anchor="ctr"/>
                </a:tc>
              </a:tr>
              <a:tr h="391632">
                <a:tc>
                  <a:txBody>
                    <a:bodyPr/>
                    <a:lstStyle/>
                    <a:p>
                      <a:pPr algn="l">
                        <a:lnSpc>
                          <a:spcPct val="115000"/>
                        </a:lnSpc>
                        <a:spcAft>
                          <a:spcPts val="0"/>
                        </a:spcAft>
                      </a:pPr>
                      <a:r>
                        <a:rPr lang="it-IT" sz="1000">
                          <a:effectLst/>
                        </a:rPr>
                        <a:t>Commercio all’ingrosso di prodotti lattiero – caseari e di uova</a:t>
                      </a:r>
                      <a:endParaRPr lang="it-IT" sz="1000">
                        <a:effectLst/>
                        <a:latin typeface="Times New Roman"/>
                        <a:ea typeface="MS ??"/>
                      </a:endParaRPr>
                    </a:p>
                  </a:txBody>
                  <a:tcPr marL="44450" marR="44450" marT="0" marB="0" anchor="ctr"/>
                </a:tc>
                <a:tc>
                  <a:txBody>
                    <a:bodyPr/>
                    <a:lstStyle/>
                    <a:p>
                      <a:pPr algn="ctr">
                        <a:lnSpc>
                          <a:spcPct val="115000"/>
                        </a:lnSpc>
                        <a:spcAft>
                          <a:spcPts val="0"/>
                        </a:spcAft>
                      </a:pPr>
                      <a:r>
                        <a:rPr lang="it-IT" sz="1000">
                          <a:effectLst/>
                        </a:rPr>
                        <a:t>260</a:t>
                      </a:r>
                      <a:endParaRPr lang="it-IT" sz="1000">
                        <a:effectLst/>
                        <a:latin typeface="Times New Roman"/>
                        <a:ea typeface="MS ??"/>
                      </a:endParaRPr>
                    </a:p>
                  </a:txBody>
                  <a:tcPr marL="44450" marR="44450" marT="0" marB="0" anchor="ctr"/>
                </a:tc>
                <a:tc>
                  <a:txBody>
                    <a:bodyPr/>
                    <a:lstStyle/>
                    <a:p>
                      <a:pPr algn="ctr">
                        <a:lnSpc>
                          <a:spcPct val="115000"/>
                        </a:lnSpc>
                        <a:spcAft>
                          <a:spcPts val="0"/>
                        </a:spcAft>
                      </a:pPr>
                      <a:r>
                        <a:rPr lang="it-IT" sz="1000">
                          <a:effectLst/>
                        </a:rPr>
                        <a:t>12,5</a:t>
                      </a:r>
                      <a:endParaRPr lang="it-IT" sz="1000">
                        <a:effectLst/>
                        <a:latin typeface="Times New Roman"/>
                        <a:ea typeface="MS ??"/>
                      </a:endParaRPr>
                    </a:p>
                  </a:txBody>
                  <a:tcPr marL="44450" marR="44450" marT="0" marB="0" anchor="ctr"/>
                </a:tc>
              </a:tr>
              <a:tr h="391632">
                <a:tc>
                  <a:txBody>
                    <a:bodyPr/>
                    <a:lstStyle/>
                    <a:p>
                      <a:pPr algn="l">
                        <a:lnSpc>
                          <a:spcPct val="115000"/>
                        </a:lnSpc>
                        <a:spcAft>
                          <a:spcPts val="0"/>
                        </a:spcAft>
                      </a:pPr>
                      <a:r>
                        <a:rPr lang="it-IT" sz="1000">
                          <a:effectLst/>
                        </a:rPr>
                        <a:t>Produzione dei derivati del latte</a:t>
                      </a:r>
                      <a:endParaRPr lang="it-IT" sz="1000">
                        <a:effectLst/>
                        <a:latin typeface="Times New Roman"/>
                        <a:ea typeface="MS ??"/>
                      </a:endParaRPr>
                    </a:p>
                  </a:txBody>
                  <a:tcPr marL="44450" marR="44450" marT="0" marB="0" anchor="ctr"/>
                </a:tc>
                <a:tc>
                  <a:txBody>
                    <a:bodyPr/>
                    <a:lstStyle/>
                    <a:p>
                      <a:pPr algn="ctr">
                        <a:lnSpc>
                          <a:spcPct val="115000"/>
                        </a:lnSpc>
                        <a:spcAft>
                          <a:spcPts val="0"/>
                        </a:spcAft>
                      </a:pPr>
                      <a:r>
                        <a:rPr lang="it-IT" sz="1000">
                          <a:effectLst/>
                        </a:rPr>
                        <a:t>185</a:t>
                      </a:r>
                      <a:endParaRPr lang="it-IT" sz="1000">
                        <a:effectLst/>
                        <a:latin typeface="Times New Roman"/>
                        <a:ea typeface="MS ??"/>
                      </a:endParaRPr>
                    </a:p>
                  </a:txBody>
                  <a:tcPr marL="44450" marR="44450" marT="0" marB="0" anchor="ctr"/>
                </a:tc>
                <a:tc>
                  <a:txBody>
                    <a:bodyPr/>
                    <a:lstStyle/>
                    <a:p>
                      <a:pPr algn="ctr">
                        <a:lnSpc>
                          <a:spcPct val="115000"/>
                        </a:lnSpc>
                        <a:spcAft>
                          <a:spcPts val="0"/>
                        </a:spcAft>
                      </a:pPr>
                      <a:r>
                        <a:rPr lang="it-IT" sz="1000">
                          <a:effectLst/>
                        </a:rPr>
                        <a:t>8,9</a:t>
                      </a:r>
                      <a:endParaRPr lang="it-IT" sz="1000">
                        <a:effectLst/>
                        <a:latin typeface="Times New Roman"/>
                        <a:ea typeface="MS ??"/>
                      </a:endParaRPr>
                    </a:p>
                  </a:txBody>
                  <a:tcPr marL="44450" marR="44450" marT="0" marB="0" anchor="ctr"/>
                </a:tc>
              </a:tr>
              <a:tr h="391632">
                <a:tc>
                  <a:txBody>
                    <a:bodyPr/>
                    <a:lstStyle/>
                    <a:p>
                      <a:pPr algn="l">
                        <a:lnSpc>
                          <a:spcPct val="115000"/>
                        </a:lnSpc>
                        <a:spcAft>
                          <a:spcPts val="0"/>
                        </a:spcAft>
                      </a:pPr>
                      <a:r>
                        <a:rPr lang="it-IT" sz="1000">
                          <a:effectLst/>
                        </a:rPr>
                        <a:t>Commercio al dettaglio di latte e di prodotti lattiero – caseari</a:t>
                      </a:r>
                      <a:endParaRPr lang="it-IT" sz="1000">
                        <a:effectLst/>
                        <a:latin typeface="Times New Roman"/>
                        <a:ea typeface="MS ??"/>
                      </a:endParaRPr>
                    </a:p>
                  </a:txBody>
                  <a:tcPr marL="44450" marR="44450" marT="0" marB="0" anchor="ctr"/>
                </a:tc>
                <a:tc>
                  <a:txBody>
                    <a:bodyPr/>
                    <a:lstStyle/>
                    <a:p>
                      <a:pPr algn="ctr">
                        <a:lnSpc>
                          <a:spcPct val="115000"/>
                        </a:lnSpc>
                        <a:spcAft>
                          <a:spcPts val="0"/>
                        </a:spcAft>
                      </a:pPr>
                      <a:r>
                        <a:rPr lang="it-IT" sz="1000">
                          <a:effectLst/>
                        </a:rPr>
                        <a:t>77</a:t>
                      </a:r>
                      <a:endParaRPr lang="it-IT" sz="1000">
                        <a:effectLst/>
                        <a:latin typeface="Times New Roman"/>
                        <a:ea typeface="MS ??"/>
                      </a:endParaRPr>
                    </a:p>
                  </a:txBody>
                  <a:tcPr marL="44450" marR="44450" marT="0" marB="0" anchor="ctr"/>
                </a:tc>
                <a:tc>
                  <a:txBody>
                    <a:bodyPr/>
                    <a:lstStyle/>
                    <a:p>
                      <a:pPr algn="ctr">
                        <a:lnSpc>
                          <a:spcPct val="115000"/>
                        </a:lnSpc>
                        <a:spcAft>
                          <a:spcPts val="0"/>
                        </a:spcAft>
                      </a:pPr>
                      <a:r>
                        <a:rPr lang="it-IT" sz="1000">
                          <a:effectLst/>
                        </a:rPr>
                        <a:t>3,7</a:t>
                      </a:r>
                      <a:endParaRPr lang="it-IT" sz="1000">
                        <a:effectLst/>
                        <a:latin typeface="Times New Roman"/>
                        <a:ea typeface="MS ??"/>
                      </a:endParaRPr>
                    </a:p>
                  </a:txBody>
                  <a:tcPr marL="44450" marR="44450" marT="0" marB="0" anchor="ctr"/>
                </a:tc>
              </a:tr>
              <a:tr h="391632">
                <a:tc>
                  <a:txBody>
                    <a:bodyPr/>
                    <a:lstStyle/>
                    <a:p>
                      <a:pPr algn="l">
                        <a:lnSpc>
                          <a:spcPct val="115000"/>
                        </a:lnSpc>
                        <a:spcAft>
                          <a:spcPts val="0"/>
                        </a:spcAft>
                      </a:pPr>
                      <a:r>
                        <a:rPr lang="it-IT" sz="1000">
                          <a:effectLst/>
                        </a:rPr>
                        <a:t>Produzione di gelati senza vendita diretta</a:t>
                      </a:r>
                      <a:endParaRPr lang="it-IT" sz="1000">
                        <a:effectLst/>
                        <a:latin typeface="Times New Roman"/>
                        <a:ea typeface="MS ??"/>
                      </a:endParaRPr>
                    </a:p>
                  </a:txBody>
                  <a:tcPr marL="44450" marR="44450" marT="0" marB="0" anchor="ctr"/>
                </a:tc>
                <a:tc>
                  <a:txBody>
                    <a:bodyPr/>
                    <a:lstStyle/>
                    <a:p>
                      <a:pPr algn="ctr">
                        <a:lnSpc>
                          <a:spcPct val="115000"/>
                        </a:lnSpc>
                        <a:spcAft>
                          <a:spcPts val="0"/>
                        </a:spcAft>
                      </a:pPr>
                      <a:r>
                        <a:rPr lang="it-IT" sz="1000">
                          <a:effectLst/>
                        </a:rPr>
                        <a:t>32</a:t>
                      </a:r>
                      <a:endParaRPr lang="it-IT" sz="1000">
                        <a:effectLst/>
                        <a:latin typeface="Times New Roman"/>
                        <a:ea typeface="MS ??"/>
                      </a:endParaRPr>
                    </a:p>
                  </a:txBody>
                  <a:tcPr marL="44450" marR="44450" marT="0" marB="0" anchor="ctr"/>
                </a:tc>
                <a:tc>
                  <a:txBody>
                    <a:bodyPr/>
                    <a:lstStyle/>
                    <a:p>
                      <a:pPr algn="ctr">
                        <a:lnSpc>
                          <a:spcPct val="115000"/>
                        </a:lnSpc>
                        <a:spcAft>
                          <a:spcPts val="0"/>
                        </a:spcAft>
                      </a:pPr>
                      <a:r>
                        <a:rPr lang="it-IT" sz="1000">
                          <a:effectLst/>
                        </a:rPr>
                        <a:t>1,5</a:t>
                      </a:r>
                      <a:endParaRPr lang="it-IT" sz="1000">
                        <a:effectLst/>
                        <a:latin typeface="Times New Roman"/>
                        <a:ea typeface="MS ??"/>
                      </a:endParaRPr>
                    </a:p>
                  </a:txBody>
                  <a:tcPr marL="44450" marR="44450" marT="0" marB="0" anchor="ctr"/>
                </a:tc>
              </a:tr>
              <a:tr h="391632">
                <a:tc>
                  <a:txBody>
                    <a:bodyPr/>
                    <a:lstStyle/>
                    <a:p>
                      <a:pPr algn="l">
                        <a:lnSpc>
                          <a:spcPct val="115000"/>
                        </a:lnSpc>
                        <a:spcAft>
                          <a:spcPts val="0"/>
                        </a:spcAft>
                      </a:pPr>
                      <a:r>
                        <a:rPr lang="it-IT" sz="1000">
                          <a:effectLst/>
                        </a:rPr>
                        <a:t>Allevamento di cavalli e di altri equini</a:t>
                      </a:r>
                      <a:endParaRPr lang="it-IT" sz="1000">
                        <a:effectLst/>
                        <a:latin typeface="Times New Roman"/>
                        <a:ea typeface="MS ??"/>
                      </a:endParaRPr>
                    </a:p>
                  </a:txBody>
                  <a:tcPr marL="44450" marR="44450" marT="0" marB="0" anchor="ctr"/>
                </a:tc>
                <a:tc>
                  <a:txBody>
                    <a:bodyPr/>
                    <a:lstStyle/>
                    <a:p>
                      <a:pPr algn="ctr">
                        <a:lnSpc>
                          <a:spcPct val="115000"/>
                        </a:lnSpc>
                        <a:spcAft>
                          <a:spcPts val="0"/>
                        </a:spcAft>
                      </a:pPr>
                      <a:r>
                        <a:rPr lang="it-IT" sz="1000">
                          <a:effectLst/>
                        </a:rPr>
                        <a:t>25</a:t>
                      </a:r>
                      <a:endParaRPr lang="it-IT" sz="1000">
                        <a:effectLst/>
                        <a:latin typeface="Times New Roman"/>
                        <a:ea typeface="MS ??"/>
                      </a:endParaRPr>
                    </a:p>
                  </a:txBody>
                  <a:tcPr marL="44450" marR="44450" marT="0" marB="0" anchor="ctr"/>
                </a:tc>
                <a:tc>
                  <a:txBody>
                    <a:bodyPr/>
                    <a:lstStyle/>
                    <a:p>
                      <a:pPr algn="ctr">
                        <a:lnSpc>
                          <a:spcPct val="115000"/>
                        </a:lnSpc>
                        <a:spcAft>
                          <a:spcPts val="0"/>
                        </a:spcAft>
                      </a:pPr>
                      <a:r>
                        <a:rPr lang="it-IT" sz="1000">
                          <a:effectLst/>
                        </a:rPr>
                        <a:t>1,2</a:t>
                      </a:r>
                      <a:endParaRPr lang="it-IT" sz="1000">
                        <a:effectLst/>
                        <a:latin typeface="Times New Roman"/>
                        <a:ea typeface="MS ??"/>
                      </a:endParaRPr>
                    </a:p>
                  </a:txBody>
                  <a:tcPr marL="44450" marR="44450" marT="0" marB="0" anchor="ctr"/>
                </a:tc>
              </a:tr>
              <a:tr h="391632">
                <a:tc>
                  <a:txBody>
                    <a:bodyPr/>
                    <a:lstStyle/>
                    <a:p>
                      <a:pPr algn="l">
                        <a:lnSpc>
                          <a:spcPct val="115000"/>
                        </a:lnSpc>
                        <a:spcAft>
                          <a:spcPts val="0"/>
                        </a:spcAft>
                      </a:pPr>
                      <a:r>
                        <a:rPr lang="it-IT" sz="1000">
                          <a:effectLst/>
                        </a:rPr>
                        <a:t>Trattamento igienico del latte</a:t>
                      </a:r>
                      <a:endParaRPr lang="it-IT" sz="1000">
                        <a:effectLst/>
                        <a:latin typeface="Times New Roman"/>
                        <a:ea typeface="MS ??"/>
                      </a:endParaRPr>
                    </a:p>
                  </a:txBody>
                  <a:tcPr marL="44450" marR="44450" marT="0" marB="0" anchor="ctr"/>
                </a:tc>
                <a:tc>
                  <a:txBody>
                    <a:bodyPr/>
                    <a:lstStyle/>
                    <a:p>
                      <a:pPr algn="ctr">
                        <a:lnSpc>
                          <a:spcPct val="115000"/>
                        </a:lnSpc>
                        <a:spcAft>
                          <a:spcPts val="0"/>
                        </a:spcAft>
                      </a:pPr>
                      <a:r>
                        <a:rPr lang="it-IT" sz="1000">
                          <a:effectLst/>
                        </a:rPr>
                        <a:t>3</a:t>
                      </a:r>
                      <a:endParaRPr lang="it-IT" sz="1000">
                        <a:effectLst/>
                        <a:latin typeface="Times New Roman"/>
                        <a:ea typeface="MS ??"/>
                      </a:endParaRPr>
                    </a:p>
                  </a:txBody>
                  <a:tcPr marL="44450" marR="44450" marT="0" marB="0" anchor="ctr"/>
                </a:tc>
                <a:tc>
                  <a:txBody>
                    <a:bodyPr/>
                    <a:lstStyle/>
                    <a:p>
                      <a:pPr algn="ctr">
                        <a:lnSpc>
                          <a:spcPct val="115000"/>
                        </a:lnSpc>
                        <a:spcAft>
                          <a:spcPts val="0"/>
                        </a:spcAft>
                      </a:pPr>
                      <a:r>
                        <a:rPr lang="it-IT" sz="1000">
                          <a:effectLst/>
                        </a:rPr>
                        <a:t>0,1</a:t>
                      </a:r>
                      <a:endParaRPr lang="it-IT" sz="1000">
                        <a:effectLst/>
                        <a:latin typeface="Times New Roman"/>
                        <a:ea typeface="MS ??"/>
                      </a:endParaRPr>
                    </a:p>
                  </a:txBody>
                  <a:tcPr marL="44450" marR="44450" marT="0" marB="0" anchor="ctr"/>
                </a:tc>
              </a:tr>
              <a:tr h="413694">
                <a:tc>
                  <a:txBody>
                    <a:bodyPr/>
                    <a:lstStyle/>
                    <a:p>
                      <a:pPr>
                        <a:lnSpc>
                          <a:spcPct val="115000"/>
                        </a:lnSpc>
                      </a:pPr>
                      <a:endParaRPr lang="it-IT" sz="1100">
                        <a:effectLst/>
                        <a:latin typeface="Calibri"/>
                      </a:endParaRPr>
                    </a:p>
                  </a:txBody>
                  <a:tcPr marL="44450" marR="44450" marT="0" marB="0" anchor="b"/>
                </a:tc>
                <a:tc>
                  <a:txBody>
                    <a:bodyPr/>
                    <a:lstStyle/>
                    <a:p>
                      <a:pPr algn="ctr">
                        <a:lnSpc>
                          <a:spcPct val="115000"/>
                        </a:lnSpc>
                        <a:spcAft>
                          <a:spcPts val="0"/>
                        </a:spcAft>
                      </a:pPr>
                      <a:r>
                        <a:rPr lang="it-IT" sz="1000">
                          <a:effectLst/>
                        </a:rPr>
                        <a:t>2.087</a:t>
                      </a:r>
                      <a:endParaRPr lang="it-IT" sz="1000">
                        <a:effectLst/>
                        <a:latin typeface="Times New Roman"/>
                        <a:ea typeface="MS ??"/>
                      </a:endParaRPr>
                    </a:p>
                  </a:txBody>
                  <a:tcPr marL="44450" marR="44450" marT="0" marB="0" anchor="ctr"/>
                </a:tc>
                <a:tc>
                  <a:txBody>
                    <a:bodyPr/>
                    <a:lstStyle/>
                    <a:p>
                      <a:pPr algn="ctr">
                        <a:lnSpc>
                          <a:spcPct val="115000"/>
                        </a:lnSpc>
                        <a:spcAft>
                          <a:spcPts val="0"/>
                        </a:spcAft>
                      </a:pPr>
                      <a:r>
                        <a:rPr lang="it-IT" sz="1000" dirty="0">
                          <a:effectLst/>
                        </a:rPr>
                        <a:t>100,0</a:t>
                      </a:r>
                      <a:endParaRPr lang="it-IT" sz="1000" dirty="0">
                        <a:effectLst/>
                        <a:latin typeface="Times New Roman"/>
                        <a:ea typeface="MS ??"/>
                      </a:endParaRPr>
                    </a:p>
                  </a:txBody>
                  <a:tcPr marL="44450" marR="44450" marT="0" marB="0" anchor="ctr"/>
                </a:tc>
              </a:tr>
            </a:tbl>
          </a:graphicData>
        </a:graphic>
      </p:graphicFrame>
      <p:sp>
        <p:nvSpPr>
          <p:cNvPr id="5" name="Segnaposto numero diapositiva 4"/>
          <p:cNvSpPr>
            <a:spLocks noGrp="1"/>
          </p:cNvSpPr>
          <p:nvPr>
            <p:ph type="sldNum" sz="quarter" idx="12"/>
          </p:nvPr>
        </p:nvSpPr>
        <p:spPr/>
        <p:txBody>
          <a:bodyPr/>
          <a:lstStyle/>
          <a:p>
            <a:fld id="{E5EB6C8C-EA07-48FE-BA34-52930F70A806}" type="slidenum">
              <a:rPr lang="it-IT" smtClean="0"/>
              <a:t>6</a:t>
            </a:fld>
            <a:endParaRPr lang="it-IT"/>
          </a:p>
        </p:txBody>
      </p:sp>
      <p:pic>
        <p:nvPicPr>
          <p:cNvPr id="6" name="Picture 3" descr="LateraleLogoPerPpt"/>
          <p:cNvPicPr>
            <a:picLocks noChangeAspect="1" noChangeArrowheads="1"/>
          </p:cNvPicPr>
          <p:nvPr/>
        </p:nvPicPr>
        <p:blipFill>
          <a:blip r:embed="rId3" cstate="print">
            <a:extLst>
              <a:ext uri="{28A0092B-C50C-407E-A947-70E740481C1C}">
                <a14:useLocalDpi xmlns:a14="http://schemas.microsoft.com/office/drawing/2010/main" val="0"/>
              </a:ext>
            </a:extLst>
          </a:blip>
          <a:srcRect l="32451" t="18532" b="6003"/>
          <a:stretch>
            <a:fillRect/>
          </a:stretch>
        </p:blipFill>
        <p:spPr bwMode="auto">
          <a:xfrm>
            <a:off x="0" y="0"/>
            <a:ext cx="1403350" cy="686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7"/>
          <p:cNvSpPr txBox="1">
            <a:spLocks noChangeArrowheads="1"/>
          </p:cNvSpPr>
          <p:nvPr/>
        </p:nvSpPr>
        <p:spPr bwMode="auto">
          <a:xfrm>
            <a:off x="1691680" y="5904160"/>
            <a:ext cx="4756150"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it-IT" altLang="it-IT" sz="1050" b="1" dirty="0" smtClean="0">
                <a:solidFill>
                  <a:srgbClr val="5F5F5F"/>
                </a:solidFill>
                <a:ea typeface="ＭＳ Ｐゴシック" pitchFamily="48" charset="-128"/>
              </a:rPr>
              <a:t>XXXVIII Conferenza scientifica annuale, Cagliari (CA) 20-22 Settembre 2017</a:t>
            </a:r>
            <a:endParaRPr lang="it-IT" altLang="it-IT" sz="1050" b="1" dirty="0">
              <a:solidFill>
                <a:srgbClr val="5F5F5F"/>
              </a:solidFill>
              <a:ea typeface="ＭＳ Ｐゴシック" pitchFamily="48" charset="-128"/>
            </a:endParaRPr>
          </a:p>
        </p:txBody>
      </p:sp>
      <p:pic>
        <p:nvPicPr>
          <p:cNvPr id="8" name="Picture 6" descr="Logo a colori"/>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80349" y="5904160"/>
            <a:ext cx="84137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1"/>
          <p:cNvSpPr>
            <a:spLocks noChangeArrowheads="1"/>
          </p:cNvSpPr>
          <p:nvPr/>
        </p:nvSpPr>
        <p:spPr bwMode="auto">
          <a:xfrm>
            <a:off x="1662900" y="1009853"/>
            <a:ext cx="737359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altLang="it-IT" sz="1200" b="0" i="1" u="none" strike="noStrike" cap="none" normalizeH="0" baseline="0" dirty="0" smtClean="0">
                <a:ln>
                  <a:noFill/>
                </a:ln>
                <a:solidFill>
                  <a:schemeClr val="tx1"/>
                </a:solidFill>
                <a:effectLst/>
                <a:latin typeface="Times New Roman" pitchFamily="18" charset="0"/>
                <a:ea typeface="MS ??"/>
                <a:cs typeface="Times New Roman" pitchFamily="18" charset="0"/>
              </a:rPr>
              <a:t>Distribuzione per </a:t>
            </a:r>
            <a:r>
              <a:rPr lang="it-IT" altLang="it-IT" sz="1200" i="1" dirty="0" smtClean="0">
                <a:latin typeface="Times New Roman" pitchFamily="18" charset="0"/>
                <a:ea typeface="MS ??"/>
                <a:cs typeface="Times New Roman" pitchFamily="18" charset="0"/>
              </a:rPr>
              <a:t>ATECO</a:t>
            </a:r>
            <a:endParaRPr kumimoji="0" lang="it-IT" altLang="it-IT"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CasellaDiTesto 9"/>
          <p:cNvSpPr txBox="1"/>
          <p:nvPr/>
        </p:nvSpPr>
        <p:spPr>
          <a:xfrm>
            <a:off x="1835696" y="5517232"/>
            <a:ext cx="2376264" cy="246221"/>
          </a:xfrm>
          <a:prstGeom prst="rect">
            <a:avLst/>
          </a:prstGeom>
          <a:noFill/>
        </p:spPr>
        <p:txBody>
          <a:bodyPr wrap="square" rtlCol="0">
            <a:spAutoFit/>
          </a:bodyPr>
          <a:lstStyle/>
          <a:p>
            <a:r>
              <a:rPr lang="it-IT" sz="1000" dirty="0" smtClean="0"/>
              <a:t>Fonte: nostre elaborazioni su dati Istat</a:t>
            </a:r>
            <a:endParaRPr lang="it-IT" sz="1000" dirty="0"/>
          </a:p>
        </p:txBody>
      </p:sp>
    </p:spTree>
    <p:extLst>
      <p:ext uri="{BB962C8B-B14F-4D97-AF65-F5344CB8AC3E}">
        <p14:creationId xmlns:p14="http://schemas.microsoft.com/office/powerpoint/2010/main" val="28697766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403350" y="274638"/>
            <a:ext cx="6625034" cy="850106"/>
          </a:xfrm>
        </p:spPr>
        <p:txBody>
          <a:bodyPr>
            <a:normAutofit/>
          </a:bodyPr>
          <a:lstStyle/>
          <a:p>
            <a:pPr algn="just"/>
            <a:r>
              <a:rPr lang="it-IT" sz="1000" dirty="0" smtClean="0"/>
              <a:t>LA</a:t>
            </a:r>
            <a:r>
              <a:rPr lang="it-IT" sz="1000" dirty="0"/>
              <a:t> </a:t>
            </a:r>
            <a:r>
              <a:rPr lang="it-IT" sz="1000" dirty="0" smtClean="0"/>
              <a:t>FILIERA</a:t>
            </a:r>
            <a:r>
              <a:rPr lang="it-IT" sz="1100" dirty="0" smtClean="0"/>
              <a:t> CORTA E IL ‘CHILOMETRO ZERO’ IN SICILIA: STUDIO DEL SETTORE LATTIERO CASEARIO</a:t>
            </a:r>
            <a:endParaRPr lang="it-IT" sz="1100" dirty="0"/>
          </a:p>
        </p:txBody>
      </p:sp>
      <p:sp>
        <p:nvSpPr>
          <p:cNvPr id="3" name="Segnaposto contenuto 2"/>
          <p:cNvSpPr>
            <a:spLocks noGrp="1"/>
          </p:cNvSpPr>
          <p:nvPr>
            <p:ph idx="1"/>
          </p:nvPr>
        </p:nvSpPr>
        <p:spPr>
          <a:xfrm>
            <a:off x="1394626" y="908720"/>
            <a:ext cx="7283450" cy="4525963"/>
          </a:xfrm>
        </p:spPr>
        <p:txBody>
          <a:bodyPr/>
          <a:lstStyle/>
          <a:p>
            <a:pPr marL="0" indent="0" algn="ctr">
              <a:buNone/>
            </a:pPr>
            <a:r>
              <a:rPr lang="it-IT" sz="1000" i="1" dirty="0" smtClean="0"/>
              <a:t>Localizzazione </a:t>
            </a:r>
            <a:r>
              <a:rPr lang="it-IT" sz="1000" i="1" dirty="0"/>
              <a:t>delle unità della filiera in </a:t>
            </a:r>
            <a:r>
              <a:rPr lang="it-IT" sz="1000" i="1" dirty="0" smtClean="0"/>
              <a:t>Sicilia</a:t>
            </a:r>
            <a:endParaRPr lang="it-IT" dirty="0"/>
          </a:p>
        </p:txBody>
      </p:sp>
      <p:sp>
        <p:nvSpPr>
          <p:cNvPr id="5" name="Segnaposto numero diapositiva 4"/>
          <p:cNvSpPr>
            <a:spLocks noGrp="1"/>
          </p:cNvSpPr>
          <p:nvPr>
            <p:ph type="sldNum" sz="quarter" idx="12"/>
          </p:nvPr>
        </p:nvSpPr>
        <p:spPr/>
        <p:txBody>
          <a:bodyPr/>
          <a:lstStyle/>
          <a:p>
            <a:fld id="{E5EB6C8C-EA07-48FE-BA34-52930F70A806}" type="slidenum">
              <a:rPr lang="it-IT" smtClean="0"/>
              <a:t>7</a:t>
            </a:fld>
            <a:endParaRPr lang="it-IT"/>
          </a:p>
        </p:txBody>
      </p:sp>
      <p:pic>
        <p:nvPicPr>
          <p:cNvPr id="6" name="Picture 3" descr="LateraleLogoPerPpt"/>
          <p:cNvPicPr>
            <a:picLocks noChangeAspect="1" noChangeArrowheads="1"/>
          </p:cNvPicPr>
          <p:nvPr/>
        </p:nvPicPr>
        <p:blipFill>
          <a:blip r:embed="rId3" cstate="print">
            <a:extLst>
              <a:ext uri="{28A0092B-C50C-407E-A947-70E740481C1C}">
                <a14:useLocalDpi xmlns:a14="http://schemas.microsoft.com/office/drawing/2010/main" val="0"/>
              </a:ext>
            </a:extLst>
          </a:blip>
          <a:srcRect l="32451" t="18532" b="6003"/>
          <a:stretch>
            <a:fillRect/>
          </a:stretch>
        </p:blipFill>
        <p:spPr bwMode="auto">
          <a:xfrm>
            <a:off x="0" y="0"/>
            <a:ext cx="1403350" cy="686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7"/>
          <p:cNvSpPr txBox="1">
            <a:spLocks noChangeArrowheads="1"/>
          </p:cNvSpPr>
          <p:nvPr/>
        </p:nvSpPr>
        <p:spPr bwMode="auto">
          <a:xfrm>
            <a:off x="1691680" y="5904160"/>
            <a:ext cx="4756150"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it-IT" altLang="it-IT" sz="1050" b="1" dirty="0" smtClean="0">
                <a:solidFill>
                  <a:srgbClr val="5F5F5F"/>
                </a:solidFill>
                <a:ea typeface="ＭＳ Ｐゴシック" pitchFamily="48" charset="-128"/>
              </a:rPr>
              <a:t>XXXVIII Conferenza scientifica annuale, Cagliari (CA) 20-22 Settembre 2017</a:t>
            </a:r>
            <a:endParaRPr lang="it-IT" altLang="it-IT" sz="1050" b="1" dirty="0">
              <a:solidFill>
                <a:srgbClr val="5F5F5F"/>
              </a:solidFill>
              <a:ea typeface="ＭＳ Ｐゴシック" pitchFamily="48" charset="-128"/>
            </a:endParaRPr>
          </a:p>
        </p:txBody>
      </p:sp>
      <p:pic>
        <p:nvPicPr>
          <p:cNvPr id="8" name="Picture 6" descr="Logo a colori"/>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46824" y="5862713"/>
            <a:ext cx="84137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Immagine 8" descr="G:\Documenti Utente\Documents\cusimano\cagliari AISRE settembre 2017\CUsi.jp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536698" y="1152049"/>
            <a:ext cx="6635701" cy="4365183"/>
          </a:xfrm>
          <a:prstGeom prst="rect">
            <a:avLst/>
          </a:prstGeom>
          <a:noFill/>
          <a:ln>
            <a:solidFill>
              <a:schemeClr val="tx1"/>
            </a:solidFill>
          </a:ln>
        </p:spPr>
      </p:pic>
      <p:sp>
        <p:nvSpPr>
          <p:cNvPr id="10" name="CasellaDiTesto 9"/>
          <p:cNvSpPr txBox="1"/>
          <p:nvPr/>
        </p:nvSpPr>
        <p:spPr>
          <a:xfrm>
            <a:off x="1835696" y="5640342"/>
            <a:ext cx="2376264" cy="246221"/>
          </a:xfrm>
          <a:prstGeom prst="rect">
            <a:avLst/>
          </a:prstGeom>
          <a:noFill/>
        </p:spPr>
        <p:txBody>
          <a:bodyPr wrap="square" rtlCol="0">
            <a:spAutoFit/>
          </a:bodyPr>
          <a:lstStyle/>
          <a:p>
            <a:r>
              <a:rPr lang="it-IT" sz="1000" dirty="0" smtClean="0"/>
              <a:t>Fonte: nostre elaborazioni su dati Istat</a:t>
            </a:r>
            <a:endParaRPr lang="it-IT" sz="1000" dirty="0"/>
          </a:p>
        </p:txBody>
      </p:sp>
    </p:spTree>
    <p:extLst>
      <p:ext uri="{BB962C8B-B14F-4D97-AF65-F5344CB8AC3E}">
        <p14:creationId xmlns:p14="http://schemas.microsoft.com/office/powerpoint/2010/main" val="15884907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403350" y="274638"/>
            <a:ext cx="6625034" cy="850106"/>
          </a:xfrm>
        </p:spPr>
        <p:txBody>
          <a:bodyPr>
            <a:normAutofit/>
          </a:bodyPr>
          <a:lstStyle/>
          <a:p>
            <a:pPr algn="just"/>
            <a:r>
              <a:rPr lang="it-IT" sz="1000" dirty="0" smtClean="0"/>
              <a:t>LA</a:t>
            </a:r>
            <a:r>
              <a:rPr lang="it-IT" sz="1000" dirty="0"/>
              <a:t> </a:t>
            </a:r>
            <a:r>
              <a:rPr lang="it-IT" sz="1000" dirty="0" smtClean="0"/>
              <a:t>FILIERA</a:t>
            </a:r>
            <a:r>
              <a:rPr lang="it-IT" sz="1100" dirty="0" smtClean="0"/>
              <a:t> CORTA E IL ‘CHILOMETRO ZERO’ IN SICILIA: STUDIO DEL SETTORE LATTIERO CASEARIO</a:t>
            </a:r>
            <a:endParaRPr lang="it-IT" sz="1100" dirty="0"/>
          </a:p>
        </p:txBody>
      </p:sp>
      <p:sp>
        <p:nvSpPr>
          <p:cNvPr id="3" name="Segnaposto contenuto 2"/>
          <p:cNvSpPr>
            <a:spLocks noGrp="1"/>
          </p:cNvSpPr>
          <p:nvPr>
            <p:ph idx="1"/>
          </p:nvPr>
        </p:nvSpPr>
        <p:spPr>
          <a:xfrm>
            <a:off x="1403350" y="980728"/>
            <a:ext cx="7283450" cy="4525963"/>
          </a:xfrm>
        </p:spPr>
        <p:txBody>
          <a:bodyPr>
            <a:normAutofit/>
          </a:bodyPr>
          <a:lstStyle/>
          <a:p>
            <a:pPr marL="0" indent="0" algn="ctr">
              <a:buNone/>
            </a:pPr>
            <a:r>
              <a:rPr lang="it-IT" sz="1000" i="1" dirty="0"/>
              <a:t>C</a:t>
            </a:r>
            <a:r>
              <a:rPr lang="it-IT" sz="1000" i="1" dirty="0" smtClean="0"/>
              <a:t>luster individuati in Sicilia</a:t>
            </a:r>
          </a:p>
          <a:p>
            <a:pPr marL="0" indent="0" algn="ctr">
              <a:buNone/>
            </a:pPr>
            <a:r>
              <a:rPr lang="it-IT" sz="1000" i="1" dirty="0" smtClean="0"/>
              <a:t> </a:t>
            </a:r>
            <a:endParaRPr lang="it-IT" sz="1000" dirty="0"/>
          </a:p>
        </p:txBody>
      </p:sp>
      <p:sp>
        <p:nvSpPr>
          <p:cNvPr id="5" name="Segnaposto numero diapositiva 4"/>
          <p:cNvSpPr>
            <a:spLocks noGrp="1"/>
          </p:cNvSpPr>
          <p:nvPr>
            <p:ph type="sldNum" sz="quarter" idx="12"/>
          </p:nvPr>
        </p:nvSpPr>
        <p:spPr/>
        <p:txBody>
          <a:bodyPr/>
          <a:lstStyle/>
          <a:p>
            <a:fld id="{E5EB6C8C-EA07-48FE-BA34-52930F70A806}" type="slidenum">
              <a:rPr lang="it-IT" smtClean="0"/>
              <a:t>8</a:t>
            </a:fld>
            <a:endParaRPr lang="it-IT"/>
          </a:p>
        </p:txBody>
      </p:sp>
      <p:pic>
        <p:nvPicPr>
          <p:cNvPr id="6" name="Picture 3" descr="LateraleLogoPerPpt"/>
          <p:cNvPicPr>
            <a:picLocks noChangeAspect="1" noChangeArrowheads="1"/>
          </p:cNvPicPr>
          <p:nvPr/>
        </p:nvPicPr>
        <p:blipFill>
          <a:blip r:embed="rId3" cstate="print">
            <a:extLst>
              <a:ext uri="{28A0092B-C50C-407E-A947-70E740481C1C}">
                <a14:useLocalDpi xmlns:a14="http://schemas.microsoft.com/office/drawing/2010/main" val="0"/>
              </a:ext>
            </a:extLst>
          </a:blip>
          <a:srcRect l="32451" t="18532" b="6003"/>
          <a:stretch>
            <a:fillRect/>
          </a:stretch>
        </p:blipFill>
        <p:spPr bwMode="auto">
          <a:xfrm>
            <a:off x="0" y="0"/>
            <a:ext cx="1403350" cy="686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7"/>
          <p:cNvSpPr txBox="1">
            <a:spLocks noChangeArrowheads="1"/>
          </p:cNvSpPr>
          <p:nvPr/>
        </p:nvSpPr>
        <p:spPr bwMode="auto">
          <a:xfrm>
            <a:off x="1691680" y="5904160"/>
            <a:ext cx="4756150"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it-IT" altLang="it-IT" sz="1050" b="1" dirty="0" smtClean="0">
                <a:solidFill>
                  <a:srgbClr val="5F5F5F"/>
                </a:solidFill>
                <a:ea typeface="ＭＳ Ｐゴシック" pitchFamily="48" charset="-128"/>
              </a:rPr>
              <a:t>XXXVIII Conferenza scientifica annuale, Cagliari (CA) 20-22 Settembre 2017</a:t>
            </a:r>
            <a:endParaRPr lang="it-IT" altLang="it-IT" sz="1050" b="1" dirty="0">
              <a:solidFill>
                <a:srgbClr val="5F5F5F"/>
              </a:solidFill>
              <a:ea typeface="ＭＳ Ｐゴシック" pitchFamily="48" charset="-128"/>
            </a:endParaRPr>
          </a:p>
        </p:txBody>
      </p:sp>
      <p:pic>
        <p:nvPicPr>
          <p:cNvPr id="8" name="Picture 6" descr="Logo a colori"/>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71485" y="5904160"/>
            <a:ext cx="84137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Immagine 8" descr="G:\Documenti Utente\Documents\cusimano\cagliari AISRE settembre 2017\CUs5.jp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051720" y="1196752"/>
            <a:ext cx="6249317" cy="4320480"/>
          </a:xfrm>
          <a:prstGeom prst="rect">
            <a:avLst/>
          </a:prstGeom>
          <a:noFill/>
          <a:ln>
            <a:solidFill>
              <a:schemeClr val="tx1"/>
            </a:solidFill>
          </a:ln>
        </p:spPr>
      </p:pic>
      <p:sp>
        <p:nvSpPr>
          <p:cNvPr id="10" name="CasellaDiTesto 9"/>
          <p:cNvSpPr txBox="1"/>
          <p:nvPr/>
        </p:nvSpPr>
        <p:spPr>
          <a:xfrm>
            <a:off x="1835696" y="5640342"/>
            <a:ext cx="2376264" cy="246221"/>
          </a:xfrm>
          <a:prstGeom prst="rect">
            <a:avLst/>
          </a:prstGeom>
          <a:noFill/>
        </p:spPr>
        <p:txBody>
          <a:bodyPr wrap="square" rtlCol="0">
            <a:spAutoFit/>
          </a:bodyPr>
          <a:lstStyle/>
          <a:p>
            <a:r>
              <a:rPr lang="it-IT" sz="1000" dirty="0" smtClean="0"/>
              <a:t>Fonte: nostre elaborazioni su dati Istat</a:t>
            </a:r>
            <a:endParaRPr lang="it-IT" sz="1000" dirty="0"/>
          </a:p>
        </p:txBody>
      </p:sp>
    </p:spTree>
    <p:extLst>
      <p:ext uri="{BB962C8B-B14F-4D97-AF65-F5344CB8AC3E}">
        <p14:creationId xmlns:p14="http://schemas.microsoft.com/office/powerpoint/2010/main" val="22157033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403350" y="274638"/>
            <a:ext cx="6625034" cy="850106"/>
          </a:xfrm>
        </p:spPr>
        <p:txBody>
          <a:bodyPr>
            <a:normAutofit/>
          </a:bodyPr>
          <a:lstStyle/>
          <a:p>
            <a:pPr algn="just"/>
            <a:r>
              <a:rPr lang="it-IT" sz="1000" dirty="0" smtClean="0"/>
              <a:t>LA</a:t>
            </a:r>
            <a:r>
              <a:rPr lang="it-IT" sz="1000" dirty="0"/>
              <a:t> </a:t>
            </a:r>
            <a:r>
              <a:rPr lang="it-IT" sz="1000" dirty="0" smtClean="0"/>
              <a:t>FILIERA</a:t>
            </a:r>
            <a:r>
              <a:rPr lang="it-IT" sz="1100" dirty="0" smtClean="0"/>
              <a:t> CORTA E IL ‘CHILOMETRO ZERO’ IN SICILIA: STUDIO DEL SETTORE LATTIERO CASEARIO</a:t>
            </a:r>
            <a:endParaRPr lang="it-IT" sz="1100" dirty="0"/>
          </a:p>
        </p:txBody>
      </p:sp>
      <p:sp>
        <p:nvSpPr>
          <p:cNvPr id="3" name="Segnaposto contenuto 2"/>
          <p:cNvSpPr>
            <a:spLocks noGrp="1"/>
          </p:cNvSpPr>
          <p:nvPr>
            <p:ph idx="1"/>
          </p:nvPr>
        </p:nvSpPr>
        <p:spPr>
          <a:xfrm>
            <a:off x="1403350" y="1052736"/>
            <a:ext cx="7283450" cy="4525963"/>
          </a:xfrm>
        </p:spPr>
        <p:txBody>
          <a:bodyPr>
            <a:normAutofit/>
          </a:bodyPr>
          <a:lstStyle/>
          <a:p>
            <a:pPr marL="0" indent="0" algn="ctr">
              <a:buNone/>
            </a:pPr>
            <a:r>
              <a:rPr lang="it-IT" sz="1000" dirty="0"/>
              <a:t>Distribuzione provinciale dei cluster: numerosità, fatturato e </a:t>
            </a:r>
            <a:r>
              <a:rPr lang="it-IT" sz="1000" dirty="0" smtClean="0"/>
              <a:t>addetti</a:t>
            </a:r>
            <a:endParaRPr lang="it-IT" sz="1000" dirty="0"/>
          </a:p>
          <a:p>
            <a:pPr marL="0" indent="0" algn="ctr">
              <a:buNone/>
            </a:pPr>
            <a:endParaRPr lang="it-IT" sz="1000" dirty="0"/>
          </a:p>
        </p:txBody>
      </p:sp>
      <p:sp>
        <p:nvSpPr>
          <p:cNvPr id="5" name="Segnaposto numero diapositiva 4"/>
          <p:cNvSpPr>
            <a:spLocks noGrp="1"/>
          </p:cNvSpPr>
          <p:nvPr>
            <p:ph type="sldNum" sz="quarter" idx="12"/>
          </p:nvPr>
        </p:nvSpPr>
        <p:spPr/>
        <p:txBody>
          <a:bodyPr/>
          <a:lstStyle/>
          <a:p>
            <a:fld id="{E5EB6C8C-EA07-48FE-BA34-52930F70A806}" type="slidenum">
              <a:rPr lang="it-IT" smtClean="0"/>
              <a:t>9</a:t>
            </a:fld>
            <a:endParaRPr lang="it-IT"/>
          </a:p>
        </p:txBody>
      </p:sp>
      <p:pic>
        <p:nvPicPr>
          <p:cNvPr id="6" name="Picture 3" descr="LateraleLogoPerPpt"/>
          <p:cNvPicPr>
            <a:picLocks noChangeAspect="1" noChangeArrowheads="1"/>
          </p:cNvPicPr>
          <p:nvPr/>
        </p:nvPicPr>
        <p:blipFill>
          <a:blip r:embed="rId3" cstate="print">
            <a:extLst>
              <a:ext uri="{28A0092B-C50C-407E-A947-70E740481C1C}">
                <a14:useLocalDpi xmlns:a14="http://schemas.microsoft.com/office/drawing/2010/main" val="0"/>
              </a:ext>
            </a:extLst>
          </a:blip>
          <a:srcRect l="32451" t="18532" b="6003"/>
          <a:stretch>
            <a:fillRect/>
          </a:stretch>
        </p:blipFill>
        <p:spPr bwMode="auto">
          <a:xfrm>
            <a:off x="0" y="0"/>
            <a:ext cx="1403350" cy="686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7"/>
          <p:cNvSpPr txBox="1">
            <a:spLocks noChangeArrowheads="1"/>
          </p:cNvSpPr>
          <p:nvPr/>
        </p:nvSpPr>
        <p:spPr bwMode="auto">
          <a:xfrm>
            <a:off x="1691680" y="5904160"/>
            <a:ext cx="4756150"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it-IT" altLang="it-IT" sz="1050" b="1" dirty="0" smtClean="0">
                <a:solidFill>
                  <a:srgbClr val="5F5F5F"/>
                </a:solidFill>
                <a:ea typeface="ＭＳ Ｐゴシック" pitchFamily="48" charset="-128"/>
              </a:rPr>
              <a:t>XXXVIII Conferenza scientifica annuale, Cagliari (CA) 20-22 Settembre 2017</a:t>
            </a:r>
            <a:endParaRPr lang="it-IT" altLang="it-IT" sz="1050" b="1" dirty="0">
              <a:solidFill>
                <a:srgbClr val="5F5F5F"/>
              </a:solidFill>
              <a:ea typeface="ＭＳ Ｐゴシック" pitchFamily="48" charset="-128"/>
            </a:endParaRPr>
          </a:p>
        </p:txBody>
      </p:sp>
      <p:pic>
        <p:nvPicPr>
          <p:cNvPr id="8" name="Picture 6" descr="Logo a colori"/>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94170" y="5862713"/>
            <a:ext cx="84137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4" name="Tabella 3"/>
          <p:cNvGraphicFramePr>
            <a:graphicFrameLocks noGrp="1"/>
          </p:cNvGraphicFramePr>
          <p:nvPr>
            <p:extLst>
              <p:ext uri="{D42A27DB-BD31-4B8C-83A1-F6EECF244321}">
                <p14:modId xmlns:p14="http://schemas.microsoft.com/office/powerpoint/2010/main" val="318644277"/>
              </p:ext>
            </p:extLst>
          </p:nvPr>
        </p:nvGraphicFramePr>
        <p:xfrm>
          <a:off x="1425044" y="1628800"/>
          <a:ext cx="6891372" cy="3024335"/>
        </p:xfrm>
        <a:graphic>
          <a:graphicData uri="http://schemas.openxmlformats.org/drawingml/2006/table">
            <a:tbl>
              <a:tblPr firstRow="1" firstCol="1" bandRow="1">
                <a:tableStyleId>{5C22544A-7EE6-4342-B048-85BDC9FD1C3A}</a:tableStyleId>
              </a:tblPr>
              <a:tblGrid>
                <a:gridCol w="1617900"/>
                <a:gridCol w="1481942"/>
                <a:gridCol w="735873"/>
                <a:gridCol w="735873"/>
                <a:gridCol w="569324"/>
                <a:gridCol w="610112"/>
                <a:gridCol w="610112"/>
                <a:gridCol w="530236"/>
              </a:tblGrid>
              <a:tr h="653553">
                <a:tc>
                  <a:txBody>
                    <a:bodyPr/>
                    <a:lstStyle/>
                    <a:p>
                      <a:pPr algn="ctr">
                        <a:lnSpc>
                          <a:spcPct val="115000"/>
                        </a:lnSpc>
                        <a:spcAft>
                          <a:spcPts val="0"/>
                        </a:spcAft>
                      </a:pPr>
                      <a:r>
                        <a:rPr lang="it-IT" sz="1000" dirty="0">
                          <a:effectLst/>
                        </a:rPr>
                        <a:t>provincia</a:t>
                      </a:r>
                      <a:endParaRPr lang="it-IT" sz="1100" dirty="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dirty="0">
                          <a:effectLst/>
                        </a:rPr>
                        <a:t>Numero</a:t>
                      </a:r>
                      <a:endParaRPr lang="it-IT" sz="1100" dirty="0">
                        <a:effectLst/>
                      </a:endParaRPr>
                    </a:p>
                    <a:p>
                      <a:pPr algn="ctr">
                        <a:lnSpc>
                          <a:spcPct val="115000"/>
                        </a:lnSpc>
                        <a:spcAft>
                          <a:spcPts val="0"/>
                        </a:spcAft>
                      </a:pPr>
                      <a:r>
                        <a:rPr lang="it-IT" sz="1000" dirty="0" smtClean="0">
                          <a:effectLst/>
                        </a:rPr>
                        <a:t>Cluster</a:t>
                      </a:r>
                    </a:p>
                    <a:p>
                      <a:pPr algn="ctr">
                        <a:lnSpc>
                          <a:spcPct val="115000"/>
                        </a:lnSpc>
                        <a:spcAft>
                          <a:spcPts val="0"/>
                        </a:spcAft>
                      </a:pPr>
                      <a:r>
                        <a:rPr lang="it-IT" sz="1000" dirty="0" smtClean="0">
                          <a:effectLst/>
                        </a:rPr>
                        <a:t>(a</a:t>
                      </a:r>
                      <a:r>
                        <a:rPr lang="it-IT" sz="1000" dirty="0">
                          <a:effectLst/>
                        </a:rPr>
                        <a:t>)</a:t>
                      </a:r>
                      <a:endParaRPr lang="it-IT" sz="1100" dirty="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dirty="0">
                          <a:effectLst/>
                        </a:rPr>
                        <a:t>fatturato </a:t>
                      </a:r>
                      <a:r>
                        <a:rPr lang="it-IT" sz="1000" dirty="0" smtClean="0">
                          <a:effectLst/>
                        </a:rPr>
                        <a:t>cluster</a:t>
                      </a:r>
                    </a:p>
                    <a:p>
                      <a:pPr algn="ctr">
                        <a:lnSpc>
                          <a:spcPct val="115000"/>
                        </a:lnSpc>
                        <a:spcAft>
                          <a:spcPts val="0"/>
                        </a:spcAft>
                      </a:pPr>
                      <a:r>
                        <a:rPr lang="it-IT" sz="1000" dirty="0" smtClean="0">
                          <a:effectLst/>
                        </a:rPr>
                        <a:t>(b)</a:t>
                      </a:r>
                      <a:endParaRPr lang="it-IT" sz="1100" dirty="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dirty="0">
                          <a:effectLst/>
                        </a:rPr>
                        <a:t>fatturato totale </a:t>
                      </a:r>
                      <a:endParaRPr lang="it-IT" sz="1000" dirty="0" smtClean="0">
                        <a:effectLst/>
                      </a:endParaRPr>
                    </a:p>
                    <a:p>
                      <a:pPr algn="ctr">
                        <a:lnSpc>
                          <a:spcPct val="115000"/>
                        </a:lnSpc>
                        <a:spcAft>
                          <a:spcPts val="0"/>
                        </a:spcAft>
                      </a:pPr>
                      <a:r>
                        <a:rPr lang="it-IT" sz="1000" dirty="0" smtClean="0">
                          <a:effectLst/>
                        </a:rPr>
                        <a:t>(c)</a:t>
                      </a:r>
                      <a:endParaRPr lang="it-IT" sz="1100" dirty="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dirty="0" smtClean="0">
                          <a:effectLst/>
                        </a:rPr>
                        <a:t>(b)/(</a:t>
                      </a:r>
                      <a:r>
                        <a:rPr lang="it-IT" sz="1000" dirty="0">
                          <a:effectLst/>
                        </a:rPr>
                        <a:t>c</a:t>
                      </a:r>
                      <a:r>
                        <a:rPr lang="it-IT" sz="1000" dirty="0" smtClean="0">
                          <a:effectLst/>
                        </a:rPr>
                        <a:t>)</a:t>
                      </a:r>
                      <a:endParaRPr lang="it-IT" sz="1100" dirty="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dirty="0">
                          <a:effectLst/>
                        </a:rPr>
                        <a:t>addetti </a:t>
                      </a:r>
                      <a:r>
                        <a:rPr lang="it-IT" sz="1000" dirty="0" smtClean="0">
                          <a:effectLst/>
                        </a:rPr>
                        <a:t>cluster (d)</a:t>
                      </a:r>
                      <a:endParaRPr lang="it-IT" sz="1100" dirty="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dirty="0">
                          <a:effectLst/>
                        </a:rPr>
                        <a:t>addetti totale </a:t>
                      </a:r>
                      <a:endParaRPr lang="it-IT" sz="1000" dirty="0" smtClean="0">
                        <a:effectLst/>
                      </a:endParaRPr>
                    </a:p>
                    <a:p>
                      <a:pPr algn="ctr">
                        <a:lnSpc>
                          <a:spcPct val="115000"/>
                        </a:lnSpc>
                        <a:spcAft>
                          <a:spcPts val="0"/>
                        </a:spcAft>
                      </a:pPr>
                      <a:r>
                        <a:rPr lang="it-IT" sz="1000" dirty="0" smtClean="0">
                          <a:effectLst/>
                        </a:rPr>
                        <a:t>(e)</a:t>
                      </a:r>
                      <a:endParaRPr lang="it-IT" sz="1100" dirty="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smtClean="0">
                          <a:effectLst/>
                        </a:rPr>
                        <a:t>(d)/(</a:t>
                      </a:r>
                      <a:r>
                        <a:rPr lang="it-IT" sz="1000">
                          <a:effectLst/>
                        </a:rPr>
                        <a:t>e</a:t>
                      </a:r>
                      <a:r>
                        <a:rPr lang="it-IT" sz="1000" smtClean="0">
                          <a:effectLst/>
                        </a:rPr>
                        <a:t>)</a:t>
                      </a:r>
                      <a:endParaRPr lang="it-IT" sz="1100">
                        <a:effectLst/>
                        <a:latin typeface="Calibri"/>
                        <a:ea typeface="Calibri"/>
                        <a:cs typeface="Times New Roman"/>
                      </a:endParaRPr>
                    </a:p>
                  </a:txBody>
                  <a:tcPr marL="44450" marR="44450" marT="0" marB="0" anchor="ctr"/>
                </a:tc>
              </a:tr>
              <a:tr h="236794">
                <a:tc>
                  <a:txBody>
                    <a:bodyPr/>
                    <a:lstStyle/>
                    <a:p>
                      <a:pPr algn="ctr">
                        <a:lnSpc>
                          <a:spcPct val="115000"/>
                        </a:lnSpc>
                        <a:spcAft>
                          <a:spcPts val="0"/>
                        </a:spcAft>
                      </a:pPr>
                      <a:r>
                        <a:rPr lang="it-IT" sz="1000">
                          <a:effectLst/>
                        </a:rPr>
                        <a:t>TRAPANI</a:t>
                      </a:r>
                      <a:endParaRPr lang="it-IT"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a:effectLst/>
                        </a:rPr>
                        <a:t>84</a:t>
                      </a:r>
                      <a:endParaRPr lang="it-IT"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a:effectLst/>
                        </a:rPr>
                        <a:t>40.847</a:t>
                      </a:r>
                      <a:endParaRPr lang="it-IT"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a:effectLst/>
                        </a:rPr>
                        <a:t>65.465</a:t>
                      </a:r>
                      <a:endParaRPr lang="it-IT"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a:effectLst/>
                        </a:rPr>
                        <a:t>62,4</a:t>
                      </a:r>
                      <a:endParaRPr lang="it-IT"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a:effectLst/>
                        </a:rPr>
                        <a:t>235</a:t>
                      </a:r>
                      <a:endParaRPr lang="it-IT"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a:effectLst/>
                        </a:rPr>
                        <a:t>528</a:t>
                      </a:r>
                      <a:endParaRPr lang="it-IT"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a:effectLst/>
                        </a:rPr>
                        <a:t>44,4</a:t>
                      </a:r>
                      <a:endParaRPr lang="it-IT" sz="1100">
                        <a:effectLst/>
                        <a:latin typeface="Calibri"/>
                        <a:ea typeface="Calibri"/>
                        <a:cs typeface="Times New Roman"/>
                      </a:endParaRPr>
                    </a:p>
                  </a:txBody>
                  <a:tcPr marL="44450" marR="44450" marT="0" marB="0" anchor="ctr"/>
                </a:tc>
              </a:tr>
              <a:tr h="236794">
                <a:tc>
                  <a:txBody>
                    <a:bodyPr/>
                    <a:lstStyle/>
                    <a:p>
                      <a:pPr algn="ctr">
                        <a:lnSpc>
                          <a:spcPct val="115000"/>
                        </a:lnSpc>
                        <a:spcAft>
                          <a:spcPts val="0"/>
                        </a:spcAft>
                      </a:pPr>
                      <a:r>
                        <a:rPr lang="it-IT" sz="1000">
                          <a:effectLst/>
                        </a:rPr>
                        <a:t>PALERMO</a:t>
                      </a:r>
                      <a:endParaRPr lang="it-IT"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a:effectLst/>
                        </a:rPr>
                        <a:t>69</a:t>
                      </a:r>
                      <a:endParaRPr lang="it-IT"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a:effectLst/>
                        </a:rPr>
                        <a:t>64.324</a:t>
                      </a:r>
                      <a:endParaRPr lang="it-IT"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a:effectLst/>
                        </a:rPr>
                        <a:t>124.111</a:t>
                      </a:r>
                      <a:endParaRPr lang="it-IT"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a:effectLst/>
                        </a:rPr>
                        <a:t>51,8</a:t>
                      </a:r>
                      <a:endParaRPr lang="it-IT"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a:effectLst/>
                        </a:rPr>
                        <a:t>330</a:t>
                      </a:r>
                      <a:endParaRPr lang="it-IT"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a:effectLst/>
                        </a:rPr>
                        <a:t>909</a:t>
                      </a:r>
                      <a:endParaRPr lang="it-IT"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a:effectLst/>
                        </a:rPr>
                        <a:t>36,3</a:t>
                      </a:r>
                      <a:endParaRPr lang="it-IT" sz="1100">
                        <a:effectLst/>
                        <a:latin typeface="Calibri"/>
                        <a:ea typeface="Calibri"/>
                        <a:cs typeface="Times New Roman"/>
                      </a:endParaRPr>
                    </a:p>
                  </a:txBody>
                  <a:tcPr marL="44450" marR="44450" marT="0" marB="0" anchor="ctr"/>
                </a:tc>
              </a:tr>
              <a:tr h="236794">
                <a:tc>
                  <a:txBody>
                    <a:bodyPr/>
                    <a:lstStyle/>
                    <a:p>
                      <a:pPr algn="ctr">
                        <a:lnSpc>
                          <a:spcPct val="115000"/>
                        </a:lnSpc>
                        <a:spcAft>
                          <a:spcPts val="0"/>
                        </a:spcAft>
                      </a:pPr>
                      <a:r>
                        <a:rPr lang="it-IT" sz="1000">
                          <a:effectLst/>
                        </a:rPr>
                        <a:t>MESSINA</a:t>
                      </a:r>
                      <a:endParaRPr lang="it-IT"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a:effectLst/>
                        </a:rPr>
                        <a:t>101</a:t>
                      </a:r>
                      <a:endParaRPr lang="it-IT"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a:effectLst/>
                        </a:rPr>
                        <a:t>13.372</a:t>
                      </a:r>
                      <a:endParaRPr lang="it-IT"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a:effectLst/>
                        </a:rPr>
                        <a:t>53.058</a:t>
                      </a:r>
                      <a:endParaRPr lang="it-IT"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a:effectLst/>
                        </a:rPr>
                        <a:t>25,2</a:t>
                      </a:r>
                      <a:endParaRPr lang="it-IT"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a:effectLst/>
                        </a:rPr>
                        <a:t>196</a:t>
                      </a:r>
                      <a:endParaRPr lang="it-IT"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a:effectLst/>
                        </a:rPr>
                        <a:t>783</a:t>
                      </a:r>
                      <a:endParaRPr lang="it-IT"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a:effectLst/>
                        </a:rPr>
                        <a:t>25,1</a:t>
                      </a:r>
                      <a:endParaRPr lang="it-IT" sz="1100">
                        <a:effectLst/>
                        <a:latin typeface="Calibri"/>
                        <a:ea typeface="Calibri"/>
                        <a:cs typeface="Times New Roman"/>
                      </a:endParaRPr>
                    </a:p>
                  </a:txBody>
                  <a:tcPr marL="44450" marR="44450" marT="0" marB="0" anchor="ctr"/>
                </a:tc>
              </a:tr>
              <a:tr h="236794">
                <a:tc>
                  <a:txBody>
                    <a:bodyPr/>
                    <a:lstStyle/>
                    <a:p>
                      <a:pPr algn="ctr">
                        <a:lnSpc>
                          <a:spcPct val="115000"/>
                        </a:lnSpc>
                        <a:spcAft>
                          <a:spcPts val="0"/>
                        </a:spcAft>
                      </a:pPr>
                      <a:r>
                        <a:rPr lang="it-IT" sz="1000">
                          <a:effectLst/>
                        </a:rPr>
                        <a:t>AGRIGENTO</a:t>
                      </a:r>
                      <a:endParaRPr lang="it-IT"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a:effectLst/>
                        </a:rPr>
                        <a:t>59</a:t>
                      </a:r>
                      <a:endParaRPr lang="it-IT"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a:effectLst/>
                        </a:rPr>
                        <a:t>17.947</a:t>
                      </a:r>
                      <a:endParaRPr lang="it-IT"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dirty="0">
                          <a:effectLst/>
                        </a:rPr>
                        <a:t>64.736</a:t>
                      </a:r>
                      <a:endParaRPr lang="it-IT" sz="1100" dirty="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a:effectLst/>
                        </a:rPr>
                        <a:t>27,7</a:t>
                      </a:r>
                      <a:endParaRPr lang="it-IT"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a:effectLst/>
                        </a:rPr>
                        <a:t>126</a:t>
                      </a:r>
                      <a:endParaRPr lang="it-IT"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a:effectLst/>
                        </a:rPr>
                        <a:t>549</a:t>
                      </a:r>
                      <a:endParaRPr lang="it-IT"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a:effectLst/>
                        </a:rPr>
                        <a:t>22,9</a:t>
                      </a:r>
                      <a:endParaRPr lang="it-IT" sz="1100">
                        <a:effectLst/>
                        <a:latin typeface="Calibri"/>
                        <a:ea typeface="Calibri"/>
                        <a:cs typeface="Times New Roman"/>
                      </a:endParaRPr>
                    </a:p>
                  </a:txBody>
                  <a:tcPr marL="44450" marR="44450" marT="0" marB="0" anchor="ctr"/>
                </a:tc>
              </a:tr>
              <a:tr h="236794">
                <a:tc>
                  <a:txBody>
                    <a:bodyPr/>
                    <a:lstStyle/>
                    <a:p>
                      <a:pPr algn="ctr">
                        <a:lnSpc>
                          <a:spcPct val="115000"/>
                        </a:lnSpc>
                        <a:spcAft>
                          <a:spcPts val="0"/>
                        </a:spcAft>
                      </a:pPr>
                      <a:r>
                        <a:rPr lang="it-IT" sz="1000">
                          <a:effectLst/>
                        </a:rPr>
                        <a:t>CALTANISSETTA</a:t>
                      </a:r>
                      <a:endParaRPr lang="it-IT"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a:effectLst/>
                        </a:rPr>
                        <a:t>8</a:t>
                      </a:r>
                      <a:endParaRPr lang="it-IT"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a:effectLst/>
                        </a:rPr>
                        <a:t>1.829</a:t>
                      </a:r>
                      <a:endParaRPr lang="it-IT"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a:effectLst/>
                        </a:rPr>
                        <a:t>20.151</a:t>
                      </a:r>
                      <a:endParaRPr lang="it-IT"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a:effectLst/>
                        </a:rPr>
                        <a:t>9,1</a:t>
                      </a:r>
                      <a:endParaRPr lang="it-IT"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a:effectLst/>
                        </a:rPr>
                        <a:t>13</a:t>
                      </a:r>
                      <a:endParaRPr lang="it-IT"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a:effectLst/>
                        </a:rPr>
                        <a:t>134</a:t>
                      </a:r>
                      <a:endParaRPr lang="it-IT"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a:effectLst/>
                        </a:rPr>
                        <a:t>9,4</a:t>
                      </a:r>
                      <a:endParaRPr lang="it-IT" sz="1100">
                        <a:effectLst/>
                        <a:latin typeface="Calibri"/>
                        <a:ea typeface="Calibri"/>
                        <a:cs typeface="Times New Roman"/>
                      </a:endParaRPr>
                    </a:p>
                  </a:txBody>
                  <a:tcPr marL="44450" marR="44450" marT="0" marB="0" anchor="ctr"/>
                </a:tc>
              </a:tr>
              <a:tr h="236794">
                <a:tc>
                  <a:txBody>
                    <a:bodyPr/>
                    <a:lstStyle/>
                    <a:p>
                      <a:pPr algn="ctr">
                        <a:lnSpc>
                          <a:spcPct val="115000"/>
                        </a:lnSpc>
                        <a:spcAft>
                          <a:spcPts val="0"/>
                        </a:spcAft>
                      </a:pPr>
                      <a:r>
                        <a:rPr lang="it-IT" sz="1000">
                          <a:effectLst/>
                        </a:rPr>
                        <a:t>ENNA</a:t>
                      </a:r>
                      <a:endParaRPr lang="it-IT"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a:effectLst/>
                        </a:rPr>
                        <a:t>10</a:t>
                      </a:r>
                      <a:endParaRPr lang="it-IT"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a:effectLst/>
                        </a:rPr>
                        <a:t>2.646</a:t>
                      </a:r>
                      <a:endParaRPr lang="it-IT"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a:effectLst/>
                        </a:rPr>
                        <a:t>21.079</a:t>
                      </a:r>
                      <a:endParaRPr lang="it-IT"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a:effectLst/>
                        </a:rPr>
                        <a:t>12,6</a:t>
                      </a:r>
                      <a:endParaRPr lang="it-IT"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a:effectLst/>
                        </a:rPr>
                        <a:t>33</a:t>
                      </a:r>
                      <a:endParaRPr lang="it-IT"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a:effectLst/>
                        </a:rPr>
                        <a:t>223</a:t>
                      </a:r>
                      <a:endParaRPr lang="it-IT"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a:effectLst/>
                        </a:rPr>
                        <a:t>15,0</a:t>
                      </a:r>
                      <a:endParaRPr lang="it-IT" sz="1100">
                        <a:effectLst/>
                        <a:latin typeface="Calibri"/>
                        <a:ea typeface="Calibri"/>
                        <a:cs typeface="Times New Roman"/>
                      </a:endParaRPr>
                    </a:p>
                  </a:txBody>
                  <a:tcPr marL="44450" marR="44450" marT="0" marB="0" anchor="ctr"/>
                </a:tc>
              </a:tr>
              <a:tr h="236794">
                <a:tc>
                  <a:txBody>
                    <a:bodyPr/>
                    <a:lstStyle/>
                    <a:p>
                      <a:pPr algn="ctr">
                        <a:lnSpc>
                          <a:spcPct val="115000"/>
                        </a:lnSpc>
                        <a:spcAft>
                          <a:spcPts val="0"/>
                        </a:spcAft>
                      </a:pPr>
                      <a:r>
                        <a:rPr lang="it-IT" sz="1000">
                          <a:effectLst/>
                        </a:rPr>
                        <a:t>CATANIA</a:t>
                      </a:r>
                      <a:endParaRPr lang="it-IT"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a:effectLst/>
                        </a:rPr>
                        <a:t>74</a:t>
                      </a:r>
                      <a:endParaRPr lang="it-IT"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a:effectLst/>
                        </a:rPr>
                        <a:t>84.066</a:t>
                      </a:r>
                      <a:endParaRPr lang="it-IT"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a:effectLst/>
                        </a:rPr>
                        <a:t>131.302</a:t>
                      </a:r>
                      <a:endParaRPr lang="it-IT"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a:effectLst/>
                        </a:rPr>
                        <a:t>64,0</a:t>
                      </a:r>
                      <a:endParaRPr lang="it-IT"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a:effectLst/>
                        </a:rPr>
                        <a:t>319</a:t>
                      </a:r>
                      <a:endParaRPr lang="it-IT"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a:effectLst/>
                        </a:rPr>
                        <a:t>660</a:t>
                      </a:r>
                      <a:endParaRPr lang="it-IT"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a:effectLst/>
                        </a:rPr>
                        <a:t>48,4</a:t>
                      </a:r>
                      <a:endParaRPr lang="it-IT" sz="1100">
                        <a:effectLst/>
                        <a:latin typeface="Calibri"/>
                        <a:ea typeface="Calibri"/>
                        <a:cs typeface="Times New Roman"/>
                      </a:endParaRPr>
                    </a:p>
                  </a:txBody>
                  <a:tcPr marL="44450" marR="44450" marT="0" marB="0" anchor="ctr"/>
                </a:tc>
              </a:tr>
              <a:tr h="236794">
                <a:tc>
                  <a:txBody>
                    <a:bodyPr/>
                    <a:lstStyle/>
                    <a:p>
                      <a:pPr algn="ctr">
                        <a:lnSpc>
                          <a:spcPct val="115000"/>
                        </a:lnSpc>
                        <a:spcAft>
                          <a:spcPts val="0"/>
                        </a:spcAft>
                      </a:pPr>
                      <a:r>
                        <a:rPr lang="it-IT" sz="1000">
                          <a:effectLst/>
                        </a:rPr>
                        <a:t>RAGUSA</a:t>
                      </a:r>
                      <a:endParaRPr lang="it-IT"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a:effectLst/>
                        </a:rPr>
                        <a:t>92</a:t>
                      </a:r>
                      <a:endParaRPr lang="it-IT"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a:effectLst/>
                        </a:rPr>
                        <a:t>55.300</a:t>
                      </a:r>
                      <a:endParaRPr lang="it-IT"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a:effectLst/>
                        </a:rPr>
                        <a:t>103.233</a:t>
                      </a:r>
                      <a:endParaRPr lang="it-IT"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a:effectLst/>
                        </a:rPr>
                        <a:t>53,6</a:t>
                      </a:r>
                      <a:endParaRPr lang="it-IT"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a:effectLst/>
                        </a:rPr>
                        <a:t>228</a:t>
                      </a:r>
                      <a:endParaRPr lang="it-IT"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a:effectLst/>
                        </a:rPr>
                        <a:t>577</a:t>
                      </a:r>
                      <a:endParaRPr lang="it-IT"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a:effectLst/>
                        </a:rPr>
                        <a:t>39,4</a:t>
                      </a:r>
                      <a:endParaRPr lang="it-IT" sz="1100">
                        <a:effectLst/>
                        <a:latin typeface="Calibri"/>
                        <a:ea typeface="Calibri"/>
                        <a:cs typeface="Times New Roman"/>
                      </a:endParaRPr>
                    </a:p>
                  </a:txBody>
                  <a:tcPr marL="44450" marR="44450" marT="0" marB="0" anchor="ctr"/>
                </a:tc>
              </a:tr>
              <a:tr h="236794">
                <a:tc>
                  <a:txBody>
                    <a:bodyPr/>
                    <a:lstStyle/>
                    <a:p>
                      <a:pPr algn="ctr">
                        <a:lnSpc>
                          <a:spcPct val="115000"/>
                        </a:lnSpc>
                        <a:spcAft>
                          <a:spcPts val="0"/>
                        </a:spcAft>
                      </a:pPr>
                      <a:r>
                        <a:rPr lang="it-IT" sz="1000">
                          <a:effectLst/>
                        </a:rPr>
                        <a:t>SIRACUSA</a:t>
                      </a:r>
                      <a:endParaRPr lang="it-IT"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a:effectLst/>
                        </a:rPr>
                        <a:t>32</a:t>
                      </a:r>
                      <a:endParaRPr lang="it-IT"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a:effectLst/>
                        </a:rPr>
                        <a:t>8.452</a:t>
                      </a:r>
                      <a:endParaRPr lang="it-IT"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a:effectLst/>
                        </a:rPr>
                        <a:t>19.071</a:t>
                      </a:r>
                      <a:endParaRPr lang="it-IT"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a:effectLst/>
                        </a:rPr>
                        <a:t>44,3</a:t>
                      </a:r>
                      <a:endParaRPr lang="it-IT"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a:effectLst/>
                        </a:rPr>
                        <a:t>67</a:t>
                      </a:r>
                      <a:endParaRPr lang="it-IT"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a:effectLst/>
                        </a:rPr>
                        <a:t>219</a:t>
                      </a:r>
                      <a:endParaRPr lang="it-IT"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a:effectLst/>
                        </a:rPr>
                        <a:t>30,4</a:t>
                      </a:r>
                      <a:endParaRPr lang="it-IT" sz="1100">
                        <a:effectLst/>
                        <a:latin typeface="Calibri"/>
                        <a:ea typeface="Calibri"/>
                        <a:cs typeface="Times New Roman"/>
                      </a:endParaRPr>
                    </a:p>
                  </a:txBody>
                  <a:tcPr marL="44450" marR="44450" marT="0" marB="0" anchor="ctr"/>
                </a:tc>
              </a:tr>
              <a:tr h="239636">
                <a:tc>
                  <a:txBody>
                    <a:bodyPr/>
                    <a:lstStyle/>
                    <a:p>
                      <a:pPr algn="l">
                        <a:lnSpc>
                          <a:spcPct val="115000"/>
                        </a:lnSpc>
                      </a:pPr>
                      <a:endParaRPr lang="it-IT" sz="1100">
                        <a:effectLst/>
                        <a:latin typeface="Calibri"/>
                      </a:endParaRPr>
                    </a:p>
                  </a:txBody>
                  <a:tcPr marL="44450" marR="44450" marT="0" marB="0" anchor="ctr"/>
                </a:tc>
                <a:tc>
                  <a:txBody>
                    <a:bodyPr/>
                    <a:lstStyle/>
                    <a:p>
                      <a:pPr algn="ctr">
                        <a:lnSpc>
                          <a:spcPct val="115000"/>
                        </a:lnSpc>
                        <a:spcAft>
                          <a:spcPts val="0"/>
                        </a:spcAft>
                      </a:pPr>
                      <a:r>
                        <a:rPr lang="it-IT" sz="1000" b="1" dirty="0">
                          <a:effectLst/>
                        </a:rPr>
                        <a:t>529</a:t>
                      </a:r>
                      <a:endParaRPr lang="it-IT" sz="1100" b="1" dirty="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b="1" dirty="0">
                          <a:effectLst/>
                        </a:rPr>
                        <a:t>288.783</a:t>
                      </a:r>
                      <a:endParaRPr lang="it-IT" sz="1100" b="1" dirty="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b="1" dirty="0">
                          <a:effectLst/>
                        </a:rPr>
                        <a:t>602.206</a:t>
                      </a:r>
                      <a:endParaRPr lang="it-IT" sz="1100" b="1" dirty="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b="1" dirty="0">
                          <a:effectLst/>
                        </a:rPr>
                        <a:t>48,0</a:t>
                      </a:r>
                      <a:endParaRPr lang="it-IT" sz="1100" b="1" dirty="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b="1" dirty="0">
                          <a:effectLst/>
                        </a:rPr>
                        <a:t>1.546</a:t>
                      </a:r>
                      <a:endParaRPr lang="it-IT" sz="1100" b="1" dirty="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b="1" dirty="0">
                          <a:effectLst/>
                        </a:rPr>
                        <a:t>4.582</a:t>
                      </a:r>
                      <a:endParaRPr lang="it-IT" sz="1100" b="1" dirty="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it-IT" sz="1000" b="1" dirty="0">
                          <a:effectLst/>
                        </a:rPr>
                        <a:t>33,7</a:t>
                      </a:r>
                      <a:endParaRPr lang="it-IT" sz="1100" b="1" dirty="0">
                        <a:effectLst/>
                        <a:latin typeface="Calibri"/>
                        <a:ea typeface="Calibri"/>
                        <a:cs typeface="Times New Roman"/>
                      </a:endParaRPr>
                    </a:p>
                  </a:txBody>
                  <a:tcPr marL="44450" marR="44450" marT="0" marB="0" anchor="ctr"/>
                </a:tc>
              </a:tr>
            </a:tbl>
          </a:graphicData>
        </a:graphic>
      </p:graphicFrame>
      <p:sp>
        <p:nvSpPr>
          <p:cNvPr id="9" name="CasellaDiTesto 8"/>
          <p:cNvSpPr txBox="1"/>
          <p:nvPr/>
        </p:nvSpPr>
        <p:spPr>
          <a:xfrm>
            <a:off x="1425044" y="5157192"/>
            <a:ext cx="2376264" cy="246221"/>
          </a:xfrm>
          <a:prstGeom prst="rect">
            <a:avLst/>
          </a:prstGeom>
          <a:noFill/>
        </p:spPr>
        <p:txBody>
          <a:bodyPr wrap="square" rtlCol="0">
            <a:spAutoFit/>
          </a:bodyPr>
          <a:lstStyle/>
          <a:p>
            <a:r>
              <a:rPr lang="it-IT" sz="1000" dirty="0" smtClean="0"/>
              <a:t>Fonte: nostre elaborazioni su dati Istat</a:t>
            </a:r>
            <a:endParaRPr lang="it-IT" sz="1000" dirty="0"/>
          </a:p>
        </p:txBody>
      </p:sp>
    </p:spTree>
    <p:extLst>
      <p:ext uri="{BB962C8B-B14F-4D97-AF65-F5344CB8AC3E}">
        <p14:creationId xmlns:p14="http://schemas.microsoft.com/office/powerpoint/2010/main" val="3537463772"/>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2844</TotalTime>
  <Words>1401</Words>
  <Application>Microsoft Office PowerPoint</Application>
  <PresentationFormat>Presentazione su schermo (4:3)</PresentationFormat>
  <Paragraphs>230</Paragraphs>
  <Slides>10</Slides>
  <Notes>10</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10</vt:i4>
      </vt:variant>
    </vt:vector>
  </HeadingPairs>
  <TitlesOfParts>
    <vt:vector size="16" baseType="lpstr">
      <vt:lpstr>ＭＳ Ｐゴシック</vt:lpstr>
      <vt:lpstr>Arial</vt:lpstr>
      <vt:lpstr>Calibri</vt:lpstr>
      <vt:lpstr>MS ??</vt:lpstr>
      <vt:lpstr>Times New Roman</vt:lpstr>
      <vt:lpstr>Tema di Office</vt:lpstr>
      <vt:lpstr>LA FILIERA CORTA E IL ‘CHILOMETRO ZERO’ IN SICILIA: STUDIO DEL SETTORE LATTIERO CASEARIO  </vt:lpstr>
      <vt:lpstr>LA FILIERA CORTA E IL ‘CHILOMETRO ZERO’ IN SICILIA: STUDIO DEL SETTORE LATTIERO CASEARIO</vt:lpstr>
      <vt:lpstr>LA FILIERA CORTA E IL ‘CHILOMETRO ZERO’ IN SICILIA: STUDIO DEL SETTORE LATTIERO CASEARIO</vt:lpstr>
      <vt:lpstr>LA FILIERA CORTA E IL ‘CHILOMETRO ZERO’ IN SICILIA: STUDIO DEL SETTORE LATTIERO CASEARIO</vt:lpstr>
      <vt:lpstr>LA FILIERA CORTA E IL ‘CHILOMETRO ZERO’ IN SICILIA: STUDIO DEL SETTORE LATTIERO CASEARIO</vt:lpstr>
      <vt:lpstr>LA FILIERA CORTA E IL ‘CHILOMETRO ZERO’ IN SICILIA: STUDIO DEL SETTORE LATTIERO CASEARIO</vt:lpstr>
      <vt:lpstr>LA FILIERA CORTA E IL ‘CHILOMETRO ZERO’ IN SICILIA: STUDIO DEL SETTORE LATTIERO CASEARIO</vt:lpstr>
      <vt:lpstr>LA FILIERA CORTA E IL ‘CHILOMETRO ZERO’ IN SICILIA: STUDIO DEL SETTORE LATTIERO CASEARIO</vt:lpstr>
      <vt:lpstr>LA FILIERA CORTA E IL ‘CHILOMETRO ZERO’ IN SICILIA: STUDIO DEL SETTORE LATTIERO CASEARIO</vt:lpstr>
      <vt:lpstr>LA FILIERA CORTA E IL ‘CHILOMETRO ZERO’ IN SICILIA: STUDIO DEL SETTORE LATTIERO CASEARIO</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Salvatore Cusimano</dc:creator>
  <cp:lastModifiedBy>Fiasconaro, Concetta</cp:lastModifiedBy>
  <cp:revision>17</cp:revision>
  <dcterms:created xsi:type="dcterms:W3CDTF">2017-09-05T13:50:32Z</dcterms:created>
  <dcterms:modified xsi:type="dcterms:W3CDTF">2017-09-20T11:10:56Z</dcterms:modified>
</cp:coreProperties>
</file>