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5" r:id="rId1"/>
  </p:sldMasterIdLst>
  <p:notesMasterIdLst>
    <p:notesMasterId r:id="rId20"/>
  </p:notesMasterIdLst>
  <p:handoutMasterIdLst>
    <p:handoutMasterId r:id="rId21"/>
  </p:handoutMasterIdLst>
  <p:sldIdLst>
    <p:sldId id="256" r:id="rId2"/>
    <p:sldId id="338" r:id="rId3"/>
    <p:sldId id="361" r:id="rId4"/>
    <p:sldId id="369" r:id="rId5"/>
    <p:sldId id="368" r:id="rId6"/>
    <p:sldId id="367" r:id="rId7"/>
    <p:sldId id="355" r:id="rId8"/>
    <p:sldId id="370" r:id="rId9"/>
    <p:sldId id="354" r:id="rId10"/>
    <p:sldId id="343" r:id="rId11"/>
    <p:sldId id="348" r:id="rId12"/>
    <p:sldId id="349" r:id="rId13"/>
    <p:sldId id="350" r:id="rId14"/>
    <p:sldId id="363" r:id="rId15"/>
    <p:sldId id="364" r:id="rId16"/>
    <p:sldId id="365" r:id="rId17"/>
    <p:sldId id="358" r:id="rId18"/>
    <p:sldId id="336" r:id="rId19"/>
  </p:sldIdLst>
  <p:sldSz cx="9144000" cy="6858000" type="screen4x3"/>
  <p:notesSz cx="6797675" cy="9874250"/>
  <p:defaultTextStyle>
    <a:defPPr>
      <a:defRPr lang="en-GB"/>
    </a:defPPr>
    <a:lvl1pPr algn="l" defTabSz="449263" rtl="0" fontAlgn="base">
      <a:spcBef>
        <a:spcPct val="0"/>
      </a:spcBef>
      <a:spcAft>
        <a:spcPct val="0"/>
      </a:spcAft>
      <a:defRPr kern="1200">
        <a:solidFill>
          <a:schemeClr val="bg1"/>
        </a:solidFill>
        <a:latin typeface="Arial" charset="0"/>
        <a:ea typeface="+mn-ea"/>
        <a:cs typeface="Arial" charset="0"/>
      </a:defRPr>
    </a:lvl1pPr>
    <a:lvl2pPr marL="742950" indent="-285750" algn="l" defTabSz="449263" rtl="0" fontAlgn="base">
      <a:spcBef>
        <a:spcPct val="0"/>
      </a:spcBef>
      <a:spcAft>
        <a:spcPct val="0"/>
      </a:spcAft>
      <a:defRPr kern="1200">
        <a:solidFill>
          <a:schemeClr val="bg1"/>
        </a:solidFill>
        <a:latin typeface="Arial" charset="0"/>
        <a:ea typeface="+mn-ea"/>
        <a:cs typeface="Arial" charset="0"/>
      </a:defRPr>
    </a:lvl2pPr>
    <a:lvl3pPr marL="1143000" indent="-228600" algn="l" defTabSz="449263" rtl="0" fontAlgn="base">
      <a:spcBef>
        <a:spcPct val="0"/>
      </a:spcBef>
      <a:spcAft>
        <a:spcPct val="0"/>
      </a:spcAft>
      <a:defRPr kern="1200">
        <a:solidFill>
          <a:schemeClr val="bg1"/>
        </a:solidFill>
        <a:latin typeface="Arial" charset="0"/>
        <a:ea typeface="+mn-ea"/>
        <a:cs typeface="Arial" charset="0"/>
      </a:defRPr>
    </a:lvl3pPr>
    <a:lvl4pPr marL="1600200" indent="-228600" algn="l" defTabSz="449263" rtl="0" fontAlgn="base">
      <a:spcBef>
        <a:spcPct val="0"/>
      </a:spcBef>
      <a:spcAft>
        <a:spcPct val="0"/>
      </a:spcAft>
      <a:defRPr kern="1200">
        <a:solidFill>
          <a:schemeClr val="bg1"/>
        </a:solidFill>
        <a:latin typeface="Arial" charset="0"/>
        <a:ea typeface="+mn-ea"/>
        <a:cs typeface="Arial" charset="0"/>
      </a:defRPr>
    </a:lvl4pPr>
    <a:lvl5pPr marL="2057400" indent="-228600" algn="l" defTabSz="449263" rtl="0" fontAlgn="base">
      <a:spcBef>
        <a:spcPct val="0"/>
      </a:spcBef>
      <a:spcAft>
        <a:spcPct val="0"/>
      </a:spcAft>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90D51"/>
    <a:srgbClr val="993366"/>
    <a:srgbClr val="FF6600"/>
    <a:srgbClr val="FFCD2D"/>
    <a:srgbClr val="008000"/>
    <a:srgbClr val="000000"/>
    <a:srgbClr val="006699"/>
    <a:srgbClr val="FF0000"/>
    <a:srgbClr val="6B234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83907" autoAdjust="0"/>
  </p:normalViewPr>
  <p:slideViewPr>
    <p:cSldViewPr>
      <p:cViewPr>
        <p:scale>
          <a:sx n="70" d="100"/>
          <a:sy n="70" d="100"/>
        </p:scale>
        <p:origin x="-1164" y="-540"/>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50" y="-78"/>
      </p:cViewPr>
      <p:guideLst>
        <p:guide orient="horz" pos="2864"/>
        <p:guide pos="216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ferretti\Documents\Bilancio%20EELL\Finanza%20Locale\Imu%20Tasi%20Local%20Tax\Politiche%20fiscali%20IMU\Confronti%20Tasi%20e%20Imu%2020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t-IT"/>
  <c:chart>
    <c:plotArea>
      <c:layout>
        <c:manualLayout>
          <c:layoutTarget val="inner"/>
          <c:xMode val="edge"/>
          <c:yMode val="edge"/>
          <c:x val="0.11693185911224424"/>
          <c:y val="5.1400554097404488E-2"/>
          <c:w val="0.76530074500754142"/>
          <c:h val="0.5982600612423421"/>
        </c:manualLayout>
      </c:layout>
      <c:barChart>
        <c:barDir val="col"/>
        <c:grouping val="clustered"/>
        <c:ser>
          <c:idx val="1"/>
          <c:order val="1"/>
          <c:tx>
            <c:strRef>
              <c:f>tab!$G$98</c:f>
              <c:strCache>
                <c:ptCount val="1"/>
                <c:pt idx="0">
                  <c:v>Spesa corrente </c:v>
                </c:pt>
              </c:strCache>
            </c:strRef>
          </c:tx>
          <c:spPr>
            <a:solidFill>
              <a:srgbClr val="993366"/>
            </a:solidFill>
          </c:spPr>
          <c:dPt>
            <c:idx val="4"/>
            <c:spPr>
              <a:solidFill>
                <a:srgbClr val="FFFF00"/>
              </a:solidFill>
            </c:spPr>
          </c:dPt>
          <c:cat>
            <c:strRef>
              <c:f>tab!$E$99:$E$114</c:f>
              <c:strCache>
                <c:ptCount val="16"/>
                <c:pt idx="0">
                  <c:v>Lazio</c:v>
                </c:pt>
                <c:pt idx="1">
                  <c:v>Liguria</c:v>
                </c:pt>
                <c:pt idx="2">
                  <c:v>Toscana</c:v>
                </c:pt>
                <c:pt idx="3">
                  <c:v>Emilia R.</c:v>
                </c:pt>
                <c:pt idx="4">
                  <c:v>ITALIA</c:v>
                </c:pt>
                <c:pt idx="5">
                  <c:v>Lombardia</c:v>
                </c:pt>
                <c:pt idx="6">
                  <c:v>Umbria</c:v>
                </c:pt>
                <c:pt idx="7">
                  <c:v>Piemonte</c:v>
                </c:pt>
                <c:pt idx="8">
                  <c:v>Marche</c:v>
                </c:pt>
                <c:pt idx="9">
                  <c:v>Abruzzo</c:v>
                </c:pt>
                <c:pt idx="10">
                  <c:v>Campania</c:v>
                </c:pt>
                <c:pt idx="11">
                  <c:v>Molise</c:v>
                </c:pt>
                <c:pt idx="12">
                  <c:v>Calabria</c:v>
                </c:pt>
                <c:pt idx="13">
                  <c:v>Veneto</c:v>
                </c:pt>
                <c:pt idx="14">
                  <c:v>Puglia</c:v>
                </c:pt>
                <c:pt idx="15">
                  <c:v>Basilicata</c:v>
                </c:pt>
              </c:strCache>
            </c:strRef>
          </c:cat>
          <c:val>
            <c:numRef>
              <c:f>tab!$G$99:$G$114</c:f>
              <c:numCache>
                <c:formatCode>0</c:formatCode>
                <c:ptCount val="16"/>
                <c:pt idx="0">
                  <c:v>1181.4759320971416</c:v>
                </c:pt>
                <c:pt idx="1">
                  <c:v>1141.1287889166629</c:v>
                </c:pt>
                <c:pt idx="2">
                  <c:v>968.11681981128049</c:v>
                </c:pt>
                <c:pt idx="3">
                  <c:v>934.57547079673225</c:v>
                </c:pt>
                <c:pt idx="4">
                  <c:v>933</c:v>
                </c:pt>
                <c:pt idx="5">
                  <c:v>887.45093316793077</c:v>
                </c:pt>
                <c:pt idx="6">
                  <c:v>867.61805803526522</c:v>
                </c:pt>
                <c:pt idx="7">
                  <c:v>855.72570774838596</c:v>
                </c:pt>
                <c:pt idx="8">
                  <c:v>855.0965248828029</c:v>
                </c:pt>
                <c:pt idx="9">
                  <c:v>795.84543604504847</c:v>
                </c:pt>
                <c:pt idx="10">
                  <c:v>784.15817685253751</c:v>
                </c:pt>
                <c:pt idx="11">
                  <c:v>767.00646844722166</c:v>
                </c:pt>
                <c:pt idx="12">
                  <c:v>751.9568765616857</c:v>
                </c:pt>
                <c:pt idx="13">
                  <c:v>722.99724931890137</c:v>
                </c:pt>
                <c:pt idx="14">
                  <c:v>675.7884958714385</c:v>
                </c:pt>
                <c:pt idx="15">
                  <c:v>672.47523099091427</c:v>
                </c:pt>
              </c:numCache>
            </c:numRef>
          </c:val>
        </c:ser>
        <c:axId val="107073920"/>
        <c:axId val="107075840"/>
      </c:barChart>
      <c:lineChart>
        <c:grouping val="standard"/>
        <c:ser>
          <c:idx val="0"/>
          <c:order val="0"/>
          <c:tx>
            <c:strRef>
              <c:f>tab!$F$98</c:f>
              <c:strCache>
                <c:ptCount val="1"/>
                <c:pt idx="0">
                  <c:v>Gettito extra-standard</c:v>
                </c:pt>
              </c:strCache>
            </c:strRef>
          </c:tx>
          <c:spPr>
            <a:ln>
              <a:noFill/>
            </a:ln>
          </c:spPr>
          <c:marker>
            <c:symbol val="circle"/>
            <c:size val="6"/>
            <c:spPr>
              <a:solidFill>
                <a:srgbClr val="00B0F0"/>
              </a:solidFill>
            </c:spPr>
          </c:marker>
          <c:cat>
            <c:strRef>
              <c:f>tab!$E$99:$E$114</c:f>
              <c:strCache>
                <c:ptCount val="16"/>
                <c:pt idx="0">
                  <c:v>Lazio</c:v>
                </c:pt>
                <c:pt idx="1">
                  <c:v>Liguria</c:v>
                </c:pt>
                <c:pt idx="2">
                  <c:v>Toscana</c:v>
                </c:pt>
                <c:pt idx="3">
                  <c:v>Emilia R.</c:v>
                </c:pt>
                <c:pt idx="4">
                  <c:v>ITALIA</c:v>
                </c:pt>
                <c:pt idx="5">
                  <c:v>Lombardia</c:v>
                </c:pt>
                <c:pt idx="6">
                  <c:v>Umbria</c:v>
                </c:pt>
                <c:pt idx="7">
                  <c:v>Piemonte</c:v>
                </c:pt>
                <c:pt idx="8">
                  <c:v>Marche</c:v>
                </c:pt>
                <c:pt idx="9">
                  <c:v>Abruzzo</c:v>
                </c:pt>
                <c:pt idx="10">
                  <c:v>Campania</c:v>
                </c:pt>
                <c:pt idx="11">
                  <c:v>Molise</c:v>
                </c:pt>
                <c:pt idx="12">
                  <c:v>Calabria</c:v>
                </c:pt>
                <c:pt idx="13">
                  <c:v>Veneto</c:v>
                </c:pt>
                <c:pt idx="14">
                  <c:v>Puglia</c:v>
                </c:pt>
                <c:pt idx="15">
                  <c:v>Basilicata</c:v>
                </c:pt>
              </c:strCache>
            </c:strRef>
          </c:cat>
          <c:val>
            <c:numRef>
              <c:f>tab!$F$99:$F$114</c:f>
              <c:numCache>
                <c:formatCode>0</c:formatCode>
                <c:ptCount val="16"/>
                <c:pt idx="0">
                  <c:v>124.89582590283391</c:v>
                </c:pt>
                <c:pt idx="1">
                  <c:v>109.63003264910766</c:v>
                </c:pt>
                <c:pt idx="2">
                  <c:v>85.425448412436552</c:v>
                </c:pt>
                <c:pt idx="3">
                  <c:v>87.697440193426075</c:v>
                </c:pt>
                <c:pt idx="4">
                  <c:v>63.310815036022177</c:v>
                </c:pt>
                <c:pt idx="5">
                  <c:v>73.9675975629238</c:v>
                </c:pt>
                <c:pt idx="6">
                  <c:v>74.612733630544284</c:v>
                </c:pt>
                <c:pt idx="7">
                  <c:v>70.138980227029037</c:v>
                </c:pt>
                <c:pt idx="8">
                  <c:v>60.20849972980028</c:v>
                </c:pt>
                <c:pt idx="9">
                  <c:v>51.524848576045621</c:v>
                </c:pt>
                <c:pt idx="10">
                  <c:v>42.570878268556015</c:v>
                </c:pt>
                <c:pt idx="11">
                  <c:v>58.477105038919163</c:v>
                </c:pt>
                <c:pt idx="12">
                  <c:v>23.358004379447465</c:v>
                </c:pt>
                <c:pt idx="13">
                  <c:v>48.673245563686933</c:v>
                </c:pt>
                <c:pt idx="14">
                  <c:v>53.549125615340927</c:v>
                </c:pt>
                <c:pt idx="15">
                  <c:v>27.719054728095077</c:v>
                </c:pt>
              </c:numCache>
            </c:numRef>
          </c:val>
        </c:ser>
        <c:marker val="1"/>
        <c:axId val="107095552"/>
        <c:axId val="107094016"/>
      </c:lineChart>
      <c:catAx>
        <c:axId val="107073920"/>
        <c:scaling>
          <c:orientation val="minMax"/>
        </c:scaling>
        <c:axPos val="b"/>
        <c:tickLblPos val="nextTo"/>
        <c:txPr>
          <a:bodyPr rot="-5400000" vert="horz"/>
          <a:lstStyle/>
          <a:p>
            <a:pPr>
              <a:defRPr/>
            </a:pPr>
            <a:endParaRPr lang="it-IT"/>
          </a:p>
        </c:txPr>
        <c:crossAx val="107075840"/>
        <c:crosses val="autoZero"/>
        <c:auto val="1"/>
        <c:lblAlgn val="ctr"/>
        <c:lblOffset val="100"/>
      </c:catAx>
      <c:valAx>
        <c:axId val="107075840"/>
        <c:scaling>
          <c:orientation val="minMax"/>
        </c:scaling>
        <c:axPos val="l"/>
        <c:numFmt formatCode="0" sourceLinked="1"/>
        <c:tickLblPos val="nextTo"/>
        <c:crossAx val="107073920"/>
        <c:crosses val="autoZero"/>
        <c:crossBetween val="between"/>
      </c:valAx>
      <c:valAx>
        <c:axId val="107094016"/>
        <c:scaling>
          <c:orientation val="minMax"/>
        </c:scaling>
        <c:axPos val="r"/>
        <c:numFmt formatCode="0" sourceLinked="1"/>
        <c:tickLblPos val="nextTo"/>
        <c:crossAx val="107095552"/>
        <c:crosses val="max"/>
        <c:crossBetween val="between"/>
      </c:valAx>
      <c:catAx>
        <c:axId val="107095552"/>
        <c:scaling>
          <c:orientation val="minMax"/>
        </c:scaling>
        <c:delete val="1"/>
        <c:axPos val="b"/>
        <c:tickLblPos val="nextTo"/>
        <c:crossAx val="107094016"/>
        <c:crosses val="autoZero"/>
        <c:auto val="1"/>
        <c:lblAlgn val="ctr"/>
        <c:lblOffset val="100"/>
      </c:catAx>
    </c:plotArea>
    <c:legend>
      <c:legendPos val="r"/>
      <c:layout>
        <c:manualLayout>
          <c:xMode val="edge"/>
          <c:yMode val="edge"/>
          <c:x val="0.36645969289430885"/>
          <c:y val="4.2662368567349097E-2"/>
          <c:w val="0.33372227594357889"/>
          <c:h val="0.13965660542432196"/>
        </c:manualLayout>
      </c:layout>
    </c:legend>
    <c:plotVisOnly val="1"/>
    <c:dispBlanksAs val="gap"/>
  </c:chart>
  <c:spPr>
    <a:noFill/>
    <a:ln>
      <a:noFill/>
    </a:ln>
  </c:spPr>
  <c:txPr>
    <a:bodyPr/>
    <a:lstStyle/>
    <a:p>
      <a:pPr>
        <a:defRPr sz="1600">
          <a:latin typeface="Arial" pitchFamily="34" charset="0"/>
          <a:cs typeface="Arial" pitchFamily="34" charset="0"/>
        </a:defRPr>
      </a:pPr>
      <a:endParaRPr lang="it-IT"/>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cdr:x>
      <cdr:y>0.12245</cdr:y>
    </cdr:from>
    <cdr:to>
      <cdr:x>0.0424</cdr:x>
      <cdr:y>0.56209</cdr:y>
    </cdr:to>
    <cdr:sp macro="" textlink="">
      <cdr:nvSpPr>
        <cdr:cNvPr id="2" name="CasellaDiTesto 1"/>
        <cdr:cNvSpPr txBox="1"/>
      </cdr:nvSpPr>
      <cdr:spPr>
        <a:xfrm xmlns:a="http://schemas.openxmlformats.org/drawingml/2006/main">
          <a:off x="-71438" y="428628"/>
          <a:ext cx="369533" cy="1538944"/>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r>
            <a:rPr lang="it-IT" sz="1600" dirty="0">
              <a:latin typeface="Arial" pitchFamily="34" charset="0"/>
              <a:cs typeface="Arial" pitchFamily="34" charset="0"/>
            </a:rPr>
            <a:t>Spesa corrente</a:t>
          </a:r>
        </a:p>
      </cdr:txBody>
    </cdr:sp>
  </cdr:relSizeAnchor>
  <cdr:relSizeAnchor xmlns:cdr="http://schemas.openxmlformats.org/drawingml/2006/chartDrawing">
    <cdr:from>
      <cdr:x>0.95082</cdr:x>
      <cdr:y>0.14286</cdr:y>
    </cdr:from>
    <cdr:to>
      <cdr:x>0.99175</cdr:x>
      <cdr:y>0.74001</cdr:y>
    </cdr:to>
    <cdr:sp macro="" textlink="">
      <cdr:nvSpPr>
        <cdr:cNvPr id="4" name="CasellaDiTesto 1"/>
        <cdr:cNvSpPr txBox="1"/>
      </cdr:nvSpPr>
      <cdr:spPr>
        <a:xfrm xmlns:a="http://schemas.openxmlformats.org/drawingml/2006/main">
          <a:off x="8286808" y="500066"/>
          <a:ext cx="356723" cy="2090317"/>
        </a:xfrm>
        <a:prstGeom xmlns:a="http://schemas.openxmlformats.org/drawingml/2006/main" prst="rect">
          <a:avLst/>
        </a:prstGeom>
      </cdr:spPr>
      <cdr:txBody>
        <a:bodyPr xmlns:a="http://schemas.openxmlformats.org/drawingml/2006/main" vert="vert"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it-IT" sz="1600" dirty="0" smtClean="0">
              <a:latin typeface="Arial" pitchFamily="34" charset="0"/>
              <a:cs typeface="Arial" pitchFamily="34" charset="0"/>
            </a:rPr>
            <a:t>Gettito extra-standard</a:t>
          </a:r>
          <a:endParaRPr lang="it-IT" sz="1600" dirty="0">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862" cy="494709"/>
          </a:xfrm>
          <a:prstGeom prst="rect">
            <a:avLst/>
          </a:prstGeom>
        </p:spPr>
        <p:txBody>
          <a:bodyPr vert="horz" lIns="91139" tIns="45570" rIns="91139" bIns="45570" rtlCol="0"/>
          <a:lstStyle>
            <a:lvl1pPr algn="l">
              <a:buClr>
                <a:srgbClr val="000000"/>
              </a:buClr>
              <a:buSzPct val="100000"/>
              <a:buFont typeface="Times New Roman" pitchFamily="16" charset="0"/>
              <a:buNone/>
              <a:defRPr sz="1200">
                <a:latin typeface="Arial" charset="0"/>
                <a:cs typeface="Arial" charset="0"/>
              </a:defRPr>
            </a:lvl1pPr>
          </a:lstStyle>
          <a:p>
            <a:pPr>
              <a:defRPr/>
            </a:pPr>
            <a:endParaRPr lang="it-IT"/>
          </a:p>
        </p:txBody>
      </p:sp>
      <p:sp>
        <p:nvSpPr>
          <p:cNvPr id="3" name="Segnaposto data 2"/>
          <p:cNvSpPr>
            <a:spLocks noGrp="1"/>
          </p:cNvSpPr>
          <p:nvPr>
            <p:ph type="dt" sz="quarter" idx="1"/>
          </p:nvPr>
        </p:nvSpPr>
        <p:spPr>
          <a:xfrm>
            <a:off x="3850294" y="0"/>
            <a:ext cx="2945862" cy="494709"/>
          </a:xfrm>
          <a:prstGeom prst="rect">
            <a:avLst/>
          </a:prstGeom>
        </p:spPr>
        <p:txBody>
          <a:bodyPr vert="horz" lIns="91139" tIns="45570" rIns="91139" bIns="45570" rtlCol="0"/>
          <a:lstStyle>
            <a:lvl1pPr algn="r">
              <a:buClr>
                <a:srgbClr val="000000"/>
              </a:buClr>
              <a:buSzPct val="100000"/>
              <a:buFont typeface="Times New Roman" pitchFamily="16" charset="0"/>
              <a:buNone/>
              <a:defRPr sz="1200">
                <a:latin typeface="Arial" charset="0"/>
                <a:cs typeface="Arial" charset="0"/>
              </a:defRPr>
            </a:lvl1pPr>
          </a:lstStyle>
          <a:p>
            <a:pPr>
              <a:defRPr/>
            </a:pPr>
            <a:fld id="{CC3E34EE-8860-401A-8043-91CBF21A3226}" type="datetimeFigureOut">
              <a:rPr lang="it-IT"/>
              <a:pPr>
                <a:defRPr/>
              </a:pPr>
              <a:t>18/09/2017</a:t>
            </a:fld>
            <a:endParaRPr lang="it-IT"/>
          </a:p>
        </p:txBody>
      </p:sp>
      <p:sp>
        <p:nvSpPr>
          <p:cNvPr id="4" name="Segnaposto piè di pagina 3"/>
          <p:cNvSpPr>
            <a:spLocks noGrp="1"/>
          </p:cNvSpPr>
          <p:nvPr>
            <p:ph type="ftr" sz="quarter" idx="2"/>
          </p:nvPr>
        </p:nvSpPr>
        <p:spPr>
          <a:xfrm>
            <a:off x="0" y="9378010"/>
            <a:ext cx="2945862" cy="494708"/>
          </a:xfrm>
          <a:prstGeom prst="rect">
            <a:avLst/>
          </a:prstGeom>
        </p:spPr>
        <p:txBody>
          <a:bodyPr vert="horz" lIns="91139" tIns="45570" rIns="91139" bIns="45570" rtlCol="0" anchor="b"/>
          <a:lstStyle>
            <a:lvl1pPr algn="l">
              <a:buClr>
                <a:srgbClr val="000000"/>
              </a:buClr>
              <a:buSzPct val="100000"/>
              <a:buFont typeface="Times New Roman" pitchFamily="16" charset="0"/>
              <a:buNone/>
              <a:defRPr sz="1200">
                <a:latin typeface="Arial" charset="0"/>
                <a:cs typeface="Arial" charset="0"/>
              </a:defRPr>
            </a:lvl1pPr>
          </a:lstStyle>
          <a:p>
            <a:pPr>
              <a:defRPr/>
            </a:pPr>
            <a:endParaRPr lang="it-IT"/>
          </a:p>
        </p:txBody>
      </p:sp>
      <p:sp>
        <p:nvSpPr>
          <p:cNvPr id="5" name="Segnaposto numero diapositiva 4"/>
          <p:cNvSpPr>
            <a:spLocks noGrp="1"/>
          </p:cNvSpPr>
          <p:nvPr>
            <p:ph type="sldNum" sz="quarter" idx="3"/>
          </p:nvPr>
        </p:nvSpPr>
        <p:spPr>
          <a:xfrm>
            <a:off x="3850294" y="9378010"/>
            <a:ext cx="2945862" cy="494708"/>
          </a:xfrm>
          <a:prstGeom prst="rect">
            <a:avLst/>
          </a:prstGeom>
        </p:spPr>
        <p:txBody>
          <a:bodyPr vert="horz" lIns="91139" tIns="45570" rIns="91139" bIns="45570" rtlCol="0" anchor="b"/>
          <a:lstStyle>
            <a:lvl1pPr algn="r">
              <a:buClr>
                <a:srgbClr val="000000"/>
              </a:buClr>
              <a:buSzPct val="100000"/>
              <a:buFont typeface="Times New Roman" pitchFamily="16" charset="0"/>
              <a:buNone/>
              <a:defRPr sz="1200">
                <a:latin typeface="Arial" charset="0"/>
                <a:cs typeface="Arial" charset="0"/>
              </a:defRPr>
            </a:lvl1pPr>
          </a:lstStyle>
          <a:p>
            <a:pPr>
              <a:defRPr/>
            </a:pPr>
            <a:fld id="{7FA4BC89-3507-4769-BD84-718D386E81AB}" type="slidenum">
              <a:rPr lang="it-IT"/>
              <a:pPr>
                <a:defRPr/>
              </a:pPr>
              <a:t>‹N›</a:t>
            </a:fld>
            <a:endParaRPr lang="it-IT"/>
          </a:p>
        </p:txBody>
      </p:sp>
    </p:spTree>
    <p:extLst>
      <p:ext uri="{BB962C8B-B14F-4D97-AF65-F5344CB8AC3E}">
        <p14:creationId xmlns:p14="http://schemas.microsoft.com/office/powerpoint/2010/main" xmlns="" val="8190323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797675" cy="9874250"/>
          </a:xfrm>
          <a:prstGeom prst="roundRect">
            <a:avLst>
              <a:gd name="adj" fmla="val 23"/>
            </a:avLst>
          </a:prstGeom>
          <a:solidFill>
            <a:srgbClr val="FFFFFF"/>
          </a:solidFill>
          <a:ln w="9360">
            <a:noFill/>
            <a:miter lim="800000"/>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3074" name="AutoShape 2"/>
          <p:cNvSpPr>
            <a:spLocks noChangeArrowheads="1"/>
          </p:cNvSpPr>
          <p:nvPr/>
        </p:nvSpPr>
        <p:spPr bwMode="auto">
          <a:xfrm>
            <a:off x="0" y="0"/>
            <a:ext cx="6797675" cy="9874250"/>
          </a:xfrm>
          <a:prstGeom prst="roundRect">
            <a:avLst>
              <a:gd name="adj" fmla="val 23"/>
            </a:avLst>
          </a:prstGeom>
          <a:solidFill>
            <a:srgbClr val="FFFFFF"/>
          </a:solidFill>
          <a:ln w="9525">
            <a:noFill/>
            <a:round/>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3075" name="AutoShape 3"/>
          <p:cNvSpPr>
            <a:spLocks noChangeArrowheads="1"/>
          </p:cNvSpPr>
          <p:nvPr/>
        </p:nvSpPr>
        <p:spPr bwMode="auto">
          <a:xfrm>
            <a:off x="0" y="0"/>
            <a:ext cx="6797675" cy="9874250"/>
          </a:xfrm>
          <a:prstGeom prst="roundRect">
            <a:avLst>
              <a:gd name="adj" fmla="val 23"/>
            </a:avLst>
          </a:prstGeom>
          <a:solidFill>
            <a:srgbClr val="FFFFFF"/>
          </a:solidFill>
          <a:ln w="9525">
            <a:noFill/>
            <a:round/>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3076" name="AutoShape 4"/>
          <p:cNvSpPr>
            <a:spLocks noChangeArrowheads="1"/>
          </p:cNvSpPr>
          <p:nvPr/>
        </p:nvSpPr>
        <p:spPr bwMode="auto">
          <a:xfrm>
            <a:off x="0" y="0"/>
            <a:ext cx="6797675" cy="9874250"/>
          </a:xfrm>
          <a:prstGeom prst="roundRect">
            <a:avLst>
              <a:gd name="adj" fmla="val 23"/>
            </a:avLst>
          </a:prstGeom>
          <a:solidFill>
            <a:srgbClr val="FFFFFF"/>
          </a:solidFill>
          <a:ln w="9525">
            <a:noFill/>
            <a:round/>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3077" name="Text Box 5"/>
          <p:cNvSpPr txBox="1">
            <a:spLocks noChangeArrowheads="1"/>
          </p:cNvSpPr>
          <p:nvPr/>
        </p:nvSpPr>
        <p:spPr bwMode="auto">
          <a:xfrm>
            <a:off x="0" y="0"/>
            <a:ext cx="2945862" cy="494709"/>
          </a:xfrm>
          <a:prstGeom prst="rect">
            <a:avLst/>
          </a:prstGeom>
          <a:noFill/>
          <a:ln w="9525">
            <a:noFill/>
            <a:round/>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3081" name="Text Box 9"/>
          <p:cNvSpPr txBox="1">
            <a:spLocks noChangeArrowheads="1"/>
          </p:cNvSpPr>
          <p:nvPr/>
        </p:nvSpPr>
        <p:spPr bwMode="auto">
          <a:xfrm>
            <a:off x="0" y="9378010"/>
            <a:ext cx="2945862" cy="494708"/>
          </a:xfrm>
          <a:prstGeom prst="rect">
            <a:avLst/>
          </a:prstGeom>
          <a:noFill/>
          <a:ln w="9525">
            <a:noFill/>
            <a:round/>
            <a:headEnd/>
            <a:tailEnd/>
          </a:ln>
          <a:effectLst/>
        </p:spPr>
        <p:txBody>
          <a:bodyPr wrap="none" lIns="91139" tIns="45570" rIns="91139" bIns="45570" anchor="ctr"/>
          <a:lstStyle/>
          <a:p>
            <a:pPr>
              <a:buClr>
                <a:srgbClr val="000000"/>
              </a:buClr>
              <a:buSzPct val="100000"/>
              <a:buFont typeface="Times New Roman" pitchFamily="16" charset="0"/>
              <a:buNone/>
              <a:defRPr/>
            </a:pPr>
            <a:endParaRPr lang="it-IT"/>
          </a:p>
        </p:txBody>
      </p:sp>
      <p:sp>
        <p:nvSpPr>
          <p:cNvPr id="15" name="Segnaposto data 14"/>
          <p:cNvSpPr>
            <a:spLocks noGrp="1"/>
          </p:cNvSpPr>
          <p:nvPr>
            <p:ph type="dt" idx="1"/>
          </p:nvPr>
        </p:nvSpPr>
        <p:spPr>
          <a:xfrm>
            <a:off x="3850294" y="0"/>
            <a:ext cx="2945862" cy="494709"/>
          </a:xfrm>
          <a:prstGeom prst="rect">
            <a:avLst/>
          </a:prstGeom>
        </p:spPr>
        <p:txBody>
          <a:bodyPr vert="horz" lIns="91139" tIns="45570" rIns="91139" bIns="45570" rtlCol="0"/>
          <a:lstStyle>
            <a:lvl1pPr algn="r">
              <a:buClr>
                <a:srgbClr val="000000"/>
              </a:buClr>
              <a:buSzPct val="100000"/>
              <a:buFont typeface="Times New Roman" pitchFamily="16" charset="0"/>
              <a:buNone/>
              <a:defRPr sz="1200">
                <a:latin typeface="Arial" charset="0"/>
                <a:cs typeface="Arial" charset="0"/>
              </a:defRPr>
            </a:lvl1pPr>
          </a:lstStyle>
          <a:p>
            <a:pPr>
              <a:defRPr/>
            </a:pPr>
            <a:fld id="{3361AE4E-1524-4390-98F3-ACA5D9DCB783}" type="datetimeFigureOut">
              <a:rPr lang="it-IT"/>
              <a:pPr>
                <a:defRPr/>
              </a:pPr>
              <a:t>18/09/2017</a:t>
            </a:fld>
            <a:endParaRPr lang="it-IT"/>
          </a:p>
        </p:txBody>
      </p:sp>
      <p:sp>
        <p:nvSpPr>
          <p:cNvPr id="17" name="Segnaposto numero diapositiva 16"/>
          <p:cNvSpPr>
            <a:spLocks noGrp="1"/>
          </p:cNvSpPr>
          <p:nvPr>
            <p:ph type="sldNum" sz="quarter" idx="5"/>
          </p:nvPr>
        </p:nvSpPr>
        <p:spPr>
          <a:xfrm>
            <a:off x="3850294" y="9378010"/>
            <a:ext cx="2945862" cy="494708"/>
          </a:xfrm>
          <a:prstGeom prst="rect">
            <a:avLst/>
          </a:prstGeom>
        </p:spPr>
        <p:txBody>
          <a:bodyPr vert="horz" lIns="91139" tIns="45570" rIns="91139" bIns="45570" rtlCol="0" anchor="b"/>
          <a:lstStyle>
            <a:lvl1pPr algn="r">
              <a:buClr>
                <a:srgbClr val="000000"/>
              </a:buClr>
              <a:buSzPct val="100000"/>
              <a:buFont typeface="Times New Roman" pitchFamily="16" charset="0"/>
              <a:buNone/>
              <a:defRPr sz="1200">
                <a:latin typeface="Arial" charset="0"/>
                <a:cs typeface="Arial" charset="0"/>
              </a:defRPr>
            </a:lvl1pPr>
          </a:lstStyle>
          <a:p>
            <a:pPr>
              <a:defRPr/>
            </a:pPr>
            <a:fld id="{E8D82FEB-14A3-4B3A-93D6-5CF3D16A3AA1}" type="slidenum">
              <a:rPr lang="it-IT"/>
              <a:pPr>
                <a:defRPr/>
              </a:pPr>
              <a:t>‹N›</a:t>
            </a:fld>
            <a:endParaRPr lang="it-IT"/>
          </a:p>
        </p:txBody>
      </p:sp>
      <p:sp>
        <p:nvSpPr>
          <p:cNvPr id="12" name="Segnaposto note 11"/>
          <p:cNvSpPr>
            <a:spLocks noGrp="1"/>
          </p:cNvSpPr>
          <p:nvPr>
            <p:ph type="body" sz="quarter" idx="3"/>
          </p:nvPr>
        </p:nvSpPr>
        <p:spPr>
          <a:xfrm>
            <a:off x="679464" y="4691303"/>
            <a:ext cx="5438748" cy="4443182"/>
          </a:xfrm>
          <a:prstGeom prst="rect">
            <a:avLst/>
          </a:prstGeom>
        </p:spPr>
        <p:txBody>
          <a:bodyPr vert="horz" lIns="91139" tIns="45570" rIns="91139" bIns="4557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18" name="Segnaposto immagine diapositiva 17"/>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139" tIns="45570" rIns="91139" bIns="45570" rtlCol="0" anchor="ctr"/>
          <a:lstStyle/>
          <a:p>
            <a:pPr lvl="0"/>
            <a:endParaRPr lang="it-IT" noProof="0"/>
          </a:p>
        </p:txBody>
      </p:sp>
    </p:spTree>
    <p:extLst>
      <p:ext uri="{BB962C8B-B14F-4D97-AF65-F5344CB8AC3E}">
        <p14:creationId xmlns:p14="http://schemas.microsoft.com/office/powerpoint/2010/main" xmlns="" val="1414576534"/>
      </p:ext>
    </p:extLst>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1A925929-A6FC-4419-B342-CA6E95523285}" type="slidenum">
              <a:rPr lang="it-IT" smtClean="0"/>
              <a:pPr>
                <a:buFont typeface="Times New Roman" pitchFamily="18" charset="0"/>
                <a:buNone/>
              </a:pPr>
              <a:t>1</a:t>
            </a:fld>
            <a:endParaRPr lang="it-IT" smtClean="0"/>
          </a:p>
        </p:txBody>
      </p:sp>
      <p:sp>
        <p:nvSpPr>
          <p:cNvPr id="20483" name="Rectangle 2"/>
          <p:cNvSpPr>
            <a:spLocks noGrp="1" noChangeArrowheads="1"/>
          </p:cNvSpPr>
          <p:nvPr>
            <p:ph type="body"/>
          </p:nvPr>
        </p:nvSpPr>
        <p:spPr bwMode="auto">
          <a:xfrm>
            <a:off x="679464" y="4691303"/>
            <a:ext cx="5435708" cy="1236422"/>
          </a:xfrm>
          <a:noFill/>
        </p:spPr>
        <p:txBody>
          <a:bodyPr wrap="none" numCol="1" anchor="ctr"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solidFill>
                  <a:srgbClr val="A50021"/>
                </a:solidFill>
                <a:latin typeface="Calibri" pitchFamily="34" charset="0"/>
                <a:ea typeface="Arial Unicode MS" pitchFamily="34" charset="-128"/>
                <a:cs typeface="Arial Unicode MS" pitchFamily="34" charset="-128"/>
              </a:rPr>
              <a:t>Il lavoro che vi presento e che è stato curato, oltre che da me, anche dalle mie colleghe, ha come tema le</a:t>
            </a:r>
            <a:r>
              <a:rPr lang="it-IT" baseline="0" dirty="0" smtClean="0">
                <a:solidFill>
                  <a:srgbClr val="A50021"/>
                </a:solidFill>
                <a:latin typeface="Calibri" pitchFamily="34" charset="0"/>
                <a:ea typeface="Arial Unicode MS" pitchFamily="34" charset="-128"/>
                <a:cs typeface="Arial Unicode MS" pitchFamily="34" charset="-128"/>
              </a:rPr>
              <a:t> politiche fiscali esercitate dai Comuni sul patrimonio Immobiliare</a:t>
            </a:r>
            <a:r>
              <a:rPr lang="it-IT" dirty="0" smtClean="0">
                <a:solidFill>
                  <a:srgbClr val="A50021"/>
                </a:solidFill>
                <a:latin typeface="Calibri" pitchFamily="34" charset="0"/>
                <a:ea typeface="Arial Unicode MS" pitchFamily="34" charset="-128"/>
                <a:cs typeface="Arial Unicode MS" pitchFamily="34" charset="-128"/>
              </a:rPr>
              <a:t> e in particolare le interazioni spaziali</a:t>
            </a:r>
            <a:r>
              <a:rPr lang="it-IT" baseline="0" dirty="0" smtClean="0">
                <a:solidFill>
                  <a:srgbClr val="A50021"/>
                </a:solidFill>
                <a:latin typeface="Calibri" pitchFamily="34" charset="0"/>
                <a:ea typeface="Arial Unicode MS" pitchFamily="34" charset="-128"/>
                <a:cs typeface="Arial Unicode MS" pitchFamily="34" charset="-128"/>
              </a:rPr>
              <a:t> che vengono innescate proprio su tali scelte</a:t>
            </a:r>
            <a:endParaRPr lang="it-IT" dirty="0" smtClean="0">
              <a:solidFill>
                <a:srgbClr val="A50021"/>
              </a:solidFill>
              <a:latin typeface="Calibri" pitchFamily="34" charset="0"/>
              <a:ea typeface="Arial Unicode MS" pitchFamily="34" charset="-128"/>
              <a:cs typeface="Arial Unicode MS" pitchFamily="34" charset="-128"/>
            </a:endParaRPr>
          </a:p>
        </p:txBody>
      </p:sp>
      <p:sp>
        <p:nvSpPr>
          <p:cNvPr id="20484"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D51CF4F7-FF34-49C3-9645-25DBC867D88D}"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a:t>
            </a:fld>
            <a:endParaRPr lang="it-IT" sz="1200" dirty="0">
              <a:solidFill>
                <a:srgbClr val="000000"/>
              </a:solidFill>
              <a:latin typeface="Calibri" pitchFamily="34" charset="0"/>
            </a:endParaRPr>
          </a:p>
        </p:txBody>
      </p:sp>
      <p:sp>
        <p:nvSpPr>
          <p:cNvPr id="20485"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FE410F80-49CA-4CB2-8C99-8C451F73662C}" type="slidenum">
              <a:rPr lang="it-IT" smtClean="0"/>
              <a:pPr>
                <a:buFont typeface="Times New Roman" pitchFamily="18" charset="0"/>
                <a:buNone/>
              </a:pPr>
              <a:t>10</a:t>
            </a:fld>
            <a:endParaRPr lang="it-IT" smtClean="0"/>
          </a:p>
        </p:txBody>
      </p:sp>
      <p:sp>
        <p:nvSpPr>
          <p:cNvPr id="24579"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latin typeface="Times New Roman" pitchFamily="18" charset="0"/>
              </a:rPr>
              <a:t>La matrice W è, inoltre, standardizzata per riga e quindi, per ogni generico i, la somma per riga è pari a 1.</a:t>
            </a:r>
          </a:p>
          <a:p>
            <a:pPr marL="0" marR="0" indent="0" algn="l" defTabSz="449263" rtl="0" eaLnBrk="0" fontAlgn="base" latinLnBrk="0" hangingPunct="0">
              <a:lnSpc>
                <a:spcPct val="100000"/>
              </a:lnSpc>
              <a:spcBef>
                <a:spcPts val="445"/>
              </a:spcBef>
              <a:spcAft>
                <a:spcPct val="0"/>
              </a:spcAft>
              <a:buClrTx/>
              <a:buSzTx/>
              <a:buFont typeface="Times New Roman" pitchFamily="18" charset="0"/>
              <a:buNone/>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defRPr/>
            </a:pPr>
            <a:r>
              <a:rPr lang="it-IT" dirty="0" smtClean="0"/>
              <a:t>Data la struttura di correlazione della variabile di studio è più corretto interpretare il modello non osservando i valori dei parametri di regressione ma piuttosto calcolando delle misure di impatto di ciascuna variabile esplicativa. Tali impatti vengono definiti sia sulla base degli effetti direttamente imputabili alla singola variabile osservata nell’unità </a:t>
            </a:r>
            <a:r>
              <a:rPr lang="it-IT" i="1" dirty="0" smtClean="0"/>
              <a:t>i</a:t>
            </a:r>
            <a:r>
              <a:rPr lang="it-IT" dirty="0" smtClean="0"/>
              <a:t>, che sulla base degli effetti indiretti </a:t>
            </a:r>
            <a:r>
              <a:rPr lang="it-IT" baseline="0" dirty="0" smtClean="0"/>
              <a:t>che la </a:t>
            </a:r>
            <a:r>
              <a:rPr lang="it-IT" dirty="0" smtClean="0"/>
              <a:t>stessa variabile ha sulla politica fiscale nelle altre aree contigue. </a:t>
            </a:r>
          </a:p>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Times New Roman" pitchFamily="18" charset="0"/>
            </a:endParaRPr>
          </a:p>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Times New Roman" pitchFamily="18" charset="0"/>
            </a:endParaRPr>
          </a:p>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Calibri" pitchFamily="34" charset="0"/>
              <a:ea typeface="Arial Unicode MS" pitchFamily="34" charset="-128"/>
              <a:cs typeface="Arial Unicode MS" pitchFamily="34" charset="-128"/>
            </a:endParaRPr>
          </a:p>
        </p:txBody>
      </p:sp>
      <p:sp>
        <p:nvSpPr>
          <p:cNvPr id="24580"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AC303286-98BF-48C4-ABD3-EF1202A5EC51}"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10</a:t>
            </a:fld>
            <a:endParaRPr lang="it-IT" sz="1200" dirty="0">
              <a:solidFill>
                <a:srgbClr val="000000"/>
              </a:solidFill>
              <a:latin typeface="Calibri" pitchFamily="34" charset="0"/>
            </a:endParaRPr>
          </a:p>
        </p:txBody>
      </p:sp>
      <p:sp>
        <p:nvSpPr>
          <p:cNvPr id="24581"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C0125593-975F-448D-A4C2-D5817D77533B}" type="slidenum">
              <a:rPr lang="it-IT" smtClean="0"/>
              <a:pPr>
                <a:buFont typeface="Times New Roman" pitchFamily="18" charset="0"/>
                <a:buNone/>
              </a:pPr>
              <a:t>11</a:t>
            </a:fld>
            <a:endParaRPr lang="it-IT" smtClean="0"/>
          </a:p>
        </p:txBody>
      </p:sp>
      <p:sp>
        <p:nvSpPr>
          <p:cNvPr id="29699"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r>
              <a:rPr lang="it-IT" dirty="0" smtClean="0">
                <a:latin typeface="Times New Roman" pitchFamily="18" charset="0"/>
              </a:rPr>
              <a:t>Bilancio: al crescere delle entrate diminuiscono le politiche fiscali, al contrario con la crescita della spesa le</a:t>
            </a:r>
            <a:r>
              <a:rPr lang="it-IT" baseline="0" dirty="0" smtClean="0">
                <a:latin typeface="Times New Roman" pitchFamily="18" charset="0"/>
              </a:rPr>
              <a:t> politiche fiscali diventano più pesanti. Naturalmente in corrispondenza di un bilancio “solido” , le politiche fiscali si riducono.</a:t>
            </a:r>
          </a:p>
          <a:p>
            <a:r>
              <a:rPr lang="it-IT" baseline="0" dirty="0" smtClean="0">
                <a:latin typeface="Times New Roman" pitchFamily="18" charset="0"/>
              </a:rPr>
              <a:t>Una base imponibile più alta determina una riduzione delle politiche fiscali che comunque si alzano nei Comuni turistici e prevalentemente sulle seconde case.</a:t>
            </a:r>
          </a:p>
          <a:p>
            <a:r>
              <a:rPr lang="it-IT" baseline="0" dirty="0" smtClean="0">
                <a:latin typeface="Times New Roman" pitchFamily="18" charset="0"/>
              </a:rPr>
              <a:t>Le regioni del sud applicano in media aliquote più basse rispetto alle regioni del centro nord e ovviamente la domanda di servizi locali, aumentando la spesa, innalza il livello di pressione tributaria connessa al patrimonio immobiliare</a:t>
            </a:r>
          </a:p>
          <a:p>
            <a:r>
              <a:rPr lang="it-IT" baseline="0" dirty="0" smtClean="0">
                <a:latin typeface="Times New Roman" pitchFamily="18" charset="0"/>
              </a:rPr>
              <a:t>Nel nostro caso sia nel caso in cu il sindaco sia al secondo mandato o che il comune si sia trovato in campagna elettorale determina un effetto negativo sulle politiche fiscali. </a:t>
            </a:r>
          </a:p>
          <a:p>
            <a:endParaRPr lang="it-IT" dirty="0" smtClean="0">
              <a:latin typeface="Times New Roman" pitchFamily="18" charset="0"/>
            </a:endParaRPr>
          </a:p>
          <a:p>
            <a:endParaRPr lang="it-IT" dirty="0" smtClean="0">
              <a:latin typeface="Times New Roman" pitchFamily="18" charset="0"/>
            </a:endParaRPr>
          </a:p>
        </p:txBody>
      </p:sp>
      <p:sp>
        <p:nvSpPr>
          <p:cNvPr id="29700"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A6A2FA1-F855-43FD-AFCD-AC3FBA5D490B}"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11</a:t>
            </a:fld>
            <a:endParaRPr lang="it-IT" sz="1200" dirty="0">
              <a:solidFill>
                <a:srgbClr val="000000"/>
              </a:solidFill>
              <a:latin typeface="Calibri" pitchFamily="34" charset="0"/>
            </a:endParaRPr>
          </a:p>
        </p:txBody>
      </p:sp>
      <p:sp>
        <p:nvSpPr>
          <p:cNvPr id="29701"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C8D2CD86-E14C-41E5-85A1-FAFADB5618E0}" type="slidenum">
              <a:rPr lang="it-IT" smtClean="0"/>
              <a:pPr>
                <a:buFont typeface="Times New Roman" pitchFamily="18" charset="0"/>
                <a:buNone/>
              </a:pPr>
              <a:t>12</a:t>
            </a:fld>
            <a:endParaRPr lang="it-IT" smtClean="0"/>
          </a:p>
        </p:txBody>
      </p:sp>
      <p:sp>
        <p:nvSpPr>
          <p:cNvPr id="30723"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endParaRPr lang="it-IT" smtClean="0">
              <a:latin typeface="Times New Roman" pitchFamily="18" charset="0"/>
            </a:endParaRPr>
          </a:p>
        </p:txBody>
      </p:sp>
      <p:sp>
        <p:nvSpPr>
          <p:cNvPr id="30724"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F8A02E4D-AB14-4DCD-9D53-B086805C9E05}"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12</a:t>
            </a:fld>
            <a:endParaRPr lang="it-IT" sz="1200" dirty="0">
              <a:solidFill>
                <a:srgbClr val="000000"/>
              </a:solidFill>
              <a:latin typeface="Calibri" pitchFamily="34" charset="0"/>
            </a:endParaRPr>
          </a:p>
        </p:txBody>
      </p:sp>
      <p:sp>
        <p:nvSpPr>
          <p:cNvPr id="30725"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5417D307-E498-4A02-AAEC-4C98D28750AC}" type="slidenum">
              <a:rPr lang="it-IT" smtClean="0"/>
              <a:pPr>
                <a:buFont typeface="Times New Roman" pitchFamily="18" charset="0"/>
                <a:buNone/>
              </a:pPr>
              <a:t>13</a:t>
            </a:fld>
            <a:endParaRPr lang="it-IT" smtClean="0"/>
          </a:p>
        </p:txBody>
      </p:sp>
      <p:sp>
        <p:nvSpPr>
          <p:cNvPr id="31747"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endParaRPr lang="it-IT" dirty="0" smtClean="0">
              <a:latin typeface="Times New Roman" pitchFamily="18" charset="0"/>
            </a:endParaRPr>
          </a:p>
        </p:txBody>
      </p:sp>
      <p:sp>
        <p:nvSpPr>
          <p:cNvPr id="31748"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E1AC8FC-0CB6-44E5-8E3D-FC4C0639E8B4}"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13</a:t>
            </a:fld>
            <a:endParaRPr lang="it-IT" sz="1200" dirty="0">
              <a:solidFill>
                <a:srgbClr val="000000"/>
              </a:solidFill>
              <a:latin typeface="Calibri" pitchFamily="34" charset="0"/>
            </a:endParaRPr>
          </a:p>
        </p:txBody>
      </p:sp>
      <p:sp>
        <p:nvSpPr>
          <p:cNvPr id="31749"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5417D307-E498-4A02-AAEC-4C98D28750AC}" type="slidenum">
              <a:rPr lang="it-IT" smtClean="0"/>
              <a:pPr>
                <a:buFont typeface="Times New Roman" pitchFamily="18" charset="0"/>
                <a:buNone/>
              </a:pPr>
              <a:t>14</a:t>
            </a:fld>
            <a:endParaRPr lang="it-IT" smtClean="0"/>
          </a:p>
        </p:txBody>
      </p:sp>
      <p:sp>
        <p:nvSpPr>
          <p:cNvPr id="31747"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r>
              <a:rPr lang="it-IT" dirty="0" smtClean="0">
                <a:latin typeface="Times New Roman" pitchFamily="18" charset="0"/>
              </a:rPr>
              <a:t>Il modello </a:t>
            </a:r>
            <a:r>
              <a:rPr lang="it-IT" dirty="0" err="1" smtClean="0">
                <a:latin typeface="Times New Roman" pitchFamily="18" charset="0"/>
              </a:rPr>
              <a:t>spill-over</a:t>
            </a:r>
            <a:r>
              <a:rPr lang="it-IT" dirty="0" smtClean="0">
                <a:latin typeface="Times New Roman" pitchFamily="18" charset="0"/>
              </a:rPr>
              <a:t> può</a:t>
            </a:r>
            <a:r>
              <a:rPr lang="it-IT" baseline="0" dirty="0" smtClean="0">
                <a:latin typeface="Times New Roman" pitchFamily="18" charset="0"/>
              </a:rPr>
              <a:t> essere facilmente riconducibile alle entrate, essendo le due grandezze indissolubilmente legate dalle regole di bilancio</a:t>
            </a:r>
            <a:endParaRPr lang="it-IT" dirty="0" smtClean="0">
              <a:latin typeface="Times New Roman" pitchFamily="18" charset="0"/>
            </a:endParaRPr>
          </a:p>
        </p:txBody>
      </p:sp>
      <p:sp>
        <p:nvSpPr>
          <p:cNvPr id="31748"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E1AC8FC-0CB6-44E5-8E3D-FC4C0639E8B4}"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14</a:t>
            </a:fld>
            <a:endParaRPr lang="it-IT" sz="1200" dirty="0">
              <a:solidFill>
                <a:srgbClr val="000000"/>
              </a:solidFill>
              <a:latin typeface="Calibri" pitchFamily="34" charset="0"/>
            </a:endParaRPr>
          </a:p>
        </p:txBody>
      </p:sp>
      <p:sp>
        <p:nvSpPr>
          <p:cNvPr id="31749"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5417D307-E498-4A02-AAEC-4C98D28750AC}" type="slidenum">
              <a:rPr lang="it-IT" smtClean="0"/>
              <a:pPr>
                <a:buFont typeface="Times New Roman" pitchFamily="18" charset="0"/>
                <a:buNone/>
              </a:pPr>
              <a:t>15</a:t>
            </a:fld>
            <a:endParaRPr lang="it-IT" smtClean="0"/>
          </a:p>
        </p:txBody>
      </p:sp>
      <p:sp>
        <p:nvSpPr>
          <p:cNvPr id="31747"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endParaRPr lang="it-IT" dirty="0" smtClean="0">
              <a:latin typeface="Times New Roman" pitchFamily="18" charset="0"/>
            </a:endParaRPr>
          </a:p>
        </p:txBody>
      </p:sp>
      <p:sp>
        <p:nvSpPr>
          <p:cNvPr id="31748"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E1AC8FC-0CB6-44E5-8E3D-FC4C0639E8B4}"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15</a:t>
            </a:fld>
            <a:endParaRPr lang="it-IT" sz="1200" dirty="0">
              <a:solidFill>
                <a:srgbClr val="000000"/>
              </a:solidFill>
              <a:latin typeface="Calibri" pitchFamily="34" charset="0"/>
            </a:endParaRPr>
          </a:p>
        </p:txBody>
      </p:sp>
      <p:sp>
        <p:nvSpPr>
          <p:cNvPr id="31749"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5417D307-E498-4A02-AAEC-4C98D28750AC}" type="slidenum">
              <a:rPr lang="it-IT" smtClean="0"/>
              <a:pPr>
                <a:buFont typeface="Times New Roman" pitchFamily="18" charset="0"/>
                <a:buNone/>
              </a:pPr>
              <a:t>16</a:t>
            </a:fld>
            <a:endParaRPr lang="it-IT" smtClean="0"/>
          </a:p>
        </p:txBody>
      </p:sp>
      <p:sp>
        <p:nvSpPr>
          <p:cNvPr id="31747"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r>
              <a:rPr lang="it-IT" dirty="0" smtClean="0">
                <a:latin typeface="Times New Roman" pitchFamily="18" charset="0"/>
              </a:rPr>
              <a:t>Il</a:t>
            </a:r>
            <a:r>
              <a:rPr lang="it-IT" baseline="0" dirty="0" smtClean="0">
                <a:latin typeface="Times New Roman" pitchFamily="18" charset="0"/>
              </a:rPr>
              <a:t> legame tra comuni vicini diventa più debole via via che cresce la popolazione. I comuni più grandi non imitano ciò che accade intorno a loro. </a:t>
            </a:r>
            <a:endParaRPr lang="it-IT" dirty="0" smtClean="0">
              <a:latin typeface="Times New Roman" pitchFamily="18" charset="0"/>
            </a:endParaRPr>
          </a:p>
        </p:txBody>
      </p:sp>
      <p:sp>
        <p:nvSpPr>
          <p:cNvPr id="31748"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E1AC8FC-0CB6-44E5-8E3D-FC4C0639E8B4}"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16</a:t>
            </a:fld>
            <a:endParaRPr lang="it-IT" sz="1200" dirty="0">
              <a:solidFill>
                <a:srgbClr val="000000"/>
              </a:solidFill>
              <a:latin typeface="Calibri" pitchFamily="34" charset="0"/>
            </a:endParaRPr>
          </a:p>
        </p:txBody>
      </p:sp>
      <p:sp>
        <p:nvSpPr>
          <p:cNvPr id="31749"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5417D307-E498-4A02-AAEC-4C98D28750AC}" type="slidenum">
              <a:rPr lang="it-IT" smtClean="0"/>
              <a:pPr>
                <a:buFont typeface="Times New Roman" pitchFamily="18" charset="0"/>
                <a:buNone/>
              </a:pPr>
              <a:t>17</a:t>
            </a:fld>
            <a:endParaRPr lang="it-IT" smtClean="0"/>
          </a:p>
        </p:txBody>
      </p:sp>
      <p:sp>
        <p:nvSpPr>
          <p:cNvPr id="31747"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endParaRPr lang="it-IT" dirty="0" smtClean="0">
              <a:latin typeface="Times New Roman" pitchFamily="18" charset="0"/>
            </a:endParaRPr>
          </a:p>
        </p:txBody>
      </p:sp>
      <p:sp>
        <p:nvSpPr>
          <p:cNvPr id="31748"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8E1AC8FC-0CB6-44E5-8E3D-FC4C0639E8B4}"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17</a:t>
            </a:fld>
            <a:endParaRPr lang="it-IT" sz="1200" dirty="0">
              <a:solidFill>
                <a:srgbClr val="000000"/>
              </a:solidFill>
              <a:latin typeface="Calibri" pitchFamily="34" charset="0"/>
            </a:endParaRPr>
          </a:p>
        </p:txBody>
      </p:sp>
      <p:sp>
        <p:nvSpPr>
          <p:cNvPr id="31749"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
          <p:cNvSpPr txBox="1">
            <a:spLocks noGrp="1" noChangeArrowheads="1"/>
          </p:cNvSpPr>
          <p:nvPr/>
        </p:nvSpPr>
        <p:spPr bwMode="auto">
          <a:xfrm>
            <a:off x="3851813" y="9378010"/>
            <a:ext cx="2939782" cy="488581"/>
          </a:xfrm>
          <a:prstGeom prst="rect">
            <a:avLst/>
          </a:prstGeom>
          <a:noFill/>
          <a:ln w="9525">
            <a:noFill/>
            <a:miter lim="800000"/>
            <a:headEnd/>
            <a:tailEnd/>
          </a:ln>
        </p:spPr>
        <p:txBody>
          <a:bodyPr lIns="91139" tIns="45570" rIns="91139" bIns="45570" anchor="b"/>
          <a:lstStyle/>
          <a:p>
            <a:pPr algn="r">
              <a:buClr>
                <a:srgbClr val="000000"/>
              </a:buClr>
              <a:buSzPct val="100000"/>
              <a:buFont typeface="Times New Roman" pitchFamily="18" charset="0"/>
              <a:buNone/>
            </a:pPr>
            <a:fld id="{A78E2BD2-067B-470F-8B54-0C44A82EC283}" type="slidenum">
              <a:rPr lang="it-IT" sz="1200"/>
              <a:pPr algn="r">
                <a:buClr>
                  <a:srgbClr val="000000"/>
                </a:buClr>
                <a:buSzPct val="100000"/>
                <a:buFont typeface="Times New Roman" pitchFamily="18" charset="0"/>
                <a:buNone/>
              </a:pPr>
              <a:t>18</a:t>
            </a:fld>
            <a:endParaRPr lang="it-IT" sz="1200" dirty="0"/>
          </a:p>
        </p:txBody>
      </p:sp>
      <p:sp>
        <p:nvSpPr>
          <p:cNvPr id="33795"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solidFill>
                  <a:srgbClr val="A50021"/>
                </a:solidFill>
                <a:latin typeface="Calibri" pitchFamily="34" charset="0"/>
                <a:ea typeface="Arial Unicode MS" pitchFamily="34" charset="-128"/>
                <a:cs typeface="Arial Unicode MS" pitchFamily="34" charset="-128"/>
              </a:rPr>
              <a:t> </a:t>
            </a:r>
            <a:endParaRPr lang="it-IT" dirty="0" smtClean="0">
              <a:latin typeface="Calibri" pitchFamily="34" charset="0"/>
              <a:ea typeface="Arial Unicode MS" pitchFamily="34" charset="-128"/>
              <a:cs typeface="Arial Unicode MS" pitchFamily="34" charset="-128"/>
            </a:endParaRPr>
          </a:p>
        </p:txBody>
      </p:sp>
      <p:sp>
        <p:nvSpPr>
          <p:cNvPr id="33796"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5AE7349E-FDD2-4087-91CF-80FF0E84DC13}"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18</a:t>
            </a:fld>
            <a:endParaRPr lang="it-IT" sz="1200" dirty="0">
              <a:solidFill>
                <a:srgbClr val="000000"/>
              </a:solidFill>
              <a:latin typeface="Calibri" pitchFamily="34" charset="0"/>
            </a:endParaRPr>
          </a:p>
        </p:txBody>
      </p:sp>
      <p:sp>
        <p:nvSpPr>
          <p:cNvPr id="33797"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60E632EE-F9EA-47BB-A3ED-A0C662C95D61}" type="slidenum">
              <a:rPr lang="it-IT" smtClean="0"/>
              <a:pPr>
                <a:buFont typeface="Times New Roman" pitchFamily="18" charset="0"/>
                <a:buNone/>
              </a:pPr>
              <a:t>2</a:t>
            </a:fld>
            <a:endParaRPr lang="it-IT" smtClean="0"/>
          </a:p>
        </p:txBody>
      </p:sp>
      <p:sp>
        <p:nvSpPr>
          <p:cNvPr id="23555"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Calibri" pitchFamily="34" charset="0"/>
              <a:ea typeface="Arial Unicode MS" pitchFamily="34" charset="-128"/>
              <a:cs typeface="Arial Unicode MS" pitchFamily="34" charset="-128"/>
            </a:endParaRPr>
          </a:p>
        </p:txBody>
      </p:sp>
      <p:sp>
        <p:nvSpPr>
          <p:cNvPr id="23556"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4A8E522B-D94A-4C87-BD91-FF926F899646}"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2</a:t>
            </a:fld>
            <a:endParaRPr lang="it-IT" sz="1200" dirty="0">
              <a:solidFill>
                <a:srgbClr val="000000"/>
              </a:solidFill>
              <a:latin typeface="Calibri" pitchFamily="34" charset="0"/>
            </a:endParaRPr>
          </a:p>
        </p:txBody>
      </p:sp>
      <p:sp>
        <p:nvSpPr>
          <p:cNvPr id="23557"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242B17E4-9D22-4397-B23E-A3B729BD6C22}" type="slidenum">
              <a:rPr lang="it-IT" smtClean="0"/>
              <a:pPr>
                <a:buFont typeface="Times New Roman" pitchFamily="18" charset="0"/>
                <a:buNone/>
              </a:pPr>
              <a:t>3</a:t>
            </a:fld>
            <a:endParaRPr lang="it-IT" smtClean="0"/>
          </a:p>
        </p:txBody>
      </p:sp>
      <p:sp>
        <p:nvSpPr>
          <p:cNvPr id="22531" name="Text Box 2"/>
          <p:cNvSpPr>
            <a:spLocks noGrp="1" noChangeArrowheads="1"/>
          </p:cNvSpPr>
          <p:nvPr>
            <p:ph type="body"/>
          </p:nvPr>
        </p:nvSpPr>
        <p:spPr bwMode="auto">
          <a:xfrm>
            <a:off x="679464" y="4691303"/>
            <a:ext cx="5440268" cy="1084022"/>
          </a:xfrm>
          <a:noFill/>
        </p:spPr>
        <p:txBody>
          <a:bodyPr wrap="square" numCol="1" anchor="t" anchorCtr="0" compatLnSpc="1">
            <a:prstTxWarp prst="textNoShape">
              <a:avLst/>
            </a:prstTxWarp>
          </a:bodyPr>
          <a:lstStyle/>
          <a:p>
            <a:pPr algn="just">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solidFill>
                <a:srgbClr val="131413"/>
              </a:solidFill>
              <a:latin typeface="Times New Roman" pitchFamily="18" charset="0"/>
              <a:ea typeface="Arial Unicode MS" pitchFamily="34" charset="-128"/>
              <a:cs typeface="Arial Unicode MS" pitchFamily="34" charset="-128"/>
            </a:endParaRPr>
          </a:p>
        </p:txBody>
      </p:sp>
      <p:sp>
        <p:nvSpPr>
          <p:cNvPr id="22532"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2EECFCAC-038F-4FF5-809D-88FE535059FB}"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3</a:t>
            </a:fld>
            <a:endParaRPr lang="it-IT" sz="1200" dirty="0">
              <a:solidFill>
                <a:srgbClr val="000000"/>
              </a:solidFill>
              <a:latin typeface="Calibri" pitchFamily="34" charset="0"/>
            </a:endParaRPr>
          </a:p>
        </p:txBody>
      </p:sp>
      <p:sp>
        <p:nvSpPr>
          <p:cNvPr id="22533"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60E632EE-F9EA-47BB-A3ED-A0C662C95D61}" type="slidenum">
              <a:rPr lang="it-IT" smtClean="0"/>
              <a:pPr>
                <a:buFont typeface="Times New Roman" pitchFamily="18" charset="0"/>
                <a:buNone/>
              </a:pPr>
              <a:t>4</a:t>
            </a:fld>
            <a:endParaRPr lang="it-IT" smtClean="0"/>
          </a:p>
        </p:txBody>
      </p:sp>
      <p:sp>
        <p:nvSpPr>
          <p:cNvPr id="23555"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latin typeface="Calibri" pitchFamily="34" charset="0"/>
                <a:ea typeface="Arial Unicode MS" pitchFamily="34" charset="-128"/>
                <a:cs typeface="Arial Unicode MS" pitchFamily="34" charset="-128"/>
              </a:rPr>
              <a:t>Nel momento quindi in cui ci siamo relazionati con questo ambito</a:t>
            </a:r>
            <a:r>
              <a:rPr lang="it-IT" baseline="0" dirty="0" smtClean="0">
                <a:latin typeface="Calibri" pitchFamily="34" charset="0"/>
                <a:ea typeface="Arial Unicode MS" pitchFamily="34" charset="-128"/>
                <a:cs typeface="Arial Unicode MS" pitchFamily="34" charset="-128"/>
              </a:rPr>
              <a:t> tematico, ci siamo ripromessi di rispondere a 4 obiettivi</a:t>
            </a:r>
            <a:endParaRPr lang="it-IT" dirty="0" smtClean="0">
              <a:latin typeface="Calibri" pitchFamily="34" charset="0"/>
              <a:ea typeface="Arial Unicode MS" pitchFamily="34" charset="-128"/>
              <a:cs typeface="Arial Unicode MS" pitchFamily="34" charset="-128"/>
            </a:endParaRPr>
          </a:p>
        </p:txBody>
      </p:sp>
      <p:sp>
        <p:nvSpPr>
          <p:cNvPr id="23556"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4A8E522B-D94A-4C87-BD91-FF926F899646}"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4</a:t>
            </a:fld>
            <a:endParaRPr lang="it-IT" sz="1200" dirty="0">
              <a:solidFill>
                <a:srgbClr val="000000"/>
              </a:solidFill>
              <a:latin typeface="Calibri" pitchFamily="34" charset="0"/>
            </a:endParaRPr>
          </a:p>
        </p:txBody>
      </p:sp>
      <p:sp>
        <p:nvSpPr>
          <p:cNvPr id="23557"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242B17E4-9D22-4397-B23E-A3B729BD6C22}" type="slidenum">
              <a:rPr lang="it-IT" smtClean="0"/>
              <a:pPr>
                <a:buFont typeface="Times New Roman" pitchFamily="18" charset="0"/>
                <a:buNone/>
              </a:pPr>
              <a:t>5</a:t>
            </a:fld>
            <a:endParaRPr lang="it-IT" smtClean="0"/>
          </a:p>
        </p:txBody>
      </p:sp>
      <p:sp>
        <p:nvSpPr>
          <p:cNvPr id="22531" name="Text Box 2"/>
          <p:cNvSpPr>
            <a:spLocks noGrp="1" noChangeArrowheads="1"/>
          </p:cNvSpPr>
          <p:nvPr>
            <p:ph type="body"/>
          </p:nvPr>
        </p:nvSpPr>
        <p:spPr bwMode="auto">
          <a:xfrm>
            <a:off x="679464" y="4691303"/>
            <a:ext cx="5440268" cy="1084022"/>
          </a:xfrm>
          <a:noFill/>
        </p:spPr>
        <p:txBody>
          <a:bodyPr wrap="square" numCol="1" anchor="t" anchorCtr="0" compatLnSpc="1">
            <a:prstTxWarp prst="textNoShape">
              <a:avLst/>
            </a:prstTxWarp>
          </a:bodyPr>
          <a:lstStyle/>
          <a:p>
            <a:pPr algn="just">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solidFill>
                  <a:srgbClr val="131413"/>
                </a:solidFill>
                <a:latin typeface="Times New Roman" pitchFamily="18" charset="0"/>
                <a:ea typeface="Arial Unicode MS" pitchFamily="34" charset="-128"/>
                <a:cs typeface="Arial Unicode MS" pitchFamily="34" charset="-128"/>
              </a:rPr>
              <a:t>Per individuare la variabile di studio abbiamo ragionato in</a:t>
            </a:r>
            <a:r>
              <a:rPr lang="it-IT" baseline="0" dirty="0" smtClean="0">
                <a:solidFill>
                  <a:srgbClr val="131413"/>
                </a:solidFill>
                <a:latin typeface="Times New Roman" pitchFamily="18" charset="0"/>
                <a:ea typeface="Arial Unicode MS" pitchFamily="34" charset="-128"/>
                <a:cs typeface="Arial Unicode MS" pitchFamily="34" charset="-128"/>
              </a:rPr>
              <a:t> questo modo:</a:t>
            </a:r>
            <a:endParaRPr lang="it-IT" dirty="0" smtClean="0">
              <a:solidFill>
                <a:srgbClr val="131413"/>
              </a:solidFill>
              <a:latin typeface="Times New Roman" pitchFamily="18" charset="0"/>
              <a:ea typeface="Arial Unicode MS" pitchFamily="34" charset="-128"/>
              <a:cs typeface="Arial Unicode MS" pitchFamily="34" charset="-128"/>
            </a:endParaRPr>
          </a:p>
        </p:txBody>
      </p:sp>
      <p:sp>
        <p:nvSpPr>
          <p:cNvPr id="22532"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2EECFCAC-038F-4FF5-809D-88FE535059FB}"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5</a:t>
            </a:fld>
            <a:endParaRPr lang="it-IT" sz="1200" dirty="0">
              <a:solidFill>
                <a:srgbClr val="000000"/>
              </a:solidFill>
              <a:latin typeface="Calibri" pitchFamily="34" charset="0"/>
            </a:endParaRPr>
          </a:p>
        </p:txBody>
      </p:sp>
      <p:sp>
        <p:nvSpPr>
          <p:cNvPr id="22533"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242B17E4-9D22-4397-B23E-A3B729BD6C22}" type="slidenum">
              <a:rPr lang="it-IT" smtClean="0"/>
              <a:pPr>
                <a:buFont typeface="Times New Roman" pitchFamily="18" charset="0"/>
                <a:buNone/>
              </a:pPr>
              <a:t>6</a:t>
            </a:fld>
            <a:endParaRPr lang="it-IT" smtClean="0"/>
          </a:p>
        </p:txBody>
      </p:sp>
      <p:sp>
        <p:nvSpPr>
          <p:cNvPr id="22531" name="Text Box 2"/>
          <p:cNvSpPr>
            <a:spLocks noGrp="1" noChangeArrowheads="1"/>
          </p:cNvSpPr>
          <p:nvPr>
            <p:ph type="body"/>
          </p:nvPr>
        </p:nvSpPr>
        <p:spPr bwMode="auto">
          <a:xfrm>
            <a:off x="679464" y="4691303"/>
            <a:ext cx="5440268" cy="1084022"/>
          </a:xfrm>
          <a:noFill/>
        </p:spPr>
        <p:txBody>
          <a:bodyPr wrap="square" numCol="1" anchor="t" anchorCtr="0" compatLnSpc="1">
            <a:prstTxWarp prst="textNoShape">
              <a:avLst/>
            </a:prstTxWarp>
          </a:bodyPr>
          <a:lstStyle/>
          <a:p>
            <a:pPr algn="just">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solidFill>
                <a:srgbClr val="131413"/>
              </a:solidFill>
              <a:latin typeface="Times New Roman" pitchFamily="18" charset="0"/>
              <a:ea typeface="Arial Unicode MS" pitchFamily="34" charset="-128"/>
              <a:cs typeface="Arial Unicode MS" pitchFamily="34" charset="-128"/>
            </a:endParaRPr>
          </a:p>
        </p:txBody>
      </p:sp>
      <p:sp>
        <p:nvSpPr>
          <p:cNvPr id="22532"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2EECFCAC-038F-4FF5-809D-88FE535059FB}"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6</a:t>
            </a:fld>
            <a:endParaRPr lang="it-IT" sz="1200" dirty="0">
              <a:solidFill>
                <a:srgbClr val="000000"/>
              </a:solidFill>
              <a:latin typeface="Calibri" pitchFamily="34" charset="0"/>
            </a:endParaRPr>
          </a:p>
        </p:txBody>
      </p:sp>
      <p:sp>
        <p:nvSpPr>
          <p:cNvPr id="22533"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60E632EE-F9EA-47BB-A3ED-A0C662C95D61}" type="slidenum">
              <a:rPr lang="it-IT" smtClean="0"/>
              <a:pPr>
                <a:buFont typeface="Times New Roman" pitchFamily="18" charset="0"/>
                <a:buNone/>
              </a:pPr>
              <a:t>7</a:t>
            </a:fld>
            <a:endParaRPr lang="it-IT" smtClean="0"/>
          </a:p>
        </p:txBody>
      </p:sp>
      <p:sp>
        <p:nvSpPr>
          <p:cNvPr id="23555"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defTabSz="432101">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defRPr/>
            </a:pPr>
            <a:r>
              <a:rPr lang="it-IT" dirty="0" smtClean="0">
                <a:solidFill>
                  <a:srgbClr val="A50021"/>
                </a:solidFill>
                <a:latin typeface="Calibri" pitchFamily="34" charset="0"/>
                <a:ea typeface="Arial Unicode MS" pitchFamily="34" charset="-128"/>
                <a:cs typeface="Arial Unicode MS" pitchFamily="34" charset="-128"/>
              </a:rPr>
              <a:t>Se però in media le regioni possono avere comportamenti anche molto differenziati, se osserviamo la variabile di studio a livello comunale scopriamo come questa t</a:t>
            </a:r>
            <a:r>
              <a:rPr lang="it-IT" dirty="0" smtClean="0">
                <a:solidFill>
                  <a:schemeClr val="tx1"/>
                </a:solidFill>
              </a:rPr>
              <a:t>enga conto della correlazione spaziale e</a:t>
            </a:r>
            <a:r>
              <a:rPr lang="it-IT" baseline="0" dirty="0" smtClean="0">
                <a:solidFill>
                  <a:schemeClr val="tx1"/>
                </a:solidFill>
              </a:rPr>
              <a:t> l’indice di </a:t>
            </a:r>
            <a:r>
              <a:rPr lang="it-IT" baseline="0" dirty="0" err="1" smtClean="0">
                <a:solidFill>
                  <a:schemeClr val="tx1"/>
                </a:solidFill>
              </a:rPr>
              <a:t>Moran</a:t>
            </a:r>
            <a:r>
              <a:rPr lang="it-IT" baseline="0" dirty="0" smtClean="0">
                <a:solidFill>
                  <a:schemeClr val="tx1"/>
                </a:solidFill>
              </a:rPr>
              <a:t> risulta positivamente diverso da 0. Ciò implica che a valori alti della variabile corrispondono valori alti anche nei comuni limitrofi e viceversa. </a:t>
            </a:r>
            <a:r>
              <a:rPr lang="it-IT" dirty="0" smtClean="0">
                <a:latin typeface="Times New Roman" pitchFamily="18" charset="0"/>
              </a:rPr>
              <a:t>Quindi il modello</a:t>
            </a:r>
            <a:r>
              <a:rPr lang="it-IT" baseline="0" dirty="0" smtClean="0">
                <a:latin typeface="Times New Roman" pitchFamily="18" charset="0"/>
              </a:rPr>
              <a:t> che andremo a costruire per l’individuazioni delle determinanti delle politiche fiscali dovrà tenere conto della correlazione spaziale</a:t>
            </a:r>
            <a:endParaRPr lang="it-IT" dirty="0" smtClean="0">
              <a:latin typeface="Times New Roman" pitchFamily="18" charset="0"/>
            </a:endParaRPr>
          </a:p>
          <a:p>
            <a:pPr defTabSz="432101">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defRPr/>
            </a:pPr>
            <a:endParaRPr lang="it-IT" dirty="0" smtClean="0">
              <a:solidFill>
                <a:schemeClr val="tx1"/>
              </a:solidFill>
            </a:endParaRPr>
          </a:p>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Calibri" pitchFamily="34" charset="0"/>
              <a:ea typeface="Arial Unicode MS" pitchFamily="34" charset="-128"/>
              <a:cs typeface="Arial Unicode MS" pitchFamily="34" charset="-128"/>
            </a:endParaRPr>
          </a:p>
        </p:txBody>
      </p:sp>
      <p:sp>
        <p:nvSpPr>
          <p:cNvPr id="23556"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4A8E522B-D94A-4C87-BD91-FF926F899646}"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7</a:t>
            </a:fld>
            <a:endParaRPr lang="it-IT" sz="1200" dirty="0">
              <a:solidFill>
                <a:srgbClr val="000000"/>
              </a:solidFill>
              <a:latin typeface="Calibri" pitchFamily="34" charset="0"/>
            </a:endParaRPr>
          </a:p>
        </p:txBody>
      </p:sp>
      <p:sp>
        <p:nvSpPr>
          <p:cNvPr id="23557"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FE410F80-49CA-4CB2-8C99-8C451F73662C}" type="slidenum">
              <a:rPr lang="it-IT" smtClean="0"/>
              <a:pPr>
                <a:buFont typeface="Times New Roman" pitchFamily="18" charset="0"/>
                <a:buNone/>
              </a:pPr>
              <a:t>8</a:t>
            </a:fld>
            <a:endParaRPr lang="it-IT" smtClean="0"/>
          </a:p>
        </p:txBody>
      </p:sp>
      <p:sp>
        <p:nvSpPr>
          <p:cNvPr id="24579"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smtClean="0">
                <a:latin typeface="Times New Roman" pitchFamily="18" charset="0"/>
              </a:rPr>
              <a:t>Una</a:t>
            </a:r>
            <a:r>
              <a:rPr lang="it-IT" baseline="0" dirty="0" smtClean="0">
                <a:latin typeface="Times New Roman" pitchFamily="18" charset="0"/>
              </a:rPr>
              <a:t> volta verificata sia l’esistenza di differenze territoriali nel modo in cui gli enti hanno sfruttato gli spazi di manovra sull’imposta immobiliare, che la correlazione spaziale del fenomeno, il passo successivo è stato quello di provare a costruire un modello </a:t>
            </a:r>
            <a:r>
              <a:rPr lang="it-IT" baseline="0" dirty="0" err="1" smtClean="0">
                <a:latin typeface="Times New Roman" pitchFamily="18" charset="0"/>
              </a:rPr>
              <a:t>econometrico</a:t>
            </a:r>
            <a:r>
              <a:rPr lang="it-IT" baseline="0" dirty="0" smtClean="0">
                <a:latin typeface="Times New Roman" pitchFamily="18" charset="0"/>
              </a:rPr>
              <a:t> che provi a spiegarne le cause</a:t>
            </a:r>
            <a:endParaRPr lang="it-IT" dirty="0" smtClean="0">
              <a:latin typeface="Times New Roman" pitchFamily="18" charset="0"/>
            </a:endParaRPr>
          </a:p>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endParaRPr lang="it-IT" dirty="0" smtClean="0">
              <a:latin typeface="Calibri" pitchFamily="34" charset="0"/>
              <a:ea typeface="Arial Unicode MS" pitchFamily="34" charset="-128"/>
              <a:cs typeface="Arial Unicode MS" pitchFamily="34" charset="-128"/>
            </a:endParaRPr>
          </a:p>
        </p:txBody>
      </p:sp>
      <p:sp>
        <p:nvSpPr>
          <p:cNvPr id="24580"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AC303286-98BF-48C4-ABD3-EF1202A5EC51}"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8</a:t>
            </a:fld>
            <a:endParaRPr lang="it-IT" sz="1200" dirty="0">
              <a:solidFill>
                <a:srgbClr val="000000"/>
              </a:solidFill>
              <a:latin typeface="Calibri" pitchFamily="34" charset="0"/>
            </a:endParaRPr>
          </a:p>
        </p:txBody>
      </p:sp>
      <p:sp>
        <p:nvSpPr>
          <p:cNvPr id="24581"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
          <p:cNvSpPr>
            <a:spLocks noGrp="1" noChangeArrowheads="1"/>
          </p:cNvSpPr>
          <p:nvPr>
            <p:ph type="sldNum" sz="quarter" idx="5"/>
          </p:nvPr>
        </p:nvSpPr>
        <p:spPr bwMode="auto">
          <a:xfrm>
            <a:off x="3851813" y="9378010"/>
            <a:ext cx="2939782" cy="488581"/>
          </a:xfrm>
          <a:noFill/>
          <a:ln>
            <a:miter lim="800000"/>
            <a:headEnd/>
            <a:tailEnd/>
          </a:ln>
        </p:spPr>
        <p:txBody>
          <a:bodyPr wrap="square" numCol="1" anchorCtr="0" compatLnSpc="1">
            <a:prstTxWarp prst="textNoShape">
              <a:avLst/>
            </a:prstTxWarp>
          </a:bodyPr>
          <a:lstStyle/>
          <a:p>
            <a:pPr>
              <a:buFont typeface="Times New Roman" pitchFamily="18" charset="0"/>
              <a:buNone/>
            </a:pPr>
            <a:fld id="{FE410F80-49CA-4CB2-8C99-8C451F73662C}" type="slidenum">
              <a:rPr lang="it-IT" smtClean="0"/>
              <a:pPr>
                <a:buFont typeface="Times New Roman" pitchFamily="18" charset="0"/>
                <a:buNone/>
              </a:pPr>
              <a:t>9</a:t>
            </a:fld>
            <a:endParaRPr lang="it-IT" smtClean="0"/>
          </a:p>
        </p:txBody>
      </p:sp>
      <p:sp>
        <p:nvSpPr>
          <p:cNvPr id="24579" name="Text Box 2"/>
          <p:cNvSpPr>
            <a:spLocks noGrp="1" noChangeArrowheads="1"/>
          </p:cNvSpPr>
          <p:nvPr>
            <p:ph type="body"/>
          </p:nvPr>
        </p:nvSpPr>
        <p:spPr bwMode="auto">
          <a:xfrm>
            <a:off x="679464" y="4691303"/>
            <a:ext cx="5440268" cy="4443182"/>
          </a:xfrm>
          <a:noFill/>
        </p:spPr>
        <p:txBody>
          <a:bodyPr wrap="square" numCol="1" anchor="t" anchorCtr="0" compatLnSpc="1">
            <a:prstTxWarp prst="textNoShape">
              <a:avLst/>
            </a:prstTxWarp>
          </a:bodyPr>
          <a:lstStyle/>
          <a:p>
            <a:pPr>
              <a:spcBef>
                <a:spcPts val="445"/>
              </a:spcBef>
              <a:buClrTx/>
              <a:buSzTx/>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r>
              <a:rPr lang="it-IT" dirty="0" err="1" smtClean="0">
                <a:latin typeface="Calibri" pitchFamily="34" charset="0"/>
                <a:ea typeface="Arial Unicode MS" pitchFamily="34" charset="-128"/>
                <a:cs typeface="Arial Unicode MS" pitchFamily="34" charset="-128"/>
              </a:rPr>
              <a:t>Cat</a:t>
            </a:r>
            <a:r>
              <a:rPr lang="it-IT" dirty="0" smtClean="0">
                <a:latin typeface="Calibri" pitchFamily="34" charset="0"/>
                <a:ea typeface="Arial Unicode MS" pitchFamily="34" charset="-128"/>
                <a:cs typeface="Arial Unicode MS" pitchFamily="34" charset="-128"/>
              </a:rPr>
              <a:t> </a:t>
            </a:r>
            <a:r>
              <a:rPr lang="it-IT" dirty="0" err="1" smtClean="0">
                <a:latin typeface="Calibri" pitchFamily="34" charset="0"/>
                <a:ea typeface="Arial Unicode MS" pitchFamily="34" charset="-128"/>
                <a:cs typeface="Arial Unicode MS" pitchFamily="34" charset="-128"/>
              </a:rPr>
              <a:t>D=</a:t>
            </a:r>
            <a:r>
              <a:rPr lang="it-IT" baseline="0" dirty="0" smtClean="0">
                <a:latin typeface="Calibri" pitchFamily="34" charset="0"/>
                <a:ea typeface="Arial Unicode MS" pitchFamily="34" charset="-128"/>
                <a:cs typeface="Arial Unicode MS" pitchFamily="34" charset="-128"/>
              </a:rPr>
              <a:t> manifattura, alberghi, servizi bancari e assicurativi</a:t>
            </a:r>
            <a:endParaRPr lang="it-IT" dirty="0" smtClean="0">
              <a:latin typeface="Calibri" pitchFamily="34" charset="0"/>
              <a:ea typeface="Arial Unicode MS" pitchFamily="34" charset="-128"/>
              <a:cs typeface="Arial Unicode MS" pitchFamily="34" charset="-128"/>
            </a:endParaRPr>
          </a:p>
        </p:txBody>
      </p:sp>
      <p:sp>
        <p:nvSpPr>
          <p:cNvPr id="24580" name="Text Box 3"/>
          <p:cNvSpPr txBox="1">
            <a:spLocks noChangeArrowheads="1"/>
          </p:cNvSpPr>
          <p:nvPr/>
        </p:nvSpPr>
        <p:spPr bwMode="auto">
          <a:xfrm>
            <a:off x="3851814" y="9378010"/>
            <a:ext cx="2945862" cy="494708"/>
          </a:xfrm>
          <a:prstGeom prst="rect">
            <a:avLst/>
          </a:prstGeom>
          <a:noFill/>
          <a:ln w="9525">
            <a:noFill/>
            <a:round/>
            <a:headEnd/>
            <a:tailEnd/>
          </a:ln>
        </p:spPr>
        <p:txBody>
          <a:bodyPr lIns="91139" tIns="45570" rIns="91139" bIns="45570" anchor="b"/>
          <a:lstStyle/>
          <a:p>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fld id="{AC303286-98BF-48C4-ABD3-EF1202A5EC51}" type="slidenum">
              <a:rPr lang="it-IT" sz="1200">
                <a:solidFill>
                  <a:srgbClr val="000000"/>
                </a:solidFill>
                <a:latin typeface="Calibri" pitchFamily="34" charset="0"/>
              </a:rPr>
              <a:pPr algn="r">
                <a:buClr>
                  <a:srgbClr val="000000"/>
                </a:buClr>
                <a:buSzPct val="100000"/>
                <a:tabLst>
                  <a:tab pos="0" algn="l"/>
                  <a:tab pos="445842" algn="l"/>
                  <a:tab pos="893212" algn="l"/>
                  <a:tab pos="1340581" algn="l"/>
                  <a:tab pos="1789477" algn="l"/>
                  <a:tab pos="2236847" algn="l"/>
                  <a:tab pos="2684215" algn="l"/>
                  <a:tab pos="3131585" algn="l"/>
                  <a:tab pos="3580481" algn="l"/>
                  <a:tab pos="4027850" algn="l"/>
                  <a:tab pos="4475220" algn="l"/>
                  <a:tab pos="4922589" algn="l"/>
                  <a:tab pos="5371485" algn="l"/>
                  <a:tab pos="5818854" algn="l"/>
                  <a:tab pos="6266223" algn="l"/>
                  <a:tab pos="6715119" algn="l"/>
                  <a:tab pos="7162489" algn="l"/>
                  <a:tab pos="7609858" algn="l"/>
                  <a:tab pos="8057228" algn="l"/>
                  <a:tab pos="8506124" algn="l"/>
                  <a:tab pos="8953492" algn="l"/>
                </a:tabLst>
              </a:pPr>
              <a:t>9</a:t>
            </a:fld>
            <a:endParaRPr lang="it-IT" sz="1200" dirty="0">
              <a:solidFill>
                <a:srgbClr val="000000"/>
              </a:solidFill>
              <a:latin typeface="Calibri" pitchFamily="34" charset="0"/>
            </a:endParaRPr>
          </a:p>
        </p:txBody>
      </p:sp>
      <p:sp>
        <p:nvSpPr>
          <p:cNvPr id="24581" name="Segnaposto immagine diapositiva 5"/>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2_Diapositiva titolo">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olo e contenuto">
    <p:spTree>
      <p:nvGrpSpPr>
        <p:cNvPr id="1" name=""/>
        <p:cNvGrpSpPr/>
        <p:nvPr/>
      </p:nvGrpSpPr>
      <p:grpSpPr>
        <a:xfrm>
          <a:off x="0" y="0"/>
          <a:ext cx="0" cy="0"/>
          <a:chOff x="0" y="0"/>
          <a:chExt cx="0" cy="0"/>
        </a:xfrm>
      </p:grpSpPr>
      <p:cxnSp>
        <p:nvCxnSpPr>
          <p:cNvPr id="3" name="Connettore 1 9"/>
          <p:cNvCxnSpPr>
            <a:cxnSpLocks noChangeShapeType="1"/>
          </p:cNvCxnSpPr>
          <p:nvPr/>
        </p:nvCxnSpPr>
        <p:spPr bwMode="auto">
          <a:xfrm>
            <a:off x="179388" y="765175"/>
            <a:ext cx="8783637" cy="0"/>
          </a:xfrm>
          <a:prstGeom prst="line">
            <a:avLst/>
          </a:prstGeom>
          <a:noFill/>
          <a:ln w="38100" algn="ctr">
            <a:solidFill>
              <a:srgbClr val="A90D51"/>
            </a:solidFill>
            <a:round/>
            <a:headEnd/>
            <a:tailEnd/>
          </a:ln>
        </p:spPr>
      </p:cxnSp>
      <p:sp>
        <p:nvSpPr>
          <p:cNvPr id="5" name="Titolo 1"/>
          <p:cNvSpPr>
            <a:spLocks noGrp="1"/>
          </p:cNvSpPr>
          <p:nvPr>
            <p:ph type="title"/>
          </p:nvPr>
        </p:nvSpPr>
        <p:spPr>
          <a:xfrm>
            <a:off x="456481" y="44624"/>
            <a:ext cx="8226720" cy="720080"/>
          </a:xfrm>
          <a:prstGeom prst="rect">
            <a:avLst/>
          </a:prstGeom>
        </p:spPr>
        <p:txBody>
          <a:bodyPr lIns="82936" tIns="41469" rIns="82936" bIns="41469"/>
          <a:lstStyle>
            <a:lvl1pPr>
              <a:defRPr sz="3600"/>
            </a:lvl1pPr>
          </a:lstStyle>
          <a:p>
            <a:r>
              <a:rPr lang="it-IT" smtClean="0"/>
              <a:t>Fare clic per modificare lo stile del titolo</a:t>
            </a:r>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1_Titolo e contenuto">
    <p:spTree>
      <p:nvGrpSpPr>
        <p:cNvPr id="1" name=""/>
        <p:cNvGrpSpPr/>
        <p:nvPr/>
      </p:nvGrpSpPr>
      <p:grpSpPr>
        <a:xfrm>
          <a:off x="0" y="0"/>
          <a:ext cx="0" cy="0"/>
          <a:chOff x="0" y="0"/>
          <a:chExt cx="0" cy="0"/>
        </a:xfrm>
      </p:grpSpPr>
      <p:cxnSp>
        <p:nvCxnSpPr>
          <p:cNvPr id="3" name="Connettore 1 9"/>
          <p:cNvCxnSpPr>
            <a:cxnSpLocks noChangeShapeType="1"/>
          </p:cNvCxnSpPr>
          <p:nvPr/>
        </p:nvCxnSpPr>
        <p:spPr bwMode="auto">
          <a:xfrm>
            <a:off x="179388" y="765175"/>
            <a:ext cx="8783637" cy="0"/>
          </a:xfrm>
          <a:prstGeom prst="line">
            <a:avLst/>
          </a:prstGeom>
          <a:noFill/>
          <a:ln w="38100" algn="ctr">
            <a:solidFill>
              <a:srgbClr val="A90D51"/>
            </a:solidFill>
            <a:round/>
            <a:headEnd/>
            <a:tailEnd/>
          </a:ln>
        </p:spPr>
      </p:cxnSp>
      <p:sp>
        <p:nvSpPr>
          <p:cNvPr id="5" name="Titolo 1"/>
          <p:cNvSpPr>
            <a:spLocks noGrp="1"/>
          </p:cNvSpPr>
          <p:nvPr>
            <p:ph type="title"/>
          </p:nvPr>
        </p:nvSpPr>
        <p:spPr>
          <a:xfrm>
            <a:off x="456481" y="44624"/>
            <a:ext cx="8226720" cy="542397"/>
          </a:xfrm>
          <a:prstGeom prst="rect">
            <a:avLst/>
          </a:prstGeom>
        </p:spPr>
        <p:txBody>
          <a:bodyPr lIns="82936" tIns="41469" rIns="82936" bIns="41469"/>
          <a:lstStyle>
            <a:lvl1pPr>
              <a:defRPr sz="3600"/>
            </a:lvl1pPr>
          </a:lstStyle>
          <a:p>
            <a:r>
              <a:rPr lang="it-IT" smtClean="0"/>
              <a:t>Fare clic per modificare lo stile del titolo</a:t>
            </a:r>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olo e tabella">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olo e contenut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Figura a mano libera 5"/>
          <p:cNvSpPr>
            <a:spLocks/>
          </p:cNvSpPr>
          <p:nvPr/>
        </p:nvSpPr>
        <p:spPr bwMode="auto">
          <a:xfrm>
            <a:off x="1687513" y="6056313"/>
            <a:ext cx="7453312" cy="255587"/>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bg1">
              <a:lumMod val="75000"/>
              <a:alpha val="40000"/>
            </a:schemeClr>
          </a:solidFill>
          <a:ln w="9525" cap="flat" cmpd="sng" algn="ctr">
            <a:noFill/>
            <a:prstDash val="solid"/>
            <a:round/>
            <a:headEnd type="none" w="med" len="med"/>
            <a:tailEnd type="none" w="med" len="med"/>
          </a:ln>
          <a:effectLst/>
        </p:spPr>
        <p:txBody>
          <a:bodyPr lIns="82927" tIns="41464" rIns="82927" bIns="41464"/>
          <a:lstStyle>
            <a:extLst/>
          </a:lstStyle>
          <a:p>
            <a:pPr>
              <a:defRPr/>
            </a:pPr>
            <a:endParaRPr lang="en-US"/>
          </a:p>
        </p:txBody>
      </p:sp>
      <p:sp>
        <p:nvSpPr>
          <p:cNvPr id="7" name="Figura a mano libera 6"/>
          <p:cNvSpPr>
            <a:spLocks/>
          </p:cNvSpPr>
          <p:nvPr/>
        </p:nvSpPr>
        <p:spPr bwMode="auto">
          <a:xfrm>
            <a:off x="36513" y="6189663"/>
            <a:ext cx="9104312" cy="4000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chemeClr val="bg1">
              <a:lumMod val="65000"/>
            </a:schemeClr>
          </a:solidFill>
          <a:ln w="9525" cap="flat" cmpd="sng" algn="ctr">
            <a:noFill/>
            <a:prstDash val="solid"/>
            <a:round/>
            <a:headEnd type="none" w="med" len="med"/>
            <a:tailEnd type="none" w="med" len="med"/>
          </a:ln>
          <a:effectLst/>
        </p:spPr>
        <p:txBody>
          <a:bodyPr lIns="82927" tIns="41464" rIns="82927" bIns="41464"/>
          <a:lstStyle>
            <a:extLst/>
          </a:lstStyle>
          <a:p>
            <a:pPr>
              <a:defRPr/>
            </a:pPr>
            <a:endParaRPr lang="en-US"/>
          </a:p>
        </p:txBody>
      </p:sp>
      <p:sp>
        <p:nvSpPr>
          <p:cNvPr id="8" name="Figura a mano libera 7"/>
          <p:cNvSpPr>
            <a:spLocks/>
          </p:cNvSpPr>
          <p:nvPr/>
        </p:nvSpPr>
        <p:spPr bwMode="auto">
          <a:xfrm>
            <a:off x="-1" y="5989589"/>
            <a:ext cx="9140568" cy="868411"/>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solidFill>
            <a:srgbClr val="CC0066"/>
          </a:solid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lIns="82927" tIns="41464" rIns="82927" bIns="41464" anchor="ctr"/>
          <a:lstStyle>
            <a:extLst/>
          </a:lstStyle>
          <a:p>
            <a:pPr algn="ctr">
              <a:defRPr/>
            </a:pPr>
            <a:endParaRPr lang="en-US"/>
          </a:p>
        </p:txBody>
      </p:sp>
      <p:cxnSp>
        <p:nvCxnSpPr>
          <p:cNvPr id="9" name="Connettore 1 8"/>
          <p:cNvCxnSpPr/>
          <p:nvPr/>
        </p:nvCxnSpPr>
        <p:spPr bwMode="auto">
          <a:xfrm>
            <a:off x="0" y="5995988"/>
            <a:ext cx="9144000" cy="373062"/>
          </a:xfrm>
          <a:prstGeom prst="line">
            <a:avLst/>
          </a:prstGeom>
          <a:noFill/>
          <a:ln w="28575" cap="flat" cmpd="sng" algn="ctr">
            <a:solidFill>
              <a:srgbClr val="7E2A54"/>
            </a:solidFill>
            <a:prstDash val="solid"/>
            <a:miter lim="800000"/>
          </a:ln>
          <a:effectLst/>
        </p:spPr>
        <p:style>
          <a:lnRef idx="2">
            <a:schemeClr val="accent1"/>
          </a:lnRef>
          <a:fillRef idx="0">
            <a:schemeClr val="accent1"/>
          </a:fillRef>
          <a:effectRef idx="1">
            <a:schemeClr val="accent1"/>
          </a:effectRef>
          <a:fontRef idx="minor">
            <a:schemeClr val="tx1"/>
          </a:fontRef>
        </p:style>
      </p:cxnSp>
      <p:pic>
        <p:nvPicPr>
          <p:cNvPr id="1032" name="Picture 6" descr="Irpet_marchio_compl_neg_c"/>
          <p:cNvPicPr>
            <a:picLocks noChangeAspect="1" noChangeArrowheads="1"/>
          </p:cNvPicPr>
          <p:nvPr/>
        </p:nvPicPr>
        <p:blipFill>
          <a:blip r:embed="rId8"/>
          <a:srcRect r="22404"/>
          <a:stretch>
            <a:fillRect/>
          </a:stretch>
        </p:blipFill>
        <p:spPr bwMode="auto">
          <a:xfrm>
            <a:off x="7740650" y="6434138"/>
            <a:ext cx="1338263" cy="374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09" r:id="rId4"/>
    <p:sldLayoutId id="2147484010" r:id="rId5"/>
    <p:sldLayoutId id="2147484011" r:id="rId6"/>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059" algn="ctr" rtl="0" eaLnBrk="1" fontAlgn="base" hangingPunct="1">
        <a:spcBef>
          <a:spcPct val="0"/>
        </a:spcBef>
        <a:spcAft>
          <a:spcPct val="0"/>
        </a:spcAft>
        <a:defRPr sz="4400">
          <a:solidFill>
            <a:schemeClr val="tx2"/>
          </a:solidFill>
          <a:latin typeface="Times" charset="0"/>
        </a:defRPr>
      </a:lvl6pPr>
      <a:lvl7pPr marL="914116" algn="ctr" rtl="0" eaLnBrk="1" fontAlgn="base" hangingPunct="1">
        <a:spcBef>
          <a:spcPct val="0"/>
        </a:spcBef>
        <a:spcAft>
          <a:spcPct val="0"/>
        </a:spcAft>
        <a:defRPr sz="4400">
          <a:solidFill>
            <a:schemeClr val="tx2"/>
          </a:solidFill>
          <a:latin typeface="Times" charset="0"/>
        </a:defRPr>
      </a:lvl7pPr>
      <a:lvl8pPr marL="1371174" algn="ctr" rtl="0" eaLnBrk="1" fontAlgn="base" hangingPunct="1">
        <a:spcBef>
          <a:spcPct val="0"/>
        </a:spcBef>
        <a:spcAft>
          <a:spcPct val="0"/>
        </a:spcAft>
        <a:defRPr sz="4400">
          <a:solidFill>
            <a:schemeClr val="tx2"/>
          </a:solidFill>
          <a:latin typeface="Times" charset="0"/>
        </a:defRPr>
      </a:lvl8pPr>
      <a:lvl9pPr marL="1828231" algn="ctr" rtl="0" eaLnBrk="1" fontAlgn="base" hangingPunct="1">
        <a:spcBef>
          <a:spcPct val="0"/>
        </a:spcBef>
        <a:spcAft>
          <a:spcPct val="0"/>
        </a:spcAft>
        <a:defRPr sz="4400">
          <a:solidFill>
            <a:schemeClr val="tx2"/>
          </a:solidFill>
          <a:latin typeface="Times" charset="0"/>
        </a:defRPr>
      </a:lvl9pPr>
    </p:titleStyle>
    <p:bodyStyle>
      <a:lvl1pPr marL="341313" indent="-341313" algn="l" rtl="0" eaLnBrk="0" fontAlgn="base" hangingPunct="0">
        <a:lnSpc>
          <a:spcPct val="110000"/>
        </a:lnSpc>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j-lt"/>
        </a:defRPr>
      </a:lvl2pPr>
      <a:lvl3pPr marL="1141413" indent="-227013" algn="l" rtl="0" eaLnBrk="0" fontAlgn="base" hangingPunct="0">
        <a:spcBef>
          <a:spcPct val="20000"/>
        </a:spcBef>
        <a:spcAft>
          <a:spcPct val="0"/>
        </a:spcAft>
        <a:buChar char="•"/>
        <a:defRPr sz="2400">
          <a:solidFill>
            <a:schemeClr val="tx1"/>
          </a:solidFill>
          <a:latin typeface="+mj-lt"/>
        </a:defRPr>
      </a:lvl3pPr>
      <a:lvl4pPr marL="1598613" indent="-227013" algn="l" rtl="0" eaLnBrk="0" fontAlgn="base" hangingPunct="0">
        <a:spcBef>
          <a:spcPct val="20000"/>
        </a:spcBef>
        <a:spcAft>
          <a:spcPct val="0"/>
        </a:spcAft>
        <a:buChar char="–"/>
        <a:defRPr sz="2000">
          <a:solidFill>
            <a:schemeClr val="tx1"/>
          </a:solidFill>
          <a:latin typeface="+mj-lt"/>
        </a:defRPr>
      </a:lvl4pPr>
      <a:lvl5pPr marL="2055813" indent="-227013" algn="l" rtl="0" eaLnBrk="0" fontAlgn="base" hangingPunct="0">
        <a:spcBef>
          <a:spcPct val="20000"/>
        </a:spcBef>
        <a:spcAft>
          <a:spcPct val="0"/>
        </a:spcAft>
        <a:buChar char="»"/>
        <a:defRPr sz="2000">
          <a:solidFill>
            <a:schemeClr val="tx1"/>
          </a:solidFill>
          <a:latin typeface="+mj-lt"/>
        </a:defRPr>
      </a:lvl5pPr>
      <a:lvl6pPr marL="2513818" indent="-228529" algn="l" rtl="0" eaLnBrk="1" fontAlgn="base" hangingPunct="1">
        <a:spcBef>
          <a:spcPct val="20000"/>
        </a:spcBef>
        <a:spcAft>
          <a:spcPct val="0"/>
        </a:spcAft>
        <a:buChar char="»"/>
        <a:defRPr sz="2000">
          <a:solidFill>
            <a:schemeClr val="tx1"/>
          </a:solidFill>
          <a:latin typeface="+mj-lt"/>
        </a:defRPr>
      </a:lvl6pPr>
      <a:lvl7pPr marL="2970876" indent="-228529" algn="l" rtl="0" eaLnBrk="1" fontAlgn="base" hangingPunct="1">
        <a:spcBef>
          <a:spcPct val="20000"/>
        </a:spcBef>
        <a:spcAft>
          <a:spcPct val="0"/>
        </a:spcAft>
        <a:buChar char="»"/>
        <a:defRPr sz="2000">
          <a:solidFill>
            <a:schemeClr val="tx1"/>
          </a:solidFill>
          <a:latin typeface="+mj-lt"/>
        </a:defRPr>
      </a:lvl7pPr>
      <a:lvl8pPr marL="3427934" indent="-228529" algn="l" rtl="0" eaLnBrk="1" fontAlgn="base" hangingPunct="1">
        <a:spcBef>
          <a:spcPct val="20000"/>
        </a:spcBef>
        <a:spcAft>
          <a:spcPct val="0"/>
        </a:spcAft>
        <a:buChar char="»"/>
        <a:defRPr sz="2000">
          <a:solidFill>
            <a:schemeClr val="tx1"/>
          </a:solidFill>
          <a:latin typeface="+mj-lt"/>
        </a:defRPr>
      </a:lvl8pPr>
      <a:lvl9pPr marL="3884991" indent="-228529" algn="l" rtl="0" eaLnBrk="1" fontAlgn="base" hangingPunct="1">
        <a:spcBef>
          <a:spcPct val="20000"/>
        </a:spcBef>
        <a:spcAft>
          <a:spcPct val="0"/>
        </a:spcAft>
        <a:buChar char="»"/>
        <a:defRPr sz="2000">
          <a:solidFill>
            <a:schemeClr val="tx1"/>
          </a:solidFill>
          <a:latin typeface="+mj-lt"/>
        </a:defRPr>
      </a:lvl9pPr>
    </p:bodyStyle>
    <p:otherStyle>
      <a:defPPr>
        <a:defRPr lang="it-IT"/>
      </a:defPPr>
      <a:lvl1pPr marL="0" algn="l" defTabSz="914116" rtl="0" eaLnBrk="1" latinLnBrk="0" hangingPunct="1">
        <a:defRPr sz="1800" kern="1200">
          <a:solidFill>
            <a:schemeClr val="tx1"/>
          </a:solidFill>
          <a:latin typeface="+mn-lt"/>
          <a:ea typeface="+mn-ea"/>
          <a:cs typeface="+mn-cs"/>
        </a:defRPr>
      </a:lvl1pPr>
      <a:lvl2pPr marL="457059" algn="l" defTabSz="914116" rtl="0" eaLnBrk="1" latinLnBrk="0" hangingPunct="1">
        <a:defRPr sz="1800" kern="1200">
          <a:solidFill>
            <a:schemeClr val="tx1"/>
          </a:solidFill>
          <a:latin typeface="+mn-lt"/>
          <a:ea typeface="+mn-ea"/>
          <a:cs typeface="+mn-cs"/>
        </a:defRPr>
      </a:lvl2pPr>
      <a:lvl3pPr marL="914116" algn="l" defTabSz="914116" rtl="0" eaLnBrk="1" latinLnBrk="0" hangingPunct="1">
        <a:defRPr sz="1800" kern="1200">
          <a:solidFill>
            <a:schemeClr val="tx1"/>
          </a:solidFill>
          <a:latin typeface="+mn-lt"/>
          <a:ea typeface="+mn-ea"/>
          <a:cs typeface="+mn-cs"/>
        </a:defRPr>
      </a:lvl3pPr>
      <a:lvl4pPr marL="1371174" algn="l" defTabSz="914116" rtl="0" eaLnBrk="1" latinLnBrk="0" hangingPunct="1">
        <a:defRPr sz="1800" kern="1200">
          <a:solidFill>
            <a:schemeClr val="tx1"/>
          </a:solidFill>
          <a:latin typeface="+mn-lt"/>
          <a:ea typeface="+mn-ea"/>
          <a:cs typeface="+mn-cs"/>
        </a:defRPr>
      </a:lvl4pPr>
      <a:lvl5pPr marL="1828231" algn="l" defTabSz="914116" rtl="0" eaLnBrk="1" latinLnBrk="0" hangingPunct="1">
        <a:defRPr sz="1800" kern="1200">
          <a:solidFill>
            <a:schemeClr val="tx1"/>
          </a:solidFill>
          <a:latin typeface="+mn-lt"/>
          <a:ea typeface="+mn-ea"/>
          <a:cs typeface="+mn-cs"/>
        </a:defRPr>
      </a:lvl5pPr>
      <a:lvl6pPr marL="2285289" algn="l" defTabSz="914116" rtl="0" eaLnBrk="1" latinLnBrk="0" hangingPunct="1">
        <a:defRPr sz="1800" kern="1200">
          <a:solidFill>
            <a:schemeClr val="tx1"/>
          </a:solidFill>
          <a:latin typeface="+mn-lt"/>
          <a:ea typeface="+mn-ea"/>
          <a:cs typeface="+mn-cs"/>
        </a:defRPr>
      </a:lvl6pPr>
      <a:lvl7pPr marL="2742346" algn="l" defTabSz="914116" rtl="0" eaLnBrk="1" latinLnBrk="0" hangingPunct="1">
        <a:defRPr sz="1800" kern="1200">
          <a:solidFill>
            <a:schemeClr val="tx1"/>
          </a:solidFill>
          <a:latin typeface="+mn-lt"/>
          <a:ea typeface="+mn-ea"/>
          <a:cs typeface="+mn-cs"/>
        </a:defRPr>
      </a:lvl7pPr>
      <a:lvl8pPr marL="3199404" algn="l" defTabSz="914116" rtl="0" eaLnBrk="1" latinLnBrk="0" hangingPunct="1">
        <a:defRPr sz="1800" kern="1200">
          <a:solidFill>
            <a:schemeClr val="tx1"/>
          </a:solidFill>
          <a:latin typeface="+mn-lt"/>
          <a:ea typeface="+mn-ea"/>
          <a:cs typeface="+mn-cs"/>
        </a:defRPr>
      </a:lvl8pPr>
      <a:lvl9pPr marL="3656462" algn="l" defTabSz="9141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chiara.bocci@irpet.i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mailto:patrizia.lattarulo@irpet.it" TargetMode="External"/><Relationship Id="rId5" Type="http://schemas.openxmlformats.org/officeDocument/2006/relationships/hyperlink" Target="mailto:agnoletti@irpet.it" TargetMode="External"/><Relationship Id="rId4" Type="http://schemas.openxmlformats.org/officeDocument/2006/relationships/hyperlink" Target="mailto:chiara.agnoletti@irpet.i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04800" y="1828800"/>
            <a:ext cx="8534399" cy="1957390"/>
          </a:xfrm>
          <a:prstGeom prst="rect">
            <a:avLst/>
          </a:prstGeom>
          <a:noFill/>
          <a:ln w="9525">
            <a:noFill/>
            <a:round/>
            <a:headEnd/>
            <a:tailEnd/>
          </a:ln>
        </p:spPr>
        <p:txBody>
          <a:bodyPr anchor="ctr"/>
          <a:lstStyle/>
          <a:p>
            <a:pPr algn="ctr"/>
            <a:r>
              <a:rPr lang="it-IT" sz="3200" b="1" dirty="0" smtClean="0">
                <a:solidFill>
                  <a:srgbClr val="A3195B"/>
                </a:solidFill>
                <a:effectLst>
                  <a:outerShdw blurRad="38100" dist="38100" dir="2700000" algn="tl">
                    <a:srgbClr val="C0C0C0"/>
                  </a:outerShdw>
                </a:effectLst>
                <a:ea typeface="Arial Unicode MS" pitchFamily="34" charset="-128"/>
                <a:cs typeface="Lucida Sans Unicode" pitchFamily="34" charset="0"/>
              </a:rPr>
              <a:t>Le interazioni spaziali nelle politiche fiscali sul patrimonio immobiliare</a:t>
            </a:r>
            <a:endParaRPr lang="it-IT" sz="3200" b="1" dirty="0" smtClean="0">
              <a:solidFill>
                <a:srgbClr val="FF9933"/>
              </a:solidFill>
              <a:latin typeface="Arial Unicode MS" pitchFamily="34" charset="-128"/>
              <a:ea typeface="Arial Unicode MS" pitchFamily="34" charset="-128"/>
              <a:cs typeface="Arial Unicode MS" pitchFamily="34" charset="-128"/>
            </a:endParaRPr>
          </a:p>
        </p:txBody>
      </p:sp>
      <p:sp>
        <p:nvSpPr>
          <p:cNvPr id="7" name="Text Box 3871"/>
          <p:cNvSpPr txBox="1">
            <a:spLocks noChangeArrowheads="1"/>
          </p:cNvSpPr>
          <p:nvPr/>
        </p:nvSpPr>
        <p:spPr bwMode="auto">
          <a:xfrm>
            <a:off x="457200" y="3714752"/>
            <a:ext cx="8242300" cy="420519"/>
          </a:xfrm>
          <a:prstGeom prst="rect">
            <a:avLst/>
          </a:prstGeom>
          <a:noFill/>
          <a:ln w="9525">
            <a:noFill/>
            <a:miter lim="800000"/>
            <a:headEnd/>
            <a:tailEnd/>
          </a:ln>
          <a:effectLst/>
        </p:spPr>
        <p:txBody>
          <a:bodyPr lIns="0" tIns="43634" rIns="0" bIns="43634">
            <a:spAutoFit/>
          </a:bodyPr>
          <a:lstStyle/>
          <a:p>
            <a:pPr algn="ctr">
              <a:lnSpc>
                <a:spcPct val="90000"/>
              </a:lnSpc>
            </a:pPr>
            <a:r>
              <a:rPr lang="en-US" sz="2400" dirty="0"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Chiara </a:t>
            </a:r>
            <a:r>
              <a:rPr lang="en-US" sz="2400" dirty="0" err="1"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Bocci</a:t>
            </a:r>
            <a:r>
              <a:rPr lang="en-US" sz="2400" dirty="0"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 Claudia Ferretti, </a:t>
            </a:r>
            <a:r>
              <a:rPr lang="en-US" sz="2400" dirty="0" err="1"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Patrizia</a:t>
            </a:r>
            <a:r>
              <a:rPr lang="en-US" sz="2400" dirty="0"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 </a:t>
            </a:r>
            <a:r>
              <a:rPr lang="en-US" sz="2400" dirty="0" err="1"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rPr>
              <a:t>Lattarulo</a:t>
            </a:r>
            <a:endParaRPr lang="en-US" sz="2400" dirty="0" smtClean="0">
              <a:solidFill>
                <a:schemeClr val="tx1"/>
              </a:solidFill>
              <a:effectLst>
                <a:outerShdw blurRad="38100" dist="38100" dir="2700000" algn="tl">
                  <a:srgbClr val="000000">
                    <a:alpha val="43137"/>
                  </a:srgbClr>
                </a:outerShdw>
              </a:effectLst>
              <a:ea typeface="Arial Unicode MS" pitchFamily="34" charset="-128"/>
              <a:cs typeface="Lucida Sans Unicode" pitchFamily="34" charset="0"/>
            </a:endParaRPr>
          </a:p>
        </p:txBody>
      </p:sp>
      <p:sp>
        <p:nvSpPr>
          <p:cNvPr id="4" name="Rettangolo 3"/>
          <p:cNvSpPr/>
          <p:nvPr/>
        </p:nvSpPr>
        <p:spPr>
          <a:xfrm>
            <a:off x="785786" y="4286256"/>
            <a:ext cx="7572428" cy="707886"/>
          </a:xfrm>
          <a:prstGeom prst="rect">
            <a:avLst/>
          </a:prstGeom>
        </p:spPr>
        <p:txBody>
          <a:bodyPr wrap="square">
            <a:spAutoFit/>
          </a:bodyPr>
          <a:lstStyle/>
          <a:p>
            <a:pPr algn="ctr"/>
            <a:r>
              <a:rPr lang="en-US" sz="2000" b="1" dirty="0" smtClean="0">
                <a:solidFill>
                  <a:schemeClr val="tx1"/>
                </a:solidFill>
                <a:effectLst>
                  <a:outerShdw blurRad="38100" dist="38100" dir="2700000" algn="tl">
                    <a:srgbClr val="000000">
                      <a:alpha val="43137"/>
                    </a:srgbClr>
                  </a:outerShdw>
                </a:effectLst>
              </a:rPr>
              <a:t>IRPET </a:t>
            </a:r>
          </a:p>
          <a:p>
            <a:pPr algn="ctr"/>
            <a:r>
              <a:rPr lang="en-US" sz="2000" dirty="0" err="1" smtClean="0">
                <a:solidFill>
                  <a:schemeClr val="tx1"/>
                </a:solidFill>
                <a:effectLst>
                  <a:outerShdw blurRad="38100" dist="38100" dir="2700000" algn="tl">
                    <a:srgbClr val="000000">
                      <a:alpha val="43137"/>
                    </a:srgbClr>
                  </a:outerShdw>
                </a:effectLst>
              </a:rPr>
              <a:t>Istituto</a:t>
            </a:r>
            <a:r>
              <a:rPr lang="en-US" sz="2000" dirty="0" smtClean="0">
                <a:solidFill>
                  <a:schemeClr val="tx1"/>
                </a:solidFill>
                <a:effectLst>
                  <a:outerShdw blurRad="38100" dist="38100" dir="2700000" algn="tl">
                    <a:srgbClr val="000000">
                      <a:alpha val="43137"/>
                    </a:srgbClr>
                  </a:outerShdw>
                </a:effectLst>
              </a:rPr>
              <a:t> </a:t>
            </a:r>
            <a:r>
              <a:rPr lang="en-US" sz="2000" dirty="0" err="1" smtClean="0">
                <a:solidFill>
                  <a:schemeClr val="tx1"/>
                </a:solidFill>
                <a:effectLst>
                  <a:outerShdw blurRad="38100" dist="38100" dir="2700000" algn="tl">
                    <a:srgbClr val="000000">
                      <a:alpha val="43137"/>
                    </a:srgbClr>
                  </a:outerShdw>
                </a:effectLst>
              </a:rPr>
              <a:t>Regionale</a:t>
            </a:r>
            <a:r>
              <a:rPr lang="en-US" sz="2000" dirty="0" smtClean="0">
                <a:solidFill>
                  <a:schemeClr val="tx1"/>
                </a:solidFill>
                <a:effectLst>
                  <a:outerShdw blurRad="38100" dist="38100" dir="2700000" algn="tl">
                    <a:srgbClr val="000000">
                      <a:alpha val="43137"/>
                    </a:srgbClr>
                  </a:outerShdw>
                </a:effectLst>
              </a:rPr>
              <a:t> </a:t>
            </a:r>
            <a:r>
              <a:rPr lang="en-US" sz="2000" dirty="0" err="1" smtClean="0">
                <a:solidFill>
                  <a:schemeClr val="tx1"/>
                </a:solidFill>
                <a:effectLst>
                  <a:outerShdw blurRad="38100" dist="38100" dir="2700000" algn="tl">
                    <a:srgbClr val="000000">
                      <a:alpha val="43137"/>
                    </a:srgbClr>
                  </a:outerShdw>
                </a:effectLst>
              </a:rPr>
              <a:t>Programmazione</a:t>
            </a:r>
            <a:r>
              <a:rPr lang="en-US" sz="2000" dirty="0" smtClean="0">
                <a:solidFill>
                  <a:schemeClr val="tx1"/>
                </a:solidFill>
                <a:effectLst>
                  <a:outerShdw blurRad="38100" dist="38100" dir="2700000" algn="tl">
                    <a:srgbClr val="000000">
                      <a:alpha val="43137"/>
                    </a:srgbClr>
                  </a:outerShdw>
                </a:effectLst>
              </a:rPr>
              <a:t> </a:t>
            </a:r>
            <a:r>
              <a:rPr lang="en-US" sz="2000" dirty="0" err="1" smtClean="0">
                <a:solidFill>
                  <a:schemeClr val="tx1"/>
                </a:solidFill>
                <a:effectLst>
                  <a:outerShdw blurRad="38100" dist="38100" dir="2700000" algn="tl">
                    <a:srgbClr val="000000">
                      <a:alpha val="43137"/>
                    </a:srgbClr>
                  </a:outerShdw>
                </a:effectLst>
              </a:rPr>
              <a:t>Economica</a:t>
            </a:r>
            <a:r>
              <a:rPr lang="en-US" sz="2000" dirty="0" smtClean="0">
                <a:solidFill>
                  <a:schemeClr val="tx1"/>
                </a:solidFill>
                <a:effectLst>
                  <a:outerShdw blurRad="38100" dist="38100" dir="2700000" algn="tl">
                    <a:srgbClr val="000000">
                      <a:alpha val="43137"/>
                    </a:srgbClr>
                  </a:outerShdw>
                </a:effectLst>
              </a:rPr>
              <a:t> </a:t>
            </a:r>
            <a:r>
              <a:rPr lang="en-US" sz="2000" dirty="0" err="1" smtClean="0">
                <a:solidFill>
                  <a:schemeClr val="tx1"/>
                </a:solidFill>
                <a:effectLst>
                  <a:outerShdw blurRad="38100" dist="38100" dir="2700000" algn="tl">
                    <a:srgbClr val="000000">
                      <a:alpha val="43137"/>
                    </a:srgbClr>
                  </a:outerShdw>
                </a:effectLst>
              </a:rPr>
              <a:t>della</a:t>
            </a:r>
            <a:r>
              <a:rPr lang="en-US" sz="2000" dirty="0" smtClean="0">
                <a:solidFill>
                  <a:schemeClr val="tx1"/>
                </a:solidFill>
                <a:effectLst>
                  <a:outerShdw blurRad="38100" dist="38100" dir="2700000" algn="tl">
                    <a:srgbClr val="000000">
                      <a:alpha val="43137"/>
                    </a:srgbClr>
                  </a:outerShdw>
                </a:effectLst>
              </a:rPr>
              <a:t> Toscana</a:t>
            </a:r>
            <a:endParaRPr lang="en-US" sz="2000" dirty="0" smtClean="0">
              <a:solidFill>
                <a:schemeClr val="tx1"/>
              </a:solidFill>
              <a:effectLst>
                <a:outerShdw blurRad="38100" dist="38100" dir="2700000" algn="tl">
                  <a:srgbClr val="000000">
                    <a:alpha val="43137"/>
                  </a:srgbClr>
                </a:outerShdw>
              </a:effectLst>
            </a:endParaRPr>
          </a:p>
        </p:txBody>
      </p:sp>
      <p:sp>
        <p:nvSpPr>
          <p:cNvPr id="3" name="CasellaDiTesto 2"/>
          <p:cNvSpPr txBox="1"/>
          <p:nvPr/>
        </p:nvSpPr>
        <p:spPr>
          <a:xfrm>
            <a:off x="1428728" y="5572140"/>
            <a:ext cx="6429420" cy="830997"/>
          </a:xfrm>
          <a:prstGeom prst="rect">
            <a:avLst/>
          </a:prstGeom>
          <a:noFill/>
        </p:spPr>
        <p:txBody>
          <a:bodyPr wrap="square" rtlCol="0">
            <a:spAutoFit/>
          </a:bodyPr>
          <a:lstStyle/>
          <a:p>
            <a:pPr algn="ctr"/>
            <a:r>
              <a:rPr lang="en-US" sz="2400" b="1" dirty="0" smtClean="0">
                <a:solidFill>
                  <a:srgbClr val="A90D51"/>
                </a:solidFill>
                <a:effectLst>
                  <a:outerShdw blurRad="38100" dist="38100" dir="2700000" algn="tl">
                    <a:srgbClr val="000000">
                      <a:alpha val="43137"/>
                    </a:srgbClr>
                  </a:outerShdw>
                </a:effectLst>
              </a:rPr>
              <a:t>38</a:t>
            </a:r>
            <a:r>
              <a:rPr lang="en-US" sz="2400" b="1" baseline="30000" dirty="0" smtClean="0">
                <a:solidFill>
                  <a:srgbClr val="A90D51"/>
                </a:solidFill>
                <a:effectLst>
                  <a:outerShdw blurRad="38100" dist="38100" dir="2700000" algn="tl">
                    <a:srgbClr val="000000">
                      <a:alpha val="43137"/>
                    </a:srgbClr>
                  </a:outerShdw>
                </a:effectLst>
              </a:rPr>
              <a:t>th</a:t>
            </a:r>
            <a:r>
              <a:rPr lang="en-US" sz="2400" b="1" dirty="0" smtClean="0">
                <a:solidFill>
                  <a:srgbClr val="A90D51"/>
                </a:solidFill>
                <a:effectLst>
                  <a:outerShdw blurRad="38100" dist="38100" dir="2700000" algn="tl">
                    <a:srgbClr val="000000">
                      <a:alpha val="43137"/>
                    </a:srgbClr>
                  </a:outerShdw>
                </a:effectLst>
              </a:rPr>
              <a:t> </a:t>
            </a:r>
            <a:r>
              <a:rPr lang="en-US" sz="2400" b="1" dirty="0" err="1" smtClean="0">
                <a:solidFill>
                  <a:srgbClr val="A90D51"/>
                </a:solidFill>
                <a:effectLst>
                  <a:outerShdw blurRad="38100" dist="38100" dir="2700000" algn="tl">
                    <a:srgbClr val="000000">
                      <a:alpha val="43137"/>
                    </a:srgbClr>
                  </a:outerShdw>
                </a:effectLst>
              </a:rPr>
              <a:t>Conferenza</a:t>
            </a:r>
            <a:r>
              <a:rPr lang="en-US" sz="2400" b="1" dirty="0" smtClean="0">
                <a:solidFill>
                  <a:srgbClr val="A90D51"/>
                </a:solidFill>
                <a:effectLst>
                  <a:outerShdw blurRad="38100" dist="38100" dir="2700000" algn="tl">
                    <a:srgbClr val="000000">
                      <a:alpha val="43137"/>
                    </a:srgbClr>
                  </a:outerShdw>
                </a:effectLst>
              </a:rPr>
              <a:t> </a:t>
            </a:r>
            <a:r>
              <a:rPr lang="en-US" sz="2400" b="1" dirty="0" err="1" smtClean="0">
                <a:solidFill>
                  <a:srgbClr val="A90D51"/>
                </a:solidFill>
                <a:effectLst>
                  <a:outerShdw blurRad="38100" dist="38100" dir="2700000" algn="tl">
                    <a:srgbClr val="000000">
                      <a:alpha val="43137"/>
                    </a:srgbClr>
                  </a:outerShdw>
                </a:effectLst>
              </a:rPr>
              <a:t>AISRe</a:t>
            </a:r>
            <a:endParaRPr lang="en-US" sz="2400" b="1" dirty="0" smtClean="0">
              <a:solidFill>
                <a:srgbClr val="A90D51"/>
              </a:solidFill>
              <a:effectLst>
                <a:outerShdw blurRad="38100" dist="38100" dir="2700000" algn="tl">
                  <a:srgbClr val="000000">
                    <a:alpha val="43137"/>
                  </a:srgbClr>
                </a:outerShdw>
              </a:effectLst>
            </a:endParaRPr>
          </a:p>
          <a:p>
            <a:pPr algn="ctr"/>
            <a:r>
              <a:rPr lang="en-US" sz="2400" dirty="0" smtClean="0">
                <a:solidFill>
                  <a:srgbClr val="A90D51"/>
                </a:solidFill>
                <a:effectLst>
                  <a:outerShdw blurRad="38100" dist="38100" dir="2700000" algn="tl">
                    <a:srgbClr val="000000">
                      <a:alpha val="43137"/>
                    </a:srgbClr>
                  </a:outerShdw>
                </a:effectLst>
              </a:rPr>
              <a:t>Cagliari, 20 – 22 </a:t>
            </a:r>
            <a:r>
              <a:rPr lang="en-US" sz="2400" dirty="0" err="1" smtClean="0">
                <a:solidFill>
                  <a:srgbClr val="A90D51"/>
                </a:solidFill>
                <a:effectLst>
                  <a:outerShdw blurRad="38100" dist="38100" dir="2700000" algn="tl">
                    <a:srgbClr val="000000">
                      <a:alpha val="43137"/>
                    </a:srgbClr>
                  </a:outerShdw>
                </a:effectLst>
              </a:rPr>
              <a:t>Settembre</a:t>
            </a:r>
            <a:r>
              <a:rPr lang="en-US" sz="2400" dirty="0" smtClean="0">
                <a:solidFill>
                  <a:srgbClr val="A90D51"/>
                </a:solidFill>
                <a:effectLst>
                  <a:outerShdw blurRad="38100" dist="38100" dir="2700000" algn="tl">
                    <a:srgbClr val="000000">
                      <a:alpha val="43137"/>
                    </a:srgbClr>
                  </a:outerShdw>
                </a:effectLst>
              </a:rPr>
              <a:t> </a:t>
            </a:r>
            <a:endParaRPr lang="en-US" sz="2400" dirty="0">
              <a:solidFill>
                <a:srgbClr val="A90D51"/>
              </a:solidFill>
              <a:effectLst>
                <a:outerShdw blurRad="38100" dist="38100" dir="2700000" algn="tl">
                  <a:srgbClr val="000000">
                    <a:alpha val="43137"/>
                  </a:srgbClr>
                </a:outerShdw>
              </a:effectLst>
            </a:endParaRPr>
          </a:p>
        </p:txBody>
      </p:sp>
      <p:grpSp>
        <p:nvGrpSpPr>
          <p:cNvPr id="9" name="Gruppo 8"/>
          <p:cNvGrpSpPr>
            <a:grpSpLocks noChangeAspect="1"/>
          </p:cNvGrpSpPr>
          <p:nvPr/>
        </p:nvGrpSpPr>
        <p:grpSpPr>
          <a:xfrm>
            <a:off x="357157" y="285728"/>
            <a:ext cx="1386299" cy="1428760"/>
            <a:chOff x="357158" y="285728"/>
            <a:chExt cx="1120820" cy="1155150"/>
          </a:xfrm>
        </p:grpSpPr>
        <p:pic>
          <p:nvPicPr>
            <p:cNvPr id="35842" name="Picture 2" descr="https://www.aisre.it/templates/ducktemplate/images/aisre/logo-small.png"/>
            <p:cNvPicPr>
              <a:picLocks noChangeAspect="1" noChangeArrowheads="1"/>
            </p:cNvPicPr>
            <p:nvPr/>
          </p:nvPicPr>
          <p:blipFill>
            <a:blip r:embed="rId3"/>
            <a:srcRect/>
            <a:stretch>
              <a:fillRect/>
            </a:stretch>
          </p:blipFill>
          <p:spPr bwMode="auto">
            <a:xfrm>
              <a:off x="500034" y="285728"/>
              <a:ext cx="752475" cy="752476"/>
            </a:xfrm>
            <a:prstGeom prst="rect">
              <a:avLst/>
            </a:prstGeom>
            <a:noFill/>
          </p:spPr>
        </p:pic>
        <p:sp>
          <p:nvSpPr>
            <p:cNvPr id="8" name="Rettangolo 7"/>
            <p:cNvSpPr/>
            <p:nvPr/>
          </p:nvSpPr>
          <p:spPr>
            <a:xfrm>
              <a:off x="357158" y="1071546"/>
              <a:ext cx="1120820" cy="369332"/>
            </a:xfrm>
            <a:prstGeom prst="rect">
              <a:avLst/>
            </a:prstGeom>
          </p:spPr>
          <p:txBody>
            <a:bodyPr wrap="none">
              <a:spAutoFit/>
            </a:bodyPr>
            <a:lstStyle/>
            <a:p>
              <a:r>
                <a:rPr lang="it-IT" b="1" dirty="0" err="1" smtClean="0">
                  <a:solidFill>
                    <a:schemeClr val="tx1"/>
                  </a:solidFill>
                </a:rPr>
                <a:t>A.I.S.Re</a:t>
              </a:r>
              <a:r>
                <a:rPr lang="it-IT" b="1" dirty="0" smtClean="0"/>
                <a:t>.</a:t>
              </a:r>
              <a:endParaRPr lang="it-IT" b="1" dirty="0"/>
            </a:p>
          </p:txBody>
        </p:sp>
      </p:gr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en-US" b="1" dirty="0" err="1" smtClean="0"/>
              <a:t>Metodologia</a:t>
            </a:r>
            <a:r>
              <a:rPr lang="en-US" b="1" dirty="0" smtClean="0"/>
              <a:t> (3)</a:t>
            </a:r>
          </a:p>
        </p:txBody>
      </p:sp>
      <p:sp>
        <p:nvSpPr>
          <p:cNvPr id="8195" name="Text Box 1"/>
          <p:cNvSpPr txBox="1">
            <a:spLocks noChangeArrowheads="1"/>
          </p:cNvSpPr>
          <p:nvPr/>
        </p:nvSpPr>
        <p:spPr bwMode="auto">
          <a:xfrm>
            <a:off x="250825" y="928670"/>
            <a:ext cx="8642350" cy="3505200"/>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US" dirty="0" err="1" smtClean="0">
                <a:solidFill>
                  <a:schemeClr val="tx1"/>
                </a:solidFill>
                <a:ea typeface="Arial Unicode MS" pitchFamily="34" charset="-128"/>
                <a:cs typeface="Arial Unicode MS" pitchFamily="34" charset="-128"/>
              </a:rPr>
              <a:t>Modello</a:t>
            </a:r>
            <a:r>
              <a:rPr lang="en-US" dirty="0" smtClean="0">
                <a:solidFill>
                  <a:schemeClr val="tx1"/>
                </a:solidFill>
                <a:ea typeface="Arial Unicode MS" pitchFamily="34" charset="-128"/>
                <a:cs typeface="Arial Unicode MS" pitchFamily="34" charset="-128"/>
              </a:rPr>
              <a:t> </a:t>
            </a:r>
            <a:r>
              <a:rPr lang="en-US" dirty="0" err="1" smtClean="0">
                <a:solidFill>
                  <a:schemeClr val="tx1"/>
                </a:solidFill>
                <a:ea typeface="Arial Unicode MS" pitchFamily="34" charset="-128"/>
                <a:cs typeface="Arial Unicode MS" pitchFamily="34" charset="-128"/>
              </a:rPr>
              <a:t>di</a:t>
            </a:r>
            <a:r>
              <a:rPr lang="en-US" dirty="0" smtClean="0">
                <a:solidFill>
                  <a:schemeClr val="tx1"/>
                </a:solidFill>
                <a:ea typeface="Arial Unicode MS" pitchFamily="34" charset="-128"/>
                <a:cs typeface="Arial Unicode MS" pitchFamily="34" charset="-128"/>
              </a:rPr>
              <a:t> </a:t>
            </a:r>
            <a:r>
              <a:rPr lang="en-US" dirty="0" err="1" smtClean="0">
                <a:solidFill>
                  <a:schemeClr val="tx1"/>
                </a:solidFill>
                <a:ea typeface="Arial Unicode MS" pitchFamily="34" charset="-128"/>
                <a:cs typeface="Arial Unicode MS" pitchFamily="34" charset="-128"/>
              </a:rPr>
              <a:t>regressione</a:t>
            </a:r>
            <a:r>
              <a:rPr lang="en-US" dirty="0" smtClean="0">
                <a:solidFill>
                  <a:schemeClr val="tx1"/>
                </a:solidFill>
                <a:ea typeface="Arial Unicode MS" pitchFamily="34" charset="-128"/>
                <a:cs typeface="Arial Unicode MS" pitchFamily="34" charset="-128"/>
              </a:rPr>
              <a:t> </a:t>
            </a:r>
            <a:r>
              <a:rPr lang="en-US" i="1" dirty="0" smtClean="0">
                <a:solidFill>
                  <a:srgbClr val="A90D51"/>
                </a:solidFill>
                <a:ea typeface="Arial Unicode MS" pitchFamily="34" charset="-128"/>
                <a:cs typeface="Arial Unicode MS" pitchFamily="34" charset="-128"/>
              </a:rPr>
              <a:t>spatial lag </a:t>
            </a:r>
            <a:r>
              <a:rPr lang="en-US" dirty="0" smtClean="0">
                <a:solidFill>
                  <a:srgbClr val="131413"/>
                </a:solidFill>
                <a:ea typeface="Arial Unicode MS" pitchFamily="34" charset="-128"/>
                <a:cs typeface="Arial Unicode MS" pitchFamily="34" charset="-128"/>
              </a:rPr>
              <a:t>(</a:t>
            </a:r>
            <a:r>
              <a:rPr lang="en-US" dirty="0" err="1" smtClean="0">
                <a:solidFill>
                  <a:srgbClr val="131413"/>
                </a:solidFill>
                <a:ea typeface="Arial Unicode MS" pitchFamily="34" charset="-128"/>
                <a:cs typeface="Arial Unicode MS" pitchFamily="34" charset="-128"/>
              </a:rPr>
              <a:t>Anselin</a:t>
            </a:r>
            <a:r>
              <a:rPr lang="en-US" dirty="0" smtClean="0">
                <a:solidFill>
                  <a:srgbClr val="131413"/>
                </a:solidFill>
                <a:ea typeface="Arial Unicode MS" pitchFamily="34" charset="-128"/>
                <a:cs typeface="Arial Unicode MS" pitchFamily="34" charset="-128"/>
              </a:rPr>
              <a:t>, 1999</a:t>
            </a:r>
            <a:r>
              <a:rPr lang="en-US" dirty="0" smtClean="0">
                <a:solidFill>
                  <a:schemeClr val="tx1"/>
                </a:solidFill>
                <a:ea typeface="Arial Unicode MS" pitchFamily="34" charset="-128"/>
                <a:cs typeface="Arial Unicode MS" pitchFamily="34" charset="-128"/>
              </a:rPr>
              <a:t>)</a:t>
            </a:r>
            <a:r>
              <a:rPr lang="en-US" dirty="0" smtClean="0">
                <a:solidFill>
                  <a:schemeClr val="tx1"/>
                </a:solidFill>
              </a:rPr>
              <a:t> </a:t>
            </a:r>
            <a:r>
              <a:rPr lang="en-US" dirty="0" err="1" smtClean="0">
                <a:solidFill>
                  <a:schemeClr val="tx1"/>
                </a:solidFill>
              </a:rPr>
              <a:t>che</a:t>
            </a:r>
            <a:r>
              <a:rPr lang="en-US" dirty="0" smtClean="0">
                <a:solidFill>
                  <a:schemeClr val="tx1"/>
                </a:solidFill>
              </a:rPr>
              <a:t> assume </a:t>
            </a:r>
            <a:r>
              <a:rPr lang="en-US" dirty="0" err="1" smtClean="0">
                <a:solidFill>
                  <a:schemeClr val="tx1"/>
                </a:solidFill>
              </a:rPr>
              <a:t>che</a:t>
            </a:r>
            <a:r>
              <a:rPr lang="en-US" dirty="0" smtClean="0">
                <a:solidFill>
                  <a:schemeClr val="tx1"/>
                </a:solidFill>
              </a:rPr>
              <a:t> la </a:t>
            </a:r>
            <a:r>
              <a:rPr lang="en-US" dirty="0" err="1" smtClean="0">
                <a:solidFill>
                  <a:schemeClr val="tx1"/>
                </a:solidFill>
              </a:rPr>
              <a:t>struttura</a:t>
            </a:r>
            <a:r>
              <a:rPr lang="en-US" dirty="0" smtClean="0">
                <a:solidFill>
                  <a:schemeClr val="tx1"/>
                </a:solidFill>
              </a:rPr>
              <a:t> </a:t>
            </a:r>
            <a:r>
              <a:rPr lang="en-US" dirty="0" err="1" smtClean="0">
                <a:solidFill>
                  <a:schemeClr val="tx1"/>
                </a:solidFill>
              </a:rPr>
              <a:t>spaziale</a:t>
            </a:r>
            <a:r>
              <a:rPr lang="en-US" dirty="0" smtClean="0">
                <a:solidFill>
                  <a:schemeClr val="tx1"/>
                </a:solidFill>
              </a:rPr>
              <a:t> </a:t>
            </a:r>
            <a:r>
              <a:rPr lang="en-US" dirty="0" err="1" smtClean="0">
                <a:solidFill>
                  <a:schemeClr val="tx1"/>
                </a:solidFill>
              </a:rPr>
              <a:t>sia</a:t>
            </a:r>
            <a:r>
              <a:rPr lang="en-US" dirty="0" smtClean="0">
                <a:solidFill>
                  <a:schemeClr val="tx1"/>
                </a:solidFill>
              </a:rPr>
              <a:t> </a:t>
            </a:r>
            <a:r>
              <a:rPr lang="en-US" dirty="0" err="1" smtClean="0">
                <a:solidFill>
                  <a:schemeClr val="tx1"/>
                </a:solidFill>
              </a:rPr>
              <a:t>determinata</a:t>
            </a:r>
            <a:r>
              <a:rPr lang="en-US" dirty="0" smtClean="0">
                <a:solidFill>
                  <a:schemeClr val="tx1"/>
                </a:solidFill>
              </a:rPr>
              <a:t> </a:t>
            </a:r>
            <a:r>
              <a:rPr lang="en-US" dirty="0" err="1" smtClean="0">
                <a:solidFill>
                  <a:schemeClr val="tx1"/>
                </a:solidFill>
              </a:rPr>
              <a:t>da</a:t>
            </a:r>
            <a:r>
              <a:rPr lang="en-US" dirty="0" smtClean="0">
                <a:solidFill>
                  <a:schemeClr val="tx1"/>
                </a:solidFill>
              </a:rPr>
              <a:t> un </a:t>
            </a:r>
            <a:r>
              <a:rPr lang="en-US" dirty="0" err="1" smtClean="0">
                <a:solidFill>
                  <a:schemeClr val="tx1"/>
                </a:solidFill>
              </a:rPr>
              <a:t>processo</a:t>
            </a:r>
            <a:r>
              <a:rPr lang="en-US" dirty="0" smtClean="0">
                <a:solidFill>
                  <a:schemeClr val="tx1"/>
                </a:solidFill>
              </a:rPr>
              <a:t> </a:t>
            </a:r>
            <a:r>
              <a:rPr lang="en-US" dirty="0" err="1" smtClean="0">
                <a:solidFill>
                  <a:schemeClr val="tx1"/>
                </a:solidFill>
              </a:rPr>
              <a:t>spaziale</a:t>
            </a:r>
            <a:r>
              <a:rPr lang="en-US" dirty="0" smtClean="0">
                <a:solidFill>
                  <a:schemeClr val="tx1"/>
                </a:solidFill>
              </a:rPr>
              <a:t> auto-</a:t>
            </a:r>
            <a:r>
              <a:rPr lang="en-US" dirty="0" err="1" smtClean="0">
                <a:solidFill>
                  <a:schemeClr val="tx1"/>
                </a:solidFill>
              </a:rPr>
              <a:t>regressivo</a:t>
            </a:r>
            <a:r>
              <a:rPr lang="en-US" dirty="0" smtClean="0">
                <a:solidFill>
                  <a:schemeClr val="tx1"/>
                </a:solidFill>
              </a:rPr>
              <a:t> </a:t>
            </a:r>
            <a:r>
              <a:rPr lang="en-US" dirty="0" err="1" smtClean="0">
                <a:solidFill>
                  <a:schemeClr val="tx1"/>
                </a:solidFill>
              </a:rPr>
              <a:t>nella</a:t>
            </a:r>
            <a:r>
              <a:rPr lang="en-US" dirty="0" smtClean="0">
                <a:solidFill>
                  <a:schemeClr val="tx1"/>
                </a:solidFill>
              </a:rPr>
              <a:t> </a:t>
            </a:r>
            <a:r>
              <a:rPr lang="en-US" dirty="0" err="1" smtClean="0">
                <a:solidFill>
                  <a:schemeClr val="tx1"/>
                </a:solidFill>
              </a:rPr>
              <a:t>variabile</a:t>
            </a:r>
            <a:r>
              <a:rPr lang="en-US" dirty="0" smtClean="0">
                <a:solidFill>
                  <a:schemeClr val="tx1"/>
                </a:solidFill>
              </a:rPr>
              <a:t> </a:t>
            </a:r>
            <a:r>
              <a:rPr lang="en-US" dirty="0" err="1" smtClean="0">
                <a:solidFill>
                  <a:schemeClr val="tx1"/>
                </a:solidFill>
              </a:rPr>
              <a:t>dipendente</a:t>
            </a:r>
            <a:r>
              <a:rPr lang="en-US" dirty="0" smtClean="0">
                <a:solidFill>
                  <a:schemeClr val="tx1"/>
                </a:solidFill>
              </a:rPr>
              <a:t> </a:t>
            </a: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2000" dirty="0" smtClean="0">
              <a:solidFill>
                <a:schemeClr val="tx1"/>
              </a:solidFill>
            </a:endParaRP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2000" dirty="0" smtClean="0"/>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2000" dirty="0" smtClean="0">
              <a:solidFill>
                <a:schemeClr val="tx1"/>
              </a:solidFill>
            </a:endParaRP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US" sz="2000" dirty="0">
              <a:solidFill>
                <a:schemeClr val="tx1"/>
              </a:solidFill>
              <a:ea typeface="Arial Unicode MS" pitchFamily="34" charset="-128"/>
              <a:cs typeface="Arial Unicode MS" pitchFamily="34" charset="-128"/>
            </a:endParaRPr>
          </a:p>
        </p:txBody>
      </p:sp>
      <p:sp>
        <p:nvSpPr>
          <p:cNvPr id="8197" name="Rectangle 3"/>
          <p:cNvSpPr>
            <a:spLocks noChangeArrowheads="1"/>
          </p:cNvSpPr>
          <p:nvPr/>
        </p:nvSpPr>
        <p:spPr bwMode="auto">
          <a:xfrm>
            <a:off x="0" y="482084"/>
            <a:ext cx="184731" cy="369332"/>
          </a:xfrm>
          <a:prstGeom prst="rect">
            <a:avLst/>
          </a:prstGeom>
          <a:noFill/>
          <a:ln w="9525">
            <a:noFill/>
            <a:miter lim="800000"/>
            <a:headEnd/>
            <a:tailEnd/>
          </a:ln>
        </p:spPr>
        <p:txBody>
          <a:bodyPr wrap="none" anchor="ctr">
            <a:spAutoFit/>
          </a:bodyPr>
          <a:lstStyle/>
          <a:p>
            <a:pPr eaLnBrk="0" hangingPunct="0"/>
            <a:endParaRPr lang="en-US" dirty="0"/>
          </a:p>
        </p:txBody>
      </p:sp>
      <p:sp>
        <p:nvSpPr>
          <p:cNvPr id="8198" name="Rettangolo 25"/>
          <p:cNvSpPr>
            <a:spLocks noChangeArrowheads="1"/>
          </p:cNvSpPr>
          <p:nvPr/>
        </p:nvSpPr>
        <p:spPr bwMode="auto">
          <a:xfrm>
            <a:off x="1714480" y="1934166"/>
            <a:ext cx="7072362" cy="923330"/>
          </a:xfrm>
          <a:prstGeom prst="rect">
            <a:avLst/>
          </a:prstGeom>
          <a:noFill/>
          <a:ln w="9525">
            <a:solidFill>
              <a:srgbClr val="A90D51"/>
            </a:solidFill>
            <a:prstDash val="dash"/>
            <a:miter lim="800000"/>
            <a:headEnd/>
            <a:tailEnd/>
          </a:ln>
        </p:spPr>
        <p:txBody>
          <a:bodyPr wrap="square">
            <a:spAutoFit/>
          </a:bodyPr>
          <a:lstStyle/>
          <a:p>
            <a:pPr algn="just"/>
            <a:r>
              <a:rPr lang="en-US" dirty="0" smtClean="0">
                <a:solidFill>
                  <a:schemeClr val="tx1"/>
                </a:solidFill>
              </a:rPr>
              <a:t>le </a:t>
            </a:r>
            <a:r>
              <a:rPr lang="en-US" dirty="0" err="1" smtClean="0">
                <a:solidFill>
                  <a:schemeClr val="tx1"/>
                </a:solidFill>
              </a:rPr>
              <a:t>politiche</a:t>
            </a:r>
            <a:r>
              <a:rPr lang="en-US" dirty="0" smtClean="0">
                <a:solidFill>
                  <a:schemeClr val="tx1"/>
                </a:solidFill>
              </a:rPr>
              <a:t> </a:t>
            </a:r>
            <a:r>
              <a:rPr lang="en-US" dirty="0" err="1" smtClean="0">
                <a:solidFill>
                  <a:schemeClr val="tx1"/>
                </a:solidFill>
              </a:rPr>
              <a:t>fiscali</a:t>
            </a:r>
            <a:r>
              <a:rPr lang="en-US" dirty="0" smtClean="0">
                <a:solidFill>
                  <a:schemeClr val="tx1"/>
                </a:solidFill>
              </a:rPr>
              <a:t> </a:t>
            </a:r>
            <a:r>
              <a:rPr lang="en-US" dirty="0" err="1" smtClean="0">
                <a:solidFill>
                  <a:schemeClr val="tx1"/>
                </a:solidFill>
              </a:rPr>
              <a:t>sull’imposta</a:t>
            </a:r>
            <a:r>
              <a:rPr lang="en-US" dirty="0" smtClean="0">
                <a:solidFill>
                  <a:schemeClr val="tx1"/>
                </a:solidFill>
              </a:rPr>
              <a:t> </a:t>
            </a:r>
            <a:r>
              <a:rPr lang="en-US" dirty="0" err="1" smtClean="0">
                <a:solidFill>
                  <a:schemeClr val="tx1"/>
                </a:solidFill>
              </a:rPr>
              <a:t>immobiliare</a:t>
            </a:r>
            <a:r>
              <a:rPr lang="en-US" dirty="0" smtClean="0">
                <a:solidFill>
                  <a:schemeClr val="tx1"/>
                </a:solidFill>
              </a:rPr>
              <a:t> </a:t>
            </a:r>
            <a:r>
              <a:rPr lang="en-US" dirty="0" err="1" smtClean="0">
                <a:solidFill>
                  <a:schemeClr val="tx1"/>
                </a:solidFill>
              </a:rPr>
              <a:t>sono</a:t>
            </a:r>
            <a:r>
              <a:rPr lang="en-US" dirty="0" smtClean="0">
                <a:solidFill>
                  <a:schemeClr val="tx1"/>
                </a:solidFill>
              </a:rPr>
              <a:t> determinate </a:t>
            </a:r>
            <a:r>
              <a:rPr lang="en-US" dirty="0" err="1" smtClean="0">
                <a:solidFill>
                  <a:schemeClr val="tx1"/>
                </a:solidFill>
              </a:rPr>
              <a:t>sia</a:t>
            </a:r>
            <a:r>
              <a:rPr lang="en-US" dirty="0" smtClean="0">
                <a:solidFill>
                  <a:schemeClr val="tx1"/>
                </a:solidFill>
              </a:rPr>
              <a:t> </a:t>
            </a:r>
            <a:r>
              <a:rPr lang="en-US" dirty="0" err="1" smtClean="0">
                <a:solidFill>
                  <a:schemeClr val="tx1"/>
                </a:solidFill>
              </a:rPr>
              <a:t>dalle</a:t>
            </a:r>
            <a:r>
              <a:rPr lang="en-US" dirty="0" smtClean="0">
                <a:solidFill>
                  <a:schemeClr val="tx1"/>
                </a:solidFill>
              </a:rPr>
              <a:t> </a:t>
            </a:r>
            <a:r>
              <a:rPr lang="en-US" dirty="0" err="1" smtClean="0">
                <a:solidFill>
                  <a:schemeClr val="tx1"/>
                </a:solidFill>
              </a:rPr>
              <a:t>variabili</a:t>
            </a:r>
            <a:r>
              <a:rPr lang="en-US" dirty="0" smtClean="0">
                <a:solidFill>
                  <a:schemeClr val="tx1"/>
                </a:solidFill>
              </a:rPr>
              <a:t> </a:t>
            </a:r>
            <a:r>
              <a:rPr lang="en-US" dirty="0" err="1" smtClean="0">
                <a:solidFill>
                  <a:schemeClr val="tx1"/>
                </a:solidFill>
              </a:rPr>
              <a:t>esplicatiche</a:t>
            </a:r>
            <a:r>
              <a:rPr lang="en-US" dirty="0" smtClean="0">
                <a:solidFill>
                  <a:schemeClr val="tx1"/>
                </a:solidFill>
              </a:rPr>
              <a:t> </a:t>
            </a:r>
            <a:r>
              <a:rPr lang="en-US" dirty="0" err="1" smtClean="0">
                <a:solidFill>
                  <a:schemeClr val="tx1"/>
                </a:solidFill>
              </a:rPr>
              <a:t>che</a:t>
            </a:r>
            <a:r>
              <a:rPr lang="en-US" dirty="0" smtClean="0">
                <a:solidFill>
                  <a:schemeClr val="tx1"/>
                </a:solidFill>
              </a:rPr>
              <a:t> </a:t>
            </a:r>
            <a:r>
              <a:rPr lang="en-US" dirty="0" err="1" smtClean="0">
                <a:solidFill>
                  <a:schemeClr val="tx1"/>
                </a:solidFill>
              </a:rPr>
              <a:t>dalle</a:t>
            </a:r>
            <a:r>
              <a:rPr lang="en-US" dirty="0" smtClean="0">
                <a:solidFill>
                  <a:schemeClr val="tx1"/>
                </a:solidFill>
              </a:rPr>
              <a:t> </a:t>
            </a:r>
            <a:r>
              <a:rPr lang="en-US" dirty="0" err="1" smtClean="0">
                <a:solidFill>
                  <a:schemeClr val="tx1"/>
                </a:solidFill>
              </a:rPr>
              <a:t>scelte</a:t>
            </a:r>
            <a:r>
              <a:rPr lang="en-US" dirty="0" smtClean="0">
                <a:solidFill>
                  <a:schemeClr val="tx1"/>
                </a:solidFill>
              </a:rPr>
              <a:t> in </a:t>
            </a:r>
            <a:r>
              <a:rPr lang="en-US" dirty="0" err="1" smtClean="0">
                <a:solidFill>
                  <a:schemeClr val="tx1"/>
                </a:solidFill>
              </a:rPr>
              <a:t>materia</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tassazione</a:t>
            </a:r>
            <a:r>
              <a:rPr lang="en-US" dirty="0" smtClean="0">
                <a:solidFill>
                  <a:schemeClr val="tx1"/>
                </a:solidFill>
              </a:rPr>
              <a:t> </a:t>
            </a:r>
            <a:r>
              <a:rPr lang="en-US" dirty="0" err="1" smtClean="0">
                <a:solidFill>
                  <a:schemeClr val="tx1"/>
                </a:solidFill>
              </a:rPr>
              <a:t>dei</a:t>
            </a:r>
            <a:r>
              <a:rPr lang="en-US" dirty="0" smtClean="0">
                <a:solidFill>
                  <a:schemeClr val="tx1"/>
                </a:solidFill>
              </a:rPr>
              <a:t> </a:t>
            </a:r>
            <a:r>
              <a:rPr lang="en-US" dirty="0" err="1" smtClean="0">
                <a:solidFill>
                  <a:schemeClr val="tx1"/>
                </a:solidFill>
              </a:rPr>
              <a:t>comuni</a:t>
            </a:r>
            <a:r>
              <a:rPr lang="en-US" dirty="0" smtClean="0">
                <a:solidFill>
                  <a:schemeClr val="tx1"/>
                </a:solidFill>
              </a:rPr>
              <a:t> </a:t>
            </a:r>
            <a:r>
              <a:rPr lang="en-US" dirty="0" err="1" smtClean="0">
                <a:solidFill>
                  <a:schemeClr val="tx1"/>
                </a:solidFill>
              </a:rPr>
              <a:t>limitrofi</a:t>
            </a:r>
            <a:r>
              <a:rPr lang="en-US" dirty="0" smtClean="0">
                <a:solidFill>
                  <a:schemeClr val="tx1"/>
                </a:solidFill>
              </a:rPr>
              <a:t> (</a:t>
            </a:r>
            <a:r>
              <a:rPr lang="en-US" i="1" dirty="0" smtClean="0">
                <a:solidFill>
                  <a:srgbClr val="993366"/>
                </a:solidFill>
              </a:rPr>
              <a:t>tax mimicking</a:t>
            </a:r>
            <a:r>
              <a:rPr lang="en-US" dirty="0" smtClean="0">
                <a:solidFill>
                  <a:schemeClr val="tx1"/>
                </a:solidFill>
              </a:rPr>
              <a:t>)</a:t>
            </a:r>
            <a:endParaRPr lang="en-US" dirty="0">
              <a:solidFill>
                <a:schemeClr val="tx1"/>
              </a:solidFill>
            </a:endParaRPr>
          </a:p>
        </p:txBody>
      </p:sp>
      <mc:AlternateContent xmlns:mc="http://schemas.openxmlformats.org/markup-compatibility/2006">
        <mc:Choice xmlns:a14="http://schemas.microsoft.com/office/drawing/2010/main" xmlns="" Requires="a14">
          <p:sp>
            <p:nvSpPr>
              <p:cNvPr id="8199" name="Rettangolo 26"/>
              <p:cNvSpPr>
                <a:spLocks noChangeArrowheads="1"/>
              </p:cNvSpPr>
              <p:nvPr/>
            </p:nvSpPr>
            <p:spPr bwMode="auto">
              <a:xfrm>
                <a:off x="1828800" y="3050536"/>
                <a:ext cx="5486400" cy="683264"/>
              </a:xfrm>
              <a:prstGeom prst="rect">
                <a:avLst/>
              </a:prstGeom>
              <a:noFill/>
              <a:ln w="22225" cmpd="sng">
                <a:solidFill>
                  <a:srgbClr val="993366"/>
                </a:solidFill>
                <a:miter lim="800000"/>
                <a:headEnd/>
                <a:tailEnd/>
              </a:ln>
            </p:spPr>
            <p:txBody>
              <a:bodyPr wrap="square">
                <a:spAutoFit/>
              </a:bodyPr>
              <a:lstStyle/>
              <a:p>
                <a:pPr algn="ctr">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14:m>
                  <m:oMathPara xmlns:m="http://schemas.openxmlformats.org/officeDocument/2006/math">
                    <m:oMathParaPr>
                      <m:jc m:val="centerGroup"/>
                    </m:oMathParaPr>
                    <m:oMath xmlns:m="http://schemas.openxmlformats.org/officeDocument/2006/math">
                      <m:r>
                        <a:rPr lang="en-GB" sz="3200" b="1" i="1" smtClean="0">
                          <a:solidFill>
                            <a:schemeClr val="tx1"/>
                          </a:solidFill>
                        </a:rPr>
                        <m:t>𝒚</m:t>
                      </m:r>
                      <m:r>
                        <a:rPr lang="en-GB" sz="3200" i="1" smtClean="0">
                          <a:solidFill>
                            <a:schemeClr val="tx1"/>
                          </a:solidFill>
                        </a:rPr>
                        <m:t>=</m:t>
                      </m:r>
                      <m:r>
                        <a:rPr lang="en-GB" sz="3200" i="1" smtClean="0">
                          <a:solidFill>
                            <a:schemeClr val="tx1"/>
                          </a:solidFill>
                        </a:rPr>
                        <m:t>𝜌</m:t>
                      </m:r>
                      <m:r>
                        <a:rPr lang="en-GB" sz="3200" b="1" i="1">
                          <a:solidFill>
                            <a:schemeClr val="tx1"/>
                          </a:solidFill>
                        </a:rPr>
                        <m:t>𝑾𝒚</m:t>
                      </m:r>
                      <m:r>
                        <a:rPr lang="en-GB" sz="3200" i="1">
                          <a:solidFill>
                            <a:schemeClr val="tx1"/>
                          </a:solidFill>
                        </a:rPr>
                        <m:t>+</m:t>
                      </m:r>
                      <m:r>
                        <a:rPr lang="en-GB" sz="3200" b="1" i="1">
                          <a:solidFill>
                            <a:schemeClr val="tx1"/>
                          </a:solidFill>
                        </a:rPr>
                        <m:t>𝑿</m:t>
                      </m:r>
                      <m:r>
                        <a:rPr lang="en-GB" sz="3200" b="1" i="1">
                          <a:solidFill>
                            <a:schemeClr val="tx1"/>
                          </a:solidFill>
                        </a:rPr>
                        <m:t>𝜷</m:t>
                      </m:r>
                      <m:r>
                        <a:rPr lang="en-GB" sz="3200" i="1">
                          <a:solidFill>
                            <a:schemeClr val="tx1"/>
                          </a:solidFill>
                        </a:rPr>
                        <m:t>+ </m:t>
                      </m:r>
                      <m:r>
                        <a:rPr lang="en-GB" sz="3200" b="1" i="1">
                          <a:solidFill>
                            <a:schemeClr val="tx1"/>
                          </a:solidFill>
                        </a:rPr>
                        <m:t>𝜺</m:t>
                      </m:r>
                    </m:oMath>
                  </m:oMathPara>
                </a14:m>
                <a:endParaRPr lang="en-US" sz="3200" i="1" dirty="0">
                  <a:solidFill>
                    <a:schemeClr val="tx1"/>
                  </a:solidFill>
                </a:endParaRPr>
              </a:p>
            </p:txBody>
          </p:sp>
        </mc:Choice>
        <mc:Fallback>
          <p:sp>
            <p:nvSpPr>
              <p:cNvPr id="8199" name="Rettangolo 26"/>
              <p:cNvSpPr>
                <a:spLocks noRot="1" noChangeAspect="1" noMove="1" noResize="1" noEditPoints="1" noAdjustHandles="1" noChangeArrowheads="1" noChangeShapeType="1" noTextEdit="1"/>
              </p:cNvSpPr>
              <p:nvPr/>
            </p:nvSpPr>
            <p:spPr bwMode="auto">
              <a:xfrm>
                <a:off x="1828800" y="3050536"/>
                <a:ext cx="5486400" cy="683264"/>
              </a:xfrm>
              <a:prstGeom prst="rect">
                <a:avLst/>
              </a:prstGeom>
              <a:blipFill rotWithShape="1">
                <a:blip r:embed="rId3"/>
                <a:stretch>
                  <a:fillRect/>
                </a:stretch>
              </a:blipFill>
              <a:ln w="22225" cmpd="sng">
                <a:solidFill>
                  <a:srgbClr val="993366"/>
                </a:solidFill>
                <a:miter lim="800000"/>
                <a:headEnd/>
                <a:tailEnd/>
              </a:ln>
            </p:spPr>
            <p:txBody>
              <a:bodyPr/>
              <a:lstStyle/>
              <a:p>
                <a:r>
                  <a:rPr lang="en-US">
                    <a:noFill/>
                  </a:rPr>
                  <a:t> </a:t>
                </a:r>
              </a:p>
            </p:txBody>
          </p:sp>
        </mc:Fallback>
      </mc:AlternateContent>
      <p:sp>
        <p:nvSpPr>
          <p:cNvPr id="8200" name="Rettangolo 27"/>
          <p:cNvSpPr>
            <a:spLocks noChangeArrowheads="1"/>
          </p:cNvSpPr>
          <p:nvPr/>
        </p:nvSpPr>
        <p:spPr bwMode="auto">
          <a:xfrm flipH="1">
            <a:off x="304800" y="3856672"/>
            <a:ext cx="8458200" cy="1477328"/>
          </a:xfrm>
          <a:prstGeom prst="rect">
            <a:avLst/>
          </a:prstGeom>
          <a:noFill/>
          <a:ln w="9525">
            <a:noFill/>
            <a:miter lim="800000"/>
            <a:headEnd/>
            <a:tailEnd/>
          </a:ln>
        </p:spPr>
        <p:txBody>
          <a:bodyPr wrap="square">
            <a:spAutoFit/>
          </a:bodyPr>
          <a:lstStyle/>
          <a:p>
            <a:pPr algn="just"/>
            <a:r>
              <a:rPr lang="en-US" dirty="0" smtClean="0">
                <a:solidFill>
                  <a:schemeClr val="tx1"/>
                </a:solidFill>
              </a:rPr>
              <a:t>dove </a:t>
            </a:r>
            <a:r>
              <a:rPr lang="en-US" i="1" dirty="0" smtClean="0">
                <a:solidFill>
                  <a:schemeClr val="tx1"/>
                </a:solidFill>
              </a:rPr>
              <a:t>ρ </a:t>
            </a:r>
            <a:r>
              <a:rPr lang="en-US" dirty="0" smtClean="0">
                <a:solidFill>
                  <a:schemeClr val="tx1"/>
                </a:solidFill>
              </a:rPr>
              <a:t>è </a:t>
            </a:r>
            <a:r>
              <a:rPr lang="en-US" dirty="0" err="1" smtClean="0">
                <a:solidFill>
                  <a:schemeClr val="tx1"/>
                </a:solidFill>
              </a:rPr>
              <a:t>il</a:t>
            </a:r>
            <a:r>
              <a:rPr lang="en-US" dirty="0" smtClean="0">
                <a:solidFill>
                  <a:schemeClr val="tx1"/>
                </a:solidFill>
              </a:rPr>
              <a:t> </a:t>
            </a:r>
            <a:r>
              <a:rPr lang="en-US" dirty="0" err="1" smtClean="0">
                <a:solidFill>
                  <a:schemeClr val="tx1"/>
                </a:solidFill>
              </a:rPr>
              <a:t>coefficiente</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correlazione</a:t>
            </a:r>
            <a:r>
              <a:rPr lang="en-US" dirty="0" smtClean="0">
                <a:solidFill>
                  <a:schemeClr val="tx1"/>
                </a:solidFill>
              </a:rPr>
              <a:t> </a:t>
            </a:r>
            <a:r>
              <a:rPr lang="en-US" dirty="0" err="1" smtClean="0">
                <a:solidFill>
                  <a:schemeClr val="tx1"/>
                </a:solidFill>
              </a:rPr>
              <a:t>spaziale</a:t>
            </a:r>
            <a:r>
              <a:rPr lang="en-US" dirty="0" smtClean="0">
                <a:solidFill>
                  <a:schemeClr val="tx1"/>
                </a:solidFill>
              </a:rPr>
              <a:t> e </a:t>
            </a:r>
            <a:r>
              <a:rPr lang="en-US" i="1" dirty="0" smtClean="0">
                <a:solidFill>
                  <a:schemeClr val="tx1"/>
                </a:solidFill>
              </a:rPr>
              <a:t>W </a:t>
            </a:r>
            <a:r>
              <a:rPr lang="en-US" dirty="0" smtClean="0">
                <a:solidFill>
                  <a:schemeClr val="tx1"/>
                </a:solidFill>
              </a:rPr>
              <a:t>è la </a:t>
            </a:r>
            <a:r>
              <a:rPr lang="en-US" dirty="0" err="1" smtClean="0">
                <a:solidFill>
                  <a:schemeClr val="tx1"/>
                </a:solidFill>
              </a:rPr>
              <a:t>matrice</a:t>
            </a:r>
            <a:r>
              <a:rPr lang="en-US" dirty="0" smtClean="0">
                <a:solidFill>
                  <a:schemeClr val="tx1"/>
                </a:solidFill>
              </a:rPr>
              <a:t> </a:t>
            </a:r>
            <a:r>
              <a:rPr lang="en-US" dirty="0" err="1" smtClean="0">
                <a:solidFill>
                  <a:schemeClr val="tx1"/>
                </a:solidFill>
              </a:rPr>
              <a:t>spaziale</a:t>
            </a:r>
            <a:r>
              <a:rPr lang="en-US" dirty="0" smtClean="0">
                <a:solidFill>
                  <a:schemeClr val="tx1"/>
                </a:solidFill>
              </a:rPr>
              <a:t>. </a:t>
            </a:r>
          </a:p>
          <a:p>
            <a:pPr algn="just"/>
            <a:r>
              <a:rPr lang="en-US" dirty="0" smtClean="0">
                <a:solidFill>
                  <a:schemeClr val="tx1"/>
                </a:solidFill>
              </a:rPr>
              <a:t>Le </a:t>
            </a:r>
            <a:r>
              <a:rPr lang="en-US" dirty="0" err="1" smtClean="0">
                <a:solidFill>
                  <a:schemeClr val="tx1"/>
                </a:solidFill>
              </a:rPr>
              <a:t>stime</a:t>
            </a:r>
            <a:r>
              <a:rPr lang="en-US" dirty="0" smtClean="0">
                <a:solidFill>
                  <a:schemeClr val="tx1"/>
                </a:solidFill>
              </a:rPr>
              <a:t> </a:t>
            </a:r>
            <a:r>
              <a:rPr lang="en-US" dirty="0" err="1" smtClean="0">
                <a:solidFill>
                  <a:schemeClr val="tx1"/>
                </a:solidFill>
              </a:rPr>
              <a:t>possono</a:t>
            </a:r>
            <a:r>
              <a:rPr lang="en-US" dirty="0" smtClean="0">
                <a:solidFill>
                  <a:schemeClr val="tx1"/>
                </a:solidFill>
              </a:rPr>
              <a:t> </a:t>
            </a:r>
            <a:r>
              <a:rPr lang="en-US" dirty="0" err="1" smtClean="0">
                <a:solidFill>
                  <a:schemeClr val="tx1"/>
                </a:solidFill>
              </a:rPr>
              <a:t>essere</a:t>
            </a:r>
            <a:r>
              <a:rPr lang="en-US" dirty="0" smtClean="0">
                <a:solidFill>
                  <a:schemeClr val="tx1"/>
                </a:solidFill>
              </a:rPr>
              <a:t> </a:t>
            </a:r>
            <a:r>
              <a:rPr lang="en-US" dirty="0" err="1" smtClean="0">
                <a:solidFill>
                  <a:schemeClr val="tx1"/>
                </a:solidFill>
              </a:rPr>
              <a:t>effettuate</a:t>
            </a:r>
            <a:r>
              <a:rPr lang="en-US" dirty="0" smtClean="0">
                <a:solidFill>
                  <a:schemeClr val="tx1"/>
                </a:solidFill>
              </a:rPr>
              <a:t> </a:t>
            </a:r>
            <a:r>
              <a:rPr lang="en-US" dirty="0" err="1" smtClean="0">
                <a:solidFill>
                  <a:schemeClr val="tx1"/>
                </a:solidFill>
              </a:rPr>
              <a:t>sia</a:t>
            </a:r>
            <a:r>
              <a:rPr lang="en-US" dirty="0" smtClean="0">
                <a:solidFill>
                  <a:schemeClr val="tx1"/>
                </a:solidFill>
              </a:rPr>
              <a:t> con </a:t>
            </a:r>
            <a:r>
              <a:rPr lang="en-US" dirty="0" err="1" smtClean="0">
                <a:solidFill>
                  <a:schemeClr val="tx1"/>
                </a:solidFill>
              </a:rPr>
              <a:t>tecniche</a:t>
            </a:r>
            <a:r>
              <a:rPr lang="en-US" dirty="0" smtClean="0">
                <a:solidFill>
                  <a:schemeClr val="tx1"/>
                </a:solidFill>
              </a:rPr>
              <a:t> ML or IV (S2SLS)</a:t>
            </a:r>
          </a:p>
          <a:p>
            <a:pPr algn="just"/>
            <a:endParaRPr lang="en-US" dirty="0" smtClean="0">
              <a:solidFill>
                <a:schemeClr val="tx1"/>
              </a:solidFill>
            </a:endParaRPr>
          </a:p>
          <a:p>
            <a:pPr algn="just"/>
            <a:r>
              <a:rPr lang="en-US" b="1" dirty="0" smtClean="0">
                <a:solidFill>
                  <a:schemeClr val="tx1"/>
                </a:solidFill>
              </a:rPr>
              <a:t>NB</a:t>
            </a:r>
            <a:r>
              <a:rPr lang="en-US" dirty="0" smtClean="0">
                <a:solidFill>
                  <a:schemeClr val="tx1"/>
                </a:solidFill>
              </a:rPr>
              <a:t>: a </a:t>
            </a:r>
            <a:r>
              <a:rPr lang="en-US" dirty="0" err="1" smtClean="0">
                <a:solidFill>
                  <a:schemeClr val="tx1"/>
                </a:solidFill>
              </a:rPr>
              <a:t>causa</a:t>
            </a:r>
            <a:r>
              <a:rPr lang="en-US" dirty="0" smtClean="0">
                <a:solidFill>
                  <a:schemeClr val="tx1"/>
                </a:solidFill>
              </a:rPr>
              <a:t> del </a:t>
            </a:r>
            <a:r>
              <a:rPr lang="en-US" dirty="0" err="1" smtClean="0">
                <a:solidFill>
                  <a:schemeClr val="tx1"/>
                </a:solidFill>
              </a:rPr>
              <a:t>termine</a:t>
            </a:r>
            <a:r>
              <a:rPr lang="en-US" dirty="0" smtClean="0">
                <a:solidFill>
                  <a:schemeClr val="tx1"/>
                </a:solidFill>
              </a:rPr>
              <a:t> </a:t>
            </a:r>
            <a:r>
              <a:rPr lang="en-US" i="1" dirty="0" err="1" smtClean="0">
                <a:solidFill>
                  <a:schemeClr val="tx1"/>
                </a:solidFill>
              </a:rPr>
              <a:t>ρWy</a:t>
            </a:r>
            <a:r>
              <a:rPr lang="en-US" i="1" dirty="0" smtClean="0">
                <a:solidFill>
                  <a:schemeClr val="tx1"/>
                </a:solidFill>
              </a:rPr>
              <a:t>, </a:t>
            </a:r>
            <a:r>
              <a:rPr lang="en-US" dirty="0" smtClean="0">
                <a:solidFill>
                  <a:schemeClr val="tx1"/>
                </a:solidFill>
              </a:rPr>
              <a:t>è </a:t>
            </a:r>
            <a:r>
              <a:rPr lang="en-US" dirty="0" err="1" smtClean="0">
                <a:solidFill>
                  <a:schemeClr val="tx1"/>
                </a:solidFill>
              </a:rPr>
              <a:t>necessario</a:t>
            </a:r>
            <a:r>
              <a:rPr lang="en-US" dirty="0" smtClean="0">
                <a:solidFill>
                  <a:schemeClr val="tx1"/>
                </a:solidFill>
              </a:rPr>
              <a:t> </a:t>
            </a:r>
            <a:r>
              <a:rPr lang="en-US" dirty="0" err="1" smtClean="0">
                <a:solidFill>
                  <a:schemeClr val="tx1"/>
                </a:solidFill>
              </a:rPr>
              <a:t>basare</a:t>
            </a:r>
            <a:r>
              <a:rPr lang="en-US" dirty="0" smtClean="0">
                <a:solidFill>
                  <a:schemeClr val="tx1"/>
                </a:solidFill>
              </a:rPr>
              <a:t> </a:t>
            </a:r>
            <a:r>
              <a:rPr lang="en-US" dirty="0" err="1" smtClean="0">
                <a:solidFill>
                  <a:schemeClr val="tx1"/>
                </a:solidFill>
              </a:rPr>
              <a:t>l’interpretazione</a:t>
            </a:r>
            <a:r>
              <a:rPr lang="en-US" dirty="0" smtClean="0">
                <a:solidFill>
                  <a:schemeClr val="tx1"/>
                </a:solidFill>
              </a:rPr>
              <a:t> del </a:t>
            </a:r>
            <a:r>
              <a:rPr lang="en-US" dirty="0" err="1" smtClean="0">
                <a:solidFill>
                  <a:schemeClr val="tx1"/>
                </a:solidFill>
              </a:rPr>
              <a:t>modello</a:t>
            </a:r>
            <a:r>
              <a:rPr lang="en-US" dirty="0" smtClean="0">
                <a:solidFill>
                  <a:schemeClr val="tx1"/>
                </a:solidFill>
              </a:rPr>
              <a:t> </a:t>
            </a:r>
            <a:r>
              <a:rPr lang="en-US" dirty="0" err="1" smtClean="0">
                <a:solidFill>
                  <a:schemeClr val="tx1"/>
                </a:solidFill>
              </a:rPr>
              <a:t>stimato</a:t>
            </a:r>
            <a:r>
              <a:rPr lang="en-US" dirty="0" smtClean="0">
                <a:solidFill>
                  <a:schemeClr val="tx1"/>
                </a:solidFill>
              </a:rPr>
              <a:t> </a:t>
            </a:r>
            <a:r>
              <a:rPr lang="en-US" dirty="0" err="1" smtClean="0">
                <a:solidFill>
                  <a:schemeClr val="tx1"/>
                </a:solidFill>
              </a:rPr>
              <a:t>sulle</a:t>
            </a:r>
            <a:r>
              <a:rPr lang="en-US" dirty="0" smtClean="0">
                <a:solidFill>
                  <a:schemeClr val="tx1"/>
                </a:solidFill>
              </a:rPr>
              <a:t> </a:t>
            </a:r>
            <a:r>
              <a:rPr lang="en-US" dirty="0" err="1" smtClean="0">
                <a:solidFill>
                  <a:schemeClr val="tx1"/>
                </a:solidFill>
              </a:rPr>
              <a:t>misure</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impatto</a:t>
            </a:r>
            <a:r>
              <a:rPr lang="en-US" dirty="0" smtClean="0">
                <a:solidFill>
                  <a:schemeClr val="tx1"/>
                </a:solidFill>
              </a:rPr>
              <a:t> </a:t>
            </a:r>
            <a:r>
              <a:rPr lang="en-US" dirty="0" err="1" smtClean="0">
                <a:solidFill>
                  <a:schemeClr val="tx1"/>
                </a:solidFill>
              </a:rPr>
              <a:t>così</a:t>
            </a:r>
            <a:r>
              <a:rPr lang="en-US" dirty="0" smtClean="0">
                <a:solidFill>
                  <a:schemeClr val="tx1"/>
                </a:solidFill>
              </a:rPr>
              <a:t> come definite </a:t>
            </a:r>
            <a:r>
              <a:rPr lang="en-US" dirty="0" err="1" smtClean="0">
                <a:solidFill>
                  <a:schemeClr val="tx1"/>
                </a:solidFill>
              </a:rPr>
              <a:t>da</a:t>
            </a:r>
            <a:r>
              <a:rPr lang="en-US" dirty="0" smtClean="0">
                <a:solidFill>
                  <a:schemeClr val="tx1"/>
                </a:solidFill>
              </a:rPr>
              <a:t> </a:t>
            </a:r>
            <a:r>
              <a:rPr lang="en-US" dirty="0" err="1" smtClean="0">
                <a:solidFill>
                  <a:schemeClr val="tx1"/>
                </a:solidFill>
              </a:rPr>
              <a:t>LeSage</a:t>
            </a:r>
            <a:r>
              <a:rPr lang="en-US" dirty="0" smtClean="0">
                <a:solidFill>
                  <a:schemeClr val="tx1"/>
                </a:solidFill>
              </a:rPr>
              <a:t> and Pace (2009)</a:t>
            </a:r>
            <a:endParaRPr lang="en-US" i="1" dirty="0" smtClean="0">
              <a:solidFill>
                <a:schemeClr val="tx1"/>
              </a:solidFill>
            </a:endParaRPr>
          </a:p>
        </p:txBody>
      </p:sp>
      <p:sp>
        <p:nvSpPr>
          <p:cNvPr id="8201" name="Rectangle 5"/>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dirty="0"/>
          </a:p>
        </p:txBody>
      </p:sp>
      <p:cxnSp>
        <p:nvCxnSpPr>
          <p:cNvPr id="15" name="Connettore 4 14"/>
          <p:cNvCxnSpPr/>
          <p:nvPr/>
        </p:nvCxnSpPr>
        <p:spPr bwMode="auto">
          <a:xfrm>
            <a:off x="838200" y="2038344"/>
            <a:ext cx="838200" cy="533400"/>
          </a:xfrm>
          <a:prstGeom prst="bentConnector3">
            <a:avLst>
              <a:gd name="adj1" fmla="val 1515"/>
            </a:avLst>
          </a:prstGeom>
          <a:ln w="63500">
            <a:solidFill>
              <a:srgbClr val="A90D51"/>
            </a:solidFill>
            <a:headEnd type="none" w="med" len="med"/>
            <a:tailEnd type="arrow"/>
          </a:ln>
        </p:spPr>
        <p:style>
          <a:lnRef idx="1">
            <a:schemeClr val="dk1"/>
          </a:lnRef>
          <a:fillRef idx="0">
            <a:schemeClr val="dk1"/>
          </a:fillRef>
          <a:effectRef idx="0">
            <a:schemeClr val="dk1"/>
          </a:effectRef>
          <a:fontRef idx="minor">
            <a:schemeClr val="tx1"/>
          </a:fontRef>
        </p:style>
      </p:cxnSp>
      <p:sp>
        <p:nvSpPr>
          <p:cNvPr id="61442"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1444"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61446"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4" name="Rettangolo 13"/>
          <p:cNvSpPr>
            <a:spLocks noRot="1" noChangeAspect="1" noMove="1" noResize="1" noEditPoints="1" noAdjustHandles="1" noChangeArrowheads="1" noChangeShapeType="1" noTextEdit="1"/>
          </p:cNvSpPr>
          <p:nvPr/>
        </p:nvSpPr>
        <p:spPr>
          <a:xfrm>
            <a:off x="305381" y="5410200"/>
            <a:ext cx="8533819" cy="410241"/>
          </a:xfrm>
          <a:prstGeom prst="rect">
            <a:avLst/>
          </a:prstGeom>
          <a:blipFill rotWithShape="1">
            <a:blip r:embed="rId4"/>
            <a:stretch>
              <a:fillRect b="-8571"/>
            </a:stretch>
          </a:blipFill>
          <a:ln w="19050">
            <a:solidFill>
              <a:srgbClr val="993366"/>
            </a:solidFill>
          </a:ln>
        </p:spPr>
        <p:txBody>
          <a:bodyPr/>
          <a:lstStyle/>
          <a:p>
            <a:r>
              <a:rPr lang="en-US">
                <a:no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Risultati (1) </a:t>
            </a:r>
          </a:p>
        </p:txBody>
      </p:sp>
      <p:sp>
        <p:nvSpPr>
          <p:cNvPr id="13317"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331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graphicFrame>
        <p:nvGraphicFramePr>
          <p:cNvPr id="11" name="Tabella 10"/>
          <p:cNvGraphicFramePr>
            <a:graphicFrameLocks noGrp="1"/>
          </p:cNvGraphicFramePr>
          <p:nvPr/>
        </p:nvGraphicFramePr>
        <p:xfrm>
          <a:off x="457200" y="861083"/>
          <a:ext cx="8153401" cy="4794885"/>
        </p:xfrm>
        <a:graphic>
          <a:graphicData uri="http://schemas.openxmlformats.org/drawingml/2006/table">
            <a:tbl>
              <a:tblPr/>
              <a:tblGrid>
                <a:gridCol w="4172008"/>
                <a:gridCol w="1299478"/>
                <a:gridCol w="623775"/>
                <a:gridCol w="1424866"/>
                <a:gridCol w="633274"/>
              </a:tblGrid>
              <a:tr h="248935">
                <a:tc>
                  <a:txBody>
                    <a:bodyPr/>
                    <a:lstStyle/>
                    <a:p>
                      <a:pPr algn="l" fontAlgn="b"/>
                      <a:r>
                        <a:rPr lang="en-GB" sz="1600" b="0" i="0" u="none" strike="noStrike" dirty="0">
                          <a:solidFill>
                            <a:srgbClr val="000000"/>
                          </a:solidFill>
                          <a:latin typeface="Arial" pitchFamily="34" charset="0"/>
                          <a:cs typeface="Arial" pitchFamily="34" charset="0"/>
                        </a:rPr>
                        <a:t> </a:t>
                      </a:r>
                      <a:r>
                        <a:rPr lang="en-GB" sz="1600" b="0" i="0" u="none" strike="noStrike" dirty="0" smtClean="0">
                          <a:solidFill>
                            <a:srgbClr val="000000"/>
                          </a:solidFill>
                          <a:latin typeface="Arial" pitchFamily="34" charset="0"/>
                          <a:cs typeface="Arial" pitchFamily="34" charset="0"/>
                        </a:rPr>
                        <a:t>Variables</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it-IT" sz="1600" b="0" i="0" u="none" strike="noStrike" dirty="0" err="1" smtClean="0">
                          <a:solidFill>
                            <a:srgbClr val="000000"/>
                          </a:solidFill>
                          <a:latin typeface="Arial" pitchFamily="34" charset="0"/>
                          <a:cs typeface="Arial" pitchFamily="34" charset="0"/>
                        </a:rPr>
                        <a:t>Parametres</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n-GB" sz="1600" b="0" i="0" u="none" strike="noStrike" dirty="0" smtClean="0">
                          <a:solidFill>
                            <a:srgbClr val="000000"/>
                          </a:solidFill>
                          <a:latin typeface="Arial" pitchFamily="34" charset="0"/>
                          <a:cs typeface="Arial" pitchFamily="34" charset="0"/>
                        </a:rPr>
                        <a:t>Overall Impact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883">
                <a:tc>
                  <a:txBody>
                    <a:bodyPr/>
                    <a:lstStyle/>
                    <a:p>
                      <a:pPr algn="l" fontAlgn="b"/>
                      <a:r>
                        <a:rPr lang="en-GB" sz="1600" b="0" i="0" u="none" strike="noStrike" dirty="0">
                          <a:solidFill>
                            <a:srgbClr val="000000"/>
                          </a:solidFill>
                          <a:latin typeface="Arial" pitchFamily="34" charset="0"/>
                          <a:cs typeface="Arial" pitchFamily="34" charset="0"/>
                        </a:rPr>
                        <a:t>Current expenditures per capita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alpha val="48000"/>
                      </a:srgbClr>
                    </a:solidFill>
                  </a:tcPr>
                </a:tc>
                <a:tc>
                  <a:txBody>
                    <a:bodyPr/>
                    <a:lstStyle/>
                    <a:p>
                      <a:pPr algn="r" fontAlgn="b"/>
                      <a:r>
                        <a:rPr lang="en-GB" sz="1600" b="0" i="0" u="none" strike="noStrike">
                          <a:solidFill>
                            <a:srgbClr val="000000"/>
                          </a:solidFill>
                          <a:latin typeface="Arial" pitchFamily="34" charset="0"/>
                          <a:cs typeface="Arial" pitchFamily="34" charset="0"/>
                        </a:rPr>
                        <a:t>4.443</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alpha val="48000"/>
                      </a:srgbClr>
                    </a:solidFill>
                  </a:tcPr>
                </a:tc>
                <a:tc>
                  <a:txBody>
                    <a:bodyPr/>
                    <a:lstStyle/>
                    <a:p>
                      <a:pPr algn="r" fontAlgn="b"/>
                      <a:r>
                        <a:rPr lang="en-GB" sz="1600" b="0" i="0" u="none" strike="noStrike" dirty="0">
                          <a:solidFill>
                            <a:srgbClr val="000000"/>
                          </a:solidFill>
                          <a:latin typeface="Arial" pitchFamily="34" charset="0"/>
                          <a:cs typeface="Arial" pitchFamily="34" charset="0"/>
                        </a:rPr>
                        <a:t>5.954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alpha val="48000"/>
                      </a:srgb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Net tax burden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a:solidFill>
                            <a:srgbClr val="000000"/>
                          </a:solidFill>
                          <a:latin typeface="Arial" pitchFamily="34" charset="0"/>
                          <a:cs typeface="Arial" pitchFamily="34" charset="0"/>
                        </a:rPr>
                        <a:t>-5.577</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dirty="0">
                          <a:solidFill>
                            <a:srgbClr val="000000"/>
                          </a:solidFill>
                          <a:latin typeface="Arial" pitchFamily="34" charset="0"/>
                          <a:cs typeface="Arial" pitchFamily="34" charset="0"/>
                        </a:rPr>
                        <a:t>-7.474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Transfers per capita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a:solidFill>
                            <a:srgbClr val="000000"/>
                          </a:solidFill>
                          <a:latin typeface="Arial" pitchFamily="34" charset="0"/>
                          <a:cs typeface="Arial" pitchFamily="34" charset="0"/>
                        </a:rPr>
                        <a:t>-2.798</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dirty="0">
                          <a:solidFill>
                            <a:srgbClr val="000000"/>
                          </a:solidFill>
                          <a:latin typeface="Arial" pitchFamily="34" charset="0"/>
                          <a:cs typeface="Arial" pitchFamily="34" charset="0"/>
                        </a:rPr>
                        <a:t>-3.75</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Internal Stability Pact (dummy)</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a:solidFill>
                            <a:srgbClr val="000000"/>
                          </a:solidFill>
                          <a:latin typeface="Arial" pitchFamily="34" charset="0"/>
                          <a:cs typeface="Arial" pitchFamily="34" charset="0"/>
                        </a:rPr>
                        <a:t>1.76</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dirty="0">
                          <a:solidFill>
                            <a:srgbClr val="000000"/>
                          </a:solidFill>
                          <a:latin typeface="Arial" pitchFamily="34" charset="0"/>
                          <a:cs typeface="Arial" pitchFamily="34" charset="0"/>
                        </a:rPr>
                        <a:t>2.358</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High additional income tax rate (dummy)</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a:solidFill>
                            <a:srgbClr val="000000"/>
                          </a:solidFill>
                          <a:latin typeface="Arial" pitchFamily="34" charset="0"/>
                          <a:cs typeface="Arial" pitchFamily="34" charset="0"/>
                        </a:rPr>
                        <a:t>1.574</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r" fontAlgn="b"/>
                      <a:r>
                        <a:rPr lang="en-GB" sz="1600" b="0" i="0" u="none" strike="noStrike" dirty="0">
                          <a:solidFill>
                            <a:srgbClr val="000000"/>
                          </a:solidFill>
                          <a:latin typeface="Arial" pitchFamily="34" charset="0"/>
                          <a:cs typeface="Arial" pitchFamily="34" charset="0"/>
                        </a:rPr>
                        <a:t>2.109</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92D050">
                        <a:alpha val="48000"/>
                      </a:srgbClr>
                    </a:solidFill>
                  </a:tcPr>
                </a:tc>
              </a:tr>
              <a:tr h="278883">
                <a:tc>
                  <a:txBody>
                    <a:bodyPr/>
                    <a:lstStyle/>
                    <a:p>
                      <a:pPr algn="l" fontAlgn="b"/>
                      <a:r>
                        <a:rPr lang="it-IT" sz="1600" b="0" i="0" u="none" strike="noStrike" dirty="0" err="1">
                          <a:solidFill>
                            <a:srgbClr val="000000"/>
                          </a:solidFill>
                          <a:latin typeface="Arial" pitchFamily="34" charset="0"/>
                          <a:cs typeface="Arial" pitchFamily="34" charset="0"/>
                        </a:rPr>
                        <a:t>Property</a:t>
                      </a:r>
                      <a:r>
                        <a:rPr lang="it-IT" sz="1600" b="0" i="0" u="none" strike="noStrike" dirty="0">
                          <a:solidFill>
                            <a:srgbClr val="000000"/>
                          </a:solidFill>
                          <a:latin typeface="Arial" pitchFamily="34" charset="0"/>
                          <a:cs typeface="Arial" pitchFamily="34" charset="0"/>
                        </a:rPr>
                        <a:t> </a:t>
                      </a:r>
                      <a:r>
                        <a:rPr lang="it-IT" sz="1600" b="0" i="0" u="none" strike="noStrike" dirty="0" err="1">
                          <a:solidFill>
                            <a:srgbClr val="000000"/>
                          </a:solidFill>
                          <a:latin typeface="Arial" pitchFamily="34" charset="0"/>
                          <a:cs typeface="Arial" pitchFamily="34" charset="0"/>
                        </a:rPr>
                        <a:t>tax</a:t>
                      </a:r>
                      <a:r>
                        <a:rPr lang="it-IT" sz="1600" b="0" i="0" u="none" strike="noStrike" dirty="0">
                          <a:solidFill>
                            <a:srgbClr val="000000"/>
                          </a:solidFill>
                          <a:latin typeface="Arial" pitchFamily="34" charset="0"/>
                          <a:cs typeface="Arial" pitchFamily="34" charset="0"/>
                        </a:rPr>
                        <a:t> base per capita (x1000)</a:t>
                      </a: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r" fontAlgn="b"/>
                      <a:r>
                        <a:rPr lang="en-GB" sz="1600" b="0" i="0" u="none" strike="noStrike">
                          <a:solidFill>
                            <a:srgbClr val="000000"/>
                          </a:solidFill>
                          <a:latin typeface="Arial" pitchFamily="34" charset="0"/>
                          <a:cs typeface="Arial" pitchFamily="34" charset="0"/>
                        </a:rPr>
                        <a:t>-0.016</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r" fontAlgn="b"/>
                      <a:r>
                        <a:rPr lang="en-GB" sz="1600" b="0" i="0" u="none" strike="noStrike" dirty="0">
                          <a:solidFill>
                            <a:srgbClr val="000000"/>
                          </a:solidFill>
                          <a:latin typeface="Arial" pitchFamily="34" charset="0"/>
                          <a:cs typeface="Arial" pitchFamily="34" charset="0"/>
                        </a:rPr>
                        <a:t>-0.021</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Secondary homes per capita</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r" fontAlgn="b"/>
                      <a:r>
                        <a:rPr lang="en-GB" sz="1600" b="0" i="0" u="none" strike="noStrike" dirty="0">
                          <a:solidFill>
                            <a:srgbClr val="000000"/>
                          </a:solidFill>
                          <a:latin typeface="Arial" pitchFamily="34" charset="0"/>
                          <a:cs typeface="Arial" pitchFamily="34" charset="0"/>
                        </a:rPr>
                        <a:t>0.428</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r" fontAlgn="b"/>
                      <a:r>
                        <a:rPr lang="en-GB" sz="1600" b="0" i="0" u="none" strike="noStrike" dirty="0">
                          <a:solidFill>
                            <a:srgbClr val="000000"/>
                          </a:solidFill>
                          <a:latin typeface="Arial" pitchFamily="34" charset="0"/>
                          <a:cs typeface="Arial" pitchFamily="34" charset="0"/>
                        </a:rPr>
                        <a:t>0.573</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chemeClr val="accent6">
                        <a:lumMod val="40000"/>
                        <a:lumOff val="60000"/>
                        <a:alpha val="49000"/>
                      </a:schemeClr>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Municipal size (log)</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0.608</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0.815</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Elderly population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0.057</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0.076</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Bed places per capita (log)</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a:solidFill>
                            <a:srgbClr val="000000"/>
                          </a:solidFill>
                          <a:latin typeface="Arial" pitchFamily="34" charset="0"/>
                          <a:cs typeface="Arial" pitchFamily="34" charset="0"/>
                        </a:rPr>
                        <a:t>0.285</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0.381</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Urbanized land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-1.386</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-1.857</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South (dummy)</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-1.229</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-1.647</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Income per capita (log)</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a:solidFill>
                            <a:srgbClr val="000000"/>
                          </a:solidFill>
                          <a:latin typeface="Arial" pitchFamily="34" charset="0"/>
                          <a:cs typeface="Arial" pitchFamily="34" charset="0"/>
                        </a:rPr>
                        <a:t>2.817</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3.774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solidFill>
                      <a:srgbClr val="FFCD2D"/>
                    </a:solidFill>
                  </a:tcPr>
                </a:tc>
              </a:tr>
              <a:tr h="278883">
                <a:tc>
                  <a:txBody>
                    <a:bodyPr/>
                    <a:lstStyle/>
                    <a:p>
                      <a:pPr algn="l" fontAlgn="b"/>
                      <a:r>
                        <a:rPr lang="en-GB" sz="1600" b="0" i="0" u="none" strike="noStrike" dirty="0">
                          <a:solidFill>
                            <a:srgbClr val="000000"/>
                          </a:solidFill>
                          <a:latin typeface="Arial" pitchFamily="34" charset="0"/>
                          <a:cs typeface="Arial" pitchFamily="34" charset="0"/>
                        </a:rPr>
                        <a:t>Mandate of the mayor (dummy)</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noFill/>
                      <a:prstDash val="solid"/>
                      <a:round/>
                      <a:headEnd type="none" w="med" len="med"/>
                      <a:tailEnd type="none" w="med" len="med"/>
                    </a:lnB>
                    <a:solidFill>
                      <a:srgbClr val="FFCD2D"/>
                    </a:solidFill>
                  </a:tcPr>
                </a:tc>
                <a:tc>
                  <a:txBody>
                    <a:bodyPr/>
                    <a:lstStyle/>
                    <a:p>
                      <a:pPr algn="r" fontAlgn="b"/>
                      <a:r>
                        <a:rPr lang="en-GB" sz="1600" b="0" i="0" u="none" strike="noStrike">
                          <a:solidFill>
                            <a:srgbClr val="000000"/>
                          </a:solidFill>
                          <a:latin typeface="Arial" pitchFamily="34" charset="0"/>
                          <a:cs typeface="Arial" pitchFamily="34" charset="0"/>
                        </a:rPr>
                        <a:t>-0.477</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noFill/>
                      <a:prstDash val="solid"/>
                      <a:round/>
                      <a:headEnd type="none" w="med" len="med"/>
                      <a:tailEnd type="none" w="med" len="med"/>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noFill/>
                      <a:prstDash val="solid"/>
                      <a:round/>
                      <a:headEnd type="none" w="med" len="med"/>
                      <a:tailEnd type="none" w="med" len="med"/>
                    </a:lnB>
                    <a:solidFill>
                      <a:srgbClr val="FFCD2D"/>
                    </a:solidFill>
                  </a:tcPr>
                </a:tc>
                <a:tc>
                  <a:txBody>
                    <a:bodyPr/>
                    <a:lstStyle/>
                    <a:p>
                      <a:pPr algn="r" fontAlgn="b"/>
                      <a:r>
                        <a:rPr lang="en-GB" sz="1600" b="0" i="0" u="none" strike="noStrike" dirty="0">
                          <a:solidFill>
                            <a:srgbClr val="000000"/>
                          </a:solidFill>
                          <a:latin typeface="Arial" pitchFamily="34" charset="0"/>
                          <a:cs typeface="Arial" pitchFamily="34" charset="0"/>
                        </a:rPr>
                        <a:t>-0.64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noFill/>
                      <a:prstDash val="solid"/>
                      <a:round/>
                      <a:headEnd type="none" w="med" len="med"/>
                      <a:tailEnd type="none" w="med" len="med"/>
                    </a:lnB>
                    <a:solidFill>
                      <a:srgbClr val="FFCD2D"/>
                    </a:solidFill>
                  </a:tcPr>
                </a:tc>
                <a:tc>
                  <a:txBody>
                    <a:bodyPr/>
                    <a:lstStyle/>
                    <a:p>
                      <a:pPr algn="ctr" fontAlgn="b"/>
                      <a:r>
                        <a:rPr lang="en-GB" sz="1800" b="0" i="0" u="none" strike="noStrike" dirty="0">
                          <a:solidFill>
                            <a:srgbClr val="000000"/>
                          </a:solidFill>
                          <a:latin typeface="Arial" pitchFamily="34" charset="0"/>
                          <a:cs typeface="Arial" pitchFamily="34" charset="0"/>
                        </a:rPr>
                        <a:t>**</a:t>
                      </a:r>
                      <a:endParaRPr lang="it-IT" sz="18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noFill/>
                      <a:prstDash val="solid"/>
                      <a:round/>
                      <a:headEnd type="none" w="med" len="med"/>
                      <a:tailEnd type="none" w="med" len="med"/>
                    </a:lnB>
                    <a:solidFill>
                      <a:srgbClr val="FFCD2D"/>
                    </a:solidFill>
                  </a:tcPr>
                </a:tc>
              </a:tr>
              <a:tr h="278883">
                <a:tc>
                  <a:txBody>
                    <a:bodyPr/>
                    <a:lstStyle/>
                    <a:p>
                      <a:pPr algn="l" fontAlgn="b"/>
                      <a:r>
                        <a:rPr lang="it-IT" sz="1600" b="0" i="0" u="none" strike="noStrike" dirty="0" err="1" smtClean="0">
                          <a:solidFill>
                            <a:srgbClr val="000000"/>
                          </a:solidFill>
                          <a:latin typeface="Arial" pitchFamily="34" charset="0"/>
                          <a:cs typeface="Arial" pitchFamily="34" charset="0"/>
                        </a:rPr>
                        <a:t>Intercept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fontAlgn="b"/>
                      <a:r>
                        <a:rPr lang="it-IT" sz="1600" b="0" i="0" u="none" strike="noStrike" dirty="0" smtClean="0">
                          <a:solidFill>
                            <a:srgbClr val="000000"/>
                          </a:solidFill>
                          <a:latin typeface="Arial" pitchFamily="34" charset="0"/>
                          <a:cs typeface="Arial" pitchFamily="34" charset="0"/>
                        </a:rPr>
                        <a:t>3.714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marL="0" marR="0" indent="0" algn="ctr" defTabSz="914116" rtl="0" eaLnBrk="1" fontAlgn="b" latinLnBrk="0" hangingPunct="1">
                        <a:lnSpc>
                          <a:spcPct val="100000"/>
                        </a:lnSpc>
                        <a:spcBef>
                          <a:spcPts val="0"/>
                        </a:spcBef>
                        <a:spcAft>
                          <a:spcPts val="0"/>
                        </a:spcAft>
                        <a:buClrTx/>
                        <a:buSzTx/>
                        <a:buFontTx/>
                        <a:buNone/>
                        <a:tabLst/>
                        <a:defRPr/>
                      </a:pPr>
                      <a:r>
                        <a:rPr lang="en-GB" sz="1800" b="0" i="0" u="none" strike="noStrike" dirty="0" smtClean="0">
                          <a:solidFill>
                            <a:srgbClr val="000000"/>
                          </a:solidFill>
                          <a:latin typeface="Arial" pitchFamily="34" charset="0"/>
                          <a:cs typeface="Arial" pitchFamily="34" charset="0"/>
                        </a:rPr>
                        <a:t>***</a:t>
                      </a:r>
                      <a:endParaRPr lang="it-IT" sz="1800" b="0" i="0" u="none" strike="noStrike" dirty="0" smtClean="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noFill/>
                  </a:tcPr>
                </a:tc>
                <a:tc>
                  <a:txBody>
                    <a:bodyPr/>
                    <a:lstStyle/>
                    <a:p>
                      <a:pPr marL="0" marR="0" indent="0" algn="ctr" defTabSz="914116" rtl="0" eaLnBrk="1" fontAlgn="b" latinLnBrk="0" hangingPunct="1">
                        <a:lnSpc>
                          <a:spcPct val="100000"/>
                        </a:lnSpc>
                        <a:spcBef>
                          <a:spcPts val="0"/>
                        </a:spcBef>
                        <a:spcAft>
                          <a:spcPts val="0"/>
                        </a:spcAft>
                        <a:buClrTx/>
                        <a:buSzTx/>
                        <a:buFontTx/>
                        <a:buNone/>
                        <a:tabLst/>
                        <a:defRPr/>
                      </a:pPr>
                      <a:endParaRPr lang="it-IT" sz="1800" b="0" i="0" u="none" strike="noStrike" dirty="0" smtClean="0">
                        <a:solidFill>
                          <a:srgbClr val="000000"/>
                        </a:solidFill>
                        <a:latin typeface="Arial" pitchFamily="34" charset="0"/>
                        <a:cs typeface="Arial"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noFill/>
                  </a:tcPr>
                </a:tc>
              </a:tr>
              <a:tr h="278883">
                <a:tc>
                  <a:txBody>
                    <a:bodyPr/>
                    <a:lstStyle/>
                    <a:p>
                      <a:pPr algn="l" fontAlgn="b"/>
                      <a:r>
                        <a:rPr lang="it-IT" sz="1600" b="0" i="0" u="none" strike="noStrike" dirty="0" err="1" smtClean="0">
                          <a:solidFill>
                            <a:srgbClr val="000000"/>
                          </a:solidFill>
                          <a:latin typeface="Arial" pitchFamily="34" charset="0"/>
                          <a:cs typeface="Arial" pitchFamily="34" charset="0"/>
                        </a:rPr>
                        <a:t>Spatial</a:t>
                      </a:r>
                      <a:r>
                        <a:rPr lang="it-IT" sz="1600" b="0" i="0" u="none" strike="noStrike" dirty="0" smtClean="0">
                          <a:solidFill>
                            <a:srgbClr val="000000"/>
                          </a:solidFill>
                          <a:latin typeface="Arial" pitchFamily="34" charset="0"/>
                          <a:cs typeface="Arial" pitchFamily="34" charset="0"/>
                        </a:rPr>
                        <a:t> </a:t>
                      </a:r>
                      <a:r>
                        <a:rPr lang="it-IT" sz="1600" b="0" i="0" u="none" strike="noStrike" dirty="0" err="1" smtClean="0">
                          <a:solidFill>
                            <a:srgbClr val="000000"/>
                          </a:solidFill>
                          <a:latin typeface="Arial" pitchFamily="34" charset="0"/>
                          <a:cs typeface="Arial" pitchFamily="34" charset="0"/>
                        </a:rPr>
                        <a:t>parameter</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r" fontAlgn="b"/>
                      <a:r>
                        <a:rPr lang="it-IT" sz="1600" b="0" i="0" u="none" strike="noStrike" dirty="0" smtClean="0">
                          <a:solidFill>
                            <a:srgbClr val="000000"/>
                          </a:solidFill>
                          <a:latin typeface="Arial" pitchFamily="34" charset="0"/>
                          <a:cs typeface="Arial" pitchFamily="34" charset="0"/>
                        </a:rPr>
                        <a:t>0.254</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indent="0" algn="ctr" defTabSz="914116" rtl="0" eaLnBrk="1" fontAlgn="b" latinLnBrk="0" hangingPunct="1">
                        <a:lnSpc>
                          <a:spcPct val="100000"/>
                        </a:lnSpc>
                        <a:spcBef>
                          <a:spcPts val="0"/>
                        </a:spcBef>
                        <a:spcAft>
                          <a:spcPts val="0"/>
                        </a:spcAft>
                        <a:buClrTx/>
                        <a:buSzTx/>
                        <a:buFontTx/>
                        <a:buNone/>
                        <a:tabLst/>
                        <a:defRPr/>
                      </a:pPr>
                      <a:r>
                        <a:rPr lang="en-GB" sz="1800" b="0" i="0" u="none" strike="noStrike" dirty="0" smtClean="0">
                          <a:solidFill>
                            <a:srgbClr val="000000"/>
                          </a:solidFill>
                          <a:latin typeface="Arial" pitchFamily="34" charset="0"/>
                          <a:cs typeface="Arial" pitchFamily="34" charset="0"/>
                        </a:rPr>
                        <a:t>***</a:t>
                      </a:r>
                      <a:endParaRPr lang="it-IT" sz="1800" b="0" i="0" u="none" strike="noStrike" dirty="0" smtClean="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indent="0" algn="ctr" defTabSz="914116" rtl="0" eaLnBrk="1" fontAlgn="b" latinLnBrk="0" hangingPunct="1">
                        <a:lnSpc>
                          <a:spcPct val="100000"/>
                        </a:lnSpc>
                        <a:spcBef>
                          <a:spcPts val="0"/>
                        </a:spcBef>
                        <a:spcAft>
                          <a:spcPts val="0"/>
                        </a:spcAft>
                        <a:buClrTx/>
                        <a:buSzTx/>
                        <a:buFontTx/>
                        <a:buNone/>
                        <a:tabLst/>
                        <a:defRPr/>
                      </a:pPr>
                      <a:endParaRPr lang="it-IT" sz="1800" b="0" i="0" u="none" strike="noStrike" dirty="0" smtClean="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sp>
        <p:nvSpPr>
          <p:cNvPr id="6" name="CasellaDiTesto 5"/>
          <p:cNvSpPr txBox="1"/>
          <p:nvPr/>
        </p:nvSpPr>
        <p:spPr>
          <a:xfrm>
            <a:off x="285720" y="5715016"/>
            <a:ext cx="8610600" cy="307777"/>
          </a:xfrm>
          <a:prstGeom prst="rect">
            <a:avLst/>
          </a:prstGeom>
          <a:solidFill>
            <a:schemeClr val="bg1"/>
          </a:solidFill>
          <a:ln w="19050">
            <a:solidFill>
              <a:srgbClr val="993366"/>
            </a:solidFill>
          </a:ln>
        </p:spPr>
        <p:txBody>
          <a:bodyPr wrap="square" rtlCol="0">
            <a:spAutoFit/>
          </a:bodyPr>
          <a:lstStyle/>
          <a:p>
            <a:r>
              <a:rPr lang="it-IT" sz="1400" dirty="0" smtClean="0">
                <a:solidFill>
                  <a:schemeClr val="tx1"/>
                </a:solidFill>
              </a:rPr>
              <a:t>L’impatto tiene conto anche degli effetti indiretti che ogni variabile ha sulla politica fiscale dei comuni vicini </a:t>
            </a:r>
            <a:endParaRPr lang="it-IT" sz="1400" dirty="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Risultati (2)</a:t>
            </a:r>
          </a:p>
        </p:txBody>
      </p:sp>
      <p:sp>
        <p:nvSpPr>
          <p:cNvPr id="14340"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434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4342" name="CasellaDiTesto 8"/>
          <p:cNvSpPr txBox="1">
            <a:spLocks noChangeArrowheads="1"/>
          </p:cNvSpPr>
          <p:nvPr/>
        </p:nvSpPr>
        <p:spPr bwMode="auto">
          <a:xfrm>
            <a:off x="304800" y="973532"/>
            <a:ext cx="8610600" cy="5013617"/>
          </a:xfrm>
          <a:prstGeom prst="rect">
            <a:avLst/>
          </a:prstGeom>
          <a:noFill/>
          <a:ln w="9525">
            <a:noFill/>
            <a:miter lim="800000"/>
            <a:headEnd/>
            <a:tailEnd/>
          </a:ln>
        </p:spPr>
        <p:txBody>
          <a:bodyPr wrap="square">
            <a:spAutoFit/>
          </a:bodyPr>
          <a:lstStyle/>
          <a:p>
            <a:pPr algn="just">
              <a:lnSpc>
                <a:spcPct val="120000"/>
              </a:lnSpc>
              <a:spcAft>
                <a:spcPts val="600"/>
              </a:spcAft>
              <a:buClr>
                <a:srgbClr val="993366"/>
              </a:buClr>
              <a:buFont typeface="Wingdings" pitchFamily="2" charset="2"/>
              <a:buChar char="q"/>
            </a:pPr>
            <a:r>
              <a:rPr lang="it-IT" sz="2000" dirty="0" smtClean="0">
                <a:solidFill>
                  <a:schemeClr val="tx1"/>
                </a:solidFill>
              </a:rPr>
              <a:t> Il coefficiente di correlazione spaziale è uguale a </a:t>
            </a:r>
            <a:r>
              <a:rPr lang="en-GB" sz="2000" dirty="0" smtClean="0">
                <a:solidFill>
                  <a:srgbClr val="993366"/>
                </a:solidFill>
              </a:rPr>
              <a:t>0.25 </a:t>
            </a:r>
            <a:r>
              <a:rPr lang="en-GB" sz="2000" dirty="0" err="1" smtClean="0">
                <a:solidFill>
                  <a:schemeClr val="tx1"/>
                </a:solidFill>
              </a:rPr>
              <a:t>che</a:t>
            </a:r>
            <a:r>
              <a:rPr lang="en-GB" sz="2000" dirty="0" smtClean="0">
                <a:solidFill>
                  <a:schemeClr val="tx1"/>
                </a:solidFill>
              </a:rPr>
              <a:t> </a:t>
            </a:r>
            <a:r>
              <a:rPr lang="en-GB" sz="2000" dirty="0" err="1" smtClean="0">
                <a:solidFill>
                  <a:schemeClr val="tx1"/>
                </a:solidFill>
              </a:rPr>
              <a:t>significa</a:t>
            </a:r>
            <a:r>
              <a:rPr lang="en-GB" sz="2000" dirty="0" smtClean="0">
                <a:solidFill>
                  <a:schemeClr val="tx1"/>
                </a:solidFill>
              </a:rPr>
              <a:t>  </a:t>
            </a:r>
            <a:r>
              <a:rPr lang="en-GB" sz="2000" dirty="0" err="1" smtClean="0">
                <a:solidFill>
                  <a:schemeClr val="tx1"/>
                </a:solidFill>
              </a:rPr>
              <a:t>che</a:t>
            </a:r>
            <a:r>
              <a:rPr lang="en-GB" sz="2000" dirty="0" smtClean="0">
                <a:solidFill>
                  <a:schemeClr val="tx1"/>
                </a:solidFill>
              </a:rPr>
              <a:t> </a:t>
            </a:r>
            <a:r>
              <a:rPr lang="en-GB" sz="2000" dirty="0" err="1" smtClean="0">
                <a:solidFill>
                  <a:schemeClr val="tx1"/>
                </a:solidFill>
              </a:rPr>
              <a:t>esiste</a:t>
            </a:r>
            <a:r>
              <a:rPr lang="en-GB" sz="2000" dirty="0" smtClean="0">
                <a:solidFill>
                  <a:schemeClr val="tx1"/>
                </a:solidFill>
              </a:rPr>
              <a:t> </a:t>
            </a:r>
            <a:r>
              <a:rPr lang="en-GB" sz="2000" dirty="0" err="1" smtClean="0">
                <a:solidFill>
                  <a:schemeClr val="tx1"/>
                </a:solidFill>
              </a:rPr>
              <a:t>una</a:t>
            </a:r>
            <a:r>
              <a:rPr lang="en-GB" sz="2000" dirty="0" smtClean="0">
                <a:solidFill>
                  <a:schemeClr val="tx1"/>
                </a:solidFill>
              </a:rPr>
              <a:t> </a:t>
            </a:r>
            <a:r>
              <a:rPr lang="en-GB" sz="2000" dirty="0" err="1" smtClean="0">
                <a:solidFill>
                  <a:srgbClr val="993366"/>
                </a:solidFill>
              </a:rPr>
              <a:t>interdipendenza</a:t>
            </a:r>
            <a:r>
              <a:rPr lang="en-GB" sz="2000" dirty="0" smtClean="0">
                <a:solidFill>
                  <a:srgbClr val="993366"/>
                </a:solidFill>
              </a:rPr>
              <a:t> </a:t>
            </a:r>
            <a:r>
              <a:rPr lang="en-GB" sz="2000" dirty="0" err="1" smtClean="0">
                <a:solidFill>
                  <a:srgbClr val="993366"/>
                </a:solidFill>
              </a:rPr>
              <a:t>positiva</a:t>
            </a:r>
            <a:r>
              <a:rPr lang="en-GB" sz="2000" dirty="0" smtClean="0">
                <a:solidFill>
                  <a:srgbClr val="993366"/>
                </a:solidFill>
              </a:rPr>
              <a:t> </a:t>
            </a:r>
            <a:r>
              <a:rPr lang="en-GB" sz="2000" dirty="0" err="1" smtClean="0">
                <a:solidFill>
                  <a:schemeClr val="tx1"/>
                </a:solidFill>
              </a:rPr>
              <a:t>nelle</a:t>
            </a:r>
            <a:r>
              <a:rPr lang="en-GB" sz="2000" dirty="0" smtClean="0">
                <a:solidFill>
                  <a:schemeClr val="tx1"/>
                </a:solidFill>
              </a:rPr>
              <a:t> </a:t>
            </a:r>
            <a:r>
              <a:rPr lang="en-GB" sz="2000" dirty="0" err="1" smtClean="0">
                <a:solidFill>
                  <a:schemeClr val="tx1"/>
                </a:solidFill>
              </a:rPr>
              <a:t>politiche</a:t>
            </a:r>
            <a:r>
              <a:rPr lang="en-GB" sz="2000" dirty="0" smtClean="0">
                <a:solidFill>
                  <a:schemeClr val="tx1"/>
                </a:solidFill>
              </a:rPr>
              <a:t> </a:t>
            </a:r>
            <a:r>
              <a:rPr lang="en-GB" sz="2000" dirty="0" err="1" smtClean="0">
                <a:solidFill>
                  <a:schemeClr val="tx1"/>
                </a:solidFill>
              </a:rPr>
              <a:t>fiscali</a:t>
            </a:r>
            <a:r>
              <a:rPr lang="en-GB" sz="2000" dirty="0" smtClean="0">
                <a:solidFill>
                  <a:schemeClr val="tx1"/>
                </a:solidFill>
              </a:rPr>
              <a:t> (un </a:t>
            </a:r>
            <a:r>
              <a:rPr lang="en-GB" sz="2000" dirty="0" err="1" smtClean="0">
                <a:solidFill>
                  <a:schemeClr val="tx1"/>
                </a:solidFill>
              </a:rPr>
              <a:t>incremento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un </a:t>
            </a:r>
            <a:r>
              <a:rPr lang="en-GB" sz="2000" dirty="0" err="1" smtClean="0">
                <a:solidFill>
                  <a:schemeClr val="tx1"/>
                </a:solidFill>
              </a:rPr>
              <a:t>punto</a:t>
            </a:r>
            <a:r>
              <a:rPr lang="en-GB" sz="2000" dirty="0" smtClean="0">
                <a:solidFill>
                  <a:schemeClr val="tx1"/>
                </a:solidFill>
              </a:rPr>
              <a:t> </a:t>
            </a:r>
            <a:r>
              <a:rPr lang="en-GB" sz="2000" dirty="0" err="1" smtClean="0">
                <a:solidFill>
                  <a:schemeClr val="tx1"/>
                </a:solidFill>
              </a:rPr>
              <a:t>percentuale</a:t>
            </a:r>
            <a:r>
              <a:rPr lang="en-GB" sz="2000" dirty="0" smtClean="0">
                <a:solidFill>
                  <a:schemeClr val="tx1"/>
                </a:solidFill>
              </a:rPr>
              <a:t> </a:t>
            </a:r>
            <a:r>
              <a:rPr lang="en-GB" sz="2000" dirty="0" err="1" smtClean="0">
                <a:solidFill>
                  <a:schemeClr val="tx1"/>
                </a:solidFill>
              </a:rPr>
              <a:t>della</a:t>
            </a:r>
            <a:r>
              <a:rPr lang="en-GB" sz="2000" dirty="0" smtClean="0">
                <a:solidFill>
                  <a:schemeClr val="tx1"/>
                </a:solidFill>
              </a:rPr>
              <a:t> </a:t>
            </a:r>
            <a:r>
              <a:rPr lang="en-GB" sz="2000" dirty="0" err="1" smtClean="0">
                <a:solidFill>
                  <a:schemeClr val="tx1"/>
                </a:solidFill>
              </a:rPr>
              <a:t>variabile</a:t>
            </a:r>
            <a:r>
              <a:rPr lang="en-GB" sz="2000" dirty="0" smtClean="0">
                <a:solidFill>
                  <a:schemeClr val="tx1"/>
                </a:solidFill>
              </a:rPr>
              <a:t> </a:t>
            </a:r>
            <a:r>
              <a:rPr lang="en-GB" sz="2000" dirty="0" err="1" smtClean="0">
                <a:solidFill>
                  <a:schemeClr val="tx1"/>
                </a:solidFill>
              </a:rPr>
              <a:t>dipendente</a:t>
            </a:r>
            <a:r>
              <a:rPr lang="en-GB" sz="2000" dirty="0" smtClean="0">
                <a:solidFill>
                  <a:schemeClr val="tx1"/>
                </a:solidFill>
              </a:rPr>
              <a:t> </a:t>
            </a:r>
            <a:r>
              <a:rPr lang="en-GB" sz="2000" dirty="0" err="1" smtClean="0">
                <a:solidFill>
                  <a:schemeClr val="tx1"/>
                </a:solidFill>
              </a:rPr>
              <a:t>osservata</a:t>
            </a:r>
            <a:r>
              <a:rPr lang="en-GB" sz="2000" dirty="0" smtClean="0">
                <a:solidFill>
                  <a:schemeClr val="tx1"/>
                </a:solidFill>
              </a:rPr>
              <a:t> </a:t>
            </a:r>
            <a:r>
              <a:rPr lang="en-GB" sz="2000" dirty="0" err="1" smtClean="0">
                <a:solidFill>
                  <a:schemeClr val="tx1"/>
                </a:solidFill>
              </a:rPr>
              <a:t>nei</a:t>
            </a:r>
            <a:r>
              <a:rPr lang="en-GB" sz="2000" dirty="0" smtClean="0">
                <a:solidFill>
                  <a:schemeClr val="tx1"/>
                </a:solidFill>
              </a:rPr>
              <a:t> </a:t>
            </a:r>
            <a:r>
              <a:rPr lang="en-GB" sz="2000" dirty="0" err="1" smtClean="0">
                <a:solidFill>
                  <a:schemeClr val="tx1"/>
                </a:solidFill>
              </a:rPr>
              <a:t>Comuni</a:t>
            </a:r>
            <a:r>
              <a:rPr lang="en-GB" sz="2000" dirty="0" smtClean="0">
                <a:solidFill>
                  <a:schemeClr val="tx1"/>
                </a:solidFill>
              </a:rPr>
              <a:t> </a:t>
            </a:r>
            <a:r>
              <a:rPr lang="en-GB" sz="2000" dirty="0" err="1" smtClean="0">
                <a:solidFill>
                  <a:schemeClr val="tx1"/>
                </a:solidFill>
              </a:rPr>
              <a:t>vicini</a:t>
            </a:r>
            <a:r>
              <a:rPr lang="en-GB" sz="2000" dirty="0" smtClean="0">
                <a:solidFill>
                  <a:schemeClr val="tx1"/>
                </a:solidFill>
              </a:rPr>
              <a:t> ad </a:t>
            </a:r>
            <a:r>
              <a:rPr lang="en-GB" sz="2000" i="1" dirty="0" err="1" smtClean="0">
                <a:solidFill>
                  <a:schemeClr val="tx1"/>
                </a:solidFill>
              </a:rPr>
              <a:t>i</a:t>
            </a:r>
            <a:r>
              <a:rPr lang="en-GB" sz="2000" dirty="0" smtClean="0">
                <a:solidFill>
                  <a:schemeClr val="tx1"/>
                </a:solidFill>
              </a:rPr>
              <a:t> </a:t>
            </a:r>
            <a:r>
              <a:rPr lang="en-GB" sz="2000" dirty="0" err="1" smtClean="0">
                <a:solidFill>
                  <a:schemeClr val="tx1"/>
                </a:solidFill>
              </a:rPr>
              <a:t>può</a:t>
            </a:r>
            <a:r>
              <a:rPr lang="en-GB" sz="2000" dirty="0" smtClean="0">
                <a:solidFill>
                  <a:schemeClr val="tx1"/>
                </a:solidFill>
              </a:rPr>
              <a:t> </a:t>
            </a:r>
            <a:r>
              <a:rPr lang="en-GB" sz="2000" dirty="0" err="1" smtClean="0">
                <a:solidFill>
                  <a:schemeClr val="tx1"/>
                </a:solidFill>
              </a:rPr>
              <a:t>determinare</a:t>
            </a:r>
            <a:r>
              <a:rPr lang="en-GB" sz="2000" dirty="0" smtClean="0">
                <a:solidFill>
                  <a:schemeClr val="tx1"/>
                </a:solidFill>
              </a:rPr>
              <a:t>, </a:t>
            </a:r>
            <a:r>
              <a:rPr lang="en-GB" sz="2000" i="1" dirty="0" smtClean="0">
                <a:solidFill>
                  <a:schemeClr val="tx1"/>
                </a:solidFill>
              </a:rPr>
              <a:t>ceteris paribus, </a:t>
            </a:r>
            <a:r>
              <a:rPr lang="en-GB" sz="2000" dirty="0" smtClean="0">
                <a:solidFill>
                  <a:schemeClr val="tx1"/>
                </a:solidFill>
              </a:rPr>
              <a:t>un </a:t>
            </a:r>
            <a:r>
              <a:rPr lang="en-GB" sz="2000" dirty="0" err="1" smtClean="0">
                <a:solidFill>
                  <a:schemeClr val="tx1"/>
                </a:solidFill>
              </a:rPr>
              <a:t>incremento</a:t>
            </a:r>
            <a:r>
              <a:rPr lang="en-GB" sz="2000" dirty="0" smtClean="0">
                <a:solidFill>
                  <a:schemeClr val="tx1"/>
                </a:solidFill>
              </a:rPr>
              <a:t> </a:t>
            </a:r>
            <a:r>
              <a:rPr lang="en-GB" sz="2000" dirty="0" err="1" smtClean="0">
                <a:solidFill>
                  <a:schemeClr val="tx1"/>
                </a:solidFill>
              </a:rPr>
              <a:t>dello</a:t>
            </a:r>
            <a:r>
              <a:rPr lang="en-GB" sz="2000" dirty="0" smtClean="0">
                <a:solidFill>
                  <a:schemeClr val="tx1"/>
                </a:solidFill>
              </a:rPr>
              <a:t> 0.25%  </a:t>
            </a:r>
            <a:r>
              <a:rPr lang="en-GB" sz="2000" dirty="0" err="1" smtClean="0">
                <a:solidFill>
                  <a:schemeClr val="tx1"/>
                </a:solidFill>
              </a:rPr>
              <a:t>della</a:t>
            </a:r>
            <a:r>
              <a:rPr lang="en-GB" sz="2000" dirty="0" smtClean="0">
                <a:solidFill>
                  <a:schemeClr val="tx1"/>
                </a:solidFill>
              </a:rPr>
              <a:t> </a:t>
            </a:r>
            <a:r>
              <a:rPr lang="en-GB" sz="2000" dirty="0" err="1" smtClean="0">
                <a:solidFill>
                  <a:schemeClr val="tx1"/>
                </a:solidFill>
              </a:rPr>
              <a:t>stessa</a:t>
            </a:r>
            <a:r>
              <a:rPr lang="en-GB" sz="2000" dirty="0" smtClean="0">
                <a:solidFill>
                  <a:schemeClr val="tx1"/>
                </a:solidFill>
              </a:rPr>
              <a:t> </a:t>
            </a:r>
            <a:r>
              <a:rPr lang="en-GB" sz="2000" dirty="0" err="1" smtClean="0">
                <a:solidFill>
                  <a:schemeClr val="tx1"/>
                </a:solidFill>
              </a:rPr>
              <a:t>variabile</a:t>
            </a:r>
            <a:r>
              <a:rPr lang="en-GB" sz="2000" dirty="0" smtClean="0">
                <a:solidFill>
                  <a:schemeClr val="tx1"/>
                </a:solidFill>
              </a:rPr>
              <a:t> </a:t>
            </a:r>
            <a:r>
              <a:rPr lang="en-GB" sz="2000" dirty="0" err="1" smtClean="0">
                <a:solidFill>
                  <a:schemeClr val="tx1"/>
                </a:solidFill>
              </a:rPr>
              <a:t>nel</a:t>
            </a:r>
            <a:r>
              <a:rPr lang="en-GB" sz="2000" dirty="0" smtClean="0">
                <a:solidFill>
                  <a:schemeClr val="tx1"/>
                </a:solidFill>
              </a:rPr>
              <a:t> </a:t>
            </a:r>
            <a:r>
              <a:rPr lang="en-GB" sz="2000" dirty="0" err="1" smtClean="0">
                <a:solidFill>
                  <a:schemeClr val="tx1"/>
                </a:solidFill>
              </a:rPr>
              <a:t>Comune</a:t>
            </a:r>
            <a:r>
              <a:rPr lang="en-GB" sz="2000" dirty="0" smtClean="0">
                <a:solidFill>
                  <a:schemeClr val="tx1"/>
                </a:solidFill>
              </a:rPr>
              <a:t> </a:t>
            </a:r>
            <a:r>
              <a:rPr lang="en-GB" sz="2000" i="1" dirty="0" err="1" smtClean="0">
                <a:solidFill>
                  <a:schemeClr val="tx1"/>
                </a:solidFill>
              </a:rPr>
              <a:t>i</a:t>
            </a:r>
            <a:r>
              <a:rPr lang="en-GB" sz="2000" i="1" dirty="0" smtClean="0">
                <a:solidFill>
                  <a:schemeClr val="tx1"/>
                </a:solidFill>
              </a:rPr>
              <a:t>);</a:t>
            </a:r>
            <a:endParaRPr lang="en-GB" sz="2000" dirty="0" smtClean="0">
              <a:solidFill>
                <a:schemeClr val="tx1"/>
              </a:solidFill>
            </a:endParaRPr>
          </a:p>
          <a:p>
            <a:pPr algn="just">
              <a:lnSpc>
                <a:spcPct val="120000"/>
              </a:lnSpc>
              <a:spcAft>
                <a:spcPts val="600"/>
              </a:spcAft>
              <a:buClr>
                <a:srgbClr val="993366"/>
              </a:buClr>
              <a:buFont typeface="Wingdings" pitchFamily="2" charset="2"/>
              <a:buChar char="q"/>
            </a:pPr>
            <a:r>
              <a:rPr lang="en-GB" sz="2000" dirty="0" smtClean="0"/>
              <a:t> </a:t>
            </a:r>
            <a:r>
              <a:rPr lang="en-GB" sz="2000" dirty="0" err="1" smtClean="0">
                <a:solidFill>
                  <a:schemeClr val="tx1"/>
                </a:solidFill>
              </a:rPr>
              <a:t>Gli</a:t>
            </a:r>
            <a:r>
              <a:rPr lang="en-GB" sz="2000" dirty="0" smtClean="0">
                <a:solidFill>
                  <a:schemeClr val="tx1"/>
                </a:solidFill>
              </a:rPr>
              <a:t> </a:t>
            </a:r>
            <a:r>
              <a:rPr lang="en-GB" sz="2000" dirty="0" err="1" smtClean="0">
                <a:solidFill>
                  <a:schemeClr val="tx1"/>
                </a:solidFill>
              </a:rPr>
              <a:t>enti</a:t>
            </a:r>
            <a:r>
              <a:rPr lang="en-GB" sz="2000" dirty="0" smtClean="0">
                <a:solidFill>
                  <a:schemeClr val="tx1"/>
                </a:solidFill>
              </a:rPr>
              <a:t> </a:t>
            </a:r>
            <a:r>
              <a:rPr lang="en-GB" sz="2000" dirty="0" err="1" smtClean="0">
                <a:solidFill>
                  <a:schemeClr val="tx1"/>
                </a:solidFill>
              </a:rPr>
              <a:t>delle</a:t>
            </a:r>
            <a:r>
              <a:rPr lang="en-GB" sz="2000" dirty="0" smtClean="0">
                <a:solidFill>
                  <a:schemeClr val="tx1"/>
                </a:solidFill>
              </a:rPr>
              <a:t> </a:t>
            </a:r>
            <a:r>
              <a:rPr lang="en-GB" sz="2000" dirty="0" err="1" smtClean="0">
                <a:solidFill>
                  <a:schemeClr val="tx1"/>
                </a:solidFill>
              </a:rPr>
              <a:t>regioni</a:t>
            </a:r>
            <a:r>
              <a:rPr lang="en-GB" sz="2000" dirty="0" smtClean="0">
                <a:solidFill>
                  <a:schemeClr val="tx1"/>
                </a:solidFill>
              </a:rPr>
              <a:t> </a:t>
            </a:r>
            <a:r>
              <a:rPr lang="en-GB" sz="2000" dirty="0" err="1" smtClean="0">
                <a:solidFill>
                  <a:srgbClr val="993366"/>
                </a:solidFill>
              </a:rPr>
              <a:t>meridionali</a:t>
            </a:r>
            <a:r>
              <a:rPr lang="en-GB" sz="2000" dirty="0" smtClean="0">
                <a:solidFill>
                  <a:schemeClr val="tx1"/>
                </a:solidFill>
              </a:rPr>
              <a:t> </a:t>
            </a:r>
            <a:r>
              <a:rPr lang="en-GB" sz="2000" dirty="0" err="1" smtClean="0">
                <a:solidFill>
                  <a:schemeClr val="tx1"/>
                </a:solidFill>
              </a:rPr>
              <a:t>mostrano</a:t>
            </a:r>
            <a:r>
              <a:rPr lang="en-GB" sz="2000" dirty="0" smtClean="0">
                <a:solidFill>
                  <a:schemeClr val="tx1"/>
                </a:solidFill>
              </a:rPr>
              <a:t> un </a:t>
            </a:r>
            <a:r>
              <a:rPr lang="en-GB" sz="2000" dirty="0" err="1" smtClean="0">
                <a:solidFill>
                  <a:schemeClr val="tx1"/>
                </a:solidFill>
              </a:rPr>
              <a:t>più</a:t>
            </a:r>
            <a:r>
              <a:rPr lang="en-GB" sz="2000" dirty="0" smtClean="0">
                <a:solidFill>
                  <a:schemeClr val="tx1"/>
                </a:solidFill>
              </a:rPr>
              <a:t> </a:t>
            </a:r>
            <a:r>
              <a:rPr lang="en-GB" sz="2000" dirty="0" smtClean="0">
                <a:solidFill>
                  <a:srgbClr val="993366"/>
                </a:solidFill>
              </a:rPr>
              <a:t>basso</a:t>
            </a:r>
            <a:r>
              <a:rPr lang="en-GB" sz="2000" dirty="0" smtClean="0">
                <a:solidFill>
                  <a:schemeClr val="tx1"/>
                </a:solidFill>
              </a:rPr>
              <a:t> </a:t>
            </a:r>
            <a:r>
              <a:rPr lang="en-GB" sz="2000" dirty="0" err="1" smtClean="0">
                <a:solidFill>
                  <a:schemeClr val="tx1"/>
                </a:solidFill>
              </a:rPr>
              <a:t>livello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chemeClr val="tx1"/>
                </a:solidFill>
              </a:rPr>
              <a:t>pressione</a:t>
            </a:r>
            <a:r>
              <a:rPr lang="en-GB" sz="2000" dirty="0" smtClean="0">
                <a:solidFill>
                  <a:schemeClr val="tx1"/>
                </a:solidFill>
              </a:rPr>
              <a:t> </a:t>
            </a:r>
            <a:r>
              <a:rPr lang="en-GB" sz="2000" dirty="0" err="1" smtClean="0">
                <a:solidFill>
                  <a:schemeClr val="tx1"/>
                </a:solidFill>
              </a:rPr>
              <a:t>fiscale</a:t>
            </a:r>
            <a:r>
              <a:rPr lang="en-GB" sz="2000" dirty="0" smtClean="0">
                <a:solidFill>
                  <a:schemeClr val="tx1"/>
                </a:solidFill>
              </a:rPr>
              <a:t> </a:t>
            </a:r>
            <a:r>
              <a:rPr lang="en-GB" sz="2000" dirty="0" err="1" smtClean="0">
                <a:solidFill>
                  <a:schemeClr val="tx1"/>
                </a:solidFill>
              </a:rPr>
              <a:t>sull’imposta</a:t>
            </a:r>
            <a:r>
              <a:rPr lang="en-GB" sz="2000" dirty="0" smtClean="0">
                <a:solidFill>
                  <a:schemeClr val="tx1"/>
                </a:solidFill>
              </a:rPr>
              <a:t> </a:t>
            </a:r>
            <a:r>
              <a:rPr lang="en-GB" sz="2000" dirty="0" err="1" smtClean="0">
                <a:solidFill>
                  <a:schemeClr val="tx1"/>
                </a:solidFill>
              </a:rPr>
              <a:t>immobiliare</a:t>
            </a:r>
            <a:r>
              <a:rPr lang="en-GB" sz="2000" dirty="0" smtClean="0">
                <a:solidFill>
                  <a:schemeClr val="tx1"/>
                </a:solidFill>
              </a:rPr>
              <a:t> (</a:t>
            </a:r>
            <a:r>
              <a:rPr lang="en-GB" sz="2000" dirty="0" err="1" smtClean="0">
                <a:solidFill>
                  <a:schemeClr val="tx1"/>
                </a:solidFill>
              </a:rPr>
              <a:t>dovuto</a:t>
            </a:r>
            <a:r>
              <a:rPr lang="en-GB" sz="2000" dirty="0" smtClean="0">
                <a:solidFill>
                  <a:schemeClr val="tx1"/>
                </a:solidFill>
              </a:rPr>
              <a:t> </a:t>
            </a:r>
            <a:r>
              <a:rPr lang="en-GB" sz="2000" dirty="0" err="1" smtClean="0">
                <a:solidFill>
                  <a:schemeClr val="tx1"/>
                </a:solidFill>
              </a:rPr>
              <a:t>sia</a:t>
            </a:r>
            <a:r>
              <a:rPr lang="en-GB" sz="2000" dirty="0" smtClean="0">
                <a:solidFill>
                  <a:schemeClr val="tx1"/>
                </a:solidFill>
              </a:rPr>
              <a:t> </a:t>
            </a:r>
            <a:r>
              <a:rPr lang="en-GB" sz="2000" dirty="0" err="1" smtClean="0">
                <a:solidFill>
                  <a:schemeClr val="tx1"/>
                </a:solidFill>
              </a:rPr>
              <a:t>alle</a:t>
            </a:r>
            <a:r>
              <a:rPr lang="en-GB" sz="2000" dirty="0" smtClean="0">
                <a:solidFill>
                  <a:schemeClr val="tx1"/>
                </a:solidFill>
              </a:rPr>
              <a:t> </a:t>
            </a:r>
            <a:r>
              <a:rPr lang="en-GB" sz="2000" dirty="0" err="1" smtClean="0">
                <a:solidFill>
                  <a:schemeClr val="tx1"/>
                </a:solidFill>
              </a:rPr>
              <a:t>differenti</a:t>
            </a:r>
            <a:r>
              <a:rPr lang="en-GB" sz="2000" dirty="0" smtClean="0">
                <a:solidFill>
                  <a:schemeClr val="tx1"/>
                </a:solidFill>
              </a:rPr>
              <a:t> </a:t>
            </a:r>
            <a:r>
              <a:rPr lang="en-GB" sz="2000" dirty="0" err="1" smtClean="0">
                <a:solidFill>
                  <a:schemeClr val="tx1"/>
                </a:solidFill>
              </a:rPr>
              <a:t>scelte</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chemeClr val="tx1"/>
                </a:solidFill>
              </a:rPr>
              <a:t>politica</a:t>
            </a:r>
            <a:r>
              <a:rPr lang="en-GB" sz="2000" dirty="0" smtClean="0">
                <a:solidFill>
                  <a:schemeClr val="tx1"/>
                </a:solidFill>
              </a:rPr>
              <a:t> </a:t>
            </a:r>
            <a:r>
              <a:rPr lang="en-GB" sz="2000" dirty="0" err="1" smtClean="0">
                <a:solidFill>
                  <a:schemeClr val="tx1"/>
                </a:solidFill>
              </a:rPr>
              <a:t>fiscale</a:t>
            </a:r>
            <a:r>
              <a:rPr lang="en-GB" sz="2000" dirty="0" smtClean="0">
                <a:solidFill>
                  <a:schemeClr val="tx1"/>
                </a:solidFill>
              </a:rPr>
              <a:t> ma </a:t>
            </a:r>
            <a:r>
              <a:rPr lang="en-GB" sz="2000" dirty="0" err="1" smtClean="0">
                <a:solidFill>
                  <a:schemeClr val="tx1"/>
                </a:solidFill>
              </a:rPr>
              <a:t>forse</a:t>
            </a:r>
            <a:r>
              <a:rPr lang="en-GB" sz="2000" dirty="0" smtClean="0">
                <a:solidFill>
                  <a:schemeClr val="tx1"/>
                </a:solidFill>
              </a:rPr>
              <a:t> </a:t>
            </a:r>
            <a:r>
              <a:rPr lang="en-GB" sz="2000" dirty="0" err="1" smtClean="0">
                <a:solidFill>
                  <a:schemeClr val="tx1"/>
                </a:solidFill>
              </a:rPr>
              <a:t>anche</a:t>
            </a:r>
            <a:r>
              <a:rPr lang="en-GB" sz="2000" dirty="0" smtClean="0">
                <a:solidFill>
                  <a:schemeClr val="tx1"/>
                </a:solidFill>
              </a:rPr>
              <a:t> ad </a:t>
            </a:r>
            <a:r>
              <a:rPr lang="en-GB" sz="2000" dirty="0" err="1" smtClean="0">
                <a:solidFill>
                  <a:schemeClr val="tx1"/>
                </a:solidFill>
              </a:rPr>
              <a:t>una</a:t>
            </a:r>
            <a:r>
              <a:rPr lang="en-GB" sz="2000" dirty="0" smtClean="0">
                <a:solidFill>
                  <a:schemeClr val="tx1"/>
                </a:solidFill>
              </a:rPr>
              <a:t> </a:t>
            </a:r>
            <a:r>
              <a:rPr lang="en-GB" sz="2000" dirty="0" err="1" smtClean="0">
                <a:solidFill>
                  <a:srgbClr val="993366"/>
                </a:solidFill>
              </a:rPr>
              <a:t>maggiore</a:t>
            </a:r>
            <a:r>
              <a:rPr lang="en-GB" sz="2000" dirty="0" smtClean="0">
                <a:solidFill>
                  <a:srgbClr val="993366"/>
                </a:solidFill>
              </a:rPr>
              <a:t> </a:t>
            </a:r>
            <a:r>
              <a:rPr lang="en-GB" sz="2000" dirty="0" err="1" smtClean="0">
                <a:solidFill>
                  <a:srgbClr val="993366"/>
                </a:solidFill>
              </a:rPr>
              <a:t>evasione</a:t>
            </a:r>
            <a:r>
              <a:rPr lang="en-GB" sz="2000" dirty="0" smtClean="0">
                <a:solidFill>
                  <a:srgbClr val="993366"/>
                </a:solidFill>
              </a:rPr>
              <a:t> </a:t>
            </a:r>
            <a:r>
              <a:rPr lang="en-GB" sz="2000" dirty="0" err="1" smtClean="0">
                <a:solidFill>
                  <a:srgbClr val="993366"/>
                </a:solidFill>
              </a:rPr>
              <a:t>fiscale</a:t>
            </a:r>
            <a:r>
              <a:rPr lang="en-GB" sz="2000" dirty="0" smtClean="0">
                <a:solidFill>
                  <a:schemeClr val="tx1"/>
                </a:solidFill>
              </a:rPr>
              <a:t>)</a:t>
            </a:r>
            <a:r>
              <a:rPr lang="en-GB" sz="2000" dirty="0" smtClean="0">
                <a:solidFill>
                  <a:srgbClr val="993366"/>
                </a:solidFill>
              </a:rPr>
              <a:t> </a:t>
            </a:r>
            <a:r>
              <a:rPr lang="en-GB" sz="2000" dirty="0" smtClean="0">
                <a:solidFill>
                  <a:schemeClr val="tx1"/>
                </a:solidFill>
              </a:rPr>
              <a:t>;</a:t>
            </a:r>
          </a:p>
          <a:p>
            <a:pPr algn="just">
              <a:lnSpc>
                <a:spcPct val="120000"/>
              </a:lnSpc>
              <a:spcAft>
                <a:spcPts val="600"/>
              </a:spcAft>
              <a:buClr>
                <a:srgbClr val="993366"/>
              </a:buClr>
              <a:buFont typeface="Wingdings" pitchFamily="2" charset="2"/>
              <a:buChar char="q"/>
            </a:pPr>
            <a:r>
              <a:rPr lang="it-IT" sz="2000" dirty="0" smtClean="0">
                <a:solidFill>
                  <a:schemeClr val="tx1"/>
                </a:solidFill>
              </a:rPr>
              <a:t> Osservando l’impatto relativo </a:t>
            </a:r>
            <a:r>
              <a:rPr lang="it-IT" sz="2000" dirty="0" smtClean="0">
                <a:solidFill>
                  <a:srgbClr val="993366"/>
                </a:solidFill>
              </a:rPr>
              <a:t>alla aliquota dell’addizionale comunale all’Irpef,</a:t>
            </a:r>
            <a:r>
              <a:rPr lang="it-IT" sz="2000" dirty="0" smtClean="0">
                <a:solidFill>
                  <a:schemeClr val="tx1"/>
                </a:solidFill>
              </a:rPr>
              <a:t> si può sottolineare come le politiche fiscale sul patrimonio non siano complementari a quelle sul reddito: i comuni con un </a:t>
            </a:r>
            <a:r>
              <a:rPr lang="it-IT" sz="2000" dirty="0" smtClean="0">
                <a:solidFill>
                  <a:srgbClr val="993366"/>
                </a:solidFill>
              </a:rPr>
              <a:t>livello elevato di pressione fiscale Irpef</a:t>
            </a:r>
            <a:r>
              <a:rPr lang="it-IT" sz="2000" dirty="0" smtClean="0">
                <a:solidFill>
                  <a:schemeClr val="tx1"/>
                </a:solidFill>
              </a:rPr>
              <a:t> applicano anche </a:t>
            </a:r>
            <a:r>
              <a:rPr lang="it-IT" sz="2000" dirty="0" smtClean="0">
                <a:solidFill>
                  <a:srgbClr val="993366"/>
                </a:solidFill>
              </a:rPr>
              <a:t>aliquote elevate sul patrimonio immobiliare</a:t>
            </a:r>
            <a:endParaRPr lang="en-GB" sz="2000" dirty="0" smtClean="0">
              <a:solidFill>
                <a:srgbClr val="993366"/>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4"/>
          <p:cNvSpPr>
            <a:spLocks noGrp="1"/>
          </p:cNvSpPr>
          <p:nvPr>
            <p:ph type="title"/>
          </p:nvPr>
        </p:nvSpPr>
        <p:spPr bwMode="auto">
          <a:xfrm>
            <a:off x="458787" y="41275"/>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Risultati (3)</a:t>
            </a:r>
          </a:p>
        </p:txBody>
      </p:sp>
      <p:sp>
        <p:nvSpPr>
          <p:cNvPr id="15364"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5366" name="CasellaDiTesto 8"/>
          <p:cNvSpPr txBox="1">
            <a:spLocks noChangeArrowheads="1"/>
          </p:cNvSpPr>
          <p:nvPr/>
        </p:nvSpPr>
        <p:spPr bwMode="auto">
          <a:xfrm>
            <a:off x="214282" y="876288"/>
            <a:ext cx="8701118" cy="5124480"/>
          </a:xfrm>
          <a:prstGeom prst="rect">
            <a:avLst/>
          </a:prstGeom>
          <a:noFill/>
          <a:ln w="9525">
            <a:noFill/>
            <a:miter lim="800000"/>
            <a:headEnd/>
            <a:tailEnd/>
          </a:ln>
        </p:spPr>
        <p:txBody>
          <a:bodyPr wrap="square">
            <a:spAutoFit/>
          </a:bodyPr>
          <a:lstStyle/>
          <a:p>
            <a:pPr algn="just">
              <a:lnSpc>
                <a:spcPct val="120000"/>
              </a:lnSpc>
              <a:spcAft>
                <a:spcPts val="600"/>
              </a:spcAft>
              <a:buClr>
                <a:srgbClr val="993366"/>
              </a:buClr>
              <a:buFont typeface="Wingdings" pitchFamily="2" charset="2"/>
              <a:buChar char="q"/>
            </a:pPr>
            <a:r>
              <a:rPr lang="en-GB" sz="2000" dirty="0" smtClean="0">
                <a:solidFill>
                  <a:schemeClr val="tx1"/>
                </a:solidFill>
              </a:rPr>
              <a:t> </a:t>
            </a:r>
            <a:r>
              <a:rPr lang="it-IT" sz="2000" dirty="0" smtClean="0">
                <a:solidFill>
                  <a:schemeClr val="tx1"/>
                </a:solidFill>
              </a:rPr>
              <a:t>I comuni sottoposti al </a:t>
            </a:r>
            <a:r>
              <a:rPr lang="it-IT" sz="2000" dirty="0" smtClean="0">
                <a:solidFill>
                  <a:srgbClr val="993366"/>
                </a:solidFill>
              </a:rPr>
              <a:t>Patto di Stabilità </a:t>
            </a:r>
            <a:r>
              <a:rPr lang="it-IT" sz="2000" dirty="0" smtClean="0">
                <a:solidFill>
                  <a:schemeClr val="tx1"/>
                </a:solidFill>
              </a:rPr>
              <a:t>presentano un più elevato livello di entrate extra-standard</a:t>
            </a:r>
            <a:r>
              <a:rPr lang="en-GB" sz="2000" dirty="0" smtClean="0">
                <a:solidFill>
                  <a:schemeClr val="tx1"/>
                </a:solidFill>
              </a:rPr>
              <a:t>;</a:t>
            </a:r>
          </a:p>
          <a:p>
            <a:pPr algn="just">
              <a:lnSpc>
                <a:spcPct val="120000"/>
              </a:lnSpc>
              <a:spcAft>
                <a:spcPts val="600"/>
              </a:spcAft>
              <a:buClr>
                <a:srgbClr val="993366"/>
              </a:buClr>
              <a:buFont typeface="Wingdings" pitchFamily="2" charset="2"/>
              <a:buChar char="q"/>
            </a:pPr>
            <a:r>
              <a:rPr lang="it-IT" sz="2000" dirty="0" smtClean="0">
                <a:solidFill>
                  <a:schemeClr val="tx1"/>
                </a:solidFill>
              </a:rPr>
              <a:t> Il numero di </a:t>
            </a:r>
            <a:r>
              <a:rPr lang="it-IT" sz="2000" dirty="0" smtClean="0">
                <a:solidFill>
                  <a:srgbClr val="993366"/>
                </a:solidFill>
              </a:rPr>
              <a:t>seconde case </a:t>
            </a:r>
            <a:r>
              <a:rPr lang="it-IT" sz="2000" dirty="0" smtClean="0">
                <a:solidFill>
                  <a:schemeClr val="tx1"/>
                </a:solidFill>
              </a:rPr>
              <a:t>pro capite risulta avere una relazione </a:t>
            </a:r>
            <a:r>
              <a:rPr lang="it-IT" sz="2000" dirty="0" smtClean="0">
                <a:solidFill>
                  <a:srgbClr val="993366"/>
                </a:solidFill>
              </a:rPr>
              <a:t>positiva</a:t>
            </a:r>
            <a:r>
              <a:rPr lang="it-IT" sz="2000" dirty="0" smtClean="0">
                <a:solidFill>
                  <a:schemeClr val="tx1"/>
                </a:solidFill>
              </a:rPr>
              <a:t> con le politiche fiscali (il peso della maggiore pressione fiscale viene riversato in gran parte sui </a:t>
            </a:r>
            <a:r>
              <a:rPr lang="it-IT" sz="2000" dirty="0" smtClean="0">
                <a:solidFill>
                  <a:srgbClr val="993366"/>
                </a:solidFill>
              </a:rPr>
              <a:t>cittadini non residenti</a:t>
            </a:r>
            <a:r>
              <a:rPr lang="it-IT" sz="2000" dirty="0" smtClean="0">
                <a:solidFill>
                  <a:schemeClr val="tx1"/>
                </a:solidFill>
              </a:rPr>
              <a:t>);</a:t>
            </a:r>
          </a:p>
          <a:p>
            <a:pPr algn="just">
              <a:lnSpc>
                <a:spcPct val="120000"/>
              </a:lnSpc>
              <a:spcAft>
                <a:spcPts val="600"/>
              </a:spcAft>
              <a:buClr>
                <a:srgbClr val="993366"/>
              </a:buClr>
              <a:buFont typeface="Wingdings" pitchFamily="2" charset="2"/>
              <a:buChar char="q"/>
            </a:pPr>
            <a:r>
              <a:rPr lang="it-IT" sz="2000" dirty="0" smtClean="0">
                <a:solidFill>
                  <a:schemeClr val="tx1"/>
                </a:solidFill>
              </a:rPr>
              <a:t> Nei Comuni in cui il </a:t>
            </a:r>
            <a:r>
              <a:rPr lang="it-IT" sz="2000" dirty="0" smtClean="0">
                <a:solidFill>
                  <a:srgbClr val="993366"/>
                </a:solidFill>
              </a:rPr>
              <a:t>sindaco</a:t>
            </a:r>
            <a:r>
              <a:rPr lang="it-IT" sz="2000" dirty="0" smtClean="0">
                <a:solidFill>
                  <a:schemeClr val="tx1"/>
                </a:solidFill>
              </a:rPr>
              <a:t> è stato eletto </a:t>
            </a:r>
            <a:r>
              <a:rPr lang="it-IT" sz="2000" dirty="0" smtClean="0">
                <a:solidFill>
                  <a:srgbClr val="993366"/>
                </a:solidFill>
              </a:rPr>
              <a:t>due volte consecutive </a:t>
            </a:r>
            <a:r>
              <a:rPr lang="it-IT" sz="2000" dirty="0" smtClean="0">
                <a:solidFill>
                  <a:schemeClr val="tx1"/>
                </a:solidFill>
              </a:rPr>
              <a:t>si assiste ad un minor utilizzo degli spazi di manovra su IMU e TASI dovuto probabilmente a una </a:t>
            </a:r>
            <a:r>
              <a:rPr lang="it-IT" sz="2000" dirty="0" smtClean="0">
                <a:solidFill>
                  <a:srgbClr val="993366"/>
                </a:solidFill>
              </a:rPr>
              <a:t>migliore programmazione </a:t>
            </a:r>
            <a:r>
              <a:rPr lang="it-IT" sz="2000" dirty="0" smtClean="0">
                <a:solidFill>
                  <a:schemeClr val="tx1"/>
                </a:solidFill>
              </a:rPr>
              <a:t>delle politiche di entrata e spesa</a:t>
            </a:r>
            <a:r>
              <a:rPr lang="en-GB" sz="2000" dirty="0" smtClean="0">
                <a:solidFill>
                  <a:schemeClr val="tx1"/>
                </a:solidFill>
              </a:rPr>
              <a:t>.</a:t>
            </a:r>
            <a:endParaRPr lang="it-IT" sz="2000" dirty="0" smtClean="0">
              <a:solidFill>
                <a:schemeClr val="tx1"/>
              </a:solidFill>
            </a:endParaRPr>
          </a:p>
          <a:p>
            <a:pPr algn="just">
              <a:lnSpc>
                <a:spcPct val="120000"/>
              </a:lnSpc>
              <a:spcAft>
                <a:spcPts val="600"/>
              </a:spcAft>
              <a:buClr>
                <a:srgbClr val="993366"/>
              </a:buClr>
              <a:buFont typeface="Wingdings" pitchFamily="2" charset="2"/>
              <a:buChar char="q"/>
            </a:pPr>
            <a:r>
              <a:rPr lang="en-GB" sz="2000" dirty="0" smtClean="0">
                <a:solidFill>
                  <a:schemeClr val="tx1"/>
                </a:solidFill>
              </a:rPr>
              <a:t> </a:t>
            </a:r>
            <a:r>
              <a:rPr lang="en-GB" sz="2000" dirty="0" err="1" smtClean="0">
                <a:solidFill>
                  <a:schemeClr val="tx1"/>
                </a:solidFill>
              </a:rPr>
              <a:t>Una</a:t>
            </a:r>
            <a:r>
              <a:rPr lang="en-GB" sz="2000" dirty="0" smtClean="0">
                <a:solidFill>
                  <a:schemeClr val="tx1"/>
                </a:solidFill>
              </a:rPr>
              <a:t> </a:t>
            </a:r>
            <a:r>
              <a:rPr lang="en-GB" sz="2000" dirty="0" err="1" smtClean="0">
                <a:solidFill>
                  <a:schemeClr val="tx1"/>
                </a:solidFill>
              </a:rPr>
              <a:t>aliquota</a:t>
            </a:r>
            <a:r>
              <a:rPr lang="en-GB" sz="2000" dirty="0" smtClean="0">
                <a:solidFill>
                  <a:schemeClr val="tx1"/>
                </a:solidFill>
              </a:rPr>
              <a:t> </a:t>
            </a:r>
            <a:r>
              <a:rPr lang="en-GB" sz="2000" dirty="0" err="1" smtClean="0">
                <a:solidFill>
                  <a:schemeClr val="tx1"/>
                </a:solidFill>
              </a:rPr>
              <a:t>maggiore</a:t>
            </a:r>
            <a:r>
              <a:rPr lang="en-GB" sz="2000" dirty="0" smtClean="0">
                <a:solidFill>
                  <a:schemeClr val="tx1"/>
                </a:solidFill>
              </a:rPr>
              <a:t> </a:t>
            </a:r>
            <a:r>
              <a:rPr lang="en-GB" sz="2000" dirty="0" err="1" smtClean="0">
                <a:solidFill>
                  <a:schemeClr val="tx1"/>
                </a:solidFill>
              </a:rPr>
              <a:t>può</a:t>
            </a:r>
            <a:r>
              <a:rPr lang="en-GB" sz="2000" dirty="0" smtClean="0">
                <a:solidFill>
                  <a:schemeClr val="tx1"/>
                </a:solidFill>
              </a:rPr>
              <a:t> </a:t>
            </a:r>
            <a:r>
              <a:rPr lang="en-GB" sz="2000" dirty="0" err="1" smtClean="0">
                <a:solidFill>
                  <a:schemeClr val="tx1"/>
                </a:solidFill>
              </a:rPr>
              <a:t>essere</a:t>
            </a:r>
            <a:r>
              <a:rPr lang="en-GB" sz="2000" dirty="0" smtClean="0">
                <a:solidFill>
                  <a:schemeClr val="tx1"/>
                </a:solidFill>
              </a:rPr>
              <a:t> </a:t>
            </a:r>
            <a:r>
              <a:rPr lang="en-GB" sz="2000" dirty="0" err="1" smtClean="0">
                <a:solidFill>
                  <a:schemeClr val="tx1"/>
                </a:solidFill>
              </a:rPr>
              <a:t>spiegata</a:t>
            </a:r>
            <a:r>
              <a:rPr lang="en-GB" sz="2000" dirty="0" smtClean="0">
                <a:solidFill>
                  <a:schemeClr val="tx1"/>
                </a:solidFill>
              </a:rPr>
              <a:t> </a:t>
            </a:r>
            <a:r>
              <a:rPr lang="en-GB" sz="2000" dirty="0" err="1" smtClean="0">
                <a:solidFill>
                  <a:schemeClr val="tx1"/>
                </a:solidFill>
              </a:rPr>
              <a:t>dalla</a:t>
            </a:r>
            <a:r>
              <a:rPr lang="en-GB" sz="2000" dirty="0" smtClean="0">
                <a:solidFill>
                  <a:schemeClr val="tx1"/>
                </a:solidFill>
              </a:rPr>
              <a:t> </a:t>
            </a:r>
            <a:r>
              <a:rPr lang="en-GB" sz="2000" dirty="0" err="1" smtClean="0">
                <a:solidFill>
                  <a:schemeClr val="tx1"/>
                </a:solidFill>
              </a:rPr>
              <a:t>necessità</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chemeClr val="tx1"/>
                </a:solidFill>
              </a:rPr>
              <a:t>assicurare</a:t>
            </a:r>
            <a:r>
              <a:rPr lang="en-GB" sz="2000" dirty="0" smtClean="0">
                <a:solidFill>
                  <a:schemeClr val="tx1"/>
                </a:solidFill>
              </a:rPr>
              <a:t> un </a:t>
            </a:r>
            <a:r>
              <a:rPr lang="en-GB" sz="2000" dirty="0" err="1" smtClean="0">
                <a:solidFill>
                  <a:srgbClr val="993366"/>
                </a:solidFill>
              </a:rPr>
              <a:t>maggior</a:t>
            </a:r>
            <a:r>
              <a:rPr lang="en-GB" sz="2000" dirty="0" smtClean="0">
                <a:solidFill>
                  <a:srgbClr val="993366"/>
                </a:solidFill>
              </a:rPr>
              <a:t> </a:t>
            </a:r>
            <a:r>
              <a:rPr lang="en-GB" sz="2000" dirty="0" err="1" smtClean="0">
                <a:solidFill>
                  <a:srgbClr val="993366"/>
                </a:solidFill>
              </a:rPr>
              <a:t>livello</a:t>
            </a:r>
            <a:r>
              <a:rPr lang="en-GB" sz="2000" dirty="0" smtClean="0">
                <a:solidFill>
                  <a:srgbClr val="993366"/>
                </a:solidFill>
              </a:rPr>
              <a:t> </a:t>
            </a:r>
            <a:r>
              <a:rPr lang="en-GB" sz="2000" dirty="0" err="1" smtClean="0">
                <a:solidFill>
                  <a:srgbClr val="993366"/>
                </a:solidFill>
              </a:rPr>
              <a:t>di</a:t>
            </a:r>
            <a:r>
              <a:rPr lang="en-GB" sz="2000" dirty="0" smtClean="0">
                <a:solidFill>
                  <a:srgbClr val="993366"/>
                </a:solidFill>
              </a:rPr>
              <a:t> </a:t>
            </a:r>
            <a:r>
              <a:rPr lang="en-GB" sz="2000" dirty="0" err="1" smtClean="0">
                <a:solidFill>
                  <a:srgbClr val="993366"/>
                </a:solidFill>
              </a:rPr>
              <a:t>spesa</a:t>
            </a:r>
            <a:r>
              <a:rPr lang="en-GB" sz="2000" dirty="0" smtClean="0">
                <a:solidFill>
                  <a:schemeClr val="tx1"/>
                </a:solidFill>
              </a:rPr>
              <a:t>: </a:t>
            </a:r>
            <a:r>
              <a:rPr lang="en-GB" sz="2000" dirty="0" err="1" smtClean="0">
                <a:solidFill>
                  <a:schemeClr val="tx1"/>
                </a:solidFill>
              </a:rPr>
              <a:t>nei</a:t>
            </a:r>
            <a:r>
              <a:rPr lang="en-GB" sz="2000" dirty="0" smtClean="0">
                <a:solidFill>
                  <a:schemeClr val="tx1"/>
                </a:solidFill>
              </a:rPr>
              <a:t> </a:t>
            </a:r>
            <a:r>
              <a:rPr lang="en-GB" sz="2000" dirty="0" err="1" smtClean="0">
                <a:solidFill>
                  <a:srgbClr val="993366"/>
                </a:solidFill>
              </a:rPr>
              <a:t>centri</a:t>
            </a:r>
            <a:r>
              <a:rPr lang="en-GB" sz="2000" dirty="0" smtClean="0">
                <a:solidFill>
                  <a:srgbClr val="993366"/>
                </a:solidFill>
              </a:rPr>
              <a:t> </a:t>
            </a:r>
            <a:r>
              <a:rPr lang="en-GB" sz="2000" dirty="0" smtClean="0">
                <a:solidFill>
                  <a:schemeClr val="tx1"/>
                </a:solidFill>
              </a:rPr>
              <a:t>con </a:t>
            </a:r>
            <a:r>
              <a:rPr lang="en-GB" sz="2000" dirty="0" err="1" smtClean="0">
                <a:solidFill>
                  <a:schemeClr val="tx1"/>
                </a:solidFill>
              </a:rPr>
              <a:t>più</a:t>
            </a:r>
            <a:r>
              <a:rPr lang="en-GB" sz="2000" dirty="0" smtClean="0">
                <a:solidFill>
                  <a:schemeClr val="tx1"/>
                </a:solidFill>
              </a:rPr>
              <a:t> </a:t>
            </a:r>
            <a:r>
              <a:rPr lang="en-GB" sz="2000" dirty="0" err="1" smtClean="0">
                <a:solidFill>
                  <a:schemeClr val="tx1"/>
                </a:solidFill>
              </a:rPr>
              <a:t>alti</a:t>
            </a:r>
            <a:r>
              <a:rPr lang="en-GB" sz="2000" dirty="0" smtClean="0">
                <a:solidFill>
                  <a:schemeClr val="tx1"/>
                </a:solidFill>
              </a:rPr>
              <a:t> </a:t>
            </a:r>
            <a:r>
              <a:rPr lang="en-GB" sz="2000" dirty="0" err="1" smtClean="0">
                <a:solidFill>
                  <a:schemeClr val="tx1"/>
                </a:solidFill>
              </a:rPr>
              <a:t>costi</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chemeClr val="tx1"/>
                </a:solidFill>
              </a:rPr>
              <a:t>gestione</a:t>
            </a:r>
            <a:r>
              <a:rPr lang="en-GB" sz="2000" dirty="0" smtClean="0">
                <a:solidFill>
                  <a:schemeClr val="tx1"/>
                </a:solidFill>
              </a:rPr>
              <a:t> </a:t>
            </a:r>
            <a:r>
              <a:rPr lang="en-GB" sz="2000" dirty="0" err="1" smtClean="0">
                <a:solidFill>
                  <a:schemeClr val="tx1"/>
                </a:solidFill>
              </a:rPr>
              <a:t>quali</a:t>
            </a:r>
            <a:r>
              <a:rPr lang="en-GB" sz="2000" dirty="0" smtClean="0">
                <a:solidFill>
                  <a:schemeClr val="tx1"/>
                </a:solidFill>
              </a:rPr>
              <a:t> le </a:t>
            </a:r>
            <a:r>
              <a:rPr lang="en-GB" sz="2000" dirty="0" err="1" smtClean="0">
                <a:solidFill>
                  <a:srgbClr val="993366"/>
                </a:solidFill>
              </a:rPr>
              <a:t>aree</a:t>
            </a:r>
            <a:r>
              <a:rPr lang="en-GB" sz="2000" dirty="0" smtClean="0">
                <a:solidFill>
                  <a:srgbClr val="993366"/>
                </a:solidFill>
              </a:rPr>
              <a:t> urbane </a:t>
            </a:r>
            <a:r>
              <a:rPr lang="en-GB" sz="2000" dirty="0" smtClean="0">
                <a:solidFill>
                  <a:schemeClr val="tx1"/>
                </a:solidFill>
              </a:rPr>
              <a:t>(</a:t>
            </a:r>
            <a:r>
              <a:rPr lang="en-GB" sz="2000" dirty="0" err="1" smtClean="0">
                <a:solidFill>
                  <a:schemeClr val="tx1"/>
                </a:solidFill>
              </a:rPr>
              <a:t>effetto</a:t>
            </a:r>
            <a:r>
              <a:rPr lang="en-GB" sz="2000" dirty="0" smtClean="0">
                <a:solidFill>
                  <a:schemeClr val="tx1"/>
                </a:solidFill>
              </a:rPr>
              <a:t> </a:t>
            </a:r>
            <a:r>
              <a:rPr lang="en-GB" sz="2000" dirty="0" err="1" smtClean="0">
                <a:solidFill>
                  <a:schemeClr val="tx1"/>
                </a:solidFill>
              </a:rPr>
              <a:t>congestione</a:t>
            </a:r>
            <a:r>
              <a:rPr lang="en-GB" sz="2000" dirty="0" smtClean="0">
                <a:solidFill>
                  <a:schemeClr val="tx1"/>
                </a:solidFill>
              </a:rPr>
              <a:t>), </a:t>
            </a:r>
            <a:r>
              <a:rPr lang="en-GB" sz="2000" dirty="0" err="1" smtClean="0">
                <a:solidFill>
                  <a:schemeClr val="tx1"/>
                </a:solidFill>
              </a:rPr>
              <a:t>nei</a:t>
            </a:r>
            <a:r>
              <a:rPr lang="en-GB" sz="2000" dirty="0" smtClean="0">
                <a:solidFill>
                  <a:schemeClr val="tx1"/>
                </a:solidFill>
              </a:rPr>
              <a:t> </a:t>
            </a:r>
            <a:r>
              <a:rPr lang="en-GB" sz="2000" dirty="0" err="1" smtClean="0">
                <a:solidFill>
                  <a:schemeClr val="tx1"/>
                </a:solidFill>
              </a:rPr>
              <a:t>Comuni</a:t>
            </a:r>
            <a:r>
              <a:rPr lang="en-GB" sz="2000" dirty="0" smtClean="0">
                <a:solidFill>
                  <a:schemeClr val="tx1"/>
                </a:solidFill>
              </a:rPr>
              <a:t> con un </a:t>
            </a:r>
            <a:r>
              <a:rPr lang="en-GB" sz="2000" dirty="0" err="1" smtClean="0">
                <a:solidFill>
                  <a:srgbClr val="993366"/>
                </a:solidFill>
              </a:rPr>
              <a:t>elevata</a:t>
            </a:r>
            <a:r>
              <a:rPr lang="en-GB" sz="2000" dirty="0" smtClean="0">
                <a:solidFill>
                  <a:srgbClr val="993366"/>
                </a:solidFill>
              </a:rPr>
              <a:t> % </a:t>
            </a:r>
            <a:r>
              <a:rPr lang="en-GB" sz="2000" dirty="0" err="1" smtClean="0">
                <a:solidFill>
                  <a:srgbClr val="993366"/>
                </a:solidFill>
              </a:rPr>
              <a:t>di</a:t>
            </a:r>
            <a:r>
              <a:rPr lang="en-GB" sz="2000" dirty="0" smtClean="0">
                <a:solidFill>
                  <a:srgbClr val="993366"/>
                </a:solidFill>
              </a:rPr>
              <a:t> </a:t>
            </a:r>
            <a:r>
              <a:rPr lang="en-GB" sz="2000" dirty="0" err="1" smtClean="0">
                <a:solidFill>
                  <a:srgbClr val="993366"/>
                </a:solidFill>
              </a:rPr>
              <a:t>anziani</a:t>
            </a:r>
            <a:r>
              <a:rPr lang="en-GB" sz="2000" dirty="0" smtClean="0">
                <a:solidFill>
                  <a:srgbClr val="993366"/>
                </a:solidFill>
              </a:rPr>
              <a:t> </a:t>
            </a:r>
            <a:r>
              <a:rPr lang="en-GB" sz="2000" dirty="0" smtClean="0">
                <a:solidFill>
                  <a:schemeClr val="tx1"/>
                </a:solidFill>
              </a:rPr>
              <a:t>o </a:t>
            </a:r>
            <a:r>
              <a:rPr lang="en-GB" sz="2000" dirty="0" err="1" smtClean="0">
                <a:solidFill>
                  <a:schemeClr val="tx1"/>
                </a:solidFill>
              </a:rPr>
              <a:t>negli</a:t>
            </a:r>
            <a:r>
              <a:rPr lang="en-GB" sz="2000" dirty="0" smtClean="0">
                <a:solidFill>
                  <a:schemeClr val="tx1"/>
                </a:solidFill>
              </a:rPr>
              <a:t> </a:t>
            </a:r>
            <a:r>
              <a:rPr lang="en-GB" sz="2000" dirty="0" err="1" smtClean="0">
                <a:solidFill>
                  <a:schemeClr val="tx1"/>
                </a:solidFill>
              </a:rPr>
              <a:t>enti</a:t>
            </a:r>
            <a:r>
              <a:rPr lang="en-GB" sz="2000" dirty="0" smtClean="0">
                <a:solidFill>
                  <a:schemeClr val="tx1"/>
                </a:solidFill>
              </a:rPr>
              <a:t> con </a:t>
            </a:r>
            <a:r>
              <a:rPr lang="en-GB" sz="2000" dirty="0" err="1" smtClean="0">
                <a:solidFill>
                  <a:schemeClr val="tx1"/>
                </a:solidFill>
              </a:rPr>
              <a:t>una</a:t>
            </a:r>
            <a:r>
              <a:rPr lang="en-GB" sz="2000" dirty="0" smtClean="0">
                <a:solidFill>
                  <a:schemeClr val="tx1"/>
                </a:solidFill>
              </a:rPr>
              <a:t> </a:t>
            </a:r>
            <a:r>
              <a:rPr lang="en-GB" sz="2000" dirty="0" err="1" smtClean="0">
                <a:solidFill>
                  <a:schemeClr val="tx1"/>
                </a:solidFill>
              </a:rPr>
              <a:t>più</a:t>
            </a:r>
            <a:r>
              <a:rPr lang="en-GB" sz="2000" dirty="0" smtClean="0">
                <a:solidFill>
                  <a:schemeClr val="tx1"/>
                </a:solidFill>
              </a:rPr>
              <a:t> basso </a:t>
            </a:r>
            <a:r>
              <a:rPr lang="en-GB" sz="2000" dirty="0" err="1" smtClean="0">
                <a:solidFill>
                  <a:schemeClr val="tx1"/>
                </a:solidFill>
              </a:rPr>
              <a:t>livello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rgbClr val="993366"/>
                </a:solidFill>
              </a:rPr>
              <a:t>suolo</a:t>
            </a:r>
            <a:r>
              <a:rPr lang="en-GB" sz="2000" dirty="0" smtClean="0">
                <a:solidFill>
                  <a:srgbClr val="993366"/>
                </a:solidFill>
              </a:rPr>
              <a:t> </a:t>
            </a:r>
            <a:r>
              <a:rPr lang="en-GB" sz="2000" dirty="0" err="1" smtClean="0">
                <a:solidFill>
                  <a:srgbClr val="993366"/>
                </a:solidFill>
              </a:rPr>
              <a:t>urbanizzato</a:t>
            </a:r>
            <a:r>
              <a:rPr lang="en-GB" sz="2000" dirty="0" smtClean="0">
                <a:solidFill>
                  <a:schemeClr val="tx1"/>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4"/>
          <p:cNvSpPr>
            <a:spLocks noGrp="1"/>
          </p:cNvSpPr>
          <p:nvPr>
            <p:ph type="title"/>
          </p:nvPr>
        </p:nvSpPr>
        <p:spPr bwMode="auto">
          <a:xfrm>
            <a:off x="457200" y="41275"/>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Le cause dell’interazione spaziale (1)</a:t>
            </a:r>
          </a:p>
        </p:txBody>
      </p:sp>
      <p:sp>
        <p:nvSpPr>
          <p:cNvPr id="15364"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5366" name="CasellaDiTesto 8"/>
          <p:cNvSpPr txBox="1">
            <a:spLocks noChangeArrowheads="1"/>
          </p:cNvSpPr>
          <p:nvPr/>
        </p:nvSpPr>
        <p:spPr bwMode="auto">
          <a:xfrm>
            <a:off x="228600" y="857232"/>
            <a:ext cx="8686800" cy="5226046"/>
          </a:xfrm>
          <a:prstGeom prst="rect">
            <a:avLst/>
          </a:prstGeom>
          <a:noFill/>
          <a:ln w="9525">
            <a:noFill/>
            <a:miter lim="800000"/>
            <a:headEnd/>
            <a:tailEnd/>
          </a:ln>
        </p:spPr>
        <p:txBody>
          <a:bodyPr wrap="square">
            <a:spAutoFit/>
          </a:bodyPr>
          <a:lstStyle/>
          <a:p>
            <a:pPr algn="just">
              <a:lnSpc>
                <a:spcPct val="120000"/>
              </a:lnSpc>
              <a:buClr>
                <a:srgbClr val="993366"/>
              </a:buClr>
            </a:pPr>
            <a:r>
              <a:rPr lang="en-GB" sz="2000" dirty="0" err="1" smtClean="0">
                <a:solidFill>
                  <a:srgbClr val="993366"/>
                </a:solidFill>
              </a:rPr>
              <a:t>Quale</a:t>
            </a:r>
            <a:r>
              <a:rPr lang="en-GB" sz="2000" dirty="0" smtClean="0">
                <a:solidFill>
                  <a:srgbClr val="993366"/>
                </a:solidFill>
              </a:rPr>
              <a:t> </a:t>
            </a:r>
            <a:r>
              <a:rPr lang="en-GB" sz="2000" dirty="0" err="1" smtClean="0">
                <a:solidFill>
                  <a:srgbClr val="993366"/>
                </a:solidFill>
              </a:rPr>
              <a:t>delle</a:t>
            </a:r>
            <a:r>
              <a:rPr lang="en-GB" sz="2000" dirty="0" smtClean="0">
                <a:solidFill>
                  <a:srgbClr val="993366"/>
                </a:solidFill>
              </a:rPr>
              <a:t> </a:t>
            </a:r>
            <a:r>
              <a:rPr lang="en-GB" sz="2000" dirty="0" err="1" smtClean="0">
                <a:solidFill>
                  <a:srgbClr val="993366"/>
                </a:solidFill>
              </a:rPr>
              <a:t>possibili</a:t>
            </a:r>
            <a:r>
              <a:rPr lang="en-GB" sz="2000" dirty="0" smtClean="0">
                <a:solidFill>
                  <a:srgbClr val="993366"/>
                </a:solidFill>
              </a:rPr>
              <a:t> cause </a:t>
            </a:r>
            <a:r>
              <a:rPr lang="en-GB" sz="2000" dirty="0" err="1" smtClean="0">
                <a:solidFill>
                  <a:srgbClr val="993366"/>
                </a:solidFill>
              </a:rPr>
              <a:t>dei</a:t>
            </a:r>
            <a:r>
              <a:rPr lang="en-GB" sz="2000" dirty="0" smtClean="0">
                <a:solidFill>
                  <a:srgbClr val="993366"/>
                </a:solidFill>
              </a:rPr>
              <a:t> </a:t>
            </a:r>
            <a:r>
              <a:rPr lang="en-GB" sz="2000" dirty="0" err="1" smtClean="0">
                <a:solidFill>
                  <a:srgbClr val="993366"/>
                </a:solidFill>
              </a:rPr>
              <a:t>comportamenti</a:t>
            </a:r>
            <a:r>
              <a:rPr lang="en-GB" sz="2000" dirty="0" smtClean="0">
                <a:solidFill>
                  <a:srgbClr val="993366"/>
                </a:solidFill>
              </a:rPr>
              <a:t> </a:t>
            </a:r>
            <a:r>
              <a:rPr lang="en-GB" sz="2000" dirty="0" err="1" smtClean="0">
                <a:solidFill>
                  <a:srgbClr val="993366"/>
                </a:solidFill>
              </a:rPr>
              <a:t>imitativi</a:t>
            </a:r>
            <a:r>
              <a:rPr lang="en-GB" sz="2000" dirty="0" smtClean="0">
                <a:solidFill>
                  <a:srgbClr val="993366"/>
                </a:solidFill>
              </a:rPr>
              <a:t> è la </a:t>
            </a:r>
            <a:r>
              <a:rPr lang="en-GB" sz="2000" dirty="0" err="1" smtClean="0">
                <a:solidFill>
                  <a:srgbClr val="993366"/>
                </a:solidFill>
              </a:rPr>
              <a:t>più</a:t>
            </a:r>
            <a:r>
              <a:rPr lang="en-GB" sz="2000" dirty="0" smtClean="0">
                <a:solidFill>
                  <a:srgbClr val="993366"/>
                </a:solidFill>
              </a:rPr>
              <a:t> </a:t>
            </a:r>
            <a:r>
              <a:rPr lang="en-GB" sz="2000" dirty="0" err="1" smtClean="0">
                <a:solidFill>
                  <a:srgbClr val="993366"/>
                </a:solidFill>
              </a:rPr>
              <a:t>plausibile</a:t>
            </a:r>
            <a:r>
              <a:rPr lang="en-GB" sz="2000" dirty="0" smtClean="0">
                <a:solidFill>
                  <a:srgbClr val="993366"/>
                </a:solidFill>
              </a:rPr>
              <a:t>? </a:t>
            </a:r>
          </a:p>
          <a:p>
            <a:pPr algn="just">
              <a:lnSpc>
                <a:spcPct val="120000"/>
              </a:lnSpc>
              <a:buClr>
                <a:srgbClr val="993366"/>
              </a:buClr>
            </a:pPr>
            <a:endParaRPr lang="en-GB" sz="2000" dirty="0" smtClean="0">
              <a:solidFill>
                <a:srgbClr val="993366"/>
              </a:solidFill>
            </a:endParaRPr>
          </a:p>
          <a:p>
            <a:pPr algn="just">
              <a:lnSpc>
                <a:spcPct val="120000"/>
              </a:lnSpc>
              <a:spcAft>
                <a:spcPts val="0"/>
              </a:spcAft>
              <a:buClr>
                <a:srgbClr val="993366"/>
              </a:buClr>
            </a:pPr>
            <a:r>
              <a:rPr lang="en-GB" sz="2000" dirty="0" smtClean="0">
                <a:solidFill>
                  <a:schemeClr val="tx1"/>
                </a:solidFill>
              </a:rPr>
              <a:t>La </a:t>
            </a:r>
            <a:r>
              <a:rPr lang="en-GB" sz="2000" dirty="0" err="1" smtClean="0">
                <a:solidFill>
                  <a:schemeClr val="tx1"/>
                </a:solidFill>
              </a:rPr>
              <a:t>letteratura</a:t>
            </a:r>
            <a:r>
              <a:rPr lang="en-GB" sz="2000" dirty="0" smtClean="0">
                <a:solidFill>
                  <a:schemeClr val="tx1"/>
                </a:solidFill>
              </a:rPr>
              <a:t> </a:t>
            </a:r>
            <a:r>
              <a:rPr lang="en-GB" sz="2000" dirty="0" err="1" smtClean="0">
                <a:solidFill>
                  <a:schemeClr val="tx1"/>
                </a:solidFill>
              </a:rPr>
              <a:t>offre</a:t>
            </a:r>
            <a:r>
              <a:rPr lang="en-GB" sz="2000" dirty="0" smtClean="0">
                <a:solidFill>
                  <a:schemeClr val="tx1"/>
                </a:solidFill>
              </a:rPr>
              <a:t> </a:t>
            </a:r>
            <a:r>
              <a:rPr lang="en-GB" sz="2000" dirty="0" err="1" smtClean="0">
                <a:solidFill>
                  <a:schemeClr val="tx1"/>
                </a:solidFill>
              </a:rPr>
              <a:t>tre</a:t>
            </a:r>
            <a:r>
              <a:rPr lang="en-GB" sz="2000" dirty="0" smtClean="0">
                <a:solidFill>
                  <a:schemeClr val="tx1"/>
                </a:solidFill>
              </a:rPr>
              <a:t> </a:t>
            </a:r>
            <a:r>
              <a:rPr lang="en-GB" sz="2000" dirty="0" err="1" smtClean="0">
                <a:solidFill>
                  <a:schemeClr val="tx1"/>
                </a:solidFill>
              </a:rPr>
              <a:t>spiegazioni</a:t>
            </a:r>
            <a:r>
              <a:rPr lang="en-GB" sz="2000" dirty="0" smtClean="0">
                <a:solidFill>
                  <a:schemeClr val="tx1"/>
                </a:solidFill>
              </a:rPr>
              <a:t> al tax mimicking:</a:t>
            </a:r>
          </a:p>
          <a:p>
            <a:pPr marL="457200" indent="-457200" algn="just">
              <a:lnSpc>
                <a:spcPct val="120000"/>
              </a:lnSpc>
              <a:spcAft>
                <a:spcPts val="0"/>
              </a:spcAft>
              <a:buClr>
                <a:srgbClr val="993366"/>
              </a:buClr>
              <a:buFont typeface="+mj-lt"/>
              <a:buAutoNum type="arabicPeriod"/>
            </a:pPr>
            <a:r>
              <a:rPr lang="en-GB" sz="2000" dirty="0" smtClean="0">
                <a:solidFill>
                  <a:srgbClr val="993366"/>
                </a:solidFill>
              </a:rPr>
              <a:t>lo spill-over </a:t>
            </a:r>
            <a:r>
              <a:rPr lang="en-GB" sz="2000" dirty="0" err="1" smtClean="0">
                <a:solidFill>
                  <a:srgbClr val="993366"/>
                </a:solidFill>
              </a:rPr>
              <a:t>sulla</a:t>
            </a:r>
            <a:r>
              <a:rPr lang="en-GB" sz="2000" dirty="0" smtClean="0">
                <a:solidFill>
                  <a:srgbClr val="993366"/>
                </a:solidFill>
              </a:rPr>
              <a:t> </a:t>
            </a:r>
            <a:r>
              <a:rPr lang="en-GB" sz="2000" dirty="0" err="1" smtClean="0">
                <a:solidFill>
                  <a:srgbClr val="993366"/>
                </a:solidFill>
              </a:rPr>
              <a:t>spesa</a:t>
            </a:r>
            <a:r>
              <a:rPr lang="en-GB" sz="2000" dirty="0" smtClean="0">
                <a:solidFill>
                  <a:schemeClr val="tx1"/>
                </a:solidFill>
              </a:rPr>
              <a:t>: </a:t>
            </a:r>
            <a:r>
              <a:rPr lang="it-IT" sz="2000" dirty="0" smtClean="0">
                <a:solidFill>
                  <a:schemeClr val="tx1"/>
                </a:solidFill>
              </a:rPr>
              <a:t>le spese effettuate dai Comuni in servizi pubblici possono determinare benefici o svantaggi agli enti contigui</a:t>
            </a:r>
            <a:r>
              <a:rPr lang="en-GB" sz="2000" dirty="0" smtClean="0">
                <a:solidFill>
                  <a:schemeClr val="tx1"/>
                </a:solidFill>
              </a:rPr>
              <a:t>;</a:t>
            </a:r>
          </a:p>
          <a:p>
            <a:pPr marL="457200" indent="-457200" algn="just">
              <a:lnSpc>
                <a:spcPct val="120000"/>
              </a:lnSpc>
              <a:spcAft>
                <a:spcPts val="0"/>
              </a:spcAft>
              <a:buClr>
                <a:srgbClr val="993366"/>
              </a:buClr>
              <a:buFont typeface="+mj-lt"/>
              <a:buAutoNum type="arabicPeriod"/>
            </a:pPr>
            <a:endParaRPr lang="en-GB" sz="800" dirty="0" smtClean="0">
              <a:solidFill>
                <a:schemeClr val="tx1"/>
              </a:solidFill>
            </a:endParaRPr>
          </a:p>
          <a:p>
            <a:pPr marL="457200" indent="-457200" algn="just">
              <a:lnSpc>
                <a:spcPct val="120000"/>
              </a:lnSpc>
              <a:spcAft>
                <a:spcPts val="0"/>
              </a:spcAft>
              <a:buClr>
                <a:srgbClr val="993366"/>
              </a:buClr>
              <a:buFont typeface="+mj-lt"/>
              <a:buAutoNum type="arabicPeriod"/>
            </a:pPr>
            <a:r>
              <a:rPr lang="en-GB" sz="2000" dirty="0" err="1" smtClean="0">
                <a:solidFill>
                  <a:srgbClr val="993366"/>
                </a:solidFill>
              </a:rPr>
              <a:t>il</a:t>
            </a:r>
            <a:r>
              <a:rPr lang="en-GB" sz="2000" dirty="0" smtClean="0">
                <a:solidFill>
                  <a:srgbClr val="993366"/>
                </a:solidFill>
              </a:rPr>
              <a:t> </a:t>
            </a:r>
            <a:r>
              <a:rPr lang="en-GB" sz="2000" dirty="0" err="1" smtClean="0">
                <a:solidFill>
                  <a:srgbClr val="993366"/>
                </a:solidFill>
              </a:rPr>
              <a:t>modello</a:t>
            </a:r>
            <a:r>
              <a:rPr lang="en-GB" sz="2000" dirty="0" smtClean="0">
                <a:solidFill>
                  <a:srgbClr val="993366"/>
                </a:solidFill>
              </a:rPr>
              <a:t> </a:t>
            </a:r>
            <a:r>
              <a:rPr lang="en-GB" sz="2000" dirty="0" err="1" smtClean="0">
                <a:solidFill>
                  <a:srgbClr val="993366"/>
                </a:solidFill>
              </a:rPr>
              <a:t>Tiebout</a:t>
            </a:r>
            <a:r>
              <a:rPr lang="en-GB" sz="2000" dirty="0" smtClean="0">
                <a:solidFill>
                  <a:srgbClr val="993366"/>
                </a:solidFill>
              </a:rPr>
              <a:t> </a:t>
            </a:r>
            <a:r>
              <a:rPr lang="en-GB" sz="2000" dirty="0" err="1" smtClean="0">
                <a:solidFill>
                  <a:srgbClr val="993366"/>
                </a:solidFill>
              </a:rPr>
              <a:t>sulla</a:t>
            </a:r>
            <a:r>
              <a:rPr lang="en-GB" sz="2000" dirty="0" smtClean="0">
                <a:solidFill>
                  <a:srgbClr val="993366"/>
                </a:solidFill>
              </a:rPr>
              <a:t> tax competition</a:t>
            </a:r>
            <a:r>
              <a:rPr lang="en-GB" sz="2000" dirty="0" smtClean="0">
                <a:solidFill>
                  <a:schemeClr val="tx1"/>
                </a:solidFill>
              </a:rPr>
              <a:t>: </a:t>
            </a:r>
            <a:r>
              <a:rPr lang="en-GB" sz="2000" dirty="0" err="1" smtClean="0">
                <a:solidFill>
                  <a:schemeClr val="tx1"/>
                </a:solidFill>
              </a:rPr>
              <a:t>i</a:t>
            </a:r>
            <a:r>
              <a:rPr lang="en-GB" sz="2000" dirty="0" smtClean="0">
                <a:solidFill>
                  <a:schemeClr val="tx1"/>
                </a:solidFill>
              </a:rPr>
              <a:t> </a:t>
            </a:r>
            <a:r>
              <a:rPr lang="en-GB" sz="2000" dirty="0" err="1" smtClean="0">
                <a:solidFill>
                  <a:schemeClr val="tx1"/>
                </a:solidFill>
              </a:rPr>
              <a:t>politici</a:t>
            </a:r>
            <a:r>
              <a:rPr lang="en-GB" sz="2000" dirty="0" smtClean="0">
                <a:solidFill>
                  <a:schemeClr val="tx1"/>
                </a:solidFill>
              </a:rPr>
              <a:t> </a:t>
            </a:r>
            <a:r>
              <a:rPr lang="en-GB" sz="2000" dirty="0" err="1" smtClean="0">
                <a:solidFill>
                  <a:schemeClr val="tx1"/>
                </a:solidFill>
              </a:rPr>
              <a:t>possono</a:t>
            </a:r>
            <a:r>
              <a:rPr lang="en-GB" sz="2000" dirty="0" smtClean="0">
                <a:solidFill>
                  <a:schemeClr val="tx1"/>
                </a:solidFill>
              </a:rPr>
              <a:t> </a:t>
            </a:r>
            <a:r>
              <a:rPr lang="en-GB" sz="2000" dirty="0" err="1" smtClean="0">
                <a:solidFill>
                  <a:schemeClr val="tx1"/>
                </a:solidFill>
              </a:rPr>
              <a:t>imitare</a:t>
            </a:r>
            <a:r>
              <a:rPr lang="en-GB" sz="2000" dirty="0" smtClean="0">
                <a:solidFill>
                  <a:schemeClr val="tx1"/>
                </a:solidFill>
              </a:rPr>
              <a:t> le </a:t>
            </a:r>
            <a:r>
              <a:rPr lang="en-GB" sz="2000" dirty="0" err="1" smtClean="0">
                <a:solidFill>
                  <a:schemeClr val="tx1"/>
                </a:solidFill>
              </a:rPr>
              <a:t>scelte</a:t>
            </a:r>
            <a:r>
              <a:rPr lang="en-GB" sz="2000" dirty="0" smtClean="0">
                <a:solidFill>
                  <a:schemeClr val="tx1"/>
                </a:solidFill>
              </a:rPr>
              <a:t> </a:t>
            </a:r>
            <a:r>
              <a:rPr lang="en-GB" sz="2000" dirty="0" err="1" smtClean="0">
                <a:solidFill>
                  <a:schemeClr val="tx1"/>
                </a:solidFill>
              </a:rPr>
              <a:t>dei</a:t>
            </a:r>
            <a:r>
              <a:rPr lang="en-GB" sz="2000" dirty="0" smtClean="0">
                <a:solidFill>
                  <a:schemeClr val="tx1"/>
                </a:solidFill>
              </a:rPr>
              <a:t> </a:t>
            </a:r>
            <a:r>
              <a:rPr lang="en-GB" sz="2000" dirty="0" err="1" smtClean="0">
                <a:solidFill>
                  <a:schemeClr val="tx1"/>
                </a:solidFill>
              </a:rPr>
              <a:t>vicini</a:t>
            </a:r>
            <a:r>
              <a:rPr lang="en-GB" sz="2000" dirty="0" smtClean="0">
                <a:solidFill>
                  <a:schemeClr val="tx1"/>
                </a:solidFill>
              </a:rPr>
              <a:t> per </a:t>
            </a:r>
            <a:r>
              <a:rPr lang="en-GB" sz="2000" dirty="0" err="1" smtClean="0">
                <a:solidFill>
                  <a:schemeClr val="tx1"/>
                </a:solidFill>
              </a:rPr>
              <a:t>evitare</a:t>
            </a:r>
            <a:r>
              <a:rPr lang="en-GB" sz="2000" dirty="0" smtClean="0">
                <a:solidFill>
                  <a:schemeClr val="tx1"/>
                </a:solidFill>
              </a:rPr>
              <a:t> lo </a:t>
            </a:r>
            <a:r>
              <a:rPr lang="en-GB" sz="2000" dirty="0" err="1" smtClean="0">
                <a:solidFill>
                  <a:schemeClr val="tx1"/>
                </a:solidFill>
              </a:rPr>
              <a:t>spostamento</a:t>
            </a:r>
            <a:r>
              <a:rPr lang="en-GB" sz="2000" dirty="0" smtClean="0">
                <a:solidFill>
                  <a:schemeClr val="tx1"/>
                </a:solidFill>
              </a:rPr>
              <a:t> </a:t>
            </a:r>
            <a:r>
              <a:rPr lang="en-GB" sz="2000" dirty="0" err="1" smtClean="0">
                <a:solidFill>
                  <a:schemeClr val="tx1"/>
                </a:solidFill>
              </a:rPr>
              <a:t>della</a:t>
            </a:r>
            <a:r>
              <a:rPr lang="en-GB" sz="2000" dirty="0" smtClean="0">
                <a:solidFill>
                  <a:schemeClr val="tx1"/>
                </a:solidFill>
              </a:rPr>
              <a:t> base </a:t>
            </a:r>
            <a:r>
              <a:rPr lang="en-GB" sz="2000" dirty="0" err="1" smtClean="0">
                <a:solidFill>
                  <a:schemeClr val="tx1"/>
                </a:solidFill>
              </a:rPr>
              <a:t>imponibile</a:t>
            </a:r>
            <a:r>
              <a:rPr lang="en-GB" sz="2000" dirty="0" smtClean="0">
                <a:solidFill>
                  <a:schemeClr val="tx1"/>
                </a:solidFill>
              </a:rPr>
              <a:t>;</a:t>
            </a:r>
          </a:p>
          <a:p>
            <a:pPr marL="457200" indent="-457200" algn="just">
              <a:lnSpc>
                <a:spcPct val="120000"/>
              </a:lnSpc>
              <a:spcAft>
                <a:spcPts val="0"/>
              </a:spcAft>
              <a:buClr>
                <a:srgbClr val="993366"/>
              </a:buClr>
              <a:buFont typeface="+mj-lt"/>
              <a:buAutoNum type="arabicPeriod"/>
            </a:pPr>
            <a:endParaRPr lang="en-GB" sz="800" dirty="0" smtClean="0">
              <a:solidFill>
                <a:schemeClr val="tx1"/>
              </a:solidFill>
            </a:endParaRPr>
          </a:p>
          <a:p>
            <a:pPr marL="457200" indent="-457200" algn="just">
              <a:lnSpc>
                <a:spcPct val="120000"/>
              </a:lnSpc>
              <a:spcAft>
                <a:spcPts val="0"/>
              </a:spcAft>
              <a:buClr>
                <a:srgbClr val="993366"/>
              </a:buClr>
              <a:buFont typeface="+mj-lt"/>
              <a:buAutoNum type="arabicPeriod"/>
            </a:pPr>
            <a:r>
              <a:rPr lang="en-GB" sz="2000" dirty="0" smtClean="0">
                <a:solidFill>
                  <a:srgbClr val="993366"/>
                </a:solidFill>
              </a:rPr>
              <a:t>la yardstick competition</a:t>
            </a:r>
            <a:r>
              <a:rPr lang="en-GB" sz="2000" dirty="0" smtClean="0">
                <a:solidFill>
                  <a:schemeClr val="tx1"/>
                </a:solidFill>
              </a:rPr>
              <a:t>: </a:t>
            </a:r>
            <a:r>
              <a:rPr lang="en-GB" sz="2000" dirty="0" smtClean="0"/>
              <a:t> </a:t>
            </a:r>
            <a:r>
              <a:rPr lang="en-GB" sz="2000" dirty="0" err="1" smtClean="0">
                <a:solidFill>
                  <a:schemeClr val="tx1"/>
                </a:solidFill>
              </a:rPr>
              <a:t>gli</a:t>
            </a:r>
            <a:r>
              <a:rPr lang="en-GB" sz="2000" dirty="0" smtClean="0">
                <a:solidFill>
                  <a:schemeClr val="tx1"/>
                </a:solidFill>
              </a:rPr>
              <a:t> </a:t>
            </a:r>
            <a:r>
              <a:rPr lang="en-GB" sz="2000" dirty="0" err="1" smtClean="0">
                <a:solidFill>
                  <a:schemeClr val="tx1"/>
                </a:solidFill>
              </a:rPr>
              <a:t>elettori</a:t>
            </a:r>
            <a:r>
              <a:rPr lang="en-GB" sz="2000" dirty="0" smtClean="0">
                <a:solidFill>
                  <a:schemeClr val="tx1"/>
                </a:solidFill>
              </a:rPr>
              <a:t>, non </a:t>
            </a:r>
            <a:r>
              <a:rPr lang="en-GB" sz="2000" dirty="0" err="1" smtClean="0">
                <a:solidFill>
                  <a:schemeClr val="tx1"/>
                </a:solidFill>
              </a:rPr>
              <a:t>completamente</a:t>
            </a:r>
            <a:r>
              <a:rPr lang="en-GB" sz="2000" dirty="0" smtClean="0">
                <a:solidFill>
                  <a:schemeClr val="tx1"/>
                </a:solidFill>
              </a:rPr>
              <a:t> </a:t>
            </a:r>
            <a:r>
              <a:rPr lang="en-GB" sz="2000" dirty="0" err="1" smtClean="0">
                <a:solidFill>
                  <a:schemeClr val="tx1"/>
                </a:solidFill>
              </a:rPr>
              <a:t>informati</a:t>
            </a:r>
            <a:r>
              <a:rPr lang="en-GB" sz="2000" dirty="0" smtClean="0">
                <a:solidFill>
                  <a:schemeClr val="tx1"/>
                </a:solidFill>
              </a:rPr>
              <a:t> </a:t>
            </a:r>
            <a:r>
              <a:rPr lang="it-IT" sz="2000" dirty="0" smtClean="0">
                <a:solidFill>
                  <a:schemeClr val="tx1"/>
                </a:solidFill>
              </a:rPr>
              <a:t>circa lo standard di servizi potenzialmente collegato ad uno specifico livello di tassazione, utilizzano ciò che accade intorno a loro come benchmark</a:t>
            </a:r>
            <a:r>
              <a:rPr lang="en-GB" sz="2000" dirty="0" smtClean="0">
                <a:solidFill>
                  <a:schemeClr val="tx1"/>
                </a:solidFill>
              </a:rPr>
              <a:t>. </a:t>
            </a:r>
            <a:r>
              <a:rPr lang="it-IT" sz="2000" dirty="0" smtClean="0">
                <a:solidFill>
                  <a:schemeClr val="tx1"/>
                </a:solidFill>
              </a:rPr>
              <a:t>Il politico razionale tenderà ad imitare il livello di pressione fiscale dei comuni limitrofi, nel tentativo di catturare le preferenze degli elettori.</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4363449" y="90100"/>
            <a:ext cx="417102" cy="276999"/>
          </a:xfrm>
          <a:prstGeom prst="rect">
            <a:avLst/>
          </a:prstGeom>
          <a:noFill/>
          <a:ln w="9525">
            <a:noFill/>
            <a:miter lim="800000"/>
            <a:headEnd/>
            <a:tailEnd/>
          </a:ln>
        </p:spPr>
        <p:txBody>
          <a:bodyPr wrap="none" anchor="ctr">
            <a:spAutoFit/>
          </a:bodyPr>
          <a:lstStyle/>
          <a:p>
            <a:pPr algn="just" eaLnBrk="0" hangingPunct="0"/>
            <a:r>
              <a:rPr lang="en-US" sz="1200" i="1" dirty="0" smtClean="0">
                <a:latin typeface="Times New Roman" pitchFamily="18" charset="0"/>
                <a:cs typeface="Calibri" pitchFamily="34" charset="0"/>
              </a:rPr>
              <a:t>y</a:t>
            </a:r>
            <a:r>
              <a:rPr lang="en-US" sz="1200" dirty="0" smtClean="0">
                <a:latin typeface="Times New Roman" pitchFamily="18" charset="0"/>
                <a:cs typeface="Calibri" pitchFamily="34" charset="0"/>
              </a:rPr>
              <a:t> = </a:t>
            </a:r>
            <a:endParaRPr lang="en-US" dirty="0"/>
          </a:p>
        </p:txBody>
      </p:sp>
      <p:sp>
        <p:nvSpPr>
          <p:cNvPr id="15364" name="Rectangle 3"/>
          <p:cNvSpPr>
            <a:spLocks noChangeArrowheads="1"/>
          </p:cNvSpPr>
          <p:nvPr/>
        </p:nvSpPr>
        <p:spPr bwMode="auto">
          <a:xfrm>
            <a:off x="0" y="482084"/>
            <a:ext cx="184731" cy="369332"/>
          </a:xfrm>
          <a:prstGeom prst="rect">
            <a:avLst/>
          </a:prstGeom>
          <a:noFill/>
          <a:ln w="9525">
            <a:noFill/>
            <a:miter lim="800000"/>
            <a:headEnd/>
            <a:tailEnd/>
          </a:ln>
        </p:spPr>
        <p:txBody>
          <a:bodyPr wrap="none" anchor="ctr">
            <a:spAutoFit/>
          </a:bodyPr>
          <a:lstStyle/>
          <a:p>
            <a:pPr eaLnBrk="0" hangingPunct="0"/>
            <a:endParaRPr lang="en-US" dirty="0"/>
          </a:p>
        </p:txBody>
      </p:sp>
      <p:sp>
        <p:nvSpPr>
          <p:cNvPr id="15365" name="Rectangle 5"/>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dirty="0"/>
          </a:p>
        </p:txBody>
      </p:sp>
      <p:sp>
        <p:nvSpPr>
          <p:cNvPr id="15366" name="CasellaDiTesto 8"/>
          <p:cNvSpPr txBox="1">
            <a:spLocks noChangeArrowheads="1"/>
          </p:cNvSpPr>
          <p:nvPr/>
        </p:nvSpPr>
        <p:spPr bwMode="auto">
          <a:xfrm>
            <a:off x="228600" y="785794"/>
            <a:ext cx="8763000" cy="5336846"/>
          </a:xfrm>
          <a:prstGeom prst="rect">
            <a:avLst/>
          </a:prstGeom>
          <a:noFill/>
          <a:ln w="9525">
            <a:noFill/>
            <a:miter lim="800000"/>
            <a:headEnd/>
            <a:tailEnd/>
          </a:ln>
        </p:spPr>
        <p:txBody>
          <a:bodyPr wrap="square">
            <a:spAutoFit/>
          </a:bodyPr>
          <a:lstStyle/>
          <a:p>
            <a:pPr algn="just">
              <a:lnSpc>
                <a:spcPct val="120000"/>
              </a:lnSpc>
              <a:buClr>
                <a:srgbClr val="993366"/>
              </a:buClr>
            </a:pPr>
            <a:r>
              <a:rPr lang="en-US" dirty="0" smtClean="0">
                <a:solidFill>
                  <a:schemeClr val="tx1"/>
                </a:solidFill>
              </a:rPr>
              <a:t>Si </a:t>
            </a:r>
            <a:r>
              <a:rPr lang="en-US" dirty="0" err="1" smtClean="0">
                <a:solidFill>
                  <a:schemeClr val="tx1"/>
                </a:solidFill>
              </a:rPr>
              <a:t>approfondiscono</a:t>
            </a:r>
            <a:r>
              <a:rPr lang="en-US" dirty="0" smtClean="0">
                <a:solidFill>
                  <a:schemeClr val="tx1"/>
                </a:solidFill>
              </a:rPr>
              <a:t> le </a:t>
            </a:r>
            <a:r>
              <a:rPr lang="en-US" dirty="0" err="1" smtClean="0">
                <a:solidFill>
                  <a:schemeClr val="tx1"/>
                </a:solidFill>
              </a:rPr>
              <a:t>teorie</a:t>
            </a:r>
            <a:r>
              <a:rPr lang="en-US" dirty="0" smtClean="0">
                <a:solidFill>
                  <a:schemeClr val="tx1"/>
                </a:solidFill>
              </a:rPr>
              <a:t> 1 e 3 </a:t>
            </a:r>
            <a:r>
              <a:rPr lang="en-US" dirty="0" err="1" smtClean="0">
                <a:solidFill>
                  <a:schemeClr val="tx1"/>
                </a:solidFill>
              </a:rPr>
              <a:t>modificando</a:t>
            </a:r>
            <a:r>
              <a:rPr lang="en-US" dirty="0" smtClean="0">
                <a:solidFill>
                  <a:schemeClr val="tx1"/>
                </a:solidFill>
              </a:rPr>
              <a:t> </a:t>
            </a:r>
            <a:r>
              <a:rPr lang="en-US" dirty="0" err="1" smtClean="0">
                <a:solidFill>
                  <a:schemeClr val="tx1"/>
                </a:solidFill>
              </a:rPr>
              <a:t>il</a:t>
            </a:r>
            <a:r>
              <a:rPr lang="en-US" dirty="0" smtClean="0">
                <a:solidFill>
                  <a:schemeClr val="tx1"/>
                </a:solidFill>
              </a:rPr>
              <a:t> </a:t>
            </a:r>
            <a:r>
              <a:rPr lang="en-US" dirty="0" err="1" smtClean="0">
                <a:solidFill>
                  <a:schemeClr val="tx1"/>
                </a:solidFill>
              </a:rPr>
              <a:t>modello</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regressione</a:t>
            </a:r>
            <a:r>
              <a:rPr lang="en-US" dirty="0" smtClean="0">
                <a:solidFill>
                  <a:schemeClr val="tx1"/>
                </a:solidFill>
              </a:rPr>
              <a:t> </a:t>
            </a:r>
            <a:r>
              <a:rPr lang="en-US" dirty="0" err="1" smtClean="0">
                <a:solidFill>
                  <a:schemeClr val="tx1"/>
                </a:solidFill>
              </a:rPr>
              <a:t>generale</a:t>
            </a:r>
            <a:r>
              <a:rPr lang="en-US" dirty="0" smtClean="0">
                <a:solidFill>
                  <a:schemeClr val="tx1"/>
                </a:solidFill>
              </a:rPr>
              <a:t> </a:t>
            </a:r>
            <a:r>
              <a:rPr lang="en-US" dirty="0" err="1" smtClean="0">
                <a:solidFill>
                  <a:schemeClr val="tx1"/>
                </a:solidFill>
              </a:rPr>
              <a:t>attraverso</a:t>
            </a:r>
            <a:r>
              <a:rPr lang="en-US" dirty="0" smtClean="0">
                <a:solidFill>
                  <a:schemeClr val="tx1"/>
                </a:solidFill>
              </a:rPr>
              <a:t> </a:t>
            </a:r>
            <a:r>
              <a:rPr lang="en-US" dirty="0" err="1" smtClean="0">
                <a:solidFill>
                  <a:schemeClr val="tx1"/>
                </a:solidFill>
              </a:rPr>
              <a:t>l’inclusione</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uno</a:t>
            </a:r>
            <a:r>
              <a:rPr lang="en-US" dirty="0" smtClean="0">
                <a:solidFill>
                  <a:schemeClr val="tx1"/>
                </a:solidFill>
              </a:rPr>
              <a:t> </a:t>
            </a:r>
            <a:r>
              <a:rPr lang="en-US" dirty="0" err="1" smtClean="0">
                <a:solidFill>
                  <a:schemeClr val="tx1"/>
                </a:solidFill>
              </a:rPr>
              <a:t>specifico</a:t>
            </a:r>
            <a:r>
              <a:rPr lang="en-US" dirty="0" smtClean="0">
                <a:solidFill>
                  <a:schemeClr val="tx1"/>
                </a:solidFill>
              </a:rPr>
              <a:t> </a:t>
            </a:r>
            <a:r>
              <a:rPr lang="en-US" dirty="0" err="1" smtClean="0">
                <a:solidFill>
                  <a:schemeClr val="tx1"/>
                </a:solidFill>
              </a:rPr>
              <a:t>termine</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interazione</a:t>
            </a:r>
            <a:r>
              <a:rPr lang="en-US" dirty="0" smtClean="0">
                <a:solidFill>
                  <a:schemeClr val="tx1"/>
                </a:solidFill>
              </a:rPr>
              <a:t>. </a:t>
            </a:r>
          </a:p>
          <a:p>
            <a:pPr algn="just">
              <a:lnSpc>
                <a:spcPct val="120000"/>
              </a:lnSpc>
              <a:buClr>
                <a:srgbClr val="993366"/>
              </a:buClr>
            </a:pPr>
            <a:endParaRPr lang="en-US" sz="1000" dirty="0" smtClean="0">
              <a:solidFill>
                <a:schemeClr val="tx1"/>
              </a:solidFill>
            </a:endParaRPr>
          </a:p>
          <a:p>
            <a:pPr algn="just">
              <a:lnSpc>
                <a:spcPct val="120000"/>
              </a:lnSpc>
              <a:buClr>
                <a:srgbClr val="993366"/>
              </a:buClr>
            </a:pPr>
            <a:r>
              <a:rPr lang="en-US" sz="2000" b="1" dirty="0" err="1" smtClean="0">
                <a:solidFill>
                  <a:srgbClr val="993366"/>
                </a:solidFill>
              </a:rPr>
              <a:t>Yardistick</a:t>
            </a:r>
            <a:r>
              <a:rPr lang="en-US" sz="2000" b="1" dirty="0" smtClean="0">
                <a:solidFill>
                  <a:srgbClr val="993366"/>
                </a:solidFill>
              </a:rPr>
              <a:t> competition model</a:t>
            </a:r>
          </a:p>
          <a:p>
            <a:pPr algn="just">
              <a:lnSpc>
                <a:spcPct val="120000"/>
              </a:lnSpc>
              <a:buClr>
                <a:srgbClr val="993366"/>
              </a:buClr>
            </a:pPr>
            <a:endParaRPr lang="en-US" sz="2400" b="1" dirty="0" smtClean="0">
              <a:solidFill>
                <a:srgbClr val="993366"/>
              </a:solidFill>
            </a:endParaRPr>
          </a:p>
          <a:p>
            <a:pPr algn="just">
              <a:lnSpc>
                <a:spcPct val="120000"/>
              </a:lnSpc>
              <a:buClr>
                <a:srgbClr val="993366"/>
              </a:buClr>
            </a:pPr>
            <a:endParaRPr lang="en-US" sz="1600" b="1" dirty="0" smtClean="0">
              <a:solidFill>
                <a:schemeClr val="tx1"/>
              </a:solidFill>
            </a:endParaRPr>
          </a:p>
          <a:p>
            <a:pPr algn="just">
              <a:lnSpc>
                <a:spcPct val="120000"/>
              </a:lnSpc>
              <a:buClr>
                <a:srgbClr val="993366"/>
              </a:buClr>
            </a:pPr>
            <a:r>
              <a:rPr lang="en-US" b="1" dirty="0" smtClean="0">
                <a:solidFill>
                  <a:schemeClr val="tx1"/>
                </a:solidFill>
              </a:rPr>
              <a:t>Hp</a:t>
            </a:r>
            <a:r>
              <a:rPr lang="en-US" dirty="0" smtClean="0">
                <a:solidFill>
                  <a:schemeClr val="tx1"/>
                </a:solidFill>
              </a:rPr>
              <a:t>: </a:t>
            </a:r>
            <a:r>
              <a:rPr lang="en-US" dirty="0" err="1" smtClean="0">
                <a:solidFill>
                  <a:schemeClr val="tx1"/>
                </a:solidFill>
              </a:rPr>
              <a:t>ci</a:t>
            </a:r>
            <a:r>
              <a:rPr lang="en-US" dirty="0" smtClean="0">
                <a:solidFill>
                  <a:schemeClr val="tx1"/>
                </a:solidFill>
              </a:rPr>
              <a:t> </a:t>
            </a:r>
            <a:r>
              <a:rPr lang="en-US" dirty="0" err="1" smtClean="0">
                <a:solidFill>
                  <a:schemeClr val="tx1"/>
                </a:solidFill>
              </a:rPr>
              <a:t>aspettiamo</a:t>
            </a:r>
            <a:r>
              <a:rPr lang="en-US" dirty="0" smtClean="0">
                <a:solidFill>
                  <a:schemeClr val="tx1"/>
                </a:solidFill>
              </a:rPr>
              <a:t> </a:t>
            </a:r>
            <a:r>
              <a:rPr lang="en-US" dirty="0" err="1" smtClean="0">
                <a:solidFill>
                  <a:schemeClr val="tx1"/>
                </a:solidFill>
              </a:rPr>
              <a:t>di</a:t>
            </a:r>
            <a:r>
              <a:rPr lang="en-US" dirty="0" smtClean="0">
                <a:solidFill>
                  <a:schemeClr val="tx1"/>
                </a:solidFill>
              </a:rPr>
              <a:t> </a:t>
            </a:r>
            <a:r>
              <a:rPr lang="en-US" dirty="0" err="1" smtClean="0">
                <a:solidFill>
                  <a:schemeClr val="tx1"/>
                </a:solidFill>
              </a:rPr>
              <a:t>trovare</a:t>
            </a:r>
            <a:r>
              <a:rPr lang="en-US" dirty="0" smtClean="0">
                <a:solidFill>
                  <a:schemeClr val="tx1"/>
                </a:solidFill>
              </a:rPr>
              <a:t> </a:t>
            </a:r>
            <a:r>
              <a:rPr lang="en-US" dirty="0" err="1" smtClean="0">
                <a:solidFill>
                  <a:schemeClr val="tx1"/>
                </a:solidFill>
              </a:rPr>
              <a:t>una</a:t>
            </a:r>
            <a:r>
              <a:rPr lang="en-US" dirty="0" smtClean="0">
                <a:solidFill>
                  <a:schemeClr val="tx1"/>
                </a:solidFill>
              </a:rPr>
              <a:t> </a:t>
            </a:r>
            <a:r>
              <a:rPr lang="en-US" dirty="0" err="1" smtClean="0">
                <a:solidFill>
                  <a:schemeClr val="tx1"/>
                </a:solidFill>
              </a:rPr>
              <a:t>relazione</a:t>
            </a:r>
            <a:r>
              <a:rPr lang="en-US" dirty="0" smtClean="0">
                <a:solidFill>
                  <a:schemeClr val="tx1"/>
                </a:solidFill>
              </a:rPr>
              <a:t> </a:t>
            </a:r>
            <a:r>
              <a:rPr lang="en-US" dirty="0" err="1" smtClean="0">
                <a:solidFill>
                  <a:schemeClr val="tx1"/>
                </a:solidFill>
              </a:rPr>
              <a:t>negativa</a:t>
            </a:r>
            <a:r>
              <a:rPr lang="en-US" dirty="0" smtClean="0">
                <a:solidFill>
                  <a:schemeClr val="tx1"/>
                </a:solidFill>
              </a:rPr>
              <a:t> </a:t>
            </a:r>
            <a:r>
              <a:rPr lang="en-US" dirty="0" err="1" smtClean="0">
                <a:solidFill>
                  <a:schemeClr val="tx1"/>
                </a:solidFill>
              </a:rPr>
              <a:t>tra</a:t>
            </a:r>
            <a:r>
              <a:rPr lang="en-US" dirty="0" smtClean="0">
                <a:solidFill>
                  <a:schemeClr val="tx1"/>
                </a:solidFill>
              </a:rPr>
              <a:t> le </a:t>
            </a:r>
            <a:r>
              <a:rPr lang="en-US" dirty="0" err="1" smtClean="0">
                <a:solidFill>
                  <a:schemeClr val="tx1"/>
                </a:solidFill>
              </a:rPr>
              <a:t>politiche</a:t>
            </a:r>
            <a:r>
              <a:rPr lang="en-US" dirty="0" smtClean="0">
                <a:solidFill>
                  <a:schemeClr val="tx1"/>
                </a:solidFill>
              </a:rPr>
              <a:t> </a:t>
            </a:r>
            <a:r>
              <a:rPr lang="en-US" dirty="0" err="1" smtClean="0">
                <a:solidFill>
                  <a:schemeClr val="tx1"/>
                </a:solidFill>
              </a:rPr>
              <a:t>fiscali</a:t>
            </a:r>
            <a:r>
              <a:rPr lang="en-US" dirty="0" smtClean="0">
                <a:solidFill>
                  <a:schemeClr val="tx1"/>
                </a:solidFill>
              </a:rPr>
              <a:t> </a:t>
            </a:r>
            <a:r>
              <a:rPr lang="en-US" dirty="0" err="1" smtClean="0">
                <a:solidFill>
                  <a:schemeClr val="tx1"/>
                </a:solidFill>
              </a:rPr>
              <a:t>dei</a:t>
            </a:r>
            <a:r>
              <a:rPr lang="en-US" dirty="0" smtClean="0">
                <a:solidFill>
                  <a:schemeClr val="tx1"/>
                </a:solidFill>
              </a:rPr>
              <a:t> </a:t>
            </a:r>
            <a:r>
              <a:rPr lang="en-US" dirty="0" err="1" smtClean="0">
                <a:solidFill>
                  <a:schemeClr val="tx1"/>
                </a:solidFill>
              </a:rPr>
              <a:t>vicini</a:t>
            </a:r>
            <a:r>
              <a:rPr lang="en-US" dirty="0" smtClean="0">
                <a:solidFill>
                  <a:schemeClr val="tx1"/>
                </a:solidFill>
              </a:rPr>
              <a:t> e la </a:t>
            </a:r>
            <a:r>
              <a:rPr lang="en-US" dirty="0" err="1" smtClean="0">
                <a:solidFill>
                  <a:schemeClr val="tx1"/>
                </a:solidFill>
              </a:rPr>
              <a:t>variabile</a:t>
            </a:r>
            <a:r>
              <a:rPr lang="en-US" dirty="0" smtClean="0">
                <a:solidFill>
                  <a:schemeClr val="tx1"/>
                </a:solidFill>
              </a:rPr>
              <a:t> </a:t>
            </a:r>
            <a:r>
              <a:rPr lang="en-US" dirty="0" err="1" smtClean="0">
                <a:solidFill>
                  <a:schemeClr val="tx1"/>
                </a:solidFill>
              </a:rPr>
              <a:t>sul</a:t>
            </a:r>
            <a:r>
              <a:rPr lang="en-US" dirty="0" smtClean="0">
                <a:solidFill>
                  <a:schemeClr val="tx1"/>
                </a:solidFill>
              </a:rPr>
              <a:t> </a:t>
            </a:r>
            <a:r>
              <a:rPr lang="en-US" dirty="0" err="1" smtClean="0">
                <a:solidFill>
                  <a:schemeClr val="tx1"/>
                </a:solidFill>
              </a:rPr>
              <a:t>mandato</a:t>
            </a:r>
            <a:r>
              <a:rPr lang="en-US" dirty="0" smtClean="0">
                <a:solidFill>
                  <a:schemeClr val="tx1"/>
                </a:solidFill>
              </a:rPr>
              <a:t> politico </a:t>
            </a:r>
            <a:r>
              <a:rPr lang="en-US" dirty="0" err="1" smtClean="0">
                <a:solidFill>
                  <a:schemeClr val="tx1"/>
                </a:solidFill>
              </a:rPr>
              <a:t>poichè</a:t>
            </a:r>
            <a:r>
              <a:rPr lang="en-US" dirty="0" smtClean="0">
                <a:solidFill>
                  <a:schemeClr val="tx1"/>
                </a:solidFill>
              </a:rPr>
              <a:t> un </a:t>
            </a:r>
            <a:r>
              <a:rPr lang="en-US" dirty="0" err="1" smtClean="0">
                <a:solidFill>
                  <a:schemeClr val="tx1"/>
                </a:solidFill>
              </a:rPr>
              <a:t>sindaco</a:t>
            </a:r>
            <a:r>
              <a:rPr lang="en-US" dirty="0" smtClean="0">
                <a:solidFill>
                  <a:schemeClr val="tx1"/>
                </a:solidFill>
              </a:rPr>
              <a:t> </a:t>
            </a:r>
            <a:r>
              <a:rPr lang="en-US" dirty="0" err="1" smtClean="0">
                <a:solidFill>
                  <a:schemeClr val="tx1"/>
                </a:solidFill>
              </a:rPr>
              <a:t>che</a:t>
            </a:r>
            <a:r>
              <a:rPr lang="en-US" dirty="0" smtClean="0">
                <a:solidFill>
                  <a:schemeClr val="tx1"/>
                </a:solidFill>
              </a:rPr>
              <a:t> non </a:t>
            </a:r>
            <a:r>
              <a:rPr lang="en-US" dirty="0" err="1" smtClean="0">
                <a:solidFill>
                  <a:schemeClr val="tx1"/>
                </a:solidFill>
              </a:rPr>
              <a:t>può</a:t>
            </a:r>
            <a:r>
              <a:rPr lang="en-US" dirty="0" smtClean="0">
                <a:solidFill>
                  <a:schemeClr val="tx1"/>
                </a:solidFill>
              </a:rPr>
              <a:t> </a:t>
            </a:r>
            <a:r>
              <a:rPr lang="en-US" dirty="0" err="1" smtClean="0">
                <a:solidFill>
                  <a:schemeClr val="tx1"/>
                </a:solidFill>
              </a:rPr>
              <a:t>essere</a:t>
            </a:r>
            <a:r>
              <a:rPr lang="en-US" dirty="0" smtClean="0">
                <a:solidFill>
                  <a:schemeClr val="tx1"/>
                </a:solidFill>
              </a:rPr>
              <a:t> </a:t>
            </a:r>
            <a:r>
              <a:rPr lang="en-US" dirty="0" err="1" smtClean="0">
                <a:solidFill>
                  <a:schemeClr val="tx1"/>
                </a:solidFill>
              </a:rPr>
              <a:t>rieletto</a:t>
            </a:r>
            <a:r>
              <a:rPr lang="en-US" dirty="0" smtClean="0">
                <a:solidFill>
                  <a:schemeClr val="tx1"/>
                </a:solidFill>
              </a:rPr>
              <a:t> non  ha </a:t>
            </a:r>
            <a:r>
              <a:rPr lang="en-US" dirty="0" err="1" smtClean="0">
                <a:solidFill>
                  <a:schemeClr val="tx1"/>
                </a:solidFill>
              </a:rPr>
              <a:t>interesse</a:t>
            </a:r>
            <a:r>
              <a:rPr lang="en-US" dirty="0" smtClean="0">
                <a:solidFill>
                  <a:schemeClr val="tx1"/>
                </a:solidFill>
              </a:rPr>
              <a:t> a </a:t>
            </a:r>
            <a:r>
              <a:rPr lang="en-US" dirty="0" err="1" smtClean="0">
                <a:solidFill>
                  <a:schemeClr val="tx1"/>
                </a:solidFill>
              </a:rPr>
              <a:t>imitare</a:t>
            </a:r>
            <a:r>
              <a:rPr lang="en-US" dirty="0" smtClean="0">
                <a:solidFill>
                  <a:schemeClr val="tx1"/>
                </a:solidFill>
              </a:rPr>
              <a:t> le </a:t>
            </a:r>
            <a:r>
              <a:rPr lang="en-US" dirty="0" err="1" smtClean="0">
                <a:solidFill>
                  <a:schemeClr val="tx1"/>
                </a:solidFill>
              </a:rPr>
              <a:t>scelte</a:t>
            </a:r>
            <a:r>
              <a:rPr lang="en-US" dirty="0" smtClean="0">
                <a:solidFill>
                  <a:schemeClr val="tx1"/>
                </a:solidFill>
              </a:rPr>
              <a:t> </a:t>
            </a:r>
            <a:r>
              <a:rPr lang="en-US" dirty="0" err="1" smtClean="0">
                <a:solidFill>
                  <a:schemeClr val="tx1"/>
                </a:solidFill>
              </a:rPr>
              <a:t>politiche</a:t>
            </a:r>
            <a:r>
              <a:rPr lang="en-US" dirty="0" smtClean="0">
                <a:solidFill>
                  <a:schemeClr val="tx1"/>
                </a:solidFill>
              </a:rPr>
              <a:t> </a:t>
            </a:r>
            <a:r>
              <a:rPr lang="en-US" dirty="0" err="1" smtClean="0">
                <a:solidFill>
                  <a:schemeClr val="tx1"/>
                </a:solidFill>
              </a:rPr>
              <a:t>dei</a:t>
            </a:r>
            <a:r>
              <a:rPr lang="en-US" dirty="0" smtClean="0">
                <a:solidFill>
                  <a:schemeClr val="tx1"/>
                </a:solidFill>
              </a:rPr>
              <a:t> </a:t>
            </a:r>
            <a:r>
              <a:rPr lang="en-US" dirty="0" err="1" smtClean="0">
                <a:solidFill>
                  <a:schemeClr val="tx1"/>
                </a:solidFill>
              </a:rPr>
              <a:t>comuni</a:t>
            </a:r>
            <a:r>
              <a:rPr lang="en-US" dirty="0" smtClean="0">
                <a:solidFill>
                  <a:schemeClr val="tx1"/>
                </a:solidFill>
              </a:rPr>
              <a:t> </a:t>
            </a:r>
            <a:r>
              <a:rPr lang="en-US" dirty="0" err="1" smtClean="0">
                <a:solidFill>
                  <a:schemeClr val="tx1"/>
                </a:solidFill>
              </a:rPr>
              <a:t>vicini</a:t>
            </a:r>
            <a:endParaRPr lang="en-US" b="1" dirty="0" smtClean="0">
              <a:solidFill>
                <a:schemeClr val="tx1"/>
              </a:solidFill>
            </a:endParaRPr>
          </a:p>
          <a:p>
            <a:pPr algn="just">
              <a:lnSpc>
                <a:spcPct val="120000"/>
              </a:lnSpc>
              <a:buClr>
                <a:srgbClr val="993366"/>
              </a:buClr>
            </a:pPr>
            <a:endParaRPr lang="en-US" sz="1000" b="1" dirty="0" smtClean="0">
              <a:solidFill>
                <a:srgbClr val="993366"/>
              </a:solidFill>
            </a:endParaRPr>
          </a:p>
          <a:p>
            <a:pPr algn="just">
              <a:lnSpc>
                <a:spcPct val="120000"/>
              </a:lnSpc>
              <a:buClr>
                <a:srgbClr val="993366"/>
              </a:buClr>
            </a:pPr>
            <a:r>
              <a:rPr lang="en-US" sz="2000" b="1" dirty="0" smtClean="0">
                <a:solidFill>
                  <a:srgbClr val="993366"/>
                </a:solidFill>
              </a:rPr>
              <a:t>Spill-over effect model</a:t>
            </a:r>
          </a:p>
          <a:p>
            <a:pPr algn="just">
              <a:lnSpc>
                <a:spcPct val="120000"/>
              </a:lnSpc>
              <a:buClr>
                <a:srgbClr val="993366"/>
              </a:buClr>
            </a:pPr>
            <a:endParaRPr lang="en-US" sz="2000" b="1" dirty="0" smtClean="0">
              <a:solidFill>
                <a:srgbClr val="993366"/>
              </a:solidFill>
            </a:endParaRPr>
          </a:p>
          <a:p>
            <a:pPr algn="just">
              <a:lnSpc>
                <a:spcPct val="120000"/>
              </a:lnSpc>
              <a:buClr>
                <a:srgbClr val="993366"/>
              </a:buClr>
            </a:pPr>
            <a:endParaRPr lang="en-US" b="1" dirty="0" smtClean="0">
              <a:solidFill>
                <a:schemeClr val="tx1"/>
              </a:solidFill>
            </a:endParaRPr>
          </a:p>
          <a:p>
            <a:pPr algn="just">
              <a:lnSpc>
                <a:spcPct val="120000"/>
              </a:lnSpc>
              <a:buClr>
                <a:srgbClr val="993366"/>
              </a:buClr>
            </a:pPr>
            <a:r>
              <a:rPr lang="en-US" b="1" dirty="0" smtClean="0">
                <a:solidFill>
                  <a:schemeClr val="tx1"/>
                </a:solidFill>
              </a:rPr>
              <a:t>Hp</a:t>
            </a:r>
            <a:r>
              <a:rPr lang="en-US" dirty="0" smtClean="0">
                <a:solidFill>
                  <a:schemeClr val="tx1"/>
                </a:solidFill>
              </a:rPr>
              <a:t>: </a:t>
            </a:r>
            <a:r>
              <a:rPr lang="en-US" dirty="0" err="1" smtClean="0">
                <a:solidFill>
                  <a:schemeClr val="tx1"/>
                </a:solidFill>
              </a:rPr>
              <a:t>i</a:t>
            </a:r>
            <a:r>
              <a:rPr lang="en-US" dirty="0" smtClean="0">
                <a:solidFill>
                  <a:schemeClr val="tx1"/>
                </a:solidFill>
              </a:rPr>
              <a:t> </a:t>
            </a:r>
            <a:r>
              <a:rPr lang="en-US" dirty="0" err="1" smtClean="0">
                <a:solidFill>
                  <a:schemeClr val="tx1"/>
                </a:solidFill>
              </a:rPr>
              <a:t>comuni</a:t>
            </a:r>
            <a:r>
              <a:rPr lang="en-US" dirty="0" smtClean="0">
                <a:solidFill>
                  <a:schemeClr val="tx1"/>
                </a:solidFill>
              </a:rPr>
              <a:t> </a:t>
            </a:r>
            <a:r>
              <a:rPr lang="en-US" dirty="0" err="1" smtClean="0">
                <a:solidFill>
                  <a:schemeClr val="tx1"/>
                </a:solidFill>
              </a:rPr>
              <a:t>più</a:t>
            </a:r>
            <a:r>
              <a:rPr lang="en-US" dirty="0" smtClean="0">
                <a:solidFill>
                  <a:schemeClr val="tx1"/>
                </a:solidFill>
              </a:rPr>
              <a:t> </a:t>
            </a:r>
            <a:r>
              <a:rPr lang="en-US" dirty="0" err="1" smtClean="0">
                <a:solidFill>
                  <a:schemeClr val="tx1"/>
                </a:solidFill>
              </a:rPr>
              <a:t>piccoli</a:t>
            </a:r>
            <a:r>
              <a:rPr lang="en-US" dirty="0" smtClean="0">
                <a:solidFill>
                  <a:schemeClr val="tx1"/>
                </a:solidFill>
              </a:rPr>
              <a:t>, </a:t>
            </a:r>
            <a:r>
              <a:rPr lang="en-US" dirty="0" err="1" smtClean="0">
                <a:solidFill>
                  <a:schemeClr val="tx1"/>
                </a:solidFill>
              </a:rPr>
              <a:t>vicini</a:t>
            </a:r>
            <a:r>
              <a:rPr lang="en-US" dirty="0" smtClean="0">
                <a:solidFill>
                  <a:schemeClr val="tx1"/>
                </a:solidFill>
              </a:rPr>
              <a:t> </a:t>
            </a:r>
            <a:r>
              <a:rPr lang="en-US" dirty="0" err="1" smtClean="0">
                <a:solidFill>
                  <a:schemeClr val="tx1"/>
                </a:solidFill>
              </a:rPr>
              <a:t>tra</a:t>
            </a:r>
            <a:r>
              <a:rPr lang="en-US" dirty="0" smtClean="0">
                <a:solidFill>
                  <a:schemeClr val="tx1"/>
                </a:solidFill>
              </a:rPr>
              <a:t> </a:t>
            </a:r>
            <a:r>
              <a:rPr lang="en-US" dirty="0" err="1" smtClean="0">
                <a:solidFill>
                  <a:schemeClr val="tx1"/>
                </a:solidFill>
              </a:rPr>
              <a:t>loro</a:t>
            </a:r>
            <a:r>
              <a:rPr lang="en-US" dirty="0" smtClean="0">
                <a:solidFill>
                  <a:schemeClr val="tx1"/>
                </a:solidFill>
              </a:rPr>
              <a:t>, </a:t>
            </a:r>
            <a:r>
              <a:rPr lang="en-US" dirty="0" err="1" smtClean="0">
                <a:solidFill>
                  <a:schemeClr val="tx1"/>
                </a:solidFill>
              </a:rPr>
              <a:t>dovrebbero</a:t>
            </a:r>
            <a:r>
              <a:rPr lang="en-US" dirty="0" smtClean="0">
                <a:solidFill>
                  <a:schemeClr val="tx1"/>
                </a:solidFill>
              </a:rPr>
              <a:t> </a:t>
            </a:r>
            <a:r>
              <a:rPr lang="en-US" dirty="0" err="1" smtClean="0">
                <a:solidFill>
                  <a:schemeClr val="tx1"/>
                </a:solidFill>
              </a:rPr>
              <a:t>mostrare</a:t>
            </a:r>
            <a:r>
              <a:rPr lang="en-US" dirty="0" smtClean="0">
                <a:solidFill>
                  <a:schemeClr val="tx1"/>
                </a:solidFill>
              </a:rPr>
              <a:t> </a:t>
            </a:r>
            <a:r>
              <a:rPr lang="en-US" dirty="0" err="1" smtClean="0">
                <a:solidFill>
                  <a:schemeClr val="tx1"/>
                </a:solidFill>
              </a:rPr>
              <a:t>una</a:t>
            </a:r>
            <a:r>
              <a:rPr lang="en-US" dirty="0" smtClean="0">
                <a:solidFill>
                  <a:schemeClr val="tx1"/>
                </a:solidFill>
              </a:rPr>
              <a:t> </a:t>
            </a:r>
            <a:r>
              <a:rPr lang="en-US" dirty="0" err="1" smtClean="0">
                <a:solidFill>
                  <a:schemeClr val="tx1"/>
                </a:solidFill>
              </a:rPr>
              <a:t>maggiore</a:t>
            </a:r>
            <a:r>
              <a:rPr lang="en-US" dirty="0" smtClean="0">
                <a:solidFill>
                  <a:schemeClr val="tx1"/>
                </a:solidFill>
              </a:rPr>
              <a:t> </a:t>
            </a:r>
            <a:r>
              <a:rPr lang="en-US" dirty="0" err="1" smtClean="0">
                <a:solidFill>
                  <a:schemeClr val="tx1"/>
                </a:solidFill>
              </a:rPr>
              <a:t>interazione</a:t>
            </a:r>
            <a:r>
              <a:rPr lang="en-US" dirty="0" smtClean="0">
                <a:solidFill>
                  <a:schemeClr val="tx1"/>
                </a:solidFill>
              </a:rPr>
              <a:t> </a:t>
            </a:r>
            <a:r>
              <a:rPr lang="en-US" dirty="0" err="1" smtClean="0">
                <a:solidFill>
                  <a:schemeClr val="tx1"/>
                </a:solidFill>
              </a:rPr>
              <a:t>spaziale</a:t>
            </a:r>
            <a:r>
              <a:rPr lang="en-US" dirty="0" smtClean="0">
                <a:solidFill>
                  <a:schemeClr val="tx1"/>
                </a:solidFill>
              </a:rPr>
              <a:t> </a:t>
            </a:r>
            <a:r>
              <a:rPr lang="en-US" dirty="0" err="1" smtClean="0">
                <a:solidFill>
                  <a:schemeClr val="tx1"/>
                </a:solidFill>
              </a:rPr>
              <a:t>mentre</a:t>
            </a:r>
            <a:r>
              <a:rPr lang="en-US" dirty="0" smtClean="0">
                <a:solidFill>
                  <a:schemeClr val="tx1"/>
                </a:solidFill>
              </a:rPr>
              <a:t> </a:t>
            </a:r>
            <a:r>
              <a:rPr lang="en-US" dirty="0" err="1" smtClean="0">
                <a:solidFill>
                  <a:schemeClr val="tx1"/>
                </a:solidFill>
              </a:rPr>
              <a:t>quelli</a:t>
            </a:r>
            <a:r>
              <a:rPr lang="en-US" dirty="0" smtClean="0">
                <a:solidFill>
                  <a:schemeClr val="tx1"/>
                </a:solidFill>
              </a:rPr>
              <a:t> </a:t>
            </a:r>
            <a:r>
              <a:rPr lang="en-US" dirty="0" err="1" smtClean="0">
                <a:solidFill>
                  <a:schemeClr val="tx1"/>
                </a:solidFill>
              </a:rPr>
              <a:t>più</a:t>
            </a:r>
            <a:r>
              <a:rPr lang="en-US" dirty="0" smtClean="0">
                <a:solidFill>
                  <a:schemeClr val="tx1"/>
                </a:solidFill>
              </a:rPr>
              <a:t> </a:t>
            </a:r>
            <a:r>
              <a:rPr lang="en-US" dirty="0" err="1" smtClean="0">
                <a:solidFill>
                  <a:schemeClr val="tx1"/>
                </a:solidFill>
              </a:rPr>
              <a:t>grandi</a:t>
            </a:r>
            <a:r>
              <a:rPr lang="en-US" dirty="0" smtClean="0">
                <a:solidFill>
                  <a:schemeClr val="tx1"/>
                </a:solidFill>
              </a:rPr>
              <a:t> </a:t>
            </a:r>
            <a:r>
              <a:rPr lang="en-US" dirty="0" err="1" smtClean="0">
                <a:solidFill>
                  <a:schemeClr val="tx1"/>
                </a:solidFill>
              </a:rPr>
              <a:t>sono</a:t>
            </a:r>
            <a:r>
              <a:rPr lang="en-US" dirty="0" smtClean="0">
                <a:solidFill>
                  <a:schemeClr val="tx1"/>
                </a:solidFill>
              </a:rPr>
              <a:t> </a:t>
            </a:r>
            <a:r>
              <a:rPr lang="en-US" dirty="0" err="1" smtClean="0">
                <a:solidFill>
                  <a:schemeClr val="tx1"/>
                </a:solidFill>
              </a:rPr>
              <a:t>meno</a:t>
            </a:r>
            <a:r>
              <a:rPr lang="en-US" dirty="0" smtClean="0">
                <a:solidFill>
                  <a:schemeClr val="tx1"/>
                </a:solidFill>
              </a:rPr>
              <a:t> </a:t>
            </a:r>
            <a:r>
              <a:rPr lang="en-US" dirty="0" err="1" smtClean="0">
                <a:solidFill>
                  <a:schemeClr val="tx1"/>
                </a:solidFill>
              </a:rPr>
              <a:t>influenzati</a:t>
            </a:r>
            <a:r>
              <a:rPr lang="en-US" dirty="0" smtClean="0">
                <a:solidFill>
                  <a:schemeClr val="tx1"/>
                </a:solidFill>
              </a:rPr>
              <a:t> </a:t>
            </a:r>
            <a:r>
              <a:rPr lang="en-US" dirty="0" err="1" smtClean="0">
                <a:solidFill>
                  <a:schemeClr val="tx1"/>
                </a:solidFill>
              </a:rPr>
              <a:t>dalle</a:t>
            </a:r>
            <a:r>
              <a:rPr lang="en-US" dirty="0" smtClean="0">
                <a:solidFill>
                  <a:schemeClr val="tx1"/>
                </a:solidFill>
              </a:rPr>
              <a:t> </a:t>
            </a:r>
            <a:r>
              <a:rPr lang="en-US" dirty="0" err="1" smtClean="0">
                <a:solidFill>
                  <a:schemeClr val="tx1"/>
                </a:solidFill>
              </a:rPr>
              <a:t>scelte</a:t>
            </a:r>
            <a:r>
              <a:rPr lang="en-US" dirty="0" smtClean="0">
                <a:solidFill>
                  <a:schemeClr val="tx1"/>
                </a:solidFill>
              </a:rPr>
              <a:t> </a:t>
            </a:r>
            <a:r>
              <a:rPr lang="en-US" dirty="0" err="1" smtClean="0">
                <a:solidFill>
                  <a:schemeClr val="tx1"/>
                </a:solidFill>
              </a:rPr>
              <a:t>fiscali</a:t>
            </a:r>
            <a:r>
              <a:rPr lang="en-US" dirty="0" smtClean="0">
                <a:solidFill>
                  <a:schemeClr val="tx1"/>
                </a:solidFill>
              </a:rPr>
              <a:t>  </a:t>
            </a:r>
            <a:r>
              <a:rPr lang="en-US" dirty="0" err="1" smtClean="0">
                <a:solidFill>
                  <a:schemeClr val="tx1"/>
                </a:solidFill>
              </a:rPr>
              <a:t>degli</a:t>
            </a:r>
            <a:r>
              <a:rPr lang="en-US" dirty="0" smtClean="0">
                <a:solidFill>
                  <a:schemeClr val="tx1"/>
                </a:solidFill>
              </a:rPr>
              <a:t> </a:t>
            </a:r>
            <a:r>
              <a:rPr lang="en-US" dirty="0" err="1" smtClean="0">
                <a:solidFill>
                  <a:schemeClr val="tx1"/>
                </a:solidFill>
              </a:rPr>
              <a:t>enti</a:t>
            </a:r>
            <a:r>
              <a:rPr lang="en-US" dirty="0" smtClean="0">
                <a:solidFill>
                  <a:schemeClr val="tx1"/>
                </a:solidFill>
              </a:rPr>
              <a:t> </a:t>
            </a:r>
            <a:r>
              <a:rPr lang="en-US" dirty="0" err="1" smtClean="0">
                <a:solidFill>
                  <a:schemeClr val="tx1"/>
                </a:solidFill>
              </a:rPr>
              <a:t>limitrofi</a:t>
            </a:r>
            <a:r>
              <a:rPr lang="en-US" dirty="0" smtClean="0">
                <a:solidFill>
                  <a:schemeClr val="tx1"/>
                </a:solidFill>
              </a:rPr>
              <a:t>.</a:t>
            </a:r>
            <a:endParaRPr lang="en-US" sz="2000" dirty="0" smtClean="0">
              <a:solidFill>
                <a:schemeClr val="tx1"/>
              </a:solidFill>
            </a:endParaRPr>
          </a:p>
        </p:txBody>
      </p:sp>
      <p:sp>
        <p:nvSpPr>
          <p:cNvPr id="39938"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39940"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mc:AlternateContent xmlns:mc="http://schemas.openxmlformats.org/markup-compatibility/2006">
        <mc:Choice xmlns:a14="http://schemas.microsoft.com/office/drawing/2010/main" xmlns="" Requires="a14">
          <p:sp>
            <p:nvSpPr>
              <p:cNvPr id="2" name="Rettangolo 1"/>
              <p:cNvSpPr/>
              <p:nvPr/>
            </p:nvSpPr>
            <p:spPr>
              <a:xfrm>
                <a:off x="2133600" y="2343090"/>
                <a:ext cx="4876800" cy="400110"/>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r>
                        <a:rPr lang="en-US" sz="2000" b="1" i="1" smtClean="0">
                          <a:solidFill>
                            <a:schemeClr val="tx1"/>
                          </a:solidFill>
                        </a:rPr>
                        <m:t>𝒚</m:t>
                      </m:r>
                      <m:r>
                        <a:rPr lang="en-US" sz="2000" i="1">
                          <a:solidFill>
                            <a:schemeClr val="tx1"/>
                          </a:solidFill>
                        </a:rPr>
                        <m:t>=</m:t>
                      </m:r>
                      <m:r>
                        <a:rPr lang="en-US" sz="2000" i="1">
                          <a:solidFill>
                            <a:schemeClr val="tx1"/>
                          </a:solidFill>
                        </a:rPr>
                        <m:t>𝜌</m:t>
                      </m:r>
                      <m:r>
                        <a:rPr lang="en-US" sz="2000" b="1" i="1">
                          <a:solidFill>
                            <a:schemeClr val="tx1"/>
                          </a:solidFill>
                        </a:rPr>
                        <m:t>𝑾𝒚</m:t>
                      </m:r>
                      <m:r>
                        <a:rPr lang="en-US" sz="2000" i="1">
                          <a:solidFill>
                            <a:schemeClr val="tx1"/>
                          </a:solidFill>
                        </a:rPr>
                        <m:t>+</m:t>
                      </m:r>
                      <m:r>
                        <a:rPr lang="en-US" sz="2000" i="1">
                          <a:solidFill>
                            <a:schemeClr val="tx1"/>
                          </a:solidFill>
                        </a:rPr>
                        <m:t>𝛿</m:t>
                      </m:r>
                      <m:d>
                        <m:dPr>
                          <m:ctrlPr>
                            <a:rPr lang="en-US" sz="2000" i="1">
                              <a:solidFill>
                                <a:schemeClr val="tx1"/>
                              </a:solidFill>
                            </a:rPr>
                          </m:ctrlPr>
                        </m:dPr>
                        <m:e>
                          <m:r>
                            <a:rPr lang="en-US" sz="2000" b="1" i="1">
                              <a:solidFill>
                                <a:schemeClr val="tx1"/>
                              </a:solidFill>
                            </a:rPr>
                            <m:t>𝒎𝒂𝒏𝒅𝒂𝒕𝒆</m:t>
                          </m:r>
                          <m:r>
                            <a:rPr lang="en-US" sz="2000" i="1">
                              <a:solidFill>
                                <a:schemeClr val="tx1"/>
                              </a:solidFill>
                            </a:rPr>
                            <m:t>∗</m:t>
                          </m:r>
                          <m:r>
                            <a:rPr lang="en-US" sz="2000" b="1" i="1">
                              <a:solidFill>
                                <a:schemeClr val="tx1"/>
                              </a:solidFill>
                            </a:rPr>
                            <m:t>𝑾𝒚</m:t>
                          </m:r>
                        </m:e>
                      </m:d>
                      <m:r>
                        <a:rPr lang="en-US" sz="2000" i="1">
                          <a:solidFill>
                            <a:schemeClr val="tx1"/>
                          </a:solidFill>
                        </a:rPr>
                        <m:t>+</m:t>
                      </m:r>
                      <m:r>
                        <a:rPr lang="en-US" sz="2000" b="1" i="1">
                          <a:solidFill>
                            <a:schemeClr val="tx1"/>
                          </a:solidFill>
                        </a:rPr>
                        <m:t>𝑿</m:t>
                      </m:r>
                      <m:r>
                        <a:rPr lang="en-US" sz="2000" b="1" i="1">
                          <a:solidFill>
                            <a:schemeClr val="tx1"/>
                          </a:solidFill>
                        </a:rPr>
                        <m:t>𝜷</m:t>
                      </m:r>
                      <m:r>
                        <a:rPr lang="en-US" sz="2000" i="1">
                          <a:solidFill>
                            <a:schemeClr val="tx1"/>
                          </a:solidFill>
                        </a:rPr>
                        <m:t>+ </m:t>
                      </m:r>
                      <m:r>
                        <a:rPr lang="en-US" sz="2000" b="1" i="1">
                          <a:solidFill>
                            <a:schemeClr val="tx1"/>
                          </a:solidFill>
                        </a:rPr>
                        <m:t>𝜺</m:t>
                      </m:r>
                    </m:oMath>
                  </m:oMathPara>
                </a14:m>
                <a:endParaRPr lang="en-US" sz="2000" dirty="0">
                  <a:solidFill>
                    <a:schemeClr val="tx1"/>
                  </a:solidFill>
                </a:endParaRPr>
              </a:p>
            </p:txBody>
          </p:sp>
        </mc:Choice>
        <mc:Fallback>
          <p:sp>
            <p:nvSpPr>
              <p:cNvPr id="2" name="Rettangolo 1"/>
              <p:cNvSpPr>
                <a:spLocks noRot="1" noChangeAspect="1" noMove="1" noResize="1" noEditPoints="1" noAdjustHandles="1" noChangeArrowheads="1" noChangeShapeType="1" noTextEdit="1"/>
              </p:cNvSpPr>
              <p:nvPr/>
            </p:nvSpPr>
            <p:spPr>
              <a:xfrm>
                <a:off x="2133600" y="2343090"/>
                <a:ext cx="4876800" cy="400110"/>
              </a:xfrm>
              <a:prstGeom prst="rect">
                <a:avLst/>
              </a:prstGeom>
              <a:blipFill rotWithShape="1">
                <a:blip r:embed="rId3"/>
                <a:stretch>
                  <a:fillRect b="-1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3" name="Rettangolo 2"/>
              <p:cNvSpPr/>
              <p:nvPr/>
            </p:nvSpPr>
            <p:spPr>
              <a:xfrm>
                <a:off x="1676400" y="4552890"/>
                <a:ext cx="5791200" cy="400110"/>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sz="2000" b="1" i="1" smtClean="0">
                          <a:solidFill>
                            <a:schemeClr val="tx1"/>
                          </a:solidFill>
                        </a:rPr>
                        <m:t>𝒚</m:t>
                      </m:r>
                      <m:r>
                        <a:rPr lang="en-US" sz="2000" i="1">
                          <a:solidFill>
                            <a:schemeClr val="tx1"/>
                          </a:solidFill>
                        </a:rPr>
                        <m:t>=</m:t>
                      </m:r>
                      <m:r>
                        <a:rPr lang="en-US" sz="2000" i="1">
                          <a:solidFill>
                            <a:schemeClr val="tx1"/>
                          </a:solidFill>
                        </a:rPr>
                        <m:t>𝜌</m:t>
                      </m:r>
                      <m:r>
                        <a:rPr lang="en-US" sz="2000" b="1" i="1">
                          <a:solidFill>
                            <a:schemeClr val="tx1"/>
                          </a:solidFill>
                        </a:rPr>
                        <m:t>𝑾𝒚</m:t>
                      </m:r>
                      <m:r>
                        <a:rPr lang="en-US" sz="2000" i="1">
                          <a:solidFill>
                            <a:schemeClr val="tx1"/>
                          </a:solidFill>
                        </a:rPr>
                        <m:t>+</m:t>
                      </m:r>
                      <m:r>
                        <a:rPr lang="en-US" sz="2000" i="1">
                          <a:solidFill>
                            <a:schemeClr val="tx1"/>
                          </a:solidFill>
                        </a:rPr>
                        <m:t>𝛿</m:t>
                      </m:r>
                      <m:d>
                        <m:dPr>
                          <m:ctrlPr>
                            <a:rPr lang="en-US" sz="2000" i="1">
                              <a:solidFill>
                                <a:schemeClr val="tx1"/>
                              </a:solidFill>
                            </a:rPr>
                          </m:ctrlPr>
                        </m:dPr>
                        <m:e>
                          <m:r>
                            <m:rPr>
                              <m:sty m:val="p"/>
                            </m:rPr>
                            <a:rPr lang="en-US" sz="2000">
                              <a:solidFill>
                                <a:schemeClr val="tx1"/>
                              </a:solidFill>
                            </a:rPr>
                            <m:t>log</m:t>
                          </m:r>
                          <m:r>
                            <a:rPr lang="en-US" sz="2000" i="1">
                              <a:solidFill>
                                <a:schemeClr val="tx1"/>
                              </a:solidFill>
                            </a:rPr>
                            <m:t>(</m:t>
                          </m:r>
                          <m:r>
                            <a:rPr lang="en-US" sz="2000" b="1" i="1">
                              <a:solidFill>
                                <a:schemeClr val="tx1"/>
                              </a:solidFill>
                            </a:rPr>
                            <m:t>𝒑𝒐𝒑𝒖𝒍𝒂𝒕𝒊𝒐𝒏</m:t>
                          </m:r>
                          <m:r>
                            <a:rPr lang="en-US" sz="2000" i="1">
                              <a:solidFill>
                                <a:schemeClr val="tx1"/>
                              </a:solidFill>
                            </a:rPr>
                            <m:t>)∗</m:t>
                          </m:r>
                          <m:r>
                            <a:rPr lang="en-US" sz="2000" b="1" i="1">
                              <a:solidFill>
                                <a:schemeClr val="tx1"/>
                              </a:solidFill>
                            </a:rPr>
                            <m:t>𝑾</m:t>
                          </m:r>
                          <m:r>
                            <a:rPr lang="en-US" sz="2000" i="1">
                              <a:solidFill>
                                <a:schemeClr val="tx1"/>
                              </a:solidFill>
                            </a:rPr>
                            <m:t>𝑦</m:t>
                          </m:r>
                        </m:e>
                      </m:d>
                      <m:r>
                        <a:rPr lang="en-US" sz="2000" i="1">
                          <a:solidFill>
                            <a:schemeClr val="tx1"/>
                          </a:solidFill>
                        </a:rPr>
                        <m:t>+</m:t>
                      </m:r>
                      <m:r>
                        <a:rPr lang="en-US" sz="2000" b="1" i="1">
                          <a:solidFill>
                            <a:schemeClr val="tx1"/>
                          </a:solidFill>
                        </a:rPr>
                        <m:t>𝑿</m:t>
                      </m:r>
                      <m:r>
                        <a:rPr lang="en-US" sz="2000" b="1" i="1">
                          <a:solidFill>
                            <a:schemeClr val="tx1"/>
                          </a:solidFill>
                        </a:rPr>
                        <m:t>𝜷</m:t>
                      </m:r>
                      <m:r>
                        <a:rPr lang="en-US" sz="2000" i="1">
                          <a:solidFill>
                            <a:schemeClr val="tx1"/>
                          </a:solidFill>
                        </a:rPr>
                        <m:t>+ </m:t>
                      </m:r>
                      <m:r>
                        <a:rPr lang="en-US" sz="2000" b="1" i="1">
                          <a:solidFill>
                            <a:schemeClr val="tx1"/>
                          </a:solidFill>
                        </a:rPr>
                        <m:t>𝜺</m:t>
                      </m:r>
                    </m:oMath>
                  </m:oMathPara>
                </a14:m>
                <a:endParaRPr lang="en-US" sz="2000" dirty="0">
                  <a:solidFill>
                    <a:schemeClr val="tx1"/>
                  </a:solidFill>
                </a:endParaRPr>
              </a:p>
            </p:txBody>
          </p:sp>
        </mc:Choice>
        <mc:Fallback>
          <p:sp>
            <p:nvSpPr>
              <p:cNvPr id="3" name="Rettangolo 2"/>
              <p:cNvSpPr>
                <a:spLocks noRot="1" noChangeAspect="1" noMove="1" noResize="1" noEditPoints="1" noAdjustHandles="1" noChangeArrowheads="1" noChangeShapeType="1" noTextEdit="1"/>
              </p:cNvSpPr>
              <p:nvPr/>
            </p:nvSpPr>
            <p:spPr>
              <a:xfrm>
                <a:off x="1676400" y="4552890"/>
                <a:ext cx="5791200" cy="400110"/>
              </a:xfrm>
              <a:prstGeom prst="rect">
                <a:avLst/>
              </a:prstGeom>
              <a:blipFill rotWithShape="1">
                <a:blip r:embed="rId4"/>
                <a:stretch>
                  <a:fillRect b="-16667"/>
                </a:stretch>
              </a:blipFill>
            </p:spPr>
            <p:txBody>
              <a:bodyPr/>
              <a:lstStyle/>
              <a:p>
                <a:r>
                  <a:rPr lang="en-US">
                    <a:noFill/>
                  </a:rPr>
                  <a:t> </a:t>
                </a:r>
              </a:p>
            </p:txBody>
          </p:sp>
        </mc:Fallback>
      </mc:AlternateContent>
      <p:sp>
        <p:nvSpPr>
          <p:cNvPr id="11" name="Titolo 10"/>
          <p:cNvSpPr>
            <a:spLocks noGrp="1"/>
          </p:cNvSpPr>
          <p:nvPr>
            <p:ph type="title"/>
          </p:nvPr>
        </p:nvSpPr>
        <p:spPr/>
        <p:txBody>
          <a:bodyPr/>
          <a:lstStyle/>
          <a:p>
            <a:pPr lvl="0" algn="r"/>
            <a:r>
              <a:rPr lang="it-IT" b="1" dirty="0" smtClean="0"/>
              <a:t>Le cause dell’interazione spaziale (2)</a:t>
            </a:r>
            <a:br>
              <a:rPr lang="it-IT" b="1" dirty="0" smtClean="0"/>
            </a:br>
            <a:endParaRPr lang="it-IT"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4"/>
          <p:cNvSpPr>
            <a:spLocks noGrp="1"/>
          </p:cNvSpPr>
          <p:nvPr>
            <p:ph type="title"/>
          </p:nvPr>
        </p:nvSpPr>
        <p:spPr bwMode="auto">
          <a:xfrm>
            <a:off x="457200" y="41275"/>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Le cause dell’interazione spaziale(3)</a:t>
            </a:r>
          </a:p>
        </p:txBody>
      </p:sp>
      <p:sp>
        <p:nvSpPr>
          <p:cNvPr id="1536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it-IT" sz="1200" i="1">
                <a:latin typeface="Times New Roman" pitchFamily="18" charset="0"/>
                <a:cs typeface="Calibri" pitchFamily="34" charset="0"/>
              </a:rPr>
              <a:t>y</a:t>
            </a:r>
            <a:r>
              <a:rPr lang="it-IT" sz="1200">
                <a:latin typeface="Times New Roman" pitchFamily="18" charset="0"/>
                <a:cs typeface="Calibri" pitchFamily="34" charset="0"/>
              </a:rPr>
              <a:t> = </a:t>
            </a:r>
            <a:endParaRPr lang="it-IT"/>
          </a:p>
        </p:txBody>
      </p:sp>
      <p:sp>
        <p:nvSpPr>
          <p:cNvPr id="15364"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39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3" name="Tabella 12"/>
          <p:cNvGraphicFramePr>
            <a:graphicFrameLocks noGrp="1"/>
          </p:cNvGraphicFramePr>
          <p:nvPr>
            <p:extLst>
              <p:ext uri="{D42A27DB-BD31-4B8C-83A1-F6EECF244321}">
                <p14:modId xmlns:p14="http://schemas.microsoft.com/office/powerpoint/2010/main" xmlns="" val="485609968"/>
              </p:ext>
            </p:extLst>
          </p:nvPr>
        </p:nvGraphicFramePr>
        <p:xfrm>
          <a:off x="214282" y="685800"/>
          <a:ext cx="8624917" cy="5246711"/>
        </p:xfrm>
        <a:graphic>
          <a:graphicData uri="http://schemas.openxmlformats.org/drawingml/2006/table">
            <a:tbl>
              <a:tblPr/>
              <a:tblGrid>
                <a:gridCol w="4104759"/>
                <a:gridCol w="1387051"/>
                <a:gridCol w="1044369"/>
                <a:gridCol w="1044369"/>
                <a:gridCol w="1044369"/>
              </a:tblGrid>
              <a:tr h="473320">
                <a:tc>
                  <a:txBody>
                    <a:bodyPr/>
                    <a:lstStyle/>
                    <a:p>
                      <a:pPr algn="l" fontAlgn="b"/>
                      <a:r>
                        <a:rPr lang="en-US" sz="1600" b="0" i="0" u="none" strike="noStrike" dirty="0">
                          <a:solidFill>
                            <a:srgbClr val="000000"/>
                          </a:solidFill>
                          <a:latin typeface="Arial" pitchFamily="34" charset="0"/>
                          <a:cs typeface="Arial" pitchFamily="34" charset="0"/>
                        </a:rPr>
                        <a:t>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b"/>
                      <a:r>
                        <a:rPr lang="en-US" sz="1600" b="1" i="0" u="none" strike="noStrike" dirty="0">
                          <a:solidFill>
                            <a:srgbClr val="993366"/>
                          </a:solidFill>
                          <a:latin typeface="Arial" pitchFamily="34" charset="0"/>
                          <a:cs typeface="Arial" pitchFamily="34" charset="0"/>
                        </a:rPr>
                        <a:t>Yardstick </a:t>
                      </a:r>
                      <a:r>
                        <a:rPr lang="en-US" sz="1600" b="1" i="0" u="none" strike="noStrike" dirty="0" smtClean="0">
                          <a:solidFill>
                            <a:srgbClr val="993366"/>
                          </a:solidFill>
                          <a:latin typeface="Arial" pitchFamily="34" charset="0"/>
                          <a:cs typeface="Arial" pitchFamily="34" charset="0"/>
                        </a:rPr>
                        <a:t>competition</a:t>
                      </a:r>
                      <a:endParaRPr lang="it-IT" sz="1600" b="1" i="0" u="none" strike="noStrike" dirty="0">
                        <a:solidFill>
                          <a:srgbClr val="993366"/>
                        </a:solidFill>
                        <a:latin typeface="Arial" pitchFamily="34" charset="0"/>
                        <a:cs typeface="Arial" pitchFamily="34" charset="0"/>
                      </a:endParaRP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t-IT"/>
                    </a:p>
                  </a:txBody>
                  <a:tcPr/>
                </a:tc>
                <a:tc gridSpan="2">
                  <a:txBody>
                    <a:bodyPr/>
                    <a:lstStyle/>
                    <a:p>
                      <a:pPr algn="ctr" fontAlgn="b"/>
                      <a:r>
                        <a:rPr lang="en-US" sz="1600" b="1" i="0" u="none" strike="noStrike" dirty="0" smtClean="0">
                          <a:solidFill>
                            <a:srgbClr val="993366"/>
                          </a:solidFill>
                          <a:latin typeface="Arial" pitchFamily="34" charset="0"/>
                          <a:cs typeface="Arial" pitchFamily="34" charset="0"/>
                        </a:rPr>
                        <a:t>Spill-over</a:t>
                      </a:r>
                      <a:endParaRPr lang="it-IT" sz="1600" b="1" i="0" u="none" strike="noStrike" dirty="0">
                        <a:solidFill>
                          <a:srgbClr val="993366"/>
                        </a:solidFill>
                        <a:latin typeface="Arial" pitchFamily="34" charset="0"/>
                        <a:cs typeface="Arial" pitchFamily="34" charset="0"/>
                      </a:endParaRPr>
                    </a:p>
                  </a:txBody>
                  <a:tcPr marL="9525" marR="9525" marT="9525" marB="0" anchor="b">
                    <a:lnL>
                      <a:noFill/>
                    </a:lnL>
                    <a:lnR>
                      <a:noFill/>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t-IT"/>
                    </a:p>
                  </a:txBody>
                  <a:tcPr/>
                </a:tc>
              </a:tr>
              <a:tr h="262298">
                <a:tc>
                  <a:txBody>
                    <a:bodyPr/>
                    <a:lstStyle/>
                    <a:p>
                      <a:pPr algn="l" fontAlgn="b"/>
                      <a:r>
                        <a:rPr lang="en-US" sz="1600" b="0" i="0" u="none" strike="noStrike" dirty="0" err="1" smtClean="0">
                          <a:solidFill>
                            <a:srgbClr val="000000"/>
                          </a:solidFill>
                          <a:latin typeface="Arial" pitchFamily="34" charset="0"/>
                          <a:cs typeface="Arial" pitchFamily="34" charset="0"/>
                        </a:rPr>
                        <a:t>Spesa</a:t>
                      </a:r>
                      <a:r>
                        <a:rPr lang="en-US" sz="1600" b="0" i="0" u="none" strike="noStrike" dirty="0" smtClean="0">
                          <a:solidFill>
                            <a:srgbClr val="000000"/>
                          </a:solidFill>
                          <a:latin typeface="Arial" pitchFamily="34" charset="0"/>
                          <a:cs typeface="Arial" pitchFamily="34" charset="0"/>
                        </a:rPr>
                        <a:t> </a:t>
                      </a:r>
                      <a:r>
                        <a:rPr lang="en-US" sz="1600" b="0" i="0" u="none" strike="noStrike" dirty="0" err="1" smtClean="0">
                          <a:solidFill>
                            <a:srgbClr val="000000"/>
                          </a:solidFill>
                          <a:latin typeface="Arial" pitchFamily="34" charset="0"/>
                          <a:cs typeface="Arial" pitchFamily="34" charset="0"/>
                        </a:rPr>
                        <a:t>corrente</a:t>
                      </a:r>
                      <a:r>
                        <a:rPr lang="en-US" sz="1600" b="0" i="0" u="none" strike="noStrike" dirty="0" smtClean="0">
                          <a:solidFill>
                            <a:srgbClr val="000000"/>
                          </a:solidFill>
                          <a:latin typeface="Arial" pitchFamily="34" charset="0"/>
                          <a:cs typeface="Arial" pitchFamily="34" charset="0"/>
                        </a:rPr>
                        <a:t> pro </a:t>
                      </a:r>
                      <a:r>
                        <a:rPr lang="en-US" sz="1600" b="0" i="0" u="none" strike="noStrike" dirty="0" err="1" smtClean="0">
                          <a:solidFill>
                            <a:srgbClr val="000000"/>
                          </a:solidFill>
                          <a:latin typeface="Arial" pitchFamily="34" charset="0"/>
                          <a:cs typeface="Arial" pitchFamily="34" charset="0"/>
                        </a:rPr>
                        <a:t>capite</a:t>
                      </a:r>
                      <a:r>
                        <a:rPr lang="en-US" sz="1600" b="0" i="0" u="none" strike="noStrike" dirty="0" smtClean="0">
                          <a:solidFill>
                            <a:srgbClr val="000000"/>
                          </a:solidFill>
                          <a:latin typeface="Arial" pitchFamily="34" charset="0"/>
                          <a:cs typeface="Arial" pitchFamily="34" charset="0"/>
                        </a:rPr>
                        <a:t>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r" fontAlgn="b"/>
                      <a:r>
                        <a:rPr lang="en-US" sz="1600" b="0" i="0" u="none" strike="noStrike">
                          <a:solidFill>
                            <a:srgbClr val="000000"/>
                          </a:solidFill>
                          <a:latin typeface="Arial" pitchFamily="34" charset="0"/>
                          <a:cs typeface="Arial" pitchFamily="34" charset="0"/>
                        </a:rPr>
                        <a:t>4.414</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r" fontAlgn="b"/>
                      <a:r>
                        <a:rPr lang="en-US" sz="1600" b="0" i="0" u="none" strike="noStrike" dirty="0">
                          <a:solidFill>
                            <a:srgbClr val="000000"/>
                          </a:solidFill>
                          <a:latin typeface="Arial" pitchFamily="34" charset="0"/>
                          <a:cs typeface="Arial" pitchFamily="34" charset="0"/>
                        </a:rPr>
                        <a:t>4.385</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r>
              <a:tr h="262298">
                <a:tc>
                  <a:txBody>
                    <a:bodyPr/>
                    <a:lstStyle/>
                    <a:p>
                      <a:pPr algn="l" fontAlgn="b"/>
                      <a:r>
                        <a:rPr lang="en-US" sz="1600" b="0" i="0" u="none" strike="noStrike" dirty="0" err="1" smtClean="0">
                          <a:solidFill>
                            <a:srgbClr val="000000"/>
                          </a:solidFill>
                          <a:latin typeface="Arial" pitchFamily="34" charset="0"/>
                          <a:cs typeface="Arial" pitchFamily="34" charset="0"/>
                        </a:rPr>
                        <a:t>Entrate</a:t>
                      </a:r>
                      <a:r>
                        <a:rPr lang="en-US" sz="1600" b="0" i="0" u="none" strike="noStrike" dirty="0" smtClean="0">
                          <a:solidFill>
                            <a:srgbClr val="000000"/>
                          </a:solidFill>
                          <a:latin typeface="Arial" pitchFamily="34" charset="0"/>
                          <a:cs typeface="Arial" pitchFamily="34" charset="0"/>
                        </a:rPr>
                        <a:t> </a:t>
                      </a:r>
                      <a:r>
                        <a:rPr lang="en-US" sz="1600" b="0" i="0" u="none" strike="noStrike" dirty="0" err="1" smtClean="0">
                          <a:solidFill>
                            <a:srgbClr val="000000"/>
                          </a:solidFill>
                          <a:latin typeface="Arial" pitchFamily="34" charset="0"/>
                          <a:cs typeface="Arial" pitchFamily="34" charset="0"/>
                        </a:rPr>
                        <a:t>nette</a:t>
                      </a:r>
                      <a:r>
                        <a:rPr lang="en-US" sz="1600" b="0" i="0" u="none" strike="noStrike" dirty="0" smtClean="0">
                          <a:solidFill>
                            <a:srgbClr val="000000"/>
                          </a:solidFill>
                          <a:latin typeface="Arial" pitchFamily="34" charset="0"/>
                          <a:cs typeface="Arial" pitchFamily="34" charset="0"/>
                        </a:rPr>
                        <a:t> pro </a:t>
                      </a:r>
                      <a:r>
                        <a:rPr lang="en-US" sz="1600" b="0" i="0" u="none" strike="noStrike" dirty="0" err="1" smtClean="0">
                          <a:solidFill>
                            <a:srgbClr val="000000"/>
                          </a:solidFill>
                          <a:latin typeface="Arial" pitchFamily="34" charset="0"/>
                          <a:cs typeface="Arial" pitchFamily="34" charset="0"/>
                        </a:rPr>
                        <a:t>capite</a:t>
                      </a:r>
                      <a:r>
                        <a:rPr lang="en-US" sz="1600" b="0" i="0" u="none" strike="noStrike" dirty="0" smtClean="0">
                          <a:solidFill>
                            <a:srgbClr val="000000"/>
                          </a:solidFill>
                          <a:latin typeface="Arial" pitchFamily="34" charset="0"/>
                          <a:cs typeface="Arial" pitchFamily="34" charset="0"/>
                        </a:rPr>
                        <a:t>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-5.504</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-5.334</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Trasferimenti pro capite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-2.732</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-2.577</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PSI (</a:t>
                      </a:r>
                      <a:r>
                        <a:rPr lang="it-IT" sz="1600" b="0" i="0" u="none" strike="noStrike" dirty="0" err="1" smtClean="0">
                          <a:solidFill>
                            <a:srgbClr val="000000"/>
                          </a:solidFill>
                          <a:latin typeface="Arial" pitchFamily="34" charset="0"/>
                          <a:cs typeface="Arial" pitchFamily="34" charset="0"/>
                        </a:rPr>
                        <a:t>dummy</a:t>
                      </a:r>
                      <a:r>
                        <a:rPr lang="it-IT" sz="1600" b="0" i="0" u="none" strike="noStrike" dirty="0" smtClean="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1.722</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1.781</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en-US" sz="1600" b="0" i="0" u="none" strike="noStrike" dirty="0" smtClean="0">
                          <a:solidFill>
                            <a:srgbClr val="000000"/>
                          </a:solidFill>
                          <a:latin typeface="Arial" pitchFamily="34" charset="0"/>
                          <a:cs typeface="Arial" pitchFamily="34" charset="0"/>
                        </a:rPr>
                        <a:t>Alta </a:t>
                      </a:r>
                      <a:r>
                        <a:rPr lang="en-US" sz="1600" b="0" i="0" u="none" strike="noStrike" dirty="0" err="1" smtClean="0">
                          <a:solidFill>
                            <a:srgbClr val="000000"/>
                          </a:solidFill>
                          <a:latin typeface="Arial" pitchFamily="34" charset="0"/>
                          <a:cs typeface="Arial" pitchFamily="34" charset="0"/>
                        </a:rPr>
                        <a:t>aliquota</a:t>
                      </a:r>
                      <a:r>
                        <a:rPr lang="en-US" sz="1600" b="0" i="0" u="none" strike="noStrike" dirty="0" smtClean="0">
                          <a:solidFill>
                            <a:srgbClr val="000000"/>
                          </a:solidFill>
                          <a:latin typeface="Arial" pitchFamily="34" charset="0"/>
                          <a:cs typeface="Arial" pitchFamily="34" charset="0"/>
                        </a:rPr>
                        <a:t> add. </a:t>
                      </a:r>
                      <a:r>
                        <a:rPr lang="en-US" sz="1600" b="0" i="0" u="none" strike="noStrike" dirty="0" err="1" smtClean="0">
                          <a:solidFill>
                            <a:srgbClr val="000000"/>
                          </a:solidFill>
                          <a:latin typeface="Arial" pitchFamily="34" charset="0"/>
                          <a:cs typeface="Arial" pitchFamily="34" charset="0"/>
                        </a:rPr>
                        <a:t>Irpef</a:t>
                      </a:r>
                      <a:r>
                        <a:rPr lang="en-US" sz="1600" b="0" i="0" u="none" strike="noStrike" dirty="0" smtClean="0">
                          <a:solidFill>
                            <a:srgbClr val="000000"/>
                          </a:solidFill>
                          <a:latin typeface="Arial" pitchFamily="34" charset="0"/>
                          <a:cs typeface="Arial" pitchFamily="34" charset="0"/>
                        </a:rPr>
                        <a:t> (dummy)</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1.502</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1.435</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Base imponibile pro capite (x1000)</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-0.016</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-0.018</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Seconde case pro capite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0.468</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0.507</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Dimensione demografica (log</a:t>
                      </a:r>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0.565</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0.813</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Popolazione anziana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0.054</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0.059</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en-US" sz="1600" b="0" i="0" u="none" strike="noStrike" dirty="0" err="1" smtClean="0">
                          <a:solidFill>
                            <a:srgbClr val="000000"/>
                          </a:solidFill>
                          <a:latin typeface="Arial" pitchFamily="34" charset="0"/>
                          <a:cs typeface="Arial" pitchFamily="34" charset="0"/>
                        </a:rPr>
                        <a:t>Posti</a:t>
                      </a:r>
                      <a:r>
                        <a:rPr lang="en-US" sz="1600" b="0" i="0" u="none" strike="noStrike" dirty="0" smtClean="0">
                          <a:solidFill>
                            <a:srgbClr val="000000"/>
                          </a:solidFill>
                          <a:latin typeface="Arial" pitchFamily="34" charset="0"/>
                          <a:cs typeface="Arial" pitchFamily="34" charset="0"/>
                        </a:rPr>
                        <a:t> </a:t>
                      </a:r>
                      <a:r>
                        <a:rPr lang="en-US" sz="1600" b="0" i="0" u="none" strike="noStrike" dirty="0" err="1" smtClean="0">
                          <a:solidFill>
                            <a:srgbClr val="000000"/>
                          </a:solidFill>
                          <a:latin typeface="Arial" pitchFamily="34" charset="0"/>
                          <a:cs typeface="Arial" pitchFamily="34" charset="0"/>
                        </a:rPr>
                        <a:t>letto</a:t>
                      </a:r>
                      <a:r>
                        <a:rPr lang="en-US" sz="1600" b="0" i="0" u="none" strike="noStrike" dirty="0" smtClean="0">
                          <a:solidFill>
                            <a:srgbClr val="000000"/>
                          </a:solidFill>
                          <a:latin typeface="Arial" pitchFamily="34" charset="0"/>
                          <a:cs typeface="Arial" pitchFamily="34" charset="0"/>
                        </a:rPr>
                        <a:t> pro</a:t>
                      </a:r>
                      <a:r>
                        <a:rPr lang="en-US" sz="1600" b="0" i="0" u="none" strike="noStrike" baseline="0" dirty="0" smtClean="0">
                          <a:solidFill>
                            <a:srgbClr val="000000"/>
                          </a:solidFill>
                          <a:latin typeface="Arial" pitchFamily="34" charset="0"/>
                          <a:cs typeface="Arial" pitchFamily="34" charset="0"/>
                        </a:rPr>
                        <a:t> </a:t>
                      </a:r>
                      <a:r>
                        <a:rPr lang="en-US" sz="1600" b="0" i="0" u="none" strike="noStrike" baseline="0" dirty="0" err="1" smtClean="0">
                          <a:solidFill>
                            <a:srgbClr val="000000"/>
                          </a:solidFill>
                          <a:latin typeface="Arial" pitchFamily="34" charset="0"/>
                          <a:cs typeface="Arial" pitchFamily="34" charset="0"/>
                        </a:rPr>
                        <a:t>capite</a:t>
                      </a:r>
                      <a:r>
                        <a:rPr lang="en-US" sz="1600" b="0" i="0" u="none" strike="noStrike" baseline="0" dirty="0" smtClean="0">
                          <a:solidFill>
                            <a:srgbClr val="000000"/>
                          </a:solidFill>
                          <a:latin typeface="Arial" pitchFamily="34" charset="0"/>
                          <a:cs typeface="Arial" pitchFamily="34" charset="0"/>
                        </a:rPr>
                        <a:t> </a:t>
                      </a:r>
                      <a:r>
                        <a:rPr lang="en-US" sz="1600" b="0" i="0" u="none" strike="noStrike" dirty="0" smtClean="0">
                          <a:solidFill>
                            <a:srgbClr val="000000"/>
                          </a:solidFill>
                          <a:latin typeface="Arial" pitchFamily="34" charset="0"/>
                          <a:cs typeface="Arial" pitchFamily="34" charset="0"/>
                        </a:rPr>
                        <a:t>(log</a:t>
                      </a:r>
                      <a:r>
                        <a:rPr lang="en-US" sz="1600" b="0" i="0" u="none" strike="noStrike" dirty="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0.279</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0.265</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Territorio urbanizzato (%)</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-1.461</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-1.434</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Sud </a:t>
                      </a:r>
                      <a:r>
                        <a:rPr lang="it-IT" sz="1600" b="0" i="0" u="none" strike="noStrike" dirty="0">
                          <a:solidFill>
                            <a:srgbClr val="000000"/>
                          </a:solidFill>
                          <a:latin typeface="Arial" pitchFamily="34" charset="0"/>
                          <a:cs typeface="Arial" pitchFamily="34" charset="0"/>
                        </a:rPr>
                        <a:t>(</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-1.011</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-0.872</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it-IT" sz="1600" b="0" i="0" u="none" strike="noStrike" dirty="0" smtClean="0">
                          <a:solidFill>
                            <a:srgbClr val="000000"/>
                          </a:solidFill>
                          <a:latin typeface="Arial" pitchFamily="34" charset="0"/>
                          <a:cs typeface="Arial" pitchFamily="34" charset="0"/>
                        </a:rPr>
                        <a:t>Reddito pro capite (log</a:t>
                      </a:r>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2.655</a:t>
                      </a:r>
                    </a:p>
                  </a:txBody>
                  <a:tcPr marL="9525" marR="9525" marT="9525" marB="0" anchor="b">
                    <a:lnL>
                      <a:noFill/>
                    </a:lnL>
                    <a:lnR>
                      <a:noFill/>
                    </a:lnR>
                    <a:lnT>
                      <a:noFill/>
                    </a:lnT>
                    <a:lnB>
                      <a:noFill/>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2.537</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en-US" sz="1600" b="0" i="0" u="none" strike="noStrike" dirty="0" err="1" smtClean="0">
                          <a:solidFill>
                            <a:srgbClr val="000000"/>
                          </a:solidFill>
                          <a:latin typeface="Arial" pitchFamily="34" charset="0"/>
                          <a:cs typeface="Arial" pitchFamily="34" charset="0"/>
                        </a:rPr>
                        <a:t>Secondo</a:t>
                      </a:r>
                      <a:r>
                        <a:rPr lang="en-US" sz="1600" b="0" i="0" u="none" strike="noStrike" dirty="0" smtClean="0">
                          <a:solidFill>
                            <a:srgbClr val="000000"/>
                          </a:solidFill>
                          <a:latin typeface="Arial" pitchFamily="34" charset="0"/>
                          <a:cs typeface="Arial" pitchFamily="34" charset="0"/>
                        </a:rPr>
                        <a:t> </a:t>
                      </a:r>
                      <a:r>
                        <a:rPr lang="en-US" sz="1600" b="0" i="0" u="none" strike="noStrike" dirty="0" err="1" smtClean="0">
                          <a:solidFill>
                            <a:srgbClr val="000000"/>
                          </a:solidFill>
                          <a:latin typeface="Arial" pitchFamily="34" charset="0"/>
                          <a:cs typeface="Arial" pitchFamily="34" charset="0"/>
                        </a:rPr>
                        <a:t>mandato</a:t>
                      </a:r>
                      <a:r>
                        <a:rPr lang="en-US" sz="1600" b="0" i="0" u="none" strike="noStrike" dirty="0" smtClean="0">
                          <a:solidFill>
                            <a:srgbClr val="000000"/>
                          </a:solidFill>
                          <a:latin typeface="Arial" pitchFamily="34" charset="0"/>
                          <a:cs typeface="Arial" pitchFamily="34" charset="0"/>
                        </a:rPr>
                        <a:t> del </a:t>
                      </a:r>
                      <a:r>
                        <a:rPr lang="en-US" sz="1600" b="0" i="0" u="none" strike="noStrike" dirty="0" err="1" smtClean="0">
                          <a:solidFill>
                            <a:srgbClr val="000000"/>
                          </a:solidFill>
                          <a:latin typeface="Arial" pitchFamily="34" charset="0"/>
                          <a:cs typeface="Arial" pitchFamily="34" charset="0"/>
                        </a:rPr>
                        <a:t>sindaco</a:t>
                      </a:r>
                      <a:r>
                        <a:rPr lang="en-US" sz="1600" b="0" i="0" u="none" strike="noStrike" dirty="0" smtClean="0">
                          <a:solidFill>
                            <a:srgbClr val="000000"/>
                          </a:solidFill>
                          <a:latin typeface="Arial" pitchFamily="34" charset="0"/>
                          <a:cs typeface="Arial" pitchFamily="34" charset="0"/>
                        </a:rPr>
                        <a:t>(dummy</a:t>
                      </a:r>
                      <a:r>
                        <a:rPr lang="en-US" sz="1600" b="0" i="0" u="none" strike="noStrike" dirty="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0.098</a:t>
                      </a:r>
                    </a:p>
                  </a:txBody>
                  <a:tcPr marL="9525" marR="9525" marT="9525" marB="0" anchor="b">
                    <a:lnL>
                      <a:noFill/>
                    </a:lnL>
                    <a:lnR>
                      <a:noFill/>
                    </a:lnR>
                    <a:lnT>
                      <a:noFill/>
                    </a:lnT>
                    <a:lnB>
                      <a:noFill/>
                    </a:lnB>
                  </a:tcPr>
                </a:tc>
                <a:tc>
                  <a:txBody>
                    <a:bodyPr/>
                    <a:lstStyle/>
                    <a:p>
                      <a:pPr algn="ct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-0.486</a:t>
                      </a:r>
                    </a:p>
                  </a:txBody>
                  <a:tcPr marL="9525" marR="9525" marT="9525" marB="0" anchor="b">
                    <a:lnL>
                      <a:noFill/>
                    </a:lnL>
                    <a:lnR>
                      <a:noFill/>
                    </a:lnR>
                    <a:lnT>
                      <a:noFill/>
                    </a:lnT>
                    <a:lnB>
                      <a:noFill/>
                    </a:lnB>
                  </a:tcPr>
                </a:tc>
                <a:tc>
                  <a:txBody>
                    <a:bodyPr/>
                    <a:lstStyle/>
                    <a:p>
                      <a:pPr algn="ctr" fontAlgn="b"/>
                      <a:r>
                        <a:rPr lang="it-IT" sz="1600" b="0" i="0" u="none" strike="noStrike">
                          <a:solidFill>
                            <a:srgbClr val="000000"/>
                          </a:solidFill>
                          <a:latin typeface="Arial" pitchFamily="34" charset="0"/>
                          <a:cs typeface="Arial" pitchFamily="34" charset="0"/>
                        </a:rPr>
                        <a:t>**</a:t>
                      </a:r>
                    </a:p>
                  </a:txBody>
                  <a:tcPr marL="9525" marR="9525" marT="9525" marB="0" anchor="b">
                    <a:lnL>
                      <a:noFill/>
                    </a:lnL>
                    <a:lnR>
                      <a:noFill/>
                    </a:lnR>
                    <a:lnT>
                      <a:noFill/>
                    </a:lnT>
                    <a:lnB>
                      <a:noFill/>
                    </a:lnB>
                  </a:tcPr>
                </a:tc>
              </a:tr>
              <a:tr h="262298">
                <a:tc>
                  <a:txBody>
                    <a:bodyPr/>
                    <a:lstStyle/>
                    <a:p>
                      <a:pPr algn="l" fontAlgn="b"/>
                      <a:r>
                        <a:rPr lang="en-US" sz="1600" b="1" i="1" u="none" strike="noStrike" dirty="0" err="1">
                          <a:solidFill>
                            <a:srgbClr val="000000"/>
                          </a:solidFill>
                          <a:latin typeface="Arial" pitchFamily="34" charset="0"/>
                          <a:cs typeface="Arial" pitchFamily="34" charset="0"/>
                        </a:rPr>
                        <a:t>W</a:t>
                      </a:r>
                      <a:r>
                        <a:rPr lang="en-US" sz="1600" b="0" i="1" u="none" strike="noStrike" dirty="0" err="1">
                          <a:solidFill>
                            <a:srgbClr val="000000"/>
                          </a:solidFill>
                          <a:latin typeface="Arial" pitchFamily="34" charset="0"/>
                          <a:cs typeface="Arial" pitchFamily="34" charset="0"/>
                        </a:rPr>
                        <a:t>y</a:t>
                      </a:r>
                      <a:r>
                        <a:rPr lang="en-US" sz="1600" b="0" i="0" u="none" strike="noStrike" dirty="0">
                          <a:solidFill>
                            <a:srgbClr val="000000"/>
                          </a:solidFill>
                          <a:latin typeface="Arial" pitchFamily="34" charset="0"/>
                          <a:cs typeface="Arial" pitchFamily="34" charset="0"/>
                        </a:rPr>
                        <a:t> * </a:t>
                      </a:r>
                      <a:r>
                        <a:rPr lang="en-US" sz="1600" b="0" i="0" u="none" strike="noStrike" dirty="0" err="1" smtClean="0">
                          <a:solidFill>
                            <a:srgbClr val="000000"/>
                          </a:solidFill>
                          <a:latin typeface="Arial" pitchFamily="34" charset="0"/>
                          <a:cs typeface="Arial" pitchFamily="34" charset="0"/>
                        </a:rPr>
                        <a:t>Mandato</a:t>
                      </a:r>
                      <a:r>
                        <a:rPr lang="en-US" sz="1600" b="0" i="0" u="none" strike="noStrike" dirty="0" smtClean="0">
                          <a:solidFill>
                            <a:srgbClr val="000000"/>
                          </a:solidFill>
                          <a:latin typeface="Arial" pitchFamily="34" charset="0"/>
                          <a:cs typeface="Arial" pitchFamily="34" charset="0"/>
                        </a:rPr>
                        <a:t> del </a:t>
                      </a:r>
                      <a:r>
                        <a:rPr lang="en-US" sz="1600" b="0" i="0" u="none" strike="noStrike" dirty="0" err="1" smtClean="0">
                          <a:solidFill>
                            <a:srgbClr val="000000"/>
                          </a:solidFill>
                          <a:latin typeface="Arial" pitchFamily="34" charset="0"/>
                          <a:cs typeface="Arial" pitchFamily="34" charset="0"/>
                        </a:rPr>
                        <a:t>sindaco</a:t>
                      </a:r>
                      <a:endParaRPr lang="it-IT" sz="1600" b="1" i="1"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dirty="0">
                          <a:solidFill>
                            <a:srgbClr val="000000"/>
                          </a:solidFill>
                          <a:latin typeface="Arial" pitchFamily="34" charset="0"/>
                          <a:cs typeface="Arial" pitchFamily="34" charset="0"/>
                        </a:rPr>
                        <a:t>-0.091</a:t>
                      </a:r>
                    </a:p>
                  </a:txBody>
                  <a:tcPr marL="9525" marR="9525" marT="9525" marB="0" anchor="b">
                    <a:lnL>
                      <a:noFill/>
                    </a:lnL>
                    <a:lnR>
                      <a:noFill/>
                    </a:lnR>
                    <a:lnT>
                      <a:noFill/>
                    </a:lnT>
                    <a:lnB>
                      <a:noFill/>
                    </a:lnB>
                  </a:tcPr>
                </a:tc>
                <a:tc>
                  <a:txBody>
                    <a:bodyPr/>
                    <a:lstStyle/>
                    <a:p>
                      <a:pPr algn="ct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l" fontAlgn="b"/>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ctr" fontAlgn="b"/>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r>
              <a:tr h="240410">
                <a:tc>
                  <a:txBody>
                    <a:bodyPr/>
                    <a:lstStyle/>
                    <a:p>
                      <a:pPr algn="l" fontAlgn="b"/>
                      <a:r>
                        <a:rPr lang="it-IT" sz="1600" b="1" i="1" u="none" strike="noStrike" dirty="0" err="1">
                          <a:solidFill>
                            <a:srgbClr val="000000"/>
                          </a:solidFill>
                          <a:latin typeface="Arial" pitchFamily="34" charset="0"/>
                          <a:cs typeface="Arial" pitchFamily="34" charset="0"/>
                        </a:rPr>
                        <a:t>W</a:t>
                      </a:r>
                      <a:r>
                        <a:rPr lang="it-IT" sz="1600" b="0" i="1" u="none" strike="noStrike" dirty="0" err="1">
                          <a:solidFill>
                            <a:srgbClr val="000000"/>
                          </a:solidFill>
                          <a:latin typeface="Arial" pitchFamily="34" charset="0"/>
                          <a:cs typeface="Arial" pitchFamily="34" charset="0"/>
                        </a:rPr>
                        <a:t>y</a:t>
                      </a:r>
                      <a:r>
                        <a:rPr lang="it-IT" sz="1600" b="0" i="0" u="none" strike="noStrike" dirty="0">
                          <a:solidFill>
                            <a:srgbClr val="000000"/>
                          </a:solidFill>
                          <a:latin typeface="Arial" pitchFamily="34" charset="0"/>
                          <a:cs typeface="Arial" pitchFamily="34" charset="0"/>
                        </a:rPr>
                        <a:t> * </a:t>
                      </a:r>
                      <a:r>
                        <a:rPr lang="en-US" sz="1600" b="0" i="0" u="none" strike="noStrike" noProof="0" dirty="0" err="1" smtClean="0">
                          <a:solidFill>
                            <a:srgbClr val="000000"/>
                          </a:solidFill>
                          <a:latin typeface="Arial" pitchFamily="34" charset="0"/>
                          <a:cs typeface="Arial" pitchFamily="34" charset="0"/>
                        </a:rPr>
                        <a:t>Popolazione</a:t>
                      </a:r>
                      <a:r>
                        <a:rPr lang="it-IT" sz="1600" b="0" i="0" u="none" strike="noStrike" dirty="0" smtClean="0">
                          <a:solidFill>
                            <a:srgbClr val="000000"/>
                          </a:solidFill>
                          <a:latin typeface="Arial" pitchFamily="34" charset="0"/>
                          <a:cs typeface="Arial" pitchFamily="34" charset="0"/>
                        </a:rPr>
                        <a:t> </a:t>
                      </a:r>
                      <a:r>
                        <a:rPr lang="it-IT" sz="1600" b="0" i="0" u="none" strike="noStrike" dirty="0">
                          <a:solidFill>
                            <a:srgbClr val="000000"/>
                          </a:solidFill>
                          <a:latin typeface="Arial" pitchFamily="34" charset="0"/>
                          <a:cs typeface="Arial" pitchFamily="34" charset="0"/>
                        </a:rPr>
                        <a:t>(log)</a:t>
                      </a:r>
                      <a:endParaRPr lang="it-IT" sz="1600" b="1" i="1"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l" fontAlgn="b"/>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ctr" fontAlgn="b"/>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c>
                  <a:txBody>
                    <a:bodyPr/>
                    <a:lstStyle/>
                    <a:p>
                      <a:pPr algn="r" fontAlgn="b"/>
                      <a:r>
                        <a:rPr lang="it-IT" sz="1600" b="0" i="0" u="none" strike="noStrike">
                          <a:solidFill>
                            <a:srgbClr val="000000"/>
                          </a:solidFill>
                          <a:latin typeface="Arial" pitchFamily="34" charset="0"/>
                          <a:cs typeface="Arial" pitchFamily="34" charset="0"/>
                        </a:rPr>
                        <a:t>-0.044</a:t>
                      </a:r>
                    </a:p>
                  </a:txBody>
                  <a:tcPr marL="9525" marR="9525" marT="9525" marB="0" anchor="b">
                    <a:lnL>
                      <a:noFill/>
                    </a:lnL>
                    <a:lnR>
                      <a:noFill/>
                    </a:lnR>
                    <a:lnT>
                      <a:noFill/>
                    </a:lnT>
                    <a:lnB>
                      <a:noFill/>
                    </a:lnB>
                  </a:tcPr>
                </a:tc>
                <a:tc>
                  <a:txBody>
                    <a:bodyPr/>
                    <a:lstStyle/>
                    <a:p>
                      <a:pPr algn="ctr" fontAlgn="b"/>
                      <a:r>
                        <a:rPr lang="en-GB" sz="2000" b="1" i="0" u="none" strike="noStrike" dirty="0">
                          <a:solidFill>
                            <a:srgbClr val="000000"/>
                          </a:solidFill>
                          <a:latin typeface="Arial" pitchFamily="34" charset="0"/>
                          <a:cs typeface="Arial" pitchFamily="34" charset="0"/>
                        </a:rPr>
                        <a:t>.</a:t>
                      </a:r>
                      <a:endParaRPr lang="it-IT" sz="2000" b="1"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a:noFill/>
                    </a:lnB>
                  </a:tcPr>
                </a:tc>
              </a:tr>
              <a:tr h="262298">
                <a:tc>
                  <a:txBody>
                    <a:bodyPr/>
                    <a:lstStyle/>
                    <a:p>
                      <a:pPr algn="l" fontAlgn="b"/>
                      <a:r>
                        <a:rPr lang="en-US" sz="1600" b="0" i="0" u="none" strike="noStrike" dirty="0" err="1" smtClean="0">
                          <a:solidFill>
                            <a:srgbClr val="000000"/>
                          </a:solidFill>
                          <a:latin typeface="Arial" pitchFamily="34" charset="0"/>
                          <a:cs typeface="Arial" pitchFamily="34" charset="0"/>
                        </a:rPr>
                        <a:t>Intercetta</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Arial" pitchFamily="34" charset="0"/>
                          <a:cs typeface="Arial" pitchFamily="34" charset="0"/>
                        </a:rPr>
                        <a:t>2.873</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Arial" pitchFamily="34" charset="0"/>
                          <a:cs typeface="Arial" pitchFamily="34" charset="0"/>
                        </a:rPr>
                        <a:t>2.644</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Arial" pitchFamily="34" charset="0"/>
                          <a:cs typeface="Arial" pitchFamily="34" charset="0"/>
                        </a:rPr>
                        <a:t>***</a:t>
                      </a:r>
                      <a:endParaRPr lang="it-IT" sz="1600" b="0" i="0" u="none" strike="noStrike">
                        <a:solidFill>
                          <a:srgbClr val="000000"/>
                        </a:solidFill>
                        <a:latin typeface="Arial" pitchFamily="34" charset="0"/>
                        <a:cs typeface="Arial"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62298">
                <a:tc>
                  <a:txBody>
                    <a:bodyPr/>
                    <a:lstStyle/>
                    <a:p>
                      <a:pPr algn="l" fontAlgn="b"/>
                      <a:r>
                        <a:rPr lang="it-IT" sz="1600" b="0" i="0" u="none" strike="noStrike">
                          <a:solidFill>
                            <a:srgbClr val="000000"/>
                          </a:solidFill>
                          <a:latin typeface="Arial" pitchFamily="34" charset="0"/>
                          <a:cs typeface="Arial" pitchFamily="34" charset="0"/>
                        </a:rPr>
                        <a:t>Spatial parameter</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t-IT" sz="1600" b="0" i="0" u="none" strike="noStrike">
                          <a:solidFill>
                            <a:srgbClr val="000000"/>
                          </a:solidFill>
                          <a:latin typeface="Arial" pitchFamily="34" charset="0"/>
                          <a:cs typeface="Arial" pitchFamily="34" charset="0"/>
                        </a:rPr>
                        <a:t>0.383</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t-IT" sz="1600" b="0" i="0" u="none" strike="noStrike">
                          <a:solidFill>
                            <a:srgbClr val="000000"/>
                          </a:solidFill>
                          <a:latin typeface="Arial" pitchFamily="34" charset="0"/>
                          <a:cs typeface="Arial" pitchFamily="34" charset="0"/>
                        </a:rPr>
                        <a:t>0.426</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600" b="0" i="0" u="none" strike="noStrike" dirty="0">
                          <a:solidFill>
                            <a:srgbClr val="000000"/>
                          </a:solidFill>
                          <a:latin typeface="Arial" pitchFamily="34" charset="0"/>
                          <a:cs typeface="Arial" pitchFamily="34" charset="0"/>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Ovale 13"/>
          <p:cNvSpPr/>
          <p:nvPr/>
        </p:nvSpPr>
        <p:spPr bwMode="auto">
          <a:xfrm>
            <a:off x="5029200" y="4800600"/>
            <a:ext cx="762000" cy="381000"/>
          </a:xfrm>
          <a:prstGeom prst="ellipse">
            <a:avLst/>
          </a:prstGeom>
          <a:noFill/>
          <a:ln w="25400" cap="flat" cmpd="sng" algn="ctr">
            <a:solidFill>
              <a:srgbClr val="9933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charset="0"/>
            </a:endParaRPr>
          </a:p>
        </p:txBody>
      </p:sp>
      <p:sp>
        <p:nvSpPr>
          <p:cNvPr id="15" name="Ovale 14"/>
          <p:cNvSpPr/>
          <p:nvPr/>
        </p:nvSpPr>
        <p:spPr bwMode="auto">
          <a:xfrm>
            <a:off x="7086600" y="5105400"/>
            <a:ext cx="762000" cy="381000"/>
          </a:xfrm>
          <a:prstGeom prst="ellipse">
            <a:avLst/>
          </a:prstGeom>
          <a:noFill/>
          <a:ln w="25400" cap="flat" cmpd="sng" algn="ctr">
            <a:solidFill>
              <a:srgbClr val="9933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4"/>
          <p:cNvSpPr>
            <a:spLocks noGrp="1"/>
          </p:cNvSpPr>
          <p:nvPr>
            <p:ph type="title"/>
          </p:nvPr>
        </p:nvSpPr>
        <p:spPr bwMode="auto">
          <a:xfrm>
            <a:off x="457200" y="41275"/>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Conclusioni</a:t>
            </a:r>
          </a:p>
        </p:txBody>
      </p:sp>
      <p:sp>
        <p:nvSpPr>
          <p:cNvPr id="1536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it-IT" sz="1200" i="1">
                <a:latin typeface="Times New Roman" pitchFamily="18" charset="0"/>
                <a:cs typeface="Calibri" pitchFamily="34" charset="0"/>
              </a:rPr>
              <a:t>y</a:t>
            </a:r>
            <a:r>
              <a:rPr lang="it-IT" sz="1200">
                <a:latin typeface="Times New Roman" pitchFamily="18" charset="0"/>
                <a:cs typeface="Calibri" pitchFamily="34" charset="0"/>
              </a:rPr>
              <a:t> = </a:t>
            </a:r>
            <a:endParaRPr lang="it-IT"/>
          </a:p>
        </p:txBody>
      </p:sp>
      <p:sp>
        <p:nvSpPr>
          <p:cNvPr id="15364"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1536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7" name="Rettangolo 6"/>
          <p:cNvSpPr/>
          <p:nvPr/>
        </p:nvSpPr>
        <p:spPr>
          <a:xfrm>
            <a:off x="152400" y="912674"/>
            <a:ext cx="8915400" cy="5155257"/>
          </a:xfrm>
          <a:prstGeom prst="rect">
            <a:avLst/>
          </a:prstGeom>
        </p:spPr>
        <p:txBody>
          <a:bodyPr wrap="square">
            <a:spAutoFit/>
          </a:bodyPr>
          <a:lstStyle/>
          <a:p>
            <a:pPr algn="just">
              <a:spcAft>
                <a:spcPts val="600"/>
              </a:spcAft>
            </a:pPr>
            <a:r>
              <a:rPr lang="en-GB" sz="1900" dirty="0" smtClean="0">
                <a:solidFill>
                  <a:schemeClr val="tx1"/>
                </a:solidFill>
              </a:rPr>
              <a:t>I </a:t>
            </a:r>
            <a:r>
              <a:rPr lang="en-GB" sz="1900" dirty="0" err="1" smtClean="0">
                <a:solidFill>
                  <a:schemeClr val="tx1"/>
                </a:solidFill>
              </a:rPr>
              <a:t>risultati</a:t>
            </a:r>
            <a:r>
              <a:rPr lang="en-GB" sz="1900" dirty="0" smtClean="0">
                <a:solidFill>
                  <a:schemeClr val="tx1"/>
                </a:solidFill>
              </a:rPr>
              <a:t> </a:t>
            </a:r>
            <a:r>
              <a:rPr lang="en-GB" sz="1900" dirty="0" err="1" smtClean="0">
                <a:solidFill>
                  <a:schemeClr val="tx1"/>
                </a:solidFill>
              </a:rPr>
              <a:t>mostrano</a:t>
            </a:r>
            <a:r>
              <a:rPr lang="en-GB" sz="1900" dirty="0" smtClean="0">
                <a:solidFill>
                  <a:schemeClr val="tx1"/>
                </a:solidFill>
              </a:rPr>
              <a:t> </a:t>
            </a:r>
            <a:r>
              <a:rPr lang="en-GB" sz="1900" dirty="0" err="1" smtClean="0">
                <a:solidFill>
                  <a:schemeClr val="tx1"/>
                </a:solidFill>
              </a:rPr>
              <a:t>che</a:t>
            </a:r>
            <a:r>
              <a:rPr lang="en-GB" sz="1900" dirty="0" smtClean="0">
                <a:solidFill>
                  <a:schemeClr val="tx1"/>
                </a:solidFill>
              </a:rPr>
              <a:t> le </a:t>
            </a:r>
            <a:r>
              <a:rPr lang="en-GB" sz="1900" dirty="0" err="1" smtClean="0">
                <a:solidFill>
                  <a:schemeClr val="tx1"/>
                </a:solidFill>
              </a:rPr>
              <a:t>decisioni</a:t>
            </a:r>
            <a:r>
              <a:rPr lang="en-GB" sz="1900" dirty="0" smtClean="0">
                <a:solidFill>
                  <a:schemeClr val="tx1"/>
                </a:solidFill>
              </a:rPr>
              <a:t> </a:t>
            </a:r>
            <a:r>
              <a:rPr lang="en-GB" sz="1900" dirty="0" err="1" smtClean="0">
                <a:solidFill>
                  <a:schemeClr val="tx1"/>
                </a:solidFill>
              </a:rPr>
              <a:t>politiche</a:t>
            </a:r>
            <a:r>
              <a:rPr lang="en-GB" sz="1900" dirty="0" smtClean="0">
                <a:solidFill>
                  <a:schemeClr val="tx1"/>
                </a:solidFill>
              </a:rPr>
              <a:t> </a:t>
            </a:r>
            <a:r>
              <a:rPr lang="en-GB" sz="1900" dirty="0" err="1" smtClean="0">
                <a:solidFill>
                  <a:schemeClr val="tx1"/>
                </a:solidFill>
              </a:rPr>
              <a:t>sono</a:t>
            </a:r>
            <a:r>
              <a:rPr lang="en-GB" sz="1900" dirty="0" smtClean="0">
                <a:solidFill>
                  <a:schemeClr val="tx1"/>
                </a:solidFill>
              </a:rPr>
              <a:t> determinate </a:t>
            </a:r>
            <a:r>
              <a:rPr lang="en-GB" sz="1900" dirty="0" err="1" smtClean="0">
                <a:solidFill>
                  <a:schemeClr val="tx1"/>
                </a:solidFill>
              </a:rPr>
              <a:t>sia</a:t>
            </a:r>
            <a:r>
              <a:rPr lang="en-GB" sz="1900" dirty="0" smtClean="0">
                <a:solidFill>
                  <a:schemeClr val="tx1"/>
                </a:solidFill>
              </a:rPr>
              <a:t> </a:t>
            </a:r>
            <a:r>
              <a:rPr lang="en-GB" sz="1900" dirty="0" err="1" smtClean="0">
                <a:solidFill>
                  <a:schemeClr val="tx1"/>
                </a:solidFill>
              </a:rPr>
              <a:t>da</a:t>
            </a:r>
            <a:r>
              <a:rPr lang="en-GB" sz="1900" dirty="0" smtClean="0">
                <a:solidFill>
                  <a:schemeClr val="tx1"/>
                </a:solidFill>
              </a:rPr>
              <a:t> </a:t>
            </a:r>
            <a:r>
              <a:rPr lang="en-GB" sz="1900" dirty="0" err="1" smtClean="0">
                <a:solidFill>
                  <a:srgbClr val="993366"/>
                </a:solidFill>
              </a:rPr>
              <a:t>variabili</a:t>
            </a:r>
            <a:r>
              <a:rPr lang="en-GB" sz="1900" dirty="0" smtClean="0">
                <a:solidFill>
                  <a:srgbClr val="993366"/>
                </a:solidFill>
              </a:rPr>
              <a:t> </a:t>
            </a:r>
            <a:r>
              <a:rPr lang="en-GB" sz="1900" dirty="0" err="1" smtClean="0">
                <a:solidFill>
                  <a:srgbClr val="993366"/>
                </a:solidFill>
              </a:rPr>
              <a:t>di</a:t>
            </a:r>
            <a:r>
              <a:rPr lang="en-GB" sz="1900" dirty="0" smtClean="0">
                <a:solidFill>
                  <a:srgbClr val="993366"/>
                </a:solidFill>
              </a:rPr>
              <a:t> </a:t>
            </a:r>
            <a:r>
              <a:rPr lang="en-GB" sz="1900" dirty="0" err="1" smtClean="0">
                <a:solidFill>
                  <a:srgbClr val="993366"/>
                </a:solidFill>
              </a:rPr>
              <a:t>bilancio</a:t>
            </a:r>
            <a:r>
              <a:rPr lang="en-GB" sz="1900" dirty="0" smtClean="0">
                <a:solidFill>
                  <a:srgbClr val="993366"/>
                </a:solidFill>
              </a:rPr>
              <a:t> e </a:t>
            </a:r>
            <a:r>
              <a:rPr lang="en-GB" sz="1900" dirty="0" err="1" smtClean="0">
                <a:solidFill>
                  <a:srgbClr val="993366"/>
                </a:solidFill>
              </a:rPr>
              <a:t>di</a:t>
            </a:r>
            <a:r>
              <a:rPr lang="en-GB" sz="1900" dirty="0" smtClean="0">
                <a:solidFill>
                  <a:srgbClr val="993366"/>
                </a:solidFill>
              </a:rPr>
              <a:t> </a:t>
            </a:r>
            <a:r>
              <a:rPr lang="en-GB" sz="1900" dirty="0" err="1" smtClean="0">
                <a:solidFill>
                  <a:srgbClr val="993366"/>
                </a:solidFill>
              </a:rPr>
              <a:t>contesto</a:t>
            </a:r>
            <a:r>
              <a:rPr lang="en-GB" sz="1900" dirty="0" smtClean="0">
                <a:solidFill>
                  <a:srgbClr val="993366"/>
                </a:solidFill>
              </a:rPr>
              <a:t> </a:t>
            </a:r>
            <a:r>
              <a:rPr lang="en-GB" sz="1900" dirty="0" err="1" smtClean="0">
                <a:solidFill>
                  <a:srgbClr val="993366"/>
                </a:solidFill>
              </a:rPr>
              <a:t>economico</a:t>
            </a:r>
            <a:r>
              <a:rPr lang="en-GB" sz="1900" dirty="0" smtClean="0">
                <a:solidFill>
                  <a:srgbClr val="993366"/>
                </a:solidFill>
              </a:rPr>
              <a:t> e politico</a:t>
            </a:r>
            <a:r>
              <a:rPr lang="en-GB" sz="1900" dirty="0" smtClean="0">
                <a:solidFill>
                  <a:schemeClr val="tx1"/>
                </a:solidFill>
              </a:rPr>
              <a:t> </a:t>
            </a:r>
            <a:r>
              <a:rPr lang="en-GB" sz="1900" dirty="0" err="1" smtClean="0">
                <a:solidFill>
                  <a:schemeClr val="tx1"/>
                </a:solidFill>
              </a:rPr>
              <a:t>che</a:t>
            </a:r>
            <a:r>
              <a:rPr lang="en-GB" sz="1900" dirty="0" smtClean="0">
                <a:solidFill>
                  <a:schemeClr val="tx1"/>
                </a:solidFill>
              </a:rPr>
              <a:t> </a:t>
            </a:r>
            <a:r>
              <a:rPr lang="en-GB" sz="1900" dirty="0" err="1" smtClean="0">
                <a:solidFill>
                  <a:schemeClr val="tx1"/>
                </a:solidFill>
              </a:rPr>
              <a:t>dai</a:t>
            </a:r>
            <a:r>
              <a:rPr lang="en-GB" sz="1900" dirty="0" smtClean="0">
                <a:solidFill>
                  <a:schemeClr val="tx1"/>
                </a:solidFill>
              </a:rPr>
              <a:t> </a:t>
            </a:r>
            <a:r>
              <a:rPr lang="en-GB" sz="1900" dirty="0" err="1" smtClean="0">
                <a:solidFill>
                  <a:srgbClr val="993366"/>
                </a:solidFill>
              </a:rPr>
              <a:t>comportamenti</a:t>
            </a:r>
            <a:r>
              <a:rPr lang="en-GB" sz="1900" dirty="0" smtClean="0">
                <a:solidFill>
                  <a:srgbClr val="993366"/>
                </a:solidFill>
              </a:rPr>
              <a:t> </a:t>
            </a:r>
            <a:r>
              <a:rPr lang="en-GB" sz="1900" dirty="0" err="1" smtClean="0">
                <a:solidFill>
                  <a:srgbClr val="993366"/>
                </a:solidFill>
              </a:rPr>
              <a:t>dei</a:t>
            </a:r>
            <a:r>
              <a:rPr lang="en-GB" sz="1900" dirty="0" smtClean="0">
                <a:solidFill>
                  <a:srgbClr val="993366"/>
                </a:solidFill>
              </a:rPr>
              <a:t> </a:t>
            </a:r>
            <a:r>
              <a:rPr lang="en-GB" sz="1900" dirty="0" err="1" smtClean="0">
                <a:solidFill>
                  <a:srgbClr val="993366"/>
                </a:solidFill>
              </a:rPr>
              <a:t>comuni</a:t>
            </a:r>
            <a:r>
              <a:rPr lang="en-GB" sz="1900" dirty="0" smtClean="0">
                <a:solidFill>
                  <a:srgbClr val="993366"/>
                </a:solidFill>
              </a:rPr>
              <a:t> </a:t>
            </a:r>
            <a:r>
              <a:rPr lang="en-GB" sz="1900" dirty="0" err="1" smtClean="0">
                <a:solidFill>
                  <a:srgbClr val="993366"/>
                </a:solidFill>
              </a:rPr>
              <a:t>limitrofi</a:t>
            </a:r>
            <a:r>
              <a:rPr lang="en-GB" sz="1900" dirty="0" smtClean="0">
                <a:solidFill>
                  <a:schemeClr val="tx1"/>
                </a:solidFill>
              </a:rPr>
              <a:t>. </a:t>
            </a:r>
            <a:r>
              <a:rPr lang="en-GB" sz="1900" dirty="0" err="1" smtClean="0">
                <a:solidFill>
                  <a:schemeClr val="tx1"/>
                </a:solidFill>
              </a:rPr>
              <a:t>Più</a:t>
            </a:r>
            <a:r>
              <a:rPr lang="en-GB" sz="1900" dirty="0" smtClean="0">
                <a:solidFill>
                  <a:schemeClr val="tx1"/>
                </a:solidFill>
              </a:rPr>
              <a:t> in </a:t>
            </a:r>
            <a:r>
              <a:rPr lang="en-GB" sz="1900" dirty="0" err="1" smtClean="0">
                <a:solidFill>
                  <a:schemeClr val="tx1"/>
                </a:solidFill>
              </a:rPr>
              <a:t>dettaglio</a:t>
            </a:r>
            <a:r>
              <a:rPr lang="en-GB" sz="1900" dirty="0" smtClean="0">
                <a:solidFill>
                  <a:schemeClr val="tx1"/>
                </a:solidFill>
              </a:rPr>
              <a:t>:</a:t>
            </a:r>
          </a:p>
          <a:p>
            <a:pPr marL="457200" indent="-457200" algn="just">
              <a:spcAft>
                <a:spcPts val="600"/>
              </a:spcAft>
              <a:buFont typeface="+mj-lt"/>
              <a:buAutoNum type="arabicPeriod"/>
            </a:pPr>
            <a:r>
              <a:rPr lang="en-GB" sz="1900" dirty="0" smtClean="0">
                <a:solidFill>
                  <a:schemeClr val="tx1"/>
                </a:solidFill>
              </a:rPr>
              <a:t> </a:t>
            </a:r>
            <a:r>
              <a:rPr lang="en-GB" sz="1900" dirty="0" err="1" smtClean="0">
                <a:solidFill>
                  <a:srgbClr val="993366"/>
                </a:solidFill>
              </a:rPr>
              <a:t>maggiore</a:t>
            </a:r>
            <a:r>
              <a:rPr lang="en-GB" sz="1900" dirty="0" smtClean="0">
                <a:solidFill>
                  <a:srgbClr val="993366"/>
                </a:solidFill>
              </a:rPr>
              <a:t> è </a:t>
            </a:r>
            <a:r>
              <a:rPr lang="en-GB" sz="1900" dirty="0" err="1" smtClean="0">
                <a:solidFill>
                  <a:srgbClr val="993366"/>
                </a:solidFill>
              </a:rPr>
              <a:t>il</a:t>
            </a:r>
            <a:r>
              <a:rPr lang="en-GB" sz="1900" dirty="0" smtClean="0">
                <a:solidFill>
                  <a:srgbClr val="993366"/>
                </a:solidFill>
              </a:rPr>
              <a:t> </a:t>
            </a:r>
            <a:r>
              <a:rPr lang="en-GB" sz="1900" dirty="0" err="1" smtClean="0">
                <a:solidFill>
                  <a:srgbClr val="993366"/>
                </a:solidFill>
              </a:rPr>
              <a:t>livello</a:t>
            </a:r>
            <a:r>
              <a:rPr lang="en-GB" sz="1900" dirty="0" smtClean="0">
                <a:solidFill>
                  <a:srgbClr val="993366"/>
                </a:solidFill>
              </a:rPr>
              <a:t> </a:t>
            </a:r>
            <a:r>
              <a:rPr lang="en-GB" sz="1900" dirty="0" err="1" smtClean="0">
                <a:solidFill>
                  <a:srgbClr val="993366"/>
                </a:solidFill>
              </a:rPr>
              <a:t>delle</a:t>
            </a:r>
            <a:r>
              <a:rPr lang="en-GB" sz="1900" dirty="0" smtClean="0">
                <a:solidFill>
                  <a:srgbClr val="993366"/>
                </a:solidFill>
              </a:rPr>
              <a:t> </a:t>
            </a:r>
            <a:r>
              <a:rPr lang="en-GB" sz="1900" dirty="0" err="1" smtClean="0">
                <a:solidFill>
                  <a:srgbClr val="993366"/>
                </a:solidFill>
              </a:rPr>
              <a:t>spese</a:t>
            </a:r>
            <a:r>
              <a:rPr lang="en-GB" sz="1900" dirty="0" smtClean="0">
                <a:solidFill>
                  <a:schemeClr val="tx1"/>
                </a:solidFill>
              </a:rPr>
              <a:t>, </a:t>
            </a:r>
            <a:r>
              <a:rPr lang="en-GB" sz="1900" dirty="0" err="1" smtClean="0">
                <a:solidFill>
                  <a:schemeClr val="tx1"/>
                </a:solidFill>
              </a:rPr>
              <a:t>maggiore</a:t>
            </a:r>
            <a:r>
              <a:rPr lang="en-GB" sz="1900" dirty="0" smtClean="0">
                <a:solidFill>
                  <a:schemeClr val="tx1"/>
                </a:solidFill>
              </a:rPr>
              <a:t> è la </a:t>
            </a:r>
            <a:r>
              <a:rPr lang="en-GB" sz="1900" dirty="0" err="1" smtClean="0">
                <a:solidFill>
                  <a:schemeClr val="tx1"/>
                </a:solidFill>
              </a:rPr>
              <a:t>pressione</a:t>
            </a:r>
            <a:r>
              <a:rPr lang="en-GB" sz="1900" dirty="0" smtClean="0">
                <a:solidFill>
                  <a:schemeClr val="tx1"/>
                </a:solidFill>
              </a:rPr>
              <a:t> </a:t>
            </a:r>
            <a:r>
              <a:rPr lang="en-GB" sz="1900" dirty="0" err="1" smtClean="0">
                <a:solidFill>
                  <a:schemeClr val="tx1"/>
                </a:solidFill>
              </a:rPr>
              <a:t>fiscale</a:t>
            </a:r>
            <a:r>
              <a:rPr lang="en-GB" sz="1900" dirty="0" smtClean="0">
                <a:solidFill>
                  <a:schemeClr val="tx1"/>
                </a:solidFill>
              </a:rPr>
              <a:t> extra-standard (Centro-</a:t>
            </a:r>
            <a:r>
              <a:rPr lang="en-GB" sz="1900" dirty="0" err="1" smtClean="0">
                <a:solidFill>
                  <a:schemeClr val="tx1"/>
                </a:solidFill>
              </a:rPr>
              <a:t>nord</a:t>
            </a:r>
            <a:r>
              <a:rPr lang="en-GB" sz="1900" dirty="0" smtClean="0">
                <a:solidFill>
                  <a:schemeClr val="tx1"/>
                </a:solidFill>
              </a:rPr>
              <a:t>, </a:t>
            </a:r>
            <a:r>
              <a:rPr lang="en-GB" sz="1900" dirty="0" err="1" smtClean="0">
                <a:solidFill>
                  <a:schemeClr val="tx1"/>
                </a:solidFill>
              </a:rPr>
              <a:t>popolazione</a:t>
            </a:r>
            <a:r>
              <a:rPr lang="en-GB" sz="1900" dirty="0" smtClean="0">
                <a:solidFill>
                  <a:schemeClr val="tx1"/>
                </a:solidFill>
              </a:rPr>
              <a:t> </a:t>
            </a:r>
            <a:r>
              <a:rPr lang="en-GB" sz="1900" dirty="0" err="1" smtClean="0">
                <a:solidFill>
                  <a:schemeClr val="tx1"/>
                </a:solidFill>
              </a:rPr>
              <a:t>anziana</a:t>
            </a:r>
            <a:r>
              <a:rPr lang="en-GB" sz="1900" dirty="0" smtClean="0">
                <a:solidFill>
                  <a:schemeClr val="tx1"/>
                </a:solidFill>
              </a:rPr>
              <a:t>, </a:t>
            </a:r>
            <a:r>
              <a:rPr lang="en-GB" sz="1900" dirty="0" err="1" smtClean="0">
                <a:solidFill>
                  <a:schemeClr val="tx1"/>
                </a:solidFill>
              </a:rPr>
              <a:t>bassa</a:t>
            </a:r>
            <a:r>
              <a:rPr lang="en-GB" sz="1900" dirty="0" smtClean="0">
                <a:solidFill>
                  <a:schemeClr val="tx1"/>
                </a:solidFill>
              </a:rPr>
              <a:t> </a:t>
            </a:r>
            <a:r>
              <a:rPr lang="en-GB" sz="1900" dirty="0" err="1" smtClean="0">
                <a:solidFill>
                  <a:schemeClr val="tx1"/>
                </a:solidFill>
              </a:rPr>
              <a:t>urbanizzazione</a:t>
            </a:r>
            <a:r>
              <a:rPr lang="en-GB" sz="1900" dirty="0" smtClean="0">
                <a:solidFill>
                  <a:schemeClr val="tx1"/>
                </a:solidFill>
              </a:rPr>
              <a:t>);</a:t>
            </a:r>
          </a:p>
          <a:p>
            <a:pPr marL="457200" indent="-457200" algn="just">
              <a:spcAft>
                <a:spcPts val="600"/>
              </a:spcAft>
              <a:buFont typeface="+mj-lt"/>
              <a:buAutoNum type="arabicPeriod"/>
            </a:pPr>
            <a:r>
              <a:rPr lang="en-GB" sz="1900" dirty="0" smtClean="0">
                <a:solidFill>
                  <a:schemeClr val="tx1"/>
                </a:solidFill>
              </a:rPr>
              <a:t> </a:t>
            </a:r>
            <a:r>
              <a:rPr lang="en-GB" sz="1900" dirty="0" err="1" smtClean="0">
                <a:solidFill>
                  <a:srgbClr val="993366"/>
                </a:solidFill>
              </a:rPr>
              <a:t>maggiore</a:t>
            </a:r>
            <a:r>
              <a:rPr lang="en-GB" sz="1900" dirty="0" smtClean="0">
                <a:solidFill>
                  <a:srgbClr val="993366"/>
                </a:solidFill>
              </a:rPr>
              <a:t> </a:t>
            </a:r>
            <a:r>
              <a:rPr lang="en-GB" sz="1900" dirty="0" err="1" smtClean="0">
                <a:solidFill>
                  <a:srgbClr val="993366"/>
                </a:solidFill>
              </a:rPr>
              <a:t>sono</a:t>
            </a:r>
            <a:r>
              <a:rPr lang="en-GB" sz="1900" dirty="0" smtClean="0">
                <a:solidFill>
                  <a:srgbClr val="993366"/>
                </a:solidFill>
              </a:rPr>
              <a:t> le </a:t>
            </a:r>
            <a:r>
              <a:rPr lang="en-GB" sz="1900" dirty="0" err="1" smtClean="0">
                <a:solidFill>
                  <a:srgbClr val="993366"/>
                </a:solidFill>
              </a:rPr>
              <a:t>entrate</a:t>
            </a:r>
            <a:r>
              <a:rPr lang="en-GB" sz="1900" dirty="0" smtClean="0">
                <a:solidFill>
                  <a:srgbClr val="993366"/>
                </a:solidFill>
              </a:rPr>
              <a:t> </a:t>
            </a:r>
            <a:r>
              <a:rPr lang="en-GB" sz="1900" dirty="0" err="1" smtClean="0">
                <a:solidFill>
                  <a:srgbClr val="993366"/>
                </a:solidFill>
              </a:rPr>
              <a:t>nette</a:t>
            </a:r>
            <a:r>
              <a:rPr lang="en-GB" sz="1900" dirty="0" smtClean="0">
                <a:solidFill>
                  <a:srgbClr val="993366"/>
                </a:solidFill>
              </a:rPr>
              <a:t> o </a:t>
            </a:r>
            <a:r>
              <a:rPr lang="en-GB" sz="1900" dirty="0" err="1" smtClean="0">
                <a:solidFill>
                  <a:srgbClr val="993366"/>
                </a:solidFill>
              </a:rPr>
              <a:t>i</a:t>
            </a:r>
            <a:r>
              <a:rPr lang="en-GB" sz="1900" dirty="0" smtClean="0">
                <a:solidFill>
                  <a:srgbClr val="993366"/>
                </a:solidFill>
              </a:rPr>
              <a:t> </a:t>
            </a:r>
            <a:r>
              <a:rPr lang="en-GB" sz="1900" dirty="0" err="1" smtClean="0">
                <a:solidFill>
                  <a:srgbClr val="993366"/>
                </a:solidFill>
              </a:rPr>
              <a:t>trasferimenti</a:t>
            </a:r>
            <a:r>
              <a:rPr lang="en-GB" sz="1900" dirty="0" smtClean="0">
                <a:solidFill>
                  <a:schemeClr val="tx1"/>
                </a:solidFill>
              </a:rPr>
              <a:t>, </a:t>
            </a:r>
            <a:r>
              <a:rPr lang="en-GB" sz="1900" dirty="0" err="1" smtClean="0">
                <a:solidFill>
                  <a:schemeClr val="tx1"/>
                </a:solidFill>
              </a:rPr>
              <a:t>minore</a:t>
            </a:r>
            <a:r>
              <a:rPr lang="en-GB" sz="1900" dirty="0" smtClean="0">
                <a:solidFill>
                  <a:schemeClr val="tx1"/>
                </a:solidFill>
              </a:rPr>
              <a:t> è la </a:t>
            </a:r>
            <a:r>
              <a:rPr lang="en-GB" sz="1900" dirty="0" err="1" smtClean="0">
                <a:solidFill>
                  <a:schemeClr val="tx1"/>
                </a:solidFill>
              </a:rPr>
              <a:t>prossione</a:t>
            </a:r>
            <a:r>
              <a:rPr lang="en-GB" sz="1900" dirty="0" smtClean="0">
                <a:solidFill>
                  <a:schemeClr val="tx1"/>
                </a:solidFill>
              </a:rPr>
              <a:t> </a:t>
            </a:r>
            <a:r>
              <a:rPr lang="en-GB" sz="1900" dirty="0" err="1" smtClean="0">
                <a:solidFill>
                  <a:schemeClr val="tx1"/>
                </a:solidFill>
              </a:rPr>
              <a:t>fiscale</a:t>
            </a:r>
            <a:r>
              <a:rPr lang="en-GB" sz="1900" dirty="0" smtClean="0">
                <a:solidFill>
                  <a:schemeClr val="tx1"/>
                </a:solidFill>
              </a:rPr>
              <a:t> extra-standard; </a:t>
            </a:r>
          </a:p>
          <a:p>
            <a:pPr marL="457200" indent="-457200" algn="just">
              <a:spcAft>
                <a:spcPts val="600"/>
              </a:spcAft>
              <a:buFont typeface="+mj-lt"/>
              <a:buAutoNum type="arabicPeriod"/>
            </a:pPr>
            <a:r>
              <a:rPr lang="en-GB" sz="1900" dirty="0" smtClean="0">
                <a:solidFill>
                  <a:schemeClr val="tx1"/>
                </a:solidFill>
              </a:rPr>
              <a:t> la </a:t>
            </a:r>
            <a:r>
              <a:rPr lang="en-GB" sz="1900" dirty="0" err="1" smtClean="0">
                <a:solidFill>
                  <a:srgbClr val="993366"/>
                </a:solidFill>
              </a:rPr>
              <a:t>vocazione</a:t>
            </a:r>
            <a:r>
              <a:rPr lang="en-GB" sz="1900" dirty="0" smtClean="0">
                <a:solidFill>
                  <a:srgbClr val="993366"/>
                </a:solidFill>
              </a:rPr>
              <a:t> </a:t>
            </a:r>
            <a:r>
              <a:rPr lang="en-GB" sz="1900" dirty="0" err="1" smtClean="0">
                <a:solidFill>
                  <a:srgbClr val="993366"/>
                </a:solidFill>
              </a:rPr>
              <a:t>turistica</a:t>
            </a:r>
            <a:r>
              <a:rPr lang="en-GB" sz="1900" dirty="0" smtClean="0">
                <a:solidFill>
                  <a:schemeClr val="tx1"/>
                </a:solidFill>
              </a:rPr>
              <a:t> </a:t>
            </a:r>
            <a:r>
              <a:rPr lang="en-GB" sz="1900" dirty="0" err="1" smtClean="0">
                <a:solidFill>
                  <a:schemeClr val="tx1"/>
                </a:solidFill>
              </a:rPr>
              <a:t>dell’area</a:t>
            </a:r>
            <a:r>
              <a:rPr lang="en-GB" sz="1900" dirty="0" smtClean="0">
                <a:solidFill>
                  <a:schemeClr val="tx1"/>
                </a:solidFill>
              </a:rPr>
              <a:t> (</a:t>
            </a:r>
            <a:r>
              <a:rPr lang="en-GB" sz="1900" dirty="0" err="1" smtClean="0">
                <a:solidFill>
                  <a:schemeClr val="tx1"/>
                </a:solidFill>
              </a:rPr>
              <a:t>seconde</a:t>
            </a:r>
            <a:r>
              <a:rPr lang="en-GB" sz="1900" dirty="0" smtClean="0">
                <a:solidFill>
                  <a:schemeClr val="tx1"/>
                </a:solidFill>
              </a:rPr>
              <a:t> case e </a:t>
            </a:r>
            <a:r>
              <a:rPr lang="en-GB" sz="1900" dirty="0" err="1" smtClean="0">
                <a:solidFill>
                  <a:schemeClr val="tx1"/>
                </a:solidFill>
              </a:rPr>
              <a:t>posti</a:t>
            </a:r>
            <a:r>
              <a:rPr lang="en-GB" sz="1900" dirty="0" smtClean="0">
                <a:solidFill>
                  <a:schemeClr val="tx1"/>
                </a:solidFill>
              </a:rPr>
              <a:t> </a:t>
            </a:r>
            <a:r>
              <a:rPr lang="en-GB" sz="1900" dirty="0" err="1" smtClean="0">
                <a:solidFill>
                  <a:schemeClr val="tx1"/>
                </a:solidFill>
              </a:rPr>
              <a:t>letto</a:t>
            </a:r>
            <a:r>
              <a:rPr lang="en-GB" sz="1900" dirty="0" smtClean="0">
                <a:solidFill>
                  <a:schemeClr val="tx1"/>
                </a:solidFill>
              </a:rPr>
              <a:t>) e la </a:t>
            </a:r>
            <a:r>
              <a:rPr lang="en-GB" sz="1900" dirty="0" err="1" smtClean="0">
                <a:solidFill>
                  <a:srgbClr val="993366"/>
                </a:solidFill>
              </a:rPr>
              <a:t>stabilità</a:t>
            </a:r>
            <a:r>
              <a:rPr lang="en-GB" sz="1900" dirty="0" smtClean="0">
                <a:solidFill>
                  <a:srgbClr val="993366"/>
                </a:solidFill>
              </a:rPr>
              <a:t> </a:t>
            </a:r>
            <a:r>
              <a:rPr lang="en-GB" sz="1900" dirty="0" err="1" smtClean="0">
                <a:solidFill>
                  <a:srgbClr val="993366"/>
                </a:solidFill>
              </a:rPr>
              <a:t>politica</a:t>
            </a:r>
            <a:r>
              <a:rPr lang="en-GB" sz="1900" dirty="0" smtClean="0">
                <a:solidFill>
                  <a:schemeClr val="tx1"/>
                </a:solidFill>
              </a:rPr>
              <a:t> </a:t>
            </a:r>
            <a:r>
              <a:rPr lang="en-GB" sz="1900" dirty="0" err="1" smtClean="0">
                <a:solidFill>
                  <a:schemeClr val="tx1"/>
                </a:solidFill>
              </a:rPr>
              <a:t>dell’amministrazione</a:t>
            </a:r>
            <a:r>
              <a:rPr lang="en-GB" sz="1900" dirty="0" smtClean="0">
                <a:solidFill>
                  <a:schemeClr val="tx1"/>
                </a:solidFill>
              </a:rPr>
              <a:t> </a:t>
            </a:r>
            <a:r>
              <a:rPr lang="en-GB" sz="1900" dirty="0" err="1" smtClean="0">
                <a:solidFill>
                  <a:schemeClr val="tx1"/>
                </a:solidFill>
              </a:rPr>
              <a:t>influenzano</a:t>
            </a:r>
            <a:r>
              <a:rPr lang="en-GB" sz="1900" dirty="0" smtClean="0">
                <a:solidFill>
                  <a:schemeClr val="tx1"/>
                </a:solidFill>
              </a:rPr>
              <a:t> </a:t>
            </a:r>
            <a:r>
              <a:rPr lang="en-GB" sz="1900" dirty="0" err="1" smtClean="0">
                <a:solidFill>
                  <a:schemeClr val="tx1"/>
                </a:solidFill>
              </a:rPr>
              <a:t>entrambi</a:t>
            </a:r>
            <a:r>
              <a:rPr lang="en-GB" sz="1900" dirty="0" smtClean="0">
                <a:solidFill>
                  <a:schemeClr val="tx1"/>
                </a:solidFill>
              </a:rPr>
              <a:t> la </a:t>
            </a:r>
            <a:r>
              <a:rPr lang="en-GB" sz="1900" dirty="0" err="1" smtClean="0">
                <a:solidFill>
                  <a:schemeClr val="tx1"/>
                </a:solidFill>
              </a:rPr>
              <a:t>politica</a:t>
            </a:r>
            <a:r>
              <a:rPr lang="en-GB" sz="1900" dirty="0" smtClean="0">
                <a:solidFill>
                  <a:schemeClr val="tx1"/>
                </a:solidFill>
              </a:rPr>
              <a:t> </a:t>
            </a:r>
            <a:r>
              <a:rPr lang="en-GB" sz="1900" dirty="0" err="1" smtClean="0">
                <a:solidFill>
                  <a:schemeClr val="tx1"/>
                </a:solidFill>
              </a:rPr>
              <a:t>fiscale</a:t>
            </a:r>
            <a:r>
              <a:rPr lang="en-GB" sz="1900" dirty="0" smtClean="0">
                <a:solidFill>
                  <a:schemeClr val="tx1"/>
                </a:solidFill>
              </a:rPr>
              <a:t> </a:t>
            </a:r>
            <a:r>
              <a:rPr lang="en-GB" sz="1900" dirty="0" err="1" smtClean="0">
                <a:solidFill>
                  <a:schemeClr val="tx1"/>
                </a:solidFill>
              </a:rPr>
              <a:t>Imu</a:t>
            </a:r>
            <a:r>
              <a:rPr lang="en-GB" sz="1900" dirty="0" smtClean="0">
                <a:solidFill>
                  <a:schemeClr val="tx1"/>
                </a:solidFill>
              </a:rPr>
              <a:t> e </a:t>
            </a:r>
            <a:r>
              <a:rPr lang="en-GB" sz="1900" dirty="0" err="1" smtClean="0">
                <a:solidFill>
                  <a:schemeClr val="tx1"/>
                </a:solidFill>
              </a:rPr>
              <a:t>Tasi</a:t>
            </a:r>
            <a:r>
              <a:rPr lang="en-GB" sz="1900" dirty="0" smtClean="0">
                <a:solidFill>
                  <a:schemeClr val="tx1"/>
                </a:solidFill>
              </a:rPr>
              <a:t>; </a:t>
            </a:r>
          </a:p>
          <a:p>
            <a:pPr marL="457200" indent="-457200" algn="just">
              <a:spcAft>
                <a:spcPts val="600"/>
              </a:spcAft>
              <a:buFont typeface="+mj-lt"/>
              <a:buAutoNum type="arabicPeriod"/>
            </a:pPr>
            <a:r>
              <a:rPr lang="en-GB" sz="1900" dirty="0" smtClean="0">
                <a:solidFill>
                  <a:schemeClr val="tx1"/>
                </a:solidFill>
              </a:rPr>
              <a:t> </a:t>
            </a:r>
            <a:r>
              <a:rPr lang="en-GB" sz="1900" dirty="0" err="1" smtClean="0">
                <a:solidFill>
                  <a:schemeClr val="tx1"/>
                </a:solidFill>
              </a:rPr>
              <a:t>gli</a:t>
            </a:r>
            <a:r>
              <a:rPr lang="en-GB" sz="1900" dirty="0" smtClean="0">
                <a:solidFill>
                  <a:schemeClr val="tx1"/>
                </a:solidFill>
              </a:rPr>
              <a:t> </a:t>
            </a:r>
            <a:r>
              <a:rPr lang="en-GB" sz="1900" dirty="0" err="1" smtClean="0">
                <a:solidFill>
                  <a:schemeClr val="tx1"/>
                </a:solidFill>
              </a:rPr>
              <a:t>enti</a:t>
            </a:r>
            <a:r>
              <a:rPr lang="en-GB" sz="1900" dirty="0" smtClean="0">
                <a:solidFill>
                  <a:schemeClr val="tx1"/>
                </a:solidFill>
              </a:rPr>
              <a:t> </a:t>
            </a:r>
            <a:r>
              <a:rPr lang="en-GB" sz="1900" dirty="0" err="1" smtClean="0">
                <a:solidFill>
                  <a:schemeClr val="tx1"/>
                </a:solidFill>
              </a:rPr>
              <a:t>vicini</a:t>
            </a:r>
            <a:r>
              <a:rPr lang="en-GB" sz="1900" dirty="0" smtClean="0">
                <a:solidFill>
                  <a:schemeClr val="tx1"/>
                </a:solidFill>
              </a:rPr>
              <a:t> </a:t>
            </a:r>
            <a:r>
              <a:rPr lang="en-GB" sz="1900" dirty="0" err="1" smtClean="0">
                <a:solidFill>
                  <a:schemeClr val="tx1"/>
                </a:solidFill>
              </a:rPr>
              <a:t>tendono</a:t>
            </a:r>
            <a:r>
              <a:rPr lang="en-GB" sz="1900" dirty="0" smtClean="0">
                <a:solidFill>
                  <a:schemeClr val="tx1"/>
                </a:solidFill>
              </a:rPr>
              <a:t> ad </a:t>
            </a:r>
            <a:r>
              <a:rPr lang="en-GB" sz="1900" dirty="0" err="1" smtClean="0">
                <a:solidFill>
                  <a:schemeClr val="tx1"/>
                </a:solidFill>
              </a:rPr>
              <a:t>assumere</a:t>
            </a:r>
            <a:r>
              <a:rPr lang="en-GB" sz="1900" dirty="0" smtClean="0">
                <a:solidFill>
                  <a:schemeClr val="tx1"/>
                </a:solidFill>
              </a:rPr>
              <a:t> </a:t>
            </a:r>
            <a:r>
              <a:rPr lang="en-GB" sz="1900" dirty="0" err="1" smtClean="0">
                <a:solidFill>
                  <a:srgbClr val="993366"/>
                </a:solidFill>
              </a:rPr>
              <a:t>comportamenti</a:t>
            </a:r>
            <a:r>
              <a:rPr lang="en-GB" sz="1900" dirty="0" smtClean="0">
                <a:solidFill>
                  <a:srgbClr val="993366"/>
                </a:solidFill>
              </a:rPr>
              <a:t> </a:t>
            </a:r>
            <a:r>
              <a:rPr lang="en-GB" sz="1900" dirty="0" err="1" smtClean="0">
                <a:solidFill>
                  <a:srgbClr val="993366"/>
                </a:solidFill>
              </a:rPr>
              <a:t>simili</a:t>
            </a:r>
            <a:r>
              <a:rPr lang="en-GB" sz="1900" dirty="0" smtClean="0">
                <a:solidFill>
                  <a:schemeClr val="tx1"/>
                </a:solidFill>
              </a:rPr>
              <a:t>; </a:t>
            </a:r>
          </a:p>
          <a:p>
            <a:pPr marL="457200" indent="-457200" algn="just">
              <a:spcAft>
                <a:spcPts val="600"/>
              </a:spcAft>
              <a:buFont typeface="+mj-lt"/>
              <a:buAutoNum type="arabicPeriod"/>
            </a:pPr>
            <a:r>
              <a:rPr lang="en-GB" sz="1900" dirty="0" smtClean="0">
                <a:solidFill>
                  <a:schemeClr val="tx1"/>
                </a:solidFill>
              </a:rPr>
              <a:t> </a:t>
            </a:r>
            <a:r>
              <a:rPr lang="en-GB" sz="1900" dirty="0" err="1" smtClean="0">
                <a:solidFill>
                  <a:schemeClr val="tx1"/>
                </a:solidFill>
              </a:rPr>
              <a:t>questi</a:t>
            </a:r>
            <a:r>
              <a:rPr lang="en-GB" sz="1900" dirty="0" smtClean="0">
                <a:solidFill>
                  <a:schemeClr val="tx1"/>
                </a:solidFill>
              </a:rPr>
              <a:t> </a:t>
            </a:r>
            <a:r>
              <a:rPr lang="en-GB" sz="1900" dirty="0" err="1" smtClean="0">
                <a:solidFill>
                  <a:schemeClr val="tx1"/>
                </a:solidFill>
              </a:rPr>
              <a:t>comportamenti</a:t>
            </a:r>
            <a:r>
              <a:rPr lang="en-GB" sz="1900" dirty="0" smtClean="0">
                <a:solidFill>
                  <a:schemeClr val="tx1"/>
                </a:solidFill>
              </a:rPr>
              <a:t> </a:t>
            </a:r>
            <a:r>
              <a:rPr lang="en-GB" sz="1900" dirty="0" err="1" smtClean="0">
                <a:solidFill>
                  <a:schemeClr val="tx1"/>
                </a:solidFill>
              </a:rPr>
              <a:t>imitativi</a:t>
            </a:r>
            <a:r>
              <a:rPr lang="en-GB" sz="1900" dirty="0" smtClean="0">
                <a:solidFill>
                  <a:schemeClr val="tx1"/>
                </a:solidFill>
              </a:rPr>
              <a:t> </a:t>
            </a:r>
            <a:r>
              <a:rPr lang="en-GB" sz="1900" dirty="0" err="1" smtClean="0">
                <a:solidFill>
                  <a:schemeClr val="tx1"/>
                </a:solidFill>
              </a:rPr>
              <a:t>tra</a:t>
            </a:r>
            <a:r>
              <a:rPr lang="en-GB" sz="1900" dirty="0" smtClean="0">
                <a:solidFill>
                  <a:schemeClr val="tx1"/>
                </a:solidFill>
              </a:rPr>
              <a:t> </a:t>
            </a:r>
            <a:r>
              <a:rPr lang="en-GB" sz="1900" dirty="0" err="1" smtClean="0">
                <a:solidFill>
                  <a:schemeClr val="tx1"/>
                </a:solidFill>
              </a:rPr>
              <a:t>comuni</a:t>
            </a:r>
            <a:r>
              <a:rPr lang="en-GB" sz="1900" dirty="0" smtClean="0">
                <a:solidFill>
                  <a:schemeClr val="tx1"/>
                </a:solidFill>
              </a:rPr>
              <a:t> </a:t>
            </a:r>
            <a:r>
              <a:rPr lang="en-GB" sz="1900" dirty="0" err="1" smtClean="0">
                <a:solidFill>
                  <a:srgbClr val="993366"/>
                </a:solidFill>
              </a:rPr>
              <a:t>sono</a:t>
            </a:r>
            <a:r>
              <a:rPr lang="en-GB" sz="1900" dirty="0" smtClean="0">
                <a:solidFill>
                  <a:srgbClr val="993366"/>
                </a:solidFill>
              </a:rPr>
              <a:t> </a:t>
            </a:r>
            <a:r>
              <a:rPr lang="en-GB" sz="1900" dirty="0" err="1" smtClean="0">
                <a:solidFill>
                  <a:srgbClr val="993366"/>
                </a:solidFill>
              </a:rPr>
              <a:t>probabilmente</a:t>
            </a:r>
            <a:r>
              <a:rPr lang="en-GB" sz="1900" dirty="0" smtClean="0">
                <a:solidFill>
                  <a:srgbClr val="993366"/>
                </a:solidFill>
              </a:rPr>
              <a:t> </a:t>
            </a:r>
            <a:r>
              <a:rPr lang="en-GB" sz="1900" dirty="0" err="1" smtClean="0">
                <a:solidFill>
                  <a:srgbClr val="993366"/>
                </a:solidFill>
              </a:rPr>
              <a:t>determinati</a:t>
            </a:r>
            <a:r>
              <a:rPr lang="en-GB" sz="1900" dirty="0" smtClean="0">
                <a:solidFill>
                  <a:srgbClr val="993366"/>
                </a:solidFill>
              </a:rPr>
              <a:t> </a:t>
            </a:r>
            <a:r>
              <a:rPr lang="en-GB" sz="1900" dirty="0" err="1" smtClean="0">
                <a:solidFill>
                  <a:srgbClr val="993366"/>
                </a:solidFill>
              </a:rPr>
              <a:t>da</a:t>
            </a:r>
            <a:r>
              <a:rPr lang="en-GB" sz="1900" dirty="0" smtClean="0">
                <a:solidFill>
                  <a:srgbClr val="993366"/>
                </a:solidFill>
              </a:rPr>
              <a:t> </a:t>
            </a:r>
            <a:r>
              <a:rPr lang="en-GB" sz="1900" dirty="0" err="1" smtClean="0">
                <a:solidFill>
                  <a:srgbClr val="993366"/>
                </a:solidFill>
              </a:rPr>
              <a:t>effetti</a:t>
            </a:r>
            <a:r>
              <a:rPr lang="en-GB" sz="1900" dirty="0" smtClean="0">
                <a:solidFill>
                  <a:srgbClr val="993366"/>
                </a:solidFill>
              </a:rPr>
              <a:t> spill-over</a:t>
            </a:r>
            <a:r>
              <a:rPr lang="en-GB" sz="1900" dirty="0" smtClean="0">
                <a:solidFill>
                  <a:schemeClr val="tx1"/>
                </a:solidFill>
              </a:rPr>
              <a:t> e la </a:t>
            </a:r>
            <a:r>
              <a:rPr lang="en-GB" sz="1900" dirty="0" err="1" smtClean="0">
                <a:solidFill>
                  <a:srgbClr val="993366"/>
                </a:solidFill>
              </a:rPr>
              <a:t>relazione</a:t>
            </a:r>
            <a:r>
              <a:rPr lang="en-GB" sz="1900" dirty="0" smtClean="0">
                <a:solidFill>
                  <a:srgbClr val="993366"/>
                </a:solidFill>
              </a:rPr>
              <a:t> </a:t>
            </a:r>
            <a:r>
              <a:rPr lang="en-GB" sz="1900" dirty="0" err="1" smtClean="0">
                <a:solidFill>
                  <a:srgbClr val="993366"/>
                </a:solidFill>
              </a:rPr>
              <a:t>negativa</a:t>
            </a:r>
            <a:r>
              <a:rPr lang="en-GB" sz="1900" dirty="0" smtClean="0">
                <a:solidFill>
                  <a:srgbClr val="993366"/>
                </a:solidFill>
              </a:rPr>
              <a:t> </a:t>
            </a:r>
            <a:r>
              <a:rPr lang="en-GB" sz="1900" dirty="0" err="1" smtClean="0">
                <a:solidFill>
                  <a:schemeClr val="tx1"/>
                </a:solidFill>
              </a:rPr>
              <a:t>tra</a:t>
            </a:r>
            <a:r>
              <a:rPr lang="en-GB" sz="1900" dirty="0" smtClean="0">
                <a:solidFill>
                  <a:schemeClr val="tx1"/>
                </a:solidFill>
              </a:rPr>
              <a:t> le </a:t>
            </a:r>
            <a:r>
              <a:rPr lang="en-GB" sz="1900" dirty="0" err="1" smtClean="0">
                <a:solidFill>
                  <a:schemeClr val="tx1"/>
                </a:solidFill>
              </a:rPr>
              <a:t>scelte</a:t>
            </a:r>
            <a:r>
              <a:rPr lang="en-GB" sz="1900" dirty="0" smtClean="0">
                <a:solidFill>
                  <a:schemeClr val="tx1"/>
                </a:solidFill>
              </a:rPr>
              <a:t> </a:t>
            </a:r>
            <a:r>
              <a:rPr lang="en-GB" sz="1900" dirty="0" err="1" smtClean="0">
                <a:solidFill>
                  <a:schemeClr val="tx1"/>
                </a:solidFill>
              </a:rPr>
              <a:t>politiche</a:t>
            </a:r>
            <a:r>
              <a:rPr lang="en-GB" sz="1900" dirty="0" smtClean="0">
                <a:solidFill>
                  <a:schemeClr val="tx1"/>
                </a:solidFill>
              </a:rPr>
              <a:t> e la </a:t>
            </a:r>
            <a:r>
              <a:rPr lang="en-GB" sz="1900" dirty="0" err="1" smtClean="0">
                <a:solidFill>
                  <a:schemeClr val="tx1"/>
                </a:solidFill>
              </a:rPr>
              <a:t>dimensione</a:t>
            </a:r>
            <a:r>
              <a:rPr lang="en-GB" sz="1900" dirty="0" smtClean="0">
                <a:solidFill>
                  <a:schemeClr val="tx1"/>
                </a:solidFill>
              </a:rPr>
              <a:t> </a:t>
            </a:r>
            <a:r>
              <a:rPr lang="en-GB" sz="1900" dirty="0" err="1" smtClean="0">
                <a:solidFill>
                  <a:schemeClr val="tx1"/>
                </a:solidFill>
              </a:rPr>
              <a:t>demografica</a:t>
            </a:r>
            <a:r>
              <a:rPr lang="en-GB" sz="1900" dirty="0" smtClean="0">
                <a:solidFill>
                  <a:schemeClr val="tx1"/>
                </a:solidFill>
              </a:rPr>
              <a:t> </a:t>
            </a:r>
            <a:r>
              <a:rPr lang="en-GB" sz="1900" dirty="0" err="1" smtClean="0">
                <a:solidFill>
                  <a:schemeClr val="tx1"/>
                </a:solidFill>
              </a:rPr>
              <a:t>mostra</a:t>
            </a:r>
            <a:r>
              <a:rPr lang="en-GB" sz="1900" dirty="0" smtClean="0">
                <a:solidFill>
                  <a:schemeClr val="tx1"/>
                </a:solidFill>
              </a:rPr>
              <a:t> come un </a:t>
            </a:r>
            <a:r>
              <a:rPr lang="en-GB" sz="1900" dirty="0" err="1" smtClean="0">
                <a:solidFill>
                  <a:schemeClr val="tx1"/>
                </a:solidFill>
              </a:rPr>
              <a:t>comune</a:t>
            </a:r>
            <a:r>
              <a:rPr lang="en-GB" sz="1900" dirty="0" smtClean="0">
                <a:solidFill>
                  <a:schemeClr val="tx1"/>
                </a:solidFill>
              </a:rPr>
              <a:t> </a:t>
            </a:r>
            <a:r>
              <a:rPr lang="en-GB" sz="1900" dirty="0" err="1" smtClean="0">
                <a:solidFill>
                  <a:schemeClr val="tx1"/>
                </a:solidFill>
              </a:rPr>
              <a:t>di</a:t>
            </a:r>
            <a:r>
              <a:rPr lang="en-GB" sz="1900" dirty="0" smtClean="0">
                <a:solidFill>
                  <a:schemeClr val="tx1"/>
                </a:solidFill>
              </a:rPr>
              <a:t> </a:t>
            </a:r>
            <a:r>
              <a:rPr lang="en-GB" sz="1900" dirty="0" err="1" smtClean="0">
                <a:solidFill>
                  <a:schemeClr val="tx1"/>
                </a:solidFill>
              </a:rPr>
              <a:t>maggiori</a:t>
            </a:r>
            <a:r>
              <a:rPr lang="en-GB" sz="1900" dirty="0" smtClean="0">
                <a:solidFill>
                  <a:schemeClr val="tx1"/>
                </a:solidFill>
              </a:rPr>
              <a:t> </a:t>
            </a:r>
            <a:r>
              <a:rPr lang="en-GB" sz="1900" dirty="0" err="1" smtClean="0">
                <a:solidFill>
                  <a:schemeClr val="tx1"/>
                </a:solidFill>
              </a:rPr>
              <a:t>dimensioni</a:t>
            </a:r>
            <a:r>
              <a:rPr lang="en-GB" sz="1900" dirty="0" smtClean="0">
                <a:solidFill>
                  <a:schemeClr val="tx1"/>
                </a:solidFill>
              </a:rPr>
              <a:t> </a:t>
            </a:r>
            <a:r>
              <a:rPr lang="en-GB" sz="1900" dirty="0" err="1" smtClean="0">
                <a:solidFill>
                  <a:schemeClr val="tx1"/>
                </a:solidFill>
              </a:rPr>
              <a:t>sia</a:t>
            </a:r>
            <a:r>
              <a:rPr lang="en-GB" sz="1900" dirty="0" smtClean="0">
                <a:solidFill>
                  <a:schemeClr val="tx1"/>
                </a:solidFill>
              </a:rPr>
              <a:t> </a:t>
            </a:r>
            <a:r>
              <a:rPr lang="en-GB" sz="1900" dirty="0" err="1" smtClean="0">
                <a:solidFill>
                  <a:schemeClr val="tx1"/>
                </a:solidFill>
              </a:rPr>
              <a:t>meno</a:t>
            </a:r>
            <a:r>
              <a:rPr lang="en-GB" sz="1900" dirty="0" smtClean="0">
                <a:solidFill>
                  <a:schemeClr val="tx1"/>
                </a:solidFill>
              </a:rPr>
              <a:t> </a:t>
            </a:r>
            <a:r>
              <a:rPr lang="en-GB" sz="1900" dirty="0" err="1" smtClean="0">
                <a:solidFill>
                  <a:schemeClr val="tx1"/>
                </a:solidFill>
              </a:rPr>
              <a:t>sensibile</a:t>
            </a:r>
            <a:r>
              <a:rPr lang="en-GB" sz="1900" dirty="0" smtClean="0">
                <a:solidFill>
                  <a:schemeClr val="tx1"/>
                </a:solidFill>
              </a:rPr>
              <a:t> </a:t>
            </a:r>
            <a:r>
              <a:rPr lang="en-GB" sz="1900" dirty="0" err="1" smtClean="0">
                <a:solidFill>
                  <a:schemeClr val="tx1"/>
                </a:solidFill>
              </a:rPr>
              <a:t>ai</a:t>
            </a:r>
            <a:r>
              <a:rPr lang="en-GB" sz="1900" dirty="0" smtClean="0">
                <a:solidFill>
                  <a:schemeClr val="tx1"/>
                </a:solidFill>
              </a:rPr>
              <a:t> </a:t>
            </a:r>
            <a:r>
              <a:rPr lang="en-GB" sz="1900" dirty="0" err="1" smtClean="0">
                <a:solidFill>
                  <a:schemeClr val="tx1"/>
                </a:solidFill>
              </a:rPr>
              <a:t>cambiamenti</a:t>
            </a:r>
            <a:r>
              <a:rPr lang="en-GB" sz="1900" dirty="0" smtClean="0">
                <a:solidFill>
                  <a:schemeClr val="tx1"/>
                </a:solidFill>
              </a:rPr>
              <a:t> </a:t>
            </a:r>
            <a:r>
              <a:rPr lang="en-GB" sz="1900" dirty="0" err="1" smtClean="0">
                <a:solidFill>
                  <a:schemeClr val="tx1"/>
                </a:solidFill>
              </a:rPr>
              <a:t>nelle</a:t>
            </a:r>
            <a:r>
              <a:rPr lang="en-GB" sz="1900" dirty="0" smtClean="0">
                <a:solidFill>
                  <a:schemeClr val="tx1"/>
                </a:solidFill>
              </a:rPr>
              <a:t> </a:t>
            </a:r>
            <a:r>
              <a:rPr lang="en-GB" sz="1900" dirty="0" err="1" smtClean="0">
                <a:solidFill>
                  <a:schemeClr val="tx1"/>
                </a:solidFill>
              </a:rPr>
              <a:t>politiche</a:t>
            </a:r>
            <a:r>
              <a:rPr lang="en-GB" sz="1900" dirty="0" smtClean="0">
                <a:solidFill>
                  <a:schemeClr val="tx1"/>
                </a:solidFill>
              </a:rPr>
              <a:t> </a:t>
            </a:r>
            <a:r>
              <a:rPr lang="en-GB" sz="1900" dirty="0" err="1" smtClean="0">
                <a:solidFill>
                  <a:schemeClr val="tx1"/>
                </a:solidFill>
              </a:rPr>
              <a:t>fiscali</a:t>
            </a:r>
            <a:r>
              <a:rPr lang="en-GB" sz="1900" dirty="0" smtClean="0">
                <a:solidFill>
                  <a:schemeClr val="tx1"/>
                </a:solidFill>
              </a:rPr>
              <a:t> </a:t>
            </a:r>
            <a:r>
              <a:rPr lang="en-GB" sz="1900" dirty="0" err="1" smtClean="0">
                <a:solidFill>
                  <a:schemeClr val="tx1"/>
                </a:solidFill>
              </a:rPr>
              <a:t>degli</a:t>
            </a:r>
            <a:r>
              <a:rPr lang="en-GB" sz="1900" dirty="0" smtClean="0">
                <a:solidFill>
                  <a:schemeClr val="tx1"/>
                </a:solidFill>
              </a:rPr>
              <a:t> </a:t>
            </a:r>
            <a:r>
              <a:rPr lang="en-GB" sz="1900" dirty="0" err="1" smtClean="0">
                <a:solidFill>
                  <a:schemeClr val="tx1"/>
                </a:solidFill>
              </a:rPr>
              <a:t>enti</a:t>
            </a:r>
            <a:r>
              <a:rPr lang="en-GB" sz="1900" dirty="0" smtClean="0">
                <a:solidFill>
                  <a:schemeClr val="tx1"/>
                </a:solidFill>
              </a:rPr>
              <a:t> </a:t>
            </a:r>
            <a:r>
              <a:rPr lang="en-GB" sz="1900" dirty="0" err="1" smtClean="0">
                <a:solidFill>
                  <a:schemeClr val="tx1"/>
                </a:solidFill>
              </a:rPr>
              <a:t>vicini</a:t>
            </a:r>
            <a:r>
              <a:rPr lang="en-GB" sz="1900" dirty="0" smtClean="0">
                <a:solidFill>
                  <a:schemeClr val="tx1"/>
                </a:solidFill>
              </a:rPr>
              <a:t>, </a:t>
            </a:r>
            <a:r>
              <a:rPr lang="en-GB" sz="1900" dirty="0" err="1" smtClean="0">
                <a:solidFill>
                  <a:schemeClr val="tx1"/>
                </a:solidFill>
              </a:rPr>
              <a:t>poichè</a:t>
            </a:r>
            <a:r>
              <a:rPr lang="en-GB" sz="1900" dirty="0" smtClean="0">
                <a:solidFill>
                  <a:schemeClr val="tx1"/>
                </a:solidFill>
              </a:rPr>
              <a:t> </a:t>
            </a:r>
            <a:r>
              <a:rPr lang="en-GB" sz="1900" dirty="0" err="1" smtClean="0">
                <a:solidFill>
                  <a:schemeClr val="tx1"/>
                </a:solidFill>
              </a:rPr>
              <a:t>ci</a:t>
            </a:r>
            <a:r>
              <a:rPr lang="en-GB" sz="1900" dirty="0" smtClean="0">
                <a:solidFill>
                  <a:schemeClr val="tx1"/>
                </a:solidFill>
              </a:rPr>
              <a:t> </a:t>
            </a:r>
            <a:r>
              <a:rPr lang="en-GB" sz="1900" dirty="0" err="1" smtClean="0">
                <a:solidFill>
                  <a:schemeClr val="tx1"/>
                </a:solidFill>
              </a:rPr>
              <a:t>sarebbero</a:t>
            </a:r>
            <a:r>
              <a:rPr lang="en-GB" sz="1900" dirty="0" smtClean="0">
                <a:solidFill>
                  <a:schemeClr val="tx1"/>
                </a:solidFill>
              </a:rPr>
              <a:t> </a:t>
            </a:r>
            <a:r>
              <a:rPr lang="en-GB" sz="1900" dirty="0" err="1" smtClean="0">
                <a:solidFill>
                  <a:schemeClr val="tx1"/>
                </a:solidFill>
              </a:rPr>
              <a:t>effetti</a:t>
            </a:r>
            <a:r>
              <a:rPr lang="en-GB" sz="1900" dirty="0" smtClean="0">
                <a:solidFill>
                  <a:schemeClr val="tx1"/>
                </a:solidFill>
              </a:rPr>
              <a:t> spill-over </a:t>
            </a:r>
            <a:r>
              <a:rPr lang="en-GB" sz="1900" dirty="0" err="1" smtClean="0">
                <a:solidFill>
                  <a:schemeClr val="tx1"/>
                </a:solidFill>
              </a:rPr>
              <a:t>molto</a:t>
            </a:r>
            <a:r>
              <a:rPr lang="en-GB" sz="1900" dirty="0" smtClean="0">
                <a:solidFill>
                  <a:schemeClr val="tx1"/>
                </a:solidFill>
              </a:rPr>
              <a:t> </a:t>
            </a:r>
            <a:r>
              <a:rPr lang="en-GB" sz="1900" dirty="0" err="1" smtClean="0">
                <a:solidFill>
                  <a:schemeClr val="tx1"/>
                </a:solidFill>
              </a:rPr>
              <a:t>ridotti</a:t>
            </a:r>
            <a:r>
              <a:rPr lang="en-GB" sz="1900" dirty="0" smtClean="0">
                <a:solidFill>
                  <a:schemeClr val="tx1"/>
                </a:solidFill>
              </a:rPr>
              <a:t> sui </a:t>
            </a:r>
            <a:r>
              <a:rPr lang="en-GB" sz="1900" dirty="0" err="1" smtClean="0">
                <a:solidFill>
                  <a:schemeClr val="tx1"/>
                </a:solidFill>
              </a:rPr>
              <a:t>propri</a:t>
            </a:r>
            <a:r>
              <a:rPr lang="en-GB" sz="1900" dirty="0" smtClean="0">
                <a:solidFill>
                  <a:schemeClr val="tx1"/>
                </a:solidFill>
              </a:rPr>
              <a:t> </a:t>
            </a:r>
            <a:r>
              <a:rPr lang="en-GB" sz="1900" dirty="0" err="1" smtClean="0">
                <a:solidFill>
                  <a:schemeClr val="tx1"/>
                </a:solidFill>
              </a:rPr>
              <a:t>residenti</a:t>
            </a:r>
            <a:r>
              <a:rPr lang="en-GB" sz="1900" dirty="0" smtClean="0">
                <a:solidFill>
                  <a:schemeClr val="tx1"/>
                </a:solidFill>
              </a:rPr>
              <a: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836613"/>
            <a:ext cx="8229600" cy="2879725"/>
          </a:xfrm>
          <a:prstGeom prst="rect">
            <a:avLst/>
          </a:prstGeom>
          <a:noFill/>
          <a:ln w="9525">
            <a:noFill/>
            <a:round/>
            <a:headEnd/>
            <a:tailEnd/>
          </a:ln>
        </p:spPr>
        <p:txBody>
          <a:bodyPr/>
          <a:lstStyle/>
          <a:p>
            <a:pPr marL="336550" indent="-336550">
              <a:spcBef>
                <a:spcPts val="600"/>
              </a:spcBef>
              <a:buClr>
                <a:srgbClr val="000000"/>
              </a:buClr>
              <a:buSzPct val="100000"/>
              <a:buFont typeface="Times New Roman" pitchFamily="18"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a:solidFill>
                <a:srgbClr val="000000"/>
              </a:solidFill>
              <a:latin typeface="Calibri" pitchFamily="34" charset="0"/>
              <a:ea typeface="Arial Unicode MS" pitchFamily="34" charset="-128"/>
              <a:cs typeface="Arial Unicode MS" pitchFamily="34" charset="-128"/>
            </a:endParaRPr>
          </a:p>
        </p:txBody>
      </p:sp>
      <p:sp>
        <p:nvSpPr>
          <p:cNvPr id="17411" name="Text Box 1"/>
          <p:cNvSpPr txBox="1">
            <a:spLocks noChangeArrowheads="1"/>
          </p:cNvSpPr>
          <p:nvPr/>
        </p:nvSpPr>
        <p:spPr bwMode="auto">
          <a:xfrm>
            <a:off x="685800" y="2514600"/>
            <a:ext cx="6400800" cy="2743200"/>
          </a:xfrm>
          <a:prstGeom prst="rect">
            <a:avLst/>
          </a:prstGeom>
          <a:noFill/>
          <a:ln w="9525">
            <a:noFill/>
            <a:round/>
            <a:headEnd/>
            <a:tailEnd/>
          </a:ln>
        </p:spPr>
        <p:txBody>
          <a:bodyPr/>
          <a:lstStyle/>
          <a:p>
            <a:pPr marL="292100" indent="-292100"/>
            <a:r>
              <a:rPr lang="en-US" sz="2000" dirty="0" err="1">
                <a:solidFill>
                  <a:schemeClr val="tx1"/>
                </a:solidFill>
                <a:ea typeface="Arial Unicode MS" pitchFamily="34" charset="-128"/>
                <a:cs typeface="Arial Unicode MS" pitchFamily="34" charset="-128"/>
              </a:rPr>
              <a:t>Chiara</a:t>
            </a:r>
            <a:r>
              <a:rPr lang="en-US" sz="2000" dirty="0">
                <a:solidFill>
                  <a:schemeClr val="tx1"/>
                </a:solidFill>
                <a:ea typeface="Arial Unicode MS" pitchFamily="34" charset="-128"/>
                <a:cs typeface="Arial Unicode MS" pitchFamily="34" charset="-128"/>
              </a:rPr>
              <a:t> </a:t>
            </a:r>
            <a:r>
              <a:rPr lang="en-US" sz="2000" dirty="0" err="1" smtClean="0">
                <a:solidFill>
                  <a:schemeClr val="tx1"/>
                </a:solidFill>
                <a:ea typeface="Arial Unicode MS" pitchFamily="34" charset="-128"/>
                <a:cs typeface="Arial Unicode MS" pitchFamily="34" charset="-128"/>
              </a:rPr>
              <a:t>Bocci</a:t>
            </a:r>
            <a:endParaRPr lang="en-US" sz="2000" dirty="0">
              <a:solidFill>
                <a:schemeClr val="tx1"/>
              </a:solidFill>
              <a:ea typeface="Arial Unicode MS" pitchFamily="34" charset="-128"/>
              <a:cs typeface="Arial Unicode MS" pitchFamily="34" charset="-128"/>
            </a:endParaRPr>
          </a:p>
          <a:p>
            <a:pPr marL="292100" indent="-292100"/>
            <a:r>
              <a:rPr lang="it-IT" sz="2000" dirty="0" smtClean="0">
                <a:solidFill>
                  <a:schemeClr val="tx1"/>
                </a:solidFill>
                <a:hlinkClick r:id="rId3"/>
              </a:rPr>
              <a:t>chiara.bocci@irpet.it</a:t>
            </a:r>
            <a:endParaRPr lang="it-IT" sz="2000" dirty="0">
              <a:solidFill>
                <a:schemeClr val="tx1"/>
              </a:solidFill>
            </a:endParaRPr>
          </a:p>
          <a:p>
            <a:pPr marL="292100" indent="-292100"/>
            <a:endParaRPr lang="en-US" sz="2000" dirty="0">
              <a:solidFill>
                <a:schemeClr val="tx1"/>
              </a:solidFill>
            </a:endParaRPr>
          </a:p>
          <a:p>
            <a:pPr marL="292100" indent="-292100"/>
            <a:r>
              <a:rPr lang="en-US" sz="2000" dirty="0">
                <a:solidFill>
                  <a:schemeClr val="tx1"/>
                </a:solidFill>
                <a:ea typeface="Arial Unicode MS" pitchFamily="34" charset="-128"/>
                <a:cs typeface="Arial Unicode MS" pitchFamily="34" charset="-128"/>
              </a:rPr>
              <a:t>Claudia </a:t>
            </a:r>
            <a:r>
              <a:rPr lang="en-US" sz="2000" dirty="0" err="1" smtClean="0">
                <a:solidFill>
                  <a:schemeClr val="tx1"/>
                </a:solidFill>
                <a:ea typeface="Arial Unicode MS" pitchFamily="34" charset="-128"/>
                <a:cs typeface="Arial Unicode MS" pitchFamily="34" charset="-128"/>
              </a:rPr>
              <a:t>Ferretti</a:t>
            </a:r>
            <a:endParaRPr lang="it-IT" sz="2000" dirty="0" smtClean="0">
              <a:solidFill>
                <a:schemeClr val="tx1"/>
              </a:solidFill>
              <a:ea typeface="Arial Unicode MS" pitchFamily="34" charset="-128"/>
              <a:cs typeface="Arial Unicode MS" pitchFamily="34" charset="-128"/>
            </a:endParaRPr>
          </a:p>
          <a:p>
            <a:pPr marL="292100" indent="-292100"/>
            <a:r>
              <a:rPr lang="it-IT" sz="2000" dirty="0" smtClean="0">
                <a:solidFill>
                  <a:schemeClr val="tx1"/>
                </a:solidFill>
                <a:hlinkClick r:id="rId4"/>
              </a:rPr>
              <a:t>claudia.ferretti</a:t>
            </a:r>
            <a:r>
              <a:rPr lang="it-IT" sz="2000" dirty="0" smtClean="0">
                <a:solidFill>
                  <a:schemeClr val="tx1"/>
                </a:solidFill>
                <a:hlinkClick r:id="rId5"/>
              </a:rPr>
              <a:t>@irpet.it</a:t>
            </a:r>
            <a:endParaRPr lang="it-IT" sz="2000" dirty="0">
              <a:solidFill>
                <a:schemeClr val="tx1"/>
              </a:solidFill>
            </a:endParaRPr>
          </a:p>
          <a:p>
            <a:pPr marL="292100" indent="-292100"/>
            <a:endParaRPr lang="it-IT" sz="2000" dirty="0">
              <a:solidFill>
                <a:schemeClr val="tx1"/>
              </a:solidFill>
            </a:endParaRPr>
          </a:p>
          <a:p>
            <a:pPr marL="292100" indent="-292100"/>
            <a:r>
              <a:rPr lang="en-US" sz="2000" dirty="0" err="1">
                <a:solidFill>
                  <a:schemeClr val="tx1"/>
                </a:solidFill>
                <a:ea typeface="Arial Unicode MS" pitchFamily="34" charset="-128"/>
                <a:cs typeface="Arial Unicode MS" pitchFamily="34" charset="-128"/>
              </a:rPr>
              <a:t>Patrizia</a:t>
            </a:r>
            <a:r>
              <a:rPr lang="en-US" sz="2000" dirty="0">
                <a:solidFill>
                  <a:schemeClr val="tx1"/>
                </a:solidFill>
                <a:ea typeface="Arial Unicode MS" pitchFamily="34" charset="-128"/>
                <a:cs typeface="Arial Unicode MS" pitchFamily="34" charset="-128"/>
              </a:rPr>
              <a:t> </a:t>
            </a:r>
            <a:r>
              <a:rPr lang="en-US" sz="2000" dirty="0" err="1" smtClean="0">
                <a:solidFill>
                  <a:schemeClr val="tx1"/>
                </a:solidFill>
                <a:ea typeface="Arial Unicode MS" pitchFamily="34" charset="-128"/>
                <a:cs typeface="Arial Unicode MS" pitchFamily="34" charset="-128"/>
              </a:rPr>
              <a:t>Lattarulo</a:t>
            </a:r>
            <a:endParaRPr lang="en-US" sz="2000" dirty="0">
              <a:solidFill>
                <a:schemeClr val="tx1"/>
              </a:solidFill>
              <a:ea typeface="Arial Unicode MS" pitchFamily="34" charset="-128"/>
              <a:cs typeface="Arial Unicode MS" pitchFamily="34" charset="-128"/>
            </a:endParaRPr>
          </a:p>
          <a:p>
            <a:pPr marL="292100" indent="-292100"/>
            <a:r>
              <a:rPr lang="en-US" sz="2000" dirty="0" smtClean="0">
                <a:solidFill>
                  <a:schemeClr val="tx1"/>
                </a:solidFill>
                <a:hlinkClick r:id="rId6"/>
              </a:rPr>
              <a:t>patrizia.lattarulo@irpet.it</a:t>
            </a:r>
            <a:endParaRPr lang="en-US" sz="2000" dirty="0">
              <a:solidFill>
                <a:schemeClr val="tx1"/>
              </a:solidFill>
            </a:endParaRPr>
          </a:p>
          <a:p>
            <a:pPr marL="292100" indent="-292100"/>
            <a:endParaRPr lang="en-US" sz="2000" dirty="0">
              <a:solidFill>
                <a:schemeClr val="tx1"/>
              </a:solidFill>
            </a:endParaRPr>
          </a:p>
          <a:p>
            <a:pPr marL="292100" indent="-292100"/>
            <a:endParaRPr lang="en-US" sz="2000" dirty="0">
              <a:solidFill>
                <a:schemeClr val="tx1"/>
              </a:solidFill>
            </a:endParaRPr>
          </a:p>
        </p:txBody>
      </p:sp>
      <p:sp>
        <p:nvSpPr>
          <p:cNvPr id="17412" name="Titolo 4"/>
          <p:cNvSpPr>
            <a:spLocks noGrp="1"/>
          </p:cNvSpPr>
          <p:nvPr>
            <p:ph type="title" idx="4294967295"/>
          </p:nvPr>
        </p:nvSpPr>
        <p:spPr bwMode="auto">
          <a:xfrm>
            <a:off x="457200" y="44450"/>
            <a:ext cx="8226425" cy="720725"/>
          </a:xfrm>
          <a:prstGeom prst="rect">
            <a:avLst/>
          </a:prstGeom>
          <a:noFill/>
          <a:ln>
            <a:miter lim="800000"/>
            <a:headEnd/>
            <a:tailEnd/>
          </a:ln>
        </p:spPr>
        <p:txBody>
          <a:bodyPr lIns="82936" tIns="41469" rIns="82936" bIns="41469"/>
          <a:lstStyle/>
          <a:p>
            <a:pPr eaLnBrk="1" hangingPunct="1"/>
            <a:r>
              <a:rPr lang="it-IT" sz="3600" b="1" dirty="0" err="1" smtClean="0"/>
              <a:t>Contact</a:t>
            </a:r>
            <a:r>
              <a:rPr lang="it-IT" sz="3600" b="1" dirty="0" smtClean="0"/>
              <a:t> information</a:t>
            </a:r>
          </a:p>
        </p:txBody>
      </p:sp>
      <p:sp>
        <p:nvSpPr>
          <p:cNvPr id="5" name="CasellaDiTesto 4"/>
          <p:cNvSpPr txBox="1"/>
          <p:nvPr/>
        </p:nvSpPr>
        <p:spPr>
          <a:xfrm>
            <a:off x="1219200" y="1219200"/>
            <a:ext cx="6781800" cy="707886"/>
          </a:xfrm>
          <a:prstGeom prst="rect">
            <a:avLst/>
          </a:prstGeom>
          <a:noFill/>
        </p:spPr>
        <p:txBody>
          <a:bodyPr wrap="square" rtlCol="0">
            <a:spAutoFit/>
          </a:bodyPr>
          <a:lstStyle/>
          <a:p>
            <a:pPr algn="ctr"/>
            <a:r>
              <a:rPr lang="it-IT" sz="4000" dirty="0" err="1" smtClean="0">
                <a:solidFill>
                  <a:srgbClr val="A90D51"/>
                </a:solidFill>
              </a:rPr>
              <a:t>Thanks</a:t>
            </a:r>
            <a:r>
              <a:rPr lang="it-IT" sz="4000" dirty="0" smtClean="0">
                <a:solidFill>
                  <a:srgbClr val="A90D51"/>
                </a:solidFill>
              </a:rPr>
              <a:t> </a:t>
            </a:r>
            <a:r>
              <a:rPr lang="it-IT" sz="4000" dirty="0" err="1" smtClean="0">
                <a:solidFill>
                  <a:srgbClr val="A90D51"/>
                </a:solidFill>
              </a:rPr>
              <a:t>for</a:t>
            </a:r>
            <a:r>
              <a:rPr lang="it-IT" sz="4000" dirty="0" smtClean="0">
                <a:solidFill>
                  <a:srgbClr val="A90D51"/>
                </a:solidFill>
              </a:rPr>
              <a:t> the </a:t>
            </a:r>
            <a:r>
              <a:rPr lang="it-IT" sz="4000" dirty="0" err="1" smtClean="0">
                <a:solidFill>
                  <a:srgbClr val="A90D51"/>
                </a:solidFill>
              </a:rPr>
              <a:t>attention</a:t>
            </a:r>
            <a:r>
              <a:rPr lang="it-IT" sz="4000" dirty="0" smtClean="0">
                <a:solidFill>
                  <a:srgbClr val="A90D51"/>
                </a:solidFill>
              </a:rPr>
              <a:t>!</a:t>
            </a:r>
            <a:endParaRPr lang="it-IT" sz="4000" dirty="0">
              <a:solidFill>
                <a:srgbClr val="A90D5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
          <p:cNvSpPr txBox="1">
            <a:spLocks noChangeArrowheads="1"/>
          </p:cNvSpPr>
          <p:nvPr/>
        </p:nvSpPr>
        <p:spPr bwMode="auto">
          <a:xfrm>
            <a:off x="142844" y="976330"/>
            <a:ext cx="8763000" cy="4524372"/>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it-IT" sz="2000" dirty="0" smtClean="0">
                <a:solidFill>
                  <a:schemeClr val="tx1"/>
                </a:solidFill>
              </a:rPr>
              <a:t>Lo studio delle </a:t>
            </a:r>
            <a:r>
              <a:rPr lang="it-IT" sz="2000" dirty="0" smtClean="0">
                <a:solidFill>
                  <a:srgbClr val="993366"/>
                </a:solidFill>
              </a:rPr>
              <a:t>politiche fiscali </a:t>
            </a:r>
            <a:r>
              <a:rPr lang="it-IT" sz="2000" dirty="0" smtClean="0">
                <a:solidFill>
                  <a:schemeClr val="tx1"/>
                </a:solidFill>
              </a:rPr>
              <a:t>esercitate a scala locale sul </a:t>
            </a:r>
            <a:r>
              <a:rPr lang="it-IT" sz="2000" dirty="0" smtClean="0">
                <a:solidFill>
                  <a:srgbClr val="993366"/>
                </a:solidFill>
              </a:rPr>
              <a:t>patrimonio immobiliare</a:t>
            </a:r>
            <a:r>
              <a:rPr lang="it-IT" sz="2000" dirty="0" smtClean="0">
                <a:solidFill>
                  <a:schemeClr val="tx1"/>
                </a:solidFill>
              </a:rPr>
              <a:t> appare di grande interesse soprattutto in una fase di importanti cambiamenti normativi in ambito di accentramento/decentramento, quale quella attuale. </a:t>
            </a: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GB" sz="800" dirty="0" smtClean="0">
              <a:solidFill>
                <a:schemeClr val="tx1"/>
              </a:solidFill>
            </a:endParaRP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000" dirty="0" smtClean="0">
              <a:solidFill>
                <a:schemeClr val="tx1"/>
              </a:solidFill>
            </a:endParaRP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it-IT" sz="2000" dirty="0" smtClean="0">
                <a:solidFill>
                  <a:schemeClr val="tx1"/>
                </a:solidFill>
              </a:rPr>
              <a:t>Uno degli aspetti da tenere in considerazione nell’analisi delle politiche fiscali riguarda i </a:t>
            </a:r>
            <a:r>
              <a:rPr lang="it-IT" sz="2000" dirty="0" smtClean="0">
                <a:solidFill>
                  <a:srgbClr val="993366"/>
                </a:solidFill>
              </a:rPr>
              <a:t>comportamenti imitativi </a:t>
            </a:r>
            <a:r>
              <a:rPr lang="it-IT" sz="2000" dirty="0" smtClean="0">
                <a:solidFill>
                  <a:schemeClr val="tx1"/>
                </a:solidFill>
              </a:rPr>
              <a:t>tra enti vicini (</a:t>
            </a:r>
            <a:r>
              <a:rPr lang="it-IT" sz="2000" dirty="0" err="1" smtClean="0">
                <a:solidFill>
                  <a:srgbClr val="993366"/>
                </a:solidFill>
              </a:rPr>
              <a:t>tax</a:t>
            </a:r>
            <a:r>
              <a:rPr lang="it-IT" sz="2000" dirty="0" smtClean="0">
                <a:solidFill>
                  <a:srgbClr val="993366"/>
                </a:solidFill>
              </a:rPr>
              <a:t> </a:t>
            </a:r>
            <a:r>
              <a:rPr lang="it-IT" sz="2000" dirty="0" err="1" smtClean="0">
                <a:solidFill>
                  <a:srgbClr val="993366"/>
                </a:solidFill>
              </a:rPr>
              <a:t>mimicking</a:t>
            </a:r>
            <a:r>
              <a:rPr lang="it-IT" sz="2000" dirty="0" smtClean="0">
                <a:solidFill>
                  <a:schemeClr val="tx1"/>
                </a:solidFill>
              </a:rPr>
              <a:t>). </a:t>
            </a: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it-IT" sz="2000" dirty="0" smtClean="0">
                <a:solidFill>
                  <a:schemeClr val="tx1"/>
                </a:solidFill>
              </a:rPr>
              <a:t>Secondo questo approccio le decisioni di </a:t>
            </a:r>
            <a:r>
              <a:rPr lang="it-IT" sz="2000" i="1" dirty="0" smtClean="0">
                <a:solidFill>
                  <a:srgbClr val="993366"/>
                </a:solidFill>
              </a:rPr>
              <a:t>policy</a:t>
            </a:r>
            <a:r>
              <a:rPr lang="it-IT" sz="2000" dirty="0" smtClean="0">
                <a:solidFill>
                  <a:schemeClr val="tx1"/>
                </a:solidFill>
              </a:rPr>
              <a:t> di una determinata giurisdizione vengono spiegate anche in funzione di </a:t>
            </a:r>
            <a:r>
              <a:rPr lang="it-IT" sz="2000" dirty="0" smtClean="0">
                <a:solidFill>
                  <a:srgbClr val="993366"/>
                </a:solidFill>
              </a:rPr>
              <a:t>preferenze</a:t>
            </a:r>
            <a:r>
              <a:rPr lang="it-IT" sz="2000" dirty="0" smtClean="0">
                <a:solidFill>
                  <a:schemeClr val="tx1"/>
                </a:solidFill>
              </a:rPr>
              <a:t> (di contribuenti, consumatori o elettori), </a:t>
            </a:r>
            <a:r>
              <a:rPr lang="it-IT" sz="2000" dirty="0" smtClean="0">
                <a:solidFill>
                  <a:srgbClr val="993366"/>
                </a:solidFill>
              </a:rPr>
              <a:t>necessità di spesa</a:t>
            </a:r>
            <a:r>
              <a:rPr lang="it-IT" sz="2000" dirty="0" smtClean="0">
                <a:solidFill>
                  <a:schemeClr val="tx1"/>
                </a:solidFill>
              </a:rPr>
              <a:t>, </a:t>
            </a:r>
            <a:r>
              <a:rPr lang="it-IT" sz="2000" dirty="0" smtClean="0">
                <a:solidFill>
                  <a:srgbClr val="993366"/>
                </a:solidFill>
              </a:rPr>
              <a:t>risorse e scelte politiche degli enti limitrofi</a:t>
            </a:r>
            <a:r>
              <a:rPr lang="it-IT" sz="2000" dirty="0" smtClean="0">
                <a:solidFill>
                  <a:schemeClr val="tx1"/>
                </a:solidFill>
              </a:rPr>
              <a:t>.</a:t>
            </a:r>
            <a:endParaRPr lang="it-IT" sz="2000" dirty="0">
              <a:solidFill>
                <a:schemeClr val="tx1"/>
              </a:solidFill>
              <a:ea typeface="Arial Unicode MS" pitchFamily="34" charset="-128"/>
              <a:cs typeface="Arial Unicode MS" pitchFamily="34" charset="-128"/>
            </a:endParaRPr>
          </a:p>
        </p:txBody>
      </p:sp>
      <p:sp>
        <p:nvSpPr>
          <p:cNvPr id="7172"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Introduzione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836613"/>
            <a:ext cx="8229600" cy="2879725"/>
          </a:xfrm>
          <a:prstGeom prst="rect">
            <a:avLst/>
          </a:prstGeom>
          <a:noFill/>
          <a:ln w="9525">
            <a:noFill/>
            <a:round/>
            <a:headEnd/>
            <a:tailEnd/>
          </a:ln>
        </p:spPr>
        <p:txBody>
          <a:bodyPr/>
          <a:lstStyle/>
          <a:p>
            <a:pPr marL="336550" indent="-336550">
              <a:spcBef>
                <a:spcPts val="600"/>
              </a:spcBef>
              <a:buClr>
                <a:srgbClr val="000000"/>
              </a:buClr>
              <a:buSzPct val="100000"/>
              <a:buFont typeface="Times New Roman" pitchFamily="18"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a:solidFill>
                <a:srgbClr val="000000"/>
              </a:solidFill>
              <a:ea typeface="Arial Unicode MS" pitchFamily="34" charset="-128"/>
              <a:cs typeface="Arial Unicode MS" pitchFamily="34" charset="-128"/>
            </a:endParaRPr>
          </a:p>
        </p:txBody>
      </p:sp>
      <p:sp>
        <p:nvSpPr>
          <p:cNvPr id="6147" name="Text Box 1"/>
          <p:cNvSpPr txBox="1">
            <a:spLocks noChangeArrowheads="1"/>
          </p:cNvSpPr>
          <p:nvPr/>
        </p:nvSpPr>
        <p:spPr bwMode="auto">
          <a:xfrm>
            <a:off x="228600" y="1143000"/>
            <a:ext cx="8642350" cy="2667000"/>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b="1" dirty="0">
              <a:solidFill>
                <a:srgbClr val="993366"/>
              </a:solidFill>
              <a:ea typeface="Arial Unicode MS" pitchFamily="34" charset="-128"/>
              <a:cs typeface="Arial Unicode MS" pitchFamily="34" charset="-128"/>
            </a:endParaRPr>
          </a:p>
        </p:txBody>
      </p:sp>
      <p:sp>
        <p:nvSpPr>
          <p:cNvPr id="6148"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La letteratura recente</a:t>
            </a:r>
          </a:p>
        </p:txBody>
      </p:sp>
      <p:sp>
        <p:nvSpPr>
          <p:cNvPr id="7" name="Rettangolo 6"/>
          <p:cNvSpPr/>
          <p:nvPr/>
        </p:nvSpPr>
        <p:spPr>
          <a:xfrm>
            <a:off x="152400" y="990600"/>
            <a:ext cx="8763000" cy="4893647"/>
          </a:xfrm>
          <a:prstGeom prst="rect">
            <a:avLst/>
          </a:prstGeom>
        </p:spPr>
        <p:txBody>
          <a:bodyPr wrap="square">
            <a:spAutoFit/>
          </a:bodyPr>
          <a:lstStyle/>
          <a:p>
            <a:pPr algn="just">
              <a:lnSpc>
                <a:spcPct val="120000"/>
              </a:lnSpc>
            </a:pPr>
            <a:r>
              <a:rPr lang="it-IT" sz="2000" dirty="0" smtClean="0">
                <a:solidFill>
                  <a:schemeClr val="tx1"/>
                </a:solidFill>
              </a:rPr>
              <a:t>La letteratura sulla finanza locale chiarisce come le scelte in merito al livello e alla composizione di entrate e spese di un ente siano determinate sia </a:t>
            </a:r>
            <a:r>
              <a:rPr lang="it-IT" sz="2000" dirty="0" smtClean="0">
                <a:solidFill>
                  <a:srgbClr val="993366"/>
                </a:solidFill>
              </a:rPr>
              <a:t>dalle caratteristiche politiche, economiche e demografiche </a:t>
            </a:r>
            <a:r>
              <a:rPr lang="it-IT" sz="2000" dirty="0" smtClean="0">
                <a:solidFill>
                  <a:schemeClr val="tx1"/>
                </a:solidFill>
              </a:rPr>
              <a:t>dell’ente stesso (</a:t>
            </a:r>
            <a:r>
              <a:rPr lang="it-IT" sz="2000" dirty="0" err="1" smtClean="0">
                <a:solidFill>
                  <a:schemeClr val="tx1"/>
                </a:solidFill>
              </a:rPr>
              <a:t>Inman</a:t>
            </a:r>
            <a:r>
              <a:rPr lang="it-IT" sz="2000" dirty="0" smtClean="0">
                <a:solidFill>
                  <a:schemeClr val="tx1"/>
                </a:solidFill>
              </a:rPr>
              <a:t> 1987), che da </a:t>
            </a:r>
            <a:r>
              <a:rPr lang="it-IT" sz="2000" dirty="0" smtClean="0">
                <a:solidFill>
                  <a:srgbClr val="993366"/>
                </a:solidFill>
              </a:rPr>
              <a:t>meccanismi di interazione strategica </a:t>
            </a:r>
            <a:r>
              <a:rPr lang="it-IT" sz="2000" dirty="0" smtClean="0">
                <a:solidFill>
                  <a:schemeClr val="tx1"/>
                </a:solidFill>
              </a:rPr>
              <a:t>tra governi locali (</a:t>
            </a:r>
            <a:r>
              <a:rPr lang="it-IT" sz="2000" dirty="0" err="1" smtClean="0">
                <a:solidFill>
                  <a:schemeClr val="tx1"/>
                </a:solidFill>
              </a:rPr>
              <a:t>Brueckner</a:t>
            </a:r>
            <a:r>
              <a:rPr lang="it-IT" sz="2000" dirty="0" smtClean="0">
                <a:solidFill>
                  <a:schemeClr val="tx1"/>
                </a:solidFill>
              </a:rPr>
              <a:t> 2003).</a:t>
            </a:r>
          </a:p>
          <a:p>
            <a:pPr>
              <a:lnSpc>
                <a:spcPct val="120000"/>
              </a:lnSpc>
            </a:pPr>
            <a:endParaRPr lang="en-GB" sz="2000" dirty="0" smtClean="0">
              <a:solidFill>
                <a:schemeClr val="tx1"/>
              </a:solidFill>
            </a:endParaRPr>
          </a:p>
          <a:p>
            <a:pPr algn="just">
              <a:lnSpc>
                <a:spcPct val="120000"/>
              </a:lnSpc>
            </a:pPr>
            <a:r>
              <a:rPr lang="it-IT" sz="2000" dirty="0" smtClean="0">
                <a:solidFill>
                  <a:schemeClr val="tx1"/>
                </a:solidFill>
              </a:rPr>
              <a:t>E’ per questo motivo che nell’ultimo decennio molti studi hanno riguardato i </a:t>
            </a:r>
            <a:r>
              <a:rPr lang="it-IT" sz="2000" dirty="0" smtClean="0">
                <a:solidFill>
                  <a:srgbClr val="993366"/>
                </a:solidFill>
              </a:rPr>
              <a:t>comportamenti imitativi</a:t>
            </a:r>
            <a:r>
              <a:rPr lang="it-IT" sz="2000" dirty="0" smtClean="0">
                <a:solidFill>
                  <a:schemeClr val="tx1"/>
                </a:solidFill>
              </a:rPr>
              <a:t>, rilevando tutti una </a:t>
            </a:r>
            <a:r>
              <a:rPr lang="it-IT" sz="2000" dirty="0" smtClean="0">
                <a:solidFill>
                  <a:srgbClr val="993366"/>
                </a:solidFill>
              </a:rPr>
              <a:t>interdipendenza positiva </a:t>
            </a:r>
            <a:r>
              <a:rPr lang="it-IT" sz="2000" dirty="0" smtClean="0">
                <a:solidFill>
                  <a:schemeClr val="tx1"/>
                </a:solidFill>
              </a:rPr>
              <a:t>tra enti contigui: Stati Uniti (</a:t>
            </a:r>
            <a:r>
              <a:rPr lang="it-IT" sz="2000" dirty="0" err="1" smtClean="0">
                <a:solidFill>
                  <a:schemeClr val="tx1"/>
                </a:solidFill>
              </a:rPr>
              <a:t>Wu</a:t>
            </a:r>
            <a:r>
              <a:rPr lang="it-IT" sz="2000" dirty="0" smtClean="0">
                <a:solidFill>
                  <a:schemeClr val="tx1"/>
                </a:solidFill>
              </a:rPr>
              <a:t> e </a:t>
            </a:r>
            <a:r>
              <a:rPr lang="it-IT" sz="2000" dirty="0" err="1" smtClean="0">
                <a:solidFill>
                  <a:schemeClr val="tx1"/>
                </a:solidFill>
              </a:rPr>
              <a:t>Hendrick</a:t>
            </a:r>
            <a:r>
              <a:rPr lang="it-IT" sz="2000" dirty="0" smtClean="0">
                <a:solidFill>
                  <a:schemeClr val="tx1"/>
                </a:solidFill>
              </a:rPr>
              <a:t>, 2009), Belgio (</a:t>
            </a:r>
            <a:r>
              <a:rPr lang="it-IT" sz="2000" dirty="0" err="1" smtClean="0">
                <a:solidFill>
                  <a:schemeClr val="tx1"/>
                </a:solidFill>
              </a:rPr>
              <a:t>Heyndels</a:t>
            </a:r>
            <a:r>
              <a:rPr lang="it-IT" sz="2000" dirty="0" smtClean="0">
                <a:solidFill>
                  <a:schemeClr val="tx1"/>
                </a:solidFill>
              </a:rPr>
              <a:t> e </a:t>
            </a:r>
            <a:r>
              <a:rPr lang="it-IT" sz="2000" dirty="0" err="1" smtClean="0">
                <a:solidFill>
                  <a:schemeClr val="tx1"/>
                </a:solidFill>
              </a:rPr>
              <a:t>Vuchelen</a:t>
            </a:r>
            <a:r>
              <a:rPr lang="it-IT" sz="2000" dirty="0" smtClean="0">
                <a:solidFill>
                  <a:schemeClr val="tx1"/>
                </a:solidFill>
              </a:rPr>
              <a:t>, 1998), Canada (Brett e </a:t>
            </a:r>
            <a:r>
              <a:rPr lang="it-IT" sz="2000" dirty="0" err="1" smtClean="0">
                <a:solidFill>
                  <a:schemeClr val="tx1"/>
                </a:solidFill>
              </a:rPr>
              <a:t>Pinkse</a:t>
            </a:r>
            <a:r>
              <a:rPr lang="it-IT" sz="2000" dirty="0" smtClean="0">
                <a:solidFill>
                  <a:schemeClr val="tx1"/>
                </a:solidFill>
              </a:rPr>
              <a:t>, 2000), Germania (</a:t>
            </a:r>
            <a:r>
              <a:rPr lang="it-IT" sz="2000" dirty="0" err="1" smtClean="0">
                <a:solidFill>
                  <a:schemeClr val="tx1"/>
                </a:solidFill>
              </a:rPr>
              <a:t>Buettner</a:t>
            </a:r>
            <a:r>
              <a:rPr lang="it-IT" sz="2000" dirty="0" smtClean="0">
                <a:solidFill>
                  <a:schemeClr val="tx1"/>
                </a:solidFill>
              </a:rPr>
              <a:t>, 2001), Svizzera (</a:t>
            </a:r>
            <a:r>
              <a:rPr lang="it-IT" sz="2000" dirty="0" err="1" smtClean="0">
                <a:solidFill>
                  <a:schemeClr val="tx1"/>
                </a:solidFill>
              </a:rPr>
              <a:t>Feld</a:t>
            </a:r>
            <a:r>
              <a:rPr lang="it-IT" sz="2000" dirty="0" smtClean="0">
                <a:solidFill>
                  <a:schemeClr val="tx1"/>
                </a:solidFill>
              </a:rPr>
              <a:t> e </a:t>
            </a:r>
            <a:r>
              <a:rPr lang="it-IT" sz="2000" dirty="0" err="1" smtClean="0">
                <a:solidFill>
                  <a:schemeClr val="tx1"/>
                </a:solidFill>
              </a:rPr>
              <a:t>Kinchgassner</a:t>
            </a:r>
            <a:r>
              <a:rPr lang="it-IT" sz="2000" dirty="0" smtClean="0">
                <a:solidFill>
                  <a:schemeClr val="tx1"/>
                </a:solidFill>
              </a:rPr>
              <a:t>, 2001), Regno Unito (</a:t>
            </a:r>
            <a:r>
              <a:rPr lang="it-IT" sz="2000" dirty="0" err="1" smtClean="0">
                <a:solidFill>
                  <a:schemeClr val="tx1"/>
                </a:solidFill>
              </a:rPr>
              <a:t>Revelli</a:t>
            </a:r>
            <a:r>
              <a:rPr lang="it-IT" sz="2000" dirty="0" smtClean="0">
                <a:solidFill>
                  <a:schemeClr val="tx1"/>
                </a:solidFill>
              </a:rPr>
              <a:t>, 2001), Francia (</a:t>
            </a:r>
            <a:r>
              <a:rPr lang="it-IT" sz="2000" dirty="0" err="1" smtClean="0">
                <a:solidFill>
                  <a:schemeClr val="tx1"/>
                </a:solidFill>
              </a:rPr>
              <a:t>Feld</a:t>
            </a:r>
            <a:r>
              <a:rPr lang="it-IT" sz="2000" dirty="0" smtClean="0">
                <a:solidFill>
                  <a:schemeClr val="tx1"/>
                </a:solidFill>
              </a:rPr>
              <a:t> </a:t>
            </a:r>
            <a:r>
              <a:rPr lang="it-IT" sz="2000" dirty="0" err="1" smtClean="0">
                <a:solidFill>
                  <a:schemeClr val="tx1"/>
                </a:solidFill>
              </a:rPr>
              <a:t>et</a:t>
            </a:r>
            <a:r>
              <a:rPr lang="it-IT" sz="2000" dirty="0" smtClean="0">
                <a:solidFill>
                  <a:schemeClr val="tx1"/>
                </a:solidFill>
              </a:rPr>
              <a:t> al., 2003), Italia (</a:t>
            </a:r>
            <a:r>
              <a:rPr lang="it-IT" sz="2000" dirty="0" err="1" smtClean="0">
                <a:solidFill>
                  <a:schemeClr val="tx1"/>
                </a:solidFill>
              </a:rPr>
              <a:t>Bordignon</a:t>
            </a:r>
            <a:r>
              <a:rPr lang="it-IT" sz="2000" dirty="0" smtClean="0">
                <a:solidFill>
                  <a:schemeClr val="tx1"/>
                </a:solidFill>
              </a:rPr>
              <a:t> </a:t>
            </a:r>
            <a:r>
              <a:rPr lang="it-IT" sz="2000" dirty="0" err="1" smtClean="0">
                <a:solidFill>
                  <a:schemeClr val="tx1"/>
                </a:solidFill>
              </a:rPr>
              <a:t>et</a:t>
            </a:r>
            <a:r>
              <a:rPr lang="it-IT" sz="2000" dirty="0" smtClean="0">
                <a:solidFill>
                  <a:schemeClr val="tx1"/>
                </a:solidFill>
              </a:rPr>
              <a:t> al., 2003, </a:t>
            </a:r>
            <a:r>
              <a:rPr lang="it-IT" sz="2000" dirty="0" err="1" smtClean="0">
                <a:solidFill>
                  <a:schemeClr val="tx1"/>
                </a:solidFill>
              </a:rPr>
              <a:t>Ermini</a:t>
            </a:r>
            <a:r>
              <a:rPr lang="it-IT" sz="2000" dirty="0" smtClean="0">
                <a:solidFill>
                  <a:schemeClr val="tx1"/>
                </a:solidFill>
              </a:rPr>
              <a:t> e </a:t>
            </a:r>
            <a:r>
              <a:rPr lang="it-IT" sz="2000" dirty="0" err="1" smtClean="0">
                <a:solidFill>
                  <a:schemeClr val="tx1"/>
                </a:solidFill>
              </a:rPr>
              <a:t>Santolini</a:t>
            </a:r>
            <a:r>
              <a:rPr lang="it-IT" sz="2000" dirty="0" smtClean="0">
                <a:solidFill>
                  <a:schemeClr val="tx1"/>
                </a:solidFill>
              </a:rPr>
              <a:t>, 2010) e Spagna (</a:t>
            </a:r>
            <a:r>
              <a:rPr lang="it-IT" sz="2000" dirty="0" err="1" smtClean="0">
                <a:solidFill>
                  <a:schemeClr val="tx1"/>
                </a:solidFill>
              </a:rPr>
              <a:t>Solè</a:t>
            </a:r>
            <a:r>
              <a:rPr lang="it-IT" sz="2000" dirty="0" smtClean="0">
                <a:solidFill>
                  <a:schemeClr val="tx1"/>
                </a:solidFill>
              </a:rPr>
              <a:t> </a:t>
            </a:r>
            <a:r>
              <a:rPr lang="it-IT" sz="2000" dirty="0" err="1" smtClean="0">
                <a:solidFill>
                  <a:schemeClr val="tx1"/>
                </a:solidFill>
              </a:rPr>
              <a:t>Ollè</a:t>
            </a:r>
            <a:r>
              <a:rPr lang="it-IT" sz="2000" dirty="0" smtClean="0">
                <a:solidFill>
                  <a:schemeClr val="tx1"/>
                </a:solidFill>
              </a:rPr>
              <a:t>, 2003).</a:t>
            </a:r>
            <a:r>
              <a:rPr lang="en-GB" sz="2000" dirty="0" smtClean="0">
                <a:solidFill>
                  <a:schemeClr val="tx1"/>
                </a:solidFill>
              </a:rPr>
              <a:t> </a:t>
            </a:r>
            <a:endParaRPr lang="it-IT" dirty="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
          <p:cNvSpPr txBox="1">
            <a:spLocks noChangeArrowheads="1"/>
          </p:cNvSpPr>
          <p:nvPr/>
        </p:nvSpPr>
        <p:spPr bwMode="auto">
          <a:xfrm>
            <a:off x="357158" y="857232"/>
            <a:ext cx="8143932" cy="4953000"/>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GB" sz="2000" b="1" dirty="0" smtClean="0">
              <a:solidFill>
                <a:srgbClr val="993366"/>
              </a:solidFill>
            </a:endParaRP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dirty="0" smtClean="0">
                <a:solidFill>
                  <a:schemeClr val="tx1"/>
                </a:solidFill>
              </a:rPr>
              <a:t> </a:t>
            </a:r>
            <a:r>
              <a:rPr lang="en-GB" sz="2000" dirty="0" err="1" smtClean="0">
                <a:solidFill>
                  <a:schemeClr val="tx1"/>
                </a:solidFill>
              </a:rPr>
              <a:t>Individuare</a:t>
            </a:r>
            <a:r>
              <a:rPr lang="en-GB" sz="2000" dirty="0" smtClean="0">
                <a:solidFill>
                  <a:schemeClr val="tx1"/>
                </a:solidFill>
              </a:rPr>
              <a:t> </a:t>
            </a:r>
            <a:r>
              <a:rPr lang="en-GB" sz="2000" dirty="0" err="1" smtClean="0">
                <a:solidFill>
                  <a:srgbClr val="993366"/>
                </a:solidFill>
              </a:rPr>
              <a:t>una</a:t>
            </a:r>
            <a:r>
              <a:rPr lang="en-GB" sz="2000" dirty="0" smtClean="0">
                <a:solidFill>
                  <a:srgbClr val="993366"/>
                </a:solidFill>
              </a:rPr>
              <a:t> </a:t>
            </a:r>
            <a:r>
              <a:rPr lang="en-GB" sz="2000" dirty="0" err="1" smtClean="0">
                <a:solidFill>
                  <a:srgbClr val="993366"/>
                </a:solidFill>
              </a:rPr>
              <a:t>misura</a:t>
            </a:r>
            <a:r>
              <a:rPr lang="en-GB" sz="2000" dirty="0" smtClean="0">
                <a:solidFill>
                  <a:srgbClr val="993366"/>
                </a:solidFill>
              </a:rPr>
              <a:t> </a:t>
            </a:r>
            <a:r>
              <a:rPr lang="en-GB" sz="2000" dirty="0" err="1" smtClean="0">
                <a:solidFill>
                  <a:srgbClr val="993366"/>
                </a:solidFill>
              </a:rPr>
              <a:t>delle</a:t>
            </a:r>
            <a:r>
              <a:rPr lang="en-GB" sz="2000" dirty="0" smtClean="0">
                <a:solidFill>
                  <a:srgbClr val="993366"/>
                </a:solidFill>
              </a:rPr>
              <a:t> </a:t>
            </a:r>
            <a:r>
              <a:rPr lang="en-GB" sz="2000" dirty="0" err="1" smtClean="0">
                <a:solidFill>
                  <a:srgbClr val="993366"/>
                </a:solidFill>
              </a:rPr>
              <a:t>politiche</a:t>
            </a:r>
            <a:r>
              <a:rPr lang="en-GB" sz="2000" dirty="0" smtClean="0">
                <a:solidFill>
                  <a:srgbClr val="993366"/>
                </a:solidFill>
              </a:rPr>
              <a:t> </a:t>
            </a:r>
            <a:r>
              <a:rPr lang="en-GB" sz="2000" dirty="0" err="1" smtClean="0">
                <a:solidFill>
                  <a:srgbClr val="993366"/>
                </a:solidFill>
              </a:rPr>
              <a:t>fiscali</a:t>
            </a:r>
            <a:r>
              <a:rPr lang="en-GB" sz="2000" dirty="0" smtClean="0">
                <a:solidFill>
                  <a:srgbClr val="993366"/>
                </a:solidFill>
              </a:rPr>
              <a:t> </a:t>
            </a:r>
            <a:r>
              <a:rPr lang="en-GB" sz="2000" dirty="0" err="1" smtClean="0">
                <a:solidFill>
                  <a:schemeClr val="tx1"/>
                </a:solidFill>
              </a:rPr>
              <a:t>messe</a:t>
            </a:r>
            <a:r>
              <a:rPr lang="en-GB" sz="2000" dirty="0" smtClean="0">
                <a:solidFill>
                  <a:schemeClr val="tx1"/>
                </a:solidFill>
              </a:rPr>
              <a:t> in </a:t>
            </a:r>
            <a:r>
              <a:rPr lang="en-GB" sz="2000" dirty="0" err="1" smtClean="0">
                <a:solidFill>
                  <a:schemeClr val="tx1"/>
                </a:solidFill>
              </a:rPr>
              <a:t>atto</a:t>
            </a:r>
            <a:r>
              <a:rPr lang="en-GB" sz="2000" dirty="0" smtClean="0">
                <a:solidFill>
                  <a:schemeClr val="tx1"/>
                </a:solidFill>
              </a:rPr>
              <a:t> </a:t>
            </a:r>
            <a:r>
              <a:rPr lang="en-GB" sz="2000" dirty="0" err="1" smtClean="0">
                <a:solidFill>
                  <a:schemeClr val="tx1"/>
                </a:solidFill>
              </a:rPr>
              <a:t>sulla</a:t>
            </a:r>
            <a:r>
              <a:rPr lang="en-GB" sz="2000" dirty="0" smtClean="0">
                <a:solidFill>
                  <a:schemeClr val="tx1"/>
                </a:solidFill>
              </a:rPr>
              <a:t> </a:t>
            </a:r>
            <a:r>
              <a:rPr lang="en-GB" sz="2000" dirty="0" err="1" smtClean="0">
                <a:solidFill>
                  <a:schemeClr val="tx1"/>
                </a:solidFill>
              </a:rPr>
              <a:t>principale</a:t>
            </a:r>
            <a:r>
              <a:rPr lang="en-GB" sz="2000" dirty="0" smtClean="0">
                <a:solidFill>
                  <a:schemeClr val="tx1"/>
                </a:solidFill>
              </a:rPr>
              <a:t> </a:t>
            </a:r>
            <a:r>
              <a:rPr lang="en-GB" sz="2000" dirty="0" err="1" smtClean="0">
                <a:solidFill>
                  <a:schemeClr val="tx1"/>
                </a:solidFill>
              </a:rPr>
              <a:t>imposta</a:t>
            </a:r>
            <a:r>
              <a:rPr lang="en-GB" sz="2000" dirty="0" smtClean="0">
                <a:solidFill>
                  <a:schemeClr val="tx1"/>
                </a:solidFill>
              </a:rPr>
              <a:t> locale (</a:t>
            </a:r>
            <a:r>
              <a:rPr lang="en-GB" sz="2000" dirty="0" err="1" smtClean="0">
                <a:solidFill>
                  <a:schemeClr val="tx1"/>
                </a:solidFill>
              </a:rPr>
              <a:t>quella</a:t>
            </a:r>
            <a:r>
              <a:rPr lang="en-GB" sz="2000" dirty="0" smtClean="0">
                <a:solidFill>
                  <a:schemeClr val="tx1"/>
                </a:solidFill>
              </a:rPr>
              <a:t> </a:t>
            </a:r>
            <a:r>
              <a:rPr lang="en-GB" sz="2000" dirty="0" err="1" smtClean="0">
                <a:solidFill>
                  <a:schemeClr val="tx1"/>
                </a:solidFill>
              </a:rPr>
              <a:t>sul</a:t>
            </a:r>
            <a:r>
              <a:rPr lang="en-GB" sz="2000" dirty="0" smtClean="0">
                <a:solidFill>
                  <a:schemeClr val="tx1"/>
                </a:solidFill>
              </a:rPr>
              <a:t> </a:t>
            </a:r>
            <a:r>
              <a:rPr lang="en-GB" sz="2000" dirty="0" err="1" smtClean="0">
                <a:solidFill>
                  <a:srgbClr val="993366"/>
                </a:solidFill>
              </a:rPr>
              <a:t>patrimonio</a:t>
            </a:r>
            <a:r>
              <a:rPr lang="en-GB" sz="2000" dirty="0" smtClean="0">
                <a:solidFill>
                  <a:srgbClr val="993366"/>
                </a:solidFill>
              </a:rPr>
              <a:t> </a:t>
            </a:r>
            <a:r>
              <a:rPr lang="en-GB" sz="2000" dirty="0" err="1" smtClean="0">
                <a:solidFill>
                  <a:srgbClr val="993366"/>
                </a:solidFill>
              </a:rPr>
              <a:t>immobiliare</a:t>
            </a:r>
            <a:r>
              <a:rPr lang="en-GB" sz="2000" dirty="0" smtClean="0">
                <a:solidFill>
                  <a:schemeClr val="tx1"/>
                </a:solidFill>
              </a:rPr>
              <a:t>);</a:t>
            </a: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GB" sz="2000" dirty="0" smtClean="0">
              <a:solidFill>
                <a:schemeClr val="tx1"/>
              </a:solidFill>
            </a:endParaRP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dirty="0" smtClean="0">
                <a:solidFill>
                  <a:schemeClr val="tx1"/>
                </a:solidFill>
              </a:rPr>
              <a:t> </a:t>
            </a:r>
            <a:r>
              <a:rPr lang="en-GB" sz="2000" dirty="0" err="1" smtClean="0">
                <a:solidFill>
                  <a:schemeClr val="tx1"/>
                </a:solidFill>
              </a:rPr>
              <a:t>Stimare</a:t>
            </a:r>
            <a:r>
              <a:rPr lang="en-GB" sz="2000" dirty="0" smtClean="0">
                <a:solidFill>
                  <a:schemeClr val="tx1"/>
                </a:solidFill>
              </a:rPr>
              <a:t>, </a:t>
            </a:r>
            <a:r>
              <a:rPr lang="en-GB" sz="2000" dirty="0" err="1" smtClean="0">
                <a:solidFill>
                  <a:schemeClr val="tx1"/>
                </a:solidFill>
              </a:rPr>
              <a:t>attraverso</a:t>
            </a:r>
            <a:r>
              <a:rPr lang="en-GB" sz="2000" dirty="0" smtClean="0">
                <a:solidFill>
                  <a:schemeClr val="tx1"/>
                </a:solidFill>
              </a:rPr>
              <a:t> un </a:t>
            </a:r>
            <a:r>
              <a:rPr lang="en-GB" sz="2000" dirty="0" err="1" smtClean="0">
                <a:solidFill>
                  <a:schemeClr val="tx1"/>
                </a:solidFill>
              </a:rPr>
              <a:t>modello</a:t>
            </a:r>
            <a:r>
              <a:rPr lang="en-GB" sz="2000" dirty="0" smtClean="0">
                <a:solidFill>
                  <a:schemeClr val="tx1"/>
                </a:solidFill>
              </a:rPr>
              <a:t> </a:t>
            </a:r>
            <a:r>
              <a:rPr lang="en-GB" sz="2000" dirty="0" err="1" smtClean="0">
                <a:solidFill>
                  <a:schemeClr val="tx1"/>
                </a:solidFill>
              </a:rPr>
              <a:t>econometrico</a:t>
            </a:r>
            <a:r>
              <a:rPr lang="en-GB" sz="2000" dirty="0" smtClean="0">
                <a:solidFill>
                  <a:schemeClr val="tx1"/>
                </a:solidFill>
              </a:rPr>
              <a:t>, le </a:t>
            </a:r>
            <a:r>
              <a:rPr lang="en-GB" sz="2000" dirty="0" err="1" smtClean="0">
                <a:solidFill>
                  <a:srgbClr val="993366"/>
                </a:solidFill>
              </a:rPr>
              <a:t>determinanti</a:t>
            </a:r>
            <a:r>
              <a:rPr lang="en-GB" sz="2000" dirty="0" smtClean="0">
                <a:solidFill>
                  <a:schemeClr val="tx1"/>
                </a:solidFill>
              </a:rPr>
              <a:t> </a:t>
            </a:r>
            <a:r>
              <a:rPr lang="en-GB" sz="2000" dirty="0" err="1" smtClean="0">
                <a:solidFill>
                  <a:schemeClr val="tx1"/>
                </a:solidFill>
              </a:rPr>
              <a:t>delle</a:t>
            </a:r>
            <a:r>
              <a:rPr lang="en-GB" sz="2000" dirty="0" smtClean="0">
                <a:solidFill>
                  <a:schemeClr val="tx1"/>
                </a:solidFill>
              </a:rPr>
              <a:t> </a:t>
            </a:r>
            <a:r>
              <a:rPr lang="en-GB" sz="2000" dirty="0" err="1" smtClean="0">
                <a:solidFill>
                  <a:schemeClr val="tx1"/>
                </a:solidFill>
              </a:rPr>
              <a:t>politiche</a:t>
            </a:r>
            <a:r>
              <a:rPr lang="en-GB" sz="2000" dirty="0" smtClean="0">
                <a:solidFill>
                  <a:schemeClr val="tx1"/>
                </a:solidFill>
              </a:rPr>
              <a:t> </a:t>
            </a:r>
            <a:r>
              <a:rPr lang="en-GB" sz="2000" dirty="0" err="1" smtClean="0">
                <a:solidFill>
                  <a:schemeClr val="tx1"/>
                </a:solidFill>
              </a:rPr>
              <a:t>fiscali</a:t>
            </a:r>
            <a:r>
              <a:rPr lang="en-GB" sz="2000" dirty="0" smtClean="0">
                <a:solidFill>
                  <a:schemeClr val="tx1"/>
                </a:solidFill>
              </a:rPr>
              <a:t> </a:t>
            </a:r>
            <a:r>
              <a:rPr lang="en-GB" sz="2000" dirty="0" err="1" smtClean="0">
                <a:solidFill>
                  <a:schemeClr val="tx1"/>
                </a:solidFill>
              </a:rPr>
              <a:t>sulla</a:t>
            </a:r>
            <a:r>
              <a:rPr lang="en-GB" sz="2000" dirty="0" smtClean="0">
                <a:solidFill>
                  <a:schemeClr val="tx1"/>
                </a:solidFill>
              </a:rPr>
              <a:t> </a:t>
            </a:r>
            <a:r>
              <a:rPr lang="en-GB" sz="2000" dirty="0" err="1" smtClean="0">
                <a:solidFill>
                  <a:schemeClr val="tx1"/>
                </a:solidFill>
              </a:rPr>
              <a:t>tassazione</a:t>
            </a:r>
            <a:r>
              <a:rPr lang="en-GB" sz="2000" dirty="0" smtClean="0">
                <a:solidFill>
                  <a:schemeClr val="tx1"/>
                </a:solidFill>
              </a:rPr>
              <a:t> del </a:t>
            </a:r>
            <a:r>
              <a:rPr lang="en-GB" sz="2000" dirty="0" err="1" smtClean="0">
                <a:solidFill>
                  <a:schemeClr val="tx1"/>
                </a:solidFill>
              </a:rPr>
              <a:t>patrimonio</a:t>
            </a:r>
            <a:r>
              <a:rPr lang="en-GB" sz="2000" dirty="0" smtClean="0">
                <a:solidFill>
                  <a:schemeClr val="tx1"/>
                </a:solidFill>
              </a:rPr>
              <a:t> </a:t>
            </a:r>
            <a:r>
              <a:rPr lang="en-GB" sz="2000" dirty="0" err="1" smtClean="0">
                <a:solidFill>
                  <a:schemeClr val="tx1"/>
                </a:solidFill>
              </a:rPr>
              <a:t>immobiliare</a:t>
            </a:r>
            <a:r>
              <a:rPr lang="en-GB" sz="2000" dirty="0" smtClean="0">
                <a:solidFill>
                  <a:schemeClr val="tx1"/>
                </a:solidFill>
              </a:rPr>
              <a:t> </a:t>
            </a:r>
            <a:r>
              <a:rPr lang="en-GB" sz="2000" dirty="0" err="1" smtClean="0">
                <a:solidFill>
                  <a:schemeClr val="tx1"/>
                </a:solidFill>
              </a:rPr>
              <a:t>adottate</a:t>
            </a:r>
            <a:r>
              <a:rPr lang="en-GB" sz="2000" dirty="0" smtClean="0">
                <a:solidFill>
                  <a:schemeClr val="tx1"/>
                </a:solidFill>
              </a:rPr>
              <a:t> </a:t>
            </a:r>
            <a:r>
              <a:rPr lang="en-GB" sz="2000" dirty="0" err="1" smtClean="0">
                <a:solidFill>
                  <a:schemeClr val="tx1"/>
                </a:solidFill>
              </a:rPr>
              <a:t>dai</a:t>
            </a:r>
            <a:r>
              <a:rPr lang="en-GB" sz="2000" dirty="0" smtClean="0">
                <a:solidFill>
                  <a:schemeClr val="tx1"/>
                </a:solidFill>
              </a:rPr>
              <a:t> </a:t>
            </a:r>
            <a:r>
              <a:rPr lang="en-GB" sz="2000" dirty="0" err="1" smtClean="0">
                <a:solidFill>
                  <a:schemeClr val="tx1"/>
                </a:solidFill>
              </a:rPr>
              <a:t>Comuni</a:t>
            </a:r>
            <a:r>
              <a:rPr lang="en-GB" sz="2000" dirty="0" smtClean="0">
                <a:solidFill>
                  <a:schemeClr val="tx1"/>
                </a:solidFill>
              </a:rPr>
              <a:t> </a:t>
            </a:r>
            <a:r>
              <a:rPr lang="en-GB" sz="2000" dirty="0" err="1" smtClean="0">
                <a:solidFill>
                  <a:schemeClr val="tx1"/>
                </a:solidFill>
              </a:rPr>
              <a:t>italiani</a:t>
            </a:r>
            <a:r>
              <a:rPr lang="en-GB" sz="2000" dirty="0" smtClean="0">
                <a:solidFill>
                  <a:schemeClr val="tx1"/>
                </a:solidFill>
              </a:rPr>
              <a:t> </a:t>
            </a:r>
            <a:r>
              <a:rPr lang="en-GB" sz="2000" dirty="0" err="1" smtClean="0">
                <a:solidFill>
                  <a:schemeClr val="tx1"/>
                </a:solidFill>
              </a:rPr>
              <a:t>nel</a:t>
            </a:r>
            <a:r>
              <a:rPr lang="en-GB" sz="2000" dirty="0" smtClean="0">
                <a:solidFill>
                  <a:schemeClr val="tx1"/>
                </a:solidFill>
              </a:rPr>
              <a:t> 2014;</a:t>
            </a: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GB" sz="2000" dirty="0" smtClean="0">
              <a:solidFill>
                <a:schemeClr val="tx1"/>
              </a:solidFill>
            </a:endParaRP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dirty="0" smtClean="0">
                <a:solidFill>
                  <a:schemeClr val="tx1"/>
                </a:solidFill>
              </a:rPr>
              <a:t> </a:t>
            </a:r>
            <a:r>
              <a:rPr lang="en-GB" sz="2000" dirty="0" err="1" smtClean="0">
                <a:solidFill>
                  <a:schemeClr val="tx1"/>
                </a:solidFill>
              </a:rPr>
              <a:t>Confermare</a:t>
            </a:r>
            <a:r>
              <a:rPr lang="en-GB" sz="2000" dirty="0" smtClean="0">
                <a:solidFill>
                  <a:schemeClr val="tx1"/>
                </a:solidFill>
              </a:rPr>
              <a:t> </a:t>
            </a:r>
            <a:r>
              <a:rPr lang="en-GB" sz="2000" dirty="0" err="1" smtClean="0">
                <a:solidFill>
                  <a:schemeClr val="tx1"/>
                </a:solidFill>
              </a:rPr>
              <a:t>l’esistenza</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rgbClr val="993366"/>
                </a:solidFill>
              </a:rPr>
              <a:t>interazioni</a:t>
            </a:r>
            <a:r>
              <a:rPr lang="en-GB" sz="2000" dirty="0" smtClean="0">
                <a:solidFill>
                  <a:srgbClr val="993366"/>
                </a:solidFill>
              </a:rPr>
              <a:t> </a:t>
            </a:r>
            <a:r>
              <a:rPr lang="en-GB" sz="2000" dirty="0" err="1" smtClean="0">
                <a:solidFill>
                  <a:srgbClr val="993366"/>
                </a:solidFill>
              </a:rPr>
              <a:t>strategiche</a:t>
            </a:r>
            <a:r>
              <a:rPr lang="en-GB" sz="2000" dirty="0" smtClean="0">
                <a:solidFill>
                  <a:srgbClr val="993366"/>
                </a:solidFill>
              </a:rPr>
              <a:t> </a:t>
            </a:r>
            <a:r>
              <a:rPr lang="en-GB" sz="2000" dirty="0" err="1" smtClean="0">
                <a:solidFill>
                  <a:schemeClr val="tx1"/>
                </a:solidFill>
              </a:rPr>
              <a:t>che</a:t>
            </a:r>
            <a:r>
              <a:rPr lang="en-GB" sz="2000" dirty="0" smtClean="0">
                <a:solidFill>
                  <a:schemeClr val="tx1"/>
                </a:solidFill>
              </a:rPr>
              <a:t> </a:t>
            </a:r>
            <a:r>
              <a:rPr lang="en-GB" sz="2000" dirty="0" err="1" smtClean="0">
                <a:solidFill>
                  <a:schemeClr val="tx1"/>
                </a:solidFill>
              </a:rPr>
              <a:t>influenzano</a:t>
            </a:r>
            <a:r>
              <a:rPr lang="en-GB" sz="2000" dirty="0" smtClean="0">
                <a:solidFill>
                  <a:schemeClr val="tx1"/>
                </a:solidFill>
              </a:rPr>
              <a:t> le </a:t>
            </a:r>
            <a:r>
              <a:rPr lang="en-GB" sz="2000" dirty="0" err="1" smtClean="0">
                <a:solidFill>
                  <a:schemeClr val="tx1"/>
                </a:solidFill>
              </a:rPr>
              <a:t>decisioni</a:t>
            </a:r>
            <a:r>
              <a:rPr lang="en-GB" sz="2000" dirty="0" smtClean="0">
                <a:solidFill>
                  <a:schemeClr val="tx1"/>
                </a:solidFill>
              </a:rPr>
              <a:t> circa </a:t>
            </a:r>
            <a:r>
              <a:rPr lang="en-GB" sz="2000" dirty="0" err="1" smtClean="0">
                <a:solidFill>
                  <a:schemeClr val="tx1"/>
                </a:solidFill>
              </a:rPr>
              <a:t>il</a:t>
            </a:r>
            <a:r>
              <a:rPr lang="en-GB" sz="2000" dirty="0" smtClean="0">
                <a:solidFill>
                  <a:schemeClr val="tx1"/>
                </a:solidFill>
              </a:rPr>
              <a:t> </a:t>
            </a:r>
            <a:r>
              <a:rPr lang="en-GB" sz="2000" dirty="0" err="1" smtClean="0">
                <a:solidFill>
                  <a:schemeClr val="tx1"/>
                </a:solidFill>
              </a:rPr>
              <a:t>livello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chemeClr val="tx1"/>
                </a:solidFill>
              </a:rPr>
              <a:t>entrata</a:t>
            </a:r>
            <a:r>
              <a:rPr lang="en-GB" sz="2000" dirty="0" smtClean="0">
                <a:solidFill>
                  <a:schemeClr val="tx1"/>
                </a:solidFill>
              </a:rPr>
              <a:t>; </a:t>
            </a: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en-GB" sz="2000" dirty="0" smtClean="0">
              <a:solidFill>
                <a:schemeClr val="tx1"/>
              </a:solidFill>
            </a:endParaRPr>
          </a:p>
          <a:p>
            <a:pPr algn="just">
              <a:lnSpc>
                <a:spcPct val="120000"/>
              </a:lnSpc>
              <a:buFont typeface="Arial" pitchFamily="34" charset="0"/>
              <a:buChar char="•"/>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r>
              <a:rPr lang="en-GB" sz="2000" dirty="0" smtClean="0">
                <a:solidFill>
                  <a:schemeClr val="tx1"/>
                </a:solidFill>
              </a:rPr>
              <a:t> </a:t>
            </a:r>
            <a:r>
              <a:rPr lang="en-GB" sz="2000" dirty="0" err="1" smtClean="0">
                <a:solidFill>
                  <a:schemeClr val="tx1"/>
                </a:solidFill>
              </a:rPr>
              <a:t>Investigare</a:t>
            </a:r>
            <a:r>
              <a:rPr lang="en-GB" sz="2000" dirty="0" smtClean="0">
                <a:solidFill>
                  <a:schemeClr val="tx1"/>
                </a:solidFill>
              </a:rPr>
              <a:t> le </a:t>
            </a:r>
            <a:r>
              <a:rPr lang="en-GB" sz="2000" dirty="0" err="1" smtClean="0">
                <a:solidFill>
                  <a:schemeClr val="tx1"/>
                </a:solidFill>
              </a:rPr>
              <a:t>possibili</a:t>
            </a:r>
            <a:r>
              <a:rPr lang="en-GB" sz="2000" dirty="0" smtClean="0">
                <a:solidFill>
                  <a:schemeClr val="tx1"/>
                </a:solidFill>
              </a:rPr>
              <a:t> </a:t>
            </a:r>
            <a:r>
              <a:rPr lang="en-GB" sz="2000" dirty="0" smtClean="0">
                <a:solidFill>
                  <a:srgbClr val="993366"/>
                </a:solidFill>
              </a:rPr>
              <a:t>cause</a:t>
            </a:r>
            <a:r>
              <a:rPr lang="en-GB" sz="2000" dirty="0" smtClean="0">
                <a:solidFill>
                  <a:schemeClr val="tx1"/>
                </a:solidFill>
              </a:rPr>
              <a:t> dell </a:t>
            </a:r>
            <a:r>
              <a:rPr lang="en-GB" sz="2000" dirty="0" err="1" smtClean="0">
                <a:solidFill>
                  <a:schemeClr val="tx1"/>
                </a:solidFill>
              </a:rPr>
              <a:t>cd</a:t>
            </a:r>
            <a:r>
              <a:rPr lang="en-GB" sz="2000" dirty="0" smtClean="0">
                <a:solidFill>
                  <a:schemeClr val="tx1"/>
                </a:solidFill>
              </a:rPr>
              <a:t>. </a:t>
            </a:r>
            <a:r>
              <a:rPr lang="en-GB" sz="2000" dirty="0" smtClean="0">
                <a:solidFill>
                  <a:srgbClr val="993366"/>
                </a:solidFill>
              </a:rPr>
              <a:t>tax mimicking</a:t>
            </a:r>
            <a:r>
              <a:rPr lang="en-GB" sz="2000" dirty="0" smtClean="0">
                <a:solidFill>
                  <a:schemeClr val="tx1"/>
                </a:solidFill>
              </a:rPr>
              <a:t>. </a:t>
            </a:r>
            <a:endParaRPr lang="it-IT" sz="2000" dirty="0" smtClean="0">
              <a:solidFill>
                <a:schemeClr val="tx1"/>
              </a:solidFill>
            </a:endParaRPr>
          </a:p>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000" dirty="0">
              <a:solidFill>
                <a:schemeClr val="tx1"/>
              </a:solidFill>
              <a:ea typeface="Arial Unicode MS" pitchFamily="34" charset="-128"/>
              <a:cs typeface="Arial Unicode MS" pitchFamily="34" charset="-128"/>
            </a:endParaRPr>
          </a:p>
        </p:txBody>
      </p:sp>
      <p:sp>
        <p:nvSpPr>
          <p:cNvPr id="7172"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Obiettivi</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836613"/>
            <a:ext cx="8229600" cy="2879725"/>
          </a:xfrm>
          <a:prstGeom prst="rect">
            <a:avLst/>
          </a:prstGeom>
          <a:noFill/>
          <a:ln w="9525">
            <a:noFill/>
            <a:round/>
            <a:headEnd/>
            <a:tailEnd/>
          </a:ln>
        </p:spPr>
        <p:txBody>
          <a:bodyPr/>
          <a:lstStyle/>
          <a:p>
            <a:pPr marL="336550" indent="-336550">
              <a:spcBef>
                <a:spcPts val="600"/>
              </a:spcBef>
              <a:buClr>
                <a:srgbClr val="000000"/>
              </a:buClr>
              <a:buSzPct val="100000"/>
              <a:buFont typeface="Times New Roman" pitchFamily="18"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a:solidFill>
                <a:srgbClr val="000000"/>
              </a:solidFill>
              <a:ea typeface="Arial Unicode MS" pitchFamily="34" charset="-128"/>
              <a:cs typeface="Arial Unicode MS" pitchFamily="34" charset="-128"/>
            </a:endParaRPr>
          </a:p>
        </p:txBody>
      </p:sp>
      <p:sp>
        <p:nvSpPr>
          <p:cNvPr id="6147" name="Text Box 1"/>
          <p:cNvSpPr txBox="1">
            <a:spLocks noChangeArrowheads="1"/>
          </p:cNvSpPr>
          <p:nvPr/>
        </p:nvSpPr>
        <p:spPr bwMode="auto">
          <a:xfrm>
            <a:off x="228600" y="1143000"/>
            <a:ext cx="8642350" cy="2667000"/>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b="1" dirty="0">
              <a:solidFill>
                <a:srgbClr val="993366"/>
              </a:solidFill>
              <a:ea typeface="Arial Unicode MS" pitchFamily="34" charset="-128"/>
              <a:cs typeface="Arial Unicode MS" pitchFamily="34" charset="-128"/>
            </a:endParaRPr>
          </a:p>
        </p:txBody>
      </p:sp>
      <p:sp>
        <p:nvSpPr>
          <p:cNvPr id="6148"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L’imposizione immobiliare in Italia</a:t>
            </a:r>
          </a:p>
        </p:txBody>
      </p:sp>
      <p:sp>
        <p:nvSpPr>
          <p:cNvPr id="7" name="CasellaDiTesto 6"/>
          <p:cNvSpPr txBox="1"/>
          <p:nvPr/>
        </p:nvSpPr>
        <p:spPr>
          <a:xfrm>
            <a:off x="142844" y="857233"/>
            <a:ext cx="8929718" cy="5152180"/>
          </a:xfrm>
          <a:prstGeom prst="rect">
            <a:avLst/>
          </a:prstGeom>
          <a:noFill/>
        </p:spPr>
        <p:txBody>
          <a:bodyPr wrap="square" rtlCol="0">
            <a:spAutoFit/>
          </a:bodyPr>
          <a:lstStyle/>
          <a:p>
            <a:pPr>
              <a:lnSpc>
                <a:spcPct val="120000"/>
              </a:lnSpc>
            </a:pPr>
            <a:r>
              <a:rPr lang="en-GB" sz="2000" dirty="0" err="1" smtClean="0">
                <a:solidFill>
                  <a:srgbClr val="993366"/>
                </a:solidFill>
              </a:rPr>
              <a:t>L’aliquota</a:t>
            </a:r>
            <a:r>
              <a:rPr lang="en-GB" sz="2000" dirty="0" smtClean="0">
                <a:solidFill>
                  <a:srgbClr val="993366"/>
                </a:solidFill>
              </a:rPr>
              <a:t> standard </a:t>
            </a:r>
            <a:r>
              <a:rPr lang="en-GB" sz="2000" dirty="0" err="1" smtClean="0">
                <a:solidFill>
                  <a:schemeClr val="tx1"/>
                </a:solidFill>
              </a:rPr>
              <a:t>dell’imposta</a:t>
            </a:r>
            <a:r>
              <a:rPr lang="en-GB" sz="2000" dirty="0" smtClean="0">
                <a:solidFill>
                  <a:schemeClr val="tx1"/>
                </a:solidFill>
              </a:rPr>
              <a:t> </a:t>
            </a:r>
            <a:r>
              <a:rPr lang="en-GB" sz="2000" dirty="0" err="1" smtClean="0">
                <a:solidFill>
                  <a:schemeClr val="tx1"/>
                </a:solidFill>
              </a:rPr>
              <a:t>sul</a:t>
            </a:r>
            <a:r>
              <a:rPr lang="en-GB" sz="2000" dirty="0" smtClean="0">
                <a:solidFill>
                  <a:schemeClr val="tx1"/>
                </a:solidFill>
              </a:rPr>
              <a:t> </a:t>
            </a:r>
            <a:r>
              <a:rPr lang="en-GB" sz="2000" dirty="0" err="1" smtClean="0">
                <a:solidFill>
                  <a:schemeClr val="tx1"/>
                </a:solidFill>
              </a:rPr>
              <a:t>patrimonio</a:t>
            </a:r>
            <a:r>
              <a:rPr lang="en-GB" sz="2000" dirty="0" smtClean="0">
                <a:solidFill>
                  <a:schemeClr val="tx1"/>
                </a:solidFill>
              </a:rPr>
              <a:t> </a:t>
            </a:r>
            <a:r>
              <a:rPr lang="en-GB" sz="2000" dirty="0" err="1" smtClean="0">
                <a:solidFill>
                  <a:schemeClr val="tx1"/>
                </a:solidFill>
              </a:rPr>
              <a:t>immobiliare</a:t>
            </a:r>
            <a:r>
              <a:rPr lang="en-GB" sz="2000" dirty="0" smtClean="0">
                <a:solidFill>
                  <a:schemeClr val="tx1"/>
                </a:solidFill>
              </a:rPr>
              <a:t> </a:t>
            </a:r>
            <a:r>
              <a:rPr lang="en-GB" sz="2000" dirty="0" err="1" smtClean="0">
                <a:solidFill>
                  <a:schemeClr val="tx1"/>
                </a:solidFill>
              </a:rPr>
              <a:t>viene</a:t>
            </a:r>
            <a:r>
              <a:rPr lang="en-GB" sz="2000" dirty="0" smtClean="0">
                <a:solidFill>
                  <a:schemeClr val="tx1"/>
                </a:solidFill>
              </a:rPr>
              <a:t> </a:t>
            </a:r>
            <a:r>
              <a:rPr lang="en-GB" sz="2000" dirty="0" err="1" smtClean="0">
                <a:solidFill>
                  <a:schemeClr val="tx1"/>
                </a:solidFill>
              </a:rPr>
              <a:t>definita</a:t>
            </a:r>
            <a:r>
              <a:rPr lang="en-GB" sz="2000" dirty="0" smtClean="0">
                <a:solidFill>
                  <a:schemeClr val="tx1"/>
                </a:solidFill>
              </a:rPr>
              <a:t> a </a:t>
            </a:r>
            <a:r>
              <a:rPr lang="en-GB" sz="2000" dirty="0" err="1" smtClean="0">
                <a:solidFill>
                  <a:schemeClr val="tx1"/>
                </a:solidFill>
              </a:rPr>
              <a:t>livello</a:t>
            </a:r>
            <a:r>
              <a:rPr lang="en-GB" sz="2000" dirty="0" smtClean="0">
                <a:solidFill>
                  <a:schemeClr val="tx1"/>
                </a:solidFill>
              </a:rPr>
              <a:t> </a:t>
            </a:r>
            <a:r>
              <a:rPr lang="en-GB" sz="2000" dirty="0" err="1" smtClean="0">
                <a:solidFill>
                  <a:srgbClr val="993366"/>
                </a:solidFill>
              </a:rPr>
              <a:t>nazionale</a:t>
            </a:r>
            <a:r>
              <a:rPr lang="en-GB" sz="2000" dirty="0" smtClean="0">
                <a:solidFill>
                  <a:schemeClr val="tx1"/>
                </a:solidFill>
              </a:rPr>
              <a:t> e </a:t>
            </a:r>
            <a:r>
              <a:rPr lang="en-GB" sz="2000" dirty="0" err="1" smtClean="0">
                <a:solidFill>
                  <a:schemeClr val="tx1"/>
                </a:solidFill>
              </a:rPr>
              <a:t>può</a:t>
            </a:r>
            <a:r>
              <a:rPr lang="en-GB" sz="2000" dirty="0" smtClean="0">
                <a:solidFill>
                  <a:schemeClr val="tx1"/>
                </a:solidFill>
              </a:rPr>
              <a:t> </a:t>
            </a:r>
            <a:r>
              <a:rPr lang="en-GB" sz="2000" dirty="0" err="1" smtClean="0">
                <a:solidFill>
                  <a:schemeClr val="tx1"/>
                </a:solidFill>
              </a:rPr>
              <a:t>variare</a:t>
            </a:r>
            <a:r>
              <a:rPr lang="en-GB" sz="2000" dirty="0" smtClean="0">
                <a:solidFill>
                  <a:schemeClr val="tx1"/>
                </a:solidFill>
              </a:rPr>
              <a:t> in </a:t>
            </a:r>
            <a:r>
              <a:rPr lang="en-GB" sz="2000" dirty="0" err="1" smtClean="0">
                <a:solidFill>
                  <a:schemeClr val="tx1"/>
                </a:solidFill>
              </a:rPr>
              <a:t>relazione</a:t>
            </a:r>
            <a:r>
              <a:rPr lang="en-GB" sz="2000" dirty="0" smtClean="0">
                <a:solidFill>
                  <a:schemeClr val="tx1"/>
                </a:solidFill>
              </a:rPr>
              <a:t> al </a:t>
            </a:r>
            <a:r>
              <a:rPr lang="en-GB" sz="2000" dirty="0" err="1" smtClean="0">
                <a:solidFill>
                  <a:schemeClr val="tx1"/>
                </a:solidFill>
              </a:rPr>
              <a:t>tipo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rgbClr val="993366"/>
                </a:solidFill>
              </a:rPr>
              <a:t>proprietà</a:t>
            </a:r>
            <a:r>
              <a:rPr lang="en-GB" sz="2000" dirty="0" smtClean="0">
                <a:solidFill>
                  <a:schemeClr val="tx1"/>
                </a:solidFill>
              </a:rPr>
              <a:t>. </a:t>
            </a:r>
            <a:r>
              <a:rPr lang="en-GB" sz="2000" dirty="0" err="1" smtClean="0">
                <a:solidFill>
                  <a:schemeClr val="tx1"/>
                </a:solidFill>
              </a:rPr>
              <a:t>Ogni</a:t>
            </a:r>
            <a:r>
              <a:rPr lang="en-GB" sz="2000" dirty="0" smtClean="0">
                <a:solidFill>
                  <a:schemeClr val="tx1"/>
                </a:solidFill>
              </a:rPr>
              <a:t> </a:t>
            </a:r>
            <a:r>
              <a:rPr lang="en-GB" sz="2000" dirty="0" err="1" smtClean="0">
                <a:solidFill>
                  <a:schemeClr val="tx1"/>
                </a:solidFill>
              </a:rPr>
              <a:t>comune</a:t>
            </a:r>
            <a:r>
              <a:rPr lang="en-GB" sz="2000" dirty="0" smtClean="0">
                <a:solidFill>
                  <a:schemeClr val="tx1"/>
                </a:solidFill>
              </a:rPr>
              <a:t> ha </a:t>
            </a:r>
            <a:r>
              <a:rPr lang="en-GB" sz="2000" dirty="0" err="1" smtClean="0">
                <a:solidFill>
                  <a:schemeClr val="tx1"/>
                </a:solidFill>
              </a:rPr>
              <a:t>però</a:t>
            </a:r>
            <a:r>
              <a:rPr lang="en-GB" sz="2000" dirty="0" smtClean="0">
                <a:solidFill>
                  <a:schemeClr val="tx1"/>
                </a:solidFill>
              </a:rPr>
              <a:t> la </a:t>
            </a:r>
            <a:r>
              <a:rPr lang="en-GB" sz="2000" dirty="0" err="1" smtClean="0">
                <a:solidFill>
                  <a:schemeClr val="tx1"/>
                </a:solidFill>
              </a:rPr>
              <a:t>facoltà</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a:t>
            </a:r>
            <a:r>
              <a:rPr lang="en-GB" sz="2000" dirty="0" err="1" smtClean="0">
                <a:solidFill>
                  <a:srgbClr val="993366"/>
                </a:solidFill>
              </a:rPr>
              <a:t>variare</a:t>
            </a:r>
            <a:r>
              <a:rPr lang="en-GB" sz="2000" dirty="0" smtClean="0">
                <a:solidFill>
                  <a:schemeClr val="tx1"/>
                </a:solidFill>
              </a:rPr>
              <a:t> </a:t>
            </a:r>
            <a:r>
              <a:rPr lang="en-GB" sz="2000" dirty="0" err="1" smtClean="0">
                <a:solidFill>
                  <a:schemeClr val="tx1"/>
                </a:solidFill>
              </a:rPr>
              <a:t>l’aliquota</a:t>
            </a:r>
            <a:r>
              <a:rPr lang="en-GB" sz="2000" dirty="0" smtClean="0">
                <a:solidFill>
                  <a:schemeClr val="tx1"/>
                </a:solidFill>
              </a:rPr>
              <a:t> </a:t>
            </a:r>
            <a:r>
              <a:rPr lang="en-GB" sz="2000" dirty="0" err="1" smtClean="0">
                <a:solidFill>
                  <a:schemeClr val="tx1"/>
                </a:solidFill>
              </a:rPr>
              <a:t>fino</a:t>
            </a:r>
            <a:r>
              <a:rPr lang="en-GB" sz="2000" dirty="0" smtClean="0">
                <a:solidFill>
                  <a:schemeClr val="tx1"/>
                </a:solidFill>
              </a:rPr>
              <a:t> al </a:t>
            </a:r>
            <a:r>
              <a:rPr lang="en-GB" sz="2000" dirty="0" err="1" smtClean="0">
                <a:solidFill>
                  <a:schemeClr val="tx1"/>
                </a:solidFill>
              </a:rPr>
              <a:t>valore</a:t>
            </a:r>
            <a:r>
              <a:rPr lang="en-GB" sz="2000" dirty="0" smtClean="0">
                <a:solidFill>
                  <a:schemeClr val="tx1"/>
                </a:solidFill>
              </a:rPr>
              <a:t> </a:t>
            </a:r>
            <a:r>
              <a:rPr lang="en-GB" sz="2000" dirty="0" err="1" smtClean="0">
                <a:solidFill>
                  <a:schemeClr val="tx1"/>
                </a:solidFill>
              </a:rPr>
              <a:t>massimo</a:t>
            </a:r>
            <a:r>
              <a:rPr lang="en-GB" sz="2000" dirty="0" smtClean="0">
                <a:solidFill>
                  <a:schemeClr val="tx1"/>
                </a:solidFill>
              </a:rPr>
              <a:t> </a:t>
            </a:r>
            <a:r>
              <a:rPr lang="en-GB" sz="2000" dirty="0" err="1" smtClean="0">
                <a:solidFill>
                  <a:schemeClr val="tx1"/>
                </a:solidFill>
              </a:rPr>
              <a:t>consentito</a:t>
            </a:r>
            <a:r>
              <a:rPr lang="en-GB" sz="2000" dirty="0" smtClean="0">
                <a:solidFill>
                  <a:schemeClr val="tx1"/>
                </a:solidFill>
              </a:rPr>
              <a:t> </a:t>
            </a:r>
            <a:r>
              <a:rPr lang="en-GB" sz="2000" dirty="0" err="1" smtClean="0">
                <a:solidFill>
                  <a:schemeClr val="tx1"/>
                </a:solidFill>
              </a:rPr>
              <a:t>dallo</a:t>
            </a:r>
            <a:r>
              <a:rPr lang="en-GB" sz="2000" dirty="0" smtClean="0">
                <a:solidFill>
                  <a:schemeClr val="tx1"/>
                </a:solidFill>
              </a:rPr>
              <a:t> </a:t>
            </a:r>
            <a:r>
              <a:rPr lang="en-GB" sz="2000" dirty="0" err="1" smtClean="0">
                <a:solidFill>
                  <a:schemeClr val="tx1"/>
                </a:solidFill>
              </a:rPr>
              <a:t>Stato</a:t>
            </a:r>
            <a:r>
              <a:rPr lang="en-GB" sz="2000" dirty="0" smtClean="0">
                <a:solidFill>
                  <a:schemeClr val="tx1"/>
                </a:solidFill>
              </a:rPr>
              <a:t>. </a:t>
            </a:r>
          </a:p>
          <a:p>
            <a:pPr>
              <a:lnSpc>
                <a:spcPct val="120000"/>
              </a:lnSpc>
            </a:pPr>
            <a:endParaRPr lang="en-GB" sz="1600" dirty="0" smtClean="0">
              <a:solidFill>
                <a:schemeClr val="tx1"/>
              </a:solidFill>
            </a:endParaRPr>
          </a:p>
          <a:p>
            <a:pPr>
              <a:lnSpc>
                <a:spcPct val="120000"/>
              </a:lnSpc>
            </a:pPr>
            <a:r>
              <a:rPr lang="en-GB" sz="2000" dirty="0" err="1" smtClean="0">
                <a:solidFill>
                  <a:schemeClr val="tx1"/>
                </a:solidFill>
              </a:rPr>
              <a:t>Pertanto</a:t>
            </a:r>
            <a:r>
              <a:rPr lang="en-GB" sz="2000" dirty="0" smtClean="0">
                <a:solidFill>
                  <a:schemeClr val="tx1"/>
                </a:solidFill>
              </a:rPr>
              <a:t>, </a:t>
            </a:r>
            <a:r>
              <a:rPr lang="en-GB" sz="2000" dirty="0" err="1" smtClean="0">
                <a:solidFill>
                  <a:schemeClr val="tx1"/>
                </a:solidFill>
              </a:rPr>
              <a:t>il</a:t>
            </a:r>
            <a:r>
              <a:rPr lang="en-GB" sz="2000" dirty="0" smtClean="0">
                <a:solidFill>
                  <a:schemeClr val="tx1"/>
                </a:solidFill>
              </a:rPr>
              <a:t> </a:t>
            </a:r>
            <a:r>
              <a:rPr lang="en-GB" sz="2000" dirty="0" err="1" smtClean="0">
                <a:solidFill>
                  <a:schemeClr val="tx1"/>
                </a:solidFill>
              </a:rPr>
              <a:t>gettito</a:t>
            </a:r>
            <a:r>
              <a:rPr lang="en-GB" sz="2000" dirty="0" smtClean="0">
                <a:solidFill>
                  <a:schemeClr val="tx1"/>
                </a:solidFill>
              </a:rPr>
              <a:t> </a:t>
            </a:r>
            <a:r>
              <a:rPr lang="en-GB" sz="2000" dirty="0" err="1" smtClean="0">
                <a:solidFill>
                  <a:schemeClr val="tx1"/>
                </a:solidFill>
              </a:rPr>
              <a:t>attuale</a:t>
            </a:r>
            <a:r>
              <a:rPr lang="en-GB" sz="2000" dirty="0" smtClean="0">
                <a:solidFill>
                  <a:schemeClr val="tx1"/>
                </a:solidFill>
              </a:rPr>
              <a:t> è </a:t>
            </a:r>
            <a:r>
              <a:rPr lang="en-GB" sz="2000" dirty="0" err="1" smtClean="0">
                <a:solidFill>
                  <a:schemeClr val="tx1"/>
                </a:solidFill>
              </a:rPr>
              <a:t>il</a:t>
            </a:r>
            <a:r>
              <a:rPr lang="en-GB" sz="2000" dirty="0" smtClean="0">
                <a:solidFill>
                  <a:schemeClr val="tx1"/>
                </a:solidFill>
              </a:rPr>
              <a:t> </a:t>
            </a:r>
            <a:r>
              <a:rPr lang="en-GB" sz="2000" dirty="0" err="1" smtClean="0">
                <a:solidFill>
                  <a:schemeClr val="tx1"/>
                </a:solidFill>
              </a:rPr>
              <a:t>risultato</a:t>
            </a:r>
            <a:r>
              <a:rPr lang="en-GB" sz="2000" dirty="0" smtClean="0">
                <a:solidFill>
                  <a:schemeClr val="tx1"/>
                </a:solidFill>
              </a:rPr>
              <a:t> </a:t>
            </a:r>
            <a:r>
              <a:rPr lang="en-GB" sz="2000" dirty="0" err="1" smtClean="0">
                <a:solidFill>
                  <a:schemeClr val="tx1"/>
                </a:solidFill>
              </a:rPr>
              <a:t>di</a:t>
            </a:r>
            <a:r>
              <a:rPr lang="en-GB" sz="2000" dirty="0" smtClean="0">
                <a:solidFill>
                  <a:schemeClr val="tx1"/>
                </a:solidFill>
              </a:rPr>
              <a:t> due </a:t>
            </a:r>
            <a:r>
              <a:rPr lang="en-GB" sz="2000" dirty="0" err="1" smtClean="0">
                <a:solidFill>
                  <a:schemeClr val="tx1"/>
                </a:solidFill>
              </a:rPr>
              <a:t>componenti</a:t>
            </a:r>
            <a:r>
              <a:rPr lang="en-GB" sz="2000" dirty="0" smtClean="0">
                <a:solidFill>
                  <a:schemeClr val="tx1"/>
                </a:solidFill>
              </a:rPr>
              <a:t> : </a:t>
            </a:r>
          </a:p>
          <a:p>
            <a:pPr>
              <a:lnSpc>
                <a:spcPct val="120000"/>
              </a:lnSpc>
              <a:buFont typeface="Arial" pitchFamily="34" charset="0"/>
              <a:buChar char="•"/>
            </a:pPr>
            <a:r>
              <a:rPr lang="en-GB" sz="2000" dirty="0" smtClean="0">
                <a:solidFill>
                  <a:schemeClr val="tx1"/>
                </a:solidFill>
              </a:rPr>
              <a:t> La </a:t>
            </a:r>
            <a:r>
              <a:rPr lang="en-GB" sz="2000" b="1" dirty="0" smtClean="0">
                <a:solidFill>
                  <a:srgbClr val="993366"/>
                </a:solidFill>
              </a:rPr>
              <a:t>base </a:t>
            </a:r>
            <a:r>
              <a:rPr lang="en-GB" sz="2000" b="1" dirty="0" err="1" smtClean="0">
                <a:solidFill>
                  <a:srgbClr val="993366"/>
                </a:solidFill>
              </a:rPr>
              <a:t>imponibile</a:t>
            </a:r>
            <a:r>
              <a:rPr lang="en-GB" sz="2000" dirty="0" smtClean="0">
                <a:solidFill>
                  <a:schemeClr val="tx1"/>
                </a:solidFill>
              </a:rPr>
              <a:t>;</a:t>
            </a:r>
          </a:p>
          <a:p>
            <a:pPr>
              <a:lnSpc>
                <a:spcPct val="120000"/>
              </a:lnSpc>
              <a:buFont typeface="Arial" pitchFamily="34" charset="0"/>
              <a:buChar char="•"/>
            </a:pPr>
            <a:r>
              <a:rPr lang="en-GB" sz="2000" dirty="0" smtClean="0">
                <a:solidFill>
                  <a:schemeClr val="tx1"/>
                </a:solidFill>
              </a:rPr>
              <a:t> Le </a:t>
            </a:r>
            <a:r>
              <a:rPr lang="en-GB" sz="2000" b="1" dirty="0" err="1" smtClean="0">
                <a:solidFill>
                  <a:srgbClr val="993366"/>
                </a:solidFill>
              </a:rPr>
              <a:t>scelte</a:t>
            </a:r>
            <a:r>
              <a:rPr lang="en-GB" sz="2000" b="1" dirty="0" smtClean="0">
                <a:solidFill>
                  <a:srgbClr val="993366"/>
                </a:solidFill>
              </a:rPr>
              <a:t> in </a:t>
            </a:r>
            <a:r>
              <a:rPr lang="en-GB" sz="2000" b="1" dirty="0" err="1" smtClean="0">
                <a:solidFill>
                  <a:srgbClr val="993366"/>
                </a:solidFill>
              </a:rPr>
              <a:t>merito</a:t>
            </a:r>
            <a:r>
              <a:rPr lang="en-GB" sz="2000" b="1" dirty="0" smtClean="0">
                <a:solidFill>
                  <a:srgbClr val="993366"/>
                </a:solidFill>
              </a:rPr>
              <a:t> </a:t>
            </a:r>
            <a:r>
              <a:rPr lang="en-GB" sz="2000" b="1" dirty="0" err="1" smtClean="0">
                <a:solidFill>
                  <a:srgbClr val="993366"/>
                </a:solidFill>
              </a:rPr>
              <a:t>alle</a:t>
            </a:r>
            <a:r>
              <a:rPr lang="en-GB" sz="2000" b="1" dirty="0" smtClean="0">
                <a:solidFill>
                  <a:srgbClr val="993366"/>
                </a:solidFill>
              </a:rPr>
              <a:t> </a:t>
            </a:r>
            <a:r>
              <a:rPr lang="en-GB" sz="2000" b="1" dirty="0" err="1" smtClean="0">
                <a:solidFill>
                  <a:srgbClr val="993366"/>
                </a:solidFill>
              </a:rPr>
              <a:t>aliquote</a:t>
            </a:r>
            <a:r>
              <a:rPr lang="en-GB" sz="2000" b="1" dirty="0" smtClean="0">
                <a:solidFill>
                  <a:srgbClr val="993366"/>
                </a:solidFill>
              </a:rPr>
              <a:t> e </a:t>
            </a:r>
            <a:r>
              <a:rPr lang="en-GB" sz="2000" b="1" dirty="0" err="1" smtClean="0">
                <a:solidFill>
                  <a:srgbClr val="993366"/>
                </a:solidFill>
              </a:rPr>
              <a:t>alle</a:t>
            </a:r>
            <a:r>
              <a:rPr lang="en-GB" sz="2000" b="1" dirty="0" smtClean="0">
                <a:solidFill>
                  <a:srgbClr val="993366"/>
                </a:solidFill>
              </a:rPr>
              <a:t> </a:t>
            </a:r>
            <a:r>
              <a:rPr lang="en-GB" sz="2000" b="1" dirty="0" err="1" smtClean="0">
                <a:solidFill>
                  <a:srgbClr val="993366"/>
                </a:solidFill>
              </a:rPr>
              <a:t>deduzione</a:t>
            </a:r>
            <a:r>
              <a:rPr lang="en-GB" sz="2000" b="1" dirty="0" smtClean="0">
                <a:solidFill>
                  <a:srgbClr val="993366"/>
                </a:solidFill>
              </a:rPr>
              <a:t> </a:t>
            </a:r>
            <a:r>
              <a:rPr lang="en-GB" sz="2000" dirty="0" err="1" smtClean="0">
                <a:solidFill>
                  <a:schemeClr val="tx1"/>
                </a:solidFill>
              </a:rPr>
              <a:t>applicate</a:t>
            </a:r>
            <a:r>
              <a:rPr lang="en-GB" sz="2000" dirty="0" smtClean="0">
                <a:solidFill>
                  <a:schemeClr val="tx1"/>
                </a:solidFill>
              </a:rPr>
              <a:t> </a:t>
            </a:r>
            <a:r>
              <a:rPr lang="en-GB" sz="2000" dirty="0" err="1" smtClean="0">
                <a:solidFill>
                  <a:schemeClr val="tx1"/>
                </a:solidFill>
              </a:rPr>
              <a:t>dai</a:t>
            </a:r>
            <a:r>
              <a:rPr lang="en-GB" sz="2000" dirty="0" smtClean="0">
                <a:solidFill>
                  <a:schemeClr val="tx1"/>
                </a:solidFill>
              </a:rPr>
              <a:t> </a:t>
            </a:r>
            <a:r>
              <a:rPr lang="en-GB" sz="2000" dirty="0" err="1" smtClean="0">
                <a:solidFill>
                  <a:schemeClr val="tx1"/>
                </a:solidFill>
              </a:rPr>
              <a:t>singoli</a:t>
            </a:r>
            <a:r>
              <a:rPr lang="en-GB" sz="2000" dirty="0" smtClean="0">
                <a:solidFill>
                  <a:schemeClr val="tx1"/>
                </a:solidFill>
              </a:rPr>
              <a:t> </a:t>
            </a:r>
            <a:r>
              <a:rPr lang="en-GB" sz="2000" dirty="0" err="1" smtClean="0">
                <a:solidFill>
                  <a:schemeClr val="tx1"/>
                </a:solidFill>
              </a:rPr>
              <a:t>Comuni</a:t>
            </a:r>
            <a:r>
              <a:rPr lang="en-GB" sz="2000" dirty="0" smtClean="0">
                <a:solidFill>
                  <a:schemeClr val="tx1"/>
                </a:solidFill>
              </a:rPr>
              <a:t>.</a:t>
            </a:r>
          </a:p>
          <a:p>
            <a:pPr>
              <a:lnSpc>
                <a:spcPct val="120000"/>
              </a:lnSpc>
            </a:pPr>
            <a:endParaRPr lang="en-GB" sz="1400" dirty="0" smtClean="0">
              <a:solidFill>
                <a:schemeClr val="tx1"/>
              </a:solidFill>
            </a:endParaRPr>
          </a:p>
          <a:p>
            <a:pPr>
              <a:lnSpc>
                <a:spcPct val="120000"/>
              </a:lnSpc>
            </a:pPr>
            <a:r>
              <a:rPr lang="en-GB" sz="2000" dirty="0" smtClean="0">
                <a:solidFill>
                  <a:schemeClr val="tx1"/>
                </a:solidFill>
              </a:rPr>
              <a:t>Il </a:t>
            </a:r>
            <a:r>
              <a:rPr lang="en-GB" sz="2000" dirty="0" err="1" smtClean="0">
                <a:solidFill>
                  <a:srgbClr val="993366"/>
                </a:solidFill>
              </a:rPr>
              <a:t>valore</a:t>
            </a:r>
            <a:r>
              <a:rPr lang="en-GB" sz="2000" dirty="0" smtClean="0">
                <a:solidFill>
                  <a:srgbClr val="993366"/>
                </a:solidFill>
              </a:rPr>
              <a:t> </a:t>
            </a:r>
            <a:r>
              <a:rPr lang="en-GB" sz="2000" dirty="0" err="1" smtClean="0">
                <a:solidFill>
                  <a:srgbClr val="993366"/>
                </a:solidFill>
              </a:rPr>
              <a:t>della</a:t>
            </a:r>
            <a:r>
              <a:rPr lang="en-GB" sz="2000" dirty="0" smtClean="0">
                <a:solidFill>
                  <a:srgbClr val="993366"/>
                </a:solidFill>
              </a:rPr>
              <a:t> base </a:t>
            </a:r>
            <a:r>
              <a:rPr lang="en-GB" sz="2000" dirty="0" err="1" smtClean="0">
                <a:solidFill>
                  <a:srgbClr val="993366"/>
                </a:solidFill>
              </a:rPr>
              <a:t>imponibile</a:t>
            </a:r>
            <a:r>
              <a:rPr lang="en-GB" sz="2000" dirty="0" smtClean="0">
                <a:solidFill>
                  <a:srgbClr val="993366"/>
                </a:solidFill>
              </a:rPr>
              <a:t> </a:t>
            </a:r>
            <a:r>
              <a:rPr lang="en-GB" sz="2000" dirty="0" err="1" smtClean="0">
                <a:solidFill>
                  <a:schemeClr val="tx1"/>
                </a:solidFill>
              </a:rPr>
              <a:t>può</a:t>
            </a:r>
            <a:r>
              <a:rPr lang="en-GB" sz="2000" dirty="0" smtClean="0">
                <a:solidFill>
                  <a:schemeClr val="tx1"/>
                </a:solidFill>
              </a:rPr>
              <a:t> </a:t>
            </a:r>
            <a:r>
              <a:rPr lang="en-GB" sz="2000" dirty="0" err="1" smtClean="0">
                <a:solidFill>
                  <a:schemeClr val="tx1"/>
                </a:solidFill>
              </a:rPr>
              <a:t>essere</a:t>
            </a:r>
            <a:r>
              <a:rPr lang="en-GB" sz="2000" dirty="0" smtClean="0">
                <a:solidFill>
                  <a:schemeClr val="tx1"/>
                </a:solidFill>
              </a:rPr>
              <a:t> </a:t>
            </a:r>
            <a:r>
              <a:rPr lang="en-GB" sz="2000" dirty="0" err="1" smtClean="0">
                <a:solidFill>
                  <a:schemeClr val="tx1"/>
                </a:solidFill>
              </a:rPr>
              <a:t>approssimato</a:t>
            </a:r>
            <a:r>
              <a:rPr lang="en-GB" sz="2000" dirty="0" smtClean="0">
                <a:solidFill>
                  <a:schemeClr val="tx1"/>
                </a:solidFill>
              </a:rPr>
              <a:t> </a:t>
            </a:r>
            <a:r>
              <a:rPr lang="en-GB" sz="2000" dirty="0" err="1" smtClean="0">
                <a:solidFill>
                  <a:schemeClr val="tx1"/>
                </a:solidFill>
              </a:rPr>
              <a:t>dal</a:t>
            </a:r>
            <a:r>
              <a:rPr lang="en-GB" sz="2000" dirty="0" smtClean="0">
                <a:solidFill>
                  <a:schemeClr val="tx1"/>
                </a:solidFill>
              </a:rPr>
              <a:t> </a:t>
            </a:r>
            <a:r>
              <a:rPr lang="en-GB" sz="2000" dirty="0" err="1" smtClean="0">
                <a:solidFill>
                  <a:srgbClr val="A90D51"/>
                </a:solidFill>
              </a:rPr>
              <a:t>g</a:t>
            </a:r>
            <a:r>
              <a:rPr lang="en-GB" sz="2000" dirty="0" err="1" smtClean="0">
                <a:solidFill>
                  <a:srgbClr val="993366"/>
                </a:solidFill>
              </a:rPr>
              <a:t>ettito</a:t>
            </a:r>
            <a:r>
              <a:rPr lang="en-GB" sz="2000" dirty="0" smtClean="0">
                <a:solidFill>
                  <a:srgbClr val="993366"/>
                </a:solidFill>
              </a:rPr>
              <a:t> ad </a:t>
            </a:r>
            <a:r>
              <a:rPr lang="en-GB" sz="2000" dirty="0" err="1" smtClean="0">
                <a:solidFill>
                  <a:srgbClr val="993366"/>
                </a:solidFill>
              </a:rPr>
              <a:t>aliquota</a:t>
            </a:r>
            <a:r>
              <a:rPr lang="en-GB" sz="2000" dirty="0" smtClean="0">
                <a:solidFill>
                  <a:srgbClr val="993366"/>
                </a:solidFill>
              </a:rPr>
              <a:t> standard</a:t>
            </a:r>
            <a:r>
              <a:rPr lang="en-GB" sz="2000" dirty="0" smtClean="0">
                <a:solidFill>
                  <a:schemeClr val="tx1"/>
                </a:solidFill>
              </a:rPr>
              <a:t> (</a:t>
            </a:r>
            <a:r>
              <a:rPr lang="en-GB" sz="2000" b="1" dirty="0" err="1" smtClean="0">
                <a:solidFill>
                  <a:srgbClr val="0070C0"/>
                </a:solidFill>
              </a:rPr>
              <a:t>entrate</a:t>
            </a:r>
            <a:r>
              <a:rPr lang="en-GB" sz="2000" b="1" dirty="0" smtClean="0">
                <a:solidFill>
                  <a:srgbClr val="0070C0"/>
                </a:solidFill>
              </a:rPr>
              <a:t> standard</a:t>
            </a:r>
            <a:r>
              <a:rPr lang="en-GB" sz="2000" dirty="0" smtClean="0">
                <a:solidFill>
                  <a:schemeClr val="tx1"/>
                </a:solidFill>
              </a:rPr>
              <a:t>), </a:t>
            </a:r>
            <a:r>
              <a:rPr lang="en-GB" sz="2000" dirty="0" err="1" smtClean="0">
                <a:solidFill>
                  <a:schemeClr val="tx1"/>
                </a:solidFill>
              </a:rPr>
              <a:t>mentre</a:t>
            </a:r>
            <a:r>
              <a:rPr lang="en-GB" sz="2000" dirty="0" smtClean="0">
                <a:solidFill>
                  <a:schemeClr val="tx1"/>
                </a:solidFill>
              </a:rPr>
              <a:t> le </a:t>
            </a:r>
            <a:r>
              <a:rPr lang="en-GB" sz="2000" dirty="0" err="1" smtClean="0">
                <a:solidFill>
                  <a:srgbClr val="993366"/>
                </a:solidFill>
              </a:rPr>
              <a:t>politiche</a:t>
            </a:r>
            <a:r>
              <a:rPr lang="en-GB" sz="2000" dirty="0" smtClean="0">
                <a:solidFill>
                  <a:srgbClr val="993366"/>
                </a:solidFill>
              </a:rPr>
              <a:t> </a:t>
            </a:r>
            <a:r>
              <a:rPr lang="en-GB" sz="2000" dirty="0" err="1" smtClean="0">
                <a:solidFill>
                  <a:srgbClr val="993366"/>
                </a:solidFill>
              </a:rPr>
              <a:t>fiscali</a:t>
            </a:r>
            <a:r>
              <a:rPr lang="en-GB" sz="2000" dirty="0" smtClean="0">
                <a:solidFill>
                  <a:srgbClr val="993366"/>
                </a:solidFill>
              </a:rPr>
              <a:t> </a:t>
            </a:r>
            <a:r>
              <a:rPr lang="en-GB" sz="2000" dirty="0" err="1" smtClean="0">
                <a:solidFill>
                  <a:schemeClr val="tx1"/>
                </a:solidFill>
              </a:rPr>
              <a:t>possono</a:t>
            </a:r>
            <a:r>
              <a:rPr lang="en-GB" sz="2000" dirty="0" smtClean="0">
                <a:solidFill>
                  <a:schemeClr val="tx1"/>
                </a:solidFill>
              </a:rPr>
              <a:t> </a:t>
            </a:r>
            <a:r>
              <a:rPr lang="en-GB" sz="2000" dirty="0" err="1" smtClean="0">
                <a:solidFill>
                  <a:schemeClr val="tx1"/>
                </a:solidFill>
              </a:rPr>
              <a:t>essere</a:t>
            </a:r>
            <a:r>
              <a:rPr lang="en-GB" sz="2000" dirty="0" smtClean="0">
                <a:solidFill>
                  <a:schemeClr val="tx1"/>
                </a:solidFill>
              </a:rPr>
              <a:t> </a:t>
            </a:r>
            <a:r>
              <a:rPr lang="en-GB" sz="2000" dirty="0" err="1" smtClean="0">
                <a:solidFill>
                  <a:schemeClr val="tx1"/>
                </a:solidFill>
              </a:rPr>
              <a:t>misurate</a:t>
            </a:r>
            <a:r>
              <a:rPr lang="en-GB" sz="2000" dirty="0" smtClean="0">
                <a:solidFill>
                  <a:schemeClr val="tx1"/>
                </a:solidFill>
              </a:rPr>
              <a:t> </a:t>
            </a:r>
            <a:r>
              <a:rPr lang="en-GB" sz="2000" dirty="0" err="1" smtClean="0">
                <a:solidFill>
                  <a:schemeClr val="tx1"/>
                </a:solidFill>
              </a:rPr>
              <a:t>dalla</a:t>
            </a:r>
            <a:r>
              <a:rPr lang="en-GB" sz="2000" dirty="0" smtClean="0">
                <a:solidFill>
                  <a:schemeClr val="tx1"/>
                </a:solidFill>
              </a:rPr>
              <a:t> </a:t>
            </a:r>
            <a:r>
              <a:rPr lang="en-GB" sz="2000" dirty="0" err="1" smtClean="0">
                <a:solidFill>
                  <a:srgbClr val="993366"/>
                </a:solidFill>
              </a:rPr>
              <a:t>differenza</a:t>
            </a:r>
            <a:r>
              <a:rPr lang="en-GB" sz="2000" dirty="0" smtClean="0">
                <a:solidFill>
                  <a:srgbClr val="993366"/>
                </a:solidFill>
              </a:rPr>
              <a:t> </a:t>
            </a:r>
            <a:r>
              <a:rPr lang="en-GB" sz="2000" dirty="0" err="1" smtClean="0">
                <a:solidFill>
                  <a:srgbClr val="993366"/>
                </a:solidFill>
              </a:rPr>
              <a:t>tra</a:t>
            </a:r>
            <a:r>
              <a:rPr lang="en-GB" sz="2000" dirty="0" smtClean="0">
                <a:solidFill>
                  <a:srgbClr val="993366"/>
                </a:solidFill>
              </a:rPr>
              <a:t> </a:t>
            </a:r>
            <a:r>
              <a:rPr lang="en-GB" sz="2000" dirty="0" err="1" smtClean="0">
                <a:solidFill>
                  <a:srgbClr val="993366"/>
                </a:solidFill>
              </a:rPr>
              <a:t>il</a:t>
            </a:r>
            <a:r>
              <a:rPr lang="en-GB" sz="2000" dirty="0" smtClean="0">
                <a:solidFill>
                  <a:srgbClr val="993366"/>
                </a:solidFill>
              </a:rPr>
              <a:t> </a:t>
            </a:r>
            <a:r>
              <a:rPr lang="en-GB" sz="2000" dirty="0" err="1" smtClean="0">
                <a:solidFill>
                  <a:srgbClr val="993366"/>
                </a:solidFill>
              </a:rPr>
              <a:t>gettito</a:t>
            </a:r>
            <a:r>
              <a:rPr lang="en-GB" sz="2000" dirty="0" smtClean="0">
                <a:solidFill>
                  <a:srgbClr val="993366"/>
                </a:solidFill>
              </a:rPr>
              <a:t> </a:t>
            </a:r>
            <a:r>
              <a:rPr lang="en-GB" sz="2000" dirty="0" err="1" smtClean="0">
                <a:solidFill>
                  <a:srgbClr val="993366"/>
                </a:solidFill>
              </a:rPr>
              <a:t>attuale</a:t>
            </a:r>
            <a:r>
              <a:rPr lang="en-GB" sz="2000" dirty="0" smtClean="0">
                <a:solidFill>
                  <a:srgbClr val="993366"/>
                </a:solidFill>
              </a:rPr>
              <a:t> e </a:t>
            </a:r>
            <a:r>
              <a:rPr lang="en-GB" sz="2000" dirty="0" err="1" smtClean="0">
                <a:solidFill>
                  <a:srgbClr val="993366"/>
                </a:solidFill>
              </a:rPr>
              <a:t>quello</a:t>
            </a:r>
            <a:r>
              <a:rPr lang="en-GB" sz="2000" dirty="0" smtClean="0">
                <a:solidFill>
                  <a:srgbClr val="993366"/>
                </a:solidFill>
              </a:rPr>
              <a:t> standard </a:t>
            </a:r>
            <a:r>
              <a:rPr lang="en-GB" sz="2000" dirty="0" smtClean="0">
                <a:solidFill>
                  <a:schemeClr val="tx1"/>
                </a:solidFill>
              </a:rPr>
              <a:t>(</a:t>
            </a:r>
            <a:r>
              <a:rPr lang="en-GB" sz="2000" b="1" dirty="0" err="1" smtClean="0">
                <a:solidFill>
                  <a:srgbClr val="0070C0"/>
                </a:solidFill>
              </a:rPr>
              <a:t>gettito</a:t>
            </a:r>
            <a:r>
              <a:rPr lang="en-GB" sz="2000" b="1" dirty="0" smtClean="0">
                <a:solidFill>
                  <a:srgbClr val="0070C0"/>
                </a:solidFill>
              </a:rPr>
              <a:t> extra-standard</a:t>
            </a:r>
            <a:r>
              <a:rPr lang="en-GB" sz="2000" dirty="0" smtClean="0">
                <a:solidFill>
                  <a:schemeClr val="tx1"/>
                </a:solidFill>
              </a:rPr>
              <a:t>). </a:t>
            </a:r>
            <a:endParaRPr lang="it-IT" sz="2000" dirty="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85720" y="836613"/>
            <a:ext cx="8401080" cy="1163627"/>
          </a:xfrm>
          <a:prstGeom prst="rect">
            <a:avLst/>
          </a:prstGeom>
          <a:noFill/>
          <a:ln w="9525">
            <a:noFill/>
            <a:round/>
            <a:headEnd/>
            <a:tailEnd/>
          </a:ln>
        </p:spPr>
        <p:txBody>
          <a:bodyPr/>
          <a:lstStyle/>
          <a:p>
            <a:pPr marL="336550" indent="-336550">
              <a:spcBef>
                <a:spcPts val="600"/>
              </a:spcBef>
              <a:buClr>
                <a:srgbClr val="000000"/>
              </a:buClr>
              <a:buSzPct val="100000"/>
              <a:buFont typeface="Times New Roman" pitchFamily="18" charset="0"/>
              <a:buNone/>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a:solidFill>
                <a:srgbClr val="000000"/>
              </a:solidFill>
              <a:ea typeface="Arial Unicode MS" pitchFamily="34" charset="-128"/>
              <a:cs typeface="Arial Unicode MS" pitchFamily="34" charset="-128"/>
            </a:endParaRPr>
          </a:p>
        </p:txBody>
      </p:sp>
      <p:sp>
        <p:nvSpPr>
          <p:cNvPr id="6147" name="Text Box 1"/>
          <p:cNvSpPr txBox="1">
            <a:spLocks noChangeArrowheads="1"/>
          </p:cNvSpPr>
          <p:nvPr/>
        </p:nvSpPr>
        <p:spPr bwMode="auto">
          <a:xfrm>
            <a:off x="228600" y="1143000"/>
            <a:ext cx="8642350" cy="2667000"/>
          </a:xfrm>
          <a:prstGeom prst="rect">
            <a:avLst/>
          </a:prstGeom>
          <a:noFill/>
          <a:ln w="9525">
            <a:noFill/>
            <a:round/>
            <a:headEnd/>
            <a:tailEnd/>
          </a:ln>
        </p:spPr>
        <p:txBody>
          <a:bodyPr/>
          <a:lstStyle/>
          <a:p>
            <a:pPr algn="just">
              <a:lnSpc>
                <a:spcPct val="120000"/>
              </a:lnSpc>
              <a:tabLst>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pPr>
            <a:endParaRPr lang="it-IT" sz="2400" b="1" dirty="0">
              <a:solidFill>
                <a:srgbClr val="993366"/>
              </a:solidFill>
              <a:ea typeface="Arial Unicode MS" pitchFamily="34" charset="-128"/>
              <a:cs typeface="Arial Unicode MS" pitchFamily="34" charset="-128"/>
            </a:endParaRPr>
          </a:p>
        </p:txBody>
      </p:sp>
      <p:sp>
        <p:nvSpPr>
          <p:cNvPr id="6148"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Differenze territoriali</a:t>
            </a:r>
          </a:p>
        </p:txBody>
      </p:sp>
      <p:sp>
        <p:nvSpPr>
          <p:cNvPr id="8" name="CasellaDiTesto 7"/>
          <p:cNvSpPr txBox="1"/>
          <p:nvPr/>
        </p:nvSpPr>
        <p:spPr>
          <a:xfrm>
            <a:off x="1357290" y="2304628"/>
            <a:ext cx="7581912" cy="338554"/>
          </a:xfrm>
          <a:prstGeom prst="rect">
            <a:avLst/>
          </a:prstGeom>
          <a:noFill/>
        </p:spPr>
        <p:txBody>
          <a:bodyPr wrap="square" rtlCol="0">
            <a:spAutoFit/>
          </a:bodyPr>
          <a:lstStyle/>
          <a:p>
            <a:pPr algn="r"/>
            <a:r>
              <a:rPr lang="en-GB" sz="1600" b="1" dirty="0" err="1" smtClean="0">
                <a:solidFill>
                  <a:srgbClr val="008000"/>
                </a:solidFill>
              </a:rPr>
              <a:t>Politiche</a:t>
            </a:r>
            <a:r>
              <a:rPr lang="en-GB" sz="1600" b="1" dirty="0" smtClean="0">
                <a:solidFill>
                  <a:srgbClr val="008000"/>
                </a:solidFill>
              </a:rPr>
              <a:t> </a:t>
            </a:r>
            <a:r>
              <a:rPr lang="en-GB" sz="1600" b="1" dirty="0" err="1" smtClean="0">
                <a:solidFill>
                  <a:srgbClr val="008000"/>
                </a:solidFill>
              </a:rPr>
              <a:t>fiscali</a:t>
            </a:r>
            <a:r>
              <a:rPr lang="en-GB" sz="1600" b="1" dirty="0" smtClean="0">
                <a:solidFill>
                  <a:srgbClr val="008000"/>
                </a:solidFill>
              </a:rPr>
              <a:t> e </a:t>
            </a:r>
            <a:r>
              <a:rPr lang="en-GB" sz="1600" b="1" dirty="0" err="1" smtClean="0">
                <a:solidFill>
                  <a:srgbClr val="008000"/>
                </a:solidFill>
              </a:rPr>
              <a:t>spesa</a:t>
            </a:r>
            <a:r>
              <a:rPr lang="en-GB" sz="1600" b="1" dirty="0" smtClean="0">
                <a:solidFill>
                  <a:srgbClr val="008000"/>
                </a:solidFill>
              </a:rPr>
              <a:t> </a:t>
            </a:r>
            <a:r>
              <a:rPr lang="en-GB" sz="1600" b="1" dirty="0" err="1" smtClean="0">
                <a:solidFill>
                  <a:srgbClr val="008000"/>
                </a:solidFill>
              </a:rPr>
              <a:t>corrente</a:t>
            </a:r>
            <a:r>
              <a:rPr lang="en-GB" sz="1600" b="1" dirty="0" smtClean="0">
                <a:solidFill>
                  <a:srgbClr val="008000"/>
                </a:solidFill>
              </a:rPr>
              <a:t> </a:t>
            </a:r>
            <a:r>
              <a:rPr lang="en-GB" sz="1600" b="1" dirty="0" err="1" smtClean="0">
                <a:solidFill>
                  <a:srgbClr val="008000"/>
                </a:solidFill>
              </a:rPr>
              <a:t>dei</a:t>
            </a:r>
            <a:r>
              <a:rPr lang="en-GB" sz="1600" b="1" dirty="0" smtClean="0">
                <a:solidFill>
                  <a:srgbClr val="008000"/>
                </a:solidFill>
              </a:rPr>
              <a:t> </a:t>
            </a:r>
            <a:r>
              <a:rPr lang="en-GB" sz="1600" b="1" dirty="0" err="1" smtClean="0">
                <a:solidFill>
                  <a:srgbClr val="008000"/>
                </a:solidFill>
              </a:rPr>
              <a:t>Comuni</a:t>
            </a:r>
            <a:r>
              <a:rPr lang="en-GB" sz="1600" b="1" dirty="0" smtClean="0">
                <a:solidFill>
                  <a:srgbClr val="008000"/>
                </a:solidFill>
              </a:rPr>
              <a:t> </a:t>
            </a:r>
            <a:r>
              <a:rPr lang="en-GB" sz="1600" b="1" dirty="0" err="1" smtClean="0">
                <a:solidFill>
                  <a:srgbClr val="008000"/>
                </a:solidFill>
              </a:rPr>
              <a:t>italiani</a:t>
            </a:r>
            <a:r>
              <a:rPr lang="en-GB" sz="1600" b="1" dirty="0" smtClean="0">
                <a:solidFill>
                  <a:srgbClr val="008000"/>
                </a:solidFill>
              </a:rPr>
              <a:t>. Pro </a:t>
            </a:r>
            <a:r>
              <a:rPr lang="en-GB" sz="1600" b="1" dirty="0" err="1" smtClean="0">
                <a:solidFill>
                  <a:srgbClr val="008000"/>
                </a:solidFill>
              </a:rPr>
              <a:t>capite</a:t>
            </a:r>
            <a:r>
              <a:rPr lang="en-GB" sz="1600" b="1" dirty="0" smtClean="0">
                <a:solidFill>
                  <a:srgbClr val="008000"/>
                </a:solidFill>
              </a:rPr>
              <a:t> (2014)</a:t>
            </a:r>
            <a:endParaRPr lang="it-IT" sz="1600" b="1" dirty="0">
              <a:solidFill>
                <a:srgbClr val="008000"/>
              </a:solidFill>
            </a:endParaRPr>
          </a:p>
        </p:txBody>
      </p:sp>
      <p:sp>
        <p:nvSpPr>
          <p:cNvPr id="7" name="CasellaDiTesto 6"/>
          <p:cNvSpPr txBox="1"/>
          <p:nvPr/>
        </p:nvSpPr>
        <p:spPr>
          <a:xfrm>
            <a:off x="285720" y="857232"/>
            <a:ext cx="8458200" cy="1138773"/>
          </a:xfrm>
          <a:prstGeom prst="rect">
            <a:avLst/>
          </a:prstGeom>
          <a:noFill/>
        </p:spPr>
        <p:txBody>
          <a:bodyPr wrap="square" rtlCol="0">
            <a:spAutoFit/>
          </a:bodyPr>
          <a:lstStyle/>
          <a:p>
            <a:r>
              <a:rPr lang="en-GB" sz="1700" dirty="0" err="1" smtClean="0">
                <a:solidFill>
                  <a:schemeClr val="tx1"/>
                </a:solidFill>
              </a:rPr>
              <a:t>Nelle</a:t>
            </a:r>
            <a:r>
              <a:rPr lang="en-GB" sz="1700" dirty="0" smtClean="0">
                <a:solidFill>
                  <a:schemeClr val="tx1"/>
                </a:solidFill>
              </a:rPr>
              <a:t> </a:t>
            </a:r>
            <a:r>
              <a:rPr lang="en-GB" sz="1700" dirty="0" err="1" smtClean="0">
                <a:solidFill>
                  <a:schemeClr val="tx1"/>
                </a:solidFill>
              </a:rPr>
              <a:t>parti</a:t>
            </a:r>
            <a:r>
              <a:rPr lang="en-GB" sz="1700" dirty="0" smtClean="0">
                <a:solidFill>
                  <a:schemeClr val="tx1"/>
                </a:solidFill>
              </a:rPr>
              <a:t> </a:t>
            </a:r>
            <a:r>
              <a:rPr lang="en-GB" sz="1700" dirty="0" err="1" smtClean="0">
                <a:solidFill>
                  <a:schemeClr val="tx1"/>
                </a:solidFill>
              </a:rPr>
              <a:t>estreme</a:t>
            </a:r>
            <a:r>
              <a:rPr lang="en-GB" sz="1700" dirty="0" smtClean="0">
                <a:solidFill>
                  <a:schemeClr val="tx1"/>
                </a:solidFill>
              </a:rPr>
              <a:t> del </a:t>
            </a:r>
            <a:r>
              <a:rPr lang="en-GB" sz="1700" dirty="0" err="1" smtClean="0">
                <a:solidFill>
                  <a:schemeClr val="tx1"/>
                </a:solidFill>
              </a:rPr>
              <a:t>grafico</a:t>
            </a:r>
            <a:r>
              <a:rPr lang="en-GB" sz="1700" dirty="0" smtClean="0">
                <a:solidFill>
                  <a:schemeClr val="tx1"/>
                </a:solidFill>
              </a:rPr>
              <a:t> </a:t>
            </a:r>
            <a:r>
              <a:rPr lang="en-GB" sz="1700" dirty="0" err="1" smtClean="0">
                <a:solidFill>
                  <a:schemeClr val="tx1"/>
                </a:solidFill>
              </a:rPr>
              <a:t>sono</a:t>
            </a:r>
            <a:r>
              <a:rPr lang="en-GB" sz="1700" dirty="0" smtClean="0">
                <a:solidFill>
                  <a:schemeClr val="tx1"/>
                </a:solidFill>
              </a:rPr>
              <a:t> </a:t>
            </a:r>
            <a:r>
              <a:rPr lang="en-GB" sz="1700" dirty="0" err="1" smtClean="0">
                <a:solidFill>
                  <a:schemeClr val="tx1"/>
                </a:solidFill>
              </a:rPr>
              <a:t>rappresentati</a:t>
            </a:r>
            <a:r>
              <a:rPr lang="en-GB" sz="1700" dirty="0" smtClean="0">
                <a:solidFill>
                  <a:schemeClr val="tx1"/>
                </a:solidFill>
              </a:rPr>
              <a:t> due </a:t>
            </a:r>
            <a:r>
              <a:rPr lang="en-GB" sz="1700" dirty="0" err="1" smtClean="0">
                <a:solidFill>
                  <a:schemeClr val="tx1"/>
                </a:solidFill>
              </a:rPr>
              <a:t>modelli</a:t>
            </a:r>
            <a:r>
              <a:rPr lang="en-GB" sz="1700" dirty="0" smtClean="0">
                <a:solidFill>
                  <a:schemeClr val="tx1"/>
                </a:solidFill>
              </a:rPr>
              <a:t> </a:t>
            </a:r>
            <a:r>
              <a:rPr lang="en-GB" sz="1700" dirty="0" err="1" smtClean="0">
                <a:solidFill>
                  <a:schemeClr val="tx1"/>
                </a:solidFill>
              </a:rPr>
              <a:t>di</a:t>
            </a:r>
            <a:r>
              <a:rPr lang="en-GB" sz="1700" dirty="0" smtClean="0">
                <a:solidFill>
                  <a:schemeClr val="tx1"/>
                </a:solidFill>
              </a:rPr>
              <a:t> </a:t>
            </a:r>
            <a:r>
              <a:rPr lang="en-GB" sz="1700" i="1" dirty="0" smtClean="0">
                <a:solidFill>
                  <a:schemeClr val="tx1"/>
                </a:solidFill>
              </a:rPr>
              <a:t>policy</a:t>
            </a:r>
            <a:r>
              <a:rPr lang="en-GB" sz="1700" dirty="0" smtClean="0">
                <a:solidFill>
                  <a:schemeClr val="tx1"/>
                </a:solidFill>
              </a:rPr>
              <a:t> </a:t>
            </a:r>
            <a:r>
              <a:rPr lang="en-GB" sz="1700" dirty="0" err="1" smtClean="0">
                <a:solidFill>
                  <a:schemeClr val="tx1"/>
                </a:solidFill>
              </a:rPr>
              <a:t>opposti</a:t>
            </a:r>
            <a:r>
              <a:rPr lang="en-GB" sz="1700" dirty="0" smtClean="0">
                <a:solidFill>
                  <a:schemeClr val="tx1"/>
                </a:solidFill>
              </a:rPr>
              <a:t>: </a:t>
            </a:r>
          </a:p>
          <a:p>
            <a:pPr marL="400050" indent="-400050">
              <a:buAutoNum type="romanLcParenR"/>
            </a:pPr>
            <a:r>
              <a:rPr lang="en-GB" sz="1700" dirty="0" smtClean="0">
                <a:solidFill>
                  <a:schemeClr val="tx1"/>
                </a:solidFill>
              </a:rPr>
              <a:t>un </a:t>
            </a:r>
            <a:r>
              <a:rPr lang="en-GB" sz="1700" dirty="0" smtClean="0">
                <a:solidFill>
                  <a:srgbClr val="993366"/>
                </a:solidFill>
              </a:rPr>
              <a:t>alto </a:t>
            </a:r>
            <a:r>
              <a:rPr lang="en-GB" sz="1700" dirty="0" err="1" smtClean="0">
                <a:solidFill>
                  <a:srgbClr val="993366"/>
                </a:solidFill>
              </a:rPr>
              <a:t>livello</a:t>
            </a:r>
            <a:r>
              <a:rPr lang="en-GB" sz="1700" dirty="0" smtClean="0">
                <a:solidFill>
                  <a:srgbClr val="993366"/>
                </a:solidFill>
              </a:rPr>
              <a:t> </a:t>
            </a:r>
            <a:r>
              <a:rPr lang="en-GB" sz="1700" dirty="0" err="1" smtClean="0">
                <a:solidFill>
                  <a:srgbClr val="993366"/>
                </a:solidFill>
              </a:rPr>
              <a:t>di</a:t>
            </a:r>
            <a:r>
              <a:rPr lang="en-GB" sz="1700" dirty="0" smtClean="0">
                <a:solidFill>
                  <a:srgbClr val="993366"/>
                </a:solidFill>
              </a:rPr>
              <a:t> </a:t>
            </a:r>
            <a:r>
              <a:rPr lang="en-GB" sz="1700" dirty="0" err="1" smtClean="0">
                <a:solidFill>
                  <a:srgbClr val="993366"/>
                </a:solidFill>
              </a:rPr>
              <a:t>pressione</a:t>
            </a:r>
            <a:r>
              <a:rPr lang="en-GB" sz="1700" dirty="0" smtClean="0">
                <a:solidFill>
                  <a:srgbClr val="993366"/>
                </a:solidFill>
              </a:rPr>
              <a:t> </a:t>
            </a:r>
            <a:r>
              <a:rPr lang="en-GB" sz="1700" dirty="0" err="1" smtClean="0">
                <a:solidFill>
                  <a:srgbClr val="993366"/>
                </a:solidFill>
              </a:rPr>
              <a:t>fiscale</a:t>
            </a:r>
            <a:r>
              <a:rPr lang="en-GB" sz="1700" dirty="0" smtClean="0">
                <a:solidFill>
                  <a:srgbClr val="993366"/>
                </a:solidFill>
              </a:rPr>
              <a:t> </a:t>
            </a:r>
            <a:r>
              <a:rPr lang="en-GB" sz="1700" dirty="0" smtClean="0">
                <a:solidFill>
                  <a:schemeClr val="tx1"/>
                </a:solidFill>
              </a:rPr>
              <a:t>+ un </a:t>
            </a:r>
            <a:r>
              <a:rPr lang="en-GB" sz="1700" dirty="0" smtClean="0">
                <a:solidFill>
                  <a:srgbClr val="993366"/>
                </a:solidFill>
              </a:rPr>
              <a:t>alto </a:t>
            </a:r>
            <a:r>
              <a:rPr lang="en-GB" sz="1700" dirty="0" err="1" smtClean="0">
                <a:solidFill>
                  <a:srgbClr val="993366"/>
                </a:solidFill>
              </a:rPr>
              <a:t>livello</a:t>
            </a:r>
            <a:r>
              <a:rPr lang="en-GB" sz="1700" dirty="0" smtClean="0">
                <a:solidFill>
                  <a:srgbClr val="993366"/>
                </a:solidFill>
              </a:rPr>
              <a:t> </a:t>
            </a:r>
            <a:r>
              <a:rPr lang="en-GB" sz="1700" dirty="0" err="1" smtClean="0">
                <a:solidFill>
                  <a:srgbClr val="993366"/>
                </a:solidFill>
              </a:rPr>
              <a:t>di</a:t>
            </a:r>
            <a:r>
              <a:rPr lang="en-GB" sz="1700" dirty="0" smtClean="0">
                <a:solidFill>
                  <a:srgbClr val="993366"/>
                </a:solidFill>
              </a:rPr>
              <a:t> </a:t>
            </a:r>
            <a:r>
              <a:rPr lang="en-GB" sz="1700" dirty="0" err="1" smtClean="0">
                <a:solidFill>
                  <a:srgbClr val="993366"/>
                </a:solidFill>
              </a:rPr>
              <a:t>spesa</a:t>
            </a:r>
            <a:r>
              <a:rPr lang="en-GB" sz="1700" dirty="0" smtClean="0">
                <a:solidFill>
                  <a:srgbClr val="993366"/>
                </a:solidFill>
              </a:rPr>
              <a:t> </a:t>
            </a:r>
            <a:r>
              <a:rPr lang="en-GB" sz="1700" dirty="0" err="1" smtClean="0">
                <a:solidFill>
                  <a:schemeClr val="tx1"/>
                </a:solidFill>
              </a:rPr>
              <a:t>che</a:t>
            </a:r>
            <a:r>
              <a:rPr lang="en-GB" sz="1700" dirty="0" smtClean="0">
                <a:solidFill>
                  <a:schemeClr val="tx1"/>
                </a:solidFill>
              </a:rPr>
              <a:t> produce un </a:t>
            </a:r>
            <a:r>
              <a:rPr lang="en-GB" sz="1700" dirty="0" err="1" smtClean="0">
                <a:solidFill>
                  <a:schemeClr val="tx1"/>
                </a:solidFill>
              </a:rPr>
              <a:t>più</a:t>
            </a:r>
            <a:r>
              <a:rPr lang="en-GB" sz="1700" dirty="0" smtClean="0">
                <a:solidFill>
                  <a:schemeClr val="tx1"/>
                </a:solidFill>
              </a:rPr>
              <a:t> </a:t>
            </a:r>
            <a:r>
              <a:rPr lang="en-GB" sz="1700" dirty="0" err="1" smtClean="0">
                <a:solidFill>
                  <a:schemeClr val="tx1"/>
                </a:solidFill>
              </a:rPr>
              <a:t>elevato</a:t>
            </a:r>
            <a:r>
              <a:rPr lang="en-GB" sz="1700" dirty="0" smtClean="0">
                <a:solidFill>
                  <a:schemeClr val="tx1"/>
                </a:solidFill>
              </a:rPr>
              <a:t> (o </a:t>
            </a:r>
            <a:r>
              <a:rPr lang="en-GB" sz="1700" dirty="0" err="1" smtClean="0">
                <a:solidFill>
                  <a:schemeClr val="tx1"/>
                </a:solidFill>
              </a:rPr>
              <a:t>più</a:t>
            </a:r>
            <a:r>
              <a:rPr lang="en-GB" sz="1700" dirty="0" smtClean="0">
                <a:solidFill>
                  <a:schemeClr val="tx1"/>
                </a:solidFill>
              </a:rPr>
              <a:t> </a:t>
            </a:r>
            <a:r>
              <a:rPr lang="en-GB" sz="1700" dirty="0" err="1" smtClean="0">
                <a:solidFill>
                  <a:schemeClr val="tx1"/>
                </a:solidFill>
              </a:rPr>
              <a:t>qualificato</a:t>
            </a:r>
            <a:r>
              <a:rPr lang="en-GB" sz="1700" dirty="0" smtClean="0">
                <a:solidFill>
                  <a:schemeClr val="tx1"/>
                </a:solidFill>
              </a:rPr>
              <a:t>) </a:t>
            </a:r>
            <a:r>
              <a:rPr lang="en-GB" sz="1700" dirty="0" err="1" smtClean="0">
                <a:solidFill>
                  <a:schemeClr val="tx1"/>
                </a:solidFill>
              </a:rPr>
              <a:t>numero</a:t>
            </a:r>
            <a:r>
              <a:rPr lang="en-GB" sz="1700" dirty="0" smtClean="0">
                <a:solidFill>
                  <a:schemeClr val="tx1"/>
                </a:solidFill>
              </a:rPr>
              <a:t> </a:t>
            </a:r>
            <a:r>
              <a:rPr lang="en-GB" sz="1700" dirty="0" err="1" smtClean="0">
                <a:solidFill>
                  <a:schemeClr val="tx1"/>
                </a:solidFill>
              </a:rPr>
              <a:t>di</a:t>
            </a:r>
            <a:r>
              <a:rPr lang="en-GB" sz="1700" dirty="0" smtClean="0">
                <a:solidFill>
                  <a:schemeClr val="tx1"/>
                </a:solidFill>
              </a:rPr>
              <a:t> </a:t>
            </a:r>
            <a:r>
              <a:rPr lang="en-GB" sz="1700" dirty="0" err="1" smtClean="0">
                <a:solidFill>
                  <a:schemeClr val="tx1"/>
                </a:solidFill>
              </a:rPr>
              <a:t>servizi</a:t>
            </a:r>
            <a:r>
              <a:rPr lang="en-GB" sz="1700" dirty="0" smtClean="0">
                <a:solidFill>
                  <a:schemeClr val="tx1"/>
                </a:solidFill>
              </a:rPr>
              <a:t> </a:t>
            </a:r>
            <a:r>
              <a:rPr lang="en-GB" sz="1700" dirty="0" err="1" smtClean="0">
                <a:solidFill>
                  <a:schemeClr val="tx1"/>
                </a:solidFill>
              </a:rPr>
              <a:t>locali</a:t>
            </a:r>
            <a:r>
              <a:rPr lang="en-GB" sz="1700" dirty="0" smtClean="0">
                <a:solidFill>
                  <a:schemeClr val="tx1"/>
                </a:solidFill>
              </a:rPr>
              <a:t>; </a:t>
            </a:r>
          </a:p>
          <a:p>
            <a:pPr marL="400050" indent="-400050">
              <a:buAutoNum type="romanLcParenR"/>
            </a:pPr>
            <a:r>
              <a:rPr lang="en-GB" sz="1700" dirty="0" smtClean="0">
                <a:solidFill>
                  <a:schemeClr val="tx1"/>
                </a:solidFill>
              </a:rPr>
              <a:t>un </a:t>
            </a:r>
            <a:r>
              <a:rPr lang="en-GB" sz="1700" dirty="0" smtClean="0">
                <a:solidFill>
                  <a:srgbClr val="A90D51"/>
                </a:solidFill>
              </a:rPr>
              <a:t>basso </a:t>
            </a:r>
            <a:r>
              <a:rPr lang="en-GB" sz="1700" dirty="0" err="1" smtClean="0">
                <a:solidFill>
                  <a:srgbClr val="A90D51"/>
                </a:solidFill>
              </a:rPr>
              <a:t>livello</a:t>
            </a:r>
            <a:r>
              <a:rPr lang="en-GB" sz="1700" dirty="0" smtClean="0">
                <a:solidFill>
                  <a:srgbClr val="A90D51"/>
                </a:solidFill>
              </a:rPr>
              <a:t> </a:t>
            </a:r>
            <a:r>
              <a:rPr lang="en-GB" sz="1700" dirty="0" err="1" smtClean="0">
                <a:solidFill>
                  <a:srgbClr val="A90D51"/>
                </a:solidFill>
              </a:rPr>
              <a:t>di</a:t>
            </a:r>
            <a:r>
              <a:rPr lang="en-GB" sz="1700" dirty="0" smtClean="0">
                <a:solidFill>
                  <a:srgbClr val="A90D51"/>
                </a:solidFill>
              </a:rPr>
              <a:t> </a:t>
            </a:r>
            <a:r>
              <a:rPr lang="en-GB" sz="1700" dirty="0" err="1" smtClean="0">
                <a:solidFill>
                  <a:srgbClr val="A90D51"/>
                </a:solidFill>
              </a:rPr>
              <a:t>spesa</a:t>
            </a:r>
            <a:r>
              <a:rPr lang="en-GB" sz="1700" dirty="0" smtClean="0">
                <a:solidFill>
                  <a:srgbClr val="A90D51"/>
                </a:solidFill>
              </a:rPr>
              <a:t> </a:t>
            </a:r>
            <a:r>
              <a:rPr lang="en-GB" sz="1700" dirty="0" err="1" smtClean="0">
                <a:solidFill>
                  <a:srgbClr val="A90D51"/>
                </a:solidFill>
              </a:rPr>
              <a:t>corrente</a:t>
            </a:r>
            <a:r>
              <a:rPr lang="en-GB" sz="1700" dirty="0" smtClean="0">
                <a:solidFill>
                  <a:srgbClr val="A90D51"/>
                </a:solidFill>
              </a:rPr>
              <a:t> </a:t>
            </a:r>
            <a:r>
              <a:rPr lang="en-GB" sz="1700" dirty="0" smtClean="0">
                <a:solidFill>
                  <a:schemeClr val="tx1"/>
                </a:solidFill>
              </a:rPr>
              <a:t>+ </a:t>
            </a:r>
            <a:r>
              <a:rPr lang="en-GB" sz="1700" dirty="0" smtClean="0">
                <a:solidFill>
                  <a:srgbClr val="A90D51"/>
                </a:solidFill>
              </a:rPr>
              <a:t>un basso </a:t>
            </a:r>
            <a:r>
              <a:rPr lang="en-GB" sz="1700" dirty="0" err="1" smtClean="0">
                <a:solidFill>
                  <a:srgbClr val="A90D51"/>
                </a:solidFill>
              </a:rPr>
              <a:t>livello</a:t>
            </a:r>
            <a:r>
              <a:rPr lang="en-GB" sz="1700" dirty="0" smtClean="0">
                <a:solidFill>
                  <a:srgbClr val="A90D51"/>
                </a:solidFill>
              </a:rPr>
              <a:t> </a:t>
            </a:r>
            <a:r>
              <a:rPr lang="en-GB" sz="1700" dirty="0" err="1" smtClean="0">
                <a:solidFill>
                  <a:srgbClr val="A90D51"/>
                </a:solidFill>
              </a:rPr>
              <a:t>di</a:t>
            </a:r>
            <a:r>
              <a:rPr lang="en-GB" sz="1700" dirty="0" smtClean="0">
                <a:solidFill>
                  <a:srgbClr val="A90D51"/>
                </a:solidFill>
              </a:rPr>
              <a:t> </a:t>
            </a:r>
            <a:r>
              <a:rPr lang="en-GB" sz="1700" dirty="0" err="1" smtClean="0">
                <a:solidFill>
                  <a:srgbClr val="A90D51"/>
                </a:solidFill>
              </a:rPr>
              <a:t>pressione</a:t>
            </a:r>
            <a:r>
              <a:rPr lang="en-GB" sz="1700" dirty="0" smtClean="0">
                <a:solidFill>
                  <a:srgbClr val="A90D51"/>
                </a:solidFill>
              </a:rPr>
              <a:t> </a:t>
            </a:r>
            <a:r>
              <a:rPr lang="en-GB" sz="1700" dirty="0" err="1" smtClean="0">
                <a:solidFill>
                  <a:srgbClr val="A90D51"/>
                </a:solidFill>
              </a:rPr>
              <a:t>fiscale</a:t>
            </a:r>
            <a:r>
              <a:rPr lang="en-GB" sz="1700" dirty="0" smtClean="0">
                <a:solidFill>
                  <a:schemeClr val="tx1"/>
                </a:solidFill>
              </a:rPr>
              <a:t>.  </a:t>
            </a:r>
            <a:endParaRPr lang="it-IT" sz="1700" dirty="0">
              <a:solidFill>
                <a:schemeClr val="tx1"/>
              </a:solidFill>
            </a:endParaRPr>
          </a:p>
        </p:txBody>
      </p:sp>
      <p:graphicFrame>
        <p:nvGraphicFramePr>
          <p:cNvPr id="13" name="Grafico 12"/>
          <p:cNvGraphicFramePr/>
          <p:nvPr/>
        </p:nvGraphicFramePr>
        <p:xfrm>
          <a:off x="214282" y="2643182"/>
          <a:ext cx="8715436" cy="3500462"/>
        </p:xfrm>
        <a:graphic>
          <a:graphicData uri="http://schemas.openxmlformats.org/drawingml/2006/chart">
            <c:chart xmlns:c="http://schemas.openxmlformats.org/drawingml/2006/chart" xmlns:r="http://schemas.openxmlformats.org/officeDocument/2006/relationships" r:id="rId3"/>
          </a:graphicData>
        </a:graphic>
      </p:graphicFrame>
      <p:sp>
        <p:nvSpPr>
          <p:cNvPr id="14" name="Ovale 13"/>
          <p:cNvSpPr/>
          <p:nvPr/>
        </p:nvSpPr>
        <p:spPr bwMode="auto">
          <a:xfrm>
            <a:off x="1285852" y="2786058"/>
            <a:ext cx="1643074" cy="3000396"/>
          </a:xfrm>
          <a:prstGeom prst="ellipse">
            <a:avLst/>
          </a:prstGeom>
          <a:noFill/>
          <a:ln w="222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charset="0"/>
            </a:endParaRPr>
          </a:p>
        </p:txBody>
      </p:sp>
      <p:sp>
        <p:nvSpPr>
          <p:cNvPr id="15" name="Ovale 14"/>
          <p:cNvSpPr/>
          <p:nvPr/>
        </p:nvSpPr>
        <p:spPr bwMode="auto">
          <a:xfrm>
            <a:off x="6215074" y="3357562"/>
            <a:ext cx="1643074" cy="2571768"/>
          </a:xfrm>
          <a:prstGeom prst="ellipse">
            <a:avLst/>
          </a:prstGeom>
          <a:noFill/>
          <a:ln w="222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smtClean="0">
              <a:ln>
                <a:noFill/>
              </a:ln>
              <a:solidFill>
                <a:schemeClr val="tx1"/>
              </a:solidFill>
              <a:effectLst/>
              <a:latin typeface="Times"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descr="C:\Users\ferretti\AppData\Local\Temp\PF_TOT_new_eng_bordi-1.pn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142844" y="1165198"/>
            <a:ext cx="4357718" cy="5049883"/>
          </a:xfrm>
          <a:prstGeom prst="rect">
            <a:avLst/>
          </a:prstGeom>
          <a:noFill/>
          <a:ln w="9525">
            <a:noFill/>
            <a:miter lim="800000"/>
            <a:headEnd/>
            <a:tailEnd/>
          </a:ln>
        </p:spPr>
      </p:pic>
      <p:sp>
        <p:nvSpPr>
          <p:cNvPr id="7172"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en-US" b="1" dirty="0" smtClean="0"/>
              <a:t>La </a:t>
            </a:r>
            <a:r>
              <a:rPr lang="en-US" b="1" dirty="0" err="1" smtClean="0"/>
              <a:t>correlazione</a:t>
            </a:r>
            <a:r>
              <a:rPr lang="en-US" b="1" dirty="0" smtClean="0"/>
              <a:t> </a:t>
            </a:r>
            <a:r>
              <a:rPr lang="en-US" b="1" dirty="0" err="1" smtClean="0"/>
              <a:t>spaziale</a:t>
            </a:r>
            <a:endParaRPr lang="en-US" b="1" dirty="0" smtClean="0"/>
          </a:p>
        </p:txBody>
      </p:sp>
      <p:sp>
        <p:nvSpPr>
          <p:cNvPr id="15" name="CasellaDiTesto 14"/>
          <p:cNvSpPr txBox="1"/>
          <p:nvPr/>
        </p:nvSpPr>
        <p:spPr>
          <a:xfrm>
            <a:off x="4786314" y="1737075"/>
            <a:ext cx="4357686" cy="3170099"/>
          </a:xfrm>
          <a:prstGeom prst="rect">
            <a:avLst/>
          </a:prstGeom>
          <a:noFill/>
        </p:spPr>
        <p:txBody>
          <a:bodyPr wrap="square" rtlCol="0">
            <a:spAutoFit/>
          </a:bodyPr>
          <a:lstStyle/>
          <a:p>
            <a:r>
              <a:rPr lang="en-US" sz="2000" dirty="0" smtClean="0">
                <a:solidFill>
                  <a:schemeClr val="tx1"/>
                </a:solidFill>
              </a:rPr>
              <a:t>Questa </a:t>
            </a:r>
            <a:r>
              <a:rPr lang="en-US" sz="2000" dirty="0" err="1" smtClean="0">
                <a:solidFill>
                  <a:schemeClr val="tx1"/>
                </a:solidFill>
              </a:rPr>
              <a:t>variabile</a:t>
            </a:r>
            <a:r>
              <a:rPr lang="en-US" sz="2000" dirty="0" smtClean="0">
                <a:solidFill>
                  <a:schemeClr val="tx1"/>
                </a:solidFill>
              </a:rPr>
              <a:t> </a:t>
            </a:r>
            <a:r>
              <a:rPr lang="en-US" sz="2000" dirty="0" err="1" smtClean="0">
                <a:solidFill>
                  <a:schemeClr val="tx1"/>
                </a:solidFill>
              </a:rPr>
              <a:t>indica</a:t>
            </a:r>
            <a:r>
              <a:rPr lang="en-US" sz="2000" dirty="0" smtClean="0">
                <a:solidFill>
                  <a:schemeClr val="tx1"/>
                </a:solidFill>
              </a:rPr>
              <a:t> la </a:t>
            </a:r>
            <a:r>
              <a:rPr lang="en-US" sz="2000" dirty="0" smtClean="0">
                <a:solidFill>
                  <a:srgbClr val="A90D51"/>
                </a:solidFill>
              </a:rPr>
              <a:t>quota</a:t>
            </a:r>
            <a:r>
              <a:rPr lang="en-US" sz="2000" dirty="0" smtClean="0">
                <a:solidFill>
                  <a:schemeClr val="tx1"/>
                </a:solidFill>
              </a:rPr>
              <a:t> </a:t>
            </a:r>
            <a:r>
              <a:rPr lang="en-US" sz="2000" dirty="0" err="1" smtClean="0">
                <a:solidFill>
                  <a:schemeClr val="tx1"/>
                </a:solidFill>
              </a:rPr>
              <a:t>delle</a:t>
            </a:r>
            <a:r>
              <a:rPr lang="en-US" sz="2000" dirty="0" smtClean="0">
                <a:solidFill>
                  <a:schemeClr val="tx1"/>
                </a:solidFill>
              </a:rPr>
              <a:t> </a:t>
            </a:r>
            <a:r>
              <a:rPr lang="en-US" sz="2000" dirty="0" err="1" smtClean="0">
                <a:solidFill>
                  <a:schemeClr val="tx1"/>
                </a:solidFill>
              </a:rPr>
              <a:t>entrate</a:t>
            </a:r>
            <a:r>
              <a:rPr lang="en-US" sz="2000" dirty="0" smtClean="0">
                <a:solidFill>
                  <a:schemeClr val="tx1"/>
                </a:solidFill>
              </a:rPr>
              <a:t> </a:t>
            </a:r>
            <a:r>
              <a:rPr lang="en-US" sz="2000" dirty="0" err="1" smtClean="0">
                <a:solidFill>
                  <a:schemeClr val="tx1"/>
                </a:solidFill>
              </a:rPr>
              <a:t>tributarie</a:t>
            </a:r>
            <a:r>
              <a:rPr lang="en-US" sz="2000" dirty="0" smtClean="0">
                <a:solidFill>
                  <a:schemeClr val="tx1"/>
                </a:solidFill>
              </a:rPr>
              <a:t> </a:t>
            </a:r>
            <a:r>
              <a:rPr lang="en-US" sz="2000" dirty="0" err="1" smtClean="0">
                <a:solidFill>
                  <a:schemeClr val="tx1"/>
                </a:solidFill>
              </a:rPr>
              <a:t>che</a:t>
            </a:r>
            <a:r>
              <a:rPr lang="en-US" sz="2000" dirty="0" smtClean="0">
                <a:solidFill>
                  <a:schemeClr val="tx1"/>
                </a:solidFill>
              </a:rPr>
              <a:t> </a:t>
            </a:r>
            <a:r>
              <a:rPr lang="en-US" sz="2000" dirty="0" err="1" smtClean="0">
                <a:solidFill>
                  <a:schemeClr val="tx1"/>
                </a:solidFill>
              </a:rPr>
              <a:t>viene</a:t>
            </a:r>
            <a:r>
              <a:rPr lang="en-US" sz="2000" dirty="0" smtClean="0">
                <a:solidFill>
                  <a:schemeClr val="tx1"/>
                </a:solidFill>
              </a:rPr>
              <a:t> </a:t>
            </a:r>
            <a:r>
              <a:rPr lang="en-US" sz="2000" dirty="0" err="1" smtClean="0">
                <a:solidFill>
                  <a:srgbClr val="993366"/>
                </a:solidFill>
              </a:rPr>
              <a:t>determinata</a:t>
            </a:r>
            <a:r>
              <a:rPr lang="en-US" sz="2000" dirty="0" smtClean="0">
                <a:solidFill>
                  <a:srgbClr val="993366"/>
                </a:solidFill>
              </a:rPr>
              <a:t> </a:t>
            </a:r>
            <a:r>
              <a:rPr lang="en-US" sz="2000" dirty="0" err="1" smtClean="0">
                <a:solidFill>
                  <a:srgbClr val="993366"/>
                </a:solidFill>
              </a:rPr>
              <a:t>dalle</a:t>
            </a:r>
            <a:r>
              <a:rPr lang="en-US" sz="2000" dirty="0" smtClean="0">
                <a:solidFill>
                  <a:srgbClr val="993366"/>
                </a:solidFill>
              </a:rPr>
              <a:t> </a:t>
            </a:r>
            <a:r>
              <a:rPr lang="en-US" sz="2000" dirty="0" err="1" smtClean="0">
                <a:solidFill>
                  <a:srgbClr val="993366"/>
                </a:solidFill>
              </a:rPr>
              <a:t>politiche</a:t>
            </a:r>
            <a:r>
              <a:rPr lang="en-US" sz="2000" dirty="0" smtClean="0">
                <a:solidFill>
                  <a:srgbClr val="993366"/>
                </a:solidFill>
              </a:rPr>
              <a:t> </a:t>
            </a:r>
            <a:r>
              <a:rPr lang="en-US" sz="2000" dirty="0" err="1" smtClean="0">
                <a:solidFill>
                  <a:srgbClr val="993366"/>
                </a:solidFill>
              </a:rPr>
              <a:t>fiscali</a:t>
            </a:r>
            <a:r>
              <a:rPr lang="en-US" sz="2000" dirty="0" smtClean="0">
                <a:solidFill>
                  <a:srgbClr val="993366"/>
                </a:solidFill>
              </a:rPr>
              <a:t> </a:t>
            </a:r>
            <a:r>
              <a:rPr lang="en-US" sz="2000" dirty="0" err="1" smtClean="0">
                <a:solidFill>
                  <a:schemeClr val="tx1"/>
                </a:solidFill>
              </a:rPr>
              <a:t>su</a:t>
            </a:r>
            <a:r>
              <a:rPr lang="en-US" sz="2000" dirty="0" smtClean="0">
                <a:solidFill>
                  <a:schemeClr val="tx1"/>
                </a:solidFill>
              </a:rPr>
              <a:t> </a:t>
            </a:r>
            <a:r>
              <a:rPr lang="en-US" sz="2000" dirty="0" err="1" smtClean="0">
                <a:solidFill>
                  <a:schemeClr val="tx1"/>
                </a:solidFill>
              </a:rPr>
              <a:t>Imu</a:t>
            </a:r>
            <a:r>
              <a:rPr lang="en-US" sz="2000" dirty="0" smtClean="0">
                <a:solidFill>
                  <a:schemeClr val="tx1"/>
                </a:solidFill>
              </a:rPr>
              <a:t> e </a:t>
            </a:r>
            <a:r>
              <a:rPr lang="en-US" sz="2000" dirty="0" err="1" smtClean="0">
                <a:solidFill>
                  <a:schemeClr val="tx1"/>
                </a:solidFill>
              </a:rPr>
              <a:t>Tasi</a:t>
            </a:r>
            <a:r>
              <a:rPr lang="en-US" sz="2000" dirty="0" smtClean="0">
                <a:solidFill>
                  <a:schemeClr val="tx1"/>
                </a:solidFill>
              </a:rPr>
              <a:t>. </a:t>
            </a:r>
          </a:p>
          <a:p>
            <a:endParaRPr lang="en-US" sz="2000" dirty="0">
              <a:solidFill>
                <a:schemeClr val="tx1"/>
              </a:solidFill>
            </a:endParaRPr>
          </a:p>
          <a:p>
            <a:r>
              <a:rPr lang="it-IT" sz="2000" dirty="0" smtClean="0">
                <a:solidFill>
                  <a:schemeClr val="tx1"/>
                </a:solidFill>
              </a:rPr>
              <a:t>La variabile mostra una </a:t>
            </a:r>
            <a:r>
              <a:rPr lang="it-IT" sz="2000" dirty="0" smtClean="0">
                <a:solidFill>
                  <a:srgbClr val="993366"/>
                </a:solidFill>
              </a:rPr>
              <a:t>distribuzione spaziale ben delineata</a:t>
            </a:r>
            <a:r>
              <a:rPr lang="it-IT" sz="2000" dirty="0" smtClean="0">
                <a:solidFill>
                  <a:schemeClr val="tx1"/>
                </a:solidFill>
              </a:rPr>
              <a:t>, con </a:t>
            </a:r>
            <a:r>
              <a:rPr lang="it-IT" sz="2000" dirty="0" smtClean="0">
                <a:solidFill>
                  <a:srgbClr val="993366"/>
                </a:solidFill>
              </a:rPr>
              <a:t>aree territoriali omogenee</a:t>
            </a:r>
            <a:r>
              <a:rPr lang="it-IT" sz="2000" dirty="0" smtClean="0">
                <a:solidFill>
                  <a:schemeClr val="tx1"/>
                </a:solidFill>
              </a:rPr>
              <a:t> in cui gli enti vicini tendono ad assumere comportamenti simili tra loro</a:t>
            </a:r>
            <a:endParaRPr lang="en-US" sz="2000" dirty="0">
              <a:solidFill>
                <a:schemeClr val="tx1"/>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xmlns="" val="426198965"/>
              </p:ext>
            </p:extLst>
          </p:nvPr>
        </p:nvGraphicFramePr>
        <p:xfrm>
          <a:off x="5786446" y="5214950"/>
          <a:ext cx="1950720" cy="630936"/>
        </p:xfrm>
        <a:graphic>
          <a:graphicData uri="http://schemas.openxmlformats.org/drawingml/2006/table">
            <a:tbl>
              <a:tblPr/>
              <a:tblGrid>
                <a:gridCol w="960120"/>
                <a:gridCol w="990600"/>
              </a:tblGrid>
              <a:tr h="107950">
                <a:tc>
                  <a:txBody>
                    <a:bodyPr/>
                    <a:lstStyle/>
                    <a:p>
                      <a:pPr algn="ctr">
                        <a:lnSpc>
                          <a:spcPct val="115000"/>
                        </a:lnSpc>
                        <a:spcAft>
                          <a:spcPts val="0"/>
                        </a:spcAft>
                      </a:pPr>
                      <a:r>
                        <a:rPr lang="it-IT" sz="1800" dirty="0" err="1">
                          <a:solidFill>
                            <a:srgbClr val="000000"/>
                          </a:solidFill>
                          <a:latin typeface="Arial" pitchFamily="34" charset="0"/>
                          <a:ea typeface="Times New Roman"/>
                          <a:cs typeface="Arial" pitchFamily="34" charset="0"/>
                        </a:rPr>
                        <a:t>Moran</a:t>
                      </a:r>
                      <a:r>
                        <a:rPr lang="it-IT" sz="1800" dirty="0">
                          <a:solidFill>
                            <a:srgbClr val="000000"/>
                          </a:solidFill>
                          <a:latin typeface="Arial" pitchFamily="34" charset="0"/>
                          <a:ea typeface="Times New Roman"/>
                          <a:cs typeface="Arial" pitchFamily="34" charset="0"/>
                        </a:rPr>
                        <a:t> I</a:t>
                      </a:r>
                      <a:endParaRPr lang="it-IT" sz="1800" dirty="0">
                        <a:latin typeface="Arial" pitchFamily="34" charset="0"/>
                        <a:ea typeface="Calibri"/>
                        <a:cs typeface="Arial" pitchFamily="34"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800" dirty="0" err="1">
                          <a:solidFill>
                            <a:srgbClr val="000000"/>
                          </a:solidFill>
                          <a:latin typeface="Arial" pitchFamily="34" charset="0"/>
                          <a:ea typeface="Times New Roman"/>
                          <a:cs typeface="Arial" pitchFamily="34" charset="0"/>
                        </a:rPr>
                        <a:t>p-value</a:t>
                      </a:r>
                      <a:endParaRPr lang="it-IT" sz="1800" dirty="0">
                        <a:latin typeface="Arial" pitchFamily="34" charset="0"/>
                        <a:ea typeface="Calibri"/>
                        <a:cs typeface="Arial" pitchFamily="34"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a:lnSpc>
                          <a:spcPct val="115000"/>
                        </a:lnSpc>
                        <a:spcAft>
                          <a:spcPts val="0"/>
                        </a:spcAft>
                      </a:pPr>
                      <a:r>
                        <a:rPr lang="it-IT" sz="1800" dirty="0" smtClean="0">
                          <a:solidFill>
                            <a:srgbClr val="000000"/>
                          </a:solidFill>
                          <a:latin typeface="Arial" pitchFamily="34" charset="0"/>
                          <a:ea typeface="Times New Roman"/>
                          <a:cs typeface="Arial" pitchFamily="34" charset="0"/>
                        </a:rPr>
                        <a:t>0,248</a:t>
                      </a:r>
                      <a:endParaRPr lang="it-IT" sz="1800" dirty="0">
                        <a:latin typeface="Arial" pitchFamily="34" charset="0"/>
                        <a:ea typeface="Calibri"/>
                        <a:cs typeface="Arial" pitchFamily="34"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800" dirty="0" smtClean="0">
                          <a:solidFill>
                            <a:srgbClr val="000000"/>
                          </a:solidFill>
                          <a:latin typeface="Arial" pitchFamily="34" charset="0"/>
                          <a:ea typeface="Times New Roman"/>
                          <a:cs typeface="Arial" pitchFamily="34" charset="0"/>
                        </a:rPr>
                        <a:t>0,000</a:t>
                      </a:r>
                      <a:endParaRPr lang="it-IT" sz="1800" dirty="0">
                        <a:latin typeface="Arial" pitchFamily="34" charset="0"/>
                        <a:ea typeface="Calibri"/>
                        <a:cs typeface="Arial" pitchFamily="34"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Ovale 16"/>
          <p:cNvSpPr/>
          <p:nvPr/>
        </p:nvSpPr>
        <p:spPr bwMode="auto">
          <a:xfrm>
            <a:off x="5943600" y="5476892"/>
            <a:ext cx="762000" cy="381000"/>
          </a:xfrm>
          <a:prstGeom prst="ellipse">
            <a:avLst/>
          </a:prstGeom>
          <a:noFill/>
          <a:ln w="28575" cap="flat" cmpd="sng" algn="ctr">
            <a:solidFill>
              <a:srgbClr val="9933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8" name="CasellaDiTesto 7"/>
          <p:cNvSpPr txBox="1"/>
          <p:nvPr/>
        </p:nvSpPr>
        <p:spPr>
          <a:xfrm>
            <a:off x="214282" y="857232"/>
            <a:ext cx="7286644" cy="369332"/>
          </a:xfrm>
          <a:prstGeom prst="rect">
            <a:avLst/>
          </a:prstGeom>
          <a:noFill/>
        </p:spPr>
        <p:txBody>
          <a:bodyPr wrap="square" rtlCol="0">
            <a:spAutoFit/>
          </a:bodyPr>
          <a:lstStyle/>
          <a:p>
            <a:pPr algn="r"/>
            <a:r>
              <a:rPr lang="en-US" b="1" dirty="0" err="1" smtClean="0">
                <a:solidFill>
                  <a:srgbClr val="993366"/>
                </a:solidFill>
              </a:rPr>
              <a:t>Rapporto</a:t>
            </a:r>
            <a:r>
              <a:rPr lang="en-US" b="1" dirty="0" smtClean="0">
                <a:solidFill>
                  <a:srgbClr val="993366"/>
                </a:solidFill>
              </a:rPr>
              <a:t> </a:t>
            </a:r>
            <a:r>
              <a:rPr lang="en-US" b="1" dirty="0" err="1" smtClean="0">
                <a:solidFill>
                  <a:srgbClr val="993366"/>
                </a:solidFill>
              </a:rPr>
              <a:t>tra</a:t>
            </a:r>
            <a:r>
              <a:rPr lang="en-US" b="1" dirty="0" smtClean="0">
                <a:solidFill>
                  <a:srgbClr val="993366"/>
                </a:solidFill>
              </a:rPr>
              <a:t> </a:t>
            </a:r>
            <a:r>
              <a:rPr lang="en-US" b="1" dirty="0" err="1" smtClean="0">
                <a:solidFill>
                  <a:srgbClr val="993366"/>
                </a:solidFill>
              </a:rPr>
              <a:t>il</a:t>
            </a:r>
            <a:r>
              <a:rPr lang="en-US" b="1" dirty="0" smtClean="0">
                <a:solidFill>
                  <a:srgbClr val="993366"/>
                </a:solidFill>
              </a:rPr>
              <a:t> </a:t>
            </a:r>
            <a:r>
              <a:rPr lang="en-US" b="1" dirty="0" err="1" smtClean="0">
                <a:solidFill>
                  <a:srgbClr val="993366"/>
                </a:solidFill>
              </a:rPr>
              <a:t>gettito</a:t>
            </a:r>
            <a:r>
              <a:rPr lang="en-US" b="1" dirty="0" smtClean="0">
                <a:solidFill>
                  <a:srgbClr val="993366"/>
                </a:solidFill>
              </a:rPr>
              <a:t> extra-standard e </a:t>
            </a:r>
            <a:r>
              <a:rPr lang="en-US" b="1" dirty="0" err="1" smtClean="0">
                <a:solidFill>
                  <a:srgbClr val="993366"/>
                </a:solidFill>
              </a:rPr>
              <a:t>entrate</a:t>
            </a:r>
            <a:r>
              <a:rPr lang="en-US" b="1" dirty="0" smtClean="0">
                <a:solidFill>
                  <a:srgbClr val="993366"/>
                </a:solidFill>
              </a:rPr>
              <a:t> </a:t>
            </a:r>
            <a:r>
              <a:rPr lang="en-US" b="1" dirty="0" err="1" smtClean="0">
                <a:solidFill>
                  <a:srgbClr val="993366"/>
                </a:solidFill>
              </a:rPr>
              <a:t>tributarie</a:t>
            </a:r>
            <a:r>
              <a:rPr lang="en-US" b="1" dirty="0" smtClean="0">
                <a:solidFill>
                  <a:srgbClr val="993366"/>
                </a:solidFill>
              </a:rPr>
              <a:t> (2014).</a:t>
            </a:r>
            <a:endParaRPr lang="en-US" b="1" dirty="0">
              <a:solidFill>
                <a:srgbClr val="993366"/>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it-IT" b="1" dirty="0" smtClean="0"/>
              <a:t>Metodologia (1)</a:t>
            </a:r>
          </a:p>
        </p:txBody>
      </p:sp>
      <p:sp>
        <p:nvSpPr>
          <p:cNvPr id="819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just" eaLnBrk="0" hangingPunct="0"/>
            <a:r>
              <a:rPr lang="it-IT" sz="1200" i="1">
                <a:latin typeface="Times New Roman" pitchFamily="18" charset="0"/>
                <a:cs typeface="Calibri" pitchFamily="34" charset="0"/>
              </a:rPr>
              <a:t>y</a:t>
            </a:r>
            <a:r>
              <a:rPr lang="it-IT" sz="1200">
                <a:latin typeface="Times New Roman" pitchFamily="18" charset="0"/>
                <a:cs typeface="Calibri" pitchFamily="34" charset="0"/>
              </a:rPr>
              <a:t> = </a:t>
            </a:r>
            <a:endParaRPr lang="it-IT"/>
          </a:p>
        </p:txBody>
      </p:sp>
      <p:sp>
        <p:nvSpPr>
          <p:cNvPr id="8197" name="Rectangle 3"/>
          <p:cNvSpPr>
            <a:spLocks noChangeArrowheads="1"/>
          </p:cNvSpPr>
          <p:nvPr/>
        </p:nvSpPr>
        <p:spPr bwMode="auto">
          <a:xfrm>
            <a:off x="0" y="6667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820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2" name="CasellaDiTesto 11"/>
          <p:cNvSpPr txBox="1"/>
          <p:nvPr/>
        </p:nvSpPr>
        <p:spPr>
          <a:xfrm>
            <a:off x="152400" y="1078040"/>
            <a:ext cx="8848756" cy="646331"/>
          </a:xfrm>
          <a:prstGeom prst="rect">
            <a:avLst/>
          </a:prstGeom>
          <a:noFill/>
        </p:spPr>
        <p:txBody>
          <a:bodyPr wrap="square" rtlCol="0">
            <a:spAutoFit/>
          </a:bodyPr>
          <a:lstStyle/>
          <a:p>
            <a:pPr algn="just"/>
            <a:r>
              <a:rPr lang="it-IT" dirty="0" smtClean="0">
                <a:solidFill>
                  <a:schemeClr val="tx1"/>
                </a:solidFill>
              </a:rPr>
              <a:t>Costruire un </a:t>
            </a:r>
            <a:r>
              <a:rPr lang="it-IT" dirty="0" smtClean="0">
                <a:solidFill>
                  <a:srgbClr val="993366"/>
                </a:solidFill>
              </a:rPr>
              <a:t>modello </a:t>
            </a:r>
            <a:r>
              <a:rPr lang="it-IT" dirty="0" err="1" smtClean="0">
                <a:solidFill>
                  <a:srgbClr val="993366"/>
                </a:solidFill>
              </a:rPr>
              <a:t>econometrico</a:t>
            </a:r>
            <a:r>
              <a:rPr lang="it-IT" dirty="0" smtClean="0">
                <a:solidFill>
                  <a:srgbClr val="993366"/>
                </a:solidFill>
              </a:rPr>
              <a:t> </a:t>
            </a:r>
            <a:r>
              <a:rPr lang="it-IT" dirty="0" smtClean="0">
                <a:solidFill>
                  <a:schemeClr val="tx1"/>
                </a:solidFill>
              </a:rPr>
              <a:t>che individui le </a:t>
            </a:r>
            <a:r>
              <a:rPr lang="it-IT" dirty="0" smtClean="0">
                <a:solidFill>
                  <a:srgbClr val="993366"/>
                </a:solidFill>
              </a:rPr>
              <a:t>determinanti</a:t>
            </a:r>
            <a:r>
              <a:rPr lang="it-IT" dirty="0" smtClean="0">
                <a:solidFill>
                  <a:schemeClr val="tx1"/>
                </a:solidFill>
              </a:rPr>
              <a:t> delle politiche fiscali dei Comuni italiani, tenendo conto della correlazione spaziale</a:t>
            </a:r>
            <a:endParaRPr lang="it-IT" dirty="0">
              <a:solidFill>
                <a:schemeClr val="tx1"/>
              </a:solidFill>
            </a:endParaRPr>
          </a:p>
        </p:txBody>
      </p:sp>
      <p:sp>
        <p:nvSpPr>
          <p:cNvPr id="13" name="CasellaDiTesto 12"/>
          <p:cNvSpPr txBox="1"/>
          <p:nvPr/>
        </p:nvSpPr>
        <p:spPr>
          <a:xfrm>
            <a:off x="304800" y="2151444"/>
            <a:ext cx="8610600" cy="3277820"/>
          </a:xfrm>
          <a:prstGeom prst="rect">
            <a:avLst/>
          </a:prstGeom>
          <a:noFill/>
          <a:ln w="25400">
            <a:solidFill>
              <a:srgbClr val="993366"/>
            </a:solidFill>
          </a:ln>
        </p:spPr>
        <p:txBody>
          <a:bodyPr wrap="square" rtlCol="0">
            <a:spAutoFit/>
          </a:bodyPr>
          <a:lstStyle/>
          <a:p>
            <a:r>
              <a:rPr lang="it-IT" b="1" dirty="0" smtClean="0">
                <a:solidFill>
                  <a:srgbClr val="008000"/>
                </a:solidFill>
              </a:rPr>
              <a:t>Database</a:t>
            </a:r>
            <a:r>
              <a:rPr lang="it-IT" dirty="0" smtClean="0">
                <a:solidFill>
                  <a:srgbClr val="993366"/>
                </a:solidFill>
              </a:rPr>
              <a:t> </a:t>
            </a:r>
            <a:r>
              <a:rPr lang="it-IT" dirty="0" smtClean="0">
                <a:solidFill>
                  <a:schemeClr val="tx1"/>
                </a:solidFill>
              </a:rPr>
              <a:t>fornisce, per ogni comune italiano il gettito effettivo e standard versato a titolo di </a:t>
            </a:r>
            <a:r>
              <a:rPr lang="it-IT" dirty="0" err="1" smtClean="0">
                <a:solidFill>
                  <a:schemeClr val="tx1"/>
                </a:solidFill>
              </a:rPr>
              <a:t>Imu</a:t>
            </a:r>
            <a:r>
              <a:rPr lang="it-IT" dirty="0" smtClean="0">
                <a:solidFill>
                  <a:schemeClr val="tx1"/>
                </a:solidFill>
              </a:rPr>
              <a:t> e </a:t>
            </a:r>
            <a:r>
              <a:rPr lang="it-IT" dirty="0" err="1" smtClean="0">
                <a:solidFill>
                  <a:schemeClr val="tx1"/>
                </a:solidFill>
              </a:rPr>
              <a:t>Tasi</a:t>
            </a:r>
            <a:r>
              <a:rPr lang="it-IT" dirty="0" smtClean="0">
                <a:solidFill>
                  <a:schemeClr val="tx1"/>
                </a:solidFill>
              </a:rPr>
              <a:t> nel 2014.</a:t>
            </a:r>
          </a:p>
          <a:p>
            <a:endParaRPr lang="it-IT" dirty="0" smtClean="0">
              <a:solidFill>
                <a:schemeClr val="tx1"/>
              </a:solidFill>
            </a:endParaRPr>
          </a:p>
          <a:p>
            <a:r>
              <a:rPr lang="it-IT" dirty="0" smtClean="0">
                <a:solidFill>
                  <a:schemeClr val="tx1"/>
                </a:solidFill>
              </a:rPr>
              <a:t>La </a:t>
            </a:r>
            <a:r>
              <a:rPr lang="it-IT" b="1" dirty="0" smtClean="0">
                <a:solidFill>
                  <a:srgbClr val="008000"/>
                </a:solidFill>
              </a:rPr>
              <a:t>variabile dipendente </a:t>
            </a:r>
            <a:r>
              <a:rPr lang="it-IT" dirty="0" smtClean="0">
                <a:solidFill>
                  <a:schemeClr val="tx1"/>
                </a:solidFill>
              </a:rPr>
              <a:t>(Y) è rappresentata dalla </a:t>
            </a:r>
            <a:r>
              <a:rPr lang="it-IT" dirty="0" smtClean="0">
                <a:solidFill>
                  <a:srgbClr val="993366"/>
                </a:solidFill>
              </a:rPr>
              <a:t>differenza tra gettito effettivo e standard </a:t>
            </a:r>
            <a:r>
              <a:rPr lang="it-IT" dirty="0" smtClean="0">
                <a:solidFill>
                  <a:schemeClr val="tx1"/>
                </a:solidFill>
              </a:rPr>
              <a:t>rispetto alle entrate tributarie (%)</a:t>
            </a:r>
          </a:p>
          <a:p>
            <a:endParaRPr lang="it-IT" dirty="0" smtClean="0">
              <a:solidFill>
                <a:schemeClr val="tx1"/>
              </a:solidFill>
            </a:endParaRPr>
          </a:p>
          <a:p>
            <a:r>
              <a:rPr lang="it-IT" dirty="0" smtClean="0">
                <a:solidFill>
                  <a:schemeClr val="tx1"/>
                </a:solidFill>
              </a:rPr>
              <a:t>Le possibili </a:t>
            </a:r>
            <a:r>
              <a:rPr lang="it-IT" b="1" dirty="0" smtClean="0">
                <a:solidFill>
                  <a:srgbClr val="008000"/>
                </a:solidFill>
              </a:rPr>
              <a:t>determinanti</a:t>
            </a:r>
            <a:r>
              <a:rPr lang="it-IT" b="1" dirty="0" smtClean="0">
                <a:solidFill>
                  <a:schemeClr val="tx1"/>
                </a:solidFill>
              </a:rPr>
              <a:t>:</a:t>
            </a:r>
          </a:p>
          <a:p>
            <a:endParaRPr lang="it-IT" sz="900" dirty="0" smtClean="0">
              <a:solidFill>
                <a:schemeClr val="tx1"/>
              </a:solidFill>
            </a:endParaRPr>
          </a:p>
          <a:p>
            <a:pPr>
              <a:buFontTx/>
              <a:buChar char="-"/>
            </a:pPr>
            <a:r>
              <a:rPr lang="it-IT" dirty="0" smtClean="0">
                <a:solidFill>
                  <a:schemeClr val="tx1"/>
                </a:solidFill>
              </a:rPr>
              <a:t>Variabili relative al </a:t>
            </a:r>
            <a:r>
              <a:rPr lang="it-IT" dirty="0" smtClean="0">
                <a:solidFill>
                  <a:srgbClr val="993366"/>
                </a:solidFill>
              </a:rPr>
              <a:t>bilancio e alla solidità di bilancio dell’ente; </a:t>
            </a:r>
          </a:p>
          <a:p>
            <a:pPr>
              <a:buFontTx/>
              <a:buChar char="-"/>
            </a:pPr>
            <a:endParaRPr lang="it-IT" sz="900" dirty="0" smtClean="0">
              <a:solidFill>
                <a:schemeClr val="tx1"/>
              </a:solidFill>
            </a:endParaRPr>
          </a:p>
          <a:p>
            <a:pPr>
              <a:buFontTx/>
              <a:buChar char="-"/>
            </a:pPr>
            <a:r>
              <a:rPr lang="it-IT" dirty="0" smtClean="0">
                <a:solidFill>
                  <a:schemeClr val="tx1"/>
                </a:solidFill>
              </a:rPr>
              <a:t>Variabili relative alla</a:t>
            </a:r>
            <a:r>
              <a:rPr lang="it-IT" dirty="0" smtClean="0">
                <a:solidFill>
                  <a:srgbClr val="993366"/>
                </a:solidFill>
              </a:rPr>
              <a:t> base imponibile</a:t>
            </a:r>
            <a:r>
              <a:rPr lang="it-IT" dirty="0" smtClean="0">
                <a:solidFill>
                  <a:schemeClr val="tx1"/>
                </a:solidFill>
              </a:rPr>
              <a:t>;</a:t>
            </a:r>
          </a:p>
          <a:p>
            <a:endParaRPr lang="it-IT" sz="900" dirty="0" smtClean="0">
              <a:solidFill>
                <a:srgbClr val="993366"/>
              </a:solidFill>
            </a:endParaRPr>
          </a:p>
          <a:p>
            <a:pPr>
              <a:buFontTx/>
              <a:buChar char="-"/>
            </a:pPr>
            <a:r>
              <a:rPr lang="it-IT" dirty="0" smtClean="0">
                <a:solidFill>
                  <a:schemeClr val="tx1"/>
                </a:solidFill>
              </a:rPr>
              <a:t>Variabili di </a:t>
            </a:r>
            <a:r>
              <a:rPr lang="it-IT" dirty="0" smtClean="0">
                <a:solidFill>
                  <a:srgbClr val="993366"/>
                </a:solidFill>
              </a:rPr>
              <a:t>contesto economico, territoriale e politico</a:t>
            </a:r>
            <a:r>
              <a:rPr lang="it-IT" dirty="0" smtClean="0">
                <a:solidFill>
                  <a:schemeClr val="tx1"/>
                </a:solidFill>
              </a:rPr>
              <a:t>.</a:t>
            </a:r>
            <a:endParaRPr lang="it-IT" dirty="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4"/>
          <p:cNvSpPr>
            <a:spLocks noGrp="1"/>
          </p:cNvSpPr>
          <p:nvPr>
            <p:ph type="title"/>
          </p:nvPr>
        </p:nvSpPr>
        <p:spPr bwMode="auto">
          <a:xfrm>
            <a:off x="457200" y="44450"/>
            <a:ext cx="8226425" cy="720725"/>
          </a:xfrm>
          <a:noFill/>
          <a:ln>
            <a:miter lim="800000"/>
            <a:headEnd/>
            <a:tailEnd/>
          </a:ln>
        </p:spPr>
        <p:txBody>
          <a:bodyPr vert="horz" wrap="square" numCol="1" anchor="t" anchorCtr="0" compatLnSpc="1">
            <a:prstTxWarp prst="textNoShape">
              <a:avLst/>
            </a:prstTxWarp>
          </a:bodyPr>
          <a:lstStyle/>
          <a:p>
            <a:pPr algn="r" eaLnBrk="1" hangingPunct="1"/>
            <a:r>
              <a:rPr lang="en-US" b="1" dirty="0" err="1" smtClean="0"/>
              <a:t>Metodologia</a:t>
            </a:r>
            <a:r>
              <a:rPr lang="en-US" b="1" dirty="0" smtClean="0"/>
              <a:t> (2)</a:t>
            </a:r>
          </a:p>
        </p:txBody>
      </p:sp>
      <p:sp>
        <p:nvSpPr>
          <p:cNvPr id="8197" name="Rectangle 3"/>
          <p:cNvSpPr>
            <a:spLocks noChangeArrowheads="1"/>
          </p:cNvSpPr>
          <p:nvPr/>
        </p:nvSpPr>
        <p:spPr bwMode="auto">
          <a:xfrm>
            <a:off x="0" y="482084"/>
            <a:ext cx="184731" cy="369332"/>
          </a:xfrm>
          <a:prstGeom prst="rect">
            <a:avLst/>
          </a:prstGeom>
          <a:noFill/>
          <a:ln w="9525">
            <a:noFill/>
            <a:miter lim="800000"/>
            <a:headEnd/>
            <a:tailEnd/>
          </a:ln>
        </p:spPr>
        <p:txBody>
          <a:bodyPr wrap="none" anchor="ctr">
            <a:spAutoFit/>
          </a:bodyPr>
          <a:lstStyle/>
          <a:p>
            <a:pPr eaLnBrk="0" hangingPunct="0"/>
            <a:endParaRPr lang="en-US" dirty="0"/>
          </a:p>
        </p:txBody>
      </p:sp>
      <p:sp>
        <p:nvSpPr>
          <p:cNvPr id="8201" name="Rectangle 5"/>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dirty="0"/>
          </a:p>
        </p:txBody>
      </p:sp>
      <p:graphicFrame>
        <p:nvGraphicFramePr>
          <p:cNvPr id="7" name="Tabella 6"/>
          <p:cNvGraphicFramePr>
            <a:graphicFrameLocks noGrp="1"/>
          </p:cNvGraphicFramePr>
          <p:nvPr/>
        </p:nvGraphicFramePr>
        <p:xfrm>
          <a:off x="71407" y="1285862"/>
          <a:ext cx="9072593" cy="4572030"/>
        </p:xfrm>
        <a:graphic>
          <a:graphicData uri="http://schemas.openxmlformats.org/drawingml/2006/table">
            <a:tbl>
              <a:tblPr/>
              <a:tblGrid>
                <a:gridCol w="464419"/>
                <a:gridCol w="2657307"/>
                <a:gridCol w="1338009"/>
                <a:gridCol w="112265"/>
                <a:gridCol w="355570"/>
                <a:gridCol w="4145023"/>
              </a:tblGrid>
              <a:tr h="329983">
                <a:tc gridSpan="2">
                  <a:txBody>
                    <a:bodyPr/>
                    <a:lstStyle/>
                    <a:p>
                      <a:pPr algn="l" fontAlgn="b"/>
                      <a:r>
                        <a:rPr lang="it-IT" sz="1600" b="1" i="0" u="none" strike="noStrike" dirty="0">
                          <a:solidFill>
                            <a:srgbClr val="A90D51"/>
                          </a:solidFill>
                          <a:latin typeface="Arial" pitchFamily="34" charset="0"/>
                          <a:cs typeface="Arial" pitchFamily="34" charset="0"/>
                        </a:rPr>
                        <a:t>Variabili di bilancio</a:t>
                      </a:r>
                      <a:r>
                        <a:rPr lang="it-IT" sz="1600" b="0" i="0" u="none" strike="noStrike" dirty="0">
                          <a:solidFill>
                            <a:srgbClr val="A90D51"/>
                          </a:solidFill>
                          <a:latin typeface="Arial" pitchFamily="34" charset="0"/>
                          <a:cs typeface="Arial" pitchFamily="34" charset="0"/>
                        </a:rPr>
                        <a:t>:</a:t>
                      </a:r>
                    </a:p>
                  </a:txBody>
                  <a:tcPr marL="6332" marR="6332" marT="633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it-IT"/>
                    </a:p>
                  </a:txBody>
                  <a:tcPr/>
                </a:tc>
                <a:tc gridSpan="2">
                  <a:txBody>
                    <a:bodyPr/>
                    <a:lstStyle/>
                    <a:p>
                      <a:pPr algn="l" fontAlgn="b"/>
                      <a:r>
                        <a:rPr lang="it-IT" sz="1600" b="0" i="0" u="none" strike="noStrike" dirty="0">
                          <a:solidFill>
                            <a:srgbClr val="000000"/>
                          </a:solidFill>
                          <a:latin typeface="Arial" pitchFamily="34" charset="0"/>
                          <a:cs typeface="Arial" pitchFamily="34" charset="0"/>
                        </a:rPr>
                        <a:t> </a:t>
                      </a:r>
                    </a:p>
                  </a:txBody>
                  <a:tcPr marL="6332" marR="6332" marT="633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r>
                        <a:rPr lang="it-IT" sz="1600" b="1" i="0" u="none" strike="noStrike" dirty="0">
                          <a:solidFill>
                            <a:srgbClr val="A90D51"/>
                          </a:solidFill>
                          <a:latin typeface="Arial" pitchFamily="34" charset="0"/>
                          <a:cs typeface="Arial" pitchFamily="34" charset="0"/>
                        </a:rPr>
                        <a:t>Variabili di contesto territoriale e economico:</a:t>
                      </a:r>
                    </a:p>
                  </a:txBody>
                  <a:tcPr marL="6332" marR="6332" marT="633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it-IT"/>
                    </a:p>
                  </a:txBody>
                  <a:tcPr/>
                </a:tc>
              </a:tr>
              <a:tr h="363351">
                <a:tc>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3">
                  <a:txBody>
                    <a:bodyPr/>
                    <a:lstStyle/>
                    <a:p>
                      <a:pPr algn="l" fontAlgn="b"/>
                      <a:r>
                        <a:rPr lang="it-IT" sz="1600" b="0" i="0" u="none" strike="noStrike" dirty="0">
                          <a:solidFill>
                            <a:srgbClr val="000000"/>
                          </a:solidFill>
                          <a:latin typeface="Arial" pitchFamily="34" charset="0"/>
                          <a:cs typeface="Arial" pitchFamily="34" charset="0"/>
                        </a:rPr>
                        <a:t>Spesa corrente pro capite (Euro)</a:t>
                      </a:r>
                    </a:p>
                  </a:txBody>
                  <a:tcPr marL="6332" marR="6332" marT="6332" marB="0" anchor="b">
                    <a:lnL>
                      <a:noFill/>
                    </a:lnL>
                    <a:lnR>
                      <a:noFill/>
                    </a:lnR>
                    <a:lnT>
                      <a:noFill/>
                    </a:lnT>
                    <a:lnB>
                      <a:noFill/>
                    </a:lnB>
                  </a:tcPr>
                </a:tc>
                <a:tc hMerge="1">
                  <a:txBody>
                    <a:bodyPr/>
                    <a:lstStyle/>
                    <a:p>
                      <a:endParaRPr lang="it-IT"/>
                    </a:p>
                  </a:txBody>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dirty="0"/>
                    </a:p>
                  </a:txBody>
                  <a:tcPr marL="6332" marR="6332" marT="6332" marB="0" anchor="b">
                    <a:lnL>
                      <a:noFill/>
                    </a:lnL>
                    <a:lnR>
                      <a:noFill/>
                    </a:lnR>
                    <a:lnT>
                      <a:noFill/>
                    </a:lnT>
                    <a:lnB>
                      <a:noFill/>
                    </a:lnB>
                  </a:tcPr>
                </a:tc>
                <a:tc>
                  <a:txBody>
                    <a:bodyPr/>
                    <a:lstStyle/>
                    <a:p>
                      <a:pPr algn="l" fontAlgn="b"/>
                      <a:r>
                        <a:rPr lang="it-IT" sz="1600" b="0" i="0" u="none" strike="noStrike" dirty="0">
                          <a:solidFill>
                            <a:srgbClr val="000000"/>
                          </a:solidFill>
                          <a:latin typeface="Arial" pitchFamily="34" charset="0"/>
                          <a:cs typeface="Arial" pitchFamily="34" charset="0"/>
                        </a:rPr>
                        <a:t>Dimensione del </a:t>
                      </a:r>
                      <a:r>
                        <a:rPr lang="it-IT" sz="1600" b="0" i="0" u="none" strike="noStrike" dirty="0" smtClean="0">
                          <a:solidFill>
                            <a:srgbClr val="000000"/>
                          </a:solidFill>
                          <a:latin typeface="Arial" pitchFamily="34" charset="0"/>
                          <a:cs typeface="Arial" pitchFamily="34" charset="0"/>
                        </a:rPr>
                        <a:t>comune (</a:t>
                      </a:r>
                      <a:r>
                        <a:rPr lang="it-IT" sz="1600" b="0" i="0" u="none" strike="noStrike" dirty="0" err="1" smtClean="0">
                          <a:solidFill>
                            <a:srgbClr val="000000"/>
                          </a:solidFill>
                          <a:latin typeface="Arial" pitchFamily="34" charset="0"/>
                          <a:cs typeface="Arial" pitchFamily="34" charset="0"/>
                        </a:rPr>
                        <a:t>pop+pend</a:t>
                      </a:r>
                      <a:r>
                        <a:rPr lang="it-IT" sz="1600" b="0" i="0" u="none" strike="noStrike" dirty="0" smtClean="0">
                          <a:solidFill>
                            <a:srgbClr val="000000"/>
                          </a:solidFill>
                          <a:latin typeface="Arial" pitchFamily="34" charset="0"/>
                          <a:cs typeface="Arial" pitchFamily="34" charset="0"/>
                        </a:rPr>
                        <a:t>)</a:t>
                      </a:r>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r>
              <a:tr h="363351">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3">
                  <a:txBody>
                    <a:bodyPr/>
                    <a:lstStyle/>
                    <a:p>
                      <a:pPr algn="l" fontAlgn="b"/>
                      <a:r>
                        <a:rPr lang="it-IT" sz="1600" b="0" i="0" u="none" strike="noStrike" dirty="0">
                          <a:solidFill>
                            <a:srgbClr val="000000"/>
                          </a:solidFill>
                          <a:latin typeface="Arial" pitchFamily="34" charset="0"/>
                          <a:cs typeface="Arial" pitchFamily="34" charset="0"/>
                        </a:rPr>
                        <a:t>Entrate proprie nette pro capite (Euro)</a:t>
                      </a:r>
                    </a:p>
                  </a:txBody>
                  <a:tcPr marL="6332" marR="6332" marT="6332" marB="0" anchor="b">
                    <a:lnL>
                      <a:noFill/>
                    </a:lnL>
                    <a:lnR>
                      <a:noFill/>
                    </a:lnR>
                    <a:lnT>
                      <a:noFill/>
                    </a:lnT>
                    <a:lnB>
                      <a:noFill/>
                    </a:lnB>
                  </a:tcPr>
                </a:tc>
                <a:tc hMerge="1">
                  <a:txBody>
                    <a:bodyPr/>
                    <a:lstStyle/>
                    <a:p>
                      <a:endParaRPr lang="it-IT"/>
                    </a:p>
                  </a:txBody>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a:p>
                  </a:txBody>
                  <a:tcPr marL="6332" marR="6332" marT="6332" marB="0" anchor="b">
                    <a:lnL>
                      <a:noFill/>
                    </a:lnL>
                    <a:lnR>
                      <a:noFill/>
                    </a:lnR>
                    <a:lnT>
                      <a:noFill/>
                    </a:lnT>
                    <a:lnB>
                      <a:noFill/>
                    </a:lnB>
                  </a:tcPr>
                </a:tc>
                <a:tc>
                  <a:txBody>
                    <a:bodyPr/>
                    <a:lstStyle/>
                    <a:p>
                      <a:pPr algn="l" fontAlgn="b"/>
                      <a:r>
                        <a:rPr lang="it-IT" sz="1600" b="0" i="0" u="none" strike="noStrike">
                          <a:solidFill>
                            <a:srgbClr val="000000"/>
                          </a:solidFill>
                          <a:latin typeface="Arial" pitchFamily="34" charset="0"/>
                          <a:cs typeface="Arial" pitchFamily="34" charset="0"/>
                        </a:rPr>
                        <a:t>Popolazione</a:t>
                      </a:r>
                    </a:p>
                  </a:txBody>
                  <a:tcPr marL="6332" marR="6332" marT="6332" marB="0" anchor="b">
                    <a:lnL>
                      <a:noFill/>
                    </a:lnL>
                    <a:lnR>
                      <a:noFill/>
                    </a:lnR>
                    <a:lnT>
                      <a:noFill/>
                    </a:lnT>
                    <a:lnB>
                      <a:noFill/>
                    </a:lnB>
                  </a:tcPr>
                </a:tc>
              </a:tr>
              <a:tr h="363351">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3">
                  <a:txBody>
                    <a:bodyPr/>
                    <a:lstStyle/>
                    <a:p>
                      <a:pPr algn="l" fontAlgn="b"/>
                      <a:r>
                        <a:rPr lang="it-IT" sz="1600" b="0" i="0" u="none" strike="noStrike" dirty="0">
                          <a:solidFill>
                            <a:srgbClr val="000000"/>
                          </a:solidFill>
                          <a:latin typeface="Arial" pitchFamily="34" charset="0"/>
                          <a:cs typeface="Arial" pitchFamily="34" charset="0"/>
                        </a:rPr>
                        <a:t>Trasferimenti pro capite (Euro)</a:t>
                      </a:r>
                    </a:p>
                  </a:txBody>
                  <a:tcPr marL="6332" marR="6332" marT="6332" marB="0" anchor="b">
                    <a:lnL>
                      <a:noFill/>
                    </a:lnL>
                    <a:lnR>
                      <a:noFill/>
                    </a:lnR>
                    <a:lnT>
                      <a:noFill/>
                    </a:lnT>
                    <a:lnB>
                      <a:noFill/>
                    </a:lnB>
                  </a:tcPr>
                </a:tc>
                <a:tc hMerge="1">
                  <a:txBody>
                    <a:bodyPr/>
                    <a:lstStyle/>
                    <a:p>
                      <a:endParaRPr lang="it-IT"/>
                    </a:p>
                  </a:txBody>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a:p>
                  </a:txBody>
                  <a:tcPr marL="6332" marR="6332" marT="6332" marB="0" anchor="b">
                    <a:lnL>
                      <a:noFill/>
                    </a:lnL>
                    <a:lnR>
                      <a:noFill/>
                    </a:lnR>
                    <a:lnT>
                      <a:noFill/>
                    </a:lnT>
                    <a:lnB>
                      <a:noFill/>
                    </a:lnB>
                  </a:tcPr>
                </a:tc>
                <a:tc>
                  <a:txBody>
                    <a:bodyPr/>
                    <a:lstStyle/>
                    <a:p>
                      <a:pPr algn="l" fontAlgn="b"/>
                      <a:r>
                        <a:rPr lang="it-IT" sz="1600" b="0" i="0" u="none" strike="noStrike">
                          <a:solidFill>
                            <a:srgbClr val="000000"/>
                          </a:solidFill>
                          <a:latin typeface="Arial" pitchFamily="34" charset="0"/>
                          <a:cs typeface="Arial" pitchFamily="34" charset="0"/>
                        </a:rPr>
                        <a:t>Popolazione anziana (%)</a:t>
                      </a:r>
                    </a:p>
                  </a:txBody>
                  <a:tcPr marL="6332" marR="6332" marT="6332" marB="0" anchor="b">
                    <a:lnL>
                      <a:noFill/>
                    </a:lnL>
                    <a:lnR>
                      <a:noFill/>
                    </a:lnR>
                    <a:lnT>
                      <a:noFill/>
                    </a:lnT>
                    <a:lnB>
                      <a:noFill/>
                    </a:lnB>
                  </a:tcPr>
                </a:tc>
              </a:tr>
              <a:tr h="363351">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pPr algn="l" fontAlgn="b"/>
                      <a:r>
                        <a:rPr lang="it-IT" sz="1600" b="0" i="0" u="none" strike="noStrike" dirty="0">
                          <a:solidFill>
                            <a:srgbClr val="000000"/>
                          </a:solidFill>
                          <a:latin typeface="Arial" pitchFamily="34" charset="0"/>
                          <a:cs typeface="Arial" pitchFamily="34" charset="0"/>
                        </a:rPr>
                        <a:t>Criticità finanziaria (</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c gridSpan="2">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a:p>
                  </a:txBody>
                  <a:tcPr marL="6332" marR="6332" marT="6332" marB="0" anchor="b">
                    <a:lnL>
                      <a:noFill/>
                    </a:lnL>
                    <a:lnR>
                      <a:noFill/>
                    </a:lnR>
                    <a:lnT>
                      <a:noFill/>
                    </a:lnT>
                    <a:lnB>
                      <a:noFill/>
                    </a:lnB>
                  </a:tcPr>
                </a:tc>
                <a:tc>
                  <a:txBody>
                    <a:bodyPr/>
                    <a:lstStyle/>
                    <a:p>
                      <a:pPr algn="l" fontAlgn="b"/>
                      <a:r>
                        <a:rPr lang="it-IT" sz="1600" b="0" i="0" u="none" strike="noStrike">
                          <a:solidFill>
                            <a:srgbClr val="000000"/>
                          </a:solidFill>
                          <a:latin typeface="Arial" pitchFamily="34" charset="0"/>
                          <a:cs typeface="Arial" pitchFamily="34" charset="0"/>
                        </a:rPr>
                        <a:t>Popolazione infantile (%)</a:t>
                      </a:r>
                    </a:p>
                  </a:txBody>
                  <a:tcPr marL="6332" marR="6332" marT="6332" marB="0" anchor="b">
                    <a:lnL>
                      <a:noFill/>
                    </a:lnL>
                    <a:lnR>
                      <a:noFill/>
                    </a:lnR>
                    <a:lnT>
                      <a:noFill/>
                    </a:lnT>
                    <a:lnB>
                      <a:noFill/>
                    </a:lnB>
                  </a:tcPr>
                </a:tc>
              </a:tr>
              <a:tr h="363351">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3">
                  <a:txBody>
                    <a:bodyPr/>
                    <a:lstStyle/>
                    <a:p>
                      <a:pPr algn="l" fontAlgn="b"/>
                      <a:r>
                        <a:rPr lang="it-IT" sz="1600" b="0" i="0" u="none" strike="noStrike" dirty="0">
                          <a:solidFill>
                            <a:srgbClr val="000000"/>
                          </a:solidFill>
                          <a:latin typeface="Arial" pitchFamily="34" charset="0"/>
                          <a:cs typeface="Arial" pitchFamily="34" charset="0"/>
                        </a:rPr>
                        <a:t>Patto Stabilità Interno (</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c hMerge="1">
                  <a:txBody>
                    <a:bodyPr/>
                    <a:lstStyle/>
                    <a:p>
                      <a:endParaRPr lang="it-IT"/>
                    </a:p>
                  </a:txBody>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dirty="0"/>
                    </a:p>
                  </a:txBody>
                  <a:tcPr marL="6332" marR="6332" marT="6332" marB="0" anchor="b">
                    <a:lnL>
                      <a:noFill/>
                    </a:lnL>
                    <a:lnR>
                      <a:noFill/>
                    </a:lnR>
                    <a:lnT>
                      <a:noFill/>
                    </a:lnT>
                    <a:lnB>
                      <a:noFill/>
                    </a:lnB>
                  </a:tcPr>
                </a:tc>
                <a:tc>
                  <a:txBody>
                    <a:bodyPr/>
                    <a:lstStyle/>
                    <a:p>
                      <a:pPr algn="l" fontAlgn="b"/>
                      <a:r>
                        <a:rPr lang="it-IT" sz="1600" b="0" i="0" u="none" strike="noStrike">
                          <a:solidFill>
                            <a:srgbClr val="000000"/>
                          </a:solidFill>
                          <a:latin typeface="Arial" pitchFamily="34" charset="0"/>
                          <a:cs typeface="Arial" pitchFamily="34" charset="0"/>
                        </a:rPr>
                        <a:t>Posti letto pro capite</a:t>
                      </a:r>
                    </a:p>
                  </a:txBody>
                  <a:tcPr marL="6332" marR="6332" marT="6332" marB="0" anchor="b">
                    <a:lnL>
                      <a:noFill/>
                    </a:lnL>
                    <a:lnR>
                      <a:noFill/>
                    </a:lnR>
                    <a:lnT>
                      <a:noFill/>
                    </a:lnT>
                    <a:lnB>
                      <a:noFill/>
                    </a:lnB>
                  </a:tcPr>
                </a:tc>
              </a:tr>
              <a:tr h="363351">
                <a:tc>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3">
                  <a:txBody>
                    <a:bodyPr/>
                    <a:lstStyle/>
                    <a:p>
                      <a:pPr algn="l" fontAlgn="b"/>
                      <a:r>
                        <a:rPr lang="it-IT" sz="1600" b="0" i="0" u="none" strike="noStrike">
                          <a:solidFill>
                            <a:srgbClr val="000000"/>
                          </a:solidFill>
                          <a:latin typeface="Arial" pitchFamily="34" charset="0"/>
                          <a:cs typeface="Arial" pitchFamily="34" charset="0"/>
                        </a:rPr>
                        <a:t>Alto livello di pressione fiscale Irpef (dummy)</a:t>
                      </a:r>
                    </a:p>
                  </a:txBody>
                  <a:tcPr marL="6332" marR="6332" marT="6332" marB="0" anchor="b">
                    <a:lnL>
                      <a:noFill/>
                    </a:lnL>
                    <a:lnR>
                      <a:noFill/>
                    </a:lnR>
                    <a:lnT>
                      <a:noFill/>
                    </a:lnT>
                    <a:lnB>
                      <a:noFill/>
                    </a:lnB>
                  </a:tcPr>
                </a:tc>
                <a:tc hMerge="1">
                  <a:txBody>
                    <a:bodyPr/>
                    <a:lstStyle/>
                    <a:p>
                      <a:endParaRPr lang="it-IT"/>
                    </a:p>
                  </a:txBody>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dirty="0"/>
                    </a:p>
                  </a:txBody>
                  <a:tcPr marL="6332" marR="6332" marT="6332" marB="0" anchor="b">
                    <a:lnL>
                      <a:noFill/>
                    </a:lnL>
                    <a:lnR>
                      <a:noFill/>
                    </a:lnR>
                    <a:lnT>
                      <a:noFill/>
                    </a:lnT>
                    <a:lnB>
                      <a:noFill/>
                    </a:lnB>
                  </a:tcPr>
                </a:tc>
                <a:tc>
                  <a:txBody>
                    <a:bodyPr/>
                    <a:lstStyle/>
                    <a:p>
                      <a:pPr algn="l" fontAlgn="b"/>
                      <a:r>
                        <a:rPr lang="it-IT" sz="1600" b="0" i="0" u="none" strike="noStrike" dirty="0" smtClean="0">
                          <a:solidFill>
                            <a:srgbClr val="000000"/>
                          </a:solidFill>
                          <a:latin typeface="Arial" pitchFamily="34" charset="0"/>
                          <a:cs typeface="Arial" pitchFamily="34" charset="0"/>
                        </a:rPr>
                        <a:t>Vocazione turistica </a:t>
                      </a:r>
                      <a:r>
                        <a:rPr lang="it-IT" sz="1600" b="0" i="0" u="none" strike="noStrike" dirty="0">
                          <a:solidFill>
                            <a:srgbClr val="000000"/>
                          </a:solidFill>
                          <a:latin typeface="Arial" pitchFamily="34" charset="0"/>
                          <a:cs typeface="Arial" pitchFamily="34" charset="0"/>
                        </a:rPr>
                        <a:t>(</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r>
              <a:tr h="363351">
                <a:tc>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2">
                  <a:txBody>
                    <a:bodyPr/>
                    <a:lstStyle/>
                    <a:p>
                      <a:pPr algn="l" fontAlgn="b"/>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a:p>
                  </a:txBody>
                  <a:tcPr marL="6332" marR="6332" marT="6332" marB="0" anchor="b">
                    <a:lnL>
                      <a:noFill/>
                    </a:lnL>
                    <a:lnR>
                      <a:noFill/>
                    </a:lnR>
                    <a:lnT>
                      <a:noFill/>
                    </a:lnT>
                    <a:lnB>
                      <a:noFill/>
                    </a:lnB>
                  </a:tcPr>
                </a:tc>
                <a:tc>
                  <a:txBody>
                    <a:bodyPr/>
                    <a:lstStyle/>
                    <a:p>
                      <a:pPr algn="l" fontAlgn="b"/>
                      <a:r>
                        <a:rPr lang="it-IT" sz="1600" b="0" i="0" u="none" strike="noStrike" dirty="0">
                          <a:solidFill>
                            <a:srgbClr val="000000"/>
                          </a:solidFill>
                          <a:latin typeface="Arial" pitchFamily="34" charset="0"/>
                          <a:cs typeface="Arial" pitchFamily="34" charset="0"/>
                        </a:rPr>
                        <a:t>Superficie urbanizzata (%)</a:t>
                      </a:r>
                    </a:p>
                  </a:txBody>
                  <a:tcPr marL="6332" marR="6332" marT="6332" marB="0" anchor="b">
                    <a:lnL>
                      <a:noFill/>
                    </a:lnL>
                    <a:lnR>
                      <a:noFill/>
                    </a:lnR>
                    <a:lnT>
                      <a:noFill/>
                    </a:lnT>
                    <a:lnB>
                      <a:noFill/>
                    </a:lnB>
                  </a:tcPr>
                </a:tc>
              </a:tr>
              <a:tr h="363351">
                <a:tc gridSpan="2">
                  <a:txBody>
                    <a:bodyPr/>
                    <a:lstStyle/>
                    <a:p>
                      <a:pPr algn="l" fontAlgn="b"/>
                      <a:r>
                        <a:rPr lang="it-IT" sz="1600" b="1" i="0" u="none" strike="noStrike" dirty="0">
                          <a:solidFill>
                            <a:srgbClr val="A90D51"/>
                          </a:solidFill>
                          <a:latin typeface="Arial" pitchFamily="34" charset="0"/>
                          <a:cs typeface="Arial" pitchFamily="34" charset="0"/>
                        </a:rPr>
                        <a:t>Variabili di base imponibile:</a:t>
                      </a:r>
                    </a:p>
                  </a:txBody>
                  <a:tcPr marL="6332" marR="6332" marT="6332" marB="0" anchor="b">
                    <a:lnL>
                      <a:noFill/>
                    </a:lnL>
                    <a:lnR>
                      <a:noFill/>
                    </a:lnR>
                    <a:lnT>
                      <a:noFill/>
                    </a:lnT>
                    <a:lnB>
                      <a:noFill/>
                    </a:lnB>
                  </a:tcPr>
                </a:tc>
                <a:tc hMerge="1">
                  <a:txBody>
                    <a:bodyPr/>
                    <a:lstStyle/>
                    <a:p>
                      <a:endParaRPr lang="it-IT"/>
                    </a:p>
                  </a:txBody>
                  <a:tcPr/>
                </a:tc>
                <a:tc gridSpan="2">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hMerge="1">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a:txBody>
                    <a:bodyPr/>
                    <a:lstStyle/>
                    <a:p>
                      <a:endParaRPr lang="it-IT"/>
                    </a:p>
                  </a:txBody>
                  <a:tcPr marL="6332" marR="6332" marT="6332" marB="0" anchor="b">
                    <a:lnL>
                      <a:noFill/>
                    </a:lnL>
                    <a:lnR>
                      <a:noFill/>
                    </a:lnR>
                    <a:lnT>
                      <a:noFill/>
                    </a:lnT>
                    <a:lnB>
                      <a:noFill/>
                    </a:lnB>
                  </a:tcPr>
                </a:tc>
                <a:tc>
                  <a:txBody>
                    <a:bodyPr/>
                    <a:lstStyle/>
                    <a:p>
                      <a:pPr algn="l" fontAlgn="b"/>
                      <a:r>
                        <a:rPr lang="it-IT" sz="1600" b="0" i="0" u="none" strike="noStrike" dirty="0">
                          <a:solidFill>
                            <a:srgbClr val="000000"/>
                          </a:solidFill>
                          <a:latin typeface="Arial" pitchFamily="34" charset="0"/>
                          <a:cs typeface="Arial" pitchFamily="34" charset="0"/>
                        </a:rPr>
                        <a:t>Sud (</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r>
              <a:tr h="334584">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4">
                  <a:txBody>
                    <a:bodyPr/>
                    <a:lstStyle/>
                    <a:p>
                      <a:pPr algn="l" fontAlgn="b"/>
                      <a:r>
                        <a:rPr lang="it-IT" sz="1600" b="0" i="0" u="none" strike="noStrike" dirty="0">
                          <a:solidFill>
                            <a:srgbClr val="000000"/>
                          </a:solidFill>
                          <a:latin typeface="Arial" pitchFamily="34" charset="0"/>
                          <a:cs typeface="Arial" pitchFamily="34" charset="0"/>
                        </a:rPr>
                        <a:t>Base imponibile immobiliare pro capite (Euro)</a:t>
                      </a:r>
                    </a:p>
                  </a:txBody>
                  <a:tcPr marL="6332" marR="6332" marT="6332"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l" fontAlgn="b"/>
                      <a:r>
                        <a:rPr lang="it-IT" sz="1600" b="0" i="0" u="none" strike="noStrike" dirty="0">
                          <a:solidFill>
                            <a:srgbClr val="000000"/>
                          </a:solidFill>
                          <a:latin typeface="Arial" pitchFamily="34" charset="0"/>
                          <a:cs typeface="Arial" pitchFamily="34" charset="0"/>
                        </a:rPr>
                        <a:t>Reddito pro capite (Euro)</a:t>
                      </a:r>
                    </a:p>
                  </a:txBody>
                  <a:tcPr marL="6332" marR="6332" marT="6332" marB="0" anchor="b">
                    <a:lnL>
                      <a:noFill/>
                    </a:lnL>
                    <a:lnR>
                      <a:noFill/>
                    </a:lnR>
                    <a:lnT>
                      <a:noFill/>
                    </a:lnT>
                    <a:lnB>
                      <a:noFill/>
                    </a:lnB>
                  </a:tcPr>
                </a:tc>
              </a:tr>
              <a:tr h="334584">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2">
                  <a:txBody>
                    <a:bodyPr/>
                    <a:lstStyle/>
                    <a:p>
                      <a:pPr algn="l" fontAlgn="b"/>
                      <a:r>
                        <a:rPr lang="it-IT" sz="1600" b="0" i="0" u="none" strike="noStrike" dirty="0">
                          <a:solidFill>
                            <a:srgbClr val="000000"/>
                          </a:solidFill>
                          <a:latin typeface="Arial" pitchFamily="34" charset="0"/>
                          <a:cs typeface="Arial" pitchFamily="34" charset="0"/>
                        </a:rPr>
                        <a:t>Prezzi medi delle abitazioni (Euro/m2)</a:t>
                      </a:r>
                    </a:p>
                  </a:txBody>
                  <a:tcPr marL="6332" marR="6332" marT="6332" marB="0" anchor="b">
                    <a:lnL>
                      <a:noFill/>
                    </a:lnL>
                    <a:lnR>
                      <a:noFill/>
                    </a:lnR>
                    <a:lnT>
                      <a:noFill/>
                    </a:lnT>
                    <a:lnB>
                      <a:noFill/>
                    </a:lnB>
                  </a:tcPr>
                </a:tc>
                <a:tc hMerge="1">
                  <a:txBody>
                    <a:bodyPr/>
                    <a:lstStyle/>
                    <a:p>
                      <a:endParaRPr lang="it-IT"/>
                    </a:p>
                  </a:txBody>
                  <a:tcPr/>
                </a:tc>
                <a:tc gridSpan="2">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hMerge="1">
                  <a:txBody>
                    <a:bodyPr/>
                    <a:lstStyle/>
                    <a:p>
                      <a:endParaRPr lang="it-IT"/>
                    </a:p>
                  </a:txBody>
                  <a:tcPr/>
                </a:tc>
                <a:tc>
                  <a:txBody>
                    <a:bodyPr/>
                    <a:lstStyle/>
                    <a:p>
                      <a:pPr algn="l" fontAlgn="b"/>
                      <a:r>
                        <a:rPr lang="it-IT" sz="1600" b="0" i="0" u="none" strike="noStrike" dirty="0">
                          <a:solidFill>
                            <a:srgbClr val="000000"/>
                          </a:solidFill>
                          <a:latin typeface="Arial" pitchFamily="34" charset="0"/>
                          <a:cs typeface="Arial" pitchFamily="34" charset="0"/>
                        </a:rPr>
                        <a:t>Secondo mandato del sindaco (</a:t>
                      </a:r>
                      <a:r>
                        <a:rPr lang="it-IT" sz="1600" b="0" i="0" u="none" strike="noStrike" dirty="0" err="1">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r>
              <a:tr h="334584">
                <a:tc>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gridSpan="2">
                  <a:txBody>
                    <a:bodyPr/>
                    <a:lstStyle/>
                    <a:p>
                      <a:pPr algn="l" fontAlgn="b"/>
                      <a:r>
                        <a:rPr lang="it-IT" sz="1600" b="0" i="0" u="none" strike="noStrike" dirty="0">
                          <a:solidFill>
                            <a:srgbClr val="000000"/>
                          </a:solidFill>
                          <a:latin typeface="Arial" pitchFamily="34" charset="0"/>
                          <a:cs typeface="Arial" pitchFamily="34" charset="0"/>
                        </a:rPr>
                        <a:t>Seconde/terze case pro capite</a:t>
                      </a:r>
                    </a:p>
                  </a:txBody>
                  <a:tcPr marL="6332" marR="6332" marT="6332" marB="0" anchor="b">
                    <a:lnL>
                      <a:noFill/>
                    </a:lnL>
                    <a:lnR>
                      <a:noFill/>
                    </a:lnR>
                    <a:lnT>
                      <a:noFill/>
                    </a:lnT>
                    <a:lnB>
                      <a:noFill/>
                    </a:lnB>
                  </a:tcPr>
                </a:tc>
                <a:tc hMerge="1">
                  <a:txBody>
                    <a:bodyPr/>
                    <a:lstStyle/>
                    <a:p>
                      <a:endParaRPr lang="it-IT"/>
                    </a:p>
                  </a:txBody>
                  <a:tcPr/>
                </a:tc>
                <a:tc gridSpan="2">
                  <a:txBody>
                    <a:bodyPr/>
                    <a:lstStyle/>
                    <a:p>
                      <a:pPr algn="l" fontAlgn="b"/>
                      <a:endParaRPr lang="it-IT" sz="1600" b="0" i="0" u="none" strike="noStrike">
                        <a:solidFill>
                          <a:srgbClr val="000000"/>
                        </a:solidFill>
                        <a:latin typeface="Arial" pitchFamily="34" charset="0"/>
                        <a:cs typeface="Arial" pitchFamily="34" charset="0"/>
                      </a:endParaRPr>
                    </a:p>
                  </a:txBody>
                  <a:tcPr marL="6332" marR="6332" marT="6332" marB="0" anchor="b">
                    <a:lnL>
                      <a:noFill/>
                    </a:lnL>
                    <a:lnR>
                      <a:noFill/>
                    </a:lnR>
                    <a:lnT>
                      <a:noFill/>
                    </a:lnT>
                    <a:lnB>
                      <a:noFill/>
                    </a:lnB>
                  </a:tcPr>
                </a:tc>
                <a:tc hMerge="1">
                  <a:txBody>
                    <a:bodyPr/>
                    <a:lstStyle/>
                    <a:p>
                      <a:endParaRPr lang="it-IT" dirty="0"/>
                    </a:p>
                  </a:txBody>
                  <a:tcPr/>
                </a:tc>
                <a:tc>
                  <a:txBody>
                    <a:bodyPr/>
                    <a:lstStyle/>
                    <a:p>
                      <a:pPr algn="l" fontAlgn="b"/>
                      <a:r>
                        <a:rPr lang="it-IT" sz="1600" b="0" i="0" u="none" strike="noStrike" dirty="0" smtClean="0">
                          <a:solidFill>
                            <a:srgbClr val="000000"/>
                          </a:solidFill>
                          <a:latin typeface="Arial" pitchFamily="34" charset="0"/>
                          <a:cs typeface="Arial" pitchFamily="34" charset="0"/>
                        </a:rPr>
                        <a:t>Campagna elettorale (</a:t>
                      </a:r>
                      <a:r>
                        <a:rPr lang="it-IT" sz="1600" b="0" i="0" u="none" strike="noStrike" dirty="0" err="1" smtClean="0">
                          <a:solidFill>
                            <a:srgbClr val="000000"/>
                          </a:solidFill>
                          <a:latin typeface="Arial" pitchFamily="34" charset="0"/>
                          <a:cs typeface="Arial" pitchFamily="34" charset="0"/>
                        </a:rPr>
                        <a:t>dummy</a:t>
                      </a:r>
                      <a:r>
                        <a:rPr lang="it-IT" sz="1600" b="0" i="0" u="none" strike="noStrike" dirty="0">
                          <a:solidFill>
                            <a:srgbClr val="000000"/>
                          </a:solidFill>
                          <a:latin typeface="Arial" pitchFamily="34" charset="0"/>
                          <a:cs typeface="Arial" pitchFamily="34" charset="0"/>
                        </a:rPr>
                        <a:t>)</a:t>
                      </a:r>
                    </a:p>
                  </a:txBody>
                  <a:tcPr marL="6332" marR="6332" marT="6332" marB="0" anchor="b">
                    <a:lnL>
                      <a:noFill/>
                    </a:lnL>
                    <a:lnR>
                      <a:noFill/>
                    </a:lnR>
                    <a:lnT>
                      <a:noFill/>
                    </a:lnT>
                    <a:lnB>
                      <a:noFill/>
                    </a:lnB>
                  </a:tcPr>
                </a:tc>
              </a:tr>
              <a:tr h="331487">
                <a:tc>
                  <a:txBody>
                    <a:bodyPr/>
                    <a:lstStyle/>
                    <a:p>
                      <a:pPr algn="l" fontAlgn="b"/>
                      <a:r>
                        <a:rPr lang="it-IT" sz="1600" b="0" i="0" u="none" strike="noStrike" dirty="0">
                          <a:solidFill>
                            <a:srgbClr val="000000"/>
                          </a:solidFill>
                          <a:latin typeface="Arial" pitchFamily="34" charset="0"/>
                          <a:cs typeface="Arial" pitchFamily="34" charset="0"/>
                        </a:rPr>
                        <a:t> </a:t>
                      </a:r>
                    </a:p>
                  </a:txBody>
                  <a:tcPr marL="6332" marR="6332" marT="633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600" b="0" i="0" u="none" strike="noStrike" dirty="0" smtClean="0">
                          <a:solidFill>
                            <a:srgbClr val="000000"/>
                          </a:solidFill>
                          <a:latin typeface="Arial" pitchFamily="34" charset="0"/>
                          <a:cs typeface="Arial" pitchFamily="34" charset="0"/>
                        </a:rPr>
                        <a:t>Occupati pro capite (</a:t>
                      </a:r>
                      <a:r>
                        <a:rPr lang="it-IT" sz="1600" b="0" i="0" u="none" strike="noStrike" dirty="0" err="1" smtClean="0">
                          <a:solidFill>
                            <a:srgbClr val="000000"/>
                          </a:solidFill>
                          <a:latin typeface="Arial" pitchFamily="34" charset="0"/>
                          <a:cs typeface="Arial" pitchFamily="34" charset="0"/>
                        </a:rPr>
                        <a:t>cat</a:t>
                      </a:r>
                      <a:r>
                        <a:rPr lang="it-IT" sz="1600" b="0" i="0" u="none" strike="noStrike" dirty="0" smtClean="0">
                          <a:solidFill>
                            <a:srgbClr val="000000"/>
                          </a:solidFill>
                          <a:latin typeface="Arial" pitchFamily="34" charset="0"/>
                          <a:cs typeface="Arial" pitchFamily="34" charset="0"/>
                        </a:rPr>
                        <a:t> D)</a:t>
                      </a:r>
                      <a:endParaRPr lang="it-IT" sz="1600" b="0" i="0" u="none" strike="noStrike" dirty="0">
                        <a:solidFill>
                          <a:srgbClr val="000000"/>
                        </a:solidFill>
                        <a:latin typeface="Arial" pitchFamily="34" charset="0"/>
                        <a:cs typeface="Arial" pitchFamily="34" charset="0"/>
                      </a:endParaRPr>
                    </a:p>
                  </a:txBody>
                  <a:tcPr marL="6332" marR="6332" marT="633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it-IT" sz="1600" b="0" i="0" u="none" strike="noStrike" dirty="0">
                          <a:solidFill>
                            <a:srgbClr val="000000"/>
                          </a:solidFill>
                          <a:latin typeface="Arial" pitchFamily="34" charset="0"/>
                          <a:cs typeface="Arial" pitchFamily="34" charset="0"/>
                        </a:rPr>
                        <a:t> </a:t>
                      </a:r>
                    </a:p>
                  </a:txBody>
                  <a:tcPr marL="6332" marR="6332" marT="6332"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b"/>
                      <a:r>
                        <a:rPr lang="it-IT" sz="1600" b="0" i="0" u="none" strike="noStrike">
                          <a:solidFill>
                            <a:srgbClr val="000000"/>
                          </a:solidFill>
                          <a:latin typeface="Arial" pitchFamily="34" charset="0"/>
                          <a:cs typeface="Arial" pitchFamily="34" charset="0"/>
                        </a:rPr>
                        <a:t> </a:t>
                      </a:r>
                    </a:p>
                  </a:txBody>
                  <a:tcPr marL="6332" marR="6332" marT="633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l" fontAlgn="b"/>
                      <a:r>
                        <a:rPr lang="it-IT" sz="1600" b="0" i="0" u="none" strike="noStrike" dirty="0">
                          <a:solidFill>
                            <a:srgbClr val="000000"/>
                          </a:solidFill>
                          <a:latin typeface="Arial" pitchFamily="34" charset="0"/>
                          <a:cs typeface="Arial" pitchFamily="34" charset="0"/>
                        </a:rPr>
                        <a:t>Orientamento politico del sindaco (categorica)</a:t>
                      </a:r>
                    </a:p>
                  </a:txBody>
                  <a:tcPr marL="6332" marR="6332" marT="6332" marB="0" anchor="b">
                    <a:lnL>
                      <a:noFill/>
                    </a:lnL>
                    <a:lnR>
                      <a:noFill/>
                    </a:lnR>
                    <a:lnT>
                      <a:noFill/>
                    </a:lnT>
                    <a:lnB w="6350" cap="flat" cmpd="sng" algn="ctr">
                      <a:solidFill>
                        <a:srgbClr val="000000"/>
                      </a:solidFill>
                      <a:prstDash val="solid"/>
                      <a:round/>
                      <a:headEnd type="none" w="med" len="med"/>
                      <a:tailEnd type="none" w="med" len="med"/>
                    </a:lnB>
                  </a:tcPr>
                </a:tc>
              </a:tr>
            </a:tbl>
          </a:graphicData>
        </a:graphic>
      </p:graphicFrame>
      <p:sp>
        <p:nvSpPr>
          <p:cNvPr id="8" name="CasellaDiTesto 7"/>
          <p:cNvSpPr txBox="1"/>
          <p:nvPr/>
        </p:nvSpPr>
        <p:spPr>
          <a:xfrm>
            <a:off x="6500826" y="857232"/>
            <a:ext cx="2214578" cy="369332"/>
          </a:xfrm>
          <a:prstGeom prst="rect">
            <a:avLst/>
          </a:prstGeom>
          <a:noFill/>
        </p:spPr>
        <p:txBody>
          <a:bodyPr wrap="square" rtlCol="0">
            <a:spAutoFit/>
          </a:bodyPr>
          <a:lstStyle/>
          <a:p>
            <a:pPr algn="just"/>
            <a:r>
              <a:rPr lang="it-IT" b="1" dirty="0" smtClean="0">
                <a:solidFill>
                  <a:srgbClr val="008000"/>
                </a:solidFill>
              </a:rPr>
              <a:t>Più nel dettaglio</a:t>
            </a:r>
            <a:endParaRPr lang="it-IT" b="1" dirty="0">
              <a:solidFill>
                <a:srgbClr val="0080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cci_Mariani">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a:ea typeface=""/>
        <a:cs typeface=""/>
      </a:majorFont>
      <a:minorFont>
        <a:latin typeface="Calibri"/>
        <a:ea typeface=""/>
        <a:cs typeface=""/>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solidFill>
          <a:srgbClr val="FFFFFF"/>
        </a:solidFill>
        <a:ln w="9360">
          <a:solidFill>
            <a:srgbClr val="000000"/>
          </a:solidFill>
          <a:miter lim="800000"/>
          <a:headEnd/>
          <a:tailEnd/>
        </a:ln>
      </a:spPr>
      <a:bodyPr wrap="none" anchor="ctr"/>
      <a:lstStyle>
        <a:defPPr>
          <a:defRPr/>
        </a:defPPr>
      </a:lstStyle>
    </a:tx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Bocci_Mariani</Template>
  <TotalTime>7507</TotalTime>
  <Words>2559</Words>
  <Application>Microsoft Office PowerPoint</Application>
  <PresentationFormat>Presentazione su schermo (4:3)</PresentationFormat>
  <Paragraphs>379</Paragraphs>
  <Slides>18</Slides>
  <Notes>18</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Bocci_Mariani</vt:lpstr>
      <vt:lpstr>Diapositiva 1</vt:lpstr>
      <vt:lpstr>Introduzione</vt:lpstr>
      <vt:lpstr>La letteratura recente</vt:lpstr>
      <vt:lpstr>Obiettivi</vt:lpstr>
      <vt:lpstr>L’imposizione immobiliare in Italia</vt:lpstr>
      <vt:lpstr>Differenze territoriali</vt:lpstr>
      <vt:lpstr>La correlazione spaziale</vt:lpstr>
      <vt:lpstr>Metodologia (1)</vt:lpstr>
      <vt:lpstr>Metodologia (2)</vt:lpstr>
      <vt:lpstr>Metodologia (3)</vt:lpstr>
      <vt:lpstr>Risultati (1) </vt:lpstr>
      <vt:lpstr>Risultati (2)</vt:lpstr>
      <vt:lpstr>Risultati (3)</vt:lpstr>
      <vt:lpstr>Le cause dell’interazione spaziale (1)</vt:lpstr>
      <vt:lpstr>Le cause dell’interazione spaziale (2) </vt:lpstr>
      <vt:lpstr>Le cause dell’interazione spaziale(3)</vt:lpstr>
      <vt:lpstr>Conclusioni</vt:lpstr>
      <vt:lpstr>Contact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mariani</dc:creator>
  <cp:lastModifiedBy>ferretti</cp:lastModifiedBy>
  <cp:revision>875</cp:revision>
  <cp:lastPrinted>1601-01-01T00:00:00Z</cp:lastPrinted>
  <dcterms:created xsi:type="dcterms:W3CDTF">2013-10-29T09:43:35Z</dcterms:created>
  <dcterms:modified xsi:type="dcterms:W3CDTF">2017-09-18T13:26:56Z</dcterms:modified>
</cp:coreProperties>
</file>